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.xml" ContentType="application/vnd.openxmlformats-officedocument.presentationml.tags+xml"/>
  <Override PartName="/ppt/notesSlides/notesSlide22.xml" ContentType="application/vnd.openxmlformats-officedocument.presentationml.notesSlide+xml"/>
  <Override PartName="/ppt/tags/tag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8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9.xml" ContentType="application/vnd.openxmlformats-officedocument.presentationml.tags+xml"/>
  <Override PartName="/ppt/notesSlides/notesSlide30.xml" ContentType="application/vnd.openxmlformats-officedocument.presentationml.notesSlide+xml"/>
  <Override PartName="/ppt/tags/tag10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617" r:id="rId2"/>
    <p:sldId id="550" r:id="rId3"/>
    <p:sldId id="552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91" r:id="rId18"/>
    <p:sldId id="566" r:id="rId19"/>
    <p:sldId id="567" r:id="rId20"/>
    <p:sldId id="568" r:id="rId21"/>
    <p:sldId id="587" r:id="rId22"/>
    <p:sldId id="570" r:id="rId23"/>
    <p:sldId id="571" r:id="rId24"/>
    <p:sldId id="592" r:id="rId25"/>
    <p:sldId id="593" r:id="rId26"/>
    <p:sldId id="573" r:id="rId27"/>
    <p:sldId id="575" r:id="rId28"/>
    <p:sldId id="576" r:id="rId29"/>
    <p:sldId id="594" r:id="rId30"/>
    <p:sldId id="577" r:id="rId31"/>
    <p:sldId id="595" r:id="rId32"/>
    <p:sldId id="596" r:id="rId33"/>
    <p:sldId id="598" r:id="rId34"/>
    <p:sldId id="597" r:id="rId35"/>
    <p:sldId id="581" r:id="rId36"/>
    <p:sldId id="582" r:id="rId37"/>
    <p:sldId id="583" r:id="rId38"/>
    <p:sldId id="588" r:id="rId39"/>
    <p:sldId id="589" r:id="rId40"/>
    <p:sldId id="586" r:id="rId41"/>
    <p:sldId id="618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86">
          <p15:clr>
            <a:srgbClr val="A4A3A4"/>
          </p15:clr>
        </p15:guide>
        <p15:guide id="3" pos="29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79434" autoAdjust="0"/>
  </p:normalViewPr>
  <p:slideViewPr>
    <p:cSldViewPr>
      <p:cViewPr varScale="1">
        <p:scale>
          <a:sx n="68" d="100"/>
          <a:sy n="68" d="100"/>
        </p:scale>
        <p:origin x="1814" y="58"/>
      </p:cViewPr>
      <p:guideLst>
        <p:guide orient="horz" pos="2160"/>
        <p:guide orient="horz" pos="3086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432E5353-F470-4CF4-B364-9BEB68DE1F2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980B94A9-9180-4A8E-87AA-CBEE5593F03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iuse.com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iuse.com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40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文本占位符 4098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t>10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FE78C-5C2A-4C5F-B7BD-7F8CAA7B8610}" type="slidenum">
              <a:rPr lang="zh-CN" altLang="en-US" smtClean="0"/>
              <a:t>11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t>12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t>13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教员可以打开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Photoshop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工具，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演示如何获取颜色值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text-decoration</a:t>
            </a:r>
            <a:r>
              <a:rPr lang="zh-CN" altLang="en-US" dirty="0"/>
              <a:t>属性在后面的讲解中会大量用到，这里不演示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vertical-align</a:t>
            </a:r>
            <a:r>
              <a:rPr lang="zh-CN" altLang="en-US" dirty="0"/>
              <a:t>属性强调</a:t>
            </a:r>
            <a:r>
              <a:rPr lang="en-US" altLang="zh-CN" dirty="0"/>
              <a:t>middle</a:t>
            </a:r>
            <a:r>
              <a:rPr lang="zh-CN" altLang="en-US" dirty="0"/>
              <a:t>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text-shadow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CSS2.0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中出现，但迟迟未被各大浏览器所支持，因此在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CSS2.1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中被废弃，如今在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中得到了各大浏览器的支持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并非所有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属性都存在兼容问题，只有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的部分属性对不同浏览器的支持情况不同，所以后面章节中只会对有兼容问题的属性特别讲解。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一个非常好的查询浏览器支持情况的网站地址是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3"/>
              </a:rPr>
              <a:t>www.caniuse.com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，该网站不但能查询浏览器对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属性的支持情况，也可以查询对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的支持情况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0CDBCF-2791-44E5-A9EB-021BB3638B3E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教员演示练习最终效果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教员演示练习最终效果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教员演示练习最终效果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回顾：上次课的教学内容和学员已学过的相关技术内容</a:t>
            </a:r>
            <a:endParaRPr lang="en-US" altLang="zh-CN" dirty="0"/>
          </a:p>
          <a:p>
            <a:r>
              <a:rPr lang="zh-CN" altLang="en-US" dirty="0"/>
              <a:t>作业点评：点评作业的提交情况和共性问题，目的是给学员作业反馈以促进学员完成作业的积极性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  <a:t>23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强调实际网页</a:t>
            </a:r>
            <a:r>
              <a:rPr lang="zh-CN" altLang="en-US" b="0" dirty="0">
                <a:ea typeface="宋体" panose="02010600030101010101" pitchFamily="2" charset="-122"/>
              </a:rPr>
              <a:t>开发中通常只设置两种状态，一是</a:t>
            </a:r>
            <a:r>
              <a:rPr lang="en-US" altLang="zh-CN" b="0" dirty="0">
                <a:ea typeface="宋体" panose="02010600030101010101" pitchFamily="2" charset="-122"/>
              </a:rPr>
              <a:t>a</a:t>
            </a:r>
            <a:r>
              <a:rPr lang="en-US" altLang="en-US" sz="1200" b="0" kern="1200" dirty="0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{color:#333;}</a:t>
            </a:r>
            <a:r>
              <a:rPr lang="zh-CN" altLang="en-US" sz="1200" b="0" kern="1200" dirty="0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，一是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a:hover {	color:#B46210;}</a:t>
            </a:r>
            <a:endParaRPr lang="zh-CN" altLang="en-US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</a:t>
            </a:r>
            <a:r>
              <a:rPr lang="en-US" altLang="zh-CN" dirty="0"/>
              <a:t>list-style-type</a:t>
            </a:r>
            <a:r>
              <a:rPr lang="zh-CN" altLang="en-US" dirty="0"/>
              <a:t>和</a:t>
            </a:r>
            <a:r>
              <a:rPr lang="en-US" altLang="zh-CN" dirty="0"/>
              <a:t>list-type</a:t>
            </a:r>
            <a:r>
              <a:rPr lang="zh-CN" altLang="en-US" dirty="0"/>
              <a:t>，其他两个属性简单说明一下即可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上网时大家都会看到在浏览的网页中用到列表时很少使用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自带的列表标记，而是使用设计的图标，那么大家会想使用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list-style-image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就可以了。可是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list-style-position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不能准确地定位图像标记的位置，通常，网页中图标的位置都是非常精确的。在实际的网页制作中，通常使用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list-style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list-style-type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设置项目无标记符号，然后通过背景图像的方式把设计的图标设置成列表项标记。在网页制作中，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list-style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list-style-type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两个属性是大家经常用到的，而另两个属性则不太常用，因此在这里大家牢记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list-style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list-style-type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的用法即可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B94A9-9180-4A8E-87AA-CBEE5593F035}" type="slidenum">
              <a:rPr lang="zh-CN" altLang="en-US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 err="1"/>
              <a:t>xxxxxxx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t>27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、与</a:t>
            </a:r>
            <a:r>
              <a:rPr lang="en-US" altLang="zh-CN" dirty="0"/>
              <a:t>color</a:t>
            </a:r>
            <a:r>
              <a:rPr lang="zh-CN" altLang="en-US" dirty="0"/>
              <a:t>对比讲解</a:t>
            </a:r>
            <a:r>
              <a:rPr lang="en-US" altLang="zh-CN" dirty="0"/>
              <a:t>background-color</a:t>
            </a:r>
            <a:r>
              <a:rPr lang="zh-CN" altLang="en-US" dirty="0"/>
              <a:t>属性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、演示时介绍在</a:t>
            </a:r>
            <a:r>
              <a:rPr lang="en-US" altLang="zh-CN" dirty="0"/>
              <a:t>CSS</a:t>
            </a:r>
            <a:r>
              <a:rPr lang="zh-CN" altLang="en-US" dirty="0"/>
              <a:t>中加入注释的方式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强调在设置背景图像时，这三个属性通常同时使用，只有在设置了背景图像时，背景重复方式和定位才有效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强调在设置背景图像时，这三个属性通常同时使用，只有在设置了背景图像时，背景重复方式和定位才有效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打开网页让学员看各个任务的页面效果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教员一一解释每个属性值的作用，然后演示它的效果。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text-shadow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CSS2.0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中出现，但迟迟未被各大浏览器所支持，因此在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CSS2.1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中被废弃，如今在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中得到了各大浏览器的支持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并非所有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属性都存在兼容问题，只有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的部分属性对不同浏览器的支持情况不同，所以后面章节中只会对有兼容问题的属性特别讲解。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一个非常好的查询浏览器支持情况的网站地址是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3"/>
              </a:rPr>
              <a:t>www.caniuse.com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，该网站不但能查询浏览器对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属性的支持情况，也可以查询对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的支持情况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0CDBCF-2791-44E5-A9EB-021BB3638B3E}" type="slidenum">
              <a:rPr lang="zh-CN" altLang="en-US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t>35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教员演示练习最终效果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t>36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演示运行效果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教学指导；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总结部分</a:t>
            </a:r>
            <a:r>
              <a:rPr lang="zh-CN" altLang="zh-CN">
                <a:ea typeface="宋体" panose="02010600030101010101" pitchFamily="2" charset="-122"/>
              </a:rPr>
              <a:t>主要达到以下几个目的：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zh-CN" b="1">
                <a:ea typeface="宋体" panose="02010600030101010101" pitchFamily="2" charset="-122"/>
              </a:rPr>
              <a:t>回顾内容</a:t>
            </a:r>
            <a:r>
              <a:rPr lang="zh-CN" altLang="en-US" b="1">
                <a:ea typeface="宋体" panose="02010600030101010101" pitchFamily="2" charset="-122"/>
              </a:rPr>
              <a:t>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>
                <a:ea typeface="宋体" panose="02010600030101010101" pitchFamily="2" charset="-122"/>
              </a:rPr>
              <a:t>是强调</a:t>
            </a:r>
            <a:r>
              <a:rPr lang="zh-CN" altLang="en-US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>
                <a:ea typeface="宋体" panose="02010600030101010101" pitchFamily="2" charset="-122"/>
              </a:rPr>
              <a:t>要格外强调观点，把每一</a:t>
            </a:r>
            <a:r>
              <a:rPr lang="zh-CN" altLang="en-US">
                <a:ea typeface="宋体" panose="02010600030101010101" pitchFamily="2" charset="-122"/>
              </a:rPr>
              <a:t>个知识点</a:t>
            </a:r>
            <a:r>
              <a:rPr lang="zh-CN" altLang="zh-CN">
                <a:ea typeface="宋体" panose="02010600030101010101" pitchFamily="2" charset="-122"/>
              </a:rPr>
              <a:t>的观点</a:t>
            </a:r>
            <a:r>
              <a:rPr lang="zh-CN" altLang="en-US">
                <a:ea typeface="宋体" panose="02010600030101010101" pitchFamily="2" charset="-122"/>
              </a:rPr>
              <a:t>结论</a:t>
            </a:r>
            <a:r>
              <a:rPr lang="zh-CN" altLang="zh-CN">
                <a:ea typeface="宋体" panose="02010600030101010101" pitchFamily="2" charset="-122"/>
              </a:rPr>
              <a:t>都尽量突出出来。</a:t>
            </a:r>
            <a:endParaRPr lang="en-US" altLang="zh-CN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2</a:t>
            </a:r>
            <a:r>
              <a:rPr lang="zh-CN" altLang="en-US" b="1">
                <a:ea typeface="宋体" panose="02010600030101010101" pitchFamily="2" charset="-122"/>
              </a:rPr>
              <a:t>、</a:t>
            </a:r>
            <a:r>
              <a:rPr lang="zh-CN" altLang="zh-CN" b="1">
                <a:ea typeface="宋体" panose="02010600030101010101" pitchFamily="2" charset="-122"/>
              </a:rPr>
              <a:t>整理逻辑</a:t>
            </a:r>
            <a:r>
              <a:rPr lang="zh-CN" altLang="en-US" b="1">
                <a:ea typeface="宋体" panose="02010600030101010101" pitchFamily="2" charset="-122"/>
              </a:rPr>
              <a:t>。</a:t>
            </a:r>
            <a:r>
              <a:rPr lang="zh-CN" altLang="zh-CN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r>
              <a:rPr lang="zh-CN" altLang="zh-CN">
                <a:ea typeface="宋体" panose="02010600030101010101" pitchFamily="2" charset="-122"/>
              </a:rPr>
              <a:t>从而使</a:t>
            </a:r>
            <a:r>
              <a:rPr lang="zh-CN" altLang="en-US">
                <a:ea typeface="宋体" panose="02010600030101010101" pitchFamily="2" charset="-122"/>
              </a:rPr>
              <a:t>知识</a:t>
            </a:r>
            <a:r>
              <a:rPr lang="zh-CN" altLang="zh-CN">
                <a:ea typeface="宋体" panose="02010600030101010101" pitchFamily="2" charset="-122"/>
              </a:rPr>
              <a:t>系统化、逻辑化。要帮助</a:t>
            </a:r>
            <a:r>
              <a:rPr lang="zh-CN" altLang="en-US">
                <a:ea typeface="宋体" panose="02010600030101010101" pitchFamily="2" charset="-122"/>
              </a:rPr>
              <a:t>学员</a:t>
            </a:r>
            <a:r>
              <a:rPr lang="zh-CN" altLang="zh-CN">
                <a:ea typeface="宋体" panose="02010600030101010101" pitchFamily="2" charset="-122"/>
              </a:rPr>
              <a:t>整清逻辑是总结的一大任务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首先让学员看此图，然后让学员说记住了什么，最后总结使用</a:t>
            </a:r>
            <a:r>
              <a:rPr lang="en-US" altLang="zh-CN" dirty="0"/>
              <a:t>CSS</a:t>
            </a:r>
            <a:r>
              <a:rPr lang="zh-CN" altLang="en-US" dirty="0"/>
              <a:t>的作用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因此使用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样式美化网页文本具有如下意义。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）有效地传递页面信息。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样式美化过的页面文本，使页面漂亮、美观，吸引用户。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）可以很好地突出页面的主题内容，使用户第一眼可以看到页面的主要内容。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）具有良好的用户体验。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简单说明几个字体样式，后面会详细</a:t>
            </a:r>
            <a:r>
              <a:rPr lang="zh-CN" altLang="en-US" baseline="0" dirty="0"/>
              <a:t>一个一个介绍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强调同时设置中文和英文时，计算机如何识别中英文不同类型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强调单位</a:t>
            </a:r>
            <a:r>
              <a:rPr lang="en-US" altLang="zh-CN" dirty="0" err="1"/>
              <a:t>px</a:t>
            </a:r>
            <a:r>
              <a:rPr lang="zh-CN" altLang="en-US" baseline="0" dirty="0"/>
              <a:t>在网页中的应用，上一章全部是演示字体大小，这里只做回顾性介绍</a:t>
            </a:r>
            <a:endParaRPr lang="en-US" altLang="zh-CN" baseline="0" dirty="0"/>
          </a:p>
          <a:p>
            <a:r>
              <a:rPr lang="en-US" altLang="zh-CN" baseline="0" dirty="0" err="1"/>
              <a:t>em</a:t>
            </a:r>
            <a:r>
              <a:rPr lang="zh-CN" altLang="en-US" baseline="0" dirty="0"/>
              <a:t>和</a:t>
            </a:r>
            <a:r>
              <a:rPr lang="en-US" altLang="zh-CN" baseline="0" dirty="0"/>
              <a:t>rem</a:t>
            </a:r>
            <a:r>
              <a:rPr lang="zh-CN" altLang="en-US" baseline="0" dirty="0"/>
              <a:t>在后续课程中会讲解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1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600"/>
              </a:lnSpc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ACCP8.0</a:t>
            </a: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职业教育研究院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北京阿博泰克北大青鸟信息技术有限公司</a:t>
            </a:r>
          </a:p>
        </p:txBody>
      </p:sp>
      <p:pic>
        <p:nvPicPr>
          <p:cNvPr id="6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3"/>
          <p:cNvGrpSpPr/>
          <p:nvPr userDrawn="1"/>
        </p:nvGrpSpPr>
        <p:grpSpPr bwMode="auto">
          <a:xfrm>
            <a:off x="7715250" y="1747838"/>
            <a:ext cx="576263" cy="677862"/>
            <a:chOff x="7786710" y="1500174"/>
            <a:chExt cx="576891" cy="677108"/>
          </a:xfrm>
        </p:grpSpPr>
        <p:sp>
          <p:nvSpPr>
            <p:cNvPr id="8" name="圆角矩形 7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14"/>
            <p:cNvGrpSpPr/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0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6C0E6-A1EF-4CA3-B26A-DF8A786CE22A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B4BE5-D092-4495-A09A-2D6F03BC5DDF}" type="slidenum">
              <a:rPr lang="zh-CN" altLang="en-US"/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93397-9708-4655-9073-74EA3DAA010A}" type="slidenum">
              <a:rPr lang="zh-CN" altLang="en-US"/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165D9-76F1-4755-9FB3-14C2E7327BC1}" type="slidenum">
              <a:rPr lang="zh-CN" altLang="en-US"/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74C98-6FAA-4F31-9F8E-0B307B7B799C}" type="slidenum">
              <a:rPr lang="zh-CN" altLang="en-US"/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94D5A-F44E-47C7-9A5C-2CE1BCD8BE8C}" type="slidenum">
              <a:rPr lang="zh-CN" altLang="en-US"/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107BC-187B-476F-AF9E-59C6E55DAB0B}" type="slidenum">
              <a:rPr lang="zh-CN" altLang="en-US"/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7C20-DB91-4AC0-8868-E44FC71E4678}" type="slidenum">
              <a:rPr lang="zh-CN" altLang="en-US"/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C21C5-890B-4AB1-BB34-93DB2740AA23}" type="slidenum">
              <a:rPr lang="zh-CN" altLang="en-US"/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FECF5-2F10-483B-BC1F-AFE6A2FA59CF}" type="slidenum">
              <a:rPr lang="zh-CN" altLang="en-US"/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FFF4A9D7-F7DB-4B37-9E46-134EFB12EB74}" type="slidenum">
              <a:rPr lang="zh-CN" altLang="en-US"/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anose="02010609030101010101" pitchFamily="49" charset="-122"/>
          <a:cs typeface="楷体_GB2312" panose="0201060903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anose="02010609030101010101" pitchFamily="49" charset="-122"/>
          <a:cs typeface="楷体_GB2312" panose="0201060903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anose="02010609030101010101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anose="02010609030101010101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anose="02010609030101010101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anose="02010609030101010101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3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6" name="Rectangle 2"/>
          <p:cNvSpPr>
            <a:spLocks noGrp="1"/>
          </p:cNvSpPr>
          <p:nvPr/>
        </p:nvSpPr>
        <p:spPr>
          <a:xfrm>
            <a:off x="4375150" y="122555"/>
            <a:ext cx="4781550" cy="584200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t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北京盛邦升华信息技术服务有限公司</a:t>
            </a:r>
          </a:p>
        </p:txBody>
      </p:sp>
      <p:sp>
        <p:nvSpPr>
          <p:cNvPr id="2059" name="Rectangle 2"/>
          <p:cNvSpPr>
            <a:spLocks noChangeArrowheads="1"/>
          </p:cNvSpPr>
          <p:nvPr/>
        </p:nvSpPr>
        <p:spPr bwMode="auto">
          <a:xfrm>
            <a:off x="1304925" y="3779838"/>
            <a:ext cx="7134225" cy="183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u="none" strike="noStrike" kern="1200" cap="none" spc="0" normalizeH="0" baseline="0" noProof="1">
                <a:ln>
                  <a:noFill/>
                </a:ln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第五章  </a:t>
            </a:r>
            <a:r>
              <a:rPr kumimoji="0" lang="en-US" altLang="zh-CN" sz="2800" b="1" u="none" strike="noStrike" kern="1200" cap="none" spc="0" normalizeH="0" baseline="0" noProof="1">
                <a:ln>
                  <a:noFill/>
                </a:ln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CSS3</a:t>
            </a:r>
            <a:r>
              <a:rPr kumimoji="0" lang="zh-CN" altLang="en-US" sz="2800" b="1" u="none" strike="noStrike" kern="1200" cap="none" spc="0" normalizeH="0" baseline="0" noProof="1">
                <a:ln>
                  <a:noFill/>
                </a:ln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rPr>
              <a:t>常用样式属性</a:t>
            </a:r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90" y="-40640"/>
            <a:ext cx="1804035" cy="623570"/>
          </a:xfrm>
          <a:prstGeom prst="rect">
            <a:avLst/>
          </a:prstGeom>
        </p:spPr>
      </p:pic>
    </p:spTree>
  </p:cSld>
  <p:clrMapOvr>
    <a:masterClrMapping/>
  </p:clrMapOvr>
  <p:transition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ling.he\Desktop\Chapter05截图\Chapter05截图\图5.4  字体风格效果图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04864"/>
            <a:ext cx="3512348" cy="285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7236296" y="285728"/>
            <a:ext cx="1728316" cy="523220"/>
          </a:xfrm>
        </p:spPr>
        <p:txBody>
          <a:bodyPr/>
          <a:lstStyle/>
          <a:p>
            <a:r>
              <a:rPr lang="zh-CN" altLang="en-US"/>
              <a:t>字体风格</a:t>
            </a:r>
            <a:endParaRPr lang="zh-CN" altLang="en-US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font-style</a:t>
            </a:r>
            <a:r>
              <a:rPr lang="zh-CN" altLang="en-US"/>
              <a:t>属性</a:t>
            </a:r>
            <a:endParaRPr lang="en-US" altLang="zh-CN"/>
          </a:p>
          <a:p>
            <a:pPr lvl="1"/>
            <a:r>
              <a:rPr lang="en-US" altLang="zh-CN"/>
              <a:t>normal</a:t>
            </a:r>
            <a:r>
              <a:rPr lang="zh-CN" altLang="en-US"/>
              <a:t>、</a:t>
            </a:r>
            <a:r>
              <a:rPr lang="en-US" altLang="zh-CN"/>
              <a:t>italic</a:t>
            </a:r>
            <a:r>
              <a:rPr lang="zh-CN" altLang="en-US"/>
              <a:t>和</a:t>
            </a:r>
            <a:r>
              <a:rPr lang="en-US" altLang="zh-CN"/>
              <a:t>oblique</a:t>
            </a:r>
            <a:endParaRPr lang="zh-CN" alt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500694" y="3000372"/>
            <a:ext cx="2887730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线形标注 1 17"/>
          <p:cNvSpPr/>
          <p:nvPr/>
        </p:nvSpPr>
        <p:spPr bwMode="auto">
          <a:xfrm flipH="1">
            <a:off x="6858016" y="1484784"/>
            <a:ext cx="714380" cy="444018"/>
          </a:xfrm>
          <a:prstGeom prst="borderCallout1">
            <a:avLst>
              <a:gd name="adj1" fmla="val 101713"/>
              <a:gd name="adj2" fmla="val 51942"/>
              <a:gd name="adj3" fmla="val 343678"/>
              <a:gd name="adj4" fmla="val 8529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斜体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500694" y="4221088"/>
            <a:ext cx="785818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线形标注 1 19"/>
          <p:cNvSpPr/>
          <p:nvPr/>
        </p:nvSpPr>
        <p:spPr bwMode="auto">
          <a:xfrm flipH="1">
            <a:off x="3500430" y="4082202"/>
            <a:ext cx="1143008" cy="642942"/>
          </a:xfrm>
          <a:prstGeom prst="borderCallout1">
            <a:avLst>
              <a:gd name="adj1" fmla="val 46158"/>
              <a:gd name="adj2" fmla="val -558"/>
              <a:gd name="adj3" fmla="val 46575"/>
              <a:gd name="adj4" fmla="val -7054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正常字体</a:t>
            </a:r>
          </a:p>
        </p:txBody>
      </p:sp>
      <p:grpSp>
        <p:nvGrpSpPr>
          <p:cNvPr id="26" name="组合 14"/>
          <p:cNvGrpSpPr/>
          <p:nvPr/>
        </p:nvGrpSpPr>
        <p:grpSpPr bwMode="auto">
          <a:xfrm>
            <a:off x="642939" y="5981021"/>
            <a:ext cx="4572000" cy="428625"/>
            <a:chOff x="3143240" y="5143512"/>
            <a:chExt cx="4572032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4488901" y="5187962"/>
              <a:ext cx="254270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：字体风格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10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Group 29"/>
          <p:cNvGraphicFramePr>
            <a:graphicFrameLocks noGrp="1"/>
          </p:cNvGraphicFramePr>
          <p:nvPr/>
        </p:nvGraphicFramePr>
        <p:xfrm>
          <a:off x="1056159" y="2176822"/>
          <a:ext cx="7746057" cy="386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9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默认值，定义标准的字体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粗体字体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bolder</a:t>
                      </a:r>
                      <a:endParaRPr lang="zh-CN" altLang="en-US" sz="2000" b="1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更粗的字体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lighter</a:t>
                      </a:r>
                      <a:endParaRPr lang="zh-CN" altLang="en-US" sz="2000" b="1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更细的字体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0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zh-CN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zh-CN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r>
                        <a:rPr lang="zh-CN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r>
                        <a:rPr lang="zh-CN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r>
                        <a:rPr lang="zh-CN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  <a:r>
                        <a:rPr lang="zh-CN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  <a:r>
                        <a:rPr lang="zh-CN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  <a:r>
                        <a:rPr lang="zh-CN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  <a:endParaRPr lang="zh-CN" altLang="en-US" sz="2000" b="1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定义由细到粗的字体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等同于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等同于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 descr="C:\Users\yaling.he\Desktop\2016-12-01_11410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760" y="1772816"/>
            <a:ext cx="3530672" cy="48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2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16" y="285728"/>
            <a:ext cx="2106596" cy="523220"/>
          </a:xfrm>
        </p:spPr>
        <p:txBody>
          <a:bodyPr/>
          <a:lstStyle/>
          <a:p>
            <a:r>
              <a:rPr lang="zh-CN" altLang="en-US"/>
              <a:t>字体的粗细</a:t>
            </a:r>
            <a:endParaRPr lang="zh-CN" altLang="en-US" dirty="0"/>
          </a:p>
        </p:txBody>
      </p:sp>
      <p:sp>
        <p:nvSpPr>
          <p:cNvPr id="3175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font-weight</a:t>
            </a:r>
            <a:r>
              <a:rPr lang="zh-CN" altLang="en-US"/>
              <a:t>属性</a:t>
            </a:r>
            <a:endParaRPr lang="en-US" altLang="zh-CN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516216" y="2638622"/>
            <a:ext cx="1484808" cy="35833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线形标注 1 21"/>
          <p:cNvSpPr/>
          <p:nvPr/>
        </p:nvSpPr>
        <p:spPr bwMode="auto">
          <a:xfrm flipH="1">
            <a:off x="6858016" y="1285860"/>
            <a:ext cx="1143008" cy="642942"/>
          </a:xfrm>
          <a:prstGeom prst="borderCallout1">
            <a:avLst>
              <a:gd name="adj1" fmla="val 101713"/>
              <a:gd name="adj2" fmla="val 51942"/>
              <a:gd name="adj3" fmla="val 199907"/>
              <a:gd name="adj4" fmla="val 8820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正常粗细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5004048" y="4725144"/>
            <a:ext cx="616894" cy="50006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线形标注 1 23"/>
          <p:cNvSpPr/>
          <p:nvPr/>
        </p:nvSpPr>
        <p:spPr bwMode="auto">
          <a:xfrm flipH="1">
            <a:off x="3110594" y="4654276"/>
            <a:ext cx="1143008" cy="642942"/>
          </a:xfrm>
          <a:prstGeom prst="borderCallout1">
            <a:avLst>
              <a:gd name="adj1" fmla="val 46158"/>
              <a:gd name="adj2" fmla="val -558"/>
              <a:gd name="adj3" fmla="val 46575"/>
              <a:gd name="adj4" fmla="val -7054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字体加粗</a:t>
            </a:r>
          </a:p>
        </p:txBody>
      </p:sp>
      <p:grpSp>
        <p:nvGrpSpPr>
          <p:cNvPr id="29" name="组合 14"/>
          <p:cNvGrpSpPr/>
          <p:nvPr/>
        </p:nvGrpSpPr>
        <p:grpSpPr bwMode="auto">
          <a:xfrm>
            <a:off x="179512" y="6240735"/>
            <a:ext cx="4572000" cy="428625"/>
            <a:chOff x="3143240" y="5143512"/>
            <a:chExt cx="4572032" cy="428628"/>
          </a:xfrm>
        </p:grpSpPr>
        <p:sp>
          <p:nvSpPr>
            <p:cNvPr id="30" name="圆角矩形 2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 bwMode="auto">
            <a:xfrm>
              <a:off x="4367073" y="5187962"/>
              <a:ext cx="278635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：字体的粗细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11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7236296" y="285728"/>
            <a:ext cx="1728316" cy="523220"/>
          </a:xfrm>
        </p:spPr>
        <p:txBody>
          <a:bodyPr/>
          <a:lstStyle/>
          <a:p>
            <a:r>
              <a:rPr lang="zh-CN" altLang="en-US"/>
              <a:t>字体属性</a:t>
            </a:r>
            <a:endParaRPr lang="zh-CN" altLang="en-US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font</a:t>
            </a:r>
            <a:r>
              <a:rPr lang="zh-CN" altLang="en-US"/>
              <a:t>属性</a:t>
            </a:r>
            <a:endParaRPr lang="en-US" altLang="zh-CN"/>
          </a:p>
          <a:p>
            <a:pPr lvl="1"/>
            <a:r>
              <a:rPr lang="zh-CN" altLang="en-US"/>
              <a:t>字体属性的顺序：字体风格→字体粗细→字体大小→字体类型</a:t>
            </a:r>
            <a:endParaRPr lang="en-US" altLang="zh-CN" dirty="0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714480" y="3357562"/>
            <a:ext cx="4786346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 span{font:</a:t>
            </a:r>
            <a:r>
              <a:rPr lang="fr-FR" altLang="zh-CN" b="1" dirty="0">
                <a:solidFill>
                  <a:srgbClr val="FF0000"/>
                </a:solidFill>
                <a:latin typeface="+mn-lt"/>
              </a:rPr>
              <a:t>oblique bold 12px "</a:t>
            </a:r>
            <a:r>
              <a:rPr lang="zh-CN" altLang="fr-FR" b="1" dirty="0">
                <a:solidFill>
                  <a:srgbClr val="FF0000"/>
                </a:solidFill>
                <a:latin typeface="+mn-lt"/>
              </a:rPr>
              <a:t>楷体</a:t>
            </a:r>
            <a:r>
              <a:rPr lang="fr-FR" altLang="zh-CN" b="1" dirty="0">
                <a:solidFill>
                  <a:srgbClr val="FF0000"/>
                </a:solidFill>
                <a:latin typeface="+mn-lt"/>
              </a:rPr>
              <a:t>";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5720" y="3357562"/>
            <a:ext cx="1000132" cy="414475"/>
            <a:chOff x="1000100" y="2528843"/>
            <a:chExt cx="1000132" cy="414475"/>
          </a:xfrm>
        </p:grpSpPr>
        <p:pic>
          <p:nvPicPr>
            <p:cNvPr id="2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12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7164288" y="285728"/>
            <a:ext cx="1800324" cy="523220"/>
          </a:xfrm>
        </p:spPr>
        <p:txBody>
          <a:bodyPr/>
          <a:lstStyle/>
          <a:p>
            <a:r>
              <a:rPr lang="zh-CN" altLang="en-US"/>
              <a:t>文本样式</a:t>
            </a:r>
            <a:endParaRPr lang="zh-CN" altLang="en-US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文本属性</a:t>
            </a:r>
            <a:endParaRPr lang="en-US" altLang="zh-CN" dirty="0"/>
          </a:p>
        </p:txBody>
      </p:sp>
      <p:graphicFrame>
        <p:nvGraphicFramePr>
          <p:cNvPr id="12" name="Group 2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83568" y="2105821"/>
          <a:ext cx="8136904" cy="312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2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举例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color:#00C;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设置元素水平对齐方式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align:right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3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text-indent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设置首行文本的缩进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text-indent:20px;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line-height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设置文本的行高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line-height:25px;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text-decoration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设置文本的装饰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decoration:underline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13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6296" y="285728"/>
            <a:ext cx="1728316" cy="523220"/>
          </a:xfrm>
        </p:spPr>
        <p:txBody>
          <a:bodyPr/>
          <a:lstStyle/>
          <a:p>
            <a:r>
              <a:rPr lang="zh-CN" altLang="en-US"/>
              <a:t>文本颜色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color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en-US" altLang="zh-CN" dirty="0"/>
              <a:t>RGB       </a:t>
            </a:r>
          </a:p>
          <a:p>
            <a:pPr lvl="2"/>
            <a:r>
              <a:rPr lang="zh-CN" altLang="en-US" dirty="0"/>
              <a:t>十六进制方法表示颜色：</a:t>
            </a:r>
            <a:r>
              <a:rPr lang="zh-CN" altLang="zh-CN" dirty="0"/>
              <a:t>前两位表示红色分量，中间两位表示绿色分量，最后两位表示蓝色分量</a:t>
            </a:r>
            <a:endParaRPr lang="en-US" altLang="zh-CN" dirty="0"/>
          </a:p>
          <a:p>
            <a:pPr lvl="2"/>
            <a:r>
              <a:rPr lang="en-US" altLang="zh-CN" dirty="0" err="1"/>
              <a:t>rgb</a:t>
            </a:r>
            <a:r>
              <a:rPr lang="en-US" altLang="zh-CN" dirty="0"/>
              <a:t>(</a:t>
            </a:r>
            <a:r>
              <a:rPr lang="en-US" altLang="zh-CN" dirty="0" err="1"/>
              <a:t>r,g,b</a:t>
            </a:r>
            <a:r>
              <a:rPr lang="en-US" altLang="zh-CN" dirty="0"/>
              <a:t>) : </a:t>
            </a:r>
            <a:r>
              <a:rPr lang="zh-CN" altLang="zh-CN" dirty="0"/>
              <a:t>正整数的取值为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255</a:t>
            </a:r>
          </a:p>
          <a:p>
            <a:pPr lvl="1"/>
            <a:r>
              <a:rPr lang="en-US" altLang="zh-CN" dirty="0"/>
              <a:t>RGBA</a:t>
            </a:r>
          </a:p>
          <a:p>
            <a:pPr lvl="2"/>
            <a:r>
              <a:rPr lang="zh-CN" altLang="zh-CN" dirty="0"/>
              <a:t>在</a:t>
            </a:r>
            <a:r>
              <a:rPr lang="en-US" altLang="zh-CN" dirty="0"/>
              <a:t>RGB</a:t>
            </a:r>
            <a:r>
              <a:rPr lang="zh-CN" altLang="zh-CN" dirty="0"/>
              <a:t>基础上增加了控制</a:t>
            </a:r>
            <a:r>
              <a:rPr lang="en-US" altLang="zh-CN" dirty="0"/>
              <a:t>alpha</a:t>
            </a:r>
            <a:r>
              <a:rPr lang="zh-CN" altLang="zh-CN" dirty="0"/>
              <a:t>透明度的参数，其中这个透明通道值为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64816" y="4293096"/>
            <a:ext cx="3899271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color: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#A983D8;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color: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#EEFF66;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/>
              <a:t>color:rgb</a:t>
            </a:r>
            <a:r>
              <a:rPr lang="en-US" altLang="zh-CN" b="1" dirty="0"/>
              <a:t>(0,255,255);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/>
              <a:t>color:rgba</a:t>
            </a:r>
            <a:r>
              <a:rPr lang="en-US" altLang="zh-CN" b="1" dirty="0"/>
              <a:t>(0,0,255,0.5);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4" name="组合 14"/>
          <p:cNvGrpSpPr/>
          <p:nvPr/>
        </p:nvGrpSpPr>
        <p:grpSpPr bwMode="auto">
          <a:xfrm>
            <a:off x="1964529" y="6240735"/>
            <a:ext cx="4572000" cy="428625"/>
            <a:chOff x="3143240" y="5143512"/>
            <a:chExt cx="4572032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4488901" y="5187962"/>
              <a:ext cx="254270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：文本颜色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5720" y="4143380"/>
            <a:ext cx="1000132" cy="414475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14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 bwMode="auto">
          <a:xfrm>
            <a:off x="714348" y="2571744"/>
            <a:ext cx="7645398" cy="2571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 panose="0201060903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anose="0201060903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anose="0201060903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anose="0201060903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anose="02010609030101010101" pitchFamily="49" charset="-122"/>
              </a:defRPr>
            </a:lvl9pPr>
          </a:lstStyle>
          <a:p>
            <a:r>
              <a:rPr lang="zh-CN" altLang="en-US" dirty="0"/>
              <a:t>首行缩进</a:t>
            </a:r>
            <a:endParaRPr lang="en-US" altLang="zh-CN" dirty="0"/>
          </a:p>
          <a:p>
            <a:pPr lvl="1"/>
            <a:r>
              <a:rPr lang="en-US" altLang="zh-CN" dirty="0"/>
              <a:t>text-indent</a:t>
            </a:r>
            <a:r>
              <a:rPr lang="zh-CN" altLang="en-US" dirty="0"/>
              <a:t>：</a:t>
            </a:r>
            <a:r>
              <a:rPr lang="en-US" altLang="zh-CN" dirty="0" err="1"/>
              <a:t>em</a:t>
            </a:r>
            <a:r>
              <a:rPr lang="zh-CN" altLang="en-US" dirty="0"/>
              <a:t>或</a:t>
            </a:r>
            <a:r>
              <a:rPr lang="en-US" altLang="zh-CN" dirty="0" err="1"/>
              <a:t>px</a:t>
            </a:r>
            <a:endParaRPr lang="en-US" altLang="zh-CN" dirty="0"/>
          </a:p>
          <a:p>
            <a:r>
              <a:rPr lang="zh-CN" altLang="en-US" dirty="0"/>
              <a:t>行高</a:t>
            </a:r>
            <a:endParaRPr lang="en-US" altLang="zh-CN" dirty="0"/>
          </a:p>
          <a:p>
            <a:pPr lvl="1"/>
            <a:r>
              <a:rPr lang="en-US" altLang="zh-CN" dirty="0"/>
              <a:t>line-height</a:t>
            </a:r>
            <a:r>
              <a:rPr lang="zh-CN" altLang="en-US" dirty="0"/>
              <a:t>：</a:t>
            </a:r>
            <a:r>
              <a:rPr lang="en-US" altLang="zh-CN" dirty="0" err="1"/>
              <a:t>px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水平对齐方式</a:t>
            </a:r>
            <a:endParaRPr lang="en-US" altLang="zh-CN" dirty="0"/>
          </a:p>
          <a:p>
            <a:pPr lvl="1"/>
            <a:r>
              <a:rPr lang="en-US" altLang="zh-CN" dirty="0"/>
              <a:t>text-align</a:t>
            </a:r>
            <a:r>
              <a:rPr lang="zh-CN" altLang="en-US" dirty="0"/>
              <a:t>属性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240790"/>
            <a:ext cx="6435725" cy="4996180"/>
          </a:xfrm>
          <a:prstGeom prst="rect">
            <a:avLst/>
          </a:prstGeom>
        </p:spPr>
      </p:pic>
      <p:graphicFrame>
        <p:nvGraphicFramePr>
          <p:cNvPr id="28" name="Group 2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79428" y="2780927"/>
          <a:ext cx="7780318" cy="303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6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9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8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把文本排列到左边。默认值：由浏览器决定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把文本排列到右边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把文本排列到中间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justify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实现两端对齐文本效果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3038" y="285728"/>
            <a:ext cx="2581574" cy="523220"/>
          </a:xfrm>
        </p:spPr>
        <p:txBody>
          <a:bodyPr/>
          <a:lstStyle/>
          <a:p>
            <a:r>
              <a:rPr lang="zh-CN" altLang="en-US"/>
              <a:t>排版文本段落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 bwMode="auto">
          <a:xfrm flipH="1">
            <a:off x="4000496" y="785794"/>
            <a:ext cx="1285884" cy="642942"/>
          </a:xfrm>
          <a:prstGeom prst="borderCallout1">
            <a:avLst>
              <a:gd name="adj1" fmla="val 99490"/>
              <a:gd name="adj2" fmla="val 51942"/>
              <a:gd name="adj3" fmla="val 179003"/>
              <a:gd name="adj4" fmla="val 8297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居中显示</a:t>
            </a:r>
          </a:p>
        </p:txBody>
      </p:sp>
      <p:sp>
        <p:nvSpPr>
          <p:cNvPr id="10" name="线形标注 1 9"/>
          <p:cNvSpPr/>
          <p:nvPr/>
        </p:nvSpPr>
        <p:spPr bwMode="auto">
          <a:xfrm flipH="1">
            <a:off x="6286512" y="1071546"/>
            <a:ext cx="1285884" cy="642942"/>
          </a:xfrm>
          <a:prstGeom prst="borderCallout1">
            <a:avLst>
              <a:gd name="adj1" fmla="val 99490"/>
              <a:gd name="adj2" fmla="val 51942"/>
              <a:gd name="adj3" fmla="val 174182"/>
              <a:gd name="adj4" fmla="val 8177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居右显示</a:t>
            </a:r>
          </a:p>
        </p:txBody>
      </p:sp>
      <p:sp>
        <p:nvSpPr>
          <p:cNvPr id="11" name="线形标注 1 10"/>
          <p:cNvSpPr/>
          <p:nvPr/>
        </p:nvSpPr>
        <p:spPr bwMode="auto">
          <a:xfrm flipH="1">
            <a:off x="539552" y="2852936"/>
            <a:ext cx="1285884" cy="642942"/>
          </a:xfrm>
          <a:prstGeom prst="borderCallout1">
            <a:avLst>
              <a:gd name="adj1" fmla="val 99490"/>
              <a:gd name="adj2" fmla="val 51942"/>
              <a:gd name="adj3" fmla="val 162129"/>
              <a:gd name="adj4" fmla="val 7695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首行缩进</a:t>
            </a:r>
          </a:p>
        </p:txBody>
      </p:sp>
      <p:sp>
        <p:nvSpPr>
          <p:cNvPr id="12" name="线形标注 1 11"/>
          <p:cNvSpPr/>
          <p:nvPr/>
        </p:nvSpPr>
        <p:spPr bwMode="auto">
          <a:xfrm flipH="1">
            <a:off x="7822050" y="4286256"/>
            <a:ext cx="1214446" cy="642942"/>
          </a:xfrm>
          <a:prstGeom prst="borderCallout1">
            <a:avLst>
              <a:gd name="adj1" fmla="val 41712"/>
              <a:gd name="adj2" fmla="val 103118"/>
              <a:gd name="adj3" fmla="val 37686"/>
              <a:gd name="adj4" fmla="val 14597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设置行高</a:t>
            </a:r>
          </a:p>
        </p:txBody>
      </p:sp>
      <p:sp>
        <p:nvSpPr>
          <p:cNvPr id="13" name="AutoShape 7"/>
          <p:cNvSpPr/>
          <p:nvPr/>
        </p:nvSpPr>
        <p:spPr bwMode="auto">
          <a:xfrm>
            <a:off x="6879679" y="3357563"/>
            <a:ext cx="428625" cy="2357454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23" name="组合 14"/>
          <p:cNvGrpSpPr/>
          <p:nvPr/>
        </p:nvGrpSpPr>
        <p:grpSpPr bwMode="auto">
          <a:xfrm>
            <a:off x="2251047" y="6237312"/>
            <a:ext cx="4572000" cy="428625"/>
            <a:chOff x="3143240" y="5143512"/>
            <a:chExt cx="4572032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4245243" y="5187962"/>
              <a:ext cx="303001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：排版文本段落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15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4088" y="285728"/>
            <a:ext cx="3600524" cy="523220"/>
          </a:xfrm>
        </p:spPr>
        <p:txBody>
          <a:bodyPr/>
          <a:lstStyle/>
          <a:p>
            <a:r>
              <a:rPr lang="zh-CN" altLang="en-US"/>
              <a:t>文本修饰和垂直对齐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文本装饰</a:t>
            </a:r>
          </a:p>
          <a:p>
            <a:pPr lvl="1"/>
            <a:r>
              <a:rPr lang="en-US" altLang="zh-CN" dirty="0"/>
              <a:t>text-decoration</a:t>
            </a:r>
            <a:r>
              <a:rPr lang="zh-CN" altLang="en-US" dirty="0"/>
              <a:t>属性</a:t>
            </a:r>
            <a:endParaRPr lang="en-US" altLang="zh-CN" dirty="0"/>
          </a:p>
          <a:p>
            <a:r>
              <a:rPr lang="zh-CN" altLang="en-US" dirty="0"/>
              <a:t>垂直对齐方式</a:t>
            </a:r>
            <a:endParaRPr lang="en-US" altLang="zh-CN" dirty="0"/>
          </a:p>
          <a:p>
            <a:pPr lvl="1"/>
            <a:r>
              <a:rPr lang="en-US" altLang="zh-CN" dirty="0"/>
              <a:t>vertical-align</a:t>
            </a:r>
            <a:r>
              <a:rPr lang="zh-CN" altLang="en-US" dirty="0"/>
              <a:t>属性：</a:t>
            </a:r>
            <a:r>
              <a:rPr lang="en-US" altLang="zh-CN" dirty="0"/>
              <a:t>middle</a:t>
            </a:r>
            <a:r>
              <a:rPr lang="zh-CN" altLang="en-US" dirty="0"/>
              <a:t>、</a:t>
            </a:r>
            <a:r>
              <a:rPr lang="en-US" altLang="zh-CN" dirty="0"/>
              <a:t>top</a:t>
            </a:r>
            <a:r>
              <a:rPr lang="zh-CN" altLang="en-US" dirty="0"/>
              <a:t>、</a:t>
            </a:r>
            <a:r>
              <a:rPr lang="en-US" altLang="zh-CN" dirty="0"/>
              <a:t>bottom</a:t>
            </a:r>
          </a:p>
        </p:txBody>
      </p:sp>
      <p:grpSp>
        <p:nvGrpSpPr>
          <p:cNvPr id="17" name="组合 14"/>
          <p:cNvGrpSpPr/>
          <p:nvPr/>
        </p:nvGrpSpPr>
        <p:grpSpPr bwMode="auto">
          <a:xfrm>
            <a:off x="1806649" y="6272214"/>
            <a:ext cx="4572000" cy="428625"/>
            <a:chOff x="3143240" y="5143512"/>
            <a:chExt cx="457203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245242" y="5187962"/>
              <a:ext cx="30300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：垂直对齐方式</a:t>
              </a:r>
            </a:p>
          </p:txBody>
        </p:sp>
      </p:grpSp>
      <p:grpSp>
        <p:nvGrpSpPr>
          <p:cNvPr id="13" name="组合 14"/>
          <p:cNvGrpSpPr/>
          <p:nvPr/>
        </p:nvGrpSpPr>
        <p:grpSpPr bwMode="auto">
          <a:xfrm>
            <a:off x="1475656" y="6269954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488900" y="5187962"/>
              <a:ext cx="25427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：文本装饰</a:t>
              </a:r>
            </a:p>
          </p:txBody>
        </p:sp>
      </p:grpSp>
      <p:graphicFrame>
        <p:nvGraphicFramePr>
          <p:cNvPr id="22" name="Group 2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18499" y="2420888"/>
          <a:ext cx="6314454" cy="2414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默认值，定义的标准文本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underline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设置文本的下划线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overline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设置文本的上划线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line-through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设置文本的删除线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122" name="Picture 2" descr="C:\Users\yaling.he\Desktop\Chapter05截图\Chapter05截图\图5.11  图片与文本居中对齐效果图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53" y="4209915"/>
            <a:ext cx="3329300" cy="248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16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342900" lvl="1" indent="-342900">
              <a:buFont typeface="Wingdings" panose="05000000000000000000" pitchFamily="2" charset="2"/>
              <a:buChar char="n"/>
              <a:defRPr/>
            </a:pPr>
            <a:r>
              <a:rPr lang="zh-CN" altLang="zh-CN" sz="2600" dirty="0">
                <a:cs typeface="+mn-cs"/>
              </a:rPr>
              <a:t>浏览器兼容性</a:t>
            </a:r>
            <a:endParaRPr lang="zh-CN" altLang="en-US" sz="2600" dirty="0"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288" y="238822"/>
            <a:ext cx="1800325" cy="52322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文本阴影</a:t>
            </a:r>
            <a:endParaRPr lang="en-GB" altLang="zh-CN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445809" y="857256"/>
            <a:ext cx="700088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语法</a:t>
            </a:r>
          </a:p>
        </p:txBody>
      </p:sp>
      <p:pic>
        <p:nvPicPr>
          <p:cNvPr id="6" name="Picture 3" descr="E:\设计支持\模板设计\Y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1" y="862265"/>
            <a:ext cx="422600" cy="39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1538" y="1571612"/>
            <a:ext cx="7072362" cy="3571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text-shadow : color  x-offset  y-offset  blur-radius;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27784" y="1556792"/>
            <a:ext cx="657762" cy="3571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2572306" y="867803"/>
            <a:ext cx="1285314" cy="408623"/>
          </a:xfrm>
          <a:prstGeom prst="wedgeRoundRectCallout">
            <a:avLst>
              <a:gd name="adj1" fmla="val 49614"/>
              <a:gd name="adj2" fmla="val -3602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阴影颜色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357554" y="1556792"/>
            <a:ext cx="926414" cy="33879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3000364" y="2276872"/>
            <a:ext cx="2071702" cy="1021556"/>
          </a:xfrm>
          <a:prstGeom prst="wedgeRoundRectCallout">
            <a:avLst>
              <a:gd name="adj1" fmla="val 50653"/>
              <a:gd name="adj2" fmla="val -2539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X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轴位移，用来指定阴影水平位移量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4071934" y="1928802"/>
            <a:ext cx="7143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4143372" y="537214"/>
            <a:ext cx="2143140" cy="715089"/>
          </a:xfrm>
          <a:prstGeom prst="wedgeRoundRectCallout">
            <a:avLst>
              <a:gd name="adj1" fmla="val 50272"/>
              <a:gd name="adj2" fmla="val 4389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Y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轴位移，用来指定阴影垂直位移量</a:t>
            </a: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5572132" y="2263428"/>
            <a:ext cx="2286016" cy="1021556"/>
          </a:xfrm>
          <a:prstGeom prst="wedgeRoundRectCallout">
            <a:avLst>
              <a:gd name="adj1" fmla="val 49718"/>
              <a:gd name="adj2" fmla="val -2539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阴影模糊半径，代表阴影向外模糊的模糊范围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 flipV="1">
            <a:off x="6215074" y="1929511"/>
            <a:ext cx="7143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3000364" y="1285860"/>
            <a:ext cx="357190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4857752" y="1273017"/>
            <a:ext cx="428628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283968" y="1556792"/>
            <a:ext cx="1011936" cy="33879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95904" y="1556793"/>
            <a:ext cx="1148304" cy="33879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0" name="组合 14"/>
          <p:cNvGrpSpPr/>
          <p:nvPr/>
        </p:nvGrpSpPr>
        <p:grpSpPr bwMode="auto">
          <a:xfrm>
            <a:off x="1750215" y="6246028"/>
            <a:ext cx="4572000" cy="428625"/>
            <a:chOff x="3143240" y="5143512"/>
            <a:chExt cx="4572032" cy="428628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4488900" y="5187962"/>
              <a:ext cx="25427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：文本阴影</a:t>
              </a:r>
            </a:p>
          </p:txBody>
        </p:sp>
      </p:grpSp>
      <p:graphicFrame>
        <p:nvGraphicFramePr>
          <p:cNvPr id="35" name="Group 2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47336" y="4509120"/>
          <a:ext cx="8064898" cy="129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Text-shadow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9.6+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17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7" grpId="0" animBg="1"/>
      <p:bldP spid="20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815034" y="1196752"/>
            <a:ext cx="7645398" cy="5143536"/>
          </a:xfrm>
        </p:spPr>
        <p:txBody>
          <a:bodyPr/>
          <a:lstStyle/>
          <a:p>
            <a:r>
              <a:rPr lang="zh-CN" altLang="en-US" dirty="0"/>
              <a:t>训练要点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WebStorm</a:t>
            </a:r>
            <a:r>
              <a:rPr lang="zh-CN" altLang="en-US" dirty="0"/>
              <a:t>制作网页</a:t>
            </a:r>
          </a:p>
          <a:p>
            <a:pPr lvl="1"/>
            <a:r>
              <a:rPr lang="zh-CN" altLang="en-US" dirty="0"/>
              <a:t>使用字体属性设置字体风格、大小</a:t>
            </a:r>
          </a:p>
          <a:p>
            <a:pPr lvl="1"/>
            <a:r>
              <a:rPr lang="zh-CN" altLang="en-US" dirty="0"/>
              <a:t>使用文本属性设置字体颜色、行距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&lt;span&gt;</a:t>
            </a:r>
            <a:r>
              <a:rPr lang="zh-CN" altLang="en-US" dirty="0"/>
              <a:t>标签</a:t>
            </a:r>
          </a:p>
          <a:p>
            <a:r>
              <a:rPr lang="zh-CN" altLang="en-US" dirty="0"/>
              <a:t>需求说明</a:t>
            </a:r>
            <a:endParaRPr lang="en-US" altLang="zh-CN" dirty="0"/>
          </a:p>
        </p:txBody>
      </p:sp>
      <p:sp>
        <p:nvSpPr>
          <p:cNvPr id="23" name="内容占位符 2"/>
          <p:cNvSpPr txBox="1"/>
          <p:nvPr/>
        </p:nvSpPr>
        <p:spPr bwMode="auto">
          <a:xfrm>
            <a:off x="-3750981" y="2556192"/>
            <a:ext cx="7645400" cy="39385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 panose="0201060903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anose="0201060903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anose="0201060903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anose="0201060903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anose="02010609030101010101" pitchFamily="49" charset="-122"/>
              </a:defRPr>
            </a:lvl9pPr>
          </a:lstStyle>
          <a:p>
            <a:r>
              <a:rPr lang="zh-CN" altLang="en-US" dirty="0"/>
              <a:t>实现思路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color</a:t>
            </a:r>
            <a:r>
              <a:rPr lang="zh-CN" altLang="en-US" dirty="0"/>
              <a:t>属性设置字体颜色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font</a:t>
            </a:r>
            <a:r>
              <a:rPr lang="zh-CN" altLang="en-US" dirty="0"/>
              <a:t>设置字体类型和字体大小</a:t>
            </a:r>
            <a:endParaRPr lang="en-US" altLang="zh-CN" dirty="0"/>
          </a:p>
          <a:p>
            <a:pPr lvl="2"/>
            <a:r>
              <a:rPr lang="zh-CN" altLang="en-US" dirty="0"/>
              <a:t>顺序为字体大小→字体类型</a:t>
            </a:r>
            <a:endParaRPr lang="en-US" altLang="zh-CN" dirty="0"/>
          </a:p>
          <a:p>
            <a:pPr lvl="2"/>
            <a:r>
              <a:rPr lang="zh-CN" altLang="en-US" dirty="0"/>
              <a:t>字体类型要先设置英文字体，再设置中文字体；或者使用</a:t>
            </a:r>
            <a:r>
              <a:rPr lang="en-US" altLang="zh-CN" dirty="0"/>
              <a:t>font-size</a:t>
            </a:r>
            <a:r>
              <a:rPr lang="zh-CN" altLang="en-US" dirty="0"/>
              <a:t>设置字体大小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font-family</a:t>
            </a:r>
            <a:r>
              <a:rPr lang="zh-CN" altLang="en-US" dirty="0"/>
              <a:t>设置字体类型</a:t>
            </a:r>
          </a:p>
          <a:p>
            <a:pPr lvl="1"/>
            <a:r>
              <a:rPr lang="zh-CN" altLang="en-US" dirty="0"/>
              <a:t>歌手分类字母序号放在标签</a:t>
            </a:r>
            <a:r>
              <a:rPr lang="en-US" altLang="zh-CN" dirty="0"/>
              <a:t>&lt;span&gt;</a:t>
            </a:r>
            <a:r>
              <a:rPr lang="zh-CN" altLang="en-US" dirty="0"/>
              <a:t>，使用</a:t>
            </a:r>
            <a:r>
              <a:rPr lang="en-US" altLang="zh-CN" dirty="0"/>
              <a:t>font-weight</a:t>
            </a:r>
            <a:r>
              <a:rPr lang="zh-CN" altLang="en-US" dirty="0"/>
              <a:t>设置字体加粗</a:t>
            </a:r>
          </a:p>
          <a:p>
            <a:pPr lvl="1"/>
            <a:r>
              <a:rPr lang="en-US" altLang="zh-CN" dirty="0"/>
              <a:t>CSS</a:t>
            </a:r>
            <a:r>
              <a:rPr lang="zh-CN" altLang="en-US" dirty="0"/>
              <a:t>文件单独放在</a:t>
            </a:r>
            <a:r>
              <a:rPr lang="en-US" altLang="zh-CN" dirty="0"/>
              <a:t>CSS</a:t>
            </a:r>
            <a:r>
              <a:rPr lang="zh-CN" altLang="en-US" dirty="0"/>
              <a:t>文件夹下，使用链接式引用</a:t>
            </a:r>
            <a:r>
              <a:rPr lang="en-US" altLang="zh-CN" dirty="0"/>
              <a:t>CSS</a:t>
            </a:r>
            <a:r>
              <a:rPr lang="zh-CN" altLang="en-US" dirty="0"/>
              <a:t>文件</a:t>
            </a:r>
          </a:p>
        </p:txBody>
      </p:sp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928953" y="285728"/>
            <a:ext cx="6035659" cy="52322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制作百度音乐标签页面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</a:p>
          </p:txBody>
        </p:sp>
      </p:grpSp>
      <p:pic>
        <p:nvPicPr>
          <p:cNvPr id="6146" name="Picture 2" descr="C:\Users\yaling.he\Desktop\Chapter05截图\Chapter05截图\图5.13  百度音乐标签页面效果图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801" y="3893347"/>
            <a:ext cx="3786014" cy="316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线形标注 1 13"/>
          <p:cNvSpPr/>
          <p:nvPr/>
        </p:nvSpPr>
        <p:spPr bwMode="auto">
          <a:xfrm flipH="1">
            <a:off x="2786050" y="3571876"/>
            <a:ext cx="2571768" cy="642942"/>
          </a:xfrm>
          <a:prstGeom prst="borderCallout1">
            <a:avLst>
              <a:gd name="adj1" fmla="val 99490"/>
              <a:gd name="adj2" fmla="val 51942"/>
              <a:gd name="adj3" fmla="val 162129"/>
              <a:gd name="adj4" fmla="val 7695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18px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、楷体、加粗显示</a:t>
            </a:r>
          </a:p>
        </p:txBody>
      </p:sp>
      <p:sp>
        <p:nvSpPr>
          <p:cNvPr id="15" name="线形标注 1 14"/>
          <p:cNvSpPr/>
          <p:nvPr/>
        </p:nvSpPr>
        <p:spPr bwMode="auto">
          <a:xfrm flipH="1">
            <a:off x="5429229" y="3181548"/>
            <a:ext cx="3000396" cy="1285884"/>
          </a:xfrm>
          <a:prstGeom prst="borderCallout1">
            <a:avLst>
              <a:gd name="adj1" fmla="val 99490"/>
              <a:gd name="adj2" fmla="val 51942"/>
              <a:gd name="adj3" fmla="val 139907"/>
              <a:gd name="adj4" fmla="val 6742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12px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，行高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20px</a:t>
            </a:r>
          </a:p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英文字体：“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Times New Roman”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或“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Times”</a:t>
            </a:r>
          </a:p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中文字体：宋体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6" name="组合 16"/>
          <p:cNvGrpSpPr/>
          <p:nvPr/>
        </p:nvGrpSpPr>
        <p:grpSpPr bwMode="auto">
          <a:xfrm>
            <a:off x="871364" y="6032151"/>
            <a:ext cx="2714625" cy="428625"/>
            <a:chOff x="3143240" y="5143512"/>
            <a:chExt cx="2714644" cy="428628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</a:p>
          </p:txBody>
        </p:sp>
      </p:grpSp>
      <p:grpSp>
        <p:nvGrpSpPr>
          <p:cNvPr id="32" name="组合 17"/>
          <p:cNvGrpSpPr/>
          <p:nvPr/>
        </p:nvGrpSpPr>
        <p:grpSpPr bwMode="auto">
          <a:xfrm>
            <a:off x="4105101" y="6032151"/>
            <a:ext cx="2786063" cy="428625"/>
            <a:chOff x="3714744" y="5143512"/>
            <a:chExt cx="2786082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18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23" grpId="0" build="p"/>
      <p:bldP spid="14" grpId="0" animBg="1"/>
      <p:bldP spid="14" grpId="1" animBg="1"/>
      <p:bldP spid="15" grpId="0" animBg="1"/>
      <p:bldP spid="1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40163" y="285728"/>
            <a:ext cx="5524449" cy="52322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制作开心庄园页面</a:t>
            </a:r>
            <a:endParaRPr lang="en-US" altLang="zh-CN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4787878" cy="5143536"/>
          </a:xfr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标题行距</a:t>
            </a:r>
            <a:r>
              <a:rPr lang="en-US" altLang="zh-CN" dirty="0"/>
              <a:t>40px</a:t>
            </a:r>
            <a:r>
              <a:rPr lang="zh-CN" altLang="en-US" dirty="0"/>
              <a:t>，加粗显示</a:t>
            </a:r>
          </a:p>
          <a:p>
            <a:pPr lvl="1"/>
            <a:r>
              <a:rPr lang="zh-CN" altLang="en-US" dirty="0"/>
              <a:t>正文大小</a:t>
            </a:r>
            <a:r>
              <a:rPr lang="en-US" altLang="zh-CN" dirty="0"/>
              <a:t>12px</a:t>
            </a:r>
            <a:r>
              <a:rPr lang="zh-CN" altLang="en-US" dirty="0"/>
              <a:t>，行距</a:t>
            </a:r>
            <a:r>
              <a:rPr lang="en-US" altLang="zh-CN" dirty="0"/>
              <a:t>20px</a:t>
            </a:r>
          </a:p>
          <a:p>
            <a:pPr lvl="1"/>
            <a:r>
              <a:rPr lang="zh-CN" altLang="en-US" dirty="0"/>
              <a:t>图片与文本居中对齐</a:t>
            </a:r>
          </a:p>
          <a:p>
            <a:pPr lvl="1"/>
            <a:r>
              <a:rPr lang="zh-CN" altLang="en-US" dirty="0"/>
              <a:t>使用外部样式表创建页面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</a:t>
            </a:r>
            <a:r>
              <a:rPr lang="zh-CN" altLang="en-US" dirty="0"/>
              <a:t>样式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5" name="组合 17"/>
          <p:cNvGrpSpPr/>
          <p:nvPr/>
        </p:nvGrpSpPr>
        <p:grpSpPr bwMode="auto">
          <a:xfrm>
            <a:off x="971600" y="6093296"/>
            <a:ext cx="2786063" cy="428625"/>
            <a:chOff x="3714744" y="5143512"/>
            <a:chExt cx="2786082" cy="428628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</a:p>
          </p:txBody>
        </p:sp>
      </p:grpSp>
      <p:pic>
        <p:nvPicPr>
          <p:cNvPr id="2050" name="Picture 2" descr="C:\Users\yaling.he\Desktop\Chapter05截图\Chapter05截图\图5.14  开心庄园页面效果图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682" y="1285647"/>
            <a:ext cx="3653044" cy="359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19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084168" y="285728"/>
            <a:ext cx="2880444" cy="523220"/>
          </a:xfrm>
        </p:spPr>
        <p:txBody>
          <a:bodyPr/>
          <a:lstStyle/>
          <a:p>
            <a:r>
              <a:rPr lang="zh-CN" altLang="en-US"/>
              <a:t>回顾与作业点评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92202" cy="5143536"/>
          </a:xfrm>
        </p:spPr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CSS</a:t>
            </a:r>
            <a:r>
              <a:rPr lang="zh-CN" altLang="en-US" dirty="0"/>
              <a:t>的基本语法结构，并举例说明其构成</a:t>
            </a:r>
            <a:endParaRPr lang="en-US" altLang="zh-CN" dirty="0"/>
          </a:p>
          <a:p>
            <a:r>
              <a:rPr lang="en-US" altLang="zh-CN" dirty="0"/>
              <a:t>CSS</a:t>
            </a:r>
            <a:r>
              <a:rPr lang="zh-CN" altLang="en-US" dirty="0"/>
              <a:t>基本选择器有哪几种，并举例说明</a:t>
            </a:r>
            <a:endParaRPr lang="en-US" altLang="zh-CN" dirty="0"/>
          </a:p>
          <a:p>
            <a:r>
              <a:rPr lang="en-US" altLang="zh-CN" dirty="0"/>
              <a:t>CSS</a:t>
            </a:r>
            <a:r>
              <a:rPr lang="zh-CN" altLang="en-US" dirty="0"/>
              <a:t>的高级选择器有哪几种，并说明各自的特点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2</a:t>
            </a:fld>
            <a:r>
              <a:rPr lang="en-US" altLang="zh-CN"/>
              <a:t>/43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-11028" y="4005064"/>
            <a:ext cx="1497897" cy="400110"/>
            <a:chOff x="1004978" y="3857625"/>
            <a:chExt cx="1497897" cy="400110"/>
          </a:xfrm>
        </p:grpSpPr>
        <p:pic>
          <p:nvPicPr>
            <p:cNvPr id="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作业点评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7504" y="724634"/>
            <a:ext cx="1011983" cy="400110"/>
            <a:chOff x="1488315" y="3214686"/>
            <a:chExt cx="1011983" cy="400110"/>
          </a:xfrm>
        </p:grpSpPr>
        <p:pic>
          <p:nvPicPr>
            <p:cNvPr id="12" name="Picture 5" descr="\\prdsoftlab\Softlab\034\0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88315" y="3243722"/>
              <a:ext cx="442912" cy="321804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1799465" y="32146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回顾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635897" y="285728"/>
            <a:ext cx="5328716" cy="52322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zh-CN" dirty="0"/>
              <a:t>制作京东新闻资讯页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5155898" cy="5143536"/>
          </a:xfr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设置标题的字体样式，使用文字阴影属性添加文字阴影</a:t>
            </a:r>
            <a:endParaRPr lang="en-US" altLang="zh-CN" dirty="0"/>
          </a:p>
          <a:p>
            <a:pPr lvl="1"/>
            <a:r>
              <a:rPr lang="zh-CN" altLang="en-US" dirty="0"/>
              <a:t>设置副标题的字体样式</a:t>
            </a:r>
            <a:endParaRPr lang="en-US" altLang="zh-CN" dirty="0"/>
          </a:p>
          <a:p>
            <a:pPr lvl="1"/>
            <a:r>
              <a:rPr lang="zh-CN" altLang="en-US" dirty="0"/>
              <a:t>段落文字首行缩进两个字符</a:t>
            </a:r>
          </a:p>
          <a:p>
            <a:pPr lvl="1"/>
            <a:r>
              <a:rPr lang="zh-CN" altLang="en-US" dirty="0"/>
              <a:t>设置日期部分字体样式，文字水平居中对齐</a:t>
            </a:r>
            <a:endParaRPr lang="en-US" altLang="zh-CN" dirty="0"/>
          </a:p>
          <a:p>
            <a:pPr lvl="1"/>
            <a:r>
              <a:rPr lang="zh-CN" altLang="en-US" dirty="0"/>
              <a:t>图片水平居中对齐</a:t>
            </a:r>
          </a:p>
          <a:p>
            <a:pPr lvl="1"/>
            <a:r>
              <a:rPr lang="zh-CN" altLang="en-US" dirty="0"/>
              <a:t>使用外部样式表创建页面样式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2" name="组合 17"/>
          <p:cNvGrpSpPr/>
          <p:nvPr/>
        </p:nvGrpSpPr>
        <p:grpSpPr bwMode="auto">
          <a:xfrm>
            <a:off x="2987824" y="6148804"/>
            <a:ext cx="2786063" cy="428625"/>
            <a:chOff x="3714744" y="5143512"/>
            <a:chExt cx="2786082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20</a:t>
            </a:fld>
            <a:r>
              <a:rPr lang="en-US" altLang="zh-CN"/>
              <a:t>/43</a:t>
            </a:r>
            <a:endParaRPr lang="zh-CN" altLang="en-US" dirty="0"/>
          </a:p>
        </p:txBody>
      </p:sp>
      <p:pic>
        <p:nvPicPr>
          <p:cNvPr id="1026" name="Picture 2" descr="C:\Users\yaling.he\Desktop\Chapter05截图\Chapter05截图\图5.15  京东新闻资讯页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887" y="2073300"/>
            <a:ext cx="3219249" cy="30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代码规范问题</a:t>
            </a:r>
          </a:p>
          <a:p>
            <a:pPr eaLnBrk="1" hangingPunct="1">
              <a:defRPr/>
            </a:pPr>
            <a:r>
              <a:rPr lang="zh-CN" altLang="en-US" dirty="0"/>
              <a:t>调试技巧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21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伪类样式</a:t>
            </a:r>
          </a:p>
          <a:p>
            <a:endParaRPr lang="zh-CN" altLang="en-US" dirty="0"/>
          </a:p>
        </p:txBody>
      </p:sp>
      <p:pic>
        <p:nvPicPr>
          <p:cNvPr id="7170" name="Picture 2" descr="C:\Users\yaling.he\Desktop\2016-12-01_15100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373" y="1785926"/>
            <a:ext cx="3478351" cy="35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5165" y="285728"/>
            <a:ext cx="1999447" cy="523220"/>
          </a:xfrm>
        </p:spPr>
        <p:txBody>
          <a:bodyPr/>
          <a:lstStyle/>
          <a:p>
            <a:r>
              <a:rPr lang="zh-CN" altLang="en-US"/>
              <a:t>超链接伪类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 bwMode="auto">
          <a:xfrm flipH="1">
            <a:off x="6929454" y="3143248"/>
            <a:ext cx="1643074" cy="642942"/>
          </a:xfrm>
          <a:prstGeom prst="borderCallout1">
            <a:avLst>
              <a:gd name="adj1" fmla="val 124887"/>
              <a:gd name="adj2" fmla="val 150216"/>
              <a:gd name="adj3" fmla="val 51866"/>
              <a:gd name="adj4" fmla="val 100996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访问时，橙色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线形标注 1 6"/>
          <p:cNvSpPr/>
          <p:nvPr/>
        </p:nvSpPr>
        <p:spPr bwMode="auto">
          <a:xfrm flipH="1">
            <a:off x="7000892" y="4357694"/>
            <a:ext cx="1643074" cy="642942"/>
          </a:xfrm>
          <a:prstGeom prst="borderCallout1">
            <a:avLst>
              <a:gd name="adj1" fmla="val 39102"/>
              <a:gd name="adj2" fmla="val 177269"/>
              <a:gd name="adj3" fmla="val 51794"/>
              <a:gd name="adj4" fmla="val 9791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访问后，紫色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线形标注 1 8"/>
          <p:cNvSpPr/>
          <p:nvPr/>
        </p:nvSpPr>
        <p:spPr bwMode="auto">
          <a:xfrm flipH="1">
            <a:off x="4891254" y="5768568"/>
            <a:ext cx="1428760" cy="571504"/>
          </a:xfrm>
          <a:prstGeom prst="borderCallout1">
            <a:avLst>
              <a:gd name="adj1" fmla="val -125270"/>
              <a:gd name="adj2" fmla="val 90771"/>
              <a:gd name="adj3" fmla="val -1481"/>
              <a:gd name="adj4" fmla="val 4881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无超链接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4959687" y="1467645"/>
            <a:ext cx="2787675" cy="64294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eaLnBrk="1" hangingPunct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 panose="0201060903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anose="0201060903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anose="0201060903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anose="0201060903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anose="02010609030101010101" pitchFamily="49" charset="-122"/>
              </a:defRPr>
            </a:lvl9pPr>
          </a:lstStyle>
          <a:p>
            <a:endParaRPr lang="zh-CN" altLang="en-US" dirty="0"/>
          </a:p>
        </p:txBody>
      </p:sp>
      <p:grpSp>
        <p:nvGrpSpPr>
          <p:cNvPr id="11" name="组合 71"/>
          <p:cNvGrpSpPr/>
          <p:nvPr/>
        </p:nvGrpSpPr>
        <p:grpSpPr>
          <a:xfrm>
            <a:off x="71406" y="1928802"/>
            <a:ext cx="1000132" cy="400110"/>
            <a:chOff x="1000100" y="1801286"/>
            <a:chExt cx="1000132" cy="400110"/>
          </a:xfrm>
        </p:grpSpPr>
        <p:pic>
          <p:nvPicPr>
            <p:cNvPr id="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</a:p>
          </p:txBody>
        </p:sp>
      </p:grp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1357290" y="1928802"/>
            <a:ext cx="2643192" cy="452432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标签名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伪类名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;}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785786" y="3714752"/>
            <a:ext cx="3786214" cy="1532727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a:hover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color:#B46210;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text-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decoration:underline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 rot="16200000" flipH="1">
            <a:off x="2012130" y="3047989"/>
            <a:ext cx="1333518" cy="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71406" y="3286124"/>
            <a:ext cx="1000132" cy="414475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22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8"/>
          <p:cNvSpPr>
            <a:spLocks noGrp="1" noChangeArrowheads="1"/>
          </p:cNvSpPr>
          <p:nvPr>
            <p:ph type="title"/>
          </p:nvPr>
        </p:nvSpPr>
        <p:spPr>
          <a:xfrm>
            <a:off x="5357818" y="285728"/>
            <a:ext cx="3606794" cy="523220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CSS</a:t>
            </a:r>
            <a:r>
              <a:rPr lang="zh-CN" altLang="en-US"/>
              <a:t>设置超链接</a:t>
            </a:r>
            <a:endParaRPr lang="zh-CN" altLang="en-US" dirty="0"/>
          </a:p>
        </p:txBody>
      </p:sp>
      <p:graphicFrame>
        <p:nvGraphicFramePr>
          <p:cNvPr id="16" name="Group 2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71472" y="1071546"/>
          <a:ext cx="8143933" cy="309520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446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伪类名称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a:link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未单击访问时超链接样式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a:link{color:#9ef5f9;}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a:visited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单击访问后超链接样式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a:visited {color:#333;}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a:hover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鼠标悬浮其上的超链接样式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a:hover{color:#ff7300;}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a:active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鼠标单击未释放的超链接样式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a:active {color:#999;}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642910" y="4500570"/>
            <a:ext cx="7943878" cy="73027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设置伪类的顺序：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a:link-&gt;a:visited-&gt;a:hover-&gt;a:active</a:t>
            </a:r>
          </a:p>
        </p:txBody>
      </p:sp>
      <p:grpSp>
        <p:nvGrpSpPr>
          <p:cNvPr id="25" name="组合 14"/>
          <p:cNvGrpSpPr/>
          <p:nvPr/>
        </p:nvGrpSpPr>
        <p:grpSpPr bwMode="auto">
          <a:xfrm>
            <a:off x="2483768" y="6021288"/>
            <a:ext cx="4572000" cy="428625"/>
            <a:chOff x="3143240" y="5143512"/>
            <a:chExt cx="4572032" cy="428628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4284516" y="5187962"/>
              <a:ext cx="295147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：超链接样式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23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6216" y="285728"/>
            <a:ext cx="2448396" cy="523220"/>
          </a:xfrm>
        </p:spPr>
        <p:txBody>
          <a:bodyPr/>
          <a:lstStyle/>
          <a:p>
            <a:r>
              <a:rPr lang="zh-CN" altLang="en-US"/>
              <a:t>列表样式</a:t>
            </a:r>
            <a:r>
              <a:rPr lang="en-US" altLang="zh-CN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list-style-type</a:t>
            </a:r>
          </a:p>
          <a:p>
            <a:r>
              <a:rPr lang="en-US" altLang="zh-CN" dirty="0"/>
              <a:t>list-style-image</a:t>
            </a:r>
          </a:p>
          <a:p>
            <a:r>
              <a:rPr lang="en-US" altLang="zh-CN" dirty="0"/>
              <a:t>list-style-position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list-style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5536" y="2132856"/>
          <a:ext cx="8501123" cy="350037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语法示例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无标记符号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type:none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</a:t>
                      </a:r>
                      <a:endParaRPr lang="zh-CN" altLang="en-US" sz="20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实心圆，默认类型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type:disc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circle</a:t>
                      </a:r>
                      <a:endParaRPr lang="zh-CN" altLang="en-US" sz="20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空心圆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type:circle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square</a:t>
                      </a:r>
                      <a:endParaRPr lang="zh-CN" altLang="en-US" sz="20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实心正方形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type:square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list-style-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type:decimal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24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r>
              <a:rPr lang="zh-CN" altLang="en-US"/>
              <a:t>列表样式</a:t>
            </a:r>
            <a:r>
              <a:rPr lang="en-US" altLang="zh-CN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list-style</a:t>
            </a:r>
            <a:endParaRPr lang="zh-CN" altLang="en-US" dirty="0"/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1047852" y="1978899"/>
            <a:ext cx="6143700" cy="1172629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list-style:none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2507" y="1916832"/>
            <a:ext cx="1000132" cy="414475"/>
            <a:chOff x="1000100" y="2528843"/>
            <a:chExt cx="1000132" cy="414475"/>
          </a:xfrm>
        </p:grpSpPr>
        <p:pic>
          <p:nvPicPr>
            <p:cNvPr id="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</a:p>
          </p:txBody>
        </p:sp>
      </p:grpSp>
      <p:grpSp>
        <p:nvGrpSpPr>
          <p:cNvPr id="23" name="组合 14"/>
          <p:cNvGrpSpPr/>
          <p:nvPr/>
        </p:nvGrpSpPr>
        <p:grpSpPr bwMode="auto">
          <a:xfrm>
            <a:off x="1672775" y="6189979"/>
            <a:ext cx="4572000" cy="428625"/>
            <a:chOff x="3143240" y="5143512"/>
            <a:chExt cx="4572032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4406346" y="5187962"/>
              <a:ext cx="270781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：列表样式</a:t>
              </a:r>
            </a:p>
          </p:txBody>
        </p:sp>
      </p:grpSp>
      <p:pic>
        <p:nvPicPr>
          <p:cNvPr id="8194" name="Picture 2" descr="C:\Users\yaling.he\Desktop\2016-12-01_152729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33113"/>
            <a:ext cx="2997261" cy="3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线形标注 1 15"/>
          <p:cNvSpPr/>
          <p:nvPr/>
        </p:nvSpPr>
        <p:spPr bwMode="auto">
          <a:xfrm flipH="1">
            <a:off x="3789705" y="4136197"/>
            <a:ext cx="1714512" cy="571504"/>
          </a:xfrm>
          <a:prstGeom prst="borderCallout1">
            <a:avLst>
              <a:gd name="adj1" fmla="val 45890"/>
              <a:gd name="adj2" fmla="val -2782"/>
              <a:gd name="adj3" fmla="val 15278"/>
              <a:gd name="adj4" fmla="val -6037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去除列表前面的小黑点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25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090" y="1643380"/>
            <a:ext cx="6858000" cy="2171700"/>
          </a:xfrm>
          <a:prstGeom prst="rect">
            <a:avLst/>
          </a:prstGeom>
        </p:spPr>
      </p:pic>
      <p:sp>
        <p:nvSpPr>
          <p:cNvPr id="13" name="内容占位符 2"/>
          <p:cNvSpPr txBox="1"/>
          <p:nvPr/>
        </p:nvSpPr>
        <p:spPr bwMode="auto">
          <a:xfrm>
            <a:off x="398864" y="929040"/>
            <a:ext cx="7645398" cy="514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 panose="0201060903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 panose="0201060903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anose="02010609030101010101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anose="02010609030101010101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anose="02010609030101010101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anose="02010609030101010101" pitchFamily="49" charset="-122"/>
              </a:defRPr>
            </a:lvl9pPr>
          </a:lstStyle>
          <a:p>
            <a:r>
              <a:rPr lang="zh-CN" altLang="en-US" dirty="0"/>
              <a:t>常见的背景样式</a:t>
            </a:r>
          </a:p>
        </p:txBody>
      </p:sp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7020272" y="285728"/>
            <a:ext cx="1944340" cy="523220"/>
          </a:xfrm>
        </p:spPr>
        <p:txBody>
          <a:bodyPr/>
          <a:lstStyle/>
          <a:p>
            <a:r>
              <a:rPr lang="zh-CN" altLang="en-US" dirty="0"/>
              <a:t>背景样式</a:t>
            </a:r>
          </a:p>
        </p:txBody>
      </p:sp>
      <p:sp>
        <p:nvSpPr>
          <p:cNvPr id="23" name="线形标注 1 22"/>
          <p:cNvSpPr/>
          <p:nvPr/>
        </p:nvSpPr>
        <p:spPr bwMode="auto">
          <a:xfrm flipH="1">
            <a:off x="620684" y="5701986"/>
            <a:ext cx="1428760" cy="571504"/>
          </a:xfrm>
          <a:prstGeom prst="borderCallout1">
            <a:avLst>
              <a:gd name="adj1" fmla="val 41990"/>
              <a:gd name="adj2" fmla="val 942"/>
              <a:gd name="adj3" fmla="val -137590"/>
              <a:gd name="adj4" fmla="val -7657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背景颜色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线形标注 1 27"/>
          <p:cNvSpPr/>
          <p:nvPr/>
        </p:nvSpPr>
        <p:spPr bwMode="auto">
          <a:xfrm flipH="1">
            <a:off x="4637219" y="1154326"/>
            <a:ext cx="1428760" cy="571504"/>
          </a:xfrm>
          <a:prstGeom prst="borderCallout1">
            <a:avLst>
              <a:gd name="adj1" fmla="val 99490"/>
              <a:gd name="adj2" fmla="val 51942"/>
              <a:gd name="adj3" fmla="val 214074"/>
              <a:gd name="adj4" fmla="val 6042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背景图像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26</a:t>
            </a:fld>
            <a:r>
              <a:rPr lang="en-US" altLang="zh-CN"/>
              <a:t>/43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95" y="4632960"/>
            <a:ext cx="7058025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8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7236296" y="285728"/>
            <a:ext cx="1728316" cy="523220"/>
          </a:xfrm>
        </p:spPr>
        <p:txBody>
          <a:bodyPr/>
          <a:lstStyle/>
          <a:p>
            <a:r>
              <a:rPr lang="zh-CN" altLang="en-US"/>
              <a:t>网页背景</a:t>
            </a:r>
            <a:endParaRPr lang="zh-CN" altLang="en-US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背景颜色</a:t>
            </a:r>
            <a:endParaRPr lang="en-US" altLang="zh-CN" dirty="0"/>
          </a:p>
          <a:p>
            <a:pPr lvl="1"/>
            <a:r>
              <a:rPr lang="en-US" altLang="zh-CN" dirty="0"/>
              <a:t>background-color</a:t>
            </a:r>
          </a:p>
          <a:p>
            <a:r>
              <a:rPr lang="zh-CN" altLang="en-US" dirty="0"/>
              <a:t>背景图像</a:t>
            </a:r>
            <a:endParaRPr lang="en-US" altLang="zh-CN" dirty="0"/>
          </a:p>
          <a:p>
            <a:pPr lvl="1"/>
            <a:r>
              <a:rPr lang="en-US" altLang="zh-CN" dirty="0"/>
              <a:t>background-image</a:t>
            </a:r>
            <a:endParaRPr lang="zh-CN" altLang="en-US" dirty="0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014777" y="1346463"/>
            <a:ext cx="3786188" cy="412485"/>
          </a:xfrm>
          <a:prstGeom prst="borderCallout1">
            <a:avLst>
              <a:gd name="adj1" fmla="val 53387"/>
              <a:gd name="adj2" fmla="val -786"/>
              <a:gd name="adj3" fmla="val 164457"/>
              <a:gd name="adj4" fmla="val -21730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背景颜色值：十六进制方法表示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 flipH="1">
            <a:off x="5026190" y="1968873"/>
            <a:ext cx="1928826" cy="571504"/>
          </a:xfrm>
          <a:prstGeom prst="borderCallout1">
            <a:avLst>
              <a:gd name="adj1" fmla="val 39490"/>
              <a:gd name="adj2" fmla="val 102312"/>
              <a:gd name="adj3" fmla="val 21576"/>
              <a:gd name="adj4" fmla="val 14116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transparent</a:t>
            </a:r>
          </a:p>
        </p:txBody>
      </p:sp>
      <p:grpSp>
        <p:nvGrpSpPr>
          <p:cNvPr id="21" name="组合 14"/>
          <p:cNvGrpSpPr/>
          <p:nvPr/>
        </p:nvGrpSpPr>
        <p:grpSpPr bwMode="auto">
          <a:xfrm>
            <a:off x="1326006" y="6165304"/>
            <a:ext cx="3902171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4173942" y="5187962"/>
              <a:ext cx="317262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：背景颜色</a:t>
              </a:r>
            </a:p>
          </p:txBody>
        </p:sp>
      </p:grpSp>
      <p:pic>
        <p:nvPicPr>
          <p:cNvPr id="9218" name="Picture 2" descr="C:\Users\yaling.he\Desktop\Chapter05截图\Chapter05截图\图5.24  背景颜色页面效果图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44" y="2737351"/>
            <a:ext cx="3384376" cy="349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27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标题 1"/>
          <p:cNvSpPr>
            <a:spLocks noGrp="1"/>
          </p:cNvSpPr>
          <p:nvPr>
            <p:ph type="title"/>
          </p:nvPr>
        </p:nvSpPr>
        <p:spPr>
          <a:xfrm>
            <a:off x="6012160" y="70285"/>
            <a:ext cx="2952452" cy="954107"/>
          </a:xfrm>
        </p:spPr>
        <p:txBody>
          <a:bodyPr/>
          <a:lstStyle/>
          <a:p>
            <a:r>
              <a:rPr lang="zh-CN" altLang="en-US" dirty="0"/>
              <a:t>设置背景图像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背景图像</a:t>
            </a:r>
            <a:endParaRPr lang="en-US" altLang="zh-CN" dirty="0"/>
          </a:p>
          <a:p>
            <a:pPr lvl="1"/>
            <a:r>
              <a:rPr lang="en-US" altLang="zh-CN" dirty="0"/>
              <a:t>background-image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背景重复方式</a:t>
            </a:r>
            <a:endParaRPr lang="en-US" altLang="zh-CN" dirty="0"/>
          </a:p>
          <a:p>
            <a:pPr lvl="1"/>
            <a:r>
              <a:rPr lang="en-US" altLang="zh-CN" dirty="0"/>
              <a:t>background-repeat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2"/>
            <a:r>
              <a:rPr lang="en-US" altLang="zh-CN" dirty="0"/>
              <a:t>repeat</a:t>
            </a:r>
            <a:r>
              <a:rPr lang="zh-CN" altLang="en-US" dirty="0"/>
              <a:t>：沿水平和垂直两个方向平铺</a:t>
            </a:r>
          </a:p>
          <a:p>
            <a:pPr lvl="2"/>
            <a:r>
              <a:rPr lang="en-US" altLang="zh-CN" dirty="0"/>
              <a:t>no-repeat</a:t>
            </a:r>
            <a:r>
              <a:rPr lang="zh-CN" altLang="en-US" dirty="0"/>
              <a:t>：不平铺，即只显示一次</a:t>
            </a:r>
          </a:p>
          <a:p>
            <a:pPr lvl="2"/>
            <a:r>
              <a:rPr lang="en-US" altLang="zh-CN" dirty="0"/>
              <a:t>repeat-x</a:t>
            </a:r>
            <a:r>
              <a:rPr lang="zh-CN" altLang="en-US" dirty="0"/>
              <a:t>：只沿水平方向平铺</a:t>
            </a:r>
          </a:p>
          <a:p>
            <a:pPr lvl="2"/>
            <a:r>
              <a:rPr lang="en-US" altLang="zh-CN" dirty="0"/>
              <a:t>repeat-y</a:t>
            </a:r>
            <a:r>
              <a:rPr lang="zh-CN" altLang="en-US" dirty="0"/>
              <a:t>：只沿垂直方向平铺</a:t>
            </a:r>
            <a:endParaRPr lang="en-US" altLang="zh-CN" dirty="0"/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1500166" y="2285992"/>
            <a:ext cx="3857652" cy="452432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background-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image:url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图片路径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</p:txBody>
      </p:sp>
      <p:grpSp>
        <p:nvGrpSpPr>
          <p:cNvPr id="22" name="组合 14"/>
          <p:cNvGrpSpPr/>
          <p:nvPr/>
        </p:nvGrpSpPr>
        <p:grpSpPr bwMode="auto">
          <a:xfrm>
            <a:off x="1817869" y="6309147"/>
            <a:ext cx="4572000" cy="428625"/>
            <a:chOff x="3143240" y="5143512"/>
            <a:chExt cx="457203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4406345" y="5187962"/>
              <a:ext cx="270781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：背景重复</a:t>
              </a:r>
            </a:p>
          </p:txBody>
        </p:sp>
      </p:grpSp>
      <p:pic>
        <p:nvPicPr>
          <p:cNvPr id="10242" name="Picture 2" descr="C:\Users\yaling.he\Desktop\Chapter05截图\Chapter05截图\图5.25  背景图像重复方式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4" y="949656"/>
            <a:ext cx="2507374" cy="540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28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标题 1"/>
          <p:cNvSpPr>
            <a:spLocks noGrp="1"/>
          </p:cNvSpPr>
          <p:nvPr>
            <p:ph type="title"/>
          </p:nvPr>
        </p:nvSpPr>
        <p:spPr>
          <a:xfrm>
            <a:off x="6012160" y="285728"/>
            <a:ext cx="2952452" cy="523220"/>
          </a:xfrm>
        </p:spPr>
        <p:txBody>
          <a:bodyPr/>
          <a:lstStyle/>
          <a:p>
            <a:r>
              <a:rPr lang="zh-CN" altLang="en-US" dirty="0"/>
              <a:t>设置背景图像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背景定位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background-position</a:t>
            </a:r>
            <a:r>
              <a:rPr lang="zh-CN" altLang="en-US" dirty="0"/>
              <a:t>属性</a:t>
            </a:r>
            <a:endParaRPr lang="en-US" altLang="zh-CN" dirty="0"/>
          </a:p>
        </p:txBody>
      </p:sp>
      <p:graphicFrame>
        <p:nvGraphicFramePr>
          <p:cNvPr id="36" name="Group 2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9349" y="2526501"/>
          <a:ext cx="6181477" cy="349675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34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Xpos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Ypos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单位：</a:t>
                      </a:r>
                      <a:r>
                        <a:rPr lang="en-US" altLang="zh-CN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Xpos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表示水平位置，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Ypos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表示垂直位置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X%  Y%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使用百分比表示背景的位置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方向关键词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水平方向的关键词：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垂直方向的关键词：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bottom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267" name="Picture 3" descr="C:\Users\yaling.he\Desktop\2016-12-01_15545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8" y="1785926"/>
            <a:ext cx="2801682" cy="348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线形标注 1 38"/>
          <p:cNvSpPr/>
          <p:nvPr/>
        </p:nvSpPr>
        <p:spPr bwMode="auto">
          <a:xfrm flipH="1">
            <a:off x="6625307" y="2794608"/>
            <a:ext cx="1204922" cy="490542"/>
          </a:xfrm>
          <a:prstGeom prst="borderCallout1">
            <a:avLst>
              <a:gd name="adj1" fmla="val -135443"/>
              <a:gd name="adj2" fmla="val -86944"/>
              <a:gd name="adj3" fmla="val 47502"/>
              <a:gd name="adj4" fmla="val -1485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背景图像</a:t>
            </a:r>
          </a:p>
        </p:txBody>
      </p:sp>
      <p:grpSp>
        <p:nvGrpSpPr>
          <p:cNvPr id="22" name="组合 14"/>
          <p:cNvGrpSpPr/>
          <p:nvPr/>
        </p:nvGrpSpPr>
        <p:grpSpPr bwMode="auto">
          <a:xfrm>
            <a:off x="1893105" y="6234314"/>
            <a:ext cx="4572000" cy="428625"/>
            <a:chOff x="3143240" y="5143512"/>
            <a:chExt cx="457203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4406346" y="5187962"/>
              <a:ext cx="270781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：背景图像</a:t>
              </a:r>
            </a:p>
          </p:txBody>
        </p:sp>
      </p:grp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7830228" y="2937486"/>
            <a:ext cx="1112444" cy="10239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29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164288" y="285728"/>
            <a:ext cx="1800324" cy="523220"/>
          </a:xfrm>
        </p:spPr>
        <p:txBody>
          <a:bodyPr/>
          <a:lstStyle/>
          <a:p>
            <a:r>
              <a:rPr lang="zh-CN" altLang="en-US"/>
              <a:t>本章任务</a:t>
            </a:r>
            <a:endParaRPr lang="zh-CN" alt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制作京东新闻资讯页</a:t>
            </a:r>
            <a:endParaRPr lang="en-US" altLang="zh-CN" dirty="0"/>
          </a:p>
          <a:p>
            <a:r>
              <a:rPr lang="zh-CN" altLang="en-US" dirty="0"/>
              <a:t>制作购物网站商品分类列表</a:t>
            </a:r>
          </a:p>
          <a:p>
            <a:r>
              <a:rPr lang="zh-CN" altLang="en-US" dirty="0"/>
              <a:t>制作畅销书排行榜页面</a:t>
            </a:r>
          </a:p>
        </p:txBody>
      </p:sp>
      <p:pic>
        <p:nvPicPr>
          <p:cNvPr id="1026" name="Picture 2" descr="C:\Users\yaling.he\Desktop\Chapter05截图\Chapter05截图\图5.15  京东新闻资讯页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475"/>
            <a:ext cx="3430838" cy="324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05截图\Chapter05截图\图5.36  家用电器分类效果图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45" y="2686475"/>
            <a:ext cx="2304256" cy="429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05截图\Chapter05截图\图5.37  畅销书排行榜效果图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884" y="2686475"/>
            <a:ext cx="2770015" cy="328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3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68" y="285728"/>
            <a:ext cx="1820844" cy="523220"/>
          </a:xfrm>
        </p:spPr>
        <p:txBody>
          <a:bodyPr/>
          <a:lstStyle/>
          <a:p>
            <a:r>
              <a:rPr lang="zh-CN" altLang="en-US"/>
              <a:t>设置背景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背景属性</a:t>
            </a:r>
            <a:endParaRPr lang="en-US" altLang="zh-CN"/>
          </a:p>
          <a:p>
            <a:pPr lvl="1"/>
            <a:r>
              <a:rPr lang="en-US" altLang="zh-CN"/>
              <a:t>background</a:t>
            </a:r>
            <a:r>
              <a:rPr lang="zh-CN" altLang="en-US"/>
              <a:t>属性</a:t>
            </a:r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14282" y="2643182"/>
            <a:ext cx="1000132" cy="414475"/>
            <a:chOff x="1000100" y="2528843"/>
            <a:chExt cx="1000132" cy="414475"/>
          </a:xfrm>
        </p:grpSpPr>
        <p:pic>
          <p:nvPicPr>
            <p:cNvPr id="2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</a:p>
          </p:txBody>
        </p:sp>
      </p:grp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428596" y="3214686"/>
            <a:ext cx="8429684" cy="2973122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.title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font-size:18px;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font-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weight:bold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color:#FFF;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text-indent:1em;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line-height:35px;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background:#C00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url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(../image/arrow-down.gif) 205px 10px no-repeat;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29" name="线形标注 1 28"/>
          <p:cNvSpPr/>
          <p:nvPr/>
        </p:nvSpPr>
        <p:spPr bwMode="auto">
          <a:xfrm flipH="1">
            <a:off x="4563089" y="1268760"/>
            <a:ext cx="1928826" cy="571504"/>
          </a:xfrm>
          <a:prstGeom prst="borderCallout1">
            <a:avLst>
              <a:gd name="adj1" fmla="val 39490"/>
              <a:gd name="adj2" fmla="val 102312"/>
              <a:gd name="adj3" fmla="val 102642"/>
              <a:gd name="adj4" fmla="val 13231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背景样式简写</a:t>
            </a: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 flipV="1">
            <a:off x="2571735" y="5715016"/>
            <a:ext cx="45719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" name="AutoShape 16"/>
          <p:cNvSpPr>
            <a:spLocks noChangeArrowheads="1"/>
          </p:cNvSpPr>
          <p:nvPr/>
        </p:nvSpPr>
        <p:spPr bwMode="auto">
          <a:xfrm>
            <a:off x="2000232" y="6143644"/>
            <a:ext cx="1125186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背景颜色</a:t>
            </a: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flipH="1" flipV="1">
            <a:off x="4071933" y="5715016"/>
            <a:ext cx="45719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" name="AutoShape 16"/>
          <p:cNvSpPr>
            <a:spLocks noChangeArrowheads="1"/>
          </p:cNvSpPr>
          <p:nvPr/>
        </p:nvSpPr>
        <p:spPr bwMode="auto">
          <a:xfrm>
            <a:off x="3500430" y="6143644"/>
            <a:ext cx="1125186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背景图像</a:t>
            </a:r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>
            <a:off x="6546542" y="4857760"/>
            <a:ext cx="45719" cy="57150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" name="AutoShape 16"/>
          <p:cNvSpPr>
            <a:spLocks noChangeArrowheads="1"/>
          </p:cNvSpPr>
          <p:nvPr/>
        </p:nvSpPr>
        <p:spPr bwMode="auto">
          <a:xfrm>
            <a:off x="5929322" y="4477712"/>
            <a:ext cx="1125186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背景定位</a:t>
            </a: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>
            <a:off x="7903864" y="4929198"/>
            <a:ext cx="45719" cy="57150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AutoShape 16"/>
          <p:cNvSpPr>
            <a:spLocks noChangeArrowheads="1"/>
          </p:cNvSpPr>
          <p:nvPr/>
        </p:nvSpPr>
        <p:spPr bwMode="auto">
          <a:xfrm>
            <a:off x="7143768" y="4500570"/>
            <a:ext cx="1811714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背景不重复显示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30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5" grpId="0" animBg="1"/>
      <p:bldP spid="37" grpId="0" animBg="1"/>
      <p:bldP spid="39" grpId="0" animBg="1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68" y="285728"/>
            <a:ext cx="1820844" cy="523220"/>
          </a:xfrm>
        </p:spPr>
        <p:txBody>
          <a:bodyPr/>
          <a:lstStyle/>
          <a:p>
            <a:r>
              <a:rPr lang="zh-CN" altLang="zh-CN" dirty="0"/>
              <a:t>背景尺寸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设计师</a:t>
            </a:r>
            <a:r>
              <a:rPr lang="zh-CN" altLang="en-US" dirty="0"/>
              <a:t>如何</a:t>
            </a:r>
            <a:r>
              <a:rPr lang="zh-CN" altLang="zh-CN" dirty="0"/>
              <a:t>对背景图片的大小进行控制呢？</a:t>
            </a:r>
            <a:endParaRPr lang="en-US" altLang="zh-CN" dirty="0"/>
          </a:p>
          <a:p>
            <a:pPr lvl="1"/>
            <a:r>
              <a:rPr lang="zh-CN" altLang="zh-CN" dirty="0"/>
              <a:t>背景尺寸</a:t>
            </a:r>
            <a:r>
              <a:rPr lang="en-US" altLang="zh-CN" dirty="0"/>
              <a:t> background-size</a:t>
            </a:r>
          </a:p>
        </p:txBody>
      </p:sp>
      <p:grpSp>
        <p:nvGrpSpPr>
          <p:cNvPr id="18" name="组合 14"/>
          <p:cNvGrpSpPr/>
          <p:nvPr/>
        </p:nvGrpSpPr>
        <p:grpSpPr bwMode="auto">
          <a:xfrm>
            <a:off x="1944216" y="6022708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073722" y="5187962"/>
              <a:ext cx="337306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背景属性</a:t>
              </a:r>
            </a:p>
          </p:txBody>
        </p:sp>
      </p:grpSp>
      <p:graphicFrame>
        <p:nvGraphicFramePr>
          <p:cNvPr id="16" name="Group 2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11560" y="2492896"/>
          <a:ext cx="7719517" cy="2810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默认值，使用背景图片保持原样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当使用百分值时，不是相对于背景的尺寸大小来计算的，而是相对于元素宽度来计算的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3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cover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整个背景图片放大填充了整个元素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让背景图片保持本身的宽高比例，将背景图片缩放到宽度或者高度正好适应所定义背景的区域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组合 72"/>
          <p:cNvGrpSpPr/>
          <p:nvPr/>
        </p:nvGrpSpPr>
        <p:grpSpPr bwMode="auto">
          <a:xfrm>
            <a:off x="179512" y="846485"/>
            <a:ext cx="985838" cy="422275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31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68" y="285728"/>
            <a:ext cx="1820844" cy="523220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zh-CN" dirty="0"/>
              <a:t>渐变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748186" cy="5143536"/>
          </a:xfrm>
        </p:spPr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线性渐变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颜色沿着一条直线过渡：从左到右、从右到左、从上到下等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径向渐变</a:t>
            </a:r>
            <a:endParaRPr lang="en-US" altLang="zh-CN" dirty="0"/>
          </a:p>
          <a:p>
            <a:pPr lvl="1"/>
            <a:r>
              <a:rPr lang="zh-CN" altLang="zh-CN" dirty="0"/>
              <a:t>圆形或椭圆形渐变，颜色不再沿着一条直线变化，而是从一个起点朝所有方向混合</a:t>
            </a:r>
            <a:endParaRPr lang="en-US" altLang="zh-CN" dirty="0"/>
          </a:p>
          <a:p>
            <a:endParaRPr lang="en-US" altLang="zh-CN" dirty="0"/>
          </a:p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zh-CN" sz="2600" dirty="0"/>
              <a:t>浏览器兼容性</a:t>
            </a:r>
            <a:endParaRPr lang="en-US" altLang="zh-CN" sz="2600" dirty="0"/>
          </a:p>
          <a:p>
            <a:endParaRPr lang="en-US" altLang="zh-CN" dirty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67544" y="4797152"/>
          <a:ext cx="8064898" cy="129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Gradient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12.1+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5.1+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32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00" y="70285"/>
            <a:ext cx="2592412" cy="954107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zh-CN" dirty="0"/>
              <a:t>渐变</a:t>
            </a:r>
            <a:r>
              <a:rPr lang="zh-CN" altLang="en-US" dirty="0"/>
              <a:t>兼容</a:t>
            </a:r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20194" cy="5143536"/>
          </a:xfrm>
        </p:spPr>
        <p:txBody>
          <a:bodyPr/>
          <a:lstStyle/>
          <a:p>
            <a:r>
              <a:rPr lang="en-US" altLang="zh-CN" dirty="0"/>
              <a:t>IE</a:t>
            </a:r>
            <a:r>
              <a:rPr lang="zh-CN" altLang="zh-CN" dirty="0"/>
              <a:t>浏览器是</a:t>
            </a:r>
            <a:r>
              <a:rPr lang="en-US" altLang="zh-CN" dirty="0"/>
              <a:t>Trident</a:t>
            </a:r>
            <a:r>
              <a:rPr lang="zh-CN" altLang="zh-CN" dirty="0"/>
              <a:t>内核，加前缀：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ms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</a:p>
          <a:p>
            <a:r>
              <a:rPr lang="en-US" altLang="zh-CN" dirty="0"/>
              <a:t>Chrome</a:t>
            </a:r>
            <a:r>
              <a:rPr lang="zh-CN" altLang="zh-CN" dirty="0"/>
              <a:t>浏览器是</a:t>
            </a:r>
            <a:r>
              <a:rPr lang="en-US" altLang="zh-CN" dirty="0" err="1"/>
              <a:t>Webkit</a:t>
            </a:r>
            <a:r>
              <a:rPr lang="zh-CN" altLang="zh-CN" dirty="0"/>
              <a:t>内核，加前缀：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webkit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Safari</a:t>
            </a:r>
            <a:r>
              <a:rPr lang="zh-CN" altLang="zh-CN" dirty="0"/>
              <a:t>浏览器是</a:t>
            </a:r>
            <a:r>
              <a:rPr lang="en-US" altLang="zh-CN" dirty="0" err="1"/>
              <a:t>Webkit</a:t>
            </a:r>
            <a:r>
              <a:rPr lang="zh-CN" altLang="zh-CN" dirty="0"/>
              <a:t>内核，加前缀：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webkit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Opera</a:t>
            </a:r>
            <a:r>
              <a:rPr lang="zh-CN" altLang="zh-CN" dirty="0"/>
              <a:t>浏览器是</a:t>
            </a:r>
            <a:r>
              <a:rPr lang="en-US" altLang="zh-CN" dirty="0"/>
              <a:t>Blink</a:t>
            </a:r>
            <a:r>
              <a:rPr lang="zh-CN" altLang="zh-CN" dirty="0"/>
              <a:t>内核，加前缀：</a:t>
            </a:r>
            <a:r>
              <a:rPr lang="en-US" altLang="zh-CN" dirty="0">
                <a:solidFill>
                  <a:srgbClr val="FF0000"/>
                </a:solidFill>
              </a:rPr>
              <a:t>-o-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Firefox</a:t>
            </a:r>
            <a:r>
              <a:rPr lang="zh-CN" altLang="zh-CN" dirty="0"/>
              <a:t>浏览器是</a:t>
            </a:r>
            <a:r>
              <a:rPr lang="en-US" altLang="zh-CN" dirty="0"/>
              <a:t>Mozilla</a:t>
            </a:r>
            <a:r>
              <a:rPr lang="zh-CN" altLang="zh-CN" dirty="0"/>
              <a:t>内核，加前缀：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moz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33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342900" lvl="1" indent="-342900">
              <a:buFont typeface="Wingdings" panose="05000000000000000000" pitchFamily="2" charset="2"/>
              <a:buChar char="n"/>
              <a:defRPr/>
            </a:pPr>
            <a:r>
              <a:rPr lang="zh-CN" altLang="en-US" sz="2600" dirty="0">
                <a:cs typeface="+mn-cs"/>
              </a:rPr>
              <a:t>兼容</a:t>
            </a:r>
            <a:r>
              <a:rPr lang="en-US" altLang="zh-CN" sz="2800" dirty="0" err="1"/>
              <a:t>Webkit</a:t>
            </a:r>
            <a:r>
              <a:rPr lang="zh-CN" altLang="zh-CN" sz="2800" dirty="0"/>
              <a:t>内核的浏览器</a:t>
            </a: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anose="05000000000000000000" pitchFamily="2" charset="2"/>
              <a:buChar char="n"/>
              <a:defRPr/>
            </a:pP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anose="05000000000000000000" pitchFamily="2" charset="2"/>
              <a:buChar char="n"/>
              <a:defRPr/>
            </a:pP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anose="05000000000000000000" pitchFamily="2" charset="2"/>
              <a:buChar char="n"/>
              <a:defRPr/>
            </a:pPr>
            <a:endParaRPr lang="zh-CN" altLang="en-US" sz="2600" dirty="0"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288" y="238822"/>
            <a:ext cx="1800325" cy="523220"/>
          </a:xfrm>
        </p:spPr>
        <p:txBody>
          <a:bodyPr/>
          <a:lstStyle/>
          <a:p>
            <a:r>
              <a:rPr lang="zh-CN" altLang="zh-CN" dirty="0">
                <a:solidFill>
                  <a:schemeClr val="tx1"/>
                </a:solidFill>
              </a:rPr>
              <a:t>线性渐变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45809" y="857256"/>
            <a:ext cx="700088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语法</a:t>
            </a:r>
          </a:p>
        </p:txBody>
      </p:sp>
      <p:pic>
        <p:nvPicPr>
          <p:cNvPr id="6" name="Picture 3" descr="E:\设计支持\模板设计\Y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1" y="862265"/>
            <a:ext cx="422600" cy="39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00038" y="1571612"/>
            <a:ext cx="7072362" cy="3571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linear-gradient ( position,  color1,  color2,…)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987824" y="1590004"/>
            <a:ext cx="936104" cy="323976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2710622" y="867803"/>
            <a:ext cx="1285314" cy="408623"/>
          </a:xfrm>
          <a:prstGeom prst="wedgeRoundRectCallout">
            <a:avLst>
              <a:gd name="adj1" fmla="val 49614"/>
              <a:gd name="adj2" fmla="val -3602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渐变方向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067944" y="1590005"/>
            <a:ext cx="720080" cy="31478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3215577" y="2305598"/>
            <a:ext cx="1704734" cy="408623"/>
          </a:xfrm>
          <a:prstGeom prst="wedgeRoundRectCallout">
            <a:avLst>
              <a:gd name="adj1" fmla="val 50653"/>
              <a:gd name="adj2" fmla="val -2539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第一种颜色值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4143372" y="1909572"/>
            <a:ext cx="284612" cy="37642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4427984" y="867803"/>
            <a:ext cx="1495178" cy="408623"/>
          </a:xfrm>
          <a:prstGeom prst="wedgeRoundRectCallout">
            <a:avLst>
              <a:gd name="adj1" fmla="val 50272"/>
              <a:gd name="adj2" fmla="val 4389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第二种颜色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3347864" y="1267856"/>
            <a:ext cx="45694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5274950" y="1273017"/>
            <a:ext cx="11429" cy="31698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911353" y="1605478"/>
            <a:ext cx="727197" cy="304094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0" name="组合 14"/>
          <p:cNvGrpSpPr/>
          <p:nvPr/>
        </p:nvGrpSpPr>
        <p:grpSpPr bwMode="auto">
          <a:xfrm>
            <a:off x="1750215" y="6076165"/>
            <a:ext cx="4572000" cy="428625"/>
            <a:chOff x="3143240" y="5143512"/>
            <a:chExt cx="4572032" cy="428628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4156276" y="5187962"/>
              <a:ext cx="320795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线性渐变</a:t>
              </a:r>
            </a:p>
          </p:txBody>
        </p:sp>
      </p:grp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906115" y="3751611"/>
            <a:ext cx="7072362" cy="3571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-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webkit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-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linear-gradient ( position,  color1,  color2,…)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34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7" grpId="0" animBg="1"/>
      <p:bldP spid="28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64" y="285728"/>
            <a:ext cx="5964249" cy="52322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家用电器商品分类页面</a:t>
            </a:r>
            <a:endParaRPr lang="en-US" altLang="zh-CN" dirty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5875978" cy="5143536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家用电器分类页面总宽度为</a:t>
            </a:r>
            <a:r>
              <a:rPr lang="en-US" altLang="zh-CN" dirty="0"/>
              <a:t>300px</a:t>
            </a:r>
            <a:endParaRPr lang="zh-CN" altLang="en-US" dirty="0"/>
          </a:p>
          <a:p>
            <a:pPr lvl="1"/>
            <a:r>
              <a:rPr lang="zh-CN" altLang="en-US" dirty="0"/>
              <a:t>大标题字体大小为</a:t>
            </a:r>
            <a:r>
              <a:rPr lang="en-US" altLang="zh-CN" dirty="0"/>
              <a:t>18px</a:t>
            </a:r>
            <a:r>
              <a:rPr lang="zh-CN" altLang="en-US" dirty="0"/>
              <a:t>、白色、加粗显示，行距为</a:t>
            </a:r>
            <a:r>
              <a:rPr lang="en-US" altLang="zh-CN" dirty="0"/>
              <a:t>35px</a:t>
            </a:r>
            <a:r>
              <a:rPr lang="zh-CN" altLang="en-US" dirty="0"/>
              <a:t>，背景使用线性渐变</a:t>
            </a:r>
            <a:endParaRPr lang="en-US" altLang="zh-CN" dirty="0"/>
          </a:p>
          <a:p>
            <a:pPr lvl="1"/>
            <a:r>
              <a:rPr lang="zh-CN" altLang="en-US" dirty="0"/>
              <a:t>电器分类字体大小为</a:t>
            </a:r>
            <a:r>
              <a:rPr lang="en-US" altLang="zh-CN" dirty="0"/>
              <a:t>14px</a:t>
            </a:r>
            <a:r>
              <a:rPr lang="zh-CN" altLang="en-US" dirty="0"/>
              <a:t>、加粗显示，行距为</a:t>
            </a:r>
            <a:r>
              <a:rPr lang="en-US" altLang="zh-CN" dirty="0"/>
              <a:t>30px</a:t>
            </a:r>
            <a:r>
              <a:rPr lang="zh-CN" altLang="en-US" dirty="0"/>
              <a:t>，背景使用线性渐变，电器分类超链接字体无下划线，鼠标移入出现下划线</a:t>
            </a:r>
          </a:p>
          <a:p>
            <a:pPr lvl="1"/>
            <a:r>
              <a:rPr lang="zh-CN" altLang="en-US" dirty="0"/>
              <a:t>分类内容字体大小为</a:t>
            </a:r>
            <a:r>
              <a:rPr lang="en-US" altLang="zh-CN" dirty="0"/>
              <a:t>12px</a:t>
            </a:r>
            <a:r>
              <a:rPr lang="zh-CN" altLang="en-US" dirty="0"/>
              <a:t>，行距为</a:t>
            </a:r>
            <a:r>
              <a:rPr lang="en-US" altLang="zh-CN" dirty="0"/>
              <a:t>26px</a:t>
            </a:r>
            <a:r>
              <a:rPr lang="zh-CN" altLang="en-US" dirty="0"/>
              <a:t>，超链接字体颜色为灰色、无下划线，鼠标移入时颜色为棕红色并且显示下划线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5" name="组合 17"/>
          <p:cNvGrpSpPr/>
          <p:nvPr/>
        </p:nvGrpSpPr>
        <p:grpSpPr bwMode="auto">
          <a:xfrm>
            <a:off x="3635896" y="6237312"/>
            <a:ext cx="2786063" cy="428625"/>
            <a:chOff x="3714744" y="5143512"/>
            <a:chExt cx="2786082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</a:p>
          </p:txBody>
        </p:sp>
      </p:grpSp>
      <p:pic>
        <p:nvPicPr>
          <p:cNvPr id="3074" name="Picture 2" descr="C:\Users\yaling.he\Desktop\Chapter05截图\Chapter05截图\图5.36  家用电器分类效果图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3" y="1700808"/>
            <a:ext cx="2163983" cy="403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35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9" y="285728"/>
            <a:ext cx="5760764" cy="52322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畅销书排行榜页面</a:t>
            </a:r>
            <a:r>
              <a:rPr lang="en-US" altLang="zh-CN" dirty="0"/>
              <a:t>2-1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5145068" cy="5143536"/>
          </a:xfrm>
        </p:spPr>
        <p:txBody>
          <a:bodyPr/>
          <a:lstStyle/>
          <a:p>
            <a:r>
              <a:rPr lang="zh-CN" altLang="en-US" dirty="0"/>
              <a:t>训练要点</a:t>
            </a:r>
            <a:endParaRPr lang="en-US" altLang="zh-CN" dirty="0"/>
          </a:p>
          <a:p>
            <a:pPr lvl="1"/>
            <a:r>
              <a:rPr lang="zh-CN" altLang="en-US" dirty="0"/>
              <a:t>设置页面的背景渐变颜色</a:t>
            </a:r>
          </a:p>
          <a:p>
            <a:pPr lvl="1"/>
            <a:r>
              <a:rPr lang="zh-CN" altLang="en-US" dirty="0"/>
              <a:t>设置背景图片尺寸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CSS</a:t>
            </a:r>
            <a:r>
              <a:rPr lang="zh-CN" altLang="en-US" dirty="0"/>
              <a:t>设置超链接样式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CSS</a:t>
            </a:r>
            <a:r>
              <a:rPr lang="zh-CN" altLang="en-US" dirty="0"/>
              <a:t>设置列表样式</a:t>
            </a:r>
          </a:p>
          <a:p>
            <a:pPr lvl="1"/>
            <a:r>
              <a:rPr lang="zh-CN" altLang="en-US" dirty="0"/>
              <a:t>使用结构伪类选择器</a:t>
            </a:r>
          </a:p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使用无序列表制作畅销书排行榜页面</a:t>
            </a:r>
            <a:endParaRPr lang="en-US" altLang="zh-CN" dirty="0"/>
          </a:p>
          <a:p>
            <a:pPr lvl="1"/>
            <a:r>
              <a:rPr lang="zh-CN" altLang="en-US" dirty="0"/>
              <a:t>超链接无下划线，鼠标悬浮至超链接时显示下划线</a:t>
            </a:r>
          </a:p>
          <a:p>
            <a:endParaRPr lang="zh-CN" altLang="en-US" dirty="0"/>
          </a:p>
        </p:txBody>
      </p:sp>
      <p:grpSp>
        <p:nvGrpSpPr>
          <p:cNvPr id="3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</a:p>
          </p:txBody>
        </p:sp>
      </p:grpSp>
      <p:pic>
        <p:nvPicPr>
          <p:cNvPr id="1027" name="Picture 3" descr="C:\Users\yaling.he\Desktop\2016-12-05_113637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083200"/>
            <a:ext cx="3174343" cy="35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线形标注 1 14"/>
          <p:cNvSpPr/>
          <p:nvPr/>
        </p:nvSpPr>
        <p:spPr bwMode="auto">
          <a:xfrm flipH="1">
            <a:off x="4000496" y="924792"/>
            <a:ext cx="2857520" cy="785818"/>
          </a:xfrm>
          <a:prstGeom prst="borderCallout1">
            <a:avLst>
              <a:gd name="adj1" fmla="val 100193"/>
              <a:gd name="adj2" fmla="val 45980"/>
              <a:gd name="adj3" fmla="val 169025"/>
              <a:gd name="adj4" fmla="val 21065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16px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、缩进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字符，行距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30px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，绿色背景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#518700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线形标注 1 15"/>
          <p:cNvSpPr/>
          <p:nvPr/>
        </p:nvSpPr>
        <p:spPr bwMode="auto">
          <a:xfrm flipH="1">
            <a:off x="7358082" y="1357298"/>
            <a:ext cx="1204922" cy="419104"/>
          </a:xfrm>
          <a:prstGeom prst="borderCallout1">
            <a:avLst>
              <a:gd name="adj1" fmla="val 100193"/>
              <a:gd name="adj2" fmla="val 45980"/>
              <a:gd name="adj3" fmla="val 206067"/>
              <a:gd name="adj4" fmla="val 10452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背景图像</a:t>
            </a:r>
          </a:p>
        </p:txBody>
      </p:sp>
      <p:sp>
        <p:nvSpPr>
          <p:cNvPr id="17" name="线形标注 1 16"/>
          <p:cNvSpPr/>
          <p:nvPr/>
        </p:nvSpPr>
        <p:spPr bwMode="auto">
          <a:xfrm flipH="1">
            <a:off x="3851920" y="5911670"/>
            <a:ext cx="3357586" cy="857256"/>
          </a:xfrm>
          <a:prstGeom prst="borderCallout1">
            <a:avLst>
              <a:gd name="adj1" fmla="val 104"/>
              <a:gd name="adj2" fmla="val 50216"/>
              <a:gd name="adj3" fmla="val -106378"/>
              <a:gd name="adj4" fmla="val -1083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背景颜色使用线性渐变（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#F9FBCB,#F8F8F3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）、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12px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，行距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28px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，文本颜色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#1a66b3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线形标注 1 17"/>
          <p:cNvSpPr/>
          <p:nvPr/>
        </p:nvSpPr>
        <p:spPr bwMode="auto">
          <a:xfrm flipH="1">
            <a:off x="4716016" y="2996952"/>
            <a:ext cx="1224136" cy="419104"/>
          </a:xfrm>
          <a:prstGeom prst="borderCallout1">
            <a:avLst>
              <a:gd name="adj1" fmla="val 50739"/>
              <a:gd name="adj2" fmla="val -565"/>
              <a:gd name="adj3" fmla="val 80613"/>
              <a:gd name="adj4" fmla="val -4043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背景图标</a:t>
            </a:r>
          </a:p>
        </p:txBody>
      </p:sp>
      <p:grpSp>
        <p:nvGrpSpPr>
          <p:cNvPr id="22" name="组合 16"/>
          <p:cNvGrpSpPr/>
          <p:nvPr/>
        </p:nvGrpSpPr>
        <p:grpSpPr bwMode="auto">
          <a:xfrm>
            <a:off x="874713" y="6384751"/>
            <a:ext cx="2714625" cy="428625"/>
            <a:chOff x="3143240" y="5143512"/>
            <a:chExt cx="2714644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36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3347865" y="285728"/>
            <a:ext cx="5616748" cy="52322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畅销书排行榜页面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实现思路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list-style-type</a:t>
            </a:r>
            <a:r>
              <a:rPr lang="zh-CN" altLang="en-US" dirty="0"/>
              <a:t>属性设置列表无标记符号</a:t>
            </a:r>
          </a:p>
          <a:p>
            <a:pPr lvl="1"/>
            <a:r>
              <a:rPr lang="zh-CN" altLang="en-US" dirty="0"/>
              <a:t>使用背景属性设置列表的图标样式，列表内容向内缩进两个字符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linear-gradient</a:t>
            </a:r>
            <a:r>
              <a:rPr lang="zh-CN" altLang="en-US" dirty="0"/>
              <a:t>实现线性渐变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background-size</a:t>
            </a:r>
            <a:r>
              <a:rPr lang="zh-CN" altLang="en-US" dirty="0"/>
              <a:t>来改变背景图片尺寸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85605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</a:p>
          </p:txBody>
        </p:sp>
      </p:grpSp>
      <p:grpSp>
        <p:nvGrpSpPr>
          <p:cNvPr id="17" name="组合 17"/>
          <p:cNvGrpSpPr/>
          <p:nvPr/>
        </p:nvGrpSpPr>
        <p:grpSpPr bwMode="auto">
          <a:xfrm>
            <a:off x="3131343" y="5957888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37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代码规范问题</a:t>
            </a:r>
          </a:p>
          <a:p>
            <a:pPr eaLnBrk="1" hangingPunct="1">
              <a:defRPr/>
            </a:pPr>
            <a:r>
              <a:rPr lang="zh-CN" altLang="en-US" dirty="0"/>
              <a:t>调试技巧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38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7715250" y="274638"/>
            <a:ext cx="971550" cy="582612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总结</a:t>
            </a: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2149475" y="1503363"/>
            <a:ext cx="6887021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编辑网页文本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CSS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的超链接样式设置伪类超链接在不同状态下的样式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列表样式</a:t>
            </a:r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:list-style</a:t>
            </a: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zh-CN" sz="20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背景样式 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CSS3</a:t>
            </a:r>
            <a:r>
              <a:rPr lang="zh-CN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渐变</a:t>
            </a:r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660" name="AutoShape 3"/>
          <p:cNvSpPr/>
          <p:nvPr/>
        </p:nvSpPr>
        <p:spPr bwMode="auto">
          <a:xfrm>
            <a:off x="5364088" y="1511846"/>
            <a:ext cx="211386" cy="112506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70662" name="TextBox 12"/>
          <p:cNvSpPr txBox="1">
            <a:spLocks noChangeArrowheads="1"/>
          </p:cNvSpPr>
          <p:nvPr/>
        </p:nvSpPr>
        <p:spPr bwMode="auto">
          <a:xfrm>
            <a:off x="5508104" y="1457489"/>
            <a:ext cx="20272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color</a:t>
            </a:r>
          </a:p>
          <a:p>
            <a:pPr eaLnBrk="1" hangingPunct="1"/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text-align</a:t>
            </a:r>
          </a:p>
          <a:p>
            <a:pPr eaLnBrk="1" hangingPunct="1"/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text-indent</a:t>
            </a:r>
          </a:p>
          <a:p>
            <a:pPr eaLnBrk="1" hangingPunct="1"/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line-height</a:t>
            </a:r>
          </a:p>
          <a:p>
            <a:pPr eaLnBrk="1" hangingPunct="1"/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text-decoration</a:t>
            </a:r>
          </a:p>
        </p:txBody>
      </p:sp>
      <p:sp>
        <p:nvSpPr>
          <p:cNvPr id="70663" name="AutoShape 3"/>
          <p:cNvSpPr/>
          <p:nvPr/>
        </p:nvSpPr>
        <p:spPr bwMode="auto">
          <a:xfrm>
            <a:off x="3851920" y="1268760"/>
            <a:ext cx="214313" cy="90507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0" y="3091756"/>
            <a:ext cx="1819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CSS3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美化网页元素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665" name="AutoShape 3"/>
          <p:cNvSpPr/>
          <p:nvPr/>
        </p:nvSpPr>
        <p:spPr bwMode="auto">
          <a:xfrm>
            <a:off x="1836738" y="1620837"/>
            <a:ext cx="312737" cy="4091929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3986560" y="1229867"/>
            <a:ext cx="31778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字体样式（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font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）的书写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排版网页文本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AutoShape 3"/>
          <p:cNvSpPr/>
          <p:nvPr/>
        </p:nvSpPr>
        <p:spPr bwMode="auto">
          <a:xfrm>
            <a:off x="3312715" y="3964086"/>
            <a:ext cx="214313" cy="90507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3497187" y="3935958"/>
            <a:ext cx="496324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背景属性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背景尺寸（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background-size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）不同取值的作用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AutoShape 3"/>
          <p:cNvSpPr/>
          <p:nvPr/>
        </p:nvSpPr>
        <p:spPr bwMode="auto">
          <a:xfrm>
            <a:off x="4451746" y="3676054"/>
            <a:ext cx="214313" cy="90507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4644008" y="3647926"/>
            <a:ext cx="3600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背景颜色（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background-color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背景图像（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background-image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背景定位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(background-position)</a:t>
            </a:r>
          </a:p>
          <a:p>
            <a:pPr eaLnBrk="1" hangingPunct="1"/>
            <a:r>
              <a:rPr lang="zh-CN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背景重复方式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(background-repeat</a:t>
            </a:r>
            <a:r>
              <a:rPr lang="en-US" altLang="zh-CN" sz="1600" dirty="0"/>
              <a:t>)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AutoShape 3"/>
          <p:cNvSpPr/>
          <p:nvPr/>
        </p:nvSpPr>
        <p:spPr bwMode="auto">
          <a:xfrm>
            <a:off x="3421583" y="5260230"/>
            <a:ext cx="214313" cy="90507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3610098" y="5334307"/>
            <a:ext cx="31221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线性渐变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制作网页渐变效果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了解径向渐变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39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164288" y="285728"/>
            <a:ext cx="1800324" cy="523220"/>
          </a:xfrm>
        </p:spPr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会使用</a:t>
            </a:r>
            <a:r>
              <a:rPr lang="en-US" altLang="zh-CN" dirty="0"/>
              <a:t>CSS</a:t>
            </a:r>
            <a:r>
              <a:rPr lang="zh-CN" altLang="en-US" dirty="0"/>
              <a:t>设置字体样式和文本样式</a:t>
            </a:r>
          </a:p>
          <a:p>
            <a:r>
              <a:rPr lang="zh-CN" altLang="en-US" dirty="0"/>
              <a:t>会使用</a:t>
            </a:r>
            <a:r>
              <a:rPr lang="en-US" altLang="zh-CN" dirty="0"/>
              <a:t>CSS</a:t>
            </a:r>
            <a:r>
              <a:rPr lang="zh-CN" altLang="en-US" dirty="0"/>
              <a:t>设置超链接样式</a:t>
            </a:r>
          </a:p>
          <a:p>
            <a:r>
              <a:rPr lang="zh-CN" altLang="en-US" dirty="0"/>
              <a:t>会使用</a:t>
            </a:r>
            <a:r>
              <a:rPr lang="en-US" altLang="zh-CN" dirty="0"/>
              <a:t>CSS</a:t>
            </a:r>
            <a:r>
              <a:rPr lang="zh-CN" altLang="en-US" dirty="0"/>
              <a:t>设置列表样式</a:t>
            </a:r>
          </a:p>
          <a:p>
            <a:r>
              <a:rPr lang="zh-CN" altLang="en-US" dirty="0"/>
              <a:t>会使用</a:t>
            </a:r>
            <a:r>
              <a:rPr lang="en-US" altLang="zh-CN" dirty="0"/>
              <a:t>CSS</a:t>
            </a:r>
            <a:r>
              <a:rPr lang="zh-CN" altLang="en-US" dirty="0"/>
              <a:t>设置背景样式</a:t>
            </a:r>
          </a:p>
          <a:p>
            <a:r>
              <a:rPr lang="zh-CN" altLang="en-US" dirty="0"/>
              <a:t>会使用</a:t>
            </a:r>
            <a:r>
              <a:rPr lang="en-US" altLang="zh-CN" dirty="0"/>
              <a:t>CSS</a:t>
            </a:r>
            <a:r>
              <a:rPr lang="zh-CN" altLang="en-US" dirty="0"/>
              <a:t>设置渐变效果</a:t>
            </a:r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285" y="2492326"/>
            <a:ext cx="643477" cy="648334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97159" y="2388984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8919" y="908720"/>
            <a:ext cx="714380" cy="719772"/>
          </a:xfrm>
          <a:prstGeom prst="rect">
            <a:avLst/>
          </a:prstGeom>
          <a:noFill/>
        </p:spPr>
      </p:pic>
      <p:pic>
        <p:nvPicPr>
          <p:cNvPr id="1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4905" y="1412776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0576" y="1884928"/>
            <a:ext cx="714380" cy="719772"/>
          </a:xfrm>
          <a:prstGeom prst="rect">
            <a:avLst/>
          </a:prstGeom>
          <a:noFill/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7229" y="2884116"/>
            <a:ext cx="714380" cy="719772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4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2360" y="285728"/>
            <a:ext cx="1152252" cy="523220"/>
          </a:xfrm>
        </p:spPr>
        <p:txBody>
          <a:bodyPr/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课后作业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40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6738" name="矩形 4"/>
          <p:cNvSpPr/>
          <p:nvPr/>
        </p:nvSpPr>
        <p:spPr>
          <a:xfrm>
            <a:off x="2378075" y="5445125"/>
            <a:ext cx="5576888" cy="812800"/>
          </a:xfrm>
          <a:prstGeom prst="rect">
            <a:avLst/>
          </a:prstGeom>
          <a:solidFill>
            <a:srgbClr val="003894">
              <a:alpha val="69019"/>
            </a:srgbClr>
          </a:solidFill>
          <a:ln w="9525">
            <a:noFill/>
          </a:ln>
        </p:spPr>
        <p:txBody>
          <a:bodyPr lIns="360045" tIns="46990" rIns="90170" bIns="46990" anchor="ctr"/>
          <a:lstStyle/>
          <a:p>
            <a:pPr algn="ctr"/>
            <a:r>
              <a:rPr lang="zh-CN" altLang="en-US" sz="3600" b="1" dirty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谢谢，我们一直在努力！</a:t>
            </a:r>
          </a:p>
        </p:txBody>
      </p:sp>
      <p:pic>
        <p:nvPicPr>
          <p:cNvPr id="116739" name="图片 90114" descr="盛邦升华职业教育二维码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038" y="5391468"/>
            <a:ext cx="938212" cy="938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6740" name="文本框 90115"/>
          <p:cNvSpPr txBox="1"/>
          <p:nvPr/>
        </p:nvSpPr>
        <p:spPr>
          <a:xfrm>
            <a:off x="2378075" y="4652963"/>
            <a:ext cx="58610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网站：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www.ss-vet.com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微信号：ss-vet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26" name="Rectangle 2"/>
          <p:cNvSpPr>
            <a:spLocks noGrp="1"/>
          </p:cNvSpPr>
          <p:nvPr/>
        </p:nvSpPr>
        <p:spPr>
          <a:xfrm>
            <a:off x="4156075" y="167005"/>
            <a:ext cx="4781550" cy="584200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t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北京盛邦升华信息技术服务有限公司</a:t>
            </a:r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0" y="-26035"/>
            <a:ext cx="1804035" cy="623570"/>
          </a:xfrm>
          <a:prstGeom prst="rect">
            <a:avLst/>
          </a:prstGeom>
        </p:spPr>
      </p:pic>
    </p:spTree>
  </p:cSld>
  <p:clrMapOvr>
    <a:masterClrMapping/>
  </p:clrMapOvr>
  <p:transition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/>
              <a:t>为什么使用</a:t>
            </a:r>
            <a:r>
              <a:rPr lang="en-US" altLang="zh-CN"/>
              <a:t>CSS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92202" cy="5143536"/>
          </a:xfrm>
        </p:spPr>
        <p:txBody>
          <a:bodyPr/>
          <a:lstStyle/>
          <a:p>
            <a:r>
              <a:rPr lang="zh-CN" altLang="en-US" dirty="0"/>
              <a:t>有效的传递页面信息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CSS</a:t>
            </a:r>
            <a:r>
              <a:rPr lang="zh-CN" altLang="en-US" dirty="0"/>
              <a:t>美化过的页面文本，使页面漂亮、美观，吸引用户</a:t>
            </a:r>
          </a:p>
          <a:p>
            <a:r>
              <a:rPr lang="zh-CN" altLang="en-US" dirty="0"/>
              <a:t>可以很好的突出页面的主题内容，使用户第一眼可以看到页面主要内容</a:t>
            </a:r>
          </a:p>
          <a:p>
            <a:r>
              <a:rPr lang="zh-CN" altLang="en-US" dirty="0"/>
              <a:t>具有良好的用户体验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5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516216" y="285728"/>
            <a:ext cx="2448396" cy="523220"/>
          </a:xfrm>
        </p:spPr>
        <p:txBody>
          <a:bodyPr/>
          <a:lstStyle/>
          <a:p>
            <a:r>
              <a:rPr lang="en-US" altLang="zh-CN"/>
              <a:t>&lt;span&gt;</a:t>
            </a:r>
            <a:r>
              <a:rPr lang="zh-CN" altLang="en-US"/>
              <a:t>标签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&lt;span&gt;</a:t>
            </a:r>
            <a:r>
              <a:rPr lang="zh-CN" altLang="en-US" dirty="0"/>
              <a:t>标签 的作用</a:t>
            </a:r>
            <a:endParaRPr lang="en-US" altLang="zh-CN" dirty="0"/>
          </a:p>
          <a:p>
            <a:pPr lvl="1"/>
            <a:r>
              <a:rPr lang="zh-CN" altLang="en-US" dirty="0"/>
              <a:t>能让某</a:t>
            </a:r>
            <a:r>
              <a:rPr lang="zh-CN" altLang="zh-CN" dirty="0"/>
              <a:t>几个文字或者某个词语凸显出来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00034" y="2714620"/>
            <a:ext cx="8215370" cy="11703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选择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&lt;span class="show"&gt;“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盛邦升华”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&lt;/span&gt;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成就你的梦想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做职业教育的推动者，是我们永恒的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&lt;span id="dream"&gt;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梦想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&lt;/span&gt;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&lt;/p&gt;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42844" y="2000240"/>
            <a:ext cx="1000132" cy="414475"/>
            <a:chOff x="1000100" y="2528843"/>
            <a:chExt cx="1000132" cy="414475"/>
          </a:xfrm>
        </p:grpSpPr>
        <p:pic>
          <p:nvPicPr>
            <p:cNvPr id="2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</a:p>
          </p:txBody>
        </p:sp>
      </p:grpSp>
      <p:grpSp>
        <p:nvGrpSpPr>
          <p:cNvPr id="19" name="组合 14"/>
          <p:cNvGrpSpPr/>
          <p:nvPr/>
        </p:nvGrpSpPr>
        <p:grpSpPr bwMode="auto">
          <a:xfrm>
            <a:off x="1869703" y="5923433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046886" y="5187962"/>
              <a:ext cx="342673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span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标签的应用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6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7236296" y="285728"/>
            <a:ext cx="1728316" cy="523220"/>
          </a:xfrm>
        </p:spPr>
        <p:txBody>
          <a:bodyPr/>
          <a:lstStyle/>
          <a:p>
            <a:r>
              <a:rPr lang="zh-CN" altLang="en-US"/>
              <a:t>字体样式</a:t>
            </a:r>
            <a:endParaRPr lang="zh-CN" altLang="en-US" dirty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83568" y="1196752"/>
          <a:ext cx="8208912" cy="3888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属性名</a:t>
                      </a: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举例</a:t>
                      </a: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font-family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设置字体类型</a:t>
                      </a: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font-family:"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隶书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设置字体大小</a:t>
                      </a: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font-size:12px;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font-style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设置字体风格</a:t>
                      </a: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style:italic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font-weight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设置字体的粗细</a:t>
                      </a: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</a:t>
                      </a: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weight:bold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在一个声明中设置所有字体属性</a:t>
                      </a: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font:italic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bold 36px "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宋体</a:t>
                      </a: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72" marR="63272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7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aling.he\Desktop\Chapter05截图\Chapter05截图\图5.3  字体类型页面效果图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63601"/>
            <a:ext cx="2710238" cy="399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7072330" y="285728"/>
            <a:ext cx="1892282" cy="523220"/>
          </a:xfrm>
        </p:spPr>
        <p:txBody>
          <a:bodyPr/>
          <a:lstStyle/>
          <a:p>
            <a:r>
              <a:rPr lang="zh-CN" altLang="en-US"/>
              <a:t>字体类型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font-family</a:t>
            </a:r>
            <a:r>
              <a:rPr lang="zh-CN" altLang="en-US"/>
              <a:t>属性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1857364"/>
            <a:ext cx="6572296" cy="4124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p{font-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family:Verdana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楷体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";}</a:t>
            </a: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214414" y="2571744"/>
            <a:ext cx="6572296" cy="4124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body{font-family: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Times,"Times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New Roman",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楷体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5484" y="1502357"/>
            <a:ext cx="1000132" cy="414475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</a:p>
          </p:txBody>
        </p:sp>
      </p:grpSp>
      <p:sp>
        <p:nvSpPr>
          <p:cNvPr id="17" name="Freeform 12"/>
          <p:cNvSpPr/>
          <p:nvPr/>
        </p:nvSpPr>
        <p:spPr bwMode="auto">
          <a:xfrm rot="3214023" flipV="1">
            <a:off x="4191249" y="2893793"/>
            <a:ext cx="1754088" cy="153719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2" name="组合 14"/>
          <p:cNvGrpSpPr/>
          <p:nvPr/>
        </p:nvGrpSpPr>
        <p:grpSpPr bwMode="auto">
          <a:xfrm>
            <a:off x="755576" y="5786438"/>
            <a:ext cx="4572000" cy="428625"/>
            <a:chOff x="3143240" y="5143512"/>
            <a:chExt cx="457203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4488901" y="5187962"/>
              <a:ext cx="254270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：字体类型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8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7092280" y="285728"/>
            <a:ext cx="1872332" cy="523220"/>
          </a:xfrm>
        </p:spPr>
        <p:txBody>
          <a:bodyPr/>
          <a:lstStyle/>
          <a:p>
            <a:r>
              <a:rPr lang="zh-CN" altLang="en-US"/>
              <a:t>字体大小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font-size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zh-CN" altLang="en-US" dirty="0"/>
              <a:t>单位</a:t>
            </a:r>
            <a:endParaRPr lang="en-US" altLang="zh-CN" dirty="0"/>
          </a:p>
          <a:p>
            <a:pPr lvl="2"/>
            <a:r>
              <a:rPr lang="en-US" altLang="zh-CN" dirty="0" err="1">
                <a:solidFill>
                  <a:srgbClr val="FF0000"/>
                </a:solidFill>
              </a:rPr>
              <a:t>px</a:t>
            </a:r>
            <a:r>
              <a:rPr lang="zh-CN" altLang="en-US" dirty="0">
                <a:solidFill>
                  <a:srgbClr val="FF0000"/>
                </a:solidFill>
              </a:rPr>
              <a:t>（像素）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>
                <a:solidFill>
                  <a:srgbClr val="FF0000"/>
                </a:solidFill>
              </a:rPr>
              <a:t>em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rem</a:t>
            </a:r>
            <a:r>
              <a:rPr lang="zh-CN" altLang="en-US" dirty="0"/>
              <a:t>、</a:t>
            </a:r>
            <a:r>
              <a:rPr lang="en-US" altLang="zh-CN" dirty="0"/>
              <a:t>cm</a:t>
            </a:r>
            <a:r>
              <a:rPr lang="zh-CN" altLang="en-US" dirty="0"/>
              <a:t>、</a:t>
            </a:r>
            <a:r>
              <a:rPr lang="en-US" altLang="zh-CN" dirty="0"/>
              <a:t>mm</a:t>
            </a:r>
            <a:r>
              <a:rPr lang="zh-CN" altLang="en-US" dirty="0"/>
              <a:t>、</a:t>
            </a:r>
            <a:r>
              <a:rPr lang="en-US" altLang="zh-CN" dirty="0" err="1"/>
              <a:t>pt</a:t>
            </a:r>
            <a:r>
              <a:rPr lang="zh-CN" altLang="en-US" dirty="0"/>
              <a:t>、</a:t>
            </a:r>
            <a:r>
              <a:rPr lang="en-US" altLang="zh-CN" dirty="0"/>
              <a:t>pc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1214414" y="3357562"/>
            <a:ext cx="4786346" cy="21698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h1{font-size:24px;}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h2{font-size:16px;}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h3{font-size:2em;}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span{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font-size:12pt;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strong{font-size:13pc;}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1406" y="3214686"/>
            <a:ext cx="1000132" cy="414475"/>
            <a:chOff x="1000100" y="2528843"/>
            <a:chExt cx="1000132" cy="414475"/>
          </a:xfrm>
        </p:grpSpPr>
        <p:pic>
          <p:nvPicPr>
            <p:cNvPr id="2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t>9</a:t>
            </a:fld>
            <a:r>
              <a:rPr lang="en-US" altLang="zh-CN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4aea7ac-671e-443a-8b7c-0d43c00d56df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648a321-ee38-4e3b-a393-fbc862ede97c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f11f58b-8867-4805-b8be-3c2e132f90c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02ca1fb-1509-4de5-a8f4-b8edc5b0ec0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889a864-378e-47ec-ac85-427b9addf0a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35a2b57-b628-4cb2-ac02-78649532e1b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9381e74-2ab2-4e17-9611-7c23f4e8905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a729676-7907-4bde-aa3f-cb405684ecd9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071f7ba-d05c-453b-853d-7a2d219264bc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941e48f-db14-4672-b882-cd9c24261e1b}"/>
</p:tagLst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3266</Words>
  <Application>Microsoft Office PowerPoint</Application>
  <PresentationFormat>全屏显示(4:3)</PresentationFormat>
  <Paragraphs>639</Paragraphs>
  <Slides>41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黑体</vt:lpstr>
      <vt:lpstr>微软雅黑</vt:lpstr>
      <vt:lpstr>Arial</vt:lpstr>
      <vt:lpstr>Arial Black</vt:lpstr>
      <vt:lpstr>Calibri</vt:lpstr>
      <vt:lpstr>Tahoma</vt:lpstr>
      <vt:lpstr>Times New Roman</vt:lpstr>
      <vt:lpstr>Wingdings</vt:lpstr>
      <vt:lpstr>模板</vt:lpstr>
      <vt:lpstr>PowerPoint 演示文稿</vt:lpstr>
      <vt:lpstr>回顾与作业点评</vt:lpstr>
      <vt:lpstr>本章任务</vt:lpstr>
      <vt:lpstr>本章目标</vt:lpstr>
      <vt:lpstr>为什么使用CSS</vt:lpstr>
      <vt:lpstr>&lt;span&gt;标签</vt:lpstr>
      <vt:lpstr>字体样式</vt:lpstr>
      <vt:lpstr>字体类型</vt:lpstr>
      <vt:lpstr>字体大小</vt:lpstr>
      <vt:lpstr>字体风格</vt:lpstr>
      <vt:lpstr>字体的粗细</vt:lpstr>
      <vt:lpstr>字体属性</vt:lpstr>
      <vt:lpstr>文本样式</vt:lpstr>
      <vt:lpstr>文本颜色</vt:lpstr>
      <vt:lpstr>排版文本段落</vt:lpstr>
      <vt:lpstr>文本修饰和垂直对齐</vt:lpstr>
      <vt:lpstr>文本阴影</vt:lpstr>
      <vt:lpstr>学员操作—制作百度音乐标签页面</vt:lpstr>
      <vt:lpstr>学员操作—制作开心庄园页面</vt:lpstr>
      <vt:lpstr>学员操作—制作京东新闻资讯页</vt:lpstr>
      <vt:lpstr>共性问题集中讲解</vt:lpstr>
      <vt:lpstr>超链接伪类</vt:lpstr>
      <vt:lpstr>使用CSS设置超链接</vt:lpstr>
      <vt:lpstr>列表样式2-1</vt:lpstr>
      <vt:lpstr>列表样式2-2</vt:lpstr>
      <vt:lpstr>背景样式</vt:lpstr>
      <vt:lpstr>网页背景</vt:lpstr>
      <vt:lpstr>设置背景图像2-1</vt:lpstr>
      <vt:lpstr>设置背景图像2-2</vt:lpstr>
      <vt:lpstr>设置背景</vt:lpstr>
      <vt:lpstr>背景尺寸</vt:lpstr>
      <vt:lpstr>CSS3渐变</vt:lpstr>
      <vt:lpstr>CSS3渐变兼容</vt:lpstr>
      <vt:lpstr>线性渐变</vt:lpstr>
      <vt:lpstr>学员操作—家用电器商品分类页面</vt:lpstr>
      <vt:lpstr>学员操作—畅销书排行榜页面2-1</vt:lpstr>
      <vt:lpstr>学员操作—畅销书排行榜页面2-2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SU YangFei</cp:lastModifiedBy>
  <cp:revision>1273</cp:revision>
  <dcterms:created xsi:type="dcterms:W3CDTF">2006-03-08T06:55:00Z</dcterms:created>
  <dcterms:modified xsi:type="dcterms:W3CDTF">2022-11-18T01:37:06Z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2052-11.1.0.10524</vt:lpwstr>
  </property>
  <property fmtid="{D5CDD505-2E9C-101B-9397-08002B2CF9AE}" pid="3" name="ICV">
    <vt:lpwstr>905CA0821D4F486CB976CD2A59B1C29E</vt:lpwstr>
  </property>
</Properties>
</file>