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611" r:id="rId2"/>
    <p:sldId id="550" r:id="rId3"/>
    <p:sldId id="552" r:id="rId4"/>
    <p:sldId id="553" r:id="rId5"/>
    <p:sldId id="554" r:id="rId6"/>
    <p:sldId id="555" r:id="rId7"/>
    <p:sldId id="556" r:id="rId8"/>
    <p:sldId id="557" r:id="rId9"/>
    <p:sldId id="558" r:id="rId10"/>
    <p:sldId id="559" r:id="rId11"/>
    <p:sldId id="560" r:id="rId12"/>
    <p:sldId id="561" r:id="rId13"/>
    <p:sldId id="562" r:id="rId14"/>
    <p:sldId id="582" r:id="rId15"/>
    <p:sldId id="589" r:id="rId16"/>
    <p:sldId id="563" r:id="rId17"/>
    <p:sldId id="564" r:id="rId18"/>
    <p:sldId id="565" r:id="rId19"/>
    <p:sldId id="566" r:id="rId20"/>
    <p:sldId id="567" r:id="rId21"/>
    <p:sldId id="578" r:id="rId22"/>
    <p:sldId id="571" r:id="rId23"/>
    <p:sldId id="572" r:id="rId24"/>
    <p:sldId id="583" r:id="rId25"/>
    <p:sldId id="584" r:id="rId26"/>
    <p:sldId id="573" r:id="rId27"/>
    <p:sldId id="574" r:id="rId28"/>
    <p:sldId id="579" r:id="rId29"/>
    <p:sldId id="585" r:id="rId30"/>
    <p:sldId id="586" r:id="rId31"/>
    <p:sldId id="587" r:id="rId32"/>
    <p:sldId id="588" r:id="rId33"/>
    <p:sldId id="580" r:id="rId34"/>
    <p:sldId id="577" r:id="rId35"/>
    <p:sldId id="61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1FB"/>
    <a:srgbClr val="D3E2F7"/>
    <a:srgbClr val="D3F6FB"/>
    <a:srgbClr val="D9EAFB"/>
    <a:srgbClr val="EDF5FD"/>
    <a:srgbClr val="E2F5FE"/>
    <a:srgbClr val="0C83B8"/>
    <a:srgbClr val="0E9CDE"/>
    <a:srgbClr val="FFFFFF"/>
    <a:srgbClr val="0B7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9270" autoAdjust="0"/>
  </p:normalViewPr>
  <p:slideViewPr>
    <p:cSldViewPr>
      <p:cViewPr varScale="1">
        <p:scale>
          <a:sx n="76" d="100"/>
          <a:sy n="76" d="100"/>
        </p:scale>
        <p:origin x="1574" y="6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432E5353-F470-4CF4-B364-9BEB68DE1F29}"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980B94A9-9180-4A8E-87AA-CBEE5593F035}"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6386" name="幻灯片图像占位符 4097"/>
          <p:cNvSpPr>
            <a:spLocks noGrp="1" noRot="1" noChangeAspect="1" noTextEdit="1"/>
          </p:cNvSpPr>
          <p:nvPr>
            <p:ph type="sldImg"/>
          </p:nvPr>
        </p:nvSpPr>
        <p:spPr/>
      </p:sp>
      <p:sp>
        <p:nvSpPr>
          <p:cNvPr id="16387" name="文本占位符 4098"/>
          <p:cNvSpPr>
            <a:spLocks noGrp="1"/>
          </p:cNvSpPr>
          <p:nvPr>
            <p:ph type="body"/>
          </p:nvPr>
        </p:nvSpPr>
        <p:spPr/>
        <p:txBody>
          <a:bodyPr wrap="square" lIns="91440" tIns="45720" rIns="91440" bIns="45720" anchor="ctr"/>
          <a:lstStyle/>
          <a:p>
            <a:pPr lvl="0"/>
            <a:r>
              <a:rPr lang="zh-CN" altLang="en-US" sz="1000" dirty="0">
                <a:latin typeface="微软雅黑" panose="020B0503020204020204" pitchFamily="34" charset="-122"/>
                <a:ea typeface="微软雅黑" panose="020B0503020204020204" pitchFamily="34" charset="-122"/>
              </a:rPr>
              <a:t>         </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sz="1200" kern="1200" dirty="0">
                <a:solidFill>
                  <a:schemeClr val="tx1"/>
                </a:solidFill>
                <a:latin typeface="Times New Roman" panose="02020603050405020304" pitchFamily="18" charset="0"/>
                <a:ea typeface="宋体" panose="02010600030101010101" pitchFamily="2" charset="-122"/>
                <a:cs typeface="+mn-cs"/>
              </a:rPr>
              <a:t>强调网页中标签，例如</a:t>
            </a:r>
            <a:r>
              <a:rPr lang="en-US" sz="1200" kern="1200" dirty="0">
                <a:solidFill>
                  <a:schemeClr val="tx1"/>
                </a:solidFill>
                <a:latin typeface="Times New Roman" panose="02020603050405020304" pitchFamily="18" charset="0"/>
                <a:ea typeface="宋体" panose="02010600030101010101" pitchFamily="2" charset="-122"/>
                <a:cs typeface="+mn-cs"/>
              </a:rPr>
              <a:t>&lt;h1&gt;…&lt;h6&gt;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&lt;p&gt;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ul</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ol</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li</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&lt;dl&gt;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dt</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a:t>
            </a:r>
            <a:r>
              <a:rPr lang="en-US" sz="1200" kern="1200" dirty="0" err="1">
                <a:solidFill>
                  <a:schemeClr val="tx1"/>
                </a:solidFill>
                <a:latin typeface="Times New Roman" panose="02020603050405020304" pitchFamily="18" charset="0"/>
                <a:ea typeface="宋体" panose="02010600030101010101" pitchFamily="2" charset="-122"/>
                <a:cs typeface="+mn-cs"/>
              </a:rPr>
              <a:t>dd</a:t>
            </a:r>
            <a:r>
              <a:rPr lang="en-US" sz="1200" kern="1200" dirty="0">
                <a:solidFill>
                  <a:schemeClr val="tx1"/>
                </a:solidFill>
                <a:latin typeface="Times New Roman" panose="02020603050405020304" pitchFamily="18" charset="0"/>
                <a:ea typeface="宋体" panose="02010600030101010101" pitchFamily="2" charset="-122"/>
                <a:cs typeface="+mn-cs"/>
              </a:rPr>
              <a:t>&gt;</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&lt;body&gt;</a:t>
            </a:r>
            <a:r>
              <a:rPr lang="zh-CN" altLang="en-US" sz="1200" kern="1200" dirty="0">
                <a:solidFill>
                  <a:schemeClr val="tx1"/>
                </a:solidFill>
                <a:latin typeface="Times New Roman" panose="02020603050405020304" pitchFamily="18" charset="0"/>
                <a:ea typeface="宋体" panose="02010600030101010101" pitchFamily="2" charset="-122"/>
                <a:cs typeface="+mn-cs"/>
              </a:rPr>
              <a:t>等都有</a:t>
            </a:r>
            <a:r>
              <a:rPr lang="en-US" altLang="zh-CN" sz="1200" kern="1200" dirty="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a:solidFill>
                  <a:schemeClr val="tx1"/>
                </a:solidFill>
                <a:latin typeface="Times New Roman" panose="02020603050405020304" pitchFamily="18" charset="0"/>
                <a:ea typeface="宋体" panose="02010600030101010101" pitchFamily="2" charset="-122"/>
                <a:cs typeface="+mn-cs"/>
              </a:rPr>
              <a:t>，实际网页制作时通常通一使用并集选择器设置这些可能产生外边框的标签的</a:t>
            </a:r>
            <a:r>
              <a:rPr lang="en-US" altLang="zh-CN" sz="1200" kern="1200" dirty="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a:solidFill>
                  <a:schemeClr val="tx1"/>
                </a:solidFill>
                <a:latin typeface="Times New Roman" panose="02020603050405020304" pitchFamily="18" charset="0"/>
                <a:ea typeface="宋体" panose="02010600030101010101" pitchFamily="2" charset="-122"/>
                <a:cs typeface="+mn-cs"/>
              </a:rPr>
              <a:t>为</a:t>
            </a:r>
            <a:r>
              <a:rPr lang="en-US" altLang="zh-CN" sz="1200" kern="1200" dirty="0">
                <a:solidFill>
                  <a:schemeClr val="tx1"/>
                </a:solidFill>
                <a:latin typeface="Times New Roman" panose="02020603050405020304" pitchFamily="18" charset="0"/>
                <a:ea typeface="宋体" panose="02010600030101010101"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与外边距对比讲解</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与外边距对比讲解</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根据页面效果图讲解需求</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回顾：上次课的教学内容和学员已学过的相关技术内容</a:t>
            </a:r>
            <a:endParaRPr lang="en-US" altLang="zh-CN" dirty="0"/>
          </a:p>
          <a:p>
            <a:r>
              <a:rPr lang="zh-CN" altLang="en-US" dirty="0"/>
              <a:t>作业点评：点评作业的提交情况和共性问题，目的是给学员作业反馈以促进学员完成作业的积极性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教员依次演示不同个值的效果</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t>26</a:t>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教学指导：</a:t>
            </a:r>
            <a:endParaRPr lang="en-US" altLang="zh-CN" dirty="0">
              <a:ea typeface="宋体" panose="02010600030101010101" pitchFamily="2" charset="-122"/>
            </a:endParaRPr>
          </a:p>
          <a:p>
            <a:pPr eaLnBrk="1" hangingPunct="1"/>
            <a:r>
              <a:rPr lang="zh-CN" altLang="en-US" dirty="0">
                <a:ea typeface="宋体" panose="02010600030101010101" pitchFamily="2" charset="-122"/>
              </a:rPr>
              <a:t>演示运行效果</a:t>
            </a:r>
            <a:endParaRPr lang="en-US" altLang="zh-CN"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27</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t>29</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t>30</a:t>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教学指导：</a:t>
            </a:r>
            <a:endParaRPr lang="en-US" altLang="zh-CN" dirty="0">
              <a:ea typeface="宋体" panose="02010600030101010101" pitchFamily="2" charset="-122"/>
            </a:endParaRPr>
          </a:p>
          <a:p>
            <a:pPr eaLnBrk="1" hangingPunct="1"/>
            <a:r>
              <a:rPr lang="zh-CN" altLang="en-US" dirty="0">
                <a:ea typeface="宋体" panose="02010600030101010101" pitchFamily="2" charset="-122"/>
              </a:rPr>
              <a:t>演示运行效果</a:t>
            </a:r>
            <a:endParaRPr lang="en-US" altLang="zh-CN"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31</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32</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zh-CN" altLang="en-US">
                <a:ea typeface="宋体" panose="02010600030101010101" pitchFamily="2" charset="-122"/>
              </a:rPr>
              <a:t>总结部分</a:t>
            </a:r>
            <a:r>
              <a:rPr lang="zh-CN" altLang="zh-CN">
                <a:ea typeface="宋体" panose="02010600030101010101" pitchFamily="2" charset="-122"/>
              </a:rPr>
              <a:t>主要达到以下几个目的：</a:t>
            </a:r>
            <a:endParaRPr lang="en-US" altLang="zh-CN">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a:t>
            </a:r>
            <a:r>
              <a:rPr lang="zh-CN" altLang="zh-CN" b="1">
                <a:ea typeface="宋体" panose="02010600030101010101" pitchFamily="2" charset="-122"/>
              </a:rPr>
              <a:t>回顾内容</a:t>
            </a:r>
            <a:r>
              <a:rPr lang="zh-CN" altLang="en-US" b="1">
                <a:ea typeface="宋体" panose="02010600030101010101" pitchFamily="2" charset="-122"/>
              </a:rPr>
              <a:t>。</a:t>
            </a:r>
            <a:r>
              <a:rPr lang="zh-CN" altLang="en-US">
                <a:solidFill>
                  <a:srgbClr val="C00000"/>
                </a:solidFill>
                <a:ea typeface="宋体" panose="02010600030101010101" pitchFamily="2" charset="-122"/>
              </a:rPr>
              <a:t>注意与</a:t>
            </a:r>
            <a:r>
              <a:rPr lang="zh-CN" altLang="zh-CN">
                <a:solidFill>
                  <a:srgbClr val="C00000"/>
                </a:solidFill>
                <a:ea typeface="宋体" panose="02010600030101010101" pitchFamily="2" charset="-122"/>
              </a:rPr>
              <a:t>与</a:t>
            </a:r>
            <a:r>
              <a:rPr lang="zh-CN" altLang="en-US">
                <a:solidFill>
                  <a:srgbClr val="C00000"/>
                </a:solidFill>
                <a:ea typeface="宋体" panose="02010600030101010101" pitchFamily="2" charset="-122"/>
              </a:rPr>
              <a:t>本章任务和目标</a:t>
            </a:r>
            <a:r>
              <a:rPr lang="zh-CN" altLang="zh-CN">
                <a:solidFill>
                  <a:srgbClr val="C00000"/>
                </a:solidFill>
                <a:ea typeface="宋体" panose="02010600030101010101" pitchFamily="2" charset="-122"/>
              </a:rPr>
              <a:t>不一样。</a:t>
            </a:r>
            <a:r>
              <a:rPr lang="zh-CN" altLang="en-US">
                <a:solidFill>
                  <a:srgbClr val="C00000"/>
                </a:solidFill>
                <a:ea typeface="宋体" panose="02010600030101010101" pitchFamily="2" charset="-122"/>
              </a:rPr>
              <a:t>本章任务和目标是</a:t>
            </a:r>
            <a:r>
              <a:rPr lang="zh-CN" altLang="zh-CN">
                <a:ea typeface="宋体" panose="02010600030101010101" pitchFamily="2" charset="-122"/>
              </a:rPr>
              <a:t>是强调</a:t>
            </a:r>
            <a:r>
              <a:rPr lang="zh-CN" altLang="en-US">
                <a:ea typeface="宋体" panose="02010600030101010101" pitchFamily="2" charset="-122"/>
              </a:rPr>
              <a:t>内容概貌，学到技术，告知要学习什么；总结时，</a:t>
            </a:r>
            <a:r>
              <a:rPr lang="zh-CN" altLang="zh-CN">
                <a:ea typeface="宋体" panose="02010600030101010101" pitchFamily="2" charset="-122"/>
              </a:rPr>
              <a:t>要格外强调观点，把每一</a:t>
            </a:r>
            <a:r>
              <a:rPr lang="zh-CN" altLang="en-US">
                <a:ea typeface="宋体" panose="02010600030101010101" pitchFamily="2" charset="-122"/>
              </a:rPr>
              <a:t>个知识点</a:t>
            </a:r>
            <a:r>
              <a:rPr lang="zh-CN" altLang="zh-CN">
                <a:ea typeface="宋体" panose="02010600030101010101" pitchFamily="2" charset="-122"/>
              </a:rPr>
              <a:t>的观点</a:t>
            </a:r>
            <a:r>
              <a:rPr lang="zh-CN" altLang="en-US">
                <a:ea typeface="宋体" panose="02010600030101010101" pitchFamily="2" charset="-122"/>
              </a:rPr>
              <a:t>结论</a:t>
            </a:r>
            <a:r>
              <a:rPr lang="zh-CN" altLang="zh-CN">
                <a:ea typeface="宋体" panose="02010600030101010101" pitchFamily="2" charset="-122"/>
              </a:rPr>
              <a:t>都尽量突出出来。</a:t>
            </a:r>
            <a:endParaRPr lang="en-US" altLang="zh-CN">
              <a:solidFill>
                <a:srgbClr val="C00000"/>
              </a:solidFill>
              <a:ea typeface="宋体" panose="02010600030101010101" pitchFamily="2" charset="-122"/>
            </a:endParaRPr>
          </a:p>
          <a:p>
            <a:r>
              <a:rPr lang="en-US" altLang="zh-CN" b="1">
                <a:ea typeface="宋体" panose="02010600030101010101" pitchFamily="2" charset="-122"/>
              </a:rPr>
              <a:t>2</a:t>
            </a:r>
            <a:r>
              <a:rPr lang="zh-CN" altLang="en-US" b="1">
                <a:ea typeface="宋体" panose="02010600030101010101" pitchFamily="2" charset="-122"/>
              </a:rPr>
              <a:t>、</a:t>
            </a:r>
            <a:r>
              <a:rPr lang="zh-CN" altLang="zh-CN" b="1">
                <a:ea typeface="宋体" panose="02010600030101010101" pitchFamily="2" charset="-122"/>
              </a:rPr>
              <a:t>整理逻辑</a:t>
            </a:r>
            <a:r>
              <a:rPr lang="zh-CN" altLang="en-US" b="1">
                <a:ea typeface="宋体" panose="02010600030101010101" pitchFamily="2" charset="-122"/>
              </a:rPr>
              <a:t>。</a:t>
            </a:r>
            <a:r>
              <a:rPr lang="zh-CN" altLang="zh-CN">
                <a:ea typeface="宋体" panose="02010600030101010101" pitchFamily="2" charset="-122"/>
              </a:rPr>
              <a:t>还应该把观点之间的逻辑联系梳理出来</a:t>
            </a:r>
            <a:r>
              <a:rPr lang="zh-CN" altLang="en-US">
                <a:ea typeface="宋体" panose="02010600030101010101" pitchFamily="2" charset="-122"/>
              </a:rPr>
              <a:t>。</a:t>
            </a:r>
            <a:r>
              <a:rPr lang="zh-CN" altLang="zh-CN">
                <a:ea typeface="宋体" panose="02010600030101010101" pitchFamily="2" charset="-122"/>
              </a:rPr>
              <a:t>从而使</a:t>
            </a:r>
            <a:r>
              <a:rPr lang="zh-CN" altLang="en-US">
                <a:ea typeface="宋体" panose="02010600030101010101" pitchFamily="2" charset="-122"/>
              </a:rPr>
              <a:t>知识</a:t>
            </a:r>
            <a:r>
              <a:rPr lang="zh-CN" altLang="zh-CN">
                <a:ea typeface="宋体" panose="02010600030101010101" pitchFamily="2" charset="-122"/>
              </a:rPr>
              <a:t>系统化、逻辑化。要帮助</a:t>
            </a:r>
            <a:r>
              <a:rPr lang="zh-CN" altLang="en-US">
                <a:ea typeface="宋体" panose="02010600030101010101" pitchFamily="2" charset="-122"/>
              </a:rPr>
              <a:t>学员</a:t>
            </a:r>
            <a:r>
              <a:rPr lang="zh-CN" altLang="zh-CN">
                <a:ea typeface="宋体" panose="02010600030101010101" pitchFamily="2" charset="-122"/>
              </a:rPr>
              <a:t>整清逻辑是总结的一大任务</a:t>
            </a:r>
            <a:r>
              <a:rPr lang="zh-CN" altLang="en-US">
                <a:ea typeface="宋体" panose="02010600030101010101" pitchFamily="2" charset="-122"/>
              </a:rPr>
              <a:t>。</a:t>
            </a:r>
            <a:endParaRPr lang="en-US" altLang="zh-CN">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t>33</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打开页面介绍本章完成的任务</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日常化妆品盒子图片与网页图片对比讲解，然后再讲解盒子模型及属性，并说明边框、外边框和内边框都是四个边，最后介绍盒子模型的立体结构</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、边框颜色设置方式与文本颜色对比讲解，都是使用十六进制</a:t>
            </a:r>
            <a:endParaRPr lang="en-US" altLang="zh-CN" dirty="0"/>
          </a:p>
          <a:p>
            <a:r>
              <a:rPr lang="en-US" altLang="zh-CN" dirty="0"/>
              <a:t>2</a:t>
            </a:r>
            <a:r>
              <a:rPr lang="zh-CN" altLang="en-US" dirty="0"/>
              <a:t>、强调同时设置</a:t>
            </a:r>
            <a:r>
              <a:rPr lang="en-US" altLang="zh-CN" dirty="0"/>
              <a:t>4</a:t>
            </a:r>
            <a:r>
              <a:rPr lang="zh-CN" altLang="en-US" dirty="0"/>
              <a:t>个边框颜色时，顺序为上右下左</a:t>
            </a:r>
            <a:endParaRPr lang="en-US" altLang="zh-CN" dirty="0"/>
          </a:p>
          <a:p>
            <a:r>
              <a:rPr lang="en-US" altLang="zh-CN" dirty="0"/>
              <a:t>3</a:t>
            </a:r>
            <a:r>
              <a:rPr lang="zh-CN" altLang="en-US" dirty="0"/>
              <a:t>、详细讲解分别上、下、左、右各边框颜色的不同设置方式，及属性值的顺序</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a:t>教学指导：</a:t>
            </a:r>
            <a:endParaRPr lang="en-US" altLang="zh-CN" dirty="0"/>
          </a:p>
          <a:p>
            <a:r>
              <a:rPr lang="zh-CN" altLang="en-US" dirty="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演示完示例</a:t>
            </a:r>
            <a:r>
              <a:rPr lang="en-US" altLang="zh-CN" dirty="0"/>
              <a:t>1</a:t>
            </a:r>
            <a:r>
              <a:rPr lang="zh-CN" altLang="en-US" dirty="0"/>
              <a:t>，展示效果图时指出标题上下的空白，然后引出后面的知识点</a:t>
            </a:r>
            <a:r>
              <a:rPr lang="en-US" altLang="zh-CN" dirty="0"/>
              <a:t>——</a:t>
            </a:r>
            <a:r>
              <a:rPr lang="zh-CN" altLang="en-US" dirty="0"/>
              <a:t>外边距</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1--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857875" y="6000750"/>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a:solidFill>
                  <a:schemeClr val="bg1"/>
                </a:solidFill>
                <a:latin typeface="微软雅黑" panose="020B0503020204020204" pitchFamily="34" charset="-122"/>
                <a:ea typeface="微软雅黑" panose="020B0503020204020204" pitchFamily="34" charset="-122"/>
              </a:rPr>
              <a:t>ACCP8.0</a:t>
            </a:r>
          </a:p>
          <a:p>
            <a:pPr>
              <a:lnSpc>
                <a:spcPts val="1500"/>
              </a:lnSpc>
              <a:defRPr/>
            </a:pPr>
            <a:r>
              <a:rPr lang="zh-CN" altLang="en-US" sz="1000" b="1" dirty="0">
                <a:latin typeface="微软雅黑" panose="020B0503020204020204" pitchFamily="34" charset="-122"/>
                <a:ea typeface="微软雅黑" panose="020B0503020204020204" pitchFamily="34" charset="-122"/>
              </a:rPr>
              <a:t>职业教育研究院</a:t>
            </a:r>
            <a:endParaRPr lang="en-US" altLang="zh-CN" sz="1000" b="1" dirty="0">
              <a:latin typeface="微软雅黑" panose="020B0503020204020204" pitchFamily="34" charset="-122"/>
              <a:ea typeface="微软雅黑" panose="020B0503020204020204" pitchFamily="34" charset="-122"/>
            </a:endParaRPr>
          </a:p>
          <a:p>
            <a:pPr>
              <a:lnSpc>
                <a:spcPts val="1500"/>
              </a:lnSpc>
              <a:defRPr/>
            </a:pPr>
            <a:r>
              <a:rPr lang="zh-CN" altLang="en-US" sz="1000" b="1" dirty="0">
                <a:latin typeface="微软雅黑" panose="020B0503020204020204" pitchFamily="34" charset="-122"/>
                <a:ea typeface="微软雅黑" panose="020B0503020204020204" pitchFamily="34" charset="-122"/>
              </a:rPr>
              <a:t>北京阿博泰克北大青鸟信息技术有限公司</a:t>
            </a:r>
          </a:p>
        </p:txBody>
      </p:sp>
      <p:pic>
        <p:nvPicPr>
          <p:cNvPr id="6"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3"/>
          <p:cNvGrpSpPr/>
          <p:nvPr userDrawn="1"/>
        </p:nvGrpSpPr>
        <p:grpSpPr bwMode="auto">
          <a:xfrm>
            <a:off x="7715250" y="1747838"/>
            <a:ext cx="576263" cy="677862"/>
            <a:chOff x="7786710" y="1500174"/>
            <a:chExt cx="576891" cy="677108"/>
          </a:xfrm>
        </p:grpSpPr>
        <p:sp>
          <p:nvSpPr>
            <p:cNvPr id="8" name="圆角矩形 7"/>
            <p:cNvSpPr/>
            <p:nvPr/>
          </p:nvSpPr>
          <p:spPr>
            <a:xfrm>
              <a:off x="7858226" y="1642890"/>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14"/>
            <p:cNvGrpSpPr/>
            <p:nvPr/>
          </p:nvGrpSpPr>
          <p:grpSpPr bwMode="auto">
            <a:xfrm>
              <a:off x="7786710" y="1500174"/>
              <a:ext cx="576891" cy="677108"/>
              <a:chOff x="7572396" y="1500174"/>
              <a:chExt cx="576891" cy="677108"/>
            </a:xfrm>
          </p:grpSpPr>
          <p:sp>
            <p:nvSpPr>
              <p:cNvPr id="10" name="矩形 16"/>
              <p:cNvSpPr>
                <a:spLocks noChangeArrowheads="1"/>
              </p:cNvSpPr>
              <p:nvPr/>
            </p:nvSpPr>
            <p:spPr bwMode="auto">
              <a:xfrm>
                <a:off x="7572396" y="1500174"/>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s</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1" name="矩形 17"/>
              <p:cNvSpPr>
                <a:spLocks noChangeArrowheads="1"/>
              </p:cNvSpPr>
              <p:nvPr/>
            </p:nvSpPr>
            <p:spPr bwMode="auto">
              <a:xfrm>
                <a:off x="7786943" y="1774506"/>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1</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t>‹#›</a:t>
            </a:fld>
            <a:r>
              <a:rPr lang="en-US" altLang="zh-CN" dirty="0"/>
              <a:t>/43</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t>‹#›</a:t>
            </a:fld>
            <a:r>
              <a:rPr lang="en-US" altLang="zh-CN" dirty="0"/>
              <a:t>/43</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a:t>单击此处编辑母版标题样式</a:t>
            </a:r>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t>‹#›</a:t>
            </a:fld>
            <a:r>
              <a:rPr lang="en-US" altLang="zh-CN" dirty="0"/>
              <a:t>/37</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t>‹#›</a:t>
            </a:fld>
            <a:r>
              <a:rPr lang="en-US" altLang="zh-CN" dirty="0"/>
              <a:t>/43</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t>‹#›</a:t>
            </a:fld>
            <a:r>
              <a:rPr lang="en-US" altLang="zh-CN" dirty="0"/>
              <a:t>/43</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t>‹#›</a:t>
            </a:fld>
            <a:r>
              <a:rPr lang="en-US" altLang="zh-CN" dirty="0"/>
              <a:t>/43</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t>‹#›</a:t>
            </a:fld>
            <a:r>
              <a:rPr lang="en-US" altLang="zh-CN" dirty="0"/>
              <a:t>/43</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t>‹#›</a:t>
            </a:fld>
            <a:r>
              <a:rPr lang="en-US" altLang="zh-CN" dirty="0"/>
              <a:t>/43</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t>‹#›</a:t>
            </a:fld>
            <a:r>
              <a:rPr lang="en-US" altLang="zh-CN" dirty="0"/>
              <a:t>/43</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t>‹#›</a:t>
            </a:fld>
            <a:r>
              <a:rPr lang="en-US" altLang="zh-CN" dirty="0"/>
              <a:t>/43</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FFF4A9D7-F7DB-4B37-9E46-134EFB12EB74}" type="slidenum">
              <a:rPr lang="zh-CN" altLang="en-US"/>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anose="02010609030101010101" pitchFamily="49" charset="-122"/>
          <a:cs typeface="楷体_GB2312" panose="02010609030101010101" pitchFamily="49" charset="-12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anose="02010609030101010101" pitchFamily="49" charset="-122"/>
          <a:cs typeface="楷体_GB2312" panose="02010609030101010101" pitchFamily="49" charset="-12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anose="02010609030101010101"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anose="02010609030101010101"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anose="02010609030101010101"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anose="02010609030101010101"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p:cNvPicPr>
            <a:picLocks noChangeAspect="1"/>
          </p:cNvPicPr>
          <p:nvPr/>
        </p:nvPicPr>
        <p:blipFill>
          <a:blip r:embed="rId3"/>
          <a:stretch>
            <a:fillRect/>
          </a:stretch>
        </p:blipFill>
        <p:spPr>
          <a:xfrm>
            <a:off x="1316038" y="1176338"/>
            <a:ext cx="6638925" cy="3705225"/>
          </a:xfrm>
          <a:prstGeom prst="rect">
            <a:avLst/>
          </a:prstGeom>
          <a:noFill/>
          <a:ln w="9525">
            <a:noFill/>
          </a:ln>
        </p:spPr>
      </p:pic>
      <p:sp>
        <p:nvSpPr>
          <p:cNvPr id="5126" name="Rectangle 2"/>
          <p:cNvSpPr>
            <a:spLocks noGrp="1"/>
          </p:cNvSpPr>
          <p:nvPr/>
        </p:nvSpPr>
        <p:spPr>
          <a:xfrm>
            <a:off x="4375150" y="122555"/>
            <a:ext cx="4781550" cy="584200"/>
          </a:xfrm>
          <a:prstGeom prst="rect">
            <a:avLst/>
          </a:prstGeom>
          <a:noFill/>
          <a:ln w="9525">
            <a:noFill/>
          </a:ln>
        </p:spPr>
        <p:txBody>
          <a:bodyPr lIns="90170" tIns="46990" rIns="90170" bIns="46990" anchor="t"/>
          <a:lstStyle/>
          <a:p>
            <a:pPr marL="342900" indent="-342900" algn="r">
              <a:lnSpc>
                <a:spcPct val="80000"/>
              </a:lnSpc>
              <a:spcBef>
                <a:spcPct val="20000"/>
              </a:spcBef>
            </a:pPr>
            <a:r>
              <a:rPr lang="zh-CN" altLang="en-US" sz="2200" dirty="0">
                <a:solidFill>
                  <a:srgbClr val="FF0000"/>
                </a:solidFill>
                <a:latin typeface="Arial" panose="020B0604020202020204" pitchFamily="34" charset="0"/>
                <a:ea typeface="黑体" panose="02010609060101010101" pitchFamily="2" charset="-122"/>
              </a:rPr>
              <a:t>北京盛邦升华信息技术服务有限公司</a:t>
            </a:r>
          </a:p>
        </p:txBody>
      </p:sp>
      <p:sp>
        <p:nvSpPr>
          <p:cNvPr id="2059" name="Rectangle 2"/>
          <p:cNvSpPr>
            <a:spLocks noChangeArrowheads="1"/>
          </p:cNvSpPr>
          <p:nvPr/>
        </p:nvSpPr>
        <p:spPr bwMode="auto">
          <a:xfrm>
            <a:off x="1304925" y="3779838"/>
            <a:ext cx="7134225" cy="1831975"/>
          </a:xfrm>
          <a:prstGeom prst="rect">
            <a:avLst/>
          </a:prstGeom>
          <a:noFill/>
          <a:ln w="9525">
            <a:no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u="none" strike="noStrike" kern="1200" cap="none" spc="0" normalizeH="0" baseline="0" noProof="1">
                <a:ln>
                  <a:noFill/>
                </a:ln>
                <a:solidFill>
                  <a:srgbClr val="003894"/>
                </a:solidFill>
                <a:effectLst>
                  <a:outerShdw blurRad="38100" dist="38100" dir="2700000">
                    <a:srgbClr val="C0C0C0"/>
                  </a:outerShdw>
                </a:effectLst>
                <a:uLnTx/>
                <a:uFillTx/>
                <a:latin typeface="Arial" panose="020B0604020202020204" pitchFamily="34" charset="0"/>
                <a:ea typeface="微软雅黑" panose="020B0503020204020204" pitchFamily="34" charset="-122"/>
                <a:cs typeface="+mn-cs"/>
                <a:sym typeface="+mn-ea"/>
              </a:rPr>
              <a:t>第六章 盒子模型</a:t>
            </a:r>
          </a:p>
        </p:txBody>
      </p:sp>
      <p:pic>
        <p:nvPicPr>
          <p:cNvPr id="2" name="图片 1" descr="图片1"/>
          <p:cNvPicPr>
            <a:picLocks noChangeAspect="1"/>
          </p:cNvPicPr>
          <p:nvPr/>
        </p:nvPicPr>
        <p:blipFill>
          <a:blip r:embed="rId4"/>
          <a:stretch>
            <a:fillRect/>
          </a:stretch>
        </p:blipFill>
        <p:spPr>
          <a:xfrm>
            <a:off x="288290" y="-40640"/>
            <a:ext cx="1804035" cy="623570"/>
          </a:xfrm>
          <a:prstGeom prst="rect">
            <a:avLst/>
          </a:prstGeom>
        </p:spPr>
      </p:pic>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85728"/>
            <a:ext cx="1440284" cy="523220"/>
          </a:xfrm>
        </p:spPr>
        <p:txBody>
          <a:bodyPr/>
          <a:lstStyle/>
          <a:p>
            <a:r>
              <a:rPr lang="zh-CN" altLang="en-US"/>
              <a:t>外边距</a:t>
            </a:r>
            <a:endParaRPr lang="zh-CN" altLang="en-US" dirty="0"/>
          </a:p>
        </p:txBody>
      </p:sp>
      <p:sp>
        <p:nvSpPr>
          <p:cNvPr id="3" name="内容占位符 2"/>
          <p:cNvSpPr>
            <a:spLocks noGrp="1"/>
          </p:cNvSpPr>
          <p:nvPr>
            <p:ph idx="1"/>
          </p:nvPr>
        </p:nvSpPr>
        <p:spPr/>
        <p:txBody>
          <a:bodyPr/>
          <a:lstStyle/>
          <a:p>
            <a:r>
              <a:rPr lang="en-US" altLang="zh-CN"/>
              <a:t>margin</a:t>
            </a:r>
          </a:p>
          <a:p>
            <a:pPr lvl="1"/>
            <a:r>
              <a:rPr lang="en-US" altLang="zh-CN"/>
              <a:t>margin-top</a:t>
            </a:r>
          </a:p>
          <a:p>
            <a:pPr lvl="1"/>
            <a:r>
              <a:rPr lang="en-US" altLang="zh-CN"/>
              <a:t>margin-right</a:t>
            </a:r>
          </a:p>
          <a:p>
            <a:pPr lvl="1"/>
            <a:r>
              <a:rPr lang="en-US" altLang="zh-CN"/>
              <a:t>margin-bottom</a:t>
            </a:r>
          </a:p>
          <a:p>
            <a:pPr lvl="1"/>
            <a:r>
              <a:rPr lang="en-US" altLang="zh-CN"/>
              <a:t>margin-left</a:t>
            </a:r>
          </a:p>
          <a:p>
            <a:pPr lvl="1"/>
            <a:r>
              <a:rPr lang="en-US" altLang="zh-CN"/>
              <a:t>margin</a:t>
            </a:r>
            <a:endParaRPr lang="en-US" altLang="zh-CN" dirty="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margin-top: 1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margin-right : 2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margin-bottom : 2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margin-left : 1 </a:t>
            </a:r>
            <a:r>
              <a:rPr lang="en-US" altLang="zh-CN" b="1" dirty="0" err="1">
                <a:solidFill>
                  <a:schemeClr val="accent5">
                    <a:lumMod val="10000"/>
                  </a:schemeClr>
                </a:solidFill>
                <a:latin typeface="+mn-lt"/>
              </a:rPr>
              <a:t>px</a:t>
            </a:r>
            <a:endParaRPr lang="en-US" altLang="zh-CN" b="1" dirty="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grpSp>
        <p:nvGrpSpPr>
          <p:cNvPr id="21" name="组合 14"/>
          <p:cNvGrpSpPr/>
          <p:nvPr/>
        </p:nvGrpSpPr>
        <p:grpSpPr bwMode="auto">
          <a:xfrm>
            <a:off x="1869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：外边距</a:t>
              </a: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10</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0524" y="285728"/>
            <a:ext cx="2574088" cy="523220"/>
          </a:xfrm>
        </p:spPr>
        <p:txBody>
          <a:bodyPr/>
          <a:lstStyle/>
          <a:p>
            <a:r>
              <a:rPr lang="zh-CN" altLang="en-US"/>
              <a:t>外边距的妙用</a:t>
            </a:r>
            <a:endParaRPr lang="zh-CN" altLang="en-US" dirty="0"/>
          </a:p>
        </p:txBody>
      </p:sp>
      <p:sp>
        <p:nvSpPr>
          <p:cNvPr id="3" name="内容占位符 2"/>
          <p:cNvSpPr>
            <a:spLocks noGrp="1"/>
          </p:cNvSpPr>
          <p:nvPr>
            <p:ph idx="1"/>
          </p:nvPr>
        </p:nvSpPr>
        <p:spPr/>
        <p:txBody>
          <a:bodyPr/>
          <a:lstStyle/>
          <a:p>
            <a:r>
              <a:rPr lang="zh-CN" altLang="en-US" dirty="0"/>
              <a:t>网页居中对齐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网页居中对齐的必要条件</a:t>
            </a:r>
            <a:endParaRPr lang="en-US" altLang="zh-CN" dirty="0"/>
          </a:p>
          <a:p>
            <a:pPr lvl="1"/>
            <a:r>
              <a:rPr lang="zh-CN" altLang="en-US" dirty="0"/>
              <a:t>块元素</a:t>
            </a:r>
            <a:endParaRPr lang="en-US" altLang="zh-CN" dirty="0"/>
          </a:p>
          <a:p>
            <a:pPr lvl="1"/>
            <a:r>
              <a:rPr lang="zh-CN" altLang="en-US" dirty="0"/>
              <a:t>固定宽度</a:t>
            </a:r>
          </a:p>
          <a:p>
            <a:endParaRPr lang="en-US" altLang="zh-CN" dirty="0"/>
          </a:p>
          <a:p>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p:nvPr/>
        </p:nvGrpSpPr>
        <p:grpSpPr bwMode="auto">
          <a:xfrm>
            <a:off x="1975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05303" y="5187962"/>
              <a:ext cx="35098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margin</a:t>
              </a:r>
              <a:r>
                <a:rPr lang="zh-CN" altLang="en-US" sz="1600" b="1" spc="300" dirty="0">
                  <a:solidFill>
                    <a:srgbClr val="FBFFFE"/>
                  </a:solidFill>
                  <a:latin typeface="微软雅黑" panose="020B0503020204020204" pitchFamily="34" charset="-122"/>
                  <a:ea typeface="微软雅黑" panose="020B0503020204020204" pitchFamily="34" charset="-122"/>
                </a:rPr>
                <a:t>居中条件</a:t>
              </a:r>
            </a:p>
          </p:txBody>
        </p:sp>
      </p:grpSp>
      <p:pic>
        <p:nvPicPr>
          <p:cNvPr id="2050" name="Picture 2" descr="C:\Users\yaling.he\Desktop\Chapter06截图\Chapter06截图\图6.5  居中显示的页面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p:nvPr/>
        </p:nvGrpSpPr>
        <p:grpSpPr bwMode="auto">
          <a:xfrm>
            <a:off x="179512" y="3893046"/>
            <a:ext cx="842963" cy="400050"/>
            <a:chOff x="3786182" y="3143248"/>
            <a:chExt cx="843709" cy="400110"/>
          </a:xfrm>
        </p:grpSpPr>
        <p:sp>
          <p:nvSpPr>
            <p:cNvPr id="19" name="TextBox 18"/>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经验</a:t>
              </a:r>
            </a:p>
          </p:txBody>
        </p:sp>
        <p:pic>
          <p:nvPicPr>
            <p:cNvPr id="20" name="Picture 1" descr="C:\Users\meng.zhang\Desktop\ACCP7.0模版图标规范\未命名-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11</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85728"/>
            <a:ext cx="1512292" cy="523220"/>
          </a:xfrm>
        </p:spPr>
        <p:txBody>
          <a:bodyPr/>
          <a:lstStyle/>
          <a:p>
            <a:r>
              <a:rPr lang="zh-CN" altLang="en-US"/>
              <a:t>内边距 </a:t>
            </a:r>
            <a:endParaRPr lang="zh-CN" altLang="en-US" dirty="0"/>
          </a:p>
        </p:txBody>
      </p:sp>
      <p:sp>
        <p:nvSpPr>
          <p:cNvPr id="3" name="内容占位符 2"/>
          <p:cNvSpPr>
            <a:spLocks noGrp="1"/>
          </p:cNvSpPr>
          <p:nvPr>
            <p:ph idx="1"/>
          </p:nvPr>
        </p:nvSpPr>
        <p:spPr/>
        <p:txBody>
          <a:bodyPr/>
          <a:lstStyle/>
          <a:p>
            <a:r>
              <a:rPr lang="en-US" altLang="zh-CN" dirty="0"/>
              <a:t>padding</a:t>
            </a:r>
          </a:p>
          <a:p>
            <a:pPr lvl="1"/>
            <a:r>
              <a:rPr lang="en-US" altLang="zh-CN" dirty="0"/>
              <a:t>padding-left </a:t>
            </a:r>
          </a:p>
          <a:p>
            <a:pPr lvl="1"/>
            <a:r>
              <a:rPr lang="en-US" altLang="zh-CN" dirty="0"/>
              <a:t>padding-right</a:t>
            </a:r>
          </a:p>
          <a:p>
            <a:pPr lvl="1"/>
            <a:r>
              <a:rPr lang="en-US" altLang="zh-CN" dirty="0"/>
              <a:t>padding-top</a:t>
            </a:r>
          </a:p>
          <a:p>
            <a:pPr lvl="1"/>
            <a:r>
              <a:rPr lang="en-US" altLang="zh-CN" dirty="0"/>
              <a:t>padding-bottom</a:t>
            </a:r>
          </a:p>
          <a:p>
            <a:pPr lvl="1"/>
            <a:r>
              <a:rPr lang="en-US" altLang="zh-CN" dirty="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pic>
        <p:nvPicPr>
          <p:cNvPr id="3074" name="Picture 2" descr="C:\Users\yaling.he\Desktop\2016-12-05_16294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1538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601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p>
        </p:txBody>
      </p:sp>
      <p:grpSp>
        <p:nvGrpSpPr>
          <p:cNvPr id="19" name="组合 14"/>
          <p:cNvGrpSpPr/>
          <p:nvPr/>
        </p:nvGrpSpPr>
        <p:grpSpPr bwMode="auto">
          <a:xfrm>
            <a:off x="4071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：内边距</a:t>
              </a: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t>12</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950" y="285728"/>
            <a:ext cx="2885662" cy="523220"/>
          </a:xfrm>
        </p:spPr>
        <p:txBody>
          <a:bodyPr/>
          <a:lstStyle/>
          <a:p>
            <a:r>
              <a:rPr lang="zh-CN" altLang="en-US"/>
              <a:t>盒子型模的尺寸</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450422" y="1464052"/>
            <a:ext cx="5980439" cy="4314578"/>
          </a:xfrm>
        </p:spPr>
      </p:pic>
      <p:sp>
        <p:nvSpPr>
          <p:cNvPr id="6" name="Line 10"/>
          <p:cNvSpPr>
            <a:spLocks noChangeShapeType="1"/>
          </p:cNvSpPr>
          <p:nvPr/>
        </p:nvSpPr>
        <p:spPr bwMode="auto">
          <a:xfrm>
            <a:off x="2547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500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825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3073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718409" y="857232"/>
            <a:ext cx="710451" cy="369332"/>
          </a:xfrm>
          <a:prstGeom prst="rect">
            <a:avLst/>
          </a:prstGeom>
          <a:noFill/>
        </p:spPr>
        <p:txBody>
          <a:bodyPr wrap="none" rtlCol="0">
            <a:spAutoFit/>
          </a:bodyPr>
          <a:lstStyle/>
          <a:p>
            <a:r>
              <a:rPr lang="en-US" altLang="zh-CN" b="1" dirty="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a:t>10px</a:t>
            </a:r>
            <a:endParaRPr lang="zh-CN" altLang="en-US" b="1" dirty="0"/>
          </a:p>
        </p:txBody>
      </p:sp>
      <p:sp>
        <p:nvSpPr>
          <p:cNvPr id="13" name="TextBox 12"/>
          <p:cNvSpPr txBox="1"/>
          <p:nvPr/>
        </p:nvSpPr>
        <p:spPr>
          <a:xfrm>
            <a:off x="2561029" y="857232"/>
            <a:ext cx="582211" cy="369332"/>
          </a:xfrm>
          <a:prstGeom prst="rect">
            <a:avLst/>
          </a:prstGeom>
          <a:noFill/>
        </p:spPr>
        <p:txBody>
          <a:bodyPr wrap="none" rtlCol="0">
            <a:spAutoFit/>
          </a:bodyPr>
          <a:lstStyle/>
          <a:p>
            <a:r>
              <a:rPr lang="en-US" altLang="zh-CN" b="1" dirty="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a:t>70px</a:t>
            </a:r>
            <a:endParaRPr lang="zh-CN" altLang="en-US" b="1" dirty="0"/>
          </a:p>
        </p:txBody>
      </p:sp>
      <p:sp>
        <p:nvSpPr>
          <p:cNvPr id="16" name="AutoShape 4"/>
          <p:cNvSpPr>
            <a:spLocks noChangeArrowheads="1"/>
          </p:cNvSpPr>
          <p:nvPr/>
        </p:nvSpPr>
        <p:spPr bwMode="auto">
          <a:xfrm>
            <a:off x="1177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34" charset="-122"/>
                <a:ea typeface="微软雅黑" panose="020B0503020204020204" pitchFamily="34" charset="-122"/>
              </a:rPr>
              <a:t>盒子模型总尺寸</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border+padding+margin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内容宽度</a:t>
            </a:r>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a:t>外边距（</a:t>
            </a:r>
            <a:r>
              <a:rPr lang="en-US" altLang="zh-CN" b="1" dirty="0"/>
              <a:t>margin</a:t>
            </a:r>
            <a:r>
              <a:rPr lang="zh-CN" altLang="en-US" b="1" dirty="0"/>
              <a:t>）：</a:t>
            </a:r>
            <a:r>
              <a:rPr lang="en-US" altLang="zh-CN" b="1" dirty="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a:t>内边距（</a:t>
            </a:r>
            <a:r>
              <a:rPr lang="en-US" altLang="zh-CN" b="1" dirty="0"/>
              <a:t>padding</a:t>
            </a:r>
            <a:r>
              <a:rPr lang="zh-CN" altLang="en-US" b="1" dirty="0"/>
              <a:t>）：</a:t>
            </a:r>
            <a:r>
              <a:rPr lang="en-US" altLang="zh-CN" b="1" dirty="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a:t>内容宽度</a:t>
            </a:r>
            <a:r>
              <a:rPr lang="en-US" altLang="zh-CN" b="1" dirty="0"/>
              <a:t>width</a:t>
            </a:r>
            <a:r>
              <a:rPr lang="zh-CN" altLang="en-US" b="1" dirty="0"/>
              <a:t>：</a:t>
            </a:r>
            <a:r>
              <a:rPr lang="en-US" altLang="zh-CN" b="1" dirty="0"/>
              <a:t>70px</a:t>
            </a:r>
            <a:endParaRPr lang="zh-CN" altLang="en-US" b="1" dirty="0"/>
          </a:p>
        </p:txBody>
      </p:sp>
      <p:grpSp>
        <p:nvGrpSpPr>
          <p:cNvPr id="21" name="组合 14"/>
          <p:cNvGrpSpPr/>
          <p:nvPr/>
        </p:nvGrpSpPr>
        <p:grpSpPr bwMode="auto">
          <a:xfrm>
            <a:off x="2469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22116" y="5187962"/>
              <a:ext cx="32762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5</a:t>
              </a:r>
              <a:r>
                <a:rPr lang="zh-CN" altLang="en-US" sz="1600" b="1" spc="300" dirty="0">
                  <a:solidFill>
                    <a:srgbClr val="FBFFFE"/>
                  </a:solidFill>
                  <a:latin typeface="微软雅黑" panose="020B0503020204020204" pitchFamily="34" charset="-122"/>
                  <a:ea typeface="微软雅黑" panose="020B0503020204020204" pitchFamily="34" charset="-122"/>
                </a:rPr>
                <a:t>：盒模型尺寸</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13</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041380" y="23379"/>
            <a:ext cx="2923234" cy="954107"/>
          </a:xfrm>
        </p:spPr>
        <p:txBody>
          <a:bodyPr/>
          <a:lstStyle/>
          <a:p>
            <a:pPr>
              <a:defRPr/>
            </a:pPr>
            <a:r>
              <a:rPr lang="en-US" altLang="zh-CN" dirty="0"/>
              <a:t>box-sizing2-1</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571612"/>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box-sizing</a:t>
            </a:r>
            <a:r>
              <a:rPr lang="zh-CN" altLang="en-US" b="1" dirty="0">
                <a:solidFill>
                  <a:schemeClr val="accent5">
                    <a:lumMod val="10000"/>
                  </a:schemeClr>
                </a:solidFill>
                <a:latin typeface="+mn-lt"/>
              </a:rPr>
              <a:t>：</a:t>
            </a:r>
            <a:r>
              <a:rPr lang="en-US" altLang="zh-CN" b="1" dirty="0">
                <a:solidFill>
                  <a:schemeClr val="accent5">
                    <a:lumMod val="10000"/>
                  </a:schemeClr>
                </a:solidFill>
                <a:latin typeface="+mn-lt"/>
              </a:rPr>
              <a:t>content-box  |  border-box  |  inherit;</a:t>
            </a:r>
          </a:p>
        </p:txBody>
      </p:sp>
      <p:sp>
        <p:nvSpPr>
          <p:cNvPr id="10" name="Rectangle 5"/>
          <p:cNvSpPr>
            <a:spLocks noChangeArrowheads="1"/>
          </p:cNvSpPr>
          <p:nvPr/>
        </p:nvSpPr>
        <p:spPr bwMode="auto">
          <a:xfrm>
            <a:off x="2483768" y="1556792"/>
            <a:ext cx="1368152"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572306" y="561337"/>
            <a:ext cx="1495638"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默认值，盒子的总尺度</a:t>
            </a:r>
            <a:endParaRPr lang="en-US" altLang="zh-CN" b="1" kern="0" dirty="0">
              <a:solidFill>
                <a:schemeClr val="bg1"/>
              </a:solidFill>
              <a:latin typeface="Arial" panose="020B0604020202020204"/>
              <a:ea typeface="黑体" panose="02010609060101010101" pitchFamily="2" charset="-122"/>
            </a:endParaRPr>
          </a:p>
        </p:txBody>
      </p:sp>
      <p:sp>
        <p:nvSpPr>
          <p:cNvPr id="17" name="AutoShape 16"/>
          <p:cNvSpPr>
            <a:spLocks noChangeArrowheads="1"/>
          </p:cNvSpPr>
          <p:nvPr/>
        </p:nvSpPr>
        <p:spPr bwMode="auto">
          <a:xfrm>
            <a:off x="4143372" y="230747"/>
            <a:ext cx="2143140"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盒子的宽度或高度等于元素内容的宽度或高度</a:t>
            </a:r>
          </a:p>
        </p:txBody>
      </p:sp>
      <p:sp>
        <p:nvSpPr>
          <p:cNvPr id="20" name="AutoShape 16"/>
          <p:cNvSpPr>
            <a:spLocks noChangeArrowheads="1"/>
          </p:cNvSpPr>
          <p:nvPr/>
        </p:nvSpPr>
        <p:spPr bwMode="auto">
          <a:xfrm>
            <a:off x="5572132" y="2276872"/>
            <a:ext cx="2286016" cy="715089"/>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元素继承父元素的盒子模型模式</a:t>
            </a:r>
          </a:p>
        </p:txBody>
      </p:sp>
      <p:sp>
        <p:nvSpPr>
          <p:cNvPr id="21" name="Line 12"/>
          <p:cNvSpPr>
            <a:spLocks noChangeShapeType="1"/>
          </p:cNvSpPr>
          <p:nvPr/>
        </p:nvSpPr>
        <p:spPr bwMode="auto">
          <a:xfrm flipH="1" flipV="1">
            <a:off x="6215074" y="1929511"/>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flipH="1">
            <a:off x="3000364" y="1285860"/>
            <a:ext cx="357190"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4857752" y="1273017"/>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4133212" y="1579939"/>
            <a:ext cx="1224540"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5638550" y="1556793"/>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246493" y="5187962"/>
              <a:ext cx="302751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6</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box-sizing</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aphicFrame>
        <p:nvGraphicFramePr>
          <p:cNvPr id="35" name="Group 29"/>
          <p:cNvGraphicFramePr>
            <a:graphicFrameLocks noGrp="1"/>
          </p:cNvGraphicFramePr>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431922">
                  <a:extLst>
                    <a:ext uri="{9D8B030D-6E8A-4147-A177-3AD203B41FA5}">
                      <a16:colId xmlns:a16="http://schemas.microsoft.com/office/drawing/2014/main" val="20005"/>
                    </a:ext>
                  </a:extLst>
                </a:gridCol>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a:solidFill>
                            <a:schemeClr val="bg1"/>
                          </a:solidFill>
                          <a:latin typeface="+mn-lt"/>
                          <a:ea typeface="+mn-ea"/>
                          <a:cs typeface="+mn-cs"/>
                        </a:rPr>
                        <a:t>属</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性</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名</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box-sizing</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8+</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3.1+</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14</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bldLvl="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72608"/>
            <a:ext cx="2808436" cy="523220"/>
          </a:xfrm>
        </p:spPr>
        <p:txBody>
          <a:bodyPr/>
          <a:lstStyle/>
          <a:p>
            <a:r>
              <a:rPr lang="en-US" altLang="zh-CN" dirty="0"/>
              <a:t>box-sizing2-2</a:t>
            </a:r>
            <a:r>
              <a:rPr lang="zh-CN" altLang="en-US" dirty="0"/>
              <a:t> </a:t>
            </a:r>
          </a:p>
        </p:txBody>
      </p:sp>
      <p:sp>
        <p:nvSpPr>
          <p:cNvPr id="3" name="内容占位符 2"/>
          <p:cNvSpPr>
            <a:spLocks noGrp="1"/>
          </p:cNvSpPr>
          <p:nvPr>
            <p:ph idx="1"/>
          </p:nvPr>
        </p:nvSpPr>
        <p:spPr/>
        <p:txBody>
          <a:bodyPr/>
          <a:lstStyle/>
          <a:p>
            <a:r>
              <a:rPr lang="zh-CN" altLang="en-US" dirty="0"/>
              <a:t>下面分别使用什么属性值实现？</a:t>
            </a:r>
            <a:endParaRPr lang="en-US" altLang="zh-CN" dirty="0"/>
          </a:p>
        </p:txBody>
      </p:sp>
      <p:pic>
        <p:nvPicPr>
          <p:cNvPr id="18" name="Picture 2" descr="C:\Users\yaling.he\Desktop\2016-12-06_14145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844821"/>
            <a:ext cx="2952328" cy="475629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105836" y="764704"/>
            <a:ext cx="1058046" cy="528644"/>
            <a:chOff x="928662" y="2571744"/>
            <a:chExt cx="1058046" cy="528644"/>
          </a:xfrm>
        </p:grpSpPr>
        <p:sp>
          <p:nvSpPr>
            <p:cNvPr id="25" name="TextBox 13"/>
            <p:cNvSpPr txBox="1"/>
            <p:nvPr/>
          </p:nvSpPr>
          <p:spPr bwMode="auto">
            <a:xfrm>
              <a:off x="1285875" y="262255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a:latin typeface="黑体" panose="02010609060101010101" pitchFamily="2" charset="-122"/>
                  <a:ea typeface="黑体" panose="02010609060101010101" pitchFamily="2" charset="-122"/>
                </a:rPr>
                <a:t>思考</a:t>
              </a:r>
            </a:p>
          </p:txBody>
        </p:sp>
        <p:pic>
          <p:nvPicPr>
            <p:cNvPr id="26"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
        <p:nvSpPr>
          <p:cNvPr id="27" name="AutoShape 16"/>
          <p:cNvSpPr>
            <a:spLocks noChangeArrowheads="1"/>
          </p:cNvSpPr>
          <p:nvPr/>
        </p:nvSpPr>
        <p:spPr bwMode="auto">
          <a:xfrm>
            <a:off x="6433368" y="2792640"/>
            <a:ext cx="1595016"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content-box</a:t>
            </a:r>
            <a:endParaRPr lang="zh-CN" altLang="en-US" b="1" kern="0" dirty="0">
              <a:solidFill>
                <a:schemeClr val="bg1"/>
              </a:solidFill>
              <a:latin typeface="Arial" panose="020B0604020202020204"/>
              <a:ea typeface="黑体" panose="02010609060101010101" pitchFamily="2" charset="-122"/>
            </a:endParaRPr>
          </a:p>
        </p:txBody>
      </p:sp>
      <p:sp>
        <p:nvSpPr>
          <p:cNvPr id="28" name="Line 12"/>
          <p:cNvSpPr>
            <a:spLocks noChangeShapeType="1"/>
          </p:cNvSpPr>
          <p:nvPr/>
        </p:nvSpPr>
        <p:spPr bwMode="auto">
          <a:xfrm flipH="1">
            <a:off x="5004048" y="2996952"/>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9" name="AutoShape 16"/>
          <p:cNvSpPr>
            <a:spLocks noChangeArrowheads="1"/>
          </p:cNvSpPr>
          <p:nvPr/>
        </p:nvSpPr>
        <p:spPr bwMode="auto">
          <a:xfrm>
            <a:off x="6228184" y="5175626"/>
            <a:ext cx="1512168"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border-box</a:t>
            </a:r>
            <a:endParaRPr lang="zh-CN" altLang="en-US" b="1" kern="0" dirty="0">
              <a:solidFill>
                <a:schemeClr val="bg1"/>
              </a:solidFill>
              <a:latin typeface="Arial" panose="020B0604020202020204"/>
              <a:ea typeface="黑体" panose="02010609060101010101" pitchFamily="2" charset="-122"/>
            </a:endParaRPr>
          </a:p>
        </p:txBody>
      </p:sp>
      <p:sp>
        <p:nvSpPr>
          <p:cNvPr id="30" name="Line 12"/>
          <p:cNvSpPr>
            <a:spLocks noChangeShapeType="1"/>
          </p:cNvSpPr>
          <p:nvPr/>
        </p:nvSpPr>
        <p:spPr bwMode="auto">
          <a:xfrm flipH="1">
            <a:off x="4788024" y="5379938"/>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15</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14678" y="286353"/>
            <a:ext cx="5749935" cy="521970"/>
          </a:xfrm>
        </p:spPr>
        <p:txBody>
          <a:bodyPr/>
          <a:lstStyle/>
          <a:p>
            <a:r>
              <a:rPr lang="zh-CN" altLang="en-US"/>
              <a:t>学员操作</a:t>
            </a:r>
            <a:r>
              <a:rPr lang="en-US" altLang="zh-CN"/>
              <a:t>—</a:t>
            </a:r>
            <a:r>
              <a:rPr lang="zh-CN" altLang="en-US"/>
              <a:t>课程导航</a:t>
            </a:r>
            <a:r>
              <a:rPr lang="en-US" altLang="zh-CN"/>
              <a:t>2-1</a:t>
            </a:r>
            <a:endParaRPr lang="zh-CN" altLang="en-US" dirty="0"/>
          </a:p>
        </p:txBody>
      </p:sp>
      <p:sp>
        <p:nvSpPr>
          <p:cNvPr id="23555" name="内容占位符 2"/>
          <p:cNvSpPr>
            <a:spLocks noGrp="1"/>
          </p:cNvSpPr>
          <p:nvPr>
            <p:ph idx="1"/>
          </p:nvPr>
        </p:nvSpPr>
        <p:spPr>
          <a:xfrm>
            <a:off x="784254" y="1214422"/>
            <a:ext cx="5659954" cy="5143536"/>
          </a:xfrm>
        </p:spPr>
        <p:txBody>
          <a:bodyPr/>
          <a:lstStyle/>
          <a:p>
            <a:r>
              <a:rPr lang="zh-CN" altLang="en-US" dirty="0"/>
              <a:t>训练要点</a:t>
            </a:r>
          </a:p>
          <a:p>
            <a:pPr lvl="1"/>
            <a:r>
              <a:rPr lang="zh-CN" altLang="en-US" dirty="0"/>
              <a:t>使用</a:t>
            </a:r>
            <a:r>
              <a:rPr lang="en-US" altLang="zh-CN" dirty="0"/>
              <a:t>div</a:t>
            </a:r>
            <a:r>
              <a:rPr lang="zh-CN" altLang="en-US" dirty="0"/>
              <a:t>和列表制作课程导航</a:t>
            </a:r>
          </a:p>
          <a:p>
            <a:pPr lvl="1"/>
            <a:r>
              <a:rPr lang="zh-CN" altLang="en-US" dirty="0"/>
              <a:t>使用</a:t>
            </a:r>
            <a:r>
              <a:rPr lang="en-US" altLang="zh-CN" dirty="0"/>
              <a:t>border</a:t>
            </a:r>
            <a:r>
              <a:rPr lang="zh-CN" altLang="en-US" dirty="0"/>
              <a:t>属性设置边框样式</a:t>
            </a:r>
          </a:p>
          <a:p>
            <a:pPr lvl="1"/>
            <a:r>
              <a:rPr lang="zh-CN" altLang="en-US" dirty="0"/>
              <a:t>使用</a:t>
            </a:r>
            <a:r>
              <a:rPr lang="en-US" altLang="zh-CN" dirty="0"/>
              <a:t>margin</a:t>
            </a:r>
            <a:r>
              <a:rPr lang="zh-CN" altLang="en-US" dirty="0"/>
              <a:t>和</a:t>
            </a:r>
            <a:r>
              <a:rPr lang="en-US" altLang="zh-CN" dirty="0"/>
              <a:t>padding</a:t>
            </a:r>
            <a:r>
              <a:rPr lang="zh-CN" altLang="en-US" dirty="0"/>
              <a:t>消除外边距和内边距</a:t>
            </a:r>
          </a:p>
          <a:p>
            <a:r>
              <a:rPr lang="zh-CN" altLang="en-US" dirty="0"/>
              <a:t>需求说明</a:t>
            </a:r>
            <a:endParaRPr lang="en-US" altLang="zh-CN" dirty="0"/>
          </a:p>
          <a:p>
            <a:pPr lvl="1"/>
            <a:r>
              <a:rPr lang="zh-CN" altLang="en-US" dirty="0"/>
              <a:t>使用标题标签实现课程导航标题，使用无序列表实现课程导航列表</a:t>
            </a:r>
            <a:endParaRPr lang="en-US" altLang="zh-CN" dirty="0"/>
          </a:p>
          <a:p>
            <a:pPr lvl="1"/>
            <a:r>
              <a:rPr lang="zh-CN" altLang="en-US" dirty="0"/>
              <a:t>课程导航前的图标和每个课程导航右侧的三角图标使用背景图像的方式实现</a:t>
            </a:r>
          </a:p>
        </p:txBody>
      </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5" name="组合 16"/>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16</a:t>
            </a:fld>
            <a:r>
              <a:rPr lang="en-US" altLang="zh-CN"/>
              <a:t>/37</a:t>
            </a:r>
            <a:endParaRPr lang="zh-CN" altLang="en-US" dirty="0"/>
          </a:p>
        </p:txBody>
      </p:sp>
      <p:pic>
        <p:nvPicPr>
          <p:cNvPr id="2" name="图片 1"/>
          <p:cNvPicPr>
            <a:picLocks noChangeAspect="1"/>
          </p:cNvPicPr>
          <p:nvPr/>
        </p:nvPicPr>
        <p:blipFill>
          <a:blip r:embed="rId5"/>
          <a:stretch>
            <a:fillRect/>
          </a:stretch>
        </p:blipFill>
        <p:spPr>
          <a:xfrm>
            <a:off x="6300192" y="71437"/>
            <a:ext cx="4981873" cy="4712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5817" y="285728"/>
            <a:ext cx="6048796" cy="523220"/>
          </a:xfrm>
        </p:spPr>
        <p:txBody>
          <a:bodyPr/>
          <a:lstStyle/>
          <a:p>
            <a:r>
              <a:rPr lang="zh-CN" altLang="en-US" dirty="0"/>
              <a:t>学员操作</a:t>
            </a:r>
            <a:r>
              <a:rPr lang="en-US" altLang="zh-CN" dirty="0"/>
              <a:t>—</a:t>
            </a:r>
            <a:r>
              <a:rPr lang="zh-CN" altLang="en-US" dirty="0"/>
              <a:t>北大青鸟课程导航</a:t>
            </a:r>
            <a:r>
              <a:rPr lang="en-US" altLang="zh-CN" dirty="0"/>
              <a:t>2-2</a:t>
            </a:r>
            <a:endParaRPr lang="zh-CN" altLang="en-US" dirty="0"/>
          </a:p>
        </p:txBody>
      </p:sp>
      <p:sp>
        <p:nvSpPr>
          <p:cNvPr id="23555" name="内容占位符 2"/>
          <p:cNvSpPr>
            <a:spLocks noGrp="1"/>
          </p:cNvSpPr>
          <p:nvPr>
            <p:ph idx="1"/>
          </p:nvPr>
        </p:nvSpPr>
        <p:spPr/>
        <p:txBody>
          <a:bodyPr/>
          <a:lstStyle/>
          <a:p>
            <a:r>
              <a:rPr lang="zh-CN" altLang="en-US" dirty="0"/>
              <a:t>实现思路</a:t>
            </a:r>
          </a:p>
          <a:p>
            <a:pPr lvl="1"/>
            <a:r>
              <a:rPr lang="zh-CN" altLang="en-US" dirty="0"/>
              <a:t>使用并集选择器设置</a:t>
            </a:r>
            <a:r>
              <a:rPr lang="en-US" altLang="zh-CN" dirty="0"/>
              <a:t>body</a:t>
            </a:r>
            <a:r>
              <a:rPr lang="zh-CN" altLang="en-US" dirty="0"/>
              <a:t>、</a:t>
            </a:r>
            <a:r>
              <a:rPr lang="en-US" altLang="zh-CN" dirty="0" err="1"/>
              <a:t>ul</a:t>
            </a:r>
            <a:r>
              <a:rPr lang="zh-CN" altLang="en-US" dirty="0"/>
              <a:t>、</a:t>
            </a:r>
            <a:r>
              <a:rPr lang="en-US" altLang="zh-CN" dirty="0"/>
              <a:t>li</a:t>
            </a:r>
            <a:r>
              <a:rPr lang="zh-CN" altLang="en-US" dirty="0"/>
              <a:t>、</a:t>
            </a:r>
            <a:r>
              <a:rPr lang="en-US" altLang="zh-CN" dirty="0"/>
              <a:t>h1</a:t>
            </a:r>
            <a:r>
              <a:rPr lang="zh-CN" altLang="en-US" dirty="0"/>
              <a:t>标签的内、外边距均为</a:t>
            </a:r>
            <a:r>
              <a:rPr lang="en-US" altLang="zh-CN" dirty="0"/>
              <a:t>0px</a:t>
            </a:r>
            <a:endParaRPr lang="zh-CN" altLang="en-US" dirty="0"/>
          </a:p>
          <a:p>
            <a:pPr lvl="1"/>
            <a:r>
              <a:rPr lang="zh-CN" altLang="en-US" dirty="0"/>
              <a:t>使用</a:t>
            </a:r>
            <a:r>
              <a:rPr lang="en-US" altLang="zh-CN" dirty="0"/>
              <a:t>border</a:t>
            </a:r>
            <a:r>
              <a:rPr lang="zh-CN" altLang="en-US" dirty="0"/>
              <a:t>属性设置课程导航边框样式，使用</a:t>
            </a:r>
            <a:r>
              <a:rPr lang="en-US" altLang="zh-CN" dirty="0"/>
              <a:t>border-top</a:t>
            </a:r>
            <a:r>
              <a:rPr lang="zh-CN" altLang="en-US" dirty="0"/>
              <a:t>属性设置导航列表上边框的样式</a:t>
            </a:r>
          </a:p>
          <a:p>
            <a:pPr lvl="1"/>
            <a:r>
              <a:rPr lang="zh-CN" altLang="en-US" dirty="0"/>
              <a:t>用</a:t>
            </a:r>
            <a:r>
              <a:rPr lang="en-US" altLang="zh-CN" dirty="0"/>
              <a:t>margin</a:t>
            </a:r>
            <a:r>
              <a:rPr lang="zh-CN" altLang="en-US" dirty="0"/>
              <a:t>属性设置课程列表居中显示</a:t>
            </a:r>
          </a:p>
          <a:p>
            <a:pPr lvl="1"/>
            <a:r>
              <a:rPr lang="zh-CN" altLang="en-US" dirty="0"/>
              <a:t>使用</a:t>
            </a:r>
            <a:r>
              <a:rPr lang="en-US" altLang="zh-CN" dirty="0"/>
              <a:t>background</a:t>
            </a:r>
            <a:r>
              <a:rPr lang="zh-CN" altLang="en-US" dirty="0"/>
              <a:t>设置课程导航图标和导航列表图标</a:t>
            </a:r>
          </a:p>
        </p:txBody>
      </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4" name="组合 17"/>
          <p:cNvGrpSpPr/>
          <p:nvPr/>
        </p:nvGrpSpPr>
        <p:grpSpPr bwMode="auto">
          <a:xfrm>
            <a:off x="3131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17</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91881" y="285728"/>
            <a:ext cx="5472732" cy="523220"/>
          </a:xfrm>
        </p:spPr>
        <p:txBody>
          <a:bodyPr/>
          <a:lstStyle/>
          <a:p>
            <a:r>
              <a:rPr lang="zh-CN" altLang="en-US"/>
              <a:t>学员操作</a:t>
            </a:r>
            <a:r>
              <a:rPr lang="en-US" altLang="zh-CN"/>
              <a:t>—</a:t>
            </a:r>
            <a:r>
              <a:rPr lang="zh-CN" altLang="en-US"/>
              <a:t>聚美优品商品分类</a:t>
            </a:r>
            <a:r>
              <a:rPr lang="en-US" altLang="zh-CN"/>
              <a:t>2-1</a:t>
            </a:r>
            <a:endParaRPr lang="zh-CN" altLang="en-US" dirty="0"/>
          </a:p>
        </p:txBody>
      </p:sp>
      <p:sp>
        <p:nvSpPr>
          <p:cNvPr id="23555" name="内容占位符 2"/>
          <p:cNvSpPr>
            <a:spLocks noGrp="1"/>
          </p:cNvSpPr>
          <p:nvPr>
            <p:ph idx="1"/>
          </p:nvPr>
        </p:nvSpPr>
        <p:spPr>
          <a:xfrm>
            <a:off x="784254" y="1214422"/>
            <a:ext cx="5930854" cy="5143536"/>
          </a:xfrm>
        </p:spPr>
        <p:txBody>
          <a:bodyPr/>
          <a:lstStyle/>
          <a:p>
            <a:r>
              <a:rPr lang="zh-CN" altLang="en-US" dirty="0"/>
              <a:t>训练要点</a:t>
            </a:r>
          </a:p>
          <a:p>
            <a:pPr lvl="1"/>
            <a:r>
              <a:rPr lang="zh-CN" altLang="en-US" dirty="0"/>
              <a:t>使用定义列表</a:t>
            </a:r>
            <a:r>
              <a:rPr lang="en-US" altLang="zh-CN" dirty="0"/>
              <a:t>dl-</a:t>
            </a:r>
            <a:r>
              <a:rPr lang="en-US" altLang="zh-CN" dirty="0" err="1"/>
              <a:t>dt</a:t>
            </a:r>
            <a:r>
              <a:rPr lang="en-US" altLang="zh-CN" dirty="0"/>
              <a:t>-</a:t>
            </a:r>
            <a:r>
              <a:rPr lang="en-US" altLang="zh-CN" dirty="0" err="1"/>
              <a:t>dd</a:t>
            </a:r>
            <a:r>
              <a:rPr lang="zh-CN" altLang="en-US" dirty="0"/>
              <a:t>制作商品分类</a:t>
            </a:r>
          </a:p>
          <a:p>
            <a:pPr lvl="1"/>
            <a:r>
              <a:rPr lang="zh-CN" altLang="en-US" dirty="0"/>
              <a:t>使用</a:t>
            </a:r>
            <a:r>
              <a:rPr lang="en-US" altLang="zh-CN" dirty="0"/>
              <a:t>border</a:t>
            </a:r>
            <a:r>
              <a:rPr lang="zh-CN" altLang="en-US" dirty="0"/>
              <a:t>属性设置边框样式</a:t>
            </a:r>
          </a:p>
          <a:p>
            <a:pPr lvl="1"/>
            <a:r>
              <a:rPr lang="zh-CN" altLang="en-US" dirty="0"/>
              <a:t>使用</a:t>
            </a:r>
            <a:r>
              <a:rPr lang="en-US" altLang="zh-CN" dirty="0"/>
              <a:t>margin</a:t>
            </a:r>
            <a:r>
              <a:rPr lang="zh-CN" altLang="en-US" dirty="0"/>
              <a:t>和</a:t>
            </a:r>
            <a:r>
              <a:rPr lang="en-US" altLang="zh-CN" dirty="0"/>
              <a:t>padding</a:t>
            </a:r>
            <a:r>
              <a:rPr lang="zh-CN" altLang="en-US" dirty="0"/>
              <a:t>消除外边距和内边距</a:t>
            </a:r>
          </a:p>
          <a:p>
            <a:pPr lvl="1"/>
            <a:r>
              <a:rPr lang="zh-CN" altLang="en-US" dirty="0"/>
              <a:t>使用</a:t>
            </a:r>
            <a:r>
              <a:rPr lang="en-US" altLang="zh-CN" dirty="0"/>
              <a:t>background</a:t>
            </a:r>
            <a:r>
              <a:rPr lang="zh-CN" altLang="en-US" dirty="0"/>
              <a:t>设置页面背景</a:t>
            </a:r>
          </a:p>
          <a:p>
            <a:r>
              <a:rPr lang="zh-CN" altLang="en-US" dirty="0"/>
              <a:t>需求说明</a:t>
            </a:r>
            <a:endParaRPr lang="en-US" altLang="zh-CN" dirty="0"/>
          </a:p>
          <a:p>
            <a:pPr lvl="1"/>
            <a:r>
              <a:rPr lang="zh-CN" altLang="en-US" dirty="0"/>
              <a:t>使用定义列表</a:t>
            </a:r>
            <a:r>
              <a:rPr lang="en-US" altLang="zh-CN" dirty="0"/>
              <a:t>dl-</a:t>
            </a:r>
            <a:r>
              <a:rPr lang="en-US" altLang="zh-CN" dirty="0" err="1"/>
              <a:t>dt</a:t>
            </a:r>
            <a:r>
              <a:rPr lang="en-US" altLang="zh-CN" dirty="0"/>
              <a:t>-</a:t>
            </a:r>
            <a:r>
              <a:rPr lang="en-US" altLang="zh-CN" dirty="0" err="1"/>
              <a:t>dd</a:t>
            </a:r>
            <a:r>
              <a:rPr lang="zh-CN" altLang="en-US" dirty="0"/>
              <a:t>制作商品分类列表</a:t>
            </a:r>
          </a:p>
          <a:p>
            <a:pPr lvl="1"/>
            <a:r>
              <a:rPr lang="zh-CN" altLang="en-US" dirty="0"/>
              <a:t>分类列表标题与列表内容对齐显示</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5" name="组合 16"/>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5122" name="Picture 2" descr="C:\Users\yaling.he\Desktop\Chapter06截图\Chapter06截图\图6.13  商品分类页面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702" y="2276872"/>
            <a:ext cx="2417950" cy="26959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18</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75857" y="285728"/>
            <a:ext cx="5688756" cy="523220"/>
          </a:xfrm>
        </p:spPr>
        <p:txBody>
          <a:bodyPr/>
          <a:lstStyle/>
          <a:p>
            <a:r>
              <a:rPr lang="zh-CN" altLang="en-US" dirty="0"/>
              <a:t>学员操作</a:t>
            </a:r>
            <a:r>
              <a:rPr lang="en-US" altLang="zh-CN" dirty="0"/>
              <a:t>—</a:t>
            </a:r>
            <a:r>
              <a:rPr lang="zh-CN" altLang="en-US" dirty="0"/>
              <a:t>聚美优品商品分类</a:t>
            </a:r>
            <a:r>
              <a:rPr lang="en-US" altLang="zh-CN" dirty="0"/>
              <a:t>2-2</a:t>
            </a:r>
            <a:endParaRPr lang="zh-CN" altLang="en-US" dirty="0"/>
          </a:p>
        </p:txBody>
      </p:sp>
      <p:sp>
        <p:nvSpPr>
          <p:cNvPr id="23555" name="内容占位符 2"/>
          <p:cNvSpPr>
            <a:spLocks noGrp="1"/>
          </p:cNvSpPr>
          <p:nvPr>
            <p:ph idx="1"/>
          </p:nvPr>
        </p:nvSpPr>
        <p:spPr/>
        <p:txBody>
          <a:bodyPr/>
          <a:lstStyle/>
          <a:p>
            <a:r>
              <a:rPr lang="zh-CN" altLang="en-US" dirty="0"/>
              <a:t>实现思路</a:t>
            </a:r>
          </a:p>
          <a:p>
            <a:pPr lvl="1"/>
            <a:r>
              <a:rPr lang="zh-CN" altLang="en-US" dirty="0"/>
              <a:t>页面背景颜色直接使用标签选择器</a:t>
            </a:r>
            <a:r>
              <a:rPr lang="en-US" altLang="zh-CN" dirty="0"/>
              <a:t>body</a:t>
            </a:r>
            <a:r>
              <a:rPr lang="zh-CN" altLang="en-US" dirty="0"/>
              <a:t>设置</a:t>
            </a:r>
          </a:p>
          <a:p>
            <a:pPr lvl="1"/>
            <a:r>
              <a:rPr lang="zh-CN" altLang="en-US" dirty="0"/>
              <a:t>使用</a:t>
            </a:r>
            <a:r>
              <a:rPr lang="en-US" altLang="zh-CN" dirty="0"/>
              <a:t>margin</a:t>
            </a:r>
            <a:r>
              <a:rPr lang="zh-CN" altLang="en-US" dirty="0"/>
              <a:t>和</a:t>
            </a:r>
            <a:r>
              <a:rPr lang="en-US" altLang="zh-CN" dirty="0"/>
              <a:t>padding</a:t>
            </a:r>
            <a:r>
              <a:rPr lang="zh-CN" altLang="en-US" dirty="0"/>
              <a:t>设置标题标签、定义列表标签的外边距、内边距为</a:t>
            </a:r>
            <a:r>
              <a:rPr lang="en-US" altLang="zh-CN" dirty="0"/>
              <a:t>0px</a:t>
            </a:r>
            <a:endParaRPr lang="zh-CN" altLang="en-US" dirty="0"/>
          </a:p>
          <a:p>
            <a:pPr lvl="1"/>
            <a:r>
              <a:rPr lang="zh-CN" altLang="en-US" dirty="0"/>
              <a:t>商品分类标题放在</a:t>
            </a:r>
            <a:r>
              <a:rPr lang="en-US" altLang="zh-CN" dirty="0"/>
              <a:t>&lt;</a:t>
            </a:r>
            <a:r>
              <a:rPr lang="en-US" altLang="zh-CN" dirty="0" err="1"/>
              <a:t>dt</a:t>
            </a:r>
            <a:r>
              <a:rPr lang="en-US" altLang="zh-CN" dirty="0"/>
              <a:t>&gt; </a:t>
            </a:r>
            <a:r>
              <a:rPr lang="zh-CN" altLang="en-US" dirty="0"/>
              <a:t>标签中，统一设置字体样式，使用</a:t>
            </a:r>
            <a:r>
              <a:rPr lang="en-US" altLang="zh-CN" dirty="0"/>
              <a:t>padding-left</a:t>
            </a:r>
            <a:r>
              <a:rPr lang="zh-CN" altLang="en-US" dirty="0"/>
              <a:t>设置文本向右缩进距离，然后通过类样式使用</a:t>
            </a:r>
            <a:r>
              <a:rPr lang="en-US" altLang="zh-CN" dirty="0"/>
              <a:t>background</a:t>
            </a:r>
            <a:r>
              <a:rPr lang="zh-CN" altLang="en-US" dirty="0"/>
              <a:t>属性分别设置分类标题前的背景小图标</a:t>
            </a:r>
          </a:p>
          <a:p>
            <a:pPr lvl="1"/>
            <a:r>
              <a:rPr lang="zh-CN" altLang="en-US" dirty="0"/>
              <a:t>列表内容放在</a:t>
            </a:r>
            <a:r>
              <a:rPr lang="en-US" altLang="zh-CN" dirty="0"/>
              <a:t>&lt;</a:t>
            </a:r>
            <a:r>
              <a:rPr lang="en-US" altLang="zh-CN" dirty="0" err="1"/>
              <a:t>dd</a:t>
            </a:r>
            <a:r>
              <a:rPr lang="en-US" altLang="zh-CN" dirty="0"/>
              <a:t>&gt;</a:t>
            </a:r>
            <a:r>
              <a:rPr lang="zh-CN" altLang="en-US" dirty="0"/>
              <a:t>标签中，统一设置字体样式，使用</a:t>
            </a:r>
            <a:r>
              <a:rPr lang="en-US" altLang="zh-CN" dirty="0"/>
              <a:t>padding-left</a:t>
            </a:r>
            <a:r>
              <a:rPr lang="zh-CN" altLang="en-US" dirty="0"/>
              <a:t>设置文本向右缩进距离，使用</a:t>
            </a:r>
            <a:r>
              <a:rPr lang="en-US" altLang="zh-CN" dirty="0"/>
              <a:t>border-bottom</a:t>
            </a:r>
            <a:r>
              <a:rPr lang="zh-CN" altLang="en-US" dirty="0"/>
              <a:t>设置下边框的虚线边框</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4" name="组合 17"/>
          <p:cNvGrpSpPr/>
          <p:nvPr/>
        </p:nvGrpSpPr>
        <p:grpSpPr bwMode="auto">
          <a:xfrm>
            <a:off x="3275856" y="592685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19</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72198" y="285728"/>
            <a:ext cx="2892414" cy="523220"/>
          </a:xfrm>
        </p:spPr>
        <p:txBody>
          <a:bodyPr/>
          <a:lstStyle/>
          <a:p>
            <a:r>
              <a:rPr lang="zh-CN" altLang="en-US"/>
              <a:t>回顾与作业点评</a:t>
            </a:r>
            <a:endParaRPr lang="zh-CN" altLang="en-US" dirty="0"/>
          </a:p>
        </p:txBody>
      </p:sp>
      <p:sp>
        <p:nvSpPr>
          <p:cNvPr id="12291" name="内容占位符 2"/>
          <p:cNvSpPr>
            <a:spLocks noGrp="1"/>
          </p:cNvSpPr>
          <p:nvPr>
            <p:ph idx="1"/>
          </p:nvPr>
        </p:nvSpPr>
        <p:spPr>
          <a:xfrm>
            <a:off x="784254" y="1214422"/>
            <a:ext cx="7716836" cy="5143536"/>
          </a:xfrm>
        </p:spPr>
        <p:txBody>
          <a:bodyPr/>
          <a:lstStyle/>
          <a:p>
            <a:r>
              <a:rPr lang="zh-CN" altLang="en-US" dirty="0"/>
              <a:t>使用</a:t>
            </a:r>
            <a:r>
              <a:rPr lang="en-US" altLang="zh-CN" dirty="0"/>
              <a:t>CSS</a:t>
            </a:r>
            <a:r>
              <a:rPr lang="zh-CN" altLang="en-US" dirty="0"/>
              <a:t>设置背景图像时，通常会同时设置背景图像（                         </a:t>
            </a:r>
            <a:r>
              <a:rPr lang="en-US" altLang="zh-CN" dirty="0"/>
              <a:t>)</a:t>
            </a:r>
            <a:r>
              <a:rPr lang="zh-CN" altLang="en-US" dirty="0"/>
              <a:t> 和（                          ）属性</a:t>
            </a:r>
            <a:endParaRPr lang="en-US" altLang="zh-CN" dirty="0"/>
          </a:p>
          <a:p>
            <a:r>
              <a:rPr lang="zh-CN" altLang="en-US" dirty="0"/>
              <a:t>使用</a:t>
            </a:r>
            <a:r>
              <a:rPr lang="en-US" altLang="zh-CN" dirty="0"/>
              <a:t>font</a:t>
            </a:r>
            <a:r>
              <a:rPr lang="zh-CN" altLang="en-US" dirty="0"/>
              <a:t>属性设置字体类型、风格、大小、粗细时的顺序是什么？</a:t>
            </a:r>
            <a:endParaRPr lang="en-US" altLang="zh-CN" dirty="0"/>
          </a:p>
          <a:p>
            <a:r>
              <a:rPr lang="zh-CN" altLang="en-US" dirty="0"/>
              <a:t>使用（                   ）或（           ）属性设置列表项目符号</a:t>
            </a:r>
            <a:endParaRPr lang="en-US" altLang="zh-CN" dirty="0"/>
          </a:p>
          <a:p>
            <a:endParaRPr lang="en-US" altLang="zh-CN" dirty="0"/>
          </a:p>
          <a:p>
            <a:r>
              <a:rPr lang="zh-CN" altLang="en-US" dirty="0">
                <a:solidFill>
                  <a:srgbClr val="FF0000"/>
                </a:solidFill>
              </a:rPr>
              <a:t>点评作业的提交情况和共性问题</a:t>
            </a:r>
            <a:endParaRPr lang="zh-CN" altLang="en-US" dirty="0"/>
          </a:p>
          <a:p>
            <a:endParaRPr lang="en-US" altLang="zh-CN" dirty="0"/>
          </a:p>
        </p:txBody>
      </p:sp>
      <p:sp>
        <p:nvSpPr>
          <p:cNvPr id="15" name="TextBox 14"/>
          <p:cNvSpPr txBox="1"/>
          <p:nvPr/>
        </p:nvSpPr>
        <p:spPr>
          <a:xfrm>
            <a:off x="2071670" y="1671568"/>
            <a:ext cx="2643206" cy="400110"/>
          </a:xfrm>
          <a:prstGeom prst="rect">
            <a:avLst/>
          </a:prstGeom>
          <a:noFill/>
        </p:spPr>
        <p:txBody>
          <a:bodyPr wrap="square" rtlCol="0">
            <a:spAutoFit/>
          </a:bodyPr>
          <a:lstStyle/>
          <a:p>
            <a:r>
              <a:rPr lang="en-US" sz="2000" b="1" dirty="0">
                <a:solidFill>
                  <a:srgbClr val="FF0000"/>
                </a:solidFill>
              </a:rPr>
              <a:t>background-repeat</a:t>
            </a:r>
            <a:endParaRPr lang="zh-CN" altLang="en-US" sz="2000" b="1" dirty="0">
              <a:solidFill>
                <a:srgbClr val="FF0000"/>
              </a:solidFill>
            </a:endParaRPr>
          </a:p>
        </p:txBody>
      </p:sp>
      <p:sp>
        <p:nvSpPr>
          <p:cNvPr id="17" name="TextBox 16"/>
          <p:cNvSpPr txBox="1"/>
          <p:nvPr/>
        </p:nvSpPr>
        <p:spPr>
          <a:xfrm>
            <a:off x="5214942" y="1671568"/>
            <a:ext cx="2786082" cy="400110"/>
          </a:xfrm>
          <a:prstGeom prst="rect">
            <a:avLst/>
          </a:prstGeom>
          <a:noFill/>
        </p:spPr>
        <p:txBody>
          <a:bodyPr wrap="square" rtlCol="0">
            <a:spAutoFit/>
          </a:bodyPr>
          <a:lstStyle/>
          <a:p>
            <a:r>
              <a:rPr lang="en-US" sz="2000" b="1" dirty="0">
                <a:solidFill>
                  <a:srgbClr val="FF0000"/>
                </a:solidFill>
              </a:rPr>
              <a:t>background-position</a:t>
            </a:r>
            <a:endParaRPr lang="zh-CN" altLang="en-US" sz="2000" b="1" dirty="0">
              <a:solidFill>
                <a:srgbClr val="FF0000"/>
              </a:solidFill>
            </a:endParaRPr>
          </a:p>
        </p:txBody>
      </p:sp>
      <p:sp>
        <p:nvSpPr>
          <p:cNvPr id="22" name="TextBox 21"/>
          <p:cNvSpPr txBox="1"/>
          <p:nvPr/>
        </p:nvSpPr>
        <p:spPr>
          <a:xfrm>
            <a:off x="3832731" y="2924944"/>
            <a:ext cx="4214842" cy="400110"/>
          </a:xfrm>
          <a:prstGeom prst="rect">
            <a:avLst/>
          </a:prstGeom>
          <a:noFill/>
        </p:spPr>
        <p:txBody>
          <a:bodyPr wrap="square" rtlCol="0">
            <a:spAutoFit/>
          </a:bodyPr>
          <a:lstStyle/>
          <a:p>
            <a:r>
              <a:rPr lang="zh-CN" altLang="en-US" sz="2000" b="1" dirty="0">
                <a:solidFill>
                  <a:srgbClr val="FF0000"/>
                </a:solidFill>
              </a:rPr>
              <a:t>字体风格→粗细→大小→类型</a:t>
            </a:r>
          </a:p>
        </p:txBody>
      </p:sp>
      <p:sp>
        <p:nvSpPr>
          <p:cNvPr id="23" name="TextBox 22"/>
          <p:cNvSpPr txBox="1"/>
          <p:nvPr/>
        </p:nvSpPr>
        <p:spPr>
          <a:xfrm>
            <a:off x="2149948" y="3429000"/>
            <a:ext cx="1921986" cy="400110"/>
          </a:xfrm>
          <a:prstGeom prst="rect">
            <a:avLst/>
          </a:prstGeom>
          <a:noFill/>
        </p:spPr>
        <p:txBody>
          <a:bodyPr wrap="square" rtlCol="0">
            <a:spAutoFit/>
          </a:bodyPr>
          <a:lstStyle/>
          <a:p>
            <a:r>
              <a:rPr lang="en-US" altLang="zh-CN" sz="2000" b="1" dirty="0">
                <a:solidFill>
                  <a:srgbClr val="FF0000"/>
                </a:solidFill>
              </a:rPr>
              <a:t>list-style-type</a:t>
            </a:r>
            <a:endParaRPr lang="zh-CN" altLang="en-US" sz="2000" b="1" dirty="0">
              <a:solidFill>
                <a:srgbClr val="FF0000"/>
              </a:solidFill>
            </a:endParaRPr>
          </a:p>
        </p:txBody>
      </p:sp>
      <p:sp>
        <p:nvSpPr>
          <p:cNvPr id="12" name="TextBox 11"/>
          <p:cNvSpPr txBox="1"/>
          <p:nvPr/>
        </p:nvSpPr>
        <p:spPr>
          <a:xfrm>
            <a:off x="4786314" y="3429000"/>
            <a:ext cx="1357322" cy="400110"/>
          </a:xfrm>
          <a:prstGeom prst="rect">
            <a:avLst/>
          </a:prstGeom>
          <a:noFill/>
        </p:spPr>
        <p:txBody>
          <a:bodyPr wrap="square" rtlCol="0">
            <a:spAutoFit/>
          </a:bodyPr>
          <a:lstStyle/>
          <a:p>
            <a:r>
              <a:rPr lang="en-US" altLang="zh-CN" sz="2000" b="1" dirty="0">
                <a:solidFill>
                  <a:srgbClr val="FF0000"/>
                </a:solidFill>
              </a:rPr>
              <a:t>list-style</a:t>
            </a:r>
            <a:endParaRPr lang="zh-CN" altLang="en-US" sz="2000" b="1" dirty="0">
              <a:solidFill>
                <a:srgbClr val="FF0000"/>
              </a:solidFill>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a:t>
            </a:fld>
            <a:r>
              <a:rPr lang="en-US" altLang="zh-CN"/>
              <a:t>/37</a:t>
            </a:r>
            <a:endParaRPr lang="zh-CN" altLang="en-US" dirty="0"/>
          </a:p>
        </p:txBody>
      </p:sp>
      <p:grpSp>
        <p:nvGrpSpPr>
          <p:cNvPr id="13" name="组合 12"/>
          <p:cNvGrpSpPr/>
          <p:nvPr/>
        </p:nvGrpSpPr>
        <p:grpSpPr>
          <a:xfrm>
            <a:off x="-11028" y="4325034"/>
            <a:ext cx="1497897" cy="400110"/>
            <a:chOff x="1004978" y="3857625"/>
            <a:chExt cx="1497897" cy="400110"/>
          </a:xfrm>
        </p:grpSpPr>
        <p:pic>
          <p:nvPicPr>
            <p:cNvPr id="14" name="Picture 6" descr="\\prdsoftlab\Softlab\034\05.png"/>
            <p:cNvPicPr>
              <a:picLocks noChangeAspect="1" noChangeArrowheads="1"/>
            </p:cNvPicPr>
            <p:nvPr/>
          </p:nvPicPr>
          <p:blipFill>
            <a:blip r:embed="rId3"/>
            <a:srcRect/>
            <a:stretch>
              <a:fillRect/>
            </a:stretch>
          </p:blipFill>
          <p:spPr bwMode="auto">
            <a:xfrm>
              <a:off x="1004978" y="3927478"/>
              <a:ext cx="406395" cy="295272"/>
            </a:xfrm>
            <a:prstGeom prst="rect">
              <a:avLst/>
            </a:prstGeom>
            <a:noFill/>
          </p:spPr>
        </p:pic>
        <p:sp>
          <p:nvSpPr>
            <p:cNvPr id="16" name="TextBox 15"/>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作业点评</a:t>
              </a:r>
            </a:p>
          </p:txBody>
        </p:sp>
      </p:grpSp>
      <p:grpSp>
        <p:nvGrpSpPr>
          <p:cNvPr id="26" name="组合 25"/>
          <p:cNvGrpSpPr/>
          <p:nvPr/>
        </p:nvGrpSpPr>
        <p:grpSpPr>
          <a:xfrm>
            <a:off x="107504" y="724634"/>
            <a:ext cx="1011983" cy="400110"/>
            <a:chOff x="1488315" y="3214686"/>
            <a:chExt cx="1011983" cy="400110"/>
          </a:xfrm>
        </p:grpSpPr>
        <p:pic>
          <p:nvPicPr>
            <p:cNvPr id="27" name="Picture 5" descr="\\prdsoftlab\Softlab\034\01.png"/>
            <p:cNvPicPr>
              <a:picLocks noChangeAspect="1" noChangeArrowheads="1"/>
            </p:cNvPicPr>
            <p:nvPr/>
          </p:nvPicPr>
          <p:blipFill>
            <a:blip r:embed="rId4"/>
            <a:srcRect/>
            <a:stretch>
              <a:fillRect/>
            </a:stretch>
          </p:blipFill>
          <p:spPr bwMode="auto">
            <a:xfrm>
              <a:off x="1488315" y="3243722"/>
              <a:ext cx="442912" cy="321804"/>
            </a:xfrm>
            <a:prstGeom prst="rect">
              <a:avLst/>
            </a:prstGeom>
            <a:noFill/>
          </p:spPr>
        </p:pic>
        <p:sp>
          <p:nvSpPr>
            <p:cNvPr id="28" name="TextBox 27"/>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回顾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071934" y="285728"/>
            <a:ext cx="4892679" cy="523220"/>
          </a:xfrm>
        </p:spPr>
        <p:txBody>
          <a:bodyPr/>
          <a:lstStyle/>
          <a:p>
            <a:r>
              <a:rPr lang="zh-CN" altLang="en-US" dirty="0"/>
              <a:t>学员操作</a:t>
            </a:r>
            <a:r>
              <a:rPr lang="en-US" altLang="zh-CN" dirty="0"/>
              <a:t>—</a:t>
            </a:r>
            <a:r>
              <a:rPr lang="zh-CN" altLang="zh-CN" dirty="0"/>
              <a:t>制作京东快报页面</a:t>
            </a:r>
            <a:endParaRPr lang="zh-CN" altLang="en-US" dirty="0"/>
          </a:p>
        </p:txBody>
      </p:sp>
      <p:sp>
        <p:nvSpPr>
          <p:cNvPr id="23555" name="内容占位符 2"/>
          <p:cNvSpPr>
            <a:spLocks noGrp="1"/>
          </p:cNvSpPr>
          <p:nvPr>
            <p:ph idx="1"/>
          </p:nvPr>
        </p:nvSpPr>
        <p:spPr>
          <a:xfrm>
            <a:off x="467544" y="1214422"/>
            <a:ext cx="5904656" cy="5143536"/>
          </a:xfrm>
        </p:spPr>
        <p:txBody>
          <a:bodyPr/>
          <a:lstStyle/>
          <a:p>
            <a:r>
              <a:rPr lang="zh-CN" altLang="en-US" dirty="0"/>
              <a:t>需求说明</a:t>
            </a:r>
            <a:endParaRPr lang="en-US" altLang="zh-CN" dirty="0"/>
          </a:p>
          <a:p>
            <a:pPr lvl="1"/>
            <a:r>
              <a:rPr lang="zh-CN" altLang="en-US" dirty="0"/>
              <a:t>页面外边距</a:t>
            </a:r>
            <a:r>
              <a:rPr lang="en-US" altLang="zh-CN" dirty="0"/>
              <a:t>30px</a:t>
            </a:r>
            <a:r>
              <a:rPr lang="zh-CN" altLang="en-US" dirty="0"/>
              <a:t>，宽度</a:t>
            </a:r>
            <a:r>
              <a:rPr lang="en-US" altLang="zh-CN" dirty="0"/>
              <a:t>230px</a:t>
            </a:r>
            <a:r>
              <a:rPr lang="zh-CN" altLang="en-US" dirty="0"/>
              <a:t>，边框为</a:t>
            </a:r>
            <a:r>
              <a:rPr lang="en-US" altLang="zh-CN" dirty="0"/>
              <a:t>1px</a:t>
            </a:r>
            <a:r>
              <a:rPr lang="zh-CN" altLang="en-US" dirty="0"/>
              <a:t>实线灰色，盒子模型的解析方式为</a:t>
            </a:r>
            <a:r>
              <a:rPr lang="en-US" altLang="zh-CN" dirty="0"/>
              <a:t>border-box</a:t>
            </a:r>
            <a:endParaRPr lang="zh-CN" altLang="en-US" dirty="0"/>
          </a:p>
          <a:p>
            <a:pPr lvl="1"/>
            <a:r>
              <a:rPr lang="zh-CN" altLang="en-US" dirty="0"/>
              <a:t>标题背景颜色为线性渐变，文字垂直居中</a:t>
            </a:r>
            <a:endParaRPr lang="en-US" altLang="zh-CN" dirty="0"/>
          </a:p>
          <a:p>
            <a:pPr lvl="1"/>
            <a:r>
              <a:rPr lang="zh-CN" altLang="en-US" dirty="0"/>
              <a:t>使用无序列表</a:t>
            </a:r>
            <a:r>
              <a:rPr lang="en-US" altLang="zh-CN" dirty="0"/>
              <a:t>&lt;</a:t>
            </a:r>
            <a:r>
              <a:rPr lang="en-US" altLang="zh-CN" dirty="0" err="1"/>
              <a:t>ul</a:t>
            </a:r>
            <a:r>
              <a:rPr lang="en-US" altLang="zh-CN" dirty="0"/>
              <a:t>&gt;</a:t>
            </a:r>
            <a:r>
              <a:rPr lang="zh-CN" altLang="en-US" dirty="0"/>
              <a:t>制作快报列表</a:t>
            </a:r>
            <a:endParaRPr lang="en-US" altLang="zh-CN" dirty="0"/>
          </a:p>
          <a:p>
            <a:pPr lvl="1"/>
            <a:r>
              <a:rPr lang="zh-CN" altLang="en-US" dirty="0"/>
              <a:t>列表项行高</a:t>
            </a:r>
            <a:r>
              <a:rPr lang="en-US" altLang="zh-CN" dirty="0"/>
              <a:t>26px</a:t>
            </a:r>
            <a:r>
              <a:rPr lang="zh-CN" altLang="en-US" dirty="0"/>
              <a:t>，左右空隙为</a:t>
            </a:r>
            <a:r>
              <a:rPr lang="en-US" altLang="zh-CN" dirty="0"/>
              <a:t>26px</a:t>
            </a:r>
            <a:endParaRPr lang="zh-CN" altLang="en-US" dirty="0"/>
          </a:p>
          <a:p>
            <a:pPr lvl="1"/>
            <a:r>
              <a:rPr lang="zh-CN" altLang="en-US" dirty="0"/>
              <a:t>鼠标移入列表项的文字时字体颜色变为暗红色</a:t>
            </a:r>
          </a:p>
        </p:txBody>
      </p:sp>
      <p:grpSp>
        <p:nvGrpSpPr>
          <p:cNvPr id="16" name="组合 16"/>
          <p:cNvGrpSpPr/>
          <p:nvPr/>
        </p:nvGrpSpPr>
        <p:grpSpPr bwMode="auto">
          <a:xfrm>
            <a:off x="2915816" y="6429375"/>
            <a:ext cx="2952328" cy="428625"/>
            <a:chOff x="3143240" y="5143512"/>
            <a:chExt cx="2753323"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676067"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pic>
        <p:nvPicPr>
          <p:cNvPr id="6146" name="Picture 2" descr="C:\Users\yaling.he\Desktop\Chapter06截图\Chapter06截图\图6.14  京东快报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p:nvPr/>
        </p:nvGrpSpPr>
        <p:grpSpPr bwMode="auto">
          <a:xfrm>
            <a:off x="107504" y="764704"/>
            <a:ext cx="928687" cy="406400"/>
            <a:chOff x="3786182" y="1192962"/>
            <a:chExt cx="928694" cy="406350"/>
          </a:xfrm>
        </p:grpSpPr>
        <p:sp>
          <p:nvSpPr>
            <p:cNvPr id="15" name="TextBox 1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p>
          </p:txBody>
        </p:sp>
        <p:pic>
          <p:nvPicPr>
            <p:cNvPr id="21" name="Picture 2" descr="E:\设计支持\模板设计\Y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20</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21</a:t>
            </a:fld>
            <a:r>
              <a:rPr lang="en-US" altLang="zh-CN"/>
              <a:t>/37</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876256" y="285728"/>
            <a:ext cx="2088356" cy="523220"/>
          </a:xfrm>
        </p:spPr>
        <p:txBody>
          <a:bodyPr/>
          <a:lstStyle/>
          <a:p>
            <a:r>
              <a:rPr lang="zh-CN" altLang="zh-CN" dirty="0"/>
              <a:t>圆角边框</a:t>
            </a:r>
            <a:endParaRPr lang="zh-CN" altLang="en-US" dirty="0"/>
          </a:p>
        </p:txBody>
      </p:sp>
      <p:sp>
        <p:nvSpPr>
          <p:cNvPr id="5" name="内容占位符 4"/>
          <p:cNvSpPr>
            <a:spLocks noGrp="1"/>
          </p:cNvSpPr>
          <p:nvPr>
            <p:ph idx="1"/>
          </p:nvPr>
        </p:nvSpPr>
        <p:spPr/>
        <p:txBody>
          <a:bodyPr/>
          <a:lstStyle/>
          <a:p>
            <a:endParaRPr lang="en-US" altLang="zh-CN" dirty="0"/>
          </a:p>
          <a:p>
            <a:endParaRPr lang="en-US" altLang="zh-CN" dirty="0"/>
          </a:p>
          <a:p>
            <a:r>
              <a:rPr lang="zh-CN" altLang="zh-CN" dirty="0"/>
              <a:t>四个属性值按</a:t>
            </a:r>
            <a:r>
              <a:rPr lang="zh-CN" altLang="zh-CN" dirty="0">
                <a:solidFill>
                  <a:srgbClr val="FF0000"/>
                </a:solidFill>
              </a:rPr>
              <a:t>顺时针排列</a:t>
            </a:r>
            <a:endParaRPr lang="zh-CN" altLang="en-US" dirty="0">
              <a:solidFill>
                <a:srgbClr val="FF0000"/>
              </a:solidFill>
            </a:endParaRPr>
          </a:p>
        </p:txBody>
      </p:sp>
      <p:sp>
        <p:nvSpPr>
          <p:cNvPr id="11" name="AutoShape 7"/>
          <p:cNvSpPr>
            <a:spLocks noChangeArrowheads="1"/>
          </p:cNvSpPr>
          <p:nvPr/>
        </p:nvSpPr>
        <p:spPr bwMode="auto">
          <a:xfrm>
            <a:off x="1016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30px</a:t>
            </a:r>
            <a:r>
              <a:rPr lang="en-US" altLang="zh-CN" b="1" dirty="0">
                <a:solidFill>
                  <a:schemeClr val="accent5">
                    <a:lumMod val="10000"/>
                  </a:schemeClr>
                </a:solidFill>
                <a:latin typeface="+mn-lt"/>
              </a:rPr>
              <a:t>;</a:t>
            </a:r>
          </a:p>
        </p:txBody>
      </p:sp>
      <p:sp>
        <p:nvSpPr>
          <p:cNvPr id="12" name="TextBox 11"/>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13"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1872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9333" y="5187962"/>
              <a:ext cx="3581839"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7</a:t>
              </a:r>
              <a:r>
                <a:rPr lang="zh-CN" altLang="en-US" sz="1600" b="1" spc="300" dirty="0">
                  <a:solidFill>
                    <a:srgbClr val="FBFFFE"/>
                  </a:solidFill>
                  <a:latin typeface="微软雅黑" panose="020B0503020204020204" pitchFamily="34" charset="-122"/>
                  <a:ea typeface="微软雅黑" panose="020B0503020204020204" pitchFamily="34" charset="-122"/>
                </a:rPr>
                <a:t>： </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22</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86379"/>
            <a:ext cx="6347707" cy="954107"/>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3-1</a:t>
            </a:r>
            <a:endParaRPr lang="zh-CN" altLang="en-US" dirty="0"/>
          </a:p>
        </p:txBody>
      </p:sp>
      <p:sp>
        <p:nvSpPr>
          <p:cNvPr id="3" name="内容占位符 2"/>
          <p:cNvSpPr>
            <a:spLocks noGrp="1"/>
          </p:cNvSpPr>
          <p:nvPr>
            <p:ph idx="1"/>
          </p:nvPr>
        </p:nvSpPr>
        <p:spPr/>
        <p:txBody>
          <a:bodyPr/>
          <a:lstStyle/>
          <a:p>
            <a:r>
              <a:rPr lang="zh-CN" altLang="zh-CN" dirty="0"/>
              <a:t>圆形</a:t>
            </a:r>
            <a:endParaRPr lang="en-US" altLang="zh-CN" dirty="0"/>
          </a:p>
          <a:p>
            <a:pPr lvl="1"/>
            <a:r>
              <a:rPr lang="zh-CN" altLang="zh-CN" dirty="0"/>
              <a:t>利用</a:t>
            </a:r>
            <a:r>
              <a:rPr lang="en-US" altLang="zh-CN" dirty="0"/>
              <a:t>border-radius</a:t>
            </a:r>
            <a:r>
              <a:rPr lang="zh-CN" altLang="zh-CN" dirty="0"/>
              <a:t>属性制作圆</a:t>
            </a:r>
            <a:r>
              <a:rPr lang="zh-CN" altLang="en-US" dirty="0"/>
              <a:t>形的</a:t>
            </a:r>
            <a:r>
              <a:rPr lang="zh-CN" altLang="zh-CN" dirty="0"/>
              <a:t>两个要点</a:t>
            </a:r>
            <a:endParaRPr lang="en-US" altLang="zh-CN" dirty="0"/>
          </a:p>
          <a:p>
            <a:pPr lvl="2"/>
            <a:r>
              <a:rPr lang="zh-CN" altLang="zh-CN" dirty="0"/>
              <a:t>元素的宽度和高度必须相同</a:t>
            </a:r>
          </a:p>
          <a:p>
            <a:pPr lvl="2"/>
            <a:r>
              <a:rPr lang="zh-CN" altLang="zh-CN" dirty="0"/>
              <a:t>圆角的半径为元素宽度的一半，或者直接设置圆角半径值为</a:t>
            </a:r>
            <a:r>
              <a:rPr lang="en-US" altLang="zh-CN" dirty="0"/>
              <a:t>50%</a:t>
            </a:r>
          </a:p>
        </p:txBody>
      </p:sp>
      <p:grpSp>
        <p:nvGrpSpPr>
          <p:cNvPr id="17" name="组合 14"/>
          <p:cNvGrpSpPr/>
          <p:nvPr/>
        </p:nvGrpSpPr>
        <p:grpSpPr bwMode="auto">
          <a:xfrm>
            <a:off x="1547664" y="6309320"/>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sp>
        <p:nvSpPr>
          <p:cNvPr id="10" name="AutoShape 6"/>
          <p:cNvSpPr>
            <a:spLocks noChangeArrowheads="1"/>
          </p:cNvSpPr>
          <p:nvPr/>
        </p:nvSpPr>
        <p:spPr bwMode="auto">
          <a:xfrm>
            <a:off x="1024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div{</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width: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height: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border: 4px solid red;</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border-radius: 50%;</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p>
        </p:txBody>
      </p:sp>
      <p:grpSp>
        <p:nvGrpSpPr>
          <p:cNvPr id="11" name="组合 10"/>
          <p:cNvGrpSpPr/>
          <p:nvPr/>
        </p:nvGrpSpPr>
        <p:grpSpPr>
          <a:xfrm>
            <a:off x="0" y="3077746"/>
            <a:ext cx="1000132" cy="414475"/>
            <a:chOff x="1000100" y="2528843"/>
            <a:chExt cx="1000132" cy="414475"/>
          </a:xfrm>
        </p:grpSpPr>
        <p:pic>
          <p:nvPicPr>
            <p:cNvPr id="1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3" name="TextBox 1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pic>
        <p:nvPicPr>
          <p:cNvPr id="1026" name="Picture 2" descr="C:\Users\yaling.he\Desktop\Chapter06截图\Chapter06截图\图6.19  border-radius制作圆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23</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3-2</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zh-CN" dirty="0"/>
              <a:t>半圆形</a:t>
            </a:r>
            <a:endParaRPr lang="en-US" altLang="zh-CN" dirty="0"/>
          </a:p>
          <a:p>
            <a:pPr lvl="1"/>
            <a:r>
              <a:rPr lang="zh-CN" altLang="zh-CN" dirty="0"/>
              <a:t>利用</a:t>
            </a:r>
            <a:r>
              <a:rPr lang="en-US" altLang="zh-CN" dirty="0"/>
              <a:t>border-radius</a:t>
            </a:r>
            <a:r>
              <a:rPr lang="zh-CN" altLang="zh-CN" dirty="0"/>
              <a:t>属性制作</a:t>
            </a:r>
            <a:r>
              <a:rPr lang="zh-CN" altLang="en-US" dirty="0"/>
              <a:t>半</a:t>
            </a:r>
            <a:r>
              <a:rPr lang="zh-CN" altLang="zh-CN" dirty="0"/>
              <a:t>圆</a:t>
            </a:r>
            <a:r>
              <a:rPr lang="zh-CN" altLang="en-US" dirty="0"/>
              <a:t>形的</a:t>
            </a:r>
            <a:r>
              <a:rPr lang="zh-CN" altLang="zh-CN" dirty="0"/>
              <a:t>两个要点</a:t>
            </a:r>
            <a:endParaRPr lang="en-US" altLang="zh-CN" dirty="0"/>
          </a:p>
          <a:p>
            <a:pPr lvl="2"/>
            <a:r>
              <a:rPr lang="zh-CN" altLang="en-US" dirty="0"/>
              <a:t>制作上半圆或下半圆时，元素的宽度是高度的</a:t>
            </a:r>
            <a:r>
              <a:rPr lang="en-US" altLang="zh-CN" dirty="0"/>
              <a:t>2</a:t>
            </a:r>
            <a:r>
              <a:rPr lang="zh-CN" altLang="en-US" dirty="0"/>
              <a:t>倍，而且圆角半径为元素的高度值</a:t>
            </a:r>
          </a:p>
          <a:p>
            <a:pPr lvl="2"/>
            <a:r>
              <a:rPr lang="zh-CN" altLang="en-US" dirty="0"/>
              <a:t>制作左半圆或右半圆时，元素的高度是宽度的</a:t>
            </a:r>
            <a:r>
              <a:rPr lang="en-US" altLang="zh-CN" dirty="0"/>
              <a:t>2</a:t>
            </a:r>
            <a:r>
              <a:rPr lang="zh-CN" altLang="en-US" dirty="0"/>
              <a:t>倍，而且圆角半径为元素的宽度值</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2050" name="Picture 2" descr="C:\Users\yaling.he\Desktop\2016-12-06_1130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1246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24</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a:t> </a:t>
            </a:r>
            <a:r>
              <a:rPr lang="zh-CN" altLang="en-US" dirty="0"/>
              <a:t> 使用</a:t>
            </a:r>
            <a:r>
              <a:rPr lang="en-US" altLang="zh-CN" dirty="0"/>
              <a:t>border-radius</a:t>
            </a:r>
            <a:r>
              <a:rPr lang="zh-CN" altLang="en-US" dirty="0"/>
              <a:t>制作特殊图形</a:t>
            </a:r>
            <a:r>
              <a:rPr lang="en-US" altLang="zh-CN" dirty="0"/>
              <a:t>3-3</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en-US" dirty="0"/>
              <a:t>扇形</a:t>
            </a:r>
            <a:endParaRPr lang="en-US" altLang="zh-CN" dirty="0"/>
          </a:p>
          <a:p>
            <a:pPr lvl="1"/>
            <a:r>
              <a:rPr lang="zh-CN" altLang="zh-CN" dirty="0"/>
              <a:t>利用</a:t>
            </a:r>
            <a:r>
              <a:rPr lang="en-US" altLang="zh-CN" dirty="0"/>
              <a:t>border-radius</a:t>
            </a:r>
            <a:r>
              <a:rPr lang="zh-CN" altLang="zh-CN" dirty="0"/>
              <a:t>属性制作</a:t>
            </a:r>
            <a:r>
              <a:rPr lang="zh-CN" altLang="en-US" dirty="0"/>
              <a:t>扇形</a:t>
            </a:r>
            <a:r>
              <a:rPr lang="zh-CN" altLang="zh-CN" dirty="0"/>
              <a:t>遵循“三同，一不同”原则</a:t>
            </a:r>
            <a:endParaRPr lang="en-US" altLang="zh-CN" dirty="0"/>
          </a:p>
          <a:p>
            <a:pPr lvl="2"/>
            <a:r>
              <a:rPr lang="zh-CN" altLang="en-US" dirty="0"/>
              <a:t>“三同”是元素宽度、高度、圆角半径相同</a:t>
            </a:r>
            <a:endParaRPr lang="en-US" altLang="zh-CN" dirty="0"/>
          </a:p>
          <a:p>
            <a:pPr lvl="2"/>
            <a:r>
              <a:rPr lang="zh-CN" altLang="en-US" dirty="0"/>
              <a:t>“一不同”是圆角取值位置不同</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3074" name="Picture 2" descr="C:\Users\yaling.he\Desktop\2016-12-06_1323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25</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347865" y="285728"/>
            <a:ext cx="5616748" cy="523220"/>
          </a:xfrm>
        </p:spPr>
        <p:txBody>
          <a:bodyPr/>
          <a:lstStyle/>
          <a:p>
            <a:r>
              <a:rPr lang="zh-CN" altLang="en-US" dirty="0"/>
              <a:t>学员操作</a:t>
            </a:r>
            <a:r>
              <a:rPr lang="en-US" altLang="zh-CN" dirty="0"/>
              <a:t>—</a:t>
            </a:r>
            <a:r>
              <a:rPr lang="zh-CN" altLang="en-US" dirty="0"/>
              <a:t>彩妆热卖产品列表</a:t>
            </a:r>
            <a:r>
              <a:rPr lang="en-US" altLang="zh-CN" dirty="0"/>
              <a:t>2-1</a:t>
            </a:r>
          </a:p>
        </p:txBody>
      </p:sp>
      <p:sp>
        <p:nvSpPr>
          <p:cNvPr id="37890" name="内容占位符 2"/>
          <p:cNvSpPr>
            <a:spLocks noGrp="1"/>
          </p:cNvSpPr>
          <p:nvPr>
            <p:ph idx="1"/>
          </p:nvPr>
        </p:nvSpPr>
        <p:spPr/>
        <p:txBody>
          <a:bodyPr/>
          <a:lstStyle/>
          <a:p>
            <a:r>
              <a:rPr lang="zh-CN" altLang="en-US" dirty="0"/>
              <a:t>训练要点</a:t>
            </a:r>
            <a:endParaRPr lang="en-US" altLang="zh-CN" dirty="0"/>
          </a:p>
          <a:p>
            <a:pPr lvl="1"/>
            <a:r>
              <a:rPr lang="zh-CN" altLang="en-US" dirty="0"/>
              <a:t>使用无序列表</a:t>
            </a:r>
            <a:r>
              <a:rPr lang="en-US" altLang="zh-CN" dirty="0"/>
              <a:t>&lt;</a:t>
            </a:r>
            <a:r>
              <a:rPr lang="en-US" altLang="zh-CN" dirty="0" err="1"/>
              <a:t>ul</a:t>
            </a:r>
            <a:r>
              <a:rPr lang="en-US" altLang="zh-CN" dirty="0"/>
              <a:t>&gt;</a:t>
            </a:r>
            <a:r>
              <a:rPr lang="zh-CN" altLang="en-US" dirty="0"/>
              <a:t>制作热点产品列表</a:t>
            </a:r>
          </a:p>
          <a:p>
            <a:pPr lvl="1"/>
            <a:r>
              <a:rPr lang="zh-CN" altLang="en-US" dirty="0"/>
              <a:t>使用</a:t>
            </a:r>
            <a:r>
              <a:rPr lang="en-US" altLang="zh-CN" dirty="0"/>
              <a:t>border</a:t>
            </a:r>
            <a:r>
              <a:rPr lang="zh-CN" altLang="en-US" dirty="0"/>
              <a:t>属性设置边框样式</a:t>
            </a:r>
          </a:p>
          <a:p>
            <a:pPr lvl="1"/>
            <a:r>
              <a:rPr lang="zh-CN" altLang="en-US" dirty="0"/>
              <a:t>使用</a:t>
            </a:r>
            <a:r>
              <a:rPr lang="en-US" altLang="zh-CN" dirty="0"/>
              <a:t>margin</a:t>
            </a:r>
            <a:r>
              <a:rPr lang="zh-CN" altLang="en-US" dirty="0"/>
              <a:t>属性和</a:t>
            </a:r>
            <a:r>
              <a:rPr lang="en-US" altLang="zh-CN" dirty="0"/>
              <a:t>padding</a:t>
            </a:r>
            <a:r>
              <a:rPr lang="zh-CN" altLang="en-US" dirty="0"/>
              <a:t>属性设置外边距和内边距</a:t>
            </a:r>
          </a:p>
          <a:p>
            <a:pPr lvl="1"/>
            <a:r>
              <a:rPr lang="zh-CN" altLang="en-US" dirty="0"/>
              <a:t>使用</a:t>
            </a:r>
            <a:r>
              <a:rPr lang="en-US" altLang="zh-CN" dirty="0"/>
              <a:t>background</a:t>
            </a:r>
            <a:r>
              <a:rPr lang="zh-CN" altLang="en-US" dirty="0"/>
              <a:t>属性设置页面背景</a:t>
            </a:r>
          </a:p>
          <a:p>
            <a:pPr lvl="1"/>
            <a:r>
              <a:rPr lang="zh-CN" altLang="en-US" dirty="0"/>
              <a:t>使用后代选择器设置列表编号的背景样式</a:t>
            </a:r>
          </a:p>
          <a:p>
            <a:pPr lvl="1"/>
            <a:r>
              <a:rPr lang="zh-CN" altLang="en-US" dirty="0"/>
              <a:t>使用</a:t>
            </a:r>
            <a:r>
              <a:rPr lang="en-US" altLang="zh-CN" dirty="0"/>
              <a:t>border-radius</a:t>
            </a:r>
            <a:r>
              <a:rPr lang="zh-CN" altLang="en-US" dirty="0"/>
              <a:t>属性制作圆形背景效果</a:t>
            </a:r>
          </a:p>
          <a:p>
            <a:r>
              <a:rPr lang="zh-CN" altLang="en-US" dirty="0"/>
              <a:t>需求说明</a:t>
            </a:r>
            <a:endParaRPr lang="en-US" altLang="zh-CN" dirty="0"/>
          </a:p>
          <a:p>
            <a:pPr lvl="1"/>
            <a:r>
              <a:rPr lang="zh-CN" altLang="en-US" dirty="0"/>
              <a:t>使用无序列表制作热卖彩妆产品列表</a:t>
            </a:r>
          </a:p>
          <a:p>
            <a:endParaRPr lang="zh-CN" altLang="en-US" dirty="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8" name="组合 16"/>
          <p:cNvGrpSpPr/>
          <p:nvPr/>
        </p:nvGrpSpPr>
        <p:grpSpPr bwMode="auto">
          <a:xfrm>
            <a:off x="2412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4099" name="Picture 3" descr="图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26</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451498" y="285728"/>
            <a:ext cx="5513115" cy="523220"/>
          </a:xfrm>
        </p:spPr>
        <p:txBody>
          <a:bodyPr/>
          <a:lstStyle/>
          <a:p>
            <a:r>
              <a:rPr lang="zh-CN" altLang="en-US" dirty="0"/>
              <a:t>学员操作</a:t>
            </a:r>
            <a:r>
              <a:rPr lang="en-US" altLang="zh-CN" dirty="0"/>
              <a:t>—</a:t>
            </a:r>
            <a:r>
              <a:rPr lang="zh-CN" altLang="en-US" dirty="0"/>
              <a:t>彩妆热卖产品列表</a:t>
            </a:r>
            <a:r>
              <a:rPr lang="en-US" altLang="zh-CN" dirty="0"/>
              <a:t>2-2</a:t>
            </a:r>
            <a:endParaRPr lang="zh-CN" altLang="en-US" dirty="0"/>
          </a:p>
        </p:txBody>
      </p:sp>
      <p:sp>
        <p:nvSpPr>
          <p:cNvPr id="38914" name="内容占位符 2"/>
          <p:cNvSpPr>
            <a:spLocks noGrp="1"/>
          </p:cNvSpPr>
          <p:nvPr>
            <p:ph idx="1"/>
          </p:nvPr>
        </p:nvSpPr>
        <p:spPr/>
        <p:txBody>
          <a:bodyPr/>
          <a:lstStyle/>
          <a:p>
            <a:r>
              <a:rPr lang="zh-CN" altLang="en-US" dirty="0"/>
              <a:t>实现思路</a:t>
            </a:r>
            <a:endParaRPr lang="en-US" altLang="zh-CN" dirty="0"/>
          </a:p>
          <a:p>
            <a:pPr lvl="1"/>
            <a:r>
              <a:rPr lang="zh-CN" altLang="en-US" dirty="0"/>
              <a:t>页面背景颜色直接使用标签选择器</a:t>
            </a:r>
            <a:r>
              <a:rPr lang="en-US" altLang="zh-CN" dirty="0"/>
              <a:t>&lt;body&gt;</a:t>
            </a:r>
            <a:r>
              <a:rPr lang="zh-CN" altLang="en-US" dirty="0"/>
              <a:t>设置</a:t>
            </a:r>
          </a:p>
          <a:p>
            <a:pPr lvl="1"/>
            <a:r>
              <a:rPr lang="zh-CN" altLang="en-US" dirty="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a:t>0px</a:t>
            </a:r>
            <a:endParaRPr lang="zh-CN" altLang="en-US" dirty="0"/>
          </a:p>
          <a:p>
            <a:pPr lvl="1"/>
            <a:r>
              <a:rPr lang="zh-CN" altLang="en-US" dirty="0"/>
              <a:t>使用</a:t>
            </a:r>
            <a:r>
              <a:rPr lang="en-US" altLang="zh-CN" dirty="0"/>
              <a:t>list-style-type</a:t>
            </a:r>
            <a:r>
              <a:rPr lang="zh-CN" altLang="en-US" dirty="0"/>
              <a:t>设置列表的项目符号为无</a:t>
            </a:r>
          </a:p>
          <a:p>
            <a:pPr lvl="1"/>
            <a:r>
              <a:rPr lang="zh-CN" altLang="en-US" dirty="0"/>
              <a:t>使用</a:t>
            </a:r>
            <a:r>
              <a:rPr lang="en-US" altLang="zh-CN" dirty="0"/>
              <a:t>border-bottom</a:t>
            </a:r>
            <a:r>
              <a:rPr lang="zh-CN" altLang="en-US" dirty="0"/>
              <a:t>设置列表下边框的虚线边框</a:t>
            </a:r>
          </a:p>
          <a:p>
            <a:pPr lvl="1"/>
            <a:r>
              <a:rPr lang="zh-CN" altLang="en-US" dirty="0"/>
              <a:t>使用</a:t>
            </a:r>
            <a:r>
              <a:rPr lang="en-US" altLang="zh-CN" dirty="0"/>
              <a:t>a</a:t>
            </a:r>
            <a:r>
              <a:rPr lang="zh-CN" altLang="en-US" dirty="0"/>
              <a:t>和</a:t>
            </a:r>
            <a:r>
              <a:rPr lang="en-US" altLang="zh-CN" dirty="0"/>
              <a:t>a:hover</a:t>
            </a:r>
            <a:r>
              <a:rPr lang="zh-CN" altLang="en-US" dirty="0"/>
              <a:t>分别设置超链接样式和鼠标悬停在超链接上的文本样式</a:t>
            </a:r>
          </a:p>
          <a:p>
            <a:pPr lvl="1"/>
            <a:r>
              <a:rPr lang="zh-CN" altLang="en-US" dirty="0"/>
              <a:t>把列表前的数字放在</a:t>
            </a:r>
            <a:r>
              <a:rPr lang="en-US" altLang="zh-CN" dirty="0"/>
              <a:t>&lt;span&gt;</a:t>
            </a:r>
            <a:r>
              <a:rPr lang="zh-CN" altLang="en-US" dirty="0"/>
              <a:t>标签中，使用后代选择器设置数字超链接样式及背景样式和鼠标指针悬停在超链接上的数字超链接样式及背景样式，数字上的背景使用</a:t>
            </a:r>
            <a:r>
              <a:rPr lang="en-US" altLang="zh-CN" dirty="0"/>
              <a:t>border-radius</a:t>
            </a:r>
            <a:r>
              <a:rPr lang="zh-CN" altLang="en-US" dirty="0"/>
              <a:t>属性来实现</a:t>
            </a:r>
          </a:p>
          <a:p>
            <a:pPr lvl="1"/>
            <a:endParaRPr lang="en-US" altLang="zh-CN" dirty="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20" name="组合 17"/>
          <p:cNvGrpSpPr/>
          <p:nvPr/>
        </p:nvGrpSpPr>
        <p:grpSpPr bwMode="auto">
          <a:xfrm>
            <a:off x="3491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15</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27</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28</a:t>
            </a:fld>
            <a:r>
              <a:rPr lang="en-US" altLang="zh-CN"/>
              <a:t>/37</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588224" y="238822"/>
            <a:ext cx="2376389" cy="523220"/>
          </a:xfrm>
        </p:spPr>
        <p:txBody>
          <a:bodyPr/>
          <a:lstStyle/>
          <a:p>
            <a:pPr>
              <a:defRPr/>
            </a:pPr>
            <a:r>
              <a:rPr lang="zh-CN" altLang="en-US" dirty="0"/>
              <a:t>盒子阴影</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p>
        </p:txBody>
      </p:sp>
      <p:sp>
        <p:nvSpPr>
          <p:cNvPr id="10" name="Rectangle 5"/>
          <p:cNvSpPr>
            <a:spLocks noChangeArrowheads="1"/>
          </p:cNvSpPr>
          <p:nvPr/>
        </p:nvSpPr>
        <p:spPr bwMode="auto">
          <a:xfrm>
            <a:off x="2572306" y="1888904"/>
            <a:ext cx="595538"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105641" y="716092"/>
            <a:ext cx="1314231"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阴影类型内阴影</a:t>
            </a:r>
            <a:endParaRPr lang="en-US" altLang="zh-CN" b="1" kern="0" dirty="0">
              <a:solidFill>
                <a:schemeClr val="bg1"/>
              </a:solidFill>
              <a:latin typeface="Arial" panose="020B0604020202020204"/>
              <a:ea typeface="黑体" panose="02010609060101010101" pitchFamily="2" charset="-122"/>
            </a:endParaRPr>
          </a:p>
        </p:txBody>
      </p:sp>
      <p:sp>
        <p:nvSpPr>
          <p:cNvPr id="17" name="AutoShape 16"/>
          <p:cNvSpPr>
            <a:spLocks noChangeArrowheads="1"/>
          </p:cNvSpPr>
          <p:nvPr/>
        </p:nvSpPr>
        <p:spPr bwMode="auto">
          <a:xfrm>
            <a:off x="3563888" y="579316"/>
            <a:ext cx="1656184"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X</a:t>
            </a:r>
            <a:r>
              <a:rPr lang="zh-CN" altLang="en-US" b="1" kern="0" dirty="0">
                <a:solidFill>
                  <a:schemeClr val="bg1"/>
                </a:solidFill>
                <a:latin typeface="Arial" panose="020B0604020202020204"/>
                <a:ea typeface="黑体" panose="02010609060101010101" pitchFamily="2" charset="-122"/>
              </a:rPr>
              <a:t>轴位移，指定阴影水平位移量</a:t>
            </a:r>
          </a:p>
        </p:txBody>
      </p:sp>
      <p:sp>
        <p:nvSpPr>
          <p:cNvPr id="20" name="AutoShape 16"/>
          <p:cNvSpPr>
            <a:spLocks noChangeArrowheads="1"/>
          </p:cNvSpPr>
          <p:nvPr/>
        </p:nvSpPr>
        <p:spPr bwMode="auto">
          <a:xfrm>
            <a:off x="3801030" y="2596199"/>
            <a:ext cx="1807687"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Y</a:t>
            </a:r>
            <a:r>
              <a:rPr lang="zh-CN" altLang="en-US" b="1" kern="0" dirty="0">
                <a:solidFill>
                  <a:schemeClr val="bg1"/>
                </a:solidFill>
                <a:latin typeface="Arial" panose="020B0604020202020204"/>
                <a:ea typeface="黑体" panose="02010609060101010101" pitchFamily="2" charset="-122"/>
              </a:rPr>
              <a:t>轴位移，用来指定阴影垂直位移量</a:t>
            </a:r>
          </a:p>
        </p:txBody>
      </p:sp>
      <p:sp>
        <p:nvSpPr>
          <p:cNvPr id="21" name="Line 12"/>
          <p:cNvSpPr>
            <a:spLocks noChangeShapeType="1"/>
          </p:cNvSpPr>
          <p:nvPr/>
        </p:nvSpPr>
        <p:spPr bwMode="auto">
          <a:xfrm flipH="1" flipV="1">
            <a:off x="4607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853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707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218700" y="1888904"/>
            <a:ext cx="86067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204890" y="1932757"/>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46305" y="5187962"/>
              <a:ext cx="322789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9</a:t>
              </a:r>
              <a:r>
                <a:rPr lang="zh-CN" altLang="en-US" sz="1600" b="1" spc="300" dirty="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box-shadow</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aphicFrame>
        <p:nvGraphicFramePr>
          <p:cNvPr id="35" name="Group 29"/>
          <p:cNvGraphicFramePr>
            <a:graphicFrameLocks noGrp="1"/>
          </p:cNvGraphicFramePr>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431922">
                  <a:extLst>
                    <a:ext uri="{9D8B030D-6E8A-4147-A177-3AD203B41FA5}">
                      <a16:colId xmlns:a16="http://schemas.microsoft.com/office/drawing/2014/main" val="20005"/>
                    </a:ext>
                  </a:extLst>
                </a:gridCol>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a:solidFill>
                            <a:schemeClr val="bg1"/>
                          </a:solidFill>
                          <a:latin typeface="+mn-lt"/>
                          <a:ea typeface="+mn-ea"/>
                          <a:cs typeface="+mn-cs"/>
                        </a:rPr>
                        <a:t>属</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性</a:t>
                      </a:r>
                      <a:r>
                        <a:rPr lang="en-US" sz="2000" b="1" kern="1200" dirty="0">
                          <a:solidFill>
                            <a:schemeClr val="bg1"/>
                          </a:solidFill>
                          <a:latin typeface="+mn-lt"/>
                          <a:ea typeface="+mn-ea"/>
                          <a:cs typeface="+mn-cs"/>
                        </a:rPr>
                        <a:t>  </a:t>
                      </a:r>
                      <a:r>
                        <a:rPr lang="zh-CN" sz="2000" b="1" kern="1200" dirty="0">
                          <a:solidFill>
                            <a:schemeClr val="bg1"/>
                          </a:solidFill>
                          <a:latin typeface="+mn-lt"/>
                          <a:ea typeface="+mn-ea"/>
                          <a:cs typeface="+mn-cs"/>
                        </a:rPr>
                        <a:t>名</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3" name="Rectangle 5"/>
          <p:cNvSpPr>
            <a:spLocks noChangeArrowheads="1"/>
          </p:cNvSpPr>
          <p:nvPr/>
        </p:nvSpPr>
        <p:spPr bwMode="auto">
          <a:xfrm>
            <a:off x="5120821" y="1934961"/>
            <a:ext cx="1201393"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511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495480" y="559019"/>
            <a:ext cx="1740816"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阴影模糊半径阴影向外模糊的模糊范围</a:t>
            </a:r>
          </a:p>
        </p:txBody>
      </p:sp>
      <p:sp>
        <p:nvSpPr>
          <p:cNvPr id="38" name="Rectangle 5"/>
          <p:cNvSpPr>
            <a:spLocks noChangeArrowheads="1"/>
          </p:cNvSpPr>
          <p:nvPr/>
        </p:nvSpPr>
        <p:spPr bwMode="auto">
          <a:xfrm>
            <a:off x="6372201" y="1927786"/>
            <a:ext cx="70118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804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6012160" y="2693196"/>
            <a:ext cx="1925976"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阴影颜色，定义绘制阴影时所使用的颜色</a:t>
            </a: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29</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P spid="23" grpId="0" animBg="1"/>
      <p:bldP spid="37" grpId="0" animBg="1"/>
      <p:bldP spid="38"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288" y="285728"/>
            <a:ext cx="1800324" cy="523220"/>
          </a:xfrm>
        </p:spPr>
        <p:txBody>
          <a:bodyPr/>
          <a:lstStyle/>
          <a:p>
            <a:r>
              <a:rPr lang="zh-CN" altLang="en-US"/>
              <a:t>本章任务</a:t>
            </a:r>
            <a:endParaRPr lang="zh-CN" altLang="en-US" dirty="0"/>
          </a:p>
        </p:txBody>
      </p:sp>
      <p:sp>
        <p:nvSpPr>
          <p:cNvPr id="481282" name="Rectangle 2"/>
          <p:cNvSpPr>
            <a:spLocks noGrp="1" noChangeArrowheads="1"/>
          </p:cNvSpPr>
          <p:nvPr>
            <p:ph idx="1"/>
          </p:nvPr>
        </p:nvSpPr>
        <p:spPr/>
        <p:txBody>
          <a:bodyPr/>
          <a:lstStyle/>
          <a:p>
            <a:r>
              <a:rPr lang="zh-CN" altLang="en-US" dirty="0"/>
              <a:t>制作商品分类页面</a:t>
            </a:r>
          </a:p>
          <a:p>
            <a:r>
              <a:rPr lang="zh-CN" altLang="en-US" dirty="0"/>
              <a:t>制作美容产品热点页面</a:t>
            </a:r>
          </a:p>
          <a:p>
            <a:r>
              <a:rPr lang="zh-CN" altLang="en-US" dirty="0"/>
              <a:t>制作视频播放列表页面</a:t>
            </a:r>
          </a:p>
        </p:txBody>
      </p:sp>
      <p:pic>
        <p:nvPicPr>
          <p:cNvPr id="6146" name="Picture 2" descr="C:\Users\yaling.he\Desktop\Chapter06截图\Chapter06截图\图6.13  商品分类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795" y="-409875"/>
            <a:ext cx="5186659" cy="578309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yaling.he\Desktop\Chapter06截图\Chapter06截图\图6.22  美容热点产品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030" y="-819472"/>
            <a:ext cx="4855845" cy="59443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1210131"/>
            <a:ext cx="4379915" cy="22357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left)">
                                      <p:cBhvr>
                                        <p:cTn id="15" dur="500"/>
                                        <p:tgtEl>
                                          <p:spTgt spid="61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wipe(left)">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67744" y="70285"/>
            <a:ext cx="6696869" cy="954107"/>
          </a:xfrm>
        </p:spPr>
        <p:txBody>
          <a:bodyPr/>
          <a:lstStyle/>
          <a:p>
            <a:r>
              <a:rPr lang="zh-CN" altLang="en-US" dirty="0"/>
              <a:t>学员操作</a:t>
            </a:r>
            <a:r>
              <a:rPr lang="en-US" altLang="zh-CN" dirty="0"/>
              <a:t>—</a:t>
            </a:r>
            <a:r>
              <a:rPr lang="zh-CN" altLang="en-US" dirty="0"/>
              <a:t>制作爱奇异视频播放列表</a:t>
            </a:r>
            <a:r>
              <a:rPr lang="en-US" altLang="zh-CN" dirty="0"/>
              <a:t>2-1</a:t>
            </a:r>
          </a:p>
        </p:txBody>
      </p:sp>
      <p:sp>
        <p:nvSpPr>
          <p:cNvPr id="37890" name="内容占位符 2"/>
          <p:cNvSpPr>
            <a:spLocks noGrp="1"/>
          </p:cNvSpPr>
          <p:nvPr>
            <p:ph idx="1"/>
          </p:nvPr>
        </p:nvSpPr>
        <p:spPr/>
        <p:txBody>
          <a:bodyPr/>
          <a:lstStyle/>
          <a:p>
            <a:r>
              <a:rPr lang="zh-CN" altLang="en-US" dirty="0"/>
              <a:t>训练要点</a:t>
            </a:r>
            <a:endParaRPr lang="en-US" altLang="zh-CN" dirty="0"/>
          </a:p>
          <a:p>
            <a:pPr lvl="1"/>
            <a:r>
              <a:rPr lang="zh-CN" altLang="en-US" dirty="0"/>
              <a:t>使用</a:t>
            </a:r>
            <a:r>
              <a:rPr lang="en-US" altLang="zh-CN" dirty="0"/>
              <a:t>border</a:t>
            </a:r>
            <a:r>
              <a:rPr lang="zh-CN" altLang="en-US" dirty="0"/>
              <a:t>属性设置边框样式</a:t>
            </a:r>
          </a:p>
          <a:p>
            <a:pPr lvl="1"/>
            <a:r>
              <a:rPr lang="zh-CN" altLang="en-US" dirty="0"/>
              <a:t>使用</a:t>
            </a:r>
            <a:r>
              <a:rPr lang="en-US" altLang="zh-CN" dirty="0"/>
              <a:t>margin</a:t>
            </a:r>
            <a:r>
              <a:rPr lang="zh-CN" altLang="en-US" dirty="0"/>
              <a:t>属性和</a:t>
            </a:r>
            <a:r>
              <a:rPr lang="en-US" altLang="zh-CN" dirty="0"/>
              <a:t>padding</a:t>
            </a:r>
            <a:r>
              <a:rPr lang="zh-CN" altLang="en-US" dirty="0"/>
              <a:t>属性设置外边距和内边距</a:t>
            </a:r>
            <a:endParaRPr lang="en-US" altLang="zh-CN" dirty="0"/>
          </a:p>
          <a:p>
            <a:pPr lvl="1"/>
            <a:r>
              <a:rPr lang="zh-CN" altLang="en-US" dirty="0"/>
              <a:t>使用</a:t>
            </a:r>
            <a:r>
              <a:rPr lang="en-US" altLang="zh-CN" kern="1200" dirty="0">
                <a:solidFill>
                  <a:schemeClr val="dk1"/>
                </a:solidFill>
              </a:rPr>
              <a:t>box-shadow</a:t>
            </a:r>
            <a:r>
              <a:rPr lang="zh-CN" altLang="en-US" kern="1200" dirty="0">
                <a:solidFill>
                  <a:schemeClr val="dk1"/>
                </a:solidFill>
              </a:rPr>
              <a:t>给元素添加阴影</a:t>
            </a:r>
            <a:endParaRPr lang="zh-CN" altLang="en-US" dirty="0"/>
          </a:p>
          <a:p>
            <a:endParaRPr lang="zh-CN" altLang="en-US" dirty="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18" name="组合 16"/>
          <p:cNvGrpSpPr/>
          <p:nvPr/>
        </p:nvGrpSpPr>
        <p:grpSpPr bwMode="auto">
          <a:xfrm>
            <a:off x="2935204" y="6381328"/>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30</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2195736" y="70285"/>
            <a:ext cx="6768877" cy="954107"/>
          </a:xfrm>
        </p:spPr>
        <p:txBody>
          <a:bodyPr/>
          <a:lstStyle/>
          <a:p>
            <a:r>
              <a:rPr lang="zh-CN" altLang="en-US" dirty="0"/>
              <a:t>学员操作</a:t>
            </a:r>
            <a:r>
              <a:rPr lang="en-US" altLang="zh-CN" dirty="0"/>
              <a:t>—</a:t>
            </a:r>
            <a:r>
              <a:rPr lang="zh-CN" altLang="en-US" dirty="0"/>
              <a:t>制作爱奇异视频播放列表</a:t>
            </a:r>
            <a:r>
              <a:rPr lang="en-US" altLang="zh-CN" dirty="0"/>
              <a:t>2-2</a:t>
            </a:r>
            <a:endParaRPr lang="zh-CN" altLang="en-US" dirty="0"/>
          </a:p>
        </p:txBody>
      </p:sp>
      <p:sp>
        <p:nvSpPr>
          <p:cNvPr id="38914" name="内容占位符 2"/>
          <p:cNvSpPr>
            <a:spLocks noGrp="1"/>
          </p:cNvSpPr>
          <p:nvPr>
            <p:ph idx="1"/>
          </p:nvPr>
        </p:nvSpPr>
        <p:spPr>
          <a:xfrm>
            <a:off x="784253" y="1214422"/>
            <a:ext cx="8129955" cy="5143536"/>
          </a:xfrm>
        </p:spPr>
        <p:txBody>
          <a:bodyPr/>
          <a:lstStyle/>
          <a:p>
            <a:r>
              <a:rPr lang="zh-CN" altLang="en-US" dirty="0"/>
              <a:t>需求说明</a:t>
            </a:r>
          </a:p>
          <a:p>
            <a:pPr lvl="1"/>
            <a:r>
              <a:rPr lang="zh-CN" altLang="en-US" dirty="0"/>
              <a:t>页面宽度为</a:t>
            </a:r>
            <a:r>
              <a:rPr lang="en-US" altLang="zh-CN" dirty="0"/>
              <a:t>1000px</a:t>
            </a:r>
            <a:r>
              <a:rPr lang="zh-CN" altLang="en-US" dirty="0"/>
              <a:t>，水平居中显示</a:t>
            </a:r>
          </a:p>
          <a:p>
            <a:pPr lvl="1"/>
            <a:r>
              <a:rPr lang="zh-CN" altLang="en-US" dirty="0"/>
              <a:t>清除元素的默认内、外边距</a:t>
            </a:r>
          </a:p>
          <a:p>
            <a:pPr lvl="1"/>
            <a:r>
              <a:rPr lang="zh-CN" altLang="en-US" dirty="0"/>
              <a:t>标题的文字大小设置为</a:t>
            </a:r>
            <a:r>
              <a:rPr lang="en-US" altLang="zh-CN" dirty="0"/>
              <a:t>18px</a:t>
            </a:r>
            <a:r>
              <a:rPr lang="zh-CN" altLang="en-US" dirty="0"/>
              <a:t>，行高为</a:t>
            </a:r>
            <a:r>
              <a:rPr lang="en-US" altLang="zh-CN" dirty="0"/>
              <a:t>40px</a:t>
            </a:r>
            <a:endParaRPr lang="zh-CN" altLang="en-US" dirty="0"/>
          </a:p>
          <a:p>
            <a:pPr lvl="1"/>
            <a:r>
              <a:rPr lang="en-US" altLang="zh-CN" dirty="0"/>
              <a:t>li</a:t>
            </a:r>
            <a:r>
              <a:rPr lang="zh-CN" altLang="en-US" dirty="0"/>
              <a:t>列表项内边距为</a:t>
            </a:r>
            <a:r>
              <a:rPr lang="en-US" altLang="zh-CN" dirty="0"/>
              <a:t>10px</a:t>
            </a:r>
            <a:r>
              <a:rPr lang="zh-CN" altLang="en-US" dirty="0"/>
              <a:t>，外右边距为</a:t>
            </a:r>
            <a:r>
              <a:rPr lang="en-US" altLang="zh-CN" dirty="0"/>
              <a:t>5px</a:t>
            </a:r>
            <a:endParaRPr lang="zh-CN" altLang="en-US" dirty="0"/>
          </a:p>
          <a:p>
            <a:pPr lvl="1"/>
            <a:r>
              <a:rPr lang="zh-CN" altLang="en-US" dirty="0"/>
              <a:t>给图片添加圆角效果</a:t>
            </a:r>
          </a:p>
          <a:p>
            <a:pPr lvl="1"/>
            <a:r>
              <a:rPr lang="zh-CN" altLang="en-US" dirty="0"/>
              <a:t>鼠标移入列表项时添加圆角阴影</a:t>
            </a:r>
            <a:endParaRPr lang="en-US" altLang="zh-CN" dirty="0"/>
          </a:p>
          <a:p>
            <a:pPr lvl="1"/>
            <a:endParaRPr lang="en-US" altLang="zh-CN" dirty="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指导</a:t>
              </a:r>
            </a:p>
          </p:txBody>
        </p:sp>
      </p:grpSp>
      <p:grpSp>
        <p:nvGrpSpPr>
          <p:cNvPr id="20" name="组合 17"/>
          <p:cNvGrpSpPr/>
          <p:nvPr/>
        </p:nvGrpSpPr>
        <p:grpSpPr bwMode="auto">
          <a:xfrm>
            <a:off x="2987824" y="6381328"/>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15</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11" name="AutoShape 7"/>
          <p:cNvSpPr>
            <a:spLocks noChangeArrowheads="1"/>
          </p:cNvSpPr>
          <p:nvPr/>
        </p:nvSpPr>
        <p:spPr bwMode="auto">
          <a:xfrm>
            <a:off x="107504" y="5589240"/>
            <a:ext cx="8806705" cy="7561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ul li:hover{box-shadow: 0 5px 5px rgba(0, 0, 0, 0.1), 0 0 10px 0 rgba(0,0,0,0.2);}</a:t>
            </a:r>
          </a:p>
        </p:txBody>
      </p:sp>
      <p:grpSp>
        <p:nvGrpSpPr>
          <p:cNvPr id="12" name="组合 56"/>
          <p:cNvGrpSpPr/>
          <p:nvPr/>
        </p:nvGrpSpPr>
        <p:grpSpPr bwMode="auto">
          <a:xfrm>
            <a:off x="4688" y="5041553"/>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p>
          </p:txBody>
        </p:sp>
        <p:pic>
          <p:nvPicPr>
            <p:cNvPr id="14" name="Picture 2" descr="C:\Users\meng.zhang\Desktop\ACCP7.0模版图标规范\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3780" y="2996885"/>
            <a:ext cx="3004262" cy="15335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31</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32</a:t>
            </a:fld>
            <a:r>
              <a:rPr lang="en-US" altLang="zh-CN"/>
              <a:t>/37</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a:solidFill>
                  <a:srgbClr val="121F55"/>
                </a:solidFill>
              </a:rPr>
              <a:t>总结</a:t>
            </a:r>
          </a:p>
        </p:txBody>
      </p:sp>
      <p:sp>
        <p:nvSpPr>
          <p:cNvPr id="70659" name="TextBox 4"/>
          <p:cNvSpPr txBox="1">
            <a:spLocks noChangeArrowheads="1"/>
          </p:cNvSpPr>
          <p:nvPr/>
        </p:nvSpPr>
        <p:spPr bwMode="auto">
          <a:xfrm>
            <a:off x="2149475" y="2111365"/>
            <a:ext cx="50149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ea typeface="微软雅黑" panose="020B0503020204020204" pitchFamily="34" charset="-122"/>
                <a:cs typeface="Arial" panose="020B0604020202020204" pitchFamily="34" charset="0"/>
              </a:rPr>
              <a:t>盒子模型</a:t>
            </a:r>
            <a:endParaRPr lang="en-US" altLang="zh-CN" sz="2000" b="1" dirty="0">
              <a:solidFill>
                <a:srgbClr val="FF0000"/>
              </a:solidFill>
              <a:ea typeface="微软雅黑" panose="020B0503020204020204" pitchFamily="34" charset="-122"/>
              <a:cs typeface="Arial" panose="020B0604020202020204" pitchFamily="34" charset="0"/>
            </a:endParaRPr>
          </a:p>
          <a:p>
            <a:pPr eaLnBrk="1" hangingPunct="1"/>
            <a:r>
              <a:rPr lang="zh-CN" altLang="en-US" sz="2000" b="1" dirty="0">
                <a:solidFill>
                  <a:srgbClr val="FF0000"/>
                </a:solidFill>
                <a:ea typeface="微软雅黑" panose="020B0503020204020204" pitchFamily="34" charset="-122"/>
                <a:cs typeface="Arial" panose="020B0604020202020204" pitchFamily="34" charset="0"/>
              </a:rPr>
              <a:t>的使用</a:t>
            </a:r>
            <a:endParaRPr lang="en-US" altLang="zh-CN" sz="2000" b="1" dirty="0">
              <a:solidFill>
                <a:srgbClr val="FF000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a:ea typeface="微软雅黑" panose="020B0503020204020204" pitchFamily="34" charset="-122"/>
                <a:cs typeface="Arial" panose="020B0604020202020204" pitchFamily="34" charset="0"/>
              </a:rPr>
              <a:t>圆角边框</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zh-CN" sz="2000" b="1" dirty="0">
                <a:ea typeface="微软雅黑" panose="020B0503020204020204" pitchFamily="34" charset="-122"/>
                <a:cs typeface="Arial" panose="020B0604020202020204" pitchFamily="34" charset="0"/>
              </a:rPr>
              <a:t>盒子阴影</a:t>
            </a:r>
            <a:r>
              <a:rPr lang="zh-CN" altLang="en-US" sz="2000" b="1" dirty="0">
                <a:ea typeface="微软雅黑" panose="020B0503020204020204" pitchFamily="34" charset="-122"/>
                <a:cs typeface="Arial" panose="020B0604020202020204" pitchFamily="34" charset="0"/>
              </a:rPr>
              <a:t>：</a:t>
            </a:r>
            <a:r>
              <a:rPr lang="en-US" altLang="zh-CN" sz="2000" b="1" dirty="0">
                <a:ea typeface="微软雅黑" panose="020B0503020204020204" pitchFamily="34" charset="-122"/>
                <a:cs typeface="Arial" panose="020B0604020202020204" pitchFamily="34" charset="0"/>
              </a:rPr>
              <a:t>box-shadow</a:t>
            </a:r>
            <a:endParaRPr lang="zh-CN" altLang="en-US" sz="2000" b="1" dirty="0">
              <a:ea typeface="微软雅黑" panose="020B0503020204020204" pitchFamily="34" charset="-122"/>
              <a:cs typeface="Arial" panose="020B0604020202020204" pitchFamily="34" charset="0"/>
            </a:endParaRPr>
          </a:p>
        </p:txBody>
      </p:sp>
      <p:sp>
        <p:nvSpPr>
          <p:cNvPr id="70660" name="AutoShape 3"/>
          <p:cNvSpPr/>
          <p:nvPr/>
        </p:nvSpPr>
        <p:spPr bwMode="auto">
          <a:xfrm>
            <a:off x="4067944" y="739776"/>
            <a:ext cx="218304" cy="974712"/>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1" name="TextBox 11"/>
          <p:cNvSpPr txBox="1">
            <a:spLocks noChangeArrowheads="1"/>
          </p:cNvSpPr>
          <p:nvPr/>
        </p:nvSpPr>
        <p:spPr bwMode="auto">
          <a:xfrm>
            <a:off x="3488456" y="1142984"/>
            <a:ext cx="49719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34" charset="-122"/>
                <a:cs typeface="Arial" panose="020B0604020202020204" pitchFamily="34" charset="0"/>
              </a:rPr>
              <a:t>边框</a:t>
            </a:r>
            <a:endParaRPr lang="en-US" altLang="zh-CN" sz="1600" b="1" dirty="0">
              <a:ea typeface="微软雅黑" panose="020B0503020204020204" pitchFamily="34" charset="-122"/>
              <a:cs typeface="Arial" panose="020B0604020202020204" pitchFamily="34" charset="0"/>
            </a:endParaRPr>
          </a:p>
          <a:p>
            <a:pPr eaLnBrk="1" hangingPunct="1"/>
            <a:endParaRPr lang="en-US" altLang="zh-CN" sz="2800" b="1" dirty="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内边距：</a:t>
            </a:r>
            <a:r>
              <a:rPr lang="en-US" altLang="zh-CN" sz="1600" b="1" dirty="0">
                <a:ea typeface="微软雅黑" panose="020B0503020204020204" pitchFamily="34" charset="-122"/>
                <a:cs typeface="Arial" panose="020B0604020202020204" pitchFamily="34" charset="0"/>
              </a:rPr>
              <a:t>padding</a:t>
            </a: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外边距：</a:t>
            </a:r>
            <a:r>
              <a:rPr lang="en-US" altLang="zh-CN" sz="1600" b="1" dirty="0">
                <a:ea typeface="微软雅黑" panose="020B0503020204020204" pitchFamily="34" charset="-122"/>
                <a:cs typeface="Arial" panose="020B0604020202020204" pitchFamily="34" charset="0"/>
              </a:rPr>
              <a:t>margin</a:t>
            </a:r>
          </a:p>
          <a:p>
            <a:pPr eaLnBrk="1" hangingPunct="1"/>
            <a:endParaRPr lang="en-US" altLang="zh-CN" sz="1600" b="1" dirty="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盒子总尺寸：</a:t>
            </a:r>
            <a:r>
              <a:rPr lang="en-US" altLang="zh-CN" sz="1600" b="1" dirty="0">
                <a:ea typeface="微软雅黑" panose="020B0503020204020204" pitchFamily="34" charset="-122"/>
                <a:cs typeface="Arial" panose="020B0604020202020204" pitchFamily="34" charset="0"/>
              </a:rPr>
              <a:t> </a:t>
            </a:r>
            <a:r>
              <a:rPr lang="en-US" altLang="zh-CN" sz="1600" b="1" dirty="0" err="1">
                <a:ea typeface="微软雅黑" panose="020B0503020204020204" pitchFamily="34" charset="-122"/>
                <a:cs typeface="Arial" panose="020B0604020202020204" pitchFamily="34" charset="0"/>
              </a:rPr>
              <a:t>border+padding+margin</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内容宽</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高</a:t>
            </a:r>
            <a:endParaRPr lang="en-US" altLang="zh-CN" sz="1600" b="1" dirty="0">
              <a:ea typeface="微软雅黑" panose="020B0503020204020204" pitchFamily="34" charset="-122"/>
              <a:cs typeface="Arial" panose="020B0604020202020204" pitchFamily="34" charset="0"/>
            </a:endParaRPr>
          </a:p>
          <a:p>
            <a:pPr eaLnBrk="1" hangingPunct="1"/>
            <a:endParaRPr lang="en-US" altLang="zh-CN" sz="1000" b="1" dirty="0">
              <a:ea typeface="微软雅黑" panose="020B0503020204020204" pitchFamily="34" charset="-122"/>
              <a:cs typeface="Arial" panose="020B0604020202020204" pitchFamily="34" charset="0"/>
            </a:endParaRPr>
          </a:p>
          <a:p>
            <a:pPr eaLnBrk="1" hangingPunct="1"/>
            <a:endParaRPr lang="en-US" altLang="zh-CN" sz="1000" b="1" dirty="0">
              <a:ea typeface="微软雅黑" panose="020B0503020204020204" pitchFamily="34" charset="-122"/>
              <a:cs typeface="Arial" panose="020B0604020202020204" pitchFamily="34" charset="0"/>
            </a:endParaRPr>
          </a:p>
          <a:p>
            <a:pPr eaLnBrk="1" hangingPunct="1"/>
            <a:r>
              <a:rPr lang="en-US" altLang="zh-CN" sz="1600" b="1" dirty="0">
                <a:ea typeface="微软雅黑" panose="020B0503020204020204" pitchFamily="34" charset="-122"/>
                <a:cs typeface="Arial" panose="020B0604020202020204" pitchFamily="34" charset="0"/>
              </a:rPr>
              <a:t>box-sizing</a:t>
            </a:r>
          </a:p>
        </p:txBody>
      </p:sp>
      <p:sp>
        <p:nvSpPr>
          <p:cNvPr id="70662" name="TextBox 12"/>
          <p:cNvSpPr txBox="1">
            <a:spLocks noChangeArrowheads="1"/>
          </p:cNvSpPr>
          <p:nvPr/>
        </p:nvSpPr>
        <p:spPr bwMode="auto">
          <a:xfrm>
            <a:off x="4265712" y="571480"/>
            <a:ext cx="2027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34" charset="-122"/>
                <a:cs typeface="Arial" panose="020B0604020202020204" pitchFamily="34" charset="0"/>
              </a:rPr>
              <a:t>border-color</a:t>
            </a:r>
          </a:p>
          <a:p>
            <a:pPr eaLnBrk="1" hangingPunct="1">
              <a:lnSpc>
                <a:spcPct val="150000"/>
              </a:lnSpc>
            </a:pPr>
            <a:r>
              <a:rPr lang="en-US" altLang="zh-CN" sz="1600" b="1" dirty="0">
                <a:ea typeface="微软雅黑" panose="020B0503020204020204" pitchFamily="34" charset="-122"/>
                <a:cs typeface="Arial" panose="020B0604020202020204" pitchFamily="34" charset="0"/>
              </a:rPr>
              <a:t>border-width</a:t>
            </a:r>
          </a:p>
          <a:p>
            <a:pPr eaLnBrk="1" hangingPunct="1">
              <a:lnSpc>
                <a:spcPct val="150000"/>
              </a:lnSpc>
            </a:pPr>
            <a:r>
              <a:rPr lang="en-US" altLang="zh-CN" sz="1600" b="1" dirty="0">
                <a:ea typeface="微软雅黑" panose="020B0503020204020204" pitchFamily="34" charset="-122"/>
                <a:cs typeface="Arial" panose="020B0604020202020204" pitchFamily="34" charset="0"/>
              </a:rPr>
              <a:t>border-style</a:t>
            </a:r>
            <a:endParaRPr lang="zh-CN" altLang="en-US" sz="1600" b="1" dirty="0">
              <a:ea typeface="微软雅黑" panose="020B0503020204020204" pitchFamily="34" charset="-122"/>
              <a:cs typeface="Arial" panose="020B0604020202020204" pitchFamily="34" charset="0"/>
            </a:endParaRPr>
          </a:p>
        </p:txBody>
      </p:sp>
      <p:sp>
        <p:nvSpPr>
          <p:cNvPr id="70663" name="AutoShape 3"/>
          <p:cNvSpPr/>
          <p:nvPr/>
        </p:nvSpPr>
        <p:spPr bwMode="auto">
          <a:xfrm>
            <a:off x="3294855" y="1353403"/>
            <a:ext cx="214313" cy="232856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4" name="TextBox 15"/>
          <p:cNvSpPr txBox="1">
            <a:spLocks noChangeArrowheads="1"/>
          </p:cNvSpPr>
          <p:nvPr/>
        </p:nvSpPr>
        <p:spPr bwMode="auto">
          <a:xfrm>
            <a:off x="109519" y="3529016"/>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ea typeface="微软雅黑" panose="020B0503020204020204" pitchFamily="34" charset="-122"/>
                <a:cs typeface="Arial" panose="020B0604020202020204" pitchFamily="34" charset="0"/>
              </a:rPr>
              <a:t>盒子模型</a:t>
            </a:r>
            <a:endParaRPr lang="en-US" altLang="zh-CN" sz="2000" b="1" dirty="0">
              <a:ea typeface="微软雅黑" panose="020B0503020204020204" pitchFamily="34" charset="-122"/>
              <a:cs typeface="Arial" panose="020B0604020202020204" pitchFamily="34" charset="0"/>
            </a:endParaRPr>
          </a:p>
        </p:txBody>
      </p:sp>
      <p:sp>
        <p:nvSpPr>
          <p:cNvPr id="70665" name="AutoShape 3"/>
          <p:cNvSpPr/>
          <p:nvPr/>
        </p:nvSpPr>
        <p:spPr bwMode="auto">
          <a:xfrm>
            <a:off x="1836738" y="1975401"/>
            <a:ext cx="357187" cy="3536354"/>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2" name="AutoShape 3"/>
          <p:cNvSpPr/>
          <p:nvPr/>
        </p:nvSpPr>
        <p:spPr bwMode="auto">
          <a:xfrm>
            <a:off x="4656931" y="3280172"/>
            <a:ext cx="179388" cy="538857"/>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3" name="TextBox 12"/>
          <p:cNvSpPr txBox="1">
            <a:spLocks noChangeArrowheads="1"/>
          </p:cNvSpPr>
          <p:nvPr/>
        </p:nvSpPr>
        <p:spPr bwMode="auto">
          <a:xfrm>
            <a:off x="4836319" y="3143248"/>
            <a:ext cx="2328069" cy="7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34" charset="-122"/>
                <a:cs typeface="Arial" panose="020B0604020202020204" pitchFamily="34" charset="0"/>
              </a:rPr>
              <a:t>content-box</a:t>
            </a:r>
          </a:p>
          <a:p>
            <a:pPr eaLnBrk="1" hangingPunct="1">
              <a:lnSpc>
                <a:spcPct val="150000"/>
              </a:lnSpc>
            </a:pPr>
            <a:r>
              <a:rPr lang="en-US" altLang="zh-CN" sz="1600" b="1" dirty="0">
                <a:ea typeface="微软雅黑" panose="020B0503020204020204" pitchFamily="34" charset="-122"/>
                <a:cs typeface="Arial" panose="020B0604020202020204" pitchFamily="34" charset="0"/>
              </a:rPr>
              <a:t>border-box</a:t>
            </a:r>
            <a:endParaRPr lang="zh-CN" altLang="en-US" sz="1600" b="1" dirty="0">
              <a:ea typeface="微软雅黑" panose="020B0503020204020204" pitchFamily="34" charset="-122"/>
              <a:cs typeface="Arial" panose="020B0604020202020204" pitchFamily="34" charset="0"/>
            </a:endParaRPr>
          </a:p>
        </p:txBody>
      </p:sp>
      <p:sp>
        <p:nvSpPr>
          <p:cNvPr id="14" name="AutoShape 3"/>
          <p:cNvSpPr/>
          <p:nvPr/>
        </p:nvSpPr>
        <p:spPr bwMode="auto">
          <a:xfrm>
            <a:off x="3348433" y="4143603"/>
            <a:ext cx="107156" cy="72578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5" name="TextBox 14"/>
          <p:cNvSpPr txBox="1">
            <a:spLocks noChangeArrowheads="1"/>
          </p:cNvSpPr>
          <p:nvPr/>
        </p:nvSpPr>
        <p:spPr bwMode="auto">
          <a:xfrm>
            <a:off x="3509168" y="4069315"/>
            <a:ext cx="2935040"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a:ea typeface="微软雅黑" panose="020B0503020204020204" pitchFamily="34" charset="-122"/>
                <a:cs typeface="Arial" panose="020B0604020202020204" pitchFamily="34" charset="0"/>
              </a:rPr>
              <a:t>border-radius</a:t>
            </a:r>
            <a:r>
              <a:rPr lang="zh-CN" altLang="en-US" sz="1600" b="1" dirty="0">
                <a:ea typeface="微软雅黑" panose="020B0503020204020204" pitchFamily="34" charset="-122"/>
                <a:cs typeface="Arial" panose="020B0604020202020204" pitchFamily="34" charset="0"/>
              </a:rPr>
              <a:t>语法</a:t>
            </a:r>
            <a:endParaRPr lang="en-US" altLang="zh-CN" sz="1600" b="1" dirty="0">
              <a:ea typeface="微软雅黑" panose="020B0503020204020204" pitchFamily="34" charset="-122"/>
              <a:cs typeface="Arial" panose="020B0604020202020204" pitchFamily="34" charset="0"/>
            </a:endParaRPr>
          </a:p>
          <a:p>
            <a:pPr eaLnBrk="1" hangingPunct="1">
              <a:lnSpc>
                <a:spcPct val="150000"/>
              </a:lnSpc>
            </a:pPr>
            <a:r>
              <a:rPr lang="en-US" altLang="zh-CN" sz="1600" b="1" dirty="0">
                <a:ea typeface="微软雅黑" panose="020B0503020204020204" pitchFamily="34" charset="-122"/>
                <a:cs typeface="Arial" panose="020B0604020202020204" pitchFamily="34" charset="0"/>
              </a:rPr>
              <a:t>border-radius</a:t>
            </a:r>
            <a:r>
              <a:rPr lang="zh-CN" altLang="en-US" sz="1600" b="1" dirty="0">
                <a:ea typeface="微软雅黑" panose="020B0503020204020204" pitchFamily="34" charset="-122"/>
                <a:cs typeface="Arial" panose="020B0604020202020204" pitchFamily="34" charset="0"/>
              </a:rPr>
              <a:t>制作特殊图形</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33</a:t>
            </a:fld>
            <a:r>
              <a:rPr lang="en-US" altLang="zh-CN"/>
              <a:t>/37</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dirty="0"/>
              <a:t>课后作业</a:t>
            </a:r>
            <a:endParaRPr lang="en-US" dirty="0"/>
          </a:p>
          <a:p>
            <a:pPr lvl="1"/>
            <a:r>
              <a:rPr lang="zh-CN" altLang="en-US" dirty="0">
                <a:solidFill>
                  <a:srgbClr val="FF0000"/>
                </a:solidFill>
              </a:rPr>
              <a:t>教员备课时根据班级情况在此添加内容，应区分必做、选做内容，以满足不同层次学员的需求</a:t>
            </a:r>
            <a:endParaRPr lang="en-US" altLang="zh-CN" dirty="0">
              <a:solidFill>
                <a:srgbClr val="FF0000"/>
              </a:solidFill>
            </a:endParaRPr>
          </a:p>
          <a:p>
            <a:pPr lvl="1"/>
            <a:endParaRPr lang="zh-CN" altLang="en-US" dirty="0"/>
          </a:p>
          <a:p>
            <a:pPr lvl="0"/>
            <a:endParaRPr lang="en-US" altLang="zh-CN" dirty="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34</a:t>
            </a:fld>
            <a:r>
              <a:rPr lang="en-US" altLang="zh-CN"/>
              <a:t>/37</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6"/>
          <p:cNvPicPr>
            <a:picLocks noChangeAspect="1"/>
          </p:cNvPicPr>
          <p:nvPr/>
        </p:nvPicPr>
        <p:blipFill>
          <a:blip r:embed="rId3"/>
          <a:stretch>
            <a:fillRect/>
          </a:stretch>
        </p:blipFill>
        <p:spPr>
          <a:xfrm>
            <a:off x="1316038" y="1176338"/>
            <a:ext cx="6638925" cy="3705225"/>
          </a:xfrm>
          <a:prstGeom prst="rect">
            <a:avLst/>
          </a:prstGeom>
          <a:noFill/>
          <a:ln w="9525">
            <a:noFill/>
          </a:ln>
        </p:spPr>
      </p:pic>
      <p:sp>
        <p:nvSpPr>
          <p:cNvPr id="116738" name="矩形 4"/>
          <p:cNvSpPr/>
          <p:nvPr/>
        </p:nvSpPr>
        <p:spPr>
          <a:xfrm>
            <a:off x="2378075" y="5445125"/>
            <a:ext cx="5576888" cy="812800"/>
          </a:xfrm>
          <a:prstGeom prst="rect">
            <a:avLst/>
          </a:prstGeom>
          <a:solidFill>
            <a:srgbClr val="003894">
              <a:alpha val="69019"/>
            </a:srgbClr>
          </a:solidFill>
          <a:ln w="9525">
            <a:noFill/>
          </a:ln>
        </p:spPr>
        <p:txBody>
          <a:bodyPr lIns="360045" tIns="46990" rIns="90170" bIns="46990" anchor="ctr"/>
          <a:lstStyle/>
          <a:p>
            <a:pPr algn="ctr"/>
            <a:r>
              <a:rPr lang="zh-CN" altLang="en-US" sz="3600" b="1" dirty="0">
                <a:solidFill>
                  <a:srgbClr val="FFFFFF"/>
                </a:solidFill>
                <a:latin typeface="Arial Black" panose="020B0A04020102020204" pitchFamily="34" charset="0"/>
                <a:ea typeface="微软雅黑" panose="020B0503020204020204" pitchFamily="34" charset="-122"/>
              </a:rPr>
              <a:t>谢谢，我们一直在努力！</a:t>
            </a:r>
          </a:p>
        </p:txBody>
      </p:sp>
      <p:pic>
        <p:nvPicPr>
          <p:cNvPr id="116739" name="图片 90114" descr="盛邦升华职业教育二维码"/>
          <p:cNvPicPr>
            <a:picLocks noChangeAspect="1"/>
          </p:cNvPicPr>
          <p:nvPr/>
        </p:nvPicPr>
        <p:blipFill>
          <a:blip r:embed="rId4"/>
          <a:stretch>
            <a:fillRect/>
          </a:stretch>
        </p:blipFill>
        <p:spPr>
          <a:xfrm>
            <a:off x="1316038" y="5391468"/>
            <a:ext cx="938212" cy="938212"/>
          </a:xfrm>
          <a:prstGeom prst="rect">
            <a:avLst/>
          </a:prstGeom>
          <a:noFill/>
          <a:ln w="9525">
            <a:noFill/>
          </a:ln>
        </p:spPr>
      </p:pic>
      <p:sp>
        <p:nvSpPr>
          <p:cNvPr id="116740" name="文本框 90115"/>
          <p:cNvSpPr txBox="1"/>
          <p:nvPr/>
        </p:nvSpPr>
        <p:spPr>
          <a:xfrm>
            <a:off x="2378075" y="4652963"/>
            <a:ext cx="5861050" cy="457200"/>
          </a:xfrm>
          <a:prstGeom prst="rect">
            <a:avLst/>
          </a:prstGeom>
          <a:noFill/>
          <a:ln w="9525">
            <a:noFill/>
          </a:ln>
        </p:spPr>
        <p:txBody>
          <a:bodyPr anchor="t">
            <a:spAutoFit/>
          </a:bodyPr>
          <a:lstStyle/>
          <a:p>
            <a:r>
              <a:rPr lang="zh-CN" altLang="en-US" b="1" dirty="0">
                <a:solidFill>
                  <a:srgbClr val="FF0000"/>
                </a:solidFill>
                <a:latin typeface="Calibri" panose="020F0502020204030204" pitchFamily="34" charset="0"/>
                <a:ea typeface="微软雅黑" panose="020B0503020204020204" pitchFamily="34" charset="-122"/>
              </a:rPr>
              <a:t>网站：</a:t>
            </a:r>
            <a:r>
              <a:rPr lang="en-US" altLang="zh-CN" b="1" dirty="0">
                <a:solidFill>
                  <a:srgbClr val="FF0000"/>
                </a:solidFill>
                <a:latin typeface="Calibri" panose="020F0502020204030204" pitchFamily="34" charset="0"/>
                <a:ea typeface="微软雅黑" panose="020B0503020204020204" pitchFamily="34" charset="-122"/>
              </a:rPr>
              <a:t>www.ss-vet.com</a:t>
            </a:r>
            <a:r>
              <a:rPr lang="zh-CN" altLang="en-US" b="1" dirty="0">
                <a:solidFill>
                  <a:srgbClr val="FF0000"/>
                </a:solidFill>
                <a:latin typeface="Calibri" panose="020F0502020204030204" pitchFamily="34" charset="0"/>
                <a:ea typeface="微软雅黑" panose="020B0503020204020204" pitchFamily="34" charset="-122"/>
              </a:rPr>
              <a:t> 微信号：ss-vet</a:t>
            </a:r>
            <a:endParaRPr lang="zh-CN" altLang="en-US" dirty="0">
              <a:solidFill>
                <a:srgbClr val="FF0000"/>
              </a:solidFill>
              <a:latin typeface="Arial" panose="020B0604020202020204" pitchFamily="34" charset="0"/>
              <a:ea typeface="微软雅黑" panose="020B0503020204020204" pitchFamily="34" charset="-122"/>
            </a:endParaRPr>
          </a:p>
        </p:txBody>
      </p:sp>
      <p:sp>
        <p:nvSpPr>
          <p:cNvPr id="5126" name="Rectangle 2"/>
          <p:cNvSpPr>
            <a:spLocks noGrp="1"/>
          </p:cNvSpPr>
          <p:nvPr/>
        </p:nvSpPr>
        <p:spPr>
          <a:xfrm>
            <a:off x="4156075" y="167005"/>
            <a:ext cx="4781550" cy="584200"/>
          </a:xfrm>
          <a:prstGeom prst="rect">
            <a:avLst/>
          </a:prstGeom>
          <a:noFill/>
          <a:ln w="9525">
            <a:noFill/>
          </a:ln>
        </p:spPr>
        <p:txBody>
          <a:bodyPr lIns="90170" tIns="46990" rIns="90170" bIns="46990" anchor="t"/>
          <a:lstStyle/>
          <a:p>
            <a:pPr marL="342900" indent="-342900" algn="r">
              <a:lnSpc>
                <a:spcPct val="80000"/>
              </a:lnSpc>
              <a:spcBef>
                <a:spcPct val="20000"/>
              </a:spcBef>
            </a:pPr>
            <a:r>
              <a:rPr lang="zh-CN" altLang="en-US" sz="2200" dirty="0">
                <a:solidFill>
                  <a:srgbClr val="FF0000"/>
                </a:solidFill>
                <a:latin typeface="Arial" panose="020B0604020202020204" pitchFamily="34" charset="0"/>
                <a:ea typeface="黑体" panose="02010609060101010101" pitchFamily="2" charset="-122"/>
              </a:rPr>
              <a:t>北京盛邦升华信息技术服务有限公司</a:t>
            </a:r>
          </a:p>
        </p:txBody>
      </p:sp>
      <p:pic>
        <p:nvPicPr>
          <p:cNvPr id="2" name="图片 1" descr="图片1"/>
          <p:cNvPicPr>
            <a:picLocks noChangeAspect="1"/>
          </p:cNvPicPr>
          <p:nvPr/>
        </p:nvPicPr>
        <p:blipFill>
          <a:blip r:embed="rId5"/>
          <a:stretch>
            <a:fillRect/>
          </a:stretch>
        </p:blipFill>
        <p:spPr>
          <a:xfrm>
            <a:off x="85090" y="-26035"/>
            <a:ext cx="1804035" cy="623570"/>
          </a:xfrm>
          <a:prstGeom prst="rect">
            <a:avLst/>
          </a:prstGeom>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280" y="285728"/>
            <a:ext cx="1872332" cy="523220"/>
          </a:xfrm>
        </p:spPr>
        <p:txBody>
          <a:bodyPr/>
          <a:lstStyle/>
          <a:p>
            <a:r>
              <a:rPr lang="zh-CN" altLang="en-US"/>
              <a:t>本章目标</a:t>
            </a:r>
            <a:endParaRPr lang="zh-CN" altLang="en-US" dirty="0"/>
          </a:p>
        </p:txBody>
      </p:sp>
      <p:sp>
        <p:nvSpPr>
          <p:cNvPr id="17411" name="内容占位符 2"/>
          <p:cNvSpPr>
            <a:spLocks noGrp="1"/>
          </p:cNvSpPr>
          <p:nvPr>
            <p:ph idx="1"/>
          </p:nvPr>
        </p:nvSpPr>
        <p:spPr/>
        <p:txBody>
          <a:bodyPr/>
          <a:lstStyle/>
          <a:p>
            <a:r>
              <a:rPr lang="zh-CN" altLang="en-US" dirty="0"/>
              <a:t>理解盒子模型及其构成</a:t>
            </a:r>
          </a:p>
          <a:p>
            <a:r>
              <a:rPr lang="zh-CN" altLang="en-US" dirty="0"/>
              <a:t>会计算盒子模型尺寸</a:t>
            </a:r>
          </a:p>
          <a:p>
            <a:r>
              <a:rPr lang="zh-CN" altLang="en-US" dirty="0"/>
              <a:t>会使用盒子模型的两种解析方式来布局网页</a:t>
            </a:r>
          </a:p>
          <a:p>
            <a:r>
              <a:rPr lang="zh-CN" altLang="en-US" dirty="0"/>
              <a:t>会使用圆角属性给网页元素添加圆角效果</a:t>
            </a:r>
          </a:p>
          <a:p>
            <a:r>
              <a:rPr lang="zh-CN" altLang="en-US" dirty="0"/>
              <a:t>会使用盒子阴影属性给网页元素添加阴影效果</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6228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6134778" y="908720"/>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3" cstate="print"/>
          <a:srcRect/>
          <a:stretch>
            <a:fillRect/>
          </a:stretch>
        </p:blipFill>
        <p:spPr bwMode="auto">
          <a:xfrm>
            <a:off x="7723034" y="1922549"/>
            <a:ext cx="643477" cy="648334"/>
          </a:xfrm>
          <a:prstGeom prst="rect">
            <a:avLst/>
          </a:prstGeom>
          <a:noFill/>
        </p:spPr>
      </p:pic>
      <p:pic>
        <p:nvPicPr>
          <p:cNvPr id="9" name="Picture 3" descr="C:\Users\meng.zhang\Desktop\ACCP7.0模版图标规范\是.png"/>
          <p:cNvPicPr>
            <a:picLocks noChangeAspect="1" noChangeArrowheads="1"/>
          </p:cNvPicPr>
          <p:nvPr/>
        </p:nvPicPr>
        <p:blipFill>
          <a:blip r:embed="rId4" cstate="print"/>
          <a:srcRect/>
          <a:stretch>
            <a:fillRect/>
          </a:stretch>
        </p:blipFill>
        <p:spPr bwMode="auto">
          <a:xfrm>
            <a:off x="7652131" y="2421196"/>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4" cstate="print"/>
          <a:srcRect/>
          <a:stretch>
            <a:fillRect/>
          </a:stretch>
        </p:blipFill>
        <p:spPr bwMode="auto">
          <a:xfrm>
            <a:off x="7818060" y="2924944"/>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4</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3"/>
          <a:stretch>
            <a:fillRect/>
          </a:stretch>
        </p:blipFill>
        <p:spPr>
          <a:xfrm>
            <a:off x="4875727" y="2366716"/>
            <a:ext cx="4132973" cy="2790476"/>
          </a:xfrm>
          <a:prstGeom prst="rect">
            <a:avLst/>
          </a:prstGeom>
        </p:spPr>
      </p:pic>
      <p:sp>
        <p:nvSpPr>
          <p:cNvPr id="1027" name="标题 1"/>
          <p:cNvSpPr>
            <a:spLocks noGrp="1"/>
          </p:cNvSpPr>
          <p:nvPr>
            <p:ph type="title"/>
          </p:nvPr>
        </p:nvSpPr>
        <p:spPr>
          <a:xfrm>
            <a:off x="6215074" y="285728"/>
            <a:ext cx="2749538" cy="523220"/>
          </a:xfrm>
        </p:spPr>
        <p:txBody>
          <a:bodyPr/>
          <a:lstStyle/>
          <a:p>
            <a:r>
              <a:rPr lang="zh-CN" altLang="en-US"/>
              <a:t>什么是盒子模型</a:t>
            </a:r>
            <a:endParaRPr lang="zh-CN" altLang="en-US" dirty="0"/>
          </a:p>
        </p:txBody>
      </p:sp>
      <p:pic>
        <p:nvPicPr>
          <p:cNvPr id="18" name="图片 17" descr="6－2.JPG"/>
          <p:cNvPicPr>
            <a:picLocks noChangeAspect="1"/>
          </p:cNvPicPr>
          <p:nvPr/>
        </p:nvPicPr>
        <p:blipFill>
          <a:blip r:embed="rId3"/>
          <a:stretch>
            <a:fillRect/>
          </a:stretch>
        </p:blipFill>
        <p:spPr>
          <a:xfrm>
            <a:off x="251520" y="2265144"/>
            <a:ext cx="4368956" cy="2949806"/>
          </a:xfrm>
          <a:prstGeom prst="rect">
            <a:avLst/>
          </a:prstGeom>
        </p:spPr>
      </p:pic>
      <p:pic>
        <p:nvPicPr>
          <p:cNvPr id="27" name="内容占位符 26" descr="6－3.JPG"/>
          <p:cNvPicPr>
            <a:picLocks noGrp="1" noChangeAspect="1"/>
          </p:cNvPicPr>
          <p:nvPr>
            <p:ph idx="1"/>
          </p:nvPr>
        </p:nvPicPr>
        <p:blipFill>
          <a:blip r:embed="rId4"/>
          <a:stretch>
            <a:fillRect/>
          </a:stretch>
        </p:blipFill>
        <p:spPr>
          <a:xfrm>
            <a:off x="3038476" y="2073604"/>
            <a:ext cx="3676664" cy="3161725"/>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p>
        </p:txBody>
      </p:sp>
      <p:cxnSp>
        <p:nvCxnSpPr>
          <p:cNvPr id="30" name="直接箭头连接符 29"/>
          <p:cNvCxnSpPr/>
          <p:nvPr/>
        </p:nvCxnSpPr>
        <p:spPr>
          <a:xfrm flipH="1">
            <a:off x="2928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p>
        </p:txBody>
      </p:sp>
      <p:sp>
        <p:nvSpPr>
          <p:cNvPr id="36" name="Line 13"/>
          <p:cNvSpPr>
            <a:spLocks noChangeShapeType="1"/>
          </p:cNvSpPr>
          <p:nvPr/>
        </p:nvSpPr>
        <p:spPr bwMode="auto">
          <a:xfrm>
            <a:off x="4786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p>
        </p:txBody>
      </p:sp>
      <p:sp>
        <p:nvSpPr>
          <p:cNvPr id="38" name="Line 13"/>
          <p:cNvSpPr>
            <a:spLocks noChangeShapeType="1"/>
          </p:cNvSpPr>
          <p:nvPr/>
        </p:nvSpPr>
        <p:spPr bwMode="auto">
          <a:xfrm>
            <a:off x="4357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p>
        </p:txBody>
      </p:sp>
      <p:sp>
        <p:nvSpPr>
          <p:cNvPr id="40" name="矩形 39"/>
          <p:cNvSpPr/>
          <p:nvPr/>
        </p:nvSpPr>
        <p:spPr bwMode="auto">
          <a:xfrm flipH="1">
            <a:off x="4211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p>
        </p:txBody>
      </p:sp>
      <p:pic>
        <p:nvPicPr>
          <p:cNvPr id="41" name="图片 40" descr="6－4.JPG"/>
          <p:cNvPicPr>
            <a:picLocks noChangeAspect="1"/>
          </p:cNvPicPr>
          <p:nvPr/>
        </p:nvPicPr>
        <p:blipFill>
          <a:blip r:embed="rId5"/>
          <a:stretch>
            <a:fillRect/>
          </a:stretch>
        </p:blipFill>
        <p:spPr>
          <a:xfrm>
            <a:off x="1783068" y="692924"/>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5</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a:t>边框</a:t>
            </a:r>
            <a:endParaRPr lang="zh-CN" altLang="en-US" dirty="0"/>
          </a:p>
        </p:txBody>
      </p:sp>
      <p:sp>
        <p:nvSpPr>
          <p:cNvPr id="3" name="内容占位符 2"/>
          <p:cNvSpPr>
            <a:spLocks noGrp="1"/>
          </p:cNvSpPr>
          <p:nvPr>
            <p:ph idx="1"/>
          </p:nvPr>
        </p:nvSpPr>
        <p:spPr/>
        <p:txBody>
          <a:bodyPr/>
          <a:lstStyle/>
          <a:p>
            <a:r>
              <a:rPr lang="zh-CN" altLang="en-US"/>
              <a:t>边框</a:t>
            </a:r>
            <a:endParaRPr lang="en-US" altLang="zh-CN"/>
          </a:p>
          <a:p>
            <a:pPr lvl="1"/>
            <a:r>
              <a:rPr lang="en-US" altLang="zh-CN"/>
              <a:t>border-color</a:t>
            </a:r>
          </a:p>
          <a:p>
            <a:pPr lvl="1"/>
            <a:r>
              <a:rPr lang="en-US" altLang="zh-CN"/>
              <a:t>border-width</a:t>
            </a:r>
          </a:p>
          <a:p>
            <a:pPr lvl="1"/>
            <a:r>
              <a:rPr lang="en-US" altLang="zh-CN"/>
              <a:t>border-style</a:t>
            </a:r>
            <a:endParaRPr lang="zh-CN" altLang="en-US" dirty="0"/>
          </a:p>
        </p:txBody>
      </p:sp>
      <p:graphicFrame>
        <p:nvGraphicFramePr>
          <p:cNvPr id="5" name="表格 4"/>
          <p:cNvGraphicFramePr>
            <a:graphicFrameLocks noGrp="1"/>
          </p:cNvGraphicFramePr>
          <p:nvPr/>
        </p:nvGraphicFramePr>
        <p:xfrm>
          <a:off x="428596" y="2143116"/>
          <a:ext cx="8429684" cy="4500594"/>
        </p:xfrm>
        <a:graphic>
          <a:graphicData uri="http://schemas.openxmlformats.org/drawingml/2006/table">
            <a:tbl>
              <a:tblPr/>
              <a:tblGrid>
                <a:gridCol w="2143142">
                  <a:extLst>
                    <a:ext uri="{9D8B030D-6E8A-4147-A177-3AD203B41FA5}">
                      <a16:colId xmlns:a16="http://schemas.microsoft.com/office/drawing/2014/main" val="20000"/>
                    </a:ext>
                  </a:extLst>
                </a:gridCol>
                <a:gridCol w="2786082">
                  <a:extLst>
                    <a:ext uri="{9D8B030D-6E8A-4147-A177-3AD203B41FA5}">
                      <a16:colId xmlns:a16="http://schemas.microsoft.com/office/drawing/2014/main" val="20001"/>
                    </a:ext>
                  </a:extLst>
                </a:gridCol>
                <a:gridCol w="3500460">
                  <a:extLst>
                    <a:ext uri="{9D8B030D-6E8A-4147-A177-3AD203B41FA5}">
                      <a16:colId xmlns:a16="http://schemas.microsoft.com/office/drawing/2014/main" val="20002"/>
                    </a:ext>
                  </a:extLst>
                </a:gridCol>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border-top-color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border-top-color:#369;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extLst>
                  <a:ext uri="{0D108BD9-81ED-4DB2-BD59-A6C34878D82A}">
                    <a16:rowId xmlns:a16="http://schemas.microsoft.com/office/drawing/2014/main" val="10001"/>
                  </a:ext>
                </a:extLst>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border-right-color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border-right-color:#369;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extLst>
                  <a:ext uri="{0D108BD9-81ED-4DB2-BD59-A6C34878D82A}">
                    <a16:rowId xmlns:a16="http://schemas.microsoft.com/office/drawing/2014/main" val="10002"/>
                  </a:ext>
                </a:extLst>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border-bottom-color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extLst>
                  <a:ext uri="{0D108BD9-81ED-4DB2-BD59-A6C34878D82A}">
                    <a16:rowId xmlns:a16="http://schemas.microsoft.com/office/drawing/2014/main" val="10003"/>
                  </a:ext>
                </a:extLst>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border-left-color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border-left-color:#efcd56; </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extLst>
                  <a:ext uri="{0D108BD9-81ED-4DB2-BD59-A6C34878D82A}">
                    <a16:rowId xmlns:a16="http://schemas.microsoft.com/office/drawing/2014/main" val="10004"/>
                  </a:ext>
                </a:extLst>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border-color:#eeff34;</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extLst>
                  <a:ext uri="{0D108BD9-81ED-4DB2-BD59-A6C34878D82A}">
                    <a16:rowId xmlns:a16="http://schemas.microsoft.com/office/drawing/2014/main" val="10005"/>
                  </a:ext>
                </a:extLst>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上、下边框颜色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#369</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左、右边框颜色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extLst>
                  <a:ext uri="{0D108BD9-81ED-4DB2-BD59-A6C34878D82A}">
                    <a16:rowId xmlns:a16="http://schemas.microsoft.com/office/drawing/2014/main" val="10006"/>
                  </a:ext>
                </a:extLst>
              </a:tr>
              <a:tr h="928694">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#369</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左、右边框颜色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endParaRPr kumimoji="0" lang="zh-CN"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下边框颜色</a:t>
                      </a:r>
                      <a:r>
                        <a:rPr kumimoji="0" lang="zh-CN" altLang="en-US"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#f00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 #f00;</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extLst>
                  <a:ext uri="{0D108BD9-81ED-4DB2-BD59-A6C34878D82A}">
                    <a16:rowId xmlns:a16="http://schemas.microsoft.com/office/drawing/2014/main" val="10007"/>
                  </a:ext>
                </a:extLst>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a:ln>
                            <a:noFill/>
                          </a:ln>
                          <a:solidFill>
                            <a:schemeClr val="dk1"/>
                          </a:solidFill>
                          <a:effectLst/>
                          <a:latin typeface="+mn-lt"/>
                          <a:ea typeface="+mn-ea"/>
                          <a:cs typeface="+mn-cs"/>
                        </a:rPr>
                        <a:t>上、右、下、左边框颜色</a:t>
                      </a:r>
                      <a:r>
                        <a:rPr kumimoji="0" lang="zh-CN" altLang="en-US" sz="1600" b="1" u="none" strike="noStrike" kern="1200" cap="none" normalizeH="0" baseline="0" dirty="0">
                          <a:ln>
                            <a:noFill/>
                          </a:ln>
                          <a:solidFill>
                            <a:schemeClr val="dk1"/>
                          </a:solidFill>
                          <a:effectLst/>
                          <a:latin typeface="+mn-lt"/>
                          <a:ea typeface="+mn-ea"/>
                          <a:cs typeface="+mn-cs"/>
                        </a:rPr>
                        <a:t>：</a:t>
                      </a:r>
                      <a:endParaRPr kumimoji="0" lang="en-US" altLang="zh-CN" sz="1600" b="1"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#369</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#000</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#f00</a:t>
                      </a:r>
                      <a:r>
                        <a:rPr kumimoji="0" lang="zh-CN" altLang="zh-CN" sz="1600" b="1" u="none" strike="noStrike" kern="1200" cap="none" normalizeH="0" baseline="0" dirty="0">
                          <a:ln>
                            <a:noFill/>
                          </a:ln>
                          <a:solidFill>
                            <a:schemeClr val="dk1"/>
                          </a:solidFill>
                          <a:effectLst/>
                          <a:latin typeface="+mn-lt"/>
                          <a:ea typeface="+mn-ea"/>
                          <a:cs typeface="+mn-cs"/>
                        </a:rPr>
                        <a:t>、</a:t>
                      </a:r>
                      <a:r>
                        <a:rPr kumimoji="0" lang="en-US" altLang="zh-CN" sz="1600" b="1" u="none" strike="noStrike" kern="1200" cap="none" normalizeH="0" baseline="0" dirty="0">
                          <a:ln>
                            <a:noFill/>
                          </a:ln>
                          <a:solidFill>
                            <a:schemeClr val="dk1"/>
                          </a:solidFill>
                          <a:effectLst/>
                          <a:latin typeface="+mn-lt"/>
                          <a:ea typeface="+mn-ea"/>
                          <a:cs typeface="+mn-cs"/>
                        </a:rPr>
                        <a:t>#00f</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extLst>
                  <a:ext uri="{0D108BD9-81ED-4DB2-BD59-A6C34878D82A}">
                    <a16:rowId xmlns:a16="http://schemas.microsoft.com/office/drawing/2014/main" val="10008"/>
                  </a:ext>
                </a:extLst>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6</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20272" y="285728"/>
            <a:ext cx="1944340" cy="523220"/>
          </a:xfrm>
        </p:spPr>
        <p:txBody>
          <a:bodyPr/>
          <a:lstStyle/>
          <a:p>
            <a:r>
              <a:rPr lang="zh-CN" altLang="en-US"/>
              <a:t>边框粗细</a:t>
            </a:r>
            <a:endParaRPr lang="zh-CN" altLang="en-US" dirty="0"/>
          </a:p>
        </p:txBody>
      </p:sp>
      <p:sp>
        <p:nvSpPr>
          <p:cNvPr id="20483" name="内容占位符 2"/>
          <p:cNvSpPr>
            <a:spLocks noGrp="1"/>
          </p:cNvSpPr>
          <p:nvPr>
            <p:ph idx="1"/>
          </p:nvPr>
        </p:nvSpPr>
        <p:spPr/>
        <p:txBody>
          <a:bodyPr/>
          <a:lstStyle/>
          <a:p>
            <a:r>
              <a:rPr lang="en-US" altLang="zh-CN" dirty="0"/>
              <a:t>border-width</a:t>
            </a:r>
          </a:p>
          <a:p>
            <a:pPr lvl="1"/>
            <a:r>
              <a:rPr lang="en-US" altLang="zh-CN" dirty="0"/>
              <a:t>thin</a:t>
            </a:r>
          </a:p>
          <a:p>
            <a:pPr lvl="1"/>
            <a:r>
              <a:rPr lang="en-US" altLang="zh-CN" dirty="0"/>
              <a:t>medium</a:t>
            </a:r>
          </a:p>
          <a:p>
            <a:pPr lvl="1"/>
            <a:r>
              <a:rPr lang="en-US" altLang="zh-CN" dirty="0"/>
              <a:t>thick</a:t>
            </a:r>
          </a:p>
          <a:p>
            <a:pPr lvl="1"/>
            <a:r>
              <a:rPr lang="zh-CN" altLang="en-US" dirty="0">
                <a:solidFill>
                  <a:srgbClr val="FF0000"/>
                </a:solidFill>
              </a:rPr>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border-width:1px 3px 5px 2px;</a:t>
            </a:r>
          </a:p>
        </p:txBody>
      </p:sp>
      <p:grpSp>
        <p:nvGrpSpPr>
          <p:cNvPr id="25" name="组合 24"/>
          <p:cNvGrpSpPr/>
          <p:nvPr/>
        </p:nvGrpSpPr>
        <p:grpSpPr>
          <a:xfrm>
            <a:off x="142844" y="3501008"/>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7</a:t>
            </a:fld>
            <a:r>
              <a:rPr lang="en-US" altLang="zh-CN"/>
              <a:t>/37</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236296" y="285728"/>
            <a:ext cx="1728316" cy="523220"/>
          </a:xfrm>
        </p:spPr>
        <p:txBody>
          <a:bodyPr/>
          <a:lstStyle/>
          <a:p>
            <a:r>
              <a:rPr lang="zh-CN" altLang="en-US"/>
              <a:t>边框样式</a:t>
            </a:r>
            <a:endParaRPr lang="zh-CN" altLang="en-US" dirty="0"/>
          </a:p>
        </p:txBody>
      </p:sp>
      <p:sp>
        <p:nvSpPr>
          <p:cNvPr id="21507" name="内容占位符 2"/>
          <p:cNvSpPr>
            <a:spLocks noGrp="1"/>
          </p:cNvSpPr>
          <p:nvPr>
            <p:ph idx="1"/>
          </p:nvPr>
        </p:nvSpPr>
        <p:spPr/>
        <p:txBody>
          <a:bodyPr/>
          <a:lstStyle/>
          <a:p>
            <a:r>
              <a:rPr lang="en-US" altLang="zh-CN" dirty="0"/>
              <a:t>border-style</a:t>
            </a:r>
          </a:p>
          <a:p>
            <a:pPr lvl="1"/>
            <a:r>
              <a:rPr lang="en-US" altLang="zh-CN" dirty="0"/>
              <a:t>none</a:t>
            </a:r>
          </a:p>
          <a:p>
            <a:pPr lvl="1"/>
            <a:r>
              <a:rPr lang="en-US" altLang="zh-CN" dirty="0"/>
              <a:t>hidden</a:t>
            </a:r>
          </a:p>
          <a:p>
            <a:pPr lvl="1"/>
            <a:r>
              <a:rPr lang="en-US" altLang="zh-CN" dirty="0"/>
              <a:t>dotted</a:t>
            </a:r>
          </a:p>
          <a:p>
            <a:pPr lvl="1"/>
            <a:r>
              <a:rPr lang="en-US" altLang="zh-CN" dirty="0">
                <a:solidFill>
                  <a:srgbClr val="FF0000"/>
                </a:solidFill>
              </a:rPr>
              <a:t>dashed</a:t>
            </a:r>
          </a:p>
          <a:p>
            <a:pPr lvl="1"/>
            <a:r>
              <a:rPr lang="en-US" altLang="zh-CN" dirty="0">
                <a:solidFill>
                  <a:srgbClr val="FF0000"/>
                </a:solidFill>
              </a:rPr>
              <a:t>solid</a:t>
            </a:r>
          </a:p>
          <a:p>
            <a:pPr lvl="1"/>
            <a:r>
              <a:rPr lang="en-US" altLang="zh-CN" dirty="0"/>
              <a:t>double</a:t>
            </a:r>
          </a:p>
          <a:p>
            <a:pPr marL="457200" lvl="1" indent="0">
              <a:buNone/>
            </a:pPr>
            <a:endParaRPr lang="zh-CN" altLang="en-US" dirty="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sp>
        <p:nvSpPr>
          <p:cNvPr id="24" name="AutoShape 4"/>
          <p:cNvSpPr>
            <a:spLocks noChangeArrowheads="1"/>
          </p:cNvSpPr>
          <p:nvPr/>
        </p:nvSpPr>
        <p:spPr bwMode="auto">
          <a:xfrm>
            <a:off x="4139562" y="2709191"/>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border-top-</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border-right-</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border-bottom-</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border-left-</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a:solidFill>
                  <a:schemeClr val="accent5">
                    <a:lumMod val="10000"/>
                  </a:schemeClr>
                </a:solidFill>
                <a:latin typeface="+mn-lt"/>
              </a:rPr>
              <a:t>border-</a:t>
            </a:r>
            <a:r>
              <a:rPr lang="en-US" altLang="zh-CN" b="1" dirty="0" err="1">
                <a:solidFill>
                  <a:schemeClr val="accent5">
                    <a:lumMod val="10000"/>
                  </a:schemeClr>
                </a:solidFill>
                <a:latin typeface="+mn-lt"/>
              </a:rPr>
              <a:t>style:solid</a:t>
            </a:r>
            <a:r>
              <a:rPr lang="en-US" altLang="zh-CN" b="1" dirty="0">
                <a:solidFill>
                  <a:schemeClr val="accent5">
                    <a:lumMod val="10000"/>
                  </a:schemeClr>
                </a:solidFill>
                <a:latin typeface="+mn-lt"/>
              </a:rPr>
              <a:t> dotted dashed double;</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8</a:t>
            </a:fld>
            <a:r>
              <a:rPr lang="en-US" altLang="zh-CN"/>
              <a:t>/37</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6429388" y="285728"/>
            <a:ext cx="2535224" cy="523220"/>
          </a:xfrm>
        </p:spPr>
        <p:txBody>
          <a:bodyPr/>
          <a:lstStyle/>
          <a:p>
            <a:r>
              <a:rPr lang="en-US" altLang="zh-CN"/>
              <a:t>border</a:t>
            </a:r>
            <a:r>
              <a:rPr lang="zh-CN" altLang="en-US"/>
              <a:t>简写</a:t>
            </a:r>
            <a:endParaRPr lang="zh-CN" altLang="en-US" dirty="0"/>
          </a:p>
        </p:txBody>
      </p:sp>
      <p:sp>
        <p:nvSpPr>
          <p:cNvPr id="22531" name="内容占位符 2"/>
          <p:cNvSpPr>
            <a:spLocks noGrp="1"/>
          </p:cNvSpPr>
          <p:nvPr>
            <p:ph idx="1"/>
          </p:nvPr>
        </p:nvSpPr>
        <p:spPr/>
        <p:txBody>
          <a:bodyPr/>
          <a:lstStyle/>
          <a:p>
            <a:r>
              <a:rPr lang="zh-CN" altLang="en-US" dirty="0"/>
              <a:t>同时设置边框的颜色、粗细和样式</a:t>
            </a:r>
          </a:p>
        </p:txBody>
      </p:sp>
      <p:sp>
        <p:nvSpPr>
          <p:cNvPr id="5" name="AutoShape 3"/>
          <p:cNvSpPr>
            <a:spLocks noChangeArrowheads="1"/>
          </p:cNvSpPr>
          <p:nvPr/>
        </p:nvSpPr>
        <p:spPr bwMode="auto">
          <a:xfrm>
            <a:off x="1259182" y="2000240"/>
            <a:ext cx="4572032" cy="7750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2" charset="-122"/>
                  <a:ea typeface="黑体" panose="02010609060101010101" pitchFamily="2" charset="-122"/>
                </a:rPr>
                <a:t>示例</a:t>
              </a:r>
            </a:p>
          </p:txBody>
        </p:sp>
      </p:grpSp>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p>
        </p:txBody>
      </p:sp>
      <p:grpSp>
        <p:nvGrpSpPr>
          <p:cNvPr id="21" name="组合 14"/>
          <p:cNvGrpSpPr/>
          <p:nvPr/>
        </p:nvGrpSpPr>
        <p:grpSpPr bwMode="auto">
          <a:xfrm>
            <a:off x="571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488901" y="5187962"/>
              <a:ext cx="25427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：边框样式</a:t>
              </a:r>
            </a:p>
          </p:txBody>
        </p:sp>
      </p:grpSp>
      <p:sp>
        <p:nvSpPr>
          <p:cNvPr id="27" name="线形标注 1 26"/>
          <p:cNvSpPr/>
          <p:nvPr/>
        </p:nvSpPr>
        <p:spPr bwMode="auto">
          <a:xfrm flipH="1">
            <a:off x="3781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3781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9</a:t>
            </a:fld>
            <a:r>
              <a:rPr lang="en-US" altLang="zh-CN"/>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animBg="1"/>
      <p:bldP spid="18"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2452</Words>
  <Application>Microsoft Office PowerPoint</Application>
  <PresentationFormat>全屏显示(4:3)</PresentationFormat>
  <Paragraphs>507</Paragraphs>
  <Slides>35</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黑体</vt:lpstr>
      <vt:lpstr>微软雅黑</vt:lpstr>
      <vt:lpstr>Arial</vt:lpstr>
      <vt:lpstr>Arial Black</vt:lpstr>
      <vt:lpstr>Calibri</vt:lpstr>
      <vt:lpstr>Tahoma</vt:lpstr>
      <vt:lpstr>Times New Roman</vt:lpstr>
      <vt:lpstr>Wingdings</vt:lpstr>
      <vt:lpstr>模板</vt:lpstr>
      <vt:lpstr>PowerPoint 演示文稿</vt:lpstr>
      <vt:lpstr>回顾与作业点评</vt:lpstr>
      <vt:lpstr>本章任务</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box-sizing2-1</vt:lpstr>
      <vt:lpstr>box-sizing2-2 </vt:lpstr>
      <vt:lpstr>学员操作—课程导航2-1</vt:lpstr>
      <vt:lpstr>学员操作—北大青鸟课程导航2-2</vt:lpstr>
      <vt:lpstr>学员操作—聚美优品商品分类2-1</vt:lpstr>
      <vt:lpstr>学员操作—聚美优品商品分类2-2</vt:lpstr>
      <vt:lpstr>学员操作—制作京东快报页面</vt:lpstr>
      <vt:lpstr>共性问题集中讲解</vt:lpstr>
      <vt:lpstr>圆角边框</vt:lpstr>
      <vt:lpstr>  使用border-radius制作特殊图形3-1</vt:lpstr>
      <vt:lpstr>  使用border-radius制作特殊图形3-2</vt:lpstr>
      <vt:lpstr>  使用border-radius制作特殊图形3-3</vt:lpstr>
      <vt:lpstr>学员操作—彩妆热卖产品列表2-1</vt:lpstr>
      <vt:lpstr>学员操作—彩妆热卖产品列表2-2</vt:lpstr>
      <vt:lpstr>共性问题集中讲解</vt:lpstr>
      <vt:lpstr>盒子阴影</vt:lpstr>
      <vt:lpstr>学员操作—制作爱奇异视频播放列表2-1</vt:lpstr>
      <vt:lpstr>学员操作—制作爱奇异视频播放列表2-2</vt:lpstr>
      <vt:lpstr>共性问题集中讲解</vt:lpstr>
      <vt:lpstr>总结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SU YangFei</cp:lastModifiedBy>
  <cp:revision>1163</cp:revision>
  <dcterms:created xsi:type="dcterms:W3CDTF">2006-03-08T06:55:00Z</dcterms:created>
  <dcterms:modified xsi:type="dcterms:W3CDTF">2022-12-02T02:10:33Z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2052-11.1.0.10524</vt:lpwstr>
  </property>
  <property fmtid="{D5CDD505-2E9C-101B-9397-08002B2CF9AE}" pid="3" name="ICV">
    <vt:lpwstr>EC9405D79A3841F9A5240B1328D54744</vt:lpwstr>
  </property>
</Properties>
</file>