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6923" autoAdjust="0"/>
  </p:normalViewPr>
  <p:slideViewPr>
    <p:cSldViewPr snapToGrid="0">
      <p:cViewPr>
        <p:scale>
          <a:sx n="66" d="100"/>
          <a:sy n="66" d="100"/>
        </p:scale>
        <p:origin x="60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D7E13-5982-4CE9-A725-6CA5CEA29365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5607D-0870-4EA8-A218-763407411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25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5607D-0870-4EA8-A218-76340741156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71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GLSL</a:t>
            </a:r>
            <a:r>
              <a:rPr kumimoji="1" lang="ja-JP" altLang="en-US" dirty="0"/>
              <a:t>とは：基本的な文法が</a:t>
            </a:r>
            <a:r>
              <a:rPr kumimoji="1" lang="en-US" altLang="ja-JP" dirty="0"/>
              <a:t>C</a:t>
            </a:r>
            <a:r>
              <a:rPr kumimoji="1" lang="ja-JP" altLang="en-US" dirty="0"/>
              <a:t>言語に似ている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ポインタなどはない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・シェーダという名前からわかるように、シェード</a:t>
            </a:r>
            <a:r>
              <a:rPr kumimoji="1" lang="en-US" altLang="ja-JP" dirty="0"/>
              <a:t>(Shade)</a:t>
            </a:r>
            <a:r>
              <a:rPr kumimoji="1" lang="ja-JP" altLang="en-US" dirty="0"/>
              <a:t>、影の処理を行うのがシェーダの定義みたいです</a:t>
            </a:r>
            <a:endParaRPr kumimoji="1" lang="en-US" altLang="ja-JP" dirty="0"/>
          </a:p>
          <a:p>
            <a:r>
              <a:rPr kumimoji="1" lang="ja-JP" altLang="en-US"/>
              <a:t>・実際はレンダリングに関することを大体全て行う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5607D-0870-4EA8-A218-76340741156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44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・つぶやき</a:t>
            </a:r>
            <a:r>
              <a:rPr kumimoji="1" lang="en-US" altLang="ja-JP" dirty="0"/>
              <a:t>GLSL</a:t>
            </a:r>
            <a:r>
              <a:rPr kumimoji="1" lang="ja-JP" altLang="en-US" dirty="0"/>
              <a:t>で用いるのはフラグメントシェーダ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3D</a:t>
            </a:r>
            <a:r>
              <a:rPr kumimoji="1" lang="ja-JP" altLang="en-US" dirty="0"/>
              <a:t>のオブジェクトをシェーダによって表示するときには、右の図のようにいくつもの種類のシェーダを通る</a:t>
            </a:r>
            <a:endParaRPr kumimoji="1" lang="en-US" altLang="ja-JP" dirty="0"/>
          </a:p>
          <a:p>
            <a:r>
              <a:rPr kumimoji="1" lang="ja-JP" altLang="en-US" dirty="0"/>
              <a:t>・その最後を見てみると、フラグメントシェーダになっている</a:t>
            </a:r>
            <a:endParaRPr kumimoji="1" lang="en-US" altLang="ja-JP" dirty="0"/>
          </a:p>
          <a:p>
            <a:r>
              <a:rPr kumimoji="1" lang="ja-JP" altLang="en-US" dirty="0"/>
              <a:t>・つまり、フラグメントシェーダの内容次第ですべての描画結果を制御できるということ</a:t>
            </a:r>
            <a:endParaRPr kumimoji="1" lang="en-US" altLang="ja-JP" dirty="0"/>
          </a:p>
          <a:p>
            <a:r>
              <a:rPr kumimoji="1" lang="ja-JP" altLang="en-US" dirty="0"/>
              <a:t>・少ない文字列で</a:t>
            </a:r>
            <a:r>
              <a:rPr kumimoji="1" lang="en-US" altLang="ja-JP" dirty="0"/>
              <a:t>GLSL</a:t>
            </a:r>
            <a:r>
              <a:rPr kumimoji="1" lang="ja-JP" altLang="en-US" dirty="0"/>
              <a:t>を書かなくてはいけないつぶやき</a:t>
            </a:r>
            <a:r>
              <a:rPr kumimoji="1" lang="en-US" altLang="ja-JP" dirty="0"/>
              <a:t>GLSL</a:t>
            </a:r>
            <a:r>
              <a:rPr kumimoji="1" lang="ja-JP" altLang="en-US" dirty="0"/>
              <a:t>に合っている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いちいち頂点シェーダなどを書く文字数はない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5607D-0870-4EA8-A218-76340741156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1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EBEA47-B6DF-57BD-1670-49AC18A0B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A4CD75-94A3-672C-3876-A63702D59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99B014-F3E6-2708-96F5-F1F04BAC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107-388E-4A1F-9313-C5CAF8A5C915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AD8756-74D8-A9E2-3EFF-4613C398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4E4C6E-AA2E-F4E4-B9C0-AC8DF71C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1D6C-3FF2-4F53-94DC-4DC76DF16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3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11E24-BAEE-BC86-BD0E-0C057CA9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B7F445-B8C0-120F-CAD9-70CEDFDA8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A894CE-B637-3C46-5E34-391796CF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107-388E-4A1F-9313-C5CAF8A5C915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A9A67D-8F67-81D1-3AAA-D98514A9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DCF032-10EF-7B2C-FCD0-591D9AEC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1D6C-3FF2-4F53-94DC-4DC76DF16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78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F074F8-7CCB-40C9-4441-B6CB100F2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096E4C-B24A-0DCC-D283-EC997F15A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594B6F-14D5-7D03-6D13-36BF1949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107-388E-4A1F-9313-C5CAF8A5C915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82F2E8-7F85-1235-FC9B-ACEC7937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C386AF-AB4C-0CDB-A6B0-B65A09B5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1D6C-3FF2-4F53-94DC-4DC76DF16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64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A87D63-9758-61C8-8EF9-257B1C98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8CF6D8-89A4-0528-36FB-11034E2F3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1F2F82-449D-167F-84A7-71CEEB20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107-388E-4A1F-9313-C5CAF8A5C915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6D4325-157B-7AC5-5168-FA826545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AE5B7-0FF9-8B6B-8853-8CD2B23D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1D6C-3FF2-4F53-94DC-4DC76DF16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67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CA228-9A36-C73C-384F-532AE385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868130-EB79-AA3A-CEB1-E155523FD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BE99FD-7610-0128-ACFB-03F71AE2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107-388E-4A1F-9313-C5CAF8A5C915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7FD82-15D5-160C-CC8D-D188F109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D25BA-D581-F16B-F4FC-63F343BD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1D6C-3FF2-4F53-94DC-4DC76DF16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91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EEB40E-5928-6433-90BC-858F0C58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A40684-D796-C8F2-AE83-724C23320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BD1C9-2A5A-0FE9-F91F-DA4E227B3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719A52-9382-1520-EE85-ECEE290E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107-388E-4A1F-9313-C5CAF8A5C915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24525B-37C9-AE83-583B-A48FC6A8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9A6832-8B6D-4063-5A3D-A203EE12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1D6C-3FF2-4F53-94DC-4DC76DF16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57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960D7-7314-77A0-5F92-64C73347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3308EC-CCE7-51D6-0C9A-75CCEB8D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0A7F4A-6224-C07A-00A8-57AF39B70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E8E0A1-1828-8C45-D05C-9B9F6F020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92C863-10BF-9424-BAED-A4DAE5A01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7FE332-AD0D-283C-C525-D1373DB1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107-388E-4A1F-9313-C5CAF8A5C915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F0A6A7-758C-42AC-5803-0DCE3556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4C3627-C12B-9C91-7458-D7412BAF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1D6C-3FF2-4F53-94DC-4DC76DF16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89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B4F54-7D3F-FBA2-2DAD-85534D03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92846A-849C-7CDF-2E75-6BFCE7ED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107-388E-4A1F-9313-C5CAF8A5C915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9FD82A-375E-B9A1-3B47-AEF1BE93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1986DD-E667-F291-F4D6-7AC678F4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1D6C-3FF2-4F53-94DC-4DC76DF16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83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5A6961-1F5D-7F86-A3F0-F81F0C48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107-388E-4A1F-9313-C5CAF8A5C915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6F334B-039C-AF08-1420-0B360046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75A4B8-FE4D-CA65-DF36-306727BB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1D6C-3FF2-4F53-94DC-4DC76DF16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79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0B159-3E1D-FC56-C884-E404102D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448EC1-5F8B-7558-2034-BD21769D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4CBAAF-EB41-3D8B-1E47-6A20B0828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F049E5-0FAD-69C8-75E0-22886934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107-388E-4A1F-9313-C5CAF8A5C915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C3BDD8-2510-F730-54E1-7C39442F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C74E96-A19E-EF76-0BB2-4738A793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1D6C-3FF2-4F53-94DC-4DC76DF16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1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2A8F2-F685-2212-C4F6-71936A1A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EBBD0E-97E9-54B6-531B-8207CA7B7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7C6F91-34DE-CDC8-F62E-92539AC16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D2DAC2-C29B-EC88-1C42-2B20C6C1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107-388E-4A1F-9313-C5CAF8A5C915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3E3FF6-C952-5007-29A2-86BB09F0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021B26-5B2E-9D73-F75D-35567BC3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1D6C-3FF2-4F53-94DC-4DC76DF16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2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32954A-4A97-3A64-3E64-E5F667B3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B263E-A65C-79B9-2848-7D184D139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99DF24-48B6-48EE-D1EA-3838C1820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1D107-388E-4A1F-9313-C5CAF8A5C915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573817-6474-E87B-AE0E-CD3E15E2C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5DC3F8-D440-5B13-FA9F-D665D33B4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31D6C-3FF2-4F53-94DC-4DC76DF16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97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8%8B%B1%E8%AA%9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.wikipedia.org/wiki/%E3%82%B7%E3%82%A7%E3%83%BC%E3%83%87%E3%82%A3%E3%83%B3%E3%82%B0" TargetMode="External"/><Relationship Id="rId4" Type="http://schemas.openxmlformats.org/officeDocument/2006/relationships/hyperlink" Target="https://ja.wikipedia.org/wiki/3%E6%AC%A1%E5%85%83%E3%82%B3%E3%83%B3%E3%83%94%E3%83%A5%E3%83%BC%E3%82%BF%E3%82%B0%E3%83%A9%E3%83%95%E3%82%A3%E3%83%83%E3%82%AF%E3%82%B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61ED54-356B-0987-FBE3-9C72558E2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5400"/>
              <a:t>つぶやき</a:t>
            </a:r>
            <a:r>
              <a:rPr lang="en-US" altLang="ja-JP" sz="5400"/>
              <a:t>GLSL</a:t>
            </a:r>
            <a:r>
              <a:rPr lang="ja-JP" altLang="en-US" sz="5400"/>
              <a:t>とは</a:t>
            </a:r>
            <a:endParaRPr kumimoji="1" lang="ja-JP" altLang="en-US" sz="5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367811-72B0-027B-D4C9-EC867645A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ja-JP" sz="2000"/>
              <a:t>@Renard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92590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図 4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FAF4E9A2-40A6-ED1A-AD28-B906DF299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29" y="545754"/>
            <a:ext cx="4496341" cy="5763167"/>
          </a:xfrm>
          <a:prstGeom prst="rect">
            <a:avLst/>
          </a:prstGeom>
        </p:spPr>
      </p:pic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0FF60458-3AB0-0645-C466-F74727AEF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282" y="3184999"/>
            <a:ext cx="10515600" cy="48467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←謎の文字列</a:t>
            </a:r>
          </a:p>
        </p:txBody>
      </p:sp>
      <p:sp>
        <p:nvSpPr>
          <p:cNvPr id="9" name="コンテンツ プレースホルダー 6">
            <a:extLst>
              <a:ext uri="{FF2B5EF4-FFF2-40B4-BE49-F238E27FC236}">
                <a16:creationId xmlns:a16="http://schemas.microsoft.com/office/drawing/2014/main" id="{8DA9009F-CE56-F653-A5BB-1180C83FF490}"/>
              </a:ext>
            </a:extLst>
          </p:cNvPr>
          <p:cNvSpPr txBox="1">
            <a:spLocks/>
          </p:cNvSpPr>
          <p:nvPr/>
        </p:nvSpPr>
        <p:spPr>
          <a:xfrm>
            <a:off x="6017282" y="4779161"/>
            <a:ext cx="10515600" cy="48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←綺麗な映像</a:t>
            </a:r>
          </a:p>
        </p:txBody>
      </p:sp>
      <p:sp>
        <p:nvSpPr>
          <p:cNvPr id="11" name="コンテンツ プレースホルダー 6">
            <a:extLst>
              <a:ext uri="{FF2B5EF4-FFF2-40B4-BE49-F238E27FC236}">
                <a16:creationId xmlns:a16="http://schemas.microsoft.com/office/drawing/2014/main" id="{1D832170-95F1-8E0A-B035-810CFF61B6E1}"/>
              </a:ext>
            </a:extLst>
          </p:cNvPr>
          <p:cNvSpPr txBox="1">
            <a:spLocks/>
          </p:cNvSpPr>
          <p:nvPr/>
        </p:nvSpPr>
        <p:spPr>
          <a:xfrm>
            <a:off x="6096000" y="545754"/>
            <a:ext cx="10515600" cy="48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←謎のハッシュタグ</a:t>
            </a:r>
          </a:p>
        </p:txBody>
      </p:sp>
    </p:spTree>
    <p:extLst>
      <p:ext uri="{BB962C8B-B14F-4D97-AF65-F5344CB8AC3E}">
        <p14:creationId xmlns:p14="http://schemas.microsoft.com/office/powerpoint/2010/main" val="2011662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3C402B-3561-D435-3AAA-08C6B8CE9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79294"/>
            <a:ext cx="10515598" cy="8960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5000" dirty="0">
                <a:solidFill>
                  <a:srgbClr val="FFFFFF"/>
                </a:solidFill>
              </a:rPr>
              <a:t>まず</a:t>
            </a:r>
            <a:r>
              <a:rPr kumimoji="1" lang="en-US" altLang="ja-JP" sz="5000" dirty="0">
                <a:solidFill>
                  <a:srgbClr val="FFFFFF"/>
                </a:solidFill>
              </a:rPr>
              <a:t>…</a:t>
            </a:r>
            <a:endParaRPr kumimoji="1" lang="ja-JP" altLang="en-US" sz="5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34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36D59C5-9EF8-D167-6234-968CD6820A58}"/>
              </a:ext>
            </a:extLst>
          </p:cNvPr>
          <p:cNvSpPr txBox="1">
            <a:spLocks/>
          </p:cNvSpPr>
          <p:nvPr/>
        </p:nvSpPr>
        <p:spPr>
          <a:xfrm>
            <a:off x="838200" y="1350157"/>
            <a:ext cx="10515598" cy="4154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sz="4300" dirty="0">
                <a:solidFill>
                  <a:srgbClr val="FFFFFF"/>
                </a:solidFill>
              </a:rPr>
              <a:t>GLSL</a:t>
            </a:r>
            <a:r>
              <a:rPr kumimoji="1" lang="ja-JP" altLang="en-US" sz="4300" dirty="0">
                <a:solidFill>
                  <a:srgbClr val="FFFFFF"/>
                </a:solidFill>
              </a:rPr>
              <a:t>とは</a:t>
            </a:r>
            <a:endParaRPr kumimoji="1" lang="en-US" altLang="ja-JP" sz="43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kumimoji="1" lang="en-US" altLang="ja-JP" sz="1600" dirty="0">
                <a:solidFill>
                  <a:srgbClr val="FFFFFF"/>
                </a:solidFill>
              </a:rPr>
              <a:t>C</a:t>
            </a:r>
            <a:r>
              <a:rPr kumimoji="1" lang="ja-JP" altLang="en-US" sz="1600" dirty="0">
                <a:solidFill>
                  <a:srgbClr val="FFFFFF"/>
                </a:solidFill>
              </a:rPr>
              <a:t>言語をベースとしたシェーディング言語</a:t>
            </a:r>
            <a:endParaRPr kumimoji="1" lang="en-US" altLang="ja-JP" sz="1600" dirty="0">
              <a:solidFill>
                <a:srgbClr val="FFFFFF"/>
              </a:solidFill>
            </a:endParaRPr>
          </a:p>
          <a:p>
            <a:pPr marL="0"/>
            <a:endParaRPr lang="en-US" altLang="ja-JP" sz="1600" dirty="0">
              <a:solidFill>
                <a:srgbClr val="FFFFFF"/>
              </a:solidFill>
            </a:endParaRPr>
          </a:p>
          <a:p>
            <a:pPr marL="0"/>
            <a:endParaRPr lang="en-US" altLang="ja-JP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ja-JP" altLang="en-US" sz="4300" dirty="0">
                <a:solidFill>
                  <a:srgbClr val="FFFFFF"/>
                </a:solidFill>
              </a:rPr>
              <a:t>シェーディング言語とは</a:t>
            </a:r>
            <a:endParaRPr lang="en-US" altLang="ja-JP" sz="43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rgbClr val="FFFFFF"/>
                </a:solidFill>
              </a:rPr>
              <a:t>シェーダを書くプログラミング言語</a:t>
            </a:r>
            <a:endParaRPr lang="en-US" altLang="ja-JP" sz="1600" dirty="0">
              <a:solidFill>
                <a:srgbClr val="FFFFFF"/>
              </a:solidFill>
            </a:endParaRPr>
          </a:p>
          <a:p>
            <a:pPr marL="0"/>
            <a:endParaRPr lang="en-US" altLang="ja-JP" sz="1600" dirty="0">
              <a:solidFill>
                <a:srgbClr val="FFFFFF"/>
              </a:solidFill>
            </a:endParaRPr>
          </a:p>
          <a:p>
            <a:pPr marL="0"/>
            <a:endParaRPr lang="en-US" altLang="ja-JP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ja-JP" altLang="en-US" sz="4800" dirty="0">
                <a:solidFill>
                  <a:srgbClr val="FFFFFF"/>
                </a:solidFill>
              </a:rPr>
              <a:t>シェーダとは</a:t>
            </a:r>
            <a:endParaRPr lang="en-US" altLang="ja-JP" sz="4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FFFF"/>
                </a:solidFill>
                <a:highlight>
                  <a:srgbClr val="C0C0C0"/>
                </a:highlight>
              </a:rPr>
              <a:t>シェーダー</a:t>
            </a:r>
            <a:r>
              <a:rPr lang="ja-JP" altLang="en-US" sz="1600" dirty="0">
                <a:solidFill>
                  <a:srgbClr val="FFFFFF"/>
                </a:solidFill>
                <a:highlight>
                  <a:srgbClr val="C0C0C0"/>
                </a:highlight>
              </a:rPr>
              <a:t>（</a:t>
            </a:r>
            <a:r>
              <a:rPr lang="ja-JP" altLang="en-US" sz="1600" dirty="0">
                <a:solidFill>
                  <a:srgbClr val="FFFFFF"/>
                </a:solidFill>
                <a:highlight>
                  <a:srgbClr val="C0C0C0"/>
                </a:highlight>
                <a:hlinkClick r:id="rId3" tooltip="英語"/>
              </a:rPr>
              <a:t>英</a:t>
            </a:r>
            <a:r>
              <a:rPr lang="en-US" altLang="ja-JP" sz="1600" dirty="0">
                <a:solidFill>
                  <a:srgbClr val="FFFFFF"/>
                </a:solidFill>
                <a:highlight>
                  <a:srgbClr val="C0C0C0"/>
                </a:highlight>
              </a:rPr>
              <a:t>: shader</a:t>
            </a:r>
            <a:r>
              <a:rPr lang="ja-JP" altLang="en-US" sz="1600" dirty="0">
                <a:solidFill>
                  <a:srgbClr val="FFFFFF"/>
                </a:solidFill>
                <a:highlight>
                  <a:srgbClr val="C0C0C0"/>
                </a:highlight>
              </a:rPr>
              <a:t>）とは、</a:t>
            </a:r>
            <a:r>
              <a:rPr lang="en-US" altLang="ja-JP" sz="1600" dirty="0">
                <a:solidFill>
                  <a:srgbClr val="FFFFFF"/>
                </a:solidFill>
                <a:highlight>
                  <a:srgbClr val="C0C0C0"/>
                </a:highlight>
                <a:hlinkClick r:id="rId4" tooltip="3次元コンピュータグラフィックス"/>
              </a:rPr>
              <a:t>3</a:t>
            </a:r>
            <a:r>
              <a:rPr lang="ja-JP" altLang="en-US" sz="1600" dirty="0">
                <a:solidFill>
                  <a:srgbClr val="FFFFFF"/>
                </a:solidFill>
                <a:highlight>
                  <a:srgbClr val="C0C0C0"/>
                </a:highlight>
                <a:hlinkClick r:id="rId4" tooltip="3次元コンピュータグラフィックス"/>
              </a:rPr>
              <a:t>次元コンピュータグラフィックス</a:t>
            </a:r>
            <a:r>
              <a:rPr lang="ja-JP" altLang="en-US" sz="1600" dirty="0">
                <a:solidFill>
                  <a:srgbClr val="FFFFFF"/>
                </a:solidFill>
                <a:highlight>
                  <a:srgbClr val="C0C0C0"/>
                </a:highlight>
              </a:rPr>
              <a:t>において、</a:t>
            </a:r>
            <a:r>
              <a:rPr lang="ja-JP" altLang="en-US" sz="1600" dirty="0">
                <a:solidFill>
                  <a:srgbClr val="FFFFFF"/>
                </a:solidFill>
                <a:highlight>
                  <a:srgbClr val="C0C0C0"/>
                </a:highlight>
                <a:hlinkClick r:id="rId5" tooltip="シェーディング"/>
              </a:rPr>
              <a:t>シェーディング</a:t>
            </a:r>
            <a:r>
              <a:rPr lang="ja-JP" altLang="en-US" sz="1600" dirty="0">
                <a:solidFill>
                  <a:srgbClr val="FFFFFF"/>
                </a:solidFill>
                <a:highlight>
                  <a:srgbClr val="C0C0C0"/>
                </a:highlight>
              </a:rPr>
              <a:t>（陰影処理）を行うコンピュータプログラムのこと。</a:t>
            </a:r>
            <a:endParaRPr lang="en-US" altLang="ja-JP" sz="1600" dirty="0">
              <a:solidFill>
                <a:srgbClr val="FFFFFF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rgbClr val="FFFFFF"/>
                </a:solidFill>
              </a:rPr>
              <a:t>とあるが、実際は新たにプリミティブを追加したり、パーティクルを生成したりと幅広い</a:t>
            </a:r>
            <a:endParaRPr lang="en-US" altLang="ja-JP" sz="1600" dirty="0">
              <a:solidFill>
                <a:srgbClr val="FFFFFF"/>
              </a:solidFill>
              <a:highlight>
                <a:srgbClr val="C0C0C0"/>
              </a:highlight>
            </a:endParaRPr>
          </a:p>
          <a:p>
            <a:pPr marL="0"/>
            <a:endParaRPr lang="en-US" altLang="ja-JP" sz="1600" dirty="0">
              <a:solidFill>
                <a:srgbClr val="FFFFFF"/>
              </a:solidFill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A63E381-A3AC-83F2-C8AF-77D2A15DADDE}"/>
              </a:ext>
            </a:extLst>
          </p:cNvPr>
          <p:cNvSpPr txBox="1">
            <a:spLocks/>
          </p:cNvSpPr>
          <p:nvPr/>
        </p:nvSpPr>
        <p:spPr>
          <a:xfrm>
            <a:off x="838200" y="39910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12214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8F125D-032D-9846-52B7-5057FE04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061251"/>
            <a:ext cx="10515598" cy="73217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ja-JP" altLang="en-US" sz="5400" dirty="0">
                <a:solidFill>
                  <a:srgbClr val="FFFFFF"/>
                </a:solidFill>
              </a:rPr>
              <a:t>シェーダにも色々な種類がある</a:t>
            </a:r>
          </a:p>
        </p:txBody>
      </p:sp>
    </p:spTree>
    <p:extLst>
      <p:ext uri="{BB962C8B-B14F-4D97-AF65-F5344CB8AC3E}">
        <p14:creationId xmlns:p14="http://schemas.microsoft.com/office/powerpoint/2010/main" val="327848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36D59C5-9EF8-D167-6234-968CD6820A58}"/>
              </a:ext>
            </a:extLst>
          </p:cNvPr>
          <p:cNvSpPr txBox="1">
            <a:spLocks/>
          </p:cNvSpPr>
          <p:nvPr/>
        </p:nvSpPr>
        <p:spPr>
          <a:xfrm>
            <a:off x="838200" y="1350157"/>
            <a:ext cx="10515598" cy="4154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000" dirty="0">
                <a:solidFill>
                  <a:srgbClr val="FFFFFF"/>
                </a:solidFill>
              </a:rPr>
              <a:t>頂点シェーダー</a:t>
            </a:r>
            <a:endParaRPr lang="en-US" altLang="ja-JP" sz="4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ja-JP" altLang="en-US" sz="1500" dirty="0">
                <a:solidFill>
                  <a:srgbClr val="FFFFFF"/>
                </a:solidFill>
              </a:rPr>
              <a:t>頂点座標をいじるシェーダ</a:t>
            </a:r>
            <a:endParaRPr lang="en-US" altLang="ja-JP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ja-JP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ja-JP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ja-JP" altLang="en-US" sz="4000" dirty="0">
                <a:solidFill>
                  <a:srgbClr val="FFFFFF"/>
                </a:solidFill>
              </a:rPr>
              <a:t>ジオメトリシェーダー</a:t>
            </a:r>
            <a:endParaRPr lang="en-US" altLang="ja-JP" sz="4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ja-JP" altLang="en-US" sz="1500" dirty="0">
                <a:solidFill>
                  <a:srgbClr val="FFFFFF"/>
                </a:solidFill>
              </a:rPr>
              <a:t>プリミティブをいじったりするシェーダ</a:t>
            </a:r>
            <a:endParaRPr lang="en-US" altLang="ja-JP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ja-JP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ja-JP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/>
                </a:solidFill>
              </a:rPr>
              <a:t>フラグメントシェーダー</a:t>
            </a:r>
            <a:endParaRPr lang="en-US" altLang="ja-JP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ja-JP" sz="2600" dirty="0">
                <a:solidFill>
                  <a:schemeClr val="accent1"/>
                </a:solidFill>
              </a:rPr>
              <a:t>(</a:t>
            </a:r>
            <a:r>
              <a:rPr lang="ja-JP" altLang="en-US" sz="2600" dirty="0">
                <a:solidFill>
                  <a:schemeClr val="accent1"/>
                </a:solidFill>
              </a:rPr>
              <a:t>ピクセルシェーダー</a:t>
            </a:r>
            <a:r>
              <a:rPr lang="en-US" altLang="ja-JP" sz="26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ja-JP" altLang="en-US" sz="1500" dirty="0"/>
              <a:t>最終的な画面上のピクセル色を決めるシェーダ</a:t>
            </a:r>
            <a:endParaRPr lang="en-US" altLang="ja-JP" sz="15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A63E381-A3AC-83F2-C8AF-77D2A15DADDE}"/>
              </a:ext>
            </a:extLst>
          </p:cNvPr>
          <p:cNvSpPr txBox="1">
            <a:spLocks/>
          </p:cNvSpPr>
          <p:nvPr/>
        </p:nvSpPr>
        <p:spPr>
          <a:xfrm>
            <a:off x="838200" y="39910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2000" dirty="0">
              <a:highlight>
                <a:srgbClr val="C0C0C0"/>
              </a:highlight>
            </a:endParaRPr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34EB21-BA9A-4CDC-B7ED-C49AD5127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143" y="286178"/>
            <a:ext cx="3808655" cy="628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39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275</Words>
  <Application>Microsoft Office PowerPoint</Application>
  <PresentationFormat>ワイド画面</PresentationFormat>
  <Paragraphs>40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Office テーマ</vt:lpstr>
      <vt:lpstr>つぶやきGLSLとは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つぶやきGLSLとは</dc:title>
  <dc:creator>For Renard</dc:creator>
  <cp:lastModifiedBy>For Renard</cp:lastModifiedBy>
  <cp:revision>5</cp:revision>
  <dcterms:created xsi:type="dcterms:W3CDTF">2022-10-04T12:47:05Z</dcterms:created>
  <dcterms:modified xsi:type="dcterms:W3CDTF">2022-10-04T14:01:10Z</dcterms:modified>
</cp:coreProperties>
</file>