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1" r:id="rId4"/>
    <p:sldId id="257" r:id="rId5"/>
    <p:sldId id="259" r:id="rId6"/>
    <p:sldId id="260" r:id="rId7"/>
    <p:sldId id="262" r:id="rId8"/>
    <p:sldId id="263" r:id="rId9"/>
    <p:sldId id="264" r:id="rId10"/>
    <p:sldId id="266" r:id="rId11"/>
    <p:sldId id="270" r:id="rId12"/>
    <p:sldId id="272" r:id="rId13"/>
    <p:sldId id="273" r:id="rId14"/>
    <p:sldId id="274" r:id="rId15"/>
    <p:sldId id="275" r:id="rId16"/>
    <p:sldId id="276" r:id="rId17"/>
    <p:sldId id="277" r:id="rId18"/>
    <p:sldId id="27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923" autoAdjust="0"/>
  </p:normalViewPr>
  <p:slideViewPr>
    <p:cSldViewPr snapToGrid="0">
      <p:cViewPr varScale="1">
        <p:scale>
          <a:sx n="58" d="100"/>
          <a:sy n="58" d="100"/>
        </p:scale>
        <p:origin x="15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D7E13-5982-4CE9-A725-6CA5CEA29365}" type="datetimeFigureOut">
              <a:rPr kumimoji="1" lang="ja-JP" altLang="en-US" smtClean="0"/>
              <a:t>2022/10/8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5607D-0870-4EA8-A218-76340741156B}" type="slidenum">
              <a:rPr kumimoji="1" lang="ja-JP" altLang="en-US" smtClean="0"/>
              <a:t>‹#›</a:t>
            </a:fld>
            <a:endParaRPr kumimoji="1" lang="ja-JP" altLang="en-US"/>
          </a:p>
        </p:txBody>
      </p:sp>
    </p:spTree>
    <p:extLst>
      <p:ext uri="{BB962C8B-B14F-4D97-AF65-F5344CB8AC3E}">
        <p14:creationId xmlns:p14="http://schemas.microsoft.com/office/powerpoint/2010/main" val="42382541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質問大歓迎！</a:t>
            </a:r>
            <a:endParaRPr kumimoji="1" lang="en-US" altLang="ja-JP" dirty="0"/>
          </a:p>
          <a:p>
            <a:r>
              <a:rPr kumimoji="1" lang="ja-JP" altLang="en-US" dirty="0"/>
              <a:t>質問などがある方はいつでもおっしゃっていただいて結構です！</a:t>
            </a:r>
            <a:endParaRPr kumimoji="1" lang="en-US" altLang="ja-JP" dirty="0"/>
          </a:p>
          <a:p>
            <a:endParaRPr kumimoji="1" lang="en-US" altLang="ja-JP" dirty="0"/>
          </a:p>
          <a:p>
            <a:r>
              <a:rPr kumimoji="1" lang="ja-JP" altLang="en-US" dirty="0"/>
              <a:t>途中少し手を動かすところがありますので、参加していただけるとさらに理解が深まるかなと思います</a:t>
            </a:r>
            <a:endParaRPr kumimoji="1" lang="en-US" altLang="ja-JP" dirty="0"/>
          </a:p>
          <a:p>
            <a:r>
              <a:rPr kumimoji="1" lang="en-US" altLang="ja-JP" dirty="0"/>
              <a:t>PC</a:t>
            </a:r>
            <a:r>
              <a:rPr kumimoji="1" lang="ja-JP" altLang="en-US" dirty="0"/>
              <a:t>、スマホ、その他ブラウザが開けるのであれば何でも動きます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a:t>
            </a:fld>
            <a:endParaRPr kumimoji="1" lang="ja-JP" altLang="en-US"/>
          </a:p>
        </p:txBody>
      </p:sp>
    </p:spTree>
    <p:extLst>
      <p:ext uri="{BB962C8B-B14F-4D97-AF65-F5344CB8AC3E}">
        <p14:creationId xmlns:p14="http://schemas.microsoft.com/office/powerpoint/2010/main" val="1864662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・まずピクセル座標の変換からです</a:t>
            </a:r>
            <a:endParaRPr kumimoji="1" lang="en-US" altLang="ja-JP" dirty="0"/>
          </a:p>
          <a:p>
            <a:r>
              <a:rPr kumimoji="1" lang="ja-JP" altLang="en-US" dirty="0"/>
              <a:t>・これは基本のテクニックと言っていいようなもの</a:t>
            </a:r>
            <a:endParaRPr kumimoji="1" lang="en-US" altLang="ja-JP" dirty="0"/>
          </a:p>
          <a:p>
            <a:r>
              <a:rPr kumimoji="1" lang="ja-JP" altLang="en-US" dirty="0"/>
              <a:t>・ピクセル座標、</a:t>
            </a:r>
            <a:r>
              <a:rPr kumimoji="1" lang="en-US" altLang="ja-JP" dirty="0"/>
              <a:t>FC</a:t>
            </a:r>
            <a:r>
              <a:rPr kumimoji="1" lang="ja-JP" altLang="en-US" dirty="0"/>
              <a:t>を使いやすい形に変換する</a:t>
            </a:r>
            <a:endParaRPr kumimoji="1" lang="en-US" altLang="ja-JP" dirty="0"/>
          </a:p>
          <a:p>
            <a:r>
              <a:rPr kumimoji="1" lang="ja-JP" altLang="en-US" dirty="0"/>
              <a:t>・</a:t>
            </a:r>
            <a:r>
              <a:rPr kumimoji="1" lang="en-US" altLang="ja-JP" dirty="0" err="1"/>
              <a:t>r.y</a:t>
            </a:r>
            <a:r>
              <a:rPr kumimoji="1" lang="en-US" altLang="ja-JP" dirty="0"/>
              <a:t>/</a:t>
            </a:r>
            <a:r>
              <a:rPr kumimoji="1" lang="en-US" altLang="ja-JP" dirty="0" err="1"/>
              <a:t>r.x</a:t>
            </a:r>
            <a:r>
              <a:rPr kumimoji="1" lang="ja-JP" altLang="en-US" dirty="0"/>
              <a:t>、</a:t>
            </a:r>
            <a:r>
              <a:rPr kumimoji="1" lang="en-US" altLang="ja-JP" dirty="0" err="1"/>
              <a:t>r.x</a:t>
            </a:r>
            <a:r>
              <a:rPr kumimoji="1" lang="en-US" altLang="ja-JP" dirty="0"/>
              <a:t>/</a:t>
            </a:r>
            <a:r>
              <a:rPr kumimoji="1" lang="en-US" altLang="ja-JP" dirty="0" err="1"/>
              <a:t>r.y</a:t>
            </a:r>
            <a:r>
              <a:rPr kumimoji="1" lang="ja-JP" altLang="en-US" dirty="0"/>
              <a:t>がわかりずらい　これは</a:t>
            </a:r>
            <a:r>
              <a:rPr kumimoji="1" lang="en-US" altLang="ja-JP" dirty="0"/>
              <a:t>1.0</a:t>
            </a:r>
            <a:r>
              <a:rPr kumimoji="1" lang="ja-JP" altLang="en-US" dirty="0"/>
              <a:t>を超えない正の値　</a:t>
            </a:r>
            <a:r>
              <a:rPr kumimoji="1" lang="en-US" altLang="ja-JP" dirty="0"/>
              <a:t>0.8</a:t>
            </a:r>
            <a:r>
              <a:rPr kumimoji="1" lang="ja-JP" altLang="en-US" dirty="0"/>
              <a:t>とかになります</a:t>
            </a:r>
            <a:endParaRPr kumimoji="1" lang="en-US" altLang="ja-JP" dirty="0"/>
          </a:p>
          <a:p>
            <a:r>
              <a:rPr kumimoji="1" lang="ja-JP" altLang="en-US" dirty="0"/>
              <a:t>・右の座標みたいに、画面の中心が原点となるグラフのような座標系になるということ</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13</a:t>
            </a:fld>
            <a:endParaRPr kumimoji="1" lang="ja-JP" altLang="en-US"/>
          </a:p>
        </p:txBody>
      </p:sp>
    </p:spTree>
    <p:extLst>
      <p:ext uri="{BB962C8B-B14F-4D97-AF65-F5344CB8AC3E}">
        <p14:creationId xmlns:p14="http://schemas.microsoft.com/office/powerpoint/2010/main" val="2480791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a:t>
            </a:r>
            <a:r>
              <a:rPr kumimoji="1" lang="ja-JP" altLang="en-US" sz="1200" dirty="0">
                <a:solidFill>
                  <a:srgbClr val="FFFFFF"/>
                </a:solidFill>
              </a:rPr>
              <a:t>円の半径との比較、色の出力です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・先ほどの座標系で原点からの距離を求めます。　これは</a:t>
            </a:r>
            <a:r>
              <a:rPr kumimoji="1" lang="en-US" altLang="ja-JP" sz="1200" dirty="0">
                <a:solidFill>
                  <a:srgbClr val="FFFFFF"/>
                </a:solidFill>
              </a:rPr>
              <a:t>length(p)</a:t>
            </a:r>
            <a:r>
              <a:rPr kumimoji="1" lang="ja-JP" altLang="en-US" sz="1200" dirty="0">
                <a:solidFill>
                  <a:srgbClr val="FFFFFF"/>
                </a:solidFill>
              </a:rPr>
              <a:t>に対応します。</a:t>
            </a:r>
            <a:r>
              <a:rPr kumimoji="1" lang="en-US" altLang="ja-JP" sz="1200" dirty="0">
                <a:solidFill>
                  <a:srgbClr val="FFFFFF"/>
                </a:solidFill>
              </a:rPr>
              <a:t>length</a:t>
            </a:r>
            <a:r>
              <a:rPr kumimoji="1" lang="ja-JP" altLang="en-US" sz="1200" dirty="0">
                <a:solidFill>
                  <a:srgbClr val="FFFFFF"/>
                </a:solidFill>
              </a:rPr>
              <a:t>はベクトルの長さを求める関数です</a:t>
            </a:r>
            <a:endParaRPr kumimoji="1" lang="en-US" altLang="ja-JP"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rgbClr val="FFFFFF"/>
                </a:solidFill>
              </a:rPr>
              <a:t>・それを</a:t>
            </a:r>
            <a:r>
              <a:rPr kumimoji="1" lang="en-US" altLang="ja-JP" sz="1200" dirty="0">
                <a:solidFill>
                  <a:srgbClr val="FFFFFF"/>
                </a:solidFill>
              </a:rPr>
              <a:t>0.5</a:t>
            </a:r>
            <a:r>
              <a:rPr kumimoji="1" lang="ja-JP" altLang="en-US" sz="1200" dirty="0">
                <a:solidFill>
                  <a:srgbClr val="FFFFFF"/>
                </a:solidFill>
              </a:rPr>
              <a:t>と比較し、</a:t>
            </a:r>
            <a:r>
              <a:rPr kumimoji="1" lang="en-US" altLang="ja-JP" sz="1200" dirty="0">
                <a:solidFill>
                  <a:srgbClr val="FFFFFF"/>
                </a:solidFill>
              </a:rPr>
              <a:t>0.5</a:t>
            </a:r>
            <a:r>
              <a:rPr lang="ja-JP" altLang="en-US" sz="800" dirty="0">
                <a:solidFill>
                  <a:srgbClr val="FFFFFF"/>
                </a:solidFill>
              </a:rPr>
              <a:t>未満</a:t>
            </a:r>
            <a:r>
              <a:rPr kumimoji="1" lang="ja-JP" altLang="en-US" sz="800" dirty="0">
                <a:solidFill>
                  <a:srgbClr val="FFFFFF"/>
                </a:solidFill>
              </a:rPr>
              <a:t>なら</a:t>
            </a:r>
            <a:r>
              <a:rPr kumimoji="1" lang="en-US" altLang="ja-JP" sz="800" dirty="0">
                <a:solidFill>
                  <a:srgbClr val="FFFFFF"/>
                </a:solidFill>
              </a:rPr>
              <a:t>1.0</a:t>
            </a:r>
            <a:r>
              <a:rPr kumimoji="1" lang="ja-JP" altLang="en-US" sz="800" dirty="0">
                <a:solidFill>
                  <a:srgbClr val="FFFFFF"/>
                </a:solidFill>
              </a:rPr>
              <a:t>を、</a:t>
            </a:r>
            <a:r>
              <a:rPr kumimoji="1" lang="en-US" altLang="ja-JP" sz="800" dirty="0">
                <a:solidFill>
                  <a:srgbClr val="FFFFFF"/>
                </a:solidFill>
              </a:rPr>
              <a:t>0.5</a:t>
            </a:r>
            <a:r>
              <a:rPr kumimoji="1" lang="ja-JP" altLang="en-US" sz="800" dirty="0">
                <a:solidFill>
                  <a:srgbClr val="FFFFFF"/>
                </a:solidFill>
              </a:rPr>
              <a:t>以上なら</a:t>
            </a:r>
            <a:r>
              <a:rPr kumimoji="1" lang="en-US" altLang="ja-JP" sz="800" dirty="0">
                <a:solidFill>
                  <a:srgbClr val="FFFFFF"/>
                </a:solidFill>
              </a:rPr>
              <a:t>0.0</a:t>
            </a:r>
            <a:r>
              <a:rPr kumimoji="1" lang="ja-JP" altLang="en-US" sz="800" dirty="0">
                <a:solidFill>
                  <a:srgbClr val="FFFFFF"/>
                </a:solidFill>
              </a:rPr>
              <a:t>を</a:t>
            </a:r>
            <a:r>
              <a:rPr kumimoji="1" lang="en-US" altLang="ja-JP" sz="800" dirty="0">
                <a:solidFill>
                  <a:srgbClr val="FFFFFF"/>
                </a:solidFill>
              </a:rPr>
              <a:t>c</a:t>
            </a:r>
            <a:r>
              <a:rPr kumimoji="1" lang="ja-JP" altLang="en-US" sz="800" dirty="0">
                <a:solidFill>
                  <a:srgbClr val="FFFFFF"/>
                </a:solidFill>
              </a:rPr>
              <a:t>に代入しています。　この</a:t>
            </a:r>
            <a:r>
              <a:rPr kumimoji="1" lang="en-US" altLang="ja-JP" sz="800" dirty="0">
                <a:solidFill>
                  <a:srgbClr val="FFFFFF"/>
                </a:solidFill>
              </a:rPr>
              <a:t>?</a:t>
            </a:r>
            <a:r>
              <a:rPr kumimoji="1" lang="ja-JP" altLang="en-US" sz="800" dirty="0">
                <a:solidFill>
                  <a:srgbClr val="FFFFFF"/>
                </a:solidFill>
              </a:rPr>
              <a:t>と</a:t>
            </a:r>
            <a:r>
              <a:rPr kumimoji="1" lang="en-US" altLang="ja-JP" sz="800" dirty="0">
                <a:solidFill>
                  <a:srgbClr val="FFFFFF"/>
                </a:solidFill>
              </a:rPr>
              <a:t>:</a:t>
            </a:r>
            <a:r>
              <a:rPr kumimoji="1" lang="ja-JP" altLang="en-US" sz="800" dirty="0">
                <a:solidFill>
                  <a:srgbClr val="FFFFFF"/>
                </a:solidFill>
              </a:rPr>
              <a:t>は三項演算子です。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普通のプログラミングだと可読性の低さから忌み嫌われがちですが、</a:t>
            </a:r>
            <a:r>
              <a:rPr kumimoji="1" lang="en-US" altLang="ja-JP" sz="800" dirty="0">
                <a:solidFill>
                  <a:srgbClr val="FFFFFF"/>
                </a:solidFill>
              </a:rPr>
              <a:t>GPU</a:t>
            </a:r>
            <a:r>
              <a:rPr kumimoji="1" lang="ja-JP" altLang="en-US" sz="800" dirty="0">
                <a:solidFill>
                  <a:srgbClr val="FFFFFF"/>
                </a:solidFill>
              </a:rPr>
              <a:t>は</a:t>
            </a:r>
            <a:r>
              <a:rPr kumimoji="1" lang="en-US" altLang="ja-JP" sz="800" dirty="0">
                <a:solidFill>
                  <a:srgbClr val="FFFFFF"/>
                </a:solidFill>
              </a:rPr>
              <a:t>if</a:t>
            </a:r>
            <a:r>
              <a:rPr kumimoji="1" lang="ja-JP" altLang="en-US" sz="800" dirty="0">
                <a:solidFill>
                  <a:srgbClr val="FFFFFF"/>
                </a:solidFill>
              </a:rPr>
              <a:t>文が苦手で処理が遅いので、三項演算子は重宝します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じつはより早く、短くかける方法があるのですが、これは後々紹介します。</a:t>
            </a:r>
            <a:endParaRPr kumimoji="1" lang="en-US" altLang="ja-JP" sz="8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solidFill>
                  <a:srgbClr val="FFFFFF"/>
                </a:solidFill>
              </a:rPr>
              <a:t>・で、求めた</a:t>
            </a:r>
            <a:r>
              <a:rPr kumimoji="1" lang="en-US" altLang="ja-JP" sz="800" dirty="0">
                <a:solidFill>
                  <a:srgbClr val="FFFFFF"/>
                </a:solidFill>
              </a:rPr>
              <a:t>c</a:t>
            </a:r>
            <a:r>
              <a:rPr kumimoji="1" lang="ja-JP" altLang="en-US" sz="800" dirty="0">
                <a:solidFill>
                  <a:srgbClr val="FFFFFF"/>
                </a:solidFill>
              </a:rPr>
              <a:t>を白黒で出力します。ここでは単純に</a:t>
            </a:r>
            <a:r>
              <a:rPr kumimoji="1" lang="en-US" altLang="ja-JP" sz="800" dirty="0">
                <a:solidFill>
                  <a:srgbClr val="FFFFFF"/>
                </a:solidFill>
              </a:rPr>
              <a:t>vec3(</a:t>
            </a:r>
            <a:r>
              <a:rPr kumimoji="1" lang="en-US" altLang="ja-JP" sz="800" dirty="0" err="1">
                <a:solidFill>
                  <a:srgbClr val="FFFFFF"/>
                </a:solidFill>
              </a:rPr>
              <a:t>c,c,c</a:t>
            </a:r>
            <a:r>
              <a:rPr kumimoji="1" lang="en-US" altLang="ja-JP" sz="800" dirty="0">
                <a:solidFill>
                  <a:srgbClr val="FFFFFF"/>
                </a:solidFill>
              </a:rPr>
              <a:t>)</a:t>
            </a:r>
            <a:r>
              <a:rPr kumimoji="1" lang="ja-JP" altLang="en-US" sz="800" dirty="0">
                <a:solidFill>
                  <a:srgbClr val="FFFFFF"/>
                </a:solidFill>
              </a:rPr>
              <a:t>を代入します。　ベクトルの要素が全部同じ場合このように省略できます。</a:t>
            </a:r>
            <a:endParaRPr kumimoji="1" lang="en-US" altLang="ja-JP" sz="800" dirty="0">
              <a:solidFill>
                <a:srgbClr val="FFFFFF"/>
              </a:solidFill>
            </a:endParaRP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14</a:t>
            </a:fld>
            <a:endParaRPr kumimoji="1" lang="ja-JP" altLang="en-US"/>
          </a:p>
        </p:txBody>
      </p:sp>
    </p:spTree>
    <p:extLst>
      <p:ext uri="{BB962C8B-B14F-4D97-AF65-F5344CB8AC3E}">
        <p14:creationId xmlns:p14="http://schemas.microsoft.com/office/powerpoint/2010/main" val="89322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・おめでとうございます！つぶやき</a:t>
            </a:r>
            <a:r>
              <a:rPr kumimoji="1" lang="en-US" altLang="ja-JP" dirty="0"/>
              <a:t>GLSL</a:t>
            </a:r>
            <a:r>
              <a:rPr kumimoji="1" lang="ja-JP" altLang="en-US" dirty="0"/>
              <a:t>の基礎を完全に理解しました！</a:t>
            </a:r>
            <a:endParaRPr kumimoji="1" lang="en-US" altLang="ja-JP" dirty="0"/>
          </a:p>
          <a:p>
            <a:r>
              <a:rPr kumimoji="1" lang="ja-JP" altLang="en-US" dirty="0"/>
              <a:t>・これを工夫していろいろな図形を描くこともできます</a:t>
            </a:r>
            <a:endParaRPr kumimoji="1" lang="en-US" altLang="ja-JP" dirty="0"/>
          </a:p>
          <a:p>
            <a:endParaRPr kumimoji="1" lang="en-US" altLang="ja-JP" dirty="0"/>
          </a:p>
          <a:p>
            <a:r>
              <a:rPr kumimoji="1" lang="ja-JP" altLang="en-US" dirty="0"/>
              <a:t>・では、つぶやき</a:t>
            </a:r>
            <a:r>
              <a:rPr kumimoji="1" lang="en-US" altLang="ja-JP" dirty="0"/>
              <a:t>GLSL</a:t>
            </a:r>
            <a:r>
              <a:rPr kumimoji="1" lang="ja-JP" altLang="en-US" dirty="0"/>
              <a:t>の実践的な内容に移っていきます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15</a:t>
            </a:fld>
            <a:endParaRPr kumimoji="1" lang="ja-JP" altLang="en-US"/>
          </a:p>
        </p:txBody>
      </p:sp>
    </p:spTree>
    <p:extLst>
      <p:ext uri="{BB962C8B-B14F-4D97-AF65-F5344CB8AC3E}">
        <p14:creationId xmlns:p14="http://schemas.microsoft.com/office/powerpoint/2010/main" val="241137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のテクニックは二つに分類できます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16</a:t>
            </a:fld>
            <a:endParaRPr kumimoji="1" lang="ja-JP" altLang="en-US"/>
          </a:p>
        </p:txBody>
      </p:sp>
    </p:spTree>
    <p:extLst>
      <p:ext uri="{BB962C8B-B14F-4D97-AF65-F5344CB8AC3E}">
        <p14:creationId xmlns:p14="http://schemas.microsoft.com/office/powerpoint/2010/main" val="1585060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・一つは絵作りのテクニックです</a:t>
            </a:r>
            <a:endParaRPr kumimoji="1" lang="en-US" altLang="ja-JP" dirty="0"/>
          </a:p>
          <a:p>
            <a:r>
              <a:rPr kumimoji="1" lang="ja-JP" altLang="en-US" dirty="0"/>
              <a:t>・星の数ほどある</a:t>
            </a:r>
            <a:endParaRPr kumimoji="1" lang="en-US" altLang="ja-JP" dirty="0"/>
          </a:p>
          <a:p>
            <a:r>
              <a:rPr kumimoji="1" lang="ja-JP" altLang="en-US" dirty="0"/>
              <a:t>・レイマーチング法は特に強力なテクニックで、右のような</a:t>
            </a:r>
            <a:r>
              <a:rPr kumimoji="1" lang="en-US" altLang="ja-JP" dirty="0"/>
              <a:t>3D</a:t>
            </a:r>
            <a:r>
              <a:rPr kumimoji="1" lang="ja-JP" altLang="en-US" dirty="0"/>
              <a:t>の絵を出す際にはほぼ必須といってもいいくらいです。　ほぼ、といったのはそれ以外でも</a:t>
            </a:r>
            <a:r>
              <a:rPr kumimoji="1" lang="en-US" altLang="ja-JP" dirty="0"/>
              <a:t>3D</a:t>
            </a:r>
            <a:r>
              <a:rPr kumimoji="1" lang="ja-JP" altLang="en-US" dirty="0"/>
              <a:t>っぽくできるからです</a:t>
            </a:r>
            <a:endParaRPr kumimoji="1" lang="en-US" altLang="ja-JP" dirty="0"/>
          </a:p>
          <a:p>
            <a:endParaRPr kumimoji="1" lang="en-US" altLang="ja-JP" dirty="0"/>
          </a:p>
          <a:p>
            <a:r>
              <a:rPr kumimoji="1" lang="ja-JP" altLang="en-US" dirty="0"/>
              <a:t>・もう一つはコード短縮のテクニックです</a:t>
            </a:r>
            <a:endParaRPr kumimoji="1" lang="en-US" altLang="ja-JP" dirty="0"/>
          </a:p>
          <a:p>
            <a:endParaRPr kumimoji="1" lang="en-US" altLang="ja-JP" dirty="0"/>
          </a:p>
          <a:p>
            <a:r>
              <a:rPr kumimoji="1" lang="ja-JP" altLang="en-US" dirty="0"/>
              <a:t>・いろいろ紹介しましたが単語だけだとなんのことだかわからないので、実例を交えて一部を紹介したいと思います。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17</a:t>
            </a:fld>
            <a:endParaRPr kumimoji="1" lang="ja-JP" altLang="en-US"/>
          </a:p>
        </p:txBody>
      </p:sp>
    </p:spTree>
    <p:extLst>
      <p:ext uri="{BB962C8B-B14F-4D97-AF65-F5344CB8AC3E}">
        <p14:creationId xmlns:p14="http://schemas.microsoft.com/office/powerpoint/2010/main" val="97319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・モッドは余りの演算です</a:t>
            </a:r>
            <a:endParaRPr kumimoji="1" lang="en-US" altLang="ja-JP" dirty="0"/>
          </a:p>
          <a:p>
            <a:r>
              <a:rPr kumimoji="1" lang="ja-JP" altLang="en-US" dirty="0"/>
              <a:t>・先ほどのコードに一行加えるだけで複製ができます</a:t>
            </a:r>
            <a:endParaRPr kumimoji="1" lang="en-US" altLang="ja-JP" dirty="0"/>
          </a:p>
          <a:p>
            <a:endParaRPr kumimoji="1" lang="en-US" altLang="ja-JP" dirty="0"/>
          </a:p>
          <a:p>
            <a:r>
              <a:rPr kumimoji="1" lang="ja-JP" altLang="en-US" dirty="0"/>
              <a:t>・この繰り返しですが、方眼紙を想像して、その一マス一マスが前の座標系に対応していると考えるとわかりやすいかもしれません。</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18</a:t>
            </a:fld>
            <a:endParaRPr kumimoji="1" lang="ja-JP" altLang="en-US"/>
          </a:p>
        </p:txBody>
      </p:sp>
    </p:spTree>
    <p:extLst>
      <p:ext uri="{BB962C8B-B14F-4D97-AF65-F5344CB8AC3E}">
        <p14:creationId xmlns:p14="http://schemas.microsoft.com/office/powerpoint/2010/main" val="368851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・まず、つぶやき</a:t>
            </a:r>
            <a:r>
              <a:rPr kumimoji="1" lang="en-US" altLang="ja-JP" dirty="0"/>
              <a:t>GLSL</a:t>
            </a:r>
            <a:r>
              <a:rPr kumimoji="1" lang="ja-JP" altLang="en-US" dirty="0"/>
              <a:t>とは何かを知るために、実際に見てみましょう。</a:t>
            </a:r>
            <a:endParaRPr kumimoji="1" lang="en-US" altLang="ja-JP" dirty="0"/>
          </a:p>
          <a:p>
            <a:r>
              <a:rPr kumimoji="1" lang="ja-JP" altLang="en-US" dirty="0"/>
              <a:t>・</a:t>
            </a:r>
            <a:r>
              <a:rPr kumimoji="1" lang="en-US" altLang="ja-JP" dirty="0"/>
              <a:t>Twitter</a:t>
            </a:r>
            <a:r>
              <a:rPr kumimoji="1" lang="ja-JP" altLang="en-US" dirty="0"/>
              <a:t>を開き、検索で「</a:t>
            </a:r>
            <a:r>
              <a:rPr kumimoji="1" lang="en-US" altLang="ja-JP" dirty="0"/>
              <a:t>#</a:t>
            </a:r>
            <a:r>
              <a:rPr kumimoji="1" lang="ja-JP" altLang="en-US" dirty="0"/>
              <a:t>つぶやき</a:t>
            </a:r>
            <a:r>
              <a:rPr kumimoji="1" lang="en-US" altLang="ja-JP" dirty="0"/>
              <a:t>GLSL</a:t>
            </a:r>
            <a:r>
              <a:rPr kumimoji="1" lang="ja-JP" altLang="en-US" dirty="0"/>
              <a:t>」と調べてみてください。</a:t>
            </a:r>
            <a:endParaRPr kumimoji="1" lang="en-US" altLang="ja-JP" dirty="0"/>
          </a:p>
          <a:p>
            <a:r>
              <a:rPr kumimoji="1" lang="ja-JP" altLang="en-US" dirty="0"/>
              <a:t>・すると大量の謎の文字列、きれいな映像、もしくは謎の映像が現れます。　私のやつもあるかもしれません</a:t>
            </a:r>
            <a:endParaRPr kumimoji="1" lang="en-US" altLang="ja-JP" dirty="0"/>
          </a:p>
          <a:p>
            <a:endParaRPr kumimoji="1" lang="en-US" altLang="ja-JP" dirty="0"/>
          </a:p>
          <a:p>
            <a:r>
              <a:rPr kumimoji="1" lang="ja-JP" altLang="en-US" dirty="0"/>
              <a:t>・今回の講義？ワークショップ？ではつぶやき</a:t>
            </a:r>
            <a:r>
              <a:rPr kumimoji="1" lang="en-US" altLang="ja-JP" dirty="0"/>
              <a:t>GLSL</a:t>
            </a:r>
            <a:r>
              <a:rPr kumimoji="1" lang="ja-JP" altLang="en-US" dirty="0"/>
              <a:t>の正体を知り、実際につぶやき</a:t>
            </a:r>
            <a:r>
              <a:rPr kumimoji="1" lang="en-US" altLang="ja-JP" dirty="0"/>
              <a:t>GLSL</a:t>
            </a:r>
            <a:r>
              <a:rPr kumimoji="1" lang="ja-JP" altLang="en-US" dirty="0"/>
              <a:t>を書くところまでいけたらいいなと考えています。</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2</a:t>
            </a:fld>
            <a:endParaRPr kumimoji="1" lang="ja-JP" altLang="en-US"/>
          </a:p>
        </p:txBody>
      </p:sp>
    </p:spTree>
    <p:extLst>
      <p:ext uri="{BB962C8B-B14F-4D97-AF65-F5344CB8AC3E}">
        <p14:creationId xmlns:p14="http://schemas.microsoft.com/office/powerpoint/2010/main" val="387871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GLSL</a:t>
            </a:r>
            <a:r>
              <a:rPr kumimoji="1" lang="ja-JP" altLang="en-US" dirty="0"/>
              <a:t>とは：基本的な文法が</a:t>
            </a:r>
            <a:r>
              <a:rPr kumimoji="1" lang="en-US" altLang="ja-JP" dirty="0"/>
              <a:t>C</a:t>
            </a:r>
            <a:r>
              <a:rPr kumimoji="1" lang="ja-JP" altLang="en-US" dirty="0"/>
              <a:t>言語に似ている</a:t>
            </a:r>
            <a:r>
              <a:rPr kumimoji="1" lang="en-US" altLang="ja-JP" dirty="0"/>
              <a:t>(</a:t>
            </a:r>
            <a:r>
              <a:rPr kumimoji="1" lang="ja-JP" altLang="en-US" dirty="0"/>
              <a:t>ポインタなどはない</a:t>
            </a:r>
            <a:r>
              <a:rPr kumimoji="1" lang="en-US" altLang="ja-JP" dirty="0"/>
              <a:t>)</a:t>
            </a:r>
          </a:p>
          <a:p>
            <a:r>
              <a:rPr kumimoji="1" lang="ja-JP" altLang="en-US" dirty="0"/>
              <a:t>・シェーダという名前からわかるように、シェード</a:t>
            </a:r>
            <a:r>
              <a:rPr kumimoji="1" lang="en-US" altLang="ja-JP" dirty="0"/>
              <a:t>(Shade)</a:t>
            </a:r>
            <a:r>
              <a:rPr kumimoji="1" lang="ja-JP" altLang="en-US" dirty="0"/>
              <a:t>、影の処理を行うのがシェーダの定義みたいです</a:t>
            </a:r>
            <a:endParaRPr kumimoji="1" lang="en-US" altLang="ja-JP" dirty="0"/>
          </a:p>
          <a:p>
            <a:r>
              <a:rPr kumimoji="1" lang="ja-JP" altLang="en-US" dirty="0"/>
              <a:t>・実際はレンダリングに関することを大体全て行う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4</a:t>
            </a:fld>
            <a:endParaRPr kumimoji="1" lang="ja-JP" altLang="en-US"/>
          </a:p>
        </p:txBody>
      </p:sp>
    </p:spTree>
    <p:extLst>
      <p:ext uri="{BB962C8B-B14F-4D97-AF65-F5344CB8AC3E}">
        <p14:creationId xmlns:p14="http://schemas.microsoft.com/office/powerpoint/2010/main" val="536445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・つぶやき</a:t>
            </a:r>
            <a:r>
              <a:rPr kumimoji="1" lang="en-US" altLang="ja-JP" dirty="0"/>
              <a:t>GLSL</a:t>
            </a:r>
            <a:r>
              <a:rPr kumimoji="1" lang="ja-JP" altLang="en-US" dirty="0"/>
              <a:t>で用いるのはフラグメントシェーダ</a:t>
            </a:r>
            <a:endParaRPr kumimoji="1" lang="en-US" altLang="ja-JP" dirty="0"/>
          </a:p>
          <a:p>
            <a:r>
              <a:rPr kumimoji="1" lang="ja-JP" altLang="en-US" dirty="0"/>
              <a:t>・</a:t>
            </a:r>
            <a:r>
              <a:rPr kumimoji="1" lang="en-US" altLang="ja-JP" dirty="0"/>
              <a:t>3D</a:t>
            </a:r>
            <a:r>
              <a:rPr kumimoji="1" lang="ja-JP" altLang="en-US" dirty="0"/>
              <a:t>のオブジェクトをシェーダによって表示するときには、右の図のようにいくつもの種類のシェーダを通る</a:t>
            </a:r>
            <a:endParaRPr kumimoji="1" lang="en-US" altLang="ja-JP" dirty="0"/>
          </a:p>
          <a:p>
            <a:r>
              <a:rPr kumimoji="1" lang="ja-JP" altLang="en-US" dirty="0"/>
              <a:t>・その最後を見てみると、フラグメントシェーダになっている</a:t>
            </a:r>
            <a:endParaRPr kumimoji="1" lang="en-US" altLang="ja-JP" dirty="0"/>
          </a:p>
          <a:p>
            <a:r>
              <a:rPr kumimoji="1" lang="ja-JP" altLang="en-US" dirty="0"/>
              <a:t>・つまり、フラグメントシェーダの内容次第ですべての描画結果を制御できるということ</a:t>
            </a:r>
            <a:endParaRPr kumimoji="1" lang="en-US" altLang="ja-JP" dirty="0"/>
          </a:p>
          <a:p>
            <a:r>
              <a:rPr kumimoji="1" lang="ja-JP" altLang="en-US" dirty="0"/>
              <a:t>・少ない文字列で</a:t>
            </a:r>
            <a:r>
              <a:rPr kumimoji="1" lang="en-US" altLang="ja-JP" dirty="0"/>
              <a:t>GLSL</a:t>
            </a:r>
            <a:r>
              <a:rPr kumimoji="1" lang="ja-JP" altLang="en-US" dirty="0"/>
              <a:t>を書かなくてはいけないつぶやき</a:t>
            </a:r>
            <a:r>
              <a:rPr kumimoji="1" lang="en-US" altLang="ja-JP" dirty="0"/>
              <a:t>GLSL</a:t>
            </a:r>
            <a:r>
              <a:rPr kumimoji="1" lang="ja-JP" altLang="en-US" dirty="0"/>
              <a:t>に合っている</a:t>
            </a:r>
            <a:r>
              <a:rPr kumimoji="1" lang="en-US" altLang="ja-JP" dirty="0"/>
              <a:t>(</a:t>
            </a:r>
            <a:r>
              <a:rPr kumimoji="1" lang="ja-JP" altLang="en-US" dirty="0"/>
              <a:t>いちいち頂点シェーダなどを書く文字数はない</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6</a:t>
            </a:fld>
            <a:endParaRPr kumimoji="1" lang="ja-JP" altLang="en-US"/>
          </a:p>
        </p:txBody>
      </p:sp>
    </p:spTree>
    <p:extLst>
      <p:ext uri="{BB962C8B-B14F-4D97-AF65-F5344CB8AC3E}">
        <p14:creationId xmlns:p14="http://schemas.microsoft.com/office/powerpoint/2010/main" val="358011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・フラグメントシェーダの形を見ていく</a:t>
            </a:r>
            <a:endParaRPr kumimoji="1" lang="en-US" altLang="ja-JP" dirty="0"/>
          </a:p>
          <a:p>
            <a:r>
              <a:rPr kumimoji="1" lang="ja-JP" altLang="en-US" dirty="0"/>
              <a:t>・</a:t>
            </a:r>
            <a:r>
              <a:rPr kumimoji="1" lang="en-US" altLang="ja-JP" dirty="0"/>
              <a:t>float</a:t>
            </a:r>
            <a:r>
              <a:rPr kumimoji="1" lang="ja-JP" altLang="en-US" dirty="0"/>
              <a:t>の精度：ここでは高い精度を指定している</a:t>
            </a:r>
            <a:endParaRPr kumimoji="1" lang="en-US" altLang="ja-JP" dirty="0"/>
          </a:p>
          <a:p>
            <a:r>
              <a:rPr kumimoji="1" lang="ja-JP" altLang="en-US" dirty="0"/>
              <a:t>・</a:t>
            </a:r>
            <a:r>
              <a:rPr kumimoji="1" lang="en-US" altLang="ja-JP" dirty="0"/>
              <a:t>uniform</a:t>
            </a:r>
            <a:r>
              <a:rPr kumimoji="1" lang="ja-JP" altLang="en-US" dirty="0"/>
              <a:t>：解像度、時間、マウスの位置などをシェーダーの外から流し込む</a:t>
            </a:r>
            <a:endParaRPr kumimoji="1" lang="en-US" altLang="ja-JP" dirty="0"/>
          </a:p>
          <a:p>
            <a:r>
              <a:rPr kumimoji="1" lang="ja-JP" altLang="en-US" dirty="0"/>
              <a:t>・</a:t>
            </a:r>
            <a:r>
              <a:rPr kumimoji="1" lang="en-US" altLang="ja-JP" dirty="0"/>
              <a:t>main</a:t>
            </a:r>
            <a:r>
              <a:rPr kumimoji="1" lang="ja-JP" altLang="en-US" dirty="0"/>
              <a:t>関数：</a:t>
            </a:r>
            <a:r>
              <a:rPr kumimoji="1" lang="en-US" altLang="ja-JP" dirty="0"/>
              <a:t>C</a:t>
            </a:r>
            <a:r>
              <a:rPr kumimoji="1" lang="ja-JP" altLang="en-US" dirty="0"/>
              <a:t>言語と同じように、</a:t>
            </a:r>
            <a:r>
              <a:rPr kumimoji="1" lang="en-US" altLang="ja-JP" dirty="0"/>
              <a:t>main</a:t>
            </a:r>
            <a:r>
              <a:rPr kumimoji="1" lang="ja-JP" altLang="en-US" dirty="0"/>
              <a:t>関数がある。この関数は各ピクセルごとに呼ばれ、ピクセル色を出力する必要がある</a:t>
            </a:r>
            <a:endParaRPr kumimoji="1" lang="en-US" altLang="ja-JP" dirty="0"/>
          </a:p>
          <a:p>
            <a:endParaRPr kumimoji="1" lang="en-US" altLang="ja-JP" dirty="0"/>
          </a:p>
          <a:p>
            <a:r>
              <a:rPr kumimoji="1" lang="ja-JP" altLang="en-US" dirty="0"/>
              <a:t>・</a:t>
            </a:r>
            <a:r>
              <a:rPr kumimoji="1" lang="en-US" altLang="ja-JP" dirty="0" err="1"/>
              <a:t>gl</a:t>
            </a:r>
            <a:r>
              <a:rPr kumimoji="1" lang="en-US" altLang="ja-JP" dirty="0"/>
              <a:t>_</a:t>
            </a:r>
            <a:r>
              <a:rPr kumimoji="1" lang="ja-JP" altLang="en-US" dirty="0"/>
              <a:t>から始まる変数は</a:t>
            </a:r>
            <a:r>
              <a:rPr kumimoji="1" lang="en-US" altLang="ja-JP" dirty="0"/>
              <a:t>GLSL</a:t>
            </a:r>
            <a:r>
              <a:rPr kumimoji="1" lang="ja-JP" altLang="en-US" dirty="0"/>
              <a:t>で決められている変数</a:t>
            </a:r>
            <a:endParaRPr kumimoji="1" lang="en-US" altLang="ja-JP" dirty="0"/>
          </a:p>
          <a:p>
            <a:r>
              <a:rPr kumimoji="1" lang="ja-JP" altLang="en-US" dirty="0"/>
              <a:t>・</a:t>
            </a:r>
            <a:r>
              <a:rPr kumimoji="1" lang="en-US" altLang="ja-JP" dirty="0" err="1"/>
              <a:t>gl_FragCoord</a:t>
            </a:r>
            <a:r>
              <a:rPr kumimoji="1" lang="ja-JP" altLang="en-US" dirty="0"/>
              <a:t>：ピクセルの位置</a:t>
            </a:r>
            <a:endParaRPr kumimoji="1" lang="en-US" altLang="ja-JP" dirty="0"/>
          </a:p>
          <a:p>
            <a:r>
              <a:rPr kumimoji="1" lang="ja-JP" altLang="en-US" dirty="0"/>
              <a:t>・</a:t>
            </a:r>
            <a:r>
              <a:rPr kumimoji="1" lang="en-US" altLang="ja-JP" dirty="0" err="1"/>
              <a:t>gl_FragColor</a:t>
            </a:r>
            <a:r>
              <a:rPr kumimoji="1" lang="ja-JP" altLang="en-US" dirty="0"/>
              <a:t>：ピクセルの色</a:t>
            </a:r>
            <a:endParaRPr kumimoji="1" lang="en-US" altLang="ja-JP" dirty="0"/>
          </a:p>
          <a:p>
            <a:endParaRPr kumimoji="1" lang="en-US" altLang="ja-JP" dirty="0"/>
          </a:p>
          <a:p>
            <a:r>
              <a:rPr kumimoji="1" lang="ja-JP" altLang="en-US" dirty="0"/>
              <a:t>ここでは、ピクセル位置を解像度で割り、</a:t>
            </a:r>
            <a:r>
              <a:rPr kumimoji="1" lang="en-US" altLang="ja-JP" dirty="0"/>
              <a:t>0-1</a:t>
            </a:r>
            <a:r>
              <a:rPr kumimoji="1" lang="ja-JP" altLang="en-US" dirty="0"/>
              <a:t>の</a:t>
            </a:r>
            <a:r>
              <a:rPr kumimoji="1" lang="en-US" altLang="ja-JP" dirty="0" err="1"/>
              <a:t>uv</a:t>
            </a:r>
            <a:r>
              <a:rPr kumimoji="1" lang="ja-JP" altLang="en-US" dirty="0"/>
              <a:t>座標を求め、</a:t>
            </a:r>
            <a:r>
              <a:rPr kumimoji="1" lang="en-US" altLang="ja-JP" dirty="0"/>
              <a:t>x</a:t>
            </a:r>
            <a:r>
              <a:rPr kumimoji="1" lang="ja-JP" altLang="en-US" dirty="0"/>
              <a:t>座標を</a:t>
            </a:r>
            <a:r>
              <a:rPr kumimoji="1" lang="en-US" altLang="ja-JP" dirty="0"/>
              <a:t>r</a:t>
            </a:r>
            <a:r>
              <a:rPr kumimoji="1" lang="ja-JP" altLang="en-US" dirty="0"/>
              <a:t>に、</a:t>
            </a:r>
            <a:r>
              <a:rPr kumimoji="1" lang="en-US" altLang="ja-JP" dirty="0"/>
              <a:t>y</a:t>
            </a:r>
            <a:r>
              <a:rPr kumimoji="1" lang="ja-JP" altLang="en-US" dirty="0"/>
              <a:t>座標を</a:t>
            </a:r>
            <a:r>
              <a:rPr kumimoji="1" lang="en-US" altLang="ja-JP" dirty="0"/>
              <a:t>g</a:t>
            </a:r>
            <a:r>
              <a:rPr kumimoji="1" lang="ja-JP" altLang="en-US" dirty="0"/>
              <a:t>に割り当てています</a:t>
            </a:r>
            <a:endParaRPr kumimoji="1" lang="en-US" altLang="ja-JP" dirty="0"/>
          </a:p>
          <a:p>
            <a:r>
              <a:rPr kumimoji="1" lang="ja-JP" altLang="en-US" dirty="0"/>
              <a:t>シェーダ版</a:t>
            </a:r>
            <a:r>
              <a:rPr kumimoji="1" lang="en-US" altLang="ja-JP" dirty="0"/>
              <a:t>HelloWorld</a:t>
            </a:r>
            <a:r>
              <a:rPr kumimoji="1" lang="ja-JP" altLang="en-US" dirty="0"/>
              <a:t>ですね</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7</a:t>
            </a:fld>
            <a:endParaRPr kumimoji="1" lang="ja-JP" altLang="en-US"/>
          </a:p>
        </p:txBody>
      </p:sp>
    </p:spTree>
    <p:extLst>
      <p:ext uri="{BB962C8B-B14F-4D97-AF65-F5344CB8AC3E}">
        <p14:creationId xmlns:p14="http://schemas.microsoft.com/office/powerpoint/2010/main" val="226193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9</a:t>
            </a:fld>
            <a:endParaRPr kumimoji="1" lang="ja-JP" altLang="en-US"/>
          </a:p>
        </p:txBody>
      </p:sp>
    </p:spTree>
    <p:extLst>
      <p:ext uri="{BB962C8B-B14F-4D97-AF65-F5344CB8AC3E}">
        <p14:creationId xmlns:p14="http://schemas.microsoft.com/office/powerpoint/2010/main" val="286214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手を動かせる方は一緒にやってみましょう</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10</a:t>
            </a:fld>
            <a:endParaRPr kumimoji="1" lang="ja-JP" altLang="en-US"/>
          </a:p>
        </p:txBody>
      </p:sp>
    </p:spTree>
    <p:extLst>
      <p:ext uri="{BB962C8B-B14F-4D97-AF65-F5344CB8AC3E}">
        <p14:creationId xmlns:p14="http://schemas.microsoft.com/office/powerpoint/2010/main" val="20279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a:t>
            </a:r>
            <a:r>
              <a:rPr kumimoji="1" lang="en-US" altLang="ja-JP" dirty="0"/>
              <a:t>HelloWorld</a:t>
            </a:r>
            <a:r>
              <a:rPr kumimoji="1" lang="ja-JP" altLang="en-US" dirty="0"/>
              <a:t>をやっていきましょう。</a:t>
            </a:r>
            <a:endParaRPr kumimoji="1" lang="en-US" altLang="ja-JP" dirty="0"/>
          </a:p>
          <a:p>
            <a:r>
              <a:rPr kumimoji="1" lang="ja-JP" altLang="en-US" dirty="0"/>
              <a:t>・前のスライドで見せた</a:t>
            </a:r>
            <a:r>
              <a:rPr kumimoji="1" lang="en-US" altLang="ja-JP" dirty="0"/>
              <a:t>HelloWorld</a:t>
            </a:r>
            <a:r>
              <a:rPr kumimoji="1" lang="ja-JP" altLang="en-US" dirty="0"/>
              <a:t>はこんなに少なく書くことができます。</a:t>
            </a:r>
            <a:endParaRPr kumimoji="1" lang="en-US" altLang="ja-JP" dirty="0"/>
          </a:p>
          <a:p>
            <a:r>
              <a:rPr kumimoji="1" lang="ja-JP" altLang="en-US" dirty="0"/>
              <a:t>・やっていることは以前と同じですが、二行目の</a:t>
            </a:r>
            <a:r>
              <a:rPr kumimoji="1" lang="en-US" altLang="ja-JP" dirty="0" err="1"/>
              <a:t>o.rg</a:t>
            </a:r>
            <a:r>
              <a:rPr kumimoji="1" lang="ja-JP" altLang="en-US" dirty="0"/>
              <a:t>が少し</a:t>
            </a:r>
            <a:r>
              <a:rPr kumimoji="1" lang="en-US" altLang="ja-JP" dirty="0" err="1"/>
              <a:t>glsl</a:t>
            </a:r>
            <a:r>
              <a:rPr kumimoji="1" lang="ja-JP" altLang="en-US" dirty="0"/>
              <a:t>ならではの文法なので説明します。</a:t>
            </a:r>
            <a:r>
              <a:rPr kumimoji="1" lang="en-US" altLang="ja-JP" dirty="0"/>
              <a:t>(</a:t>
            </a:r>
            <a:r>
              <a:rPr kumimoji="1" lang="ja-JP" altLang="en-US" dirty="0"/>
              <a:t>スウィズル演算子の説明</a:t>
            </a:r>
            <a:r>
              <a:rPr kumimoji="1" lang="en-US" altLang="ja-JP" dirty="0"/>
              <a:t>)</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11</a:t>
            </a:fld>
            <a:endParaRPr kumimoji="1" lang="ja-JP" altLang="en-US"/>
          </a:p>
        </p:txBody>
      </p:sp>
    </p:spTree>
    <p:extLst>
      <p:ext uri="{BB962C8B-B14F-4D97-AF65-F5344CB8AC3E}">
        <p14:creationId xmlns:p14="http://schemas.microsoft.com/office/powerpoint/2010/main" val="786874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・次に円を出してみましょう</a:t>
            </a:r>
            <a:endParaRPr kumimoji="1" lang="en-US" altLang="ja-JP" dirty="0"/>
          </a:p>
          <a:p>
            <a:r>
              <a:rPr kumimoji="1" lang="ja-JP" altLang="en-US" dirty="0"/>
              <a:t>・手順としては～</a:t>
            </a:r>
            <a:endParaRPr kumimoji="1" lang="en-US" altLang="ja-JP" dirty="0"/>
          </a:p>
          <a:p>
            <a:endParaRPr kumimoji="1" lang="en-US" altLang="ja-JP" dirty="0"/>
          </a:p>
          <a:p>
            <a:r>
              <a:rPr kumimoji="1" lang="ja-JP" altLang="en-US" dirty="0"/>
              <a:t>・ひとつづつ説明していきます</a:t>
            </a:r>
            <a:endParaRPr kumimoji="1" lang="en-US" altLang="ja-JP" dirty="0"/>
          </a:p>
          <a:p>
            <a:endParaRPr kumimoji="1" lang="en-US" altLang="ja-JP" dirty="0"/>
          </a:p>
          <a:p>
            <a:r>
              <a:rPr kumimoji="1" lang="ja-JP" altLang="en-US" dirty="0"/>
              <a:t>・ここからは書いていただいても書かないでも大丈夫です。</a:t>
            </a:r>
            <a:endParaRPr kumimoji="1" lang="en-US" altLang="ja-JP" dirty="0"/>
          </a:p>
          <a:p>
            <a:r>
              <a:rPr kumimoji="1" lang="ja-JP" altLang="en-US" dirty="0"/>
              <a:t>書いていただける方は説明と一緒にお聞きください</a:t>
            </a:r>
          </a:p>
        </p:txBody>
      </p:sp>
      <p:sp>
        <p:nvSpPr>
          <p:cNvPr id="4" name="スライド番号プレースホルダー 3"/>
          <p:cNvSpPr>
            <a:spLocks noGrp="1"/>
          </p:cNvSpPr>
          <p:nvPr>
            <p:ph type="sldNum" sz="quarter" idx="5"/>
          </p:nvPr>
        </p:nvSpPr>
        <p:spPr/>
        <p:txBody>
          <a:bodyPr/>
          <a:lstStyle/>
          <a:p>
            <a:fld id="{9B25607D-0870-4EA8-A218-76340741156B}" type="slidenum">
              <a:rPr kumimoji="1" lang="ja-JP" altLang="en-US" smtClean="0"/>
              <a:t>12</a:t>
            </a:fld>
            <a:endParaRPr kumimoji="1" lang="ja-JP" altLang="en-US"/>
          </a:p>
        </p:txBody>
      </p:sp>
    </p:spTree>
    <p:extLst>
      <p:ext uri="{BB962C8B-B14F-4D97-AF65-F5344CB8AC3E}">
        <p14:creationId xmlns:p14="http://schemas.microsoft.com/office/powerpoint/2010/main" val="170150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BEA47-B6DF-57BD-1670-49AC18A0BE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A4CD75-94A3-672C-3876-A63702D59B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99B014-F3E6-2708-96F5-F1F04BAC1152}"/>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AFAD8756-74D8-A9E2-3EFF-4613C3984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4E4C6E-AA2E-F4E4-B9C0-AC8DF71C013C}"/>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34593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11E24-BAEE-BC86-BD0E-0C057CA976A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7F445-B8C0-120F-CAD9-70CEDFDA820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A894CE-B637-3C46-5E34-391796CF5048}"/>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F5A9A67D-8F67-81D1-3AAA-D98514A99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DCF032-10EF-7B2C-FCD0-591D9AEC1DA3}"/>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78678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2F074F8-7CCB-40C9-4441-B6CB100F21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096E4C-B24A-0DCC-D283-EC997F15A7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594B6F-14D5-7D03-6D13-36BF194948F1}"/>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7382F2E8-7F85-1235-FC9B-ACEC793721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C386AF-AB4C-0CDB-A6B0-B65A09B5DAD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27164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A87D63-9758-61C8-8EF9-257B1C9863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8CF6D8-89A4-0528-36FB-11034E2F35D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1F2F82-449D-167F-84A7-71CEEB200AD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276D4325-157B-7AC5-5168-FA826545C6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AE5B7-0FF9-8B6B-8853-8CD2B23DE1F9}"/>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16567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CA228-9A36-C73C-384F-532AE3857C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868130-EB79-AA3A-CEB1-E155523FD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9BE99FD-7610-0128-ACFB-03F71AE2286F}"/>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4707FD82-15D5-160C-CC8D-D188F10999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6D25BA-D581-F16B-F4FC-63F343BDFF2A}"/>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9391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EB40E-5928-6433-90BC-858F0C581C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A40684-D796-C8F2-AE83-724C23320F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3BD1C9-2A5A-0FE9-F91F-DA4E227B32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719A52-9382-1520-EE85-ECEE290EDD7F}"/>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5424525B-37C9-AE83-583B-A48FC6A852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9A6832-8B6D-4063-5A3D-A203EE12B71F}"/>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31857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960D7-7314-77A0-5F92-64C73347027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3308EC-CCE7-51D6-0C9A-75CCEB8D1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0A7F4A-6224-C07A-00A8-57AF39B7003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E8E0A1-1828-8C45-D05C-9B9F6F020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192C863-10BF-9424-BAED-A4DAE5A01EE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17FE332-AD0D-283C-C525-D1373DB1514E}"/>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8" name="フッター プレースホルダー 7">
            <a:extLst>
              <a:ext uri="{FF2B5EF4-FFF2-40B4-BE49-F238E27FC236}">
                <a16:creationId xmlns:a16="http://schemas.microsoft.com/office/drawing/2014/main" id="{6DF0A6A7-758C-42AC-5803-0DCE355699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14C3627-C12B-9C91-7458-D7412BAF3CF7}"/>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20948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B4F54-7D3F-FBA2-2DAD-85534D0342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B92846A-849C-7CDF-2E75-6BFCE7EDC58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4" name="フッター プレースホルダー 3">
            <a:extLst>
              <a:ext uri="{FF2B5EF4-FFF2-40B4-BE49-F238E27FC236}">
                <a16:creationId xmlns:a16="http://schemas.microsoft.com/office/drawing/2014/main" id="{C49FD82A-375E-B9A1-3B47-AEF1BE93B82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D1986DD-E667-F291-F4D6-7AC678F4E165}"/>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00583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A6961-1F5D-7F86-A3F0-F81F0C48322D}"/>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3" name="フッター プレースホルダー 2">
            <a:extLst>
              <a:ext uri="{FF2B5EF4-FFF2-40B4-BE49-F238E27FC236}">
                <a16:creationId xmlns:a16="http://schemas.microsoft.com/office/drawing/2014/main" id="{EC6F334B-039C-AF08-1420-0B36004616D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75A4B8-FE4D-CA65-DF36-306727BBC87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172879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0B159-3E1D-FC56-C884-E404102D36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448EC1-5F8B-7558-2034-BD21769D5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4CBAAF-EB41-3D8B-1E47-6A20B0828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F049E5-0FAD-69C8-75E0-22886934BD7C}"/>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0EC3BDD8-2510-F730-54E1-7C39442FDF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C74E96-A19E-EF76-0BB2-4738A793391E}"/>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347941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A8F2-F685-2212-C4F6-71936A1A056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EBBD0E-97E9-54B6-531B-8207CA7B7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C7C6F91-34DE-CDC8-F62E-92539AC16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D2DAC2-C29B-EC88-1C42-2B20C6C1DCA4}"/>
              </a:ext>
            </a:extLst>
          </p:cNvPr>
          <p:cNvSpPr>
            <a:spLocks noGrp="1"/>
          </p:cNvSpPr>
          <p:nvPr>
            <p:ph type="dt" sz="half" idx="10"/>
          </p:nvPr>
        </p:nvSpPr>
        <p:spPr/>
        <p:txBody>
          <a:bodyPr/>
          <a:lstStyle/>
          <a:p>
            <a:fld id="{27C1D107-388E-4A1F-9313-C5CAF8A5C915}"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2B3E3FF6-C952-5007-29A2-86BB09F073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021B26-5B2E-9D73-F75D-35567BC3DF3D}"/>
              </a:ext>
            </a:extLst>
          </p:cNvPr>
          <p:cNvSpPr>
            <a:spLocks noGrp="1"/>
          </p:cNvSpPr>
          <p:nvPr>
            <p:ph type="sldNum" sz="quarter" idx="12"/>
          </p:nvPr>
        </p:nvSpPr>
        <p:spPr/>
        <p:txBody>
          <a:body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6262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E32954A-4A97-3A64-3E64-E5F667B32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B263E-A65C-79B9-2848-7D184D139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99DF24-48B6-48EE-D1EA-3838C1820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1D107-388E-4A1F-9313-C5CAF8A5C915}"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44573817-6474-E87B-AE0E-CD3E15E2C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5DC3F8-D440-5B13-FA9F-D665D33B4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D6C-3FF2-4F53-94DC-4DC76DF163B8}" type="slidenum">
              <a:rPr kumimoji="1" lang="ja-JP" altLang="en-US" smtClean="0"/>
              <a:t>‹#›</a:t>
            </a:fld>
            <a:endParaRPr kumimoji="1" lang="ja-JP" altLang="en-US"/>
          </a:p>
        </p:txBody>
      </p:sp>
    </p:spTree>
    <p:extLst>
      <p:ext uri="{BB962C8B-B14F-4D97-AF65-F5344CB8AC3E}">
        <p14:creationId xmlns:p14="http://schemas.microsoft.com/office/powerpoint/2010/main" val="48597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xas/twig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8C61ED54-356B-0987-FBE3-9C72558E2A61}"/>
              </a:ext>
            </a:extLst>
          </p:cNvPr>
          <p:cNvSpPr>
            <a:spLocks noGrp="1"/>
          </p:cNvSpPr>
          <p:nvPr>
            <p:ph type="ctrTitle"/>
          </p:nvPr>
        </p:nvSpPr>
        <p:spPr>
          <a:xfrm>
            <a:off x="804672" y="962246"/>
            <a:ext cx="6437700" cy="2611967"/>
          </a:xfrm>
        </p:spPr>
        <p:txBody>
          <a:bodyPr anchor="b">
            <a:normAutofit/>
          </a:bodyPr>
          <a:lstStyle/>
          <a:p>
            <a:pPr algn="l"/>
            <a:r>
              <a:rPr lang="ja-JP" altLang="en-US" sz="5400" dirty="0"/>
              <a:t>つぶやき</a:t>
            </a:r>
            <a:r>
              <a:rPr lang="en-US" altLang="ja-JP" sz="5400" dirty="0"/>
              <a:t>GLSL</a:t>
            </a:r>
            <a:r>
              <a:rPr lang="ja-JP" altLang="en-US" sz="5400" dirty="0"/>
              <a:t>とは</a:t>
            </a:r>
            <a:endParaRPr kumimoji="1" lang="ja-JP" altLang="en-US" sz="5400" dirty="0"/>
          </a:p>
        </p:txBody>
      </p:sp>
      <p:sp>
        <p:nvSpPr>
          <p:cNvPr id="3" name="字幕 2">
            <a:extLst>
              <a:ext uri="{FF2B5EF4-FFF2-40B4-BE49-F238E27FC236}">
                <a16:creationId xmlns:a16="http://schemas.microsoft.com/office/drawing/2014/main" id="{6F367811-72B0-027B-D4C9-EC867645A6CA}"/>
              </a:ext>
            </a:extLst>
          </p:cNvPr>
          <p:cNvSpPr>
            <a:spLocks noGrp="1"/>
          </p:cNvSpPr>
          <p:nvPr>
            <p:ph type="subTitle" idx="1"/>
          </p:nvPr>
        </p:nvSpPr>
        <p:spPr>
          <a:xfrm>
            <a:off x="804672" y="3719618"/>
            <a:ext cx="4167376" cy="1155525"/>
          </a:xfrm>
        </p:spPr>
        <p:txBody>
          <a:bodyPr anchor="t">
            <a:normAutofit/>
          </a:bodyPr>
          <a:lstStyle/>
          <a:p>
            <a:pPr algn="l"/>
            <a:r>
              <a:rPr kumimoji="1" lang="en-US" altLang="ja-JP" sz="2000" dirty="0"/>
              <a:t>@Renard</a:t>
            </a:r>
            <a:endParaRPr kumimoji="1" lang="ja-JP" altLang="en-US" sz="2000" dirty="0"/>
          </a:p>
        </p:txBody>
      </p:sp>
    </p:spTree>
    <p:extLst>
      <p:ext uri="{BB962C8B-B14F-4D97-AF65-F5344CB8AC3E}">
        <p14:creationId xmlns:p14="http://schemas.microsoft.com/office/powerpoint/2010/main" val="1925909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円を出してみよう</a:t>
            </a:r>
          </a:p>
        </p:txBody>
      </p:sp>
    </p:spTree>
    <p:extLst>
      <p:ext uri="{BB962C8B-B14F-4D97-AF65-F5344CB8AC3E}">
        <p14:creationId xmlns:p14="http://schemas.microsoft.com/office/powerpoint/2010/main" val="28170646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グラフィカル ユーザー インターフェイス, アプリケーション&#10;&#10;自動的に生成された説明">
            <a:extLst>
              <a:ext uri="{FF2B5EF4-FFF2-40B4-BE49-F238E27FC236}">
                <a16:creationId xmlns:a16="http://schemas.microsoft.com/office/drawing/2014/main" id="{D6A116AB-1955-4511-CE02-DB963B13D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865" y="1526953"/>
            <a:ext cx="5123523" cy="5096586"/>
          </a:xfrm>
          <a:prstGeom prst="rect">
            <a:avLst/>
          </a:prstGeom>
        </p:spPr>
      </p:pic>
      <p:sp>
        <p:nvSpPr>
          <p:cNvPr id="7" name="テキスト ボックス 6">
            <a:extLst>
              <a:ext uri="{FF2B5EF4-FFF2-40B4-BE49-F238E27FC236}">
                <a16:creationId xmlns:a16="http://schemas.microsoft.com/office/drawing/2014/main" id="{2085B67A-BCEF-0111-F149-44D690AC5EEE}"/>
              </a:ext>
            </a:extLst>
          </p:cNvPr>
          <p:cNvSpPr txBox="1"/>
          <p:nvPr/>
        </p:nvSpPr>
        <p:spPr>
          <a:xfrm>
            <a:off x="985620" y="2790315"/>
            <a:ext cx="9815513" cy="1323439"/>
          </a:xfrm>
          <a:prstGeom prst="rect">
            <a:avLst/>
          </a:prstGeom>
          <a:noFill/>
        </p:spPr>
        <p:txBody>
          <a:bodyPr wrap="square" rtlCol="0">
            <a:spAutoFit/>
          </a:bodyPr>
          <a:lstStyle/>
          <a:p>
            <a:r>
              <a:rPr kumimoji="1" lang="en-US" altLang="ja-JP" sz="4000" dirty="0"/>
              <a:t>vec2 </a:t>
            </a:r>
            <a:r>
              <a:rPr kumimoji="1" lang="en-US" altLang="ja-JP" sz="4000" dirty="0" err="1"/>
              <a:t>uv</a:t>
            </a:r>
            <a:r>
              <a:rPr kumimoji="1" lang="en-US" altLang="ja-JP" sz="4000" dirty="0"/>
              <a:t>=</a:t>
            </a:r>
            <a:r>
              <a:rPr kumimoji="1" lang="en-US" altLang="ja-JP" sz="4000" dirty="0" err="1"/>
              <a:t>FC.xy</a:t>
            </a:r>
            <a:r>
              <a:rPr kumimoji="1" lang="en-US" altLang="ja-JP" sz="4000" dirty="0"/>
              <a:t>/r;</a:t>
            </a:r>
          </a:p>
          <a:p>
            <a:r>
              <a:rPr kumimoji="1" lang="en-US" altLang="ja-JP" sz="4000" dirty="0" err="1"/>
              <a:t>o.rg</a:t>
            </a:r>
            <a:r>
              <a:rPr kumimoji="1" lang="en-US" altLang="ja-JP" sz="4000" dirty="0"/>
              <a:t>=</a:t>
            </a:r>
            <a:r>
              <a:rPr kumimoji="1" lang="en-US" altLang="ja-JP" sz="4000" dirty="0" err="1"/>
              <a:t>uv</a:t>
            </a:r>
            <a:r>
              <a:rPr kumimoji="1" lang="en-US" altLang="ja-JP" sz="4000" dirty="0"/>
              <a:t>;</a:t>
            </a:r>
            <a:endParaRPr kumimoji="1" lang="ja-JP" altLang="en-US" sz="4000" dirty="0"/>
          </a:p>
        </p:txBody>
      </p:sp>
      <p:cxnSp>
        <p:nvCxnSpPr>
          <p:cNvPr id="13" name="直線矢印コネクタ 12">
            <a:extLst>
              <a:ext uri="{FF2B5EF4-FFF2-40B4-BE49-F238E27FC236}">
                <a16:creationId xmlns:a16="http://schemas.microsoft.com/office/drawing/2014/main" id="{50B0B36A-3135-CDD5-6BFF-B8870ECE9E38}"/>
              </a:ext>
            </a:extLst>
          </p:cNvPr>
          <p:cNvCxnSpPr>
            <a:cxnSpLocks/>
          </p:cNvCxnSpPr>
          <p:nvPr/>
        </p:nvCxnSpPr>
        <p:spPr>
          <a:xfrm flipV="1">
            <a:off x="1272209" y="4108174"/>
            <a:ext cx="265043" cy="11264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48F074B-D490-2DEF-EA2C-982505AE724D}"/>
              </a:ext>
            </a:extLst>
          </p:cNvPr>
          <p:cNvSpPr txBox="1"/>
          <p:nvPr/>
        </p:nvSpPr>
        <p:spPr>
          <a:xfrm>
            <a:off x="838200" y="5367130"/>
            <a:ext cx="5123523" cy="1077218"/>
          </a:xfrm>
          <a:prstGeom prst="rect">
            <a:avLst/>
          </a:prstGeom>
          <a:noFill/>
        </p:spPr>
        <p:txBody>
          <a:bodyPr wrap="square" rtlCol="0">
            <a:spAutoFit/>
          </a:bodyPr>
          <a:lstStyle/>
          <a:p>
            <a:r>
              <a:rPr kumimoji="1" lang="ja-JP" altLang="en-US" sz="2400" dirty="0"/>
              <a:t>スウィズル演算子</a:t>
            </a:r>
            <a:r>
              <a:rPr kumimoji="1" lang="en-US" altLang="ja-JP" sz="2400" dirty="0"/>
              <a:t>:</a:t>
            </a:r>
          </a:p>
          <a:p>
            <a:r>
              <a:rPr lang="en-US" altLang="ja-JP" sz="2000" dirty="0" err="1"/>
              <a:t>Vec.xyz</a:t>
            </a:r>
            <a:r>
              <a:rPr lang="en-US" altLang="ja-JP" sz="2000" dirty="0"/>
              <a:t> , </a:t>
            </a:r>
            <a:r>
              <a:rPr lang="en-US" altLang="ja-JP" sz="2000" dirty="0" err="1"/>
              <a:t>Color.rgb</a:t>
            </a:r>
            <a:r>
              <a:rPr lang="ja-JP" altLang="en-US" sz="2000" dirty="0"/>
              <a:t>みたいに、各成分の集合にベクトルとしてアクセスできる</a:t>
            </a:r>
            <a:endParaRPr kumimoji="1" lang="en-US" altLang="ja-JP" sz="2000" dirty="0"/>
          </a:p>
        </p:txBody>
      </p:sp>
      <p:sp>
        <p:nvSpPr>
          <p:cNvPr id="2" name="コンテンツ プレースホルダー 2">
            <a:extLst>
              <a:ext uri="{FF2B5EF4-FFF2-40B4-BE49-F238E27FC236}">
                <a16:creationId xmlns:a16="http://schemas.microsoft.com/office/drawing/2014/main" id="{7A668456-5EF1-944A-581F-95D8643B94E1}"/>
              </a:ext>
            </a:extLst>
          </p:cNvPr>
          <p:cNvSpPr>
            <a:spLocks noGrp="1"/>
          </p:cNvSpPr>
          <p:nvPr>
            <p:ph idx="1"/>
          </p:nvPr>
        </p:nvSpPr>
        <p:spPr>
          <a:xfrm>
            <a:off x="838201" y="716635"/>
            <a:ext cx="10515598" cy="810318"/>
          </a:xfrm>
        </p:spPr>
        <p:txBody>
          <a:bodyPr>
            <a:normAutofit lnSpcReduction="10000"/>
          </a:bodyPr>
          <a:lstStyle/>
          <a:p>
            <a:pPr marL="0" indent="0" algn="ctr">
              <a:buNone/>
            </a:pPr>
            <a:r>
              <a:rPr lang="en-US" altLang="ja-JP" sz="5400" dirty="0">
                <a:solidFill>
                  <a:srgbClr val="FFFFFF"/>
                </a:solidFill>
              </a:rPr>
              <a:t>Hello World</a:t>
            </a:r>
            <a:endParaRPr lang="en-US" altLang="ja-JP" sz="1500" dirty="0">
              <a:solidFill>
                <a:srgbClr val="FFFFFF"/>
              </a:solidFill>
            </a:endParaRPr>
          </a:p>
          <a:p>
            <a:pPr marL="0" indent="0">
              <a:buNone/>
            </a:pPr>
            <a:endParaRPr kumimoji="1" lang="en-US" altLang="ja-JP" sz="1500" dirty="0">
              <a:solidFill>
                <a:srgbClr val="FFFFFF"/>
              </a:solidFill>
            </a:endParaRPr>
          </a:p>
        </p:txBody>
      </p:sp>
      <p:sp>
        <p:nvSpPr>
          <p:cNvPr id="6" name="テキスト ボックス 5">
            <a:extLst>
              <a:ext uri="{FF2B5EF4-FFF2-40B4-BE49-F238E27FC236}">
                <a16:creationId xmlns:a16="http://schemas.microsoft.com/office/drawing/2014/main" id="{D28815CD-3498-50DA-84A7-44EBDA4BB8D5}"/>
              </a:ext>
            </a:extLst>
          </p:cNvPr>
          <p:cNvSpPr txBox="1"/>
          <p:nvPr/>
        </p:nvSpPr>
        <p:spPr>
          <a:xfrm>
            <a:off x="663440" y="2749826"/>
            <a:ext cx="11469045" cy="1569660"/>
          </a:xfrm>
          <a:prstGeom prst="rect">
            <a:avLst/>
          </a:prstGeom>
          <a:noFill/>
        </p:spPr>
        <p:txBody>
          <a:bodyPr wrap="square" rtlCol="0">
            <a:spAutoFit/>
          </a:bodyPr>
          <a:lstStyle/>
          <a:p>
            <a:pPr algn="ctr"/>
            <a:r>
              <a:rPr kumimoji="1" lang="ja-JP" altLang="en-US" sz="9600" dirty="0"/>
              <a:t>消す</a:t>
            </a:r>
          </a:p>
        </p:txBody>
      </p:sp>
    </p:spTree>
    <p:extLst>
      <p:ext uri="{BB962C8B-B14F-4D97-AF65-F5344CB8AC3E}">
        <p14:creationId xmlns:p14="http://schemas.microsoft.com/office/powerpoint/2010/main" val="98321844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lgn="ctr">
              <a:buNone/>
            </a:pPr>
            <a:r>
              <a:rPr lang="ja-JP" altLang="en-US" sz="5400" dirty="0">
                <a:solidFill>
                  <a:srgbClr val="FFFFFF"/>
                </a:solidFill>
              </a:rPr>
              <a:t>円を出してみる</a:t>
            </a:r>
            <a:endParaRPr kumimoji="1" lang="en-US" altLang="ja-JP" sz="5400" dirty="0">
              <a:solidFill>
                <a:srgbClr val="FFFFFF"/>
              </a:solidFill>
            </a:endParaRPr>
          </a:p>
          <a:p>
            <a:pPr marL="0" indent="0">
              <a:buNone/>
            </a:pPr>
            <a:endParaRPr kumimoji="1" lang="en-US" altLang="ja-JP" dirty="0">
              <a:solidFill>
                <a:srgbClr val="FFFFFF"/>
              </a:solidFill>
            </a:endParaRPr>
          </a:p>
          <a:p>
            <a:pPr marL="0" indent="0">
              <a:buNone/>
            </a:pPr>
            <a:endParaRPr lang="en-US" altLang="ja-JP" dirty="0">
              <a:solidFill>
                <a:srgbClr val="FFFFFF"/>
              </a:solidFill>
            </a:endParaRPr>
          </a:p>
          <a:p>
            <a:pPr marL="0" indent="0">
              <a:buNone/>
            </a:pPr>
            <a:endParaRPr kumimoji="1" lang="en-US" altLang="ja-JP" dirty="0">
              <a:solidFill>
                <a:srgbClr val="FFFFFF"/>
              </a:solidFill>
            </a:endParaRPr>
          </a:p>
          <a:p>
            <a:pPr marL="0" indent="0">
              <a:buNone/>
            </a:pPr>
            <a:r>
              <a:rPr kumimoji="1" lang="ja-JP" altLang="en-US" dirty="0">
                <a:solidFill>
                  <a:srgbClr val="FFFFFF"/>
                </a:solidFill>
              </a:rPr>
              <a:t>・ピクセル座標の変換</a:t>
            </a:r>
            <a:endParaRPr kumimoji="1" lang="en-US" altLang="ja-JP" dirty="0">
              <a:solidFill>
                <a:srgbClr val="FFFFFF"/>
              </a:solidFill>
            </a:endParaRPr>
          </a:p>
          <a:p>
            <a:pPr marL="0" indent="0">
              <a:buNone/>
            </a:pPr>
            <a:r>
              <a:rPr lang="ja-JP" altLang="en-US" dirty="0">
                <a:solidFill>
                  <a:srgbClr val="FFFFFF"/>
                </a:solidFill>
              </a:rPr>
              <a:t>・変換した座標を円の半径と比較</a:t>
            </a:r>
            <a:endParaRPr lang="en-US" altLang="ja-JP" dirty="0">
              <a:solidFill>
                <a:srgbClr val="FFFFFF"/>
              </a:solidFill>
            </a:endParaRPr>
          </a:p>
          <a:p>
            <a:pPr marL="0" indent="0">
              <a:buNone/>
            </a:pPr>
            <a:r>
              <a:rPr kumimoji="1" lang="ja-JP" altLang="en-US" dirty="0">
                <a:solidFill>
                  <a:srgbClr val="FFFFFF"/>
                </a:solidFill>
              </a:rPr>
              <a:t>・円の内部にある場合白を出力</a:t>
            </a:r>
            <a:endParaRPr kumimoji="1" lang="en-US" altLang="ja-JP" dirty="0">
              <a:solidFill>
                <a:srgbClr val="FFFFFF"/>
              </a:solidFill>
            </a:endParaRPr>
          </a:p>
          <a:p>
            <a:pPr marL="0" indent="0">
              <a:buNone/>
            </a:pPr>
            <a:r>
              <a:rPr lang="ja-JP" altLang="en-US" dirty="0">
                <a:solidFill>
                  <a:srgbClr val="FFFFFF"/>
                </a:solidFill>
              </a:rPr>
              <a:t>・円の外部にある場合黒を出力</a:t>
            </a:r>
            <a:endParaRPr kumimoji="1" lang="en-US" altLang="ja-JP"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p:txBody>
      </p:sp>
      <p:pic>
        <p:nvPicPr>
          <p:cNvPr id="6" name="図 5">
            <a:extLst>
              <a:ext uri="{FF2B5EF4-FFF2-40B4-BE49-F238E27FC236}">
                <a16:creationId xmlns:a16="http://schemas.microsoft.com/office/drawing/2014/main" id="{6F85CC81-B0E5-00F3-D9BC-3D359DF1B824}"/>
              </a:ext>
            </a:extLst>
          </p:cNvPr>
          <p:cNvPicPr>
            <a:picLocks noChangeAspect="1"/>
          </p:cNvPicPr>
          <p:nvPr/>
        </p:nvPicPr>
        <p:blipFill>
          <a:blip r:embed="rId3"/>
          <a:stretch>
            <a:fillRect/>
          </a:stretch>
        </p:blipFill>
        <p:spPr>
          <a:xfrm>
            <a:off x="6660767" y="1617750"/>
            <a:ext cx="5125987" cy="4947173"/>
          </a:xfrm>
          <a:prstGeom prst="rect">
            <a:avLst/>
          </a:prstGeom>
        </p:spPr>
      </p:pic>
    </p:spTree>
    <p:extLst>
      <p:ext uri="{BB962C8B-B14F-4D97-AF65-F5344CB8AC3E}">
        <p14:creationId xmlns:p14="http://schemas.microsoft.com/office/powerpoint/2010/main" val="345238622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lnSpcReduction="10000"/>
          </a:bodyPr>
          <a:lstStyle/>
          <a:p>
            <a:pPr marL="0" indent="0">
              <a:buNone/>
            </a:pPr>
            <a:r>
              <a:rPr kumimoji="1" lang="ja-JP" altLang="en-US" sz="4000" dirty="0">
                <a:solidFill>
                  <a:srgbClr val="FFFFFF"/>
                </a:solidFill>
              </a:rPr>
              <a:t>ピクセル座標の変換</a:t>
            </a:r>
            <a:endParaRPr kumimoji="1" lang="en-US" altLang="ja-JP" sz="40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a:t>
            </a:r>
            <a:r>
              <a:rPr lang="ja-JP" altLang="en-US" sz="2000" dirty="0">
                <a:solidFill>
                  <a:srgbClr val="FFFFFF"/>
                </a:solidFill>
              </a:rPr>
              <a:t>ピクセル座標を二倍し、解像度を引いたもの</a:t>
            </a:r>
            <a:r>
              <a:rPr lang="en-US" altLang="ja-JP" sz="2000" dirty="0">
                <a:solidFill>
                  <a:srgbClr val="FFFFFF"/>
                </a:solidFill>
              </a:rPr>
              <a:t>) / (</a:t>
            </a:r>
            <a:r>
              <a:rPr lang="ja-JP" altLang="en-US" sz="2000" dirty="0">
                <a:solidFill>
                  <a:srgbClr val="FFFFFF"/>
                </a:solidFill>
              </a:rPr>
              <a:t>解像度の縦横の大きい方</a:t>
            </a:r>
            <a:r>
              <a:rPr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2000" dirty="0">
                <a:solidFill>
                  <a:schemeClr val="accent5"/>
                </a:solidFill>
              </a:rPr>
              <a:t>・</a:t>
            </a:r>
            <a:r>
              <a:rPr lang="ja-JP" altLang="en-US" sz="2000" dirty="0">
                <a:solidFill>
                  <a:schemeClr val="accent5"/>
                </a:solidFill>
              </a:rPr>
              <a:t>解像度の横が縦より長い場合：</a:t>
            </a:r>
            <a:endParaRPr lang="en-US" altLang="ja-JP" sz="2000" dirty="0">
              <a:solidFill>
                <a:schemeClr val="accent5"/>
              </a:solidFill>
            </a:endParaRPr>
          </a:p>
          <a:p>
            <a:pPr marL="0" indent="0">
              <a:buNone/>
            </a:pPr>
            <a:r>
              <a:rPr lang="ja-JP" altLang="en-US" sz="2000" dirty="0">
                <a:solidFill>
                  <a:srgbClr val="FFFFFF"/>
                </a:solidFill>
              </a:rPr>
              <a:t>ピクセル座標の</a:t>
            </a:r>
            <a:r>
              <a:rPr lang="en-US" altLang="ja-JP" sz="2000" dirty="0">
                <a:solidFill>
                  <a:srgbClr val="FFFFFF"/>
                </a:solidFill>
              </a:rPr>
              <a:t>x</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[-1 ~ 1]</a:t>
            </a:r>
            <a:r>
              <a:rPr lang="ja-JP" altLang="en-US" sz="2000" dirty="0">
                <a:solidFill>
                  <a:srgbClr val="FFFFFF"/>
                </a:solidFill>
              </a:rPr>
              <a:t>になり、</a:t>
            </a:r>
            <a:endParaRPr lang="en-US" altLang="ja-JP" sz="2000" dirty="0">
              <a:solidFill>
                <a:srgbClr val="FFFFFF"/>
              </a:solidFill>
            </a:endParaRPr>
          </a:p>
          <a:p>
            <a:pPr marL="0" indent="0">
              <a:buNone/>
            </a:pPr>
            <a:r>
              <a:rPr lang="en-US" altLang="ja-JP" sz="2000" dirty="0">
                <a:solidFill>
                  <a:srgbClr val="FFFFFF"/>
                </a:solidFill>
              </a:rPr>
              <a:t>y</a:t>
            </a:r>
            <a:r>
              <a:rPr lang="ja-JP" altLang="en-US" sz="2000" dirty="0">
                <a:solidFill>
                  <a:srgbClr val="FFFFFF"/>
                </a:solidFill>
              </a:rPr>
              <a:t>は </a:t>
            </a:r>
            <a:r>
              <a:rPr lang="en-US" altLang="ja-JP" sz="2000" dirty="0">
                <a:solidFill>
                  <a:srgbClr val="FFFFFF"/>
                </a:solidFill>
              </a:rPr>
              <a:t>[0 ~ </a:t>
            </a:r>
            <a:r>
              <a:rPr lang="en-US" altLang="ja-JP" sz="2000" dirty="0" err="1">
                <a:solidFill>
                  <a:srgbClr val="FFFFFF"/>
                </a:solidFill>
              </a:rPr>
              <a:t>r.y</a:t>
            </a:r>
            <a:r>
              <a:rPr lang="en-US" altLang="ja-JP" sz="2000" dirty="0">
                <a:solidFill>
                  <a:srgbClr val="FFFFFF"/>
                </a:solidFill>
              </a:rPr>
              <a:t>]</a:t>
            </a:r>
            <a:r>
              <a:rPr lang="ja-JP" altLang="en-US" sz="2000" dirty="0">
                <a:solidFill>
                  <a:srgbClr val="FFFFFF"/>
                </a:solidFill>
              </a:rPr>
              <a:t>だったのが</a:t>
            </a:r>
            <a:r>
              <a:rPr lang="en-US" altLang="ja-JP" sz="2000" dirty="0">
                <a:solidFill>
                  <a:srgbClr val="FFFFFF"/>
                </a:solidFill>
              </a:rPr>
              <a:t>[–</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 ~ </a:t>
            </a:r>
            <a:r>
              <a:rPr lang="en-US" altLang="ja-JP" sz="2000" dirty="0" err="1">
                <a:solidFill>
                  <a:srgbClr val="FFFFFF"/>
                </a:solidFill>
              </a:rPr>
              <a:t>r.y</a:t>
            </a:r>
            <a:r>
              <a:rPr lang="en-US" altLang="ja-JP" sz="2000" dirty="0">
                <a:solidFill>
                  <a:srgbClr val="FFFFFF"/>
                </a:solidFill>
              </a:rPr>
              <a:t>/</a:t>
            </a:r>
            <a:r>
              <a:rPr lang="en-US" altLang="ja-JP" sz="2000" dirty="0" err="1">
                <a:solidFill>
                  <a:srgbClr val="FFFFFF"/>
                </a:solidFill>
              </a:rPr>
              <a:t>r.x</a:t>
            </a:r>
            <a:r>
              <a:rPr lang="en-US" altLang="ja-JP" sz="2000" dirty="0">
                <a:solidFill>
                  <a:srgbClr val="FFFFFF"/>
                </a:solidFill>
              </a:rPr>
              <a:t>]</a:t>
            </a:r>
            <a:r>
              <a:rPr lang="ja-JP" altLang="en-US" sz="2000" dirty="0">
                <a:solidFill>
                  <a:srgbClr val="FFFFFF"/>
                </a:solidFill>
              </a:rPr>
              <a:t>になる</a:t>
            </a:r>
            <a:endParaRPr lang="en-US" altLang="ja-JP" sz="2000" dirty="0">
              <a:solidFill>
                <a:srgbClr val="FFFFFF"/>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・解像度の縦が</a:t>
            </a:r>
            <a:r>
              <a:rPr lang="ja-JP" altLang="en-US" sz="2000" dirty="0">
                <a:solidFill>
                  <a:schemeClr val="accent6"/>
                </a:solidFill>
                <a:latin typeface="メイリオ"/>
                <a:ea typeface="メイリオ"/>
              </a:rPr>
              <a:t>横</a:t>
            </a:r>
            <a:r>
              <a:rPr kumimoji="1" lang="ja-JP" altLang="en-US" sz="2000" b="0" i="0" u="none" strike="noStrike" kern="1200" cap="none" spc="0" normalizeH="0" baseline="0" noProof="0" dirty="0">
                <a:ln>
                  <a:noFill/>
                </a:ln>
                <a:solidFill>
                  <a:schemeClr val="accent6"/>
                </a:solidFill>
                <a:effectLst/>
                <a:uLnTx/>
                <a:uFillTx/>
                <a:latin typeface="メイリオ"/>
                <a:ea typeface="メイリオ"/>
                <a:cs typeface="+mn-cs"/>
              </a:rPr>
              <a:t>より長い場合：</a:t>
            </a:r>
            <a:endParaRPr kumimoji="1" lang="en-US" altLang="ja-JP" sz="2000" b="0" i="0" u="none" strike="noStrike" kern="1200" cap="none" spc="0" normalizeH="0" baseline="0" noProof="0" dirty="0">
              <a:ln>
                <a:noFill/>
              </a:ln>
              <a:solidFill>
                <a:schemeClr val="accent6"/>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ピクセル座標の</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x</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r.x</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になり、</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y</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は </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[0 ~ </a:t>
            </a:r>
            <a:r>
              <a:rPr kumimoji="1" lang="en-US" altLang="ja-JP" sz="2000" b="0" i="0" u="none" strike="noStrike" kern="1200" cap="none" spc="0" normalizeH="0" baseline="0" noProof="0" dirty="0" err="1">
                <a:ln>
                  <a:noFill/>
                </a:ln>
                <a:solidFill>
                  <a:srgbClr val="FFFFFF"/>
                </a:solidFill>
                <a:effectLst/>
                <a:uLnTx/>
                <a:uFillTx/>
                <a:latin typeface="メイリオ"/>
                <a:ea typeface="メイリオ"/>
                <a:cs typeface="+mn-cs"/>
              </a:rPr>
              <a:t>r.y</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だったのが</a:t>
            </a:r>
            <a:r>
              <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rPr>
              <a:t>[-1 ~ 1]</a:t>
            </a:r>
            <a:r>
              <a:rPr kumimoji="1" lang="ja-JP" altLang="en-US" sz="2000" b="0" i="0" u="none" strike="noStrike" kern="1200" cap="none" spc="0" normalizeH="0" baseline="0" noProof="0" dirty="0">
                <a:ln>
                  <a:noFill/>
                </a:ln>
                <a:solidFill>
                  <a:srgbClr val="FFFFFF"/>
                </a:solidFill>
                <a:effectLst/>
                <a:uLnTx/>
                <a:uFillTx/>
                <a:latin typeface="メイリオ"/>
                <a:ea typeface="メイリオ"/>
                <a:cs typeface="+mn-cs"/>
              </a:rPr>
              <a:t>になる</a:t>
            </a:r>
            <a:endParaRPr kumimoji="1" lang="en-US" altLang="ja-JP" sz="2000" b="0" i="0" u="none" strike="noStrike" kern="1200" cap="none" spc="0" normalizeH="0" baseline="0" noProof="0" dirty="0">
              <a:ln>
                <a:noFill/>
              </a:ln>
              <a:solidFill>
                <a:srgbClr val="FFFFFF"/>
              </a:solidFill>
              <a:effectLst/>
              <a:uLnTx/>
              <a:uFillTx/>
              <a:latin typeface="メイリオ"/>
              <a:ea typeface="メイリオ"/>
              <a:cs typeface="+mn-cs"/>
            </a:endParaRPr>
          </a:p>
          <a:p>
            <a:pPr marL="0" indent="0">
              <a:buNone/>
            </a:pPr>
            <a:endParaRPr kumimoji="1" lang="ja-JP" altLang="en-US" sz="1500" dirty="0">
              <a:solidFill>
                <a:srgbClr val="FFFFFF"/>
              </a:solidFill>
            </a:endParaRPr>
          </a:p>
        </p:txBody>
      </p:sp>
      <p:pic>
        <p:nvPicPr>
          <p:cNvPr id="4" name="図 3">
            <a:extLst>
              <a:ext uri="{FF2B5EF4-FFF2-40B4-BE49-F238E27FC236}">
                <a16:creationId xmlns:a16="http://schemas.microsoft.com/office/drawing/2014/main" id="{DA2C750C-E064-0ADF-8027-BE4681C8452E}"/>
              </a:ext>
            </a:extLst>
          </p:cNvPr>
          <p:cNvPicPr>
            <a:picLocks noChangeAspect="1"/>
          </p:cNvPicPr>
          <p:nvPr/>
        </p:nvPicPr>
        <p:blipFill>
          <a:blip r:embed="rId3"/>
          <a:stretch>
            <a:fillRect/>
          </a:stretch>
        </p:blipFill>
        <p:spPr>
          <a:xfrm>
            <a:off x="838201" y="1391509"/>
            <a:ext cx="10270915" cy="1192270"/>
          </a:xfrm>
          <a:prstGeom prst="rect">
            <a:avLst/>
          </a:prstGeom>
        </p:spPr>
      </p:pic>
      <p:sp>
        <p:nvSpPr>
          <p:cNvPr id="2" name="テキスト ボックス 1">
            <a:extLst>
              <a:ext uri="{FF2B5EF4-FFF2-40B4-BE49-F238E27FC236}">
                <a16:creationId xmlns:a16="http://schemas.microsoft.com/office/drawing/2014/main" id="{D1ED546F-F469-B277-A52D-FB908E41425A}"/>
              </a:ext>
            </a:extLst>
          </p:cNvPr>
          <p:cNvSpPr txBox="1"/>
          <p:nvPr/>
        </p:nvSpPr>
        <p:spPr>
          <a:xfrm>
            <a:off x="8168312" y="4158732"/>
            <a:ext cx="3185487" cy="369332"/>
          </a:xfrm>
          <a:prstGeom prst="rect">
            <a:avLst/>
          </a:prstGeom>
          <a:noFill/>
        </p:spPr>
        <p:txBody>
          <a:bodyPr wrap="none" rtlCol="0">
            <a:spAutoFit/>
          </a:bodyPr>
          <a:lstStyle/>
          <a:p>
            <a:r>
              <a:rPr kumimoji="1" lang="ja-JP" altLang="en-US" dirty="0"/>
              <a:t>ここら辺にわかりやすい画像</a:t>
            </a:r>
          </a:p>
        </p:txBody>
      </p:sp>
    </p:spTree>
    <p:extLst>
      <p:ext uri="{BB962C8B-B14F-4D97-AF65-F5344CB8AC3E}">
        <p14:creationId xmlns:p14="http://schemas.microsoft.com/office/powerpoint/2010/main" val="30961349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716635"/>
            <a:ext cx="10515598" cy="5848288"/>
          </a:xfrm>
        </p:spPr>
        <p:txBody>
          <a:bodyPr>
            <a:normAutofit/>
          </a:bodyPr>
          <a:lstStyle/>
          <a:p>
            <a:pPr marL="0" indent="0">
              <a:buNone/>
            </a:pPr>
            <a:r>
              <a:rPr kumimoji="1" lang="ja-JP" altLang="en-US" sz="4000" dirty="0">
                <a:solidFill>
                  <a:srgbClr val="FFFFFF"/>
                </a:solidFill>
              </a:rPr>
              <a:t>円の半径との比較、色の出力</a:t>
            </a: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kumimoji="1" lang="en-US" altLang="ja-JP" sz="2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・先ほどの座標系で</a:t>
            </a:r>
            <a:r>
              <a:rPr lang="ja-JP" altLang="en-US" sz="2000" dirty="0">
                <a:solidFill>
                  <a:srgbClr val="FFFFFF"/>
                </a:solidFill>
              </a:rPr>
              <a:t>原点からの距離を求める</a:t>
            </a:r>
            <a:endParaRPr lang="en-US" altLang="ja-JP" sz="2000" dirty="0">
              <a:solidFill>
                <a:srgbClr val="FFFFFF"/>
              </a:solidFill>
            </a:endParaRPr>
          </a:p>
          <a:p>
            <a:pPr marL="0" indent="0">
              <a:buNone/>
            </a:pPr>
            <a:r>
              <a:rPr kumimoji="1" lang="ja-JP" altLang="en-US" sz="2000" dirty="0">
                <a:solidFill>
                  <a:srgbClr val="FFFFFF"/>
                </a:solidFill>
              </a:rPr>
              <a:t>・求めた距離が</a:t>
            </a:r>
            <a:r>
              <a:rPr kumimoji="1" lang="en-US" altLang="ja-JP" sz="2000" dirty="0">
                <a:solidFill>
                  <a:srgbClr val="FFFFFF"/>
                </a:solidFill>
              </a:rPr>
              <a:t>0.5</a:t>
            </a:r>
            <a:r>
              <a:rPr lang="ja-JP" altLang="en-US" sz="2000" dirty="0">
                <a:solidFill>
                  <a:srgbClr val="FFFFFF"/>
                </a:solidFill>
              </a:rPr>
              <a:t>未満</a:t>
            </a:r>
            <a:r>
              <a:rPr kumimoji="1" lang="ja-JP" altLang="en-US" sz="2000" dirty="0">
                <a:solidFill>
                  <a:srgbClr val="FFFFFF"/>
                </a:solidFill>
              </a:rPr>
              <a:t>なら</a:t>
            </a:r>
            <a:r>
              <a:rPr kumimoji="1" lang="en-US" altLang="ja-JP" sz="2000" dirty="0">
                <a:solidFill>
                  <a:srgbClr val="FFFFFF"/>
                </a:solidFill>
              </a:rPr>
              <a:t>c</a:t>
            </a:r>
            <a:r>
              <a:rPr kumimoji="1" lang="ja-JP" altLang="en-US" sz="2000" dirty="0">
                <a:solidFill>
                  <a:srgbClr val="FFFFFF"/>
                </a:solidFill>
              </a:rPr>
              <a:t>に</a:t>
            </a:r>
            <a:r>
              <a:rPr kumimoji="1" lang="en-US" altLang="ja-JP" sz="2000" dirty="0">
                <a:solidFill>
                  <a:srgbClr val="FFFFFF"/>
                </a:solidFill>
              </a:rPr>
              <a:t>1.0</a:t>
            </a:r>
            <a:r>
              <a:rPr kumimoji="1"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・求めた距離が</a:t>
            </a:r>
            <a:r>
              <a:rPr lang="en-US" altLang="ja-JP" sz="2000" dirty="0">
                <a:solidFill>
                  <a:srgbClr val="FFFFFF"/>
                </a:solidFill>
              </a:rPr>
              <a:t>0.5</a:t>
            </a:r>
            <a:r>
              <a:rPr lang="ja-JP" altLang="en-US" sz="2000" dirty="0">
                <a:solidFill>
                  <a:srgbClr val="FFFFFF"/>
                </a:solidFill>
              </a:rPr>
              <a:t>以上なら</a:t>
            </a:r>
            <a:r>
              <a:rPr lang="en-US" altLang="ja-JP" sz="2000" dirty="0">
                <a:solidFill>
                  <a:srgbClr val="FFFFFF"/>
                </a:solidFill>
              </a:rPr>
              <a:t>c</a:t>
            </a:r>
            <a:r>
              <a:rPr lang="ja-JP" altLang="en-US" sz="2000" dirty="0">
                <a:solidFill>
                  <a:srgbClr val="FFFFFF"/>
                </a:solidFill>
              </a:rPr>
              <a:t>に</a:t>
            </a:r>
            <a:r>
              <a:rPr lang="en-US" altLang="ja-JP" sz="2000" dirty="0">
                <a:solidFill>
                  <a:srgbClr val="FFFFFF"/>
                </a:solidFill>
              </a:rPr>
              <a:t>0.0</a:t>
            </a:r>
            <a:r>
              <a:rPr lang="ja-JP" altLang="en-US" sz="2000" dirty="0">
                <a:solidFill>
                  <a:srgbClr val="FFFFFF"/>
                </a:solidFill>
              </a:rPr>
              <a:t>を代入</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o</a:t>
            </a:r>
            <a:r>
              <a:rPr lang="ja-JP" altLang="en-US" sz="2000" dirty="0">
                <a:solidFill>
                  <a:srgbClr val="FFFFFF"/>
                </a:solidFill>
              </a:rPr>
              <a:t>の</a:t>
            </a:r>
            <a:r>
              <a:rPr lang="en-US" altLang="ja-JP" sz="2000" dirty="0" err="1">
                <a:solidFill>
                  <a:srgbClr val="FFFFFF"/>
                </a:solidFill>
              </a:rPr>
              <a:t>rgb</a:t>
            </a:r>
            <a:r>
              <a:rPr lang="ja-JP" altLang="en-US" sz="2000" dirty="0">
                <a:solidFill>
                  <a:srgbClr val="FFFFFF"/>
                </a:solidFill>
              </a:rPr>
              <a:t>に</a:t>
            </a:r>
            <a:r>
              <a:rPr lang="en-US" altLang="ja-JP" sz="2000" dirty="0">
                <a:solidFill>
                  <a:srgbClr val="FFFFFF"/>
                </a:solidFill>
              </a:rPr>
              <a:t>(</a:t>
            </a:r>
            <a:r>
              <a:rPr lang="en-US" altLang="ja-JP" sz="2000" dirty="0" err="1">
                <a:solidFill>
                  <a:srgbClr val="FFFFFF"/>
                </a:solidFill>
              </a:rPr>
              <a:t>c,c,c</a:t>
            </a:r>
            <a:r>
              <a:rPr lang="en-US" altLang="ja-JP" sz="2000" dirty="0">
                <a:solidFill>
                  <a:srgbClr val="FFFFFF"/>
                </a:solidFill>
              </a:rPr>
              <a:t>)</a:t>
            </a:r>
            <a:r>
              <a:rPr lang="ja-JP" altLang="en-US" sz="2000" dirty="0">
                <a:solidFill>
                  <a:srgbClr val="FFFFFF"/>
                </a:solidFill>
              </a:rPr>
              <a:t>という色を代入</a:t>
            </a:r>
            <a:endParaRPr kumimoji="1" lang="ja-JP" altLang="en-US" sz="2000" dirty="0">
              <a:solidFill>
                <a:srgbClr val="FFFFFF"/>
              </a:solidFill>
            </a:endParaRPr>
          </a:p>
        </p:txBody>
      </p:sp>
      <p:pic>
        <p:nvPicPr>
          <p:cNvPr id="9" name="図 8">
            <a:extLst>
              <a:ext uri="{FF2B5EF4-FFF2-40B4-BE49-F238E27FC236}">
                <a16:creationId xmlns:a16="http://schemas.microsoft.com/office/drawing/2014/main" id="{BE40A8D9-0135-FEE7-7A4E-6D18D20BB9D2}"/>
              </a:ext>
            </a:extLst>
          </p:cNvPr>
          <p:cNvPicPr>
            <a:picLocks noChangeAspect="1"/>
          </p:cNvPicPr>
          <p:nvPr/>
        </p:nvPicPr>
        <p:blipFill>
          <a:blip r:embed="rId3"/>
          <a:stretch>
            <a:fillRect/>
          </a:stretch>
        </p:blipFill>
        <p:spPr>
          <a:xfrm>
            <a:off x="838201" y="1358892"/>
            <a:ext cx="9876691" cy="1525961"/>
          </a:xfrm>
          <a:prstGeom prst="rect">
            <a:avLst/>
          </a:prstGeom>
        </p:spPr>
      </p:pic>
    </p:spTree>
    <p:extLst>
      <p:ext uri="{BB962C8B-B14F-4D97-AF65-F5344CB8AC3E}">
        <p14:creationId xmlns:p14="http://schemas.microsoft.com/office/powerpoint/2010/main" val="141180249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70000" lnSpcReduction="20000"/>
          </a:bodyPr>
          <a:lstStyle/>
          <a:p>
            <a:pPr marL="0" indent="0" algn="ctr">
              <a:buNone/>
            </a:pPr>
            <a:r>
              <a:rPr lang="ja-JP" altLang="en-US" sz="5400" dirty="0">
                <a:solidFill>
                  <a:srgbClr val="FFFFFF"/>
                </a:solidFill>
              </a:rPr>
              <a:t>🎉つぶやき</a:t>
            </a:r>
            <a:r>
              <a:rPr kumimoji="1" lang="en-US" altLang="ja-JP" sz="5400" dirty="0">
                <a:solidFill>
                  <a:srgbClr val="FFFFFF"/>
                </a:solidFill>
              </a:rPr>
              <a:t>GLSL(</a:t>
            </a:r>
            <a:r>
              <a:rPr kumimoji="1" lang="ja-JP" altLang="en-US" sz="5400" dirty="0">
                <a:solidFill>
                  <a:srgbClr val="FFFFFF"/>
                </a:solidFill>
              </a:rPr>
              <a:t>の基礎</a:t>
            </a:r>
            <a:r>
              <a:rPr kumimoji="1" lang="en-US" altLang="ja-JP" sz="5400" dirty="0">
                <a:solidFill>
                  <a:srgbClr val="FFFFFF"/>
                </a:solidFill>
              </a:rPr>
              <a:t>)</a:t>
            </a:r>
            <a:r>
              <a:rPr kumimoji="1" lang="ja-JP" altLang="en-US" sz="5400" dirty="0">
                <a:solidFill>
                  <a:srgbClr val="FFFFFF"/>
                </a:solidFill>
              </a:rPr>
              <a:t>完全に理解した</a:t>
            </a:r>
            <a:r>
              <a:rPr lang="ja-JP" altLang="en-US" sz="5400" dirty="0">
                <a:solidFill>
                  <a:srgbClr val="FFFFFF"/>
                </a:solidFill>
              </a:rPr>
              <a:t>🎉</a:t>
            </a:r>
            <a:endParaRPr kumimoji="1" lang="ja-JP" altLang="en-US" sz="5400" dirty="0">
              <a:solidFill>
                <a:srgbClr val="FFFFFF"/>
              </a:solidFill>
            </a:endParaRPr>
          </a:p>
        </p:txBody>
      </p:sp>
    </p:spTree>
    <p:extLst>
      <p:ext uri="{BB962C8B-B14F-4D97-AF65-F5344CB8AC3E}">
        <p14:creationId xmlns:p14="http://schemas.microsoft.com/office/powerpoint/2010/main" val="17709342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2559830"/>
            <a:ext cx="10515598" cy="1735016"/>
          </a:xfrm>
        </p:spPr>
        <p:txBody>
          <a:bodyPr>
            <a:normAutofit/>
          </a:bodyPr>
          <a:lstStyle/>
          <a:p>
            <a:pPr marL="0" indent="0" algn="ctr">
              <a:buNone/>
            </a:pPr>
            <a:r>
              <a:rPr kumimoji="1" lang="ja-JP" altLang="en-US" sz="5000" dirty="0">
                <a:solidFill>
                  <a:srgbClr val="FFFFFF"/>
                </a:solidFill>
              </a:rPr>
              <a:t>つぶやき</a:t>
            </a:r>
            <a:r>
              <a:rPr kumimoji="1" lang="en-US" altLang="ja-JP" sz="5000" dirty="0">
                <a:solidFill>
                  <a:srgbClr val="FFFFFF"/>
                </a:solidFill>
              </a:rPr>
              <a:t>GLSL</a:t>
            </a:r>
            <a:r>
              <a:rPr kumimoji="1" lang="ja-JP" altLang="en-US" sz="5000" dirty="0">
                <a:solidFill>
                  <a:srgbClr val="FFFFFF"/>
                </a:solidFill>
              </a:rPr>
              <a:t>のテクニックは</a:t>
            </a:r>
            <a:endParaRPr kumimoji="1" lang="en-US" altLang="ja-JP" sz="5000" dirty="0">
              <a:solidFill>
                <a:srgbClr val="FFFFFF"/>
              </a:solidFill>
            </a:endParaRPr>
          </a:p>
          <a:p>
            <a:pPr marL="0" indent="0" algn="ctr">
              <a:buNone/>
            </a:pPr>
            <a:r>
              <a:rPr kumimoji="1" lang="ja-JP" altLang="en-US" sz="5000" dirty="0">
                <a:solidFill>
                  <a:srgbClr val="FFFFFF"/>
                </a:solidFill>
              </a:rPr>
              <a:t>二種類に分かれる</a:t>
            </a:r>
            <a:endParaRPr kumimoji="1" lang="en-US" altLang="ja-JP" sz="5000" dirty="0">
              <a:solidFill>
                <a:srgbClr val="FFFFFF"/>
              </a:solidFill>
            </a:endParaRPr>
          </a:p>
          <a:p>
            <a:pPr marL="0" indent="0">
              <a:buNone/>
            </a:pPr>
            <a:endParaRPr kumimoji="1" lang="ja-JP" altLang="en-US" sz="5000" dirty="0">
              <a:solidFill>
                <a:srgbClr val="FFFFFF"/>
              </a:solidFill>
            </a:endParaRPr>
          </a:p>
        </p:txBody>
      </p:sp>
    </p:spTree>
    <p:extLst>
      <p:ext uri="{BB962C8B-B14F-4D97-AF65-F5344CB8AC3E}">
        <p14:creationId xmlns:p14="http://schemas.microsoft.com/office/powerpoint/2010/main" val="209465098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580185"/>
          </a:xfrm>
        </p:spPr>
        <p:txBody>
          <a:bodyPr>
            <a:normAutofit/>
          </a:bodyPr>
          <a:lstStyle/>
          <a:p>
            <a:pPr marL="0" indent="0">
              <a:buNone/>
            </a:pPr>
            <a:r>
              <a:rPr kumimoji="1" lang="ja-JP" altLang="en-US" sz="4000" dirty="0">
                <a:solidFill>
                  <a:srgbClr val="FFFFFF"/>
                </a:solidFill>
              </a:rPr>
              <a:t>絵作りのテクニック</a:t>
            </a:r>
            <a:endParaRPr kumimoji="1" lang="en-US" altLang="ja-JP" sz="4000" dirty="0">
              <a:solidFill>
                <a:srgbClr val="FFFFFF"/>
              </a:solidFill>
            </a:endParaRPr>
          </a:p>
          <a:p>
            <a:pPr marL="0" indent="0">
              <a:buNone/>
            </a:pPr>
            <a:r>
              <a:rPr kumimoji="1" lang="ja-JP" altLang="en-US" sz="2000" dirty="0">
                <a:solidFill>
                  <a:srgbClr val="FFFFFF"/>
                </a:solidFill>
              </a:rPr>
              <a:t>・レイマーチング法</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DistanceField</a:t>
            </a:r>
            <a:endParaRPr lang="en-US" altLang="ja-JP" sz="2000" dirty="0">
              <a:solidFill>
                <a:srgbClr val="FFFFFF"/>
              </a:solidFill>
            </a:endParaRPr>
          </a:p>
          <a:p>
            <a:pPr marL="0" indent="0">
              <a:buNone/>
            </a:pPr>
            <a:r>
              <a:rPr kumimoji="1" lang="ja-JP" altLang="en-US" sz="2000" dirty="0">
                <a:solidFill>
                  <a:srgbClr val="FFFFFF"/>
                </a:solidFill>
              </a:rPr>
              <a:t>・ノイズ</a:t>
            </a:r>
            <a:endParaRPr kumimoji="1" lang="en-US" altLang="ja-JP" sz="2000" dirty="0">
              <a:solidFill>
                <a:srgbClr val="FFFFFF"/>
              </a:solidFill>
            </a:endParaRPr>
          </a:p>
          <a:p>
            <a:pPr marL="0" indent="0">
              <a:buNone/>
            </a:pPr>
            <a:r>
              <a:rPr lang="ja-JP" altLang="en-US" sz="2000" dirty="0">
                <a:solidFill>
                  <a:srgbClr val="FFFFFF"/>
                </a:solidFill>
              </a:rPr>
              <a:t>・フレームバッファ</a:t>
            </a:r>
            <a:endParaRPr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err="1">
                <a:solidFill>
                  <a:srgbClr val="FFFFFF"/>
                </a:solidFill>
              </a:rPr>
              <a:t>etc</a:t>
            </a:r>
            <a:r>
              <a:rPr kumimoji="1" lang="en-US" altLang="ja-JP" sz="2000" dirty="0">
                <a:solidFill>
                  <a:srgbClr val="FFFFFF"/>
                </a:solidFill>
              </a:rPr>
              <a:t>…</a:t>
            </a:r>
          </a:p>
          <a:p>
            <a:pPr marL="0" indent="0">
              <a:buNone/>
            </a:pPr>
            <a:endParaRPr lang="en-US" altLang="ja-JP" sz="2000" dirty="0">
              <a:solidFill>
                <a:srgbClr val="FFFFFF"/>
              </a:solidFill>
            </a:endParaRPr>
          </a:p>
          <a:p>
            <a:pPr marL="0" indent="0">
              <a:buNone/>
            </a:pPr>
            <a:r>
              <a:rPr kumimoji="1" lang="ja-JP" altLang="en-US" sz="4000" dirty="0">
                <a:solidFill>
                  <a:srgbClr val="FFFFFF"/>
                </a:solidFill>
              </a:rPr>
              <a:t>コード短縮のテクニック</a:t>
            </a:r>
            <a:endParaRPr kumimoji="1" lang="en-US" altLang="ja-JP" sz="4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#define</a:t>
            </a:r>
            <a:r>
              <a:rPr kumimoji="1" lang="ja-JP" altLang="en-US" sz="2000" dirty="0">
                <a:solidFill>
                  <a:srgbClr val="FFFFFF"/>
                </a:solidFill>
              </a:rPr>
              <a:t>の活用</a:t>
            </a:r>
            <a:endParaRPr kumimoji="1" lang="en-US" altLang="ja-JP" sz="2000" dirty="0">
              <a:solidFill>
                <a:srgbClr val="FFFFFF"/>
              </a:solidFill>
            </a:endParaRPr>
          </a:p>
          <a:p>
            <a:pPr marL="0" indent="0">
              <a:buNone/>
            </a:pPr>
            <a:r>
              <a:rPr lang="ja-JP" altLang="en-US" sz="2000" dirty="0">
                <a:solidFill>
                  <a:srgbClr val="FFFFFF"/>
                </a:solidFill>
              </a:rPr>
              <a:t>・式の展開</a:t>
            </a:r>
            <a:endParaRPr lang="en-US" altLang="ja-JP" sz="2000" dirty="0">
              <a:solidFill>
                <a:srgbClr val="FFFFFF"/>
              </a:solidFill>
            </a:endParaRPr>
          </a:p>
          <a:p>
            <a:pPr marL="0" indent="0">
              <a:buNone/>
            </a:pPr>
            <a:r>
              <a:rPr kumimoji="1" lang="ja-JP" altLang="en-US" sz="2000" dirty="0">
                <a:solidFill>
                  <a:srgbClr val="FFFFFF"/>
                </a:solidFill>
              </a:rPr>
              <a:t>・算術演算子による型のキャスト</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err="1">
                <a:solidFill>
                  <a:srgbClr val="FFFFFF"/>
                </a:solidFill>
              </a:rPr>
              <a:t>etc</a:t>
            </a:r>
            <a:r>
              <a:rPr lang="en-US" altLang="ja-JP" sz="2000" dirty="0">
                <a:solidFill>
                  <a:srgbClr val="FFFFFF"/>
                </a:solidFill>
              </a:rPr>
              <a:t>…</a:t>
            </a:r>
            <a:endParaRPr kumimoji="1" lang="ja-JP" altLang="en-US" sz="2000" dirty="0">
              <a:solidFill>
                <a:srgbClr val="FFFFFF"/>
              </a:solidFill>
            </a:endParaRPr>
          </a:p>
        </p:txBody>
      </p:sp>
      <p:pic>
        <p:nvPicPr>
          <p:cNvPr id="4" name="図 3">
            <a:extLst>
              <a:ext uri="{FF2B5EF4-FFF2-40B4-BE49-F238E27FC236}">
                <a16:creationId xmlns:a16="http://schemas.microsoft.com/office/drawing/2014/main" id="{56FAA8C8-8B37-D0DD-3E93-B6426EA97101}"/>
              </a:ext>
            </a:extLst>
          </p:cNvPr>
          <p:cNvPicPr>
            <a:picLocks noChangeAspect="1"/>
          </p:cNvPicPr>
          <p:nvPr/>
        </p:nvPicPr>
        <p:blipFill>
          <a:blip r:embed="rId3"/>
          <a:stretch>
            <a:fillRect/>
          </a:stretch>
        </p:blipFill>
        <p:spPr>
          <a:xfrm>
            <a:off x="7775482" y="683460"/>
            <a:ext cx="3088664" cy="3056201"/>
          </a:xfrm>
          <a:prstGeom prst="rect">
            <a:avLst/>
          </a:prstGeom>
        </p:spPr>
      </p:pic>
      <p:pic>
        <p:nvPicPr>
          <p:cNvPr id="6" name="図 5">
            <a:extLst>
              <a:ext uri="{FF2B5EF4-FFF2-40B4-BE49-F238E27FC236}">
                <a16:creationId xmlns:a16="http://schemas.microsoft.com/office/drawing/2014/main" id="{94ABF7EC-6642-5224-4602-9CBC2A9DB6B6}"/>
              </a:ext>
            </a:extLst>
          </p:cNvPr>
          <p:cNvPicPr>
            <a:picLocks noChangeAspect="1"/>
          </p:cNvPicPr>
          <p:nvPr/>
        </p:nvPicPr>
        <p:blipFill>
          <a:blip r:embed="rId4"/>
          <a:stretch>
            <a:fillRect/>
          </a:stretch>
        </p:blipFill>
        <p:spPr>
          <a:xfrm>
            <a:off x="7012393" y="4320133"/>
            <a:ext cx="4614837" cy="844970"/>
          </a:xfrm>
          <a:prstGeom prst="rect">
            <a:avLst/>
          </a:prstGeom>
        </p:spPr>
      </p:pic>
      <p:pic>
        <p:nvPicPr>
          <p:cNvPr id="9" name="図 8">
            <a:extLst>
              <a:ext uri="{FF2B5EF4-FFF2-40B4-BE49-F238E27FC236}">
                <a16:creationId xmlns:a16="http://schemas.microsoft.com/office/drawing/2014/main" id="{5B469AE7-73C9-15AB-DC0C-3843088005DE}"/>
              </a:ext>
            </a:extLst>
          </p:cNvPr>
          <p:cNvPicPr>
            <a:picLocks noChangeAspect="1"/>
          </p:cNvPicPr>
          <p:nvPr/>
        </p:nvPicPr>
        <p:blipFill>
          <a:blip r:embed="rId5"/>
          <a:stretch>
            <a:fillRect/>
          </a:stretch>
        </p:blipFill>
        <p:spPr>
          <a:xfrm>
            <a:off x="6542741" y="5788226"/>
            <a:ext cx="5554139" cy="511118"/>
          </a:xfrm>
          <a:prstGeom prst="rect">
            <a:avLst/>
          </a:prstGeom>
        </p:spPr>
      </p:pic>
      <p:cxnSp>
        <p:nvCxnSpPr>
          <p:cNvPr id="13" name="直線矢印コネクタ 12">
            <a:extLst>
              <a:ext uri="{FF2B5EF4-FFF2-40B4-BE49-F238E27FC236}">
                <a16:creationId xmlns:a16="http://schemas.microsoft.com/office/drawing/2014/main" id="{DACF9A58-C653-A0DA-0B04-573010930A35}"/>
              </a:ext>
            </a:extLst>
          </p:cNvPr>
          <p:cNvCxnSpPr>
            <a:cxnSpLocks/>
          </p:cNvCxnSpPr>
          <p:nvPr/>
        </p:nvCxnSpPr>
        <p:spPr>
          <a:xfrm flipH="1">
            <a:off x="9319810" y="5263281"/>
            <a:ext cx="1" cy="4267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475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949569"/>
            <a:ext cx="10515598" cy="5685693"/>
          </a:xfrm>
        </p:spPr>
        <p:txBody>
          <a:bodyPr>
            <a:normAutofit/>
          </a:bodyPr>
          <a:lstStyle/>
          <a:p>
            <a:pPr marL="0" indent="0">
              <a:buNone/>
            </a:pPr>
            <a:r>
              <a:rPr kumimoji="1" lang="ja-JP" altLang="en-US" sz="5000" dirty="0">
                <a:solidFill>
                  <a:srgbClr val="FFFFFF"/>
                </a:solidFill>
              </a:rPr>
              <a:t>絵作りのテクニック </a:t>
            </a:r>
            <a:r>
              <a:rPr kumimoji="1" lang="en-US" altLang="ja-JP" sz="5000" dirty="0">
                <a:solidFill>
                  <a:srgbClr val="FFFFFF"/>
                </a:solidFill>
              </a:rPr>
              <a:t>- mod</a:t>
            </a:r>
            <a:r>
              <a:rPr kumimoji="1" lang="ja-JP" altLang="en-US" sz="5000" dirty="0">
                <a:solidFill>
                  <a:srgbClr val="FFFFFF"/>
                </a:solidFill>
              </a:rPr>
              <a:t>で複製</a:t>
            </a:r>
            <a:endParaRPr kumimoji="1" lang="en-US" altLang="ja-JP" sz="5000" dirty="0">
              <a:solidFill>
                <a:srgbClr val="FFFFFF"/>
              </a:solidFill>
            </a:endParaRPr>
          </a:p>
          <a:p>
            <a:pPr marL="0" indent="0">
              <a:buNone/>
            </a:pPr>
            <a:endParaRPr kumimoji="1" lang="en-US" altLang="ja-JP" sz="2000" dirty="0">
              <a:solidFill>
                <a:srgbClr val="FFFFFF"/>
              </a:solidFill>
            </a:endParaRPr>
          </a:p>
          <a:p>
            <a:pPr marL="0" indent="0">
              <a:buNone/>
            </a:pPr>
            <a:r>
              <a:rPr kumimoji="1" lang="ja-JP" altLang="en-US" sz="2000" dirty="0">
                <a:solidFill>
                  <a:srgbClr val="FFFFFF"/>
                </a:solidFill>
              </a:rPr>
              <a:t>・</a:t>
            </a:r>
            <a:r>
              <a:rPr kumimoji="1" lang="en-US" altLang="ja-JP" sz="2000" dirty="0">
                <a:solidFill>
                  <a:srgbClr val="FFFFFF"/>
                </a:solidFill>
              </a:rPr>
              <a:t>mod</a:t>
            </a:r>
            <a:r>
              <a:rPr kumimoji="1" lang="ja-JP" altLang="en-US" sz="2000" dirty="0">
                <a:solidFill>
                  <a:srgbClr val="FFFFFF"/>
                </a:solidFill>
              </a:rPr>
              <a:t>を用いて座標変換することで</a:t>
            </a:r>
            <a:endParaRPr kumimoji="1" lang="en-US" altLang="ja-JP" sz="2000" dirty="0">
              <a:solidFill>
                <a:srgbClr val="FFFFFF"/>
              </a:solidFill>
            </a:endParaRPr>
          </a:p>
          <a:p>
            <a:pPr marL="0" indent="0">
              <a:buNone/>
            </a:pPr>
            <a:r>
              <a:rPr kumimoji="1" lang="ja-JP" altLang="en-US" sz="2000" dirty="0">
                <a:solidFill>
                  <a:srgbClr val="FFFFFF"/>
                </a:solidFill>
              </a:rPr>
              <a:t>元の図を複製できる</a:t>
            </a:r>
            <a:endParaRPr kumimoji="1" lang="en-US" altLang="ja-JP" sz="2000" dirty="0">
              <a:solidFill>
                <a:srgbClr val="FFFFFF"/>
              </a:solidFill>
            </a:endParaRPr>
          </a:p>
          <a:p>
            <a:pPr marL="0" indent="0">
              <a:buNone/>
            </a:pPr>
            <a:r>
              <a:rPr lang="ja-JP" altLang="en-US" sz="2000" dirty="0">
                <a:solidFill>
                  <a:srgbClr val="FFFFFF"/>
                </a:solidFill>
              </a:rPr>
              <a:t>・</a:t>
            </a:r>
            <a:r>
              <a:rPr lang="en-US" altLang="ja-JP" sz="2000" dirty="0">
                <a:solidFill>
                  <a:srgbClr val="FFFFFF"/>
                </a:solidFill>
              </a:rPr>
              <a:t>mod</a:t>
            </a:r>
            <a:r>
              <a:rPr lang="ja-JP" altLang="en-US" sz="2000" dirty="0">
                <a:solidFill>
                  <a:srgbClr val="FFFFFF"/>
                </a:solidFill>
              </a:rPr>
              <a:t>は余りの演算：</a:t>
            </a:r>
            <a:endParaRPr lang="en-US" altLang="ja-JP" sz="2000" dirty="0">
              <a:solidFill>
                <a:srgbClr val="FFFFFF"/>
              </a:solidFill>
            </a:endParaRPr>
          </a:p>
          <a:p>
            <a:pPr marL="0" indent="0">
              <a:buNone/>
            </a:pPr>
            <a:r>
              <a:rPr lang="en-US" altLang="ja-JP" sz="2000" dirty="0">
                <a:solidFill>
                  <a:srgbClr val="FFFFFF"/>
                </a:solidFill>
              </a:rPr>
              <a:t>m</a:t>
            </a:r>
            <a:r>
              <a:rPr kumimoji="1" lang="en-US" altLang="ja-JP" sz="2000" dirty="0">
                <a:solidFill>
                  <a:srgbClr val="FFFFFF"/>
                </a:solidFill>
              </a:rPr>
              <a:t>od(vec2(-3.0),2.0)=vec2(1.0)</a:t>
            </a:r>
          </a:p>
          <a:p>
            <a:pPr marL="0" indent="0">
              <a:buNone/>
            </a:pPr>
            <a:endParaRPr lang="en-US" altLang="ja-JP" sz="2000" dirty="0">
              <a:solidFill>
                <a:srgbClr val="FFFFFF"/>
              </a:solidFill>
            </a:endParaRPr>
          </a:p>
          <a:p>
            <a:pPr marL="0" indent="0">
              <a:buNone/>
            </a:pPr>
            <a:r>
              <a:rPr kumimoji="1" lang="ja-JP" altLang="en-US" sz="2000" dirty="0">
                <a:solidFill>
                  <a:schemeClr val="accent6"/>
                </a:solidFill>
              </a:rPr>
              <a:t>・先ほどのピクセル座標を</a:t>
            </a:r>
            <a:r>
              <a:rPr kumimoji="1" lang="en-US" altLang="ja-JP" sz="2000" dirty="0">
                <a:solidFill>
                  <a:schemeClr val="accent6"/>
                </a:solidFill>
              </a:rPr>
              <a:t>10</a:t>
            </a:r>
            <a:r>
              <a:rPr kumimoji="1" lang="ja-JP" altLang="en-US" sz="2000" dirty="0">
                <a:solidFill>
                  <a:schemeClr val="accent6"/>
                </a:solidFill>
              </a:rPr>
              <a:t>倍する：</a:t>
            </a:r>
            <a:endParaRPr kumimoji="1" lang="en-US" altLang="ja-JP" sz="2000" dirty="0">
              <a:solidFill>
                <a:schemeClr val="accent6"/>
              </a:solidFill>
            </a:endParaRPr>
          </a:p>
          <a:p>
            <a:pPr marL="0" indent="0">
              <a:buNone/>
            </a:pPr>
            <a:r>
              <a:rPr lang="en-US" altLang="ja-JP" sz="2000" dirty="0">
                <a:solidFill>
                  <a:srgbClr val="FFFFFF"/>
                </a:solidFill>
              </a:rPr>
              <a:t>p</a:t>
            </a:r>
            <a:r>
              <a:rPr lang="ja-JP" altLang="en-US" sz="2000" dirty="0">
                <a:solidFill>
                  <a:srgbClr val="FFFFFF"/>
                </a:solidFill>
              </a:rPr>
              <a:t>は</a:t>
            </a:r>
            <a:r>
              <a:rPr lang="en-US" altLang="ja-JP" sz="2000" dirty="0">
                <a:solidFill>
                  <a:srgbClr val="FFFFFF"/>
                </a:solidFill>
              </a:rPr>
              <a:t>[vec2(-10.0)~vec2(10.0)]</a:t>
            </a:r>
            <a:r>
              <a:rPr lang="ja-JP" altLang="en-US" sz="2000" dirty="0">
                <a:solidFill>
                  <a:srgbClr val="FFFFFF"/>
                </a:solidFill>
              </a:rPr>
              <a:t>になる</a:t>
            </a:r>
            <a:endParaRPr lang="en-US" altLang="ja-JP" sz="2000" dirty="0">
              <a:solidFill>
                <a:srgbClr val="FFFFFF"/>
              </a:solidFill>
            </a:endParaRPr>
          </a:p>
          <a:p>
            <a:pPr marL="0" indent="0">
              <a:buNone/>
            </a:pPr>
            <a:r>
              <a:rPr kumimoji="1" lang="ja-JP" altLang="en-US" sz="2000" dirty="0">
                <a:solidFill>
                  <a:schemeClr val="accent6"/>
                </a:solidFill>
              </a:rPr>
              <a:t>・</a:t>
            </a:r>
            <a:r>
              <a:rPr kumimoji="1" lang="en-US" altLang="ja-JP" sz="2000" dirty="0">
                <a:solidFill>
                  <a:schemeClr val="accent6"/>
                </a:solidFill>
              </a:rPr>
              <a:t>mod 2.0</a:t>
            </a:r>
            <a:r>
              <a:rPr kumimoji="1" lang="ja-JP" altLang="en-US" sz="2000" dirty="0">
                <a:solidFill>
                  <a:schemeClr val="accent6"/>
                </a:solidFill>
              </a:rPr>
              <a:t>をする：</a:t>
            </a:r>
            <a:endParaRPr kumimoji="1"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[vec2(0.0)~vec2(2.0)]</a:t>
            </a:r>
            <a:r>
              <a:rPr kumimoji="1" lang="ja-JP" altLang="en-US" sz="2000" dirty="0">
                <a:solidFill>
                  <a:srgbClr val="FFFFFF"/>
                </a:solidFill>
              </a:rPr>
              <a:t>の繰り返しになる</a:t>
            </a:r>
            <a:endParaRPr kumimoji="1" lang="en-US" altLang="ja-JP" sz="2000" dirty="0">
              <a:solidFill>
                <a:srgbClr val="FFFFFF"/>
              </a:solidFill>
            </a:endParaRPr>
          </a:p>
          <a:p>
            <a:pPr marL="0" indent="0">
              <a:buNone/>
            </a:pPr>
            <a:r>
              <a:rPr lang="ja-JP" altLang="en-US" sz="2000" dirty="0">
                <a:solidFill>
                  <a:schemeClr val="accent6"/>
                </a:solidFill>
              </a:rPr>
              <a:t>・</a:t>
            </a:r>
            <a:r>
              <a:rPr lang="en-US" altLang="ja-JP" sz="2000" dirty="0">
                <a:solidFill>
                  <a:schemeClr val="accent6"/>
                </a:solidFill>
              </a:rPr>
              <a:t>1.0</a:t>
            </a:r>
            <a:r>
              <a:rPr lang="ja-JP" altLang="en-US" sz="2000" dirty="0">
                <a:solidFill>
                  <a:schemeClr val="accent6"/>
                </a:solidFill>
              </a:rPr>
              <a:t>を引く：</a:t>
            </a:r>
            <a:endParaRPr lang="en-US" altLang="ja-JP" sz="2000" dirty="0">
              <a:solidFill>
                <a:schemeClr val="accent6"/>
              </a:solidFill>
            </a:endParaRPr>
          </a:p>
          <a:p>
            <a:pPr marL="0" indent="0">
              <a:buNone/>
            </a:pPr>
            <a:r>
              <a:rPr kumimoji="1" lang="en-US" altLang="ja-JP" sz="2000" dirty="0">
                <a:solidFill>
                  <a:srgbClr val="FFFFFF"/>
                </a:solidFill>
              </a:rPr>
              <a:t>p</a:t>
            </a:r>
            <a:r>
              <a:rPr kumimoji="1" lang="ja-JP" altLang="en-US" sz="2000" dirty="0">
                <a:solidFill>
                  <a:srgbClr val="FFFFFF"/>
                </a:solidFill>
              </a:rPr>
              <a:t>は</a:t>
            </a:r>
            <a:r>
              <a:rPr kumimoji="1" lang="en-US" altLang="ja-JP" sz="2000" dirty="0">
                <a:solidFill>
                  <a:srgbClr val="FFFFFF"/>
                </a:solidFill>
              </a:rPr>
              <a:t>[vec2(-1.0)~vec2(1.0)]</a:t>
            </a:r>
            <a:r>
              <a:rPr kumimoji="1" lang="ja-JP" altLang="en-US" sz="2000" dirty="0">
                <a:solidFill>
                  <a:srgbClr val="FFFFFF"/>
                </a:solidFill>
              </a:rPr>
              <a:t>の繰り返しになる</a:t>
            </a:r>
            <a:endParaRPr kumimoji="1" lang="en-US" altLang="ja-JP" sz="2000" dirty="0">
              <a:solidFill>
                <a:srgbClr val="FFFFFF"/>
              </a:solidFill>
            </a:endParaRPr>
          </a:p>
        </p:txBody>
      </p:sp>
      <p:pic>
        <p:nvPicPr>
          <p:cNvPr id="5" name="図 4">
            <a:extLst>
              <a:ext uri="{FF2B5EF4-FFF2-40B4-BE49-F238E27FC236}">
                <a16:creationId xmlns:a16="http://schemas.microsoft.com/office/drawing/2014/main" id="{BD08429F-FBE5-BA7F-ACB9-E9B11DAC4EDC}"/>
              </a:ext>
            </a:extLst>
          </p:cNvPr>
          <p:cNvPicPr>
            <a:picLocks noChangeAspect="1"/>
          </p:cNvPicPr>
          <p:nvPr/>
        </p:nvPicPr>
        <p:blipFill>
          <a:blip r:embed="rId3"/>
          <a:stretch>
            <a:fillRect/>
          </a:stretch>
        </p:blipFill>
        <p:spPr>
          <a:xfrm>
            <a:off x="6364682" y="2069604"/>
            <a:ext cx="4989117" cy="4460150"/>
          </a:xfrm>
          <a:prstGeom prst="rect">
            <a:avLst/>
          </a:prstGeom>
        </p:spPr>
      </p:pic>
      <p:sp>
        <p:nvSpPr>
          <p:cNvPr id="2" name="テキスト ボックス 1">
            <a:extLst>
              <a:ext uri="{FF2B5EF4-FFF2-40B4-BE49-F238E27FC236}">
                <a16:creationId xmlns:a16="http://schemas.microsoft.com/office/drawing/2014/main" id="{CAC881EB-9CBD-229E-7D0F-BE223402B37D}"/>
              </a:ext>
            </a:extLst>
          </p:cNvPr>
          <p:cNvSpPr txBox="1"/>
          <p:nvPr/>
        </p:nvSpPr>
        <p:spPr>
          <a:xfrm>
            <a:off x="1653886" y="2861391"/>
            <a:ext cx="8478981" cy="1862048"/>
          </a:xfrm>
          <a:prstGeom prst="rect">
            <a:avLst/>
          </a:prstGeom>
          <a:noFill/>
        </p:spPr>
        <p:txBody>
          <a:bodyPr wrap="square" rtlCol="0">
            <a:spAutoFit/>
          </a:bodyPr>
          <a:lstStyle/>
          <a:p>
            <a:pPr algn="ctr"/>
            <a:r>
              <a:rPr kumimoji="1" lang="ja-JP" altLang="en-US" sz="11500" dirty="0"/>
              <a:t>消す</a:t>
            </a:r>
          </a:p>
        </p:txBody>
      </p:sp>
    </p:spTree>
    <p:extLst>
      <p:ext uri="{BB962C8B-B14F-4D97-AF65-F5344CB8AC3E}">
        <p14:creationId xmlns:p14="http://schemas.microsoft.com/office/powerpoint/2010/main" val="42049803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図 4" descr="コンピューターのスクリーンショット&#10;&#10;自動的に生成された説明">
            <a:extLst>
              <a:ext uri="{FF2B5EF4-FFF2-40B4-BE49-F238E27FC236}">
                <a16:creationId xmlns:a16="http://schemas.microsoft.com/office/drawing/2014/main" id="{FAF4E9A2-40A6-ED1A-AD28-B906DF299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229" y="545754"/>
            <a:ext cx="4496341" cy="5763167"/>
          </a:xfrm>
          <a:prstGeom prst="rect">
            <a:avLst/>
          </a:prstGeom>
        </p:spPr>
      </p:pic>
      <p:sp>
        <p:nvSpPr>
          <p:cNvPr id="7" name="コンテンツ プレースホルダー 6">
            <a:extLst>
              <a:ext uri="{FF2B5EF4-FFF2-40B4-BE49-F238E27FC236}">
                <a16:creationId xmlns:a16="http://schemas.microsoft.com/office/drawing/2014/main" id="{0FF60458-3AB0-0645-C466-F74727AEF0F7}"/>
              </a:ext>
            </a:extLst>
          </p:cNvPr>
          <p:cNvSpPr>
            <a:spLocks noGrp="1"/>
          </p:cNvSpPr>
          <p:nvPr>
            <p:ph idx="1"/>
          </p:nvPr>
        </p:nvSpPr>
        <p:spPr>
          <a:xfrm>
            <a:off x="6017282" y="3184999"/>
            <a:ext cx="10515600" cy="484675"/>
          </a:xfrm>
        </p:spPr>
        <p:txBody>
          <a:bodyPr>
            <a:normAutofit lnSpcReduction="10000"/>
          </a:bodyPr>
          <a:lstStyle/>
          <a:p>
            <a:pPr marL="0" indent="0">
              <a:buNone/>
            </a:pPr>
            <a:r>
              <a:rPr lang="ja-JP" altLang="en-US" dirty="0"/>
              <a:t>←謎の文字列</a:t>
            </a:r>
          </a:p>
        </p:txBody>
      </p:sp>
      <p:sp>
        <p:nvSpPr>
          <p:cNvPr id="9" name="コンテンツ プレースホルダー 6">
            <a:extLst>
              <a:ext uri="{FF2B5EF4-FFF2-40B4-BE49-F238E27FC236}">
                <a16:creationId xmlns:a16="http://schemas.microsoft.com/office/drawing/2014/main" id="{8DA9009F-CE56-F653-A5BB-1180C83FF490}"/>
              </a:ext>
            </a:extLst>
          </p:cNvPr>
          <p:cNvSpPr txBox="1">
            <a:spLocks/>
          </p:cNvSpPr>
          <p:nvPr/>
        </p:nvSpPr>
        <p:spPr>
          <a:xfrm>
            <a:off x="6017282" y="4779161"/>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←綺麗な映像</a:t>
            </a:r>
          </a:p>
        </p:txBody>
      </p:sp>
      <p:sp>
        <p:nvSpPr>
          <p:cNvPr id="11" name="コンテンツ プレースホルダー 6">
            <a:extLst>
              <a:ext uri="{FF2B5EF4-FFF2-40B4-BE49-F238E27FC236}">
                <a16:creationId xmlns:a16="http://schemas.microsoft.com/office/drawing/2014/main" id="{1D832170-95F1-8E0A-B035-810CFF61B6E1}"/>
              </a:ext>
            </a:extLst>
          </p:cNvPr>
          <p:cNvSpPr txBox="1">
            <a:spLocks/>
          </p:cNvSpPr>
          <p:nvPr/>
        </p:nvSpPr>
        <p:spPr>
          <a:xfrm>
            <a:off x="6096000" y="545754"/>
            <a:ext cx="10515600" cy="4846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←謎のハッシュタグ</a:t>
            </a:r>
          </a:p>
        </p:txBody>
      </p:sp>
    </p:spTree>
    <p:extLst>
      <p:ext uri="{BB962C8B-B14F-4D97-AF65-F5344CB8AC3E}">
        <p14:creationId xmlns:p14="http://schemas.microsoft.com/office/powerpoint/2010/main" val="20116625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93C402B-3561-D435-3AAA-08C6B8CE919D}"/>
              </a:ext>
            </a:extLst>
          </p:cNvPr>
          <p:cNvSpPr>
            <a:spLocks noGrp="1"/>
          </p:cNvSpPr>
          <p:nvPr>
            <p:ph idx="1"/>
          </p:nvPr>
        </p:nvSpPr>
        <p:spPr>
          <a:xfrm>
            <a:off x="838201" y="2979294"/>
            <a:ext cx="10515598" cy="896088"/>
          </a:xfrm>
        </p:spPr>
        <p:txBody>
          <a:bodyPr>
            <a:normAutofit/>
          </a:bodyPr>
          <a:lstStyle/>
          <a:p>
            <a:pPr marL="0" indent="0" algn="ctr">
              <a:buNone/>
            </a:pPr>
            <a:r>
              <a:rPr kumimoji="1" lang="ja-JP" altLang="en-US" sz="5000" dirty="0">
                <a:solidFill>
                  <a:srgbClr val="FFFFFF"/>
                </a:solidFill>
              </a:rPr>
              <a:t>まず</a:t>
            </a:r>
            <a:r>
              <a:rPr kumimoji="1" lang="en-US" altLang="ja-JP" sz="5000" dirty="0">
                <a:solidFill>
                  <a:srgbClr val="FFFFFF"/>
                </a:solidFill>
              </a:rPr>
              <a:t>…</a:t>
            </a:r>
            <a:endParaRPr kumimoji="1" lang="ja-JP" altLang="en-US" sz="5000" dirty="0">
              <a:solidFill>
                <a:srgbClr val="FFFFFF"/>
              </a:solidFill>
            </a:endParaRPr>
          </a:p>
        </p:txBody>
      </p:sp>
    </p:spTree>
    <p:extLst>
      <p:ext uri="{BB962C8B-B14F-4D97-AF65-F5344CB8AC3E}">
        <p14:creationId xmlns:p14="http://schemas.microsoft.com/office/powerpoint/2010/main" val="84743419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en-US" altLang="ja-JP" sz="4300" dirty="0">
                <a:solidFill>
                  <a:srgbClr val="FFFFFF"/>
                </a:solidFill>
                <a:latin typeface="メイリオ" panose="020B0604030504040204" pitchFamily="50" charset="-128"/>
                <a:ea typeface="メイリオ" panose="020B0604030504040204" pitchFamily="50" charset="-128"/>
              </a:rPr>
              <a:t>GLSL</a:t>
            </a:r>
            <a:r>
              <a:rPr kumimoji="1" lang="ja-JP" altLang="en-US" sz="4300" dirty="0">
                <a:solidFill>
                  <a:srgbClr val="FFFFFF"/>
                </a:solidFill>
                <a:latin typeface="メイリオ" panose="020B0604030504040204" pitchFamily="50" charset="-128"/>
                <a:ea typeface="メイリオ" panose="020B0604030504040204" pitchFamily="50" charset="-128"/>
              </a:rPr>
              <a:t>とは</a:t>
            </a:r>
            <a:endParaRPr kumimoji="1"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kumimoji="1" lang="en-US" altLang="ja-JP" sz="1600" dirty="0">
                <a:solidFill>
                  <a:srgbClr val="FFFFFF"/>
                </a:solidFill>
                <a:latin typeface="メイリオ" panose="020B0604030504040204" pitchFamily="50" charset="-128"/>
                <a:ea typeface="メイリオ" panose="020B0604030504040204" pitchFamily="50" charset="-128"/>
              </a:rPr>
              <a:t>C</a:t>
            </a:r>
            <a:r>
              <a:rPr kumimoji="1" lang="ja-JP" altLang="en-US" sz="1600" dirty="0">
                <a:solidFill>
                  <a:srgbClr val="FFFFFF"/>
                </a:solidFill>
                <a:latin typeface="メイリオ" panose="020B0604030504040204" pitchFamily="50" charset="-128"/>
                <a:ea typeface="メイリオ" panose="020B0604030504040204" pitchFamily="50" charset="-128"/>
              </a:rPr>
              <a:t>言語をベースとしたシェーディング言語</a:t>
            </a:r>
            <a:endParaRPr kumimoji="1"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300" dirty="0">
                <a:solidFill>
                  <a:srgbClr val="FFFFFF"/>
                </a:solidFill>
                <a:latin typeface="メイリオ" panose="020B0604030504040204" pitchFamily="50" charset="-128"/>
                <a:ea typeface="メイリオ" panose="020B0604030504040204" pitchFamily="50" charset="-128"/>
              </a:rPr>
              <a:t>シェーディング言語とは</a:t>
            </a:r>
            <a:endParaRPr lang="en-US" altLang="ja-JP" sz="43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シェーダを書くプログラミング言語</a:t>
            </a:r>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4800" dirty="0">
                <a:solidFill>
                  <a:srgbClr val="FFFFFF"/>
                </a:solidFill>
                <a:latin typeface="メイリオ" panose="020B0604030504040204" pitchFamily="50" charset="-128"/>
                <a:ea typeface="メイリオ" panose="020B0604030504040204" pitchFamily="50" charset="-128"/>
              </a:rPr>
              <a:t>シェーダとは</a:t>
            </a:r>
            <a:endParaRPr lang="en-US" altLang="ja-JP" sz="4800" dirty="0">
              <a:solidFill>
                <a:srgbClr val="FFFFFF"/>
              </a:solidFill>
              <a:latin typeface="メイリオ" panose="020B0604030504040204" pitchFamily="50" charset="-128"/>
              <a:ea typeface="メイリオ" panose="020B0604030504040204" pitchFamily="50" charset="-128"/>
            </a:endParaRPr>
          </a:p>
          <a:p>
            <a:pPr marL="0" indent="0">
              <a:buNone/>
            </a:pPr>
            <a:r>
              <a:rPr lang="ja-JP" altLang="en-US" sz="1600" b="1" dirty="0">
                <a:solidFill>
                  <a:srgbClr val="FFFFFF"/>
                </a:solidFill>
                <a:highlight>
                  <a:srgbClr val="C0C0C0"/>
                </a:highlight>
                <a:latin typeface="メイリオ" panose="020B0604030504040204" pitchFamily="50" charset="-128"/>
                <a:ea typeface="メイリオ" panose="020B0604030504040204" pitchFamily="50" charset="-128"/>
              </a:rPr>
              <a:t>シェーダー</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とは、</a:t>
            </a:r>
            <a:r>
              <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rPr>
              <a:t>3</a:t>
            </a:r>
            <a:r>
              <a:rPr lang="ja-JP" altLang="en-US" sz="1600" dirty="0">
                <a:solidFill>
                  <a:srgbClr val="FFFFFF"/>
                </a:solidFill>
                <a:highlight>
                  <a:srgbClr val="C0C0C0"/>
                </a:highlight>
                <a:latin typeface="メイリオ" panose="020B0604030504040204" pitchFamily="50" charset="-128"/>
                <a:ea typeface="メイリオ" panose="020B0604030504040204" pitchFamily="50" charset="-128"/>
              </a:rPr>
              <a:t>次元コンピュータグラフィックスにおいて、シェーディング（陰影処理）を行うコンピュータプログラムのこと。</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indent="0">
              <a:buNone/>
            </a:pPr>
            <a:r>
              <a:rPr lang="ja-JP" altLang="en-US" sz="1600" dirty="0">
                <a:solidFill>
                  <a:srgbClr val="FFFFFF"/>
                </a:solidFill>
                <a:latin typeface="メイリオ" panose="020B0604030504040204" pitchFamily="50" charset="-128"/>
                <a:ea typeface="メイリオ" panose="020B0604030504040204" pitchFamily="50" charset="-128"/>
              </a:rPr>
              <a:t>とあるが、実際は新たにプリミティブを追加したり、パーティクルを生成したりと幅広い</a:t>
            </a:r>
            <a:endParaRPr lang="en-US" altLang="ja-JP" sz="1600" dirty="0">
              <a:solidFill>
                <a:srgbClr val="FFFFFF"/>
              </a:solidFill>
              <a:highlight>
                <a:srgbClr val="C0C0C0"/>
              </a:highlight>
              <a:latin typeface="メイリオ" panose="020B0604030504040204" pitchFamily="50" charset="-128"/>
              <a:ea typeface="メイリオ" panose="020B0604030504040204" pitchFamily="50" charset="-128"/>
            </a:endParaRPr>
          </a:p>
          <a:p>
            <a:pPr marL="0"/>
            <a:endParaRPr lang="en-US" altLang="ja-JP" sz="1600" dirty="0">
              <a:solidFill>
                <a:srgbClr val="FFFFFF"/>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6122147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シェーダにも色々な種類がある</a:t>
            </a:r>
          </a:p>
        </p:txBody>
      </p:sp>
    </p:spTree>
    <p:extLst>
      <p:ext uri="{BB962C8B-B14F-4D97-AF65-F5344CB8AC3E}">
        <p14:creationId xmlns:p14="http://schemas.microsoft.com/office/powerpoint/2010/main" val="3278486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41543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頂点シェーダー</a:t>
            </a:r>
            <a:endParaRPr lang="en-US" altLang="ja-JP" sz="4000" dirty="0">
              <a:solidFill>
                <a:srgbClr val="FFFFFF"/>
              </a:solidFill>
            </a:endParaRPr>
          </a:p>
          <a:p>
            <a:pPr marL="0" indent="0">
              <a:buNone/>
            </a:pPr>
            <a:r>
              <a:rPr lang="ja-JP" altLang="en-US" sz="1500" dirty="0">
                <a:solidFill>
                  <a:srgbClr val="FFFFFF"/>
                </a:solidFill>
              </a:rPr>
              <a:t>頂点座標をいじるシェーダ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ジオメトリシェーダー</a:t>
            </a:r>
            <a:endParaRPr lang="en-US" altLang="ja-JP" sz="4000" dirty="0">
              <a:solidFill>
                <a:srgbClr val="FFFFFF"/>
              </a:solidFill>
            </a:endParaRPr>
          </a:p>
          <a:p>
            <a:pPr marL="0" indent="0">
              <a:buNone/>
            </a:pPr>
            <a:r>
              <a:rPr lang="ja-JP" altLang="en-US" sz="1500" dirty="0">
                <a:solidFill>
                  <a:srgbClr val="FFFFFF"/>
                </a:solidFill>
              </a:rPr>
              <a:t>プリミティブをいじったりするシェーダ</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chemeClr val="accent1"/>
                </a:solidFill>
              </a:rPr>
              <a:t>フラグメントシェーダー</a:t>
            </a:r>
            <a:endParaRPr lang="en-US" altLang="ja-JP" sz="4000" dirty="0">
              <a:solidFill>
                <a:schemeClr val="accent1"/>
              </a:solidFill>
            </a:endParaRPr>
          </a:p>
          <a:p>
            <a:pPr marL="0" indent="0">
              <a:buNone/>
            </a:pPr>
            <a:r>
              <a:rPr lang="en-US" altLang="ja-JP" sz="2600" dirty="0">
                <a:solidFill>
                  <a:schemeClr val="accent1"/>
                </a:solidFill>
              </a:rPr>
              <a:t>(</a:t>
            </a:r>
            <a:r>
              <a:rPr lang="ja-JP" altLang="en-US" sz="2600" dirty="0">
                <a:solidFill>
                  <a:schemeClr val="accent1"/>
                </a:solidFill>
              </a:rPr>
              <a:t>ピクセルシェーダー</a:t>
            </a:r>
            <a:r>
              <a:rPr lang="en-US" altLang="ja-JP" sz="2600" dirty="0">
                <a:solidFill>
                  <a:schemeClr val="accent1"/>
                </a:solidFill>
              </a:rPr>
              <a:t>)</a:t>
            </a:r>
          </a:p>
          <a:p>
            <a:pPr marL="0" indent="0">
              <a:buNone/>
            </a:pPr>
            <a:r>
              <a:rPr lang="ja-JP" altLang="en-US" sz="1500" dirty="0"/>
              <a:t>最終的な画面上のピクセル色を決めるシェーダ</a:t>
            </a:r>
            <a:endParaRPr lang="en-US" altLang="ja-JP" sz="1500" dirty="0"/>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6" name="図 5" descr="ダイアグラム&#10;&#10;自動的に生成された説明">
            <a:extLst>
              <a:ext uri="{FF2B5EF4-FFF2-40B4-BE49-F238E27FC236}">
                <a16:creationId xmlns:a16="http://schemas.microsoft.com/office/drawing/2014/main" id="{8C34EB21-BA9A-4CDC-B7ED-C49AD5127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143" y="286178"/>
            <a:ext cx="3808655" cy="6282317"/>
          </a:xfrm>
          <a:prstGeom prst="rect">
            <a:avLst/>
          </a:prstGeom>
        </p:spPr>
      </p:pic>
    </p:spTree>
    <p:extLst>
      <p:ext uri="{BB962C8B-B14F-4D97-AF65-F5344CB8AC3E}">
        <p14:creationId xmlns:p14="http://schemas.microsoft.com/office/powerpoint/2010/main" val="348643935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057080"/>
            <a:ext cx="10515598" cy="4154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5000" dirty="0">
                <a:solidFill>
                  <a:srgbClr val="FFFFFF"/>
                </a:solidFill>
              </a:rPr>
              <a:t>フラグメントシェーダーの形</a:t>
            </a:r>
            <a:endParaRPr lang="en-US" altLang="ja-JP" sz="5000" dirty="0">
              <a:solidFill>
                <a:srgbClr val="FFFFFF"/>
              </a:solidFill>
            </a:endParaRPr>
          </a:p>
          <a:p>
            <a:pPr marL="0" indent="0">
              <a:buNone/>
            </a:pPr>
            <a:r>
              <a:rPr lang="ja-JP" altLang="en-US" sz="1500" dirty="0">
                <a:solidFill>
                  <a:srgbClr val="FFFFFF"/>
                </a:solidFill>
              </a:rPr>
              <a:t> </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pic>
        <p:nvPicPr>
          <p:cNvPr id="3" name="図 2" descr="テキスト&#10;&#10;自動的に生成された説明">
            <a:extLst>
              <a:ext uri="{FF2B5EF4-FFF2-40B4-BE49-F238E27FC236}">
                <a16:creationId xmlns:a16="http://schemas.microsoft.com/office/drawing/2014/main" id="{A1A75803-FDED-9BCE-F326-7EF30ECBA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929" y="1992039"/>
            <a:ext cx="9138140" cy="4174716"/>
          </a:xfrm>
          <a:prstGeom prst="rect">
            <a:avLst/>
          </a:prstGeom>
        </p:spPr>
      </p:pic>
      <p:sp>
        <p:nvSpPr>
          <p:cNvPr id="7" name="右中かっこ 6">
            <a:extLst>
              <a:ext uri="{FF2B5EF4-FFF2-40B4-BE49-F238E27FC236}">
                <a16:creationId xmlns:a16="http://schemas.microsoft.com/office/drawing/2014/main" id="{8BFD18F4-ABDB-87F5-5217-2FC75745287D}"/>
              </a:ext>
            </a:extLst>
          </p:cNvPr>
          <p:cNvSpPr/>
          <p:nvPr/>
        </p:nvSpPr>
        <p:spPr>
          <a:xfrm>
            <a:off x="8006861" y="1992039"/>
            <a:ext cx="269631" cy="352488"/>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F1B17652-B341-1E5D-DCB8-9F540315EE56}"/>
              </a:ext>
            </a:extLst>
          </p:cNvPr>
          <p:cNvSpPr/>
          <p:nvPr/>
        </p:nvSpPr>
        <p:spPr>
          <a:xfrm>
            <a:off x="8006861" y="2506661"/>
            <a:ext cx="269631" cy="136195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536D8FA3-60F3-9E15-2430-D4DD3FB55C6F}"/>
              </a:ext>
            </a:extLst>
          </p:cNvPr>
          <p:cNvSpPr/>
          <p:nvPr/>
        </p:nvSpPr>
        <p:spPr>
          <a:xfrm>
            <a:off x="8006861" y="3991086"/>
            <a:ext cx="269631" cy="215531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DB80451-D026-D3DE-6BF0-B34D82CB1E7D}"/>
              </a:ext>
            </a:extLst>
          </p:cNvPr>
          <p:cNvSpPr txBox="1"/>
          <p:nvPr/>
        </p:nvSpPr>
        <p:spPr>
          <a:xfrm>
            <a:off x="8392258" y="2002878"/>
            <a:ext cx="2309446" cy="369332"/>
          </a:xfrm>
          <a:prstGeom prst="rect">
            <a:avLst/>
          </a:prstGeom>
          <a:noFill/>
        </p:spPr>
        <p:txBody>
          <a:bodyPr wrap="square" rtlCol="0">
            <a:spAutoFit/>
          </a:bodyPr>
          <a:lstStyle/>
          <a:p>
            <a:r>
              <a:rPr kumimoji="1" lang="en-US" altLang="ja-JP" dirty="0"/>
              <a:t>float</a:t>
            </a:r>
            <a:r>
              <a:rPr kumimoji="1" lang="ja-JP" altLang="en-US" dirty="0"/>
              <a:t>の精度を指定</a:t>
            </a:r>
          </a:p>
        </p:txBody>
      </p:sp>
      <p:sp>
        <p:nvSpPr>
          <p:cNvPr id="11" name="テキスト ボックス 10">
            <a:extLst>
              <a:ext uri="{FF2B5EF4-FFF2-40B4-BE49-F238E27FC236}">
                <a16:creationId xmlns:a16="http://schemas.microsoft.com/office/drawing/2014/main" id="{C6ECB549-C67F-B2FF-9A6A-DA3A3937D9D9}"/>
              </a:ext>
            </a:extLst>
          </p:cNvPr>
          <p:cNvSpPr txBox="1"/>
          <p:nvPr/>
        </p:nvSpPr>
        <p:spPr>
          <a:xfrm>
            <a:off x="8392257" y="3022060"/>
            <a:ext cx="3248757" cy="369332"/>
          </a:xfrm>
          <a:prstGeom prst="rect">
            <a:avLst/>
          </a:prstGeom>
          <a:noFill/>
        </p:spPr>
        <p:txBody>
          <a:bodyPr wrap="square" rtlCol="0">
            <a:spAutoFit/>
          </a:bodyPr>
          <a:lstStyle/>
          <a:p>
            <a:r>
              <a:rPr lang="ja-JP" altLang="en-US" dirty="0"/>
              <a:t>外部から送られる変数の定義</a:t>
            </a:r>
            <a:endParaRPr kumimoji="1" lang="ja-JP" altLang="en-US" dirty="0"/>
          </a:p>
        </p:txBody>
      </p:sp>
      <p:sp>
        <p:nvSpPr>
          <p:cNvPr id="12" name="テキスト ボックス 11">
            <a:extLst>
              <a:ext uri="{FF2B5EF4-FFF2-40B4-BE49-F238E27FC236}">
                <a16:creationId xmlns:a16="http://schemas.microsoft.com/office/drawing/2014/main" id="{19BAEAA3-6BD0-01B2-4CE6-4C9C3780BAD3}"/>
              </a:ext>
            </a:extLst>
          </p:cNvPr>
          <p:cNvSpPr txBox="1"/>
          <p:nvPr/>
        </p:nvSpPr>
        <p:spPr>
          <a:xfrm>
            <a:off x="8392257" y="4884077"/>
            <a:ext cx="3248757" cy="369332"/>
          </a:xfrm>
          <a:prstGeom prst="rect">
            <a:avLst/>
          </a:prstGeom>
          <a:noFill/>
        </p:spPr>
        <p:txBody>
          <a:bodyPr wrap="square" rtlCol="0">
            <a:spAutoFit/>
          </a:bodyPr>
          <a:lstStyle/>
          <a:p>
            <a:r>
              <a:rPr kumimoji="1" lang="ja-JP" altLang="en-US" dirty="0"/>
              <a:t>メインの処理</a:t>
            </a:r>
          </a:p>
        </p:txBody>
      </p:sp>
      <p:cxnSp>
        <p:nvCxnSpPr>
          <p:cNvPr id="14" name="直線コネクタ 13">
            <a:extLst>
              <a:ext uri="{FF2B5EF4-FFF2-40B4-BE49-F238E27FC236}">
                <a16:creationId xmlns:a16="http://schemas.microsoft.com/office/drawing/2014/main" id="{45F02044-1188-D2B9-5438-A6D0A5393AF3}"/>
              </a:ext>
            </a:extLst>
          </p:cNvPr>
          <p:cNvCxnSpPr/>
          <p:nvPr/>
        </p:nvCxnSpPr>
        <p:spPr>
          <a:xfrm>
            <a:off x="4337538" y="5392617"/>
            <a:ext cx="21453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0A641B59-3440-CDFC-09A3-B8E39B2F2907}"/>
              </a:ext>
            </a:extLst>
          </p:cNvPr>
          <p:cNvCxnSpPr/>
          <p:nvPr/>
        </p:nvCxnSpPr>
        <p:spPr>
          <a:xfrm>
            <a:off x="2883876" y="5779477"/>
            <a:ext cx="2145323" cy="0"/>
          </a:xfrm>
          <a:prstGeom prst="line">
            <a:avLst/>
          </a:prstGeom>
          <a:ln w="38100">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184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0B8F125D-032D-9846-52B7-5057FE04674A}"/>
              </a:ext>
            </a:extLst>
          </p:cNvPr>
          <p:cNvSpPr>
            <a:spLocks noGrp="1"/>
          </p:cNvSpPr>
          <p:nvPr>
            <p:ph idx="1"/>
          </p:nvPr>
        </p:nvSpPr>
        <p:spPr>
          <a:xfrm>
            <a:off x="838201" y="3061251"/>
            <a:ext cx="10515598" cy="732173"/>
          </a:xfrm>
        </p:spPr>
        <p:txBody>
          <a:bodyPr>
            <a:normAutofit fontScale="92500" lnSpcReduction="20000"/>
          </a:bodyPr>
          <a:lstStyle/>
          <a:p>
            <a:pPr marL="0" indent="0" algn="ctr">
              <a:buNone/>
            </a:pPr>
            <a:r>
              <a:rPr kumimoji="1" lang="ja-JP" altLang="en-US" sz="5400" dirty="0">
                <a:solidFill>
                  <a:srgbClr val="FFFFFF"/>
                </a:solidFill>
              </a:rPr>
              <a:t>最初に見たコードと違いすぎない？</a:t>
            </a:r>
          </a:p>
        </p:txBody>
      </p:sp>
    </p:spTree>
    <p:extLst>
      <p:ext uri="{BB962C8B-B14F-4D97-AF65-F5344CB8AC3E}">
        <p14:creationId xmlns:p14="http://schemas.microsoft.com/office/powerpoint/2010/main" val="121632368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0" name="Rectangle 21">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コンテンツ プレースホルダー 2">
            <a:extLst>
              <a:ext uri="{FF2B5EF4-FFF2-40B4-BE49-F238E27FC236}">
                <a16:creationId xmlns:a16="http://schemas.microsoft.com/office/drawing/2014/main" id="{A36D59C5-9EF8-D167-6234-968CD6820A58}"/>
              </a:ext>
            </a:extLst>
          </p:cNvPr>
          <p:cNvSpPr txBox="1">
            <a:spLocks/>
          </p:cNvSpPr>
          <p:nvPr/>
        </p:nvSpPr>
        <p:spPr>
          <a:xfrm>
            <a:off x="838200" y="1350157"/>
            <a:ext cx="10515598" cy="50389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000" dirty="0">
                <a:solidFill>
                  <a:srgbClr val="FFFFFF"/>
                </a:solidFill>
              </a:rPr>
              <a:t>実はつぶやき</a:t>
            </a:r>
            <a:r>
              <a:rPr lang="en-US" altLang="ja-JP" sz="4000" dirty="0">
                <a:solidFill>
                  <a:srgbClr val="FFFFFF"/>
                </a:solidFill>
              </a:rPr>
              <a:t>GLSL</a:t>
            </a:r>
            <a:r>
              <a:rPr lang="ja-JP" altLang="en-US" sz="4000" dirty="0">
                <a:solidFill>
                  <a:srgbClr val="FFFFFF"/>
                </a:solidFill>
              </a:rPr>
              <a:t>は</a:t>
            </a:r>
            <a:r>
              <a:rPr lang="en-US" altLang="ja-JP" sz="4000" dirty="0">
                <a:solidFill>
                  <a:srgbClr val="FFFFFF"/>
                </a:solidFill>
              </a:rPr>
              <a:t>main</a:t>
            </a:r>
            <a:r>
              <a:rPr lang="ja-JP" altLang="en-US" sz="4000" dirty="0">
                <a:solidFill>
                  <a:srgbClr val="FFFFFF"/>
                </a:solidFill>
              </a:rPr>
              <a:t>関数の中だけを</a:t>
            </a:r>
            <a:endParaRPr lang="en-US" altLang="ja-JP" sz="4000" dirty="0">
              <a:solidFill>
                <a:srgbClr val="FFFFFF"/>
              </a:solidFill>
            </a:endParaRPr>
          </a:p>
          <a:p>
            <a:pPr marL="0" indent="0">
              <a:buNone/>
            </a:pPr>
            <a:r>
              <a:rPr lang="ja-JP" altLang="en-US" sz="4000" dirty="0">
                <a:solidFill>
                  <a:srgbClr val="FFFFFF"/>
                </a:solidFill>
              </a:rPr>
              <a:t>書いている</a:t>
            </a:r>
            <a:endParaRPr lang="en-US" altLang="ja-JP" sz="40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main</a:t>
            </a:r>
            <a:r>
              <a:rPr lang="ja-JP" altLang="en-US" sz="1500" dirty="0">
                <a:solidFill>
                  <a:srgbClr val="FFFFFF"/>
                </a:solidFill>
              </a:rPr>
              <a:t>関数の外は大体同一なので書くと無駄になってしまう</a:t>
            </a:r>
            <a:endParaRPr lang="en-US" altLang="ja-JP" sz="1500" dirty="0">
              <a:solidFill>
                <a:srgbClr val="FFFFFF"/>
              </a:solidFill>
            </a:endParaRPr>
          </a:p>
          <a:p>
            <a:pPr marL="0" indent="0">
              <a:buNone/>
            </a:pPr>
            <a:r>
              <a:rPr lang="ja-JP" altLang="en-US" sz="1500" dirty="0">
                <a:solidFill>
                  <a:srgbClr val="FFFFFF"/>
                </a:solidFill>
              </a:rPr>
              <a:t>・大体</a:t>
            </a:r>
            <a:r>
              <a:rPr lang="en-US" altLang="ja-JP" sz="1500" dirty="0">
                <a:solidFill>
                  <a:srgbClr val="FFFFFF"/>
                </a:solidFill>
              </a:rPr>
              <a:t>main</a:t>
            </a:r>
            <a:r>
              <a:rPr lang="ja-JP" altLang="en-US" sz="1500" dirty="0">
                <a:solidFill>
                  <a:srgbClr val="FFFFFF"/>
                </a:solidFill>
              </a:rPr>
              <a:t>関数中だけでどうにかなる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rPr>
              <a:t>レギュレーション</a:t>
            </a:r>
            <a:endParaRPr lang="en-US" altLang="ja-JP" sz="4000" dirty="0">
              <a:solidFill>
                <a:srgbClr val="FFFFFF"/>
              </a:solidFill>
            </a:endParaRPr>
          </a:p>
          <a:p>
            <a:pPr marL="0" indent="0">
              <a:buNone/>
            </a:pPr>
            <a:r>
              <a:rPr lang="ja-JP" altLang="en-US" sz="1500" dirty="0">
                <a:solidFill>
                  <a:srgbClr val="FFFFFF"/>
                </a:solidFill>
              </a:rPr>
              <a:t>・大体のつぶやき</a:t>
            </a:r>
            <a:r>
              <a:rPr lang="en-US" altLang="ja-JP" sz="1500" dirty="0">
                <a:solidFill>
                  <a:srgbClr val="FFFFFF"/>
                </a:solidFill>
              </a:rPr>
              <a:t>GLSL</a:t>
            </a:r>
            <a:r>
              <a:rPr lang="ja-JP" altLang="en-US" sz="1500" dirty="0">
                <a:solidFill>
                  <a:srgbClr val="FFFFFF"/>
                </a:solidFill>
              </a:rPr>
              <a:t>のコードは</a:t>
            </a:r>
            <a:r>
              <a:rPr lang="en-US" altLang="ja-JP" sz="1500" dirty="0" err="1">
                <a:solidFill>
                  <a:srgbClr val="FFFFFF"/>
                </a:solidFill>
                <a:hlinkClick r:id="rId3"/>
              </a:rPr>
              <a:t>Twigl</a:t>
            </a:r>
            <a:r>
              <a:rPr lang="ja-JP" altLang="en-US" sz="1500" dirty="0">
                <a:solidFill>
                  <a:srgbClr val="FFFFFF"/>
                </a:solidFill>
              </a:rPr>
              <a:t>で動かすことが前提となっている</a:t>
            </a:r>
            <a:endParaRPr lang="en-US" altLang="ja-JP" sz="1500" dirty="0">
              <a:solidFill>
                <a:srgbClr val="FFFFFF"/>
              </a:solidFill>
            </a:endParaRPr>
          </a:p>
          <a:p>
            <a:pPr marL="0" indent="0">
              <a:buNone/>
            </a:pPr>
            <a:r>
              <a:rPr lang="ja-JP" altLang="en-US" sz="1500" dirty="0">
                <a:solidFill>
                  <a:srgbClr val="FFFFFF"/>
                </a:solidFill>
              </a:rPr>
              <a:t>・そのため、大体のレギュレーションも</a:t>
            </a:r>
            <a:r>
              <a:rPr lang="en-US" altLang="ja-JP" sz="1500" dirty="0" err="1">
                <a:solidFill>
                  <a:srgbClr val="FFFFFF"/>
                </a:solidFill>
              </a:rPr>
              <a:t>Twigl</a:t>
            </a:r>
            <a:r>
              <a:rPr lang="ja-JP" altLang="en-US" sz="1500" dirty="0">
                <a:solidFill>
                  <a:srgbClr val="FFFFFF"/>
                </a:solidFill>
              </a:rPr>
              <a:t>に準拠することになる</a:t>
            </a:r>
            <a:endParaRPr lang="en-US" altLang="ja-JP" sz="1500" dirty="0">
              <a:solidFill>
                <a:srgbClr val="FFFFFF"/>
              </a:solidFill>
            </a:endParaRPr>
          </a:p>
          <a:p>
            <a:pPr marL="0" indent="0">
              <a:buNone/>
            </a:pPr>
            <a:endParaRPr lang="en-US" altLang="ja-JP" sz="1500" dirty="0">
              <a:solidFill>
                <a:srgbClr val="FFFFFF"/>
              </a:solidFill>
            </a:endParaRPr>
          </a:p>
          <a:p>
            <a:pPr marL="0" indent="0">
              <a:buNone/>
            </a:pPr>
            <a:r>
              <a:rPr lang="ja-JP" altLang="en-US" sz="4000" dirty="0">
                <a:solidFill>
                  <a:srgbClr val="FFFFFF"/>
                </a:solidFill>
                <a:latin typeface="游ゴシック" panose="020F0502020204030204"/>
                <a:ea typeface="游ゴシック" panose="020B0400000000000000" pitchFamily="50" charset="-128"/>
              </a:rPr>
              <a:t>いくつかの変数が省略、予め用意されている</a:t>
            </a:r>
            <a:endParaRPr lang="en-US" altLang="ja-JP" sz="4000" dirty="0">
              <a:solidFill>
                <a:srgbClr val="FFFFFF"/>
              </a:solidFill>
              <a:latin typeface="游ゴシック" panose="020F0502020204030204"/>
              <a:ea typeface="游ゴシック" panose="020B0400000000000000" pitchFamily="50" charset="-128"/>
            </a:endParaRPr>
          </a:p>
          <a:p>
            <a:pPr marL="0" indent="0">
              <a:buNone/>
            </a:pPr>
            <a:r>
              <a:rPr lang="ja-JP" altLang="en-US" sz="1500" dirty="0">
                <a:solidFill>
                  <a:srgbClr val="FFFFFF"/>
                </a:solidFill>
              </a:rPr>
              <a:t>・例えば、「</a:t>
            </a:r>
            <a:r>
              <a:rPr lang="en-US" altLang="ja-JP" sz="1500" dirty="0" err="1">
                <a:solidFill>
                  <a:srgbClr val="FFFFFF"/>
                </a:solidFill>
              </a:rPr>
              <a:t>gl_FragCoord</a:t>
            </a:r>
            <a:r>
              <a:rPr lang="ja-JP" altLang="en-US" sz="1500" dirty="0">
                <a:solidFill>
                  <a:srgbClr val="FFFFFF"/>
                </a:solidFill>
              </a:rPr>
              <a:t>」は「</a:t>
            </a:r>
            <a:r>
              <a:rPr lang="en-US" altLang="ja-JP" sz="1500" dirty="0">
                <a:solidFill>
                  <a:srgbClr val="FFFFFF"/>
                </a:solidFill>
              </a:rPr>
              <a:t>FC</a:t>
            </a:r>
            <a:r>
              <a:rPr lang="ja-JP" altLang="en-US" sz="1500" dirty="0">
                <a:solidFill>
                  <a:srgbClr val="FFFFFF"/>
                </a:solidFill>
              </a:rPr>
              <a:t>」に、「</a:t>
            </a:r>
            <a:r>
              <a:rPr lang="en-US" altLang="ja-JP" sz="1500" dirty="0" err="1">
                <a:solidFill>
                  <a:srgbClr val="FFFFFF"/>
                </a:solidFill>
              </a:rPr>
              <a:t>gl_FragColor</a:t>
            </a:r>
            <a:r>
              <a:rPr lang="ja-JP" altLang="en-US" sz="1500" dirty="0">
                <a:solidFill>
                  <a:srgbClr val="FFFFFF"/>
                </a:solidFill>
              </a:rPr>
              <a:t>」は「</a:t>
            </a:r>
            <a:r>
              <a:rPr lang="en-US" altLang="ja-JP" sz="1500" dirty="0">
                <a:solidFill>
                  <a:srgbClr val="FFFFFF"/>
                </a:solidFill>
              </a:rPr>
              <a:t>o</a:t>
            </a:r>
            <a:r>
              <a:rPr lang="ja-JP" altLang="en-US" sz="1500" dirty="0">
                <a:solidFill>
                  <a:srgbClr val="FFFFFF"/>
                </a:solidFill>
              </a:rPr>
              <a:t>」になっている</a:t>
            </a:r>
            <a:endParaRPr lang="en-US" altLang="ja-JP" sz="1500" dirty="0">
              <a:solidFill>
                <a:srgbClr val="FFFFFF"/>
              </a:solidFill>
            </a:endParaRPr>
          </a:p>
          <a:p>
            <a:pPr marL="0" indent="0">
              <a:buNone/>
            </a:pPr>
            <a:r>
              <a:rPr lang="ja-JP" altLang="en-US" sz="1500" dirty="0">
                <a:solidFill>
                  <a:srgbClr val="FFFFFF"/>
                </a:solidFill>
              </a:rPr>
              <a:t>・「</a:t>
            </a:r>
            <a:r>
              <a:rPr lang="en-US" altLang="ja-JP" sz="1500" dirty="0">
                <a:solidFill>
                  <a:srgbClr val="FFFFFF"/>
                </a:solidFill>
              </a:rPr>
              <a:t>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時間</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f</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経過フレーム</a:t>
            </a:r>
            <a:r>
              <a:rPr lang="en-US" altLang="ja-JP" sz="1500" dirty="0">
                <a:solidFill>
                  <a:srgbClr val="FFFFFF"/>
                </a:solidFill>
              </a:rPr>
              <a:t>)</a:t>
            </a:r>
            <a:r>
              <a:rPr lang="ja-JP" altLang="en-US" sz="1500" dirty="0">
                <a:solidFill>
                  <a:srgbClr val="FFFFFF"/>
                </a:solidFill>
              </a:rPr>
              <a:t>、「</a:t>
            </a:r>
            <a:r>
              <a:rPr lang="en-US" altLang="ja-JP" sz="1500" dirty="0" err="1">
                <a:solidFill>
                  <a:srgbClr val="FFFFFF"/>
                </a:solidFill>
              </a:rPr>
              <a:t>fsnoise</a:t>
            </a:r>
            <a:r>
              <a:rPr lang="en-US" altLang="ja-JP" sz="1500" dirty="0">
                <a:solidFill>
                  <a:srgbClr val="FFFFFF"/>
                </a:solidFill>
              </a:rPr>
              <a:t>()</a:t>
            </a:r>
            <a:r>
              <a:rPr lang="ja-JP" altLang="en-US" sz="1500" dirty="0">
                <a:solidFill>
                  <a:srgbClr val="FFFFFF"/>
                </a:solidFill>
              </a:rPr>
              <a:t>」</a:t>
            </a:r>
            <a:r>
              <a:rPr lang="en-US" altLang="ja-JP" sz="1500" dirty="0">
                <a:solidFill>
                  <a:srgbClr val="FFFFFF"/>
                </a:solidFill>
              </a:rPr>
              <a:t>(</a:t>
            </a:r>
            <a:r>
              <a:rPr lang="ja-JP" altLang="en-US" sz="1500" dirty="0">
                <a:solidFill>
                  <a:srgbClr val="FFFFFF"/>
                </a:solidFill>
              </a:rPr>
              <a:t>ノイズ</a:t>
            </a:r>
            <a:r>
              <a:rPr lang="en-US" altLang="ja-JP" sz="1500" dirty="0">
                <a:solidFill>
                  <a:srgbClr val="FFFFFF"/>
                </a:solidFill>
              </a:rPr>
              <a:t>)</a:t>
            </a:r>
            <a:r>
              <a:rPr lang="ja-JP" altLang="en-US" sz="1500" dirty="0">
                <a:solidFill>
                  <a:srgbClr val="FFFFFF"/>
                </a:solidFill>
              </a:rPr>
              <a:t>など、役立つ変数や関数がある</a:t>
            </a:r>
            <a:endParaRPr lang="en-US" altLang="ja-JP" sz="1500" dirty="0">
              <a:solidFill>
                <a:srgbClr val="FFFFFF"/>
              </a:solidFill>
            </a:endParaRPr>
          </a:p>
          <a:p>
            <a:pPr marL="0" indent="0">
              <a:buNone/>
            </a:pPr>
            <a:endParaRPr lang="en-US" altLang="ja-JP" sz="1500" dirty="0">
              <a:solidFill>
                <a:srgbClr val="FFFFFF"/>
              </a:solidFill>
            </a:endParaRPr>
          </a:p>
        </p:txBody>
      </p:sp>
      <p:sp>
        <p:nvSpPr>
          <p:cNvPr id="4" name="コンテンツ プレースホルダー 2">
            <a:extLst>
              <a:ext uri="{FF2B5EF4-FFF2-40B4-BE49-F238E27FC236}">
                <a16:creationId xmlns:a16="http://schemas.microsoft.com/office/drawing/2014/main" id="{1A63E381-A3AC-83F2-C8AF-77D2A15DADDE}"/>
              </a:ext>
            </a:extLst>
          </p:cNvPr>
          <p:cNvSpPr txBox="1">
            <a:spLocks/>
          </p:cNvSpPr>
          <p:nvPr/>
        </p:nvSpPr>
        <p:spPr>
          <a:xfrm>
            <a:off x="838200" y="399108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000" dirty="0">
              <a:highlight>
                <a:srgbClr val="C0C0C0"/>
              </a:highlight>
            </a:endParaRPr>
          </a:p>
        </p:txBody>
      </p:sp>
    </p:spTree>
    <p:extLst>
      <p:ext uri="{BB962C8B-B14F-4D97-AF65-F5344CB8AC3E}">
        <p14:creationId xmlns:p14="http://schemas.microsoft.com/office/powerpoint/2010/main" val="24577543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1807</TotalTime>
  <Words>1742</Words>
  <Application>Microsoft Office PowerPoint</Application>
  <PresentationFormat>ワイド画面</PresentationFormat>
  <Paragraphs>203</Paragraphs>
  <Slides>18</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メイリオ</vt:lpstr>
      <vt:lpstr>游ゴシック</vt:lpstr>
      <vt:lpstr>Arial</vt:lpstr>
      <vt:lpstr>Calibri</vt:lpstr>
      <vt:lpstr>Office テーマ</vt:lpstr>
      <vt:lpstr>つぶやきGLSLとは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つぶやきGLSLとは</dc:title>
  <dc:creator>For Renard</dc:creator>
  <cp:lastModifiedBy>T20200061072</cp:lastModifiedBy>
  <cp:revision>17</cp:revision>
  <dcterms:created xsi:type="dcterms:W3CDTF">2022-10-04T12:47:05Z</dcterms:created>
  <dcterms:modified xsi:type="dcterms:W3CDTF">2022-10-08T12:45:29Z</dcterms:modified>
</cp:coreProperties>
</file>