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37"/>
  </p:notesMasterIdLst>
  <p:handoutMasterIdLst>
    <p:handoutMasterId r:id="rId38"/>
  </p:handoutMasterIdLst>
  <p:sldIdLst>
    <p:sldId id="256" r:id="rId2"/>
    <p:sldId id="372" r:id="rId3"/>
    <p:sldId id="417" r:id="rId4"/>
    <p:sldId id="257" r:id="rId5"/>
    <p:sldId id="404" r:id="rId6"/>
    <p:sldId id="405" r:id="rId7"/>
    <p:sldId id="406" r:id="rId8"/>
    <p:sldId id="430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29" r:id="rId20"/>
    <p:sldId id="266" r:id="rId21"/>
    <p:sldId id="427" r:id="rId22"/>
    <p:sldId id="428" r:id="rId23"/>
    <p:sldId id="379" r:id="rId24"/>
    <p:sldId id="373" r:id="rId25"/>
    <p:sldId id="371" r:id="rId26"/>
    <p:sldId id="375" r:id="rId27"/>
    <p:sldId id="307" r:id="rId28"/>
    <p:sldId id="374" r:id="rId29"/>
    <p:sldId id="420" r:id="rId30"/>
    <p:sldId id="377" r:id="rId31"/>
    <p:sldId id="431" r:id="rId32"/>
    <p:sldId id="421" r:id="rId33"/>
    <p:sldId id="418" r:id="rId34"/>
    <p:sldId id="419" r:id="rId35"/>
    <p:sldId id="403" r:id="rId36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>
      <p:cViewPr varScale="1">
        <p:scale>
          <a:sx n="155" d="100"/>
          <a:sy n="155" d="100"/>
        </p:scale>
        <p:origin x="190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430" y="-91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6BEE3CD2-824C-409B-AD2E-25CAA30DEF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2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02F2BB1-3AF9-437E-92CA-5C027E0B6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4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F22ED-F8E8-49DE-9D47-973EF7960B0D}" type="slidenum">
              <a:rPr lang="en-US"/>
              <a:pPr/>
              <a:t>1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11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0D66D3-0F35-49D7-9A25-F077B6D69AA9}" type="slidenum">
              <a:rPr lang="en-US"/>
              <a:pPr/>
              <a:t>12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43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242563-A468-4C1C-B664-35CD5F042C14}" type="slidenum">
              <a:rPr lang="en-US"/>
              <a:pPr/>
              <a:t>13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19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CA2D14-6141-4AFC-89FB-084EF3710781}" type="slidenum">
              <a:rPr lang="en-US"/>
              <a:pPr/>
              <a:t>14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67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B53E02-C87D-4BC0-BFE1-FD309EB3FE8C}" type="slidenum">
              <a:rPr lang="en-US"/>
              <a:pPr/>
              <a:t>15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8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FD914B-8562-4CF5-858E-8889D6F85974}" type="slidenum">
              <a:rPr lang="en-US"/>
              <a:pPr/>
              <a:t>16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26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DD299C-5239-42C6-885F-850D8E7F6040}" type="slidenum">
              <a:rPr lang="en-US"/>
              <a:pPr/>
              <a:t>17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23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67521F-ADE9-4E3D-8259-56F3DD9912DF}" type="slidenum">
              <a:rPr lang="en-US"/>
              <a:pPr/>
              <a:t>18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66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B6903-2465-4795-A4B3-6AC2DB7E393D}" type="slidenum">
              <a:rPr lang="en-US"/>
              <a:pPr/>
              <a:t>20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55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E6C895-5A00-4F85-91B5-5E259DBFE41B}" type="slidenum">
              <a:rPr lang="en-US"/>
              <a:pPr/>
              <a:t>23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98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017AD-5E52-406F-887B-27DE07AC23D9}" type="slidenum">
              <a:rPr lang="en-US"/>
              <a:pPr/>
              <a:t>24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80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B17F9B-5881-4B4B-BE96-592850757D67}" type="slidenum">
              <a:rPr lang="en-US"/>
              <a:pPr/>
              <a:t>2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53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68E176-43FC-4BDC-915C-8A908FB80C86}" type="slidenum">
              <a:rPr lang="en-US"/>
              <a:pPr/>
              <a:t>25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85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5267ED-37C5-4C64-98F9-440C007E33F8}" type="slidenum">
              <a:rPr lang="en-US"/>
              <a:pPr/>
              <a:t>26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32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9D547-F0CF-4B93-9C0F-ADA00160EF4C}" type="slidenum">
              <a:rPr lang="en-US"/>
              <a:pPr/>
              <a:t>27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74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71F518-9160-4CD4-BBF7-CD914C75981E}" type="slidenum">
              <a:rPr lang="en-US"/>
              <a:pPr/>
              <a:t>28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03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F2BB1-3AF9-437E-92CA-5C027E0B604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950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E5C8B-6018-446C-89A1-7A8B8883BE3C}" type="slidenum">
              <a:rPr lang="en-US"/>
              <a:pPr/>
              <a:t>30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58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B69C76-0A7C-49E4-A24E-8A6929114487}" type="slidenum">
              <a:rPr lang="en-US"/>
              <a:pPr/>
              <a:t>32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72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41D9A-B100-4A16-8175-743D0233DDFA}" type="slidenum">
              <a:rPr lang="en-US"/>
              <a:pPr/>
              <a:t>35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93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2E1D4D-A1B7-4AED-96BC-ACA0F89D585A}" type="slidenum">
              <a:rPr lang="en-US"/>
              <a:pPr/>
              <a:t>4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B0CFD-D504-4638-B6CE-01BBCDEE9617}" type="slidenum">
              <a:rPr lang="en-US"/>
              <a:pPr/>
              <a:t>5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85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B885F-1321-4916-995B-0497141E5F65}" type="slidenum">
              <a:rPr lang="en-US"/>
              <a:pPr/>
              <a:t>6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41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3893E8-E472-4238-96AB-479934A2ADF4}" type="slidenum">
              <a:rPr lang="en-US"/>
              <a:pPr/>
              <a:t>7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9938"/>
            <a:ext cx="5113337" cy="38354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498" y="4861781"/>
            <a:ext cx="5204305" cy="46045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07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85D41A-FDB5-4BE1-8960-C3CBCC884FB2}" type="slidenum">
              <a:rPr lang="en-US"/>
              <a:pPr/>
              <a:t>9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9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37ED47-628F-4BA1-9FA2-6E6BCFB04FA2}" type="slidenum">
              <a:rPr lang="en-US"/>
              <a:pPr/>
              <a:t>10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21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3DFBA8-249F-4156-AF36-045238E4AAA1}" type="slidenum">
              <a:rPr lang="en-US"/>
              <a:pPr/>
              <a:t>11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3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C536B-9D4C-40E9-808E-AE5D414C922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 : EE382N.1: Lecture 1</a:t>
            </a:r>
          </a:p>
        </p:txBody>
      </p:sp>
    </p:spTree>
    <p:extLst>
      <p:ext uri="{BB962C8B-B14F-4D97-AF65-F5344CB8AC3E}">
        <p14:creationId xmlns:p14="http://schemas.microsoft.com/office/powerpoint/2010/main" val="349979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15" y="457200"/>
            <a:ext cx="8603185" cy="9001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E1B7D08-3D83-458D-A577-BB55E55FB23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© Derek Chiou &amp; Mattan Erez &amp; Dam Sunwoo : EE382N.1: Lecture 1</a:t>
            </a:r>
          </a:p>
        </p:txBody>
      </p:sp>
    </p:spTree>
    <p:extLst>
      <p:ext uri="{BB962C8B-B14F-4D97-AF65-F5344CB8AC3E}">
        <p14:creationId xmlns:p14="http://schemas.microsoft.com/office/powerpoint/2010/main" val="45925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0113" cy="639921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399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EEFB18-BA1D-41A0-9873-645E1FBEF4A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© Derek Chiou &amp; Mattan Erez &amp; Dam Sunwoo : EE382N.1: Lecture 1</a:t>
            </a:r>
          </a:p>
        </p:txBody>
      </p:sp>
    </p:spTree>
    <p:extLst>
      <p:ext uri="{BB962C8B-B14F-4D97-AF65-F5344CB8AC3E}">
        <p14:creationId xmlns:p14="http://schemas.microsoft.com/office/powerpoint/2010/main" val="3861222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5613" cy="9001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534400" cy="52562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8305800" y="6400800"/>
            <a:ext cx="836613" cy="455613"/>
          </a:xfrm>
        </p:spPr>
        <p:txBody>
          <a:bodyPr/>
          <a:lstStyle>
            <a:lvl1pPr>
              <a:defRPr/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© Derek Chiou &amp; Mattan Erez &amp; Dam Sunwoo : EE382N.1: Lecture 1</a:t>
            </a:r>
          </a:p>
        </p:txBody>
      </p:sp>
    </p:spTree>
    <p:extLst>
      <p:ext uri="{BB962C8B-B14F-4D97-AF65-F5344CB8AC3E}">
        <p14:creationId xmlns:p14="http://schemas.microsoft.com/office/powerpoint/2010/main" val="219403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15" y="457200"/>
            <a:ext cx="8603185" cy="9001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98A09C-1584-4E46-935C-492AB14C1C1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 dirty="0"/>
              <a:t>© Derek </a:t>
            </a:r>
            <a:r>
              <a:rPr lang="en-US" altLang="en-US" dirty="0" err="1"/>
              <a:t>Chiou</a:t>
            </a:r>
            <a:r>
              <a:rPr lang="en-US" altLang="en-US" dirty="0"/>
              <a:t> &amp; </a:t>
            </a:r>
            <a:r>
              <a:rPr lang="en-US" altLang="en-US" dirty="0" err="1"/>
              <a:t>Mattan</a:t>
            </a:r>
            <a:r>
              <a:rPr lang="en-US" altLang="en-US" dirty="0"/>
              <a:t> </a:t>
            </a:r>
            <a:r>
              <a:rPr lang="en-US" altLang="en-US" dirty="0" err="1"/>
              <a:t>Erez</a:t>
            </a:r>
            <a:r>
              <a:rPr lang="en-US" altLang="en-US" dirty="0"/>
              <a:t> &amp; Dam Sunwoo : EE382N.1: Lecture 1</a:t>
            </a:r>
          </a:p>
        </p:txBody>
      </p:sp>
    </p:spTree>
    <p:extLst>
      <p:ext uri="{BB962C8B-B14F-4D97-AF65-F5344CB8AC3E}">
        <p14:creationId xmlns:p14="http://schemas.microsoft.com/office/powerpoint/2010/main" val="125545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99F8BE-3158-4ACC-9D6D-293553305AA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 : EE382N.1: Lecture 1</a:t>
            </a:r>
          </a:p>
        </p:txBody>
      </p:sp>
    </p:spTree>
    <p:extLst>
      <p:ext uri="{BB962C8B-B14F-4D97-AF65-F5344CB8AC3E}">
        <p14:creationId xmlns:p14="http://schemas.microsoft.com/office/powerpoint/2010/main" val="408702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15" y="457200"/>
            <a:ext cx="8603185" cy="9001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3F87AD-1B09-4106-B498-C90F07B9EFA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 : EE382N.1: Lecture 1</a:t>
            </a:r>
          </a:p>
        </p:txBody>
      </p:sp>
    </p:spTree>
    <p:extLst>
      <p:ext uri="{BB962C8B-B14F-4D97-AF65-F5344CB8AC3E}">
        <p14:creationId xmlns:p14="http://schemas.microsoft.com/office/powerpoint/2010/main" val="173509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F9CA2E-3FB3-45A8-9984-8D82C02330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13"/>
          </p:nvPr>
        </p:nvSpPr>
        <p:spPr>
          <a:xfrm>
            <a:off x="1143000" y="0"/>
            <a:ext cx="5181600" cy="417871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© Derek Chiou &amp; Mattan Erez &amp; Dam Sunwoo : EE382N.1: Lecture 1</a:t>
            </a:r>
          </a:p>
        </p:txBody>
      </p:sp>
    </p:spTree>
    <p:extLst>
      <p:ext uri="{BB962C8B-B14F-4D97-AF65-F5344CB8AC3E}">
        <p14:creationId xmlns:p14="http://schemas.microsoft.com/office/powerpoint/2010/main" val="22600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15" y="457200"/>
            <a:ext cx="8603185" cy="9001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6F08723-54D2-4578-BD5A-75247D965FF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 : EE382N.1: Lecture 1</a:t>
            </a:r>
          </a:p>
        </p:txBody>
      </p:sp>
    </p:spTree>
    <p:extLst>
      <p:ext uri="{BB962C8B-B14F-4D97-AF65-F5344CB8AC3E}">
        <p14:creationId xmlns:p14="http://schemas.microsoft.com/office/powerpoint/2010/main" val="10976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A1E50F-F327-4055-8D0A-884D8C8DB3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 : EE382N.1: Lecture 1</a:t>
            </a:r>
          </a:p>
        </p:txBody>
      </p:sp>
    </p:spTree>
    <p:extLst>
      <p:ext uri="{BB962C8B-B14F-4D97-AF65-F5344CB8AC3E}">
        <p14:creationId xmlns:p14="http://schemas.microsoft.com/office/powerpoint/2010/main" val="231955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36EE54-81DB-4D53-A93A-BD88AB0017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© Derek Chiou &amp; Mattan Erez &amp; Dam Sunwoo : EE382N.1: Lecture 1</a:t>
            </a:r>
          </a:p>
        </p:txBody>
      </p:sp>
    </p:spTree>
    <p:extLst>
      <p:ext uri="{BB962C8B-B14F-4D97-AF65-F5344CB8AC3E}">
        <p14:creationId xmlns:p14="http://schemas.microsoft.com/office/powerpoint/2010/main" val="77851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FEBB740-3606-4F0C-B3D6-7D39D1CFD47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© Derek Chiou &amp; Mattan Erez &amp; Dam Sunwoo : EE382N.1: Lecture 1</a:t>
            </a:r>
          </a:p>
        </p:txBody>
      </p:sp>
    </p:spTree>
    <p:extLst>
      <p:ext uri="{BB962C8B-B14F-4D97-AF65-F5344CB8AC3E}">
        <p14:creationId xmlns:p14="http://schemas.microsoft.com/office/powerpoint/2010/main" val="198345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3513"/>
            <a:ext cx="8534400" cy="540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705600" y="-14221"/>
            <a:ext cx="836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 : EE382N.1: Lecture 1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1" t="30441" r="14442" b="31507"/>
          <a:stretch/>
        </p:blipFill>
        <p:spPr>
          <a:xfrm>
            <a:off x="7733531" y="76200"/>
            <a:ext cx="1249680" cy="304800"/>
          </a:xfrm>
          <a:prstGeom prst="rect">
            <a:avLst/>
          </a:prstGeom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8BFB3C05-239C-8A4F-A416-E8C3F79B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84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dt="0"/>
  <p:txStyles>
    <p:titleStyle>
      <a:lvl1pPr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Century Gothic" pitchFamily="34" charset="0"/>
        <a:defRPr sz="2800" b="1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j-cs"/>
        </a:defRPr>
      </a:lvl1pPr>
      <a:lvl2pPr marL="4318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2pPr>
      <a:lvl3pPr marL="647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3pPr>
      <a:lvl4pPr marL="8636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4pPr>
      <a:lvl5pPr marL="10795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5pPr>
      <a:lvl6pPr marL="1536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6pPr>
      <a:lvl7pPr marL="19939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7pPr>
      <a:lvl8pPr marL="24511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8pPr>
      <a:lvl9pPr marL="29083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9pPr>
    </p:titleStyle>
    <p:bodyStyle>
      <a:lvl1pPr marL="341313" indent="-341313" algn="l" defTabSz="457200" rtl="0" eaLnBrk="1" fontAlgn="base" hangingPunct="1">
        <a:lnSpc>
          <a:spcPct val="90000"/>
        </a:lnSpc>
        <a:spcBef>
          <a:spcPts val="650"/>
        </a:spcBef>
        <a:spcAft>
          <a:spcPct val="0"/>
        </a:spcAft>
        <a:buClr>
          <a:schemeClr val="tx1"/>
        </a:buClr>
        <a:buSzPct val="100000"/>
        <a:buFont typeface="Century Gothic" pitchFamily="34" charset="0"/>
        <a:buChar char="•"/>
        <a:defRPr sz="2600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1pPr>
      <a:lvl2pPr marL="741363" indent="-284163" algn="l" defTabSz="457200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Century Gothic" pitchFamily="34" charset="0"/>
        <a:buChar char="–"/>
        <a:defRPr sz="2200">
          <a:solidFill>
            <a:schemeClr val="tx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2pPr>
      <a:lvl3pPr marL="11430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2"/>
        </a:buClr>
        <a:buSzPct val="100000"/>
        <a:buFont typeface="Century Gothic" pitchFamily="34" charset="0"/>
        <a:buChar char="•"/>
        <a:defRPr>
          <a:solidFill>
            <a:schemeClr val="accent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3pPr>
      <a:lvl4pPr marL="1600200" indent="-228600" algn="l" defTabSz="457200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–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4pPr>
      <a:lvl5pPr marL="20574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•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5pPr>
      <a:lvl6pPr marL="25146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am.sunwoo@arm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tiff"/><Relationship Id="rId4" Type="http://schemas.openxmlformats.org/officeDocument/2006/relationships/hyperlink" Target="mailto:pritesh_chhajed@utexas.edu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ph.ece.utexas.edu/class/Fa18EE382N1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lph.ece.utexas.edu/class/Fa18EE382N1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2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jpe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/>
          <a:p>
            <a:r>
              <a:rPr lang="en-US" dirty="0"/>
              <a:t>EE382N.1: Computer Architecture</a:t>
            </a:r>
            <a:br>
              <a:rPr lang="en-US" dirty="0"/>
            </a:br>
            <a:r>
              <a:rPr lang="en-US" dirty="0"/>
              <a:t>           Fall 2018: Lecture 1</a:t>
            </a:r>
            <a:br>
              <a:rPr lang="en-US" dirty="0"/>
            </a:b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/>
          <a:p>
            <a:r>
              <a:rPr lang="en-US" dirty="0"/>
              <a:t>Dam Sunwoo</a:t>
            </a:r>
          </a:p>
          <a:p>
            <a:r>
              <a:rPr lang="en-US" dirty="0"/>
              <a:t>The University of Texas at Austin</a:t>
            </a:r>
          </a:p>
          <a:p>
            <a:r>
              <a:rPr lang="en-US" dirty="0"/>
              <a:t>Arm Research</a:t>
            </a:r>
          </a:p>
          <a:p>
            <a:r>
              <a:rPr lang="en-US" b="1" dirty="0"/>
              <a:t>Action items:</a:t>
            </a:r>
          </a:p>
          <a:p>
            <a:r>
              <a:rPr lang="en-US" b="1" dirty="0"/>
              <a:t>Lab 0 (and get LRC account)</a:t>
            </a:r>
          </a:p>
          <a:p>
            <a:r>
              <a:rPr lang="en-US" b="1" dirty="0"/>
              <a:t>HW1 (tell us about yourself)</a:t>
            </a:r>
          </a:p>
          <a:p>
            <a:r>
              <a:rPr lang="en-US" b="1" dirty="0"/>
              <a:t>Sign up for Piazza</a:t>
            </a:r>
          </a:p>
          <a:p>
            <a:r>
              <a:rPr lang="en-US" b="1" dirty="0"/>
              <a:t>Go to discussion section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vs Microarchitecture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Architecture</a:t>
            </a:r>
          </a:p>
          <a:p>
            <a:pPr lvl="1"/>
            <a:r>
              <a:rPr lang="en-US" sz="2000" dirty="0"/>
              <a:t>Contract between compiler/assembly language programmer and microarchitecture</a:t>
            </a:r>
          </a:p>
          <a:p>
            <a:pPr lvl="1"/>
            <a:r>
              <a:rPr lang="en-US" sz="2000" dirty="0"/>
              <a:t>ISA and what is visible to the ISA</a:t>
            </a:r>
          </a:p>
          <a:p>
            <a:r>
              <a:rPr lang="en-US" sz="2200" dirty="0"/>
              <a:t>Microarchitecture</a:t>
            </a:r>
          </a:p>
          <a:p>
            <a:pPr lvl="1"/>
            <a:r>
              <a:rPr lang="en-US" sz="2000" dirty="0"/>
              <a:t>Specific implementation of ISA</a:t>
            </a:r>
          </a:p>
          <a:p>
            <a:pPr lvl="1"/>
            <a:r>
              <a:rPr lang="en-US" sz="2000" dirty="0"/>
              <a:t>Not visible to the ISA</a:t>
            </a:r>
          </a:p>
          <a:p>
            <a:pPr>
              <a:buFont typeface="Wingdings" pitchFamily="2" charset="2"/>
              <a:buNone/>
            </a:pPr>
            <a:endParaRPr lang="en-US" sz="2200" dirty="0"/>
          </a:p>
          <a:p>
            <a:r>
              <a:rPr lang="en-US" sz="2200" dirty="0"/>
              <a:t>Car versus engine, transmission, brakes, …</a:t>
            </a:r>
          </a:p>
          <a:p>
            <a:pPr lvl="1">
              <a:buFont typeface="Wingdings" pitchFamily="2" charset="2"/>
              <a:buNone/>
            </a:pPr>
            <a:endParaRPr lang="en-US" sz="2000" dirty="0"/>
          </a:p>
          <a:p>
            <a:r>
              <a:rPr lang="en-US" sz="2200" dirty="0"/>
              <a:t>Test for architecture/microarchitecture</a:t>
            </a:r>
          </a:p>
          <a:p>
            <a:pPr lvl="1"/>
            <a:r>
              <a:rPr lang="en-US" sz="2000" dirty="0"/>
              <a:t>If time and resources cannot be measured, user cannot tell the difference between microarchitectures but can tell the difference between architectures</a:t>
            </a:r>
          </a:p>
          <a:p>
            <a:pPr lvl="1"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2F3AE09-6C5B-4D93-8108-CC71B9A76C1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© Derek Chiou &amp; Mattan Erez &amp; Dam Sunwoo : EE382N.1: Lecture 1</a:t>
            </a:r>
          </a:p>
        </p:txBody>
      </p:sp>
    </p:spTree>
    <p:extLst>
      <p:ext uri="{BB962C8B-B14F-4D97-AF65-F5344CB8AC3E}">
        <p14:creationId xmlns:p14="http://schemas.microsoft.com/office/powerpoint/2010/main" val="425865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Instruction Set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Load/Store memory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Opcodes, Address Modes, Data Types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Condition codes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Format</a:t>
            </a:r>
          </a:p>
          <a:p>
            <a:pPr>
              <a:lnSpc>
                <a:spcPct val="90000"/>
              </a:lnSpc>
            </a:pPr>
            <a:r>
              <a:rPr lang="en-US" sz="2000"/>
              <a:t>Memory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Address space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Addressability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Alignment</a:t>
            </a:r>
          </a:p>
          <a:p>
            <a:pPr>
              <a:lnSpc>
                <a:spcPct val="90000"/>
              </a:lnSpc>
            </a:pPr>
            <a:r>
              <a:rPr lang="en-US" sz="2000"/>
              <a:t>Priority/Privilege</a:t>
            </a:r>
          </a:p>
          <a:p>
            <a:pPr>
              <a:lnSpc>
                <a:spcPct val="90000"/>
              </a:lnSpc>
            </a:pPr>
            <a:r>
              <a:rPr lang="en-US" sz="2000"/>
              <a:t>Interrupt/Exception Handling</a:t>
            </a:r>
          </a:p>
          <a:p>
            <a:pPr>
              <a:lnSpc>
                <a:spcPct val="90000"/>
              </a:lnSpc>
            </a:pPr>
            <a:r>
              <a:rPr lang="en-US" sz="2000"/>
              <a:t>Arithmetic</a:t>
            </a:r>
          </a:p>
          <a:p>
            <a:pPr>
              <a:lnSpc>
                <a:spcPct val="90000"/>
              </a:lnSpc>
            </a:pPr>
            <a:r>
              <a:rPr lang="en-US" sz="2000"/>
              <a:t>I/O</a:t>
            </a:r>
          </a:p>
          <a:p>
            <a:pPr>
              <a:lnSpc>
                <a:spcPct val="90000"/>
              </a:lnSpc>
            </a:pPr>
            <a:r>
              <a:rPr lang="en-US" sz="2000"/>
              <a:t>Multi-threading support</a:t>
            </a:r>
          </a:p>
          <a:p>
            <a:pPr>
              <a:lnSpc>
                <a:spcPct val="90000"/>
              </a:lnSpc>
            </a:pPr>
            <a:r>
              <a:rPr lang="en-US" sz="2000"/>
              <a:t>Multiprocessor support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4BBB7CB-289F-43C5-B7D7-9ECA26725CA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© Derek Chiou &amp; Mattan Erez &amp; Dam Sunwoo : EE382N.1: Lecture 1</a:t>
            </a:r>
          </a:p>
        </p:txBody>
      </p:sp>
    </p:spTree>
    <p:extLst>
      <p:ext uri="{BB962C8B-B14F-4D97-AF65-F5344CB8AC3E}">
        <p14:creationId xmlns:p14="http://schemas.microsoft.com/office/powerpoint/2010/main" val="913827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Microarchitecture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Often tradeoff characteristics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/>
              <a:t>Improving performance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Concurrency </a:t>
            </a:r>
          </a:p>
          <a:p>
            <a:pPr lvl="2">
              <a:lnSpc>
                <a:spcPct val="90000"/>
              </a:lnSpc>
            </a:pPr>
            <a:r>
              <a:rPr lang="en-US" sz="1500"/>
              <a:t>Von-Neumann versus Harvard</a:t>
            </a:r>
          </a:p>
          <a:p>
            <a:pPr lvl="2">
              <a:lnSpc>
                <a:spcPct val="90000"/>
              </a:lnSpc>
            </a:pPr>
            <a:r>
              <a:rPr lang="en-US" sz="1500"/>
              <a:t>Multiple instruction issue</a:t>
            </a:r>
          </a:p>
          <a:p>
            <a:pPr lvl="2">
              <a:lnSpc>
                <a:spcPct val="90000"/>
              </a:lnSpc>
            </a:pPr>
            <a:r>
              <a:rPr lang="en-US" sz="1500"/>
              <a:t>pipelining</a:t>
            </a:r>
          </a:p>
          <a:p>
            <a:pPr lvl="2">
              <a:lnSpc>
                <a:spcPct val="90000"/>
              </a:lnSpc>
            </a:pPr>
            <a:r>
              <a:rPr lang="en-US" sz="1500"/>
              <a:t>Branch prediction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Locality</a:t>
            </a:r>
          </a:p>
          <a:p>
            <a:pPr lvl="2">
              <a:lnSpc>
                <a:spcPct val="90000"/>
              </a:lnSpc>
            </a:pPr>
            <a:r>
              <a:rPr lang="en-US" sz="1500"/>
              <a:t>Caches</a:t>
            </a:r>
          </a:p>
          <a:p>
            <a:pPr lvl="2">
              <a:lnSpc>
                <a:spcPct val="90000"/>
              </a:lnSpc>
            </a:pPr>
            <a:r>
              <a:rPr lang="en-US" sz="1500"/>
              <a:t>Registers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Clock rate</a:t>
            </a:r>
          </a:p>
          <a:p>
            <a:pPr lvl="2">
              <a:lnSpc>
                <a:spcPct val="90000"/>
              </a:lnSpc>
            </a:pPr>
            <a:r>
              <a:rPr lang="en-US" sz="1500"/>
              <a:t>Critical path design</a:t>
            </a:r>
          </a:p>
          <a:p>
            <a:pPr>
              <a:lnSpc>
                <a:spcPct val="90000"/>
              </a:lnSpc>
            </a:pPr>
            <a:r>
              <a:rPr lang="en-US" sz="1800"/>
              <a:t>Improving power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Clock gating to unused components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/>
              <a:t>Amdahl’s Law</a:t>
            </a:r>
          </a:p>
          <a:p>
            <a:pPr>
              <a:lnSpc>
                <a:spcPct val="90000"/>
              </a:lnSpc>
            </a:pPr>
            <a:r>
              <a:rPr lang="en-US" sz="1800"/>
              <a:t>Attacking bottlenecks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8DF744-5B88-4D3E-893A-1F23A3C441E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© Derek Chiou &amp; Mattan Erez &amp; Dam Sunwoo : EE382N.1: Lecture 1</a:t>
            </a:r>
          </a:p>
        </p:txBody>
      </p:sp>
      <p:pic>
        <p:nvPicPr>
          <p:cNvPr id="89098" name="Picture 10" descr="MPj040041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657600"/>
            <a:ext cx="2374900" cy="234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109" name="Picture 21" descr="MCj0250377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838200"/>
            <a:ext cx="2333625" cy="272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84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Rate of Change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200" dirty="0"/>
              <a:t>Architectures change slowly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Features added</a:t>
            </a:r>
          </a:p>
          <a:p>
            <a:pPr lvl="2">
              <a:lnSpc>
                <a:spcPct val="80000"/>
              </a:lnSpc>
            </a:pPr>
            <a:r>
              <a:rPr lang="en-US" sz="1900" dirty="0"/>
              <a:t>New features can improve performance, leverage technology</a:t>
            </a:r>
          </a:p>
          <a:p>
            <a:pPr lvl="3">
              <a:lnSpc>
                <a:spcPct val="80000"/>
              </a:lnSpc>
            </a:pPr>
            <a:r>
              <a:rPr lang="en-US" sz="1600" dirty="0"/>
              <a:t>SISD, MMX, 64b extensions</a:t>
            </a:r>
          </a:p>
          <a:p>
            <a:pPr lvl="2">
              <a:lnSpc>
                <a:spcPct val="80000"/>
              </a:lnSpc>
            </a:pPr>
            <a:r>
              <a:rPr lang="en-US" sz="1900" dirty="0"/>
              <a:t>But can become a liability in the future</a:t>
            </a:r>
          </a:p>
          <a:p>
            <a:pPr lvl="3">
              <a:lnSpc>
                <a:spcPct val="80000"/>
              </a:lnSpc>
            </a:pPr>
            <a:r>
              <a:rPr lang="en-US" sz="1600" dirty="0"/>
              <a:t>SPARC register windows, MIPS delayed branch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Removing features almost never happens</a:t>
            </a:r>
          </a:p>
          <a:p>
            <a:pPr lvl="2">
              <a:lnSpc>
                <a:spcPct val="80000"/>
              </a:lnSpc>
            </a:pPr>
            <a:r>
              <a:rPr lang="en-US" sz="1900" dirty="0"/>
              <a:t>8088 code still runs on latest Intel Xeon</a:t>
            </a:r>
          </a:p>
          <a:p>
            <a:pPr lvl="2">
              <a:lnSpc>
                <a:spcPct val="80000"/>
              </a:lnSpc>
            </a:pPr>
            <a:r>
              <a:rPr lang="en-US" sz="1900" dirty="0"/>
              <a:t>Some code probably depends on every instruction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Therefore, add carefully because removing very painful</a:t>
            </a:r>
          </a:p>
          <a:p>
            <a:pPr lvl="2">
              <a:lnSpc>
                <a:spcPct val="80000"/>
              </a:lnSpc>
            </a:pPr>
            <a:endParaRPr lang="en-US" sz="1900" dirty="0"/>
          </a:p>
          <a:p>
            <a:pPr>
              <a:lnSpc>
                <a:spcPct val="80000"/>
              </a:lnSpc>
            </a:pPr>
            <a:r>
              <a:rPr lang="en-US" sz="2200" dirty="0"/>
              <a:t>Microarchitectures change very quickly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Every couple of years (at most)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Different companies implement same ISA with different microarchitectures (Intel/AMD/</a:t>
            </a:r>
            <a:r>
              <a:rPr lang="en-US" sz="2000" dirty="0" err="1"/>
              <a:t>Transmeta</a:t>
            </a:r>
            <a:r>
              <a:rPr lang="en-US" sz="2000" dirty="0"/>
              <a:t>/VIA-Centaur)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Enables performance, power, cost, … improvements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8177DEA-0E18-40DE-95F8-FCFC4E5B21C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© Derek Chiou &amp; Mattan Erez &amp; Dam Sunwoo : EE382N.1: Lecture 1</a:t>
            </a:r>
          </a:p>
        </p:txBody>
      </p:sp>
    </p:spTree>
    <p:extLst>
      <p:ext uri="{BB962C8B-B14F-4D97-AF65-F5344CB8AC3E}">
        <p14:creationId xmlns:p14="http://schemas.microsoft.com/office/powerpoint/2010/main" val="1300076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Incorrect Class Name?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Should be “Computer Microarchitecture, Architecture and a Little Implementation”</a:t>
            </a:r>
          </a:p>
          <a:p>
            <a:r>
              <a:rPr lang="en-US"/>
              <a:t>Computer architecture often means computer microarchitecture</a:t>
            </a:r>
          </a:p>
          <a:p>
            <a:r>
              <a:rPr lang="en-US"/>
              <a:t>Most computer architects should really be called microarchitects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519412D-490F-4516-8F93-619682658B5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© Derek Chiou &amp; Mattan Erez &amp; Dam Sunwoo : EE382N.1: Lecture 1</a:t>
            </a:r>
          </a:p>
        </p:txBody>
      </p:sp>
    </p:spTree>
    <p:extLst>
      <p:ext uri="{BB962C8B-B14F-4D97-AF65-F5344CB8AC3E}">
        <p14:creationId xmlns:p14="http://schemas.microsoft.com/office/powerpoint/2010/main" val="2659309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Tradeoffs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clever design can sometimes be better on all metrics</a:t>
            </a:r>
          </a:p>
          <a:p>
            <a:pPr lvl="1">
              <a:lnSpc>
                <a:spcPct val="90000"/>
              </a:lnSpc>
            </a:pPr>
            <a:r>
              <a:rPr lang="en-US"/>
              <a:t>Seiko Kinetic vs automatic watch </a:t>
            </a:r>
          </a:p>
          <a:p>
            <a:pPr>
              <a:lnSpc>
                <a:spcPct val="90000"/>
              </a:lnSpc>
            </a:pPr>
            <a:r>
              <a:rPr lang="en-US"/>
              <a:t>Almost everything, however, comes at a cost</a:t>
            </a:r>
          </a:p>
          <a:p>
            <a:pPr lvl="1">
              <a:lnSpc>
                <a:spcPct val="90000"/>
              </a:lnSpc>
            </a:pPr>
            <a:r>
              <a:rPr lang="en-US"/>
              <a:t>Performance/Efficiency (tank engine, hybrid engine)</a:t>
            </a:r>
          </a:p>
          <a:p>
            <a:pPr lvl="1">
              <a:lnSpc>
                <a:spcPct val="90000"/>
              </a:lnSpc>
            </a:pPr>
            <a:r>
              <a:rPr lang="en-US"/>
              <a:t>Efficiency/Technology-Cost-Implementability (hybrid, classic)</a:t>
            </a:r>
          </a:p>
          <a:p>
            <a:pPr lvl="1">
              <a:lnSpc>
                <a:spcPct val="90000"/>
              </a:lnSpc>
            </a:pPr>
            <a:r>
              <a:rPr lang="en-US"/>
              <a:t>Efficiency/Speed (larger car is generally slower)</a:t>
            </a:r>
          </a:p>
          <a:p>
            <a:pPr>
              <a:lnSpc>
                <a:spcPct val="90000"/>
              </a:lnSpc>
            </a:pPr>
            <a:r>
              <a:rPr lang="en-US"/>
              <a:t>Tradeoffs everywhere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Important to understand implementation and technology to be able to truly evaluate tradeoffs</a:t>
            </a:r>
          </a:p>
          <a:p>
            <a:pPr lvl="1">
              <a:lnSpc>
                <a:spcPct val="90000"/>
              </a:lnSpc>
            </a:pPr>
            <a:r>
              <a:rPr lang="en-US"/>
              <a:t>E.g., faster is not always better </a:t>
            </a:r>
          </a:p>
          <a:p>
            <a:pPr lvl="2">
              <a:lnSpc>
                <a:spcPct val="90000"/>
              </a:lnSpc>
            </a:pPr>
            <a:r>
              <a:rPr lang="en-US"/>
              <a:t>Shrink in technology at full speed comes at a factor of 5-10 increase in leakage current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EB140F7-055F-40F3-98F5-FEBB57E80DD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© Derek Chiou &amp; Mattan Erez &amp; Dam Sunwoo : EE382N.1: Lecture 1</a:t>
            </a:r>
          </a:p>
        </p:txBody>
      </p:sp>
      <p:pic>
        <p:nvPicPr>
          <p:cNvPr id="110596" name="Picture 4" descr="SKA2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7472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597" name="Picture 5" descr="Patekphillipe-inside-wiki2-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52400"/>
            <a:ext cx="1143000" cy="107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893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Tradeoffs Change Over Time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Technologies, abilities and concerns change</a:t>
            </a:r>
          </a:p>
          <a:p>
            <a:pPr>
              <a:lnSpc>
                <a:spcPct val="90000"/>
              </a:lnSpc>
            </a:pPr>
            <a:r>
              <a:rPr lang="en-US" sz="2000"/>
              <a:t>Early computers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Number of devices</a:t>
            </a:r>
          </a:p>
          <a:p>
            <a:pPr lvl="2">
              <a:lnSpc>
                <a:spcPct val="90000"/>
              </a:lnSpc>
            </a:pPr>
            <a:r>
              <a:rPr lang="en-US" sz="1700"/>
              <a:t>Vacuum tubes expensive, unreliable, big, power hungry</a:t>
            </a:r>
          </a:p>
          <a:p>
            <a:pPr>
              <a:lnSpc>
                <a:spcPct val="90000"/>
              </a:lnSpc>
            </a:pPr>
            <a:r>
              <a:rPr lang="en-US" sz="2000"/>
              <a:t>Mainframes/Mini-Computers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Code compatibility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Number of devices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System efficiency</a:t>
            </a:r>
          </a:p>
          <a:p>
            <a:pPr lvl="2">
              <a:lnSpc>
                <a:spcPct val="90000"/>
              </a:lnSpc>
            </a:pPr>
            <a:r>
              <a:rPr lang="en-US" sz="1700"/>
              <a:t>Multi-tasking operating systems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Reliability</a:t>
            </a:r>
          </a:p>
          <a:p>
            <a:pPr>
              <a:lnSpc>
                <a:spcPct val="90000"/>
              </a:lnSpc>
            </a:pPr>
            <a:r>
              <a:rPr lang="en-US" sz="2000"/>
              <a:t>Personal Computers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Code compatibility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Cost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Size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Power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Is number of devices/system efficiency as important???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81222F0-BDF4-43BD-A6FD-74620259B86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© Derek Chiou &amp; Mattan Erez &amp; Dam Sunwoo : EE382N.1: Lecture 1</a:t>
            </a:r>
          </a:p>
        </p:txBody>
      </p:sp>
    </p:spTree>
    <p:extLst>
      <p:ext uri="{BB962C8B-B14F-4D97-AF65-F5344CB8AC3E}">
        <p14:creationId xmlns:p14="http://schemas.microsoft.com/office/powerpoint/2010/main" val="84982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Tradeoffs	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268412"/>
            <a:ext cx="8534400" cy="5408613"/>
          </a:xfrm>
        </p:spPr>
        <p:txBody>
          <a:bodyPr/>
          <a:lstStyle/>
          <a:p>
            <a:r>
              <a:rPr lang="en-US" dirty="0"/>
              <a:t>Performance often inconsistent and hard to determine</a:t>
            </a:r>
          </a:p>
          <a:p>
            <a:r>
              <a:rPr lang="en-US" dirty="0"/>
              <a:t>Better for one application may be worse for another</a:t>
            </a:r>
          </a:p>
          <a:p>
            <a:pPr lvl="1"/>
            <a:r>
              <a:rPr lang="en-US" dirty="0"/>
              <a:t>Ferrari versus Suburban</a:t>
            </a:r>
          </a:p>
          <a:p>
            <a:r>
              <a:rPr lang="en-US" dirty="0"/>
              <a:t>Even within the same category, differences</a:t>
            </a:r>
          </a:p>
          <a:p>
            <a:pPr lvl="1"/>
            <a:r>
              <a:rPr lang="en-US" dirty="0"/>
              <a:t>CART versus Formula 1</a:t>
            </a:r>
          </a:p>
          <a:p>
            <a:r>
              <a:rPr lang="en-US" dirty="0"/>
              <a:t>Different parameters result in different optimal points</a:t>
            </a:r>
          </a:p>
          <a:p>
            <a:pPr lvl="1"/>
            <a:r>
              <a:rPr lang="en-US" dirty="0"/>
              <a:t>Needs</a:t>
            </a:r>
          </a:p>
          <a:p>
            <a:pPr lvl="1"/>
            <a:r>
              <a:rPr lang="en-US" dirty="0"/>
              <a:t>Algorithms</a:t>
            </a:r>
          </a:p>
          <a:p>
            <a:pPr lvl="1"/>
            <a:r>
              <a:rPr lang="en-US" dirty="0"/>
              <a:t>Implementations</a:t>
            </a:r>
          </a:p>
          <a:p>
            <a:pPr lvl="1"/>
            <a:r>
              <a:rPr lang="en-US" dirty="0"/>
              <a:t>Technologies</a:t>
            </a:r>
          </a:p>
          <a:p>
            <a:r>
              <a:rPr lang="en-US" dirty="0"/>
              <a:t>Right answer usually:</a:t>
            </a:r>
            <a:br>
              <a:rPr lang="en-US" dirty="0"/>
            </a:br>
            <a:r>
              <a:rPr lang="en-US" dirty="0"/>
              <a:t>“it depends”</a:t>
            </a:r>
          </a:p>
          <a:p>
            <a:pPr lvl="1"/>
            <a:r>
              <a:rPr lang="en-US" dirty="0"/>
              <a:t>Trick is figuring out what on</a:t>
            </a:r>
          </a:p>
          <a:p>
            <a:pPr lvl="1"/>
            <a:r>
              <a:rPr lang="en-US" dirty="0"/>
              <a:t>Need to quantify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43576A-19AA-426E-8D2D-D4EDABD2CEC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© Derek Chiou &amp; Mattan Erez &amp; Dam Sunwoo : EE382N.1: Lecture 1</a:t>
            </a:r>
          </a:p>
        </p:txBody>
      </p:sp>
      <p:pic>
        <p:nvPicPr>
          <p:cNvPr id="112644" name="Picture 4" descr="800px-SC06_2006_Ferrari_F430_Spi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624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45" name="Picture 5" descr="800px-00-06_GMC_Yukon_X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962400"/>
            <a:ext cx="2413000" cy="143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46" name="Picture 6" descr="215px-Fernando_Alonso_2006_Ca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410200"/>
            <a:ext cx="19050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47" name="Picture 7" descr="Mansell_car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86400"/>
            <a:ext cx="1905000" cy="96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762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of (Computer) Architect Includes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Review</a:t>
            </a:r>
            <a:r>
              <a:rPr lang="en-US" dirty="0"/>
              <a:t>:             Premises/successes of prior art</a:t>
            </a:r>
          </a:p>
          <a:p>
            <a:r>
              <a:rPr lang="en-US" b="1" dirty="0"/>
              <a:t>Know</a:t>
            </a:r>
            <a:r>
              <a:rPr lang="en-US" dirty="0"/>
              <a:t>:                The Environment for which it will be used</a:t>
            </a:r>
          </a:p>
          <a:p>
            <a:r>
              <a:rPr lang="en-US" b="1" dirty="0"/>
              <a:t>Project</a:t>
            </a:r>
            <a:r>
              <a:rPr lang="en-US" dirty="0"/>
              <a:t>:             Direction of that Environment</a:t>
            </a:r>
          </a:p>
          <a:p>
            <a:r>
              <a:rPr lang="en-US" b="1" dirty="0"/>
              <a:t>Evaluate</a:t>
            </a:r>
            <a:r>
              <a:rPr lang="en-US" dirty="0"/>
              <a:t>:          Research what is going on</a:t>
            </a:r>
          </a:p>
          <a:p>
            <a:r>
              <a:rPr lang="en-US" b="1" dirty="0"/>
              <a:t>Understand</a:t>
            </a:r>
            <a:r>
              <a:rPr lang="en-US" dirty="0"/>
              <a:t>:   User requirements and business </a:t>
            </a:r>
            <a:br>
              <a:rPr lang="en-US" dirty="0"/>
            </a:br>
            <a:r>
              <a:rPr lang="en-US" dirty="0"/>
              <a:t>                                considerations</a:t>
            </a:r>
          </a:p>
          <a:p>
            <a:r>
              <a:rPr lang="en-US" b="1" dirty="0"/>
              <a:t>Appreciate</a:t>
            </a:r>
            <a:r>
              <a:rPr lang="en-US" dirty="0"/>
              <a:t>:    Technology limitations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In other words, look beyond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But also up, down, and sideways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899648A-A323-4536-AD0F-9F86BB42642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© Derek Chiou &amp; Mattan Erez &amp; Dam Sunwoo : EE382N.1: Lecture 1</a:t>
            </a:r>
          </a:p>
        </p:txBody>
      </p:sp>
    </p:spTree>
    <p:extLst>
      <p:ext uri="{BB962C8B-B14F-4D97-AF65-F5344CB8AC3E}">
        <p14:creationId xmlns:p14="http://schemas.microsoft.com/office/powerpoint/2010/main" val="854581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B563-4ADD-D547-A7FB-E9534FD8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EE382N.1 – Computer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ED7A9-5002-2848-AA17-B59E7FCD1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be offered as EE460N (undergrad) and EE382N.1 (grad) combined</a:t>
            </a:r>
          </a:p>
          <a:p>
            <a:r>
              <a:rPr lang="en-US" dirty="0"/>
              <a:t>This is the first time splitting the two courses</a:t>
            </a:r>
          </a:p>
          <a:p>
            <a:pPr lvl="1"/>
            <a:r>
              <a:rPr lang="en-US" dirty="0"/>
              <a:t>This will allow us to go faster and deeper into certain topics</a:t>
            </a:r>
          </a:p>
          <a:p>
            <a:endParaRPr lang="en-US" dirty="0"/>
          </a:p>
          <a:p>
            <a:r>
              <a:rPr lang="en-US" dirty="0"/>
              <a:t>This course is heavily based on the course that Prof. Yale </a:t>
            </a:r>
            <a:r>
              <a:rPr lang="en-US" dirty="0" err="1"/>
              <a:t>Patt</a:t>
            </a:r>
            <a:r>
              <a:rPr lang="en-US" dirty="0"/>
              <a:t> created</a:t>
            </a:r>
          </a:p>
          <a:p>
            <a:pPr lvl="1"/>
            <a:r>
              <a:rPr lang="en-US" dirty="0"/>
              <a:t>Course material is heavily based on previous versions taught by Profs. Yale </a:t>
            </a:r>
            <a:r>
              <a:rPr lang="en-US" dirty="0" err="1"/>
              <a:t>Patt</a:t>
            </a:r>
            <a:r>
              <a:rPr lang="en-US" dirty="0"/>
              <a:t>, Derek </a:t>
            </a:r>
            <a:r>
              <a:rPr lang="en-US" dirty="0" err="1"/>
              <a:t>Chiou</a:t>
            </a:r>
            <a:r>
              <a:rPr lang="en-US" dirty="0"/>
              <a:t>, and </a:t>
            </a:r>
            <a:r>
              <a:rPr lang="en-US" dirty="0" err="1"/>
              <a:t>Mattan</a:t>
            </a:r>
            <a:r>
              <a:rPr lang="en-US" dirty="0"/>
              <a:t> </a:t>
            </a:r>
            <a:r>
              <a:rPr lang="en-US" dirty="0" err="1"/>
              <a:t>Erez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This is the first time I am teaching this course</a:t>
            </a:r>
          </a:p>
          <a:p>
            <a:pPr lvl="1"/>
            <a:r>
              <a:rPr lang="en-US" dirty="0"/>
              <a:t>I TA-</a:t>
            </a:r>
            <a:r>
              <a:rPr lang="en-US" dirty="0" err="1"/>
              <a:t>ed</a:t>
            </a:r>
            <a:r>
              <a:rPr lang="en-US" dirty="0"/>
              <a:t> this course twice in 2003-2004</a:t>
            </a:r>
          </a:p>
          <a:p>
            <a:pPr lvl="1"/>
            <a:r>
              <a:rPr lang="en-US" dirty="0"/>
              <a:t>There will be weak spots and errors for sure, but I’ll do my best to correct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D1E24-9AD1-8C47-A64D-B683AD506E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E333F-C2E0-064B-BC22-2D9F7CDFB75F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 : EE382N.1: Lecture 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709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Are We?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Instructor: Dam Sunwoo (</a:t>
            </a:r>
            <a:r>
              <a:rPr lang="en-US" dirty="0">
                <a:hlinkClick r:id="rId3"/>
              </a:rPr>
              <a:t>dam.sunwoo@arm.com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Principal Research Engineer in Arm Research (Austin, TX)</a:t>
            </a:r>
          </a:p>
          <a:p>
            <a:pPr lvl="2"/>
            <a:r>
              <a:rPr lang="en-US" dirty="0"/>
              <a:t>Working on next generation Arm architectures and CPUs</a:t>
            </a:r>
          </a:p>
          <a:p>
            <a:pPr lvl="1"/>
            <a:r>
              <a:rPr lang="en-US" dirty="0"/>
              <a:t>UT ECE </a:t>
            </a:r>
            <a:r>
              <a:rPr lang="en-US" dirty="0" err="1"/>
              <a:t>Ph.D</a:t>
            </a:r>
            <a:r>
              <a:rPr lang="en-US" dirty="0"/>
              <a:t> (2010)</a:t>
            </a:r>
          </a:p>
          <a:p>
            <a:pPr lvl="2"/>
            <a:r>
              <a:rPr lang="en-US" dirty="0"/>
              <a:t>Advisor: Prof. Derek </a:t>
            </a:r>
            <a:r>
              <a:rPr lang="en-US" dirty="0" err="1"/>
              <a:t>Chiou</a:t>
            </a:r>
            <a:r>
              <a:rPr lang="en-US" dirty="0"/>
              <a:t> (Now at Microsoft)</a:t>
            </a:r>
          </a:p>
          <a:p>
            <a:pPr lvl="1"/>
            <a:r>
              <a:rPr lang="en-US" dirty="0"/>
              <a:t>Office hours MW 6:30-7:30pm or by appointment</a:t>
            </a:r>
          </a:p>
          <a:p>
            <a:endParaRPr lang="en-US" dirty="0"/>
          </a:p>
          <a:p>
            <a:r>
              <a:rPr lang="en-US" dirty="0"/>
              <a:t>TA: Pritesh Vinod </a:t>
            </a:r>
            <a:r>
              <a:rPr lang="en-US" dirty="0" err="1"/>
              <a:t>Chhajed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pritesh_chhajed@utexas.edu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Really cares about you learning the material and succeeding</a:t>
            </a:r>
          </a:p>
          <a:p>
            <a:pPr lvl="2"/>
            <a:r>
              <a:rPr lang="en-US" dirty="0"/>
              <a:t>Has done very well in this course  </a:t>
            </a:r>
          </a:p>
          <a:p>
            <a:r>
              <a:rPr lang="en-US" dirty="0"/>
              <a:t>Use Piazza to communicate unless personal</a:t>
            </a:r>
          </a:p>
          <a:p>
            <a:pPr lvl="1"/>
            <a:r>
              <a:rPr lang="en-US" dirty="0"/>
              <a:t>Don’t waste time: </a:t>
            </a:r>
            <a:r>
              <a:rPr lang="en-US" b="1" dirty="0"/>
              <a:t>check/search previous posts before posting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7CFAC40-DE81-4D6E-98DD-E7E1D8812F7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 : EE382N.1: Lecture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A16BD9-308B-0A49-8760-29C16235C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7803" y="683126"/>
            <a:ext cx="3873500" cy="49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18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Will You Learn?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learn about all major architectural and micro-architectural components of all microprocessors up to circa Pentium Pro (or so) </a:t>
            </a:r>
          </a:p>
          <a:p>
            <a:pPr lvl="1"/>
            <a:r>
              <a:rPr lang="en-US" dirty="0"/>
              <a:t>And 80%-90% of pretty much any modern processor</a:t>
            </a:r>
          </a:p>
          <a:p>
            <a:r>
              <a:rPr lang="en-US" dirty="0"/>
              <a:t>You should be able to architect a processor implementing some arbitrary reasonable instruction set</a:t>
            </a:r>
          </a:p>
          <a:p>
            <a:pPr eaLnBrk="1" hangingPunct="1"/>
            <a:r>
              <a:rPr lang="en-US" dirty="0"/>
              <a:t>Expect that you will learn how to be comfortable in Linux and brush up on your C as well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Goal is to learn as efficiently as possible, need your </a:t>
            </a:r>
            <a:r>
              <a:rPr lang="en-US" b="1" dirty="0"/>
              <a:t>feedback</a:t>
            </a:r>
            <a:r>
              <a:rPr lang="en-US" dirty="0"/>
              <a:t> to achieve that</a:t>
            </a:r>
          </a:p>
          <a:p>
            <a:pPr lvl="1" eaLnBrk="1" hangingPunct="1"/>
            <a:r>
              <a:rPr lang="en-US" dirty="0"/>
              <a:t>Will have regular surveys, but please </a:t>
            </a:r>
            <a:r>
              <a:rPr lang="en-US" b="1" dirty="0"/>
              <a:t>don’t wait</a:t>
            </a:r>
            <a:r>
              <a:rPr lang="en-US" dirty="0"/>
              <a:t> for those!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BBC26BB-2B3E-442B-A804-7368E23DADEE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 : EE382N.1: Lecture 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 : EE382N.1: Lecture 1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 Learn?</a:t>
            </a:r>
          </a:p>
        </p:txBody>
      </p:sp>
      <p:pic>
        <p:nvPicPr>
          <p:cNvPr id="2052" name="Picture 4" descr="Image result for spectre meltdow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0"/>
            <a:ext cx="571500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537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785" y="1295400"/>
            <a:ext cx="8534400" cy="5408613"/>
          </a:xfrm>
        </p:spPr>
        <p:txBody>
          <a:bodyPr/>
          <a:lstStyle/>
          <a:p>
            <a:r>
              <a:rPr lang="en-US" sz="2400" dirty="0"/>
              <a:t>Architecture concepts</a:t>
            </a:r>
          </a:p>
          <a:p>
            <a:pPr lvl="1"/>
            <a:r>
              <a:rPr lang="en-US" sz="2000" dirty="0"/>
              <a:t>Interaction with software and how to partition functionality</a:t>
            </a:r>
          </a:p>
          <a:p>
            <a:pPr lvl="2"/>
            <a:r>
              <a:rPr lang="en-US" sz="1600" dirty="0"/>
              <a:t>Why instructions and how to choose them</a:t>
            </a:r>
          </a:p>
          <a:p>
            <a:pPr lvl="2"/>
            <a:r>
              <a:rPr lang="en-US" sz="1600" dirty="0"/>
              <a:t>When to specialize and how much to specialize (briefly)</a:t>
            </a:r>
          </a:p>
          <a:p>
            <a:pPr lvl="1"/>
            <a:r>
              <a:rPr lang="en-US" sz="2000" dirty="0"/>
              <a:t>Interfaces between system components</a:t>
            </a:r>
          </a:p>
          <a:p>
            <a:pPr lvl="1"/>
            <a:r>
              <a:rPr lang="en-US" sz="2000" dirty="0"/>
              <a:t>Memory components</a:t>
            </a:r>
          </a:p>
          <a:p>
            <a:pPr lvl="1"/>
            <a:r>
              <a:rPr lang="en-US" sz="2000" dirty="0"/>
              <a:t>How to safely share a system</a:t>
            </a:r>
          </a:p>
          <a:p>
            <a:pPr lvl="1"/>
            <a:r>
              <a:rPr lang="en-US" sz="2000" dirty="0"/>
              <a:t>Systems with multiple processors</a:t>
            </a:r>
          </a:p>
          <a:p>
            <a:r>
              <a:rPr lang="en-US" sz="2400" dirty="0"/>
              <a:t>Microarchitecture concepts (for improving performance mostly)</a:t>
            </a:r>
          </a:p>
          <a:p>
            <a:pPr lvl="1"/>
            <a:r>
              <a:rPr lang="en-US" sz="2000" dirty="0" err="1"/>
              <a:t>Microcoding</a:t>
            </a:r>
            <a:endParaRPr lang="en-US" sz="2000" dirty="0"/>
          </a:p>
          <a:p>
            <a:pPr lvl="1"/>
            <a:r>
              <a:rPr lang="en-US" sz="2000" dirty="0"/>
              <a:t>Concurrency through pipelining</a:t>
            </a:r>
          </a:p>
          <a:p>
            <a:pPr lvl="1"/>
            <a:r>
              <a:rPr lang="en-US" sz="2000" dirty="0"/>
              <a:t>Concurrency through parallelism</a:t>
            </a:r>
          </a:p>
          <a:p>
            <a:pPr lvl="1"/>
            <a:r>
              <a:rPr lang="en-US" sz="2000" dirty="0"/>
              <a:t>Locality through portioning </a:t>
            </a:r>
          </a:p>
          <a:p>
            <a:pPr lvl="1"/>
            <a:r>
              <a:rPr lang="en-US" sz="2000" dirty="0"/>
              <a:t>Locality through caching</a:t>
            </a:r>
          </a:p>
          <a:p>
            <a:pPr lvl="1"/>
            <a:r>
              <a:rPr lang="en-US" sz="2000" dirty="0"/>
              <a:t>Speculation</a:t>
            </a:r>
          </a:p>
          <a:p>
            <a:pPr lvl="1"/>
            <a:r>
              <a:rPr lang="en-US" sz="2000" dirty="0"/>
              <a:t>Throw more resources at a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 : EE382N.1: Lecture 1</a:t>
            </a:r>
          </a:p>
        </p:txBody>
      </p:sp>
    </p:spTree>
    <p:extLst>
      <p:ext uri="{BB962C8B-B14F-4D97-AF65-F5344CB8AC3E}">
        <p14:creationId xmlns:p14="http://schemas.microsoft.com/office/powerpoint/2010/main" val="2218142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 Sections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 5:00-6:30pm, F 3:00-4:30pm</a:t>
            </a:r>
          </a:p>
          <a:p>
            <a:pPr lvl="1"/>
            <a:r>
              <a:rPr lang="en-US" dirty="0"/>
              <a:t>Do we need all of them?</a:t>
            </a:r>
          </a:p>
          <a:p>
            <a:endParaRPr lang="en-US" dirty="0"/>
          </a:p>
          <a:p>
            <a:pPr eaLnBrk="1" hangingPunct="1"/>
            <a:r>
              <a:rPr lang="en-US" dirty="0"/>
              <a:t>You are free to attend any/both of the discussion sections</a:t>
            </a:r>
          </a:p>
          <a:p>
            <a:pPr lvl="1"/>
            <a:r>
              <a:rPr lang="en-US" dirty="0"/>
              <a:t>Provided there is space – priority to those registered</a:t>
            </a:r>
          </a:p>
          <a:p>
            <a:pPr eaLnBrk="1" hangingPunct="1"/>
            <a:r>
              <a:rPr lang="en-US" dirty="0"/>
              <a:t>Format is subject to change</a:t>
            </a:r>
          </a:p>
          <a:p>
            <a:pPr lvl="1"/>
            <a:r>
              <a:rPr lang="en-US" dirty="0"/>
              <a:t>Discuss labs, requirements, tips, …</a:t>
            </a:r>
          </a:p>
          <a:p>
            <a:pPr lvl="1"/>
            <a:r>
              <a:rPr lang="en-US" dirty="0"/>
              <a:t>Review/answer questions about lectures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Discussion sections start this week!</a:t>
            </a:r>
          </a:p>
          <a:p>
            <a:pPr lvl="1" eaLnBrk="1" hangingPunct="1"/>
            <a:r>
              <a:rPr lang="en-US" dirty="0"/>
              <a:t>Expectations and such + Linux basics (you’ll be doing your labs on Linux) and perhaps a brief review of C</a:t>
            </a:r>
          </a:p>
          <a:p>
            <a:pPr lvl="2" eaLnBrk="1" hangingPunct="1"/>
            <a:r>
              <a:rPr lang="en-US" dirty="0"/>
              <a:t>If you feel nervous about either, you are strongly encouraged to attend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E5FFC08-FA97-4254-B134-A9F883DF378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 : EE382N.1: Lecture 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I Expect From You?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b="1" i="1" dirty="0"/>
              <a:t>Learn the material</a:t>
            </a:r>
            <a:endParaRPr lang="en-US" sz="2400" b="1" i="1" dirty="0"/>
          </a:p>
          <a:p>
            <a:pPr>
              <a:lnSpc>
                <a:spcPct val="90000"/>
              </a:lnSpc>
            </a:pPr>
            <a:r>
              <a:rPr lang="en-US" sz="2200" b="1" i="1" dirty="0"/>
              <a:t>Do the work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If you’re going to come to class, come on time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 do not take attendance and you will not be graded on it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However, all of the top students from previous years regularly attended class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Big believer in communicating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Probably the most important thing to know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Speak up, ask questions, participate in class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There will be a minimum standard to pass the class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This class will definitely be tough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This is a graduate-level class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 preset grade distribution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D3B1D0-460F-4199-99B5-B7C4D1DE1DA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 : EE382N.1: Lecture 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Will You Be Evaluated?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534400" cy="562292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 dirty="0"/>
              <a:t>Problems sets, 10% total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Intended to reinforce what you learned in class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Clear deadlines on Canvas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Online submission – typed or scanned – </a:t>
            </a:r>
            <a:br>
              <a:rPr lang="en-US" dirty="0"/>
            </a:br>
            <a:r>
              <a:rPr lang="en-US" dirty="0"/>
              <a:t>must be super-legible or not graded (seriously)</a:t>
            </a:r>
            <a:endParaRPr lang="en-US" sz="1600" dirty="0"/>
          </a:p>
          <a:p>
            <a:pPr lvl="2">
              <a:lnSpc>
                <a:spcPct val="80000"/>
              </a:lnSpc>
            </a:pPr>
            <a:r>
              <a:rPr lang="en-US" b="1" i="1" dirty="0"/>
              <a:t>No late problems accepted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Can always hand in early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Sample graded – randomly select one problem to grade per week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6 Programming labs, 5% each = 30%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This is where you really learn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1 grad lab, 4%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gives you an idea of how computer architecture research is done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2 midterm exams, 14% each = 28%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1 </a:t>
            </a:r>
            <a:r>
              <a:rPr lang="en-US" sz="2200" b="1" dirty="0"/>
              <a:t>comprehensive </a:t>
            </a:r>
            <a:r>
              <a:rPr lang="en-US" sz="2200" dirty="0"/>
              <a:t>final exam, 24%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My subjective evaluation, 4%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How much you contribute to class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General interest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Impression of seriousness, …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6397CBF-2E67-40B4-8996-E6B3B759666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 : EE382N.1: Lecture 1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6400800" y="5638800"/>
            <a:ext cx="156966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 HW 1</a:t>
            </a:r>
          </a:p>
          <a:p>
            <a:r>
              <a:rPr lang="en-US" dirty="0">
                <a:solidFill>
                  <a:srgbClr val="FF0000"/>
                </a:solidFill>
              </a:rPr>
              <a:t>DO LAB 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534400" cy="5408613"/>
          </a:xfrm>
        </p:spPr>
        <p:txBody>
          <a:bodyPr/>
          <a:lstStyle/>
          <a:p>
            <a:r>
              <a:rPr lang="en-US" dirty="0"/>
              <a:t>Exams are hard in this class</a:t>
            </a:r>
          </a:p>
          <a:p>
            <a:pPr lvl="1"/>
            <a:r>
              <a:rPr lang="en-US" dirty="0"/>
              <a:t>I target a 50% average</a:t>
            </a:r>
          </a:p>
          <a:p>
            <a:pPr lvl="1"/>
            <a:r>
              <a:rPr lang="en-US" dirty="0"/>
              <a:t>Goal is to have a good dynamic range </a:t>
            </a:r>
          </a:p>
          <a:p>
            <a:pPr lvl="2"/>
            <a:r>
              <a:rPr lang="en-US" dirty="0"/>
              <a:t>I hope at least one of you scores over 90% on each test</a:t>
            </a:r>
          </a:p>
          <a:p>
            <a:pPr lvl="1"/>
            <a:r>
              <a:rPr lang="en-US" dirty="0"/>
              <a:t>Assess what everyone understands rather than “good enough”</a:t>
            </a:r>
          </a:p>
          <a:p>
            <a:pPr lvl="1"/>
            <a:r>
              <a:rPr lang="en-US" dirty="0"/>
              <a:t>Questions have simple answers but often require coming up with and evaluating multiple options</a:t>
            </a:r>
          </a:p>
          <a:p>
            <a:r>
              <a:rPr lang="en-US" dirty="0"/>
              <a:t>“I don’t know” is given 15% partial credit</a:t>
            </a:r>
          </a:p>
          <a:p>
            <a:pPr lvl="1"/>
            <a:r>
              <a:rPr lang="en-US" dirty="0"/>
              <a:t>You need to decide if guessing is worthwhile</a:t>
            </a:r>
          </a:p>
          <a:p>
            <a:pPr lvl="1"/>
            <a:r>
              <a:rPr lang="en-US" dirty="0"/>
              <a:t>Saves grading time</a:t>
            </a:r>
          </a:p>
          <a:p>
            <a:pPr lvl="1"/>
            <a:r>
              <a:rPr lang="en-US" dirty="0"/>
              <a:t>You have to write “I don’t know” and cross out /erase anything else to get credit</a:t>
            </a:r>
          </a:p>
          <a:p>
            <a:pPr lvl="2"/>
            <a:r>
              <a:rPr lang="en-US" dirty="0"/>
              <a:t>A blank answer doesn’t count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All exams are open book (means your book won’t help)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+ I trust you 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5C65B62-9150-453A-A026-4690A559893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 : EE382N.1: Lecture 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Policies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Check syllabus and labs to figure out when they are due (there is a date and a time specified)</a:t>
            </a:r>
          </a:p>
          <a:p>
            <a:pPr>
              <a:lnSpc>
                <a:spcPct val="90000"/>
              </a:lnSpc>
            </a:pPr>
            <a:r>
              <a:rPr lang="en-US" dirty="0"/>
              <a:t>Slack days – 5 slack days</a:t>
            </a:r>
          </a:p>
          <a:p>
            <a:pPr>
              <a:lnSpc>
                <a:spcPct val="90000"/>
              </a:lnSpc>
            </a:pPr>
            <a:r>
              <a:rPr lang="en-US" dirty="0"/>
              <a:t>Collaboration is encouraged, but only on problem sets, discussion, and first 2 labs.  All exams and labs 3 – 6 must be your own work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Only 1 submission per group for problem sets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Make-up exams very, very rare and only in extreme circumstances.  Make-up exams, if any, will likely take a different form, i.e., will likely be an oral exam.</a:t>
            </a:r>
          </a:p>
          <a:p>
            <a:pPr>
              <a:lnSpc>
                <a:spcPct val="90000"/>
              </a:lnSpc>
            </a:pPr>
            <a:r>
              <a:rPr lang="en-US" dirty="0"/>
              <a:t>Again, no extra credit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5692BD-D897-4F33-82FF-979B535E8E6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 : EE382N.1: Lecture 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Textbook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Our own scribed course notes</a:t>
            </a:r>
          </a:p>
          <a:p>
            <a:pPr lvl="1" eaLnBrk="1" hangingPunct="1">
              <a:defRPr/>
            </a:pPr>
            <a:r>
              <a:rPr lang="en-US" sz="1700" dirty="0"/>
              <a:t>http://users.ece.utexas.edu/~derek/360NScribeNotes/360NScribedNotes.html</a:t>
            </a:r>
          </a:p>
          <a:p>
            <a:pPr lvl="1" eaLnBrk="1" hangingPunct="1">
              <a:defRPr/>
            </a:pPr>
            <a:r>
              <a:rPr lang="en-US" dirty="0"/>
              <a:t>Free, you will be helping to improve them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dirty="0"/>
              <a:t>Some recommended (but not required) textbooks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Hennessey &amp; Patterson, “A Quantitative Approach to Computer Architecture”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dirty="0"/>
              <a:t>General reference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/>
              <a:t>Patterson &amp; </a:t>
            </a:r>
            <a:r>
              <a:rPr lang="en-US" dirty="0" err="1"/>
              <a:t>Hennesy</a:t>
            </a:r>
            <a:r>
              <a:rPr lang="en-US" dirty="0"/>
              <a:t>, “Computer Organization and Design”</a:t>
            </a:r>
          </a:p>
          <a:p>
            <a:pPr lvl="2">
              <a:spcBef>
                <a:spcPts val="0"/>
              </a:spcBef>
              <a:defRPr/>
            </a:pPr>
            <a:r>
              <a:rPr lang="en-US" dirty="0"/>
              <a:t>Useful for more basic material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Harvey G. </a:t>
            </a:r>
            <a:r>
              <a:rPr lang="en-US" dirty="0" err="1"/>
              <a:t>Cragon</a:t>
            </a:r>
            <a:r>
              <a:rPr lang="en-US" dirty="0"/>
              <a:t>, </a:t>
            </a:r>
            <a:r>
              <a:rPr lang="en-US" u="sng" dirty="0"/>
              <a:t>Computer Architecture and Implementation</a:t>
            </a:r>
            <a:r>
              <a:rPr lang="en-US" dirty="0"/>
              <a:t>, Cambridge University Press, 2000, ISBN 0521651689, 0521657059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Carl </a:t>
            </a:r>
            <a:r>
              <a:rPr lang="en-US" dirty="0" err="1"/>
              <a:t>Hamacher</a:t>
            </a:r>
            <a:r>
              <a:rPr lang="en-US" dirty="0"/>
              <a:t>, </a:t>
            </a:r>
            <a:r>
              <a:rPr lang="en-US" dirty="0" err="1"/>
              <a:t>Zvonko</a:t>
            </a:r>
            <a:r>
              <a:rPr lang="en-US" dirty="0"/>
              <a:t> </a:t>
            </a:r>
            <a:r>
              <a:rPr lang="en-US" dirty="0" err="1"/>
              <a:t>Vranesic</a:t>
            </a:r>
            <a:r>
              <a:rPr lang="en-US" dirty="0"/>
              <a:t>, </a:t>
            </a:r>
            <a:r>
              <a:rPr lang="en-US" dirty="0" err="1"/>
              <a:t>Safwat</a:t>
            </a:r>
            <a:r>
              <a:rPr lang="en-US" dirty="0"/>
              <a:t> </a:t>
            </a:r>
            <a:r>
              <a:rPr lang="en-US" dirty="0" err="1"/>
              <a:t>Zaky</a:t>
            </a:r>
            <a:r>
              <a:rPr lang="en-US" dirty="0"/>
              <a:t>, </a:t>
            </a:r>
            <a:r>
              <a:rPr lang="en-US" u="sng" dirty="0"/>
              <a:t>Computer Organization</a:t>
            </a:r>
            <a:r>
              <a:rPr lang="en-US" dirty="0"/>
              <a:t>, 5th Edition, McGraw Hill, 2001, ISBN 0072320869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Andrew </a:t>
            </a:r>
            <a:r>
              <a:rPr lang="en-US" dirty="0" err="1"/>
              <a:t>Tanenbaum</a:t>
            </a:r>
            <a:r>
              <a:rPr lang="en-US" dirty="0"/>
              <a:t>, </a:t>
            </a:r>
            <a:r>
              <a:rPr lang="en-US" u="sng" dirty="0"/>
              <a:t>Structured Computer Organization</a:t>
            </a:r>
            <a:r>
              <a:rPr lang="en-US" dirty="0"/>
              <a:t>, 5th Edition, Prentice Hall, 2005, ISBN 0131485210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8FF0F06-746C-4BDF-90A8-9CFF0A32765F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 : EE382N.1: Lecture 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Labs take time</a:t>
            </a:r>
          </a:p>
          <a:p>
            <a:pPr lvl="1"/>
            <a:r>
              <a:rPr lang="en-US" sz="2000" dirty="0"/>
              <a:t>Thinking/design time</a:t>
            </a:r>
          </a:p>
          <a:p>
            <a:pPr lvl="1"/>
            <a:r>
              <a:rPr lang="en-US" sz="2000" dirty="0"/>
              <a:t>Programming time</a:t>
            </a:r>
          </a:p>
          <a:p>
            <a:pPr lvl="1"/>
            <a:r>
              <a:rPr lang="en-US" sz="2000" dirty="0"/>
              <a:t>Test design + debug (and repeat)</a:t>
            </a:r>
          </a:p>
          <a:p>
            <a:r>
              <a:rPr lang="en-US" sz="2400" dirty="0"/>
              <a:t>We will regrade Labs 3 and 4</a:t>
            </a:r>
          </a:p>
          <a:p>
            <a:pPr lvl="1"/>
            <a:r>
              <a:rPr lang="en-US" sz="2000" dirty="0"/>
              <a:t>These are tricky</a:t>
            </a:r>
          </a:p>
          <a:p>
            <a:pPr lvl="1"/>
            <a:r>
              <a:rPr lang="en-US" sz="2000" dirty="0"/>
              <a:t>Lab 4 depends on Lab3, Lab 5 depends on Lab 4</a:t>
            </a:r>
          </a:p>
          <a:p>
            <a:pPr lvl="1"/>
            <a:r>
              <a:rPr lang="en-US" sz="2000" dirty="0"/>
              <a:t>After 2 slack days, you’ll be able to retest until you get it right</a:t>
            </a:r>
          </a:p>
          <a:p>
            <a:pPr lvl="1"/>
            <a:r>
              <a:rPr lang="en-US" sz="2000" dirty="0"/>
              <a:t>Final lab grade = max(</a:t>
            </a:r>
            <a:r>
              <a:rPr lang="en-US" sz="2000" dirty="0" err="1"/>
              <a:t>orig</a:t>
            </a:r>
            <a:r>
              <a:rPr lang="en-US" sz="2000" dirty="0"/>
              <a:t>, 0.6*orig+0.4*regrade)</a:t>
            </a:r>
          </a:p>
          <a:p>
            <a:pPr lvl="1"/>
            <a:r>
              <a:rPr lang="en-US" sz="2000" dirty="0"/>
              <a:t>No other labs will be regraded!</a:t>
            </a:r>
          </a:p>
          <a:p>
            <a:r>
              <a:rPr lang="en-US" sz="2400" b="1" dirty="0"/>
              <a:t>You need to write your own set of comprehensive tests!</a:t>
            </a:r>
          </a:p>
          <a:p>
            <a:pPr lvl="1"/>
            <a:r>
              <a:rPr lang="en-US" sz="2000" dirty="0"/>
              <a:t>Tests are an important part of architecture (that’s when you know you really understand)</a:t>
            </a:r>
          </a:p>
          <a:p>
            <a:pPr lvl="1"/>
            <a:r>
              <a:rPr lang="en-US" sz="2000" dirty="0"/>
              <a:t>Tests are integral to any engineering project</a:t>
            </a:r>
          </a:p>
          <a:p>
            <a:pPr lvl="1"/>
            <a:r>
              <a:rPr lang="en-US" sz="2000" b="1" dirty="0"/>
              <a:t>Sharing tests is cheating</a:t>
            </a:r>
          </a:p>
          <a:p>
            <a:pPr lvl="1"/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779704E-18AB-4E3D-8FA8-FEC9A85652BC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Derek Chiou &amp; Mattan Erez &amp; Dam Sunwoo : EE382N.1: Lecture 1</a:t>
            </a:r>
          </a:p>
        </p:txBody>
      </p:sp>
    </p:spTree>
    <p:extLst>
      <p:ext uri="{BB962C8B-B14F-4D97-AF65-F5344CB8AC3E}">
        <p14:creationId xmlns:p14="http://schemas.microsoft.com/office/powerpoint/2010/main" val="253956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https://lph.ece.utexas.edu/class/Fa18EE382N1</a:t>
            </a:r>
            <a:endParaRPr lang="en-US" sz="2400" dirty="0"/>
          </a:p>
          <a:p>
            <a:pPr lvl="1"/>
            <a:r>
              <a:rPr lang="en-US" sz="2000" dirty="0"/>
              <a:t>General info</a:t>
            </a:r>
          </a:p>
          <a:p>
            <a:pPr lvl="1"/>
            <a:r>
              <a:rPr lang="en-US" sz="2000" dirty="0"/>
              <a:t>Labs</a:t>
            </a:r>
          </a:p>
          <a:p>
            <a:pPr lvl="1"/>
            <a:r>
              <a:rPr lang="en-US" sz="2000" dirty="0"/>
              <a:t>Various course materials</a:t>
            </a:r>
          </a:p>
          <a:p>
            <a:r>
              <a:rPr lang="en-US" sz="2400" dirty="0"/>
              <a:t>Piazza (through Canvas) for </a:t>
            </a:r>
            <a:r>
              <a:rPr lang="en-US" sz="2400" b="1" i="1" u="sng" dirty="0"/>
              <a:t>all</a:t>
            </a:r>
            <a:r>
              <a:rPr lang="en-US" sz="2400" dirty="0"/>
              <a:t> communication</a:t>
            </a:r>
          </a:p>
          <a:p>
            <a:pPr lvl="1"/>
            <a:r>
              <a:rPr lang="en-US" sz="2000" dirty="0"/>
              <a:t>Only place for all announcements</a:t>
            </a:r>
          </a:p>
          <a:p>
            <a:pPr lvl="1"/>
            <a:r>
              <a:rPr lang="en-US" sz="2000" dirty="0"/>
              <a:t>Only place for Q&amp;A</a:t>
            </a:r>
          </a:p>
          <a:p>
            <a:pPr lvl="1"/>
            <a:r>
              <a:rPr lang="en-US" sz="2000" dirty="0"/>
              <a:t>Except personal issues</a:t>
            </a:r>
          </a:p>
          <a:p>
            <a:r>
              <a:rPr lang="en-US" sz="2400" dirty="0"/>
              <a:t>Canvas and </a:t>
            </a:r>
            <a:r>
              <a:rPr lang="en-US" sz="2400" dirty="0" err="1"/>
              <a:t>Gradescope</a:t>
            </a:r>
            <a:endParaRPr lang="en-US" sz="2400" dirty="0"/>
          </a:p>
          <a:p>
            <a:pPr lvl="1"/>
            <a:r>
              <a:rPr lang="en-US" sz="2000" dirty="0"/>
              <a:t>Surveys mostly live under Quizzes section</a:t>
            </a:r>
          </a:p>
          <a:p>
            <a:pPr lvl="1"/>
            <a:r>
              <a:rPr lang="en-US" sz="2000" dirty="0"/>
              <a:t>Homework probably mostly </a:t>
            </a:r>
            <a:r>
              <a:rPr lang="en-US" sz="2000" dirty="0" err="1"/>
              <a:t>Gradescope</a:t>
            </a:r>
            <a:endParaRPr lang="en-US" sz="2000" dirty="0"/>
          </a:p>
          <a:p>
            <a:pPr lvl="1"/>
            <a:r>
              <a:rPr lang="en-US" sz="2000" dirty="0"/>
              <a:t>Announcements incomplete! See Piazza</a:t>
            </a:r>
          </a:p>
          <a:p>
            <a:pPr lvl="1"/>
            <a:r>
              <a:rPr lang="en-US" sz="2000" dirty="0"/>
              <a:t>Submit labs through grader.ece.utexas.edu</a:t>
            </a:r>
          </a:p>
          <a:p>
            <a:pPr lvl="2"/>
            <a:r>
              <a:rPr lang="en-US" sz="1600" dirty="0"/>
              <a:t>Get an LRC account ASAP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 : EE382N.1: Lecture 1</a:t>
            </a:r>
          </a:p>
        </p:txBody>
      </p:sp>
    </p:spTree>
    <p:extLst>
      <p:ext uri="{BB962C8B-B14F-4D97-AF65-F5344CB8AC3E}">
        <p14:creationId xmlns:p14="http://schemas.microsoft.com/office/powerpoint/2010/main" val="97371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Environment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Develop code (or at least test it) on the LRC Linux boxes (</a:t>
            </a:r>
            <a:r>
              <a:rPr lang="en-US" dirty="0" err="1"/>
              <a:t>mario</a:t>
            </a:r>
            <a:r>
              <a:rPr lang="en-US" dirty="0"/>
              <a:t>, </a:t>
            </a:r>
            <a:r>
              <a:rPr lang="en-US" dirty="0" err="1"/>
              <a:t>luigi</a:t>
            </a:r>
            <a:r>
              <a:rPr lang="en-US" dirty="0"/>
              <a:t>, or princess)</a:t>
            </a:r>
          </a:p>
          <a:p>
            <a:pPr lvl="1" eaLnBrk="1" hangingPunct="1"/>
            <a:r>
              <a:rPr lang="en-US" dirty="0"/>
              <a:t>Microsoft Visual Studio is nice, but it’s not what we use</a:t>
            </a:r>
          </a:p>
          <a:p>
            <a:pPr lvl="1" eaLnBrk="1" hangingPunct="1"/>
            <a:r>
              <a:rPr lang="en-US" dirty="0"/>
              <a:t>The lack of Unix knowledge is a major problem according to my industry contacts</a:t>
            </a:r>
          </a:p>
          <a:p>
            <a:pPr eaLnBrk="1" hangingPunct="1"/>
            <a:r>
              <a:rPr lang="en-US" dirty="0"/>
              <a:t>We only accept </a:t>
            </a:r>
            <a:r>
              <a:rPr lang="en-US" strike="sngStrike" dirty="0"/>
              <a:t>ANSI-C</a:t>
            </a:r>
            <a:r>
              <a:rPr lang="en-US" dirty="0"/>
              <a:t> C99 that can be compiled by the default GCC on the LRC Linux boxes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9AD8A3A-73DF-4464-8415-46BBFEF24A6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 : EE382N.1: Lecture 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2832-21B2-D842-ABC1-35AB46DE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Course Schedule (on webpage)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21143B-6D11-2040-B074-B496C6C75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50" y="1527969"/>
            <a:ext cx="4660900" cy="52197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9D195-2370-B54A-BD5D-27EB03A724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A84D8-CC3B-3E4D-8CCB-E7EFEF82C27A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 : EE382N.1: Lecture 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4149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Cheating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Collaborate </a:t>
            </a:r>
            <a:r>
              <a:rPr lang="en-US" sz="2000" i="1" dirty="0"/>
              <a:t>only</a:t>
            </a:r>
            <a:r>
              <a:rPr lang="en-US" sz="2000" dirty="0"/>
              <a:t> on </a:t>
            </a:r>
            <a:r>
              <a:rPr lang="en-US" sz="2000" dirty="0" err="1"/>
              <a:t>homeworks</a:t>
            </a:r>
            <a:r>
              <a:rPr lang="en-US" sz="2000" dirty="0"/>
              <a:t> and first two labs (and grad lab)</a:t>
            </a:r>
          </a:p>
          <a:p>
            <a:pPr lvl="1"/>
            <a:r>
              <a:rPr lang="en-US" sz="1800" dirty="0"/>
              <a:t>Strongly encouraged to do homework together in a group (~4 per)</a:t>
            </a:r>
          </a:p>
          <a:p>
            <a:pPr lvl="1"/>
            <a:r>
              <a:rPr lang="en-US" sz="1800" dirty="0"/>
              <a:t>Indicate who you worked with on each homework</a:t>
            </a:r>
          </a:p>
          <a:p>
            <a:r>
              <a:rPr lang="en-US" sz="2000" dirty="0"/>
              <a:t>On everything else, any collaboration is considered cheating</a:t>
            </a:r>
          </a:p>
          <a:p>
            <a:pPr lvl="1"/>
            <a:r>
              <a:rPr lang="en-US" sz="1800" dirty="0"/>
              <a:t>Do not discuss, leave your solutions unprotected, etc.</a:t>
            </a:r>
          </a:p>
          <a:p>
            <a:pPr lvl="1"/>
            <a:r>
              <a:rPr lang="en-US" sz="1800" dirty="0"/>
              <a:t>Consulting </a:t>
            </a:r>
            <a:r>
              <a:rPr lang="en-US" sz="1800" i="1" dirty="0"/>
              <a:t>any</a:t>
            </a:r>
            <a:r>
              <a:rPr lang="en-US" sz="1800" dirty="0"/>
              <a:t> source, whether from someone they know or found on web / repo is cheating</a:t>
            </a:r>
          </a:p>
          <a:p>
            <a:r>
              <a:rPr lang="en-US" sz="2000" dirty="0"/>
              <a:t>Penalties are extremely severe</a:t>
            </a:r>
          </a:p>
          <a:p>
            <a:pPr lvl="1"/>
            <a:r>
              <a:rPr lang="en-US" sz="1800" dirty="0"/>
              <a:t>Immediately drop one letter grade for final grade + 0 on assignment</a:t>
            </a:r>
          </a:p>
          <a:p>
            <a:pPr lvl="1"/>
            <a:r>
              <a:rPr lang="en-US" sz="1800" dirty="0"/>
              <a:t>Designed to make cheating not worthwhile</a:t>
            </a:r>
          </a:p>
          <a:p>
            <a:pPr lvl="2"/>
            <a:r>
              <a:rPr lang="en-US" dirty="0"/>
              <a:t>Risk-adjusted return is negative</a:t>
            </a:r>
          </a:p>
          <a:p>
            <a:pPr lvl="1"/>
            <a:r>
              <a:rPr lang="en-US" sz="1800" dirty="0"/>
              <a:t>Much better to not hand in lab or take exam</a:t>
            </a:r>
          </a:p>
          <a:p>
            <a:r>
              <a:rPr lang="en-US" sz="2000" dirty="0"/>
              <a:t>You are (or are almost) engineers – ethics are everything</a:t>
            </a:r>
          </a:p>
          <a:p>
            <a:pPr lvl="1"/>
            <a:r>
              <a:rPr lang="en-US" sz="1800" dirty="0"/>
              <a:t>Trust yourselves and police yourselves (we’ll help </a:t>
            </a:r>
            <a:r>
              <a:rPr lang="en-US" sz="1800" dirty="0">
                <a:sym typeface="Wingdings" panose="05000000000000000000" pitchFamily="2" charset="2"/>
              </a:rPr>
              <a:t> )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This is really important and may not have been emphasized enough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Impossible for us to block all cheating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Cheating hurts everyone</a:t>
            </a:r>
            <a:endParaRPr lang="en-US" dirty="0"/>
          </a:p>
          <a:p>
            <a:pPr lvl="1"/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8688D7-2351-4B1B-B903-25291C6172AB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 : EE382N.1: Lecture 1</a:t>
            </a:r>
          </a:p>
        </p:txBody>
      </p:sp>
    </p:spTree>
    <p:extLst>
      <p:ext uri="{BB962C8B-B14F-4D97-AF65-F5344CB8AC3E}">
        <p14:creationId xmlns:p14="http://schemas.microsoft.com/office/powerpoint/2010/main" val="39728802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https://lph.ece.utexas.edu/class/Fa18EE382N1</a:t>
            </a:r>
            <a:endParaRPr lang="en-US" dirty="0"/>
          </a:p>
          <a:p>
            <a:pPr lvl="1"/>
            <a:r>
              <a:rPr lang="en-US" dirty="0"/>
              <a:t>General info</a:t>
            </a:r>
          </a:p>
          <a:p>
            <a:pPr lvl="1"/>
            <a:r>
              <a:rPr lang="en-US" dirty="0"/>
              <a:t>Labs</a:t>
            </a:r>
          </a:p>
          <a:p>
            <a:pPr lvl="1"/>
            <a:r>
              <a:rPr lang="en-US" dirty="0"/>
              <a:t>Various course materials</a:t>
            </a:r>
          </a:p>
          <a:p>
            <a:pPr lvl="1"/>
            <a:r>
              <a:rPr lang="en-US" dirty="0"/>
              <a:t>Opportunities and “ads”</a:t>
            </a:r>
          </a:p>
          <a:p>
            <a:r>
              <a:rPr lang="en-US" dirty="0"/>
              <a:t>Piazza (through Canvas) for </a:t>
            </a:r>
            <a:r>
              <a:rPr lang="en-US" b="1" i="1" u="sng" dirty="0"/>
              <a:t>all</a:t>
            </a:r>
            <a:r>
              <a:rPr lang="en-US" dirty="0"/>
              <a:t> communication</a:t>
            </a:r>
          </a:p>
          <a:p>
            <a:pPr lvl="1"/>
            <a:r>
              <a:rPr lang="en-US" dirty="0"/>
              <a:t>Only place for all announcements</a:t>
            </a:r>
          </a:p>
          <a:p>
            <a:pPr lvl="1"/>
            <a:r>
              <a:rPr lang="en-US" dirty="0"/>
              <a:t>Only place for Q&amp;A</a:t>
            </a:r>
          </a:p>
          <a:p>
            <a:pPr lvl="1"/>
            <a:r>
              <a:rPr lang="en-US" dirty="0"/>
              <a:t>Except personal issues</a:t>
            </a:r>
          </a:p>
          <a:p>
            <a:r>
              <a:rPr lang="en-US" dirty="0"/>
              <a:t>Canvas for </a:t>
            </a:r>
            <a:r>
              <a:rPr lang="en-US" dirty="0" err="1"/>
              <a:t>homeworks</a:t>
            </a:r>
            <a:r>
              <a:rPr lang="en-US" dirty="0"/>
              <a:t>, surveys, and most grades</a:t>
            </a:r>
          </a:p>
          <a:p>
            <a:pPr lvl="1"/>
            <a:r>
              <a:rPr lang="en-US" dirty="0"/>
              <a:t>Surveys mostly live under Quizzes section</a:t>
            </a:r>
          </a:p>
          <a:p>
            <a:pPr lvl="1"/>
            <a:r>
              <a:rPr lang="en-US" dirty="0"/>
              <a:t>Announcements incomplete! See Piazza</a:t>
            </a:r>
          </a:p>
          <a:p>
            <a:pPr lvl="1"/>
            <a:r>
              <a:rPr lang="en-US" dirty="0"/>
              <a:t>Submit HW on Canvas</a:t>
            </a:r>
          </a:p>
          <a:p>
            <a:pPr lvl="1"/>
            <a:r>
              <a:rPr lang="en-US" dirty="0"/>
              <a:t>Submit labs through grader.ece.utexas.edu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 : EE382N.1: Lecture 1</a:t>
            </a:r>
          </a:p>
        </p:txBody>
      </p:sp>
    </p:spTree>
    <p:extLst>
      <p:ext uri="{BB962C8B-B14F-4D97-AF65-F5344CB8AC3E}">
        <p14:creationId xmlns:p14="http://schemas.microsoft.com/office/powerpoint/2010/main" val="2003649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Emergency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every first Wednesday 11:50am</a:t>
            </a:r>
          </a:p>
          <a:p>
            <a:pPr lvl="1"/>
            <a:r>
              <a:rPr lang="en-US" dirty="0"/>
              <a:t>Outdoor warning systems and sirens</a:t>
            </a:r>
          </a:p>
          <a:p>
            <a:pPr lvl="1"/>
            <a:r>
              <a:rPr lang="en-US" dirty="0"/>
              <a:t>https://utdirect.utexas.edu/apps/csas/text/</a:t>
            </a:r>
          </a:p>
          <a:p>
            <a:pPr lvl="1"/>
            <a:r>
              <a:rPr lang="en-US" dirty="0"/>
              <a:t>https://www.utexas.edu/emergency/</a:t>
            </a:r>
          </a:p>
          <a:p>
            <a:r>
              <a:rPr lang="en-US" dirty="0"/>
              <a:t>Lockdown, shelter-in-place, or evacuate</a:t>
            </a:r>
          </a:p>
          <a:p>
            <a:pPr lvl="1"/>
            <a:r>
              <a:rPr lang="en-US" dirty="0"/>
              <a:t>Lockdown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Secure entrances and lock if safe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Leave if you can and hide otherwise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Don’t call people in locked-down buildings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Engage as last resort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Evacuate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Leave orderly and quickly (and turn everything off)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Go and stay 300’ from building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Don’t enter locked/evacuated buildings</a:t>
            </a:r>
          </a:p>
          <a:p>
            <a:r>
              <a:rPr lang="en-US" dirty="0">
                <a:sym typeface="Wingdings" panose="05000000000000000000" pitchFamily="2" charset="2"/>
              </a:rPr>
              <a:t>Tell me about any concerns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 : EE382N.1: Lecture 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1201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Detailed syllabus and requirements</a:t>
            </a:r>
          </a:p>
          <a:p>
            <a:r>
              <a:rPr lang="en-US" dirty="0"/>
              <a:t>Computer architecture is organization and tradeoffs </a:t>
            </a:r>
          </a:p>
          <a:p>
            <a:pPr lvl="1"/>
            <a:r>
              <a:rPr lang="en-US" dirty="0"/>
              <a:t>Doing the best with the limitations and requirements at hand</a:t>
            </a:r>
          </a:p>
          <a:p>
            <a:r>
              <a:rPr lang="en-US" dirty="0"/>
              <a:t>Architecture/Micro-architecture partition</a:t>
            </a:r>
          </a:p>
          <a:p>
            <a:pPr lvl="1"/>
            <a:r>
              <a:rPr lang="en-US" dirty="0"/>
              <a:t>Architecture is a contract that should rarely change</a:t>
            </a:r>
          </a:p>
          <a:p>
            <a:pPr lvl="1"/>
            <a:r>
              <a:rPr lang="en-US" dirty="0"/>
              <a:t>Microarchitecture is the implementation and changes often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E666E67-88AC-47DB-8313-5AC73A70500E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 : EE382N.1: Lecture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19BA13-0D66-4F79-B5F9-CDC46E5491B4}"/>
              </a:ext>
            </a:extLst>
          </p:cNvPr>
          <p:cNvSpPr/>
          <p:nvPr/>
        </p:nvSpPr>
        <p:spPr>
          <a:xfrm>
            <a:off x="4267200" y="476071"/>
            <a:ext cx="487680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solidFill>
                  <a:schemeClr val="accent2"/>
                </a:solidFill>
              </a:rPr>
              <a:t>Lab 0 (and get LRC account)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</a:rPr>
              <a:t>HW1 (tell us about yourself)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</a:rPr>
              <a:t>Sign up for Piazza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</a:rPr>
              <a:t>Go to discussion section</a:t>
            </a:r>
          </a:p>
        </p:txBody>
      </p:sp>
    </p:spTree>
    <p:extLst>
      <p:ext uri="{BB962C8B-B14F-4D97-AF65-F5344CB8AC3E}">
        <p14:creationId xmlns:p14="http://schemas.microsoft.com/office/powerpoint/2010/main" val="80018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 Class Introduction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What are you supposed to learn in this class?</a:t>
            </a:r>
          </a:p>
          <a:p>
            <a:pPr lvl="2"/>
            <a:r>
              <a:rPr lang="en-US" dirty="0"/>
              <a:t>What is architecture?</a:t>
            </a:r>
          </a:p>
          <a:p>
            <a:pPr lvl="1"/>
            <a:r>
              <a:rPr lang="en-US" dirty="0"/>
              <a:t>How am I going to teach?</a:t>
            </a:r>
          </a:p>
          <a:p>
            <a:pPr lvl="1"/>
            <a:r>
              <a:rPr lang="en-US" dirty="0"/>
              <a:t>What do I expect from you?</a:t>
            </a:r>
          </a:p>
          <a:p>
            <a:pPr lvl="1"/>
            <a:r>
              <a:rPr lang="en-US" dirty="0"/>
              <a:t>Policies</a:t>
            </a:r>
          </a:p>
          <a:p>
            <a:r>
              <a:rPr lang="en-US" b="1" dirty="0"/>
              <a:t>Action items:</a:t>
            </a:r>
          </a:p>
          <a:p>
            <a:pPr lvl="1"/>
            <a:r>
              <a:rPr lang="en-US" b="1" dirty="0"/>
              <a:t>Lab 0 (and get LRC account)</a:t>
            </a:r>
          </a:p>
          <a:p>
            <a:pPr lvl="1"/>
            <a:r>
              <a:rPr lang="en-US" b="1" dirty="0"/>
              <a:t>HW1 (tell us about yourself)</a:t>
            </a:r>
          </a:p>
          <a:p>
            <a:pPr lvl="1"/>
            <a:r>
              <a:rPr lang="en-US" b="1" dirty="0"/>
              <a:t>Sign up for Piazza</a:t>
            </a:r>
          </a:p>
          <a:p>
            <a:pPr lvl="1"/>
            <a:r>
              <a:rPr lang="en-US" b="1" dirty="0"/>
              <a:t>Go to discussion session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ECA078D-AF06-40BD-88B8-E579FB6180E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 : EE382N.1: Lecture 1</a:t>
            </a: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“Classic” Architecture?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a structure that meets specific requirements</a:t>
            </a:r>
          </a:p>
          <a:p>
            <a:pPr lvl="1"/>
            <a:r>
              <a:rPr lang="en-US" dirty="0"/>
              <a:t>Functional requirements (office building, house, apartment, etc.)</a:t>
            </a:r>
          </a:p>
          <a:p>
            <a:pPr lvl="1"/>
            <a:r>
              <a:rPr lang="en-US" dirty="0"/>
              <a:t>Cost requirements</a:t>
            </a:r>
          </a:p>
          <a:p>
            <a:pPr lvl="1"/>
            <a:r>
              <a:rPr lang="en-US" dirty="0"/>
              <a:t>Durability requirements</a:t>
            </a:r>
          </a:p>
          <a:p>
            <a:pPr lvl="1"/>
            <a:r>
              <a:rPr lang="en-US" dirty="0"/>
              <a:t>Codes requirements</a:t>
            </a:r>
          </a:p>
          <a:p>
            <a:pPr lvl="1"/>
            <a:r>
              <a:rPr lang="en-US" dirty="0"/>
              <a:t>Construction ease requirements</a:t>
            </a:r>
          </a:p>
          <a:p>
            <a:pPr lvl="1"/>
            <a:r>
              <a:rPr lang="en-US" dirty="0"/>
              <a:t>Aesthetic requirements</a:t>
            </a:r>
          </a:p>
          <a:p>
            <a:pPr lvl="1"/>
            <a:endParaRPr lang="en-US" dirty="0"/>
          </a:p>
          <a:p>
            <a:r>
              <a:rPr lang="en-US" dirty="0"/>
              <a:t>“Form follows function” </a:t>
            </a:r>
            <a:r>
              <a:rPr lang="en-US" sz="1800" i="1" dirty="0"/>
              <a:t>Louis Sullivan</a:t>
            </a:r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D021F84-A2EE-4398-BCD0-8418F109B18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© Derek Chiou &amp; Mattan Erez &amp; Dam Sunwoo : EE382N.1: Lecture 1</a:t>
            </a:r>
          </a:p>
        </p:txBody>
      </p:sp>
      <p:pic>
        <p:nvPicPr>
          <p:cNvPr id="59404" name="Picture 12" descr="MCj033087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667000"/>
            <a:ext cx="237013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61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Architecture?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Designing a computer that meets user needs and specifications</a:t>
            </a:r>
          </a:p>
          <a:p>
            <a:pPr lvl="1"/>
            <a:r>
              <a:rPr lang="en-US" sz="1800" dirty="0"/>
              <a:t>Always requires making a series of tradeoffs between characteristics</a:t>
            </a:r>
          </a:p>
          <a:p>
            <a:r>
              <a:rPr lang="en-US" sz="2000" dirty="0"/>
              <a:t>Some characteristics</a:t>
            </a:r>
          </a:p>
          <a:p>
            <a:pPr lvl="1"/>
            <a:r>
              <a:rPr lang="en-US" sz="1800" dirty="0"/>
              <a:t>Electrical power</a:t>
            </a:r>
          </a:p>
          <a:p>
            <a:pPr lvl="1"/>
            <a:r>
              <a:rPr lang="en-US" sz="1800" dirty="0"/>
              <a:t>Development (Non-recoverable engineering) costs</a:t>
            </a:r>
          </a:p>
          <a:p>
            <a:pPr lvl="1"/>
            <a:r>
              <a:rPr lang="en-US" sz="1800" dirty="0"/>
              <a:t>Per part cost</a:t>
            </a:r>
          </a:p>
          <a:p>
            <a:pPr lvl="1"/>
            <a:r>
              <a:rPr lang="en-US" sz="1800" dirty="0"/>
              <a:t>Executing a specific instruction set architecture</a:t>
            </a:r>
          </a:p>
          <a:p>
            <a:pPr lvl="1"/>
            <a:r>
              <a:rPr lang="en-US" sz="1800" dirty="0"/>
              <a:t>Complexity</a:t>
            </a:r>
          </a:p>
          <a:p>
            <a:pPr lvl="1"/>
            <a:r>
              <a:rPr lang="en-US" sz="1800" dirty="0"/>
              <a:t>Implementation effort</a:t>
            </a:r>
          </a:p>
          <a:p>
            <a:pPr lvl="1"/>
            <a:r>
              <a:rPr lang="en-US" sz="1800" dirty="0"/>
              <a:t>Verification effort</a:t>
            </a:r>
          </a:p>
          <a:p>
            <a:pPr lvl="1"/>
            <a:r>
              <a:rPr lang="en-US" sz="1800" dirty="0"/>
              <a:t>Performance</a:t>
            </a:r>
          </a:p>
          <a:p>
            <a:pPr lvl="1"/>
            <a:r>
              <a:rPr lang="en-US" sz="1800" dirty="0"/>
              <a:t>Technology</a:t>
            </a:r>
          </a:p>
          <a:p>
            <a:pPr lvl="1"/>
            <a:r>
              <a:rPr lang="en-US" sz="1800" dirty="0"/>
              <a:t>Correctness</a:t>
            </a:r>
          </a:p>
          <a:p>
            <a:pPr lvl="1"/>
            <a:r>
              <a:rPr lang="en-US" sz="1800" dirty="0"/>
              <a:t>Reliability</a:t>
            </a:r>
          </a:p>
          <a:p>
            <a:r>
              <a:rPr lang="en-US" sz="2000" dirty="0"/>
              <a:t>Form follows function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AD8252B-1243-45AC-9666-C895E6298FC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© Derek Chiou &amp; Mattan Erez &amp; Dam Sunwoo : EE382N.1: Lecture 1</a:t>
            </a:r>
          </a:p>
        </p:txBody>
      </p:sp>
    </p:spTree>
    <p:extLst>
      <p:ext uri="{BB962C8B-B14F-4D97-AF65-F5344CB8AC3E}">
        <p14:creationId xmlns:p14="http://schemas.microsoft.com/office/powerpoint/2010/main" val="109818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Computer Architects Match Hardware Technology with User Requirements</a:t>
            </a: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29AAA5F-B440-4D55-B55B-E56A5A8202F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0" name="Footer Placeholder 3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© Derek Chiou &amp; Mattan Erez &amp; Dam Sunwoo : EE382N.1: Lecture 1</a:t>
            </a:r>
          </a:p>
        </p:txBody>
      </p:sp>
      <p:pic>
        <p:nvPicPr>
          <p:cNvPr id="2498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157003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9860" name="Group 4"/>
          <p:cNvGrpSpPr>
            <a:grpSpLocks/>
          </p:cNvGrpSpPr>
          <p:nvPr/>
        </p:nvGrpSpPr>
        <p:grpSpPr bwMode="auto">
          <a:xfrm>
            <a:off x="6477000" y="1447800"/>
            <a:ext cx="2473325" cy="1692275"/>
            <a:chOff x="3648" y="672"/>
            <a:chExt cx="1824" cy="1248"/>
          </a:xfrm>
        </p:grpSpPr>
        <p:pic>
          <p:nvPicPr>
            <p:cNvPr id="249861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672"/>
              <a:ext cx="1824" cy="1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9862" name="Rectangle 6"/>
            <p:cNvSpPr>
              <a:spLocks noChangeArrowheads="1"/>
            </p:cNvSpPr>
            <p:nvPr/>
          </p:nvSpPr>
          <p:spPr bwMode="auto">
            <a:xfrm>
              <a:off x="3648" y="672"/>
              <a:ext cx="667" cy="1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9863" name="AutoShape 7"/>
          <p:cNvSpPr>
            <a:spLocks noChangeArrowheads="1"/>
          </p:cNvSpPr>
          <p:nvPr/>
        </p:nvSpPr>
        <p:spPr bwMode="auto">
          <a:xfrm>
            <a:off x="2478088" y="1752600"/>
            <a:ext cx="4191000" cy="381000"/>
          </a:xfrm>
          <a:prstGeom prst="leftRightArrow">
            <a:avLst>
              <a:gd name="adj1" fmla="val 50000"/>
              <a:gd name="adj2" fmla="val 220000"/>
            </a:avLst>
          </a:prstGeom>
          <a:gradFill rotWithShape="0">
            <a:gsLst>
              <a:gs pos="0">
                <a:srgbClr val="660066"/>
              </a:gs>
              <a:gs pos="100000">
                <a:srgbClr val="660066">
                  <a:gamma/>
                  <a:shade val="56078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9864" name="Group 8"/>
          <p:cNvGrpSpPr>
            <a:grpSpLocks/>
          </p:cNvGrpSpPr>
          <p:nvPr/>
        </p:nvGrpSpPr>
        <p:grpSpPr bwMode="auto">
          <a:xfrm>
            <a:off x="304800" y="3048000"/>
            <a:ext cx="1585913" cy="1295400"/>
            <a:chOff x="296" y="2016"/>
            <a:chExt cx="999" cy="816"/>
          </a:xfrm>
        </p:grpSpPr>
        <p:pic>
          <p:nvPicPr>
            <p:cNvPr id="249865" name="Picture 9" descr="scrshotc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016"/>
              <a:ext cx="878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9866" name="Text Box 10"/>
            <p:cNvSpPr txBox="1">
              <a:spLocks noChangeArrowheads="1"/>
            </p:cNvSpPr>
            <p:nvPr/>
          </p:nvSpPr>
          <p:spPr bwMode="auto">
            <a:xfrm rot="-1790381">
              <a:off x="296" y="2256"/>
              <a:ext cx="9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rgbClr val="FFFF00"/>
                  </a:solidFill>
                  <a:latin typeface="Century Gothic" pitchFamily="34" charset="0"/>
                  <a:cs typeface="Times New Roman" pitchFamily="18" charset="0"/>
                </a:rPr>
                <a:t>algorithm</a:t>
              </a:r>
            </a:p>
          </p:txBody>
        </p:sp>
      </p:grpSp>
      <p:grpSp>
        <p:nvGrpSpPr>
          <p:cNvPr id="249867" name="Group 11"/>
          <p:cNvGrpSpPr>
            <a:grpSpLocks/>
          </p:cNvGrpSpPr>
          <p:nvPr/>
        </p:nvGrpSpPr>
        <p:grpSpPr bwMode="auto">
          <a:xfrm>
            <a:off x="990600" y="4191000"/>
            <a:ext cx="2206625" cy="1371600"/>
            <a:chOff x="700" y="2908"/>
            <a:chExt cx="1390" cy="864"/>
          </a:xfrm>
        </p:grpSpPr>
        <p:pic>
          <p:nvPicPr>
            <p:cNvPr id="249868" name="Picture 1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2908"/>
              <a:ext cx="1152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9869" name="Text Box 13"/>
            <p:cNvSpPr txBox="1">
              <a:spLocks noChangeArrowheads="1"/>
            </p:cNvSpPr>
            <p:nvPr/>
          </p:nvSpPr>
          <p:spPr bwMode="auto">
            <a:xfrm rot="-980811">
              <a:off x="700" y="3087"/>
              <a:ext cx="139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rgbClr val="A50021"/>
                  </a:solidFill>
                  <a:latin typeface="Century Gothic" pitchFamily="34" charset="0"/>
                  <a:cs typeface="Times New Roman" pitchFamily="18" charset="0"/>
                </a:rPr>
                <a:t>programming</a:t>
              </a:r>
              <a:br>
                <a:rPr lang="en-US" b="1">
                  <a:solidFill>
                    <a:srgbClr val="A50021"/>
                  </a:solidFill>
                  <a:latin typeface="Century Gothic" pitchFamily="34" charset="0"/>
                  <a:cs typeface="Times New Roman" pitchFamily="18" charset="0"/>
                </a:rPr>
              </a:br>
              <a:r>
                <a:rPr lang="en-US" b="1">
                  <a:solidFill>
                    <a:srgbClr val="A50021"/>
                  </a:solidFill>
                  <a:latin typeface="Century Gothic" pitchFamily="34" charset="0"/>
                  <a:cs typeface="Times New Roman" pitchFamily="18" charset="0"/>
                </a:rPr>
                <a:t>language</a:t>
              </a:r>
            </a:p>
          </p:txBody>
        </p:sp>
      </p:grpSp>
      <p:grpSp>
        <p:nvGrpSpPr>
          <p:cNvPr id="249870" name="Group 14"/>
          <p:cNvGrpSpPr>
            <a:grpSpLocks/>
          </p:cNvGrpSpPr>
          <p:nvPr/>
        </p:nvGrpSpPr>
        <p:grpSpPr bwMode="auto">
          <a:xfrm>
            <a:off x="2819400" y="4876800"/>
            <a:ext cx="1503363" cy="1784350"/>
            <a:chOff x="2390" y="2956"/>
            <a:chExt cx="947" cy="1124"/>
          </a:xfrm>
        </p:grpSpPr>
        <p:graphicFrame>
          <p:nvGraphicFramePr>
            <p:cNvPr id="249871" name="Object 15"/>
            <p:cNvGraphicFramePr>
              <a:graphicFrameLocks noChangeAspect="1"/>
            </p:cNvGraphicFramePr>
            <p:nvPr/>
          </p:nvGraphicFramePr>
          <p:xfrm>
            <a:off x="2390" y="2956"/>
            <a:ext cx="947" cy="1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2" name="Image" r:id="rId8" imgW="3428571" imgH="4177778" progId="Photoshop.Image.7">
                    <p:embed/>
                  </p:oleObj>
                </mc:Choice>
                <mc:Fallback>
                  <p:oleObj name="Image" r:id="rId8" imgW="3428571" imgH="4177778" progId="Photoshop.Image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0" y="2956"/>
                          <a:ext cx="947" cy="1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9872" name="Text Box 16"/>
            <p:cNvSpPr txBox="1">
              <a:spLocks noChangeArrowheads="1"/>
            </p:cNvSpPr>
            <p:nvPr/>
          </p:nvSpPr>
          <p:spPr bwMode="auto">
            <a:xfrm>
              <a:off x="2392" y="2957"/>
              <a:ext cx="945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rgbClr val="FFFF66"/>
                  </a:solidFill>
                  <a:latin typeface="Century Gothic" pitchFamily="34" charset="0"/>
                  <a:cs typeface="Times New Roman" pitchFamily="18" charset="0"/>
                </a:rPr>
                <a:t>compiler</a:t>
              </a:r>
            </a:p>
          </p:txBody>
        </p:sp>
      </p:grpSp>
      <p:grpSp>
        <p:nvGrpSpPr>
          <p:cNvPr id="249873" name="Group 17"/>
          <p:cNvGrpSpPr>
            <a:grpSpLocks/>
          </p:cNvGrpSpPr>
          <p:nvPr/>
        </p:nvGrpSpPr>
        <p:grpSpPr bwMode="auto">
          <a:xfrm>
            <a:off x="5638800" y="4038600"/>
            <a:ext cx="2057400" cy="2209800"/>
            <a:chOff x="3552" y="2304"/>
            <a:chExt cx="1296" cy="1392"/>
          </a:xfrm>
        </p:grpSpPr>
        <p:pic>
          <p:nvPicPr>
            <p:cNvPr id="249874" name="Picture 1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2448"/>
              <a:ext cx="1248" cy="1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9875" name="Picture 1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8" y="2304"/>
              <a:ext cx="972" cy="1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4C29FD"/>
                      </a:gs>
                      <a:gs pos="100000">
                        <a:srgbClr val="E5F5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9876" name="Text Box 20"/>
            <p:cNvSpPr txBox="1">
              <a:spLocks noChangeArrowheads="1"/>
            </p:cNvSpPr>
            <p:nvPr/>
          </p:nvSpPr>
          <p:spPr bwMode="auto">
            <a:xfrm rot="1667286">
              <a:off x="3823" y="2692"/>
              <a:ext cx="10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rgbClr val="FFFFFF"/>
                  </a:solidFill>
                  <a:latin typeface="Century Gothic" pitchFamily="34" charset="0"/>
                  <a:cs typeface="Times New Roman" pitchFamily="18" charset="0"/>
                </a:rPr>
                <a:t>processor</a:t>
              </a:r>
            </a:p>
          </p:txBody>
        </p:sp>
      </p:grpSp>
      <p:grpSp>
        <p:nvGrpSpPr>
          <p:cNvPr id="249877" name="Group 21"/>
          <p:cNvGrpSpPr>
            <a:grpSpLocks/>
          </p:cNvGrpSpPr>
          <p:nvPr/>
        </p:nvGrpSpPr>
        <p:grpSpPr bwMode="auto">
          <a:xfrm>
            <a:off x="4329113" y="5181600"/>
            <a:ext cx="1798637" cy="1406525"/>
            <a:chOff x="2659" y="3024"/>
            <a:chExt cx="1229" cy="886"/>
          </a:xfrm>
        </p:grpSpPr>
        <p:pic>
          <p:nvPicPr>
            <p:cNvPr id="249878" name="Picture 2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" y="3024"/>
              <a:ext cx="1229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9879" name="Text Box 23"/>
            <p:cNvSpPr txBox="1">
              <a:spLocks noChangeArrowheads="1"/>
            </p:cNvSpPr>
            <p:nvPr/>
          </p:nvSpPr>
          <p:spPr bwMode="auto">
            <a:xfrm rot="16283">
              <a:off x="2748" y="3082"/>
              <a:ext cx="92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rgbClr val="FF6600"/>
                  </a:solidFill>
                  <a:latin typeface="Century Gothic" pitchFamily="34" charset="0"/>
                  <a:cs typeface="Times New Roman" pitchFamily="18" charset="0"/>
                </a:rPr>
                <a:t>OS +HW</a:t>
              </a:r>
              <a:br>
                <a:rPr lang="en-US" b="1">
                  <a:solidFill>
                    <a:srgbClr val="FF6600"/>
                  </a:solidFill>
                  <a:latin typeface="Century Gothic" pitchFamily="34" charset="0"/>
                  <a:cs typeface="Times New Roman" pitchFamily="18" charset="0"/>
                </a:rPr>
              </a:br>
              <a:r>
                <a:rPr lang="en-US" b="1">
                  <a:solidFill>
                    <a:srgbClr val="FF6600"/>
                  </a:solidFill>
                  <a:latin typeface="Century Gothic" pitchFamily="34" charset="0"/>
                  <a:cs typeface="Times New Roman" pitchFamily="18" charset="0"/>
                </a:rPr>
                <a:t>system</a:t>
              </a:r>
            </a:p>
          </p:txBody>
        </p:sp>
      </p:grpSp>
      <p:grpSp>
        <p:nvGrpSpPr>
          <p:cNvPr id="249880" name="Group 24"/>
          <p:cNvGrpSpPr>
            <a:grpSpLocks/>
          </p:cNvGrpSpPr>
          <p:nvPr/>
        </p:nvGrpSpPr>
        <p:grpSpPr bwMode="auto">
          <a:xfrm>
            <a:off x="7315200" y="3048000"/>
            <a:ext cx="1352550" cy="1201738"/>
            <a:chOff x="4608" y="1680"/>
            <a:chExt cx="852" cy="757"/>
          </a:xfrm>
        </p:grpSpPr>
        <p:pic>
          <p:nvPicPr>
            <p:cNvPr id="249881" name="Picture 25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1680"/>
              <a:ext cx="852" cy="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9882" name="Text Box 26"/>
            <p:cNvSpPr txBox="1">
              <a:spLocks noChangeArrowheads="1"/>
            </p:cNvSpPr>
            <p:nvPr/>
          </p:nvSpPr>
          <p:spPr bwMode="auto">
            <a:xfrm rot="2139847">
              <a:off x="4656" y="1920"/>
              <a:ext cx="7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rgbClr val="FFFF66"/>
                  </a:solidFill>
                  <a:latin typeface="Century Gothic" pitchFamily="34" charset="0"/>
                  <a:cs typeface="Times New Roman" pitchFamily="18" charset="0"/>
                </a:rPr>
                <a:t>circuits</a:t>
              </a:r>
            </a:p>
          </p:txBody>
        </p:sp>
      </p:grpSp>
      <p:sp>
        <p:nvSpPr>
          <p:cNvPr id="249883" name="Freeform 27"/>
          <p:cNvSpPr>
            <a:spLocks/>
          </p:cNvSpPr>
          <p:nvPr/>
        </p:nvSpPr>
        <p:spPr bwMode="auto">
          <a:xfrm>
            <a:off x="1403350" y="3511550"/>
            <a:ext cx="6997700" cy="3429000"/>
          </a:xfrm>
          <a:custGeom>
            <a:avLst/>
            <a:gdLst>
              <a:gd name="T0" fmla="*/ 3966 w 4408"/>
              <a:gd name="T1" fmla="*/ 25 h 2160"/>
              <a:gd name="T2" fmla="*/ 4012 w 4408"/>
              <a:gd name="T3" fmla="*/ 697 h 2160"/>
              <a:gd name="T4" fmla="*/ 3820 w 4408"/>
              <a:gd name="T5" fmla="*/ 1607 h 2160"/>
              <a:gd name="T6" fmla="*/ 946 w 4408"/>
              <a:gd name="T7" fmla="*/ 2001 h 2160"/>
              <a:gd name="T8" fmla="*/ 69 w 4408"/>
              <a:gd name="T9" fmla="*/ 655 h 2160"/>
              <a:gd name="T10" fmla="*/ 1361 w 4408"/>
              <a:gd name="T11" fmla="*/ 547 h 2160"/>
              <a:gd name="T12" fmla="*/ 3966 w 4408"/>
              <a:gd name="T13" fmla="*/ 25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08" h="2160">
                <a:moveTo>
                  <a:pt x="3966" y="25"/>
                </a:moveTo>
                <a:cubicBezTo>
                  <a:pt x="4408" y="50"/>
                  <a:pt x="4036" y="433"/>
                  <a:pt x="4012" y="697"/>
                </a:cubicBezTo>
                <a:cubicBezTo>
                  <a:pt x="3988" y="961"/>
                  <a:pt x="4331" y="1390"/>
                  <a:pt x="3820" y="1607"/>
                </a:cubicBezTo>
                <a:cubicBezTo>
                  <a:pt x="3309" y="1824"/>
                  <a:pt x="1571" y="2160"/>
                  <a:pt x="946" y="2001"/>
                </a:cubicBezTo>
                <a:cubicBezTo>
                  <a:pt x="321" y="1842"/>
                  <a:pt x="0" y="897"/>
                  <a:pt x="69" y="655"/>
                </a:cubicBezTo>
                <a:cubicBezTo>
                  <a:pt x="138" y="413"/>
                  <a:pt x="712" y="652"/>
                  <a:pt x="1361" y="547"/>
                </a:cubicBezTo>
                <a:cubicBezTo>
                  <a:pt x="2010" y="442"/>
                  <a:pt x="3524" y="0"/>
                  <a:pt x="3966" y="25"/>
                </a:cubicBezTo>
                <a:close/>
              </a:path>
            </a:pathLst>
          </a:custGeom>
          <a:solidFill>
            <a:srgbClr val="CC66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4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6635-86F5-AB46-ABF9-FFDD07EE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err="1"/>
              <a:t>Patt’s</a:t>
            </a:r>
            <a:r>
              <a:rPr lang="en-US" dirty="0"/>
              <a:t> Layers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393372D-FF04-854D-9DD7-AE94A600E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17" y="1357313"/>
            <a:ext cx="5470779" cy="54086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F4B8B-4BAE-5C41-92D8-5DACA9D1D7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3A09-4A74-FB41-BE6F-D6709F7700C0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 : EE382N.1: Lecture 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938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Does Computer Architecture Fit?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Need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Scientific, business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Application</a:t>
            </a:r>
          </a:p>
          <a:p>
            <a:pPr lvl="1">
              <a:lnSpc>
                <a:spcPct val="80000"/>
              </a:lnSpc>
            </a:pPr>
            <a:r>
              <a:rPr lang="en-US" sz="1800" dirty="0" err="1"/>
              <a:t>Matlab</a:t>
            </a:r>
            <a:r>
              <a:rPr lang="en-US" sz="1800" dirty="0"/>
              <a:t>, Oracle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Algorithm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Bubble sort, quick sort, heap sort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Language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C, C++, C#, Java, Visual Basic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chemeClr val="accent2"/>
                </a:solidFill>
              </a:rPr>
              <a:t>Instruction Set Architecture (ISA)</a:t>
            </a:r>
          </a:p>
          <a:p>
            <a:pPr lvl="1">
              <a:lnSpc>
                <a:spcPct val="80000"/>
              </a:lnSpc>
            </a:pPr>
            <a:r>
              <a:rPr lang="en-US" sz="1800" b="1" dirty="0">
                <a:solidFill>
                  <a:schemeClr val="accent2"/>
                </a:solidFill>
              </a:rPr>
              <a:t>IA32, Itanium, PowerPC, Alpha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chemeClr val="accent2"/>
                </a:solidFill>
              </a:rPr>
              <a:t>Microarchitecture</a:t>
            </a:r>
          </a:p>
          <a:p>
            <a:pPr lvl="1">
              <a:lnSpc>
                <a:spcPct val="80000"/>
              </a:lnSpc>
            </a:pPr>
            <a:r>
              <a:rPr lang="en-US" sz="1800" b="1" dirty="0">
                <a:solidFill>
                  <a:schemeClr val="accent2"/>
                </a:solidFill>
              </a:rPr>
              <a:t>386, 486, Pentium, Pentium Pro, Pentium II, Pentium III, Pentium 4, Pentium M, Core, Core 2, Opteron, Athlon, </a:t>
            </a:r>
            <a:r>
              <a:rPr lang="en-US" sz="1800" b="1" dirty="0" err="1">
                <a:solidFill>
                  <a:schemeClr val="accent2"/>
                </a:solidFill>
              </a:rPr>
              <a:t>Transmeta</a:t>
            </a:r>
            <a:r>
              <a:rPr lang="en-US" sz="1800" b="1" dirty="0">
                <a:solidFill>
                  <a:schemeClr val="accent2"/>
                </a:solidFill>
              </a:rPr>
              <a:t>, VIA/Centaur, </a:t>
            </a:r>
            <a:r>
              <a:rPr lang="en-US" sz="1800" b="1" dirty="0" err="1">
                <a:solidFill>
                  <a:schemeClr val="accent2"/>
                </a:solidFill>
              </a:rPr>
              <a:t>SimICS</a:t>
            </a:r>
            <a:r>
              <a:rPr lang="en-US" sz="1800" b="1" dirty="0">
                <a:solidFill>
                  <a:schemeClr val="accent2"/>
                </a:solidFill>
              </a:rPr>
              <a:t>, </a:t>
            </a:r>
            <a:r>
              <a:rPr lang="en-US" sz="1800" b="1" dirty="0" err="1">
                <a:solidFill>
                  <a:schemeClr val="accent2"/>
                </a:solidFill>
              </a:rPr>
              <a:t>bochs</a:t>
            </a:r>
            <a:endParaRPr lang="en-US" sz="1800" b="1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chemeClr val="accent2"/>
                </a:solidFill>
              </a:rPr>
              <a:t>Implementation</a:t>
            </a:r>
          </a:p>
          <a:p>
            <a:pPr lvl="1">
              <a:lnSpc>
                <a:spcPct val="80000"/>
              </a:lnSpc>
            </a:pPr>
            <a:r>
              <a:rPr lang="en-US" sz="1800" b="1" dirty="0">
                <a:solidFill>
                  <a:schemeClr val="accent2"/>
                </a:solidFill>
              </a:rPr>
              <a:t>RTL, schematic capture, full custom, C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Technology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Silicon, GaAs, Quantum computers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1673627-DF24-4238-9256-E077530617D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© Derek Chiou &amp; Mattan Erez &amp; Dam Sunwoo : EE382N.1: Lecture 1</a:t>
            </a:r>
          </a:p>
        </p:txBody>
      </p:sp>
    </p:spTree>
    <p:extLst>
      <p:ext uri="{BB962C8B-B14F-4D97-AF65-F5344CB8AC3E}">
        <p14:creationId xmlns:p14="http://schemas.microsoft.com/office/powerpoint/2010/main" val="2968832036"/>
      </p:ext>
    </p:extLst>
  </p:cSld>
  <p:clrMapOvr>
    <a:masterClrMapping/>
  </p:clrMapOvr>
</p:sld>
</file>

<file path=ppt/theme/theme1.xml><?xml version="1.0" encoding="utf-8"?>
<a:theme xmlns:a="http://schemas.openxmlformats.org/drawingml/2006/main" name="NewUTColorsUncentered">
  <a:themeElements>
    <a:clrScheme name="Custom 1">
      <a:dk1>
        <a:srgbClr val="003057"/>
      </a:dk1>
      <a:lt1>
        <a:sysClr val="window" lastClr="FFFFFF"/>
      </a:lt1>
      <a:dk2>
        <a:srgbClr val="115E67"/>
      </a:dk2>
      <a:lt2>
        <a:srgbClr val="D9C89E"/>
      </a:lt2>
      <a:accent1>
        <a:srgbClr val="115E67"/>
      </a:accent1>
      <a:accent2>
        <a:srgbClr val="CB6015"/>
      </a:accent2>
      <a:accent3>
        <a:srgbClr val="7FA9AE"/>
      </a:accent3>
      <a:accent4>
        <a:srgbClr val="A9C47F"/>
      </a:accent4>
      <a:accent5>
        <a:srgbClr val="D9C89E"/>
      </a:accent5>
      <a:accent6>
        <a:srgbClr val="F2A900"/>
      </a:accent6>
      <a:hlink>
        <a:srgbClr val="A9C47F"/>
      </a:hlink>
      <a:folHlink>
        <a:srgbClr val="7FA9AE"/>
      </a:folHlink>
    </a:clrScheme>
    <a:fontScheme name="Default Design">
      <a:majorFont>
        <a:latin typeface="Century Gothic"/>
        <a:ea typeface=""/>
        <a:cs typeface="Times New Roman"/>
      </a:majorFont>
      <a:minorFont>
        <a:latin typeface="Century Gothic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99000"/>
          </a:lnSpc>
          <a:spcBef>
            <a:spcPct val="0"/>
          </a:spcBef>
          <a:spcAft>
            <a:spcPct val="0"/>
          </a:spcAft>
          <a:buClr>
            <a:srgbClr val="333399"/>
          </a:buClr>
          <a:buSzPct val="100000"/>
          <a:buFont typeface="Century Gothic" pitchFamily="34" charset="0"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rgbClr val="CC6633"/>
            </a:solidFill>
            <a:effectLst/>
            <a:latin typeface="Century Gothic" pitchFamily="34" charset="0"/>
            <a:cs typeface="Times New Roman" pitchFamily="18" charset="0"/>
          </a:defRPr>
        </a:defPPr>
      </a:lstStyle>
    </a:spDef>
    <a:lnDef>
      <a:spPr bwMode="auto">
        <a:noFill/>
        <a:ln w="222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UTColorsUncentered" id="{EECF47CC-93CB-411B-BD75-022EF722D416}" vid="{0F4975C3-4EA4-4B51-BC2E-6D64BCC79B3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NewUTColorsUncentered</Template>
  <TotalTime>27640</TotalTime>
  <Words>3091</Words>
  <Application>Microsoft Macintosh PowerPoint</Application>
  <PresentationFormat>On-screen Show (4:3)</PresentationFormat>
  <Paragraphs>513</Paragraphs>
  <Slides>35</Slides>
  <Notes>27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Lato</vt:lpstr>
      <vt:lpstr>Source Sans Pro Light</vt:lpstr>
      <vt:lpstr>Arial</vt:lpstr>
      <vt:lpstr>Century Gothic</vt:lpstr>
      <vt:lpstr>Times New Roman</vt:lpstr>
      <vt:lpstr>Wingdings</vt:lpstr>
      <vt:lpstr>NewUTColorsUncentered</vt:lpstr>
      <vt:lpstr>Image</vt:lpstr>
      <vt:lpstr>EE382N.1: Computer Architecture            Fall 2018: Lecture 1 </vt:lpstr>
      <vt:lpstr>Who Are We?</vt:lpstr>
      <vt:lpstr>Where to find stuff</vt:lpstr>
      <vt:lpstr>Outline: Class Introduction</vt:lpstr>
      <vt:lpstr>What Is “Classic” Architecture?</vt:lpstr>
      <vt:lpstr>What Is Computer Architecture?</vt:lpstr>
      <vt:lpstr>Computer Architects Match Hardware Technology with User Requirements</vt:lpstr>
      <vt:lpstr>Prof. Patt’s Layers</vt:lpstr>
      <vt:lpstr>Where Does Computer Architecture Fit?</vt:lpstr>
      <vt:lpstr>Architecture vs Microarchitecture</vt:lpstr>
      <vt:lpstr>Architecture</vt:lpstr>
      <vt:lpstr>Microarchitecture</vt:lpstr>
      <vt:lpstr>Rate of Change</vt:lpstr>
      <vt:lpstr>Incorrect Class Name?</vt:lpstr>
      <vt:lpstr>Tradeoffs</vt:lpstr>
      <vt:lpstr>Tradeoffs Change Over Time</vt:lpstr>
      <vt:lpstr>Evaluating Tradeoffs </vt:lpstr>
      <vt:lpstr>Job of (Computer) Architect Includes</vt:lpstr>
      <vt:lpstr>EE382N.1 – Computer Architecture</vt:lpstr>
      <vt:lpstr>What Will You Learn?</vt:lpstr>
      <vt:lpstr>What Will You Learn?</vt:lpstr>
      <vt:lpstr>What Will You Learn</vt:lpstr>
      <vt:lpstr>Discussion Sections</vt:lpstr>
      <vt:lpstr>What Do I Expect From You?</vt:lpstr>
      <vt:lpstr>How Will You Be Evaluated?</vt:lpstr>
      <vt:lpstr>Exams</vt:lpstr>
      <vt:lpstr>Policies</vt:lpstr>
      <vt:lpstr>Textbook</vt:lpstr>
      <vt:lpstr>Labs</vt:lpstr>
      <vt:lpstr>Programming Environment</vt:lpstr>
      <vt:lpstr>Tentative Course Schedule (on webpage)</vt:lpstr>
      <vt:lpstr>Cheating</vt:lpstr>
      <vt:lpstr>Where to find stuff</vt:lpstr>
      <vt:lpstr>Emergency Information</vt:lpstr>
      <vt:lpstr>What Did We Learn?</vt:lpstr>
    </vt:vector>
  </TitlesOfParts>
  <Company>IBM CUSTOMER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360N: Computer Architecture Spring 2005</dc:title>
  <dc:creator>Derek Chiou</dc:creator>
  <cp:lastModifiedBy>Dam Sunwoo</cp:lastModifiedBy>
  <cp:revision>297</cp:revision>
  <cp:lastPrinted>2010-08-25T02:55:47Z</cp:lastPrinted>
  <dcterms:created xsi:type="dcterms:W3CDTF">2004-11-27T22:24:25Z</dcterms:created>
  <dcterms:modified xsi:type="dcterms:W3CDTF">2018-08-30T19:15:05Z</dcterms:modified>
</cp:coreProperties>
</file>