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0"/>
  </p:notesMasterIdLst>
  <p:handoutMasterIdLst>
    <p:handoutMasterId r:id="rId51"/>
  </p:handoutMasterIdLst>
  <p:sldIdLst>
    <p:sldId id="256" r:id="rId2"/>
    <p:sldId id="404" r:id="rId3"/>
    <p:sldId id="561" r:id="rId4"/>
    <p:sldId id="939" r:id="rId5"/>
    <p:sldId id="940" r:id="rId6"/>
    <p:sldId id="941" r:id="rId7"/>
    <p:sldId id="562" r:id="rId8"/>
    <p:sldId id="595" r:id="rId9"/>
    <p:sldId id="596" r:id="rId10"/>
    <p:sldId id="597" r:id="rId11"/>
    <p:sldId id="598" r:id="rId12"/>
    <p:sldId id="599" r:id="rId13"/>
    <p:sldId id="600" r:id="rId14"/>
    <p:sldId id="601" r:id="rId15"/>
    <p:sldId id="602" r:id="rId16"/>
    <p:sldId id="714" r:id="rId17"/>
    <p:sldId id="715" r:id="rId18"/>
    <p:sldId id="716" r:id="rId19"/>
    <p:sldId id="603" r:id="rId20"/>
    <p:sldId id="606" r:id="rId21"/>
    <p:sldId id="607" r:id="rId22"/>
    <p:sldId id="608" r:id="rId23"/>
    <p:sldId id="609" r:id="rId24"/>
    <p:sldId id="610" r:id="rId25"/>
    <p:sldId id="611" r:id="rId26"/>
    <p:sldId id="612" r:id="rId27"/>
    <p:sldId id="614" r:id="rId28"/>
    <p:sldId id="615" r:id="rId29"/>
    <p:sldId id="623" r:id="rId30"/>
    <p:sldId id="624" r:id="rId31"/>
    <p:sldId id="625" r:id="rId32"/>
    <p:sldId id="626" r:id="rId33"/>
    <p:sldId id="628" r:id="rId34"/>
    <p:sldId id="629" r:id="rId35"/>
    <p:sldId id="630" r:id="rId36"/>
    <p:sldId id="627" r:id="rId37"/>
    <p:sldId id="632" r:id="rId38"/>
    <p:sldId id="633" r:id="rId39"/>
    <p:sldId id="634" r:id="rId40"/>
    <p:sldId id="635" r:id="rId41"/>
    <p:sldId id="636" r:id="rId42"/>
    <p:sldId id="637" r:id="rId43"/>
    <p:sldId id="640" r:id="rId44"/>
    <p:sldId id="641" r:id="rId45"/>
    <p:sldId id="639" r:id="rId46"/>
    <p:sldId id="638" r:id="rId47"/>
    <p:sldId id="642" r:id="rId48"/>
    <p:sldId id="644" r:id="rId49"/>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76AD657D-2881-41E5-BC14-BE20F2A310EB}">
          <p14:sldIdLst>
            <p14:sldId id="256"/>
            <p14:sldId id="404"/>
            <p14:sldId id="561"/>
            <p14:sldId id="939"/>
            <p14:sldId id="940"/>
            <p14:sldId id="941"/>
          </p14:sldIdLst>
        </p14:section>
        <p14:section name="Untitled Section" id="{B7B8481B-12FB-4AA5-AD2E-010361D1F7A9}">
          <p14:sldIdLst>
            <p14:sldId id="562"/>
            <p14:sldId id="595"/>
            <p14:sldId id="596"/>
            <p14:sldId id="597"/>
            <p14:sldId id="598"/>
            <p14:sldId id="599"/>
            <p14:sldId id="600"/>
            <p14:sldId id="601"/>
            <p14:sldId id="602"/>
            <p14:sldId id="714"/>
            <p14:sldId id="715"/>
            <p14:sldId id="716"/>
            <p14:sldId id="603"/>
            <p14:sldId id="606"/>
            <p14:sldId id="607"/>
            <p14:sldId id="608"/>
            <p14:sldId id="609"/>
            <p14:sldId id="610"/>
            <p14:sldId id="611"/>
            <p14:sldId id="612"/>
            <p14:sldId id="614"/>
            <p14:sldId id="615"/>
            <p14:sldId id="623"/>
            <p14:sldId id="624"/>
            <p14:sldId id="625"/>
            <p14:sldId id="626"/>
            <p14:sldId id="628"/>
            <p14:sldId id="629"/>
            <p14:sldId id="630"/>
            <p14:sldId id="627"/>
            <p14:sldId id="632"/>
            <p14:sldId id="633"/>
            <p14:sldId id="634"/>
            <p14:sldId id="635"/>
            <p14:sldId id="636"/>
            <p14:sldId id="637"/>
            <p14:sldId id="640"/>
            <p14:sldId id="641"/>
            <p14:sldId id="639"/>
            <p14:sldId id="638"/>
            <p14:sldId id="642"/>
            <p14:sldId id="6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94218" autoAdjust="0"/>
  </p:normalViewPr>
  <p:slideViewPr>
    <p:cSldViewPr>
      <p:cViewPr varScale="1">
        <p:scale>
          <a:sx n="146" d="100"/>
          <a:sy n="146" d="100"/>
        </p:scale>
        <p:origin x="944"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6" d="100"/>
          <a:sy n="76" d="100"/>
        </p:scale>
        <p:origin x="-1430" y="-91"/>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AF023-2E0E-446D-B3BC-FECEFACCD048}" type="doc">
      <dgm:prSet loTypeId="urn:microsoft.com/office/officeart/2008/layout/RadialCluster" loCatId="cycle" qsTypeId="urn:microsoft.com/office/officeart/2005/8/quickstyle/simple3" qsCatId="simple" csTypeId="urn:microsoft.com/office/officeart/2005/8/colors/accent1_3" csCatId="accent1" phldr="1"/>
      <dgm:spPr/>
      <dgm:t>
        <a:bodyPr/>
        <a:lstStyle/>
        <a:p>
          <a:endParaRPr lang="en-US"/>
        </a:p>
      </dgm:t>
    </dgm:pt>
    <dgm:pt modelId="{C83DEED0-5171-4FCF-BB85-ED16D914CAEA}">
      <dgm:prSet phldrT="[Text]" custT="1"/>
      <dgm:spPr/>
      <dgm:t>
        <a:bodyPr/>
        <a:lstStyle/>
        <a:p>
          <a:r>
            <a:rPr lang="en-US" sz="2400" b="1" dirty="0">
              <a:latin typeface="Lato" panose="020F0502020204030203"/>
            </a:rPr>
            <a:t>Memory</a:t>
          </a:r>
          <a:endParaRPr lang="en-US" sz="1800" b="1" dirty="0">
            <a:latin typeface="Lato" panose="020F0502020204030203"/>
          </a:endParaRPr>
        </a:p>
      </dgm:t>
    </dgm:pt>
    <dgm:pt modelId="{54DC2DF0-F281-42DE-8ED9-8CCD1C3C43AB}" type="parTrans" cxnId="{A255D4EF-AFC9-419E-A441-57E66C056325}">
      <dgm:prSet/>
      <dgm:spPr/>
      <dgm:t>
        <a:bodyPr/>
        <a:lstStyle/>
        <a:p>
          <a:endParaRPr lang="en-US" sz="1800">
            <a:latin typeface="Lato" panose="020F0502020204030203"/>
          </a:endParaRPr>
        </a:p>
      </dgm:t>
    </dgm:pt>
    <dgm:pt modelId="{E24C3C9A-1A2D-4CCA-96D8-4E299127DBF3}" type="sibTrans" cxnId="{A255D4EF-AFC9-419E-A441-57E66C056325}">
      <dgm:prSet/>
      <dgm:spPr/>
      <dgm:t>
        <a:bodyPr/>
        <a:lstStyle/>
        <a:p>
          <a:endParaRPr lang="en-US" sz="1800">
            <a:latin typeface="Lato" panose="020F0502020204030203"/>
          </a:endParaRPr>
        </a:p>
      </dgm:t>
    </dgm:pt>
    <dgm:pt modelId="{0047C151-B7BC-4CC8-8779-584E0C56DF4F}">
      <dgm:prSet phldrT="[Text]" custT="1"/>
      <dgm:spPr/>
      <dgm:t>
        <a:bodyPr/>
        <a:lstStyle/>
        <a:p>
          <a:r>
            <a:rPr lang="en-US" sz="2000" b="1" dirty="0">
              <a:latin typeface="Lato" panose="020F0502020204030203"/>
            </a:rPr>
            <a:t>Cheap</a:t>
          </a:r>
        </a:p>
      </dgm:t>
    </dgm:pt>
    <dgm:pt modelId="{F075F3B1-8501-4938-904B-0DE052837EC8}" type="parTrans" cxnId="{8937EF2E-A0B7-4C6F-B08D-72F757AF8D8B}">
      <dgm:prSet/>
      <dgm:spPr/>
      <dgm:t>
        <a:bodyPr/>
        <a:lstStyle/>
        <a:p>
          <a:endParaRPr lang="en-US" sz="1800">
            <a:latin typeface="Lato" panose="020F0502020204030203"/>
          </a:endParaRPr>
        </a:p>
      </dgm:t>
    </dgm:pt>
    <dgm:pt modelId="{06B1022D-0827-401F-972C-4C76DE3BD1DA}" type="sibTrans" cxnId="{8937EF2E-A0B7-4C6F-B08D-72F757AF8D8B}">
      <dgm:prSet/>
      <dgm:spPr/>
      <dgm:t>
        <a:bodyPr/>
        <a:lstStyle/>
        <a:p>
          <a:endParaRPr lang="en-US" sz="1800">
            <a:latin typeface="Lato" panose="020F0502020204030203"/>
          </a:endParaRPr>
        </a:p>
      </dgm:t>
    </dgm:pt>
    <dgm:pt modelId="{F03EB85D-D965-4E60-9401-095D6436BE45}">
      <dgm:prSet phldrT="[Text]" custT="1"/>
      <dgm:spPr/>
      <dgm:t>
        <a:bodyPr/>
        <a:lstStyle/>
        <a:p>
          <a:r>
            <a:rPr lang="en-US" sz="2000" b="1" dirty="0">
              <a:latin typeface="Lato" panose="020F0502020204030203"/>
            </a:rPr>
            <a:t>Efficient</a:t>
          </a:r>
        </a:p>
      </dgm:t>
    </dgm:pt>
    <dgm:pt modelId="{B77078B1-9FF7-45C0-AA66-BEF505979E89}" type="parTrans" cxnId="{65089817-B716-459B-B960-2012333CDA09}">
      <dgm:prSet/>
      <dgm:spPr/>
      <dgm:t>
        <a:bodyPr/>
        <a:lstStyle/>
        <a:p>
          <a:endParaRPr lang="en-US" sz="1800">
            <a:latin typeface="Lato" panose="020F0502020204030203"/>
          </a:endParaRPr>
        </a:p>
      </dgm:t>
    </dgm:pt>
    <dgm:pt modelId="{0B88514F-293B-4431-82AA-B518E603BDC7}" type="sibTrans" cxnId="{65089817-B716-459B-B960-2012333CDA09}">
      <dgm:prSet/>
      <dgm:spPr/>
      <dgm:t>
        <a:bodyPr/>
        <a:lstStyle/>
        <a:p>
          <a:endParaRPr lang="en-US" sz="1800">
            <a:latin typeface="Lato" panose="020F0502020204030203"/>
          </a:endParaRPr>
        </a:p>
      </dgm:t>
    </dgm:pt>
    <dgm:pt modelId="{3C8BA228-15EF-461D-937B-50D68BF597ED}">
      <dgm:prSet phldrT="[Text]" custT="1"/>
      <dgm:spPr/>
      <dgm:t>
        <a:bodyPr/>
        <a:lstStyle/>
        <a:p>
          <a:r>
            <a:rPr lang="en-US" sz="2000" b="1" dirty="0">
              <a:latin typeface="Lato" panose="020F0502020204030203"/>
            </a:rPr>
            <a:t>Dense </a:t>
          </a:r>
          <a:br>
            <a:rPr lang="en-US" sz="2000" b="1" dirty="0">
              <a:latin typeface="Lato" panose="020F0502020204030203"/>
            </a:rPr>
          </a:br>
          <a:r>
            <a:rPr lang="en-US" sz="2000" b="1" dirty="0">
              <a:latin typeface="Lato" panose="020F0502020204030203"/>
            </a:rPr>
            <a:t>(high capacity)</a:t>
          </a:r>
        </a:p>
      </dgm:t>
    </dgm:pt>
    <dgm:pt modelId="{BB6BB3B5-DD29-487A-8546-2BFFB4351ECC}" type="parTrans" cxnId="{D0DA1F61-E285-423B-9582-E0CDDACE471C}">
      <dgm:prSet/>
      <dgm:spPr/>
      <dgm:t>
        <a:bodyPr/>
        <a:lstStyle/>
        <a:p>
          <a:endParaRPr lang="en-US" sz="1800">
            <a:latin typeface="Lato" panose="020F0502020204030203"/>
          </a:endParaRPr>
        </a:p>
      </dgm:t>
    </dgm:pt>
    <dgm:pt modelId="{18237DDB-B942-485C-AC88-A64F2EBE5BCD}" type="sibTrans" cxnId="{D0DA1F61-E285-423B-9582-E0CDDACE471C}">
      <dgm:prSet/>
      <dgm:spPr/>
      <dgm:t>
        <a:bodyPr/>
        <a:lstStyle/>
        <a:p>
          <a:endParaRPr lang="en-US" sz="1800">
            <a:latin typeface="Lato" panose="020F0502020204030203"/>
          </a:endParaRPr>
        </a:p>
      </dgm:t>
    </dgm:pt>
    <dgm:pt modelId="{C9C23B2B-796D-43BA-8910-3C4FBFC37F02}">
      <dgm:prSet phldrT="[Text]" custT="1"/>
      <dgm:spPr/>
      <dgm:t>
        <a:bodyPr/>
        <a:lstStyle/>
        <a:p>
          <a:r>
            <a:rPr lang="en-US" sz="2000" b="1" dirty="0">
              <a:latin typeface="Lato" panose="020F0502020204030203"/>
            </a:rPr>
            <a:t>Fast</a:t>
          </a:r>
        </a:p>
      </dgm:t>
    </dgm:pt>
    <dgm:pt modelId="{4D89103A-D3EF-49BB-8DF8-DAE098430438}" type="parTrans" cxnId="{8DB77C51-CD9D-4145-B040-10B5A2DD4C1F}">
      <dgm:prSet/>
      <dgm:spPr/>
      <dgm:t>
        <a:bodyPr/>
        <a:lstStyle/>
        <a:p>
          <a:endParaRPr lang="en-US" sz="1800">
            <a:latin typeface="Lato" panose="020F0502020204030203"/>
          </a:endParaRPr>
        </a:p>
      </dgm:t>
    </dgm:pt>
    <dgm:pt modelId="{2320CE6B-AA31-4FD3-B6A3-D775733344F6}" type="sibTrans" cxnId="{8DB77C51-CD9D-4145-B040-10B5A2DD4C1F}">
      <dgm:prSet/>
      <dgm:spPr/>
      <dgm:t>
        <a:bodyPr/>
        <a:lstStyle/>
        <a:p>
          <a:endParaRPr lang="en-US" sz="1800">
            <a:latin typeface="Lato" panose="020F0502020204030203"/>
          </a:endParaRPr>
        </a:p>
      </dgm:t>
    </dgm:pt>
    <dgm:pt modelId="{25B735FF-C879-4109-B65B-42A53C46AC9B}">
      <dgm:prSet phldrT="[Text]" custT="1"/>
      <dgm:spPr/>
      <dgm:t>
        <a:bodyPr/>
        <a:lstStyle/>
        <a:p>
          <a:r>
            <a:rPr lang="en-US" sz="2000" b="1" dirty="0">
              <a:latin typeface="Lato" panose="020F0502020204030203"/>
            </a:rPr>
            <a:t>Reliable</a:t>
          </a:r>
        </a:p>
      </dgm:t>
    </dgm:pt>
    <dgm:pt modelId="{BF12630C-CA10-4BAD-AEE6-355174E426F6}" type="parTrans" cxnId="{8FC87C9B-A474-472B-B115-D4DD0150ED75}">
      <dgm:prSet/>
      <dgm:spPr/>
      <dgm:t>
        <a:bodyPr/>
        <a:lstStyle/>
        <a:p>
          <a:endParaRPr lang="en-US" sz="1800">
            <a:latin typeface="Lato" panose="020F0502020204030203"/>
          </a:endParaRPr>
        </a:p>
      </dgm:t>
    </dgm:pt>
    <dgm:pt modelId="{6BED59C2-47BC-41BD-84F5-9A58AB6C9440}" type="sibTrans" cxnId="{8FC87C9B-A474-472B-B115-D4DD0150ED75}">
      <dgm:prSet/>
      <dgm:spPr/>
      <dgm:t>
        <a:bodyPr/>
        <a:lstStyle/>
        <a:p>
          <a:endParaRPr lang="en-US" sz="1800">
            <a:latin typeface="Lato" panose="020F0502020204030203"/>
          </a:endParaRPr>
        </a:p>
      </dgm:t>
    </dgm:pt>
    <dgm:pt modelId="{7522FFAF-F974-45A7-B5A6-3642D9164C32}" type="pres">
      <dgm:prSet presAssocID="{BBEAF023-2E0E-446D-B3BC-FECEFACCD048}" presName="Name0" presStyleCnt="0">
        <dgm:presLayoutVars>
          <dgm:chMax val="1"/>
          <dgm:chPref val="1"/>
          <dgm:dir/>
          <dgm:animOne val="branch"/>
          <dgm:animLvl val="lvl"/>
        </dgm:presLayoutVars>
      </dgm:prSet>
      <dgm:spPr/>
    </dgm:pt>
    <dgm:pt modelId="{16F9AE33-8845-4742-B9DE-9BE3AED98E8F}" type="pres">
      <dgm:prSet presAssocID="{C83DEED0-5171-4FCF-BB85-ED16D914CAEA}" presName="singleCycle" presStyleCnt="0"/>
      <dgm:spPr/>
    </dgm:pt>
    <dgm:pt modelId="{2453A905-6B67-4E9F-8350-33BB0F91E916}" type="pres">
      <dgm:prSet presAssocID="{C83DEED0-5171-4FCF-BB85-ED16D914CAEA}" presName="singleCenter" presStyleLbl="node1" presStyleIdx="0" presStyleCnt="6">
        <dgm:presLayoutVars>
          <dgm:chMax val="7"/>
          <dgm:chPref val="7"/>
        </dgm:presLayoutVars>
      </dgm:prSet>
      <dgm:spPr/>
    </dgm:pt>
    <dgm:pt modelId="{75308E13-0791-4A92-B8D2-14CD9AB60A9D}" type="pres">
      <dgm:prSet presAssocID="{F075F3B1-8501-4938-904B-0DE052837EC8}" presName="Name56" presStyleLbl="parChTrans1D2" presStyleIdx="0" presStyleCnt="5"/>
      <dgm:spPr/>
    </dgm:pt>
    <dgm:pt modelId="{4D353E78-F120-43A3-AF99-1F214340A4BA}" type="pres">
      <dgm:prSet presAssocID="{0047C151-B7BC-4CC8-8779-584E0C56DF4F}" presName="text0" presStyleLbl="node1" presStyleIdx="1" presStyleCnt="6" custScaleX="129744">
        <dgm:presLayoutVars>
          <dgm:bulletEnabled val="1"/>
        </dgm:presLayoutVars>
      </dgm:prSet>
      <dgm:spPr/>
    </dgm:pt>
    <dgm:pt modelId="{9B86AC3C-C72D-4537-A21A-2DEBC9CEDC7D}" type="pres">
      <dgm:prSet presAssocID="{B77078B1-9FF7-45C0-AA66-BEF505979E89}" presName="Name56" presStyleLbl="parChTrans1D2" presStyleIdx="1" presStyleCnt="5"/>
      <dgm:spPr/>
    </dgm:pt>
    <dgm:pt modelId="{6F87AE96-FEF5-4B38-B9FB-F885782DA93A}" type="pres">
      <dgm:prSet presAssocID="{F03EB85D-D965-4E60-9401-095D6436BE45}" presName="text0" presStyleLbl="node1" presStyleIdx="2" presStyleCnt="6" custScaleX="129744">
        <dgm:presLayoutVars>
          <dgm:bulletEnabled val="1"/>
        </dgm:presLayoutVars>
      </dgm:prSet>
      <dgm:spPr/>
    </dgm:pt>
    <dgm:pt modelId="{DE53A4CF-B301-49EF-93F0-2E2A41D077C4}" type="pres">
      <dgm:prSet presAssocID="{BB6BB3B5-DD29-487A-8546-2BFFB4351ECC}" presName="Name56" presStyleLbl="parChTrans1D2" presStyleIdx="2" presStyleCnt="5"/>
      <dgm:spPr/>
    </dgm:pt>
    <dgm:pt modelId="{D86D717C-E05D-451A-A8B7-62478B9EF2A3}" type="pres">
      <dgm:prSet presAssocID="{3C8BA228-15EF-461D-937B-50D68BF597ED}" presName="text0" presStyleLbl="node1" presStyleIdx="3" presStyleCnt="6" custScaleX="129744">
        <dgm:presLayoutVars>
          <dgm:bulletEnabled val="1"/>
        </dgm:presLayoutVars>
      </dgm:prSet>
      <dgm:spPr/>
    </dgm:pt>
    <dgm:pt modelId="{D7562BC6-336C-4D6D-A251-C3D914533EE3}" type="pres">
      <dgm:prSet presAssocID="{4D89103A-D3EF-49BB-8DF8-DAE098430438}" presName="Name56" presStyleLbl="parChTrans1D2" presStyleIdx="3" presStyleCnt="5"/>
      <dgm:spPr/>
    </dgm:pt>
    <dgm:pt modelId="{DE51FA4E-A7BF-46D8-B4AE-82EF691F375E}" type="pres">
      <dgm:prSet presAssocID="{C9C23B2B-796D-43BA-8910-3C4FBFC37F02}" presName="text0" presStyleLbl="node1" presStyleIdx="4" presStyleCnt="6" custScaleX="129744">
        <dgm:presLayoutVars>
          <dgm:bulletEnabled val="1"/>
        </dgm:presLayoutVars>
      </dgm:prSet>
      <dgm:spPr/>
    </dgm:pt>
    <dgm:pt modelId="{3E88445C-EBE4-49AC-B4F8-E18E46627701}" type="pres">
      <dgm:prSet presAssocID="{BF12630C-CA10-4BAD-AEE6-355174E426F6}" presName="Name56" presStyleLbl="parChTrans1D2" presStyleIdx="4" presStyleCnt="5"/>
      <dgm:spPr/>
    </dgm:pt>
    <dgm:pt modelId="{8B0EE032-2390-4B34-91E0-5A205C608176}" type="pres">
      <dgm:prSet presAssocID="{25B735FF-C879-4109-B65B-42A53C46AC9B}" presName="text0" presStyleLbl="node1" presStyleIdx="5" presStyleCnt="6" custScaleX="129744">
        <dgm:presLayoutVars>
          <dgm:bulletEnabled val="1"/>
        </dgm:presLayoutVars>
      </dgm:prSet>
      <dgm:spPr/>
    </dgm:pt>
  </dgm:ptLst>
  <dgm:cxnLst>
    <dgm:cxn modelId="{A0DEC904-C3B8-4A53-B1E1-59AF316594CE}" type="presOf" srcId="{4D89103A-D3EF-49BB-8DF8-DAE098430438}" destId="{D7562BC6-336C-4D6D-A251-C3D914533EE3}" srcOrd="0" destOrd="0" presId="urn:microsoft.com/office/officeart/2008/layout/RadialCluster"/>
    <dgm:cxn modelId="{65089817-B716-459B-B960-2012333CDA09}" srcId="{C83DEED0-5171-4FCF-BB85-ED16D914CAEA}" destId="{F03EB85D-D965-4E60-9401-095D6436BE45}" srcOrd="1" destOrd="0" parTransId="{B77078B1-9FF7-45C0-AA66-BEF505979E89}" sibTransId="{0B88514F-293B-4431-82AA-B518E603BDC7}"/>
    <dgm:cxn modelId="{27AC7421-A9B7-4BBC-9F3D-5E61878168DD}" type="presOf" srcId="{25B735FF-C879-4109-B65B-42A53C46AC9B}" destId="{8B0EE032-2390-4B34-91E0-5A205C608176}" srcOrd="0" destOrd="0" presId="urn:microsoft.com/office/officeart/2008/layout/RadialCluster"/>
    <dgm:cxn modelId="{8937EF2E-A0B7-4C6F-B08D-72F757AF8D8B}" srcId="{C83DEED0-5171-4FCF-BB85-ED16D914CAEA}" destId="{0047C151-B7BC-4CC8-8779-584E0C56DF4F}" srcOrd="0" destOrd="0" parTransId="{F075F3B1-8501-4938-904B-0DE052837EC8}" sibTransId="{06B1022D-0827-401F-972C-4C76DE3BD1DA}"/>
    <dgm:cxn modelId="{90BC2A3F-36B8-4E2C-8486-795F5DE2F51F}" type="presOf" srcId="{F075F3B1-8501-4938-904B-0DE052837EC8}" destId="{75308E13-0791-4A92-B8D2-14CD9AB60A9D}" srcOrd="0" destOrd="0" presId="urn:microsoft.com/office/officeart/2008/layout/RadialCluster"/>
    <dgm:cxn modelId="{8DB77C51-CD9D-4145-B040-10B5A2DD4C1F}" srcId="{C83DEED0-5171-4FCF-BB85-ED16D914CAEA}" destId="{C9C23B2B-796D-43BA-8910-3C4FBFC37F02}" srcOrd="3" destOrd="0" parTransId="{4D89103A-D3EF-49BB-8DF8-DAE098430438}" sibTransId="{2320CE6B-AA31-4FD3-B6A3-D775733344F6}"/>
    <dgm:cxn modelId="{73872258-C654-4636-9A24-3BF2FC467A1E}" type="presOf" srcId="{F03EB85D-D965-4E60-9401-095D6436BE45}" destId="{6F87AE96-FEF5-4B38-B9FB-F885782DA93A}" srcOrd="0" destOrd="0" presId="urn:microsoft.com/office/officeart/2008/layout/RadialCluster"/>
    <dgm:cxn modelId="{D0DA1F61-E285-423B-9582-E0CDDACE471C}" srcId="{C83DEED0-5171-4FCF-BB85-ED16D914CAEA}" destId="{3C8BA228-15EF-461D-937B-50D68BF597ED}" srcOrd="2" destOrd="0" parTransId="{BB6BB3B5-DD29-487A-8546-2BFFB4351ECC}" sibTransId="{18237DDB-B942-485C-AC88-A64F2EBE5BCD}"/>
    <dgm:cxn modelId="{308B226F-653C-4BDC-9494-F9C370843590}" type="presOf" srcId="{BB6BB3B5-DD29-487A-8546-2BFFB4351ECC}" destId="{DE53A4CF-B301-49EF-93F0-2E2A41D077C4}" srcOrd="0" destOrd="0" presId="urn:microsoft.com/office/officeart/2008/layout/RadialCluster"/>
    <dgm:cxn modelId="{8FC87C9B-A474-472B-B115-D4DD0150ED75}" srcId="{C83DEED0-5171-4FCF-BB85-ED16D914CAEA}" destId="{25B735FF-C879-4109-B65B-42A53C46AC9B}" srcOrd="4" destOrd="0" parTransId="{BF12630C-CA10-4BAD-AEE6-355174E426F6}" sibTransId="{6BED59C2-47BC-41BD-84F5-9A58AB6C9440}"/>
    <dgm:cxn modelId="{626825A0-7767-472D-8B5A-97FD51A68EE0}" type="presOf" srcId="{B77078B1-9FF7-45C0-AA66-BEF505979E89}" destId="{9B86AC3C-C72D-4537-A21A-2DEBC9CEDC7D}" srcOrd="0" destOrd="0" presId="urn:microsoft.com/office/officeart/2008/layout/RadialCluster"/>
    <dgm:cxn modelId="{648F36A6-52A0-465E-97C1-35759A4C31E2}" type="presOf" srcId="{BBEAF023-2E0E-446D-B3BC-FECEFACCD048}" destId="{7522FFAF-F974-45A7-B5A6-3642D9164C32}" srcOrd="0" destOrd="0" presId="urn:microsoft.com/office/officeart/2008/layout/RadialCluster"/>
    <dgm:cxn modelId="{A7B347A9-B013-4E69-BEA1-7453A21FA5FF}" type="presOf" srcId="{3C8BA228-15EF-461D-937B-50D68BF597ED}" destId="{D86D717C-E05D-451A-A8B7-62478B9EF2A3}" srcOrd="0" destOrd="0" presId="urn:microsoft.com/office/officeart/2008/layout/RadialCluster"/>
    <dgm:cxn modelId="{84A3AAC7-A208-4477-BA32-4EC49A66765A}" type="presOf" srcId="{0047C151-B7BC-4CC8-8779-584E0C56DF4F}" destId="{4D353E78-F120-43A3-AF99-1F214340A4BA}" srcOrd="0" destOrd="0" presId="urn:microsoft.com/office/officeart/2008/layout/RadialCluster"/>
    <dgm:cxn modelId="{04A464D2-AFEE-4307-B448-C0D77E7D5EB1}" type="presOf" srcId="{BF12630C-CA10-4BAD-AEE6-355174E426F6}" destId="{3E88445C-EBE4-49AC-B4F8-E18E46627701}" srcOrd="0" destOrd="0" presId="urn:microsoft.com/office/officeart/2008/layout/RadialCluster"/>
    <dgm:cxn modelId="{1EF80AD6-1C99-4D1F-82E4-8D4D927F208E}" type="presOf" srcId="{C83DEED0-5171-4FCF-BB85-ED16D914CAEA}" destId="{2453A905-6B67-4E9F-8350-33BB0F91E916}" srcOrd="0" destOrd="0" presId="urn:microsoft.com/office/officeart/2008/layout/RadialCluster"/>
    <dgm:cxn modelId="{A255D4EF-AFC9-419E-A441-57E66C056325}" srcId="{BBEAF023-2E0E-446D-B3BC-FECEFACCD048}" destId="{C83DEED0-5171-4FCF-BB85-ED16D914CAEA}" srcOrd="0" destOrd="0" parTransId="{54DC2DF0-F281-42DE-8ED9-8CCD1C3C43AB}" sibTransId="{E24C3C9A-1A2D-4CCA-96D8-4E299127DBF3}"/>
    <dgm:cxn modelId="{C21975F7-08DB-430D-B28A-5EA3E52018FE}" type="presOf" srcId="{C9C23B2B-796D-43BA-8910-3C4FBFC37F02}" destId="{DE51FA4E-A7BF-46D8-B4AE-82EF691F375E}" srcOrd="0" destOrd="0" presId="urn:microsoft.com/office/officeart/2008/layout/RadialCluster"/>
    <dgm:cxn modelId="{335BB4E7-FBB2-4514-BE35-BD5832F8B905}" type="presParOf" srcId="{7522FFAF-F974-45A7-B5A6-3642D9164C32}" destId="{16F9AE33-8845-4742-B9DE-9BE3AED98E8F}" srcOrd="0" destOrd="0" presId="urn:microsoft.com/office/officeart/2008/layout/RadialCluster"/>
    <dgm:cxn modelId="{0DEF8C3B-3095-4EF0-B03C-1334EDC2FE75}" type="presParOf" srcId="{16F9AE33-8845-4742-B9DE-9BE3AED98E8F}" destId="{2453A905-6B67-4E9F-8350-33BB0F91E916}" srcOrd="0" destOrd="0" presId="urn:microsoft.com/office/officeart/2008/layout/RadialCluster"/>
    <dgm:cxn modelId="{7BC3F4E9-8318-4D1F-A3AC-5ECAF430FC44}" type="presParOf" srcId="{16F9AE33-8845-4742-B9DE-9BE3AED98E8F}" destId="{75308E13-0791-4A92-B8D2-14CD9AB60A9D}" srcOrd="1" destOrd="0" presId="urn:microsoft.com/office/officeart/2008/layout/RadialCluster"/>
    <dgm:cxn modelId="{67B3AF35-1399-4099-A06A-5A2E8AC7508A}" type="presParOf" srcId="{16F9AE33-8845-4742-B9DE-9BE3AED98E8F}" destId="{4D353E78-F120-43A3-AF99-1F214340A4BA}" srcOrd="2" destOrd="0" presId="urn:microsoft.com/office/officeart/2008/layout/RadialCluster"/>
    <dgm:cxn modelId="{2977E96B-DA74-4309-B0BF-457ABF54DC38}" type="presParOf" srcId="{16F9AE33-8845-4742-B9DE-9BE3AED98E8F}" destId="{9B86AC3C-C72D-4537-A21A-2DEBC9CEDC7D}" srcOrd="3" destOrd="0" presId="urn:microsoft.com/office/officeart/2008/layout/RadialCluster"/>
    <dgm:cxn modelId="{DF1D10AD-0E13-4DDB-9ED0-82AF03179600}" type="presParOf" srcId="{16F9AE33-8845-4742-B9DE-9BE3AED98E8F}" destId="{6F87AE96-FEF5-4B38-B9FB-F885782DA93A}" srcOrd="4" destOrd="0" presId="urn:microsoft.com/office/officeart/2008/layout/RadialCluster"/>
    <dgm:cxn modelId="{45D980F2-3044-4007-87B2-93A6C7347D4B}" type="presParOf" srcId="{16F9AE33-8845-4742-B9DE-9BE3AED98E8F}" destId="{DE53A4CF-B301-49EF-93F0-2E2A41D077C4}" srcOrd="5" destOrd="0" presId="urn:microsoft.com/office/officeart/2008/layout/RadialCluster"/>
    <dgm:cxn modelId="{9702AFD9-EAEC-4486-B12D-90E9EDC57CE9}" type="presParOf" srcId="{16F9AE33-8845-4742-B9DE-9BE3AED98E8F}" destId="{D86D717C-E05D-451A-A8B7-62478B9EF2A3}" srcOrd="6" destOrd="0" presId="urn:microsoft.com/office/officeart/2008/layout/RadialCluster"/>
    <dgm:cxn modelId="{CA3CCA65-B34E-4E83-9F3D-8354DCF8A1F8}" type="presParOf" srcId="{16F9AE33-8845-4742-B9DE-9BE3AED98E8F}" destId="{D7562BC6-336C-4D6D-A251-C3D914533EE3}" srcOrd="7" destOrd="0" presId="urn:microsoft.com/office/officeart/2008/layout/RadialCluster"/>
    <dgm:cxn modelId="{EA6953A7-B71B-4C5D-97E6-47472D594AC7}" type="presParOf" srcId="{16F9AE33-8845-4742-B9DE-9BE3AED98E8F}" destId="{DE51FA4E-A7BF-46D8-B4AE-82EF691F375E}" srcOrd="8" destOrd="0" presId="urn:microsoft.com/office/officeart/2008/layout/RadialCluster"/>
    <dgm:cxn modelId="{67DF58D4-617F-4454-9DF0-93419A30EEAA}" type="presParOf" srcId="{16F9AE33-8845-4742-B9DE-9BE3AED98E8F}" destId="{3E88445C-EBE4-49AC-B4F8-E18E46627701}" srcOrd="9" destOrd="0" presId="urn:microsoft.com/office/officeart/2008/layout/RadialCluster"/>
    <dgm:cxn modelId="{2B4861C1-6506-420B-89D4-5C3A22A06523}" type="presParOf" srcId="{16F9AE33-8845-4742-B9DE-9BE3AED98E8F}" destId="{8B0EE032-2390-4B34-91E0-5A205C608176}"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3A905-6B67-4E9F-8350-33BB0F91E916}">
      <dsp:nvSpPr>
        <dsp:cNvPr id="0" name=""/>
        <dsp:cNvSpPr/>
      </dsp:nvSpPr>
      <dsp:spPr>
        <a:xfrm>
          <a:off x="2274569" y="1813258"/>
          <a:ext cx="1394460" cy="1394460"/>
        </a:xfrm>
        <a:prstGeom prst="roundRect">
          <a:avLst/>
        </a:prstGeom>
        <a:gradFill rotWithShape="0">
          <a:gsLst>
            <a:gs pos="0">
              <a:schemeClr val="accent1">
                <a:shade val="80000"/>
                <a:hueOff val="0"/>
                <a:satOff val="0"/>
                <a:lumOff val="0"/>
                <a:alphaOff val="0"/>
                <a:tint val="50000"/>
                <a:satMod val="300000"/>
              </a:schemeClr>
            </a:gs>
            <a:gs pos="35000">
              <a:schemeClr val="accent1">
                <a:shade val="80000"/>
                <a:hueOff val="0"/>
                <a:satOff val="0"/>
                <a:lumOff val="0"/>
                <a:alphaOff val="0"/>
                <a:tint val="37000"/>
                <a:satMod val="300000"/>
              </a:schemeClr>
            </a:gs>
            <a:gs pos="100000">
              <a:schemeClr val="accent1">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Lato" panose="020F0502020204030203"/>
            </a:rPr>
            <a:t>Memory</a:t>
          </a:r>
          <a:endParaRPr lang="en-US" sz="1800" b="1" kern="1200" dirty="0">
            <a:latin typeface="Lato" panose="020F0502020204030203"/>
          </a:endParaRPr>
        </a:p>
      </dsp:txBody>
      <dsp:txXfrm>
        <a:off x="2342641" y="1881330"/>
        <a:ext cx="1258316" cy="1258316"/>
      </dsp:txXfrm>
    </dsp:sp>
    <dsp:sp modelId="{75308E13-0791-4A92-B8D2-14CD9AB60A9D}">
      <dsp:nvSpPr>
        <dsp:cNvPr id="0" name=""/>
        <dsp:cNvSpPr/>
      </dsp:nvSpPr>
      <dsp:spPr>
        <a:xfrm rot="16200000">
          <a:off x="2578046" y="1419504"/>
          <a:ext cx="787506" cy="0"/>
        </a:xfrm>
        <a:custGeom>
          <a:avLst/>
          <a:gdLst/>
          <a:ahLst/>
          <a:cxnLst/>
          <a:rect l="0" t="0" r="0" b="0"/>
          <a:pathLst>
            <a:path>
              <a:moveTo>
                <a:pt x="0" y="0"/>
              </a:moveTo>
              <a:lnTo>
                <a:pt x="787506"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53E78-F120-43A3-AF99-1F214340A4BA}">
      <dsp:nvSpPr>
        <dsp:cNvPr id="0" name=""/>
        <dsp:cNvSpPr/>
      </dsp:nvSpPr>
      <dsp:spPr>
        <a:xfrm>
          <a:off x="2365708" y="91463"/>
          <a:ext cx="1212182" cy="934288"/>
        </a:xfrm>
        <a:prstGeom prst="roundRect">
          <a:avLst/>
        </a:prstGeom>
        <a:gradFill rotWithShape="0">
          <a:gsLst>
            <a:gs pos="0">
              <a:schemeClr val="accent1">
                <a:shade val="80000"/>
                <a:hueOff val="48043"/>
                <a:satOff val="-12691"/>
                <a:lumOff val="8296"/>
                <a:alphaOff val="0"/>
                <a:tint val="50000"/>
                <a:satMod val="300000"/>
              </a:schemeClr>
            </a:gs>
            <a:gs pos="35000">
              <a:schemeClr val="accent1">
                <a:shade val="80000"/>
                <a:hueOff val="48043"/>
                <a:satOff val="-12691"/>
                <a:lumOff val="8296"/>
                <a:alphaOff val="0"/>
                <a:tint val="37000"/>
                <a:satMod val="300000"/>
              </a:schemeClr>
            </a:gs>
            <a:gs pos="100000">
              <a:schemeClr val="accent1">
                <a:shade val="80000"/>
                <a:hueOff val="48043"/>
                <a:satOff val="-12691"/>
                <a:lumOff val="82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panose="020F0502020204030203"/>
            </a:rPr>
            <a:t>Cheap</a:t>
          </a:r>
        </a:p>
      </dsp:txBody>
      <dsp:txXfrm>
        <a:off x="2411316" y="137071"/>
        <a:ext cx="1120966" cy="843072"/>
      </dsp:txXfrm>
    </dsp:sp>
    <dsp:sp modelId="{9B86AC3C-C72D-4537-A21A-2DEBC9CEDC7D}">
      <dsp:nvSpPr>
        <dsp:cNvPr id="0" name=""/>
        <dsp:cNvSpPr/>
      </dsp:nvSpPr>
      <dsp:spPr>
        <a:xfrm rot="20520000">
          <a:off x="3654799" y="2194099"/>
          <a:ext cx="581487" cy="0"/>
        </a:xfrm>
        <a:custGeom>
          <a:avLst/>
          <a:gdLst/>
          <a:ahLst/>
          <a:cxnLst/>
          <a:rect l="0" t="0" r="0" b="0"/>
          <a:pathLst>
            <a:path>
              <a:moveTo>
                <a:pt x="0" y="0"/>
              </a:moveTo>
              <a:lnTo>
                <a:pt x="581487"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87AE96-FEF5-4B38-B9FB-F885782DA93A}">
      <dsp:nvSpPr>
        <dsp:cNvPr id="0" name=""/>
        <dsp:cNvSpPr/>
      </dsp:nvSpPr>
      <dsp:spPr>
        <a:xfrm>
          <a:off x="4222057" y="1440179"/>
          <a:ext cx="1212182" cy="934288"/>
        </a:xfrm>
        <a:prstGeom prst="roundRect">
          <a:avLst/>
        </a:prstGeom>
        <a:gradFill rotWithShape="0">
          <a:gsLst>
            <a:gs pos="0">
              <a:schemeClr val="accent1">
                <a:shade val="80000"/>
                <a:hueOff val="96086"/>
                <a:satOff val="-25381"/>
                <a:lumOff val="16592"/>
                <a:alphaOff val="0"/>
                <a:tint val="50000"/>
                <a:satMod val="300000"/>
              </a:schemeClr>
            </a:gs>
            <a:gs pos="35000">
              <a:schemeClr val="accent1">
                <a:shade val="80000"/>
                <a:hueOff val="96086"/>
                <a:satOff val="-25381"/>
                <a:lumOff val="16592"/>
                <a:alphaOff val="0"/>
                <a:tint val="37000"/>
                <a:satMod val="300000"/>
              </a:schemeClr>
            </a:gs>
            <a:gs pos="100000">
              <a:schemeClr val="accent1">
                <a:shade val="80000"/>
                <a:hueOff val="96086"/>
                <a:satOff val="-25381"/>
                <a:lumOff val="1659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panose="020F0502020204030203"/>
            </a:rPr>
            <a:t>Efficient</a:t>
          </a:r>
        </a:p>
      </dsp:txBody>
      <dsp:txXfrm>
        <a:off x="4267665" y="1485787"/>
        <a:ext cx="1120966" cy="843072"/>
      </dsp:txXfrm>
    </dsp:sp>
    <dsp:sp modelId="{DE53A4CF-B301-49EF-93F0-2E2A41D077C4}">
      <dsp:nvSpPr>
        <dsp:cNvPr id="0" name=""/>
        <dsp:cNvSpPr/>
      </dsp:nvSpPr>
      <dsp:spPr>
        <a:xfrm rot="3240000">
          <a:off x="3372709" y="3415083"/>
          <a:ext cx="512635" cy="0"/>
        </a:xfrm>
        <a:custGeom>
          <a:avLst/>
          <a:gdLst/>
          <a:ahLst/>
          <a:cxnLst/>
          <a:rect l="0" t="0" r="0" b="0"/>
          <a:pathLst>
            <a:path>
              <a:moveTo>
                <a:pt x="0" y="0"/>
              </a:moveTo>
              <a:lnTo>
                <a:pt x="512635"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D717C-E05D-451A-A8B7-62478B9EF2A3}">
      <dsp:nvSpPr>
        <dsp:cNvPr id="0" name=""/>
        <dsp:cNvSpPr/>
      </dsp:nvSpPr>
      <dsp:spPr>
        <a:xfrm>
          <a:off x="3512995" y="3622448"/>
          <a:ext cx="1212182" cy="934288"/>
        </a:xfrm>
        <a:prstGeom prst="roundRect">
          <a:avLst/>
        </a:prstGeom>
        <a:gradFill rotWithShape="0">
          <a:gsLst>
            <a:gs pos="0">
              <a:schemeClr val="accent1">
                <a:shade val="80000"/>
                <a:hueOff val="144129"/>
                <a:satOff val="-38072"/>
                <a:lumOff val="24888"/>
                <a:alphaOff val="0"/>
                <a:tint val="50000"/>
                <a:satMod val="300000"/>
              </a:schemeClr>
            </a:gs>
            <a:gs pos="35000">
              <a:schemeClr val="accent1">
                <a:shade val="80000"/>
                <a:hueOff val="144129"/>
                <a:satOff val="-38072"/>
                <a:lumOff val="24888"/>
                <a:alphaOff val="0"/>
                <a:tint val="37000"/>
                <a:satMod val="300000"/>
              </a:schemeClr>
            </a:gs>
            <a:gs pos="100000">
              <a:schemeClr val="accent1">
                <a:shade val="80000"/>
                <a:hueOff val="144129"/>
                <a:satOff val="-38072"/>
                <a:lumOff val="2488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panose="020F0502020204030203"/>
            </a:rPr>
            <a:t>Dense </a:t>
          </a:r>
          <a:br>
            <a:rPr lang="en-US" sz="2000" b="1" kern="1200" dirty="0">
              <a:latin typeface="Lato" panose="020F0502020204030203"/>
            </a:rPr>
          </a:br>
          <a:r>
            <a:rPr lang="en-US" sz="2000" b="1" kern="1200" dirty="0">
              <a:latin typeface="Lato" panose="020F0502020204030203"/>
            </a:rPr>
            <a:t>(high capacity)</a:t>
          </a:r>
        </a:p>
      </dsp:txBody>
      <dsp:txXfrm>
        <a:off x="3558603" y="3668056"/>
        <a:ext cx="1120966" cy="843072"/>
      </dsp:txXfrm>
    </dsp:sp>
    <dsp:sp modelId="{D7562BC6-336C-4D6D-A251-C3D914533EE3}">
      <dsp:nvSpPr>
        <dsp:cNvPr id="0" name=""/>
        <dsp:cNvSpPr/>
      </dsp:nvSpPr>
      <dsp:spPr>
        <a:xfrm rot="7560000">
          <a:off x="2058255" y="3415083"/>
          <a:ext cx="512635" cy="0"/>
        </a:xfrm>
        <a:custGeom>
          <a:avLst/>
          <a:gdLst/>
          <a:ahLst/>
          <a:cxnLst/>
          <a:rect l="0" t="0" r="0" b="0"/>
          <a:pathLst>
            <a:path>
              <a:moveTo>
                <a:pt x="0" y="0"/>
              </a:moveTo>
              <a:lnTo>
                <a:pt x="512635"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51FA4E-A7BF-46D8-B4AE-82EF691F375E}">
      <dsp:nvSpPr>
        <dsp:cNvPr id="0" name=""/>
        <dsp:cNvSpPr/>
      </dsp:nvSpPr>
      <dsp:spPr>
        <a:xfrm>
          <a:off x="1218421" y="3622448"/>
          <a:ext cx="1212182" cy="934288"/>
        </a:xfrm>
        <a:prstGeom prst="roundRect">
          <a:avLst/>
        </a:prstGeom>
        <a:gradFill rotWithShape="0">
          <a:gsLst>
            <a:gs pos="0">
              <a:schemeClr val="accent1">
                <a:shade val="80000"/>
                <a:hueOff val="192171"/>
                <a:satOff val="-50762"/>
                <a:lumOff val="33184"/>
                <a:alphaOff val="0"/>
                <a:tint val="50000"/>
                <a:satMod val="300000"/>
              </a:schemeClr>
            </a:gs>
            <a:gs pos="35000">
              <a:schemeClr val="accent1">
                <a:shade val="80000"/>
                <a:hueOff val="192171"/>
                <a:satOff val="-50762"/>
                <a:lumOff val="33184"/>
                <a:alphaOff val="0"/>
                <a:tint val="37000"/>
                <a:satMod val="300000"/>
              </a:schemeClr>
            </a:gs>
            <a:gs pos="100000">
              <a:schemeClr val="accent1">
                <a:shade val="80000"/>
                <a:hueOff val="192171"/>
                <a:satOff val="-50762"/>
                <a:lumOff val="3318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panose="020F0502020204030203"/>
            </a:rPr>
            <a:t>Fast</a:t>
          </a:r>
        </a:p>
      </dsp:txBody>
      <dsp:txXfrm>
        <a:off x="1264029" y="3668056"/>
        <a:ext cx="1120966" cy="843072"/>
      </dsp:txXfrm>
    </dsp:sp>
    <dsp:sp modelId="{3E88445C-EBE4-49AC-B4F8-E18E46627701}">
      <dsp:nvSpPr>
        <dsp:cNvPr id="0" name=""/>
        <dsp:cNvSpPr/>
      </dsp:nvSpPr>
      <dsp:spPr>
        <a:xfrm rot="11880000">
          <a:off x="1707312" y="2194099"/>
          <a:ext cx="581487" cy="0"/>
        </a:xfrm>
        <a:custGeom>
          <a:avLst/>
          <a:gdLst/>
          <a:ahLst/>
          <a:cxnLst/>
          <a:rect l="0" t="0" r="0" b="0"/>
          <a:pathLst>
            <a:path>
              <a:moveTo>
                <a:pt x="0" y="0"/>
              </a:moveTo>
              <a:lnTo>
                <a:pt x="581487" y="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0EE032-2390-4B34-91E0-5A205C608176}">
      <dsp:nvSpPr>
        <dsp:cNvPr id="0" name=""/>
        <dsp:cNvSpPr/>
      </dsp:nvSpPr>
      <dsp:spPr>
        <a:xfrm>
          <a:off x="509359" y="1440179"/>
          <a:ext cx="1212182" cy="934288"/>
        </a:xfrm>
        <a:prstGeom prst="roundRect">
          <a:avLst/>
        </a:prstGeom>
        <a:gradFill rotWithShape="0">
          <a:gsLst>
            <a:gs pos="0">
              <a:schemeClr val="accent1">
                <a:shade val="80000"/>
                <a:hueOff val="240214"/>
                <a:satOff val="-63453"/>
                <a:lumOff val="41480"/>
                <a:alphaOff val="0"/>
                <a:tint val="50000"/>
                <a:satMod val="300000"/>
              </a:schemeClr>
            </a:gs>
            <a:gs pos="35000">
              <a:schemeClr val="accent1">
                <a:shade val="80000"/>
                <a:hueOff val="240214"/>
                <a:satOff val="-63453"/>
                <a:lumOff val="41480"/>
                <a:alphaOff val="0"/>
                <a:tint val="37000"/>
                <a:satMod val="300000"/>
              </a:schemeClr>
            </a:gs>
            <a:gs pos="100000">
              <a:schemeClr val="accent1">
                <a:shade val="80000"/>
                <a:hueOff val="240214"/>
                <a:satOff val="-63453"/>
                <a:lumOff val="4148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panose="020F0502020204030203"/>
            </a:rPr>
            <a:t>Reliable</a:t>
          </a:r>
        </a:p>
      </dsp:txBody>
      <dsp:txXfrm>
        <a:off x="554967" y="1485787"/>
        <a:ext cx="1120966" cy="84307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defTabSz="966788" eaLnBrk="1" hangingPunct="1">
              <a:defRPr sz="1300"/>
            </a:lvl1pPr>
          </a:lstStyle>
          <a:p>
            <a:endParaRPr lang="en-US"/>
          </a:p>
        </p:txBody>
      </p:sp>
      <p:sp>
        <p:nvSpPr>
          <p:cNvPr id="32771" name="Rectangle 3"/>
          <p:cNvSpPr>
            <a:spLocks noGrp="1" noChangeArrowheads="1"/>
          </p:cNvSpPr>
          <p:nvPr>
            <p:ph type="dt" sz="quarter" idx="1"/>
          </p:nvPr>
        </p:nvSpPr>
        <p:spPr bwMode="auto">
          <a:xfrm>
            <a:off x="4021088" y="0"/>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t" anchorCtr="0" compatLnSpc="1">
            <a:prstTxWarp prst="textNoShape">
              <a:avLst/>
            </a:prstTxWarp>
          </a:bodyPr>
          <a:lstStyle>
            <a:lvl1pPr algn="r" defTabSz="966788" eaLnBrk="1" hangingPunct="1">
              <a:defRPr sz="1300"/>
            </a:lvl1pPr>
          </a:lstStyle>
          <a:p>
            <a:endParaRPr lang="en-US"/>
          </a:p>
        </p:txBody>
      </p:sp>
      <p:sp>
        <p:nvSpPr>
          <p:cNvPr id="32772" name="Rectangle 4"/>
          <p:cNvSpPr>
            <a:spLocks noGrp="1" noChangeArrowheads="1"/>
          </p:cNvSpPr>
          <p:nvPr>
            <p:ph type="ftr" sz="quarter" idx="2"/>
          </p:nvPr>
        </p:nvSpPr>
        <p:spPr bwMode="auto">
          <a:xfrm>
            <a:off x="0" y="9721868"/>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defTabSz="966788" eaLnBrk="1" hangingPunct="1">
              <a:defRPr sz="1300"/>
            </a:lvl1pPr>
          </a:lstStyle>
          <a:p>
            <a:endParaRPr lang="en-US"/>
          </a:p>
        </p:txBody>
      </p:sp>
      <p:sp>
        <p:nvSpPr>
          <p:cNvPr id="32773" name="Rectangle 5"/>
          <p:cNvSpPr>
            <a:spLocks noGrp="1" noChangeArrowheads="1"/>
          </p:cNvSpPr>
          <p:nvPr>
            <p:ph type="sldNum" sz="quarter" idx="3"/>
          </p:nvPr>
        </p:nvSpPr>
        <p:spPr bwMode="auto">
          <a:xfrm>
            <a:off x="4021088" y="9721868"/>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7" tIns="48324" rIns="96647" bIns="48324" numCol="1" anchor="b" anchorCtr="0" compatLnSpc="1">
            <a:prstTxWarp prst="textNoShape">
              <a:avLst/>
            </a:prstTxWarp>
          </a:bodyPr>
          <a:lstStyle>
            <a:lvl1pPr algn="r" defTabSz="966788" eaLnBrk="1" hangingPunct="1">
              <a:defRPr sz="1300"/>
            </a:lvl1pPr>
          </a:lstStyle>
          <a:p>
            <a:fld id="{6BEE3CD2-824C-409B-AD2E-25CAA30DEF3E}" type="slidenum">
              <a:rPr lang="en-US"/>
              <a:pPr/>
              <a:t>‹#›</a:t>
            </a:fld>
            <a:endParaRPr lang="en-US"/>
          </a:p>
        </p:txBody>
      </p:sp>
    </p:spTree>
    <p:extLst>
      <p:ext uri="{BB962C8B-B14F-4D97-AF65-F5344CB8AC3E}">
        <p14:creationId xmlns:p14="http://schemas.microsoft.com/office/powerpoint/2010/main" val="343042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eaLnBrk="1" hangingPunct="1">
              <a:defRPr sz="1200"/>
            </a:lvl1pPr>
          </a:lstStyle>
          <a:p>
            <a:endParaRPr lang="en-US"/>
          </a:p>
        </p:txBody>
      </p:sp>
      <p:sp>
        <p:nvSpPr>
          <p:cNvPr id="93187" name="Rectangle 3"/>
          <p:cNvSpPr>
            <a:spLocks noGrp="1" noChangeArrowheads="1"/>
          </p:cNvSpPr>
          <p:nvPr>
            <p:ph type="dt" idx="1"/>
          </p:nvPr>
        </p:nvSpPr>
        <p:spPr bwMode="auto">
          <a:xfrm>
            <a:off x="4021088" y="0"/>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lvl1pPr algn="r" eaLnBrk="1" hangingPunct="1">
              <a:defRPr sz="1200"/>
            </a:lvl1pPr>
          </a:lstStyle>
          <a:p>
            <a:endParaRPr lang="en-US"/>
          </a:p>
        </p:txBody>
      </p:sp>
      <p:sp>
        <p:nvSpPr>
          <p:cNvPr id="9318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710239" y="4861781"/>
            <a:ext cx="5678824" cy="460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3190" name="Rectangle 6"/>
          <p:cNvSpPr>
            <a:spLocks noGrp="1" noChangeArrowheads="1"/>
          </p:cNvSpPr>
          <p:nvPr>
            <p:ph type="ftr" sz="quarter" idx="4"/>
          </p:nvPr>
        </p:nvSpPr>
        <p:spPr bwMode="auto">
          <a:xfrm>
            <a:off x="0" y="9721868"/>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eaLnBrk="1" hangingPunct="1">
              <a:defRPr sz="1200"/>
            </a:lvl1pPr>
          </a:lstStyle>
          <a:p>
            <a:endParaRPr lang="en-US"/>
          </a:p>
        </p:txBody>
      </p:sp>
      <p:sp>
        <p:nvSpPr>
          <p:cNvPr id="93191" name="Rectangle 7"/>
          <p:cNvSpPr>
            <a:spLocks noGrp="1" noChangeArrowheads="1"/>
          </p:cNvSpPr>
          <p:nvPr>
            <p:ph type="sldNum" sz="quarter" idx="5"/>
          </p:nvPr>
        </p:nvSpPr>
        <p:spPr bwMode="auto">
          <a:xfrm>
            <a:off x="4021088" y="9721868"/>
            <a:ext cx="3076672" cy="51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7" tIns="45714" rIns="91427" bIns="45714" numCol="1" anchor="b" anchorCtr="0" compatLnSpc="1">
            <a:prstTxWarp prst="textNoShape">
              <a:avLst/>
            </a:prstTxWarp>
          </a:bodyPr>
          <a:lstStyle>
            <a:lvl1pPr algn="r" eaLnBrk="1" hangingPunct="1">
              <a:defRPr sz="1200"/>
            </a:lvl1pPr>
          </a:lstStyle>
          <a:p>
            <a:fld id="{902F2BB1-3AF9-437E-92CA-5C027E0B604E}" type="slidenum">
              <a:rPr lang="en-US"/>
              <a:pPr/>
              <a:t>‹#›</a:t>
            </a:fld>
            <a:endParaRPr lang="en-US"/>
          </a:p>
        </p:txBody>
      </p:sp>
    </p:spTree>
    <p:extLst>
      <p:ext uri="{BB962C8B-B14F-4D97-AF65-F5344CB8AC3E}">
        <p14:creationId xmlns:p14="http://schemas.microsoft.com/office/powerpoint/2010/main" val="171791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DF22ED-F8E8-49DE-9D47-973EF7960B0D}" type="slidenum">
              <a:rPr lang="en-US"/>
              <a:pPr/>
              <a:t>1</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0893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8AA1C1C9-F35F-45AF-B859-6924E16A5A87}" type="slidenum">
              <a:rPr lang="en-US" sz="1200"/>
              <a:pPr algn="r" eaLnBrk="1" hangingPunct="1"/>
              <a:t>13</a:t>
            </a:fld>
            <a:endParaRPr lang="en-US" sz="1200"/>
          </a:p>
        </p:txBody>
      </p:sp>
      <p:sp>
        <p:nvSpPr>
          <p:cNvPr id="610307" name="Rectangle 2"/>
          <p:cNvSpPr>
            <a:spLocks noGrp="1" noRot="1" noChangeAspect="1" noChangeArrowheads="1" noTextEdit="1"/>
          </p:cNvSpPr>
          <p:nvPr>
            <p:ph type="sldImg"/>
          </p:nvPr>
        </p:nvSpPr>
        <p:spPr>
          <a:ln/>
        </p:spPr>
      </p:sp>
      <p:sp>
        <p:nvSpPr>
          <p:cNvPr id="610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6597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D198FF3-BE9B-4583-9BA3-D01DC1FC458E}" type="slidenum">
              <a:rPr lang="en-US" sz="1200"/>
              <a:pPr algn="r" eaLnBrk="1" hangingPunct="1"/>
              <a:t>16</a:t>
            </a:fld>
            <a:endParaRPr lang="en-US" sz="1200"/>
          </a:p>
        </p:txBody>
      </p:sp>
      <p:sp>
        <p:nvSpPr>
          <p:cNvPr id="654339" name="Rectangle 2"/>
          <p:cNvSpPr>
            <a:spLocks noGrp="1" noRot="1" noChangeAspect="1" noChangeArrowheads="1" noTextEdit="1"/>
          </p:cNvSpPr>
          <p:nvPr>
            <p:ph type="sldImg"/>
          </p:nvPr>
        </p:nvSpPr>
        <p:spPr>
          <a:ln/>
        </p:spPr>
      </p:sp>
      <p:sp>
        <p:nvSpPr>
          <p:cNvPr id="65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04505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99088934-28CE-42FA-BD76-D376D2FAD3B8}" type="slidenum">
              <a:rPr lang="en-US" sz="1200"/>
              <a:pPr algn="r" eaLnBrk="1" hangingPunct="1"/>
              <a:t>17</a:t>
            </a:fld>
            <a:endParaRPr lang="en-US" sz="1200"/>
          </a:p>
        </p:txBody>
      </p:sp>
      <p:sp>
        <p:nvSpPr>
          <p:cNvPr id="656387" name="Rectangle 2"/>
          <p:cNvSpPr>
            <a:spLocks noGrp="1" noRot="1" noChangeAspect="1" noChangeArrowheads="1" noTextEdit="1"/>
          </p:cNvSpPr>
          <p:nvPr>
            <p:ph type="sldImg"/>
          </p:nvPr>
        </p:nvSpPr>
        <p:spPr>
          <a:ln/>
        </p:spPr>
      </p:sp>
      <p:sp>
        <p:nvSpPr>
          <p:cNvPr id="65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0688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99088934-28CE-42FA-BD76-D376D2FAD3B8}" type="slidenum">
              <a:rPr lang="en-US" sz="1200"/>
              <a:pPr algn="r" eaLnBrk="1" hangingPunct="1"/>
              <a:t>18</a:t>
            </a:fld>
            <a:endParaRPr lang="en-US" sz="1200"/>
          </a:p>
        </p:txBody>
      </p:sp>
      <p:sp>
        <p:nvSpPr>
          <p:cNvPr id="656387" name="Rectangle 2"/>
          <p:cNvSpPr>
            <a:spLocks noGrp="1" noRot="1" noChangeAspect="1" noChangeArrowheads="1" noTextEdit="1"/>
          </p:cNvSpPr>
          <p:nvPr>
            <p:ph type="sldImg"/>
          </p:nvPr>
        </p:nvSpPr>
        <p:spPr>
          <a:ln/>
        </p:spPr>
      </p:sp>
      <p:sp>
        <p:nvSpPr>
          <p:cNvPr id="65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46533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76E85B8-65AE-4D17-B65C-96AF32E561BF}" type="slidenum">
              <a:rPr lang="en-US" sz="1200"/>
              <a:pPr algn="r" eaLnBrk="1" hangingPunct="1"/>
              <a:t>19</a:t>
            </a:fld>
            <a:endParaRPr lang="en-US" sz="1200"/>
          </a:p>
        </p:txBody>
      </p:sp>
      <p:sp>
        <p:nvSpPr>
          <p:cNvPr id="652291" name="Rectangle 2"/>
          <p:cNvSpPr>
            <a:spLocks noGrp="1" noRot="1" noChangeAspect="1" noChangeArrowheads="1" noTextEdit="1"/>
          </p:cNvSpPr>
          <p:nvPr>
            <p:ph type="sldImg"/>
          </p:nvPr>
        </p:nvSpPr>
        <p:spPr>
          <a:ln/>
        </p:spPr>
      </p:sp>
      <p:sp>
        <p:nvSpPr>
          <p:cNvPr id="65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41835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5323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25586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ISA needs to read multiple words and insert the correct bits into the correct parts of the words</a:t>
            </a:r>
          </a:p>
          <a:p>
            <a:r>
              <a:rPr lang="en-US" dirty="0"/>
              <a:t>	painful certainly.  Common?</a:t>
            </a:r>
          </a:p>
        </p:txBody>
      </p:sp>
    </p:spTree>
    <p:extLst>
      <p:ext uri="{BB962C8B-B14F-4D97-AF65-F5344CB8AC3E}">
        <p14:creationId xmlns:p14="http://schemas.microsoft.com/office/powerpoint/2010/main" val="1766956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1190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74373AEE-47C9-4C4A-B926-9287B1691209}" type="slidenum">
              <a:rPr lang="en-US" sz="1200"/>
              <a:pPr algn="r" eaLnBrk="1" hangingPunct="1"/>
              <a:t>24</a:t>
            </a:fld>
            <a:endParaRPr lang="en-US" sz="1200"/>
          </a:p>
        </p:txBody>
      </p:sp>
      <p:sp>
        <p:nvSpPr>
          <p:cNvPr id="658435" name="Rectangle 2"/>
          <p:cNvSpPr>
            <a:spLocks noGrp="1" noRot="1" noChangeAspect="1" noChangeArrowheads="1" noTextEdit="1"/>
          </p:cNvSpPr>
          <p:nvPr>
            <p:ph type="sldImg"/>
          </p:nvPr>
        </p:nvSpPr>
        <p:spPr>
          <a:ln/>
        </p:spPr>
      </p:sp>
      <p:sp>
        <p:nvSpPr>
          <p:cNvPr id="65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1827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2F2BB1-3AF9-437E-92CA-5C027E0B604E}" type="slidenum">
              <a:rPr lang="en-US" smtClean="0"/>
              <a:pPr/>
              <a:t>3</a:t>
            </a:fld>
            <a:endParaRPr lang="en-US"/>
          </a:p>
        </p:txBody>
      </p:sp>
    </p:spTree>
    <p:extLst>
      <p:ext uri="{BB962C8B-B14F-4D97-AF65-F5344CB8AC3E}">
        <p14:creationId xmlns:p14="http://schemas.microsoft.com/office/powerpoint/2010/main" val="409674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B876014D-5EDA-49A4-8175-1B60CD700863}" type="slidenum">
              <a:rPr lang="en-US" sz="1200"/>
              <a:pPr algn="r" eaLnBrk="1" hangingPunct="1"/>
              <a:t>25</a:t>
            </a:fld>
            <a:endParaRPr lang="en-US" sz="1200"/>
          </a:p>
        </p:txBody>
      </p:sp>
      <p:sp>
        <p:nvSpPr>
          <p:cNvPr id="660483" name="Rectangle 2"/>
          <p:cNvSpPr>
            <a:spLocks noGrp="1" noRot="1" noChangeAspect="1" noChangeArrowheads="1" noTextEdit="1"/>
          </p:cNvSpPr>
          <p:nvPr>
            <p:ph type="sldImg"/>
          </p:nvPr>
        </p:nvSpPr>
        <p:spPr>
          <a:ln/>
        </p:spPr>
      </p:sp>
      <p:sp>
        <p:nvSpPr>
          <p:cNvPr id="66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4029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68F5C4D3-BD80-4A36-BD83-0C9308B47BFB}" type="slidenum">
              <a:rPr lang="en-US" sz="1200"/>
              <a:pPr algn="r" eaLnBrk="1" hangingPunct="1"/>
              <a:t>26</a:t>
            </a:fld>
            <a:endParaRPr lang="en-US" sz="1200"/>
          </a:p>
        </p:txBody>
      </p:sp>
      <p:sp>
        <p:nvSpPr>
          <p:cNvPr id="662531" name="Rectangle 2"/>
          <p:cNvSpPr>
            <a:spLocks noGrp="1" noRot="1" noChangeAspect="1" noChangeArrowheads="1" noTextEdit="1"/>
          </p:cNvSpPr>
          <p:nvPr>
            <p:ph type="sldImg"/>
          </p:nvPr>
        </p:nvSpPr>
        <p:spPr>
          <a:ln/>
        </p:spPr>
      </p:sp>
      <p:sp>
        <p:nvSpPr>
          <p:cNvPr id="66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68302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9C41C506-BA5B-4743-AA63-EC5193AD5C02}" type="slidenum">
              <a:rPr lang="en-US" sz="1200"/>
              <a:pPr algn="r" eaLnBrk="1" hangingPunct="1"/>
              <a:t>27</a:t>
            </a:fld>
            <a:endParaRPr lang="en-US" sz="1200"/>
          </a:p>
        </p:txBody>
      </p:sp>
      <p:sp>
        <p:nvSpPr>
          <p:cNvPr id="666627" name="Rectangle 2"/>
          <p:cNvSpPr>
            <a:spLocks noGrp="1" noRot="1" noChangeAspect="1" noChangeArrowheads="1" noTextEdit="1"/>
          </p:cNvSpPr>
          <p:nvPr>
            <p:ph type="sldImg"/>
          </p:nvPr>
        </p:nvSpPr>
        <p:spPr>
          <a:ln/>
        </p:spPr>
      </p:sp>
      <p:sp>
        <p:nvSpPr>
          <p:cNvPr id="66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16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DC174BB-F00E-496F-8740-BA3ADA9F0CA5}" type="slidenum">
              <a:rPr lang="en-US" sz="1200"/>
              <a:pPr algn="r" eaLnBrk="1" hangingPunct="1"/>
              <a:t>28</a:t>
            </a:fld>
            <a:endParaRPr lang="en-US" sz="1200"/>
          </a:p>
        </p:txBody>
      </p:sp>
      <p:sp>
        <p:nvSpPr>
          <p:cNvPr id="668675" name="Rectangle 2"/>
          <p:cNvSpPr>
            <a:spLocks noGrp="1" noRot="1" noChangeAspect="1" noChangeArrowheads="1" noTextEdit="1"/>
          </p:cNvSpPr>
          <p:nvPr>
            <p:ph type="sldImg"/>
          </p:nvPr>
        </p:nvSpPr>
        <p:spPr>
          <a:ln/>
        </p:spPr>
      </p:sp>
      <p:sp>
        <p:nvSpPr>
          <p:cNvPr id="66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9767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03955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7727BC2A-53D0-43FD-AEFB-45140BC20622}" type="slidenum">
              <a:rPr lang="en-US" sz="1200"/>
              <a:pPr algn="r" eaLnBrk="1" hangingPunct="1"/>
              <a:t>38</a:t>
            </a:fld>
            <a:endParaRPr lang="en-US" sz="1200"/>
          </a:p>
        </p:txBody>
      </p:sp>
      <p:sp>
        <p:nvSpPr>
          <p:cNvPr id="630787" name="Rectangle 2"/>
          <p:cNvSpPr>
            <a:spLocks noGrp="1" noRot="1" noChangeAspect="1" noChangeArrowheads="1" noTextEdit="1"/>
          </p:cNvSpPr>
          <p:nvPr>
            <p:ph type="sldImg"/>
          </p:nvPr>
        </p:nvSpPr>
        <p:spPr>
          <a:ln/>
        </p:spPr>
      </p:sp>
      <p:sp>
        <p:nvSpPr>
          <p:cNvPr id="630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72493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7727BC2A-53D0-43FD-AEFB-45140BC20622}" type="slidenum">
              <a:rPr lang="en-US" sz="1200"/>
              <a:pPr algn="r" eaLnBrk="1" hangingPunct="1"/>
              <a:t>39</a:t>
            </a:fld>
            <a:endParaRPr lang="en-US" sz="1200"/>
          </a:p>
        </p:txBody>
      </p:sp>
      <p:sp>
        <p:nvSpPr>
          <p:cNvPr id="630787" name="Rectangle 2"/>
          <p:cNvSpPr>
            <a:spLocks noGrp="1" noRot="1" noChangeAspect="1" noChangeArrowheads="1" noTextEdit="1"/>
          </p:cNvSpPr>
          <p:nvPr>
            <p:ph type="sldImg"/>
          </p:nvPr>
        </p:nvSpPr>
        <p:spPr>
          <a:ln/>
        </p:spPr>
      </p:sp>
      <p:sp>
        <p:nvSpPr>
          <p:cNvPr id="630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27339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0AACE82-3914-4D81-9909-F01CAFE33C0F}" type="slidenum">
              <a:rPr lang="en-US" sz="1200"/>
              <a:pPr algn="r" eaLnBrk="1" hangingPunct="1"/>
              <a:t>40</a:t>
            </a:fld>
            <a:endParaRPr lang="en-US" sz="1200"/>
          </a:p>
        </p:txBody>
      </p:sp>
      <p:sp>
        <p:nvSpPr>
          <p:cNvPr id="632835" name="Rectangle 2"/>
          <p:cNvSpPr>
            <a:spLocks noGrp="1" noRot="1" noChangeAspect="1" noChangeArrowheads="1" noTextEdit="1"/>
          </p:cNvSpPr>
          <p:nvPr>
            <p:ph type="sldImg"/>
          </p:nvPr>
        </p:nvSpPr>
        <p:spPr>
          <a:ln/>
        </p:spPr>
      </p:sp>
      <p:sp>
        <p:nvSpPr>
          <p:cNvPr id="632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98615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FF759E86-4BE5-483A-8FC8-43254C3F147E}" type="slidenum">
              <a:rPr lang="en-US" sz="1200"/>
              <a:pPr algn="r" eaLnBrk="1" hangingPunct="1"/>
              <a:t>41</a:t>
            </a:fld>
            <a:endParaRPr lang="en-US" sz="1200"/>
          </a:p>
        </p:txBody>
      </p:sp>
      <p:sp>
        <p:nvSpPr>
          <p:cNvPr id="635907" name="Rectangle 2"/>
          <p:cNvSpPr>
            <a:spLocks noGrp="1" noRot="1" noChangeAspect="1" noChangeArrowheads="1" noTextEdit="1"/>
          </p:cNvSpPr>
          <p:nvPr>
            <p:ph type="sldImg"/>
          </p:nvPr>
        </p:nvSpPr>
        <p:spPr>
          <a:ln/>
        </p:spPr>
      </p:sp>
      <p:sp>
        <p:nvSpPr>
          <p:cNvPr id="635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46231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2F2BB1-3AF9-437E-92CA-5C027E0B604E}" type="slidenum">
              <a:rPr lang="en-US" smtClean="0"/>
              <a:pPr/>
              <a:t>44</a:t>
            </a:fld>
            <a:endParaRPr lang="en-US"/>
          </a:p>
        </p:txBody>
      </p:sp>
    </p:spTree>
    <p:extLst>
      <p:ext uri="{BB962C8B-B14F-4D97-AF65-F5344CB8AC3E}">
        <p14:creationId xmlns:p14="http://schemas.microsoft.com/office/powerpoint/2010/main" val="272947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FB416-0DED-40D4-A149-E0B7C8BD1DB3}" type="slidenum">
              <a:rPr lang="en-US"/>
              <a:pPr/>
              <a:t>4</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r>
              <a:rPr lang="en-US" dirty="0"/>
              <a:t>Looking at R1, P17 is committed.  Instruction 000, 001 and 011 reused R1, renaming to P7, P8 and P18 respectively.  Upon commit of 000, would need to write P7 into the Committed field of R1.</a:t>
            </a:r>
          </a:p>
          <a:p>
            <a:endParaRPr lang="en-US" dirty="0"/>
          </a:p>
          <a:p>
            <a:endParaRPr lang="en-US" dirty="0"/>
          </a:p>
        </p:txBody>
      </p:sp>
    </p:spTree>
    <p:extLst>
      <p:ext uri="{BB962C8B-B14F-4D97-AF65-F5344CB8AC3E}">
        <p14:creationId xmlns:p14="http://schemas.microsoft.com/office/powerpoint/2010/main" val="779630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9E0BF-F383-4C08-914A-37410E8262D1}" type="slidenum">
              <a:rPr lang="en-US"/>
              <a:pPr/>
              <a:t>5</a:t>
            </a:fld>
            <a:endParaRPr lang="en-US"/>
          </a:p>
        </p:txBody>
      </p:sp>
      <p:sp>
        <p:nvSpPr>
          <p:cNvPr id="1150978" name="Rectangle 2"/>
          <p:cNvSpPr>
            <a:spLocks noGrp="1" noRot="1" noChangeAspect="1" noChangeArrowheads="1" noTextEdit="1"/>
          </p:cNvSpPr>
          <p:nvPr>
            <p:ph type="sldImg"/>
          </p:nvPr>
        </p:nvSpPr>
        <p:spPr>
          <a:xfrm>
            <a:off x="1295400" y="685800"/>
            <a:ext cx="4800600" cy="3600450"/>
          </a:xfrm>
          <a:ln/>
        </p:spPr>
      </p:sp>
      <p:sp>
        <p:nvSpPr>
          <p:cNvPr id="1150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229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6B3DAA15-42CD-44BA-BEAE-C36C2322D0FF}" type="slidenum">
              <a:rPr lang="en-US" sz="1200"/>
              <a:pPr algn="r" eaLnBrk="1" hangingPunct="1"/>
              <a:t>8</a:t>
            </a:fld>
            <a:endParaRPr lang="en-US" sz="1200"/>
          </a:p>
        </p:txBody>
      </p:sp>
      <p:sp>
        <p:nvSpPr>
          <p:cNvPr id="604163" name="Rectangle 2"/>
          <p:cNvSpPr>
            <a:spLocks noGrp="1" noRot="1" noChangeAspect="1" noChangeArrowheads="1" noTextEdit="1"/>
          </p:cNvSpPr>
          <p:nvPr>
            <p:ph type="sldImg"/>
          </p:nvPr>
        </p:nvSpPr>
        <p:spPr>
          <a:ln/>
        </p:spPr>
      </p:sp>
      <p:sp>
        <p:nvSpPr>
          <p:cNvPr id="604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8020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52515850-A5E8-4EB1-B706-A6B72F59108A}" type="slidenum">
              <a:rPr lang="en-US" sz="1200"/>
              <a:pPr algn="r" eaLnBrk="1" hangingPunct="1"/>
              <a:t>9</a:t>
            </a:fld>
            <a:endParaRPr lang="en-US" sz="1200"/>
          </a:p>
        </p:txBody>
      </p:sp>
      <p:sp>
        <p:nvSpPr>
          <p:cNvPr id="606211" name="Rectangle 2"/>
          <p:cNvSpPr>
            <a:spLocks noGrp="1" noRot="1" noChangeAspect="1" noChangeArrowheads="1" noTextEdit="1"/>
          </p:cNvSpPr>
          <p:nvPr>
            <p:ph type="sldImg"/>
          </p:nvPr>
        </p:nvSpPr>
        <p:spPr>
          <a:ln/>
        </p:spPr>
      </p:sp>
      <p:sp>
        <p:nvSpPr>
          <p:cNvPr id="606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0372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83B9CE95-89B1-461A-B324-9E50EDC7F2F5}" type="slidenum">
              <a:rPr lang="en-US" sz="1200"/>
              <a:pPr algn="r" eaLnBrk="1" hangingPunct="1"/>
              <a:t>10</a:t>
            </a:fld>
            <a:endParaRPr lang="en-US" sz="1200"/>
          </a:p>
        </p:txBody>
      </p:sp>
      <p:sp>
        <p:nvSpPr>
          <p:cNvPr id="608259" name="Rectangle 2"/>
          <p:cNvSpPr>
            <a:spLocks noGrp="1" noRot="1" noChangeAspect="1" noChangeArrowheads="1" noTextEdit="1"/>
          </p:cNvSpPr>
          <p:nvPr>
            <p:ph type="sldImg"/>
          </p:nvPr>
        </p:nvSpPr>
        <p:spPr>
          <a:ln/>
        </p:spPr>
      </p:sp>
      <p:sp>
        <p:nvSpPr>
          <p:cNvPr id="608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3505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1B3F5229-13B5-4416-B136-646780D81BE0}" type="slidenum">
              <a:rPr lang="en-US" sz="1200"/>
              <a:pPr algn="r" eaLnBrk="1" hangingPunct="1"/>
              <a:t>11</a:t>
            </a:fld>
            <a:endParaRPr lang="en-US" sz="1200"/>
          </a:p>
        </p:txBody>
      </p:sp>
      <p:sp>
        <p:nvSpPr>
          <p:cNvPr id="612355" name="Rectangle 2"/>
          <p:cNvSpPr>
            <a:spLocks noGrp="1" noRot="1" noChangeAspect="1" noChangeArrowheads="1" noTextEdit="1"/>
          </p:cNvSpPr>
          <p:nvPr>
            <p:ph type="sldImg"/>
          </p:nvPr>
        </p:nvSpPr>
        <p:spPr>
          <a:ln/>
        </p:spPr>
      </p:sp>
      <p:sp>
        <p:nvSpPr>
          <p:cNvPr id="612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788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7"/>
          <p:cNvSpPr txBox="1">
            <a:spLocks noGrp="1" noChangeArrowheads="1"/>
          </p:cNvSpPr>
          <p:nvPr/>
        </p:nvSpPr>
        <p:spPr bwMode="auto">
          <a:xfrm>
            <a:off x="4021088" y="9721868"/>
            <a:ext cx="3076672"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24922AD-2FAF-4C69-A932-4E2EE1FAE680}" type="slidenum">
              <a:rPr lang="en-US" sz="1200"/>
              <a:pPr algn="r" eaLnBrk="1" hangingPunct="1"/>
              <a:t>12</a:t>
            </a:fld>
            <a:endParaRPr lang="en-US" sz="1200"/>
          </a:p>
        </p:txBody>
      </p:sp>
      <p:sp>
        <p:nvSpPr>
          <p:cNvPr id="614403" name="Rectangle 2"/>
          <p:cNvSpPr>
            <a:spLocks noGrp="1" noRot="1" noChangeAspect="1" noChangeArrowheads="1" noTextEdit="1"/>
          </p:cNvSpPr>
          <p:nvPr>
            <p:ph type="sldImg"/>
          </p:nvPr>
        </p:nvSpPr>
        <p:spPr>
          <a:ln/>
        </p:spPr>
      </p:sp>
      <p:sp>
        <p:nvSpPr>
          <p:cNvPr id="614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7010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idx="12"/>
          </p:nvPr>
        </p:nvSpPr>
        <p:spPr/>
        <p:txBody>
          <a:bodyPr/>
          <a:lstStyle>
            <a:lvl1pPr>
              <a:defRPr>
                <a:solidFill>
                  <a:schemeClr val="tx2"/>
                </a:solidFill>
              </a:defRPr>
            </a:lvl1pPr>
          </a:lstStyle>
          <a:p>
            <a:fld id="{AE7C536B-9D4C-40E9-808E-AE5D414C922D}"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
        <p:nvSpPr>
          <p:cNvPr id="8" name="Text Box 41"/>
          <p:cNvSpPr txBox="1">
            <a:spLocks noChangeArrowheads="1"/>
          </p:cNvSpPr>
          <p:nvPr userDrawn="1"/>
        </p:nvSpPr>
        <p:spPr bwMode="auto">
          <a:xfrm>
            <a:off x="-22225" y="6613525"/>
            <a:ext cx="18510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000">
                <a:cs typeface="Arial" charset="0"/>
              </a:rPr>
              <a:t>© Derek Chiou &amp; Mattan Erez</a:t>
            </a:r>
          </a:p>
        </p:txBody>
      </p:sp>
    </p:spTree>
    <p:extLst>
      <p:ext uri="{BB962C8B-B14F-4D97-AF65-F5344CB8AC3E}">
        <p14:creationId xmlns:p14="http://schemas.microsoft.com/office/powerpoint/2010/main" val="290883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7E1B7D08-3D83-458D-A577-BB55E55FB238}"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52042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0"/>
            <a:ext cx="2170113" cy="6399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362700" cy="6399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idx="12"/>
          </p:nvPr>
        </p:nvSpPr>
        <p:spPr/>
        <p:txBody>
          <a:bodyPr/>
          <a:lstStyle>
            <a:lvl1pPr>
              <a:defRPr/>
            </a:lvl1pPr>
          </a:lstStyle>
          <a:p>
            <a:fld id="{0CEEFB18-BA1D-41A0-9873-645E1FBEF4A5}"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663260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75613" cy="900113"/>
          </a:xfrm>
        </p:spPr>
        <p:txBody>
          <a:bodyPr/>
          <a:lstStyle>
            <a:lvl1pPr>
              <a:defRPr>
                <a:solidFill>
                  <a:schemeClr val="tx1"/>
                </a:solidFill>
              </a:defRPr>
            </a:lvl1pPr>
          </a:lstStyle>
          <a:p>
            <a:r>
              <a:rPr lang="en-US"/>
              <a:t>Click to edit Master title style</a:t>
            </a:r>
          </a:p>
        </p:txBody>
      </p:sp>
      <p:sp>
        <p:nvSpPr>
          <p:cNvPr id="3" name="Table Placeholder 2"/>
          <p:cNvSpPr>
            <a:spLocks noGrp="1"/>
          </p:cNvSpPr>
          <p:nvPr>
            <p:ph type="tbl" idx="1"/>
          </p:nvPr>
        </p:nvSpPr>
        <p:spPr>
          <a:xfrm>
            <a:off x="457200" y="1143000"/>
            <a:ext cx="8534400" cy="5256213"/>
          </a:xfrm>
        </p:spPr>
        <p:txBody>
          <a:bodyPr/>
          <a:lstStyle/>
          <a:p>
            <a:r>
              <a:rPr lang="en-US"/>
              <a:t>Click icon to add table</a:t>
            </a:r>
          </a:p>
        </p:txBody>
      </p:sp>
      <p:sp>
        <p:nvSpPr>
          <p:cNvPr id="6" name="Slide Number Placeholder 5"/>
          <p:cNvSpPr>
            <a:spLocks noGrp="1"/>
          </p:cNvSpPr>
          <p:nvPr>
            <p:ph type="sldNum" idx="12"/>
          </p:nvPr>
        </p:nvSpPr>
        <p:spPr>
          <a:xfrm>
            <a:off x="8305800" y="6400800"/>
            <a:ext cx="836613" cy="455613"/>
          </a:xfrm>
        </p:spPr>
        <p:txBody>
          <a:bodyPr/>
          <a:lstStyle>
            <a:lvl1pPr>
              <a:defRPr/>
            </a:lvl1pPr>
          </a:lstStyle>
          <a:p>
            <a:fld id="{E490F00D-2DF2-4DD3-A4B3-02FC914B153F}"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405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idx="12"/>
          </p:nvPr>
        </p:nvSpPr>
        <p:spPr/>
        <p:txBody>
          <a:bodyPr/>
          <a:lstStyle>
            <a:lvl1pPr>
              <a:defRPr>
                <a:solidFill>
                  <a:schemeClr val="tx2"/>
                </a:solidFill>
              </a:defRPr>
            </a:lvl1pPr>
          </a:lstStyle>
          <a:p>
            <a:fld id="{9298A09C-1584-4E46-935C-492AB14C1C1B}"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34175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solidFill>
                  <a:schemeClr val="tx2"/>
                </a:solidFill>
              </a:defRPr>
            </a:lvl1pPr>
          </a:lstStyle>
          <a:p>
            <a:fld id="{0299F8BE-3158-4ACC-9D6D-293553305AA7}" type="slidenum">
              <a:rPr lang="en-US" altLang="en-US" smtClean="0"/>
              <a:pPr/>
              <a:t>‹#›</a:t>
            </a:fld>
            <a:endParaRPr lang="en-US" altLang="en-US"/>
          </a:p>
        </p:txBody>
      </p:sp>
      <p:sp>
        <p:nvSpPr>
          <p:cNvPr id="7"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78595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4572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143000"/>
            <a:ext cx="4191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2"/>
          </p:nvPr>
        </p:nvSpPr>
        <p:spPr/>
        <p:txBody>
          <a:bodyPr/>
          <a:lstStyle>
            <a:lvl1pPr>
              <a:defRPr>
                <a:solidFill>
                  <a:schemeClr val="tx2"/>
                </a:solidFill>
              </a:defRPr>
            </a:lvl1pPr>
          </a:lstStyle>
          <a:p>
            <a:fld id="{AB3F87AD-1B09-4106-B498-C90F07B9EFAF}" type="slidenum">
              <a:rPr lang="en-US" altLang="en-US" smtClean="0"/>
              <a:pPr/>
              <a:t>‹#›</a:t>
            </a:fld>
            <a:endParaRPr lang="en-US" altLang="en-US"/>
          </a:p>
        </p:txBody>
      </p:sp>
      <p:sp>
        <p:nvSpPr>
          <p:cNvPr id="8"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91379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idx="12"/>
          </p:nvPr>
        </p:nvSpPr>
        <p:spPr/>
        <p:txBody>
          <a:bodyPr/>
          <a:lstStyle>
            <a:lvl1pPr>
              <a:defRPr/>
            </a:lvl1pPr>
          </a:lstStyle>
          <a:p>
            <a:fld id="{30F9CA2E-3FB3-45A8-9984-8D82C0233043}" type="slidenum">
              <a:rPr lang="en-US" altLang="en-US" smtClean="0"/>
              <a:pPr/>
              <a:t>‹#›</a:t>
            </a:fld>
            <a:endParaRPr lang="en-US" altLang="en-US"/>
          </a:p>
        </p:txBody>
      </p:sp>
      <p:sp>
        <p:nvSpPr>
          <p:cNvPr id="12" name="Footer Placeholder 4"/>
          <p:cNvSpPr>
            <a:spLocks noGrp="1"/>
          </p:cNvSpPr>
          <p:nvPr>
            <p:ph type="ftr" idx="13"/>
          </p:nvPr>
        </p:nvSpPr>
        <p:spPr>
          <a:xfrm>
            <a:off x="1143000" y="0"/>
            <a:ext cx="5181600" cy="417871"/>
          </a:xfrm>
          <a:prstGeom prst="rect">
            <a:avLst/>
          </a:prstGeom>
        </p:spPr>
        <p:txBody>
          <a:bodyPr anchor="ctr"/>
          <a:lstStyle>
            <a:lvl1pPr algn="ctr">
              <a:defRPr sz="12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106815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5" name="Slide Number Placeholder 4"/>
          <p:cNvSpPr>
            <a:spLocks noGrp="1"/>
          </p:cNvSpPr>
          <p:nvPr>
            <p:ph type="sldNum" idx="12"/>
          </p:nvPr>
        </p:nvSpPr>
        <p:spPr/>
        <p:txBody>
          <a:bodyPr/>
          <a:lstStyle>
            <a:lvl1pPr>
              <a:defRPr/>
            </a:lvl1pPr>
          </a:lstStyle>
          <a:p>
            <a:fld id="{76F08723-54D2-4578-BD5A-75247D965FFA}" type="slidenum">
              <a:rPr lang="en-US" altLang="en-US" smtClean="0"/>
              <a:pPr/>
              <a:t>‹#›</a:t>
            </a:fld>
            <a:endParaRPr lang="en-US" altLang="en-US"/>
          </a:p>
        </p:txBody>
      </p:sp>
      <p:sp>
        <p:nvSpPr>
          <p:cNvPr id="7" name="Footer Placeholder 4"/>
          <p:cNvSpPr txBox="1">
            <a:spLocks/>
          </p:cNvSpPr>
          <p:nvPr/>
        </p:nvSpPr>
        <p:spPr>
          <a:xfrm>
            <a:off x="841376" y="0"/>
            <a:ext cx="5483224" cy="455613"/>
          </a:xfrm>
          <a:prstGeom prst="rect">
            <a:avLst/>
          </a:prstGeom>
        </p:spPr>
        <p:txBody>
          <a:bodyPr anchor="ctr"/>
          <a:lstStyle>
            <a:defPPr>
              <a:defRPr lang="en-US"/>
            </a:defPPr>
            <a:lvl1pPr marL="0" algn="ctr" defTabSz="914400" rtl="0" eaLnBrk="1" latinLnBrk="0" hangingPunct="1">
              <a:defRPr sz="12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296699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fld id="{0CA1E50F-F327-4055-8D0A-884D8C8DB322}" type="slidenum">
              <a:rPr lang="en-US" altLang="en-US" smtClean="0"/>
              <a:pPr/>
              <a:t>‹#›</a:t>
            </a:fld>
            <a:endParaRPr lang="en-US" altLang="en-US"/>
          </a:p>
        </p:txBody>
      </p:sp>
      <p:sp>
        <p:nvSpPr>
          <p:cNvPr id="5"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Source Sans Pro Light" panose="020B0403030403020204" pitchFamily="34" charset="0"/>
                <a:ea typeface="Source Sans Pro Light" panose="020B0403030403020204" pitchFamily="34" charset="0"/>
              </a:defRPr>
            </a:lvl1pPr>
          </a:lstStyle>
          <a:p>
            <a:r>
              <a:rPr lang="en-US" altLang="en-US"/>
              <a:t>(c) Derek Chiou &amp; Mattan Erez &amp; Dam Sunwoo</a:t>
            </a:r>
          </a:p>
        </p:txBody>
      </p:sp>
    </p:spTree>
    <p:extLst>
      <p:ext uri="{BB962C8B-B14F-4D97-AF65-F5344CB8AC3E}">
        <p14:creationId xmlns:p14="http://schemas.microsoft.com/office/powerpoint/2010/main" val="118607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tx1"/>
                </a:solidFil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7D36EE54-81DB-4D53-A93A-BD88AB001722}" type="slidenum">
              <a:rPr lang="en-US" altLang="en-US" smtClean="0"/>
              <a:pPr/>
              <a:t>‹#›</a:t>
            </a:fld>
            <a:endParaRPr lang="en-US" altLang="en-US"/>
          </a:p>
        </p:txBody>
      </p:sp>
      <p:sp>
        <p:nvSpPr>
          <p:cNvPr id="8" name="Footer Placeholder 4"/>
          <p:cNvSpPr>
            <a:spLocks noGrp="1"/>
          </p:cNvSpPr>
          <p:nvPr>
            <p:ph type="ftr" idx="11"/>
          </p:nvPr>
        </p:nvSpPr>
        <p:spPr>
          <a:xfrm>
            <a:off x="1143000" y="6400800"/>
            <a:ext cx="6854825" cy="455613"/>
          </a:xfrm>
          <a:prstGeom prst="rect">
            <a:avLst/>
          </a:prstGeom>
        </p:spPr>
        <p:txBody>
          <a:bodyPr/>
          <a:lstStyle>
            <a:lvl1pPr>
              <a:defRPr sz="800">
                <a:solidFill>
                  <a:schemeClr val="tx2"/>
                </a:solidFill>
              </a:defRPr>
            </a:lvl1pPr>
          </a:lstStyle>
          <a:p>
            <a:r>
              <a:rPr lang="en-US" altLang="en-US"/>
              <a:t>(c) Derek Chiou &amp; Mattan Erez &amp; Dam Sunwoo</a:t>
            </a:r>
          </a:p>
        </p:txBody>
      </p:sp>
    </p:spTree>
    <p:extLst>
      <p:ext uri="{BB962C8B-B14F-4D97-AF65-F5344CB8AC3E}">
        <p14:creationId xmlns:p14="http://schemas.microsoft.com/office/powerpoint/2010/main" val="340822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idx="12"/>
          </p:nvPr>
        </p:nvSpPr>
        <p:spPr/>
        <p:txBody>
          <a:bodyPr/>
          <a:lstStyle>
            <a:lvl1pPr>
              <a:defRPr/>
            </a:lvl1pPr>
          </a:lstStyle>
          <a:p>
            <a:fld id="{4FEBB740-3606-4F0C-B3D6-7D39D1CFD476}" type="slidenum">
              <a:rPr lang="en-US" altLang="en-US" smtClean="0"/>
              <a:pPr/>
              <a:t>‹#›</a:t>
            </a:fld>
            <a:endParaRPr lang="en-US" altLang="en-US"/>
          </a:p>
        </p:txBody>
      </p:sp>
      <p:sp>
        <p:nvSpPr>
          <p:cNvPr id="9" name="Footer Placeholder 4"/>
          <p:cNvSpPr>
            <a:spLocks noGrp="1"/>
          </p:cNvSpPr>
          <p:nvPr>
            <p:ph type="ftr" idx="11"/>
          </p:nvPr>
        </p:nvSpPr>
        <p:spPr>
          <a:xfrm>
            <a:off x="1143000" y="6400800"/>
            <a:ext cx="6854825" cy="455613"/>
          </a:xfrm>
          <a:prstGeom prst="rect">
            <a:avLst/>
          </a:prstGeom>
        </p:spPr>
        <p:txBody>
          <a:bodyPr/>
          <a:lstStyle>
            <a:lvl1pPr>
              <a:defRPr sz="800">
                <a:solidFill>
                  <a:schemeClr val="bg1">
                    <a:lumMod val="50000"/>
                  </a:schemeClr>
                </a:solidFill>
              </a:defRPr>
            </a:lvl1pPr>
          </a:lstStyle>
          <a:p>
            <a:r>
              <a:rPr lang="en-US" altLang="en-US"/>
              <a:t>(c) Derek Chiou &amp; Mattan Erez &amp; Dam Sunwoo</a:t>
            </a:r>
          </a:p>
        </p:txBody>
      </p:sp>
    </p:spTree>
    <p:extLst>
      <p:ext uri="{BB962C8B-B14F-4D97-AF65-F5344CB8AC3E}">
        <p14:creationId xmlns:p14="http://schemas.microsoft.com/office/powerpoint/2010/main" val="296916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88415" y="457200"/>
            <a:ext cx="860318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457200" y="1433513"/>
            <a:ext cx="8534400" cy="540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6705600" y="-14221"/>
            <a:ext cx="8366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ctr"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chemeClr val="tx2"/>
                </a:solidFill>
                <a:latin typeface="Lato" panose="020F0502020204030203" pitchFamily="34" charset="0"/>
                <a:ea typeface="Source Sans Pro Light" panose="020B0403030403020204" pitchFamily="34" charset="0"/>
              </a:defRPr>
            </a:lvl1pPr>
          </a:lstStyle>
          <a:p>
            <a:fld id="{E490F00D-2DF2-4DD3-A4B3-02FC914B153F}" type="slidenum">
              <a:rPr lang="en-US" altLang="en-US" smtClean="0"/>
              <a:pPr/>
              <a:t>‹#›</a:t>
            </a:fld>
            <a:endParaRPr lang="en-US" altLang="en-US"/>
          </a:p>
        </p:txBody>
      </p:sp>
      <p:sp>
        <p:nvSpPr>
          <p:cNvPr id="12" name="Footer Placeholder 4"/>
          <p:cNvSpPr>
            <a:spLocks noGrp="1"/>
          </p:cNvSpPr>
          <p:nvPr>
            <p:ph type="ftr" idx="3"/>
          </p:nvPr>
        </p:nvSpPr>
        <p:spPr>
          <a:xfrm>
            <a:off x="388415" y="23521"/>
            <a:ext cx="5181600" cy="417871"/>
          </a:xfrm>
          <a:prstGeom prst="rect">
            <a:avLst/>
          </a:prstGeom>
        </p:spPr>
        <p:txBody>
          <a:bodyPr anchor="ctr"/>
          <a:lstStyle>
            <a:lvl1pPr algn="l">
              <a:defRPr sz="1200">
                <a:solidFill>
                  <a:schemeClr val="tx2"/>
                </a:solidFill>
                <a:latin typeface="Lato" panose="020F0502020204030203" pitchFamily="34" charset="0"/>
                <a:ea typeface="Source Sans Pro Light" panose="020B0403030403020204" pitchFamily="34" charset="0"/>
              </a:defRPr>
            </a:lvl1pPr>
          </a:lstStyle>
          <a:p>
            <a:r>
              <a:rPr lang="en-US" altLang="en-US"/>
              <a:t>(c) Derek Chiou &amp; Mattan Erez &amp; Dam Sunwoo</a:t>
            </a:r>
          </a:p>
        </p:txBody>
      </p:sp>
      <p:pic>
        <p:nvPicPr>
          <p:cNvPr id="2" name="Picture 1"/>
          <p:cNvPicPr>
            <a:picLocks noChangeAspect="1"/>
          </p:cNvPicPr>
          <p:nvPr/>
        </p:nvPicPr>
        <p:blipFill rotWithShape="1">
          <a:blip r:embed="rId14" cstate="print">
            <a:extLst>
              <a:ext uri="{28A0092B-C50C-407E-A947-70E740481C1C}">
                <a14:useLocalDpi xmlns:a14="http://schemas.microsoft.com/office/drawing/2010/main" val="0"/>
              </a:ext>
            </a:extLst>
          </a:blip>
          <a:srcRect l="15401" t="30441" r="14442" b="31507"/>
          <a:stretch/>
        </p:blipFill>
        <p:spPr>
          <a:xfrm>
            <a:off x="7733531" y="76200"/>
            <a:ext cx="1249680" cy="304800"/>
          </a:xfrm>
          <a:prstGeom prst="rect">
            <a:avLst/>
          </a:prstGeom>
        </p:spPr>
      </p:pic>
    </p:spTree>
    <p:extLst>
      <p:ext uri="{BB962C8B-B14F-4D97-AF65-F5344CB8AC3E}">
        <p14:creationId xmlns:p14="http://schemas.microsoft.com/office/powerpoint/2010/main" val="10515328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dt="0"/>
  <p:txStyles>
    <p:titleStyle>
      <a:lvl1pPr algn="l" defTabSz="457200" rtl="0" eaLnBrk="1" fontAlgn="base" hangingPunct="1">
        <a:lnSpc>
          <a:spcPct val="99000"/>
        </a:lnSpc>
        <a:spcBef>
          <a:spcPct val="0"/>
        </a:spcBef>
        <a:spcAft>
          <a:spcPct val="0"/>
        </a:spcAft>
        <a:buClr>
          <a:srgbClr val="333399"/>
        </a:buClr>
        <a:buSzPct val="100000"/>
        <a:buFont typeface="Century Gothic" pitchFamily="34" charset="0"/>
        <a:defRPr sz="2800" b="1">
          <a:solidFill>
            <a:schemeClr val="tx1"/>
          </a:solidFill>
          <a:latin typeface="Lato" panose="020F0502020204030203" pitchFamily="34" charset="0"/>
          <a:ea typeface="Source Sans Pro Light" panose="020B0403030403020204" pitchFamily="34" charset="0"/>
          <a:cs typeface="+mj-cs"/>
        </a:defRPr>
      </a:lvl1pPr>
      <a:lvl2pPr marL="4318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2pPr>
      <a:lvl3pPr marL="647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3pPr>
      <a:lvl4pPr marL="8636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4pPr>
      <a:lvl5pPr marL="10795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5pPr>
      <a:lvl6pPr marL="15367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6pPr>
      <a:lvl7pPr marL="19939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7pPr>
      <a:lvl8pPr marL="24511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8pPr>
      <a:lvl9pPr marL="2908300" indent="-215900" algn="l" defTabSz="457200" rtl="0" eaLnBrk="1" fontAlgn="base" hangingPunct="1">
        <a:lnSpc>
          <a:spcPct val="99000"/>
        </a:lnSpc>
        <a:spcBef>
          <a:spcPct val="0"/>
        </a:spcBef>
        <a:spcAft>
          <a:spcPct val="0"/>
        </a:spcAft>
        <a:buClr>
          <a:srgbClr val="000000"/>
        </a:buClr>
        <a:buSzPct val="45000"/>
        <a:buFont typeface="Wingdings" pitchFamily="2" charset="2"/>
        <a:defRPr sz="2800" b="1">
          <a:solidFill>
            <a:srgbClr val="CC6633"/>
          </a:solidFill>
          <a:latin typeface="Century Gothic" pitchFamily="34" charset="0"/>
          <a:cs typeface="Times New Roman" pitchFamily="18" charset="0"/>
        </a:defRPr>
      </a:lvl9pPr>
    </p:titleStyle>
    <p:bodyStyle>
      <a:lvl1pPr marL="341313" indent="-341313" algn="l" defTabSz="457200" rtl="0" eaLnBrk="1" fontAlgn="base" hangingPunct="1">
        <a:lnSpc>
          <a:spcPct val="90000"/>
        </a:lnSpc>
        <a:spcBef>
          <a:spcPts val="650"/>
        </a:spcBef>
        <a:spcAft>
          <a:spcPct val="0"/>
        </a:spcAft>
        <a:buClr>
          <a:schemeClr val="tx1"/>
        </a:buClr>
        <a:buSzPct val="100000"/>
        <a:buFont typeface="Century Gothic" pitchFamily="34" charset="0"/>
        <a:buChar char="•"/>
        <a:defRPr sz="2600">
          <a:solidFill>
            <a:schemeClr val="tx1"/>
          </a:solidFill>
          <a:latin typeface="Lato" panose="020F0502020204030203" pitchFamily="34" charset="0"/>
          <a:ea typeface="Source Sans Pro Light" panose="020B0403030403020204" pitchFamily="34" charset="0"/>
          <a:cs typeface="+mn-cs"/>
        </a:defRPr>
      </a:lvl1pPr>
      <a:lvl2pPr marL="741363" indent="-284163" algn="l" defTabSz="457200" rtl="0" eaLnBrk="1" fontAlgn="base" hangingPunct="1">
        <a:lnSpc>
          <a:spcPct val="90000"/>
        </a:lnSpc>
        <a:spcBef>
          <a:spcPts val="600"/>
        </a:spcBef>
        <a:spcAft>
          <a:spcPct val="0"/>
        </a:spcAft>
        <a:buClr>
          <a:schemeClr val="tx2"/>
        </a:buClr>
        <a:buSzPct val="100000"/>
        <a:buFont typeface="Century Gothic" pitchFamily="34" charset="0"/>
        <a:buChar char="–"/>
        <a:defRPr sz="2200">
          <a:solidFill>
            <a:schemeClr val="tx2"/>
          </a:solidFill>
          <a:latin typeface="Lato" panose="020F0502020204030203" pitchFamily="34" charset="0"/>
          <a:ea typeface="Source Sans Pro Light" panose="020B0403030403020204" pitchFamily="34" charset="0"/>
          <a:cs typeface="+mn-cs"/>
        </a:defRPr>
      </a:lvl2pPr>
      <a:lvl3pPr marL="1143000" indent="-228600" algn="l" defTabSz="457200" rtl="0" eaLnBrk="1" fontAlgn="base" hangingPunct="1">
        <a:lnSpc>
          <a:spcPct val="90000"/>
        </a:lnSpc>
        <a:spcBef>
          <a:spcPts val="500"/>
        </a:spcBef>
        <a:spcAft>
          <a:spcPct val="0"/>
        </a:spcAft>
        <a:buClr>
          <a:schemeClr val="accent2"/>
        </a:buClr>
        <a:buSzPct val="100000"/>
        <a:buFont typeface="Century Gothic" pitchFamily="34" charset="0"/>
        <a:buChar char="•"/>
        <a:defRPr>
          <a:solidFill>
            <a:schemeClr val="accent2"/>
          </a:solidFill>
          <a:latin typeface="Lato" panose="020F0502020204030203" pitchFamily="34" charset="0"/>
          <a:ea typeface="Source Sans Pro Light" panose="020B0403030403020204" pitchFamily="34" charset="0"/>
          <a:cs typeface="+mn-cs"/>
        </a:defRPr>
      </a:lvl3pPr>
      <a:lvl4pPr marL="1600200" indent="-228600" algn="l" defTabSz="457200" rtl="0" eaLnBrk="1" fontAlgn="base" hangingPunct="1">
        <a:lnSpc>
          <a:spcPct val="90000"/>
        </a:lnSpc>
        <a:spcBef>
          <a:spcPts val="45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4pPr>
      <a:lvl5pPr marL="2057400" indent="-228600" algn="l" defTabSz="457200" rtl="0" eaLnBrk="1" fontAlgn="base" hangingPunct="1">
        <a:lnSpc>
          <a:spcPct val="90000"/>
        </a:lnSpc>
        <a:spcBef>
          <a:spcPts val="50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5pPr>
      <a:lvl6pPr marL="25146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6pPr>
      <a:lvl7pPr marL="29718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7pPr>
      <a:lvl8pPr marL="34290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8pPr>
      <a:lvl9pPr marL="38862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gif"/></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382N.1: Computer Architecture</a:t>
            </a:r>
            <a:br>
              <a:rPr lang="en-US" dirty="0"/>
            </a:br>
            <a:r>
              <a:rPr lang="en-US" dirty="0"/>
              <a:t>           Fall 2018: Lecture 11</a:t>
            </a:r>
            <a:br>
              <a:rPr lang="en-US" dirty="0"/>
            </a:br>
            <a:endParaRPr lang="en-US" dirty="0"/>
          </a:p>
        </p:txBody>
      </p:sp>
      <p:sp>
        <p:nvSpPr>
          <p:cNvPr id="2051" name="Rectangle 3"/>
          <p:cNvSpPr>
            <a:spLocks noGrp="1" noChangeArrowheads="1"/>
          </p:cNvSpPr>
          <p:nvPr>
            <p:ph type="subTitle" idx="1"/>
          </p:nvPr>
        </p:nvSpPr>
        <p:spPr/>
        <p:txBody>
          <a:bodyPr/>
          <a:lstStyle/>
          <a:p>
            <a:r>
              <a:rPr lang="en-US" dirty="0"/>
              <a:t>Dam Sunwoo</a:t>
            </a:r>
          </a:p>
          <a:p>
            <a:r>
              <a:rPr lang="en-US" dirty="0"/>
              <a:t>University of Texas at Austin</a:t>
            </a:r>
          </a:p>
          <a:p>
            <a:r>
              <a:rPr lang="en-US"/>
              <a:t>Arm Research</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7" name="Rectangle 2"/>
          <p:cNvSpPr>
            <a:spLocks noGrp="1" noChangeArrowheads="1"/>
          </p:cNvSpPr>
          <p:nvPr>
            <p:ph type="title"/>
          </p:nvPr>
        </p:nvSpPr>
        <p:spPr/>
        <p:txBody>
          <a:bodyPr/>
          <a:lstStyle/>
          <a:p>
            <a:pPr eaLnBrk="1" hangingPunct="1"/>
            <a:r>
              <a:rPr lang="en-US"/>
              <a:t>What Is Memory Used For?</a:t>
            </a:r>
          </a:p>
        </p:txBody>
      </p:sp>
      <p:sp>
        <p:nvSpPr>
          <p:cNvPr id="607238" name="Rectangle 3"/>
          <p:cNvSpPr>
            <a:spLocks noGrp="1" noChangeArrowheads="1"/>
          </p:cNvSpPr>
          <p:nvPr>
            <p:ph idx="1"/>
          </p:nvPr>
        </p:nvSpPr>
        <p:spPr/>
        <p:txBody>
          <a:bodyPr/>
          <a:lstStyle/>
          <a:p>
            <a:pPr eaLnBrk="1" hangingPunct="1"/>
            <a:r>
              <a:rPr lang="en-US"/>
              <a:t>Persistent data</a:t>
            </a:r>
          </a:p>
          <a:p>
            <a:pPr lvl="1" eaLnBrk="1" hangingPunct="1"/>
            <a:r>
              <a:rPr lang="en-US"/>
              <a:t>How much is in your bank account?</a:t>
            </a:r>
          </a:p>
          <a:p>
            <a:pPr lvl="1" eaLnBrk="1" hangingPunct="1"/>
            <a:endParaRPr lang="en-US"/>
          </a:p>
          <a:p>
            <a:pPr eaLnBrk="1" hangingPunct="1"/>
            <a:r>
              <a:rPr lang="en-US"/>
              <a:t>Code</a:t>
            </a:r>
          </a:p>
          <a:p>
            <a:pPr lvl="1" eaLnBrk="1" hangingPunct="1"/>
            <a:r>
              <a:rPr lang="en-US"/>
              <a:t>Your application</a:t>
            </a:r>
          </a:p>
          <a:p>
            <a:pPr lvl="1" eaLnBrk="1" hangingPunct="1"/>
            <a:r>
              <a:rPr lang="en-US"/>
              <a:t>Operating system, etc.</a:t>
            </a:r>
          </a:p>
          <a:p>
            <a:pPr lvl="1" eaLnBrk="1" hangingPunct="1"/>
            <a:endParaRPr lang="en-US"/>
          </a:p>
          <a:p>
            <a:pPr eaLnBrk="1" hangingPunct="1"/>
            <a:r>
              <a:rPr lang="en-US"/>
              <a:t>Intermediate computation</a:t>
            </a:r>
          </a:p>
          <a:p>
            <a:pPr lvl="1" eaLnBrk="1" hangingPunct="1"/>
            <a:r>
              <a:rPr lang="en-US"/>
              <a:t>A = B + C</a:t>
            </a:r>
          </a:p>
          <a:p>
            <a:pPr lvl="1" eaLnBrk="1" hangingPunct="1"/>
            <a:r>
              <a:rPr lang="en-US"/>
              <a:t>D = A * 4</a:t>
            </a:r>
          </a:p>
          <a:p>
            <a:pPr lvl="1" eaLnBrk="1" hangingPunct="1"/>
            <a:endParaRPr lang="en-US"/>
          </a:p>
        </p:txBody>
      </p:sp>
      <p:sp>
        <p:nvSpPr>
          <p:cNvPr id="2" name="Slide Number Placeholder 1"/>
          <p:cNvSpPr>
            <a:spLocks noGrp="1"/>
          </p:cNvSpPr>
          <p:nvPr>
            <p:ph type="sldNum" idx="12"/>
          </p:nvPr>
        </p:nvSpPr>
        <p:spPr/>
        <p:txBody>
          <a:bodyPr/>
          <a:lstStyle/>
          <a:p>
            <a:fld id="{0CA1E50F-F327-4055-8D0A-884D8C8DB322}" type="slidenum">
              <a:rPr lang="en-US" altLang="en-US" smtClean="0"/>
              <a:pPr/>
              <a:t>10</a:t>
            </a:fld>
            <a:endParaRPr lang="en-US" altLang="en-US"/>
          </a:p>
        </p:txBody>
      </p:sp>
      <p:sp>
        <p:nvSpPr>
          <p:cNvPr id="7"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07236"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DA7A375-23E3-41FF-8634-0C9669246924}" type="slidenum">
              <a:rPr lang="en-US" altLang="en-US" sz="1000"/>
              <a:pPr algn="r" eaLnBrk="1" hangingPunct="1"/>
              <a:t>10</a:t>
            </a:fld>
            <a:endParaRPr lang="en-US" altLang="en-US" sz="1000"/>
          </a:p>
        </p:txBody>
      </p:sp>
    </p:spTree>
    <p:extLst>
      <p:ext uri="{BB962C8B-B14F-4D97-AF65-F5344CB8AC3E}">
        <p14:creationId xmlns:p14="http://schemas.microsoft.com/office/powerpoint/2010/main" val="193444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2"/>
          <p:cNvSpPr>
            <a:spLocks noGrp="1" noChangeArrowheads="1"/>
          </p:cNvSpPr>
          <p:nvPr>
            <p:ph type="title"/>
          </p:nvPr>
        </p:nvSpPr>
        <p:spPr/>
        <p:txBody>
          <a:bodyPr/>
          <a:lstStyle/>
          <a:p>
            <a:pPr eaLnBrk="1" hangingPunct="1"/>
            <a:r>
              <a:rPr lang="en-US" dirty="0"/>
              <a:t>Accessing Memory</a:t>
            </a:r>
          </a:p>
        </p:txBody>
      </p:sp>
      <p:sp>
        <p:nvSpPr>
          <p:cNvPr id="611334" name="Rectangle 3"/>
          <p:cNvSpPr>
            <a:spLocks noGrp="1" noChangeArrowheads="1"/>
          </p:cNvSpPr>
          <p:nvPr>
            <p:ph idx="1"/>
          </p:nvPr>
        </p:nvSpPr>
        <p:spPr/>
        <p:txBody>
          <a:bodyPr/>
          <a:lstStyle/>
          <a:p>
            <a:pPr eaLnBrk="1" hangingPunct="1"/>
            <a:r>
              <a:rPr lang="en-US" sz="2200" dirty="0"/>
              <a:t>Access by address</a:t>
            </a:r>
          </a:p>
          <a:p>
            <a:pPr lvl="1" eaLnBrk="1" hangingPunct="1"/>
            <a:r>
              <a:rPr lang="en-US" sz="2000" dirty="0"/>
              <a:t>UT Austin, 201 E 24</a:t>
            </a:r>
            <a:r>
              <a:rPr lang="en-US" sz="2000" baseline="30000" dirty="0"/>
              <a:t>th</a:t>
            </a:r>
            <a:r>
              <a:rPr lang="en-US" sz="2000" dirty="0"/>
              <a:t> St., POB 6.248, Austin, TX, 78712</a:t>
            </a:r>
          </a:p>
          <a:p>
            <a:pPr lvl="1" eaLnBrk="1" hangingPunct="1"/>
            <a:r>
              <a:rPr lang="en-US" sz="2000" dirty="0"/>
              <a:t>Computers use binary addresses</a:t>
            </a:r>
          </a:p>
          <a:p>
            <a:pPr lvl="2" eaLnBrk="1" hangingPunct="1"/>
            <a:r>
              <a:rPr lang="en-US" sz="1900" dirty="0"/>
              <a:t>Easy to represent and operate on</a:t>
            </a:r>
          </a:p>
          <a:p>
            <a:pPr eaLnBrk="1" hangingPunct="1"/>
            <a:r>
              <a:rPr lang="en-US" sz="2200" dirty="0"/>
              <a:t>Access by content</a:t>
            </a:r>
          </a:p>
          <a:p>
            <a:pPr lvl="1" eaLnBrk="1" hangingPunct="1"/>
            <a:r>
              <a:rPr lang="en-US" sz="2000" dirty="0"/>
              <a:t>Screaming down the hall “who’s got the scissors”</a:t>
            </a:r>
          </a:p>
          <a:p>
            <a:pPr lvl="1" eaLnBrk="1" hangingPunct="1"/>
            <a:r>
              <a:rPr lang="en-US" sz="2000" dirty="0"/>
              <a:t>Google “I feel lucky”</a:t>
            </a:r>
          </a:p>
          <a:p>
            <a:pPr lvl="1" eaLnBrk="1" hangingPunct="1"/>
            <a:r>
              <a:rPr lang="en-US" sz="2000" dirty="0"/>
              <a:t>Your own memory</a:t>
            </a:r>
          </a:p>
          <a:p>
            <a:pPr lvl="1" eaLnBrk="1" hangingPunct="1"/>
            <a:r>
              <a:rPr lang="en-US" sz="2000" dirty="0"/>
              <a:t>CAM</a:t>
            </a:r>
            <a:r>
              <a:rPr lang="ko-KR" altLang="en-US" sz="2000" dirty="0"/>
              <a:t> </a:t>
            </a:r>
            <a:r>
              <a:rPr lang="en-US" altLang="ko-KR" sz="2000" dirty="0"/>
              <a:t>(Content-Addressable Memory)</a:t>
            </a:r>
            <a:endParaRPr lang="en-US" sz="2000" dirty="0"/>
          </a:p>
          <a:p>
            <a:pPr eaLnBrk="1" hangingPunct="1"/>
            <a:r>
              <a:rPr lang="en-US" sz="2200" dirty="0"/>
              <a:t>Both methods useful</a:t>
            </a:r>
          </a:p>
          <a:p>
            <a:pPr lvl="1" eaLnBrk="1" hangingPunct="1"/>
            <a:r>
              <a:rPr lang="en-US" sz="2000" dirty="0"/>
              <a:t>Address: when you know where what you want is</a:t>
            </a:r>
          </a:p>
          <a:p>
            <a:pPr lvl="1" eaLnBrk="1" hangingPunct="1"/>
            <a:r>
              <a:rPr lang="en-US" sz="2000" dirty="0"/>
              <a:t>Content: when you know what you want but not sure where it is</a:t>
            </a:r>
          </a:p>
        </p:txBody>
      </p:sp>
      <p:sp>
        <p:nvSpPr>
          <p:cNvPr id="8" name="Rectangle 6"/>
          <p:cNvSpPr>
            <a:spLocks noGrp="1" noChangeArrowheads="1"/>
          </p:cNvSpPr>
          <p:nvPr>
            <p:ph type="sldNum" idx="12"/>
          </p:nvPr>
        </p:nvSpPr>
        <p:spPr>
          <a:ln/>
        </p:spPr>
        <p:txBody>
          <a:bodyPr/>
          <a:lstStyle/>
          <a:p>
            <a:pPr>
              <a:defRPr/>
            </a:pPr>
            <a:fld id="{607F4C3D-6642-4FED-831A-1F81BE3D3411}" type="slidenum">
              <a:rPr lang="en-US" altLang="en-US"/>
              <a:pPr>
                <a:defRPr/>
              </a:pPr>
              <a:t>11</a:t>
            </a:fld>
            <a:endParaRPr lang="en-US" altLang="en-US"/>
          </a:p>
        </p:txBody>
      </p:sp>
      <p:sp>
        <p:nvSpPr>
          <p:cNvPr id="7"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174318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1" name="Rectangle 2"/>
          <p:cNvSpPr>
            <a:spLocks noGrp="1" noChangeArrowheads="1"/>
          </p:cNvSpPr>
          <p:nvPr>
            <p:ph type="title"/>
          </p:nvPr>
        </p:nvSpPr>
        <p:spPr/>
        <p:txBody>
          <a:bodyPr/>
          <a:lstStyle/>
          <a:p>
            <a:pPr eaLnBrk="1" hangingPunct="1"/>
            <a:r>
              <a:rPr lang="en-US"/>
              <a:t>Abstract View of Memory</a:t>
            </a:r>
          </a:p>
        </p:txBody>
      </p:sp>
      <p:sp>
        <p:nvSpPr>
          <p:cNvPr id="21" name="Rectangle 6"/>
          <p:cNvSpPr>
            <a:spLocks noGrp="1" noChangeArrowheads="1"/>
          </p:cNvSpPr>
          <p:nvPr>
            <p:ph type="sldNum" idx="12"/>
          </p:nvPr>
        </p:nvSpPr>
        <p:spPr>
          <a:ln/>
        </p:spPr>
        <p:txBody>
          <a:bodyPr/>
          <a:lstStyle/>
          <a:p>
            <a:pPr>
              <a:defRPr/>
            </a:pPr>
            <a:fld id="{B8DF891D-367D-46CB-AB2D-073D45BFF2D5}" type="slidenum">
              <a:rPr lang="en-US" altLang="en-US"/>
              <a:pPr>
                <a:defRPr/>
              </a:pPr>
              <a:t>12</a:t>
            </a:fld>
            <a:endParaRPr lang="en-US" altLang="en-US"/>
          </a:p>
        </p:txBody>
      </p:sp>
      <p:sp>
        <p:nvSpPr>
          <p:cNvPr id="2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13382" name="Rectangle 3"/>
          <p:cNvSpPr>
            <a:spLocks noChangeArrowheads="1"/>
          </p:cNvSpPr>
          <p:nvPr/>
        </p:nvSpPr>
        <p:spPr bwMode="auto">
          <a:xfrm>
            <a:off x="3429000" y="2514600"/>
            <a:ext cx="2209800" cy="1676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13383" name="Line 4"/>
          <p:cNvSpPr>
            <a:spLocks noChangeShapeType="1"/>
          </p:cNvSpPr>
          <p:nvPr/>
        </p:nvSpPr>
        <p:spPr bwMode="auto">
          <a:xfrm>
            <a:off x="2514600" y="3352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3384" name="Text Box 5"/>
          <p:cNvSpPr txBox="1">
            <a:spLocks noChangeArrowheads="1"/>
          </p:cNvSpPr>
          <p:nvPr/>
        </p:nvSpPr>
        <p:spPr bwMode="auto">
          <a:xfrm>
            <a:off x="1203325" y="3048000"/>
            <a:ext cx="1303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Address</a:t>
            </a:r>
          </a:p>
        </p:txBody>
      </p:sp>
      <p:sp>
        <p:nvSpPr>
          <p:cNvPr id="613385" name="Line 6"/>
          <p:cNvSpPr>
            <a:spLocks noChangeShapeType="1"/>
          </p:cNvSpPr>
          <p:nvPr/>
        </p:nvSpPr>
        <p:spPr bwMode="auto">
          <a:xfrm flipH="1">
            <a:off x="2895600" y="3276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3386" name="Text Box 7"/>
          <p:cNvSpPr txBox="1">
            <a:spLocks noChangeArrowheads="1"/>
          </p:cNvSpPr>
          <p:nvPr/>
        </p:nvSpPr>
        <p:spPr bwMode="auto">
          <a:xfrm>
            <a:off x="2719388" y="33162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n</a:t>
            </a:r>
          </a:p>
        </p:txBody>
      </p:sp>
      <p:sp>
        <p:nvSpPr>
          <p:cNvPr id="613387" name="Line 8"/>
          <p:cNvSpPr>
            <a:spLocks noChangeShapeType="1"/>
          </p:cNvSpPr>
          <p:nvPr/>
        </p:nvSpPr>
        <p:spPr bwMode="auto">
          <a:xfrm>
            <a:off x="4572000" y="4191000"/>
            <a:ext cx="0" cy="7620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3388" name="Line 9"/>
          <p:cNvSpPr>
            <a:spLocks noChangeShapeType="1"/>
          </p:cNvSpPr>
          <p:nvPr/>
        </p:nvSpPr>
        <p:spPr bwMode="auto">
          <a:xfrm flipH="1">
            <a:off x="56388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3389" name="Line 10"/>
          <p:cNvSpPr>
            <a:spLocks noChangeShapeType="1"/>
          </p:cNvSpPr>
          <p:nvPr/>
        </p:nvSpPr>
        <p:spPr bwMode="auto">
          <a:xfrm flipH="1">
            <a:off x="5638800" y="3733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3390" name="Text Box 11"/>
          <p:cNvSpPr txBox="1">
            <a:spLocks noChangeArrowheads="1"/>
          </p:cNvSpPr>
          <p:nvPr/>
        </p:nvSpPr>
        <p:spPr bwMode="auto">
          <a:xfrm>
            <a:off x="6096000" y="2662535"/>
            <a:ext cx="25827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CE (Chip Enable)</a:t>
            </a:r>
          </a:p>
        </p:txBody>
      </p:sp>
      <p:sp>
        <p:nvSpPr>
          <p:cNvPr id="613391" name="Text Box 12"/>
          <p:cNvSpPr txBox="1">
            <a:spLocks noChangeArrowheads="1"/>
          </p:cNvSpPr>
          <p:nvPr/>
        </p:nvSpPr>
        <p:spPr bwMode="auto">
          <a:xfrm>
            <a:off x="6096000" y="3518263"/>
            <a:ext cx="2727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WE (Write Enable)</a:t>
            </a:r>
          </a:p>
        </p:txBody>
      </p:sp>
      <p:sp>
        <p:nvSpPr>
          <p:cNvPr id="613392" name="Line 13"/>
          <p:cNvSpPr>
            <a:spLocks noChangeShapeType="1"/>
          </p:cNvSpPr>
          <p:nvPr/>
        </p:nvSpPr>
        <p:spPr bwMode="auto">
          <a:xfrm flipH="1">
            <a:off x="4495800" y="4419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3393" name="Text Box 14"/>
          <p:cNvSpPr txBox="1">
            <a:spLocks noChangeArrowheads="1"/>
          </p:cNvSpPr>
          <p:nvPr/>
        </p:nvSpPr>
        <p:spPr bwMode="auto">
          <a:xfrm>
            <a:off x="4656138"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k</a:t>
            </a:r>
          </a:p>
        </p:txBody>
      </p:sp>
      <p:sp>
        <p:nvSpPr>
          <p:cNvPr id="613394" name="Text Box 15"/>
          <p:cNvSpPr txBox="1">
            <a:spLocks noChangeArrowheads="1"/>
          </p:cNvSpPr>
          <p:nvPr/>
        </p:nvSpPr>
        <p:spPr bwMode="auto">
          <a:xfrm>
            <a:off x="5886450" y="5181600"/>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How large?</a:t>
            </a:r>
          </a:p>
        </p:txBody>
      </p:sp>
      <p:sp>
        <p:nvSpPr>
          <p:cNvPr id="613395" name="Text Box 16"/>
          <p:cNvSpPr txBox="1">
            <a:spLocks noChangeArrowheads="1"/>
          </p:cNvSpPr>
          <p:nvPr/>
        </p:nvSpPr>
        <p:spPr bwMode="auto">
          <a:xfrm>
            <a:off x="4035425" y="5029200"/>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Content</a:t>
            </a:r>
          </a:p>
        </p:txBody>
      </p:sp>
      <p:sp>
        <p:nvSpPr>
          <p:cNvPr id="2" name="TextBox 1">
            <a:extLst>
              <a:ext uri="{FF2B5EF4-FFF2-40B4-BE49-F238E27FC236}">
                <a16:creationId xmlns:a16="http://schemas.microsoft.com/office/drawing/2014/main" id="{0036BE3F-652D-AC4F-921C-F51BC49E0B01}"/>
              </a:ext>
            </a:extLst>
          </p:cNvPr>
          <p:cNvSpPr txBox="1"/>
          <p:nvPr/>
        </p:nvSpPr>
        <p:spPr>
          <a:xfrm>
            <a:off x="6705600" y="5943600"/>
            <a:ext cx="2127505" cy="461665"/>
          </a:xfrm>
          <a:prstGeom prst="rect">
            <a:avLst/>
          </a:prstGeom>
          <a:noFill/>
        </p:spPr>
        <p:txBody>
          <a:bodyPr wrap="none" rtlCol="0">
            <a:spAutoFit/>
          </a:bodyPr>
          <a:lstStyle/>
          <a:p>
            <a:r>
              <a:rPr lang="en-US" dirty="0"/>
              <a:t>&lt;= (2</a:t>
            </a:r>
            <a:r>
              <a:rPr lang="en-US" baseline="30000" dirty="0"/>
              <a:t>n</a:t>
            </a:r>
            <a:r>
              <a:rPr lang="en-US" dirty="0"/>
              <a:t> * k) bits</a:t>
            </a:r>
          </a:p>
        </p:txBody>
      </p:sp>
    </p:spTree>
    <p:extLst>
      <p:ext uri="{BB962C8B-B14F-4D97-AF65-F5344CB8AC3E}">
        <p14:creationId xmlns:p14="http://schemas.microsoft.com/office/powerpoint/2010/main" val="37408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5" name="Rectangle 2"/>
          <p:cNvSpPr>
            <a:spLocks noGrp="1" noChangeArrowheads="1"/>
          </p:cNvSpPr>
          <p:nvPr>
            <p:ph type="title"/>
          </p:nvPr>
        </p:nvSpPr>
        <p:spPr/>
        <p:txBody>
          <a:bodyPr/>
          <a:lstStyle/>
          <a:p>
            <a:pPr eaLnBrk="1" hangingPunct="1"/>
            <a:r>
              <a:rPr lang="en-US"/>
              <a:t>How Much Memory?</a:t>
            </a:r>
          </a:p>
        </p:txBody>
      </p:sp>
      <p:sp>
        <p:nvSpPr>
          <p:cNvPr id="609286" name="Rectangle 3"/>
          <p:cNvSpPr>
            <a:spLocks noGrp="1" noChangeArrowheads="1"/>
          </p:cNvSpPr>
          <p:nvPr>
            <p:ph idx="1"/>
          </p:nvPr>
        </p:nvSpPr>
        <p:spPr/>
        <p:txBody>
          <a:bodyPr/>
          <a:lstStyle/>
          <a:p>
            <a:pPr eaLnBrk="1" hangingPunct="1"/>
            <a:r>
              <a:rPr lang="en-US" dirty="0"/>
              <a:t>As much as you need and no more (expensive)</a:t>
            </a:r>
          </a:p>
          <a:p>
            <a:pPr eaLnBrk="1" hangingPunct="1"/>
            <a:r>
              <a:rPr lang="en-US" dirty="0"/>
              <a:t>How much do you need?</a:t>
            </a:r>
          </a:p>
          <a:p>
            <a:pPr lvl="1" eaLnBrk="1" hangingPunct="1"/>
            <a:r>
              <a:rPr lang="en-US" dirty="0"/>
              <a:t>How big is your OS? </a:t>
            </a:r>
          </a:p>
          <a:p>
            <a:pPr lvl="2" eaLnBrk="1" hangingPunct="1"/>
            <a:r>
              <a:rPr lang="en-US" dirty="0"/>
              <a:t>Windows/OS-X 512MiB+ (need &gt;2GiB)</a:t>
            </a:r>
          </a:p>
          <a:p>
            <a:pPr lvl="2" eaLnBrk="1" hangingPunct="1"/>
            <a:r>
              <a:rPr lang="en-US" dirty="0"/>
              <a:t>Seems to be growing with time</a:t>
            </a:r>
          </a:p>
          <a:p>
            <a:pPr lvl="1" eaLnBrk="1" hangingPunct="1"/>
            <a:r>
              <a:rPr lang="en-US" dirty="0"/>
              <a:t>How big is your data?  </a:t>
            </a:r>
          </a:p>
          <a:p>
            <a:pPr lvl="2" eaLnBrk="1" hangingPunct="1"/>
            <a:r>
              <a:rPr lang="en-US" dirty="0"/>
              <a:t>Tools / Simulators that need tens to hundreds of </a:t>
            </a:r>
            <a:r>
              <a:rPr lang="en-US" dirty="0" err="1"/>
              <a:t>GiBs</a:t>
            </a:r>
            <a:endParaRPr lang="en-US" dirty="0"/>
          </a:p>
          <a:p>
            <a:pPr lvl="2" eaLnBrk="1" hangingPunct="1"/>
            <a:r>
              <a:rPr lang="en-US" dirty="0"/>
              <a:t>There are analytics tools that need many </a:t>
            </a:r>
            <a:r>
              <a:rPr lang="en-US" dirty="0" err="1"/>
              <a:t>TiBs</a:t>
            </a:r>
            <a:endParaRPr lang="en-US" dirty="0"/>
          </a:p>
          <a:p>
            <a:pPr lvl="2" eaLnBrk="1" hangingPunct="1"/>
            <a:r>
              <a:rPr lang="en-US" dirty="0"/>
              <a:t>Scientific computing needs </a:t>
            </a:r>
            <a:r>
              <a:rPr lang="en-US" dirty="0" err="1"/>
              <a:t>PiB</a:t>
            </a:r>
            <a:r>
              <a:rPr lang="en-US" dirty="0"/>
              <a:t> of memory</a:t>
            </a:r>
          </a:p>
          <a:p>
            <a:pPr eaLnBrk="1" hangingPunct="1"/>
            <a:r>
              <a:rPr lang="en-US" dirty="0"/>
              <a:t>How much can I get?</a:t>
            </a:r>
          </a:p>
          <a:p>
            <a:pPr lvl="1" eaLnBrk="1" hangingPunct="1"/>
            <a:r>
              <a:rPr lang="en-US" dirty="0"/>
              <a:t>Cost?</a:t>
            </a:r>
          </a:p>
          <a:p>
            <a:pPr lvl="1" eaLnBrk="1" hangingPunct="1"/>
            <a:r>
              <a:rPr lang="en-US" dirty="0"/>
              <a:t>Available capacities</a:t>
            </a:r>
          </a:p>
          <a:p>
            <a:pPr lvl="1" eaLnBrk="1" hangingPunct="1"/>
            <a:r>
              <a:rPr lang="en-US" dirty="0"/>
              <a:t>System capability</a:t>
            </a:r>
          </a:p>
          <a:p>
            <a:pPr lvl="1" eaLnBrk="1" hangingPunct="1"/>
            <a:endParaRPr lang="en-US" dirty="0"/>
          </a:p>
        </p:txBody>
      </p:sp>
      <p:sp>
        <p:nvSpPr>
          <p:cNvPr id="2" name="Slide Number Placeholder 1"/>
          <p:cNvSpPr>
            <a:spLocks noGrp="1"/>
          </p:cNvSpPr>
          <p:nvPr>
            <p:ph type="sldNum" idx="12"/>
          </p:nvPr>
        </p:nvSpPr>
        <p:spPr/>
        <p:txBody>
          <a:bodyPr/>
          <a:lstStyle/>
          <a:p>
            <a:fld id="{0CA1E50F-F327-4055-8D0A-884D8C8DB322}" type="slidenum">
              <a:rPr lang="en-US" altLang="en-US" smtClean="0"/>
              <a:pPr/>
              <a:t>13</a:t>
            </a:fld>
            <a:endParaRPr lang="en-US" altLang="en-US"/>
          </a:p>
        </p:txBody>
      </p:sp>
      <p:sp>
        <p:nvSpPr>
          <p:cNvPr id="7" name="Rectangle 5"/>
          <p:cNvSpPr>
            <a:spLocks noGrp="1" noChangeArrowheads="1"/>
          </p:cNvSpPr>
          <p:nvPr>
            <p:ph type="ftr" idx="3"/>
          </p:nvPr>
        </p:nvSpPr>
        <p:spPr>
          <a:prstGeom prst="rect">
            <a:avLst/>
          </a:prstGeom>
          <a:ln/>
        </p:spPr>
        <p:txBody>
          <a:bodyPr/>
          <a:lstStyle/>
          <a:p>
            <a:r>
              <a:rPr lang="fi-FI" altLang="en-US"/>
              <a:t>(c) Derek Chiou &amp; Mattan Erez</a:t>
            </a:r>
            <a:endParaRPr lang="en-US" altLang="en-US"/>
          </a:p>
        </p:txBody>
      </p:sp>
      <p:sp>
        <p:nvSpPr>
          <p:cNvPr id="609284"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E10C62F7-303C-48F1-8472-3C8189BFBAF4}" type="slidenum">
              <a:rPr lang="en-US" altLang="en-US" sz="1000"/>
              <a:pPr algn="r" eaLnBrk="1" hangingPunct="1"/>
              <a:t>13</a:t>
            </a:fld>
            <a:endParaRPr lang="en-US" altLang="en-US" sz="1000"/>
          </a:p>
        </p:txBody>
      </p:sp>
    </p:spTree>
    <p:extLst>
      <p:ext uri="{BB962C8B-B14F-4D97-AF65-F5344CB8AC3E}">
        <p14:creationId xmlns:p14="http://schemas.microsoft.com/office/powerpoint/2010/main" val="102951771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upload.wikimedia.org/wikipedia/commons/thumb/d/da/KL_CoreMemory.jpg/260px-KL_CoreMem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4343400"/>
            <a:ext cx="2476500" cy="2476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Early days SRAM </a:t>
            </a:r>
            <a:r>
              <a:rPr lang="en-US" dirty="0">
                <a:sym typeface="Wingdings" panose="05000000000000000000" pitchFamily="2" charset="2"/>
              </a:rPr>
              <a:t> Magnetic Core Memory</a:t>
            </a:r>
            <a:endParaRPr lang="en-US" dirty="0"/>
          </a:p>
        </p:txBody>
      </p:sp>
      <p:sp>
        <p:nvSpPr>
          <p:cNvPr id="3" name="Content Placeholder 2"/>
          <p:cNvSpPr>
            <a:spLocks noGrp="1"/>
          </p:cNvSpPr>
          <p:nvPr>
            <p:ph idx="1"/>
          </p:nvPr>
        </p:nvSpPr>
        <p:spPr>
          <a:xfrm>
            <a:off x="457200" y="1449387"/>
            <a:ext cx="8534400" cy="5408613"/>
          </a:xfrm>
        </p:spPr>
        <p:txBody>
          <a:bodyPr/>
          <a:lstStyle/>
          <a:p>
            <a:r>
              <a:rPr lang="en-US" sz="2400" b="1" dirty="0"/>
              <a:t>Magnetic Core memory</a:t>
            </a:r>
          </a:p>
          <a:p>
            <a:pPr lvl="1"/>
            <a:r>
              <a:rPr lang="en-US" sz="2000" dirty="0"/>
              <a:t>A set of memory planes of ferromagnetic rings</a:t>
            </a:r>
          </a:p>
          <a:p>
            <a:pPr lvl="1"/>
            <a:r>
              <a:rPr lang="en-US" sz="2000" dirty="0"/>
              <a:t>Each ring can have magnetic flux circulating one way or the other</a:t>
            </a:r>
          </a:p>
          <a:p>
            <a:pPr lvl="1"/>
            <a:r>
              <a:rPr lang="en-US" sz="2000" dirty="0"/>
              <a:t>Enough current through the ring can flip polarity</a:t>
            </a:r>
          </a:p>
          <a:p>
            <a:pPr lvl="1"/>
            <a:r>
              <a:rPr lang="en-US" sz="2000" dirty="0"/>
              <a:t>Write: passing half that current through both a single X and Y wire …</a:t>
            </a:r>
          </a:p>
          <a:p>
            <a:pPr lvl="1"/>
            <a:r>
              <a:rPr lang="en-US" sz="2000" dirty="0"/>
              <a:t>Read: try to write 0 and see if any pulse on Sense line</a:t>
            </a:r>
          </a:p>
          <a:p>
            <a:pPr lvl="1"/>
            <a:r>
              <a:rPr lang="en-US" sz="2000" b="1" dirty="0">
                <a:solidFill>
                  <a:schemeClr val="accent2"/>
                </a:solidFill>
              </a:rPr>
              <a:t>Destructive reads!</a:t>
            </a:r>
            <a:r>
              <a:rPr lang="en-US" sz="2000" dirty="0">
                <a:solidFill>
                  <a:schemeClr val="accent2"/>
                </a:solidFill>
              </a:rPr>
              <a:t> </a:t>
            </a:r>
            <a:r>
              <a:rPr lang="en-US" sz="2000" dirty="0"/>
              <a:t>Read flips to 0, so have to rewrite any 1s</a:t>
            </a:r>
          </a:p>
          <a:p>
            <a:pPr lvl="1"/>
            <a:r>
              <a:rPr lang="en-US" sz="2000" dirty="0"/>
              <a:t>Only single bit accessed per plane</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14</a:t>
            </a:fld>
            <a:endParaRPr lang="en-US" altLang="en-US"/>
          </a:p>
        </p:txBody>
      </p:sp>
      <p:sp>
        <p:nvSpPr>
          <p:cNvPr id="5" name="Footer Placeholder 4"/>
          <p:cNvSpPr>
            <a:spLocks noGrp="1"/>
          </p:cNvSpPr>
          <p:nvPr>
            <p:ph type="ftr" idx="3"/>
          </p:nvPr>
        </p:nvSpPr>
        <p:spPr/>
        <p:txBody>
          <a:bodyPr/>
          <a:lstStyle/>
          <a:p>
            <a:r>
              <a:rPr lang="fi-FI" altLang="en-US"/>
              <a:t>(c) Derek Chiou &amp; Mattan Erez</a:t>
            </a:r>
            <a:endParaRPr lang="en-US" altLang="en-US" dirty="0"/>
          </a:p>
        </p:txBody>
      </p:sp>
      <p:pic>
        <p:nvPicPr>
          <p:cNvPr id="9220" name="Picture 4" descr="https://upload.wikimedia.org/wikipedia/commons/thumb/0/04/KL_Kernspeicher_Makro_1.jpg/220px-KL_Kernspeicher_Makro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0" y="4881562"/>
            <a:ext cx="20955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upload.wikimedia.org/wikipedia/commons/thumb/8/84/Coincident-current_magnetic_core.svg/220px-Coincident-current_magnetic_cor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00" y="4638674"/>
            <a:ext cx="20955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1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memory can fit in a chip?</a:t>
            </a:r>
          </a:p>
        </p:txBody>
      </p:sp>
      <p:sp>
        <p:nvSpPr>
          <p:cNvPr id="3" name="Content Placeholder 2"/>
          <p:cNvSpPr>
            <a:spLocks noGrp="1"/>
          </p:cNvSpPr>
          <p:nvPr>
            <p:ph idx="1"/>
          </p:nvPr>
        </p:nvSpPr>
        <p:spPr>
          <a:xfrm>
            <a:off x="457200" y="1433513"/>
            <a:ext cx="8534400" cy="5195887"/>
          </a:xfrm>
        </p:spPr>
        <p:txBody>
          <a:bodyPr>
            <a:normAutofit/>
          </a:bodyPr>
          <a:lstStyle/>
          <a:p>
            <a:r>
              <a:rPr lang="en-US" dirty="0"/>
              <a:t>Common chip size is order of 100 mm</a:t>
            </a:r>
            <a:r>
              <a:rPr lang="en-US" baseline="30000" dirty="0"/>
              <a:t>2</a:t>
            </a:r>
            <a:endParaRPr lang="en-US" dirty="0"/>
          </a:p>
          <a:p>
            <a:r>
              <a:rPr lang="en-US" dirty="0"/>
              <a:t>Core memory: </a:t>
            </a:r>
          </a:p>
          <a:p>
            <a:pPr lvl="1"/>
            <a:r>
              <a:rPr lang="en-US" dirty="0"/>
              <a:t>Density ~1 bit per mm</a:t>
            </a:r>
            <a:r>
              <a:rPr lang="en-US" baseline="30000" dirty="0"/>
              <a:t>2</a:t>
            </a:r>
            <a:r>
              <a:rPr lang="en-US" dirty="0"/>
              <a:t> </a:t>
            </a:r>
          </a:p>
          <a:p>
            <a:pPr lvl="1"/>
            <a:r>
              <a:rPr lang="en-US" dirty="0"/>
              <a:t>So can have ~100 bits per “chip” in today’s </a:t>
            </a:r>
            <a:r>
              <a:rPr lang="en-US" dirty="0" err="1"/>
              <a:t>wolrd</a:t>
            </a:r>
            <a:r>
              <a:rPr lang="en-US" dirty="0"/>
              <a:t>!</a:t>
            </a:r>
          </a:p>
          <a:p>
            <a:r>
              <a:rPr lang="en-US" dirty="0"/>
              <a:t>SRAM</a:t>
            </a:r>
          </a:p>
          <a:p>
            <a:pPr lvl="1"/>
            <a:r>
              <a:rPr lang="en-US" dirty="0"/>
              <a:t>.0588 um</a:t>
            </a:r>
            <a:r>
              <a:rPr lang="en-US" baseline="30000" dirty="0"/>
              <a:t>2</a:t>
            </a:r>
            <a:r>
              <a:rPr lang="en-US" dirty="0"/>
              <a:t> per bit in 14nm process technology</a:t>
            </a:r>
          </a:p>
          <a:p>
            <a:pPr lvl="1"/>
            <a:r>
              <a:rPr lang="en-US" dirty="0"/>
              <a:t>So can have &gt;1 billion bits</a:t>
            </a:r>
          </a:p>
          <a:p>
            <a:r>
              <a:rPr lang="en-US" dirty="0"/>
              <a:t>Is 1 billion bits a lot?</a:t>
            </a:r>
          </a:p>
          <a:p>
            <a:pPr lvl="1"/>
            <a:r>
              <a:rPr lang="en-US" dirty="0"/>
              <a:t>Just ~128MiB, not enough for even just Windows</a:t>
            </a:r>
          </a:p>
          <a:p>
            <a:r>
              <a:rPr lang="en-US" dirty="0"/>
              <a:t>Denser memories needed</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15</a:t>
            </a:fld>
            <a:endParaRPr lang="en-US" altLang="en-US"/>
          </a:p>
        </p:txBody>
      </p:sp>
      <p:sp>
        <p:nvSpPr>
          <p:cNvPr id="5" name="Footer Placeholder 4"/>
          <p:cNvSpPr>
            <a:spLocks noGrp="1"/>
          </p:cNvSpPr>
          <p:nvPr>
            <p:ph type="ftr" idx="3"/>
          </p:nvPr>
        </p:nvSpPr>
        <p:spPr/>
        <p:txBody>
          <a:bodyPr/>
          <a:lstStyle/>
          <a:p>
            <a:r>
              <a:rPr lang="fi-FI" altLang="en-US"/>
              <a:t>(c) Derek Chiou &amp; Mattan Erez</a:t>
            </a:r>
            <a:endParaRPr lang="en-US" altLang="en-US" dirty="0"/>
          </a:p>
        </p:txBody>
      </p:sp>
    </p:spTree>
    <p:extLst>
      <p:ext uri="{BB962C8B-B14F-4D97-AF65-F5344CB8AC3E}">
        <p14:creationId xmlns:p14="http://schemas.microsoft.com/office/powerpoint/2010/main" val="246464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6" name="Rectangle 2"/>
          <p:cNvSpPr>
            <a:spLocks noGrp="1" noChangeArrowheads="1"/>
          </p:cNvSpPr>
          <p:nvPr>
            <p:ph type="title"/>
          </p:nvPr>
        </p:nvSpPr>
        <p:spPr/>
        <p:txBody>
          <a:bodyPr/>
          <a:lstStyle/>
          <a:p>
            <a:pPr eaLnBrk="1" hangingPunct="1"/>
            <a:r>
              <a:rPr lang="en-US"/>
              <a:t>Memory Layout Across One Chip</a:t>
            </a:r>
          </a:p>
        </p:txBody>
      </p:sp>
      <p:sp>
        <p:nvSpPr>
          <p:cNvPr id="145" name="Rectangle 6"/>
          <p:cNvSpPr>
            <a:spLocks noGrp="1" noChangeArrowheads="1"/>
          </p:cNvSpPr>
          <p:nvPr>
            <p:ph type="sldNum" idx="12"/>
          </p:nvPr>
        </p:nvSpPr>
        <p:spPr>
          <a:ln/>
        </p:spPr>
        <p:txBody>
          <a:bodyPr/>
          <a:lstStyle/>
          <a:p>
            <a:pPr>
              <a:defRPr/>
            </a:pPr>
            <a:fld id="{C80CB7B2-CD6B-4F11-87E0-CB4A3A7EF349}" type="slidenum">
              <a:rPr lang="en-US" altLang="en-US"/>
              <a:pPr>
                <a:defRPr/>
              </a:pPr>
              <a:t>16</a:t>
            </a:fld>
            <a:endParaRPr lang="en-US" altLang="en-US"/>
          </a:p>
        </p:txBody>
      </p:sp>
      <p:sp>
        <p:nvSpPr>
          <p:cNvPr id="144"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3317" name="Rectangle 3"/>
          <p:cNvSpPr>
            <a:spLocks noChangeArrowheads="1"/>
          </p:cNvSpPr>
          <p:nvPr/>
        </p:nvSpPr>
        <p:spPr bwMode="auto">
          <a:xfrm>
            <a:off x="4038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18" name="Rectangle 4"/>
          <p:cNvSpPr>
            <a:spLocks noChangeArrowheads="1"/>
          </p:cNvSpPr>
          <p:nvPr/>
        </p:nvSpPr>
        <p:spPr bwMode="auto">
          <a:xfrm>
            <a:off x="4191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19" name="Rectangle 5"/>
          <p:cNvSpPr>
            <a:spLocks noChangeArrowheads="1"/>
          </p:cNvSpPr>
          <p:nvPr/>
        </p:nvSpPr>
        <p:spPr bwMode="auto">
          <a:xfrm>
            <a:off x="4343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0" name="Rectangle 6"/>
          <p:cNvSpPr>
            <a:spLocks noChangeArrowheads="1"/>
          </p:cNvSpPr>
          <p:nvPr/>
        </p:nvSpPr>
        <p:spPr bwMode="auto">
          <a:xfrm>
            <a:off x="4495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1" name="Rectangle 7"/>
          <p:cNvSpPr>
            <a:spLocks noChangeArrowheads="1"/>
          </p:cNvSpPr>
          <p:nvPr/>
        </p:nvSpPr>
        <p:spPr bwMode="auto">
          <a:xfrm>
            <a:off x="4648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2" name="Rectangle 8"/>
          <p:cNvSpPr>
            <a:spLocks noChangeArrowheads="1"/>
          </p:cNvSpPr>
          <p:nvPr/>
        </p:nvSpPr>
        <p:spPr bwMode="auto">
          <a:xfrm>
            <a:off x="4800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3" name="Rectangle 9"/>
          <p:cNvSpPr>
            <a:spLocks noChangeArrowheads="1"/>
          </p:cNvSpPr>
          <p:nvPr/>
        </p:nvSpPr>
        <p:spPr bwMode="auto">
          <a:xfrm>
            <a:off x="4953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4" name="Rectangle 10"/>
          <p:cNvSpPr>
            <a:spLocks noChangeArrowheads="1"/>
          </p:cNvSpPr>
          <p:nvPr/>
        </p:nvSpPr>
        <p:spPr bwMode="auto">
          <a:xfrm>
            <a:off x="5105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5" name="Rectangle 11"/>
          <p:cNvSpPr>
            <a:spLocks noChangeArrowheads="1"/>
          </p:cNvSpPr>
          <p:nvPr/>
        </p:nvSpPr>
        <p:spPr bwMode="auto">
          <a:xfrm>
            <a:off x="5257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6" name="Rectangle 12"/>
          <p:cNvSpPr>
            <a:spLocks noChangeArrowheads="1"/>
          </p:cNvSpPr>
          <p:nvPr/>
        </p:nvSpPr>
        <p:spPr bwMode="auto">
          <a:xfrm>
            <a:off x="5410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7" name="Rectangle 13"/>
          <p:cNvSpPr>
            <a:spLocks noChangeArrowheads="1"/>
          </p:cNvSpPr>
          <p:nvPr/>
        </p:nvSpPr>
        <p:spPr bwMode="auto">
          <a:xfrm>
            <a:off x="5562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8" name="Rectangle 14"/>
          <p:cNvSpPr>
            <a:spLocks noChangeArrowheads="1"/>
          </p:cNvSpPr>
          <p:nvPr/>
        </p:nvSpPr>
        <p:spPr bwMode="auto">
          <a:xfrm>
            <a:off x="5715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29" name="Rectangle 15"/>
          <p:cNvSpPr>
            <a:spLocks noChangeArrowheads="1"/>
          </p:cNvSpPr>
          <p:nvPr/>
        </p:nvSpPr>
        <p:spPr bwMode="auto">
          <a:xfrm>
            <a:off x="5867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0" name="Rectangle 16"/>
          <p:cNvSpPr>
            <a:spLocks noChangeArrowheads="1"/>
          </p:cNvSpPr>
          <p:nvPr/>
        </p:nvSpPr>
        <p:spPr bwMode="auto">
          <a:xfrm>
            <a:off x="6019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1" name="Rectangle 17"/>
          <p:cNvSpPr>
            <a:spLocks noChangeArrowheads="1"/>
          </p:cNvSpPr>
          <p:nvPr/>
        </p:nvSpPr>
        <p:spPr bwMode="auto">
          <a:xfrm>
            <a:off x="6172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2" name="Rectangle 18"/>
          <p:cNvSpPr>
            <a:spLocks noChangeArrowheads="1"/>
          </p:cNvSpPr>
          <p:nvPr/>
        </p:nvSpPr>
        <p:spPr bwMode="auto">
          <a:xfrm>
            <a:off x="6324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3" name="Rectangle 19"/>
          <p:cNvSpPr>
            <a:spLocks noChangeArrowheads="1"/>
          </p:cNvSpPr>
          <p:nvPr/>
        </p:nvSpPr>
        <p:spPr bwMode="auto">
          <a:xfrm>
            <a:off x="4038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4" name="Rectangle 20"/>
          <p:cNvSpPr>
            <a:spLocks noChangeArrowheads="1"/>
          </p:cNvSpPr>
          <p:nvPr/>
        </p:nvSpPr>
        <p:spPr bwMode="auto">
          <a:xfrm>
            <a:off x="4191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5" name="Rectangle 21"/>
          <p:cNvSpPr>
            <a:spLocks noChangeArrowheads="1"/>
          </p:cNvSpPr>
          <p:nvPr/>
        </p:nvSpPr>
        <p:spPr bwMode="auto">
          <a:xfrm>
            <a:off x="4343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6" name="Rectangle 22"/>
          <p:cNvSpPr>
            <a:spLocks noChangeArrowheads="1"/>
          </p:cNvSpPr>
          <p:nvPr/>
        </p:nvSpPr>
        <p:spPr bwMode="auto">
          <a:xfrm>
            <a:off x="4495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7" name="Rectangle 23"/>
          <p:cNvSpPr>
            <a:spLocks noChangeArrowheads="1"/>
          </p:cNvSpPr>
          <p:nvPr/>
        </p:nvSpPr>
        <p:spPr bwMode="auto">
          <a:xfrm>
            <a:off x="4648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8" name="Rectangle 24"/>
          <p:cNvSpPr>
            <a:spLocks noChangeArrowheads="1"/>
          </p:cNvSpPr>
          <p:nvPr/>
        </p:nvSpPr>
        <p:spPr bwMode="auto">
          <a:xfrm>
            <a:off x="4800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39" name="Rectangle 25"/>
          <p:cNvSpPr>
            <a:spLocks noChangeArrowheads="1"/>
          </p:cNvSpPr>
          <p:nvPr/>
        </p:nvSpPr>
        <p:spPr bwMode="auto">
          <a:xfrm>
            <a:off x="4953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0" name="Rectangle 26"/>
          <p:cNvSpPr>
            <a:spLocks noChangeArrowheads="1"/>
          </p:cNvSpPr>
          <p:nvPr/>
        </p:nvSpPr>
        <p:spPr bwMode="auto">
          <a:xfrm>
            <a:off x="5105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1" name="Rectangle 27"/>
          <p:cNvSpPr>
            <a:spLocks noChangeArrowheads="1"/>
          </p:cNvSpPr>
          <p:nvPr/>
        </p:nvSpPr>
        <p:spPr bwMode="auto">
          <a:xfrm>
            <a:off x="5257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2" name="Rectangle 28"/>
          <p:cNvSpPr>
            <a:spLocks noChangeArrowheads="1"/>
          </p:cNvSpPr>
          <p:nvPr/>
        </p:nvSpPr>
        <p:spPr bwMode="auto">
          <a:xfrm>
            <a:off x="5410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3" name="Rectangle 29"/>
          <p:cNvSpPr>
            <a:spLocks noChangeArrowheads="1"/>
          </p:cNvSpPr>
          <p:nvPr/>
        </p:nvSpPr>
        <p:spPr bwMode="auto">
          <a:xfrm>
            <a:off x="5562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4" name="Rectangle 30"/>
          <p:cNvSpPr>
            <a:spLocks noChangeArrowheads="1"/>
          </p:cNvSpPr>
          <p:nvPr/>
        </p:nvSpPr>
        <p:spPr bwMode="auto">
          <a:xfrm>
            <a:off x="5715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5" name="Rectangle 31"/>
          <p:cNvSpPr>
            <a:spLocks noChangeArrowheads="1"/>
          </p:cNvSpPr>
          <p:nvPr/>
        </p:nvSpPr>
        <p:spPr bwMode="auto">
          <a:xfrm>
            <a:off x="5867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6" name="Rectangle 32"/>
          <p:cNvSpPr>
            <a:spLocks noChangeArrowheads="1"/>
          </p:cNvSpPr>
          <p:nvPr/>
        </p:nvSpPr>
        <p:spPr bwMode="auto">
          <a:xfrm>
            <a:off x="6019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7" name="Rectangle 33"/>
          <p:cNvSpPr>
            <a:spLocks noChangeArrowheads="1"/>
          </p:cNvSpPr>
          <p:nvPr/>
        </p:nvSpPr>
        <p:spPr bwMode="auto">
          <a:xfrm>
            <a:off x="6172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8" name="Rectangle 34"/>
          <p:cNvSpPr>
            <a:spLocks noChangeArrowheads="1"/>
          </p:cNvSpPr>
          <p:nvPr/>
        </p:nvSpPr>
        <p:spPr bwMode="auto">
          <a:xfrm>
            <a:off x="6324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49" name="Rectangle 35"/>
          <p:cNvSpPr>
            <a:spLocks noChangeArrowheads="1"/>
          </p:cNvSpPr>
          <p:nvPr/>
        </p:nvSpPr>
        <p:spPr bwMode="auto">
          <a:xfrm>
            <a:off x="4038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0" name="Rectangle 36"/>
          <p:cNvSpPr>
            <a:spLocks noChangeArrowheads="1"/>
          </p:cNvSpPr>
          <p:nvPr/>
        </p:nvSpPr>
        <p:spPr bwMode="auto">
          <a:xfrm>
            <a:off x="4191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1" name="Rectangle 37"/>
          <p:cNvSpPr>
            <a:spLocks noChangeArrowheads="1"/>
          </p:cNvSpPr>
          <p:nvPr/>
        </p:nvSpPr>
        <p:spPr bwMode="auto">
          <a:xfrm>
            <a:off x="4343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2" name="Rectangle 38"/>
          <p:cNvSpPr>
            <a:spLocks noChangeArrowheads="1"/>
          </p:cNvSpPr>
          <p:nvPr/>
        </p:nvSpPr>
        <p:spPr bwMode="auto">
          <a:xfrm>
            <a:off x="4495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3" name="Rectangle 39"/>
          <p:cNvSpPr>
            <a:spLocks noChangeArrowheads="1"/>
          </p:cNvSpPr>
          <p:nvPr/>
        </p:nvSpPr>
        <p:spPr bwMode="auto">
          <a:xfrm>
            <a:off x="4648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4" name="Rectangle 40"/>
          <p:cNvSpPr>
            <a:spLocks noChangeArrowheads="1"/>
          </p:cNvSpPr>
          <p:nvPr/>
        </p:nvSpPr>
        <p:spPr bwMode="auto">
          <a:xfrm>
            <a:off x="4800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5" name="Rectangle 41"/>
          <p:cNvSpPr>
            <a:spLocks noChangeArrowheads="1"/>
          </p:cNvSpPr>
          <p:nvPr/>
        </p:nvSpPr>
        <p:spPr bwMode="auto">
          <a:xfrm>
            <a:off x="4953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6" name="Rectangle 42"/>
          <p:cNvSpPr>
            <a:spLocks noChangeArrowheads="1"/>
          </p:cNvSpPr>
          <p:nvPr/>
        </p:nvSpPr>
        <p:spPr bwMode="auto">
          <a:xfrm>
            <a:off x="5105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7" name="Rectangle 43"/>
          <p:cNvSpPr>
            <a:spLocks noChangeArrowheads="1"/>
          </p:cNvSpPr>
          <p:nvPr/>
        </p:nvSpPr>
        <p:spPr bwMode="auto">
          <a:xfrm>
            <a:off x="5257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8" name="Rectangle 44"/>
          <p:cNvSpPr>
            <a:spLocks noChangeArrowheads="1"/>
          </p:cNvSpPr>
          <p:nvPr/>
        </p:nvSpPr>
        <p:spPr bwMode="auto">
          <a:xfrm>
            <a:off x="5410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59" name="Rectangle 45"/>
          <p:cNvSpPr>
            <a:spLocks noChangeArrowheads="1"/>
          </p:cNvSpPr>
          <p:nvPr/>
        </p:nvSpPr>
        <p:spPr bwMode="auto">
          <a:xfrm>
            <a:off x="5562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0" name="Rectangle 46"/>
          <p:cNvSpPr>
            <a:spLocks noChangeArrowheads="1"/>
          </p:cNvSpPr>
          <p:nvPr/>
        </p:nvSpPr>
        <p:spPr bwMode="auto">
          <a:xfrm>
            <a:off x="5715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1" name="Rectangle 47"/>
          <p:cNvSpPr>
            <a:spLocks noChangeArrowheads="1"/>
          </p:cNvSpPr>
          <p:nvPr/>
        </p:nvSpPr>
        <p:spPr bwMode="auto">
          <a:xfrm>
            <a:off x="5867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2" name="Rectangle 48"/>
          <p:cNvSpPr>
            <a:spLocks noChangeArrowheads="1"/>
          </p:cNvSpPr>
          <p:nvPr/>
        </p:nvSpPr>
        <p:spPr bwMode="auto">
          <a:xfrm>
            <a:off x="6019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3" name="Rectangle 49"/>
          <p:cNvSpPr>
            <a:spLocks noChangeArrowheads="1"/>
          </p:cNvSpPr>
          <p:nvPr/>
        </p:nvSpPr>
        <p:spPr bwMode="auto">
          <a:xfrm>
            <a:off x="6172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4" name="Rectangle 50"/>
          <p:cNvSpPr>
            <a:spLocks noChangeArrowheads="1"/>
          </p:cNvSpPr>
          <p:nvPr/>
        </p:nvSpPr>
        <p:spPr bwMode="auto">
          <a:xfrm>
            <a:off x="6324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5" name="Rectangle 51"/>
          <p:cNvSpPr>
            <a:spLocks noChangeArrowheads="1"/>
          </p:cNvSpPr>
          <p:nvPr/>
        </p:nvSpPr>
        <p:spPr bwMode="auto">
          <a:xfrm>
            <a:off x="4038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6" name="Rectangle 52"/>
          <p:cNvSpPr>
            <a:spLocks noChangeArrowheads="1"/>
          </p:cNvSpPr>
          <p:nvPr/>
        </p:nvSpPr>
        <p:spPr bwMode="auto">
          <a:xfrm>
            <a:off x="4191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7" name="Rectangle 53"/>
          <p:cNvSpPr>
            <a:spLocks noChangeArrowheads="1"/>
          </p:cNvSpPr>
          <p:nvPr/>
        </p:nvSpPr>
        <p:spPr bwMode="auto">
          <a:xfrm>
            <a:off x="4343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8" name="Rectangle 54"/>
          <p:cNvSpPr>
            <a:spLocks noChangeArrowheads="1"/>
          </p:cNvSpPr>
          <p:nvPr/>
        </p:nvSpPr>
        <p:spPr bwMode="auto">
          <a:xfrm>
            <a:off x="4495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69" name="Rectangle 55"/>
          <p:cNvSpPr>
            <a:spLocks noChangeArrowheads="1"/>
          </p:cNvSpPr>
          <p:nvPr/>
        </p:nvSpPr>
        <p:spPr bwMode="auto">
          <a:xfrm>
            <a:off x="4648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0" name="Rectangle 56"/>
          <p:cNvSpPr>
            <a:spLocks noChangeArrowheads="1"/>
          </p:cNvSpPr>
          <p:nvPr/>
        </p:nvSpPr>
        <p:spPr bwMode="auto">
          <a:xfrm>
            <a:off x="4800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1" name="Rectangle 57"/>
          <p:cNvSpPr>
            <a:spLocks noChangeArrowheads="1"/>
          </p:cNvSpPr>
          <p:nvPr/>
        </p:nvSpPr>
        <p:spPr bwMode="auto">
          <a:xfrm>
            <a:off x="4953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2" name="Rectangle 58"/>
          <p:cNvSpPr>
            <a:spLocks noChangeArrowheads="1"/>
          </p:cNvSpPr>
          <p:nvPr/>
        </p:nvSpPr>
        <p:spPr bwMode="auto">
          <a:xfrm>
            <a:off x="5105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3" name="Rectangle 59"/>
          <p:cNvSpPr>
            <a:spLocks noChangeArrowheads="1"/>
          </p:cNvSpPr>
          <p:nvPr/>
        </p:nvSpPr>
        <p:spPr bwMode="auto">
          <a:xfrm>
            <a:off x="5257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4" name="Rectangle 60"/>
          <p:cNvSpPr>
            <a:spLocks noChangeArrowheads="1"/>
          </p:cNvSpPr>
          <p:nvPr/>
        </p:nvSpPr>
        <p:spPr bwMode="auto">
          <a:xfrm>
            <a:off x="5410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5" name="Rectangle 61"/>
          <p:cNvSpPr>
            <a:spLocks noChangeArrowheads="1"/>
          </p:cNvSpPr>
          <p:nvPr/>
        </p:nvSpPr>
        <p:spPr bwMode="auto">
          <a:xfrm>
            <a:off x="5562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6" name="Rectangle 62"/>
          <p:cNvSpPr>
            <a:spLocks noChangeArrowheads="1"/>
          </p:cNvSpPr>
          <p:nvPr/>
        </p:nvSpPr>
        <p:spPr bwMode="auto">
          <a:xfrm>
            <a:off x="5715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7" name="Rectangle 63"/>
          <p:cNvSpPr>
            <a:spLocks noChangeArrowheads="1"/>
          </p:cNvSpPr>
          <p:nvPr/>
        </p:nvSpPr>
        <p:spPr bwMode="auto">
          <a:xfrm>
            <a:off x="5867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8" name="Rectangle 64"/>
          <p:cNvSpPr>
            <a:spLocks noChangeArrowheads="1"/>
          </p:cNvSpPr>
          <p:nvPr/>
        </p:nvSpPr>
        <p:spPr bwMode="auto">
          <a:xfrm>
            <a:off x="6019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79" name="Rectangle 65"/>
          <p:cNvSpPr>
            <a:spLocks noChangeArrowheads="1"/>
          </p:cNvSpPr>
          <p:nvPr/>
        </p:nvSpPr>
        <p:spPr bwMode="auto">
          <a:xfrm>
            <a:off x="6172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0" name="Rectangle 66"/>
          <p:cNvSpPr>
            <a:spLocks noChangeArrowheads="1"/>
          </p:cNvSpPr>
          <p:nvPr/>
        </p:nvSpPr>
        <p:spPr bwMode="auto">
          <a:xfrm>
            <a:off x="6324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1" name="Rectangle 67"/>
          <p:cNvSpPr>
            <a:spLocks noChangeArrowheads="1"/>
          </p:cNvSpPr>
          <p:nvPr/>
        </p:nvSpPr>
        <p:spPr bwMode="auto">
          <a:xfrm>
            <a:off x="4038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2" name="Rectangle 68"/>
          <p:cNvSpPr>
            <a:spLocks noChangeArrowheads="1"/>
          </p:cNvSpPr>
          <p:nvPr/>
        </p:nvSpPr>
        <p:spPr bwMode="auto">
          <a:xfrm>
            <a:off x="4191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3" name="Rectangle 69"/>
          <p:cNvSpPr>
            <a:spLocks noChangeArrowheads="1"/>
          </p:cNvSpPr>
          <p:nvPr/>
        </p:nvSpPr>
        <p:spPr bwMode="auto">
          <a:xfrm>
            <a:off x="4343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4" name="Rectangle 70"/>
          <p:cNvSpPr>
            <a:spLocks noChangeArrowheads="1"/>
          </p:cNvSpPr>
          <p:nvPr/>
        </p:nvSpPr>
        <p:spPr bwMode="auto">
          <a:xfrm>
            <a:off x="4495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5" name="Rectangle 71"/>
          <p:cNvSpPr>
            <a:spLocks noChangeArrowheads="1"/>
          </p:cNvSpPr>
          <p:nvPr/>
        </p:nvSpPr>
        <p:spPr bwMode="auto">
          <a:xfrm>
            <a:off x="4648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6" name="Rectangle 72"/>
          <p:cNvSpPr>
            <a:spLocks noChangeArrowheads="1"/>
          </p:cNvSpPr>
          <p:nvPr/>
        </p:nvSpPr>
        <p:spPr bwMode="auto">
          <a:xfrm>
            <a:off x="4800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7" name="Rectangle 73"/>
          <p:cNvSpPr>
            <a:spLocks noChangeArrowheads="1"/>
          </p:cNvSpPr>
          <p:nvPr/>
        </p:nvSpPr>
        <p:spPr bwMode="auto">
          <a:xfrm>
            <a:off x="4953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8" name="Rectangle 74"/>
          <p:cNvSpPr>
            <a:spLocks noChangeArrowheads="1"/>
          </p:cNvSpPr>
          <p:nvPr/>
        </p:nvSpPr>
        <p:spPr bwMode="auto">
          <a:xfrm>
            <a:off x="5105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89" name="Rectangle 75"/>
          <p:cNvSpPr>
            <a:spLocks noChangeArrowheads="1"/>
          </p:cNvSpPr>
          <p:nvPr/>
        </p:nvSpPr>
        <p:spPr bwMode="auto">
          <a:xfrm>
            <a:off x="5257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0" name="Rectangle 76"/>
          <p:cNvSpPr>
            <a:spLocks noChangeArrowheads="1"/>
          </p:cNvSpPr>
          <p:nvPr/>
        </p:nvSpPr>
        <p:spPr bwMode="auto">
          <a:xfrm>
            <a:off x="5410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1" name="Rectangle 77"/>
          <p:cNvSpPr>
            <a:spLocks noChangeArrowheads="1"/>
          </p:cNvSpPr>
          <p:nvPr/>
        </p:nvSpPr>
        <p:spPr bwMode="auto">
          <a:xfrm>
            <a:off x="5562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2" name="Rectangle 78"/>
          <p:cNvSpPr>
            <a:spLocks noChangeArrowheads="1"/>
          </p:cNvSpPr>
          <p:nvPr/>
        </p:nvSpPr>
        <p:spPr bwMode="auto">
          <a:xfrm>
            <a:off x="5715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3" name="Rectangle 79"/>
          <p:cNvSpPr>
            <a:spLocks noChangeArrowheads="1"/>
          </p:cNvSpPr>
          <p:nvPr/>
        </p:nvSpPr>
        <p:spPr bwMode="auto">
          <a:xfrm>
            <a:off x="5867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4" name="Rectangle 80"/>
          <p:cNvSpPr>
            <a:spLocks noChangeArrowheads="1"/>
          </p:cNvSpPr>
          <p:nvPr/>
        </p:nvSpPr>
        <p:spPr bwMode="auto">
          <a:xfrm>
            <a:off x="6019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5" name="Rectangle 81"/>
          <p:cNvSpPr>
            <a:spLocks noChangeArrowheads="1"/>
          </p:cNvSpPr>
          <p:nvPr/>
        </p:nvSpPr>
        <p:spPr bwMode="auto">
          <a:xfrm>
            <a:off x="6172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6" name="Rectangle 82"/>
          <p:cNvSpPr>
            <a:spLocks noChangeArrowheads="1"/>
          </p:cNvSpPr>
          <p:nvPr/>
        </p:nvSpPr>
        <p:spPr bwMode="auto">
          <a:xfrm>
            <a:off x="6324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7" name="Rectangle 83"/>
          <p:cNvSpPr>
            <a:spLocks noChangeArrowheads="1"/>
          </p:cNvSpPr>
          <p:nvPr/>
        </p:nvSpPr>
        <p:spPr bwMode="auto">
          <a:xfrm>
            <a:off x="4038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8" name="Rectangle 84"/>
          <p:cNvSpPr>
            <a:spLocks noChangeArrowheads="1"/>
          </p:cNvSpPr>
          <p:nvPr/>
        </p:nvSpPr>
        <p:spPr bwMode="auto">
          <a:xfrm>
            <a:off x="4191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399" name="Rectangle 85"/>
          <p:cNvSpPr>
            <a:spLocks noChangeArrowheads="1"/>
          </p:cNvSpPr>
          <p:nvPr/>
        </p:nvSpPr>
        <p:spPr bwMode="auto">
          <a:xfrm>
            <a:off x="4343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0" name="Rectangle 86"/>
          <p:cNvSpPr>
            <a:spLocks noChangeArrowheads="1"/>
          </p:cNvSpPr>
          <p:nvPr/>
        </p:nvSpPr>
        <p:spPr bwMode="auto">
          <a:xfrm>
            <a:off x="4495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1" name="Rectangle 87"/>
          <p:cNvSpPr>
            <a:spLocks noChangeArrowheads="1"/>
          </p:cNvSpPr>
          <p:nvPr/>
        </p:nvSpPr>
        <p:spPr bwMode="auto">
          <a:xfrm>
            <a:off x="4648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2" name="Rectangle 88"/>
          <p:cNvSpPr>
            <a:spLocks noChangeArrowheads="1"/>
          </p:cNvSpPr>
          <p:nvPr/>
        </p:nvSpPr>
        <p:spPr bwMode="auto">
          <a:xfrm>
            <a:off x="4800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3" name="Rectangle 89"/>
          <p:cNvSpPr>
            <a:spLocks noChangeArrowheads="1"/>
          </p:cNvSpPr>
          <p:nvPr/>
        </p:nvSpPr>
        <p:spPr bwMode="auto">
          <a:xfrm>
            <a:off x="4953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4" name="Rectangle 90"/>
          <p:cNvSpPr>
            <a:spLocks noChangeArrowheads="1"/>
          </p:cNvSpPr>
          <p:nvPr/>
        </p:nvSpPr>
        <p:spPr bwMode="auto">
          <a:xfrm>
            <a:off x="5105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5" name="Rectangle 91"/>
          <p:cNvSpPr>
            <a:spLocks noChangeArrowheads="1"/>
          </p:cNvSpPr>
          <p:nvPr/>
        </p:nvSpPr>
        <p:spPr bwMode="auto">
          <a:xfrm>
            <a:off x="5257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6" name="Rectangle 92"/>
          <p:cNvSpPr>
            <a:spLocks noChangeArrowheads="1"/>
          </p:cNvSpPr>
          <p:nvPr/>
        </p:nvSpPr>
        <p:spPr bwMode="auto">
          <a:xfrm>
            <a:off x="5410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7" name="Rectangle 93"/>
          <p:cNvSpPr>
            <a:spLocks noChangeArrowheads="1"/>
          </p:cNvSpPr>
          <p:nvPr/>
        </p:nvSpPr>
        <p:spPr bwMode="auto">
          <a:xfrm>
            <a:off x="5562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8" name="Rectangle 94"/>
          <p:cNvSpPr>
            <a:spLocks noChangeArrowheads="1"/>
          </p:cNvSpPr>
          <p:nvPr/>
        </p:nvSpPr>
        <p:spPr bwMode="auto">
          <a:xfrm>
            <a:off x="5715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09" name="Rectangle 95"/>
          <p:cNvSpPr>
            <a:spLocks noChangeArrowheads="1"/>
          </p:cNvSpPr>
          <p:nvPr/>
        </p:nvSpPr>
        <p:spPr bwMode="auto">
          <a:xfrm>
            <a:off x="5867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0" name="Rectangle 96"/>
          <p:cNvSpPr>
            <a:spLocks noChangeArrowheads="1"/>
          </p:cNvSpPr>
          <p:nvPr/>
        </p:nvSpPr>
        <p:spPr bwMode="auto">
          <a:xfrm>
            <a:off x="6019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1" name="Rectangle 97"/>
          <p:cNvSpPr>
            <a:spLocks noChangeArrowheads="1"/>
          </p:cNvSpPr>
          <p:nvPr/>
        </p:nvSpPr>
        <p:spPr bwMode="auto">
          <a:xfrm>
            <a:off x="6172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2" name="Rectangle 98"/>
          <p:cNvSpPr>
            <a:spLocks noChangeArrowheads="1"/>
          </p:cNvSpPr>
          <p:nvPr/>
        </p:nvSpPr>
        <p:spPr bwMode="auto">
          <a:xfrm>
            <a:off x="6324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3" name="Rectangle 99"/>
          <p:cNvSpPr>
            <a:spLocks noChangeArrowheads="1"/>
          </p:cNvSpPr>
          <p:nvPr/>
        </p:nvSpPr>
        <p:spPr bwMode="auto">
          <a:xfrm>
            <a:off x="4038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4" name="Rectangle 100"/>
          <p:cNvSpPr>
            <a:spLocks noChangeArrowheads="1"/>
          </p:cNvSpPr>
          <p:nvPr/>
        </p:nvSpPr>
        <p:spPr bwMode="auto">
          <a:xfrm>
            <a:off x="4191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5" name="Rectangle 101"/>
          <p:cNvSpPr>
            <a:spLocks noChangeArrowheads="1"/>
          </p:cNvSpPr>
          <p:nvPr/>
        </p:nvSpPr>
        <p:spPr bwMode="auto">
          <a:xfrm>
            <a:off x="4343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6" name="Rectangle 102"/>
          <p:cNvSpPr>
            <a:spLocks noChangeArrowheads="1"/>
          </p:cNvSpPr>
          <p:nvPr/>
        </p:nvSpPr>
        <p:spPr bwMode="auto">
          <a:xfrm>
            <a:off x="4495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7" name="Rectangle 103"/>
          <p:cNvSpPr>
            <a:spLocks noChangeArrowheads="1"/>
          </p:cNvSpPr>
          <p:nvPr/>
        </p:nvSpPr>
        <p:spPr bwMode="auto">
          <a:xfrm>
            <a:off x="4648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8" name="Rectangle 104"/>
          <p:cNvSpPr>
            <a:spLocks noChangeArrowheads="1"/>
          </p:cNvSpPr>
          <p:nvPr/>
        </p:nvSpPr>
        <p:spPr bwMode="auto">
          <a:xfrm>
            <a:off x="4800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19" name="Rectangle 105"/>
          <p:cNvSpPr>
            <a:spLocks noChangeArrowheads="1"/>
          </p:cNvSpPr>
          <p:nvPr/>
        </p:nvSpPr>
        <p:spPr bwMode="auto">
          <a:xfrm>
            <a:off x="4953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0" name="Rectangle 106"/>
          <p:cNvSpPr>
            <a:spLocks noChangeArrowheads="1"/>
          </p:cNvSpPr>
          <p:nvPr/>
        </p:nvSpPr>
        <p:spPr bwMode="auto">
          <a:xfrm>
            <a:off x="5105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1" name="Rectangle 107"/>
          <p:cNvSpPr>
            <a:spLocks noChangeArrowheads="1"/>
          </p:cNvSpPr>
          <p:nvPr/>
        </p:nvSpPr>
        <p:spPr bwMode="auto">
          <a:xfrm>
            <a:off x="5257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2" name="Rectangle 108"/>
          <p:cNvSpPr>
            <a:spLocks noChangeArrowheads="1"/>
          </p:cNvSpPr>
          <p:nvPr/>
        </p:nvSpPr>
        <p:spPr bwMode="auto">
          <a:xfrm>
            <a:off x="5410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3" name="Rectangle 109"/>
          <p:cNvSpPr>
            <a:spLocks noChangeArrowheads="1"/>
          </p:cNvSpPr>
          <p:nvPr/>
        </p:nvSpPr>
        <p:spPr bwMode="auto">
          <a:xfrm>
            <a:off x="5562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4" name="Rectangle 110"/>
          <p:cNvSpPr>
            <a:spLocks noChangeArrowheads="1"/>
          </p:cNvSpPr>
          <p:nvPr/>
        </p:nvSpPr>
        <p:spPr bwMode="auto">
          <a:xfrm>
            <a:off x="5715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5" name="Rectangle 111"/>
          <p:cNvSpPr>
            <a:spLocks noChangeArrowheads="1"/>
          </p:cNvSpPr>
          <p:nvPr/>
        </p:nvSpPr>
        <p:spPr bwMode="auto">
          <a:xfrm>
            <a:off x="5867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6" name="Rectangle 112"/>
          <p:cNvSpPr>
            <a:spLocks noChangeArrowheads="1"/>
          </p:cNvSpPr>
          <p:nvPr/>
        </p:nvSpPr>
        <p:spPr bwMode="auto">
          <a:xfrm>
            <a:off x="6019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7" name="Rectangle 113"/>
          <p:cNvSpPr>
            <a:spLocks noChangeArrowheads="1"/>
          </p:cNvSpPr>
          <p:nvPr/>
        </p:nvSpPr>
        <p:spPr bwMode="auto">
          <a:xfrm>
            <a:off x="6172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8" name="Rectangle 114"/>
          <p:cNvSpPr>
            <a:spLocks noChangeArrowheads="1"/>
          </p:cNvSpPr>
          <p:nvPr/>
        </p:nvSpPr>
        <p:spPr bwMode="auto">
          <a:xfrm>
            <a:off x="6324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29" name="Rectangle 115"/>
          <p:cNvSpPr>
            <a:spLocks noChangeArrowheads="1"/>
          </p:cNvSpPr>
          <p:nvPr/>
        </p:nvSpPr>
        <p:spPr bwMode="auto">
          <a:xfrm>
            <a:off x="4038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0" name="Rectangle 116"/>
          <p:cNvSpPr>
            <a:spLocks noChangeArrowheads="1"/>
          </p:cNvSpPr>
          <p:nvPr/>
        </p:nvSpPr>
        <p:spPr bwMode="auto">
          <a:xfrm>
            <a:off x="4191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1" name="Rectangle 117"/>
          <p:cNvSpPr>
            <a:spLocks noChangeArrowheads="1"/>
          </p:cNvSpPr>
          <p:nvPr/>
        </p:nvSpPr>
        <p:spPr bwMode="auto">
          <a:xfrm>
            <a:off x="4343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2" name="Rectangle 118"/>
          <p:cNvSpPr>
            <a:spLocks noChangeArrowheads="1"/>
          </p:cNvSpPr>
          <p:nvPr/>
        </p:nvSpPr>
        <p:spPr bwMode="auto">
          <a:xfrm>
            <a:off x="4495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3" name="Rectangle 119"/>
          <p:cNvSpPr>
            <a:spLocks noChangeArrowheads="1"/>
          </p:cNvSpPr>
          <p:nvPr/>
        </p:nvSpPr>
        <p:spPr bwMode="auto">
          <a:xfrm>
            <a:off x="4648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4" name="Rectangle 120"/>
          <p:cNvSpPr>
            <a:spLocks noChangeArrowheads="1"/>
          </p:cNvSpPr>
          <p:nvPr/>
        </p:nvSpPr>
        <p:spPr bwMode="auto">
          <a:xfrm>
            <a:off x="4800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5" name="Rectangle 121"/>
          <p:cNvSpPr>
            <a:spLocks noChangeArrowheads="1"/>
          </p:cNvSpPr>
          <p:nvPr/>
        </p:nvSpPr>
        <p:spPr bwMode="auto">
          <a:xfrm>
            <a:off x="4953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6" name="Rectangle 122"/>
          <p:cNvSpPr>
            <a:spLocks noChangeArrowheads="1"/>
          </p:cNvSpPr>
          <p:nvPr/>
        </p:nvSpPr>
        <p:spPr bwMode="auto">
          <a:xfrm>
            <a:off x="5105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7" name="Rectangle 123"/>
          <p:cNvSpPr>
            <a:spLocks noChangeArrowheads="1"/>
          </p:cNvSpPr>
          <p:nvPr/>
        </p:nvSpPr>
        <p:spPr bwMode="auto">
          <a:xfrm>
            <a:off x="5257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8" name="Rectangle 124"/>
          <p:cNvSpPr>
            <a:spLocks noChangeArrowheads="1"/>
          </p:cNvSpPr>
          <p:nvPr/>
        </p:nvSpPr>
        <p:spPr bwMode="auto">
          <a:xfrm>
            <a:off x="5410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39" name="Rectangle 125"/>
          <p:cNvSpPr>
            <a:spLocks noChangeArrowheads="1"/>
          </p:cNvSpPr>
          <p:nvPr/>
        </p:nvSpPr>
        <p:spPr bwMode="auto">
          <a:xfrm>
            <a:off x="5562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0" name="Rectangle 126"/>
          <p:cNvSpPr>
            <a:spLocks noChangeArrowheads="1"/>
          </p:cNvSpPr>
          <p:nvPr/>
        </p:nvSpPr>
        <p:spPr bwMode="auto">
          <a:xfrm>
            <a:off x="5715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1" name="Rectangle 127"/>
          <p:cNvSpPr>
            <a:spLocks noChangeArrowheads="1"/>
          </p:cNvSpPr>
          <p:nvPr/>
        </p:nvSpPr>
        <p:spPr bwMode="auto">
          <a:xfrm>
            <a:off x="5867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2" name="Rectangle 128"/>
          <p:cNvSpPr>
            <a:spLocks noChangeArrowheads="1"/>
          </p:cNvSpPr>
          <p:nvPr/>
        </p:nvSpPr>
        <p:spPr bwMode="auto">
          <a:xfrm>
            <a:off x="6019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3" name="Rectangle 129"/>
          <p:cNvSpPr>
            <a:spLocks noChangeArrowheads="1"/>
          </p:cNvSpPr>
          <p:nvPr/>
        </p:nvSpPr>
        <p:spPr bwMode="auto">
          <a:xfrm>
            <a:off x="6172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4" name="Rectangle 130"/>
          <p:cNvSpPr>
            <a:spLocks noChangeArrowheads="1"/>
          </p:cNvSpPr>
          <p:nvPr/>
        </p:nvSpPr>
        <p:spPr bwMode="auto">
          <a:xfrm>
            <a:off x="6324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5" name="AutoShape 131"/>
          <p:cNvSpPr>
            <a:spLocks/>
          </p:cNvSpPr>
          <p:nvPr/>
        </p:nvSpPr>
        <p:spPr bwMode="auto">
          <a:xfrm rot="5400000">
            <a:off x="5105400" y="1371600"/>
            <a:ext cx="304800" cy="24384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6" name="Text Box 132"/>
          <p:cNvSpPr txBox="1">
            <a:spLocks noChangeArrowheads="1"/>
          </p:cNvSpPr>
          <p:nvPr/>
        </p:nvSpPr>
        <p:spPr bwMode="auto">
          <a:xfrm>
            <a:off x="4945063" y="1828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16b</a:t>
            </a:r>
          </a:p>
        </p:txBody>
      </p:sp>
      <p:sp>
        <p:nvSpPr>
          <p:cNvPr id="653447" name="AutoShape 133"/>
          <p:cNvSpPr>
            <a:spLocks/>
          </p:cNvSpPr>
          <p:nvPr/>
        </p:nvSpPr>
        <p:spPr bwMode="auto">
          <a:xfrm>
            <a:off x="3657600" y="2895600"/>
            <a:ext cx="228600" cy="1219200"/>
          </a:xfrm>
          <a:prstGeom prst="lef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3448" name="Text Box 134"/>
          <p:cNvSpPr txBox="1">
            <a:spLocks noChangeArrowheads="1"/>
          </p:cNvSpPr>
          <p:nvPr/>
        </p:nvSpPr>
        <p:spPr bwMode="auto">
          <a:xfrm>
            <a:off x="3328988" y="32400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3449" name="Line 135"/>
          <p:cNvSpPr>
            <a:spLocks noChangeShapeType="1"/>
          </p:cNvSpPr>
          <p:nvPr/>
        </p:nvSpPr>
        <p:spPr bwMode="auto">
          <a:xfrm>
            <a:off x="27432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3450" name="Text Box 136"/>
          <p:cNvSpPr txBox="1">
            <a:spLocks noChangeArrowheads="1"/>
          </p:cNvSpPr>
          <p:nvPr/>
        </p:nvSpPr>
        <p:spPr bwMode="auto">
          <a:xfrm>
            <a:off x="987425" y="324008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3b address</a:t>
            </a:r>
          </a:p>
        </p:txBody>
      </p:sp>
      <p:sp>
        <p:nvSpPr>
          <p:cNvPr id="417929" name="Rectangle 137"/>
          <p:cNvSpPr>
            <a:spLocks noChangeArrowheads="1"/>
          </p:cNvSpPr>
          <p:nvPr/>
        </p:nvSpPr>
        <p:spPr bwMode="auto">
          <a:xfrm>
            <a:off x="4038600" y="2895600"/>
            <a:ext cx="2438400" cy="1219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417930" name="Line 138"/>
          <p:cNvSpPr>
            <a:spLocks noChangeShapeType="1"/>
          </p:cNvSpPr>
          <p:nvPr/>
        </p:nvSpPr>
        <p:spPr bwMode="auto">
          <a:xfrm>
            <a:off x="4038600" y="48768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931" name="Line 139"/>
          <p:cNvSpPr>
            <a:spLocks noChangeShapeType="1"/>
          </p:cNvSpPr>
          <p:nvPr/>
        </p:nvSpPr>
        <p:spPr bwMode="auto">
          <a:xfrm>
            <a:off x="5257800" y="4114800"/>
            <a:ext cx="0" cy="76200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7932" name="Line 140"/>
          <p:cNvSpPr>
            <a:spLocks noChangeShapeType="1"/>
          </p:cNvSpPr>
          <p:nvPr/>
        </p:nvSpPr>
        <p:spPr bwMode="auto">
          <a:xfrm flipV="1">
            <a:off x="51054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7933" name="Text Box 141"/>
          <p:cNvSpPr txBox="1">
            <a:spLocks noChangeArrowheads="1"/>
          </p:cNvSpPr>
          <p:nvPr/>
        </p:nvSpPr>
        <p:spPr bwMode="auto">
          <a:xfrm>
            <a:off x="5419725" y="4191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a:t>
            </a:r>
          </a:p>
        </p:txBody>
      </p:sp>
    </p:spTree>
    <p:extLst>
      <p:ext uri="{BB962C8B-B14F-4D97-AF65-F5344CB8AC3E}">
        <p14:creationId xmlns:p14="http://schemas.microsoft.com/office/powerpoint/2010/main" val="194819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2"/>
          <p:cNvSpPr>
            <a:spLocks noGrp="1" noChangeArrowheads="1"/>
          </p:cNvSpPr>
          <p:nvPr>
            <p:ph type="title"/>
          </p:nvPr>
        </p:nvSpPr>
        <p:spPr/>
        <p:txBody>
          <a:bodyPr/>
          <a:lstStyle/>
          <a:p>
            <a:pPr eaLnBrk="1" hangingPunct="1"/>
            <a:r>
              <a:rPr lang="en-US"/>
              <a:t>Memory Layout Across Two Chips</a:t>
            </a:r>
          </a:p>
        </p:txBody>
      </p:sp>
      <p:sp>
        <p:nvSpPr>
          <p:cNvPr id="150" name="Rectangle 6"/>
          <p:cNvSpPr>
            <a:spLocks noGrp="1" noChangeArrowheads="1"/>
          </p:cNvSpPr>
          <p:nvPr>
            <p:ph type="sldNum" idx="12"/>
          </p:nvPr>
        </p:nvSpPr>
        <p:spPr>
          <a:ln/>
        </p:spPr>
        <p:txBody>
          <a:bodyPr/>
          <a:lstStyle/>
          <a:p>
            <a:pPr>
              <a:defRPr/>
            </a:pPr>
            <a:fld id="{D2CD198B-6209-4E46-B31F-5A662F126D8A}" type="slidenum">
              <a:rPr lang="en-US" altLang="en-US"/>
              <a:pPr>
                <a:defRPr/>
              </a:pPr>
              <a:t>17</a:t>
            </a:fld>
            <a:endParaRPr lang="en-US" altLang="en-US"/>
          </a:p>
        </p:txBody>
      </p:sp>
      <p:sp>
        <p:nvSpPr>
          <p:cNvPr id="149"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5365" name="Rectangle 3"/>
          <p:cNvSpPr>
            <a:spLocks noChangeArrowheads="1"/>
          </p:cNvSpPr>
          <p:nvPr/>
        </p:nvSpPr>
        <p:spPr bwMode="auto">
          <a:xfrm>
            <a:off x="4038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6" name="Rectangle 4"/>
          <p:cNvSpPr>
            <a:spLocks noChangeArrowheads="1"/>
          </p:cNvSpPr>
          <p:nvPr/>
        </p:nvSpPr>
        <p:spPr bwMode="auto">
          <a:xfrm>
            <a:off x="4191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7" name="Rectangle 5"/>
          <p:cNvSpPr>
            <a:spLocks noChangeArrowheads="1"/>
          </p:cNvSpPr>
          <p:nvPr/>
        </p:nvSpPr>
        <p:spPr bwMode="auto">
          <a:xfrm>
            <a:off x="4343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8" name="Rectangle 6"/>
          <p:cNvSpPr>
            <a:spLocks noChangeArrowheads="1"/>
          </p:cNvSpPr>
          <p:nvPr/>
        </p:nvSpPr>
        <p:spPr bwMode="auto">
          <a:xfrm>
            <a:off x="4495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9" name="Rectangle 7"/>
          <p:cNvSpPr>
            <a:spLocks noChangeArrowheads="1"/>
          </p:cNvSpPr>
          <p:nvPr/>
        </p:nvSpPr>
        <p:spPr bwMode="auto">
          <a:xfrm>
            <a:off x="4648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0" name="Rectangle 8"/>
          <p:cNvSpPr>
            <a:spLocks noChangeArrowheads="1"/>
          </p:cNvSpPr>
          <p:nvPr/>
        </p:nvSpPr>
        <p:spPr bwMode="auto">
          <a:xfrm>
            <a:off x="4800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1" name="Rectangle 9"/>
          <p:cNvSpPr>
            <a:spLocks noChangeArrowheads="1"/>
          </p:cNvSpPr>
          <p:nvPr/>
        </p:nvSpPr>
        <p:spPr bwMode="auto">
          <a:xfrm>
            <a:off x="4953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2" name="Rectangle 10"/>
          <p:cNvSpPr>
            <a:spLocks noChangeArrowheads="1"/>
          </p:cNvSpPr>
          <p:nvPr/>
        </p:nvSpPr>
        <p:spPr bwMode="auto">
          <a:xfrm>
            <a:off x="5105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3" name="Rectangle 11"/>
          <p:cNvSpPr>
            <a:spLocks noChangeArrowheads="1"/>
          </p:cNvSpPr>
          <p:nvPr/>
        </p:nvSpPr>
        <p:spPr bwMode="auto">
          <a:xfrm>
            <a:off x="5257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4" name="Rectangle 12"/>
          <p:cNvSpPr>
            <a:spLocks noChangeArrowheads="1"/>
          </p:cNvSpPr>
          <p:nvPr/>
        </p:nvSpPr>
        <p:spPr bwMode="auto">
          <a:xfrm>
            <a:off x="5410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5" name="Rectangle 13"/>
          <p:cNvSpPr>
            <a:spLocks noChangeArrowheads="1"/>
          </p:cNvSpPr>
          <p:nvPr/>
        </p:nvSpPr>
        <p:spPr bwMode="auto">
          <a:xfrm>
            <a:off x="5562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6" name="Rectangle 14"/>
          <p:cNvSpPr>
            <a:spLocks noChangeArrowheads="1"/>
          </p:cNvSpPr>
          <p:nvPr/>
        </p:nvSpPr>
        <p:spPr bwMode="auto">
          <a:xfrm>
            <a:off x="5715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7" name="Rectangle 15"/>
          <p:cNvSpPr>
            <a:spLocks noChangeArrowheads="1"/>
          </p:cNvSpPr>
          <p:nvPr/>
        </p:nvSpPr>
        <p:spPr bwMode="auto">
          <a:xfrm>
            <a:off x="5867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8" name="Rectangle 16"/>
          <p:cNvSpPr>
            <a:spLocks noChangeArrowheads="1"/>
          </p:cNvSpPr>
          <p:nvPr/>
        </p:nvSpPr>
        <p:spPr bwMode="auto">
          <a:xfrm>
            <a:off x="6019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9" name="Rectangle 17"/>
          <p:cNvSpPr>
            <a:spLocks noChangeArrowheads="1"/>
          </p:cNvSpPr>
          <p:nvPr/>
        </p:nvSpPr>
        <p:spPr bwMode="auto">
          <a:xfrm>
            <a:off x="6172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0" name="Rectangle 18"/>
          <p:cNvSpPr>
            <a:spLocks noChangeArrowheads="1"/>
          </p:cNvSpPr>
          <p:nvPr/>
        </p:nvSpPr>
        <p:spPr bwMode="auto">
          <a:xfrm>
            <a:off x="6324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1" name="Rectangle 19"/>
          <p:cNvSpPr>
            <a:spLocks noChangeArrowheads="1"/>
          </p:cNvSpPr>
          <p:nvPr/>
        </p:nvSpPr>
        <p:spPr bwMode="auto">
          <a:xfrm>
            <a:off x="4038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2" name="Rectangle 20"/>
          <p:cNvSpPr>
            <a:spLocks noChangeArrowheads="1"/>
          </p:cNvSpPr>
          <p:nvPr/>
        </p:nvSpPr>
        <p:spPr bwMode="auto">
          <a:xfrm>
            <a:off x="4191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3" name="Rectangle 21"/>
          <p:cNvSpPr>
            <a:spLocks noChangeArrowheads="1"/>
          </p:cNvSpPr>
          <p:nvPr/>
        </p:nvSpPr>
        <p:spPr bwMode="auto">
          <a:xfrm>
            <a:off x="4343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4" name="Rectangle 22"/>
          <p:cNvSpPr>
            <a:spLocks noChangeArrowheads="1"/>
          </p:cNvSpPr>
          <p:nvPr/>
        </p:nvSpPr>
        <p:spPr bwMode="auto">
          <a:xfrm>
            <a:off x="4495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5" name="Rectangle 23"/>
          <p:cNvSpPr>
            <a:spLocks noChangeArrowheads="1"/>
          </p:cNvSpPr>
          <p:nvPr/>
        </p:nvSpPr>
        <p:spPr bwMode="auto">
          <a:xfrm>
            <a:off x="4648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6" name="Rectangle 24"/>
          <p:cNvSpPr>
            <a:spLocks noChangeArrowheads="1"/>
          </p:cNvSpPr>
          <p:nvPr/>
        </p:nvSpPr>
        <p:spPr bwMode="auto">
          <a:xfrm>
            <a:off x="4800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7" name="Rectangle 25"/>
          <p:cNvSpPr>
            <a:spLocks noChangeArrowheads="1"/>
          </p:cNvSpPr>
          <p:nvPr/>
        </p:nvSpPr>
        <p:spPr bwMode="auto">
          <a:xfrm>
            <a:off x="4953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8" name="Rectangle 26"/>
          <p:cNvSpPr>
            <a:spLocks noChangeArrowheads="1"/>
          </p:cNvSpPr>
          <p:nvPr/>
        </p:nvSpPr>
        <p:spPr bwMode="auto">
          <a:xfrm>
            <a:off x="5105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9" name="Rectangle 27"/>
          <p:cNvSpPr>
            <a:spLocks noChangeArrowheads="1"/>
          </p:cNvSpPr>
          <p:nvPr/>
        </p:nvSpPr>
        <p:spPr bwMode="auto">
          <a:xfrm>
            <a:off x="5257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0" name="Rectangle 28"/>
          <p:cNvSpPr>
            <a:spLocks noChangeArrowheads="1"/>
          </p:cNvSpPr>
          <p:nvPr/>
        </p:nvSpPr>
        <p:spPr bwMode="auto">
          <a:xfrm>
            <a:off x="5410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1" name="Rectangle 29"/>
          <p:cNvSpPr>
            <a:spLocks noChangeArrowheads="1"/>
          </p:cNvSpPr>
          <p:nvPr/>
        </p:nvSpPr>
        <p:spPr bwMode="auto">
          <a:xfrm>
            <a:off x="5562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2" name="Rectangle 30"/>
          <p:cNvSpPr>
            <a:spLocks noChangeArrowheads="1"/>
          </p:cNvSpPr>
          <p:nvPr/>
        </p:nvSpPr>
        <p:spPr bwMode="auto">
          <a:xfrm>
            <a:off x="5715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3" name="Rectangle 31"/>
          <p:cNvSpPr>
            <a:spLocks noChangeArrowheads="1"/>
          </p:cNvSpPr>
          <p:nvPr/>
        </p:nvSpPr>
        <p:spPr bwMode="auto">
          <a:xfrm>
            <a:off x="5867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4" name="Rectangle 32"/>
          <p:cNvSpPr>
            <a:spLocks noChangeArrowheads="1"/>
          </p:cNvSpPr>
          <p:nvPr/>
        </p:nvSpPr>
        <p:spPr bwMode="auto">
          <a:xfrm>
            <a:off x="6019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5" name="Rectangle 33"/>
          <p:cNvSpPr>
            <a:spLocks noChangeArrowheads="1"/>
          </p:cNvSpPr>
          <p:nvPr/>
        </p:nvSpPr>
        <p:spPr bwMode="auto">
          <a:xfrm>
            <a:off x="6172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6" name="Rectangle 34"/>
          <p:cNvSpPr>
            <a:spLocks noChangeArrowheads="1"/>
          </p:cNvSpPr>
          <p:nvPr/>
        </p:nvSpPr>
        <p:spPr bwMode="auto">
          <a:xfrm>
            <a:off x="6324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7" name="Rectangle 35"/>
          <p:cNvSpPr>
            <a:spLocks noChangeArrowheads="1"/>
          </p:cNvSpPr>
          <p:nvPr/>
        </p:nvSpPr>
        <p:spPr bwMode="auto">
          <a:xfrm>
            <a:off x="4038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8" name="Rectangle 36"/>
          <p:cNvSpPr>
            <a:spLocks noChangeArrowheads="1"/>
          </p:cNvSpPr>
          <p:nvPr/>
        </p:nvSpPr>
        <p:spPr bwMode="auto">
          <a:xfrm>
            <a:off x="4191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9" name="Rectangle 37"/>
          <p:cNvSpPr>
            <a:spLocks noChangeArrowheads="1"/>
          </p:cNvSpPr>
          <p:nvPr/>
        </p:nvSpPr>
        <p:spPr bwMode="auto">
          <a:xfrm>
            <a:off x="4343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0" name="Rectangle 38"/>
          <p:cNvSpPr>
            <a:spLocks noChangeArrowheads="1"/>
          </p:cNvSpPr>
          <p:nvPr/>
        </p:nvSpPr>
        <p:spPr bwMode="auto">
          <a:xfrm>
            <a:off x="4495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1" name="Rectangle 39"/>
          <p:cNvSpPr>
            <a:spLocks noChangeArrowheads="1"/>
          </p:cNvSpPr>
          <p:nvPr/>
        </p:nvSpPr>
        <p:spPr bwMode="auto">
          <a:xfrm>
            <a:off x="4648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2" name="Rectangle 40"/>
          <p:cNvSpPr>
            <a:spLocks noChangeArrowheads="1"/>
          </p:cNvSpPr>
          <p:nvPr/>
        </p:nvSpPr>
        <p:spPr bwMode="auto">
          <a:xfrm>
            <a:off x="4800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3" name="Rectangle 41"/>
          <p:cNvSpPr>
            <a:spLocks noChangeArrowheads="1"/>
          </p:cNvSpPr>
          <p:nvPr/>
        </p:nvSpPr>
        <p:spPr bwMode="auto">
          <a:xfrm>
            <a:off x="4953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4" name="Rectangle 42"/>
          <p:cNvSpPr>
            <a:spLocks noChangeArrowheads="1"/>
          </p:cNvSpPr>
          <p:nvPr/>
        </p:nvSpPr>
        <p:spPr bwMode="auto">
          <a:xfrm>
            <a:off x="5105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5" name="Rectangle 43"/>
          <p:cNvSpPr>
            <a:spLocks noChangeArrowheads="1"/>
          </p:cNvSpPr>
          <p:nvPr/>
        </p:nvSpPr>
        <p:spPr bwMode="auto">
          <a:xfrm>
            <a:off x="5257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6" name="Rectangle 44"/>
          <p:cNvSpPr>
            <a:spLocks noChangeArrowheads="1"/>
          </p:cNvSpPr>
          <p:nvPr/>
        </p:nvSpPr>
        <p:spPr bwMode="auto">
          <a:xfrm>
            <a:off x="5410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7" name="Rectangle 45"/>
          <p:cNvSpPr>
            <a:spLocks noChangeArrowheads="1"/>
          </p:cNvSpPr>
          <p:nvPr/>
        </p:nvSpPr>
        <p:spPr bwMode="auto">
          <a:xfrm>
            <a:off x="5562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8" name="Rectangle 46"/>
          <p:cNvSpPr>
            <a:spLocks noChangeArrowheads="1"/>
          </p:cNvSpPr>
          <p:nvPr/>
        </p:nvSpPr>
        <p:spPr bwMode="auto">
          <a:xfrm>
            <a:off x="5715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9" name="Rectangle 47"/>
          <p:cNvSpPr>
            <a:spLocks noChangeArrowheads="1"/>
          </p:cNvSpPr>
          <p:nvPr/>
        </p:nvSpPr>
        <p:spPr bwMode="auto">
          <a:xfrm>
            <a:off x="5867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0" name="Rectangle 48"/>
          <p:cNvSpPr>
            <a:spLocks noChangeArrowheads="1"/>
          </p:cNvSpPr>
          <p:nvPr/>
        </p:nvSpPr>
        <p:spPr bwMode="auto">
          <a:xfrm>
            <a:off x="6019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1" name="Rectangle 49"/>
          <p:cNvSpPr>
            <a:spLocks noChangeArrowheads="1"/>
          </p:cNvSpPr>
          <p:nvPr/>
        </p:nvSpPr>
        <p:spPr bwMode="auto">
          <a:xfrm>
            <a:off x="6172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2" name="Rectangle 50"/>
          <p:cNvSpPr>
            <a:spLocks noChangeArrowheads="1"/>
          </p:cNvSpPr>
          <p:nvPr/>
        </p:nvSpPr>
        <p:spPr bwMode="auto">
          <a:xfrm>
            <a:off x="6324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3" name="Rectangle 51"/>
          <p:cNvSpPr>
            <a:spLocks noChangeArrowheads="1"/>
          </p:cNvSpPr>
          <p:nvPr/>
        </p:nvSpPr>
        <p:spPr bwMode="auto">
          <a:xfrm>
            <a:off x="4038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4" name="Rectangle 52"/>
          <p:cNvSpPr>
            <a:spLocks noChangeArrowheads="1"/>
          </p:cNvSpPr>
          <p:nvPr/>
        </p:nvSpPr>
        <p:spPr bwMode="auto">
          <a:xfrm>
            <a:off x="4191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5" name="Rectangle 53"/>
          <p:cNvSpPr>
            <a:spLocks noChangeArrowheads="1"/>
          </p:cNvSpPr>
          <p:nvPr/>
        </p:nvSpPr>
        <p:spPr bwMode="auto">
          <a:xfrm>
            <a:off x="4343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6" name="Rectangle 54"/>
          <p:cNvSpPr>
            <a:spLocks noChangeArrowheads="1"/>
          </p:cNvSpPr>
          <p:nvPr/>
        </p:nvSpPr>
        <p:spPr bwMode="auto">
          <a:xfrm>
            <a:off x="4495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7" name="Rectangle 55"/>
          <p:cNvSpPr>
            <a:spLocks noChangeArrowheads="1"/>
          </p:cNvSpPr>
          <p:nvPr/>
        </p:nvSpPr>
        <p:spPr bwMode="auto">
          <a:xfrm>
            <a:off x="4648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8" name="Rectangle 56"/>
          <p:cNvSpPr>
            <a:spLocks noChangeArrowheads="1"/>
          </p:cNvSpPr>
          <p:nvPr/>
        </p:nvSpPr>
        <p:spPr bwMode="auto">
          <a:xfrm>
            <a:off x="4800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9" name="Rectangle 57"/>
          <p:cNvSpPr>
            <a:spLocks noChangeArrowheads="1"/>
          </p:cNvSpPr>
          <p:nvPr/>
        </p:nvSpPr>
        <p:spPr bwMode="auto">
          <a:xfrm>
            <a:off x="4953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0" name="Rectangle 58"/>
          <p:cNvSpPr>
            <a:spLocks noChangeArrowheads="1"/>
          </p:cNvSpPr>
          <p:nvPr/>
        </p:nvSpPr>
        <p:spPr bwMode="auto">
          <a:xfrm>
            <a:off x="5105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1" name="Rectangle 59"/>
          <p:cNvSpPr>
            <a:spLocks noChangeArrowheads="1"/>
          </p:cNvSpPr>
          <p:nvPr/>
        </p:nvSpPr>
        <p:spPr bwMode="auto">
          <a:xfrm>
            <a:off x="5257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2" name="Rectangle 60"/>
          <p:cNvSpPr>
            <a:spLocks noChangeArrowheads="1"/>
          </p:cNvSpPr>
          <p:nvPr/>
        </p:nvSpPr>
        <p:spPr bwMode="auto">
          <a:xfrm>
            <a:off x="5410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3" name="Rectangle 61"/>
          <p:cNvSpPr>
            <a:spLocks noChangeArrowheads="1"/>
          </p:cNvSpPr>
          <p:nvPr/>
        </p:nvSpPr>
        <p:spPr bwMode="auto">
          <a:xfrm>
            <a:off x="5562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4" name="Rectangle 62"/>
          <p:cNvSpPr>
            <a:spLocks noChangeArrowheads="1"/>
          </p:cNvSpPr>
          <p:nvPr/>
        </p:nvSpPr>
        <p:spPr bwMode="auto">
          <a:xfrm>
            <a:off x="5715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5" name="Rectangle 63"/>
          <p:cNvSpPr>
            <a:spLocks noChangeArrowheads="1"/>
          </p:cNvSpPr>
          <p:nvPr/>
        </p:nvSpPr>
        <p:spPr bwMode="auto">
          <a:xfrm>
            <a:off x="5867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6" name="Rectangle 64"/>
          <p:cNvSpPr>
            <a:spLocks noChangeArrowheads="1"/>
          </p:cNvSpPr>
          <p:nvPr/>
        </p:nvSpPr>
        <p:spPr bwMode="auto">
          <a:xfrm>
            <a:off x="6019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7" name="Rectangle 65"/>
          <p:cNvSpPr>
            <a:spLocks noChangeArrowheads="1"/>
          </p:cNvSpPr>
          <p:nvPr/>
        </p:nvSpPr>
        <p:spPr bwMode="auto">
          <a:xfrm>
            <a:off x="6172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8" name="Rectangle 66"/>
          <p:cNvSpPr>
            <a:spLocks noChangeArrowheads="1"/>
          </p:cNvSpPr>
          <p:nvPr/>
        </p:nvSpPr>
        <p:spPr bwMode="auto">
          <a:xfrm>
            <a:off x="6324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9" name="Rectangle 67"/>
          <p:cNvSpPr>
            <a:spLocks noChangeArrowheads="1"/>
          </p:cNvSpPr>
          <p:nvPr/>
        </p:nvSpPr>
        <p:spPr bwMode="auto">
          <a:xfrm>
            <a:off x="4038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0" name="Rectangle 68"/>
          <p:cNvSpPr>
            <a:spLocks noChangeArrowheads="1"/>
          </p:cNvSpPr>
          <p:nvPr/>
        </p:nvSpPr>
        <p:spPr bwMode="auto">
          <a:xfrm>
            <a:off x="4191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1" name="Rectangle 69"/>
          <p:cNvSpPr>
            <a:spLocks noChangeArrowheads="1"/>
          </p:cNvSpPr>
          <p:nvPr/>
        </p:nvSpPr>
        <p:spPr bwMode="auto">
          <a:xfrm>
            <a:off x="4343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2" name="Rectangle 70"/>
          <p:cNvSpPr>
            <a:spLocks noChangeArrowheads="1"/>
          </p:cNvSpPr>
          <p:nvPr/>
        </p:nvSpPr>
        <p:spPr bwMode="auto">
          <a:xfrm>
            <a:off x="4495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3" name="Rectangle 71"/>
          <p:cNvSpPr>
            <a:spLocks noChangeArrowheads="1"/>
          </p:cNvSpPr>
          <p:nvPr/>
        </p:nvSpPr>
        <p:spPr bwMode="auto">
          <a:xfrm>
            <a:off x="4648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4" name="Rectangle 72"/>
          <p:cNvSpPr>
            <a:spLocks noChangeArrowheads="1"/>
          </p:cNvSpPr>
          <p:nvPr/>
        </p:nvSpPr>
        <p:spPr bwMode="auto">
          <a:xfrm>
            <a:off x="4800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5" name="Rectangle 73"/>
          <p:cNvSpPr>
            <a:spLocks noChangeArrowheads="1"/>
          </p:cNvSpPr>
          <p:nvPr/>
        </p:nvSpPr>
        <p:spPr bwMode="auto">
          <a:xfrm>
            <a:off x="4953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6" name="Rectangle 74"/>
          <p:cNvSpPr>
            <a:spLocks noChangeArrowheads="1"/>
          </p:cNvSpPr>
          <p:nvPr/>
        </p:nvSpPr>
        <p:spPr bwMode="auto">
          <a:xfrm>
            <a:off x="5105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7" name="Rectangle 75"/>
          <p:cNvSpPr>
            <a:spLocks noChangeArrowheads="1"/>
          </p:cNvSpPr>
          <p:nvPr/>
        </p:nvSpPr>
        <p:spPr bwMode="auto">
          <a:xfrm>
            <a:off x="5257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8" name="Rectangle 76"/>
          <p:cNvSpPr>
            <a:spLocks noChangeArrowheads="1"/>
          </p:cNvSpPr>
          <p:nvPr/>
        </p:nvSpPr>
        <p:spPr bwMode="auto">
          <a:xfrm>
            <a:off x="5410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9" name="Rectangle 77"/>
          <p:cNvSpPr>
            <a:spLocks noChangeArrowheads="1"/>
          </p:cNvSpPr>
          <p:nvPr/>
        </p:nvSpPr>
        <p:spPr bwMode="auto">
          <a:xfrm>
            <a:off x="5562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0" name="Rectangle 78"/>
          <p:cNvSpPr>
            <a:spLocks noChangeArrowheads="1"/>
          </p:cNvSpPr>
          <p:nvPr/>
        </p:nvSpPr>
        <p:spPr bwMode="auto">
          <a:xfrm>
            <a:off x="5715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1" name="Rectangle 79"/>
          <p:cNvSpPr>
            <a:spLocks noChangeArrowheads="1"/>
          </p:cNvSpPr>
          <p:nvPr/>
        </p:nvSpPr>
        <p:spPr bwMode="auto">
          <a:xfrm>
            <a:off x="5867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2" name="Rectangle 80"/>
          <p:cNvSpPr>
            <a:spLocks noChangeArrowheads="1"/>
          </p:cNvSpPr>
          <p:nvPr/>
        </p:nvSpPr>
        <p:spPr bwMode="auto">
          <a:xfrm>
            <a:off x="6019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3" name="Rectangle 81"/>
          <p:cNvSpPr>
            <a:spLocks noChangeArrowheads="1"/>
          </p:cNvSpPr>
          <p:nvPr/>
        </p:nvSpPr>
        <p:spPr bwMode="auto">
          <a:xfrm>
            <a:off x="6172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4" name="Rectangle 82"/>
          <p:cNvSpPr>
            <a:spLocks noChangeArrowheads="1"/>
          </p:cNvSpPr>
          <p:nvPr/>
        </p:nvSpPr>
        <p:spPr bwMode="auto">
          <a:xfrm>
            <a:off x="6324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5" name="Rectangle 83"/>
          <p:cNvSpPr>
            <a:spLocks noChangeArrowheads="1"/>
          </p:cNvSpPr>
          <p:nvPr/>
        </p:nvSpPr>
        <p:spPr bwMode="auto">
          <a:xfrm>
            <a:off x="4038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6" name="Rectangle 84"/>
          <p:cNvSpPr>
            <a:spLocks noChangeArrowheads="1"/>
          </p:cNvSpPr>
          <p:nvPr/>
        </p:nvSpPr>
        <p:spPr bwMode="auto">
          <a:xfrm>
            <a:off x="4191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7" name="Rectangle 85"/>
          <p:cNvSpPr>
            <a:spLocks noChangeArrowheads="1"/>
          </p:cNvSpPr>
          <p:nvPr/>
        </p:nvSpPr>
        <p:spPr bwMode="auto">
          <a:xfrm>
            <a:off x="4343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8" name="Rectangle 86"/>
          <p:cNvSpPr>
            <a:spLocks noChangeArrowheads="1"/>
          </p:cNvSpPr>
          <p:nvPr/>
        </p:nvSpPr>
        <p:spPr bwMode="auto">
          <a:xfrm>
            <a:off x="4495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9" name="Rectangle 87"/>
          <p:cNvSpPr>
            <a:spLocks noChangeArrowheads="1"/>
          </p:cNvSpPr>
          <p:nvPr/>
        </p:nvSpPr>
        <p:spPr bwMode="auto">
          <a:xfrm>
            <a:off x="4648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0" name="Rectangle 88"/>
          <p:cNvSpPr>
            <a:spLocks noChangeArrowheads="1"/>
          </p:cNvSpPr>
          <p:nvPr/>
        </p:nvSpPr>
        <p:spPr bwMode="auto">
          <a:xfrm>
            <a:off x="4800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1" name="Rectangle 89"/>
          <p:cNvSpPr>
            <a:spLocks noChangeArrowheads="1"/>
          </p:cNvSpPr>
          <p:nvPr/>
        </p:nvSpPr>
        <p:spPr bwMode="auto">
          <a:xfrm>
            <a:off x="4953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2" name="Rectangle 90"/>
          <p:cNvSpPr>
            <a:spLocks noChangeArrowheads="1"/>
          </p:cNvSpPr>
          <p:nvPr/>
        </p:nvSpPr>
        <p:spPr bwMode="auto">
          <a:xfrm>
            <a:off x="5105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3" name="Rectangle 91"/>
          <p:cNvSpPr>
            <a:spLocks noChangeArrowheads="1"/>
          </p:cNvSpPr>
          <p:nvPr/>
        </p:nvSpPr>
        <p:spPr bwMode="auto">
          <a:xfrm>
            <a:off x="5257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4" name="Rectangle 92"/>
          <p:cNvSpPr>
            <a:spLocks noChangeArrowheads="1"/>
          </p:cNvSpPr>
          <p:nvPr/>
        </p:nvSpPr>
        <p:spPr bwMode="auto">
          <a:xfrm>
            <a:off x="5410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5" name="Rectangle 93"/>
          <p:cNvSpPr>
            <a:spLocks noChangeArrowheads="1"/>
          </p:cNvSpPr>
          <p:nvPr/>
        </p:nvSpPr>
        <p:spPr bwMode="auto">
          <a:xfrm>
            <a:off x="5562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6" name="Rectangle 94"/>
          <p:cNvSpPr>
            <a:spLocks noChangeArrowheads="1"/>
          </p:cNvSpPr>
          <p:nvPr/>
        </p:nvSpPr>
        <p:spPr bwMode="auto">
          <a:xfrm>
            <a:off x="5715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7" name="Rectangle 95"/>
          <p:cNvSpPr>
            <a:spLocks noChangeArrowheads="1"/>
          </p:cNvSpPr>
          <p:nvPr/>
        </p:nvSpPr>
        <p:spPr bwMode="auto">
          <a:xfrm>
            <a:off x="5867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8" name="Rectangle 96"/>
          <p:cNvSpPr>
            <a:spLocks noChangeArrowheads="1"/>
          </p:cNvSpPr>
          <p:nvPr/>
        </p:nvSpPr>
        <p:spPr bwMode="auto">
          <a:xfrm>
            <a:off x="6019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9" name="Rectangle 97"/>
          <p:cNvSpPr>
            <a:spLocks noChangeArrowheads="1"/>
          </p:cNvSpPr>
          <p:nvPr/>
        </p:nvSpPr>
        <p:spPr bwMode="auto">
          <a:xfrm>
            <a:off x="6172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0" name="Rectangle 98"/>
          <p:cNvSpPr>
            <a:spLocks noChangeArrowheads="1"/>
          </p:cNvSpPr>
          <p:nvPr/>
        </p:nvSpPr>
        <p:spPr bwMode="auto">
          <a:xfrm>
            <a:off x="6324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1" name="Rectangle 99"/>
          <p:cNvSpPr>
            <a:spLocks noChangeArrowheads="1"/>
          </p:cNvSpPr>
          <p:nvPr/>
        </p:nvSpPr>
        <p:spPr bwMode="auto">
          <a:xfrm>
            <a:off x="4038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2" name="Rectangle 100"/>
          <p:cNvSpPr>
            <a:spLocks noChangeArrowheads="1"/>
          </p:cNvSpPr>
          <p:nvPr/>
        </p:nvSpPr>
        <p:spPr bwMode="auto">
          <a:xfrm>
            <a:off x="4191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3" name="Rectangle 101"/>
          <p:cNvSpPr>
            <a:spLocks noChangeArrowheads="1"/>
          </p:cNvSpPr>
          <p:nvPr/>
        </p:nvSpPr>
        <p:spPr bwMode="auto">
          <a:xfrm>
            <a:off x="4343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4" name="Rectangle 102"/>
          <p:cNvSpPr>
            <a:spLocks noChangeArrowheads="1"/>
          </p:cNvSpPr>
          <p:nvPr/>
        </p:nvSpPr>
        <p:spPr bwMode="auto">
          <a:xfrm>
            <a:off x="4495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5" name="Rectangle 103"/>
          <p:cNvSpPr>
            <a:spLocks noChangeArrowheads="1"/>
          </p:cNvSpPr>
          <p:nvPr/>
        </p:nvSpPr>
        <p:spPr bwMode="auto">
          <a:xfrm>
            <a:off x="4648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6" name="Rectangle 104"/>
          <p:cNvSpPr>
            <a:spLocks noChangeArrowheads="1"/>
          </p:cNvSpPr>
          <p:nvPr/>
        </p:nvSpPr>
        <p:spPr bwMode="auto">
          <a:xfrm>
            <a:off x="4800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7" name="Rectangle 105"/>
          <p:cNvSpPr>
            <a:spLocks noChangeArrowheads="1"/>
          </p:cNvSpPr>
          <p:nvPr/>
        </p:nvSpPr>
        <p:spPr bwMode="auto">
          <a:xfrm>
            <a:off x="4953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8" name="Rectangle 106"/>
          <p:cNvSpPr>
            <a:spLocks noChangeArrowheads="1"/>
          </p:cNvSpPr>
          <p:nvPr/>
        </p:nvSpPr>
        <p:spPr bwMode="auto">
          <a:xfrm>
            <a:off x="5105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9" name="Rectangle 107"/>
          <p:cNvSpPr>
            <a:spLocks noChangeArrowheads="1"/>
          </p:cNvSpPr>
          <p:nvPr/>
        </p:nvSpPr>
        <p:spPr bwMode="auto">
          <a:xfrm>
            <a:off x="5257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0" name="Rectangle 108"/>
          <p:cNvSpPr>
            <a:spLocks noChangeArrowheads="1"/>
          </p:cNvSpPr>
          <p:nvPr/>
        </p:nvSpPr>
        <p:spPr bwMode="auto">
          <a:xfrm>
            <a:off x="5410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1" name="Rectangle 109"/>
          <p:cNvSpPr>
            <a:spLocks noChangeArrowheads="1"/>
          </p:cNvSpPr>
          <p:nvPr/>
        </p:nvSpPr>
        <p:spPr bwMode="auto">
          <a:xfrm>
            <a:off x="5562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2" name="Rectangle 110"/>
          <p:cNvSpPr>
            <a:spLocks noChangeArrowheads="1"/>
          </p:cNvSpPr>
          <p:nvPr/>
        </p:nvSpPr>
        <p:spPr bwMode="auto">
          <a:xfrm>
            <a:off x="5715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3" name="Rectangle 111"/>
          <p:cNvSpPr>
            <a:spLocks noChangeArrowheads="1"/>
          </p:cNvSpPr>
          <p:nvPr/>
        </p:nvSpPr>
        <p:spPr bwMode="auto">
          <a:xfrm>
            <a:off x="5867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4" name="Rectangle 112"/>
          <p:cNvSpPr>
            <a:spLocks noChangeArrowheads="1"/>
          </p:cNvSpPr>
          <p:nvPr/>
        </p:nvSpPr>
        <p:spPr bwMode="auto">
          <a:xfrm>
            <a:off x="6019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5" name="Rectangle 113"/>
          <p:cNvSpPr>
            <a:spLocks noChangeArrowheads="1"/>
          </p:cNvSpPr>
          <p:nvPr/>
        </p:nvSpPr>
        <p:spPr bwMode="auto">
          <a:xfrm>
            <a:off x="6172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6" name="Rectangle 114"/>
          <p:cNvSpPr>
            <a:spLocks noChangeArrowheads="1"/>
          </p:cNvSpPr>
          <p:nvPr/>
        </p:nvSpPr>
        <p:spPr bwMode="auto">
          <a:xfrm>
            <a:off x="6324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7" name="Rectangle 115"/>
          <p:cNvSpPr>
            <a:spLocks noChangeArrowheads="1"/>
          </p:cNvSpPr>
          <p:nvPr/>
        </p:nvSpPr>
        <p:spPr bwMode="auto">
          <a:xfrm>
            <a:off x="4038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8" name="Rectangle 116"/>
          <p:cNvSpPr>
            <a:spLocks noChangeArrowheads="1"/>
          </p:cNvSpPr>
          <p:nvPr/>
        </p:nvSpPr>
        <p:spPr bwMode="auto">
          <a:xfrm>
            <a:off x="4191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9" name="Rectangle 117"/>
          <p:cNvSpPr>
            <a:spLocks noChangeArrowheads="1"/>
          </p:cNvSpPr>
          <p:nvPr/>
        </p:nvSpPr>
        <p:spPr bwMode="auto">
          <a:xfrm>
            <a:off x="4343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0" name="Rectangle 118"/>
          <p:cNvSpPr>
            <a:spLocks noChangeArrowheads="1"/>
          </p:cNvSpPr>
          <p:nvPr/>
        </p:nvSpPr>
        <p:spPr bwMode="auto">
          <a:xfrm>
            <a:off x="4495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1" name="Rectangle 119"/>
          <p:cNvSpPr>
            <a:spLocks noChangeArrowheads="1"/>
          </p:cNvSpPr>
          <p:nvPr/>
        </p:nvSpPr>
        <p:spPr bwMode="auto">
          <a:xfrm>
            <a:off x="4648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2" name="Rectangle 120"/>
          <p:cNvSpPr>
            <a:spLocks noChangeArrowheads="1"/>
          </p:cNvSpPr>
          <p:nvPr/>
        </p:nvSpPr>
        <p:spPr bwMode="auto">
          <a:xfrm>
            <a:off x="4800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3" name="Rectangle 121"/>
          <p:cNvSpPr>
            <a:spLocks noChangeArrowheads="1"/>
          </p:cNvSpPr>
          <p:nvPr/>
        </p:nvSpPr>
        <p:spPr bwMode="auto">
          <a:xfrm>
            <a:off x="4953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4" name="Rectangle 122"/>
          <p:cNvSpPr>
            <a:spLocks noChangeArrowheads="1"/>
          </p:cNvSpPr>
          <p:nvPr/>
        </p:nvSpPr>
        <p:spPr bwMode="auto">
          <a:xfrm>
            <a:off x="5105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5" name="Rectangle 123"/>
          <p:cNvSpPr>
            <a:spLocks noChangeArrowheads="1"/>
          </p:cNvSpPr>
          <p:nvPr/>
        </p:nvSpPr>
        <p:spPr bwMode="auto">
          <a:xfrm>
            <a:off x="5257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6" name="Rectangle 124"/>
          <p:cNvSpPr>
            <a:spLocks noChangeArrowheads="1"/>
          </p:cNvSpPr>
          <p:nvPr/>
        </p:nvSpPr>
        <p:spPr bwMode="auto">
          <a:xfrm>
            <a:off x="5410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7" name="Rectangle 125"/>
          <p:cNvSpPr>
            <a:spLocks noChangeArrowheads="1"/>
          </p:cNvSpPr>
          <p:nvPr/>
        </p:nvSpPr>
        <p:spPr bwMode="auto">
          <a:xfrm>
            <a:off x="5562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8" name="Rectangle 126"/>
          <p:cNvSpPr>
            <a:spLocks noChangeArrowheads="1"/>
          </p:cNvSpPr>
          <p:nvPr/>
        </p:nvSpPr>
        <p:spPr bwMode="auto">
          <a:xfrm>
            <a:off x="5715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9" name="Rectangle 127"/>
          <p:cNvSpPr>
            <a:spLocks noChangeArrowheads="1"/>
          </p:cNvSpPr>
          <p:nvPr/>
        </p:nvSpPr>
        <p:spPr bwMode="auto">
          <a:xfrm>
            <a:off x="5867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0" name="Rectangle 128"/>
          <p:cNvSpPr>
            <a:spLocks noChangeArrowheads="1"/>
          </p:cNvSpPr>
          <p:nvPr/>
        </p:nvSpPr>
        <p:spPr bwMode="auto">
          <a:xfrm>
            <a:off x="6019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1" name="Rectangle 129"/>
          <p:cNvSpPr>
            <a:spLocks noChangeArrowheads="1"/>
          </p:cNvSpPr>
          <p:nvPr/>
        </p:nvSpPr>
        <p:spPr bwMode="auto">
          <a:xfrm>
            <a:off x="6172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2" name="Rectangle 130"/>
          <p:cNvSpPr>
            <a:spLocks noChangeArrowheads="1"/>
          </p:cNvSpPr>
          <p:nvPr/>
        </p:nvSpPr>
        <p:spPr bwMode="auto">
          <a:xfrm>
            <a:off x="6324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3" name="AutoShape 131"/>
          <p:cNvSpPr>
            <a:spLocks/>
          </p:cNvSpPr>
          <p:nvPr/>
        </p:nvSpPr>
        <p:spPr bwMode="auto">
          <a:xfrm rot="5400000">
            <a:off x="5105400" y="1371600"/>
            <a:ext cx="304800" cy="24384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4" name="Text Box 132"/>
          <p:cNvSpPr txBox="1">
            <a:spLocks noChangeArrowheads="1"/>
          </p:cNvSpPr>
          <p:nvPr/>
        </p:nvSpPr>
        <p:spPr bwMode="auto">
          <a:xfrm>
            <a:off x="4945063" y="1828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16b</a:t>
            </a:r>
          </a:p>
        </p:txBody>
      </p:sp>
      <p:sp>
        <p:nvSpPr>
          <p:cNvPr id="655495" name="AutoShape 133"/>
          <p:cNvSpPr>
            <a:spLocks/>
          </p:cNvSpPr>
          <p:nvPr/>
        </p:nvSpPr>
        <p:spPr bwMode="auto">
          <a:xfrm>
            <a:off x="3657600" y="2895600"/>
            <a:ext cx="228600" cy="1219200"/>
          </a:xfrm>
          <a:prstGeom prst="lef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6" name="Text Box 134"/>
          <p:cNvSpPr txBox="1">
            <a:spLocks noChangeArrowheads="1"/>
          </p:cNvSpPr>
          <p:nvPr/>
        </p:nvSpPr>
        <p:spPr bwMode="auto">
          <a:xfrm>
            <a:off x="3328988" y="32400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5497" name="Line 135"/>
          <p:cNvSpPr>
            <a:spLocks noChangeShapeType="1"/>
          </p:cNvSpPr>
          <p:nvPr/>
        </p:nvSpPr>
        <p:spPr bwMode="auto">
          <a:xfrm>
            <a:off x="27432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98" name="Text Box 136"/>
          <p:cNvSpPr txBox="1">
            <a:spLocks noChangeArrowheads="1"/>
          </p:cNvSpPr>
          <p:nvPr/>
        </p:nvSpPr>
        <p:spPr bwMode="auto">
          <a:xfrm>
            <a:off x="987425" y="324008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3b address</a:t>
            </a:r>
          </a:p>
        </p:txBody>
      </p:sp>
      <p:sp>
        <p:nvSpPr>
          <p:cNvPr id="419977" name="Rectangle 137"/>
          <p:cNvSpPr>
            <a:spLocks noChangeArrowheads="1"/>
          </p:cNvSpPr>
          <p:nvPr/>
        </p:nvSpPr>
        <p:spPr bwMode="auto">
          <a:xfrm>
            <a:off x="4038600" y="2895600"/>
            <a:ext cx="1219200" cy="12192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1">
                    <a:lumMod val="95000"/>
                  </a:schemeClr>
                </a:solidFill>
              </a:rPr>
              <a:t>High</a:t>
            </a:r>
          </a:p>
        </p:txBody>
      </p:sp>
      <p:sp>
        <p:nvSpPr>
          <p:cNvPr id="419978" name="Line 138"/>
          <p:cNvSpPr>
            <a:spLocks noChangeShapeType="1"/>
          </p:cNvSpPr>
          <p:nvPr/>
        </p:nvSpPr>
        <p:spPr bwMode="auto">
          <a:xfrm>
            <a:off x="4038600" y="48768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79" name="Line 139"/>
          <p:cNvSpPr>
            <a:spLocks noChangeShapeType="1"/>
          </p:cNvSpPr>
          <p:nvPr/>
        </p:nvSpPr>
        <p:spPr bwMode="auto">
          <a:xfrm>
            <a:off x="4648200" y="4114800"/>
            <a:ext cx="0" cy="762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80" name="Line 140"/>
          <p:cNvSpPr>
            <a:spLocks noChangeShapeType="1"/>
          </p:cNvSpPr>
          <p:nvPr/>
        </p:nvSpPr>
        <p:spPr bwMode="auto">
          <a:xfrm flipV="1">
            <a:off x="44958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81" name="Text Box 141"/>
          <p:cNvSpPr txBox="1">
            <a:spLocks noChangeArrowheads="1"/>
          </p:cNvSpPr>
          <p:nvPr/>
        </p:nvSpPr>
        <p:spPr bwMode="auto">
          <a:xfrm>
            <a:off x="4800600" y="4191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419982" name="Rectangle 142"/>
          <p:cNvSpPr>
            <a:spLocks noChangeArrowheads="1"/>
          </p:cNvSpPr>
          <p:nvPr/>
        </p:nvSpPr>
        <p:spPr bwMode="auto">
          <a:xfrm>
            <a:off x="5257800" y="2895600"/>
            <a:ext cx="1219200" cy="1219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dirty="0"/>
              <a:t>Low</a:t>
            </a:r>
          </a:p>
        </p:txBody>
      </p:sp>
      <p:sp>
        <p:nvSpPr>
          <p:cNvPr id="419983" name="Line 143"/>
          <p:cNvSpPr>
            <a:spLocks noChangeShapeType="1"/>
          </p:cNvSpPr>
          <p:nvPr/>
        </p:nvSpPr>
        <p:spPr bwMode="auto">
          <a:xfrm>
            <a:off x="5867400" y="4114800"/>
            <a:ext cx="0" cy="10668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84" name="Line 144"/>
          <p:cNvSpPr>
            <a:spLocks noChangeShapeType="1"/>
          </p:cNvSpPr>
          <p:nvPr/>
        </p:nvSpPr>
        <p:spPr bwMode="auto">
          <a:xfrm flipV="1">
            <a:off x="57150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85" name="Text Box 145"/>
          <p:cNvSpPr txBox="1">
            <a:spLocks noChangeArrowheads="1"/>
          </p:cNvSpPr>
          <p:nvPr/>
        </p:nvSpPr>
        <p:spPr bwMode="auto">
          <a:xfrm>
            <a:off x="6019800" y="4191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419986" name="Line 146"/>
          <p:cNvSpPr>
            <a:spLocks noChangeShapeType="1"/>
          </p:cNvSpPr>
          <p:nvPr/>
        </p:nvSpPr>
        <p:spPr bwMode="auto">
          <a:xfrm>
            <a:off x="4038600" y="51816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04923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2"/>
          <p:cNvSpPr>
            <a:spLocks noGrp="1" noChangeArrowheads="1"/>
          </p:cNvSpPr>
          <p:nvPr>
            <p:ph type="title"/>
          </p:nvPr>
        </p:nvSpPr>
        <p:spPr/>
        <p:txBody>
          <a:bodyPr/>
          <a:lstStyle/>
          <a:p>
            <a:pPr eaLnBrk="1" hangingPunct="1"/>
            <a:r>
              <a:rPr lang="en-US"/>
              <a:t>Memory Layout Across Two Chips</a:t>
            </a:r>
          </a:p>
        </p:txBody>
      </p:sp>
      <p:sp>
        <p:nvSpPr>
          <p:cNvPr id="150" name="Rectangle 6"/>
          <p:cNvSpPr>
            <a:spLocks noGrp="1" noChangeArrowheads="1"/>
          </p:cNvSpPr>
          <p:nvPr>
            <p:ph type="sldNum" idx="12"/>
          </p:nvPr>
        </p:nvSpPr>
        <p:spPr>
          <a:ln/>
        </p:spPr>
        <p:txBody>
          <a:bodyPr/>
          <a:lstStyle/>
          <a:p>
            <a:pPr>
              <a:defRPr/>
            </a:pPr>
            <a:fld id="{D2CD198B-6209-4E46-B31F-5A662F126D8A}" type="slidenum">
              <a:rPr lang="en-US" altLang="en-US"/>
              <a:pPr>
                <a:defRPr/>
              </a:pPr>
              <a:t>18</a:t>
            </a:fld>
            <a:endParaRPr lang="en-US" altLang="en-US"/>
          </a:p>
        </p:txBody>
      </p:sp>
      <p:sp>
        <p:nvSpPr>
          <p:cNvPr id="149"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5365" name="Rectangle 3"/>
          <p:cNvSpPr>
            <a:spLocks noChangeArrowheads="1"/>
          </p:cNvSpPr>
          <p:nvPr/>
        </p:nvSpPr>
        <p:spPr bwMode="auto">
          <a:xfrm>
            <a:off x="4038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6" name="Rectangle 4"/>
          <p:cNvSpPr>
            <a:spLocks noChangeArrowheads="1"/>
          </p:cNvSpPr>
          <p:nvPr/>
        </p:nvSpPr>
        <p:spPr bwMode="auto">
          <a:xfrm>
            <a:off x="4191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7" name="Rectangle 5"/>
          <p:cNvSpPr>
            <a:spLocks noChangeArrowheads="1"/>
          </p:cNvSpPr>
          <p:nvPr/>
        </p:nvSpPr>
        <p:spPr bwMode="auto">
          <a:xfrm>
            <a:off x="4343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8" name="Rectangle 6"/>
          <p:cNvSpPr>
            <a:spLocks noChangeArrowheads="1"/>
          </p:cNvSpPr>
          <p:nvPr/>
        </p:nvSpPr>
        <p:spPr bwMode="auto">
          <a:xfrm>
            <a:off x="4495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69" name="Rectangle 7"/>
          <p:cNvSpPr>
            <a:spLocks noChangeArrowheads="1"/>
          </p:cNvSpPr>
          <p:nvPr/>
        </p:nvSpPr>
        <p:spPr bwMode="auto">
          <a:xfrm>
            <a:off x="4648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0" name="Rectangle 8"/>
          <p:cNvSpPr>
            <a:spLocks noChangeArrowheads="1"/>
          </p:cNvSpPr>
          <p:nvPr/>
        </p:nvSpPr>
        <p:spPr bwMode="auto">
          <a:xfrm>
            <a:off x="4800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1" name="Rectangle 9"/>
          <p:cNvSpPr>
            <a:spLocks noChangeArrowheads="1"/>
          </p:cNvSpPr>
          <p:nvPr/>
        </p:nvSpPr>
        <p:spPr bwMode="auto">
          <a:xfrm>
            <a:off x="4953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2" name="Rectangle 10"/>
          <p:cNvSpPr>
            <a:spLocks noChangeArrowheads="1"/>
          </p:cNvSpPr>
          <p:nvPr/>
        </p:nvSpPr>
        <p:spPr bwMode="auto">
          <a:xfrm>
            <a:off x="5105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79" name="Rectangle 17"/>
          <p:cNvSpPr>
            <a:spLocks noChangeArrowheads="1"/>
          </p:cNvSpPr>
          <p:nvPr/>
        </p:nvSpPr>
        <p:spPr bwMode="auto">
          <a:xfrm>
            <a:off x="6172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0" name="Rectangle 18"/>
          <p:cNvSpPr>
            <a:spLocks noChangeArrowheads="1"/>
          </p:cNvSpPr>
          <p:nvPr/>
        </p:nvSpPr>
        <p:spPr bwMode="auto">
          <a:xfrm>
            <a:off x="6324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1" name="Rectangle 19"/>
          <p:cNvSpPr>
            <a:spLocks noChangeArrowheads="1"/>
          </p:cNvSpPr>
          <p:nvPr/>
        </p:nvSpPr>
        <p:spPr bwMode="auto">
          <a:xfrm>
            <a:off x="4038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2" name="Rectangle 20"/>
          <p:cNvSpPr>
            <a:spLocks noChangeArrowheads="1"/>
          </p:cNvSpPr>
          <p:nvPr/>
        </p:nvSpPr>
        <p:spPr bwMode="auto">
          <a:xfrm>
            <a:off x="4191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3" name="Rectangle 21"/>
          <p:cNvSpPr>
            <a:spLocks noChangeArrowheads="1"/>
          </p:cNvSpPr>
          <p:nvPr/>
        </p:nvSpPr>
        <p:spPr bwMode="auto">
          <a:xfrm>
            <a:off x="4343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4" name="Rectangle 22"/>
          <p:cNvSpPr>
            <a:spLocks noChangeArrowheads="1"/>
          </p:cNvSpPr>
          <p:nvPr/>
        </p:nvSpPr>
        <p:spPr bwMode="auto">
          <a:xfrm>
            <a:off x="4495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5" name="Rectangle 23"/>
          <p:cNvSpPr>
            <a:spLocks noChangeArrowheads="1"/>
          </p:cNvSpPr>
          <p:nvPr/>
        </p:nvSpPr>
        <p:spPr bwMode="auto">
          <a:xfrm>
            <a:off x="4648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6" name="Rectangle 24"/>
          <p:cNvSpPr>
            <a:spLocks noChangeArrowheads="1"/>
          </p:cNvSpPr>
          <p:nvPr/>
        </p:nvSpPr>
        <p:spPr bwMode="auto">
          <a:xfrm>
            <a:off x="4800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7" name="Rectangle 25"/>
          <p:cNvSpPr>
            <a:spLocks noChangeArrowheads="1"/>
          </p:cNvSpPr>
          <p:nvPr/>
        </p:nvSpPr>
        <p:spPr bwMode="auto">
          <a:xfrm>
            <a:off x="4953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88" name="Rectangle 26"/>
          <p:cNvSpPr>
            <a:spLocks noChangeArrowheads="1"/>
          </p:cNvSpPr>
          <p:nvPr/>
        </p:nvSpPr>
        <p:spPr bwMode="auto">
          <a:xfrm>
            <a:off x="5105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5" name="Rectangle 33"/>
          <p:cNvSpPr>
            <a:spLocks noChangeArrowheads="1"/>
          </p:cNvSpPr>
          <p:nvPr/>
        </p:nvSpPr>
        <p:spPr bwMode="auto">
          <a:xfrm>
            <a:off x="6172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6" name="Rectangle 34"/>
          <p:cNvSpPr>
            <a:spLocks noChangeArrowheads="1"/>
          </p:cNvSpPr>
          <p:nvPr/>
        </p:nvSpPr>
        <p:spPr bwMode="auto">
          <a:xfrm>
            <a:off x="6324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7" name="Rectangle 35"/>
          <p:cNvSpPr>
            <a:spLocks noChangeArrowheads="1"/>
          </p:cNvSpPr>
          <p:nvPr/>
        </p:nvSpPr>
        <p:spPr bwMode="auto">
          <a:xfrm>
            <a:off x="4038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8" name="Rectangle 36"/>
          <p:cNvSpPr>
            <a:spLocks noChangeArrowheads="1"/>
          </p:cNvSpPr>
          <p:nvPr/>
        </p:nvSpPr>
        <p:spPr bwMode="auto">
          <a:xfrm>
            <a:off x="4191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399" name="Rectangle 37"/>
          <p:cNvSpPr>
            <a:spLocks noChangeArrowheads="1"/>
          </p:cNvSpPr>
          <p:nvPr/>
        </p:nvSpPr>
        <p:spPr bwMode="auto">
          <a:xfrm>
            <a:off x="4343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0" name="Rectangle 38"/>
          <p:cNvSpPr>
            <a:spLocks noChangeArrowheads="1"/>
          </p:cNvSpPr>
          <p:nvPr/>
        </p:nvSpPr>
        <p:spPr bwMode="auto">
          <a:xfrm>
            <a:off x="4495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1" name="Rectangle 39"/>
          <p:cNvSpPr>
            <a:spLocks noChangeArrowheads="1"/>
          </p:cNvSpPr>
          <p:nvPr/>
        </p:nvSpPr>
        <p:spPr bwMode="auto">
          <a:xfrm>
            <a:off x="4648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2" name="Rectangle 40"/>
          <p:cNvSpPr>
            <a:spLocks noChangeArrowheads="1"/>
          </p:cNvSpPr>
          <p:nvPr/>
        </p:nvSpPr>
        <p:spPr bwMode="auto">
          <a:xfrm>
            <a:off x="4800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3" name="Rectangle 41"/>
          <p:cNvSpPr>
            <a:spLocks noChangeArrowheads="1"/>
          </p:cNvSpPr>
          <p:nvPr/>
        </p:nvSpPr>
        <p:spPr bwMode="auto">
          <a:xfrm>
            <a:off x="4953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04" name="Rectangle 42"/>
          <p:cNvSpPr>
            <a:spLocks noChangeArrowheads="1"/>
          </p:cNvSpPr>
          <p:nvPr/>
        </p:nvSpPr>
        <p:spPr bwMode="auto">
          <a:xfrm>
            <a:off x="5105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1" name="Rectangle 49"/>
          <p:cNvSpPr>
            <a:spLocks noChangeArrowheads="1"/>
          </p:cNvSpPr>
          <p:nvPr/>
        </p:nvSpPr>
        <p:spPr bwMode="auto">
          <a:xfrm>
            <a:off x="6172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2" name="Rectangle 50"/>
          <p:cNvSpPr>
            <a:spLocks noChangeArrowheads="1"/>
          </p:cNvSpPr>
          <p:nvPr/>
        </p:nvSpPr>
        <p:spPr bwMode="auto">
          <a:xfrm>
            <a:off x="6324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3" name="Rectangle 51"/>
          <p:cNvSpPr>
            <a:spLocks noChangeArrowheads="1"/>
          </p:cNvSpPr>
          <p:nvPr/>
        </p:nvSpPr>
        <p:spPr bwMode="auto">
          <a:xfrm>
            <a:off x="4038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4" name="Rectangle 52"/>
          <p:cNvSpPr>
            <a:spLocks noChangeArrowheads="1"/>
          </p:cNvSpPr>
          <p:nvPr/>
        </p:nvSpPr>
        <p:spPr bwMode="auto">
          <a:xfrm>
            <a:off x="4191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5" name="Rectangle 53"/>
          <p:cNvSpPr>
            <a:spLocks noChangeArrowheads="1"/>
          </p:cNvSpPr>
          <p:nvPr/>
        </p:nvSpPr>
        <p:spPr bwMode="auto">
          <a:xfrm>
            <a:off x="4343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6" name="Rectangle 54"/>
          <p:cNvSpPr>
            <a:spLocks noChangeArrowheads="1"/>
          </p:cNvSpPr>
          <p:nvPr/>
        </p:nvSpPr>
        <p:spPr bwMode="auto">
          <a:xfrm>
            <a:off x="4495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7" name="Rectangle 55"/>
          <p:cNvSpPr>
            <a:spLocks noChangeArrowheads="1"/>
          </p:cNvSpPr>
          <p:nvPr/>
        </p:nvSpPr>
        <p:spPr bwMode="auto">
          <a:xfrm>
            <a:off x="4648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8" name="Rectangle 56"/>
          <p:cNvSpPr>
            <a:spLocks noChangeArrowheads="1"/>
          </p:cNvSpPr>
          <p:nvPr/>
        </p:nvSpPr>
        <p:spPr bwMode="auto">
          <a:xfrm>
            <a:off x="4800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19" name="Rectangle 57"/>
          <p:cNvSpPr>
            <a:spLocks noChangeArrowheads="1"/>
          </p:cNvSpPr>
          <p:nvPr/>
        </p:nvSpPr>
        <p:spPr bwMode="auto">
          <a:xfrm>
            <a:off x="4953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0" name="Rectangle 58"/>
          <p:cNvSpPr>
            <a:spLocks noChangeArrowheads="1"/>
          </p:cNvSpPr>
          <p:nvPr/>
        </p:nvSpPr>
        <p:spPr bwMode="auto">
          <a:xfrm>
            <a:off x="5105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7" name="Rectangle 65"/>
          <p:cNvSpPr>
            <a:spLocks noChangeArrowheads="1"/>
          </p:cNvSpPr>
          <p:nvPr/>
        </p:nvSpPr>
        <p:spPr bwMode="auto">
          <a:xfrm>
            <a:off x="6172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8" name="Rectangle 66"/>
          <p:cNvSpPr>
            <a:spLocks noChangeArrowheads="1"/>
          </p:cNvSpPr>
          <p:nvPr/>
        </p:nvSpPr>
        <p:spPr bwMode="auto">
          <a:xfrm>
            <a:off x="6324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29" name="Rectangle 67"/>
          <p:cNvSpPr>
            <a:spLocks noChangeArrowheads="1"/>
          </p:cNvSpPr>
          <p:nvPr/>
        </p:nvSpPr>
        <p:spPr bwMode="auto">
          <a:xfrm>
            <a:off x="4038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0" name="Rectangle 68"/>
          <p:cNvSpPr>
            <a:spLocks noChangeArrowheads="1"/>
          </p:cNvSpPr>
          <p:nvPr/>
        </p:nvSpPr>
        <p:spPr bwMode="auto">
          <a:xfrm>
            <a:off x="4191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1" name="Rectangle 69"/>
          <p:cNvSpPr>
            <a:spLocks noChangeArrowheads="1"/>
          </p:cNvSpPr>
          <p:nvPr/>
        </p:nvSpPr>
        <p:spPr bwMode="auto">
          <a:xfrm>
            <a:off x="4343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2" name="Rectangle 70"/>
          <p:cNvSpPr>
            <a:spLocks noChangeArrowheads="1"/>
          </p:cNvSpPr>
          <p:nvPr/>
        </p:nvSpPr>
        <p:spPr bwMode="auto">
          <a:xfrm>
            <a:off x="4495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3" name="Rectangle 71"/>
          <p:cNvSpPr>
            <a:spLocks noChangeArrowheads="1"/>
          </p:cNvSpPr>
          <p:nvPr/>
        </p:nvSpPr>
        <p:spPr bwMode="auto">
          <a:xfrm>
            <a:off x="4648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4" name="Rectangle 72"/>
          <p:cNvSpPr>
            <a:spLocks noChangeArrowheads="1"/>
          </p:cNvSpPr>
          <p:nvPr/>
        </p:nvSpPr>
        <p:spPr bwMode="auto">
          <a:xfrm>
            <a:off x="4800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5" name="Rectangle 73"/>
          <p:cNvSpPr>
            <a:spLocks noChangeArrowheads="1"/>
          </p:cNvSpPr>
          <p:nvPr/>
        </p:nvSpPr>
        <p:spPr bwMode="auto">
          <a:xfrm>
            <a:off x="4953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36" name="Rectangle 74"/>
          <p:cNvSpPr>
            <a:spLocks noChangeArrowheads="1"/>
          </p:cNvSpPr>
          <p:nvPr/>
        </p:nvSpPr>
        <p:spPr bwMode="auto">
          <a:xfrm>
            <a:off x="5105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3" name="Rectangle 81"/>
          <p:cNvSpPr>
            <a:spLocks noChangeArrowheads="1"/>
          </p:cNvSpPr>
          <p:nvPr/>
        </p:nvSpPr>
        <p:spPr bwMode="auto">
          <a:xfrm>
            <a:off x="6172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4" name="Rectangle 82"/>
          <p:cNvSpPr>
            <a:spLocks noChangeArrowheads="1"/>
          </p:cNvSpPr>
          <p:nvPr/>
        </p:nvSpPr>
        <p:spPr bwMode="auto">
          <a:xfrm>
            <a:off x="6324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5" name="Rectangle 83"/>
          <p:cNvSpPr>
            <a:spLocks noChangeArrowheads="1"/>
          </p:cNvSpPr>
          <p:nvPr/>
        </p:nvSpPr>
        <p:spPr bwMode="auto">
          <a:xfrm>
            <a:off x="4038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6" name="Rectangle 84"/>
          <p:cNvSpPr>
            <a:spLocks noChangeArrowheads="1"/>
          </p:cNvSpPr>
          <p:nvPr/>
        </p:nvSpPr>
        <p:spPr bwMode="auto">
          <a:xfrm>
            <a:off x="4191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7" name="Rectangle 85"/>
          <p:cNvSpPr>
            <a:spLocks noChangeArrowheads="1"/>
          </p:cNvSpPr>
          <p:nvPr/>
        </p:nvSpPr>
        <p:spPr bwMode="auto">
          <a:xfrm>
            <a:off x="4343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8" name="Rectangle 86"/>
          <p:cNvSpPr>
            <a:spLocks noChangeArrowheads="1"/>
          </p:cNvSpPr>
          <p:nvPr/>
        </p:nvSpPr>
        <p:spPr bwMode="auto">
          <a:xfrm>
            <a:off x="4495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49" name="Rectangle 87"/>
          <p:cNvSpPr>
            <a:spLocks noChangeArrowheads="1"/>
          </p:cNvSpPr>
          <p:nvPr/>
        </p:nvSpPr>
        <p:spPr bwMode="auto">
          <a:xfrm>
            <a:off x="4648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0" name="Rectangle 88"/>
          <p:cNvSpPr>
            <a:spLocks noChangeArrowheads="1"/>
          </p:cNvSpPr>
          <p:nvPr/>
        </p:nvSpPr>
        <p:spPr bwMode="auto">
          <a:xfrm>
            <a:off x="4800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1" name="Rectangle 89"/>
          <p:cNvSpPr>
            <a:spLocks noChangeArrowheads="1"/>
          </p:cNvSpPr>
          <p:nvPr/>
        </p:nvSpPr>
        <p:spPr bwMode="auto">
          <a:xfrm>
            <a:off x="4953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2" name="Rectangle 90"/>
          <p:cNvSpPr>
            <a:spLocks noChangeArrowheads="1"/>
          </p:cNvSpPr>
          <p:nvPr/>
        </p:nvSpPr>
        <p:spPr bwMode="auto">
          <a:xfrm>
            <a:off x="5105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59" name="Rectangle 97"/>
          <p:cNvSpPr>
            <a:spLocks noChangeArrowheads="1"/>
          </p:cNvSpPr>
          <p:nvPr/>
        </p:nvSpPr>
        <p:spPr bwMode="auto">
          <a:xfrm>
            <a:off x="6172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0" name="Rectangle 98"/>
          <p:cNvSpPr>
            <a:spLocks noChangeArrowheads="1"/>
          </p:cNvSpPr>
          <p:nvPr/>
        </p:nvSpPr>
        <p:spPr bwMode="auto">
          <a:xfrm>
            <a:off x="6324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1" name="Rectangle 99"/>
          <p:cNvSpPr>
            <a:spLocks noChangeArrowheads="1"/>
          </p:cNvSpPr>
          <p:nvPr/>
        </p:nvSpPr>
        <p:spPr bwMode="auto">
          <a:xfrm>
            <a:off x="4038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2" name="Rectangle 100"/>
          <p:cNvSpPr>
            <a:spLocks noChangeArrowheads="1"/>
          </p:cNvSpPr>
          <p:nvPr/>
        </p:nvSpPr>
        <p:spPr bwMode="auto">
          <a:xfrm>
            <a:off x="4191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3" name="Rectangle 101"/>
          <p:cNvSpPr>
            <a:spLocks noChangeArrowheads="1"/>
          </p:cNvSpPr>
          <p:nvPr/>
        </p:nvSpPr>
        <p:spPr bwMode="auto">
          <a:xfrm>
            <a:off x="4343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4" name="Rectangle 102"/>
          <p:cNvSpPr>
            <a:spLocks noChangeArrowheads="1"/>
          </p:cNvSpPr>
          <p:nvPr/>
        </p:nvSpPr>
        <p:spPr bwMode="auto">
          <a:xfrm>
            <a:off x="4495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5" name="Rectangle 103"/>
          <p:cNvSpPr>
            <a:spLocks noChangeArrowheads="1"/>
          </p:cNvSpPr>
          <p:nvPr/>
        </p:nvSpPr>
        <p:spPr bwMode="auto">
          <a:xfrm>
            <a:off x="4648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6" name="Rectangle 104"/>
          <p:cNvSpPr>
            <a:spLocks noChangeArrowheads="1"/>
          </p:cNvSpPr>
          <p:nvPr/>
        </p:nvSpPr>
        <p:spPr bwMode="auto">
          <a:xfrm>
            <a:off x="4800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7" name="Rectangle 105"/>
          <p:cNvSpPr>
            <a:spLocks noChangeArrowheads="1"/>
          </p:cNvSpPr>
          <p:nvPr/>
        </p:nvSpPr>
        <p:spPr bwMode="auto">
          <a:xfrm>
            <a:off x="4953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68" name="Rectangle 106"/>
          <p:cNvSpPr>
            <a:spLocks noChangeArrowheads="1"/>
          </p:cNvSpPr>
          <p:nvPr/>
        </p:nvSpPr>
        <p:spPr bwMode="auto">
          <a:xfrm>
            <a:off x="5105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5" name="Rectangle 113"/>
          <p:cNvSpPr>
            <a:spLocks noChangeArrowheads="1"/>
          </p:cNvSpPr>
          <p:nvPr/>
        </p:nvSpPr>
        <p:spPr bwMode="auto">
          <a:xfrm>
            <a:off x="6172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6" name="Rectangle 114"/>
          <p:cNvSpPr>
            <a:spLocks noChangeArrowheads="1"/>
          </p:cNvSpPr>
          <p:nvPr/>
        </p:nvSpPr>
        <p:spPr bwMode="auto">
          <a:xfrm>
            <a:off x="6324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7" name="Rectangle 115"/>
          <p:cNvSpPr>
            <a:spLocks noChangeArrowheads="1"/>
          </p:cNvSpPr>
          <p:nvPr/>
        </p:nvSpPr>
        <p:spPr bwMode="auto">
          <a:xfrm>
            <a:off x="4038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8" name="Rectangle 116"/>
          <p:cNvSpPr>
            <a:spLocks noChangeArrowheads="1"/>
          </p:cNvSpPr>
          <p:nvPr/>
        </p:nvSpPr>
        <p:spPr bwMode="auto">
          <a:xfrm>
            <a:off x="4191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79" name="Rectangle 117"/>
          <p:cNvSpPr>
            <a:spLocks noChangeArrowheads="1"/>
          </p:cNvSpPr>
          <p:nvPr/>
        </p:nvSpPr>
        <p:spPr bwMode="auto">
          <a:xfrm>
            <a:off x="4343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0" name="Rectangle 118"/>
          <p:cNvSpPr>
            <a:spLocks noChangeArrowheads="1"/>
          </p:cNvSpPr>
          <p:nvPr/>
        </p:nvSpPr>
        <p:spPr bwMode="auto">
          <a:xfrm>
            <a:off x="4495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1" name="Rectangle 119"/>
          <p:cNvSpPr>
            <a:spLocks noChangeArrowheads="1"/>
          </p:cNvSpPr>
          <p:nvPr/>
        </p:nvSpPr>
        <p:spPr bwMode="auto">
          <a:xfrm>
            <a:off x="4648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2" name="Rectangle 120"/>
          <p:cNvSpPr>
            <a:spLocks noChangeArrowheads="1"/>
          </p:cNvSpPr>
          <p:nvPr/>
        </p:nvSpPr>
        <p:spPr bwMode="auto">
          <a:xfrm>
            <a:off x="4800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3" name="Rectangle 121"/>
          <p:cNvSpPr>
            <a:spLocks noChangeArrowheads="1"/>
          </p:cNvSpPr>
          <p:nvPr/>
        </p:nvSpPr>
        <p:spPr bwMode="auto">
          <a:xfrm>
            <a:off x="4953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84" name="Rectangle 122"/>
          <p:cNvSpPr>
            <a:spLocks noChangeArrowheads="1"/>
          </p:cNvSpPr>
          <p:nvPr/>
        </p:nvSpPr>
        <p:spPr bwMode="auto">
          <a:xfrm>
            <a:off x="5105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1" name="Rectangle 129"/>
          <p:cNvSpPr>
            <a:spLocks noChangeArrowheads="1"/>
          </p:cNvSpPr>
          <p:nvPr/>
        </p:nvSpPr>
        <p:spPr bwMode="auto">
          <a:xfrm>
            <a:off x="6172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2" name="Rectangle 130"/>
          <p:cNvSpPr>
            <a:spLocks noChangeArrowheads="1"/>
          </p:cNvSpPr>
          <p:nvPr/>
        </p:nvSpPr>
        <p:spPr bwMode="auto">
          <a:xfrm>
            <a:off x="6324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3" name="AutoShape 131"/>
          <p:cNvSpPr>
            <a:spLocks/>
          </p:cNvSpPr>
          <p:nvPr/>
        </p:nvSpPr>
        <p:spPr bwMode="auto">
          <a:xfrm rot="5400000">
            <a:off x="5225143" y="1186543"/>
            <a:ext cx="381000" cy="2732314"/>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4" name="Text Box 132"/>
          <p:cNvSpPr txBox="1">
            <a:spLocks noChangeArrowheads="1"/>
          </p:cNvSpPr>
          <p:nvPr/>
        </p:nvSpPr>
        <p:spPr bwMode="auto">
          <a:xfrm>
            <a:off x="5105400" y="1812992"/>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16b</a:t>
            </a:r>
          </a:p>
        </p:txBody>
      </p:sp>
      <p:sp>
        <p:nvSpPr>
          <p:cNvPr id="655495" name="AutoShape 133"/>
          <p:cNvSpPr>
            <a:spLocks/>
          </p:cNvSpPr>
          <p:nvPr/>
        </p:nvSpPr>
        <p:spPr bwMode="auto">
          <a:xfrm>
            <a:off x="3657600" y="2895600"/>
            <a:ext cx="228600" cy="1219200"/>
          </a:xfrm>
          <a:prstGeom prst="lef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5496" name="Text Box 134"/>
          <p:cNvSpPr txBox="1">
            <a:spLocks noChangeArrowheads="1"/>
          </p:cNvSpPr>
          <p:nvPr/>
        </p:nvSpPr>
        <p:spPr bwMode="auto">
          <a:xfrm>
            <a:off x="3328988" y="32400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5497" name="Line 135"/>
          <p:cNvSpPr>
            <a:spLocks noChangeShapeType="1"/>
          </p:cNvSpPr>
          <p:nvPr/>
        </p:nvSpPr>
        <p:spPr bwMode="auto">
          <a:xfrm>
            <a:off x="27432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498" name="Text Box 136"/>
          <p:cNvSpPr txBox="1">
            <a:spLocks noChangeArrowheads="1"/>
          </p:cNvSpPr>
          <p:nvPr/>
        </p:nvSpPr>
        <p:spPr bwMode="auto">
          <a:xfrm>
            <a:off x="987425" y="324008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3b address</a:t>
            </a:r>
          </a:p>
        </p:txBody>
      </p:sp>
      <p:sp>
        <p:nvSpPr>
          <p:cNvPr id="419977" name="Rectangle 137"/>
          <p:cNvSpPr>
            <a:spLocks noChangeArrowheads="1"/>
          </p:cNvSpPr>
          <p:nvPr/>
        </p:nvSpPr>
        <p:spPr bwMode="auto">
          <a:xfrm>
            <a:off x="4038600" y="2895600"/>
            <a:ext cx="1219200" cy="1219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dirty="0">
              <a:solidFill>
                <a:schemeClr val="bg1">
                  <a:lumMod val="95000"/>
                </a:schemeClr>
              </a:solidFill>
            </a:endParaRPr>
          </a:p>
        </p:txBody>
      </p:sp>
      <p:sp>
        <p:nvSpPr>
          <p:cNvPr id="419978" name="Line 138"/>
          <p:cNvSpPr>
            <a:spLocks noChangeShapeType="1"/>
          </p:cNvSpPr>
          <p:nvPr/>
        </p:nvSpPr>
        <p:spPr bwMode="auto">
          <a:xfrm>
            <a:off x="4038600" y="48768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79" name="Line 139"/>
          <p:cNvSpPr>
            <a:spLocks noChangeShapeType="1"/>
          </p:cNvSpPr>
          <p:nvPr/>
        </p:nvSpPr>
        <p:spPr bwMode="auto">
          <a:xfrm>
            <a:off x="4648200" y="4114800"/>
            <a:ext cx="0" cy="762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80" name="Line 140"/>
          <p:cNvSpPr>
            <a:spLocks noChangeShapeType="1"/>
          </p:cNvSpPr>
          <p:nvPr/>
        </p:nvSpPr>
        <p:spPr bwMode="auto">
          <a:xfrm flipV="1">
            <a:off x="44958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81" name="Text Box 141"/>
          <p:cNvSpPr txBox="1">
            <a:spLocks noChangeArrowheads="1"/>
          </p:cNvSpPr>
          <p:nvPr/>
        </p:nvSpPr>
        <p:spPr bwMode="auto">
          <a:xfrm>
            <a:off x="4800600" y="4191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419982" name="Rectangle 142"/>
          <p:cNvSpPr>
            <a:spLocks noChangeArrowheads="1"/>
          </p:cNvSpPr>
          <p:nvPr/>
        </p:nvSpPr>
        <p:spPr bwMode="auto">
          <a:xfrm>
            <a:off x="5562600" y="2895600"/>
            <a:ext cx="1219200" cy="1219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dirty="0"/>
          </a:p>
        </p:txBody>
      </p:sp>
      <p:sp>
        <p:nvSpPr>
          <p:cNvPr id="419983" name="Line 143"/>
          <p:cNvSpPr>
            <a:spLocks noChangeShapeType="1"/>
          </p:cNvSpPr>
          <p:nvPr/>
        </p:nvSpPr>
        <p:spPr bwMode="auto">
          <a:xfrm>
            <a:off x="6199187" y="4114800"/>
            <a:ext cx="0" cy="10668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84" name="Line 144"/>
          <p:cNvSpPr>
            <a:spLocks noChangeShapeType="1"/>
          </p:cNvSpPr>
          <p:nvPr/>
        </p:nvSpPr>
        <p:spPr bwMode="auto">
          <a:xfrm flipV="1">
            <a:off x="6046787"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85" name="Text Box 145"/>
          <p:cNvSpPr txBox="1">
            <a:spLocks noChangeArrowheads="1"/>
          </p:cNvSpPr>
          <p:nvPr/>
        </p:nvSpPr>
        <p:spPr bwMode="auto">
          <a:xfrm>
            <a:off x="6351587" y="4191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419986" name="Line 146"/>
          <p:cNvSpPr>
            <a:spLocks noChangeShapeType="1"/>
          </p:cNvSpPr>
          <p:nvPr/>
        </p:nvSpPr>
        <p:spPr bwMode="auto">
          <a:xfrm>
            <a:off x="4038600" y="51816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33790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2"/>
          <p:cNvSpPr>
            <a:spLocks noGrp="1" noChangeArrowheads="1"/>
          </p:cNvSpPr>
          <p:nvPr>
            <p:ph type="title"/>
          </p:nvPr>
        </p:nvSpPr>
        <p:spPr/>
        <p:txBody>
          <a:bodyPr/>
          <a:lstStyle/>
          <a:p>
            <a:pPr eaLnBrk="1" hangingPunct="1"/>
            <a:r>
              <a:rPr lang="en-US" dirty="0"/>
              <a:t>Multiple Memory Chips</a:t>
            </a:r>
          </a:p>
        </p:txBody>
      </p:sp>
      <p:sp>
        <p:nvSpPr>
          <p:cNvPr id="59" name="Rectangle 6"/>
          <p:cNvSpPr>
            <a:spLocks noGrp="1" noChangeArrowheads="1"/>
          </p:cNvSpPr>
          <p:nvPr>
            <p:ph type="sldNum" idx="12"/>
          </p:nvPr>
        </p:nvSpPr>
        <p:spPr>
          <a:ln/>
        </p:spPr>
        <p:txBody>
          <a:bodyPr/>
          <a:lstStyle/>
          <a:p>
            <a:pPr>
              <a:defRPr/>
            </a:pPr>
            <a:fld id="{70499649-8B82-4DD3-A0D7-217B5083257F}" type="slidenum">
              <a:rPr lang="en-US" altLang="en-US"/>
              <a:pPr>
                <a:defRPr/>
              </a:pPr>
              <a:t>19</a:t>
            </a:fld>
            <a:endParaRPr lang="en-US" altLang="en-US"/>
          </a:p>
        </p:txBody>
      </p:sp>
      <p:sp>
        <p:nvSpPr>
          <p:cNvPr id="58"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1270" name="Rectangle 4"/>
          <p:cNvSpPr>
            <a:spLocks noChangeArrowheads="1"/>
          </p:cNvSpPr>
          <p:nvPr/>
        </p:nvSpPr>
        <p:spPr bwMode="auto">
          <a:xfrm>
            <a:off x="1349375" y="2579688"/>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a:p>
            <a:pPr algn="ctr" eaLnBrk="0" hangingPunct="0"/>
            <a:r>
              <a:rPr lang="en-US"/>
              <a:t>high</a:t>
            </a:r>
          </a:p>
        </p:txBody>
      </p:sp>
      <p:sp>
        <p:nvSpPr>
          <p:cNvPr id="651271" name="Line 5"/>
          <p:cNvSpPr>
            <a:spLocks noChangeShapeType="1"/>
          </p:cNvSpPr>
          <p:nvPr/>
        </p:nvSpPr>
        <p:spPr bwMode="auto">
          <a:xfrm>
            <a:off x="1501775" y="2200275"/>
            <a:ext cx="0" cy="379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430" name="Line 6"/>
          <p:cNvSpPr>
            <a:spLocks noChangeShapeType="1"/>
          </p:cNvSpPr>
          <p:nvPr/>
        </p:nvSpPr>
        <p:spPr bwMode="auto">
          <a:xfrm>
            <a:off x="1804988" y="4021138"/>
            <a:ext cx="0" cy="3794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1273" name="Line 7"/>
          <p:cNvSpPr>
            <a:spLocks noChangeShapeType="1"/>
          </p:cNvSpPr>
          <p:nvPr/>
        </p:nvSpPr>
        <p:spPr bwMode="auto">
          <a:xfrm>
            <a:off x="2108200" y="23510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432" name="Line 8"/>
          <p:cNvSpPr>
            <a:spLocks noChangeShapeType="1"/>
          </p:cNvSpPr>
          <p:nvPr/>
        </p:nvSpPr>
        <p:spPr bwMode="auto">
          <a:xfrm flipH="1">
            <a:off x="1652588" y="4249738"/>
            <a:ext cx="303212" cy="150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33" name="Text Box 9"/>
          <p:cNvSpPr txBox="1">
            <a:spLocks noChangeArrowheads="1"/>
          </p:cNvSpPr>
          <p:nvPr/>
        </p:nvSpPr>
        <p:spPr bwMode="auto">
          <a:xfrm>
            <a:off x="1905000" y="39433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1276" name="Oval 10"/>
          <p:cNvSpPr>
            <a:spLocks noChangeArrowheads="1"/>
          </p:cNvSpPr>
          <p:nvPr/>
        </p:nvSpPr>
        <p:spPr bwMode="auto">
          <a:xfrm>
            <a:off x="1425575" y="2124075"/>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51277" name="Oval 11"/>
          <p:cNvSpPr>
            <a:spLocks noChangeArrowheads="1"/>
          </p:cNvSpPr>
          <p:nvPr/>
        </p:nvSpPr>
        <p:spPr bwMode="auto">
          <a:xfrm>
            <a:off x="2032000" y="2276475"/>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51278" name="Rectangle 12"/>
          <p:cNvSpPr>
            <a:spLocks noChangeArrowheads="1"/>
          </p:cNvSpPr>
          <p:nvPr/>
        </p:nvSpPr>
        <p:spPr bwMode="auto">
          <a:xfrm>
            <a:off x="2640013" y="2579688"/>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a:p>
            <a:pPr algn="ctr" eaLnBrk="0" hangingPunct="0"/>
            <a:r>
              <a:rPr lang="en-US"/>
              <a:t>low</a:t>
            </a:r>
          </a:p>
        </p:txBody>
      </p:sp>
      <p:sp>
        <p:nvSpPr>
          <p:cNvPr id="651279" name="Line 13"/>
          <p:cNvSpPr>
            <a:spLocks noChangeShapeType="1"/>
          </p:cNvSpPr>
          <p:nvPr/>
        </p:nvSpPr>
        <p:spPr bwMode="auto">
          <a:xfrm>
            <a:off x="2792413" y="2200275"/>
            <a:ext cx="0" cy="379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438" name="Line 14"/>
          <p:cNvSpPr>
            <a:spLocks noChangeShapeType="1"/>
          </p:cNvSpPr>
          <p:nvPr/>
        </p:nvSpPr>
        <p:spPr bwMode="auto">
          <a:xfrm>
            <a:off x="3095625" y="4021138"/>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1281" name="Line 15"/>
          <p:cNvSpPr>
            <a:spLocks noChangeShapeType="1"/>
          </p:cNvSpPr>
          <p:nvPr/>
        </p:nvSpPr>
        <p:spPr bwMode="auto">
          <a:xfrm>
            <a:off x="3398838" y="2351088"/>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440" name="Line 16"/>
          <p:cNvSpPr>
            <a:spLocks noChangeShapeType="1"/>
          </p:cNvSpPr>
          <p:nvPr/>
        </p:nvSpPr>
        <p:spPr bwMode="auto">
          <a:xfrm flipH="1">
            <a:off x="2943225" y="4249738"/>
            <a:ext cx="303213" cy="150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41" name="Text Box 17"/>
          <p:cNvSpPr txBox="1">
            <a:spLocks noChangeArrowheads="1"/>
          </p:cNvSpPr>
          <p:nvPr/>
        </p:nvSpPr>
        <p:spPr bwMode="auto">
          <a:xfrm>
            <a:off x="3171825" y="40211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1284" name="Oval 18"/>
          <p:cNvSpPr>
            <a:spLocks noChangeArrowheads="1"/>
          </p:cNvSpPr>
          <p:nvPr/>
        </p:nvSpPr>
        <p:spPr bwMode="auto">
          <a:xfrm>
            <a:off x="2716213" y="2124075"/>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51285" name="Oval 19"/>
          <p:cNvSpPr>
            <a:spLocks noChangeArrowheads="1"/>
          </p:cNvSpPr>
          <p:nvPr/>
        </p:nvSpPr>
        <p:spPr bwMode="auto">
          <a:xfrm>
            <a:off x="3322638" y="2276475"/>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51286" name="Text Box 20"/>
          <p:cNvSpPr txBox="1">
            <a:spLocks noChangeArrowheads="1"/>
          </p:cNvSpPr>
          <p:nvPr/>
        </p:nvSpPr>
        <p:spPr bwMode="auto">
          <a:xfrm>
            <a:off x="2722563" y="6161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a:t>
            </a:r>
          </a:p>
        </p:txBody>
      </p:sp>
      <p:sp>
        <p:nvSpPr>
          <p:cNvPr id="651287" name="Line 22"/>
          <p:cNvSpPr>
            <a:spLocks noChangeShapeType="1"/>
          </p:cNvSpPr>
          <p:nvPr/>
        </p:nvSpPr>
        <p:spPr bwMode="auto">
          <a:xfrm flipH="1">
            <a:off x="2259013" y="3303588"/>
            <a:ext cx="37941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50" name="Line 26"/>
          <p:cNvSpPr>
            <a:spLocks noChangeShapeType="1"/>
          </p:cNvSpPr>
          <p:nvPr/>
        </p:nvSpPr>
        <p:spPr bwMode="auto">
          <a:xfrm>
            <a:off x="1349375" y="4592638"/>
            <a:ext cx="22018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1289" name="Rectangle 27"/>
          <p:cNvSpPr>
            <a:spLocks noChangeArrowheads="1"/>
          </p:cNvSpPr>
          <p:nvPr/>
        </p:nvSpPr>
        <p:spPr bwMode="auto">
          <a:xfrm>
            <a:off x="2028825" y="5778500"/>
            <a:ext cx="609600" cy="2286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sz="1600">
                <a:solidFill>
                  <a:schemeClr val="bg1">
                    <a:lumMod val="95000"/>
                  </a:schemeClr>
                </a:solidFill>
              </a:rPr>
              <a:t>MDR</a:t>
            </a:r>
          </a:p>
        </p:txBody>
      </p:sp>
      <p:grpSp>
        <p:nvGrpSpPr>
          <p:cNvPr id="651290" name="Group 28"/>
          <p:cNvGrpSpPr>
            <a:grpSpLocks/>
          </p:cNvGrpSpPr>
          <p:nvPr/>
        </p:nvGrpSpPr>
        <p:grpSpPr bwMode="auto">
          <a:xfrm>
            <a:off x="2181225" y="6311900"/>
            <a:ext cx="304800" cy="304800"/>
            <a:chOff x="1440" y="2784"/>
            <a:chExt cx="192" cy="192"/>
          </a:xfrm>
        </p:grpSpPr>
        <p:sp>
          <p:nvSpPr>
            <p:cNvPr id="651291" name="AutoShape 29"/>
            <p:cNvSpPr>
              <a:spLocks noChangeArrowheads="1"/>
            </p:cNvSpPr>
            <p:nvPr/>
          </p:nvSpPr>
          <p:spPr bwMode="auto">
            <a:xfrm flipV="1">
              <a:off x="1440" y="2784"/>
              <a:ext cx="192" cy="192"/>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p>
          </p:txBody>
        </p:sp>
        <p:sp>
          <p:nvSpPr>
            <p:cNvPr id="651292" name="Oval 30"/>
            <p:cNvSpPr>
              <a:spLocks noChangeArrowheads="1"/>
            </p:cNvSpPr>
            <p:nvPr/>
          </p:nvSpPr>
          <p:spPr bwMode="auto">
            <a:xfrm flipV="1">
              <a:off x="1584" y="2832"/>
              <a:ext cx="48" cy="48"/>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p>
          </p:txBody>
        </p:sp>
      </p:grpSp>
      <p:sp>
        <p:nvSpPr>
          <p:cNvPr id="651293" name="Line 31"/>
          <p:cNvSpPr>
            <a:spLocks noChangeShapeType="1"/>
          </p:cNvSpPr>
          <p:nvPr/>
        </p:nvSpPr>
        <p:spPr bwMode="auto">
          <a:xfrm flipH="1">
            <a:off x="2638425" y="58547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1294" name="AutoShape 32"/>
          <p:cNvSpPr>
            <a:spLocks noChangeArrowheads="1"/>
          </p:cNvSpPr>
          <p:nvPr/>
        </p:nvSpPr>
        <p:spPr bwMode="auto">
          <a:xfrm>
            <a:off x="2028825" y="5321300"/>
            <a:ext cx="609600" cy="152400"/>
          </a:xfrm>
          <a:custGeom>
            <a:avLst/>
            <a:gdLst>
              <a:gd name="T0" fmla="*/ 533400 w 21600"/>
              <a:gd name="T1" fmla="*/ 76200 h 21600"/>
              <a:gd name="T2" fmla="*/ 304800 w 21600"/>
              <a:gd name="T3" fmla="*/ 152400 h 21600"/>
              <a:gd name="T4" fmla="*/ 76200 w 21600"/>
              <a:gd name="T5" fmla="*/ 76200 h 21600"/>
              <a:gd name="T6" fmla="*/ 3048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lgn="ctr">
            <a:solidFill>
              <a:schemeClr val="tx1"/>
            </a:solidFill>
            <a:miter lim="800000"/>
            <a:headEnd/>
            <a:tailEnd/>
          </a:ln>
        </p:spPr>
        <p:txBody>
          <a:bodyPr wrap="none" anchor="ctr"/>
          <a:lstStyle/>
          <a:p>
            <a:pPr algn="ctr" eaLnBrk="0" hangingPunct="0"/>
            <a:endParaRPr lang="en-US"/>
          </a:p>
        </p:txBody>
      </p:sp>
      <p:cxnSp>
        <p:nvCxnSpPr>
          <p:cNvPr id="651295" name="AutoShape 33"/>
          <p:cNvCxnSpPr>
            <a:cxnSpLocks noChangeShapeType="1"/>
            <a:stCxn id="651294" idx="1"/>
            <a:endCxn id="651289" idx="0"/>
          </p:cNvCxnSpPr>
          <p:nvPr/>
        </p:nvCxnSpPr>
        <p:spPr bwMode="auto">
          <a:xfrm>
            <a:off x="2333625" y="5473700"/>
            <a:ext cx="0" cy="3048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1296" name="Freeform 34"/>
          <p:cNvSpPr>
            <a:spLocks/>
          </p:cNvSpPr>
          <p:nvPr/>
        </p:nvSpPr>
        <p:spPr bwMode="auto">
          <a:xfrm>
            <a:off x="1647825" y="5092700"/>
            <a:ext cx="533400" cy="1524000"/>
          </a:xfrm>
          <a:custGeom>
            <a:avLst/>
            <a:gdLst>
              <a:gd name="T0" fmla="*/ 0 w 336"/>
              <a:gd name="T1" fmla="*/ 864 h 864"/>
              <a:gd name="T2" fmla="*/ 0 w 336"/>
              <a:gd name="T3" fmla="*/ 0 h 864"/>
              <a:gd name="T4" fmla="*/ 336 w 336"/>
              <a:gd name="T5" fmla="*/ 0 h 864"/>
              <a:gd name="T6" fmla="*/ 336 w 336"/>
              <a:gd name="T7" fmla="*/ 144 h 864"/>
              <a:gd name="T8" fmla="*/ 0 60000 65536"/>
              <a:gd name="T9" fmla="*/ 0 60000 65536"/>
              <a:gd name="T10" fmla="*/ 0 60000 65536"/>
              <a:gd name="T11" fmla="*/ 0 60000 65536"/>
              <a:gd name="T12" fmla="*/ 0 w 336"/>
              <a:gd name="T13" fmla="*/ 0 h 864"/>
              <a:gd name="T14" fmla="*/ 336 w 336"/>
              <a:gd name="T15" fmla="*/ 864 h 864"/>
            </a:gdLst>
            <a:ahLst/>
            <a:cxnLst>
              <a:cxn ang="T8">
                <a:pos x="T0" y="T1"/>
              </a:cxn>
              <a:cxn ang="T9">
                <a:pos x="T2" y="T3"/>
              </a:cxn>
              <a:cxn ang="T10">
                <a:pos x="T4" y="T5"/>
              </a:cxn>
              <a:cxn ang="T11">
                <a:pos x="T6" y="T7"/>
              </a:cxn>
            </a:cxnLst>
            <a:rect l="T12" t="T13" r="T14" b="T15"/>
            <a:pathLst>
              <a:path w="336" h="864">
                <a:moveTo>
                  <a:pt x="0" y="864"/>
                </a:moveTo>
                <a:lnTo>
                  <a:pt x="0" y="0"/>
                </a:lnTo>
                <a:lnTo>
                  <a:pt x="336" y="0"/>
                </a:lnTo>
                <a:lnTo>
                  <a:pt x="336" y="144"/>
                </a:ln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cxnSp>
        <p:nvCxnSpPr>
          <p:cNvPr id="651297" name="AutoShape 35"/>
          <p:cNvCxnSpPr>
            <a:cxnSpLocks noChangeShapeType="1"/>
            <a:stCxn id="651289" idx="2"/>
            <a:endCxn id="651291" idx="3"/>
          </p:cNvCxnSpPr>
          <p:nvPr/>
        </p:nvCxnSpPr>
        <p:spPr bwMode="auto">
          <a:xfrm>
            <a:off x="2333625" y="6007100"/>
            <a:ext cx="0" cy="304800"/>
          </a:xfrm>
          <a:prstGeom prst="straightConnector1">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9460" name="Line 36"/>
          <p:cNvSpPr>
            <a:spLocks noChangeShapeType="1"/>
          </p:cNvSpPr>
          <p:nvPr/>
        </p:nvSpPr>
        <p:spPr bwMode="auto">
          <a:xfrm>
            <a:off x="2486025" y="4400550"/>
            <a:ext cx="0" cy="92075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1299" name="Line 37"/>
          <p:cNvSpPr>
            <a:spLocks noChangeShapeType="1"/>
          </p:cNvSpPr>
          <p:nvPr/>
        </p:nvSpPr>
        <p:spPr bwMode="auto">
          <a:xfrm flipH="1">
            <a:off x="2562225" y="53975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1300" name="Line 39"/>
          <p:cNvSpPr>
            <a:spLocks noChangeShapeType="1"/>
          </p:cNvSpPr>
          <p:nvPr/>
        </p:nvSpPr>
        <p:spPr bwMode="auto">
          <a:xfrm flipH="1">
            <a:off x="2638425" y="64643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1301" name="Line 40"/>
          <p:cNvSpPr>
            <a:spLocks noChangeShapeType="1"/>
          </p:cNvSpPr>
          <p:nvPr/>
        </p:nvSpPr>
        <p:spPr bwMode="auto">
          <a:xfrm flipH="1">
            <a:off x="1120775" y="6616700"/>
            <a:ext cx="250507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1302" name="Rectangle 41"/>
          <p:cNvSpPr>
            <a:spLocks noChangeArrowheads="1"/>
          </p:cNvSpPr>
          <p:nvPr/>
        </p:nvSpPr>
        <p:spPr bwMode="auto">
          <a:xfrm>
            <a:off x="892175" y="1279525"/>
            <a:ext cx="911225" cy="328613"/>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a:solidFill>
                  <a:schemeClr val="bg1">
                    <a:lumMod val="95000"/>
                  </a:schemeClr>
                </a:solidFill>
              </a:rPr>
              <a:t>15:1</a:t>
            </a:r>
          </a:p>
        </p:txBody>
      </p:sp>
      <p:sp>
        <p:nvSpPr>
          <p:cNvPr id="359466" name="Line 42"/>
          <p:cNvSpPr>
            <a:spLocks noChangeShapeType="1"/>
          </p:cNvSpPr>
          <p:nvPr/>
        </p:nvSpPr>
        <p:spPr bwMode="auto">
          <a:xfrm>
            <a:off x="1349375" y="4400550"/>
            <a:ext cx="22018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67" name="Line 43"/>
          <p:cNvSpPr>
            <a:spLocks noChangeShapeType="1"/>
          </p:cNvSpPr>
          <p:nvPr/>
        </p:nvSpPr>
        <p:spPr bwMode="auto">
          <a:xfrm>
            <a:off x="2562225" y="4567238"/>
            <a:ext cx="0" cy="758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9468" name="Line 44"/>
          <p:cNvSpPr>
            <a:spLocks noChangeShapeType="1"/>
          </p:cNvSpPr>
          <p:nvPr/>
        </p:nvSpPr>
        <p:spPr bwMode="auto">
          <a:xfrm>
            <a:off x="1349375" y="2200275"/>
            <a:ext cx="2276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1306" name="Text Box 45"/>
          <p:cNvSpPr txBox="1">
            <a:spLocks noChangeArrowheads="1"/>
          </p:cNvSpPr>
          <p:nvPr/>
        </p:nvSpPr>
        <p:spPr bwMode="auto">
          <a:xfrm>
            <a:off x="1195388" y="2579688"/>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51307" name="Text Box 46"/>
          <p:cNvSpPr txBox="1">
            <a:spLocks noChangeArrowheads="1"/>
          </p:cNvSpPr>
          <p:nvPr/>
        </p:nvSpPr>
        <p:spPr bwMode="auto">
          <a:xfrm>
            <a:off x="2487613" y="2579688"/>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51308" name="Text Box 47"/>
          <p:cNvSpPr txBox="1">
            <a:spLocks noChangeArrowheads="1"/>
          </p:cNvSpPr>
          <p:nvPr/>
        </p:nvSpPr>
        <p:spPr bwMode="auto">
          <a:xfrm>
            <a:off x="3092450" y="2579688"/>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51309" name="Text Box 48"/>
          <p:cNvSpPr txBox="1">
            <a:spLocks noChangeArrowheads="1"/>
          </p:cNvSpPr>
          <p:nvPr/>
        </p:nvSpPr>
        <p:spPr bwMode="auto">
          <a:xfrm>
            <a:off x="1801813" y="2579688"/>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359473" name="Line 49"/>
          <p:cNvSpPr>
            <a:spLocks noChangeShapeType="1"/>
          </p:cNvSpPr>
          <p:nvPr/>
        </p:nvSpPr>
        <p:spPr bwMode="auto">
          <a:xfrm flipV="1">
            <a:off x="3627438" y="1911350"/>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474" name="Line 50"/>
          <p:cNvSpPr>
            <a:spLocks noChangeShapeType="1"/>
          </p:cNvSpPr>
          <p:nvPr/>
        </p:nvSpPr>
        <p:spPr bwMode="auto">
          <a:xfrm>
            <a:off x="3398838" y="1911350"/>
            <a:ext cx="454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1312" name="Rectangle 51"/>
          <p:cNvSpPr>
            <a:spLocks noChangeArrowheads="1"/>
          </p:cNvSpPr>
          <p:nvPr/>
        </p:nvSpPr>
        <p:spPr bwMode="auto">
          <a:xfrm>
            <a:off x="1798638" y="1279525"/>
            <a:ext cx="153987" cy="328613"/>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a:solidFill>
                  <a:schemeClr val="bg1">
                    <a:lumMod val="95000"/>
                  </a:schemeClr>
                </a:solidFill>
              </a:rPr>
              <a:t>0</a:t>
            </a:r>
          </a:p>
        </p:txBody>
      </p:sp>
      <p:sp>
        <p:nvSpPr>
          <p:cNvPr id="359478" name="Freeform 54"/>
          <p:cNvSpPr>
            <a:spLocks/>
          </p:cNvSpPr>
          <p:nvPr/>
        </p:nvSpPr>
        <p:spPr bwMode="auto">
          <a:xfrm>
            <a:off x="2106613" y="1608138"/>
            <a:ext cx="455612" cy="682625"/>
          </a:xfrm>
          <a:custGeom>
            <a:avLst/>
            <a:gdLst>
              <a:gd name="T0" fmla="*/ 287 w 287"/>
              <a:gd name="T1" fmla="*/ 0 h 430"/>
              <a:gd name="T2" fmla="*/ 287 w 287"/>
              <a:gd name="T3" fmla="*/ 239 h 430"/>
              <a:gd name="T4" fmla="*/ 0 w 287"/>
              <a:gd name="T5" fmla="*/ 239 h 430"/>
              <a:gd name="T6" fmla="*/ 0 w 287"/>
              <a:gd name="T7" fmla="*/ 430 h 430"/>
              <a:gd name="T8" fmla="*/ 0 60000 65536"/>
              <a:gd name="T9" fmla="*/ 0 60000 65536"/>
              <a:gd name="T10" fmla="*/ 0 60000 65536"/>
              <a:gd name="T11" fmla="*/ 0 60000 65536"/>
              <a:gd name="T12" fmla="*/ 0 w 287"/>
              <a:gd name="T13" fmla="*/ 0 h 430"/>
              <a:gd name="T14" fmla="*/ 287 w 287"/>
              <a:gd name="T15" fmla="*/ 430 h 430"/>
            </a:gdLst>
            <a:ahLst/>
            <a:cxnLst>
              <a:cxn ang="T8">
                <a:pos x="T0" y="T1"/>
              </a:cxn>
              <a:cxn ang="T9">
                <a:pos x="T2" y="T3"/>
              </a:cxn>
              <a:cxn ang="T10">
                <a:pos x="T4" y="T5"/>
              </a:cxn>
              <a:cxn ang="T11">
                <a:pos x="T6" y="T7"/>
              </a:cxn>
            </a:cxnLst>
            <a:rect l="T12" t="T13" r="T14" b="T15"/>
            <a:pathLst>
              <a:path w="287" h="430">
                <a:moveTo>
                  <a:pt x="287" y="0"/>
                </a:moveTo>
                <a:lnTo>
                  <a:pt x="287" y="239"/>
                </a:lnTo>
                <a:lnTo>
                  <a:pt x="0" y="239"/>
                </a:lnTo>
                <a:lnTo>
                  <a:pt x="0"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79" name="Freeform 55"/>
          <p:cNvSpPr>
            <a:spLocks/>
          </p:cNvSpPr>
          <p:nvPr/>
        </p:nvSpPr>
        <p:spPr bwMode="auto">
          <a:xfrm>
            <a:off x="3017838" y="1608138"/>
            <a:ext cx="379412" cy="682625"/>
          </a:xfrm>
          <a:custGeom>
            <a:avLst/>
            <a:gdLst>
              <a:gd name="T0" fmla="*/ 0 w 239"/>
              <a:gd name="T1" fmla="*/ 0 h 430"/>
              <a:gd name="T2" fmla="*/ 0 w 239"/>
              <a:gd name="T3" fmla="*/ 286 h 430"/>
              <a:gd name="T4" fmla="*/ 239 w 239"/>
              <a:gd name="T5" fmla="*/ 286 h 430"/>
              <a:gd name="T6" fmla="*/ 239 w 239"/>
              <a:gd name="T7" fmla="*/ 430 h 430"/>
              <a:gd name="T8" fmla="*/ 0 60000 65536"/>
              <a:gd name="T9" fmla="*/ 0 60000 65536"/>
              <a:gd name="T10" fmla="*/ 0 60000 65536"/>
              <a:gd name="T11" fmla="*/ 0 60000 65536"/>
              <a:gd name="T12" fmla="*/ 0 w 239"/>
              <a:gd name="T13" fmla="*/ 0 h 430"/>
              <a:gd name="T14" fmla="*/ 239 w 239"/>
              <a:gd name="T15" fmla="*/ 430 h 430"/>
            </a:gdLst>
            <a:ahLst/>
            <a:cxnLst>
              <a:cxn ang="T8">
                <a:pos x="T0" y="T1"/>
              </a:cxn>
              <a:cxn ang="T9">
                <a:pos x="T2" y="T3"/>
              </a:cxn>
              <a:cxn ang="T10">
                <a:pos x="T4" y="T5"/>
              </a:cxn>
              <a:cxn ang="T11">
                <a:pos x="T6" y="T7"/>
              </a:cxn>
            </a:cxnLst>
            <a:rect l="T12" t="T13" r="T14" b="T15"/>
            <a:pathLst>
              <a:path w="239" h="430">
                <a:moveTo>
                  <a:pt x="0" y="0"/>
                </a:moveTo>
                <a:lnTo>
                  <a:pt x="0" y="286"/>
                </a:lnTo>
                <a:lnTo>
                  <a:pt x="239" y="286"/>
                </a:lnTo>
                <a:lnTo>
                  <a:pt x="239"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80" name="Freeform 56"/>
          <p:cNvSpPr>
            <a:spLocks/>
          </p:cNvSpPr>
          <p:nvPr/>
        </p:nvSpPr>
        <p:spPr bwMode="auto">
          <a:xfrm>
            <a:off x="2335213" y="5022850"/>
            <a:ext cx="833437" cy="1062038"/>
          </a:xfrm>
          <a:custGeom>
            <a:avLst/>
            <a:gdLst>
              <a:gd name="T0" fmla="*/ 95 w 525"/>
              <a:gd name="T1" fmla="*/ 0 h 669"/>
              <a:gd name="T2" fmla="*/ 525 w 525"/>
              <a:gd name="T3" fmla="*/ 0 h 669"/>
              <a:gd name="T4" fmla="*/ 525 w 525"/>
              <a:gd name="T5" fmla="*/ 669 h 669"/>
              <a:gd name="T6" fmla="*/ 0 w 525"/>
              <a:gd name="T7" fmla="*/ 669 h 669"/>
              <a:gd name="T8" fmla="*/ 0 60000 65536"/>
              <a:gd name="T9" fmla="*/ 0 60000 65536"/>
              <a:gd name="T10" fmla="*/ 0 60000 65536"/>
              <a:gd name="T11" fmla="*/ 0 60000 65536"/>
              <a:gd name="T12" fmla="*/ 0 w 525"/>
              <a:gd name="T13" fmla="*/ 0 h 669"/>
              <a:gd name="T14" fmla="*/ 525 w 525"/>
              <a:gd name="T15" fmla="*/ 669 h 669"/>
            </a:gdLst>
            <a:ahLst/>
            <a:cxnLst>
              <a:cxn ang="T8">
                <a:pos x="T0" y="T1"/>
              </a:cxn>
              <a:cxn ang="T9">
                <a:pos x="T2" y="T3"/>
              </a:cxn>
              <a:cxn ang="T10">
                <a:pos x="T4" y="T5"/>
              </a:cxn>
              <a:cxn ang="T11">
                <a:pos x="T6" y="T7"/>
              </a:cxn>
            </a:cxnLst>
            <a:rect l="T12" t="T13" r="T14" b="T15"/>
            <a:pathLst>
              <a:path w="525" h="669">
                <a:moveTo>
                  <a:pt x="95" y="0"/>
                </a:moveTo>
                <a:lnTo>
                  <a:pt x="525" y="0"/>
                </a:lnTo>
                <a:lnTo>
                  <a:pt x="525" y="669"/>
                </a:lnTo>
                <a:lnTo>
                  <a:pt x="0" y="669"/>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81" name="Freeform 57"/>
          <p:cNvSpPr>
            <a:spLocks/>
          </p:cNvSpPr>
          <p:nvPr/>
        </p:nvSpPr>
        <p:spPr bwMode="auto">
          <a:xfrm>
            <a:off x="2409825" y="4870450"/>
            <a:ext cx="911225" cy="1290638"/>
          </a:xfrm>
          <a:custGeom>
            <a:avLst/>
            <a:gdLst>
              <a:gd name="T0" fmla="*/ 96 w 574"/>
              <a:gd name="T1" fmla="*/ 0 h 813"/>
              <a:gd name="T2" fmla="*/ 574 w 574"/>
              <a:gd name="T3" fmla="*/ 0 h 813"/>
              <a:gd name="T4" fmla="*/ 574 w 574"/>
              <a:gd name="T5" fmla="*/ 813 h 813"/>
              <a:gd name="T6" fmla="*/ 0 w 574"/>
              <a:gd name="T7" fmla="*/ 813 h 813"/>
              <a:gd name="T8" fmla="*/ 0 60000 65536"/>
              <a:gd name="T9" fmla="*/ 0 60000 65536"/>
              <a:gd name="T10" fmla="*/ 0 60000 65536"/>
              <a:gd name="T11" fmla="*/ 0 60000 65536"/>
              <a:gd name="T12" fmla="*/ 0 w 574"/>
              <a:gd name="T13" fmla="*/ 0 h 813"/>
              <a:gd name="T14" fmla="*/ 574 w 574"/>
              <a:gd name="T15" fmla="*/ 813 h 813"/>
            </a:gdLst>
            <a:ahLst/>
            <a:cxnLst>
              <a:cxn ang="T8">
                <a:pos x="T0" y="T1"/>
              </a:cxn>
              <a:cxn ang="T9">
                <a:pos x="T2" y="T3"/>
              </a:cxn>
              <a:cxn ang="T10">
                <a:pos x="T4" y="T5"/>
              </a:cxn>
              <a:cxn ang="T11">
                <a:pos x="T6" y="T7"/>
              </a:cxn>
            </a:cxnLst>
            <a:rect l="T12" t="T13" r="T14" b="T15"/>
            <a:pathLst>
              <a:path w="574" h="813">
                <a:moveTo>
                  <a:pt x="96" y="0"/>
                </a:moveTo>
                <a:lnTo>
                  <a:pt x="574" y="0"/>
                </a:lnTo>
                <a:lnTo>
                  <a:pt x="574" y="813"/>
                </a:lnTo>
                <a:lnTo>
                  <a:pt x="0" y="813"/>
                </a:ln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76" name="Rectangle 52"/>
          <p:cNvSpPr>
            <a:spLocks noChangeArrowheads="1"/>
          </p:cNvSpPr>
          <p:nvPr/>
        </p:nvSpPr>
        <p:spPr bwMode="auto">
          <a:xfrm>
            <a:off x="2409825" y="1582738"/>
            <a:ext cx="833438" cy="328612"/>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a:t>logic</a:t>
            </a:r>
          </a:p>
        </p:txBody>
      </p:sp>
      <p:sp>
        <p:nvSpPr>
          <p:cNvPr id="359482" name="Freeform 58"/>
          <p:cNvSpPr>
            <a:spLocks/>
          </p:cNvSpPr>
          <p:nvPr/>
        </p:nvSpPr>
        <p:spPr bwMode="auto">
          <a:xfrm>
            <a:off x="1879600" y="1608138"/>
            <a:ext cx="530225" cy="150812"/>
          </a:xfrm>
          <a:custGeom>
            <a:avLst/>
            <a:gdLst>
              <a:gd name="T0" fmla="*/ 0 w 334"/>
              <a:gd name="T1" fmla="*/ 0 h 95"/>
              <a:gd name="T2" fmla="*/ 0 w 334"/>
              <a:gd name="T3" fmla="*/ 95 h 95"/>
              <a:gd name="T4" fmla="*/ 334 w 334"/>
              <a:gd name="T5" fmla="*/ 95 h 95"/>
              <a:gd name="T6" fmla="*/ 0 60000 65536"/>
              <a:gd name="T7" fmla="*/ 0 60000 65536"/>
              <a:gd name="T8" fmla="*/ 0 60000 65536"/>
              <a:gd name="T9" fmla="*/ 0 w 334"/>
              <a:gd name="T10" fmla="*/ 0 h 95"/>
              <a:gd name="T11" fmla="*/ 334 w 334"/>
              <a:gd name="T12" fmla="*/ 95 h 95"/>
            </a:gdLst>
            <a:ahLst/>
            <a:cxnLst>
              <a:cxn ang="T6">
                <a:pos x="T0" y="T1"/>
              </a:cxn>
              <a:cxn ang="T7">
                <a:pos x="T2" y="T3"/>
              </a:cxn>
              <a:cxn ang="T8">
                <a:pos x="T4" y="T5"/>
              </a:cxn>
            </a:cxnLst>
            <a:rect l="T9" t="T10" r="T11" b="T12"/>
            <a:pathLst>
              <a:path w="334" h="95">
                <a:moveTo>
                  <a:pt x="0" y="0"/>
                </a:moveTo>
                <a:lnTo>
                  <a:pt x="0" y="95"/>
                </a:lnTo>
                <a:lnTo>
                  <a:pt x="334" y="95"/>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84" name="Freeform 60"/>
          <p:cNvSpPr>
            <a:spLocks/>
          </p:cNvSpPr>
          <p:nvPr/>
        </p:nvSpPr>
        <p:spPr bwMode="auto">
          <a:xfrm>
            <a:off x="1195388" y="1608138"/>
            <a:ext cx="152400" cy="1744662"/>
          </a:xfrm>
          <a:custGeom>
            <a:avLst/>
            <a:gdLst>
              <a:gd name="T0" fmla="*/ 0 w 96"/>
              <a:gd name="T1" fmla="*/ 0 h 1099"/>
              <a:gd name="T2" fmla="*/ 0 w 96"/>
              <a:gd name="T3" fmla="*/ 1099 h 1099"/>
              <a:gd name="T4" fmla="*/ 96 w 96"/>
              <a:gd name="T5" fmla="*/ 1099 h 1099"/>
              <a:gd name="T6" fmla="*/ 0 60000 65536"/>
              <a:gd name="T7" fmla="*/ 0 60000 65536"/>
              <a:gd name="T8" fmla="*/ 0 60000 65536"/>
              <a:gd name="T9" fmla="*/ 0 w 96"/>
              <a:gd name="T10" fmla="*/ 0 h 1099"/>
              <a:gd name="T11" fmla="*/ 96 w 96"/>
              <a:gd name="T12" fmla="*/ 1099 h 1099"/>
            </a:gdLst>
            <a:ahLst/>
            <a:cxnLst>
              <a:cxn ang="T6">
                <a:pos x="T0" y="T1"/>
              </a:cxn>
              <a:cxn ang="T7">
                <a:pos x="T2" y="T3"/>
              </a:cxn>
              <a:cxn ang="T8">
                <a:pos x="T4" y="T5"/>
              </a:cxn>
            </a:cxnLst>
            <a:rect l="T9" t="T10" r="T11" b="T12"/>
            <a:pathLst>
              <a:path w="96" h="1099">
                <a:moveTo>
                  <a:pt x="0" y="0"/>
                </a:moveTo>
                <a:lnTo>
                  <a:pt x="0" y="1099"/>
                </a:lnTo>
                <a:lnTo>
                  <a:pt x="96" y="1099"/>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59485" name="Rectangle 61"/>
          <p:cNvSpPr>
            <a:spLocks noChangeArrowheads="1"/>
          </p:cNvSpPr>
          <p:nvPr/>
        </p:nvSpPr>
        <p:spPr bwMode="auto">
          <a:xfrm>
            <a:off x="895350" y="1279525"/>
            <a:ext cx="911225" cy="328613"/>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1">
                    <a:lumMod val="95000"/>
                  </a:schemeClr>
                </a:solidFill>
              </a:rPr>
              <a:t>MAR</a:t>
            </a:r>
          </a:p>
        </p:txBody>
      </p:sp>
      <p:sp>
        <p:nvSpPr>
          <p:cNvPr id="359486" name="Rectangle 62"/>
          <p:cNvSpPr>
            <a:spLocks noChangeArrowheads="1"/>
          </p:cNvSpPr>
          <p:nvPr/>
        </p:nvSpPr>
        <p:spPr bwMode="auto">
          <a:xfrm>
            <a:off x="1801813" y="1279525"/>
            <a:ext cx="153987" cy="328613"/>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Tree>
    <p:extLst>
      <p:ext uri="{BB962C8B-B14F-4D97-AF65-F5344CB8AC3E}">
        <p14:creationId xmlns:p14="http://schemas.microsoft.com/office/powerpoint/2010/main" val="172786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Exam #1 on Wednesday (in class)</a:t>
            </a:r>
          </a:p>
          <a:p>
            <a:endParaRPr lang="en-US" dirty="0">
              <a:sym typeface="Wingdings" panose="05000000000000000000" pitchFamily="2" charset="2"/>
            </a:endParaRPr>
          </a:p>
          <a:p>
            <a:r>
              <a:rPr lang="en-US" dirty="0">
                <a:sym typeface="Wingdings" panose="05000000000000000000" pitchFamily="2" charset="2"/>
              </a:rPr>
              <a:t>PS #3 posted</a:t>
            </a:r>
          </a:p>
        </p:txBody>
      </p:sp>
      <p:sp>
        <p:nvSpPr>
          <p:cNvPr id="6" name="Slide Number Placeholder 5"/>
          <p:cNvSpPr>
            <a:spLocks noGrp="1"/>
          </p:cNvSpPr>
          <p:nvPr>
            <p:ph type="sldNum" idx="12"/>
          </p:nvPr>
        </p:nvSpPr>
        <p:spPr/>
        <p:txBody>
          <a:bodyPr/>
          <a:lstStyle/>
          <a:p>
            <a:fld id="{9298A09C-1584-4E46-935C-492AB14C1C1B}" type="slidenum">
              <a:rPr lang="en-US" altLang="en-US" smtClean="0"/>
              <a:pPr/>
              <a:t>2</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252290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p:txBody>
          <a:bodyPr/>
          <a:lstStyle/>
          <a:p>
            <a:r>
              <a:rPr lang="en-US" u="sng"/>
              <a:t>Issue</a:t>
            </a:r>
          </a:p>
        </p:txBody>
      </p:sp>
      <p:sp>
        <p:nvSpPr>
          <p:cNvPr id="724995" name="Rectangle 3"/>
          <p:cNvSpPr>
            <a:spLocks noGrp="1" noChangeArrowheads="1"/>
          </p:cNvSpPr>
          <p:nvPr>
            <p:ph idx="1"/>
          </p:nvPr>
        </p:nvSpPr>
        <p:spPr/>
        <p:txBody>
          <a:bodyPr/>
          <a:lstStyle/>
          <a:p>
            <a:r>
              <a:rPr lang="en-US"/>
              <a:t>LC-3b, like many machines, is byte-addressable</a:t>
            </a:r>
          </a:p>
          <a:p>
            <a:r>
              <a:rPr lang="en-US"/>
              <a:t>However, LC-3b word is 16b (2 bytes)</a:t>
            </a:r>
          </a:p>
          <a:p>
            <a:r>
              <a:rPr lang="en-US"/>
              <a:t>What does this imply?</a:t>
            </a:r>
          </a:p>
          <a:p>
            <a:endParaRPr lang="en-US"/>
          </a:p>
          <a:p>
            <a:endParaRPr lang="en-US"/>
          </a:p>
          <a:p>
            <a:pPr>
              <a:buFont typeface="Wingdings" pitchFamily="2" charset="2"/>
              <a:buNone/>
            </a:pPr>
            <a:endParaRPr lang="en-US"/>
          </a:p>
        </p:txBody>
      </p:sp>
      <p:sp>
        <p:nvSpPr>
          <p:cNvPr id="25" name="Rectangle 6"/>
          <p:cNvSpPr>
            <a:spLocks noGrp="1" noChangeArrowheads="1"/>
          </p:cNvSpPr>
          <p:nvPr>
            <p:ph type="sldNum" idx="12"/>
          </p:nvPr>
        </p:nvSpPr>
        <p:spPr>
          <a:ln/>
        </p:spPr>
        <p:txBody>
          <a:bodyPr/>
          <a:lstStyle/>
          <a:p>
            <a:pPr>
              <a:defRPr/>
            </a:pPr>
            <a:fld id="{E2D5B58B-EE8F-4CEA-B96E-A8162742D705}" type="slidenum">
              <a:rPr lang="en-US" altLang="en-US"/>
              <a:pPr>
                <a:defRPr/>
              </a:pPr>
              <a:t>20</a:t>
            </a:fld>
            <a:endParaRPr lang="en-US" altLang="en-US"/>
          </a:p>
        </p:txBody>
      </p:sp>
      <p:sp>
        <p:nvSpPr>
          <p:cNvPr id="24"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724996" name="Rectangle 4"/>
          <p:cNvSpPr>
            <a:spLocks noChangeArrowheads="1"/>
          </p:cNvSpPr>
          <p:nvPr/>
        </p:nvSpPr>
        <p:spPr bwMode="auto">
          <a:xfrm>
            <a:off x="1447800" y="40386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A</a:t>
            </a:r>
          </a:p>
        </p:txBody>
      </p:sp>
      <p:sp>
        <p:nvSpPr>
          <p:cNvPr id="724997" name="Rectangle 5"/>
          <p:cNvSpPr>
            <a:spLocks noChangeArrowheads="1"/>
          </p:cNvSpPr>
          <p:nvPr/>
        </p:nvSpPr>
        <p:spPr bwMode="auto">
          <a:xfrm>
            <a:off x="914400" y="4038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0</a:t>
            </a:r>
          </a:p>
        </p:txBody>
      </p:sp>
      <p:sp>
        <p:nvSpPr>
          <p:cNvPr id="724998" name="Rectangle 6"/>
          <p:cNvSpPr>
            <a:spLocks noChangeArrowheads="1"/>
          </p:cNvSpPr>
          <p:nvPr/>
        </p:nvSpPr>
        <p:spPr bwMode="auto">
          <a:xfrm>
            <a:off x="1447800" y="43434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B</a:t>
            </a:r>
          </a:p>
        </p:txBody>
      </p:sp>
      <p:sp>
        <p:nvSpPr>
          <p:cNvPr id="724999" name="Rectangle 7"/>
          <p:cNvSpPr>
            <a:spLocks noChangeArrowheads="1"/>
          </p:cNvSpPr>
          <p:nvPr/>
        </p:nvSpPr>
        <p:spPr bwMode="auto">
          <a:xfrm>
            <a:off x="914400" y="4343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1</a:t>
            </a:r>
          </a:p>
        </p:txBody>
      </p:sp>
      <p:sp>
        <p:nvSpPr>
          <p:cNvPr id="725000" name="Rectangle 8"/>
          <p:cNvSpPr>
            <a:spLocks noChangeArrowheads="1"/>
          </p:cNvSpPr>
          <p:nvPr/>
        </p:nvSpPr>
        <p:spPr bwMode="auto">
          <a:xfrm>
            <a:off x="1447800" y="46482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C</a:t>
            </a:r>
          </a:p>
        </p:txBody>
      </p:sp>
      <p:sp>
        <p:nvSpPr>
          <p:cNvPr id="725001" name="Rectangle 9"/>
          <p:cNvSpPr>
            <a:spLocks noChangeArrowheads="1"/>
          </p:cNvSpPr>
          <p:nvPr/>
        </p:nvSpPr>
        <p:spPr bwMode="auto">
          <a:xfrm>
            <a:off x="914400" y="4648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2</a:t>
            </a:r>
          </a:p>
        </p:txBody>
      </p:sp>
      <p:sp>
        <p:nvSpPr>
          <p:cNvPr id="725002" name="Rectangle 10"/>
          <p:cNvSpPr>
            <a:spLocks noChangeArrowheads="1"/>
          </p:cNvSpPr>
          <p:nvPr/>
        </p:nvSpPr>
        <p:spPr bwMode="auto">
          <a:xfrm>
            <a:off x="1447800" y="49530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D</a:t>
            </a:r>
          </a:p>
        </p:txBody>
      </p:sp>
      <p:sp>
        <p:nvSpPr>
          <p:cNvPr id="725003" name="Rectangle 11"/>
          <p:cNvSpPr>
            <a:spLocks noChangeArrowheads="1"/>
          </p:cNvSpPr>
          <p:nvPr/>
        </p:nvSpPr>
        <p:spPr bwMode="auto">
          <a:xfrm>
            <a:off x="914400" y="4953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3</a:t>
            </a:r>
          </a:p>
        </p:txBody>
      </p:sp>
      <p:sp>
        <p:nvSpPr>
          <p:cNvPr id="725004" name="Rectangle 12"/>
          <p:cNvSpPr>
            <a:spLocks noChangeArrowheads="1"/>
          </p:cNvSpPr>
          <p:nvPr/>
        </p:nvSpPr>
        <p:spPr bwMode="auto">
          <a:xfrm>
            <a:off x="1447800" y="52578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05" name="Rectangle 13"/>
          <p:cNvSpPr>
            <a:spLocks noChangeArrowheads="1"/>
          </p:cNvSpPr>
          <p:nvPr/>
        </p:nvSpPr>
        <p:spPr bwMode="auto">
          <a:xfrm>
            <a:off x="914400" y="52578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4</a:t>
            </a:r>
          </a:p>
        </p:txBody>
      </p:sp>
      <p:sp>
        <p:nvSpPr>
          <p:cNvPr id="725006" name="Rectangle 14"/>
          <p:cNvSpPr>
            <a:spLocks noChangeArrowheads="1"/>
          </p:cNvSpPr>
          <p:nvPr/>
        </p:nvSpPr>
        <p:spPr bwMode="auto">
          <a:xfrm>
            <a:off x="1447800" y="55626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07" name="Rectangle 15"/>
          <p:cNvSpPr>
            <a:spLocks noChangeArrowheads="1"/>
          </p:cNvSpPr>
          <p:nvPr/>
        </p:nvSpPr>
        <p:spPr bwMode="auto">
          <a:xfrm>
            <a:off x="914400" y="5562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5</a:t>
            </a:r>
          </a:p>
        </p:txBody>
      </p:sp>
      <p:sp>
        <p:nvSpPr>
          <p:cNvPr id="725008" name="Rectangle 16"/>
          <p:cNvSpPr>
            <a:spLocks noChangeArrowheads="1"/>
          </p:cNvSpPr>
          <p:nvPr/>
        </p:nvSpPr>
        <p:spPr bwMode="auto">
          <a:xfrm>
            <a:off x="1447800" y="58674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09" name="Rectangle 17"/>
          <p:cNvSpPr>
            <a:spLocks noChangeArrowheads="1"/>
          </p:cNvSpPr>
          <p:nvPr/>
        </p:nvSpPr>
        <p:spPr bwMode="auto">
          <a:xfrm>
            <a:off x="914400" y="5867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6</a:t>
            </a:r>
          </a:p>
        </p:txBody>
      </p:sp>
      <p:sp>
        <p:nvSpPr>
          <p:cNvPr id="725010" name="Rectangle 18"/>
          <p:cNvSpPr>
            <a:spLocks noChangeArrowheads="1"/>
          </p:cNvSpPr>
          <p:nvPr/>
        </p:nvSpPr>
        <p:spPr bwMode="auto">
          <a:xfrm>
            <a:off x="1447800" y="6172200"/>
            <a:ext cx="1143000" cy="304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11" name="Rectangle 19"/>
          <p:cNvSpPr>
            <a:spLocks noChangeArrowheads="1"/>
          </p:cNvSpPr>
          <p:nvPr/>
        </p:nvSpPr>
        <p:spPr bwMode="auto">
          <a:xfrm>
            <a:off x="914400" y="6172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0" hangingPunct="0"/>
            <a:r>
              <a:rPr lang="en-US"/>
              <a:t>7</a:t>
            </a:r>
          </a:p>
        </p:txBody>
      </p:sp>
      <p:sp>
        <p:nvSpPr>
          <p:cNvPr id="725012" name="AutoShape 20"/>
          <p:cNvSpPr>
            <a:spLocks/>
          </p:cNvSpPr>
          <p:nvPr/>
        </p:nvSpPr>
        <p:spPr bwMode="auto">
          <a:xfrm rot="5400000" flipV="1">
            <a:off x="1905000" y="3200400"/>
            <a:ext cx="228600" cy="1143000"/>
          </a:xfrm>
          <a:prstGeom prst="lef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13" name="Text Box 21"/>
          <p:cNvSpPr txBox="1">
            <a:spLocks noChangeArrowheads="1"/>
          </p:cNvSpPr>
          <p:nvPr/>
        </p:nvSpPr>
        <p:spPr bwMode="auto">
          <a:xfrm>
            <a:off x="1752600" y="32766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t>8b</a:t>
            </a:r>
          </a:p>
        </p:txBody>
      </p:sp>
      <p:sp>
        <p:nvSpPr>
          <p:cNvPr id="725014" name="Line 22"/>
          <p:cNvSpPr>
            <a:spLocks noChangeShapeType="1"/>
          </p:cNvSpPr>
          <p:nvPr/>
        </p:nvSpPr>
        <p:spPr bwMode="auto">
          <a:xfrm>
            <a:off x="762000" y="44958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21250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dirty="0"/>
              <a:t>A Specific Memory does not always contain the “High” or “Low” byte</a:t>
            </a:r>
          </a:p>
        </p:txBody>
      </p:sp>
      <p:sp>
        <p:nvSpPr>
          <p:cNvPr id="26" name="Rectangle 6"/>
          <p:cNvSpPr>
            <a:spLocks noGrp="1" noChangeArrowheads="1"/>
          </p:cNvSpPr>
          <p:nvPr>
            <p:ph type="sldNum" idx="12"/>
          </p:nvPr>
        </p:nvSpPr>
        <p:spPr>
          <a:ln/>
        </p:spPr>
        <p:txBody>
          <a:bodyPr/>
          <a:lstStyle/>
          <a:p>
            <a:pPr>
              <a:defRPr/>
            </a:pPr>
            <a:fld id="{0D2FDA55-C269-4FF7-B1BC-29747C592BFA}" type="slidenum">
              <a:rPr lang="en-US" altLang="en-US"/>
              <a:pPr>
                <a:defRPr/>
              </a:pPr>
              <a:t>21</a:t>
            </a:fld>
            <a:endParaRPr lang="en-US" altLang="en-US"/>
          </a:p>
        </p:txBody>
      </p:sp>
      <p:sp>
        <p:nvSpPr>
          <p:cNvPr id="25"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727043" name="Rectangle 3"/>
          <p:cNvSpPr>
            <a:spLocks noChangeArrowheads="1"/>
          </p:cNvSpPr>
          <p:nvPr/>
        </p:nvSpPr>
        <p:spPr bwMode="auto">
          <a:xfrm>
            <a:off x="1600200" y="21336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a:t>
            </a:r>
          </a:p>
        </p:txBody>
      </p:sp>
      <p:sp>
        <p:nvSpPr>
          <p:cNvPr id="727044" name="Rectangle 4"/>
          <p:cNvSpPr>
            <a:spLocks noChangeArrowheads="1"/>
          </p:cNvSpPr>
          <p:nvPr/>
        </p:nvSpPr>
        <p:spPr bwMode="auto">
          <a:xfrm>
            <a:off x="3048000" y="21336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0</a:t>
            </a:r>
          </a:p>
        </p:txBody>
      </p:sp>
      <p:sp>
        <p:nvSpPr>
          <p:cNvPr id="727045" name="Rectangle 5"/>
          <p:cNvSpPr>
            <a:spLocks noChangeArrowheads="1"/>
          </p:cNvSpPr>
          <p:nvPr/>
        </p:nvSpPr>
        <p:spPr bwMode="auto">
          <a:xfrm>
            <a:off x="1600200" y="24384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3</a:t>
            </a:r>
          </a:p>
        </p:txBody>
      </p:sp>
      <p:sp>
        <p:nvSpPr>
          <p:cNvPr id="727046" name="Rectangle 6"/>
          <p:cNvSpPr>
            <a:spLocks noChangeArrowheads="1"/>
          </p:cNvSpPr>
          <p:nvPr/>
        </p:nvSpPr>
        <p:spPr bwMode="auto">
          <a:xfrm>
            <a:off x="3048000" y="24384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2</a:t>
            </a:r>
          </a:p>
        </p:txBody>
      </p:sp>
      <p:sp>
        <p:nvSpPr>
          <p:cNvPr id="727047" name="Rectangle 7"/>
          <p:cNvSpPr>
            <a:spLocks noChangeArrowheads="1"/>
          </p:cNvSpPr>
          <p:nvPr/>
        </p:nvSpPr>
        <p:spPr bwMode="auto">
          <a:xfrm>
            <a:off x="1600200" y="27432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5</a:t>
            </a:r>
          </a:p>
        </p:txBody>
      </p:sp>
      <p:sp>
        <p:nvSpPr>
          <p:cNvPr id="727048" name="Rectangle 8"/>
          <p:cNvSpPr>
            <a:spLocks noChangeArrowheads="1"/>
          </p:cNvSpPr>
          <p:nvPr/>
        </p:nvSpPr>
        <p:spPr bwMode="auto">
          <a:xfrm>
            <a:off x="3048000" y="27432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4</a:t>
            </a:r>
          </a:p>
        </p:txBody>
      </p:sp>
      <p:sp>
        <p:nvSpPr>
          <p:cNvPr id="727049" name="Rectangle 9"/>
          <p:cNvSpPr>
            <a:spLocks noChangeArrowheads="1"/>
          </p:cNvSpPr>
          <p:nvPr/>
        </p:nvSpPr>
        <p:spPr bwMode="auto">
          <a:xfrm>
            <a:off x="1600200" y="30480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7</a:t>
            </a:r>
          </a:p>
        </p:txBody>
      </p:sp>
      <p:sp>
        <p:nvSpPr>
          <p:cNvPr id="727050" name="Rectangle 10"/>
          <p:cNvSpPr>
            <a:spLocks noChangeArrowheads="1"/>
          </p:cNvSpPr>
          <p:nvPr/>
        </p:nvSpPr>
        <p:spPr bwMode="auto">
          <a:xfrm>
            <a:off x="3048000" y="30480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6</a:t>
            </a:r>
          </a:p>
        </p:txBody>
      </p:sp>
      <p:sp>
        <p:nvSpPr>
          <p:cNvPr id="727051" name="Rectangle 11"/>
          <p:cNvSpPr>
            <a:spLocks noChangeArrowheads="1"/>
          </p:cNvSpPr>
          <p:nvPr/>
        </p:nvSpPr>
        <p:spPr bwMode="auto">
          <a:xfrm>
            <a:off x="1600200" y="33528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9</a:t>
            </a:r>
          </a:p>
        </p:txBody>
      </p:sp>
      <p:sp>
        <p:nvSpPr>
          <p:cNvPr id="727052" name="Rectangle 12"/>
          <p:cNvSpPr>
            <a:spLocks noChangeArrowheads="1"/>
          </p:cNvSpPr>
          <p:nvPr/>
        </p:nvSpPr>
        <p:spPr bwMode="auto">
          <a:xfrm>
            <a:off x="3048000" y="33528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8</a:t>
            </a:r>
          </a:p>
        </p:txBody>
      </p:sp>
      <p:sp>
        <p:nvSpPr>
          <p:cNvPr id="727053" name="Rectangle 13"/>
          <p:cNvSpPr>
            <a:spLocks noChangeArrowheads="1"/>
          </p:cNvSpPr>
          <p:nvPr/>
        </p:nvSpPr>
        <p:spPr bwMode="auto">
          <a:xfrm>
            <a:off x="1600200" y="36576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11</a:t>
            </a:r>
          </a:p>
        </p:txBody>
      </p:sp>
      <p:sp>
        <p:nvSpPr>
          <p:cNvPr id="727054" name="Rectangle 14"/>
          <p:cNvSpPr>
            <a:spLocks noChangeArrowheads="1"/>
          </p:cNvSpPr>
          <p:nvPr/>
        </p:nvSpPr>
        <p:spPr bwMode="auto">
          <a:xfrm>
            <a:off x="3048000" y="36576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10</a:t>
            </a:r>
          </a:p>
        </p:txBody>
      </p:sp>
      <p:sp>
        <p:nvSpPr>
          <p:cNvPr id="727055" name="Rectangle 15"/>
          <p:cNvSpPr>
            <a:spLocks noChangeArrowheads="1"/>
          </p:cNvSpPr>
          <p:nvPr/>
        </p:nvSpPr>
        <p:spPr bwMode="auto">
          <a:xfrm>
            <a:off x="1600200" y="39624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13</a:t>
            </a:r>
          </a:p>
        </p:txBody>
      </p:sp>
      <p:sp>
        <p:nvSpPr>
          <p:cNvPr id="727056" name="Rectangle 16"/>
          <p:cNvSpPr>
            <a:spLocks noChangeArrowheads="1"/>
          </p:cNvSpPr>
          <p:nvPr/>
        </p:nvSpPr>
        <p:spPr bwMode="auto">
          <a:xfrm>
            <a:off x="3048000" y="39624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12</a:t>
            </a:r>
          </a:p>
        </p:txBody>
      </p:sp>
      <p:sp>
        <p:nvSpPr>
          <p:cNvPr id="727057" name="Rectangle 17"/>
          <p:cNvSpPr>
            <a:spLocks noChangeArrowheads="1"/>
          </p:cNvSpPr>
          <p:nvPr/>
        </p:nvSpPr>
        <p:spPr bwMode="auto">
          <a:xfrm>
            <a:off x="1600200" y="42672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15</a:t>
            </a:r>
          </a:p>
        </p:txBody>
      </p:sp>
      <p:sp>
        <p:nvSpPr>
          <p:cNvPr id="727058" name="Rectangle 18"/>
          <p:cNvSpPr>
            <a:spLocks noChangeArrowheads="1"/>
          </p:cNvSpPr>
          <p:nvPr/>
        </p:nvSpPr>
        <p:spPr bwMode="auto">
          <a:xfrm>
            <a:off x="3048000" y="4267200"/>
            <a:ext cx="1295400" cy="3048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t>14</a:t>
            </a:r>
          </a:p>
        </p:txBody>
      </p:sp>
      <p:sp>
        <p:nvSpPr>
          <p:cNvPr id="727059" name="Rectangle 19"/>
          <p:cNvSpPr>
            <a:spLocks noChangeArrowheads="1"/>
          </p:cNvSpPr>
          <p:nvPr/>
        </p:nvSpPr>
        <p:spPr bwMode="auto">
          <a:xfrm>
            <a:off x="1600200" y="2133600"/>
            <a:ext cx="1295400" cy="2438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rPr>
              <a:t>x8</a:t>
            </a:r>
          </a:p>
        </p:txBody>
      </p:sp>
      <p:sp>
        <p:nvSpPr>
          <p:cNvPr id="727060" name="Rectangle 20"/>
          <p:cNvSpPr>
            <a:spLocks noChangeArrowheads="1"/>
          </p:cNvSpPr>
          <p:nvPr/>
        </p:nvSpPr>
        <p:spPr bwMode="auto">
          <a:xfrm>
            <a:off x="3048000" y="2133600"/>
            <a:ext cx="1295400" cy="24384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rPr>
              <a:t>x8</a:t>
            </a:r>
          </a:p>
        </p:txBody>
      </p:sp>
      <p:sp>
        <p:nvSpPr>
          <p:cNvPr id="727061" name="Text Box 21"/>
          <p:cNvSpPr txBox="1">
            <a:spLocks noChangeArrowheads="1"/>
          </p:cNvSpPr>
          <p:nvPr/>
        </p:nvSpPr>
        <p:spPr bwMode="auto">
          <a:xfrm>
            <a:off x="4343400" y="51054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endParaRPr lang="en-US"/>
          </a:p>
        </p:txBody>
      </p:sp>
      <p:sp>
        <p:nvSpPr>
          <p:cNvPr id="727062" name="Text Box 22"/>
          <p:cNvSpPr txBox="1">
            <a:spLocks noChangeArrowheads="1"/>
          </p:cNvSpPr>
          <p:nvPr/>
        </p:nvSpPr>
        <p:spPr bwMode="auto">
          <a:xfrm>
            <a:off x="4800600" y="4343400"/>
            <a:ext cx="1983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dirty="0"/>
              <a:t>*((uint16_t)0)</a:t>
            </a:r>
          </a:p>
        </p:txBody>
      </p:sp>
      <p:sp>
        <p:nvSpPr>
          <p:cNvPr id="727063" name="Text Box 23"/>
          <p:cNvSpPr txBox="1">
            <a:spLocks noChangeArrowheads="1"/>
          </p:cNvSpPr>
          <p:nvPr/>
        </p:nvSpPr>
        <p:spPr bwMode="auto">
          <a:xfrm>
            <a:off x="4800600" y="4800600"/>
            <a:ext cx="1983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dirty="0"/>
              <a:t>*((uint16_t)3)</a:t>
            </a:r>
          </a:p>
        </p:txBody>
      </p:sp>
      <p:sp>
        <p:nvSpPr>
          <p:cNvPr id="28" name="Rectangle 3">
            <a:extLst>
              <a:ext uri="{FF2B5EF4-FFF2-40B4-BE49-F238E27FC236}">
                <a16:creationId xmlns:a16="http://schemas.microsoft.com/office/drawing/2014/main" id="{87B56693-E0A5-ED49-AC32-262F5DBDD024}"/>
              </a:ext>
            </a:extLst>
          </p:cNvPr>
          <p:cNvSpPr txBox="1">
            <a:spLocks noChangeArrowheads="1"/>
          </p:cNvSpPr>
          <p:nvPr/>
        </p:nvSpPr>
        <p:spPr bwMode="auto">
          <a:xfrm>
            <a:off x="634322" y="5817925"/>
            <a:ext cx="8332555" cy="869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41313" indent="-341313" algn="l" defTabSz="457200" rtl="0" eaLnBrk="1" fontAlgn="base" hangingPunct="1">
              <a:lnSpc>
                <a:spcPct val="90000"/>
              </a:lnSpc>
              <a:spcBef>
                <a:spcPts val="650"/>
              </a:spcBef>
              <a:spcAft>
                <a:spcPct val="0"/>
              </a:spcAft>
              <a:buClr>
                <a:schemeClr val="tx1"/>
              </a:buClr>
              <a:buSzPct val="100000"/>
              <a:buFont typeface="Century Gothic" pitchFamily="34" charset="0"/>
              <a:buChar char="•"/>
              <a:defRPr sz="2600">
                <a:solidFill>
                  <a:schemeClr val="tx1"/>
                </a:solidFill>
                <a:latin typeface="Lato" panose="020F0502020204030203" pitchFamily="34" charset="0"/>
                <a:ea typeface="Source Sans Pro Light" panose="020B0403030403020204" pitchFamily="34" charset="0"/>
                <a:cs typeface="+mn-cs"/>
              </a:defRPr>
            </a:lvl1pPr>
            <a:lvl2pPr marL="741363" indent="-284163" algn="l" defTabSz="457200" rtl="0" eaLnBrk="1" fontAlgn="base" hangingPunct="1">
              <a:lnSpc>
                <a:spcPct val="90000"/>
              </a:lnSpc>
              <a:spcBef>
                <a:spcPts val="600"/>
              </a:spcBef>
              <a:spcAft>
                <a:spcPct val="0"/>
              </a:spcAft>
              <a:buClr>
                <a:schemeClr val="tx2"/>
              </a:buClr>
              <a:buSzPct val="100000"/>
              <a:buFont typeface="Century Gothic" pitchFamily="34" charset="0"/>
              <a:buChar char="–"/>
              <a:defRPr sz="2200">
                <a:solidFill>
                  <a:schemeClr val="tx2"/>
                </a:solidFill>
                <a:latin typeface="Lato" panose="020F0502020204030203" pitchFamily="34" charset="0"/>
                <a:ea typeface="Source Sans Pro Light" panose="020B0403030403020204" pitchFamily="34" charset="0"/>
                <a:cs typeface="+mn-cs"/>
              </a:defRPr>
            </a:lvl2pPr>
            <a:lvl3pPr marL="1143000" indent="-228600" algn="l" defTabSz="457200" rtl="0" eaLnBrk="1" fontAlgn="base" hangingPunct="1">
              <a:lnSpc>
                <a:spcPct val="90000"/>
              </a:lnSpc>
              <a:spcBef>
                <a:spcPts val="500"/>
              </a:spcBef>
              <a:spcAft>
                <a:spcPct val="0"/>
              </a:spcAft>
              <a:buClr>
                <a:schemeClr val="accent2"/>
              </a:buClr>
              <a:buSzPct val="100000"/>
              <a:buFont typeface="Century Gothic" pitchFamily="34" charset="0"/>
              <a:buChar char="•"/>
              <a:defRPr>
                <a:solidFill>
                  <a:schemeClr val="accent2"/>
                </a:solidFill>
                <a:latin typeface="Lato" panose="020F0502020204030203" pitchFamily="34" charset="0"/>
                <a:ea typeface="Source Sans Pro Light" panose="020B0403030403020204" pitchFamily="34" charset="0"/>
                <a:cs typeface="+mn-cs"/>
              </a:defRPr>
            </a:lvl3pPr>
            <a:lvl4pPr marL="1600200" indent="-228600" algn="l" defTabSz="457200" rtl="0" eaLnBrk="1" fontAlgn="base" hangingPunct="1">
              <a:lnSpc>
                <a:spcPct val="90000"/>
              </a:lnSpc>
              <a:spcBef>
                <a:spcPts val="45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4pPr>
            <a:lvl5pPr marL="2057400" indent="-228600" algn="l" defTabSz="457200" rtl="0" eaLnBrk="1" fontAlgn="base" hangingPunct="1">
              <a:lnSpc>
                <a:spcPct val="90000"/>
              </a:lnSpc>
              <a:spcBef>
                <a:spcPts val="500"/>
              </a:spcBef>
              <a:spcAft>
                <a:spcPct val="0"/>
              </a:spcAft>
              <a:buClr>
                <a:schemeClr val="accent4"/>
              </a:buClr>
              <a:buSzPct val="100000"/>
              <a:buFont typeface="Century Gothic" pitchFamily="34" charset="0"/>
              <a:buChar char="•"/>
              <a:defRPr>
                <a:solidFill>
                  <a:schemeClr val="accent4"/>
                </a:solidFill>
                <a:latin typeface="Lato" panose="020F0502020204030203" pitchFamily="34" charset="0"/>
                <a:ea typeface="Source Sans Pro Light" panose="020B0403030403020204" pitchFamily="34" charset="0"/>
                <a:cs typeface="+mn-cs"/>
              </a:defRPr>
            </a:lvl5pPr>
            <a:lvl6pPr marL="25146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6pPr>
            <a:lvl7pPr marL="29718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7pPr>
            <a:lvl8pPr marL="34290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8pPr>
            <a:lvl9pPr marL="3886200" indent="-228600" algn="l" defTabSz="457200" rtl="0" eaLnBrk="1" fontAlgn="base" hangingPunct="1">
              <a:lnSpc>
                <a:spcPct val="99000"/>
              </a:lnSpc>
              <a:spcBef>
                <a:spcPts val="500"/>
              </a:spcBef>
              <a:spcAft>
                <a:spcPct val="0"/>
              </a:spcAft>
              <a:buClr>
                <a:srgbClr val="0000FF"/>
              </a:buClr>
              <a:buSzPct val="100000"/>
              <a:buFont typeface="Century Gothic" pitchFamily="34" charset="0"/>
              <a:buChar char="•"/>
              <a:defRPr>
                <a:solidFill>
                  <a:srgbClr val="8383AD"/>
                </a:solidFill>
                <a:latin typeface="+mn-lt"/>
                <a:cs typeface="+mn-cs"/>
              </a:defRPr>
            </a:lvl9pPr>
          </a:lstStyle>
          <a:p>
            <a:pPr>
              <a:defRPr/>
            </a:pPr>
            <a:r>
              <a:rPr lang="en-US" sz="2400" kern="0" dirty="0"/>
              <a:t>Note: LC3b doesn’t have unaligned memory operations</a:t>
            </a:r>
          </a:p>
          <a:p>
            <a:pPr lvl="1">
              <a:defRPr/>
            </a:pPr>
            <a:r>
              <a:rPr lang="en-US" sz="2000" kern="0" dirty="0"/>
              <a:t>It is byte addressable but LDW and STW are word aligned!</a:t>
            </a:r>
          </a:p>
        </p:txBody>
      </p:sp>
    </p:spTree>
    <p:extLst>
      <p:ext uri="{BB962C8B-B14F-4D97-AF65-F5344CB8AC3E}">
        <p14:creationId xmlns:p14="http://schemas.microsoft.com/office/powerpoint/2010/main" val="172883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27059"/>
                                        </p:tgtEl>
                                      </p:cBhvr>
                                    </p:animEffect>
                                    <p:set>
                                      <p:cBhvr>
                                        <p:cTn id="7" dur="1" fill="hold">
                                          <p:stCondLst>
                                            <p:cond delay="499"/>
                                          </p:stCondLst>
                                        </p:cTn>
                                        <p:tgtEl>
                                          <p:spTgt spid="727059"/>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27060"/>
                                        </p:tgtEl>
                                      </p:cBhvr>
                                    </p:animEffect>
                                    <p:set>
                                      <p:cBhvr>
                                        <p:cTn id="10" dur="1" fill="hold">
                                          <p:stCondLst>
                                            <p:cond delay="499"/>
                                          </p:stCondLst>
                                        </p:cTn>
                                        <p:tgtEl>
                                          <p:spTgt spid="72706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27062"/>
                                        </p:tgtEl>
                                        <p:attrNameLst>
                                          <p:attrName>style.visibility</p:attrName>
                                        </p:attrNameLst>
                                      </p:cBhvr>
                                      <p:to>
                                        <p:strVal val="visible"/>
                                      </p:to>
                                    </p:set>
                                    <p:anim calcmode="lin" valueType="num">
                                      <p:cBhvr additive="base">
                                        <p:cTn id="15" dur="500" fill="hold"/>
                                        <p:tgtEl>
                                          <p:spTgt spid="727062"/>
                                        </p:tgtEl>
                                        <p:attrNameLst>
                                          <p:attrName>ppt_x</p:attrName>
                                        </p:attrNameLst>
                                      </p:cBhvr>
                                      <p:tavLst>
                                        <p:tav tm="0">
                                          <p:val>
                                            <p:strVal val="#ppt_x"/>
                                          </p:val>
                                        </p:tav>
                                        <p:tav tm="100000">
                                          <p:val>
                                            <p:strVal val="#ppt_x"/>
                                          </p:val>
                                        </p:tav>
                                      </p:tavLst>
                                    </p:anim>
                                    <p:anim calcmode="lin" valueType="num">
                                      <p:cBhvr additive="base">
                                        <p:cTn id="16" dur="500" fill="hold"/>
                                        <p:tgtEl>
                                          <p:spTgt spid="72706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mph" presetSubtype="2" fill="hold" nodeType="clickEffect">
                                  <p:stCondLst>
                                    <p:cond delay="0"/>
                                  </p:stCondLst>
                                  <p:childTnLst>
                                    <p:animClr clrSpc="rgb" dir="cw">
                                      <p:cBhvr>
                                        <p:cTn id="20" dur="2000" fill="hold"/>
                                        <p:tgtEl>
                                          <p:spTgt spid="727044"/>
                                        </p:tgtEl>
                                        <p:attrNameLst>
                                          <p:attrName>fillcolor</p:attrName>
                                        </p:attrNameLst>
                                      </p:cBhvr>
                                      <p:to>
                                        <a:schemeClr val="hlink"/>
                                      </p:to>
                                    </p:animClr>
                                    <p:set>
                                      <p:cBhvr>
                                        <p:cTn id="21" dur="2000" fill="hold"/>
                                        <p:tgtEl>
                                          <p:spTgt spid="727044"/>
                                        </p:tgtEl>
                                        <p:attrNameLst>
                                          <p:attrName>fill.type</p:attrName>
                                        </p:attrNameLst>
                                      </p:cBhvr>
                                      <p:to>
                                        <p:strVal val="solid"/>
                                      </p:to>
                                    </p:set>
                                    <p:set>
                                      <p:cBhvr>
                                        <p:cTn id="22" dur="2000" fill="hold"/>
                                        <p:tgtEl>
                                          <p:spTgt spid="727044"/>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727043"/>
                                        </p:tgtEl>
                                        <p:attrNameLst>
                                          <p:attrName>fillcolor</p:attrName>
                                        </p:attrNameLst>
                                      </p:cBhvr>
                                      <p:to>
                                        <a:schemeClr val="accent1"/>
                                      </p:to>
                                    </p:animClr>
                                    <p:set>
                                      <p:cBhvr>
                                        <p:cTn id="25" dur="2000" fill="hold"/>
                                        <p:tgtEl>
                                          <p:spTgt spid="727043"/>
                                        </p:tgtEl>
                                        <p:attrNameLst>
                                          <p:attrName>fill.type</p:attrName>
                                        </p:attrNameLst>
                                      </p:cBhvr>
                                      <p:to>
                                        <p:strVal val="solid"/>
                                      </p:to>
                                    </p:set>
                                    <p:set>
                                      <p:cBhvr>
                                        <p:cTn id="26" dur="2000" fill="hold"/>
                                        <p:tgtEl>
                                          <p:spTgt spid="727043"/>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27063"/>
                                        </p:tgtEl>
                                        <p:attrNameLst>
                                          <p:attrName>style.visibility</p:attrName>
                                        </p:attrNameLst>
                                      </p:cBhvr>
                                      <p:to>
                                        <p:strVal val="visible"/>
                                      </p:to>
                                    </p:set>
                                    <p:anim calcmode="lin" valueType="num">
                                      <p:cBhvr additive="base">
                                        <p:cTn id="31" dur="500" fill="hold"/>
                                        <p:tgtEl>
                                          <p:spTgt spid="727063"/>
                                        </p:tgtEl>
                                        <p:attrNameLst>
                                          <p:attrName>ppt_x</p:attrName>
                                        </p:attrNameLst>
                                      </p:cBhvr>
                                      <p:tavLst>
                                        <p:tav tm="0">
                                          <p:val>
                                            <p:strVal val="#ppt_x"/>
                                          </p:val>
                                        </p:tav>
                                        <p:tav tm="100000">
                                          <p:val>
                                            <p:strVal val="#ppt_x"/>
                                          </p:val>
                                        </p:tav>
                                      </p:tavLst>
                                    </p:anim>
                                    <p:anim calcmode="lin" valueType="num">
                                      <p:cBhvr additive="base">
                                        <p:cTn id="32" dur="500" fill="hold"/>
                                        <p:tgtEl>
                                          <p:spTgt spid="72706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2000" fill="hold"/>
                                        <p:tgtEl>
                                          <p:spTgt spid="727045"/>
                                        </p:tgtEl>
                                        <p:attrNameLst>
                                          <p:attrName>fillcolor</p:attrName>
                                        </p:attrNameLst>
                                      </p:cBhvr>
                                      <p:to>
                                        <a:schemeClr val="hlink"/>
                                      </p:to>
                                    </p:animClr>
                                    <p:set>
                                      <p:cBhvr>
                                        <p:cTn id="37" dur="2000" fill="hold"/>
                                        <p:tgtEl>
                                          <p:spTgt spid="727045"/>
                                        </p:tgtEl>
                                        <p:attrNameLst>
                                          <p:attrName>fill.type</p:attrName>
                                        </p:attrNameLst>
                                      </p:cBhvr>
                                      <p:to>
                                        <p:strVal val="solid"/>
                                      </p:to>
                                    </p:set>
                                    <p:set>
                                      <p:cBhvr>
                                        <p:cTn id="38" dur="2000" fill="hold"/>
                                        <p:tgtEl>
                                          <p:spTgt spid="72704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2000" fill="hold"/>
                                        <p:tgtEl>
                                          <p:spTgt spid="727048"/>
                                        </p:tgtEl>
                                        <p:attrNameLst>
                                          <p:attrName>fillcolor</p:attrName>
                                        </p:attrNameLst>
                                      </p:cBhvr>
                                      <p:to>
                                        <a:schemeClr val="accent1"/>
                                      </p:to>
                                    </p:animClr>
                                    <p:set>
                                      <p:cBhvr>
                                        <p:cTn id="41" dur="2000" fill="hold"/>
                                        <p:tgtEl>
                                          <p:spTgt spid="727048"/>
                                        </p:tgtEl>
                                        <p:attrNameLst>
                                          <p:attrName>fill.type</p:attrName>
                                        </p:attrNameLst>
                                      </p:cBhvr>
                                      <p:to>
                                        <p:strVal val="solid"/>
                                      </p:to>
                                    </p:set>
                                    <p:set>
                                      <p:cBhvr>
                                        <p:cTn id="42" dur="2000" fill="hold"/>
                                        <p:tgtEl>
                                          <p:spTgt spid="7270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9" grpId="0" animBg="1"/>
      <p:bldP spid="727060" grpId="0" animBg="1"/>
      <p:bldP spid="727062" grpId="0"/>
      <p:bldP spid="7270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t>Methods For Dealing with Alignment</a:t>
            </a:r>
          </a:p>
        </p:txBody>
      </p:sp>
      <p:sp>
        <p:nvSpPr>
          <p:cNvPr id="729091" name="Rectangle 3"/>
          <p:cNvSpPr>
            <a:spLocks noGrp="1" noChangeArrowheads="1"/>
          </p:cNvSpPr>
          <p:nvPr>
            <p:ph idx="1"/>
          </p:nvPr>
        </p:nvSpPr>
        <p:spPr/>
        <p:txBody>
          <a:bodyPr/>
          <a:lstStyle/>
          <a:p>
            <a:r>
              <a:rPr lang="en-US"/>
              <a:t>ISA</a:t>
            </a:r>
          </a:p>
          <a:p>
            <a:pPr lvl="1"/>
            <a:r>
              <a:rPr lang="en-US"/>
              <a:t>Don’t allow unaligned accesses (Alpha)</a:t>
            </a:r>
          </a:p>
          <a:p>
            <a:pPr lvl="1"/>
            <a:r>
              <a:rPr lang="en-US"/>
              <a:t>Software deals with it</a:t>
            </a:r>
          </a:p>
          <a:p>
            <a:pPr lvl="1"/>
            <a:r>
              <a:rPr lang="en-US"/>
              <a:t>Issues?</a:t>
            </a:r>
          </a:p>
          <a:p>
            <a:pPr lvl="1"/>
            <a:endParaRPr lang="en-US"/>
          </a:p>
          <a:p>
            <a:r>
              <a:rPr lang="en-US"/>
              <a:t>Hardware</a:t>
            </a:r>
          </a:p>
          <a:p>
            <a:pPr lvl="1"/>
            <a:r>
              <a:rPr lang="en-US"/>
              <a:t>Processor-centric </a:t>
            </a:r>
          </a:p>
          <a:p>
            <a:pPr lvl="1"/>
            <a:r>
              <a:rPr lang="en-US"/>
              <a:t>Memory sub-system centric</a:t>
            </a:r>
          </a:p>
          <a:p>
            <a:pPr lvl="1"/>
            <a:endParaRPr lang="en-US"/>
          </a:p>
        </p:txBody>
      </p:sp>
      <p:sp>
        <p:nvSpPr>
          <p:cNvPr id="6" name="Rectangle 6"/>
          <p:cNvSpPr>
            <a:spLocks noGrp="1" noChangeArrowheads="1"/>
          </p:cNvSpPr>
          <p:nvPr>
            <p:ph type="sldNum" idx="12"/>
          </p:nvPr>
        </p:nvSpPr>
        <p:spPr>
          <a:ln/>
        </p:spPr>
        <p:txBody>
          <a:bodyPr/>
          <a:lstStyle/>
          <a:p>
            <a:pPr>
              <a:defRPr/>
            </a:pPr>
            <a:fld id="{67EB9275-41F9-4744-B302-34D0C8097D52}" type="slidenum">
              <a:rPr lang="en-US" altLang="en-US"/>
              <a:pPr>
                <a:defRPr/>
              </a:pPr>
              <a:t>22</a:t>
            </a:fld>
            <a:endParaRPr lang="en-US" altLang="en-US"/>
          </a:p>
        </p:txBody>
      </p:sp>
      <p:sp>
        <p:nvSpPr>
          <p:cNvPr id="5"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153842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r>
              <a:rPr lang="en-US" dirty="0"/>
              <a:t>Hardware Alignment</a:t>
            </a:r>
          </a:p>
        </p:txBody>
      </p:sp>
      <p:graphicFrame>
        <p:nvGraphicFramePr>
          <p:cNvPr id="731139" name="Object 3"/>
          <p:cNvGraphicFramePr>
            <a:graphicFrameLocks noGrp="1" noChangeAspect="1"/>
          </p:cNvGraphicFramePr>
          <p:nvPr>
            <p:ph idx="1"/>
            <p:extLst>
              <p:ext uri="{D42A27DB-BD31-4B8C-83A1-F6EECF244321}">
                <p14:modId xmlns:p14="http://schemas.microsoft.com/office/powerpoint/2010/main" val="458176750"/>
              </p:ext>
            </p:extLst>
          </p:nvPr>
        </p:nvGraphicFramePr>
        <p:xfrm>
          <a:off x="931532" y="1524000"/>
          <a:ext cx="7516949" cy="4708530"/>
        </p:xfrm>
        <a:graphic>
          <a:graphicData uri="http://schemas.openxmlformats.org/presentationml/2006/ole">
            <mc:AlternateContent xmlns:mc="http://schemas.openxmlformats.org/markup-compatibility/2006">
              <mc:Choice xmlns:v="urn:schemas-microsoft-com:vml" Requires="v">
                <p:oleObj spid="_x0000_s11335" name="Visio" r:id="rId4" imgW="5860189" imgH="3671003" progId="Visio.Drawing.11">
                  <p:embed/>
                </p:oleObj>
              </mc:Choice>
              <mc:Fallback>
                <p:oleObj name="Visio" r:id="rId4" imgW="5860189" imgH="3671003" progId="Visio.Drawing.11">
                  <p:embed/>
                  <p:pic>
                    <p:nvPicPr>
                      <p:cNvPr id="731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532" y="1524000"/>
                        <a:ext cx="7516949" cy="4708530"/>
                      </a:xfrm>
                      <a:prstGeom prst="rect">
                        <a:avLst/>
                      </a:prstGeom>
                    </p:spPr>
                  </p:pic>
                </p:oleObj>
              </mc:Fallback>
            </mc:AlternateContent>
          </a:graphicData>
        </a:graphic>
      </p:graphicFrame>
      <p:sp>
        <p:nvSpPr>
          <p:cNvPr id="6" name="Rectangle 6"/>
          <p:cNvSpPr>
            <a:spLocks noGrp="1" noChangeArrowheads="1"/>
          </p:cNvSpPr>
          <p:nvPr>
            <p:ph type="sldNum" idx="12"/>
          </p:nvPr>
        </p:nvSpPr>
        <p:spPr>
          <a:ln/>
        </p:spPr>
        <p:txBody>
          <a:bodyPr/>
          <a:lstStyle/>
          <a:p>
            <a:pPr>
              <a:defRPr/>
            </a:pPr>
            <a:fld id="{92B3057E-9B89-4799-AA1E-CB137FBBE4BF}" type="slidenum">
              <a:rPr lang="en-US" altLang="en-US"/>
              <a:pPr>
                <a:defRPr/>
              </a:pPr>
              <a:t>23</a:t>
            </a:fld>
            <a:endParaRPr lang="en-US" altLang="en-US"/>
          </a:p>
        </p:txBody>
      </p:sp>
      <p:sp>
        <p:nvSpPr>
          <p:cNvPr id="5"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Tree>
    <p:extLst>
      <p:ext uri="{BB962C8B-B14F-4D97-AF65-F5344CB8AC3E}">
        <p14:creationId xmlns:p14="http://schemas.microsoft.com/office/powerpoint/2010/main" val="76999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2" name="Rectangle 2"/>
          <p:cNvSpPr>
            <a:spLocks noGrp="1" noChangeArrowheads="1"/>
          </p:cNvSpPr>
          <p:nvPr>
            <p:ph type="title"/>
          </p:nvPr>
        </p:nvSpPr>
        <p:spPr/>
        <p:txBody>
          <a:bodyPr/>
          <a:lstStyle/>
          <a:p>
            <a:pPr eaLnBrk="1" hangingPunct="1"/>
            <a:r>
              <a:rPr lang="en-US"/>
              <a:t>Memory Layout Across Four Chips</a:t>
            </a:r>
          </a:p>
        </p:txBody>
      </p:sp>
      <p:sp>
        <p:nvSpPr>
          <p:cNvPr id="157" name="Rectangle 6"/>
          <p:cNvSpPr>
            <a:spLocks noGrp="1" noChangeArrowheads="1"/>
          </p:cNvSpPr>
          <p:nvPr>
            <p:ph type="sldNum" idx="12"/>
          </p:nvPr>
        </p:nvSpPr>
        <p:spPr>
          <a:ln/>
        </p:spPr>
        <p:txBody>
          <a:bodyPr/>
          <a:lstStyle/>
          <a:p>
            <a:pPr>
              <a:defRPr/>
            </a:pPr>
            <a:fld id="{9D10E470-F705-43D6-880A-697BE678352F}" type="slidenum">
              <a:rPr lang="en-US" altLang="en-US"/>
              <a:pPr>
                <a:defRPr/>
              </a:pPr>
              <a:t>24</a:t>
            </a:fld>
            <a:endParaRPr lang="en-US" altLang="en-US"/>
          </a:p>
        </p:txBody>
      </p:sp>
      <p:sp>
        <p:nvSpPr>
          <p:cNvPr id="15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7413" name="Rectangle 3"/>
          <p:cNvSpPr>
            <a:spLocks noChangeArrowheads="1"/>
          </p:cNvSpPr>
          <p:nvPr/>
        </p:nvSpPr>
        <p:spPr bwMode="auto">
          <a:xfrm>
            <a:off x="4038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4" name="Rectangle 4"/>
          <p:cNvSpPr>
            <a:spLocks noChangeArrowheads="1"/>
          </p:cNvSpPr>
          <p:nvPr/>
        </p:nvSpPr>
        <p:spPr bwMode="auto">
          <a:xfrm>
            <a:off x="4191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5" name="Rectangle 5"/>
          <p:cNvSpPr>
            <a:spLocks noChangeArrowheads="1"/>
          </p:cNvSpPr>
          <p:nvPr/>
        </p:nvSpPr>
        <p:spPr bwMode="auto">
          <a:xfrm>
            <a:off x="4343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6" name="Rectangle 6"/>
          <p:cNvSpPr>
            <a:spLocks noChangeArrowheads="1"/>
          </p:cNvSpPr>
          <p:nvPr/>
        </p:nvSpPr>
        <p:spPr bwMode="auto">
          <a:xfrm>
            <a:off x="4495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7" name="Rectangle 7"/>
          <p:cNvSpPr>
            <a:spLocks noChangeArrowheads="1"/>
          </p:cNvSpPr>
          <p:nvPr/>
        </p:nvSpPr>
        <p:spPr bwMode="auto">
          <a:xfrm>
            <a:off x="4648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8" name="Rectangle 8"/>
          <p:cNvSpPr>
            <a:spLocks noChangeArrowheads="1"/>
          </p:cNvSpPr>
          <p:nvPr/>
        </p:nvSpPr>
        <p:spPr bwMode="auto">
          <a:xfrm>
            <a:off x="4800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19" name="Rectangle 9"/>
          <p:cNvSpPr>
            <a:spLocks noChangeArrowheads="1"/>
          </p:cNvSpPr>
          <p:nvPr/>
        </p:nvSpPr>
        <p:spPr bwMode="auto">
          <a:xfrm>
            <a:off x="4953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0" name="Rectangle 10"/>
          <p:cNvSpPr>
            <a:spLocks noChangeArrowheads="1"/>
          </p:cNvSpPr>
          <p:nvPr/>
        </p:nvSpPr>
        <p:spPr bwMode="auto">
          <a:xfrm>
            <a:off x="5105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1" name="Rectangle 11"/>
          <p:cNvSpPr>
            <a:spLocks noChangeArrowheads="1"/>
          </p:cNvSpPr>
          <p:nvPr/>
        </p:nvSpPr>
        <p:spPr bwMode="auto">
          <a:xfrm>
            <a:off x="5257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2" name="Rectangle 12"/>
          <p:cNvSpPr>
            <a:spLocks noChangeArrowheads="1"/>
          </p:cNvSpPr>
          <p:nvPr/>
        </p:nvSpPr>
        <p:spPr bwMode="auto">
          <a:xfrm>
            <a:off x="5410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3" name="Rectangle 13"/>
          <p:cNvSpPr>
            <a:spLocks noChangeArrowheads="1"/>
          </p:cNvSpPr>
          <p:nvPr/>
        </p:nvSpPr>
        <p:spPr bwMode="auto">
          <a:xfrm>
            <a:off x="5562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4" name="Rectangle 14"/>
          <p:cNvSpPr>
            <a:spLocks noChangeArrowheads="1"/>
          </p:cNvSpPr>
          <p:nvPr/>
        </p:nvSpPr>
        <p:spPr bwMode="auto">
          <a:xfrm>
            <a:off x="5715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5" name="Rectangle 15"/>
          <p:cNvSpPr>
            <a:spLocks noChangeArrowheads="1"/>
          </p:cNvSpPr>
          <p:nvPr/>
        </p:nvSpPr>
        <p:spPr bwMode="auto">
          <a:xfrm>
            <a:off x="5867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6" name="Rectangle 16"/>
          <p:cNvSpPr>
            <a:spLocks noChangeArrowheads="1"/>
          </p:cNvSpPr>
          <p:nvPr/>
        </p:nvSpPr>
        <p:spPr bwMode="auto">
          <a:xfrm>
            <a:off x="6019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7" name="Rectangle 17"/>
          <p:cNvSpPr>
            <a:spLocks noChangeArrowheads="1"/>
          </p:cNvSpPr>
          <p:nvPr/>
        </p:nvSpPr>
        <p:spPr bwMode="auto">
          <a:xfrm>
            <a:off x="61722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8" name="Rectangle 18"/>
          <p:cNvSpPr>
            <a:spLocks noChangeArrowheads="1"/>
          </p:cNvSpPr>
          <p:nvPr/>
        </p:nvSpPr>
        <p:spPr bwMode="auto">
          <a:xfrm>
            <a:off x="6324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29" name="Rectangle 19"/>
          <p:cNvSpPr>
            <a:spLocks noChangeArrowheads="1"/>
          </p:cNvSpPr>
          <p:nvPr/>
        </p:nvSpPr>
        <p:spPr bwMode="auto">
          <a:xfrm>
            <a:off x="4038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0" name="Rectangle 20"/>
          <p:cNvSpPr>
            <a:spLocks noChangeArrowheads="1"/>
          </p:cNvSpPr>
          <p:nvPr/>
        </p:nvSpPr>
        <p:spPr bwMode="auto">
          <a:xfrm>
            <a:off x="4191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1" name="Rectangle 21"/>
          <p:cNvSpPr>
            <a:spLocks noChangeArrowheads="1"/>
          </p:cNvSpPr>
          <p:nvPr/>
        </p:nvSpPr>
        <p:spPr bwMode="auto">
          <a:xfrm>
            <a:off x="4343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2" name="Rectangle 22"/>
          <p:cNvSpPr>
            <a:spLocks noChangeArrowheads="1"/>
          </p:cNvSpPr>
          <p:nvPr/>
        </p:nvSpPr>
        <p:spPr bwMode="auto">
          <a:xfrm>
            <a:off x="4495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3" name="Rectangle 23"/>
          <p:cNvSpPr>
            <a:spLocks noChangeArrowheads="1"/>
          </p:cNvSpPr>
          <p:nvPr/>
        </p:nvSpPr>
        <p:spPr bwMode="auto">
          <a:xfrm>
            <a:off x="4648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4" name="Rectangle 24"/>
          <p:cNvSpPr>
            <a:spLocks noChangeArrowheads="1"/>
          </p:cNvSpPr>
          <p:nvPr/>
        </p:nvSpPr>
        <p:spPr bwMode="auto">
          <a:xfrm>
            <a:off x="4800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5" name="Rectangle 25"/>
          <p:cNvSpPr>
            <a:spLocks noChangeArrowheads="1"/>
          </p:cNvSpPr>
          <p:nvPr/>
        </p:nvSpPr>
        <p:spPr bwMode="auto">
          <a:xfrm>
            <a:off x="4953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6" name="Rectangle 26"/>
          <p:cNvSpPr>
            <a:spLocks noChangeArrowheads="1"/>
          </p:cNvSpPr>
          <p:nvPr/>
        </p:nvSpPr>
        <p:spPr bwMode="auto">
          <a:xfrm>
            <a:off x="5105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7" name="Rectangle 27"/>
          <p:cNvSpPr>
            <a:spLocks noChangeArrowheads="1"/>
          </p:cNvSpPr>
          <p:nvPr/>
        </p:nvSpPr>
        <p:spPr bwMode="auto">
          <a:xfrm>
            <a:off x="5257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8" name="Rectangle 28"/>
          <p:cNvSpPr>
            <a:spLocks noChangeArrowheads="1"/>
          </p:cNvSpPr>
          <p:nvPr/>
        </p:nvSpPr>
        <p:spPr bwMode="auto">
          <a:xfrm>
            <a:off x="5410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39" name="Rectangle 29"/>
          <p:cNvSpPr>
            <a:spLocks noChangeArrowheads="1"/>
          </p:cNvSpPr>
          <p:nvPr/>
        </p:nvSpPr>
        <p:spPr bwMode="auto">
          <a:xfrm>
            <a:off x="5562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0" name="Rectangle 30"/>
          <p:cNvSpPr>
            <a:spLocks noChangeArrowheads="1"/>
          </p:cNvSpPr>
          <p:nvPr/>
        </p:nvSpPr>
        <p:spPr bwMode="auto">
          <a:xfrm>
            <a:off x="57150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1" name="Rectangle 31"/>
          <p:cNvSpPr>
            <a:spLocks noChangeArrowheads="1"/>
          </p:cNvSpPr>
          <p:nvPr/>
        </p:nvSpPr>
        <p:spPr bwMode="auto">
          <a:xfrm>
            <a:off x="58674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2" name="Rectangle 32"/>
          <p:cNvSpPr>
            <a:spLocks noChangeArrowheads="1"/>
          </p:cNvSpPr>
          <p:nvPr/>
        </p:nvSpPr>
        <p:spPr bwMode="auto">
          <a:xfrm>
            <a:off x="60198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3" name="Rectangle 33"/>
          <p:cNvSpPr>
            <a:spLocks noChangeArrowheads="1"/>
          </p:cNvSpPr>
          <p:nvPr/>
        </p:nvSpPr>
        <p:spPr bwMode="auto">
          <a:xfrm>
            <a:off x="61722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4" name="Rectangle 34"/>
          <p:cNvSpPr>
            <a:spLocks noChangeArrowheads="1"/>
          </p:cNvSpPr>
          <p:nvPr/>
        </p:nvSpPr>
        <p:spPr bwMode="auto">
          <a:xfrm>
            <a:off x="6324600" y="3048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5" name="Rectangle 35"/>
          <p:cNvSpPr>
            <a:spLocks noChangeArrowheads="1"/>
          </p:cNvSpPr>
          <p:nvPr/>
        </p:nvSpPr>
        <p:spPr bwMode="auto">
          <a:xfrm>
            <a:off x="4038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6" name="Rectangle 36"/>
          <p:cNvSpPr>
            <a:spLocks noChangeArrowheads="1"/>
          </p:cNvSpPr>
          <p:nvPr/>
        </p:nvSpPr>
        <p:spPr bwMode="auto">
          <a:xfrm>
            <a:off x="4191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7" name="Rectangle 37"/>
          <p:cNvSpPr>
            <a:spLocks noChangeArrowheads="1"/>
          </p:cNvSpPr>
          <p:nvPr/>
        </p:nvSpPr>
        <p:spPr bwMode="auto">
          <a:xfrm>
            <a:off x="4343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8" name="Rectangle 38"/>
          <p:cNvSpPr>
            <a:spLocks noChangeArrowheads="1"/>
          </p:cNvSpPr>
          <p:nvPr/>
        </p:nvSpPr>
        <p:spPr bwMode="auto">
          <a:xfrm>
            <a:off x="4495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49" name="Rectangle 39"/>
          <p:cNvSpPr>
            <a:spLocks noChangeArrowheads="1"/>
          </p:cNvSpPr>
          <p:nvPr/>
        </p:nvSpPr>
        <p:spPr bwMode="auto">
          <a:xfrm>
            <a:off x="4648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0" name="Rectangle 40"/>
          <p:cNvSpPr>
            <a:spLocks noChangeArrowheads="1"/>
          </p:cNvSpPr>
          <p:nvPr/>
        </p:nvSpPr>
        <p:spPr bwMode="auto">
          <a:xfrm>
            <a:off x="4800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1" name="Rectangle 41"/>
          <p:cNvSpPr>
            <a:spLocks noChangeArrowheads="1"/>
          </p:cNvSpPr>
          <p:nvPr/>
        </p:nvSpPr>
        <p:spPr bwMode="auto">
          <a:xfrm>
            <a:off x="4953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2" name="Rectangle 42"/>
          <p:cNvSpPr>
            <a:spLocks noChangeArrowheads="1"/>
          </p:cNvSpPr>
          <p:nvPr/>
        </p:nvSpPr>
        <p:spPr bwMode="auto">
          <a:xfrm>
            <a:off x="5105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3" name="Rectangle 43"/>
          <p:cNvSpPr>
            <a:spLocks noChangeArrowheads="1"/>
          </p:cNvSpPr>
          <p:nvPr/>
        </p:nvSpPr>
        <p:spPr bwMode="auto">
          <a:xfrm>
            <a:off x="5257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4" name="Rectangle 44"/>
          <p:cNvSpPr>
            <a:spLocks noChangeArrowheads="1"/>
          </p:cNvSpPr>
          <p:nvPr/>
        </p:nvSpPr>
        <p:spPr bwMode="auto">
          <a:xfrm>
            <a:off x="5410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5" name="Rectangle 45"/>
          <p:cNvSpPr>
            <a:spLocks noChangeArrowheads="1"/>
          </p:cNvSpPr>
          <p:nvPr/>
        </p:nvSpPr>
        <p:spPr bwMode="auto">
          <a:xfrm>
            <a:off x="5562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6" name="Rectangle 46"/>
          <p:cNvSpPr>
            <a:spLocks noChangeArrowheads="1"/>
          </p:cNvSpPr>
          <p:nvPr/>
        </p:nvSpPr>
        <p:spPr bwMode="auto">
          <a:xfrm>
            <a:off x="57150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7" name="Rectangle 47"/>
          <p:cNvSpPr>
            <a:spLocks noChangeArrowheads="1"/>
          </p:cNvSpPr>
          <p:nvPr/>
        </p:nvSpPr>
        <p:spPr bwMode="auto">
          <a:xfrm>
            <a:off x="58674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8" name="Rectangle 48"/>
          <p:cNvSpPr>
            <a:spLocks noChangeArrowheads="1"/>
          </p:cNvSpPr>
          <p:nvPr/>
        </p:nvSpPr>
        <p:spPr bwMode="auto">
          <a:xfrm>
            <a:off x="60198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59" name="Rectangle 49"/>
          <p:cNvSpPr>
            <a:spLocks noChangeArrowheads="1"/>
          </p:cNvSpPr>
          <p:nvPr/>
        </p:nvSpPr>
        <p:spPr bwMode="auto">
          <a:xfrm>
            <a:off x="61722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0" name="Rectangle 50"/>
          <p:cNvSpPr>
            <a:spLocks noChangeArrowheads="1"/>
          </p:cNvSpPr>
          <p:nvPr/>
        </p:nvSpPr>
        <p:spPr bwMode="auto">
          <a:xfrm>
            <a:off x="6324600" y="3200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1" name="Rectangle 51"/>
          <p:cNvSpPr>
            <a:spLocks noChangeArrowheads="1"/>
          </p:cNvSpPr>
          <p:nvPr/>
        </p:nvSpPr>
        <p:spPr bwMode="auto">
          <a:xfrm>
            <a:off x="4038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2" name="Rectangle 52"/>
          <p:cNvSpPr>
            <a:spLocks noChangeArrowheads="1"/>
          </p:cNvSpPr>
          <p:nvPr/>
        </p:nvSpPr>
        <p:spPr bwMode="auto">
          <a:xfrm>
            <a:off x="4191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3" name="Rectangle 53"/>
          <p:cNvSpPr>
            <a:spLocks noChangeArrowheads="1"/>
          </p:cNvSpPr>
          <p:nvPr/>
        </p:nvSpPr>
        <p:spPr bwMode="auto">
          <a:xfrm>
            <a:off x="4343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4" name="Rectangle 54"/>
          <p:cNvSpPr>
            <a:spLocks noChangeArrowheads="1"/>
          </p:cNvSpPr>
          <p:nvPr/>
        </p:nvSpPr>
        <p:spPr bwMode="auto">
          <a:xfrm>
            <a:off x="4495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5" name="Rectangle 55"/>
          <p:cNvSpPr>
            <a:spLocks noChangeArrowheads="1"/>
          </p:cNvSpPr>
          <p:nvPr/>
        </p:nvSpPr>
        <p:spPr bwMode="auto">
          <a:xfrm>
            <a:off x="4648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6" name="Rectangle 56"/>
          <p:cNvSpPr>
            <a:spLocks noChangeArrowheads="1"/>
          </p:cNvSpPr>
          <p:nvPr/>
        </p:nvSpPr>
        <p:spPr bwMode="auto">
          <a:xfrm>
            <a:off x="4800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7" name="Rectangle 57"/>
          <p:cNvSpPr>
            <a:spLocks noChangeArrowheads="1"/>
          </p:cNvSpPr>
          <p:nvPr/>
        </p:nvSpPr>
        <p:spPr bwMode="auto">
          <a:xfrm>
            <a:off x="4953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8" name="Rectangle 58"/>
          <p:cNvSpPr>
            <a:spLocks noChangeArrowheads="1"/>
          </p:cNvSpPr>
          <p:nvPr/>
        </p:nvSpPr>
        <p:spPr bwMode="auto">
          <a:xfrm>
            <a:off x="5105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69" name="Rectangle 59"/>
          <p:cNvSpPr>
            <a:spLocks noChangeArrowheads="1"/>
          </p:cNvSpPr>
          <p:nvPr/>
        </p:nvSpPr>
        <p:spPr bwMode="auto">
          <a:xfrm>
            <a:off x="5257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0" name="Rectangle 60"/>
          <p:cNvSpPr>
            <a:spLocks noChangeArrowheads="1"/>
          </p:cNvSpPr>
          <p:nvPr/>
        </p:nvSpPr>
        <p:spPr bwMode="auto">
          <a:xfrm>
            <a:off x="5410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1" name="Rectangle 61"/>
          <p:cNvSpPr>
            <a:spLocks noChangeArrowheads="1"/>
          </p:cNvSpPr>
          <p:nvPr/>
        </p:nvSpPr>
        <p:spPr bwMode="auto">
          <a:xfrm>
            <a:off x="5562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2" name="Rectangle 62"/>
          <p:cNvSpPr>
            <a:spLocks noChangeArrowheads="1"/>
          </p:cNvSpPr>
          <p:nvPr/>
        </p:nvSpPr>
        <p:spPr bwMode="auto">
          <a:xfrm>
            <a:off x="57150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3" name="Rectangle 63"/>
          <p:cNvSpPr>
            <a:spLocks noChangeArrowheads="1"/>
          </p:cNvSpPr>
          <p:nvPr/>
        </p:nvSpPr>
        <p:spPr bwMode="auto">
          <a:xfrm>
            <a:off x="58674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4" name="Rectangle 64"/>
          <p:cNvSpPr>
            <a:spLocks noChangeArrowheads="1"/>
          </p:cNvSpPr>
          <p:nvPr/>
        </p:nvSpPr>
        <p:spPr bwMode="auto">
          <a:xfrm>
            <a:off x="60198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5" name="Rectangle 65"/>
          <p:cNvSpPr>
            <a:spLocks noChangeArrowheads="1"/>
          </p:cNvSpPr>
          <p:nvPr/>
        </p:nvSpPr>
        <p:spPr bwMode="auto">
          <a:xfrm>
            <a:off x="61722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6" name="Rectangle 66"/>
          <p:cNvSpPr>
            <a:spLocks noChangeArrowheads="1"/>
          </p:cNvSpPr>
          <p:nvPr/>
        </p:nvSpPr>
        <p:spPr bwMode="auto">
          <a:xfrm>
            <a:off x="6324600" y="3352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7" name="Rectangle 67"/>
          <p:cNvSpPr>
            <a:spLocks noChangeArrowheads="1"/>
          </p:cNvSpPr>
          <p:nvPr/>
        </p:nvSpPr>
        <p:spPr bwMode="auto">
          <a:xfrm>
            <a:off x="4038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8" name="Rectangle 68"/>
          <p:cNvSpPr>
            <a:spLocks noChangeArrowheads="1"/>
          </p:cNvSpPr>
          <p:nvPr/>
        </p:nvSpPr>
        <p:spPr bwMode="auto">
          <a:xfrm>
            <a:off x="4191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79" name="Rectangle 69"/>
          <p:cNvSpPr>
            <a:spLocks noChangeArrowheads="1"/>
          </p:cNvSpPr>
          <p:nvPr/>
        </p:nvSpPr>
        <p:spPr bwMode="auto">
          <a:xfrm>
            <a:off x="4343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0" name="Rectangle 70"/>
          <p:cNvSpPr>
            <a:spLocks noChangeArrowheads="1"/>
          </p:cNvSpPr>
          <p:nvPr/>
        </p:nvSpPr>
        <p:spPr bwMode="auto">
          <a:xfrm>
            <a:off x="4495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1" name="Rectangle 71"/>
          <p:cNvSpPr>
            <a:spLocks noChangeArrowheads="1"/>
          </p:cNvSpPr>
          <p:nvPr/>
        </p:nvSpPr>
        <p:spPr bwMode="auto">
          <a:xfrm>
            <a:off x="4648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2" name="Rectangle 72"/>
          <p:cNvSpPr>
            <a:spLocks noChangeArrowheads="1"/>
          </p:cNvSpPr>
          <p:nvPr/>
        </p:nvSpPr>
        <p:spPr bwMode="auto">
          <a:xfrm>
            <a:off x="4800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3" name="Rectangle 73"/>
          <p:cNvSpPr>
            <a:spLocks noChangeArrowheads="1"/>
          </p:cNvSpPr>
          <p:nvPr/>
        </p:nvSpPr>
        <p:spPr bwMode="auto">
          <a:xfrm>
            <a:off x="4953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4" name="Rectangle 74"/>
          <p:cNvSpPr>
            <a:spLocks noChangeArrowheads="1"/>
          </p:cNvSpPr>
          <p:nvPr/>
        </p:nvSpPr>
        <p:spPr bwMode="auto">
          <a:xfrm>
            <a:off x="5105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5" name="Rectangle 75"/>
          <p:cNvSpPr>
            <a:spLocks noChangeArrowheads="1"/>
          </p:cNvSpPr>
          <p:nvPr/>
        </p:nvSpPr>
        <p:spPr bwMode="auto">
          <a:xfrm>
            <a:off x="5257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6" name="Rectangle 76"/>
          <p:cNvSpPr>
            <a:spLocks noChangeArrowheads="1"/>
          </p:cNvSpPr>
          <p:nvPr/>
        </p:nvSpPr>
        <p:spPr bwMode="auto">
          <a:xfrm>
            <a:off x="5410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7" name="Rectangle 77"/>
          <p:cNvSpPr>
            <a:spLocks noChangeArrowheads="1"/>
          </p:cNvSpPr>
          <p:nvPr/>
        </p:nvSpPr>
        <p:spPr bwMode="auto">
          <a:xfrm>
            <a:off x="5562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8" name="Rectangle 78"/>
          <p:cNvSpPr>
            <a:spLocks noChangeArrowheads="1"/>
          </p:cNvSpPr>
          <p:nvPr/>
        </p:nvSpPr>
        <p:spPr bwMode="auto">
          <a:xfrm>
            <a:off x="57150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89" name="Rectangle 79"/>
          <p:cNvSpPr>
            <a:spLocks noChangeArrowheads="1"/>
          </p:cNvSpPr>
          <p:nvPr/>
        </p:nvSpPr>
        <p:spPr bwMode="auto">
          <a:xfrm>
            <a:off x="58674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0" name="Rectangle 80"/>
          <p:cNvSpPr>
            <a:spLocks noChangeArrowheads="1"/>
          </p:cNvSpPr>
          <p:nvPr/>
        </p:nvSpPr>
        <p:spPr bwMode="auto">
          <a:xfrm>
            <a:off x="60198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1" name="Rectangle 81"/>
          <p:cNvSpPr>
            <a:spLocks noChangeArrowheads="1"/>
          </p:cNvSpPr>
          <p:nvPr/>
        </p:nvSpPr>
        <p:spPr bwMode="auto">
          <a:xfrm>
            <a:off x="61722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2" name="Rectangle 82"/>
          <p:cNvSpPr>
            <a:spLocks noChangeArrowheads="1"/>
          </p:cNvSpPr>
          <p:nvPr/>
        </p:nvSpPr>
        <p:spPr bwMode="auto">
          <a:xfrm>
            <a:off x="6324600" y="3505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3" name="Rectangle 83"/>
          <p:cNvSpPr>
            <a:spLocks noChangeArrowheads="1"/>
          </p:cNvSpPr>
          <p:nvPr/>
        </p:nvSpPr>
        <p:spPr bwMode="auto">
          <a:xfrm>
            <a:off x="4038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4" name="Rectangle 84"/>
          <p:cNvSpPr>
            <a:spLocks noChangeArrowheads="1"/>
          </p:cNvSpPr>
          <p:nvPr/>
        </p:nvSpPr>
        <p:spPr bwMode="auto">
          <a:xfrm>
            <a:off x="4191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5" name="Rectangle 85"/>
          <p:cNvSpPr>
            <a:spLocks noChangeArrowheads="1"/>
          </p:cNvSpPr>
          <p:nvPr/>
        </p:nvSpPr>
        <p:spPr bwMode="auto">
          <a:xfrm>
            <a:off x="4343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6" name="Rectangle 86"/>
          <p:cNvSpPr>
            <a:spLocks noChangeArrowheads="1"/>
          </p:cNvSpPr>
          <p:nvPr/>
        </p:nvSpPr>
        <p:spPr bwMode="auto">
          <a:xfrm>
            <a:off x="4495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7" name="Rectangle 87"/>
          <p:cNvSpPr>
            <a:spLocks noChangeArrowheads="1"/>
          </p:cNvSpPr>
          <p:nvPr/>
        </p:nvSpPr>
        <p:spPr bwMode="auto">
          <a:xfrm>
            <a:off x="4648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8" name="Rectangle 88"/>
          <p:cNvSpPr>
            <a:spLocks noChangeArrowheads="1"/>
          </p:cNvSpPr>
          <p:nvPr/>
        </p:nvSpPr>
        <p:spPr bwMode="auto">
          <a:xfrm>
            <a:off x="4800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499" name="Rectangle 89"/>
          <p:cNvSpPr>
            <a:spLocks noChangeArrowheads="1"/>
          </p:cNvSpPr>
          <p:nvPr/>
        </p:nvSpPr>
        <p:spPr bwMode="auto">
          <a:xfrm>
            <a:off x="4953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0" name="Rectangle 90"/>
          <p:cNvSpPr>
            <a:spLocks noChangeArrowheads="1"/>
          </p:cNvSpPr>
          <p:nvPr/>
        </p:nvSpPr>
        <p:spPr bwMode="auto">
          <a:xfrm>
            <a:off x="5105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1" name="Rectangle 91"/>
          <p:cNvSpPr>
            <a:spLocks noChangeArrowheads="1"/>
          </p:cNvSpPr>
          <p:nvPr/>
        </p:nvSpPr>
        <p:spPr bwMode="auto">
          <a:xfrm>
            <a:off x="5257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2" name="Rectangle 92"/>
          <p:cNvSpPr>
            <a:spLocks noChangeArrowheads="1"/>
          </p:cNvSpPr>
          <p:nvPr/>
        </p:nvSpPr>
        <p:spPr bwMode="auto">
          <a:xfrm>
            <a:off x="5410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3" name="Rectangle 93"/>
          <p:cNvSpPr>
            <a:spLocks noChangeArrowheads="1"/>
          </p:cNvSpPr>
          <p:nvPr/>
        </p:nvSpPr>
        <p:spPr bwMode="auto">
          <a:xfrm>
            <a:off x="5562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4" name="Rectangle 94"/>
          <p:cNvSpPr>
            <a:spLocks noChangeArrowheads="1"/>
          </p:cNvSpPr>
          <p:nvPr/>
        </p:nvSpPr>
        <p:spPr bwMode="auto">
          <a:xfrm>
            <a:off x="57150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5" name="Rectangle 95"/>
          <p:cNvSpPr>
            <a:spLocks noChangeArrowheads="1"/>
          </p:cNvSpPr>
          <p:nvPr/>
        </p:nvSpPr>
        <p:spPr bwMode="auto">
          <a:xfrm>
            <a:off x="58674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6" name="Rectangle 96"/>
          <p:cNvSpPr>
            <a:spLocks noChangeArrowheads="1"/>
          </p:cNvSpPr>
          <p:nvPr/>
        </p:nvSpPr>
        <p:spPr bwMode="auto">
          <a:xfrm>
            <a:off x="60198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7" name="Rectangle 97"/>
          <p:cNvSpPr>
            <a:spLocks noChangeArrowheads="1"/>
          </p:cNvSpPr>
          <p:nvPr/>
        </p:nvSpPr>
        <p:spPr bwMode="auto">
          <a:xfrm>
            <a:off x="61722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8" name="Rectangle 98"/>
          <p:cNvSpPr>
            <a:spLocks noChangeArrowheads="1"/>
          </p:cNvSpPr>
          <p:nvPr/>
        </p:nvSpPr>
        <p:spPr bwMode="auto">
          <a:xfrm>
            <a:off x="6324600" y="3657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09" name="Rectangle 99"/>
          <p:cNvSpPr>
            <a:spLocks noChangeArrowheads="1"/>
          </p:cNvSpPr>
          <p:nvPr/>
        </p:nvSpPr>
        <p:spPr bwMode="auto">
          <a:xfrm>
            <a:off x="4038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0" name="Rectangle 100"/>
          <p:cNvSpPr>
            <a:spLocks noChangeArrowheads="1"/>
          </p:cNvSpPr>
          <p:nvPr/>
        </p:nvSpPr>
        <p:spPr bwMode="auto">
          <a:xfrm>
            <a:off x="4191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1" name="Rectangle 101"/>
          <p:cNvSpPr>
            <a:spLocks noChangeArrowheads="1"/>
          </p:cNvSpPr>
          <p:nvPr/>
        </p:nvSpPr>
        <p:spPr bwMode="auto">
          <a:xfrm>
            <a:off x="4343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2" name="Rectangle 102"/>
          <p:cNvSpPr>
            <a:spLocks noChangeArrowheads="1"/>
          </p:cNvSpPr>
          <p:nvPr/>
        </p:nvSpPr>
        <p:spPr bwMode="auto">
          <a:xfrm>
            <a:off x="4495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3" name="Rectangle 103"/>
          <p:cNvSpPr>
            <a:spLocks noChangeArrowheads="1"/>
          </p:cNvSpPr>
          <p:nvPr/>
        </p:nvSpPr>
        <p:spPr bwMode="auto">
          <a:xfrm>
            <a:off x="4648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4" name="Rectangle 104"/>
          <p:cNvSpPr>
            <a:spLocks noChangeArrowheads="1"/>
          </p:cNvSpPr>
          <p:nvPr/>
        </p:nvSpPr>
        <p:spPr bwMode="auto">
          <a:xfrm>
            <a:off x="4800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5" name="Rectangle 105"/>
          <p:cNvSpPr>
            <a:spLocks noChangeArrowheads="1"/>
          </p:cNvSpPr>
          <p:nvPr/>
        </p:nvSpPr>
        <p:spPr bwMode="auto">
          <a:xfrm>
            <a:off x="4953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6" name="Rectangle 106"/>
          <p:cNvSpPr>
            <a:spLocks noChangeArrowheads="1"/>
          </p:cNvSpPr>
          <p:nvPr/>
        </p:nvSpPr>
        <p:spPr bwMode="auto">
          <a:xfrm>
            <a:off x="5105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7" name="Rectangle 107"/>
          <p:cNvSpPr>
            <a:spLocks noChangeArrowheads="1"/>
          </p:cNvSpPr>
          <p:nvPr/>
        </p:nvSpPr>
        <p:spPr bwMode="auto">
          <a:xfrm>
            <a:off x="5257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8" name="Rectangle 108"/>
          <p:cNvSpPr>
            <a:spLocks noChangeArrowheads="1"/>
          </p:cNvSpPr>
          <p:nvPr/>
        </p:nvSpPr>
        <p:spPr bwMode="auto">
          <a:xfrm>
            <a:off x="5410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19" name="Rectangle 109"/>
          <p:cNvSpPr>
            <a:spLocks noChangeArrowheads="1"/>
          </p:cNvSpPr>
          <p:nvPr/>
        </p:nvSpPr>
        <p:spPr bwMode="auto">
          <a:xfrm>
            <a:off x="5562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0" name="Rectangle 110"/>
          <p:cNvSpPr>
            <a:spLocks noChangeArrowheads="1"/>
          </p:cNvSpPr>
          <p:nvPr/>
        </p:nvSpPr>
        <p:spPr bwMode="auto">
          <a:xfrm>
            <a:off x="57150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1" name="Rectangle 111"/>
          <p:cNvSpPr>
            <a:spLocks noChangeArrowheads="1"/>
          </p:cNvSpPr>
          <p:nvPr/>
        </p:nvSpPr>
        <p:spPr bwMode="auto">
          <a:xfrm>
            <a:off x="58674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2" name="Rectangle 112"/>
          <p:cNvSpPr>
            <a:spLocks noChangeArrowheads="1"/>
          </p:cNvSpPr>
          <p:nvPr/>
        </p:nvSpPr>
        <p:spPr bwMode="auto">
          <a:xfrm>
            <a:off x="60198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3" name="Rectangle 113"/>
          <p:cNvSpPr>
            <a:spLocks noChangeArrowheads="1"/>
          </p:cNvSpPr>
          <p:nvPr/>
        </p:nvSpPr>
        <p:spPr bwMode="auto">
          <a:xfrm>
            <a:off x="61722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4" name="Rectangle 114"/>
          <p:cNvSpPr>
            <a:spLocks noChangeArrowheads="1"/>
          </p:cNvSpPr>
          <p:nvPr/>
        </p:nvSpPr>
        <p:spPr bwMode="auto">
          <a:xfrm>
            <a:off x="6324600" y="38100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5" name="Rectangle 115"/>
          <p:cNvSpPr>
            <a:spLocks noChangeArrowheads="1"/>
          </p:cNvSpPr>
          <p:nvPr/>
        </p:nvSpPr>
        <p:spPr bwMode="auto">
          <a:xfrm>
            <a:off x="4038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6" name="Rectangle 116"/>
          <p:cNvSpPr>
            <a:spLocks noChangeArrowheads="1"/>
          </p:cNvSpPr>
          <p:nvPr/>
        </p:nvSpPr>
        <p:spPr bwMode="auto">
          <a:xfrm>
            <a:off x="4191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7" name="Rectangle 117"/>
          <p:cNvSpPr>
            <a:spLocks noChangeArrowheads="1"/>
          </p:cNvSpPr>
          <p:nvPr/>
        </p:nvSpPr>
        <p:spPr bwMode="auto">
          <a:xfrm>
            <a:off x="4343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8" name="Rectangle 118"/>
          <p:cNvSpPr>
            <a:spLocks noChangeArrowheads="1"/>
          </p:cNvSpPr>
          <p:nvPr/>
        </p:nvSpPr>
        <p:spPr bwMode="auto">
          <a:xfrm>
            <a:off x="4495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29" name="Rectangle 119"/>
          <p:cNvSpPr>
            <a:spLocks noChangeArrowheads="1"/>
          </p:cNvSpPr>
          <p:nvPr/>
        </p:nvSpPr>
        <p:spPr bwMode="auto">
          <a:xfrm>
            <a:off x="4648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0" name="Rectangle 120"/>
          <p:cNvSpPr>
            <a:spLocks noChangeArrowheads="1"/>
          </p:cNvSpPr>
          <p:nvPr/>
        </p:nvSpPr>
        <p:spPr bwMode="auto">
          <a:xfrm>
            <a:off x="4800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1" name="Rectangle 121"/>
          <p:cNvSpPr>
            <a:spLocks noChangeArrowheads="1"/>
          </p:cNvSpPr>
          <p:nvPr/>
        </p:nvSpPr>
        <p:spPr bwMode="auto">
          <a:xfrm>
            <a:off x="4953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2" name="Rectangle 122"/>
          <p:cNvSpPr>
            <a:spLocks noChangeArrowheads="1"/>
          </p:cNvSpPr>
          <p:nvPr/>
        </p:nvSpPr>
        <p:spPr bwMode="auto">
          <a:xfrm>
            <a:off x="5105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3" name="Rectangle 123"/>
          <p:cNvSpPr>
            <a:spLocks noChangeArrowheads="1"/>
          </p:cNvSpPr>
          <p:nvPr/>
        </p:nvSpPr>
        <p:spPr bwMode="auto">
          <a:xfrm>
            <a:off x="5257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4" name="Rectangle 124"/>
          <p:cNvSpPr>
            <a:spLocks noChangeArrowheads="1"/>
          </p:cNvSpPr>
          <p:nvPr/>
        </p:nvSpPr>
        <p:spPr bwMode="auto">
          <a:xfrm>
            <a:off x="5410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5" name="Rectangle 125"/>
          <p:cNvSpPr>
            <a:spLocks noChangeArrowheads="1"/>
          </p:cNvSpPr>
          <p:nvPr/>
        </p:nvSpPr>
        <p:spPr bwMode="auto">
          <a:xfrm>
            <a:off x="5562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6" name="Rectangle 126"/>
          <p:cNvSpPr>
            <a:spLocks noChangeArrowheads="1"/>
          </p:cNvSpPr>
          <p:nvPr/>
        </p:nvSpPr>
        <p:spPr bwMode="auto">
          <a:xfrm>
            <a:off x="57150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7" name="Rectangle 127"/>
          <p:cNvSpPr>
            <a:spLocks noChangeArrowheads="1"/>
          </p:cNvSpPr>
          <p:nvPr/>
        </p:nvSpPr>
        <p:spPr bwMode="auto">
          <a:xfrm>
            <a:off x="58674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8" name="Rectangle 128"/>
          <p:cNvSpPr>
            <a:spLocks noChangeArrowheads="1"/>
          </p:cNvSpPr>
          <p:nvPr/>
        </p:nvSpPr>
        <p:spPr bwMode="auto">
          <a:xfrm>
            <a:off x="60198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39" name="Rectangle 129"/>
          <p:cNvSpPr>
            <a:spLocks noChangeArrowheads="1"/>
          </p:cNvSpPr>
          <p:nvPr/>
        </p:nvSpPr>
        <p:spPr bwMode="auto">
          <a:xfrm>
            <a:off x="61722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40" name="Rectangle 130"/>
          <p:cNvSpPr>
            <a:spLocks noChangeArrowheads="1"/>
          </p:cNvSpPr>
          <p:nvPr/>
        </p:nvSpPr>
        <p:spPr bwMode="auto">
          <a:xfrm>
            <a:off x="6324600" y="39624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41" name="AutoShape 131"/>
          <p:cNvSpPr>
            <a:spLocks/>
          </p:cNvSpPr>
          <p:nvPr/>
        </p:nvSpPr>
        <p:spPr bwMode="auto">
          <a:xfrm rot="5400000">
            <a:off x="5105400" y="1371600"/>
            <a:ext cx="304800" cy="24384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42" name="Text Box 132"/>
          <p:cNvSpPr txBox="1">
            <a:spLocks noChangeArrowheads="1"/>
          </p:cNvSpPr>
          <p:nvPr/>
        </p:nvSpPr>
        <p:spPr bwMode="auto">
          <a:xfrm>
            <a:off x="4945063" y="1828800"/>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16b</a:t>
            </a:r>
          </a:p>
        </p:txBody>
      </p:sp>
      <p:sp>
        <p:nvSpPr>
          <p:cNvPr id="657543" name="AutoShape 133"/>
          <p:cNvSpPr>
            <a:spLocks/>
          </p:cNvSpPr>
          <p:nvPr/>
        </p:nvSpPr>
        <p:spPr bwMode="auto">
          <a:xfrm>
            <a:off x="3657600" y="2895600"/>
            <a:ext cx="228600" cy="1219200"/>
          </a:xfrm>
          <a:prstGeom prst="lef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7544" name="Text Box 134"/>
          <p:cNvSpPr txBox="1">
            <a:spLocks noChangeArrowheads="1"/>
          </p:cNvSpPr>
          <p:nvPr/>
        </p:nvSpPr>
        <p:spPr bwMode="auto">
          <a:xfrm>
            <a:off x="3328988" y="32400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57545" name="Line 135"/>
          <p:cNvSpPr>
            <a:spLocks noChangeShapeType="1"/>
          </p:cNvSpPr>
          <p:nvPr/>
        </p:nvSpPr>
        <p:spPr bwMode="auto">
          <a:xfrm>
            <a:off x="2743200" y="35052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7546" name="Text Box 136"/>
          <p:cNvSpPr txBox="1">
            <a:spLocks noChangeArrowheads="1"/>
          </p:cNvSpPr>
          <p:nvPr/>
        </p:nvSpPr>
        <p:spPr bwMode="auto">
          <a:xfrm>
            <a:off x="987425" y="324008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3b address</a:t>
            </a:r>
          </a:p>
        </p:txBody>
      </p:sp>
      <p:sp>
        <p:nvSpPr>
          <p:cNvPr id="422025" name="Rectangle 137"/>
          <p:cNvSpPr>
            <a:spLocks noChangeArrowheads="1"/>
          </p:cNvSpPr>
          <p:nvPr/>
        </p:nvSpPr>
        <p:spPr bwMode="auto">
          <a:xfrm>
            <a:off x="4038600" y="2895600"/>
            <a:ext cx="609600" cy="1219200"/>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sz="1600" dirty="0">
                <a:solidFill>
                  <a:schemeClr val="bg1">
                    <a:lumMod val="95000"/>
                  </a:schemeClr>
                </a:solidFill>
              </a:rPr>
              <a:t>[15:</a:t>
            </a:r>
          </a:p>
          <a:p>
            <a:pPr algn="ctr" eaLnBrk="0" hangingPunct="0"/>
            <a:r>
              <a:rPr lang="en-US" sz="1600" dirty="0">
                <a:solidFill>
                  <a:schemeClr val="bg1">
                    <a:lumMod val="95000"/>
                  </a:schemeClr>
                </a:solidFill>
              </a:rPr>
              <a:t>12]</a:t>
            </a:r>
          </a:p>
        </p:txBody>
      </p:sp>
      <p:sp>
        <p:nvSpPr>
          <p:cNvPr id="422026" name="Line 138"/>
          <p:cNvSpPr>
            <a:spLocks noChangeShapeType="1"/>
          </p:cNvSpPr>
          <p:nvPr/>
        </p:nvSpPr>
        <p:spPr bwMode="auto">
          <a:xfrm>
            <a:off x="4038600" y="48768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27" name="Line 139"/>
          <p:cNvSpPr>
            <a:spLocks noChangeShapeType="1"/>
          </p:cNvSpPr>
          <p:nvPr/>
        </p:nvSpPr>
        <p:spPr bwMode="auto">
          <a:xfrm>
            <a:off x="4343400" y="4114800"/>
            <a:ext cx="0" cy="7620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2028" name="Line 140"/>
          <p:cNvSpPr>
            <a:spLocks noChangeShapeType="1"/>
          </p:cNvSpPr>
          <p:nvPr/>
        </p:nvSpPr>
        <p:spPr bwMode="auto">
          <a:xfrm flipV="1">
            <a:off x="41910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29" name="Text Box 141"/>
          <p:cNvSpPr txBox="1">
            <a:spLocks noChangeArrowheads="1"/>
          </p:cNvSpPr>
          <p:nvPr/>
        </p:nvSpPr>
        <p:spPr bwMode="auto">
          <a:xfrm>
            <a:off x="4495800" y="4191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4</a:t>
            </a:r>
          </a:p>
        </p:txBody>
      </p:sp>
      <p:sp>
        <p:nvSpPr>
          <p:cNvPr id="422030" name="Rectangle 142"/>
          <p:cNvSpPr>
            <a:spLocks noChangeArrowheads="1"/>
          </p:cNvSpPr>
          <p:nvPr/>
        </p:nvSpPr>
        <p:spPr bwMode="auto">
          <a:xfrm>
            <a:off x="5257800" y="2895600"/>
            <a:ext cx="609600" cy="1219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sz="1600"/>
              <a:t>[7:4]</a:t>
            </a:r>
          </a:p>
        </p:txBody>
      </p:sp>
      <p:sp>
        <p:nvSpPr>
          <p:cNvPr id="422031" name="Line 143"/>
          <p:cNvSpPr>
            <a:spLocks noChangeShapeType="1"/>
          </p:cNvSpPr>
          <p:nvPr/>
        </p:nvSpPr>
        <p:spPr bwMode="auto">
          <a:xfrm>
            <a:off x="4953000" y="4114800"/>
            <a:ext cx="0" cy="10668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2032" name="Line 144"/>
          <p:cNvSpPr>
            <a:spLocks noChangeShapeType="1"/>
          </p:cNvSpPr>
          <p:nvPr/>
        </p:nvSpPr>
        <p:spPr bwMode="auto">
          <a:xfrm flipV="1">
            <a:off x="48006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33" name="Line 145"/>
          <p:cNvSpPr>
            <a:spLocks noChangeShapeType="1"/>
          </p:cNvSpPr>
          <p:nvPr/>
        </p:nvSpPr>
        <p:spPr bwMode="auto">
          <a:xfrm>
            <a:off x="4038600" y="51816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34" name="Rectangle 146"/>
          <p:cNvSpPr>
            <a:spLocks noChangeArrowheads="1"/>
          </p:cNvSpPr>
          <p:nvPr/>
        </p:nvSpPr>
        <p:spPr bwMode="auto">
          <a:xfrm>
            <a:off x="4648200" y="2895600"/>
            <a:ext cx="609600" cy="1219200"/>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sz="1600"/>
              <a:t>[11:8]</a:t>
            </a:r>
          </a:p>
        </p:txBody>
      </p:sp>
      <p:sp>
        <p:nvSpPr>
          <p:cNvPr id="422035" name="Rectangle 147"/>
          <p:cNvSpPr>
            <a:spLocks noChangeArrowheads="1"/>
          </p:cNvSpPr>
          <p:nvPr/>
        </p:nvSpPr>
        <p:spPr bwMode="auto">
          <a:xfrm>
            <a:off x="5867400" y="2895600"/>
            <a:ext cx="609600" cy="1219200"/>
          </a:xfrm>
          <a:prstGeom prst="rect">
            <a:avLst/>
          </a:prstGeom>
          <a:solidFill>
            <a:srgbClr val="CC3300"/>
          </a:solidFill>
          <a:ln w="9525" algn="ctr">
            <a:solidFill>
              <a:schemeClr val="tx1"/>
            </a:solidFill>
            <a:miter lim="800000"/>
            <a:headEnd/>
            <a:tailEnd/>
          </a:ln>
        </p:spPr>
        <p:txBody>
          <a:bodyPr wrap="none" anchor="ctr"/>
          <a:lstStyle/>
          <a:p>
            <a:pPr algn="ctr" eaLnBrk="0" hangingPunct="0"/>
            <a:r>
              <a:rPr lang="en-US" sz="1600"/>
              <a:t>[3:0]</a:t>
            </a:r>
          </a:p>
        </p:txBody>
      </p:sp>
      <p:sp>
        <p:nvSpPr>
          <p:cNvPr id="422036" name="Line 148"/>
          <p:cNvSpPr>
            <a:spLocks noChangeShapeType="1"/>
          </p:cNvSpPr>
          <p:nvPr/>
        </p:nvSpPr>
        <p:spPr bwMode="auto">
          <a:xfrm>
            <a:off x="5562600" y="4114800"/>
            <a:ext cx="0" cy="13716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2037" name="Line 149"/>
          <p:cNvSpPr>
            <a:spLocks noChangeShapeType="1"/>
          </p:cNvSpPr>
          <p:nvPr/>
        </p:nvSpPr>
        <p:spPr bwMode="auto">
          <a:xfrm flipV="1">
            <a:off x="54102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38" name="Line 150"/>
          <p:cNvSpPr>
            <a:spLocks noChangeShapeType="1"/>
          </p:cNvSpPr>
          <p:nvPr/>
        </p:nvSpPr>
        <p:spPr bwMode="auto">
          <a:xfrm>
            <a:off x="6172200" y="4114800"/>
            <a:ext cx="0" cy="16764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2039" name="Line 151"/>
          <p:cNvSpPr>
            <a:spLocks noChangeShapeType="1"/>
          </p:cNvSpPr>
          <p:nvPr/>
        </p:nvSpPr>
        <p:spPr bwMode="auto">
          <a:xfrm flipV="1">
            <a:off x="6019800" y="44196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40" name="Line 152"/>
          <p:cNvSpPr>
            <a:spLocks noChangeShapeType="1"/>
          </p:cNvSpPr>
          <p:nvPr/>
        </p:nvSpPr>
        <p:spPr bwMode="auto">
          <a:xfrm>
            <a:off x="4038600" y="54864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2041" name="Line 153"/>
          <p:cNvSpPr>
            <a:spLocks noChangeShapeType="1"/>
          </p:cNvSpPr>
          <p:nvPr/>
        </p:nvSpPr>
        <p:spPr bwMode="auto">
          <a:xfrm>
            <a:off x="4038600" y="5791200"/>
            <a:ext cx="24384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672032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2025"/>
                                        </p:tgtEl>
                                        <p:attrNameLst>
                                          <p:attrName>style.visibility</p:attrName>
                                        </p:attrNameLst>
                                      </p:cBhvr>
                                      <p:to>
                                        <p:strVal val="visible"/>
                                      </p:to>
                                    </p:set>
                                    <p:animEffect transition="in" filter="checkerboard(across)">
                                      <p:cBhvr>
                                        <p:cTn id="7" dur="500"/>
                                        <p:tgtEl>
                                          <p:spTgt spid="4220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22026"/>
                                        </p:tgtEl>
                                        <p:attrNameLst>
                                          <p:attrName>style.visibility</p:attrName>
                                        </p:attrNameLst>
                                      </p:cBhvr>
                                      <p:to>
                                        <p:strVal val="visible"/>
                                      </p:to>
                                    </p:set>
                                    <p:animEffect transition="in" filter="checkerboard(across)">
                                      <p:cBhvr>
                                        <p:cTn id="10" dur="500"/>
                                        <p:tgtEl>
                                          <p:spTgt spid="4220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22027"/>
                                        </p:tgtEl>
                                        <p:attrNameLst>
                                          <p:attrName>style.visibility</p:attrName>
                                        </p:attrNameLst>
                                      </p:cBhvr>
                                      <p:to>
                                        <p:strVal val="visible"/>
                                      </p:to>
                                    </p:set>
                                    <p:animEffect transition="in" filter="checkerboard(across)">
                                      <p:cBhvr>
                                        <p:cTn id="13" dur="500"/>
                                        <p:tgtEl>
                                          <p:spTgt spid="42202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22028"/>
                                        </p:tgtEl>
                                        <p:attrNameLst>
                                          <p:attrName>style.visibility</p:attrName>
                                        </p:attrNameLst>
                                      </p:cBhvr>
                                      <p:to>
                                        <p:strVal val="visible"/>
                                      </p:to>
                                    </p:set>
                                    <p:animEffect transition="in" filter="checkerboard(across)">
                                      <p:cBhvr>
                                        <p:cTn id="16" dur="500"/>
                                        <p:tgtEl>
                                          <p:spTgt spid="42202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22029"/>
                                        </p:tgtEl>
                                        <p:attrNameLst>
                                          <p:attrName>style.visibility</p:attrName>
                                        </p:attrNameLst>
                                      </p:cBhvr>
                                      <p:to>
                                        <p:strVal val="visible"/>
                                      </p:to>
                                    </p:set>
                                    <p:animEffect transition="in" filter="checkerboard(across)">
                                      <p:cBhvr>
                                        <p:cTn id="19" dur="500"/>
                                        <p:tgtEl>
                                          <p:spTgt spid="4220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22034"/>
                                        </p:tgtEl>
                                        <p:attrNameLst>
                                          <p:attrName>style.visibility</p:attrName>
                                        </p:attrNameLst>
                                      </p:cBhvr>
                                      <p:to>
                                        <p:strVal val="visible"/>
                                      </p:to>
                                    </p:set>
                                    <p:animEffect transition="in" filter="checkerboard(across)">
                                      <p:cBhvr>
                                        <p:cTn id="24" dur="500"/>
                                        <p:tgtEl>
                                          <p:spTgt spid="422034"/>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22031"/>
                                        </p:tgtEl>
                                        <p:attrNameLst>
                                          <p:attrName>style.visibility</p:attrName>
                                        </p:attrNameLst>
                                      </p:cBhvr>
                                      <p:to>
                                        <p:strVal val="visible"/>
                                      </p:to>
                                    </p:set>
                                    <p:animEffect transition="in" filter="checkerboard(across)">
                                      <p:cBhvr>
                                        <p:cTn id="27" dur="500"/>
                                        <p:tgtEl>
                                          <p:spTgt spid="422031"/>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22032"/>
                                        </p:tgtEl>
                                        <p:attrNameLst>
                                          <p:attrName>style.visibility</p:attrName>
                                        </p:attrNameLst>
                                      </p:cBhvr>
                                      <p:to>
                                        <p:strVal val="visible"/>
                                      </p:to>
                                    </p:set>
                                    <p:animEffect transition="in" filter="checkerboard(across)">
                                      <p:cBhvr>
                                        <p:cTn id="30" dur="500"/>
                                        <p:tgtEl>
                                          <p:spTgt spid="42203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22033"/>
                                        </p:tgtEl>
                                        <p:attrNameLst>
                                          <p:attrName>style.visibility</p:attrName>
                                        </p:attrNameLst>
                                      </p:cBhvr>
                                      <p:to>
                                        <p:strVal val="visible"/>
                                      </p:to>
                                    </p:set>
                                    <p:animEffect transition="in" filter="checkerboard(across)">
                                      <p:cBhvr>
                                        <p:cTn id="33" dur="500"/>
                                        <p:tgtEl>
                                          <p:spTgt spid="4220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22030"/>
                                        </p:tgtEl>
                                        <p:attrNameLst>
                                          <p:attrName>style.visibility</p:attrName>
                                        </p:attrNameLst>
                                      </p:cBhvr>
                                      <p:to>
                                        <p:strVal val="visible"/>
                                      </p:to>
                                    </p:set>
                                    <p:animEffect transition="in" filter="checkerboard(across)">
                                      <p:cBhvr>
                                        <p:cTn id="38" dur="500"/>
                                        <p:tgtEl>
                                          <p:spTgt spid="42203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422035"/>
                                        </p:tgtEl>
                                        <p:attrNameLst>
                                          <p:attrName>style.visibility</p:attrName>
                                        </p:attrNameLst>
                                      </p:cBhvr>
                                      <p:to>
                                        <p:strVal val="visible"/>
                                      </p:to>
                                    </p:set>
                                    <p:animEffect transition="in" filter="checkerboard(across)">
                                      <p:cBhvr>
                                        <p:cTn id="41" dur="500"/>
                                        <p:tgtEl>
                                          <p:spTgt spid="422035"/>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422036"/>
                                        </p:tgtEl>
                                        <p:attrNameLst>
                                          <p:attrName>style.visibility</p:attrName>
                                        </p:attrNameLst>
                                      </p:cBhvr>
                                      <p:to>
                                        <p:strVal val="visible"/>
                                      </p:to>
                                    </p:set>
                                    <p:animEffect transition="in" filter="checkerboard(across)">
                                      <p:cBhvr>
                                        <p:cTn id="44" dur="500"/>
                                        <p:tgtEl>
                                          <p:spTgt spid="42203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422037"/>
                                        </p:tgtEl>
                                        <p:attrNameLst>
                                          <p:attrName>style.visibility</p:attrName>
                                        </p:attrNameLst>
                                      </p:cBhvr>
                                      <p:to>
                                        <p:strVal val="visible"/>
                                      </p:to>
                                    </p:set>
                                    <p:animEffect transition="in" filter="checkerboard(across)">
                                      <p:cBhvr>
                                        <p:cTn id="47" dur="500"/>
                                        <p:tgtEl>
                                          <p:spTgt spid="42203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22038"/>
                                        </p:tgtEl>
                                        <p:attrNameLst>
                                          <p:attrName>style.visibility</p:attrName>
                                        </p:attrNameLst>
                                      </p:cBhvr>
                                      <p:to>
                                        <p:strVal val="visible"/>
                                      </p:to>
                                    </p:set>
                                    <p:animEffect transition="in" filter="checkerboard(across)">
                                      <p:cBhvr>
                                        <p:cTn id="50" dur="500"/>
                                        <p:tgtEl>
                                          <p:spTgt spid="422038"/>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22039"/>
                                        </p:tgtEl>
                                        <p:attrNameLst>
                                          <p:attrName>style.visibility</p:attrName>
                                        </p:attrNameLst>
                                      </p:cBhvr>
                                      <p:to>
                                        <p:strVal val="visible"/>
                                      </p:to>
                                    </p:set>
                                    <p:animEffect transition="in" filter="checkerboard(across)">
                                      <p:cBhvr>
                                        <p:cTn id="53" dur="500"/>
                                        <p:tgtEl>
                                          <p:spTgt spid="422039"/>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22040"/>
                                        </p:tgtEl>
                                        <p:attrNameLst>
                                          <p:attrName>style.visibility</p:attrName>
                                        </p:attrNameLst>
                                      </p:cBhvr>
                                      <p:to>
                                        <p:strVal val="visible"/>
                                      </p:to>
                                    </p:set>
                                    <p:animEffect transition="in" filter="checkerboard(across)">
                                      <p:cBhvr>
                                        <p:cTn id="56" dur="500"/>
                                        <p:tgtEl>
                                          <p:spTgt spid="422040"/>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22041"/>
                                        </p:tgtEl>
                                        <p:attrNameLst>
                                          <p:attrName>style.visibility</p:attrName>
                                        </p:attrNameLst>
                                      </p:cBhvr>
                                      <p:to>
                                        <p:strVal val="visible"/>
                                      </p:to>
                                    </p:set>
                                    <p:animEffect transition="in" filter="checkerboard(across)">
                                      <p:cBhvr>
                                        <p:cTn id="59" dur="500"/>
                                        <p:tgtEl>
                                          <p:spTgt spid="42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025" grpId="0" animBg="1"/>
      <p:bldP spid="422026" grpId="0" animBg="1"/>
      <p:bldP spid="422027" grpId="0" animBg="1"/>
      <p:bldP spid="422028" grpId="0" animBg="1"/>
      <p:bldP spid="422029" grpId="0"/>
      <p:bldP spid="422030" grpId="0" animBg="1"/>
      <p:bldP spid="422031" grpId="0" animBg="1"/>
      <p:bldP spid="422032" grpId="0" animBg="1"/>
      <p:bldP spid="422033" grpId="0" animBg="1"/>
      <p:bldP spid="422034" grpId="0" animBg="1"/>
      <p:bldP spid="422035" grpId="0" animBg="1"/>
      <p:bldP spid="422036" grpId="0" animBg="1"/>
      <p:bldP spid="422037" grpId="0" animBg="1"/>
      <p:bldP spid="422038" grpId="0" animBg="1"/>
      <p:bldP spid="422039" grpId="0" animBg="1"/>
      <p:bldP spid="422040" grpId="0" animBg="1"/>
      <p:bldP spid="4220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2"/>
          <p:cNvSpPr>
            <a:spLocks noGrp="1" noChangeArrowheads="1"/>
          </p:cNvSpPr>
          <p:nvPr>
            <p:ph type="title"/>
          </p:nvPr>
        </p:nvSpPr>
        <p:spPr/>
        <p:txBody>
          <a:bodyPr/>
          <a:lstStyle/>
          <a:p>
            <a:pPr eaLnBrk="1" hangingPunct="1"/>
            <a:r>
              <a:rPr lang="en-US" dirty="0"/>
              <a:t>Memories of Specific Generation Typically Store Same Number of Bits (tech dependent)</a:t>
            </a:r>
          </a:p>
        </p:txBody>
      </p:sp>
      <p:sp>
        <p:nvSpPr>
          <p:cNvPr id="423939" name="Rectangle 3"/>
          <p:cNvSpPr>
            <a:spLocks noGrp="1" noChangeArrowheads="1"/>
          </p:cNvSpPr>
          <p:nvPr>
            <p:ph idx="1"/>
          </p:nvPr>
        </p:nvSpPr>
        <p:spPr/>
        <p:txBody>
          <a:bodyPr/>
          <a:lstStyle/>
          <a:p>
            <a:pPr eaLnBrk="1" hangingPunct="1">
              <a:defRPr/>
            </a:pPr>
            <a:r>
              <a:rPr lang="en-US" sz="2400" dirty="0"/>
              <a:t>As RAM output gets wider, RAM height gets shorter</a:t>
            </a:r>
          </a:p>
          <a:p>
            <a:pPr lvl="1" eaLnBrk="1" hangingPunct="1">
              <a:defRPr/>
            </a:pPr>
            <a:r>
              <a:rPr lang="en-US" sz="2400" dirty="0"/>
              <a:t>Same number of bits per RAM!</a:t>
            </a:r>
          </a:p>
        </p:txBody>
      </p:sp>
      <p:sp>
        <p:nvSpPr>
          <p:cNvPr id="31" name="Rectangle 6"/>
          <p:cNvSpPr>
            <a:spLocks noGrp="1" noChangeArrowheads="1"/>
          </p:cNvSpPr>
          <p:nvPr>
            <p:ph type="sldNum" idx="12"/>
          </p:nvPr>
        </p:nvSpPr>
        <p:spPr>
          <a:ln/>
        </p:spPr>
        <p:txBody>
          <a:bodyPr/>
          <a:lstStyle/>
          <a:p>
            <a:pPr>
              <a:defRPr/>
            </a:pPr>
            <a:fld id="{6AD3F61A-EA31-4ACE-AAE6-1BC793A493FE}" type="slidenum">
              <a:rPr lang="en-US" altLang="en-US"/>
              <a:pPr>
                <a:defRPr/>
              </a:pPr>
              <a:t>25</a:t>
            </a:fld>
            <a:endParaRPr lang="en-US" altLang="en-US"/>
          </a:p>
        </p:txBody>
      </p:sp>
      <p:sp>
        <p:nvSpPr>
          <p:cNvPr id="3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59462" name="Rectangle 4"/>
          <p:cNvSpPr>
            <a:spLocks noChangeArrowheads="1"/>
          </p:cNvSpPr>
          <p:nvPr/>
        </p:nvSpPr>
        <p:spPr bwMode="auto">
          <a:xfrm>
            <a:off x="1828800" y="39624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3" name="Rectangle 5"/>
          <p:cNvSpPr>
            <a:spLocks noChangeArrowheads="1"/>
          </p:cNvSpPr>
          <p:nvPr/>
        </p:nvSpPr>
        <p:spPr bwMode="auto">
          <a:xfrm>
            <a:off x="1828800" y="44196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4" name="Rectangle 6"/>
          <p:cNvSpPr>
            <a:spLocks noChangeArrowheads="1"/>
          </p:cNvSpPr>
          <p:nvPr/>
        </p:nvSpPr>
        <p:spPr bwMode="auto">
          <a:xfrm>
            <a:off x="1828800" y="48768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5" name="Rectangle 7"/>
          <p:cNvSpPr>
            <a:spLocks noChangeArrowheads="1"/>
          </p:cNvSpPr>
          <p:nvPr/>
        </p:nvSpPr>
        <p:spPr bwMode="auto">
          <a:xfrm>
            <a:off x="18288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6" name="Rectangle 8"/>
          <p:cNvSpPr>
            <a:spLocks noChangeArrowheads="1"/>
          </p:cNvSpPr>
          <p:nvPr/>
        </p:nvSpPr>
        <p:spPr bwMode="auto">
          <a:xfrm>
            <a:off x="3581400" y="48768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7" name="Rectangle 9"/>
          <p:cNvSpPr>
            <a:spLocks noChangeArrowheads="1"/>
          </p:cNvSpPr>
          <p:nvPr/>
        </p:nvSpPr>
        <p:spPr bwMode="auto">
          <a:xfrm>
            <a:off x="35814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8" name="Rectangle 10"/>
          <p:cNvSpPr>
            <a:spLocks noChangeArrowheads="1"/>
          </p:cNvSpPr>
          <p:nvPr/>
        </p:nvSpPr>
        <p:spPr bwMode="auto">
          <a:xfrm>
            <a:off x="4038600" y="48768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69" name="Rectangle 11"/>
          <p:cNvSpPr>
            <a:spLocks noChangeArrowheads="1"/>
          </p:cNvSpPr>
          <p:nvPr/>
        </p:nvSpPr>
        <p:spPr bwMode="auto">
          <a:xfrm>
            <a:off x="40386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70" name="Rectangle 12"/>
          <p:cNvSpPr>
            <a:spLocks noChangeArrowheads="1"/>
          </p:cNvSpPr>
          <p:nvPr/>
        </p:nvSpPr>
        <p:spPr bwMode="auto">
          <a:xfrm>
            <a:off x="57912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71" name="Rectangle 13"/>
          <p:cNvSpPr>
            <a:spLocks noChangeArrowheads="1"/>
          </p:cNvSpPr>
          <p:nvPr/>
        </p:nvSpPr>
        <p:spPr bwMode="auto">
          <a:xfrm>
            <a:off x="67056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72" name="Rectangle 14"/>
          <p:cNvSpPr>
            <a:spLocks noChangeArrowheads="1"/>
          </p:cNvSpPr>
          <p:nvPr/>
        </p:nvSpPr>
        <p:spPr bwMode="auto">
          <a:xfrm>
            <a:off x="62484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73" name="Rectangle 15"/>
          <p:cNvSpPr>
            <a:spLocks noChangeArrowheads="1"/>
          </p:cNvSpPr>
          <p:nvPr/>
        </p:nvSpPr>
        <p:spPr bwMode="auto">
          <a:xfrm>
            <a:off x="7162800" y="5334000"/>
            <a:ext cx="4572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endParaRPr lang="en-US"/>
          </a:p>
        </p:txBody>
      </p:sp>
      <p:sp>
        <p:nvSpPr>
          <p:cNvPr id="659474" name="AutoShape 16"/>
          <p:cNvSpPr>
            <a:spLocks/>
          </p:cNvSpPr>
          <p:nvPr/>
        </p:nvSpPr>
        <p:spPr bwMode="auto">
          <a:xfrm rot="-5400000">
            <a:off x="1981200" y="5715000"/>
            <a:ext cx="152400" cy="4572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75" name="AutoShape 17"/>
          <p:cNvSpPr>
            <a:spLocks/>
          </p:cNvSpPr>
          <p:nvPr/>
        </p:nvSpPr>
        <p:spPr bwMode="auto">
          <a:xfrm>
            <a:off x="1524000" y="3962400"/>
            <a:ext cx="228600" cy="18288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76" name="Text Box 18"/>
          <p:cNvSpPr txBox="1">
            <a:spLocks noChangeArrowheads="1"/>
          </p:cNvSpPr>
          <p:nvPr/>
        </p:nvSpPr>
        <p:spPr bwMode="auto">
          <a:xfrm>
            <a:off x="762000" y="46482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32M</a:t>
            </a:r>
          </a:p>
        </p:txBody>
      </p:sp>
      <p:sp>
        <p:nvSpPr>
          <p:cNvPr id="659477" name="Text Box 19"/>
          <p:cNvSpPr txBox="1">
            <a:spLocks noChangeArrowheads="1"/>
          </p:cNvSpPr>
          <p:nvPr/>
        </p:nvSpPr>
        <p:spPr bwMode="auto">
          <a:xfrm>
            <a:off x="1812925" y="60198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x4</a:t>
            </a:r>
          </a:p>
        </p:txBody>
      </p:sp>
      <p:sp>
        <p:nvSpPr>
          <p:cNvPr id="659478" name="AutoShape 20"/>
          <p:cNvSpPr>
            <a:spLocks/>
          </p:cNvSpPr>
          <p:nvPr/>
        </p:nvSpPr>
        <p:spPr bwMode="auto">
          <a:xfrm>
            <a:off x="3292475" y="4876800"/>
            <a:ext cx="228600" cy="914400"/>
          </a:xfrm>
          <a:prstGeom prst="lef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79" name="Text Box 21"/>
          <p:cNvSpPr txBox="1">
            <a:spLocks noChangeArrowheads="1"/>
          </p:cNvSpPr>
          <p:nvPr/>
        </p:nvSpPr>
        <p:spPr bwMode="auto">
          <a:xfrm>
            <a:off x="2590800" y="51054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16M</a:t>
            </a:r>
          </a:p>
        </p:txBody>
      </p:sp>
      <p:sp>
        <p:nvSpPr>
          <p:cNvPr id="659480" name="AutoShape 22"/>
          <p:cNvSpPr>
            <a:spLocks/>
          </p:cNvSpPr>
          <p:nvPr/>
        </p:nvSpPr>
        <p:spPr bwMode="auto">
          <a:xfrm rot="-5400000">
            <a:off x="3992563" y="5456237"/>
            <a:ext cx="76200" cy="898525"/>
          </a:xfrm>
          <a:prstGeom prst="leftBrace">
            <a:avLst>
              <a:gd name="adj1" fmla="val 982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81" name="Text Box 23"/>
          <p:cNvSpPr txBox="1">
            <a:spLocks noChangeArrowheads="1"/>
          </p:cNvSpPr>
          <p:nvPr/>
        </p:nvSpPr>
        <p:spPr bwMode="auto">
          <a:xfrm>
            <a:off x="3810000" y="58674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x8</a:t>
            </a:r>
          </a:p>
        </p:txBody>
      </p:sp>
      <p:sp>
        <p:nvSpPr>
          <p:cNvPr id="659482" name="AutoShape 24"/>
          <p:cNvSpPr>
            <a:spLocks/>
          </p:cNvSpPr>
          <p:nvPr/>
        </p:nvSpPr>
        <p:spPr bwMode="auto">
          <a:xfrm>
            <a:off x="5562600" y="5334000"/>
            <a:ext cx="152400" cy="4572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83" name="Text Box 25"/>
          <p:cNvSpPr txBox="1">
            <a:spLocks noChangeArrowheads="1"/>
          </p:cNvSpPr>
          <p:nvPr/>
        </p:nvSpPr>
        <p:spPr bwMode="auto">
          <a:xfrm>
            <a:off x="4960938" y="53340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8M</a:t>
            </a:r>
          </a:p>
        </p:txBody>
      </p:sp>
      <p:sp>
        <p:nvSpPr>
          <p:cNvPr id="659484" name="AutoShape 26"/>
          <p:cNvSpPr>
            <a:spLocks/>
          </p:cNvSpPr>
          <p:nvPr/>
        </p:nvSpPr>
        <p:spPr bwMode="auto">
          <a:xfrm rot="-5400000">
            <a:off x="6667500" y="4991100"/>
            <a:ext cx="76200" cy="1828800"/>
          </a:xfrm>
          <a:prstGeom prst="leftBrace">
            <a:avLst>
              <a:gd name="adj1" fmla="val 2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59485" name="Text Box 27"/>
          <p:cNvSpPr txBox="1">
            <a:spLocks noChangeArrowheads="1"/>
          </p:cNvSpPr>
          <p:nvPr/>
        </p:nvSpPr>
        <p:spPr bwMode="auto">
          <a:xfrm>
            <a:off x="6392863" y="5943600"/>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x16</a:t>
            </a:r>
          </a:p>
        </p:txBody>
      </p:sp>
    </p:spTree>
    <p:extLst>
      <p:ext uri="{BB962C8B-B14F-4D97-AF65-F5344CB8AC3E}">
        <p14:creationId xmlns:p14="http://schemas.microsoft.com/office/powerpoint/2010/main" val="82125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2"/>
          <p:cNvSpPr>
            <a:spLocks noGrp="1" noChangeArrowheads="1"/>
          </p:cNvSpPr>
          <p:nvPr>
            <p:ph type="title"/>
          </p:nvPr>
        </p:nvSpPr>
        <p:spPr/>
        <p:txBody>
          <a:bodyPr/>
          <a:lstStyle/>
          <a:p>
            <a:pPr eaLnBrk="1" hangingPunct="1"/>
            <a:r>
              <a:rPr lang="en-US" dirty="0"/>
              <a:t>Narrower RAMs Enable Greater Capacity Given Constant Total Width</a:t>
            </a:r>
          </a:p>
        </p:txBody>
      </p:sp>
      <p:sp>
        <p:nvSpPr>
          <p:cNvPr id="11" name="Rectangle 6"/>
          <p:cNvSpPr>
            <a:spLocks noGrp="1" noChangeArrowheads="1"/>
          </p:cNvSpPr>
          <p:nvPr>
            <p:ph type="sldNum" idx="12"/>
          </p:nvPr>
        </p:nvSpPr>
        <p:spPr>
          <a:ln/>
        </p:spPr>
        <p:txBody>
          <a:bodyPr/>
          <a:lstStyle/>
          <a:p>
            <a:pPr>
              <a:defRPr/>
            </a:pPr>
            <a:fld id="{A3B7157E-D180-41EB-9987-DB9CBA9E3294}" type="slidenum">
              <a:rPr lang="en-US" altLang="en-US"/>
              <a:pPr>
                <a:defRPr/>
              </a:pPr>
              <a:t>26</a:t>
            </a:fld>
            <a:endParaRPr lang="en-US" altLang="en-US"/>
          </a:p>
        </p:txBody>
      </p:sp>
      <p:sp>
        <p:nvSpPr>
          <p:cNvPr id="1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61509" name="Rectangle 3"/>
          <p:cNvSpPr>
            <a:spLocks noChangeArrowheads="1"/>
          </p:cNvSpPr>
          <p:nvPr/>
        </p:nvSpPr>
        <p:spPr bwMode="auto">
          <a:xfrm>
            <a:off x="5486400" y="3886200"/>
            <a:ext cx="18288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8M x 16</a:t>
            </a:r>
          </a:p>
        </p:txBody>
      </p:sp>
      <p:sp>
        <p:nvSpPr>
          <p:cNvPr id="661510" name="Rectangle 4"/>
          <p:cNvSpPr>
            <a:spLocks noChangeArrowheads="1"/>
          </p:cNvSpPr>
          <p:nvPr/>
        </p:nvSpPr>
        <p:spPr bwMode="auto">
          <a:xfrm rot="-5400000">
            <a:off x="457200" y="3200400"/>
            <a:ext cx="18288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32M x 4</a:t>
            </a:r>
          </a:p>
        </p:txBody>
      </p:sp>
      <p:sp>
        <p:nvSpPr>
          <p:cNvPr id="661511" name="Rectangle 5"/>
          <p:cNvSpPr>
            <a:spLocks noChangeArrowheads="1"/>
          </p:cNvSpPr>
          <p:nvPr/>
        </p:nvSpPr>
        <p:spPr bwMode="auto">
          <a:xfrm rot="-5400000">
            <a:off x="914400" y="3200400"/>
            <a:ext cx="18288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32M x 4</a:t>
            </a:r>
          </a:p>
        </p:txBody>
      </p:sp>
      <p:sp>
        <p:nvSpPr>
          <p:cNvPr id="661512" name="Rectangle 6"/>
          <p:cNvSpPr>
            <a:spLocks noChangeArrowheads="1"/>
          </p:cNvSpPr>
          <p:nvPr/>
        </p:nvSpPr>
        <p:spPr bwMode="auto">
          <a:xfrm rot="-5400000">
            <a:off x="1371600" y="3200400"/>
            <a:ext cx="18288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32M x 4</a:t>
            </a:r>
          </a:p>
        </p:txBody>
      </p:sp>
      <p:sp>
        <p:nvSpPr>
          <p:cNvPr id="661513" name="Rectangle 7"/>
          <p:cNvSpPr>
            <a:spLocks noChangeArrowheads="1"/>
          </p:cNvSpPr>
          <p:nvPr/>
        </p:nvSpPr>
        <p:spPr bwMode="auto">
          <a:xfrm rot="-5400000">
            <a:off x="1828800" y="3200400"/>
            <a:ext cx="1828800" cy="45720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32M x 4</a:t>
            </a:r>
          </a:p>
        </p:txBody>
      </p:sp>
    </p:spTree>
    <p:extLst>
      <p:ext uri="{BB962C8B-B14F-4D97-AF65-F5344CB8AC3E}">
        <p14:creationId xmlns:p14="http://schemas.microsoft.com/office/powerpoint/2010/main" val="4061269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4" name="Rectangle 2"/>
          <p:cNvSpPr>
            <a:spLocks noGrp="1" noChangeArrowheads="1"/>
          </p:cNvSpPr>
          <p:nvPr>
            <p:ph type="title"/>
          </p:nvPr>
        </p:nvSpPr>
        <p:spPr/>
        <p:txBody>
          <a:bodyPr/>
          <a:lstStyle/>
          <a:p>
            <a:pPr eaLnBrk="1" hangingPunct="1"/>
            <a:r>
              <a:rPr lang="en-US" u="sng"/>
              <a:t>More Memory</a:t>
            </a:r>
          </a:p>
        </p:txBody>
      </p:sp>
      <p:sp>
        <p:nvSpPr>
          <p:cNvPr id="64" name="Rectangle 6"/>
          <p:cNvSpPr>
            <a:spLocks noGrp="1" noChangeArrowheads="1"/>
          </p:cNvSpPr>
          <p:nvPr>
            <p:ph type="sldNum" idx="12"/>
          </p:nvPr>
        </p:nvSpPr>
        <p:spPr>
          <a:ln/>
        </p:spPr>
        <p:txBody>
          <a:bodyPr/>
          <a:lstStyle/>
          <a:p>
            <a:pPr>
              <a:defRPr/>
            </a:pPr>
            <a:fld id="{1B8587D5-B515-4F82-9276-F083CA0A233E}" type="slidenum">
              <a:rPr lang="en-US" altLang="en-US"/>
              <a:pPr>
                <a:defRPr/>
              </a:pPr>
              <a:t>27</a:t>
            </a:fld>
            <a:endParaRPr lang="en-US" altLang="en-US"/>
          </a:p>
        </p:txBody>
      </p:sp>
      <p:sp>
        <p:nvSpPr>
          <p:cNvPr id="63"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65605" name="Rectangle 4"/>
          <p:cNvSpPr>
            <a:spLocks noChangeArrowheads="1"/>
          </p:cNvSpPr>
          <p:nvPr/>
        </p:nvSpPr>
        <p:spPr bwMode="auto">
          <a:xfrm>
            <a:off x="1843088"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5606" name="Line 5"/>
          <p:cNvSpPr>
            <a:spLocks noChangeShapeType="1"/>
          </p:cNvSpPr>
          <p:nvPr/>
        </p:nvSpPr>
        <p:spPr bwMode="auto">
          <a:xfrm>
            <a:off x="1995488"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07" name="Line 6"/>
          <p:cNvSpPr>
            <a:spLocks noChangeShapeType="1"/>
          </p:cNvSpPr>
          <p:nvPr/>
        </p:nvSpPr>
        <p:spPr bwMode="auto">
          <a:xfrm flipH="1">
            <a:off x="2297113" y="4562475"/>
            <a:ext cx="1587" cy="5461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08" name="Line 7"/>
          <p:cNvSpPr>
            <a:spLocks noChangeShapeType="1"/>
          </p:cNvSpPr>
          <p:nvPr/>
        </p:nvSpPr>
        <p:spPr bwMode="auto">
          <a:xfrm>
            <a:off x="2601913"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09" name="Line 8"/>
          <p:cNvSpPr>
            <a:spLocks noChangeShapeType="1"/>
          </p:cNvSpPr>
          <p:nvPr/>
        </p:nvSpPr>
        <p:spPr bwMode="auto">
          <a:xfrm flipH="1">
            <a:off x="2146300" y="4791075"/>
            <a:ext cx="303213"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10" name="Text Box 9"/>
          <p:cNvSpPr txBox="1">
            <a:spLocks noChangeArrowheads="1"/>
          </p:cNvSpPr>
          <p:nvPr/>
        </p:nvSpPr>
        <p:spPr bwMode="auto">
          <a:xfrm>
            <a:off x="2398713" y="44846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5611" name="Oval 10"/>
          <p:cNvSpPr>
            <a:spLocks noChangeArrowheads="1"/>
          </p:cNvSpPr>
          <p:nvPr/>
        </p:nvSpPr>
        <p:spPr bwMode="auto">
          <a:xfrm>
            <a:off x="1919288" y="26654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12" name="Oval 11"/>
          <p:cNvSpPr>
            <a:spLocks noChangeArrowheads="1"/>
          </p:cNvSpPr>
          <p:nvPr/>
        </p:nvSpPr>
        <p:spPr bwMode="auto">
          <a:xfrm>
            <a:off x="2525713" y="28178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13" name="Rectangle 12"/>
          <p:cNvSpPr>
            <a:spLocks noChangeArrowheads="1"/>
          </p:cNvSpPr>
          <p:nvPr/>
        </p:nvSpPr>
        <p:spPr bwMode="auto">
          <a:xfrm>
            <a:off x="3133725"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5614" name="Line 13"/>
          <p:cNvSpPr>
            <a:spLocks noChangeShapeType="1"/>
          </p:cNvSpPr>
          <p:nvPr/>
        </p:nvSpPr>
        <p:spPr bwMode="auto">
          <a:xfrm>
            <a:off x="3286125"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15" name="Line 14"/>
          <p:cNvSpPr>
            <a:spLocks noChangeShapeType="1"/>
          </p:cNvSpPr>
          <p:nvPr/>
        </p:nvSpPr>
        <p:spPr bwMode="auto">
          <a:xfrm>
            <a:off x="3589338" y="4562475"/>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16" name="Line 15"/>
          <p:cNvSpPr>
            <a:spLocks noChangeShapeType="1"/>
          </p:cNvSpPr>
          <p:nvPr/>
        </p:nvSpPr>
        <p:spPr bwMode="auto">
          <a:xfrm>
            <a:off x="3892550"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17" name="Line 16"/>
          <p:cNvSpPr>
            <a:spLocks noChangeShapeType="1"/>
          </p:cNvSpPr>
          <p:nvPr/>
        </p:nvSpPr>
        <p:spPr bwMode="auto">
          <a:xfrm flipH="1">
            <a:off x="3436938" y="4791075"/>
            <a:ext cx="303212"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18" name="Text Box 17"/>
          <p:cNvSpPr txBox="1">
            <a:spLocks noChangeArrowheads="1"/>
          </p:cNvSpPr>
          <p:nvPr/>
        </p:nvSpPr>
        <p:spPr bwMode="auto">
          <a:xfrm>
            <a:off x="3665538" y="45624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5619" name="Oval 18"/>
          <p:cNvSpPr>
            <a:spLocks noChangeArrowheads="1"/>
          </p:cNvSpPr>
          <p:nvPr/>
        </p:nvSpPr>
        <p:spPr bwMode="auto">
          <a:xfrm>
            <a:off x="3209925" y="26654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20" name="Oval 19"/>
          <p:cNvSpPr>
            <a:spLocks noChangeArrowheads="1"/>
          </p:cNvSpPr>
          <p:nvPr/>
        </p:nvSpPr>
        <p:spPr bwMode="auto">
          <a:xfrm>
            <a:off x="3816350" y="28178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21" name="Line 21"/>
          <p:cNvSpPr>
            <a:spLocks noChangeShapeType="1"/>
          </p:cNvSpPr>
          <p:nvPr/>
        </p:nvSpPr>
        <p:spPr bwMode="auto">
          <a:xfrm flipH="1">
            <a:off x="4043363" y="3844925"/>
            <a:ext cx="121126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22" name="Line 22"/>
          <p:cNvSpPr>
            <a:spLocks noChangeShapeType="1"/>
          </p:cNvSpPr>
          <p:nvPr/>
        </p:nvSpPr>
        <p:spPr bwMode="auto">
          <a:xfrm flipH="1">
            <a:off x="2752725" y="3844925"/>
            <a:ext cx="37941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23" name="Text Box 23"/>
          <p:cNvSpPr txBox="1">
            <a:spLocks noChangeArrowheads="1"/>
          </p:cNvSpPr>
          <p:nvPr/>
        </p:nvSpPr>
        <p:spPr bwMode="auto">
          <a:xfrm>
            <a:off x="611188" y="3616325"/>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addr</a:t>
            </a:r>
          </a:p>
        </p:txBody>
      </p:sp>
      <p:sp>
        <p:nvSpPr>
          <p:cNvPr id="665624" name="Line 24"/>
          <p:cNvSpPr>
            <a:spLocks noChangeShapeType="1"/>
          </p:cNvSpPr>
          <p:nvPr/>
        </p:nvSpPr>
        <p:spPr bwMode="auto">
          <a:xfrm>
            <a:off x="1843088" y="5133975"/>
            <a:ext cx="561498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25" name="Rectangle 38"/>
          <p:cNvSpPr>
            <a:spLocks noChangeArrowheads="1"/>
          </p:cNvSpPr>
          <p:nvPr/>
        </p:nvSpPr>
        <p:spPr bwMode="auto">
          <a:xfrm>
            <a:off x="1004888" y="1566863"/>
            <a:ext cx="911225" cy="328612"/>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1">
                    <a:lumMod val="95000"/>
                  </a:schemeClr>
                </a:solidFill>
              </a:rPr>
              <a:t>MAR</a:t>
            </a:r>
          </a:p>
        </p:txBody>
      </p:sp>
      <p:sp>
        <p:nvSpPr>
          <p:cNvPr id="665626" name="Text Box 42"/>
          <p:cNvSpPr txBox="1">
            <a:spLocks noChangeArrowheads="1"/>
          </p:cNvSpPr>
          <p:nvPr/>
        </p:nvSpPr>
        <p:spPr bwMode="auto">
          <a:xfrm>
            <a:off x="168910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5627" name="Text Box 43"/>
          <p:cNvSpPr txBox="1">
            <a:spLocks noChangeArrowheads="1"/>
          </p:cNvSpPr>
          <p:nvPr/>
        </p:nvSpPr>
        <p:spPr bwMode="auto">
          <a:xfrm>
            <a:off x="29813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5628" name="Text Box 44"/>
          <p:cNvSpPr txBox="1">
            <a:spLocks noChangeArrowheads="1"/>
          </p:cNvSpPr>
          <p:nvPr/>
        </p:nvSpPr>
        <p:spPr bwMode="auto">
          <a:xfrm>
            <a:off x="3586163" y="3121025"/>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5629" name="Text Box 45"/>
          <p:cNvSpPr txBox="1">
            <a:spLocks noChangeArrowheads="1"/>
          </p:cNvSpPr>
          <p:nvPr/>
        </p:nvSpPr>
        <p:spPr bwMode="auto">
          <a:xfrm>
            <a:off x="22955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5630" name="Rectangle 48"/>
          <p:cNvSpPr>
            <a:spLocks noChangeArrowheads="1"/>
          </p:cNvSpPr>
          <p:nvPr/>
        </p:nvSpPr>
        <p:spPr bwMode="auto">
          <a:xfrm>
            <a:off x="1911350" y="1566863"/>
            <a:ext cx="153988" cy="328612"/>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sz="1800">
                <a:solidFill>
                  <a:schemeClr val="bg1">
                    <a:lumMod val="95000"/>
                  </a:schemeClr>
                </a:solidFill>
              </a:rPr>
              <a:t>0</a:t>
            </a:r>
          </a:p>
        </p:txBody>
      </p:sp>
      <p:sp>
        <p:nvSpPr>
          <p:cNvPr id="665631" name="Rectangle 49"/>
          <p:cNvSpPr>
            <a:spLocks noChangeArrowheads="1"/>
          </p:cNvSpPr>
          <p:nvPr/>
        </p:nvSpPr>
        <p:spPr bwMode="auto">
          <a:xfrm>
            <a:off x="2903538" y="1882775"/>
            <a:ext cx="833437" cy="328613"/>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a:t>logic</a:t>
            </a:r>
          </a:p>
        </p:txBody>
      </p:sp>
      <p:sp>
        <p:nvSpPr>
          <p:cNvPr id="665632" name="Freeform 51"/>
          <p:cNvSpPr>
            <a:spLocks/>
          </p:cNvSpPr>
          <p:nvPr/>
        </p:nvSpPr>
        <p:spPr bwMode="auto">
          <a:xfrm>
            <a:off x="2600325" y="2211388"/>
            <a:ext cx="455613" cy="682625"/>
          </a:xfrm>
          <a:custGeom>
            <a:avLst/>
            <a:gdLst>
              <a:gd name="T0" fmla="*/ 287 w 287"/>
              <a:gd name="T1" fmla="*/ 0 h 430"/>
              <a:gd name="T2" fmla="*/ 287 w 287"/>
              <a:gd name="T3" fmla="*/ 239 h 430"/>
              <a:gd name="T4" fmla="*/ 0 w 287"/>
              <a:gd name="T5" fmla="*/ 239 h 430"/>
              <a:gd name="T6" fmla="*/ 0 w 287"/>
              <a:gd name="T7" fmla="*/ 430 h 430"/>
              <a:gd name="T8" fmla="*/ 0 60000 65536"/>
              <a:gd name="T9" fmla="*/ 0 60000 65536"/>
              <a:gd name="T10" fmla="*/ 0 60000 65536"/>
              <a:gd name="T11" fmla="*/ 0 60000 65536"/>
              <a:gd name="T12" fmla="*/ 0 w 287"/>
              <a:gd name="T13" fmla="*/ 0 h 430"/>
              <a:gd name="T14" fmla="*/ 287 w 287"/>
              <a:gd name="T15" fmla="*/ 430 h 430"/>
            </a:gdLst>
            <a:ahLst/>
            <a:cxnLst>
              <a:cxn ang="T8">
                <a:pos x="T0" y="T1"/>
              </a:cxn>
              <a:cxn ang="T9">
                <a:pos x="T2" y="T3"/>
              </a:cxn>
              <a:cxn ang="T10">
                <a:pos x="T4" y="T5"/>
              </a:cxn>
              <a:cxn ang="T11">
                <a:pos x="T6" y="T7"/>
              </a:cxn>
            </a:cxnLst>
            <a:rect l="T12" t="T13" r="T14" b="T15"/>
            <a:pathLst>
              <a:path w="287" h="430">
                <a:moveTo>
                  <a:pt x="287" y="0"/>
                </a:moveTo>
                <a:lnTo>
                  <a:pt x="287" y="239"/>
                </a:lnTo>
                <a:lnTo>
                  <a:pt x="0" y="239"/>
                </a:lnTo>
                <a:lnTo>
                  <a:pt x="0"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5633" name="Freeform 52"/>
          <p:cNvSpPr>
            <a:spLocks/>
          </p:cNvSpPr>
          <p:nvPr/>
        </p:nvSpPr>
        <p:spPr bwMode="auto">
          <a:xfrm>
            <a:off x="3511550" y="2211388"/>
            <a:ext cx="379413" cy="681037"/>
          </a:xfrm>
          <a:custGeom>
            <a:avLst/>
            <a:gdLst>
              <a:gd name="T0" fmla="*/ 0 w 239"/>
              <a:gd name="T1" fmla="*/ 0 h 430"/>
              <a:gd name="T2" fmla="*/ 0 w 239"/>
              <a:gd name="T3" fmla="*/ 286 h 430"/>
              <a:gd name="T4" fmla="*/ 239 w 239"/>
              <a:gd name="T5" fmla="*/ 286 h 430"/>
              <a:gd name="T6" fmla="*/ 239 w 239"/>
              <a:gd name="T7" fmla="*/ 430 h 430"/>
              <a:gd name="T8" fmla="*/ 0 60000 65536"/>
              <a:gd name="T9" fmla="*/ 0 60000 65536"/>
              <a:gd name="T10" fmla="*/ 0 60000 65536"/>
              <a:gd name="T11" fmla="*/ 0 60000 65536"/>
              <a:gd name="T12" fmla="*/ 0 w 239"/>
              <a:gd name="T13" fmla="*/ 0 h 430"/>
              <a:gd name="T14" fmla="*/ 239 w 239"/>
              <a:gd name="T15" fmla="*/ 430 h 430"/>
            </a:gdLst>
            <a:ahLst/>
            <a:cxnLst>
              <a:cxn ang="T8">
                <a:pos x="T0" y="T1"/>
              </a:cxn>
              <a:cxn ang="T9">
                <a:pos x="T2" y="T3"/>
              </a:cxn>
              <a:cxn ang="T10">
                <a:pos x="T4" y="T5"/>
              </a:cxn>
              <a:cxn ang="T11">
                <a:pos x="T6" y="T7"/>
              </a:cxn>
            </a:cxnLst>
            <a:rect l="T12" t="T13" r="T14" b="T15"/>
            <a:pathLst>
              <a:path w="239" h="430">
                <a:moveTo>
                  <a:pt x="0" y="0"/>
                </a:moveTo>
                <a:lnTo>
                  <a:pt x="0" y="286"/>
                </a:lnTo>
                <a:lnTo>
                  <a:pt x="239" y="286"/>
                </a:lnTo>
                <a:lnTo>
                  <a:pt x="239"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5634" name="Rectangle 55"/>
          <p:cNvSpPr>
            <a:spLocks noChangeArrowheads="1"/>
          </p:cNvSpPr>
          <p:nvPr/>
        </p:nvSpPr>
        <p:spPr bwMode="auto">
          <a:xfrm>
            <a:off x="5256213"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5635" name="Line 56"/>
          <p:cNvSpPr>
            <a:spLocks noChangeShapeType="1"/>
          </p:cNvSpPr>
          <p:nvPr/>
        </p:nvSpPr>
        <p:spPr bwMode="auto">
          <a:xfrm>
            <a:off x="5408613"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36" name="Line 57"/>
          <p:cNvSpPr>
            <a:spLocks noChangeShapeType="1"/>
          </p:cNvSpPr>
          <p:nvPr/>
        </p:nvSpPr>
        <p:spPr bwMode="auto">
          <a:xfrm flipH="1">
            <a:off x="5710238" y="4562475"/>
            <a:ext cx="1587" cy="5461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37" name="Line 58"/>
          <p:cNvSpPr>
            <a:spLocks noChangeShapeType="1"/>
          </p:cNvSpPr>
          <p:nvPr/>
        </p:nvSpPr>
        <p:spPr bwMode="auto">
          <a:xfrm>
            <a:off x="6015038"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38" name="Line 59"/>
          <p:cNvSpPr>
            <a:spLocks noChangeShapeType="1"/>
          </p:cNvSpPr>
          <p:nvPr/>
        </p:nvSpPr>
        <p:spPr bwMode="auto">
          <a:xfrm flipH="1">
            <a:off x="5559425" y="4791075"/>
            <a:ext cx="303213"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39" name="Text Box 60"/>
          <p:cNvSpPr txBox="1">
            <a:spLocks noChangeArrowheads="1"/>
          </p:cNvSpPr>
          <p:nvPr/>
        </p:nvSpPr>
        <p:spPr bwMode="auto">
          <a:xfrm>
            <a:off x="5811838" y="44846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5640" name="Oval 61"/>
          <p:cNvSpPr>
            <a:spLocks noChangeArrowheads="1"/>
          </p:cNvSpPr>
          <p:nvPr/>
        </p:nvSpPr>
        <p:spPr bwMode="auto">
          <a:xfrm>
            <a:off x="5332413" y="26654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41" name="Oval 62"/>
          <p:cNvSpPr>
            <a:spLocks noChangeArrowheads="1"/>
          </p:cNvSpPr>
          <p:nvPr/>
        </p:nvSpPr>
        <p:spPr bwMode="auto">
          <a:xfrm>
            <a:off x="5938838" y="28178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42" name="Rectangle 63"/>
          <p:cNvSpPr>
            <a:spLocks noChangeArrowheads="1"/>
          </p:cNvSpPr>
          <p:nvPr/>
        </p:nvSpPr>
        <p:spPr bwMode="auto">
          <a:xfrm>
            <a:off x="6546850"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5643" name="Line 64"/>
          <p:cNvSpPr>
            <a:spLocks noChangeShapeType="1"/>
          </p:cNvSpPr>
          <p:nvPr/>
        </p:nvSpPr>
        <p:spPr bwMode="auto">
          <a:xfrm>
            <a:off x="6699250"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44" name="Line 65"/>
          <p:cNvSpPr>
            <a:spLocks noChangeShapeType="1"/>
          </p:cNvSpPr>
          <p:nvPr/>
        </p:nvSpPr>
        <p:spPr bwMode="auto">
          <a:xfrm>
            <a:off x="7002463" y="4562475"/>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45" name="Line 66"/>
          <p:cNvSpPr>
            <a:spLocks noChangeShapeType="1"/>
          </p:cNvSpPr>
          <p:nvPr/>
        </p:nvSpPr>
        <p:spPr bwMode="auto">
          <a:xfrm>
            <a:off x="7305675"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646" name="Line 67"/>
          <p:cNvSpPr>
            <a:spLocks noChangeShapeType="1"/>
          </p:cNvSpPr>
          <p:nvPr/>
        </p:nvSpPr>
        <p:spPr bwMode="auto">
          <a:xfrm flipH="1">
            <a:off x="6850063" y="4791075"/>
            <a:ext cx="303212"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47" name="Text Box 68"/>
          <p:cNvSpPr txBox="1">
            <a:spLocks noChangeArrowheads="1"/>
          </p:cNvSpPr>
          <p:nvPr/>
        </p:nvSpPr>
        <p:spPr bwMode="auto">
          <a:xfrm>
            <a:off x="7078663" y="45624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5648" name="Oval 69"/>
          <p:cNvSpPr>
            <a:spLocks noChangeArrowheads="1"/>
          </p:cNvSpPr>
          <p:nvPr/>
        </p:nvSpPr>
        <p:spPr bwMode="auto">
          <a:xfrm>
            <a:off x="6623050" y="26654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49" name="Oval 70"/>
          <p:cNvSpPr>
            <a:spLocks noChangeArrowheads="1"/>
          </p:cNvSpPr>
          <p:nvPr/>
        </p:nvSpPr>
        <p:spPr bwMode="auto">
          <a:xfrm>
            <a:off x="7229475" y="28178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5650" name="Line 72"/>
          <p:cNvSpPr>
            <a:spLocks noChangeShapeType="1"/>
          </p:cNvSpPr>
          <p:nvPr/>
        </p:nvSpPr>
        <p:spPr bwMode="auto">
          <a:xfrm flipH="1">
            <a:off x="6165850" y="3844925"/>
            <a:ext cx="37941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1" name="Text Box 75"/>
          <p:cNvSpPr txBox="1">
            <a:spLocks noChangeArrowheads="1"/>
          </p:cNvSpPr>
          <p:nvPr/>
        </p:nvSpPr>
        <p:spPr bwMode="auto">
          <a:xfrm>
            <a:off x="51022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5652" name="Text Box 76"/>
          <p:cNvSpPr txBox="1">
            <a:spLocks noChangeArrowheads="1"/>
          </p:cNvSpPr>
          <p:nvPr/>
        </p:nvSpPr>
        <p:spPr bwMode="auto">
          <a:xfrm>
            <a:off x="639445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5653" name="Text Box 77"/>
          <p:cNvSpPr txBox="1">
            <a:spLocks noChangeArrowheads="1"/>
          </p:cNvSpPr>
          <p:nvPr/>
        </p:nvSpPr>
        <p:spPr bwMode="auto">
          <a:xfrm>
            <a:off x="6999288" y="3121025"/>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5654" name="Text Box 78"/>
          <p:cNvSpPr txBox="1">
            <a:spLocks noChangeArrowheads="1"/>
          </p:cNvSpPr>
          <p:nvPr/>
        </p:nvSpPr>
        <p:spPr bwMode="auto">
          <a:xfrm>
            <a:off x="570865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5655" name="Line 79"/>
          <p:cNvSpPr>
            <a:spLocks noChangeShapeType="1"/>
          </p:cNvSpPr>
          <p:nvPr/>
        </p:nvSpPr>
        <p:spPr bwMode="auto">
          <a:xfrm>
            <a:off x="1843088" y="2741613"/>
            <a:ext cx="5614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6" name="Text Box 80"/>
          <p:cNvSpPr txBox="1">
            <a:spLocks noChangeArrowheads="1"/>
          </p:cNvSpPr>
          <p:nvPr/>
        </p:nvSpPr>
        <p:spPr bwMode="auto">
          <a:xfrm>
            <a:off x="3511550" y="5703888"/>
            <a:ext cx="2252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Any Problems?</a:t>
            </a:r>
          </a:p>
        </p:txBody>
      </p:sp>
      <p:sp>
        <p:nvSpPr>
          <p:cNvPr id="665657" name="Line 81"/>
          <p:cNvSpPr>
            <a:spLocks noChangeShapeType="1"/>
          </p:cNvSpPr>
          <p:nvPr/>
        </p:nvSpPr>
        <p:spPr bwMode="auto">
          <a:xfrm flipV="1">
            <a:off x="4648200" y="2478088"/>
            <a:ext cx="0" cy="263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8" name="Line 82"/>
          <p:cNvSpPr>
            <a:spLocks noChangeShapeType="1"/>
          </p:cNvSpPr>
          <p:nvPr/>
        </p:nvSpPr>
        <p:spPr bwMode="auto">
          <a:xfrm>
            <a:off x="4495800" y="2478088"/>
            <a:ext cx="303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659" name="Freeform 83"/>
          <p:cNvSpPr>
            <a:spLocks/>
          </p:cNvSpPr>
          <p:nvPr/>
        </p:nvSpPr>
        <p:spPr bwMode="auto">
          <a:xfrm>
            <a:off x="3054350" y="2401888"/>
            <a:ext cx="2959100" cy="455612"/>
          </a:xfrm>
          <a:custGeom>
            <a:avLst/>
            <a:gdLst>
              <a:gd name="T0" fmla="*/ 0 w 1864"/>
              <a:gd name="T1" fmla="*/ 0 h 287"/>
              <a:gd name="T2" fmla="*/ 1864 w 1864"/>
              <a:gd name="T3" fmla="*/ 0 h 287"/>
              <a:gd name="T4" fmla="*/ 1864 w 1864"/>
              <a:gd name="T5" fmla="*/ 287 h 287"/>
              <a:gd name="T6" fmla="*/ 0 60000 65536"/>
              <a:gd name="T7" fmla="*/ 0 60000 65536"/>
              <a:gd name="T8" fmla="*/ 0 60000 65536"/>
              <a:gd name="T9" fmla="*/ 0 w 1864"/>
              <a:gd name="T10" fmla="*/ 0 h 287"/>
              <a:gd name="T11" fmla="*/ 1864 w 1864"/>
              <a:gd name="T12" fmla="*/ 287 h 287"/>
            </a:gdLst>
            <a:ahLst/>
            <a:cxnLst>
              <a:cxn ang="T6">
                <a:pos x="T0" y="T1"/>
              </a:cxn>
              <a:cxn ang="T7">
                <a:pos x="T2" y="T3"/>
              </a:cxn>
              <a:cxn ang="T8">
                <a:pos x="T4" y="T5"/>
              </a:cxn>
            </a:cxnLst>
            <a:rect l="T9" t="T10" r="T11" b="T12"/>
            <a:pathLst>
              <a:path w="1864" h="287">
                <a:moveTo>
                  <a:pt x="0" y="0"/>
                </a:moveTo>
                <a:lnTo>
                  <a:pt x="1864" y="0"/>
                </a:lnTo>
                <a:lnTo>
                  <a:pt x="1864" y="28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5660" name="Freeform 84"/>
          <p:cNvSpPr>
            <a:spLocks/>
          </p:cNvSpPr>
          <p:nvPr/>
        </p:nvSpPr>
        <p:spPr bwMode="auto">
          <a:xfrm>
            <a:off x="3509963" y="2325688"/>
            <a:ext cx="3794125" cy="531812"/>
          </a:xfrm>
          <a:custGeom>
            <a:avLst/>
            <a:gdLst>
              <a:gd name="T0" fmla="*/ 0 w 2390"/>
              <a:gd name="T1" fmla="*/ 0 h 335"/>
              <a:gd name="T2" fmla="*/ 2390 w 2390"/>
              <a:gd name="T3" fmla="*/ 0 h 335"/>
              <a:gd name="T4" fmla="*/ 2390 w 2390"/>
              <a:gd name="T5" fmla="*/ 335 h 335"/>
              <a:gd name="T6" fmla="*/ 0 60000 65536"/>
              <a:gd name="T7" fmla="*/ 0 60000 65536"/>
              <a:gd name="T8" fmla="*/ 0 60000 65536"/>
              <a:gd name="T9" fmla="*/ 0 w 2390"/>
              <a:gd name="T10" fmla="*/ 0 h 335"/>
              <a:gd name="T11" fmla="*/ 2390 w 2390"/>
              <a:gd name="T12" fmla="*/ 335 h 335"/>
            </a:gdLst>
            <a:ahLst/>
            <a:cxnLst>
              <a:cxn ang="T6">
                <a:pos x="T0" y="T1"/>
              </a:cxn>
              <a:cxn ang="T7">
                <a:pos x="T2" y="T3"/>
              </a:cxn>
              <a:cxn ang="T8">
                <a:pos x="T4" y="T5"/>
              </a:cxn>
            </a:cxnLst>
            <a:rect l="T9" t="T10" r="T11" b="T12"/>
            <a:pathLst>
              <a:path w="2390" h="335">
                <a:moveTo>
                  <a:pt x="0" y="0"/>
                </a:moveTo>
                <a:lnTo>
                  <a:pt x="2390" y="0"/>
                </a:lnTo>
                <a:lnTo>
                  <a:pt x="2390" y="3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cxnSp>
        <p:nvCxnSpPr>
          <p:cNvPr id="665661" name="AutoShape 85"/>
          <p:cNvCxnSpPr>
            <a:cxnSpLocks noChangeShapeType="1"/>
            <a:stCxn id="665625" idx="2"/>
            <a:endCxn id="665605" idx="1"/>
          </p:cNvCxnSpPr>
          <p:nvPr/>
        </p:nvCxnSpPr>
        <p:spPr bwMode="auto">
          <a:xfrm rot="16200000" flipH="1">
            <a:off x="678656" y="2677319"/>
            <a:ext cx="1946275" cy="3825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65662" name="AutoShape 86"/>
          <p:cNvCxnSpPr>
            <a:cxnSpLocks noChangeShapeType="1"/>
            <a:stCxn id="665630" idx="2"/>
            <a:endCxn id="665631" idx="1"/>
          </p:cNvCxnSpPr>
          <p:nvPr/>
        </p:nvCxnSpPr>
        <p:spPr bwMode="auto">
          <a:xfrm rot="16200000" flipH="1">
            <a:off x="2370138" y="1514475"/>
            <a:ext cx="152400" cy="9144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 name="Straight Connector 3"/>
          <p:cNvCxnSpPr/>
          <p:nvPr/>
        </p:nvCxnSpPr>
        <p:spPr bwMode="auto">
          <a:xfrm flipV="1">
            <a:off x="4419600" y="4941888"/>
            <a:ext cx="304800" cy="392112"/>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1270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2" name="Rectangle 2"/>
          <p:cNvSpPr>
            <a:spLocks noGrp="1" noChangeArrowheads="1"/>
          </p:cNvSpPr>
          <p:nvPr>
            <p:ph type="title"/>
          </p:nvPr>
        </p:nvSpPr>
        <p:spPr/>
        <p:txBody>
          <a:bodyPr/>
          <a:lstStyle/>
          <a:p>
            <a:pPr eaLnBrk="1" hangingPunct="1"/>
            <a:r>
              <a:rPr lang="en-US" dirty="0"/>
              <a:t>Separate CE (two “ranks”)</a:t>
            </a:r>
          </a:p>
        </p:txBody>
      </p:sp>
      <p:sp>
        <p:nvSpPr>
          <p:cNvPr id="67" name="Rectangle 6"/>
          <p:cNvSpPr>
            <a:spLocks noGrp="1" noChangeArrowheads="1"/>
          </p:cNvSpPr>
          <p:nvPr>
            <p:ph type="sldNum" idx="12"/>
          </p:nvPr>
        </p:nvSpPr>
        <p:spPr>
          <a:ln/>
        </p:spPr>
        <p:txBody>
          <a:bodyPr/>
          <a:lstStyle/>
          <a:p>
            <a:pPr>
              <a:defRPr/>
            </a:pPr>
            <a:fld id="{4EF156D0-1CB4-441F-8717-44811D0C1D05}" type="slidenum">
              <a:rPr lang="en-US" altLang="en-US"/>
              <a:pPr>
                <a:defRPr/>
              </a:pPr>
              <a:t>28</a:t>
            </a:fld>
            <a:endParaRPr lang="en-US" altLang="en-US"/>
          </a:p>
        </p:txBody>
      </p:sp>
      <p:sp>
        <p:nvSpPr>
          <p:cNvPr id="6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67653" name="Rectangle 3"/>
          <p:cNvSpPr>
            <a:spLocks noChangeArrowheads="1"/>
          </p:cNvSpPr>
          <p:nvPr/>
        </p:nvSpPr>
        <p:spPr bwMode="auto">
          <a:xfrm>
            <a:off x="1843088"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7654" name="Line 4"/>
          <p:cNvSpPr>
            <a:spLocks noChangeShapeType="1"/>
          </p:cNvSpPr>
          <p:nvPr/>
        </p:nvSpPr>
        <p:spPr bwMode="auto">
          <a:xfrm>
            <a:off x="1995488"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55" name="Line 5"/>
          <p:cNvSpPr>
            <a:spLocks noChangeShapeType="1"/>
          </p:cNvSpPr>
          <p:nvPr/>
        </p:nvSpPr>
        <p:spPr bwMode="auto">
          <a:xfrm flipH="1">
            <a:off x="2297113" y="4562475"/>
            <a:ext cx="1587" cy="5461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56" name="Line 6"/>
          <p:cNvSpPr>
            <a:spLocks noChangeShapeType="1"/>
          </p:cNvSpPr>
          <p:nvPr/>
        </p:nvSpPr>
        <p:spPr bwMode="auto">
          <a:xfrm>
            <a:off x="2601913"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57" name="Line 7"/>
          <p:cNvSpPr>
            <a:spLocks noChangeShapeType="1"/>
          </p:cNvSpPr>
          <p:nvPr/>
        </p:nvSpPr>
        <p:spPr bwMode="auto">
          <a:xfrm flipH="1">
            <a:off x="2146300" y="4791075"/>
            <a:ext cx="303213"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658" name="Text Box 8"/>
          <p:cNvSpPr txBox="1">
            <a:spLocks noChangeArrowheads="1"/>
          </p:cNvSpPr>
          <p:nvPr/>
        </p:nvSpPr>
        <p:spPr bwMode="auto">
          <a:xfrm>
            <a:off x="2398713" y="44846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7659" name="Oval 9"/>
          <p:cNvSpPr>
            <a:spLocks noChangeArrowheads="1"/>
          </p:cNvSpPr>
          <p:nvPr/>
        </p:nvSpPr>
        <p:spPr bwMode="auto">
          <a:xfrm>
            <a:off x="1919288" y="26654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60" name="Oval 10"/>
          <p:cNvSpPr>
            <a:spLocks noChangeArrowheads="1"/>
          </p:cNvSpPr>
          <p:nvPr/>
        </p:nvSpPr>
        <p:spPr bwMode="auto">
          <a:xfrm>
            <a:off x="2525713" y="28178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61" name="Rectangle 11"/>
          <p:cNvSpPr>
            <a:spLocks noChangeArrowheads="1"/>
          </p:cNvSpPr>
          <p:nvPr/>
        </p:nvSpPr>
        <p:spPr bwMode="auto">
          <a:xfrm>
            <a:off x="3133725"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7662" name="Line 12"/>
          <p:cNvSpPr>
            <a:spLocks noChangeShapeType="1"/>
          </p:cNvSpPr>
          <p:nvPr/>
        </p:nvSpPr>
        <p:spPr bwMode="auto">
          <a:xfrm>
            <a:off x="3286125"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63" name="Line 13"/>
          <p:cNvSpPr>
            <a:spLocks noChangeShapeType="1"/>
          </p:cNvSpPr>
          <p:nvPr/>
        </p:nvSpPr>
        <p:spPr bwMode="auto">
          <a:xfrm>
            <a:off x="3589338" y="4562475"/>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64" name="Line 14"/>
          <p:cNvSpPr>
            <a:spLocks noChangeShapeType="1"/>
          </p:cNvSpPr>
          <p:nvPr/>
        </p:nvSpPr>
        <p:spPr bwMode="auto">
          <a:xfrm>
            <a:off x="3892550"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65" name="Line 15"/>
          <p:cNvSpPr>
            <a:spLocks noChangeShapeType="1"/>
          </p:cNvSpPr>
          <p:nvPr/>
        </p:nvSpPr>
        <p:spPr bwMode="auto">
          <a:xfrm flipH="1">
            <a:off x="3436938" y="4791075"/>
            <a:ext cx="303212"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666" name="Text Box 16"/>
          <p:cNvSpPr txBox="1">
            <a:spLocks noChangeArrowheads="1"/>
          </p:cNvSpPr>
          <p:nvPr/>
        </p:nvSpPr>
        <p:spPr bwMode="auto">
          <a:xfrm>
            <a:off x="3665538" y="45624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8</a:t>
            </a:r>
          </a:p>
        </p:txBody>
      </p:sp>
      <p:sp>
        <p:nvSpPr>
          <p:cNvPr id="667667" name="Oval 17"/>
          <p:cNvSpPr>
            <a:spLocks noChangeArrowheads="1"/>
          </p:cNvSpPr>
          <p:nvPr/>
        </p:nvSpPr>
        <p:spPr bwMode="auto">
          <a:xfrm>
            <a:off x="3209925" y="26654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68" name="Oval 18"/>
          <p:cNvSpPr>
            <a:spLocks noChangeArrowheads="1"/>
          </p:cNvSpPr>
          <p:nvPr/>
        </p:nvSpPr>
        <p:spPr bwMode="auto">
          <a:xfrm>
            <a:off x="3816350" y="28178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69" name="Line 19"/>
          <p:cNvSpPr>
            <a:spLocks noChangeShapeType="1"/>
          </p:cNvSpPr>
          <p:nvPr/>
        </p:nvSpPr>
        <p:spPr bwMode="auto">
          <a:xfrm flipH="1">
            <a:off x="4043363" y="3844925"/>
            <a:ext cx="1211262" cy="0"/>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70" name="Line 20"/>
          <p:cNvSpPr>
            <a:spLocks noChangeShapeType="1"/>
          </p:cNvSpPr>
          <p:nvPr/>
        </p:nvSpPr>
        <p:spPr bwMode="auto">
          <a:xfrm flipH="1">
            <a:off x="2752725" y="3844925"/>
            <a:ext cx="379413" cy="0"/>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71" name="Text Box 21"/>
          <p:cNvSpPr txBox="1">
            <a:spLocks noChangeArrowheads="1"/>
          </p:cNvSpPr>
          <p:nvPr/>
        </p:nvSpPr>
        <p:spPr bwMode="auto">
          <a:xfrm>
            <a:off x="611188" y="3616325"/>
            <a:ext cx="795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addr</a:t>
            </a:r>
          </a:p>
        </p:txBody>
      </p:sp>
      <p:sp>
        <p:nvSpPr>
          <p:cNvPr id="667672" name="Rectangle 23"/>
          <p:cNvSpPr>
            <a:spLocks noChangeArrowheads="1"/>
          </p:cNvSpPr>
          <p:nvPr/>
        </p:nvSpPr>
        <p:spPr bwMode="auto">
          <a:xfrm>
            <a:off x="1004888" y="1566863"/>
            <a:ext cx="758825" cy="328612"/>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dirty="0">
                <a:solidFill>
                  <a:schemeClr val="bg1">
                    <a:lumMod val="95000"/>
                  </a:schemeClr>
                </a:solidFill>
              </a:rPr>
              <a:t>MAR</a:t>
            </a:r>
          </a:p>
        </p:txBody>
      </p:sp>
      <p:sp>
        <p:nvSpPr>
          <p:cNvPr id="667673" name="Text Box 24"/>
          <p:cNvSpPr txBox="1">
            <a:spLocks noChangeArrowheads="1"/>
          </p:cNvSpPr>
          <p:nvPr/>
        </p:nvSpPr>
        <p:spPr bwMode="auto">
          <a:xfrm>
            <a:off x="168910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7674" name="Text Box 25"/>
          <p:cNvSpPr txBox="1">
            <a:spLocks noChangeArrowheads="1"/>
          </p:cNvSpPr>
          <p:nvPr/>
        </p:nvSpPr>
        <p:spPr bwMode="auto">
          <a:xfrm>
            <a:off x="29813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7675" name="Text Box 26"/>
          <p:cNvSpPr txBox="1">
            <a:spLocks noChangeArrowheads="1"/>
          </p:cNvSpPr>
          <p:nvPr/>
        </p:nvSpPr>
        <p:spPr bwMode="auto">
          <a:xfrm>
            <a:off x="3586163" y="3121025"/>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7676" name="Text Box 27"/>
          <p:cNvSpPr txBox="1">
            <a:spLocks noChangeArrowheads="1"/>
          </p:cNvSpPr>
          <p:nvPr/>
        </p:nvSpPr>
        <p:spPr bwMode="auto">
          <a:xfrm>
            <a:off x="22955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7677" name="Rectangle 28"/>
          <p:cNvSpPr>
            <a:spLocks noChangeArrowheads="1"/>
          </p:cNvSpPr>
          <p:nvPr/>
        </p:nvSpPr>
        <p:spPr bwMode="auto">
          <a:xfrm>
            <a:off x="1911350" y="1566863"/>
            <a:ext cx="153988" cy="328612"/>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sz="1800">
                <a:solidFill>
                  <a:schemeClr val="bg1">
                    <a:lumMod val="95000"/>
                  </a:schemeClr>
                </a:solidFill>
              </a:rPr>
              <a:t>0</a:t>
            </a:r>
          </a:p>
        </p:txBody>
      </p:sp>
      <p:sp>
        <p:nvSpPr>
          <p:cNvPr id="667678" name="Rectangle 29"/>
          <p:cNvSpPr>
            <a:spLocks noChangeArrowheads="1"/>
          </p:cNvSpPr>
          <p:nvPr/>
        </p:nvSpPr>
        <p:spPr bwMode="auto">
          <a:xfrm>
            <a:off x="2903538" y="1882775"/>
            <a:ext cx="833437" cy="328613"/>
          </a:xfrm>
          <a:prstGeom prst="rect">
            <a:avLst/>
          </a:prstGeom>
          <a:solidFill>
            <a:schemeClr val="accent2"/>
          </a:solidFill>
          <a:ln w="9525" algn="ctr">
            <a:solidFill>
              <a:schemeClr val="tx1"/>
            </a:solidFill>
            <a:miter lim="800000"/>
            <a:headEnd/>
            <a:tailEnd/>
          </a:ln>
        </p:spPr>
        <p:txBody>
          <a:bodyPr wrap="none" anchor="ctr"/>
          <a:lstStyle/>
          <a:p>
            <a:pPr algn="ctr" eaLnBrk="0" hangingPunct="0"/>
            <a:r>
              <a:rPr lang="en-US"/>
              <a:t>logic</a:t>
            </a:r>
          </a:p>
        </p:txBody>
      </p:sp>
      <p:sp>
        <p:nvSpPr>
          <p:cNvPr id="667679" name="Rectangle 32"/>
          <p:cNvSpPr>
            <a:spLocks noChangeArrowheads="1"/>
          </p:cNvSpPr>
          <p:nvPr/>
        </p:nvSpPr>
        <p:spPr bwMode="auto">
          <a:xfrm>
            <a:off x="5256213"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7680" name="Line 33"/>
          <p:cNvSpPr>
            <a:spLocks noChangeShapeType="1"/>
          </p:cNvSpPr>
          <p:nvPr/>
        </p:nvSpPr>
        <p:spPr bwMode="auto">
          <a:xfrm>
            <a:off x="5408613"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81" name="Line 34"/>
          <p:cNvSpPr>
            <a:spLocks noChangeShapeType="1"/>
          </p:cNvSpPr>
          <p:nvPr/>
        </p:nvSpPr>
        <p:spPr bwMode="auto">
          <a:xfrm flipH="1">
            <a:off x="5710238" y="4562475"/>
            <a:ext cx="1587" cy="5461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82" name="Line 35"/>
          <p:cNvSpPr>
            <a:spLocks noChangeShapeType="1"/>
          </p:cNvSpPr>
          <p:nvPr/>
        </p:nvSpPr>
        <p:spPr bwMode="auto">
          <a:xfrm>
            <a:off x="6015038"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83" name="Line 36"/>
          <p:cNvSpPr>
            <a:spLocks noChangeShapeType="1"/>
          </p:cNvSpPr>
          <p:nvPr/>
        </p:nvSpPr>
        <p:spPr bwMode="auto">
          <a:xfrm flipH="1">
            <a:off x="5559425" y="4791075"/>
            <a:ext cx="303213"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684" name="Text Box 37"/>
          <p:cNvSpPr txBox="1">
            <a:spLocks noChangeArrowheads="1"/>
          </p:cNvSpPr>
          <p:nvPr/>
        </p:nvSpPr>
        <p:spPr bwMode="auto">
          <a:xfrm>
            <a:off x="5811838" y="448468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7685" name="Oval 38"/>
          <p:cNvSpPr>
            <a:spLocks noChangeArrowheads="1"/>
          </p:cNvSpPr>
          <p:nvPr/>
        </p:nvSpPr>
        <p:spPr bwMode="auto">
          <a:xfrm>
            <a:off x="5332413" y="26654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86" name="Oval 39"/>
          <p:cNvSpPr>
            <a:spLocks noChangeArrowheads="1"/>
          </p:cNvSpPr>
          <p:nvPr/>
        </p:nvSpPr>
        <p:spPr bwMode="auto">
          <a:xfrm>
            <a:off x="5938838" y="2817813"/>
            <a:ext cx="150812"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87" name="Rectangle 40"/>
          <p:cNvSpPr>
            <a:spLocks noChangeArrowheads="1"/>
          </p:cNvSpPr>
          <p:nvPr/>
        </p:nvSpPr>
        <p:spPr bwMode="auto">
          <a:xfrm>
            <a:off x="6546850" y="3121025"/>
            <a:ext cx="911225" cy="1441450"/>
          </a:xfrm>
          <a:prstGeom prst="rect">
            <a:avLst/>
          </a:prstGeom>
          <a:solidFill>
            <a:schemeClr val="hlink"/>
          </a:solidFill>
          <a:ln w="9525" algn="ctr">
            <a:solidFill>
              <a:schemeClr val="tx1"/>
            </a:solidFill>
            <a:miter lim="800000"/>
            <a:headEnd/>
            <a:tailEnd/>
          </a:ln>
        </p:spPr>
        <p:txBody>
          <a:bodyPr wrap="none" anchor="ctr"/>
          <a:lstStyle/>
          <a:p>
            <a:pPr algn="ctr" eaLnBrk="0" hangingPunct="0"/>
            <a:r>
              <a:rPr lang="en-US"/>
              <a:t>x8</a:t>
            </a:r>
          </a:p>
        </p:txBody>
      </p:sp>
      <p:sp>
        <p:nvSpPr>
          <p:cNvPr id="667688" name="Line 41"/>
          <p:cNvSpPr>
            <a:spLocks noChangeShapeType="1"/>
          </p:cNvSpPr>
          <p:nvPr/>
        </p:nvSpPr>
        <p:spPr bwMode="auto">
          <a:xfrm>
            <a:off x="6699250" y="2741613"/>
            <a:ext cx="0" cy="3794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89" name="Line 42"/>
          <p:cNvSpPr>
            <a:spLocks noChangeShapeType="1"/>
          </p:cNvSpPr>
          <p:nvPr/>
        </p:nvSpPr>
        <p:spPr bwMode="auto">
          <a:xfrm>
            <a:off x="7002463" y="4562475"/>
            <a:ext cx="0" cy="5334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90" name="Line 43"/>
          <p:cNvSpPr>
            <a:spLocks noChangeShapeType="1"/>
          </p:cNvSpPr>
          <p:nvPr/>
        </p:nvSpPr>
        <p:spPr bwMode="auto">
          <a:xfrm>
            <a:off x="7305675" y="28924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91" name="Line 44"/>
          <p:cNvSpPr>
            <a:spLocks noChangeShapeType="1"/>
          </p:cNvSpPr>
          <p:nvPr/>
        </p:nvSpPr>
        <p:spPr bwMode="auto">
          <a:xfrm flipH="1">
            <a:off x="6850063" y="4791075"/>
            <a:ext cx="303212" cy="150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692" name="Text Box 45"/>
          <p:cNvSpPr txBox="1">
            <a:spLocks noChangeArrowheads="1"/>
          </p:cNvSpPr>
          <p:nvPr/>
        </p:nvSpPr>
        <p:spPr bwMode="auto">
          <a:xfrm>
            <a:off x="7078663" y="456247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8</a:t>
            </a:r>
          </a:p>
        </p:txBody>
      </p:sp>
      <p:sp>
        <p:nvSpPr>
          <p:cNvPr id="667693" name="Oval 46"/>
          <p:cNvSpPr>
            <a:spLocks noChangeArrowheads="1"/>
          </p:cNvSpPr>
          <p:nvPr/>
        </p:nvSpPr>
        <p:spPr bwMode="auto">
          <a:xfrm>
            <a:off x="6623050" y="26654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94" name="Oval 47"/>
          <p:cNvSpPr>
            <a:spLocks noChangeArrowheads="1"/>
          </p:cNvSpPr>
          <p:nvPr/>
        </p:nvSpPr>
        <p:spPr bwMode="auto">
          <a:xfrm>
            <a:off x="7229475" y="2817813"/>
            <a:ext cx="150813"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67695" name="Line 48"/>
          <p:cNvSpPr>
            <a:spLocks noChangeShapeType="1"/>
          </p:cNvSpPr>
          <p:nvPr/>
        </p:nvSpPr>
        <p:spPr bwMode="auto">
          <a:xfrm flipH="1">
            <a:off x="6165850" y="3844925"/>
            <a:ext cx="379413" cy="0"/>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7696" name="Text Box 50"/>
          <p:cNvSpPr txBox="1">
            <a:spLocks noChangeArrowheads="1"/>
          </p:cNvSpPr>
          <p:nvPr/>
        </p:nvSpPr>
        <p:spPr bwMode="auto">
          <a:xfrm>
            <a:off x="5102225"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7697" name="Text Box 51"/>
          <p:cNvSpPr txBox="1">
            <a:spLocks noChangeArrowheads="1"/>
          </p:cNvSpPr>
          <p:nvPr/>
        </p:nvSpPr>
        <p:spPr bwMode="auto">
          <a:xfrm>
            <a:off x="639445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CE</a:t>
            </a:r>
          </a:p>
        </p:txBody>
      </p:sp>
      <p:sp>
        <p:nvSpPr>
          <p:cNvPr id="667698" name="Text Box 52"/>
          <p:cNvSpPr txBox="1">
            <a:spLocks noChangeArrowheads="1"/>
          </p:cNvSpPr>
          <p:nvPr/>
        </p:nvSpPr>
        <p:spPr bwMode="auto">
          <a:xfrm>
            <a:off x="6999288" y="3121025"/>
            <a:ext cx="608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sp>
        <p:nvSpPr>
          <p:cNvPr id="667699" name="Text Box 53"/>
          <p:cNvSpPr txBox="1">
            <a:spLocks noChangeArrowheads="1"/>
          </p:cNvSpPr>
          <p:nvPr/>
        </p:nvSpPr>
        <p:spPr bwMode="auto">
          <a:xfrm>
            <a:off x="5708650" y="3121025"/>
            <a:ext cx="608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WE</a:t>
            </a:r>
          </a:p>
        </p:txBody>
      </p:sp>
      <p:cxnSp>
        <p:nvCxnSpPr>
          <p:cNvPr id="667700" name="AutoShape 60"/>
          <p:cNvCxnSpPr>
            <a:cxnSpLocks noChangeShapeType="1"/>
            <a:stCxn id="667672" idx="2"/>
            <a:endCxn id="667653" idx="1"/>
          </p:cNvCxnSpPr>
          <p:nvPr/>
        </p:nvCxnSpPr>
        <p:spPr bwMode="auto">
          <a:xfrm rot="16200000" flipH="1">
            <a:off x="640556" y="2639219"/>
            <a:ext cx="1946275" cy="4587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67701" name="AutoShape 61"/>
          <p:cNvCxnSpPr>
            <a:cxnSpLocks noChangeShapeType="1"/>
            <a:stCxn id="667677" idx="2"/>
            <a:endCxn id="667678" idx="1"/>
          </p:cNvCxnSpPr>
          <p:nvPr/>
        </p:nvCxnSpPr>
        <p:spPr bwMode="auto">
          <a:xfrm rot="16200000" flipH="1">
            <a:off x="2370138" y="1514475"/>
            <a:ext cx="152400" cy="9144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67702" name="Rectangle 62"/>
          <p:cNvSpPr>
            <a:spLocks noChangeArrowheads="1"/>
          </p:cNvSpPr>
          <p:nvPr/>
        </p:nvSpPr>
        <p:spPr bwMode="auto">
          <a:xfrm>
            <a:off x="1765300" y="1566863"/>
            <a:ext cx="153988" cy="328612"/>
          </a:xfrm>
          <a:prstGeom prst="rect">
            <a:avLst/>
          </a:prstGeom>
          <a:solidFill>
            <a:schemeClr val="accent1"/>
          </a:solidFill>
          <a:ln w="9525" algn="ctr">
            <a:solidFill>
              <a:schemeClr val="tx1"/>
            </a:solidFill>
            <a:miter lim="800000"/>
            <a:headEnd/>
            <a:tailEnd/>
          </a:ln>
        </p:spPr>
        <p:txBody>
          <a:bodyPr wrap="none" anchor="ctr"/>
          <a:lstStyle/>
          <a:p>
            <a:pPr algn="ctr" eaLnBrk="0" hangingPunct="0"/>
            <a:r>
              <a:rPr lang="en-US" sz="1800">
                <a:solidFill>
                  <a:schemeClr val="bg1">
                    <a:lumMod val="95000"/>
                  </a:schemeClr>
                </a:solidFill>
              </a:rPr>
              <a:t>1</a:t>
            </a:r>
          </a:p>
        </p:txBody>
      </p:sp>
      <p:sp>
        <p:nvSpPr>
          <p:cNvPr id="667703" name="AutoShape 63"/>
          <p:cNvSpPr>
            <a:spLocks noChangeArrowheads="1"/>
          </p:cNvSpPr>
          <p:nvPr/>
        </p:nvSpPr>
        <p:spPr bwMode="auto">
          <a:xfrm flipV="1">
            <a:off x="1654175" y="2255838"/>
            <a:ext cx="376238" cy="111125"/>
          </a:xfrm>
          <a:custGeom>
            <a:avLst/>
            <a:gdLst>
              <a:gd name="T0" fmla="*/ 329208 w 21600"/>
              <a:gd name="T1" fmla="*/ 55563 h 21600"/>
              <a:gd name="T2" fmla="*/ 188119 w 21600"/>
              <a:gd name="T3" fmla="*/ 111125 h 21600"/>
              <a:gd name="T4" fmla="*/ 47030 w 21600"/>
              <a:gd name="T5" fmla="*/ 55563 h 21600"/>
              <a:gd name="T6" fmla="*/ 188119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9525" algn="ctr">
            <a:solidFill>
              <a:schemeClr val="tx1"/>
            </a:solidFill>
            <a:miter lim="800000"/>
            <a:headEnd/>
            <a:tailEnd/>
          </a:ln>
        </p:spPr>
        <p:txBody>
          <a:bodyPr wrap="none" anchor="ctr"/>
          <a:lstStyle/>
          <a:p>
            <a:pPr algn="ctr" eaLnBrk="0" hangingPunct="0"/>
            <a:endParaRPr lang="en-US"/>
          </a:p>
        </p:txBody>
      </p:sp>
      <p:cxnSp>
        <p:nvCxnSpPr>
          <p:cNvPr id="667704" name="AutoShape 64"/>
          <p:cNvCxnSpPr>
            <a:cxnSpLocks noChangeShapeType="1"/>
            <a:stCxn id="667702" idx="2"/>
          </p:cNvCxnSpPr>
          <p:nvPr/>
        </p:nvCxnSpPr>
        <p:spPr bwMode="auto">
          <a:xfrm flipH="1">
            <a:off x="1839913" y="1895475"/>
            <a:ext cx="2381" cy="360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67705" name="Line 65"/>
          <p:cNvSpPr>
            <a:spLocks noChangeShapeType="1"/>
          </p:cNvSpPr>
          <p:nvPr/>
        </p:nvSpPr>
        <p:spPr bwMode="auto">
          <a:xfrm>
            <a:off x="1841500" y="2741613"/>
            <a:ext cx="2203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706" name="Line 66"/>
          <p:cNvSpPr>
            <a:spLocks noChangeShapeType="1"/>
          </p:cNvSpPr>
          <p:nvPr/>
        </p:nvSpPr>
        <p:spPr bwMode="auto">
          <a:xfrm>
            <a:off x="5254625" y="2741613"/>
            <a:ext cx="2203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707" name="Freeform 67"/>
          <p:cNvSpPr>
            <a:spLocks/>
          </p:cNvSpPr>
          <p:nvPr/>
        </p:nvSpPr>
        <p:spPr bwMode="auto">
          <a:xfrm>
            <a:off x="1763713" y="2366963"/>
            <a:ext cx="76200" cy="379412"/>
          </a:xfrm>
          <a:custGeom>
            <a:avLst/>
            <a:gdLst>
              <a:gd name="T0" fmla="*/ 0 w 48"/>
              <a:gd name="T1" fmla="*/ 0 h 239"/>
              <a:gd name="T2" fmla="*/ 0 w 48"/>
              <a:gd name="T3" fmla="*/ 239 h 239"/>
              <a:gd name="T4" fmla="*/ 48 w 48"/>
              <a:gd name="T5" fmla="*/ 239 h 239"/>
              <a:gd name="T6" fmla="*/ 0 60000 65536"/>
              <a:gd name="T7" fmla="*/ 0 60000 65536"/>
              <a:gd name="T8" fmla="*/ 0 60000 65536"/>
              <a:gd name="T9" fmla="*/ 0 w 48"/>
              <a:gd name="T10" fmla="*/ 0 h 239"/>
              <a:gd name="T11" fmla="*/ 48 w 48"/>
              <a:gd name="T12" fmla="*/ 239 h 239"/>
            </a:gdLst>
            <a:ahLst/>
            <a:cxnLst>
              <a:cxn ang="T6">
                <a:pos x="T0" y="T1"/>
              </a:cxn>
              <a:cxn ang="T7">
                <a:pos x="T2" y="T3"/>
              </a:cxn>
              <a:cxn ang="T8">
                <a:pos x="T4" y="T5"/>
              </a:cxn>
            </a:cxnLst>
            <a:rect l="T9" t="T10" r="T11" b="T12"/>
            <a:pathLst>
              <a:path w="48" h="239">
                <a:moveTo>
                  <a:pt x="0" y="0"/>
                </a:moveTo>
                <a:lnTo>
                  <a:pt x="0" y="239"/>
                </a:lnTo>
                <a:lnTo>
                  <a:pt x="48" y="239"/>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7708" name="Freeform 68"/>
          <p:cNvSpPr>
            <a:spLocks/>
          </p:cNvSpPr>
          <p:nvPr/>
        </p:nvSpPr>
        <p:spPr bwMode="auto">
          <a:xfrm>
            <a:off x="1916113" y="2366963"/>
            <a:ext cx="3794125" cy="379412"/>
          </a:xfrm>
          <a:custGeom>
            <a:avLst/>
            <a:gdLst>
              <a:gd name="T0" fmla="*/ 0 w 2390"/>
              <a:gd name="T1" fmla="*/ 0 h 239"/>
              <a:gd name="T2" fmla="*/ 0 w 2390"/>
              <a:gd name="T3" fmla="*/ 95 h 239"/>
              <a:gd name="T4" fmla="*/ 2390 w 2390"/>
              <a:gd name="T5" fmla="*/ 95 h 239"/>
              <a:gd name="T6" fmla="*/ 2390 w 2390"/>
              <a:gd name="T7" fmla="*/ 239 h 239"/>
              <a:gd name="T8" fmla="*/ 0 60000 65536"/>
              <a:gd name="T9" fmla="*/ 0 60000 65536"/>
              <a:gd name="T10" fmla="*/ 0 60000 65536"/>
              <a:gd name="T11" fmla="*/ 0 60000 65536"/>
              <a:gd name="T12" fmla="*/ 0 w 2390"/>
              <a:gd name="T13" fmla="*/ 0 h 239"/>
              <a:gd name="T14" fmla="*/ 2390 w 2390"/>
              <a:gd name="T15" fmla="*/ 239 h 239"/>
            </a:gdLst>
            <a:ahLst/>
            <a:cxnLst>
              <a:cxn ang="T8">
                <a:pos x="T0" y="T1"/>
              </a:cxn>
              <a:cxn ang="T9">
                <a:pos x="T2" y="T3"/>
              </a:cxn>
              <a:cxn ang="T10">
                <a:pos x="T4" y="T5"/>
              </a:cxn>
              <a:cxn ang="T11">
                <a:pos x="T6" y="T7"/>
              </a:cxn>
            </a:cxnLst>
            <a:rect l="T12" t="T13" r="T14" b="T15"/>
            <a:pathLst>
              <a:path w="2390" h="239">
                <a:moveTo>
                  <a:pt x="0" y="0"/>
                </a:moveTo>
                <a:lnTo>
                  <a:pt x="0" y="95"/>
                </a:lnTo>
                <a:lnTo>
                  <a:pt x="2390" y="95"/>
                </a:lnTo>
                <a:lnTo>
                  <a:pt x="2390" y="239"/>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7709" name="Line 69"/>
          <p:cNvSpPr>
            <a:spLocks noChangeShapeType="1"/>
          </p:cNvSpPr>
          <p:nvPr/>
        </p:nvSpPr>
        <p:spPr bwMode="auto">
          <a:xfrm>
            <a:off x="1843088" y="5133975"/>
            <a:ext cx="561498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7710" name="Freeform 70"/>
          <p:cNvSpPr>
            <a:spLocks/>
          </p:cNvSpPr>
          <p:nvPr/>
        </p:nvSpPr>
        <p:spPr bwMode="auto">
          <a:xfrm>
            <a:off x="2600325" y="2211388"/>
            <a:ext cx="455613" cy="682625"/>
          </a:xfrm>
          <a:custGeom>
            <a:avLst/>
            <a:gdLst>
              <a:gd name="T0" fmla="*/ 287 w 287"/>
              <a:gd name="T1" fmla="*/ 0 h 430"/>
              <a:gd name="T2" fmla="*/ 287 w 287"/>
              <a:gd name="T3" fmla="*/ 239 h 430"/>
              <a:gd name="T4" fmla="*/ 0 w 287"/>
              <a:gd name="T5" fmla="*/ 239 h 430"/>
              <a:gd name="T6" fmla="*/ 0 w 287"/>
              <a:gd name="T7" fmla="*/ 430 h 430"/>
              <a:gd name="T8" fmla="*/ 0 60000 65536"/>
              <a:gd name="T9" fmla="*/ 0 60000 65536"/>
              <a:gd name="T10" fmla="*/ 0 60000 65536"/>
              <a:gd name="T11" fmla="*/ 0 60000 65536"/>
              <a:gd name="T12" fmla="*/ 0 w 287"/>
              <a:gd name="T13" fmla="*/ 0 h 430"/>
              <a:gd name="T14" fmla="*/ 287 w 287"/>
              <a:gd name="T15" fmla="*/ 430 h 430"/>
            </a:gdLst>
            <a:ahLst/>
            <a:cxnLst>
              <a:cxn ang="T8">
                <a:pos x="T0" y="T1"/>
              </a:cxn>
              <a:cxn ang="T9">
                <a:pos x="T2" y="T3"/>
              </a:cxn>
              <a:cxn ang="T10">
                <a:pos x="T4" y="T5"/>
              </a:cxn>
              <a:cxn ang="T11">
                <a:pos x="T6" y="T7"/>
              </a:cxn>
            </a:cxnLst>
            <a:rect l="T12" t="T13" r="T14" b="T15"/>
            <a:pathLst>
              <a:path w="287" h="430">
                <a:moveTo>
                  <a:pt x="287" y="0"/>
                </a:moveTo>
                <a:lnTo>
                  <a:pt x="287" y="239"/>
                </a:lnTo>
                <a:lnTo>
                  <a:pt x="0" y="239"/>
                </a:lnTo>
                <a:lnTo>
                  <a:pt x="0"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7711" name="Freeform 71"/>
          <p:cNvSpPr>
            <a:spLocks/>
          </p:cNvSpPr>
          <p:nvPr/>
        </p:nvSpPr>
        <p:spPr bwMode="auto">
          <a:xfrm>
            <a:off x="3511550" y="2211388"/>
            <a:ext cx="379413" cy="681037"/>
          </a:xfrm>
          <a:custGeom>
            <a:avLst/>
            <a:gdLst>
              <a:gd name="T0" fmla="*/ 0 w 239"/>
              <a:gd name="T1" fmla="*/ 0 h 430"/>
              <a:gd name="T2" fmla="*/ 0 w 239"/>
              <a:gd name="T3" fmla="*/ 286 h 430"/>
              <a:gd name="T4" fmla="*/ 239 w 239"/>
              <a:gd name="T5" fmla="*/ 286 h 430"/>
              <a:gd name="T6" fmla="*/ 239 w 239"/>
              <a:gd name="T7" fmla="*/ 430 h 430"/>
              <a:gd name="T8" fmla="*/ 0 60000 65536"/>
              <a:gd name="T9" fmla="*/ 0 60000 65536"/>
              <a:gd name="T10" fmla="*/ 0 60000 65536"/>
              <a:gd name="T11" fmla="*/ 0 60000 65536"/>
              <a:gd name="T12" fmla="*/ 0 w 239"/>
              <a:gd name="T13" fmla="*/ 0 h 430"/>
              <a:gd name="T14" fmla="*/ 239 w 239"/>
              <a:gd name="T15" fmla="*/ 430 h 430"/>
            </a:gdLst>
            <a:ahLst/>
            <a:cxnLst>
              <a:cxn ang="T8">
                <a:pos x="T0" y="T1"/>
              </a:cxn>
              <a:cxn ang="T9">
                <a:pos x="T2" y="T3"/>
              </a:cxn>
              <a:cxn ang="T10">
                <a:pos x="T4" y="T5"/>
              </a:cxn>
              <a:cxn ang="T11">
                <a:pos x="T6" y="T7"/>
              </a:cxn>
            </a:cxnLst>
            <a:rect l="T12" t="T13" r="T14" b="T15"/>
            <a:pathLst>
              <a:path w="239" h="430">
                <a:moveTo>
                  <a:pt x="0" y="0"/>
                </a:moveTo>
                <a:lnTo>
                  <a:pt x="0" y="286"/>
                </a:lnTo>
                <a:lnTo>
                  <a:pt x="239" y="286"/>
                </a:lnTo>
                <a:lnTo>
                  <a:pt x="239" y="43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7712" name="Freeform 72"/>
          <p:cNvSpPr>
            <a:spLocks/>
          </p:cNvSpPr>
          <p:nvPr/>
        </p:nvSpPr>
        <p:spPr bwMode="auto">
          <a:xfrm>
            <a:off x="3054350" y="2401888"/>
            <a:ext cx="2959100" cy="455612"/>
          </a:xfrm>
          <a:custGeom>
            <a:avLst/>
            <a:gdLst>
              <a:gd name="T0" fmla="*/ 0 w 1864"/>
              <a:gd name="T1" fmla="*/ 0 h 287"/>
              <a:gd name="T2" fmla="*/ 1864 w 1864"/>
              <a:gd name="T3" fmla="*/ 0 h 287"/>
              <a:gd name="T4" fmla="*/ 1864 w 1864"/>
              <a:gd name="T5" fmla="*/ 287 h 287"/>
              <a:gd name="T6" fmla="*/ 0 60000 65536"/>
              <a:gd name="T7" fmla="*/ 0 60000 65536"/>
              <a:gd name="T8" fmla="*/ 0 60000 65536"/>
              <a:gd name="T9" fmla="*/ 0 w 1864"/>
              <a:gd name="T10" fmla="*/ 0 h 287"/>
              <a:gd name="T11" fmla="*/ 1864 w 1864"/>
              <a:gd name="T12" fmla="*/ 287 h 287"/>
            </a:gdLst>
            <a:ahLst/>
            <a:cxnLst>
              <a:cxn ang="T6">
                <a:pos x="T0" y="T1"/>
              </a:cxn>
              <a:cxn ang="T7">
                <a:pos x="T2" y="T3"/>
              </a:cxn>
              <a:cxn ang="T8">
                <a:pos x="T4" y="T5"/>
              </a:cxn>
            </a:cxnLst>
            <a:rect l="T9" t="T10" r="T11" b="T12"/>
            <a:pathLst>
              <a:path w="1864" h="287">
                <a:moveTo>
                  <a:pt x="0" y="0"/>
                </a:moveTo>
                <a:lnTo>
                  <a:pt x="1864" y="0"/>
                </a:lnTo>
                <a:lnTo>
                  <a:pt x="1864" y="28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67713" name="Freeform 73"/>
          <p:cNvSpPr>
            <a:spLocks/>
          </p:cNvSpPr>
          <p:nvPr/>
        </p:nvSpPr>
        <p:spPr bwMode="auto">
          <a:xfrm>
            <a:off x="3509963" y="2325688"/>
            <a:ext cx="3794125" cy="531812"/>
          </a:xfrm>
          <a:custGeom>
            <a:avLst/>
            <a:gdLst>
              <a:gd name="T0" fmla="*/ 0 w 2390"/>
              <a:gd name="T1" fmla="*/ 0 h 335"/>
              <a:gd name="T2" fmla="*/ 2390 w 2390"/>
              <a:gd name="T3" fmla="*/ 0 h 335"/>
              <a:gd name="T4" fmla="*/ 2390 w 2390"/>
              <a:gd name="T5" fmla="*/ 335 h 335"/>
              <a:gd name="T6" fmla="*/ 0 60000 65536"/>
              <a:gd name="T7" fmla="*/ 0 60000 65536"/>
              <a:gd name="T8" fmla="*/ 0 60000 65536"/>
              <a:gd name="T9" fmla="*/ 0 w 2390"/>
              <a:gd name="T10" fmla="*/ 0 h 335"/>
              <a:gd name="T11" fmla="*/ 2390 w 2390"/>
              <a:gd name="T12" fmla="*/ 335 h 335"/>
            </a:gdLst>
            <a:ahLst/>
            <a:cxnLst>
              <a:cxn ang="T6">
                <a:pos x="T0" y="T1"/>
              </a:cxn>
              <a:cxn ang="T7">
                <a:pos x="T2" y="T3"/>
              </a:cxn>
              <a:cxn ang="T8">
                <a:pos x="T4" y="T5"/>
              </a:cxn>
            </a:cxnLst>
            <a:rect l="T9" t="T10" r="T11" b="T12"/>
            <a:pathLst>
              <a:path w="2390" h="335">
                <a:moveTo>
                  <a:pt x="0" y="0"/>
                </a:moveTo>
                <a:lnTo>
                  <a:pt x="2390" y="0"/>
                </a:lnTo>
                <a:lnTo>
                  <a:pt x="2390" y="3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cxnSp>
        <p:nvCxnSpPr>
          <p:cNvPr id="68" name="Straight Connector 67"/>
          <p:cNvCxnSpPr/>
          <p:nvPr/>
        </p:nvCxnSpPr>
        <p:spPr bwMode="auto">
          <a:xfrm flipV="1">
            <a:off x="4419600" y="4941888"/>
            <a:ext cx="304800" cy="392112"/>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 Box 16"/>
          <p:cNvSpPr txBox="1">
            <a:spLocks noChangeArrowheads="1"/>
          </p:cNvSpPr>
          <p:nvPr/>
        </p:nvSpPr>
        <p:spPr bwMode="auto">
          <a:xfrm>
            <a:off x="4408951" y="5105400"/>
            <a:ext cx="527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dirty="0"/>
              <a:t>16</a:t>
            </a:r>
          </a:p>
        </p:txBody>
      </p:sp>
    </p:spTree>
    <p:extLst>
      <p:ext uri="{BB962C8B-B14F-4D97-AF65-F5344CB8AC3E}">
        <p14:creationId xmlns:p14="http://schemas.microsoft.com/office/powerpoint/2010/main" val="319039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memory?</a:t>
            </a:r>
          </a:p>
        </p:txBody>
      </p:sp>
      <p:sp>
        <p:nvSpPr>
          <p:cNvPr id="3" name="Content Placeholder 2"/>
          <p:cNvSpPr>
            <a:spLocks noGrp="1"/>
          </p:cNvSpPr>
          <p:nvPr>
            <p:ph idx="1"/>
          </p:nvPr>
        </p:nvSpPr>
        <p:spPr/>
        <p:txBody>
          <a:bodyPr/>
          <a:lstStyle/>
          <a:p>
            <a:r>
              <a:rPr lang="en-US" dirty="0"/>
              <a:t>Is it just capacity and cost?</a:t>
            </a:r>
          </a:p>
          <a:p>
            <a:r>
              <a:rPr lang="en-US" dirty="0"/>
              <a:t>What else could it be?</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29</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272154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lstStyle/>
          <a:p>
            <a:r>
              <a:rPr lang="en-US" dirty="0"/>
              <a:t>Finished Out-of-Order execution</a:t>
            </a:r>
          </a:p>
          <a:p>
            <a:pPr lvl="1"/>
            <a:r>
              <a:rPr lang="en-US" dirty="0" err="1"/>
              <a:t>Tomasulo</a:t>
            </a:r>
            <a:r>
              <a:rPr lang="en-US" dirty="0"/>
              <a:t> algorithm</a:t>
            </a:r>
          </a:p>
          <a:p>
            <a:pPr lvl="1"/>
            <a:r>
              <a:rPr lang="en-US" dirty="0"/>
              <a:t>Register renaming</a:t>
            </a:r>
          </a:p>
          <a:p>
            <a:pPr lvl="1"/>
            <a:r>
              <a:rPr lang="en-US" dirty="0"/>
              <a:t>Reservation stations</a:t>
            </a:r>
          </a:p>
          <a:p>
            <a:pPr lvl="1"/>
            <a:r>
              <a:rPr lang="en-US" dirty="0"/>
              <a:t>ROB</a:t>
            </a:r>
          </a:p>
          <a:p>
            <a:pPr lvl="1"/>
            <a:endParaRPr lang="en-US" dirty="0"/>
          </a:p>
          <a:p>
            <a:r>
              <a:rPr lang="en-US" dirty="0"/>
              <a:t>Went through some modern examples of putting everything together</a:t>
            </a:r>
          </a:p>
          <a:p>
            <a:pPr lvl="1"/>
            <a:endParaRPr lang="en-US" dirty="0"/>
          </a:p>
          <a:p>
            <a:endParaRPr lang="en-US" dirty="0"/>
          </a:p>
        </p:txBody>
      </p:sp>
      <p:sp>
        <p:nvSpPr>
          <p:cNvPr id="6" name="Slide Number Placeholder 5"/>
          <p:cNvSpPr>
            <a:spLocks noGrp="1"/>
          </p:cNvSpPr>
          <p:nvPr>
            <p:ph type="sldNum" idx="12"/>
          </p:nvPr>
        </p:nvSpPr>
        <p:spPr/>
        <p:txBody>
          <a:bodyPr/>
          <a:lstStyle/>
          <a:p>
            <a:fld id="{9298A09C-1584-4E46-935C-492AB14C1C1B}" type="slidenum">
              <a:rPr lang="en-US" altLang="en-US" smtClean="0"/>
              <a:pPr/>
              <a:t>3</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4444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memory cell anyway?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fld id="{9298A09C-1584-4E46-935C-492AB14C1C1B}" type="slidenum">
              <a:rPr lang="en-US" altLang="en-US" smtClean="0"/>
              <a:pPr/>
              <a:t>30</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99355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Small-capacity memories just use logic</a:t>
            </a:r>
          </a:p>
        </p:txBody>
      </p:sp>
      <p:sp>
        <p:nvSpPr>
          <p:cNvPr id="3" name="Content Placeholder 2"/>
          <p:cNvSpPr>
            <a:spLocks noGrp="1"/>
          </p:cNvSpPr>
          <p:nvPr>
            <p:ph idx="1"/>
          </p:nvPr>
        </p:nvSpPr>
        <p:spPr/>
        <p:txBody>
          <a:bodyPr/>
          <a:lstStyle/>
          <a:p>
            <a:r>
              <a:rPr lang="en-US" dirty="0"/>
              <a:t>SR flip-flop / latch</a:t>
            </a:r>
          </a:p>
          <a:p>
            <a:r>
              <a:rPr lang="en-US" dirty="0"/>
              <a:t>D flip-flop / latch</a:t>
            </a:r>
          </a:p>
          <a:p>
            <a:endParaRPr lang="en-US" dirty="0"/>
          </a:p>
          <a:p>
            <a:endParaRPr lang="en-US" dirty="0"/>
          </a:p>
          <a:p>
            <a:endParaRPr lang="en-US" dirty="0"/>
          </a:p>
          <a:p>
            <a:r>
              <a:rPr lang="en-US" dirty="0"/>
              <a:t>How big (how many transistors)?</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31</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69390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Small-capacity memories just use logic</a:t>
            </a:r>
          </a:p>
        </p:txBody>
      </p:sp>
      <p:sp>
        <p:nvSpPr>
          <p:cNvPr id="3" name="Content Placeholder 2"/>
          <p:cNvSpPr>
            <a:spLocks noGrp="1"/>
          </p:cNvSpPr>
          <p:nvPr>
            <p:ph idx="1"/>
          </p:nvPr>
        </p:nvSpPr>
        <p:spPr/>
        <p:txBody>
          <a:bodyPr/>
          <a:lstStyle/>
          <a:p>
            <a:r>
              <a:rPr lang="en-US" dirty="0"/>
              <a:t>SRAM</a:t>
            </a:r>
          </a:p>
          <a:p>
            <a:pPr lvl="1"/>
            <a:r>
              <a:rPr lang="en-US" dirty="0"/>
              <a:t>Static RAM (holds value while power is on)</a:t>
            </a:r>
          </a:p>
          <a:p>
            <a:pPr lvl="1"/>
            <a:r>
              <a:rPr lang="en-US" dirty="0"/>
              <a:t>Densest logic-only memory</a:t>
            </a:r>
          </a:p>
          <a:p>
            <a:pPr lvl="1"/>
            <a:r>
              <a:rPr lang="en-US" dirty="0"/>
              <a:t>6 carefully laid-out transistors</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32</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grpSp>
        <p:nvGrpSpPr>
          <p:cNvPr id="7" name="Group 6"/>
          <p:cNvGrpSpPr>
            <a:grpSpLocks/>
          </p:cNvGrpSpPr>
          <p:nvPr/>
        </p:nvGrpSpPr>
        <p:grpSpPr bwMode="auto">
          <a:xfrm>
            <a:off x="2514600" y="4267200"/>
            <a:ext cx="457200" cy="381000"/>
            <a:chOff x="1584" y="1872"/>
            <a:chExt cx="288" cy="240"/>
          </a:xfrm>
        </p:grpSpPr>
        <p:sp>
          <p:nvSpPr>
            <p:cNvPr id="8" name="AutoShape 4"/>
            <p:cNvSpPr>
              <a:spLocks noChangeArrowheads="1"/>
            </p:cNvSpPr>
            <p:nvPr/>
          </p:nvSpPr>
          <p:spPr bwMode="auto">
            <a:xfrm rot="5400000">
              <a:off x="1584" y="1872"/>
              <a:ext cx="240" cy="240"/>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9" name="Oval 5"/>
            <p:cNvSpPr>
              <a:spLocks noChangeArrowheads="1"/>
            </p:cNvSpPr>
            <p:nvPr/>
          </p:nvSpPr>
          <p:spPr bwMode="auto">
            <a:xfrm>
              <a:off x="1824" y="1968"/>
              <a:ext cx="48" cy="4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nvGrpSpPr>
          <p:cNvPr id="10" name="Group 7"/>
          <p:cNvGrpSpPr>
            <a:grpSpLocks/>
          </p:cNvGrpSpPr>
          <p:nvPr/>
        </p:nvGrpSpPr>
        <p:grpSpPr bwMode="auto">
          <a:xfrm rot="10800000">
            <a:off x="2514600" y="5105400"/>
            <a:ext cx="457200" cy="381000"/>
            <a:chOff x="1584" y="1872"/>
            <a:chExt cx="288" cy="240"/>
          </a:xfrm>
        </p:grpSpPr>
        <p:sp>
          <p:nvSpPr>
            <p:cNvPr id="11" name="AutoShape 8"/>
            <p:cNvSpPr>
              <a:spLocks noChangeArrowheads="1"/>
            </p:cNvSpPr>
            <p:nvPr/>
          </p:nvSpPr>
          <p:spPr bwMode="auto">
            <a:xfrm rot="5400000">
              <a:off x="1584" y="1872"/>
              <a:ext cx="240" cy="240"/>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12" name="Oval 9"/>
            <p:cNvSpPr>
              <a:spLocks noChangeArrowheads="1"/>
            </p:cNvSpPr>
            <p:nvPr/>
          </p:nvSpPr>
          <p:spPr bwMode="auto">
            <a:xfrm>
              <a:off x="1824" y="1968"/>
              <a:ext cx="48" cy="4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cxnSp>
        <p:nvCxnSpPr>
          <p:cNvPr id="13" name="AutoShape 11"/>
          <p:cNvCxnSpPr>
            <a:cxnSpLocks noChangeShapeType="1"/>
            <a:stCxn id="12" idx="6"/>
            <a:endCxn id="8" idx="3"/>
          </p:cNvCxnSpPr>
          <p:nvPr/>
        </p:nvCxnSpPr>
        <p:spPr bwMode="auto">
          <a:xfrm rot="10800000" flipH="1">
            <a:off x="2513013" y="4457700"/>
            <a:ext cx="1587" cy="838200"/>
          </a:xfrm>
          <a:prstGeom prst="bentConnector3">
            <a:avLst>
              <a:gd name="adj1" fmla="val -1440000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 name="AutoShape 12"/>
          <p:cNvCxnSpPr>
            <a:cxnSpLocks noChangeShapeType="1"/>
            <a:stCxn id="9" idx="6"/>
            <a:endCxn id="11" idx="3"/>
          </p:cNvCxnSpPr>
          <p:nvPr/>
        </p:nvCxnSpPr>
        <p:spPr bwMode="auto">
          <a:xfrm flipH="1">
            <a:off x="2970213" y="4457700"/>
            <a:ext cx="1587" cy="838200"/>
          </a:xfrm>
          <a:prstGeom prst="bentConnector3">
            <a:avLst>
              <a:gd name="adj1" fmla="val -14400005"/>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5" name="Line 13"/>
          <p:cNvSpPr>
            <a:spLocks noChangeShapeType="1"/>
          </p:cNvSpPr>
          <p:nvPr/>
        </p:nvSpPr>
        <p:spPr bwMode="auto">
          <a:xfrm>
            <a:off x="762000" y="36576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4"/>
          <p:cNvSpPr>
            <a:spLocks noChangeShapeType="1"/>
          </p:cNvSpPr>
          <p:nvPr/>
        </p:nvSpPr>
        <p:spPr bwMode="auto">
          <a:xfrm>
            <a:off x="1676400" y="4724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Freeform 15"/>
          <p:cNvSpPr>
            <a:spLocks/>
          </p:cNvSpPr>
          <p:nvPr/>
        </p:nvSpPr>
        <p:spPr bwMode="auto">
          <a:xfrm>
            <a:off x="1371600" y="4800600"/>
            <a:ext cx="914400" cy="76200"/>
          </a:xfrm>
          <a:custGeom>
            <a:avLst/>
            <a:gdLst>
              <a:gd name="T0" fmla="*/ 576 w 576"/>
              <a:gd name="T1" fmla="*/ 48 h 48"/>
              <a:gd name="T2" fmla="*/ 384 w 576"/>
              <a:gd name="T3" fmla="*/ 48 h 48"/>
              <a:gd name="T4" fmla="*/ 384 w 576"/>
              <a:gd name="T5" fmla="*/ 0 h 48"/>
              <a:gd name="T6" fmla="*/ 192 w 576"/>
              <a:gd name="T7" fmla="*/ 0 h 48"/>
              <a:gd name="T8" fmla="*/ 192 w 576"/>
              <a:gd name="T9" fmla="*/ 48 h 48"/>
              <a:gd name="T10" fmla="*/ 0 w 576"/>
              <a:gd name="T11" fmla="*/ 48 h 48"/>
              <a:gd name="T12" fmla="*/ 0 60000 65536"/>
              <a:gd name="T13" fmla="*/ 0 60000 65536"/>
              <a:gd name="T14" fmla="*/ 0 60000 65536"/>
              <a:gd name="T15" fmla="*/ 0 60000 65536"/>
              <a:gd name="T16" fmla="*/ 0 60000 65536"/>
              <a:gd name="T17" fmla="*/ 0 60000 65536"/>
              <a:gd name="T18" fmla="*/ 0 w 576"/>
              <a:gd name="T19" fmla="*/ 0 h 48"/>
              <a:gd name="T20" fmla="*/ 576 w 57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76" h="48">
                <a:moveTo>
                  <a:pt x="576" y="48"/>
                </a:moveTo>
                <a:lnTo>
                  <a:pt x="384" y="48"/>
                </a:lnTo>
                <a:lnTo>
                  <a:pt x="384" y="0"/>
                </a:lnTo>
                <a:lnTo>
                  <a:pt x="192" y="0"/>
                </a:lnTo>
                <a:lnTo>
                  <a:pt x="192" y="48"/>
                </a:lnTo>
                <a:lnTo>
                  <a:pt x="0" y="48"/>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Line 16"/>
          <p:cNvSpPr>
            <a:spLocks noChangeShapeType="1"/>
          </p:cNvSpPr>
          <p:nvPr/>
        </p:nvSpPr>
        <p:spPr bwMode="auto">
          <a:xfrm>
            <a:off x="1371600" y="29718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Oval 17"/>
          <p:cNvSpPr>
            <a:spLocks noChangeArrowheads="1"/>
          </p:cNvSpPr>
          <p:nvPr/>
        </p:nvSpPr>
        <p:spPr bwMode="auto">
          <a:xfrm>
            <a:off x="1295400" y="4800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20" name="Line 18"/>
          <p:cNvSpPr>
            <a:spLocks noChangeShapeType="1"/>
          </p:cNvSpPr>
          <p:nvPr/>
        </p:nvSpPr>
        <p:spPr bwMode="auto">
          <a:xfrm>
            <a:off x="1828800" y="3657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Oval 19"/>
          <p:cNvSpPr>
            <a:spLocks noChangeArrowheads="1"/>
          </p:cNvSpPr>
          <p:nvPr/>
        </p:nvSpPr>
        <p:spPr bwMode="auto">
          <a:xfrm>
            <a:off x="1752600" y="35814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grpSp>
        <p:nvGrpSpPr>
          <p:cNvPr id="22" name="Group 31"/>
          <p:cNvGrpSpPr>
            <a:grpSpLocks/>
          </p:cNvGrpSpPr>
          <p:nvPr/>
        </p:nvGrpSpPr>
        <p:grpSpPr bwMode="auto">
          <a:xfrm>
            <a:off x="3200400" y="4724400"/>
            <a:ext cx="914400" cy="152400"/>
            <a:chOff x="3072" y="2064"/>
            <a:chExt cx="576" cy="96"/>
          </a:xfrm>
        </p:grpSpPr>
        <p:sp>
          <p:nvSpPr>
            <p:cNvPr id="23" name="Line 20"/>
            <p:cNvSpPr>
              <a:spLocks noChangeShapeType="1"/>
            </p:cNvSpPr>
            <p:nvPr/>
          </p:nvSpPr>
          <p:spPr bwMode="auto">
            <a:xfrm>
              <a:off x="32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Freeform 21"/>
            <p:cNvSpPr>
              <a:spLocks/>
            </p:cNvSpPr>
            <p:nvPr/>
          </p:nvSpPr>
          <p:spPr bwMode="auto">
            <a:xfrm>
              <a:off x="3072" y="2112"/>
              <a:ext cx="576" cy="48"/>
            </a:xfrm>
            <a:custGeom>
              <a:avLst/>
              <a:gdLst>
                <a:gd name="T0" fmla="*/ 576 w 576"/>
                <a:gd name="T1" fmla="*/ 48 h 48"/>
                <a:gd name="T2" fmla="*/ 384 w 576"/>
                <a:gd name="T3" fmla="*/ 48 h 48"/>
                <a:gd name="T4" fmla="*/ 384 w 576"/>
                <a:gd name="T5" fmla="*/ 0 h 48"/>
                <a:gd name="T6" fmla="*/ 192 w 576"/>
                <a:gd name="T7" fmla="*/ 0 h 48"/>
                <a:gd name="T8" fmla="*/ 192 w 576"/>
                <a:gd name="T9" fmla="*/ 48 h 48"/>
                <a:gd name="T10" fmla="*/ 0 w 576"/>
                <a:gd name="T11" fmla="*/ 48 h 48"/>
                <a:gd name="T12" fmla="*/ 0 60000 65536"/>
                <a:gd name="T13" fmla="*/ 0 60000 65536"/>
                <a:gd name="T14" fmla="*/ 0 60000 65536"/>
                <a:gd name="T15" fmla="*/ 0 60000 65536"/>
                <a:gd name="T16" fmla="*/ 0 60000 65536"/>
                <a:gd name="T17" fmla="*/ 0 60000 65536"/>
                <a:gd name="T18" fmla="*/ 0 w 576"/>
                <a:gd name="T19" fmla="*/ 0 h 48"/>
                <a:gd name="T20" fmla="*/ 576 w 57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76" h="48">
                  <a:moveTo>
                    <a:pt x="576" y="48"/>
                  </a:moveTo>
                  <a:lnTo>
                    <a:pt x="384" y="48"/>
                  </a:lnTo>
                  <a:lnTo>
                    <a:pt x="384" y="0"/>
                  </a:lnTo>
                  <a:lnTo>
                    <a:pt x="192" y="0"/>
                  </a:lnTo>
                  <a:lnTo>
                    <a:pt x="192" y="48"/>
                  </a:lnTo>
                  <a:lnTo>
                    <a:pt x="0" y="48"/>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5" name="Oval 22"/>
          <p:cNvSpPr>
            <a:spLocks noChangeArrowheads="1"/>
          </p:cNvSpPr>
          <p:nvPr/>
        </p:nvSpPr>
        <p:spPr bwMode="auto">
          <a:xfrm>
            <a:off x="4038600" y="48006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26" name="Line 23"/>
          <p:cNvSpPr>
            <a:spLocks noChangeShapeType="1"/>
          </p:cNvSpPr>
          <p:nvPr/>
        </p:nvSpPr>
        <p:spPr bwMode="auto">
          <a:xfrm>
            <a:off x="3657600" y="3657600"/>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Oval 24"/>
          <p:cNvSpPr>
            <a:spLocks noChangeArrowheads="1"/>
          </p:cNvSpPr>
          <p:nvPr/>
        </p:nvSpPr>
        <p:spPr bwMode="auto">
          <a:xfrm>
            <a:off x="3581400" y="3581400"/>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28" name="Line 25"/>
          <p:cNvSpPr>
            <a:spLocks noChangeShapeType="1"/>
          </p:cNvSpPr>
          <p:nvPr/>
        </p:nvSpPr>
        <p:spPr bwMode="auto">
          <a:xfrm>
            <a:off x="4114800" y="29718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6"/>
          <p:cNvSpPr txBox="1">
            <a:spLocks noChangeArrowheads="1"/>
          </p:cNvSpPr>
          <p:nvPr/>
        </p:nvSpPr>
        <p:spPr bwMode="auto">
          <a:xfrm>
            <a:off x="4876800" y="3429000"/>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a:t>word line</a:t>
            </a:r>
          </a:p>
        </p:txBody>
      </p:sp>
      <p:grpSp>
        <p:nvGrpSpPr>
          <p:cNvPr id="30" name="Group 27"/>
          <p:cNvGrpSpPr>
            <a:grpSpLocks/>
          </p:cNvGrpSpPr>
          <p:nvPr/>
        </p:nvGrpSpPr>
        <p:grpSpPr bwMode="auto">
          <a:xfrm>
            <a:off x="5476875" y="5565775"/>
            <a:ext cx="457200" cy="381000"/>
            <a:chOff x="1584" y="1872"/>
            <a:chExt cx="288" cy="240"/>
          </a:xfrm>
        </p:grpSpPr>
        <p:sp>
          <p:nvSpPr>
            <p:cNvPr id="31" name="AutoShape 28"/>
            <p:cNvSpPr>
              <a:spLocks noChangeArrowheads="1"/>
            </p:cNvSpPr>
            <p:nvPr/>
          </p:nvSpPr>
          <p:spPr bwMode="auto">
            <a:xfrm rot="5400000">
              <a:off x="1584" y="1872"/>
              <a:ext cx="240" cy="240"/>
            </a:xfrm>
            <a:prstGeom prst="triangle">
              <a:avLst>
                <a:gd name="adj"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2" name="Oval 29"/>
            <p:cNvSpPr>
              <a:spLocks noChangeArrowheads="1"/>
            </p:cNvSpPr>
            <p:nvPr/>
          </p:nvSpPr>
          <p:spPr bwMode="auto">
            <a:xfrm>
              <a:off x="1824" y="1968"/>
              <a:ext cx="48" cy="4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grpSp>
      <p:grpSp>
        <p:nvGrpSpPr>
          <p:cNvPr id="33" name="Group 47"/>
          <p:cNvGrpSpPr>
            <a:grpSpLocks/>
          </p:cNvGrpSpPr>
          <p:nvPr/>
        </p:nvGrpSpPr>
        <p:grpSpPr bwMode="auto">
          <a:xfrm>
            <a:off x="6615113" y="4806950"/>
            <a:ext cx="608012" cy="1974850"/>
            <a:chOff x="4027" y="2734"/>
            <a:chExt cx="383" cy="1244"/>
          </a:xfrm>
        </p:grpSpPr>
        <p:grpSp>
          <p:nvGrpSpPr>
            <p:cNvPr id="34" name="Group 32"/>
            <p:cNvGrpSpPr>
              <a:grpSpLocks/>
            </p:cNvGrpSpPr>
            <p:nvPr/>
          </p:nvGrpSpPr>
          <p:grpSpPr bwMode="auto">
            <a:xfrm rot="-5400000">
              <a:off x="3984" y="2976"/>
              <a:ext cx="576" cy="96"/>
              <a:chOff x="3072" y="2064"/>
              <a:chExt cx="576" cy="96"/>
            </a:xfrm>
          </p:grpSpPr>
          <p:sp>
            <p:nvSpPr>
              <p:cNvPr id="46" name="Line 33"/>
              <p:cNvSpPr>
                <a:spLocks noChangeShapeType="1"/>
              </p:cNvSpPr>
              <p:nvPr/>
            </p:nvSpPr>
            <p:spPr bwMode="auto">
              <a:xfrm>
                <a:off x="32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Freeform 34"/>
              <p:cNvSpPr>
                <a:spLocks/>
              </p:cNvSpPr>
              <p:nvPr/>
            </p:nvSpPr>
            <p:spPr bwMode="auto">
              <a:xfrm>
                <a:off x="3072" y="2112"/>
                <a:ext cx="576" cy="48"/>
              </a:xfrm>
              <a:custGeom>
                <a:avLst/>
                <a:gdLst>
                  <a:gd name="T0" fmla="*/ 576 w 576"/>
                  <a:gd name="T1" fmla="*/ 48 h 48"/>
                  <a:gd name="T2" fmla="*/ 384 w 576"/>
                  <a:gd name="T3" fmla="*/ 48 h 48"/>
                  <a:gd name="T4" fmla="*/ 384 w 576"/>
                  <a:gd name="T5" fmla="*/ 0 h 48"/>
                  <a:gd name="T6" fmla="*/ 192 w 576"/>
                  <a:gd name="T7" fmla="*/ 0 h 48"/>
                  <a:gd name="T8" fmla="*/ 192 w 576"/>
                  <a:gd name="T9" fmla="*/ 48 h 48"/>
                  <a:gd name="T10" fmla="*/ 0 w 576"/>
                  <a:gd name="T11" fmla="*/ 48 h 48"/>
                  <a:gd name="T12" fmla="*/ 0 60000 65536"/>
                  <a:gd name="T13" fmla="*/ 0 60000 65536"/>
                  <a:gd name="T14" fmla="*/ 0 60000 65536"/>
                  <a:gd name="T15" fmla="*/ 0 60000 65536"/>
                  <a:gd name="T16" fmla="*/ 0 60000 65536"/>
                  <a:gd name="T17" fmla="*/ 0 60000 65536"/>
                  <a:gd name="T18" fmla="*/ 0 w 576"/>
                  <a:gd name="T19" fmla="*/ 0 h 48"/>
                  <a:gd name="T20" fmla="*/ 576 w 57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76" h="48">
                    <a:moveTo>
                      <a:pt x="576" y="48"/>
                    </a:moveTo>
                    <a:lnTo>
                      <a:pt x="384" y="48"/>
                    </a:lnTo>
                    <a:lnTo>
                      <a:pt x="384" y="0"/>
                    </a:lnTo>
                    <a:lnTo>
                      <a:pt x="192" y="0"/>
                    </a:lnTo>
                    <a:lnTo>
                      <a:pt x="192" y="48"/>
                    </a:lnTo>
                    <a:lnTo>
                      <a:pt x="0" y="48"/>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5" name="Group 35"/>
            <p:cNvGrpSpPr>
              <a:grpSpLocks/>
            </p:cNvGrpSpPr>
            <p:nvPr/>
          </p:nvGrpSpPr>
          <p:grpSpPr bwMode="auto">
            <a:xfrm rot="-5400000">
              <a:off x="3984" y="3552"/>
              <a:ext cx="576" cy="96"/>
              <a:chOff x="3072" y="2064"/>
              <a:chExt cx="576" cy="96"/>
            </a:xfrm>
          </p:grpSpPr>
          <p:sp>
            <p:nvSpPr>
              <p:cNvPr id="44" name="Line 36"/>
              <p:cNvSpPr>
                <a:spLocks noChangeShapeType="1"/>
              </p:cNvSpPr>
              <p:nvPr/>
            </p:nvSpPr>
            <p:spPr bwMode="auto">
              <a:xfrm>
                <a:off x="3264" y="206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Freeform 37"/>
              <p:cNvSpPr>
                <a:spLocks/>
              </p:cNvSpPr>
              <p:nvPr/>
            </p:nvSpPr>
            <p:spPr bwMode="auto">
              <a:xfrm>
                <a:off x="3072" y="2112"/>
                <a:ext cx="576" cy="48"/>
              </a:xfrm>
              <a:custGeom>
                <a:avLst/>
                <a:gdLst>
                  <a:gd name="T0" fmla="*/ 576 w 576"/>
                  <a:gd name="T1" fmla="*/ 48 h 48"/>
                  <a:gd name="T2" fmla="*/ 384 w 576"/>
                  <a:gd name="T3" fmla="*/ 48 h 48"/>
                  <a:gd name="T4" fmla="*/ 384 w 576"/>
                  <a:gd name="T5" fmla="*/ 0 h 48"/>
                  <a:gd name="T6" fmla="*/ 192 w 576"/>
                  <a:gd name="T7" fmla="*/ 0 h 48"/>
                  <a:gd name="T8" fmla="*/ 192 w 576"/>
                  <a:gd name="T9" fmla="*/ 48 h 48"/>
                  <a:gd name="T10" fmla="*/ 0 w 576"/>
                  <a:gd name="T11" fmla="*/ 48 h 48"/>
                  <a:gd name="T12" fmla="*/ 0 60000 65536"/>
                  <a:gd name="T13" fmla="*/ 0 60000 65536"/>
                  <a:gd name="T14" fmla="*/ 0 60000 65536"/>
                  <a:gd name="T15" fmla="*/ 0 60000 65536"/>
                  <a:gd name="T16" fmla="*/ 0 60000 65536"/>
                  <a:gd name="T17" fmla="*/ 0 60000 65536"/>
                  <a:gd name="T18" fmla="*/ 0 w 576"/>
                  <a:gd name="T19" fmla="*/ 0 h 48"/>
                  <a:gd name="T20" fmla="*/ 576 w 57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76" h="48">
                    <a:moveTo>
                      <a:pt x="576" y="48"/>
                    </a:moveTo>
                    <a:lnTo>
                      <a:pt x="384" y="48"/>
                    </a:lnTo>
                    <a:lnTo>
                      <a:pt x="384" y="0"/>
                    </a:lnTo>
                    <a:lnTo>
                      <a:pt x="192" y="0"/>
                    </a:lnTo>
                    <a:lnTo>
                      <a:pt x="192" y="48"/>
                    </a:lnTo>
                    <a:lnTo>
                      <a:pt x="0" y="48"/>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6" name="Oval 38"/>
            <p:cNvSpPr>
              <a:spLocks noChangeArrowheads="1"/>
            </p:cNvSpPr>
            <p:nvPr/>
          </p:nvSpPr>
          <p:spPr bwMode="auto">
            <a:xfrm>
              <a:off x="4176" y="3004"/>
              <a:ext cx="48" cy="48"/>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cxnSp>
          <p:nvCxnSpPr>
            <p:cNvPr id="37" name="AutoShape 40"/>
            <p:cNvCxnSpPr>
              <a:cxnSpLocks noChangeShapeType="1"/>
              <a:stCxn id="36" idx="2"/>
            </p:cNvCxnSpPr>
            <p:nvPr/>
          </p:nvCxnSpPr>
          <p:spPr bwMode="auto">
            <a:xfrm rot="10800000" flipV="1">
              <a:off x="4123" y="3028"/>
              <a:ext cx="53" cy="566"/>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8" name="Line 41"/>
            <p:cNvSpPr>
              <a:spLocks noChangeShapeType="1"/>
            </p:cNvSpPr>
            <p:nvPr/>
          </p:nvSpPr>
          <p:spPr bwMode="auto">
            <a:xfrm>
              <a:off x="4123" y="359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42"/>
            <p:cNvSpPr>
              <a:spLocks noChangeShapeType="1"/>
            </p:cNvSpPr>
            <p:nvPr/>
          </p:nvSpPr>
          <p:spPr bwMode="auto">
            <a:xfrm flipH="1">
              <a:off x="4027" y="3307"/>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3"/>
            <p:cNvSpPr>
              <a:spLocks noChangeShapeType="1"/>
            </p:cNvSpPr>
            <p:nvPr/>
          </p:nvSpPr>
          <p:spPr bwMode="auto">
            <a:xfrm>
              <a:off x="4219" y="2734"/>
              <a:ext cx="1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4"/>
            <p:cNvSpPr>
              <a:spLocks noChangeShapeType="1"/>
            </p:cNvSpPr>
            <p:nvPr/>
          </p:nvSpPr>
          <p:spPr bwMode="auto">
            <a:xfrm>
              <a:off x="4219" y="3881"/>
              <a:ext cx="1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5"/>
            <p:cNvSpPr>
              <a:spLocks noChangeShapeType="1"/>
            </p:cNvSpPr>
            <p:nvPr/>
          </p:nvSpPr>
          <p:spPr bwMode="auto">
            <a:xfrm>
              <a:off x="4266" y="392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6"/>
            <p:cNvSpPr>
              <a:spLocks noChangeShapeType="1"/>
            </p:cNvSpPr>
            <p:nvPr/>
          </p:nvSpPr>
          <p:spPr bwMode="auto">
            <a:xfrm flipV="1">
              <a:off x="4296" y="3977"/>
              <a:ext cx="4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8" name="Text Box 48"/>
          <p:cNvSpPr txBox="1">
            <a:spLocks noChangeArrowheads="1"/>
          </p:cNvSpPr>
          <p:nvPr/>
        </p:nvSpPr>
        <p:spPr bwMode="auto">
          <a:xfrm>
            <a:off x="6054725" y="552767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a:t>
            </a:r>
          </a:p>
        </p:txBody>
      </p:sp>
    </p:spTree>
    <p:extLst>
      <p:ext uri="{BB962C8B-B14F-4D97-AF65-F5344CB8AC3E}">
        <p14:creationId xmlns:p14="http://schemas.microsoft.com/office/powerpoint/2010/main" val="185540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5" grpId="0" animBg="1"/>
      <p:bldP spid="26" grpId="0" animBg="1"/>
      <p:bldP spid="27" grpId="0" animBg="1"/>
      <p:bldP spid="28" grpId="0" animBg="1"/>
      <p:bldP spid="29"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dirty="0"/>
              <a:t>Example memory: SRAM Array</a:t>
            </a:r>
          </a:p>
        </p:txBody>
      </p:sp>
      <p:sp>
        <p:nvSpPr>
          <p:cNvPr id="37" name="Rectangle 6"/>
          <p:cNvSpPr>
            <a:spLocks noGrp="1" noChangeArrowheads="1"/>
          </p:cNvSpPr>
          <p:nvPr>
            <p:ph type="sldNum" idx="12"/>
          </p:nvPr>
        </p:nvSpPr>
        <p:spPr>
          <a:ln/>
        </p:spPr>
        <p:txBody>
          <a:bodyPr/>
          <a:lstStyle/>
          <a:p>
            <a:pPr>
              <a:defRPr/>
            </a:pPr>
            <a:fld id="{FCDB2058-2EC6-4D05-B37E-80D4EA1260DA}" type="slidenum">
              <a:rPr lang="en-US" altLang="en-US"/>
              <a:pPr>
                <a:defRPr/>
              </a:pPr>
              <a:t>33</a:t>
            </a:fld>
            <a:endParaRPr lang="en-US" altLang="en-US"/>
          </a:p>
        </p:txBody>
      </p:sp>
      <p:sp>
        <p:nvSpPr>
          <p:cNvPr id="36"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708633" name="Text Box 26"/>
          <p:cNvSpPr txBox="1">
            <a:spLocks noChangeArrowheads="1"/>
          </p:cNvSpPr>
          <p:nvPr/>
        </p:nvSpPr>
        <p:spPr bwMode="auto">
          <a:xfrm>
            <a:off x="5715000" y="22860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a:t>word line 0</a:t>
            </a:r>
          </a:p>
        </p:txBody>
      </p:sp>
      <p:pic>
        <p:nvPicPr>
          <p:cNvPr id="708636" name="Picture 2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3622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37" name="Picture 29"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23622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38" name="Picture 3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388" y="23622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39" name="Picture 31"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88" y="23622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0" name="Picture 3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1750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1" name="Picture 33"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1750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2" name="Picture 34"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388" y="31750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3" name="Picture 35"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88" y="31750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4" name="Picture 3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9624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5" name="Picture 37"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9624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6" name="Picture 3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388" y="39624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7" name="Picture 39"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88" y="39624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8" name="Picture 40"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47752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49" name="Picture 41"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4775200"/>
            <a:ext cx="1039813"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50" name="Picture 4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8388" y="4775200"/>
            <a:ext cx="1039812" cy="863600"/>
          </a:xfrm>
          <a:prstGeom prst="rect">
            <a:avLst/>
          </a:prstGeom>
          <a:noFill/>
          <a:extLst>
            <a:ext uri="{909E8E84-426E-40DD-AFC4-6F175D3DCCD1}">
              <a14:hiddenFill xmlns:a14="http://schemas.microsoft.com/office/drawing/2010/main">
                <a:solidFill>
                  <a:srgbClr val="FFFFFF"/>
                </a:solidFill>
              </a14:hiddenFill>
            </a:ext>
          </a:extLst>
        </p:spPr>
      </p:pic>
      <p:pic>
        <p:nvPicPr>
          <p:cNvPr id="708651" name="Picture 43"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88" y="4775200"/>
            <a:ext cx="1039812" cy="863600"/>
          </a:xfrm>
          <a:prstGeom prst="rect">
            <a:avLst/>
          </a:prstGeom>
          <a:noFill/>
          <a:extLst>
            <a:ext uri="{909E8E84-426E-40DD-AFC4-6F175D3DCCD1}">
              <a14:hiddenFill xmlns:a14="http://schemas.microsoft.com/office/drawing/2010/main">
                <a:solidFill>
                  <a:srgbClr val="FFFFFF"/>
                </a:solidFill>
              </a14:hiddenFill>
            </a:ext>
          </a:extLst>
        </p:spPr>
      </p:pic>
      <p:sp>
        <p:nvSpPr>
          <p:cNvPr id="708652" name="Text Box 26"/>
          <p:cNvSpPr txBox="1">
            <a:spLocks noChangeArrowheads="1"/>
          </p:cNvSpPr>
          <p:nvPr/>
        </p:nvSpPr>
        <p:spPr bwMode="auto">
          <a:xfrm>
            <a:off x="5715000" y="31242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a:t>word line 1</a:t>
            </a:r>
          </a:p>
        </p:txBody>
      </p:sp>
      <p:sp>
        <p:nvSpPr>
          <p:cNvPr id="708653" name="Text Box 45"/>
          <p:cNvSpPr txBox="1">
            <a:spLocks noChangeArrowheads="1"/>
          </p:cNvSpPr>
          <p:nvPr/>
        </p:nvSpPr>
        <p:spPr bwMode="auto">
          <a:xfrm>
            <a:off x="1560513" y="2025650"/>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b0</a:t>
            </a:r>
          </a:p>
        </p:txBody>
      </p:sp>
      <p:sp>
        <p:nvSpPr>
          <p:cNvPr id="708654" name="Text Box 46"/>
          <p:cNvSpPr txBox="1">
            <a:spLocks noChangeArrowheads="1"/>
          </p:cNvSpPr>
          <p:nvPr/>
        </p:nvSpPr>
        <p:spPr bwMode="auto">
          <a:xfrm>
            <a:off x="2209800" y="2025650"/>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b0</a:t>
            </a:r>
          </a:p>
        </p:txBody>
      </p:sp>
      <p:sp>
        <p:nvSpPr>
          <p:cNvPr id="708655" name="Line 47"/>
          <p:cNvSpPr>
            <a:spLocks noChangeShapeType="1"/>
          </p:cNvSpPr>
          <p:nvPr/>
        </p:nvSpPr>
        <p:spPr bwMode="auto">
          <a:xfrm>
            <a:off x="2286000" y="20574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56" name="Text Box 48"/>
          <p:cNvSpPr txBox="1">
            <a:spLocks noChangeArrowheads="1"/>
          </p:cNvSpPr>
          <p:nvPr/>
        </p:nvSpPr>
        <p:spPr bwMode="auto">
          <a:xfrm>
            <a:off x="2587625" y="2025650"/>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b1</a:t>
            </a:r>
          </a:p>
        </p:txBody>
      </p:sp>
      <p:sp>
        <p:nvSpPr>
          <p:cNvPr id="708657" name="Text Box 49"/>
          <p:cNvSpPr txBox="1">
            <a:spLocks noChangeArrowheads="1"/>
          </p:cNvSpPr>
          <p:nvPr/>
        </p:nvSpPr>
        <p:spPr bwMode="auto">
          <a:xfrm>
            <a:off x="3236913" y="2025650"/>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b1</a:t>
            </a:r>
          </a:p>
        </p:txBody>
      </p:sp>
      <p:sp>
        <p:nvSpPr>
          <p:cNvPr id="708658" name="Line 50"/>
          <p:cNvSpPr>
            <a:spLocks noChangeShapeType="1"/>
          </p:cNvSpPr>
          <p:nvPr/>
        </p:nvSpPr>
        <p:spPr bwMode="auto">
          <a:xfrm>
            <a:off x="3313113" y="20574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59" name="Text Box 51"/>
          <p:cNvSpPr txBox="1">
            <a:spLocks noChangeArrowheads="1"/>
          </p:cNvSpPr>
          <p:nvPr/>
        </p:nvSpPr>
        <p:spPr bwMode="auto">
          <a:xfrm>
            <a:off x="3578225" y="2025650"/>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b2</a:t>
            </a:r>
          </a:p>
        </p:txBody>
      </p:sp>
      <p:sp>
        <p:nvSpPr>
          <p:cNvPr id="708660" name="Text Box 52"/>
          <p:cNvSpPr txBox="1">
            <a:spLocks noChangeArrowheads="1"/>
          </p:cNvSpPr>
          <p:nvPr/>
        </p:nvSpPr>
        <p:spPr bwMode="auto">
          <a:xfrm>
            <a:off x="4227513" y="2025650"/>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b2</a:t>
            </a:r>
          </a:p>
        </p:txBody>
      </p:sp>
      <p:sp>
        <p:nvSpPr>
          <p:cNvPr id="708661" name="Line 53"/>
          <p:cNvSpPr>
            <a:spLocks noChangeShapeType="1"/>
          </p:cNvSpPr>
          <p:nvPr/>
        </p:nvSpPr>
        <p:spPr bwMode="auto">
          <a:xfrm>
            <a:off x="4303713" y="20574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62" name="Text Box 54"/>
          <p:cNvSpPr txBox="1">
            <a:spLocks noChangeArrowheads="1"/>
          </p:cNvSpPr>
          <p:nvPr/>
        </p:nvSpPr>
        <p:spPr bwMode="auto">
          <a:xfrm>
            <a:off x="4568825" y="2025650"/>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b3</a:t>
            </a:r>
          </a:p>
        </p:txBody>
      </p:sp>
      <p:sp>
        <p:nvSpPr>
          <p:cNvPr id="708663" name="Text Box 55"/>
          <p:cNvSpPr txBox="1">
            <a:spLocks noChangeArrowheads="1"/>
          </p:cNvSpPr>
          <p:nvPr/>
        </p:nvSpPr>
        <p:spPr bwMode="auto">
          <a:xfrm>
            <a:off x="5218113" y="2025650"/>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b3</a:t>
            </a:r>
          </a:p>
        </p:txBody>
      </p:sp>
      <p:sp>
        <p:nvSpPr>
          <p:cNvPr id="708664" name="Line 56"/>
          <p:cNvSpPr>
            <a:spLocks noChangeShapeType="1"/>
          </p:cNvSpPr>
          <p:nvPr/>
        </p:nvSpPr>
        <p:spPr bwMode="auto">
          <a:xfrm>
            <a:off x="5294313" y="2057400"/>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665" name="Text Box 26"/>
          <p:cNvSpPr txBox="1">
            <a:spLocks noChangeArrowheads="1"/>
          </p:cNvSpPr>
          <p:nvPr/>
        </p:nvSpPr>
        <p:spPr bwMode="auto">
          <a:xfrm>
            <a:off x="5715000" y="38862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a:t>word line 2</a:t>
            </a:r>
          </a:p>
        </p:txBody>
      </p:sp>
      <p:sp>
        <p:nvSpPr>
          <p:cNvPr id="708666" name="Text Box 26"/>
          <p:cNvSpPr txBox="1">
            <a:spLocks noChangeArrowheads="1"/>
          </p:cNvSpPr>
          <p:nvPr/>
        </p:nvSpPr>
        <p:spPr bwMode="auto">
          <a:xfrm>
            <a:off x="5715000" y="4724400"/>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l"/>
            <a:r>
              <a:rPr lang="en-US"/>
              <a:t>word line 3</a:t>
            </a:r>
          </a:p>
        </p:txBody>
      </p:sp>
      <p:grpSp>
        <p:nvGrpSpPr>
          <p:cNvPr id="4" name="Group 3"/>
          <p:cNvGrpSpPr/>
          <p:nvPr/>
        </p:nvGrpSpPr>
        <p:grpSpPr>
          <a:xfrm>
            <a:off x="1556272" y="5638800"/>
            <a:ext cx="4013742" cy="830997"/>
            <a:chOff x="1556272" y="5638800"/>
            <a:chExt cx="4013742" cy="830997"/>
          </a:xfrm>
        </p:grpSpPr>
        <p:sp>
          <p:nvSpPr>
            <p:cNvPr id="2" name="Trapezoid 1"/>
            <p:cNvSpPr/>
            <p:nvPr/>
          </p:nvSpPr>
          <p:spPr bwMode="auto">
            <a:xfrm rot="10800000">
              <a:off x="1556272" y="5638800"/>
              <a:ext cx="4013742" cy="381000"/>
            </a:xfrm>
            <a:prstGeom prst="trapezoid">
              <a:avLst>
                <a:gd name="adj" fmla="val 134880"/>
              </a:avLst>
            </a:prstGeom>
            <a:solidFill>
              <a:schemeClr val="bg1">
                <a:lumMod val="95000"/>
              </a:schemeClr>
            </a:solidFill>
            <a:ln w="381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457200" rtl="1" eaLnBrk="1" fontAlgn="base" latinLnBrk="0" hangingPunct="1">
                <a:lnSpc>
                  <a:spcPct val="99000"/>
                </a:lnSpc>
                <a:spcBef>
                  <a:spcPct val="0"/>
                </a:spcBef>
                <a:spcAft>
                  <a:spcPct val="0"/>
                </a:spcAft>
                <a:buClr>
                  <a:srgbClr val="333399"/>
                </a:buClr>
                <a:buSzPct val="100000"/>
                <a:buFont typeface="Century Gothic" pitchFamily="34" charset="0"/>
                <a:buNone/>
                <a:tabLst/>
              </a:pPr>
              <a:endParaRPr kumimoji="0" lang="en-US" sz="2800" b="1" i="0" u="none" strike="noStrike" cap="none" normalizeH="0" baseline="0" dirty="0">
                <a:ln>
                  <a:noFill/>
                </a:ln>
                <a:effectLst/>
                <a:latin typeface="Lato" panose="020F0502020204030203"/>
                <a:cs typeface="Times New Roman" pitchFamily="18" charset="0"/>
              </a:endParaRPr>
            </a:p>
          </p:txBody>
        </p:sp>
        <p:sp>
          <p:nvSpPr>
            <p:cNvPr id="3" name="TextBox 2"/>
            <p:cNvSpPr txBox="1"/>
            <p:nvPr/>
          </p:nvSpPr>
          <p:spPr>
            <a:xfrm>
              <a:off x="2286000" y="5638800"/>
              <a:ext cx="2601994" cy="830997"/>
            </a:xfrm>
            <a:prstGeom prst="rect">
              <a:avLst/>
            </a:prstGeom>
            <a:noFill/>
          </p:spPr>
          <p:txBody>
            <a:bodyPr wrap="none" rtlCol="0">
              <a:spAutoFit/>
            </a:bodyPr>
            <a:lstStyle/>
            <a:p>
              <a:pPr algn="ctr"/>
              <a:r>
                <a:rPr lang="en-US" b="1" dirty="0">
                  <a:latin typeface="Century Gothic" pitchFamily="34" charset="0"/>
                  <a:cs typeface="Times New Roman" pitchFamily="18" charset="0"/>
                </a:rPr>
                <a:t>Sense Amplifiers</a:t>
              </a:r>
            </a:p>
            <a:p>
              <a:pPr algn="ctr"/>
              <a:endParaRPr lang="en-US" dirty="0">
                <a:latin typeface="Lato" panose="020F0502020204030203"/>
              </a:endParaRPr>
            </a:p>
          </p:txBody>
        </p:sp>
      </p:grpSp>
      <p:grpSp>
        <p:nvGrpSpPr>
          <p:cNvPr id="40" name="Group 39"/>
          <p:cNvGrpSpPr/>
          <p:nvPr/>
        </p:nvGrpSpPr>
        <p:grpSpPr>
          <a:xfrm rot="5400000">
            <a:off x="-518464" y="3576589"/>
            <a:ext cx="3505196" cy="461665"/>
            <a:chOff x="1556272" y="5619531"/>
            <a:chExt cx="4013742" cy="461665"/>
          </a:xfrm>
        </p:grpSpPr>
        <p:sp>
          <p:nvSpPr>
            <p:cNvPr id="41" name="Trapezoid 40"/>
            <p:cNvSpPr/>
            <p:nvPr/>
          </p:nvSpPr>
          <p:spPr bwMode="auto">
            <a:xfrm rot="10800000">
              <a:off x="1556272" y="5638800"/>
              <a:ext cx="4013742" cy="381000"/>
            </a:xfrm>
            <a:prstGeom prst="trapezoid">
              <a:avLst>
                <a:gd name="adj" fmla="val 134880"/>
              </a:avLst>
            </a:prstGeom>
            <a:solidFill>
              <a:schemeClr val="bg1">
                <a:lumMod val="95000"/>
              </a:schemeClr>
            </a:solidFill>
            <a:ln w="381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marL="0" marR="0" indent="0" algn="ctr" defTabSz="457200" rtl="1" eaLnBrk="1" fontAlgn="base" latinLnBrk="0" hangingPunct="1">
                <a:lnSpc>
                  <a:spcPct val="99000"/>
                </a:lnSpc>
                <a:spcBef>
                  <a:spcPct val="0"/>
                </a:spcBef>
                <a:spcAft>
                  <a:spcPct val="0"/>
                </a:spcAft>
                <a:buClr>
                  <a:srgbClr val="333399"/>
                </a:buClr>
                <a:buSzPct val="100000"/>
                <a:buFont typeface="Century Gothic" pitchFamily="34" charset="0"/>
                <a:buNone/>
                <a:tabLst/>
              </a:pPr>
              <a:endParaRPr kumimoji="0" lang="en-US" sz="2800" b="1" i="0" u="none" strike="noStrike" cap="none" normalizeH="0" baseline="0" dirty="0">
                <a:ln>
                  <a:noFill/>
                </a:ln>
                <a:effectLst/>
                <a:latin typeface="Lato" panose="020F0502020204030203"/>
                <a:cs typeface="Times New Roman" pitchFamily="18" charset="0"/>
              </a:endParaRPr>
            </a:p>
          </p:txBody>
        </p:sp>
        <p:sp>
          <p:nvSpPr>
            <p:cNvPr id="42" name="TextBox 41"/>
            <p:cNvSpPr txBox="1"/>
            <p:nvPr/>
          </p:nvSpPr>
          <p:spPr>
            <a:xfrm rot="10800000">
              <a:off x="2222993" y="5619531"/>
              <a:ext cx="2680301" cy="461665"/>
            </a:xfrm>
            <a:prstGeom prst="rect">
              <a:avLst/>
            </a:prstGeom>
            <a:noFill/>
          </p:spPr>
          <p:txBody>
            <a:bodyPr wrap="none" rtlCol="0">
              <a:spAutoFit/>
            </a:bodyPr>
            <a:lstStyle/>
            <a:p>
              <a:pPr algn="r" rtl="1"/>
              <a:r>
                <a:rPr lang="en-US" b="1" dirty="0">
                  <a:latin typeface="Century Gothic" pitchFamily="34" charset="0"/>
                  <a:cs typeface="Times New Roman" pitchFamily="18" charset="0"/>
                </a:rPr>
                <a:t>Word decoder</a:t>
              </a:r>
              <a:endParaRPr lang="en-US" dirty="0">
                <a:latin typeface="Lato" panose="020F0502020204030203"/>
              </a:endParaRPr>
            </a:p>
          </p:txBody>
        </p:sp>
      </p:grpSp>
    </p:spTree>
    <p:extLst>
      <p:ext uri="{BB962C8B-B14F-4D97-AF65-F5344CB8AC3E}">
        <p14:creationId xmlns:p14="http://schemas.microsoft.com/office/powerpoint/2010/main" val="425488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memory: SRAM</a:t>
            </a:r>
          </a:p>
        </p:txBody>
      </p:sp>
      <p:sp>
        <p:nvSpPr>
          <p:cNvPr id="3" name="Content Placeholder 2"/>
          <p:cNvSpPr>
            <a:spLocks noGrp="1"/>
          </p:cNvSpPr>
          <p:nvPr>
            <p:ph idx="1"/>
          </p:nvPr>
        </p:nvSpPr>
        <p:spPr/>
        <p:txBody>
          <a:bodyPr/>
          <a:lstStyle/>
          <a:p>
            <a:r>
              <a:rPr lang="en-US" dirty="0"/>
              <a:t>From Intel:</a:t>
            </a:r>
            <a:endParaRPr lang="he-IL" dirty="0"/>
          </a:p>
          <a:p>
            <a:pPr lvl="1"/>
            <a:r>
              <a:rPr lang="en-US" dirty="0"/>
              <a:t>200 – 300 f</a:t>
            </a:r>
            <a:r>
              <a:rPr lang="en-US" baseline="30000" dirty="0"/>
              <a:t>2</a:t>
            </a:r>
            <a:r>
              <a:rPr lang="en-US" dirty="0"/>
              <a:t>  per cell for high-performance</a:t>
            </a:r>
          </a:p>
          <a:p>
            <a:pPr lvl="2"/>
            <a:r>
              <a:rPr lang="en-US" dirty="0"/>
              <a:t>f</a:t>
            </a:r>
            <a:r>
              <a:rPr lang="en-US" baseline="30000" dirty="0"/>
              <a:t>2</a:t>
            </a:r>
            <a:r>
              <a:rPr lang="en-US" dirty="0"/>
              <a:t> is a unit of area – feature-size squared</a:t>
            </a:r>
          </a:p>
          <a:p>
            <a:pPr lvl="2"/>
            <a:r>
              <a:rPr lang="en-US" dirty="0"/>
              <a:t>Limited by transistors and wires</a:t>
            </a:r>
          </a:p>
          <a:p>
            <a:pPr lvl="1"/>
            <a:r>
              <a:rPr lang="en-US" dirty="0"/>
              <a:t>Can go down to ~120 – 150 f</a:t>
            </a:r>
            <a:r>
              <a:rPr lang="en-US" baseline="30000" dirty="0"/>
              <a:t>2</a:t>
            </a:r>
            <a:r>
              <a:rPr lang="en-US" dirty="0"/>
              <a:t> for high density</a:t>
            </a:r>
          </a:p>
          <a:p>
            <a:pPr lvl="2"/>
            <a:r>
              <a:rPr lang="en-US" dirty="0"/>
              <a:t>What does cell size have to do with performance?</a:t>
            </a:r>
          </a:p>
          <a:p>
            <a:pPr lvl="2"/>
            <a:r>
              <a:rPr lang="en-US" dirty="0"/>
              <a:t>Small transistor drive less current – switch lines more slowly</a:t>
            </a:r>
          </a:p>
          <a:p>
            <a:pPr lvl="1"/>
            <a:endParaRPr lang="en-US" dirty="0"/>
          </a:p>
        </p:txBody>
      </p:sp>
      <p:sp>
        <p:nvSpPr>
          <p:cNvPr id="4" name="Slide Number Placeholder 3"/>
          <p:cNvSpPr>
            <a:spLocks noGrp="1"/>
          </p:cNvSpPr>
          <p:nvPr>
            <p:ph type="sldNum" idx="12"/>
          </p:nvPr>
        </p:nvSpPr>
        <p:spPr/>
        <p:txBody>
          <a:bodyPr/>
          <a:lstStyle/>
          <a:p>
            <a:fld id="{9298A09C-1584-4E46-935C-492AB14C1C1B}" type="slidenum">
              <a:rPr lang="en-US" altLang="en-US" smtClean="0"/>
              <a:pPr/>
              <a:t>34</a:t>
            </a:fld>
            <a:endParaRPr lang="en-US" altLang="en-US"/>
          </a:p>
        </p:txBody>
      </p:sp>
      <p:sp>
        <p:nvSpPr>
          <p:cNvPr id="5" name="Footer Placeholder 4"/>
          <p:cNvSpPr>
            <a:spLocks noGrp="1"/>
          </p:cNvSpPr>
          <p:nvPr>
            <p:ph type="ftr" idx="3"/>
          </p:nvPr>
        </p:nvSpPr>
        <p:spPr/>
        <p:txBody>
          <a:bodyPr/>
          <a:lstStyle/>
          <a:p>
            <a:r>
              <a:rPr lang="fi-FI" altLang="en-US"/>
              <a:t>(c) Derek Chiou &amp; Mattan Erez &amp; Dam Sunwoo</a:t>
            </a:r>
            <a:endParaRPr lang="en-US" altLang="en-US" dirty="0"/>
          </a:p>
        </p:txBody>
      </p:sp>
      <p:grpSp>
        <p:nvGrpSpPr>
          <p:cNvPr id="6" name="Group 5"/>
          <p:cNvGrpSpPr/>
          <p:nvPr/>
        </p:nvGrpSpPr>
        <p:grpSpPr>
          <a:xfrm>
            <a:off x="914400" y="3810000"/>
            <a:ext cx="7235331" cy="2819400"/>
            <a:chOff x="914400" y="3657600"/>
            <a:chExt cx="7235331" cy="2819400"/>
          </a:xfrm>
        </p:grpSpPr>
        <p:pic>
          <p:nvPicPr>
            <p:cNvPr id="8194" name="Picture 2" descr="http://techreport.com/r.x/broadwell-14nm/sram-cells.jpg"/>
            <p:cNvPicPr>
              <a:picLocks noChangeAspect="1" noChangeArrowheads="1"/>
            </p:cNvPicPr>
            <p:nvPr/>
          </p:nvPicPr>
          <p:blipFill rotWithShape="1">
            <a:blip r:embed="rId2">
              <a:extLst>
                <a:ext uri="{28A0092B-C50C-407E-A947-70E740481C1C}">
                  <a14:useLocalDpi xmlns:a14="http://schemas.microsoft.com/office/drawing/2010/main" val="0"/>
                </a:ext>
              </a:extLst>
            </a:blip>
            <a:srcRect l="9033" t="26667"/>
            <a:stretch/>
          </p:blipFill>
          <p:spPr bwMode="auto">
            <a:xfrm>
              <a:off x="914400" y="3657600"/>
              <a:ext cx="7227916" cy="2819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techreport.com/r.x/broadwell-14nm/sram-cells.jpg"/>
            <p:cNvPicPr>
              <a:picLocks noChangeAspect="1" noChangeArrowheads="1"/>
            </p:cNvPicPr>
            <p:nvPr/>
          </p:nvPicPr>
          <p:blipFill rotWithShape="1">
            <a:blip r:embed="rId2">
              <a:extLst>
                <a:ext uri="{28A0092B-C50C-407E-A947-70E740481C1C}">
                  <a14:useLocalDpi xmlns:a14="http://schemas.microsoft.com/office/drawing/2010/main" val="0"/>
                </a:ext>
              </a:extLst>
            </a:blip>
            <a:srcRect l="67533" t="42522" b="21802"/>
            <a:stretch/>
          </p:blipFill>
          <p:spPr bwMode="auto">
            <a:xfrm flipV="1">
              <a:off x="5570015" y="4267200"/>
              <a:ext cx="2579716" cy="1371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740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SRAM notes</a:t>
            </a:r>
          </a:p>
        </p:txBody>
      </p:sp>
      <p:sp>
        <p:nvSpPr>
          <p:cNvPr id="3" name="Content Placeholder 2"/>
          <p:cNvSpPr>
            <a:spLocks noGrp="1"/>
          </p:cNvSpPr>
          <p:nvPr>
            <p:ph idx="1"/>
          </p:nvPr>
        </p:nvSpPr>
        <p:spPr/>
        <p:txBody>
          <a:bodyPr/>
          <a:lstStyle/>
          <a:p>
            <a:r>
              <a:rPr lang="en-US" dirty="0"/>
              <a:t>SRAMs are very carefully laid out – amortize costs over many bits (8Kb or more usually)</a:t>
            </a:r>
          </a:p>
          <a:p>
            <a:r>
              <a:rPr lang="en-US" dirty="0"/>
              <a:t>In large arrays, the latency of access is dominated by the latency of the wires!</a:t>
            </a:r>
          </a:p>
          <a:p>
            <a:pPr lvl="1"/>
            <a:r>
              <a:rPr lang="en-US" dirty="0"/>
              <a:t>Therefore, the larger the memory, the slower it is (generally)</a:t>
            </a:r>
          </a:p>
          <a:p>
            <a:r>
              <a:rPr lang="en-US" dirty="0"/>
              <a:t>Things are more complex in reality</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35</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942098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d/da/KL_CoreMemory.jpg/260px-KL_CoreMemo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08" y="2232024"/>
            <a:ext cx="4686300" cy="46863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0/04/KL_Kernspeicher_Makro_1.jpg/220px-KL_Kernspeicher_Makro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934" y="3200400"/>
            <a:ext cx="3965331" cy="26495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When logic is too expensive, use different physics</a:t>
            </a:r>
          </a:p>
        </p:txBody>
      </p:sp>
      <p:sp>
        <p:nvSpPr>
          <p:cNvPr id="3" name="Content Placeholder 2"/>
          <p:cNvSpPr>
            <a:spLocks noGrp="1"/>
          </p:cNvSpPr>
          <p:nvPr>
            <p:ph idx="1"/>
          </p:nvPr>
        </p:nvSpPr>
        <p:spPr/>
        <p:txBody>
          <a:bodyPr/>
          <a:lstStyle/>
          <a:p>
            <a:r>
              <a:rPr lang="en-US" dirty="0"/>
              <a:t>Early days – magnetic core memory</a:t>
            </a:r>
          </a:p>
          <a:p>
            <a:pPr lvl="1"/>
            <a:r>
              <a:rPr lang="en-US" dirty="0"/>
              <a:t>Smaller than vacuum tube logic</a:t>
            </a:r>
          </a:p>
          <a:p>
            <a:pPr lvl="1"/>
            <a:r>
              <a:rPr lang="en-US" dirty="0"/>
              <a:t>Not small by today’s standards</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36</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271643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uses transistors and capacitors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fld id="{9298A09C-1584-4E46-935C-492AB14C1C1B}" type="slidenum">
              <a:rPr lang="en-US" altLang="en-US" smtClean="0"/>
              <a:pPr/>
              <a:t>37</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132896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2"/>
          <p:cNvSpPr>
            <a:spLocks noGrp="1" noChangeArrowheads="1"/>
          </p:cNvSpPr>
          <p:nvPr>
            <p:ph type="title"/>
          </p:nvPr>
        </p:nvSpPr>
        <p:spPr/>
        <p:txBody>
          <a:bodyPr/>
          <a:lstStyle/>
          <a:p>
            <a:r>
              <a:rPr lang="en-US" dirty="0"/>
              <a:t>DRAM uses transistors and capacitors</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idx="12"/>
          </p:nvPr>
        </p:nvSpPr>
        <p:spPr/>
        <p:txBody>
          <a:bodyPr/>
          <a:lstStyle/>
          <a:p>
            <a:fld id="{0CA1E50F-F327-4055-8D0A-884D8C8DB322}" type="slidenum">
              <a:rPr lang="en-US" altLang="en-US" smtClean="0"/>
              <a:pPr/>
              <a:t>38</a:t>
            </a:fld>
            <a:endParaRPr lang="en-US" altLang="en-US"/>
          </a:p>
        </p:txBody>
      </p:sp>
      <p:sp>
        <p:nvSpPr>
          <p:cNvPr id="31"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29763"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887B40A6-18F1-41E5-A296-E5BF603E45CE}" type="slidenum">
              <a:rPr lang="en-US" altLang="en-US" sz="1000"/>
              <a:pPr algn="r" eaLnBrk="1" hangingPunct="1"/>
              <a:t>38</a:t>
            </a:fld>
            <a:endParaRPr lang="en-US" altLang="en-US" sz="1000"/>
          </a:p>
        </p:txBody>
      </p:sp>
      <p:sp>
        <p:nvSpPr>
          <p:cNvPr id="629765" name="Line 4"/>
          <p:cNvSpPr>
            <a:spLocks noChangeShapeType="1"/>
          </p:cNvSpPr>
          <p:nvPr/>
        </p:nvSpPr>
        <p:spPr bwMode="auto">
          <a:xfrm>
            <a:off x="6851650" y="3265488"/>
            <a:ext cx="45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6" name="Line 5"/>
          <p:cNvSpPr>
            <a:spLocks noChangeShapeType="1"/>
          </p:cNvSpPr>
          <p:nvPr/>
        </p:nvSpPr>
        <p:spPr bwMode="auto">
          <a:xfrm>
            <a:off x="6927850" y="3341688"/>
            <a:ext cx="303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7" name="Line 6"/>
          <p:cNvSpPr>
            <a:spLocks noChangeShapeType="1"/>
          </p:cNvSpPr>
          <p:nvPr/>
        </p:nvSpPr>
        <p:spPr bwMode="auto">
          <a:xfrm>
            <a:off x="7004050" y="3417888"/>
            <a:ext cx="150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8" name="Line 7"/>
          <p:cNvSpPr>
            <a:spLocks noChangeShapeType="1"/>
          </p:cNvSpPr>
          <p:nvPr/>
        </p:nvSpPr>
        <p:spPr bwMode="auto">
          <a:xfrm flipV="1">
            <a:off x="7080250" y="2962275"/>
            <a:ext cx="0"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9" name="Line 8"/>
          <p:cNvSpPr>
            <a:spLocks noChangeShapeType="1"/>
          </p:cNvSpPr>
          <p:nvPr/>
        </p:nvSpPr>
        <p:spPr bwMode="auto">
          <a:xfrm>
            <a:off x="6851650" y="2962275"/>
            <a:ext cx="4556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0" name="Line 9"/>
          <p:cNvSpPr>
            <a:spLocks noChangeShapeType="1"/>
          </p:cNvSpPr>
          <p:nvPr/>
        </p:nvSpPr>
        <p:spPr bwMode="auto">
          <a:xfrm>
            <a:off x="6851650" y="2809875"/>
            <a:ext cx="4556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1" name="Line 10"/>
          <p:cNvSpPr>
            <a:spLocks noChangeShapeType="1"/>
          </p:cNvSpPr>
          <p:nvPr/>
        </p:nvSpPr>
        <p:spPr bwMode="auto">
          <a:xfrm flipV="1">
            <a:off x="7080250" y="2506663"/>
            <a:ext cx="0" cy="3032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2" name="Line 11"/>
          <p:cNvSpPr>
            <a:spLocks noChangeShapeType="1"/>
          </p:cNvSpPr>
          <p:nvPr/>
        </p:nvSpPr>
        <p:spPr bwMode="auto">
          <a:xfrm flipH="1">
            <a:off x="6472238" y="2506663"/>
            <a:ext cx="608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3" name="Line 12"/>
          <p:cNvSpPr>
            <a:spLocks noChangeShapeType="1"/>
          </p:cNvSpPr>
          <p:nvPr/>
        </p:nvSpPr>
        <p:spPr bwMode="auto">
          <a:xfrm flipV="1">
            <a:off x="6472238" y="23542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4" name="Line 13"/>
          <p:cNvSpPr>
            <a:spLocks noChangeShapeType="1"/>
          </p:cNvSpPr>
          <p:nvPr/>
        </p:nvSpPr>
        <p:spPr bwMode="auto">
          <a:xfrm flipV="1">
            <a:off x="6018213" y="23542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29775" name="AutoShape 15"/>
          <p:cNvCxnSpPr>
            <a:cxnSpLocks noChangeShapeType="1"/>
          </p:cNvCxnSpPr>
          <p:nvPr/>
        </p:nvCxnSpPr>
        <p:spPr bwMode="auto">
          <a:xfrm>
            <a:off x="6016625" y="2354263"/>
            <a:ext cx="455613"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9776" name="Line 16"/>
          <p:cNvSpPr>
            <a:spLocks noChangeShapeType="1"/>
          </p:cNvSpPr>
          <p:nvPr/>
        </p:nvSpPr>
        <p:spPr bwMode="auto">
          <a:xfrm flipH="1">
            <a:off x="5486400" y="2506663"/>
            <a:ext cx="531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7" name="Line 17"/>
          <p:cNvSpPr>
            <a:spLocks noChangeShapeType="1"/>
          </p:cNvSpPr>
          <p:nvPr/>
        </p:nvSpPr>
        <p:spPr bwMode="auto">
          <a:xfrm>
            <a:off x="6016625" y="2279650"/>
            <a:ext cx="45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8" name="Line 18"/>
          <p:cNvSpPr>
            <a:spLocks noChangeShapeType="1"/>
          </p:cNvSpPr>
          <p:nvPr/>
        </p:nvSpPr>
        <p:spPr bwMode="auto">
          <a:xfrm>
            <a:off x="4271963" y="1747838"/>
            <a:ext cx="3641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9" name="Line 19"/>
          <p:cNvSpPr>
            <a:spLocks noChangeShapeType="1"/>
          </p:cNvSpPr>
          <p:nvPr/>
        </p:nvSpPr>
        <p:spPr bwMode="auto">
          <a:xfrm>
            <a:off x="6245225" y="1747838"/>
            <a:ext cx="0" cy="531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80" name="Line 20"/>
          <p:cNvSpPr>
            <a:spLocks noChangeShapeType="1"/>
          </p:cNvSpPr>
          <p:nvPr/>
        </p:nvSpPr>
        <p:spPr bwMode="auto">
          <a:xfrm>
            <a:off x="5486400" y="685800"/>
            <a:ext cx="0" cy="311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81" name="Oval 23"/>
          <p:cNvSpPr>
            <a:spLocks noChangeArrowheads="1"/>
          </p:cNvSpPr>
          <p:nvPr/>
        </p:nvSpPr>
        <p:spPr bwMode="auto">
          <a:xfrm>
            <a:off x="6169025" y="1671638"/>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29782" name="Oval 24"/>
          <p:cNvSpPr>
            <a:spLocks noChangeArrowheads="1"/>
          </p:cNvSpPr>
          <p:nvPr/>
        </p:nvSpPr>
        <p:spPr bwMode="auto">
          <a:xfrm>
            <a:off x="5410200" y="2430463"/>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29783" name="Text Box 29"/>
          <p:cNvSpPr txBox="1">
            <a:spLocks noChangeArrowheads="1"/>
          </p:cNvSpPr>
          <p:nvPr/>
        </p:nvSpPr>
        <p:spPr bwMode="auto">
          <a:xfrm>
            <a:off x="3513138" y="4403725"/>
            <a:ext cx="440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What happens when you read?</a:t>
            </a:r>
          </a:p>
        </p:txBody>
      </p:sp>
      <p:sp>
        <p:nvSpPr>
          <p:cNvPr id="343072" name="Oval 32"/>
          <p:cNvSpPr>
            <a:spLocks noChangeArrowheads="1"/>
          </p:cNvSpPr>
          <p:nvPr/>
        </p:nvSpPr>
        <p:spPr bwMode="auto">
          <a:xfrm>
            <a:off x="68516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sp>
        <p:nvSpPr>
          <p:cNvPr id="343073" name="Oval 33"/>
          <p:cNvSpPr>
            <a:spLocks noChangeArrowheads="1"/>
          </p:cNvSpPr>
          <p:nvPr/>
        </p:nvSpPr>
        <p:spPr bwMode="auto">
          <a:xfrm>
            <a:off x="70040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sp>
        <p:nvSpPr>
          <p:cNvPr id="343074" name="Oval 34"/>
          <p:cNvSpPr>
            <a:spLocks noChangeArrowheads="1"/>
          </p:cNvSpPr>
          <p:nvPr/>
        </p:nvSpPr>
        <p:spPr bwMode="auto">
          <a:xfrm>
            <a:off x="71564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pic>
        <p:nvPicPr>
          <p:cNvPr id="629787" name="Picture 43" descr="MPPH03836I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820863"/>
            <a:ext cx="28987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9788" name="Picture 47" descr="MPj043314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663" y="2279650"/>
            <a:ext cx="1379537"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523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 -0.03218 L -0.17379 -0.03218 L -0.17379 0.17777 " pathEditMode="relative" ptsTypes="AAAA">
                                      <p:cBhvr>
                                        <p:cTn id="6" dur="2000" fill="hold"/>
                                        <p:tgtEl>
                                          <p:spTgt spid="343072"/>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03218 L -0.17379 -0.03218 L -0.17379 0.17777 " pathEditMode="relative" ptsTypes="AAAA">
                                      <p:cBhvr>
                                        <p:cTn id="8" dur="2000" fill="hold"/>
                                        <p:tgtEl>
                                          <p:spTgt spid="343073"/>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 -0.03218 L -0.17379 -0.03218 L -0.17379 0.17777 " pathEditMode="relative" ptsTypes="AAAA">
                                      <p:cBhvr>
                                        <p:cTn id="10" dur="2000" fill="hold"/>
                                        <p:tgtEl>
                                          <p:spTgt spid="3430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72" grpId="0" animBg="1"/>
      <p:bldP spid="343073" grpId="0" animBg="1"/>
      <p:bldP spid="3430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Rectangle 2"/>
          <p:cNvSpPr>
            <a:spLocks noGrp="1" noChangeArrowheads="1"/>
          </p:cNvSpPr>
          <p:nvPr>
            <p:ph type="title"/>
          </p:nvPr>
        </p:nvSpPr>
        <p:spPr/>
        <p:txBody>
          <a:bodyPr/>
          <a:lstStyle/>
          <a:p>
            <a:r>
              <a:rPr lang="en-US" dirty="0"/>
              <a:t>DRAM uses transistors and capacitors</a:t>
            </a:r>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idx="12"/>
          </p:nvPr>
        </p:nvSpPr>
        <p:spPr/>
        <p:txBody>
          <a:bodyPr/>
          <a:lstStyle/>
          <a:p>
            <a:fld id="{0CA1E50F-F327-4055-8D0A-884D8C8DB322}" type="slidenum">
              <a:rPr lang="en-US" altLang="en-US" smtClean="0"/>
              <a:pPr/>
              <a:t>39</a:t>
            </a:fld>
            <a:endParaRPr lang="en-US" altLang="en-US"/>
          </a:p>
        </p:txBody>
      </p:sp>
      <p:sp>
        <p:nvSpPr>
          <p:cNvPr id="31"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29763"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887B40A6-18F1-41E5-A296-E5BF603E45CE}" type="slidenum">
              <a:rPr lang="en-US" altLang="en-US" sz="1000"/>
              <a:pPr algn="r" eaLnBrk="1" hangingPunct="1"/>
              <a:t>39</a:t>
            </a:fld>
            <a:endParaRPr lang="en-US" altLang="en-US" sz="1000"/>
          </a:p>
        </p:txBody>
      </p:sp>
      <p:sp>
        <p:nvSpPr>
          <p:cNvPr id="629765" name="Line 4"/>
          <p:cNvSpPr>
            <a:spLocks noChangeShapeType="1"/>
          </p:cNvSpPr>
          <p:nvPr/>
        </p:nvSpPr>
        <p:spPr bwMode="auto">
          <a:xfrm>
            <a:off x="6851650" y="3265488"/>
            <a:ext cx="45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6" name="Line 5"/>
          <p:cNvSpPr>
            <a:spLocks noChangeShapeType="1"/>
          </p:cNvSpPr>
          <p:nvPr/>
        </p:nvSpPr>
        <p:spPr bwMode="auto">
          <a:xfrm>
            <a:off x="6927850" y="3341688"/>
            <a:ext cx="303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7" name="Line 6"/>
          <p:cNvSpPr>
            <a:spLocks noChangeShapeType="1"/>
          </p:cNvSpPr>
          <p:nvPr/>
        </p:nvSpPr>
        <p:spPr bwMode="auto">
          <a:xfrm>
            <a:off x="7004050" y="3417888"/>
            <a:ext cx="150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8" name="Line 7"/>
          <p:cNvSpPr>
            <a:spLocks noChangeShapeType="1"/>
          </p:cNvSpPr>
          <p:nvPr/>
        </p:nvSpPr>
        <p:spPr bwMode="auto">
          <a:xfrm flipV="1">
            <a:off x="7080250" y="2962275"/>
            <a:ext cx="0"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69" name="Line 8"/>
          <p:cNvSpPr>
            <a:spLocks noChangeShapeType="1"/>
          </p:cNvSpPr>
          <p:nvPr/>
        </p:nvSpPr>
        <p:spPr bwMode="auto">
          <a:xfrm>
            <a:off x="6851650" y="2962275"/>
            <a:ext cx="4556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0" name="Line 9"/>
          <p:cNvSpPr>
            <a:spLocks noChangeShapeType="1"/>
          </p:cNvSpPr>
          <p:nvPr/>
        </p:nvSpPr>
        <p:spPr bwMode="auto">
          <a:xfrm>
            <a:off x="6851650" y="2809875"/>
            <a:ext cx="4556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1" name="Line 10"/>
          <p:cNvSpPr>
            <a:spLocks noChangeShapeType="1"/>
          </p:cNvSpPr>
          <p:nvPr/>
        </p:nvSpPr>
        <p:spPr bwMode="auto">
          <a:xfrm flipV="1">
            <a:off x="7080250" y="2506663"/>
            <a:ext cx="0" cy="3032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2" name="Line 11"/>
          <p:cNvSpPr>
            <a:spLocks noChangeShapeType="1"/>
          </p:cNvSpPr>
          <p:nvPr/>
        </p:nvSpPr>
        <p:spPr bwMode="auto">
          <a:xfrm flipH="1">
            <a:off x="6472238" y="2506663"/>
            <a:ext cx="608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3" name="Line 12"/>
          <p:cNvSpPr>
            <a:spLocks noChangeShapeType="1"/>
          </p:cNvSpPr>
          <p:nvPr/>
        </p:nvSpPr>
        <p:spPr bwMode="auto">
          <a:xfrm flipV="1">
            <a:off x="6472238" y="23542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4" name="Line 13"/>
          <p:cNvSpPr>
            <a:spLocks noChangeShapeType="1"/>
          </p:cNvSpPr>
          <p:nvPr/>
        </p:nvSpPr>
        <p:spPr bwMode="auto">
          <a:xfrm flipV="1">
            <a:off x="6018213" y="23542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29775" name="AutoShape 15"/>
          <p:cNvCxnSpPr>
            <a:cxnSpLocks noChangeShapeType="1"/>
          </p:cNvCxnSpPr>
          <p:nvPr/>
        </p:nvCxnSpPr>
        <p:spPr bwMode="auto">
          <a:xfrm>
            <a:off x="6016625" y="2354263"/>
            <a:ext cx="455613"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29776" name="Line 16"/>
          <p:cNvSpPr>
            <a:spLocks noChangeShapeType="1"/>
          </p:cNvSpPr>
          <p:nvPr/>
        </p:nvSpPr>
        <p:spPr bwMode="auto">
          <a:xfrm flipH="1">
            <a:off x="5486400" y="2506663"/>
            <a:ext cx="5318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7" name="Line 17"/>
          <p:cNvSpPr>
            <a:spLocks noChangeShapeType="1"/>
          </p:cNvSpPr>
          <p:nvPr/>
        </p:nvSpPr>
        <p:spPr bwMode="auto">
          <a:xfrm>
            <a:off x="6016625" y="2279650"/>
            <a:ext cx="455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8" name="Line 18"/>
          <p:cNvSpPr>
            <a:spLocks noChangeShapeType="1"/>
          </p:cNvSpPr>
          <p:nvPr/>
        </p:nvSpPr>
        <p:spPr bwMode="auto">
          <a:xfrm>
            <a:off x="4271963" y="1747838"/>
            <a:ext cx="3641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79" name="Line 19"/>
          <p:cNvSpPr>
            <a:spLocks noChangeShapeType="1"/>
          </p:cNvSpPr>
          <p:nvPr/>
        </p:nvSpPr>
        <p:spPr bwMode="auto">
          <a:xfrm>
            <a:off x="6245225" y="1747838"/>
            <a:ext cx="0" cy="531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80" name="Line 20"/>
          <p:cNvSpPr>
            <a:spLocks noChangeShapeType="1"/>
          </p:cNvSpPr>
          <p:nvPr/>
        </p:nvSpPr>
        <p:spPr bwMode="auto">
          <a:xfrm>
            <a:off x="5486400" y="685800"/>
            <a:ext cx="0" cy="3111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9781" name="Oval 23"/>
          <p:cNvSpPr>
            <a:spLocks noChangeArrowheads="1"/>
          </p:cNvSpPr>
          <p:nvPr/>
        </p:nvSpPr>
        <p:spPr bwMode="auto">
          <a:xfrm>
            <a:off x="6169025" y="1671638"/>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29782" name="Oval 24"/>
          <p:cNvSpPr>
            <a:spLocks noChangeArrowheads="1"/>
          </p:cNvSpPr>
          <p:nvPr/>
        </p:nvSpPr>
        <p:spPr bwMode="auto">
          <a:xfrm>
            <a:off x="5410200" y="2430463"/>
            <a:ext cx="152400" cy="152400"/>
          </a:xfrm>
          <a:prstGeom prst="ellipse">
            <a:avLst/>
          </a:prstGeom>
          <a:solidFill>
            <a:schemeClr val="tx1"/>
          </a:solidFill>
          <a:ln w="9525" algn="ctr">
            <a:solidFill>
              <a:schemeClr val="tx1"/>
            </a:solidFill>
            <a:round/>
            <a:headEnd/>
            <a:tailEnd/>
          </a:ln>
        </p:spPr>
        <p:txBody>
          <a:bodyPr wrap="none" anchor="ctr"/>
          <a:lstStyle/>
          <a:p>
            <a:pPr algn="ctr" eaLnBrk="0" hangingPunct="0"/>
            <a:endParaRPr lang="en-US"/>
          </a:p>
        </p:txBody>
      </p:sp>
      <p:sp>
        <p:nvSpPr>
          <p:cNvPr id="629783" name="Text Box 29"/>
          <p:cNvSpPr txBox="1">
            <a:spLocks noChangeArrowheads="1"/>
          </p:cNvSpPr>
          <p:nvPr/>
        </p:nvSpPr>
        <p:spPr bwMode="auto">
          <a:xfrm>
            <a:off x="3513138" y="4403725"/>
            <a:ext cx="440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t>What happens when you read?</a:t>
            </a:r>
          </a:p>
        </p:txBody>
      </p:sp>
      <p:sp>
        <p:nvSpPr>
          <p:cNvPr id="343072" name="Oval 32"/>
          <p:cNvSpPr>
            <a:spLocks noChangeArrowheads="1"/>
          </p:cNvSpPr>
          <p:nvPr/>
        </p:nvSpPr>
        <p:spPr bwMode="auto">
          <a:xfrm>
            <a:off x="68516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sp>
        <p:nvSpPr>
          <p:cNvPr id="343073" name="Oval 33"/>
          <p:cNvSpPr>
            <a:spLocks noChangeArrowheads="1"/>
          </p:cNvSpPr>
          <p:nvPr/>
        </p:nvSpPr>
        <p:spPr bwMode="auto">
          <a:xfrm>
            <a:off x="70040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sp>
        <p:nvSpPr>
          <p:cNvPr id="343074" name="Oval 34"/>
          <p:cNvSpPr>
            <a:spLocks noChangeArrowheads="1"/>
          </p:cNvSpPr>
          <p:nvPr/>
        </p:nvSpPr>
        <p:spPr bwMode="auto">
          <a:xfrm>
            <a:off x="7156450" y="2657475"/>
            <a:ext cx="152400" cy="152400"/>
          </a:xfrm>
          <a:prstGeom prst="ellipse">
            <a:avLst/>
          </a:prstGeom>
          <a:solidFill>
            <a:schemeClr val="accent1"/>
          </a:solidFill>
          <a:ln w="9525" algn="ctr">
            <a:solidFill>
              <a:schemeClr val="tx1"/>
            </a:solidFill>
            <a:round/>
            <a:headEnd/>
            <a:tailEnd/>
          </a:ln>
        </p:spPr>
        <p:txBody>
          <a:bodyPr wrap="none" anchor="ctr"/>
          <a:lstStyle/>
          <a:p>
            <a:pPr algn="ctr" eaLnBrk="0" hangingPunct="0"/>
            <a:endParaRPr lang="en-US"/>
          </a:p>
        </p:txBody>
      </p:sp>
      <p:pic>
        <p:nvPicPr>
          <p:cNvPr id="629787" name="Picture 43" descr="MPPH03836I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820863"/>
            <a:ext cx="28987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9788" name="Picture 47" descr="MPj0433143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663" y="2279650"/>
            <a:ext cx="1379537"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979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743200"/>
            <a:ext cx="3595688" cy="38338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91" name="Text Box 31"/>
          <p:cNvSpPr txBox="1">
            <a:spLocks noChangeArrowheads="1"/>
          </p:cNvSpPr>
          <p:nvPr/>
        </p:nvSpPr>
        <p:spPr bwMode="auto">
          <a:xfrm>
            <a:off x="1371600" y="6553200"/>
            <a:ext cx="1225550"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200" b="1">
                <a:latin typeface="Century Gothic" pitchFamily="34" charset="0"/>
                <a:cs typeface="Courier New" pitchFamily="49" charset="0"/>
              </a:rPr>
              <a:t>Infineon 80nm</a:t>
            </a:r>
          </a:p>
          <a:p>
            <a:pPr algn="ctr" eaLnBrk="0" hangingPunct="0"/>
            <a:r>
              <a:rPr lang="en-US" sz="1200" b="1">
                <a:latin typeface="Century Gothic" pitchFamily="34" charset="0"/>
                <a:cs typeface="Courier New" pitchFamily="49" charset="0"/>
              </a:rPr>
              <a:t> </a:t>
            </a:r>
          </a:p>
        </p:txBody>
      </p:sp>
      <p:pic>
        <p:nvPicPr>
          <p:cNvPr id="629792" name="Picture 3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3979963"/>
            <a:ext cx="3754437" cy="253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http://2.bp.blogspot.com/__ZSc4tYyVNI/TUWdRXhNL5I/AAAAAAAAAFg/KyiIhgHUsfA/s1600/Samsung+48-c_brand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1892" y="252339"/>
            <a:ext cx="5382349" cy="395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55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906" name="Rectangle 2"/>
          <p:cNvSpPr>
            <a:spLocks noGrp="1" noChangeArrowheads="1"/>
          </p:cNvSpPr>
          <p:nvPr>
            <p:ph type="title"/>
          </p:nvPr>
        </p:nvSpPr>
        <p:spPr/>
        <p:txBody>
          <a:bodyPr/>
          <a:lstStyle/>
          <a:p>
            <a:r>
              <a:rPr lang="en-US" dirty="0"/>
              <a:t>Solution 1</a:t>
            </a:r>
          </a:p>
        </p:txBody>
      </p:sp>
      <p:sp>
        <p:nvSpPr>
          <p:cNvPr id="74" name="Slide Number Placeholder 6"/>
          <p:cNvSpPr>
            <a:spLocks noGrp="1"/>
          </p:cNvSpPr>
          <p:nvPr>
            <p:ph type="sldNum" idx="12"/>
          </p:nvPr>
        </p:nvSpPr>
        <p:spPr/>
        <p:txBody>
          <a:bodyPr/>
          <a:lstStyle/>
          <a:p>
            <a:fld id="{EE676287-8D72-4665-BAE0-47054265B39D}" type="slidenum">
              <a:rPr lang="en-US" altLang="en-US"/>
              <a:pPr/>
              <a:t>4</a:t>
            </a:fld>
            <a:endParaRPr lang="en-US" altLang="en-US"/>
          </a:p>
        </p:txBody>
      </p:sp>
      <p:sp>
        <p:nvSpPr>
          <p:cNvPr id="75" name="Footer Placeholder 74"/>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147907" name="Rectangle 3"/>
          <p:cNvSpPr>
            <a:spLocks noChangeArrowheads="1"/>
          </p:cNvSpPr>
          <p:nvPr/>
        </p:nvSpPr>
        <p:spPr bwMode="auto">
          <a:xfrm>
            <a:off x="3048000" y="30480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147908" name="Rectangle 4"/>
          <p:cNvSpPr>
            <a:spLocks noChangeArrowheads="1"/>
          </p:cNvSpPr>
          <p:nvPr/>
        </p:nvSpPr>
        <p:spPr bwMode="auto">
          <a:xfrm>
            <a:off x="3048000" y="34290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147909" name="Rectangle 5"/>
          <p:cNvSpPr>
            <a:spLocks noChangeArrowheads="1"/>
          </p:cNvSpPr>
          <p:nvPr/>
        </p:nvSpPr>
        <p:spPr bwMode="auto">
          <a:xfrm>
            <a:off x="3048000" y="3810000"/>
            <a:ext cx="228600" cy="381000"/>
          </a:xfrm>
          <a:prstGeom prst="rect">
            <a:avLst/>
          </a:prstGeom>
          <a:noFill/>
          <a:ln w="9525" algn="ctr">
            <a:solidFill>
              <a:schemeClr val="tx1"/>
            </a:solidFill>
            <a:miter lim="800000"/>
            <a:headEnd/>
            <a:tailEnd/>
          </a:ln>
          <a:effectLst/>
        </p:spPr>
        <p:txBody>
          <a:bodyPr wrap="none" anchor="ctr"/>
          <a:lstStyle/>
          <a:p>
            <a:pPr algn="ctr"/>
            <a:r>
              <a:rPr lang="en-US" dirty="0"/>
              <a:t>C</a:t>
            </a:r>
          </a:p>
        </p:txBody>
      </p:sp>
      <p:sp>
        <p:nvSpPr>
          <p:cNvPr id="1147910" name="Rectangle 6"/>
          <p:cNvSpPr>
            <a:spLocks noChangeArrowheads="1"/>
          </p:cNvSpPr>
          <p:nvPr/>
        </p:nvSpPr>
        <p:spPr bwMode="auto">
          <a:xfrm>
            <a:off x="3048000" y="4191000"/>
            <a:ext cx="228600" cy="381000"/>
          </a:xfrm>
          <a:prstGeom prst="rect">
            <a:avLst/>
          </a:prstGeom>
          <a:noFill/>
          <a:ln w="9525" algn="ctr">
            <a:solidFill>
              <a:schemeClr val="tx1"/>
            </a:solidFill>
            <a:miter lim="800000"/>
            <a:headEnd/>
            <a:tailEnd/>
          </a:ln>
          <a:effectLst/>
        </p:spPr>
        <p:txBody>
          <a:bodyPr wrap="none" anchor="ctr"/>
          <a:lstStyle/>
          <a:p>
            <a:pPr algn="ctr"/>
            <a:r>
              <a:rPr lang="en-US" dirty="0"/>
              <a:t>U</a:t>
            </a:r>
          </a:p>
        </p:txBody>
      </p:sp>
      <p:sp>
        <p:nvSpPr>
          <p:cNvPr id="1147911" name="Rectangle 7"/>
          <p:cNvSpPr>
            <a:spLocks noChangeArrowheads="1"/>
          </p:cNvSpPr>
          <p:nvPr/>
        </p:nvSpPr>
        <p:spPr bwMode="auto">
          <a:xfrm>
            <a:off x="228600" y="3048000"/>
            <a:ext cx="533400" cy="381000"/>
          </a:xfrm>
          <a:prstGeom prst="rect">
            <a:avLst/>
          </a:prstGeom>
          <a:noFill/>
          <a:ln w="9525" algn="ctr">
            <a:noFill/>
            <a:miter lim="800000"/>
            <a:headEnd/>
            <a:tailEnd/>
          </a:ln>
          <a:effectLst/>
        </p:spPr>
        <p:txBody>
          <a:bodyPr wrap="none" anchor="ctr"/>
          <a:lstStyle/>
          <a:p>
            <a:r>
              <a:rPr lang="en-US"/>
              <a:t>R0</a:t>
            </a:r>
          </a:p>
        </p:txBody>
      </p:sp>
      <p:sp>
        <p:nvSpPr>
          <p:cNvPr id="1147912" name="Rectangle 8"/>
          <p:cNvSpPr>
            <a:spLocks noChangeArrowheads="1"/>
          </p:cNvSpPr>
          <p:nvPr/>
        </p:nvSpPr>
        <p:spPr bwMode="auto">
          <a:xfrm>
            <a:off x="228600" y="3429000"/>
            <a:ext cx="533400" cy="381000"/>
          </a:xfrm>
          <a:prstGeom prst="rect">
            <a:avLst/>
          </a:prstGeom>
          <a:noFill/>
          <a:ln w="9525" algn="ctr">
            <a:noFill/>
            <a:miter lim="800000"/>
            <a:headEnd/>
            <a:tailEnd/>
          </a:ln>
          <a:effectLst/>
        </p:spPr>
        <p:txBody>
          <a:bodyPr wrap="none" anchor="ctr"/>
          <a:lstStyle/>
          <a:p>
            <a:r>
              <a:rPr lang="en-US"/>
              <a:t>R1</a:t>
            </a:r>
          </a:p>
        </p:txBody>
      </p:sp>
      <p:sp>
        <p:nvSpPr>
          <p:cNvPr id="1147913" name="Rectangle 9"/>
          <p:cNvSpPr>
            <a:spLocks noChangeArrowheads="1"/>
          </p:cNvSpPr>
          <p:nvPr/>
        </p:nvSpPr>
        <p:spPr bwMode="auto">
          <a:xfrm>
            <a:off x="228600" y="3810000"/>
            <a:ext cx="533400" cy="381000"/>
          </a:xfrm>
          <a:prstGeom prst="rect">
            <a:avLst/>
          </a:prstGeom>
          <a:noFill/>
          <a:ln w="9525" algn="ctr">
            <a:noFill/>
            <a:miter lim="800000"/>
            <a:headEnd/>
            <a:tailEnd/>
          </a:ln>
          <a:effectLst/>
        </p:spPr>
        <p:txBody>
          <a:bodyPr wrap="none" anchor="ctr"/>
          <a:lstStyle/>
          <a:p>
            <a:r>
              <a:rPr lang="en-US"/>
              <a:t>R2</a:t>
            </a:r>
          </a:p>
        </p:txBody>
      </p:sp>
      <p:sp>
        <p:nvSpPr>
          <p:cNvPr id="1147914" name="Rectangle 10"/>
          <p:cNvSpPr>
            <a:spLocks noChangeArrowheads="1"/>
          </p:cNvSpPr>
          <p:nvPr/>
        </p:nvSpPr>
        <p:spPr bwMode="auto">
          <a:xfrm>
            <a:off x="228600" y="4191000"/>
            <a:ext cx="533400" cy="381000"/>
          </a:xfrm>
          <a:prstGeom prst="rect">
            <a:avLst/>
          </a:prstGeom>
          <a:noFill/>
          <a:ln w="9525" algn="ctr">
            <a:noFill/>
            <a:miter lim="800000"/>
            <a:headEnd/>
            <a:tailEnd/>
          </a:ln>
          <a:effectLst/>
        </p:spPr>
        <p:txBody>
          <a:bodyPr wrap="none" anchor="ctr"/>
          <a:lstStyle/>
          <a:p>
            <a:r>
              <a:rPr lang="en-US"/>
              <a:t>R3</a:t>
            </a:r>
          </a:p>
        </p:txBody>
      </p:sp>
      <p:sp>
        <p:nvSpPr>
          <p:cNvPr id="1147915" name="Rectangle 11"/>
          <p:cNvSpPr>
            <a:spLocks noChangeArrowheads="1"/>
          </p:cNvSpPr>
          <p:nvPr/>
        </p:nvSpPr>
        <p:spPr bwMode="auto">
          <a:xfrm>
            <a:off x="762000" y="3048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P0</a:t>
            </a:r>
          </a:p>
        </p:txBody>
      </p:sp>
      <p:sp>
        <p:nvSpPr>
          <p:cNvPr id="1147916" name="Rectangle 12"/>
          <p:cNvSpPr>
            <a:spLocks noChangeArrowheads="1"/>
          </p:cNvSpPr>
          <p:nvPr/>
        </p:nvSpPr>
        <p:spPr bwMode="auto">
          <a:xfrm>
            <a:off x="762000" y="3429000"/>
            <a:ext cx="1143000" cy="381000"/>
          </a:xfrm>
          <a:prstGeom prst="rect">
            <a:avLst/>
          </a:prstGeom>
          <a:noFill/>
          <a:ln w="9525" algn="ctr">
            <a:solidFill>
              <a:schemeClr val="tx1"/>
            </a:solidFill>
            <a:miter lim="800000"/>
            <a:headEnd/>
            <a:tailEnd/>
          </a:ln>
          <a:effectLst/>
        </p:spPr>
        <p:txBody>
          <a:bodyPr wrap="none" anchor="ctr"/>
          <a:lstStyle/>
          <a:p>
            <a:r>
              <a:rPr lang="en-US"/>
              <a:t>P17</a:t>
            </a:r>
          </a:p>
        </p:txBody>
      </p:sp>
      <p:sp>
        <p:nvSpPr>
          <p:cNvPr id="1147917" name="Rectangle 13"/>
          <p:cNvSpPr>
            <a:spLocks noChangeArrowheads="1"/>
          </p:cNvSpPr>
          <p:nvPr/>
        </p:nvSpPr>
        <p:spPr bwMode="auto">
          <a:xfrm>
            <a:off x="762000" y="3810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P3</a:t>
            </a:r>
          </a:p>
        </p:txBody>
      </p:sp>
      <p:sp>
        <p:nvSpPr>
          <p:cNvPr id="1147918" name="Rectangle 14"/>
          <p:cNvSpPr>
            <a:spLocks noChangeArrowheads="1"/>
          </p:cNvSpPr>
          <p:nvPr/>
        </p:nvSpPr>
        <p:spPr bwMode="auto">
          <a:xfrm>
            <a:off x="762000" y="4191000"/>
            <a:ext cx="1143000" cy="381000"/>
          </a:xfrm>
          <a:prstGeom prst="rect">
            <a:avLst/>
          </a:prstGeom>
          <a:noFill/>
          <a:ln w="9525" algn="ctr">
            <a:solidFill>
              <a:schemeClr val="tx1"/>
            </a:solidFill>
            <a:miter lim="800000"/>
            <a:headEnd/>
            <a:tailEnd/>
          </a:ln>
          <a:effectLst/>
        </p:spPr>
        <p:txBody>
          <a:bodyPr wrap="none" anchor="ctr"/>
          <a:lstStyle/>
          <a:p>
            <a:r>
              <a:rPr lang="en-US"/>
              <a:t>P2</a:t>
            </a:r>
          </a:p>
        </p:txBody>
      </p:sp>
      <p:sp>
        <p:nvSpPr>
          <p:cNvPr id="1147921" name="Rectangle 17"/>
          <p:cNvSpPr>
            <a:spLocks noChangeArrowheads="1"/>
          </p:cNvSpPr>
          <p:nvPr/>
        </p:nvSpPr>
        <p:spPr bwMode="auto">
          <a:xfrm>
            <a:off x="3276600" y="3048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2" name="Rectangle 18"/>
          <p:cNvSpPr>
            <a:spLocks noChangeArrowheads="1"/>
          </p:cNvSpPr>
          <p:nvPr/>
        </p:nvSpPr>
        <p:spPr bwMode="auto">
          <a:xfrm>
            <a:off x="3276600" y="3429000"/>
            <a:ext cx="228600" cy="381000"/>
          </a:xfrm>
          <a:prstGeom prst="rect">
            <a:avLst/>
          </a:prstGeom>
          <a:noFill/>
          <a:ln w="9525" algn="ctr">
            <a:solidFill>
              <a:schemeClr val="tx1"/>
            </a:solidFill>
            <a:miter lim="800000"/>
            <a:headEnd/>
            <a:tailEnd/>
          </a:ln>
          <a:effectLst/>
        </p:spPr>
        <p:txBody>
          <a:bodyPr wrap="none" anchor="ctr"/>
          <a:lstStyle/>
          <a:p>
            <a:pPr algn="ctr"/>
            <a:r>
              <a:rPr lang="en-US" dirty="0"/>
              <a:t>F</a:t>
            </a:r>
          </a:p>
        </p:txBody>
      </p:sp>
      <p:sp>
        <p:nvSpPr>
          <p:cNvPr id="1147923" name="Rectangle 19"/>
          <p:cNvSpPr>
            <a:spLocks noChangeArrowheads="1"/>
          </p:cNvSpPr>
          <p:nvPr/>
        </p:nvSpPr>
        <p:spPr bwMode="auto">
          <a:xfrm>
            <a:off x="3276600" y="3810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4" name="Rectangle 20"/>
          <p:cNvSpPr>
            <a:spLocks noChangeArrowheads="1"/>
          </p:cNvSpPr>
          <p:nvPr/>
        </p:nvSpPr>
        <p:spPr bwMode="auto">
          <a:xfrm>
            <a:off x="3276600" y="4191000"/>
            <a:ext cx="228600" cy="381000"/>
          </a:xfrm>
          <a:prstGeom prst="rect">
            <a:avLst/>
          </a:prstGeom>
          <a:noFill/>
          <a:ln w="9525" algn="ctr">
            <a:solidFill>
              <a:schemeClr val="tx1"/>
            </a:solidFill>
            <a:miter lim="800000"/>
            <a:headEnd/>
            <a:tailEnd/>
          </a:ln>
          <a:effectLst/>
        </p:spPr>
        <p:txBody>
          <a:bodyPr wrap="none" anchor="ctr"/>
          <a:lstStyle/>
          <a:p>
            <a:pPr algn="ctr"/>
            <a:r>
              <a:rPr lang="en-US" dirty="0"/>
              <a:t>T</a:t>
            </a:r>
          </a:p>
        </p:txBody>
      </p:sp>
      <p:sp>
        <p:nvSpPr>
          <p:cNvPr id="1147926" name="Rectangle 22"/>
          <p:cNvSpPr>
            <a:spLocks noChangeArrowheads="1"/>
          </p:cNvSpPr>
          <p:nvPr/>
        </p:nvSpPr>
        <p:spPr bwMode="auto">
          <a:xfrm>
            <a:off x="1905000" y="3048000"/>
            <a:ext cx="1143000" cy="381000"/>
          </a:xfrm>
          <a:prstGeom prst="rect">
            <a:avLst/>
          </a:prstGeom>
          <a:noFill/>
          <a:ln w="9525" algn="ctr">
            <a:solidFill>
              <a:schemeClr val="tx1"/>
            </a:solidFill>
            <a:miter lim="800000"/>
            <a:headEnd/>
            <a:tailEnd/>
          </a:ln>
          <a:effectLst/>
        </p:spPr>
        <p:txBody>
          <a:bodyPr wrap="none" anchor="ctr"/>
          <a:lstStyle/>
          <a:p>
            <a:r>
              <a:rPr lang="en-US"/>
              <a:t>P4</a:t>
            </a:r>
          </a:p>
        </p:txBody>
      </p:sp>
      <p:sp>
        <p:nvSpPr>
          <p:cNvPr id="1147927" name="Rectangle 23"/>
          <p:cNvSpPr>
            <a:spLocks noChangeArrowheads="1"/>
          </p:cNvSpPr>
          <p:nvPr/>
        </p:nvSpPr>
        <p:spPr bwMode="auto">
          <a:xfrm>
            <a:off x="1905000" y="3429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P18</a:t>
            </a:r>
          </a:p>
        </p:txBody>
      </p:sp>
      <p:sp>
        <p:nvSpPr>
          <p:cNvPr id="1147928" name="Rectangle 24"/>
          <p:cNvSpPr>
            <a:spLocks noChangeArrowheads="1"/>
          </p:cNvSpPr>
          <p:nvPr/>
        </p:nvSpPr>
        <p:spPr bwMode="auto">
          <a:xfrm>
            <a:off x="1905000" y="3810000"/>
            <a:ext cx="1143000" cy="381000"/>
          </a:xfrm>
          <a:prstGeom prst="rect">
            <a:avLst/>
          </a:prstGeom>
          <a:noFill/>
          <a:ln w="9525" algn="ctr">
            <a:solidFill>
              <a:schemeClr val="tx1"/>
            </a:solidFill>
            <a:miter lim="800000"/>
            <a:headEnd/>
            <a:tailEnd/>
          </a:ln>
          <a:effectLst/>
        </p:spPr>
        <p:txBody>
          <a:bodyPr wrap="none" anchor="ctr"/>
          <a:lstStyle/>
          <a:p>
            <a:r>
              <a:rPr lang="en-US"/>
              <a:t>P30</a:t>
            </a:r>
          </a:p>
        </p:txBody>
      </p:sp>
      <p:sp>
        <p:nvSpPr>
          <p:cNvPr id="1147929" name="Rectangle 25"/>
          <p:cNvSpPr>
            <a:spLocks noChangeArrowheads="1"/>
          </p:cNvSpPr>
          <p:nvPr/>
        </p:nvSpPr>
        <p:spPr bwMode="auto">
          <a:xfrm>
            <a:off x="1905000" y="4191000"/>
            <a:ext cx="1143000" cy="381000"/>
          </a:xfrm>
          <a:prstGeom prst="rect">
            <a:avLst/>
          </a:prstGeom>
          <a:solidFill>
            <a:schemeClr val="hlink"/>
          </a:solidFill>
          <a:ln w="9525" algn="ctr">
            <a:solidFill>
              <a:schemeClr val="tx1"/>
            </a:solidFill>
            <a:miter lim="800000"/>
            <a:headEnd/>
            <a:tailEnd/>
          </a:ln>
          <a:effectLst/>
        </p:spPr>
        <p:txBody>
          <a:bodyPr wrap="none" anchor="ctr"/>
          <a:lstStyle/>
          <a:p>
            <a:r>
              <a:rPr lang="en-US"/>
              <a:t>P1</a:t>
            </a:r>
          </a:p>
        </p:txBody>
      </p:sp>
      <p:sp>
        <p:nvSpPr>
          <p:cNvPr id="1147930" name="Rectangle 26"/>
          <p:cNvSpPr>
            <a:spLocks noChangeArrowheads="1"/>
          </p:cNvSpPr>
          <p:nvPr/>
        </p:nvSpPr>
        <p:spPr bwMode="auto">
          <a:xfrm>
            <a:off x="4343400" y="2514600"/>
            <a:ext cx="762000" cy="304800"/>
          </a:xfrm>
          <a:prstGeom prst="rect">
            <a:avLst/>
          </a:prstGeom>
          <a:noFill/>
          <a:ln w="9525" algn="ctr">
            <a:noFill/>
            <a:miter lim="800000"/>
            <a:headEnd/>
            <a:tailEnd/>
          </a:ln>
          <a:effectLst/>
        </p:spPr>
        <p:txBody>
          <a:bodyPr wrap="none" anchor="ctr"/>
          <a:lstStyle/>
          <a:p>
            <a:r>
              <a:rPr lang="en-US" sz="1800" dirty="0"/>
              <a:t>000</a:t>
            </a:r>
          </a:p>
        </p:txBody>
      </p:sp>
      <p:sp>
        <p:nvSpPr>
          <p:cNvPr id="1147931" name="Rectangle 27"/>
          <p:cNvSpPr>
            <a:spLocks noChangeArrowheads="1"/>
          </p:cNvSpPr>
          <p:nvPr/>
        </p:nvSpPr>
        <p:spPr bwMode="auto">
          <a:xfrm>
            <a:off x="7696200" y="2514600"/>
            <a:ext cx="152400" cy="304800"/>
          </a:xfrm>
          <a:prstGeom prst="rect">
            <a:avLst/>
          </a:prstGeom>
          <a:noFill/>
          <a:ln w="9525" algn="ctr">
            <a:solidFill>
              <a:schemeClr val="tx1"/>
            </a:solidFill>
            <a:miter lim="800000"/>
            <a:headEnd/>
            <a:tailEnd/>
          </a:ln>
          <a:effectLst/>
        </p:spPr>
        <p:txBody>
          <a:bodyPr wrap="none" anchor="ctr"/>
          <a:lstStyle/>
          <a:p>
            <a:pPr algn="ctr"/>
            <a:r>
              <a:rPr lang="en-US" sz="1800" dirty="0"/>
              <a:t>F</a:t>
            </a:r>
          </a:p>
        </p:txBody>
      </p:sp>
      <p:sp>
        <p:nvSpPr>
          <p:cNvPr id="1147932" name="Text Box 28"/>
          <p:cNvSpPr txBox="1">
            <a:spLocks noChangeArrowheads="1"/>
          </p:cNvSpPr>
          <p:nvPr/>
        </p:nvSpPr>
        <p:spPr bwMode="auto">
          <a:xfrm>
            <a:off x="7651750" y="1676400"/>
            <a:ext cx="1416050" cy="366713"/>
          </a:xfrm>
          <a:prstGeom prst="rect">
            <a:avLst/>
          </a:prstGeom>
          <a:noFill/>
          <a:ln w="9525" algn="ctr">
            <a:noFill/>
            <a:miter lim="800000"/>
            <a:headEnd/>
            <a:tailEnd/>
          </a:ln>
          <a:effectLst/>
        </p:spPr>
        <p:txBody>
          <a:bodyPr wrap="none">
            <a:spAutoFit/>
          </a:bodyPr>
          <a:lstStyle/>
          <a:p>
            <a:r>
              <a:rPr lang="en-US" sz="1800"/>
              <a:t>Completed?</a:t>
            </a:r>
          </a:p>
        </p:txBody>
      </p:sp>
      <p:sp>
        <p:nvSpPr>
          <p:cNvPr id="1147933" name="Line 29"/>
          <p:cNvSpPr>
            <a:spLocks noChangeShapeType="1"/>
          </p:cNvSpPr>
          <p:nvPr/>
        </p:nvSpPr>
        <p:spPr bwMode="auto">
          <a:xfrm>
            <a:off x="7716838" y="2057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7934" name="Rectangle 30"/>
          <p:cNvSpPr>
            <a:spLocks noChangeArrowheads="1"/>
          </p:cNvSpPr>
          <p:nvPr/>
        </p:nvSpPr>
        <p:spPr bwMode="auto">
          <a:xfrm>
            <a:off x="5181600" y="2514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35" name="Rectangle 31"/>
          <p:cNvSpPr>
            <a:spLocks noChangeArrowheads="1"/>
          </p:cNvSpPr>
          <p:nvPr/>
        </p:nvSpPr>
        <p:spPr bwMode="auto">
          <a:xfrm>
            <a:off x="6172200" y="25146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36" name="Rectangle 32"/>
          <p:cNvSpPr>
            <a:spLocks noChangeArrowheads="1"/>
          </p:cNvSpPr>
          <p:nvPr/>
        </p:nvSpPr>
        <p:spPr bwMode="auto">
          <a:xfrm>
            <a:off x="4343400" y="2819400"/>
            <a:ext cx="762000" cy="304800"/>
          </a:xfrm>
          <a:prstGeom prst="rect">
            <a:avLst/>
          </a:prstGeom>
          <a:noFill/>
          <a:ln w="9525" algn="ctr">
            <a:noFill/>
            <a:miter lim="800000"/>
            <a:headEnd/>
            <a:tailEnd/>
          </a:ln>
          <a:effectLst/>
        </p:spPr>
        <p:txBody>
          <a:bodyPr wrap="none" anchor="ctr"/>
          <a:lstStyle/>
          <a:p>
            <a:r>
              <a:rPr lang="en-US" sz="1800" dirty="0"/>
              <a:t>001</a:t>
            </a:r>
          </a:p>
        </p:txBody>
      </p:sp>
      <p:sp>
        <p:nvSpPr>
          <p:cNvPr id="1147937" name="Rectangle 33"/>
          <p:cNvSpPr>
            <a:spLocks noChangeArrowheads="1"/>
          </p:cNvSpPr>
          <p:nvPr/>
        </p:nvSpPr>
        <p:spPr bwMode="auto">
          <a:xfrm>
            <a:off x="4343400" y="3124200"/>
            <a:ext cx="762000" cy="304800"/>
          </a:xfrm>
          <a:prstGeom prst="rect">
            <a:avLst/>
          </a:prstGeom>
          <a:noFill/>
          <a:ln w="9525" algn="ctr">
            <a:noFill/>
            <a:miter lim="800000"/>
            <a:headEnd/>
            <a:tailEnd/>
          </a:ln>
          <a:effectLst/>
        </p:spPr>
        <p:txBody>
          <a:bodyPr wrap="none" anchor="ctr"/>
          <a:lstStyle/>
          <a:p>
            <a:r>
              <a:rPr lang="en-US" sz="1800"/>
              <a:t>010</a:t>
            </a:r>
          </a:p>
        </p:txBody>
      </p:sp>
      <p:sp>
        <p:nvSpPr>
          <p:cNvPr id="1147938" name="Rectangle 34"/>
          <p:cNvSpPr>
            <a:spLocks noChangeArrowheads="1"/>
          </p:cNvSpPr>
          <p:nvPr/>
        </p:nvSpPr>
        <p:spPr bwMode="auto">
          <a:xfrm>
            <a:off x="4343400" y="3429000"/>
            <a:ext cx="762000" cy="304800"/>
          </a:xfrm>
          <a:prstGeom prst="rect">
            <a:avLst/>
          </a:prstGeom>
          <a:noFill/>
          <a:ln w="9525" algn="ctr">
            <a:noFill/>
            <a:miter lim="800000"/>
            <a:headEnd/>
            <a:tailEnd/>
          </a:ln>
          <a:effectLst/>
        </p:spPr>
        <p:txBody>
          <a:bodyPr wrap="none" anchor="ctr"/>
          <a:lstStyle/>
          <a:p>
            <a:r>
              <a:rPr lang="en-US" sz="1800"/>
              <a:t>011</a:t>
            </a:r>
          </a:p>
        </p:txBody>
      </p:sp>
      <p:sp>
        <p:nvSpPr>
          <p:cNvPr id="1147939" name="Rectangle 35"/>
          <p:cNvSpPr>
            <a:spLocks noChangeArrowheads="1"/>
          </p:cNvSpPr>
          <p:nvPr/>
        </p:nvSpPr>
        <p:spPr bwMode="auto">
          <a:xfrm>
            <a:off x="4343400" y="3733800"/>
            <a:ext cx="762000" cy="304800"/>
          </a:xfrm>
          <a:prstGeom prst="rect">
            <a:avLst/>
          </a:prstGeom>
          <a:noFill/>
          <a:ln w="9525" algn="ctr">
            <a:noFill/>
            <a:miter lim="800000"/>
            <a:headEnd/>
            <a:tailEnd/>
          </a:ln>
          <a:effectLst/>
        </p:spPr>
        <p:txBody>
          <a:bodyPr wrap="none" anchor="ctr"/>
          <a:lstStyle/>
          <a:p>
            <a:r>
              <a:rPr lang="en-US" sz="1800"/>
              <a:t>100</a:t>
            </a:r>
          </a:p>
        </p:txBody>
      </p:sp>
      <p:sp>
        <p:nvSpPr>
          <p:cNvPr id="1147940" name="Rectangle 36"/>
          <p:cNvSpPr>
            <a:spLocks noChangeArrowheads="1"/>
          </p:cNvSpPr>
          <p:nvPr/>
        </p:nvSpPr>
        <p:spPr bwMode="auto">
          <a:xfrm>
            <a:off x="4343400" y="4038600"/>
            <a:ext cx="762000" cy="304800"/>
          </a:xfrm>
          <a:prstGeom prst="rect">
            <a:avLst/>
          </a:prstGeom>
          <a:noFill/>
          <a:ln w="9525" algn="ctr">
            <a:noFill/>
            <a:miter lim="800000"/>
            <a:headEnd/>
            <a:tailEnd/>
          </a:ln>
          <a:effectLst/>
        </p:spPr>
        <p:txBody>
          <a:bodyPr wrap="none" anchor="ctr"/>
          <a:lstStyle/>
          <a:p>
            <a:r>
              <a:rPr lang="en-US" sz="1800"/>
              <a:t>101</a:t>
            </a:r>
          </a:p>
        </p:txBody>
      </p:sp>
      <p:sp>
        <p:nvSpPr>
          <p:cNvPr id="1147941" name="Rectangle 37"/>
          <p:cNvSpPr>
            <a:spLocks noChangeArrowheads="1"/>
          </p:cNvSpPr>
          <p:nvPr/>
        </p:nvSpPr>
        <p:spPr bwMode="auto">
          <a:xfrm>
            <a:off x="4343400" y="4343400"/>
            <a:ext cx="762000" cy="304800"/>
          </a:xfrm>
          <a:prstGeom prst="rect">
            <a:avLst/>
          </a:prstGeom>
          <a:noFill/>
          <a:ln w="9525" algn="ctr">
            <a:noFill/>
            <a:miter lim="800000"/>
            <a:headEnd/>
            <a:tailEnd/>
          </a:ln>
          <a:effectLst/>
        </p:spPr>
        <p:txBody>
          <a:bodyPr wrap="none" anchor="ctr"/>
          <a:lstStyle/>
          <a:p>
            <a:r>
              <a:rPr lang="en-US" sz="1800"/>
              <a:t>110</a:t>
            </a:r>
          </a:p>
        </p:txBody>
      </p:sp>
      <p:sp>
        <p:nvSpPr>
          <p:cNvPr id="1147942" name="Rectangle 38"/>
          <p:cNvSpPr>
            <a:spLocks noChangeArrowheads="1"/>
          </p:cNvSpPr>
          <p:nvPr/>
        </p:nvSpPr>
        <p:spPr bwMode="auto">
          <a:xfrm>
            <a:off x="4343400" y="4648200"/>
            <a:ext cx="762000" cy="304800"/>
          </a:xfrm>
          <a:prstGeom prst="rect">
            <a:avLst/>
          </a:prstGeom>
          <a:noFill/>
          <a:ln w="9525" algn="ctr">
            <a:noFill/>
            <a:miter lim="800000"/>
            <a:headEnd/>
            <a:tailEnd/>
          </a:ln>
          <a:effectLst/>
        </p:spPr>
        <p:txBody>
          <a:bodyPr wrap="none" anchor="ctr"/>
          <a:lstStyle/>
          <a:p>
            <a:r>
              <a:rPr lang="en-US" sz="1800"/>
              <a:t>111</a:t>
            </a:r>
          </a:p>
        </p:txBody>
      </p:sp>
      <p:sp>
        <p:nvSpPr>
          <p:cNvPr id="1147943" name="Rectangle 39"/>
          <p:cNvSpPr>
            <a:spLocks noChangeArrowheads="1"/>
          </p:cNvSpPr>
          <p:nvPr/>
        </p:nvSpPr>
        <p:spPr bwMode="auto">
          <a:xfrm>
            <a:off x="5181600" y="1752600"/>
            <a:ext cx="990600" cy="304800"/>
          </a:xfrm>
          <a:prstGeom prst="rect">
            <a:avLst/>
          </a:prstGeom>
          <a:noFill/>
          <a:ln w="9525" algn="ctr">
            <a:noFill/>
            <a:miter lim="800000"/>
            <a:headEnd/>
            <a:tailEnd/>
          </a:ln>
          <a:effectLst/>
        </p:spPr>
        <p:txBody>
          <a:bodyPr wrap="none" anchor="ctr"/>
          <a:lstStyle/>
          <a:p>
            <a:r>
              <a:rPr lang="en-US" sz="1800" dirty="0"/>
              <a:t>Other</a:t>
            </a:r>
          </a:p>
          <a:p>
            <a:r>
              <a:rPr lang="en-US" sz="1800" dirty="0"/>
              <a:t>Stuff</a:t>
            </a:r>
          </a:p>
        </p:txBody>
      </p:sp>
      <p:sp>
        <p:nvSpPr>
          <p:cNvPr id="1147944" name="Rectangle 40"/>
          <p:cNvSpPr>
            <a:spLocks noChangeArrowheads="1"/>
          </p:cNvSpPr>
          <p:nvPr/>
        </p:nvSpPr>
        <p:spPr bwMode="auto">
          <a:xfrm>
            <a:off x="6172200" y="1828800"/>
            <a:ext cx="762000" cy="304800"/>
          </a:xfrm>
          <a:prstGeom prst="rect">
            <a:avLst/>
          </a:prstGeom>
          <a:noFill/>
          <a:ln w="9525" algn="ctr">
            <a:noFill/>
            <a:miter lim="800000"/>
            <a:headEnd/>
            <a:tailEnd/>
          </a:ln>
          <a:effectLst/>
        </p:spPr>
        <p:txBody>
          <a:bodyPr wrap="none" anchor="ctr"/>
          <a:lstStyle/>
          <a:p>
            <a:r>
              <a:rPr lang="en-US" sz="1800"/>
              <a:t>dest</a:t>
            </a:r>
          </a:p>
          <a:p>
            <a:r>
              <a:rPr lang="en-US" sz="1800"/>
              <a:t>reg</a:t>
            </a:r>
          </a:p>
        </p:txBody>
      </p:sp>
      <p:sp>
        <p:nvSpPr>
          <p:cNvPr id="1147945" name="Rectangle 41"/>
          <p:cNvSpPr>
            <a:spLocks noChangeArrowheads="1"/>
          </p:cNvSpPr>
          <p:nvPr/>
        </p:nvSpPr>
        <p:spPr bwMode="auto">
          <a:xfrm>
            <a:off x="7696200" y="2819400"/>
            <a:ext cx="152400" cy="304800"/>
          </a:xfrm>
          <a:prstGeom prst="rect">
            <a:avLst/>
          </a:prstGeom>
          <a:noFill/>
          <a:ln w="9525" algn="ctr">
            <a:solidFill>
              <a:schemeClr val="tx1"/>
            </a:solidFill>
            <a:miter lim="800000"/>
            <a:headEnd/>
            <a:tailEnd/>
          </a:ln>
          <a:effectLst/>
        </p:spPr>
        <p:txBody>
          <a:bodyPr wrap="none" anchor="ctr"/>
          <a:lstStyle/>
          <a:p>
            <a:pPr algn="ctr"/>
            <a:r>
              <a:rPr lang="en-US" sz="1800"/>
              <a:t>T</a:t>
            </a:r>
          </a:p>
        </p:txBody>
      </p:sp>
      <p:sp>
        <p:nvSpPr>
          <p:cNvPr id="1147946" name="Rectangle 42"/>
          <p:cNvSpPr>
            <a:spLocks noChangeArrowheads="1"/>
          </p:cNvSpPr>
          <p:nvPr/>
        </p:nvSpPr>
        <p:spPr bwMode="auto">
          <a:xfrm>
            <a:off x="5181600" y="2819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47" name="Rectangle 43"/>
          <p:cNvSpPr>
            <a:spLocks noChangeArrowheads="1"/>
          </p:cNvSpPr>
          <p:nvPr/>
        </p:nvSpPr>
        <p:spPr bwMode="auto">
          <a:xfrm>
            <a:off x="6172200" y="28194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48" name="Rectangle 44"/>
          <p:cNvSpPr>
            <a:spLocks noChangeArrowheads="1"/>
          </p:cNvSpPr>
          <p:nvPr/>
        </p:nvSpPr>
        <p:spPr bwMode="auto">
          <a:xfrm>
            <a:off x="7696200" y="3124200"/>
            <a:ext cx="152400" cy="304800"/>
          </a:xfrm>
          <a:prstGeom prst="rect">
            <a:avLst/>
          </a:prstGeom>
          <a:noFill/>
          <a:ln w="9525" algn="ctr">
            <a:solidFill>
              <a:schemeClr val="tx1"/>
            </a:solidFill>
            <a:miter lim="800000"/>
            <a:headEnd/>
            <a:tailEnd/>
          </a:ln>
          <a:effectLst/>
        </p:spPr>
        <p:txBody>
          <a:bodyPr wrap="none" anchor="ctr"/>
          <a:lstStyle/>
          <a:p>
            <a:pPr algn="ctr"/>
            <a:r>
              <a:rPr lang="en-US" sz="1800" dirty="0"/>
              <a:t>T</a:t>
            </a:r>
          </a:p>
        </p:txBody>
      </p:sp>
      <p:sp>
        <p:nvSpPr>
          <p:cNvPr id="1147949" name="Rectangle 45"/>
          <p:cNvSpPr>
            <a:spLocks noChangeArrowheads="1"/>
          </p:cNvSpPr>
          <p:nvPr/>
        </p:nvSpPr>
        <p:spPr bwMode="auto">
          <a:xfrm>
            <a:off x="5181600" y="3124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0" name="Rectangle 46"/>
          <p:cNvSpPr>
            <a:spLocks noChangeArrowheads="1"/>
          </p:cNvSpPr>
          <p:nvPr/>
        </p:nvSpPr>
        <p:spPr bwMode="auto">
          <a:xfrm>
            <a:off x="6172200" y="3124200"/>
            <a:ext cx="762000" cy="304800"/>
          </a:xfrm>
          <a:prstGeom prst="rect">
            <a:avLst/>
          </a:prstGeom>
          <a:noFill/>
          <a:ln w="9525" algn="ctr">
            <a:solidFill>
              <a:schemeClr val="tx1"/>
            </a:solidFill>
            <a:miter lim="800000"/>
            <a:headEnd/>
            <a:tailEnd/>
          </a:ln>
          <a:effectLst/>
        </p:spPr>
        <p:txBody>
          <a:bodyPr wrap="none" anchor="ctr"/>
          <a:lstStyle/>
          <a:p>
            <a:r>
              <a:rPr lang="en-US" sz="1800"/>
              <a:t>R3</a:t>
            </a:r>
          </a:p>
        </p:txBody>
      </p:sp>
      <p:sp>
        <p:nvSpPr>
          <p:cNvPr id="1147951" name="Rectangle 47"/>
          <p:cNvSpPr>
            <a:spLocks noChangeArrowheads="1"/>
          </p:cNvSpPr>
          <p:nvPr/>
        </p:nvSpPr>
        <p:spPr bwMode="auto">
          <a:xfrm>
            <a:off x="7696200" y="3429000"/>
            <a:ext cx="152400" cy="304800"/>
          </a:xfrm>
          <a:prstGeom prst="rect">
            <a:avLst/>
          </a:prstGeom>
          <a:noFill/>
          <a:ln w="9525" algn="ctr">
            <a:solidFill>
              <a:schemeClr val="tx1"/>
            </a:solidFill>
            <a:miter lim="800000"/>
            <a:headEnd/>
            <a:tailEnd/>
          </a:ln>
          <a:effectLst/>
        </p:spPr>
        <p:txBody>
          <a:bodyPr wrap="none" anchor="ctr"/>
          <a:lstStyle/>
          <a:p>
            <a:pPr algn="ctr"/>
            <a:r>
              <a:rPr lang="en-US" sz="1800"/>
              <a:t>F</a:t>
            </a:r>
          </a:p>
        </p:txBody>
      </p:sp>
      <p:sp>
        <p:nvSpPr>
          <p:cNvPr id="1147952" name="Rectangle 48"/>
          <p:cNvSpPr>
            <a:spLocks noChangeArrowheads="1"/>
          </p:cNvSpPr>
          <p:nvPr/>
        </p:nvSpPr>
        <p:spPr bwMode="auto">
          <a:xfrm>
            <a:off x="5181600" y="3429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3" name="Rectangle 49"/>
          <p:cNvSpPr>
            <a:spLocks noChangeArrowheads="1"/>
          </p:cNvSpPr>
          <p:nvPr/>
        </p:nvSpPr>
        <p:spPr bwMode="auto">
          <a:xfrm>
            <a:off x="6172200" y="3429000"/>
            <a:ext cx="762000" cy="304800"/>
          </a:xfrm>
          <a:prstGeom prst="rect">
            <a:avLst/>
          </a:prstGeom>
          <a:noFill/>
          <a:ln w="9525" algn="ctr">
            <a:solidFill>
              <a:schemeClr val="tx1"/>
            </a:solidFill>
            <a:miter lim="800000"/>
            <a:headEnd/>
            <a:tailEnd/>
          </a:ln>
          <a:effectLst/>
        </p:spPr>
        <p:txBody>
          <a:bodyPr wrap="none" anchor="ctr"/>
          <a:lstStyle/>
          <a:p>
            <a:r>
              <a:rPr lang="en-US" sz="1800"/>
              <a:t>R1</a:t>
            </a:r>
          </a:p>
        </p:txBody>
      </p:sp>
      <p:sp>
        <p:nvSpPr>
          <p:cNvPr id="1147954" name="Rectangle 50"/>
          <p:cNvSpPr>
            <a:spLocks noChangeArrowheads="1"/>
          </p:cNvSpPr>
          <p:nvPr/>
        </p:nvSpPr>
        <p:spPr bwMode="auto">
          <a:xfrm>
            <a:off x="7696200" y="37338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55" name="Rectangle 51"/>
          <p:cNvSpPr>
            <a:spLocks noChangeArrowheads="1"/>
          </p:cNvSpPr>
          <p:nvPr/>
        </p:nvSpPr>
        <p:spPr bwMode="auto">
          <a:xfrm>
            <a:off x="5181600" y="37338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6" name="Rectangle 52"/>
          <p:cNvSpPr>
            <a:spLocks noChangeArrowheads="1"/>
          </p:cNvSpPr>
          <p:nvPr/>
        </p:nvSpPr>
        <p:spPr bwMode="auto">
          <a:xfrm>
            <a:off x="6172200" y="3733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7" name="Rectangle 53"/>
          <p:cNvSpPr>
            <a:spLocks noChangeArrowheads="1"/>
          </p:cNvSpPr>
          <p:nvPr/>
        </p:nvSpPr>
        <p:spPr bwMode="auto">
          <a:xfrm>
            <a:off x="7696200" y="40386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58" name="Rectangle 54"/>
          <p:cNvSpPr>
            <a:spLocks noChangeArrowheads="1"/>
          </p:cNvSpPr>
          <p:nvPr/>
        </p:nvSpPr>
        <p:spPr bwMode="auto">
          <a:xfrm>
            <a:off x="5181600" y="4038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59" name="Rectangle 55"/>
          <p:cNvSpPr>
            <a:spLocks noChangeArrowheads="1"/>
          </p:cNvSpPr>
          <p:nvPr/>
        </p:nvSpPr>
        <p:spPr bwMode="auto">
          <a:xfrm>
            <a:off x="6172200" y="4038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0" name="Rectangle 56"/>
          <p:cNvSpPr>
            <a:spLocks noChangeArrowheads="1"/>
          </p:cNvSpPr>
          <p:nvPr/>
        </p:nvSpPr>
        <p:spPr bwMode="auto">
          <a:xfrm>
            <a:off x="7696200" y="4343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61" name="Rectangle 57"/>
          <p:cNvSpPr>
            <a:spLocks noChangeArrowheads="1"/>
          </p:cNvSpPr>
          <p:nvPr/>
        </p:nvSpPr>
        <p:spPr bwMode="auto">
          <a:xfrm>
            <a:off x="5181600" y="4343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2" name="Rectangle 58"/>
          <p:cNvSpPr>
            <a:spLocks noChangeArrowheads="1"/>
          </p:cNvSpPr>
          <p:nvPr/>
        </p:nvSpPr>
        <p:spPr bwMode="auto">
          <a:xfrm>
            <a:off x="6172200" y="4343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3" name="Rectangle 59"/>
          <p:cNvSpPr>
            <a:spLocks noChangeArrowheads="1"/>
          </p:cNvSpPr>
          <p:nvPr/>
        </p:nvSpPr>
        <p:spPr bwMode="auto">
          <a:xfrm>
            <a:off x="7696200" y="4648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7964" name="Rectangle 60"/>
          <p:cNvSpPr>
            <a:spLocks noChangeArrowheads="1"/>
          </p:cNvSpPr>
          <p:nvPr/>
        </p:nvSpPr>
        <p:spPr bwMode="auto">
          <a:xfrm>
            <a:off x="5181600" y="4648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5" name="Rectangle 61"/>
          <p:cNvSpPr>
            <a:spLocks noChangeArrowheads="1"/>
          </p:cNvSpPr>
          <p:nvPr/>
        </p:nvSpPr>
        <p:spPr bwMode="auto">
          <a:xfrm>
            <a:off x="6172200" y="4648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66" name="Rectangle 62"/>
          <p:cNvSpPr>
            <a:spLocks noChangeArrowheads="1"/>
          </p:cNvSpPr>
          <p:nvPr/>
        </p:nvSpPr>
        <p:spPr bwMode="auto">
          <a:xfrm>
            <a:off x="6934200" y="2514600"/>
            <a:ext cx="762000" cy="304800"/>
          </a:xfrm>
          <a:prstGeom prst="rect">
            <a:avLst/>
          </a:prstGeom>
          <a:noFill/>
          <a:ln w="9525" algn="ctr">
            <a:solidFill>
              <a:schemeClr val="tx1"/>
            </a:solidFill>
            <a:miter lim="800000"/>
            <a:headEnd/>
            <a:tailEnd/>
          </a:ln>
          <a:effectLst/>
        </p:spPr>
        <p:txBody>
          <a:bodyPr wrap="none" anchor="ctr"/>
          <a:lstStyle/>
          <a:p>
            <a:r>
              <a:rPr lang="en-US" sz="1800"/>
              <a:t>P7</a:t>
            </a:r>
          </a:p>
        </p:txBody>
      </p:sp>
      <p:sp>
        <p:nvSpPr>
          <p:cNvPr id="1147967" name="Rectangle 63"/>
          <p:cNvSpPr>
            <a:spLocks noChangeArrowheads="1"/>
          </p:cNvSpPr>
          <p:nvPr/>
        </p:nvSpPr>
        <p:spPr bwMode="auto">
          <a:xfrm>
            <a:off x="6934200" y="2819400"/>
            <a:ext cx="762000" cy="304800"/>
          </a:xfrm>
          <a:prstGeom prst="rect">
            <a:avLst/>
          </a:prstGeom>
          <a:noFill/>
          <a:ln w="9525" algn="ctr">
            <a:solidFill>
              <a:schemeClr val="tx1"/>
            </a:solidFill>
            <a:miter lim="800000"/>
            <a:headEnd/>
            <a:tailEnd/>
          </a:ln>
          <a:effectLst/>
        </p:spPr>
        <p:txBody>
          <a:bodyPr wrap="none" anchor="ctr"/>
          <a:lstStyle/>
          <a:p>
            <a:r>
              <a:rPr lang="en-US" sz="1800"/>
              <a:t>P8</a:t>
            </a:r>
          </a:p>
        </p:txBody>
      </p:sp>
      <p:sp>
        <p:nvSpPr>
          <p:cNvPr id="1147968" name="Rectangle 64"/>
          <p:cNvSpPr>
            <a:spLocks noChangeArrowheads="1"/>
          </p:cNvSpPr>
          <p:nvPr/>
        </p:nvSpPr>
        <p:spPr bwMode="auto">
          <a:xfrm>
            <a:off x="6934200" y="3124200"/>
            <a:ext cx="762000" cy="304800"/>
          </a:xfrm>
          <a:prstGeom prst="rect">
            <a:avLst/>
          </a:prstGeom>
          <a:noFill/>
          <a:ln w="9525" algn="ctr">
            <a:solidFill>
              <a:schemeClr val="tx1"/>
            </a:solidFill>
            <a:miter lim="800000"/>
            <a:headEnd/>
            <a:tailEnd/>
          </a:ln>
          <a:effectLst/>
        </p:spPr>
        <p:txBody>
          <a:bodyPr wrap="none" anchor="ctr"/>
          <a:lstStyle/>
          <a:p>
            <a:r>
              <a:rPr lang="en-US" sz="1800"/>
              <a:t>P1</a:t>
            </a:r>
          </a:p>
        </p:txBody>
      </p:sp>
      <p:sp>
        <p:nvSpPr>
          <p:cNvPr id="1147969" name="Rectangle 65"/>
          <p:cNvSpPr>
            <a:spLocks noChangeArrowheads="1"/>
          </p:cNvSpPr>
          <p:nvPr/>
        </p:nvSpPr>
        <p:spPr bwMode="auto">
          <a:xfrm>
            <a:off x="6934200" y="3429000"/>
            <a:ext cx="762000" cy="304800"/>
          </a:xfrm>
          <a:prstGeom prst="rect">
            <a:avLst/>
          </a:prstGeom>
          <a:noFill/>
          <a:ln w="9525" algn="ctr">
            <a:solidFill>
              <a:schemeClr val="tx1"/>
            </a:solidFill>
            <a:miter lim="800000"/>
            <a:headEnd/>
            <a:tailEnd/>
          </a:ln>
          <a:effectLst/>
        </p:spPr>
        <p:txBody>
          <a:bodyPr wrap="none" anchor="ctr"/>
          <a:lstStyle/>
          <a:p>
            <a:r>
              <a:rPr lang="en-US" sz="1800"/>
              <a:t>P18</a:t>
            </a:r>
          </a:p>
        </p:txBody>
      </p:sp>
      <p:sp>
        <p:nvSpPr>
          <p:cNvPr id="1147970" name="Rectangle 66"/>
          <p:cNvSpPr>
            <a:spLocks noChangeArrowheads="1"/>
          </p:cNvSpPr>
          <p:nvPr/>
        </p:nvSpPr>
        <p:spPr bwMode="auto">
          <a:xfrm>
            <a:off x="6934200" y="3733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1" name="Rectangle 67"/>
          <p:cNvSpPr>
            <a:spLocks noChangeArrowheads="1"/>
          </p:cNvSpPr>
          <p:nvPr/>
        </p:nvSpPr>
        <p:spPr bwMode="auto">
          <a:xfrm>
            <a:off x="6934200" y="4038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2" name="Rectangle 68"/>
          <p:cNvSpPr>
            <a:spLocks noChangeArrowheads="1"/>
          </p:cNvSpPr>
          <p:nvPr/>
        </p:nvSpPr>
        <p:spPr bwMode="auto">
          <a:xfrm>
            <a:off x="6934200" y="4343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3" name="Rectangle 69"/>
          <p:cNvSpPr>
            <a:spLocks noChangeArrowheads="1"/>
          </p:cNvSpPr>
          <p:nvPr/>
        </p:nvSpPr>
        <p:spPr bwMode="auto">
          <a:xfrm>
            <a:off x="6934200" y="4648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7974" name="Rectangle 70"/>
          <p:cNvSpPr>
            <a:spLocks noChangeArrowheads="1"/>
          </p:cNvSpPr>
          <p:nvPr/>
        </p:nvSpPr>
        <p:spPr bwMode="auto">
          <a:xfrm>
            <a:off x="6858000" y="1828800"/>
            <a:ext cx="762000" cy="304800"/>
          </a:xfrm>
          <a:prstGeom prst="rect">
            <a:avLst/>
          </a:prstGeom>
          <a:noFill/>
          <a:ln w="9525" algn="ctr">
            <a:noFill/>
            <a:miter lim="800000"/>
            <a:headEnd/>
            <a:tailEnd/>
          </a:ln>
          <a:effectLst/>
        </p:spPr>
        <p:txBody>
          <a:bodyPr wrap="none" anchor="ctr"/>
          <a:lstStyle/>
          <a:p>
            <a:r>
              <a:rPr lang="en-US" sz="1800"/>
              <a:t>phy</a:t>
            </a:r>
          </a:p>
          <a:p>
            <a:r>
              <a:rPr lang="en-US" sz="1800"/>
              <a:t>reg</a:t>
            </a:r>
          </a:p>
        </p:txBody>
      </p:sp>
      <p:sp>
        <p:nvSpPr>
          <p:cNvPr id="1147975" name="Text Box 71"/>
          <p:cNvSpPr txBox="1">
            <a:spLocks noChangeArrowheads="1"/>
          </p:cNvSpPr>
          <p:nvPr/>
        </p:nvSpPr>
        <p:spPr bwMode="auto">
          <a:xfrm>
            <a:off x="1600200" y="5257800"/>
            <a:ext cx="6545382" cy="1200329"/>
          </a:xfrm>
          <a:prstGeom prst="rect">
            <a:avLst/>
          </a:prstGeom>
          <a:noFill/>
          <a:ln w="9525" algn="ctr">
            <a:noFill/>
            <a:miter lim="800000"/>
            <a:headEnd/>
            <a:tailEnd/>
          </a:ln>
          <a:effectLst/>
        </p:spPr>
        <p:txBody>
          <a:bodyPr wrap="none">
            <a:spAutoFit/>
          </a:bodyPr>
          <a:lstStyle/>
          <a:p>
            <a:pPr algn="l"/>
            <a:r>
              <a:rPr lang="en-US" sz="1800" dirty="0"/>
              <a:t>As instruction retires, </a:t>
            </a:r>
          </a:p>
          <a:p>
            <a:pPr algn="l"/>
            <a:r>
              <a:rPr lang="en-US" sz="1800" dirty="0"/>
              <a:t>	previously committed </a:t>
            </a:r>
            <a:r>
              <a:rPr lang="en-US" sz="1800" dirty="0" err="1"/>
              <a:t>phys</a:t>
            </a:r>
            <a:r>
              <a:rPr lang="en-US" sz="1800" dirty="0"/>
              <a:t> </a:t>
            </a:r>
            <a:r>
              <a:rPr lang="en-US" sz="1800" dirty="0" err="1"/>
              <a:t>reg</a:t>
            </a:r>
            <a:r>
              <a:rPr lang="en-US" sz="1800" dirty="0"/>
              <a:t> can be reclaimed</a:t>
            </a:r>
          </a:p>
          <a:p>
            <a:pPr algn="l"/>
            <a:endParaRPr lang="en-US" sz="1800" dirty="0"/>
          </a:p>
          <a:p>
            <a:pPr algn="l"/>
            <a:r>
              <a:rPr lang="en-US" sz="1800" dirty="0"/>
              <a:t>Requires read/modify/write of committed entry in rename table</a:t>
            </a:r>
          </a:p>
        </p:txBody>
      </p:sp>
      <p:sp>
        <p:nvSpPr>
          <p:cNvPr id="76" name="Text Box 54">
            <a:extLst>
              <a:ext uri="{FF2B5EF4-FFF2-40B4-BE49-F238E27FC236}">
                <a16:creationId xmlns:a16="http://schemas.microsoft.com/office/drawing/2014/main" id="{9EA3BD22-3ACB-D54D-9214-BBBEE866D433}"/>
              </a:ext>
            </a:extLst>
          </p:cNvPr>
          <p:cNvSpPr txBox="1">
            <a:spLocks noChangeArrowheads="1"/>
          </p:cNvSpPr>
          <p:nvPr/>
        </p:nvSpPr>
        <p:spPr bwMode="auto">
          <a:xfrm>
            <a:off x="754600" y="2442461"/>
            <a:ext cx="1176925" cy="584775"/>
          </a:xfrm>
          <a:prstGeom prst="rect">
            <a:avLst/>
          </a:prstGeom>
          <a:noFill/>
          <a:ln w="9525" algn="ctr">
            <a:noFill/>
            <a:miter lim="800000"/>
            <a:headEnd/>
            <a:tailEnd/>
          </a:ln>
          <a:effectLst/>
        </p:spPr>
        <p:txBody>
          <a:bodyPr wrap="none">
            <a:spAutoFit/>
          </a:bodyPr>
          <a:lstStyle/>
          <a:p>
            <a:r>
              <a:rPr lang="en-US" sz="1600" dirty="0"/>
              <a:t>Committed</a:t>
            </a:r>
          </a:p>
          <a:p>
            <a:r>
              <a:rPr lang="en-US" sz="1600" dirty="0"/>
              <a:t>Tag</a:t>
            </a:r>
          </a:p>
        </p:txBody>
      </p:sp>
      <p:sp>
        <p:nvSpPr>
          <p:cNvPr id="77" name="Text Box 60">
            <a:extLst>
              <a:ext uri="{FF2B5EF4-FFF2-40B4-BE49-F238E27FC236}">
                <a16:creationId xmlns:a16="http://schemas.microsoft.com/office/drawing/2014/main" id="{7C0A95E8-5598-EA46-8286-45EA7B2D1AC6}"/>
              </a:ext>
            </a:extLst>
          </p:cNvPr>
          <p:cNvSpPr txBox="1">
            <a:spLocks noChangeArrowheads="1"/>
          </p:cNvSpPr>
          <p:nvPr/>
        </p:nvSpPr>
        <p:spPr bwMode="auto">
          <a:xfrm>
            <a:off x="1884190" y="2458269"/>
            <a:ext cx="1393330" cy="584775"/>
          </a:xfrm>
          <a:prstGeom prst="rect">
            <a:avLst/>
          </a:prstGeom>
          <a:noFill/>
          <a:ln w="9525" algn="ctr">
            <a:noFill/>
            <a:miter lim="800000"/>
            <a:headEnd/>
            <a:tailEnd/>
          </a:ln>
          <a:effectLst/>
        </p:spPr>
        <p:txBody>
          <a:bodyPr wrap="none">
            <a:spAutoFit/>
          </a:bodyPr>
          <a:lstStyle/>
          <a:p>
            <a:r>
              <a:rPr lang="en-US" sz="1600" dirty="0"/>
              <a:t>Uncommitted</a:t>
            </a:r>
          </a:p>
          <a:p>
            <a:r>
              <a:rPr lang="en-US" sz="1600" dirty="0"/>
              <a:t>Tag</a:t>
            </a:r>
          </a:p>
        </p:txBody>
      </p:sp>
      <p:sp>
        <p:nvSpPr>
          <p:cNvPr id="78" name="Text Box 65">
            <a:extLst>
              <a:ext uri="{FF2B5EF4-FFF2-40B4-BE49-F238E27FC236}">
                <a16:creationId xmlns:a16="http://schemas.microsoft.com/office/drawing/2014/main" id="{5FB8C436-43D9-A34B-A829-4026E293B717}"/>
              </a:ext>
            </a:extLst>
          </p:cNvPr>
          <p:cNvSpPr txBox="1">
            <a:spLocks noChangeArrowheads="1"/>
          </p:cNvSpPr>
          <p:nvPr/>
        </p:nvSpPr>
        <p:spPr bwMode="auto">
          <a:xfrm>
            <a:off x="3402923" y="2535733"/>
            <a:ext cx="736868" cy="338554"/>
          </a:xfrm>
          <a:prstGeom prst="rect">
            <a:avLst/>
          </a:prstGeom>
          <a:noFill/>
          <a:ln w="9525" algn="ctr">
            <a:noFill/>
            <a:miter lim="800000"/>
            <a:headEnd/>
            <a:tailEnd/>
          </a:ln>
          <a:effectLst/>
        </p:spPr>
        <p:txBody>
          <a:bodyPr wrap="none">
            <a:spAutoFit/>
          </a:bodyPr>
          <a:lstStyle/>
          <a:p>
            <a:r>
              <a:rPr lang="en-US" sz="1600" dirty="0"/>
              <a:t>Valid?</a:t>
            </a:r>
          </a:p>
        </p:txBody>
      </p:sp>
      <p:sp>
        <p:nvSpPr>
          <p:cNvPr id="79" name="Text Box 65">
            <a:extLst>
              <a:ext uri="{FF2B5EF4-FFF2-40B4-BE49-F238E27FC236}">
                <a16:creationId xmlns:a16="http://schemas.microsoft.com/office/drawing/2014/main" id="{11B3CE5C-00EC-B340-A1E6-D509B5ACD744}"/>
              </a:ext>
            </a:extLst>
          </p:cNvPr>
          <p:cNvSpPr txBox="1">
            <a:spLocks noChangeArrowheads="1"/>
          </p:cNvSpPr>
          <p:nvPr/>
        </p:nvSpPr>
        <p:spPr bwMode="auto">
          <a:xfrm>
            <a:off x="2944393" y="2192432"/>
            <a:ext cx="1290738" cy="338554"/>
          </a:xfrm>
          <a:prstGeom prst="rect">
            <a:avLst/>
          </a:prstGeom>
          <a:noFill/>
          <a:ln w="9525" algn="ctr">
            <a:noFill/>
            <a:miter lim="800000"/>
            <a:headEnd/>
            <a:tailEnd/>
          </a:ln>
          <a:effectLst/>
        </p:spPr>
        <p:txBody>
          <a:bodyPr wrap="none">
            <a:spAutoFit/>
          </a:bodyPr>
          <a:lstStyle/>
          <a:p>
            <a:r>
              <a:rPr lang="en-US" sz="1600" dirty="0"/>
              <a:t>Committed?</a:t>
            </a:r>
          </a:p>
        </p:txBody>
      </p:sp>
      <p:cxnSp>
        <p:nvCxnSpPr>
          <p:cNvPr id="80" name="Straight Connector 79">
            <a:extLst>
              <a:ext uri="{FF2B5EF4-FFF2-40B4-BE49-F238E27FC236}">
                <a16:creationId xmlns:a16="http://schemas.microsoft.com/office/drawing/2014/main" id="{376CE798-DE83-FC47-95C0-627D3793218C}"/>
              </a:ext>
            </a:extLst>
          </p:cNvPr>
          <p:cNvCxnSpPr>
            <a:cxnSpLocks/>
          </p:cNvCxnSpPr>
          <p:nvPr/>
        </p:nvCxnSpPr>
        <p:spPr bwMode="auto">
          <a:xfrm flipH="1">
            <a:off x="3171976" y="2465457"/>
            <a:ext cx="235958" cy="572156"/>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a:extLst>
              <a:ext uri="{FF2B5EF4-FFF2-40B4-BE49-F238E27FC236}">
                <a16:creationId xmlns:a16="http://schemas.microsoft.com/office/drawing/2014/main" id="{E1801A1A-3326-3446-8B44-F38C6316F40D}"/>
              </a:ext>
            </a:extLst>
          </p:cNvPr>
          <p:cNvCxnSpPr>
            <a:cxnSpLocks/>
          </p:cNvCxnSpPr>
          <p:nvPr/>
        </p:nvCxnSpPr>
        <p:spPr bwMode="auto">
          <a:xfrm flipH="1">
            <a:off x="3373867" y="2817375"/>
            <a:ext cx="262666" cy="220238"/>
          </a:xfrm>
          <a:prstGeom prst="line">
            <a:avLst/>
          </a:prstGeom>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a:extLst>
              <a:ext uri="{FF2B5EF4-FFF2-40B4-BE49-F238E27FC236}">
                <a16:creationId xmlns:a16="http://schemas.microsoft.com/office/drawing/2014/main" id="{C8B6DD06-FB20-B346-A6E1-F5FC3CD504B1}"/>
              </a:ext>
            </a:extLst>
          </p:cNvPr>
          <p:cNvSpPr txBox="1"/>
          <p:nvPr/>
        </p:nvSpPr>
        <p:spPr>
          <a:xfrm>
            <a:off x="1600200" y="4625203"/>
            <a:ext cx="777392" cy="461665"/>
          </a:xfrm>
          <a:prstGeom prst="rect">
            <a:avLst/>
          </a:prstGeom>
          <a:noFill/>
        </p:spPr>
        <p:txBody>
          <a:bodyPr wrap="none" rtlCol="0">
            <a:spAutoFit/>
          </a:bodyPr>
          <a:lstStyle/>
          <a:p>
            <a:r>
              <a:rPr lang="en-US" dirty="0"/>
              <a:t>RAT</a:t>
            </a:r>
          </a:p>
        </p:txBody>
      </p:sp>
      <p:sp>
        <p:nvSpPr>
          <p:cNvPr id="82" name="TextBox 81">
            <a:extLst>
              <a:ext uri="{FF2B5EF4-FFF2-40B4-BE49-F238E27FC236}">
                <a16:creationId xmlns:a16="http://schemas.microsoft.com/office/drawing/2014/main" id="{99BB5AA7-8177-EC44-86FA-8ACADB867EE2}"/>
              </a:ext>
            </a:extLst>
          </p:cNvPr>
          <p:cNvSpPr txBox="1"/>
          <p:nvPr/>
        </p:nvSpPr>
        <p:spPr>
          <a:xfrm>
            <a:off x="6111392" y="4950767"/>
            <a:ext cx="851515" cy="461665"/>
          </a:xfrm>
          <a:prstGeom prst="rect">
            <a:avLst/>
          </a:prstGeom>
          <a:noFill/>
        </p:spPr>
        <p:txBody>
          <a:bodyPr wrap="none" rtlCol="0">
            <a:spAutoFit/>
          </a:bodyPr>
          <a:lstStyle/>
          <a:p>
            <a:r>
              <a:rPr lang="en-US" dirty="0"/>
              <a:t>ROB</a:t>
            </a:r>
          </a:p>
        </p:txBody>
      </p:sp>
    </p:spTree>
    <p:extLst>
      <p:ext uri="{BB962C8B-B14F-4D97-AF65-F5344CB8AC3E}">
        <p14:creationId xmlns:p14="http://schemas.microsoft.com/office/powerpoint/2010/main" val="2100054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2" name="Rectangle 2"/>
          <p:cNvSpPr>
            <a:spLocks noGrp="1" noChangeArrowheads="1"/>
          </p:cNvSpPr>
          <p:nvPr>
            <p:ph type="title"/>
          </p:nvPr>
        </p:nvSpPr>
        <p:spPr/>
        <p:txBody>
          <a:bodyPr/>
          <a:lstStyle/>
          <a:p>
            <a:pPr eaLnBrk="1" hangingPunct="1"/>
            <a:r>
              <a:rPr lang="en-US"/>
              <a:t>DRAM Refresh</a:t>
            </a:r>
          </a:p>
        </p:txBody>
      </p:sp>
      <p:sp>
        <p:nvSpPr>
          <p:cNvPr id="631813" name="Rectangle 3"/>
          <p:cNvSpPr>
            <a:spLocks noGrp="1" noChangeArrowheads="1"/>
          </p:cNvSpPr>
          <p:nvPr>
            <p:ph idx="1"/>
          </p:nvPr>
        </p:nvSpPr>
        <p:spPr/>
        <p:txBody>
          <a:bodyPr/>
          <a:lstStyle/>
          <a:p>
            <a:pPr eaLnBrk="1" hangingPunct="1"/>
            <a:r>
              <a:rPr lang="en-US"/>
              <a:t>Capacitor holding value leaks, eventually you will lose information (everything turns to 0)</a:t>
            </a:r>
          </a:p>
          <a:p>
            <a:pPr eaLnBrk="1" hangingPunct="1"/>
            <a:endParaRPr lang="en-US"/>
          </a:p>
          <a:p>
            <a:pPr eaLnBrk="1" hangingPunct="1"/>
            <a:endParaRPr lang="en-US"/>
          </a:p>
          <a:p>
            <a:pPr eaLnBrk="1" hangingPunct="1"/>
            <a:endParaRPr lang="en-US"/>
          </a:p>
          <a:p>
            <a:pPr eaLnBrk="1" hangingPunct="1"/>
            <a:endParaRPr lang="en-US"/>
          </a:p>
          <a:p>
            <a:pPr eaLnBrk="1" hangingPunct="1"/>
            <a:r>
              <a:rPr lang="en-US"/>
              <a:t>How do you maintain the values in DRAM? </a:t>
            </a:r>
          </a:p>
        </p:txBody>
      </p:sp>
      <p:sp>
        <p:nvSpPr>
          <p:cNvPr id="2" name="Slide Number Placeholder 1"/>
          <p:cNvSpPr>
            <a:spLocks noGrp="1"/>
          </p:cNvSpPr>
          <p:nvPr>
            <p:ph type="sldNum" idx="12"/>
          </p:nvPr>
        </p:nvSpPr>
        <p:spPr/>
        <p:txBody>
          <a:bodyPr/>
          <a:lstStyle/>
          <a:p>
            <a:fld id="{0CA1E50F-F327-4055-8D0A-884D8C8DB322}" type="slidenum">
              <a:rPr lang="en-US" altLang="en-US" smtClean="0"/>
              <a:pPr/>
              <a:t>40</a:t>
            </a:fld>
            <a:endParaRPr lang="en-US" altLang="en-US"/>
          </a:p>
        </p:txBody>
      </p:sp>
      <p:sp>
        <p:nvSpPr>
          <p:cNvPr id="7"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31811"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9F5BE04D-5D21-4A01-AA69-CB6F4402F88A}" type="slidenum">
              <a:rPr lang="en-US" altLang="en-US" sz="1000"/>
              <a:pPr algn="r" eaLnBrk="1" hangingPunct="1"/>
              <a:t>40</a:t>
            </a:fld>
            <a:endParaRPr lang="en-US" altLang="en-US" sz="1000"/>
          </a:p>
        </p:txBody>
      </p:sp>
      <p:pic>
        <p:nvPicPr>
          <p:cNvPr id="631814" name="Picture 5" descr="MMj0234721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69088" y="1911350"/>
            <a:ext cx="15970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248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Rectangle 2"/>
          <p:cNvSpPr>
            <a:spLocks noGrp="1" noChangeArrowheads="1"/>
          </p:cNvSpPr>
          <p:nvPr>
            <p:ph type="title"/>
          </p:nvPr>
        </p:nvSpPr>
        <p:spPr/>
        <p:txBody>
          <a:bodyPr/>
          <a:lstStyle/>
          <a:p>
            <a:pPr eaLnBrk="1" hangingPunct="1"/>
            <a:r>
              <a:rPr lang="en-US"/>
              <a:t>Simplified DRAM Internal Structure</a:t>
            </a:r>
          </a:p>
        </p:txBody>
      </p:sp>
      <p:sp>
        <p:nvSpPr>
          <p:cNvPr id="3" name="Content Placeholder 2"/>
          <p:cNvSpPr>
            <a:spLocks noGrp="1"/>
          </p:cNvSpPr>
          <p:nvPr>
            <p:ph idx="1"/>
          </p:nvPr>
        </p:nvSpPr>
        <p:spPr/>
        <p:txBody>
          <a:bodyPr/>
          <a:lstStyle/>
          <a:p>
            <a:r>
              <a:rPr lang="en-US" dirty="0"/>
              <a:t>Will discuss details of DRAM architecture in another lecture!</a:t>
            </a:r>
          </a:p>
        </p:txBody>
      </p:sp>
      <p:sp>
        <p:nvSpPr>
          <p:cNvPr id="2" name="Slide Number Placeholder 1"/>
          <p:cNvSpPr>
            <a:spLocks noGrp="1"/>
          </p:cNvSpPr>
          <p:nvPr>
            <p:ph type="sldNum" idx="12"/>
          </p:nvPr>
        </p:nvSpPr>
        <p:spPr/>
        <p:txBody>
          <a:bodyPr/>
          <a:lstStyle/>
          <a:p>
            <a:fld id="{0CA1E50F-F327-4055-8D0A-884D8C8DB322}" type="slidenum">
              <a:rPr lang="en-US" altLang="en-US" smtClean="0"/>
              <a:pPr/>
              <a:t>41</a:t>
            </a:fld>
            <a:endParaRPr lang="en-US" altLang="en-US"/>
          </a:p>
        </p:txBody>
      </p:sp>
      <p:sp>
        <p:nvSpPr>
          <p:cNvPr id="60"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34883"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9A9165C-59B2-488D-A954-641869A24C6E}" type="slidenum">
              <a:rPr lang="en-US" altLang="en-US" sz="1000"/>
              <a:pPr algn="r" eaLnBrk="1" hangingPunct="1"/>
              <a:t>41</a:t>
            </a:fld>
            <a:endParaRPr lang="en-US" altLang="en-US" sz="1000"/>
          </a:p>
        </p:txBody>
      </p:sp>
      <p:sp>
        <p:nvSpPr>
          <p:cNvPr id="634885" name="Rectangle 5"/>
          <p:cNvSpPr>
            <a:spLocks noChangeArrowheads="1"/>
          </p:cNvSpPr>
          <p:nvPr/>
        </p:nvSpPr>
        <p:spPr bwMode="auto">
          <a:xfrm>
            <a:off x="4038600" y="228917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86" name="Rectangle 6"/>
          <p:cNvSpPr>
            <a:spLocks noChangeArrowheads="1"/>
          </p:cNvSpPr>
          <p:nvPr/>
        </p:nvSpPr>
        <p:spPr bwMode="auto">
          <a:xfrm>
            <a:off x="4645025" y="228917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87" name="Rectangle 7"/>
          <p:cNvSpPr>
            <a:spLocks noChangeArrowheads="1"/>
          </p:cNvSpPr>
          <p:nvPr/>
        </p:nvSpPr>
        <p:spPr bwMode="auto">
          <a:xfrm>
            <a:off x="5251450" y="228917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88" name="Rectangle 8"/>
          <p:cNvSpPr>
            <a:spLocks noChangeArrowheads="1"/>
          </p:cNvSpPr>
          <p:nvPr/>
        </p:nvSpPr>
        <p:spPr bwMode="auto">
          <a:xfrm>
            <a:off x="5857875" y="228917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89" name="Rectangle 9"/>
          <p:cNvSpPr>
            <a:spLocks noChangeArrowheads="1"/>
          </p:cNvSpPr>
          <p:nvPr/>
        </p:nvSpPr>
        <p:spPr bwMode="auto">
          <a:xfrm>
            <a:off x="4040188" y="2894013"/>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0" name="Rectangle 10"/>
          <p:cNvSpPr>
            <a:spLocks noChangeArrowheads="1"/>
          </p:cNvSpPr>
          <p:nvPr/>
        </p:nvSpPr>
        <p:spPr bwMode="auto">
          <a:xfrm>
            <a:off x="4646613" y="2894013"/>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1" name="Rectangle 11"/>
          <p:cNvSpPr>
            <a:spLocks noChangeArrowheads="1"/>
          </p:cNvSpPr>
          <p:nvPr/>
        </p:nvSpPr>
        <p:spPr bwMode="auto">
          <a:xfrm>
            <a:off x="5253038" y="2894013"/>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2" name="Rectangle 12"/>
          <p:cNvSpPr>
            <a:spLocks noChangeArrowheads="1"/>
          </p:cNvSpPr>
          <p:nvPr/>
        </p:nvSpPr>
        <p:spPr bwMode="auto">
          <a:xfrm>
            <a:off x="5859463" y="2894013"/>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3" name="Rectangle 13"/>
          <p:cNvSpPr>
            <a:spLocks noChangeArrowheads="1"/>
          </p:cNvSpPr>
          <p:nvPr/>
        </p:nvSpPr>
        <p:spPr bwMode="auto">
          <a:xfrm>
            <a:off x="4041775" y="350202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4" name="Rectangle 14"/>
          <p:cNvSpPr>
            <a:spLocks noChangeArrowheads="1"/>
          </p:cNvSpPr>
          <p:nvPr/>
        </p:nvSpPr>
        <p:spPr bwMode="auto">
          <a:xfrm>
            <a:off x="4648200" y="350202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5" name="Rectangle 15"/>
          <p:cNvSpPr>
            <a:spLocks noChangeArrowheads="1"/>
          </p:cNvSpPr>
          <p:nvPr/>
        </p:nvSpPr>
        <p:spPr bwMode="auto">
          <a:xfrm>
            <a:off x="5254625" y="350202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6" name="Rectangle 16"/>
          <p:cNvSpPr>
            <a:spLocks noChangeArrowheads="1"/>
          </p:cNvSpPr>
          <p:nvPr/>
        </p:nvSpPr>
        <p:spPr bwMode="auto">
          <a:xfrm>
            <a:off x="5861050" y="3502025"/>
            <a:ext cx="303213"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7" name="Rectangle 17"/>
          <p:cNvSpPr>
            <a:spLocks noChangeArrowheads="1"/>
          </p:cNvSpPr>
          <p:nvPr/>
        </p:nvSpPr>
        <p:spPr bwMode="auto">
          <a:xfrm>
            <a:off x="4043363" y="4110038"/>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8" name="Rectangle 18"/>
          <p:cNvSpPr>
            <a:spLocks noChangeArrowheads="1"/>
          </p:cNvSpPr>
          <p:nvPr/>
        </p:nvSpPr>
        <p:spPr bwMode="auto">
          <a:xfrm>
            <a:off x="4649788" y="4110038"/>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899" name="Rectangle 19"/>
          <p:cNvSpPr>
            <a:spLocks noChangeArrowheads="1"/>
          </p:cNvSpPr>
          <p:nvPr/>
        </p:nvSpPr>
        <p:spPr bwMode="auto">
          <a:xfrm>
            <a:off x="5256213" y="4110038"/>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00" name="Rectangle 20"/>
          <p:cNvSpPr>
            <a:spLocks noChangeArrowheads="1"/>
          </p:cNvSpPr>
          <p:nvPr/>
        </p:nvSpPr>
        <p:spPr bwMode="auto">
          <a:xfrm>
            <a:off x="5862638" y="4110038"/>
            <a:ext cx="30321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01" name="Rectangle 21"/>
          <p:cNvSpPr>
            <a:spLocks noChangeArrowheads="1"/>
          </p:cNvSpPr>
          <p:nvPr/>
        </p:nvSpPr>
        <p:spPr bwMode="auto">
          <a:xfrm>
            <a:off x="3206750" y="2138363"/>
            <a:ext cx="606425" cy="2276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Row</a:t>
            </a:r>
          </a:p>
        </p:txBody>
      </p:sp>
      <p:sp>
        <p:nvSpPr>
          <p:cNvPr id="634902" name="Rectangle 22"/>
          <p:cNvSpPr>
            <a:spLocks noChangeArrowheads="1"/>
          </p:cNvSpPr>
          <p:nvPr/>
        </p:nvSpPr>
        <p:spPr bwMode="auto">
          <a:xfrm>
            <a:off x="4040188" y="4641850"/>
            <a:ext cx="2278062"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800"/>
              <a:t>Column</a:t>
            </a:r>
          </a:p>
        </p:txBody>
      </p:sp>
      <p:cxnSp>
        <p:nvCxnSpPr>
          <p:cNvPr id="634903" name="AutoShape 24"/>
          <p:cNvCxnSpPr>
            <a:cxnSpLocks noChangeShapeType="1"/>
            <a:endCxn id="634902" idx="1"/>
          </p:cNvCxnSpPr>
          <p:nvPr/>
        </p:nvCxnSpPr>
        <p:spPr bwMode="auto">
          <a:xfrm>
            <a:off x="2371725" y="4794250"/>
            <a:ext cx="16684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4904" name="AutoShape 25"/>
          <p:cNvCxnSpPr>
            <a:cxnSpLocks noChangeShapeType="1"/>
            <a:endCxn id="634901" idx="2"/>
          </p:cNvCxnSpPr>
          <p:nvPr/>
        </p:nvCxnSpPr>
        <p:spPr bwMode="auto">
          <a:xfrm flipV="1">
            <a:off x="2219325" y="4414838"/>
            <a:ext cx="1290638" cy="3794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34905" name="Line 26"/>
          <p:cNvSpPr>
            <a:spLocks noChangeShapeType="1"/>
          </p:cNvSpPr>
          <p:nvPr/>
        </p:nvSpPr>
        <p:spPr bwMode="auto">
          <a:xfrm>
            <a:off x="3813175" y="2212975"/>
            <a:ext cx="2352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06" name="Line 27"/>
          <p:cNvSpPr>
            <a:spLocks noChangeShapeType="1"/>
          </p:cNvSpPr>
          <p:nvPr/>
        </p:nvSpPr>
        <p:spPr bwMode="auto">
          <a:xfrm>
            <a:off x="3813175" y="2820988"/>
            <a:ext cx="2352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07" name="Line 28"/>
          <p:cNvSpPr>
            <a:spLocks noChangeShapeType="1"/>
          </p:cNvSpPr>
          <p:nvPr/>
        </p:nvSpPr>
        <p:spPr bwMode="auto">
          <a:xfrm>
            <a:off x="3813175" y="3429000"/>
            <a:ext cx="2352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08" name="Line 29"/>
          <p:cNvSpPr>
            <a:spLocks noChangeShapeType="1"/>
          </p:cNvSpPr>
          <p:nvPr/>
        </p:nvSpPr>
        <p:spPr bwMode="auto">
          <a:xfrm>
            <a:off x="3813175" y="4037013"/>
            <a:ext cx="2352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09" name="Freeform 32"/>
          <p:cNvSpPr>
            <a:spLocks/>
          </p:cNvSpPr>
          <p:nvPr/>
        </p:nvSpPr>
        <p:spPr bwMode="auto">
          <a:xfrm>
            <a:off x="4344988" y="2441575"/>
            <a:ext cx="76200" cy="2200275"/>
          </a:xfrm>
          <a:custGeom>
            <a:avLst/>
            <a:gdLst>
              <a:gd name="T0" fmla="*/ 0 w 48"/>
              <a:gd name="T1" fmla="*/ 0 h 1386"/>
              <a:gd name="T2" fmla="*/ 48 w 48"/>
              <a:gd name="T3" fmla="*/ 0 h 1386"/>
              <a:gd name="T4" fmla="*/ 48 w 48"/>
              <a:gd name="T5" fmla="*/ 1386 h 1386"/>
              <a:gd name="T6" fmla="*/ 0 60000 65536"/>
              <a:gd name="T7" fmla="*/ 0 60000 65536"/>
              <a:gd name="T8" fmla="*/ 0 60000 65536"/>
              <a:gd name="T9" fmla="*/ 0 w 48"/>
              <a:gd name="T10" fmla="*/ 0 h 1386"/>
              <a:gd name="T11" fmla="*/ 48 w 48"/>
              <a:gd name="T12" fmla="*/ 1386 h 1386"/>
            </a:gdLst>
            <a:ahLst/>
            <a:cxnLst>
              <a:cxn ang="T6">
                <a:pos x="T0" y="T1"/>
              </a:cxn>
              <a:cxn ang="T7">
                <a:pos x="T2" y="T3"/>
              </a:cxn>
              <a:cxn ang="T8">
                <a:pos x="T4" y="T5"/>
              </a:cxn>
            </a:cxnLst>
            <a:rect l="T9" t="T10" r="T11" b="T12"/>
            <a:pathLst>
              <a:path w="48" h="1386">
                <a:moveTo>
                  <a:pt x="0" y="0"/>
                </a:moveTo>
                <a:lnTo>
                  <a:pt x="48" y="0"/>
                </a:lnTo>
                <a:lnTo>
                  <a:pt x="48" y="138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10" name="Freeform 33"/>
          <p:cNvSpPr>
            <a:spLocks/>
          </p:cNvSpPr>
          <p:nvPr/>
        </p:nvSpPr>
        <p:spPr bwMode="auto">
          <a:xfrm>
            <a:off x="4951413" y="2441575"/>
            <a:ext cx="76200" cy="2200275"/>
          </a:xfrm>
          <a:custGeom>
            <a:avLst/>
            <a:gdLst>
              <a:gd name="T0" fmla="*/ 0 w 48"/>
              <a:gd name="T1" fmla="*/ 0 h 1386"/>
              <a:gd name="T2" fmla="*/ 48 w 48"/>
              <a:gd name="T3" fmla="*/ 0 h 1386"/>
              <a:gd name="T4" fmla="*/ 48 w 48"/>
              <a:gd name="T5" fmla="*/ 1386 h 1386"/>
              <a:gd name="T6" fmla="*/ 0 60000 65536"/>
              <a:gd name="T7" fmla="*/ 0 60000 65536"/>
              <a:gd name="T8" fmla="*/ 0 60000 65536"/>
              <a:gd name="T9" fmla="*/ 0 w 48"/>
              <a:gd name="T10" fmla="*/ 0 h 1386"/>
              <a:gd name="T11" fmla="*/ 48 w 48"/>
              <a:gd name="T12" fmla="*/ 1386 h 1386"/>
            </a:gdLst>
            <a:ahLst/>
            <a:cxnLst>
              <a:cxn ang="T6">
                <a:pos x="T0" y="T1"/>
              </a:cxn>
              <a:cxn ang="T7">
                <a:pos x="T2" y="T3"/>
              </a:cxn>
              <a:cxn ang="T8">
                <a:pos x="T4" y="T5"/>
              </a:cxn>
            </a:cxnLst>
            <a:rect l="T9" t="T10" r="T11" b="T12"/>
            <a:pathLst>
              <a:path w="48" h="1386">
                <a:moveTo>
                  <a:pt x="0" y="0"/>
                </a:moveTo>
                <a:lnTo>
                  <a:pt x="48" y="0"/>
                </a:lnTo>
                <a:lnTo>
                  <a:pt x="48" y="138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11" name="Freeform 34"/>
          <p:cNvSpPr>
            <a:spLocks/>
          </p:cNvSpPr>
          <p:nvPr/>
        </p:nvSpPr>
        <p:spPr bwMode="auto">
          <a:xfrm>
            <a:off x="5557838" y="2441575"/>
            <a:ext cx="76200" cy="2200275"/>
          </a:xfrm>
          <a:custGeom>
            <a:avLst/>
            <a:gdLst>
              <a:gd name="T0" fmla="*/ 0 w 48"/>
              <a:gd name="T1" fmla="*/ 0 h 1386"/>
              <a:gd name="T2" fmla="*/ 48 w 48"/>
              <a:gd name="T3" fmla="*/ 0 h 1386"/>
              <a:gd name="T4" fmla="*/ 48 w 48"/>
              <a:gd name="T5" fmla="*/ 1386 h 1386"/>
              <a:gd name="T6" fmla="*/ 0 60000 65536"/>
              <a:gd name="T7" fmla="*/ 0 60000 65536"/>
              <a:gd name="T8" fmla="*/ 0 60000 65536"/>
              <a:gd name="T9" fmla="*/ 0 w 48"/>
              <a:gd name="T10" fmla="*/ 0 h 1386"/>
              <a:gd name="T11" fmla="*/ 48 w 48"/>
              <a:gd name="T12" fmla="*/ 1386 h 1386"/>
            </a:gdLst>
            <a:ahLst/>
            <a:cxnLst>
              <a:cxn ang="T6">
                <a:pos x="T0" y="T1"/>
              </a:cxn>
              <a:cxn ang="T7">
                <a:pos x="T2" y="T3"/>
              </a:cxn>
              <a:cxn ang="T8">
                <a:pos x="T4" y="T5"/>
              </a:cxn>
            </a:cxnLst>
            <a:rect l="T9" t="T10" r="T11" b="T12"/>
            <a:pathLst>
              <a:path w="48" h="1386">
                <a:moveTo>
                  <a:pt x="0" y="0"/>
                </a:moveTo>
                <a:lnTo>
                  <a:pt x="48" y="0"/>
                </a:lnTo>
                <a:lnTo>
                  <a:pt x="48" y="138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12" name="Freeform 35"/>
          <p:cNvSpPr>
            <a:spLocks/>
          </p:cNvSpPr>
          <p:nvPr/>
        </p:nvSpPr>
        <p:spPr bwMode="auto">
          <a:xfrm>
            <a:off x="6164263" y="2441575"/>
            <a:ext cx="76200" cy="2200275"/>
          </a:xfrm>
          <a:custGeom>
            <a:avLst/>
            <a:gdLst>
              <a:gd name="T0" fmla="*/ 0 w 48"/>
              <a:gd name="T1" fmla="*/ 0 h 1386"/>
              <a:gd name="T2" fmla="*/ 48 w 48"/>
              <a:gd name="T3" fmla="*/ 0 h 1386"/>
              <a:gd name="T4" fmla="*/ 48 w 48"/>
              <a:gd name="T5" fmla="*/ 1386 h 1386"/>
              <a:gd name="T6" fmla="*/ 0 60000 65536"/>
              <a:gd name="T7" fmla="*/ 0 60000 65536"/>
              <a:gd name="T8" fmla="*/ 0 60000 65536"/>
              <a:gd name="T9" fmla="*/ 0 w 48"/>
              <a:gd name="T10" fmla="*/ 0 h 1386"/>
              <a:gd name="T11" fmla="*/ 48 w 48"/>
              <a:gd name="T12" fmla="*/ 1386 h 1386"/>
            </a:gdLst>
            <a:ahLst/>
            <a:cxnLst>
              <a:cxn ang="T6">
                <a:pos x="T0" y="T1"/>
              </a:cxn>
              <a:cxn ang="T7">
                <a:pos x="T2" y="T3"/>
              </a:cxn>
              <a:cxn ang="T8">
                <a:pos x="T4" y="T5"/>
              </a:cxn>
            </a:cxnLst>
            <a:rect l="T9" t="T10" r="T11" b="T12"/>
            <a:pathLst>
              <a:path w="48" h="1386">
                <a:moveTo>
                  <a:pt x="0" y="0"/>
                </a:moveTo>
                <a:lnTo>
                  <a:pt x="48" y="0"/>
                </a:lnTo>
                <a:lnTo>
                  <a:pt x="48" y="1386"/>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13" name="Line 36"/>
          <p:cNvSpPr>
            <a:spLocks noChangeShapeType="1"/>
          </p:cNvSpPr>
          <p:nvPr/>
        </p:nvSpPr>
        <p:spPr bwMode="auto">
          <a:xfrm>
            <a:off x="4192588" y="221297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4" name="Line 37"/>
          <p:cNvSpPr>
            <a:spLocks noChangeShapeType="1"/>
          </p:cNvSpPr>
          <p:nvPr/>
        </p:nvSpPr>
        <p:spPr bwMode="auto">
          <a:xfrm>
            <a:off x="4800600" y="221297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5" name="Line 38"/>
          <p:cNvSpPr>
            <a:spLocks noChangeShapeType="1"/>
          </p:cNvSpPr>
          <p:nvPr/>
        </p:nvSpPr>
        <p:spPr bwMode="auto">
          <a:xfrm>
            <a:off x="5408613" y="221297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6" name="Line 39"/>
          <p:cNvSpPr>
            <a:spLocks noChangeShapeType="1"/>
          </p:cNvSpPr>
          <p:nvPr/>
        </p:nvSpPr>
        <p:spPr bwMode="auto">
          <a:xfrm>
            <a:off x="6016625" y="2212975"/>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7" name="Line 40"/>
          <p:cNvSpPr>
            <a:spLocks noChangeShapeType="1"/>
          </p:cNvSpPr>
          <p:nvPr/>
        </p:nvSpPr>
        <p:spPr bwMode="auto">
          <a:xfrm>
            <a:off x="4192588" y="282098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8" name="Line 41"/>
          <p:cNvSpPr>
            <a:spLocks noChangeShapeType="1"/>
          </p:cNvSpPr>
          <p:nvPr/>
        </p:nvSpPr>
        <p:spPr bwMode="auto">
          <a:xfrm>
            <a:off x="4800600" y="282098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19" name="Line 42"/>
          <p:cNvSpPr>
            <a:spLocks noChangeShapeType="1"/>
          </p:cNvSpPr>
          <p:nvPr/>
        </p:nvSpPr>
        <p:spPr bwMode="auto">
          <a:xfrm>
            <a:off x="5408613" y="282098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0" name="Line 43"/>
          <p:cNvSpPr>
            <a:spLocks noChangeShapeType="1"/>
          </p:cNvSpPr>
          <p:nvPr/>
        </p:nvSpPr>
        <p:spPr bwMode="auto">
          <a:xfrm>
            <a:off x="6016625" y="282098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1" name="Line 44"/>
          <p:cNvSpPr>
            <a:spLocks noChangeShapeType="1"/>
          </p:cNvSpPr>
          <p:nvPr/>
        </p:nvSpPr>
        <p:spPr bwMode="auto">
          <a:xfrm>
            <a:off x="4192588" y="342741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2" name="Line 45"/>
          <p:cNvSpPr>
            <a:spLocks noChangeShapeType="1"/>
          </p:cNvSpPr>
          <p:nvPr/>
        </p:nvSpPr>
        <p:spPr bwMode="auto">
          <a:xfrm>
            <a:off x="4800600" y="342741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3" name="Line 46"/>
          <p:cNvSpPr>
            <a:spLocks noChangeShapeType="1"/>
          </p:cNvSpPr>
          <p:nvPr/>
        </p:nvSpPr>
        <p:spPr bwMode="auto">
          <a:xfrm>
            <a:off x="5408613" y="342741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4" name="Line 47"/>
          <p:cNvSpPr>
            <a:spLocks noChangeShapeType="1"/>
          </p:cNvSpPr>
          <p:nvPr/>
        </p:nvSpPr>
        <p:spPr bwMode="auto">
          <a:xfrm>
            <a:off x="6016625" y="3427413"/>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5" name="Line 48"/>
          <p:cNvSpPr>
            <a:spLocks noChangeShapeType="1"/>
          </p:cNvSpPr>
          <p:nvPr/>
        </p:nvSpPr>
        <p:spPr bwMode="auto">
          <a:xfrm>
            <a:off x="4192588" y="40338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6" name="Line 49"/>
          <p:cNvSpPr>
            <a:spLocks noChangeShapeType="1"/>
          </p:cNvSpPr>
          <p:nvPr/>
        </p:nvSpPr>
        <p:spPr bwMode="auto">
          <a:xfrm>
            <a:off x="4800600" y="40338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7" name="Line 50"/>
          <p:cNvSpPr>
            <a:spLocks noChangeShapeType="1"/>
          </p:cNvSpPr>
          <p:nvPr/>
        </p:nvSpPr>
        <p:spPr bwMode="auto">
          <a:xfrm>
            <a:off x="5408613" y="40338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8" name="Line 51"/>
          <p:cNvSpPr>
            <a:spLocks noChangeShapeType="1"/>
          </p:cNvSpPr>
          <p:nvPr/>
        </p:nvSpPr>
        <p:spPr bwMode="auto">
          <a:xfrm>
            <a:off x="6016625" y="4033838"/>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4929" name="Line 52"/>
          <p:cNvSpPr>
            <a:spLocks noChangeShapeType="1"/>
          </p:cNvSpPr>
          <p:nvPr/>
        </p:nvSpPr>
        <p:spPr bwMode="auto">
          <a:xfrm>
            <a:off x="5180013" y="4946650"/>
            <a:ext cx="0" cy="379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30" name="Line 57"/>
          <p:cNvSpPr>
            <a:spLocks noChangeShapeType="1"/>
          </p:cNvSpPr>
          <p:nvPr/>
        </p:nvSpPr>
        <p:spPr bwMode="auto">
          <a:xfrm>
            <a:off x="2825750" y="4187825"/>
            <a:ext cx="3794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31" name="Text Box 58"/>
          <p:cNvSpPr txBox="1">
            <a:spLocks noChangeArrowheads="1"/>
          </p:cNvSpPr>
          <p:nvPr/>
        </p:nvSpPr>
        <p:spPr bwMode="auto">
          <a:xfrm>
            <a:off x="2246313" y="404653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RAS</a:t>
            </a:r>
          </a:p>
        </p:txBody>
      </p:sp>
      <p:sp>
        <p:nvSpPr>
          <p:cNvPr id="634932" name="Text Box 60"/>
          <p:cNvSpPr txBox="1">
            <a:spLocks noChangeArrowheads="1"/>
          </p:cNvSpPr>
          <p:nvPr/>
        </p:nvSpPr>
        <p:spPr bwMode="auto">
          <a:xfrm>
            <a:off x="3189288" y="4870450"/>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CAS</a:t>
            </a:r>
          </a:p>
        </p:txBody>
      </p:sp>
      <p:sp>
        <p:nvSpPr>
          <p:cNvPr id="634933" name="Line 63"/>
          <p:cNvSpPr>
            <a:spLocks noChangeShapeType="1"/>
          </p:cNvSpPr>
          <p:nvPr/>
        </p:nvSpPr>
        <p:spPr bwMode="auto">
          <a:xfrm>
            <a:off x="3740150" y="4946650"/>
            <a:ext cx="3032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34" name="Text Box 67"/>
          <p:cNvSpPr txBox="1">
            <a:spLocks noChangeArrowheads="1"/>
          </p:cNvSpPr>
          <p:nvPr/>
        </p:nvSpPr>
        <p:spPr bwMode="auto">
          <a:xfrm>
            <a:off x="1665288" y="4641850"/>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sz="1400"/>
              <a:t>Addr</a:t>
            </a:r>
          </a:p>
        </p:txBody>
      </p:sp>
      <p:sp>
        <p:nvSpPr>
          <p:cNvPr id="634936" name="Rectangle 55"/>
          <p:cNvSpPr>
            <a:spLocks noChangeArrowheads="1"/>
          </p:cNvSpPr>
          <p:nvPr/>
        </p:nvSpPr>
        <p:spPr bwMode="auto">
          <a:xfrm>
            <a:off x="3276600" y="4110038"/>
            <a:ext cx="463550" cy="241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34937" name="Isosceles Triangle 56"/>
          <p:cNvSpPr>
            <a:spLocks noChangeArrowheads="1"/>
          </p:cNvSpPr>
          <p:nvPr/>
        </p:nvSpPr>
        <p:spPr bwMode="auto">
          <a:xfrm rot="5400000">
            <a:off x="3289300" y="4175125"/>
            <a:ext cx="125413" cy="150813"/>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58" name="Trapezoid 57"/>
          <p:cNvSpPr/>
          <p:nvPr/>
        </p:nvSpPr>
        <p:spPr bwMode="auto">
          <a:xfrm rot="10800000">
            <a:off x="3271838" y="3806825"/>
            <a:ext cx="468312" cy="150813"/>
          </a:xfrm>
          <a:prstGeom prst="trapezoid">
            <a:avLst/>
          </a:prstGeom>
          <a:noFill/>
          <a:ln w="9525" cap="flat" cmpd="sng" algn="ctr">
            <a:solidFill>
              <a:schemeClr val="tx1"/>
            </a:solidFill>
            <a:prstDash val="solid"/>
            <a:round/>
            <a:headEnd type="none" w="med" len="med"/>
            <a:tailEnd type="none" w="med" len="med"/>
          </a:ln>
          <a:effectLst/>
        </p:spPr>
        <p:txBody>
          <a:bodyPr wrap="none" anchor="ctr"/>
          <a:lstStyle/>
          <a:p>
            <a:pPr algn="ctr" eaLnBrk="0" hangingPunct="0">
              <a:defRPr/>
            </a:pPr>
            <a:endParaRPr lang="en-US">
              <a:cs typeface="+mn-cs"/>
            </a:endParaRPr>
          </a:p>
        </p:txBody>
      </p:sp>
      <p:cxnSp>
        <p:nvCxnSpPr>
          <p:cNvPr id="634939" name="Straight Arrow Connector 59"/>
          <p:cNvCxnSpPr>
            <a:cxnSpLocks noChangeShapeType="1"/>
            <a:stCxn id="634936" idx="0"/>
            <a:endCxn id="58" idx="0"/>
          </p:cNvCxnSpPr>
          <p:nvPr/>
        </p:nvCxnSpPr>
        <p:spPr bwMode="auto">
          <a:xfrm rot="16200000" flipV="1">
            <a:off x="3431382" y="4033044"/>
            <a:ext cx="1524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1359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is still kind of big</a:t>
            </a:r>
          </a:p>
        </p:txBody>
      </p:sp>
      <p:sp>
        <p:nvSpPr>
          <p:cNvPr id="3" name="Content Placeholder 2"/>
          <p:cNvSpPr>
            <a:spLocks noGrp="1"/>
          </p:cNvSpPr>
          <p:nvPr>
            <p:ph idx="1"/>
          </p:nvPr>
        </p:nvSpPr>
        <p:spPr/>
        <p:txBody>
          <a:bodyPr/>
          <a:lstStyle/>
          <a:p>
            <a:r>
              <a:rPr lang="en-US" dirty="0"/>
              <a:t>Current DRAM cell is 6f</a:t>
            </a:r>
            <a:r>
              <a:rPr lang="en-US" baseline="30000" dirty="0"/>
              <a:t>2</a:t>
            </a:r>
            <a:r>
              <a:rPr lang="en-US" dirty="0"/>
              <a:t>, and f is around 20nm</a:t>
            </a:r>
          </a:p>
          <a:p>
            <a:pPr lvl="1"/>
            <a:r>
              <a:rPr lang="en-US" dirty="0"/>
              <a:t>So, 416Mb per mm</a:t>
            </a:r>
            <a:r>
              <a:rPr lang="en-US" baseline="30000" dirty="0"/>
              <a:t>2 </a:t>
            </a:r>
            <a:r>
              <a:rPr lang="en-US" dirty="0"/>
              <a:t> </a:t>
            </a:r>
          </a:p>
          <a:p>
            <a:pPr lvl="1"/>
            <a:r>
              <a:rPr lang="en-US" dirty="0"/>
              <a:t>In reality, a lot of area is “lost” to supporting (peripheral) circuits</a:t>
            </a:r>
          </a:p>
          <a:p>
            <a:r>
              <a:rPr lang="en-US" dirty="0"/>
              <a:t>But DRAM scaling is challenging</a:t>
            </a:r>
          </a:p>
          <a:p>
            <a:pPr lvl="1"/>
            <a:r>
              <a:rPr lang="en-US" dirty="0"/>
              <a:t>More problems as dimensions shrink – 10nm will be 4x density, but really hard to achieve</a:t>
            </a:r>
          </a:p>
          <a:p>
            <a:r>
              <a:rPr lang="en-US" dirty="0"/>
              <a:t>How can we do better?</a:t>
            </a:r>
          </a:p>
          <a:p>
            <a:pPr lvl="1"/>
            <a:r>
              <a:rPr lang="en-US" dirty="0"/>
              <a:t>Use even denser memories</a:t>
            </a:r>
          </a:p>
          <a:p>
            <a:pPr lvl="1"/>
            <a:r>
              <a:rPr lang="en-US" dirty="0"/>
              <a:t>Reduce peripheral circuits</a:t>
            </a:r>
          </a:p>
          <a:p>
            <a:pPr lvl="1"/>
            <a:r>
              <a:rPr lang="en-US" dirty="0"/>
              <a:t>Go vertical – store in 3D</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42</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3976462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Memory</a:t>
            </a:r>
          </a:p>
        </p:txBody>
      </p:sp>
      <p:sp>
        <p:nvSpPr>
          <p:cNvPr id="3" name="Content Placeholder 2"/>
          <p:cNvSpPr>
            <a:spLocks noGrp="1"/>
          </p:cNvSpPr>
          <p:nvPr>
            <p:ph idx="1"/>
          </p:nvPr>
        </p:nvSpPr>
        <p:spPr/>
        <p:txBody>
          <a:bodyPr/>
          <a:lstStyle/>
          <a:p>
            <a:r>
              <a:rPr lang="en-US" dirty="0"/>
              <a:t>Relies on quantum tunneling!</a:t>
            </a:r>
          </a:p>
          <a:p>
            <a:r>
              <a:rPr lang="en-US" dirty="0"/>
              <a:t>A floating (insulated) second gate (~4f</a:t>
            </a:r>
            <a:r>
              <a:rPr lang="en-US" baseline="30000" dirty="0"/>
              <a:t>2</a:t>
            </a:r>
            <a:r>
              <a:rPr lang="en-US" dirty="0"/>
              <a:t> today)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Learning to count electrons</a:t>
            </a:r>
          </a:p>
          <a:p>
            <a:pPr lvl="1"/>
            <a:r>
              <a:rPr lang="en-US" dirty="0"/>
              <a:t>Multi-level cells</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43</a:t>
            </a:fld>
            <a:endParaRPr lang="en-US" altLang="en-US"/>
          </a:p>
        </p:txBody>
      </p:sp>
      <p:sp>
        <p:nvSpPr>
          <p:cNvPr id="5" name="Footer Placeholder 4"/>
          <p:cNvSpPr>
            <a:spLocks noGrp="1"/>
          </p:cNvSpPr>
          <p:nvPr>
            <p:ph type="ftr" idx="3"/>
          </p:nvPr>
        </p:nvSpPr>
        <p:spPr/>
        <p:txBody>
          <a:bodyPr/>
          <a:lstStyle/>
          <a:p>
            <a:r>
              <a:rPr lang="fi-FI" altLang="en-US"/>
              <a:t>(c) Derek Chiou &amp; Mattan Erez &amp; Dam Sunwoo</a:t>
            </a:r>
            <a:endParaRPr lang="en-US" altLang="en-US" dirty="0"/>
          </a:p>
        </p:txBody>
      </p:sp>
      <p:pic>
        <p:nvPicPr>
          <p:cNvPr id="11266" name="Picture 2" descr="https://upload.wikimedia.org/wikipedia/commons/thumb/2/28/Flash-Programming.svg/220px-Flash-Programm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14600"/>
            <a:ext cx="3505200" cy="291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915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NAND FLASH (reduce wires and periphery)</a:t>
            </a:r>
          </a:p>
        </p:txBody>
      </p:sp>
      <p:sp>
        <p:nvSpPr>
          <p:cNvPr id="3" name="Content Placeholder 2"/>
          <p:cNvSpPr>
            <a:spLocks noGrp="1"/>
          </p:cNvSpPr>
          <p:nvPr>
            <p:ph idx="1"/>
          </p:nvPr>
        </p:nvSpPr>
        <p:spPr/>
        <p:txBody>
          <a:bodyPr/>
          <a:lstStyle/>
          <a:p>
            <a:r>
              <a:rPr lang="en-US" dirty="0"/>
              <a:t>Access entire page at a time</a:t>
            </a:r>
          </a:p>
          <a:p>
            <a:r>
              <a:rPr lang="en-US" dirty="0"/>
              <a:t>But, only allow one to possibly affect the read</a:t>
            </a:r>
          </a:p>
          <a:p>
            <a:r>
              <a:rPr lang="en-US" dirty="0"/>
              <a:t>Have to program and erase together</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44</a:t>
            </a:fld>
            <a:endParaRPr lang="en-US" altLang="en-US"/>
          </a:p>
        </p:txBody>
      </p:sp>
      <p:sp>
        <p:nvSpPr>
          <p:cNvPr id="5" name="Footer Placeholder 4"/>
          <p:cNvSpPr>
            <a:spLocks noGrp="1"/>
          </p:cNvSpPr>
          <p:nvPr>
            <p:ph type="ftr" idx="3"/>
          </p:nvPr>
        </p:nvSpPr>
        <p:spPr/>
        <p:txBody>
          <a:bodyPr/>
          <a:lstStyle/>
          <a:p>
            <a:r>
              <a:rPr lang="fi-FI" altLang="en-US"/>
              <a:t>(c) Derek Chiou &amp; Mattan Erez &amp; Dam Sunwoo</a:t>
            </a:r>
            <a:endParaRPr lang="en-US" altLang="en-US" dirty="0"/>
          </a:p>
        </p:txBody>
      </p:sp>
      <p:pic>
        <p:nvPicPr>
          <p:cNvPr id="12290" name="Picture 2" descr="https://upload.wikimedia.org/wikipedia/commons/thumb/f/f5/Nand_flash_structure.svg/800px-Nand_flash_structur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094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vertical</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idx="12"/>
          </p:nvPr>
        </p:nvSpPr>
        <p:spPr/>
        <p:txBody>
          <a:bodyPr/>
          <a:lstStyle/>
          <a:p>
            <a:fld id="{9298A09C-1584-4E46-935C-492AB14C1C1B}" type="slidenum">
              <a:rPr lang="en-US" altLang="en-US" smtClean="0"/>
              <a:pPr/>
              <a:t>45</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pic>
        <p:nvPicPr>
          <p:cNvPr id="6" name="Picture 4" descr="http://www.pcper.com/files/imagecache/article_max_width/review/2014-06-30/fig13.jpg"/>
          <p:cNvPicPr>
            <a:picLocks noChangeAspect="1" noChangeArrowheads="1"/>
          </p:cNvPicPr>
          <p:nvPr/>
        </p:nvPicPr>
        <p:blipFill rotWithShape="1">
          <a:blip r:embed="rId2">
            <a:extLst>
              <a:ext uri="{28A0092B-C50C-407E-A947-70E740481C1C}">
                <a14:useLocalDpi xmlns:a14="http://schemas.microsoft.com/office/drawing/2010/main" val="0"/>
              </a:ext>
            </a:extLst>
          </a:blip>
          <a:srcRect r="8306" b="43197"/>
          <a:stretch/>
        </p:blipFill>
        <p:spPr bwMode="auto">
          <a:xfrm>
            <a:off x="165605" y="1715948"/>
            <a:ext cx="5257800" cy="318135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58" y="2895600"/>
            <a:ext cx="5203789" cy="390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86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that’s not densest</a:t>
            </a:r>
          </a:p>
        </p:txBody>
      </p:sp>
      <p:sp>
        <p:nvSpPr>
          <p:cNvPr id="3" name="Content Placeholder 2"/>
          <p:cNvSpPr>
            <a:spLocks noGrp="1"/>
          </p:cNvSpPr>
          <p:nvPr>
            <p:ph idx="1"/>
          </p:nvPr>
        </p:nvSpPr>
        <p:spPr/>
        <p:txBody>
          <a:bodyPr/>
          <a:lstStyle/>
          <a:p>
            <a:r>
              <a:rPr lang="en-US" dirty="0"/>
              <a:t>Magnetic disks and tapes win that right now</a:t>
            </a:r>
          </a:p>
          <a:p>
            <a:pPr lvl="1"/>
            <a:r>
              <a:rPr lang="en-US" dirty="0"/>
              <a:t>~100nm</a:t>
            </a:r>
            <a:r>
              <a:rPr lang="en-US" baseline="30000" dirty="0"/>
              <a:t>2</a:t>
            </a:r>
            <a:r>
              <a:rPr lang="en-US" dirty="0"/>
              <a:t> per cell (&lt; “1f</a:t>
            </a:r>
            <a:r>
              <a:rPr lang="en-US" baseline="30000" dirty="0"/>
              <a:t>2</a:t>
            </a:r>
            <a:r>
              <a:rPr lang="en-US" dirty="0"/>
              <a:t>” today)</a:t>
            </a:r>
          </a:p>
          <a:p>
            <a:pPr lvl="1"/>
            <a:r>
              <a:rPr lang="en-US" dirty="0"/>
              <a:t>Stack multiple platters in disks</a:t>
            </a:r>
          </a:p>
          <a:p>
            <a:pPr lvl="1"/>
            <a:r>
              <a:rPr lang="en-US" dirty="0"/>
              <a:t>Tape is thin and wrapped</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46</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pic>
        <p:nvPicPr>
          <p:cNvPr id="14340" name="Picture 4" descr="Image result for hard drive spind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4648200"/>
            <a:ext cx="22098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10" descr="Image result for magnetic tape drive muse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788" y="3225866"/>
            <a:ext cx="4029075" cy="3324226"/>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12" descr="Image result for magnetic tape drive muse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583" y="4400549"/>
            <a:ext cx="2438400" cy="23241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4758102" y="2420191"/>
            <a:ext cx="2752735" cy="2929778"/>
          </a:xfrm>
          <a:prstGeom prst="rect">
            <a:avLst/>
          </a:prstGeom>
        </p:spPr>
      </p:pic>
    </p:spTree>
    <p:extLst>
      <p:ext uri="{BB962C8B-B14F-4D97-AF65-F5344CB8AC3E}">
        <p14:creationId xmlns:p14="http://schemas.microsoft.com/office/powerpoint/2010/main" val="242956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even that may not be densest</a:t>
            </a:r>
          </a:p>
        </p:txBody>
      </p:sp>
      <p:sp>
        <p:nvSpPr>
          <p:cNvPr id="3" name="Content Placeholder 2"/>
          <p:cNvSpPr>
            <a:spLocks noGrp="1"/>
          </p:cNvSpPr>
          <p:nvPr>
            <p:ph idx="1"/>
          </p:nvPr>
        </p:nvSpPr>
        <p:spPr/>
        <p:txBody>
          <a:bodyPr/>
          <a:lstStyle/>
          <a:p>
            <a:r>
              <a:rPr lang="en-US" dirty="0"/>
              <a:t>3D crossbar memories</a:t>
            </a:r>
          </a:p>
          <a:p>
            <a:pPr lvl="1"/>
            <a:r>
              <a:rPr lang="en-US" dirty="0"/>
              <a:t>Resistive storage</a:t>
            </a:r>
          </a:p>
          <a:p>
            <a:pPr lvl="1"/>
            <a:r>
              <a:rPr lang="en-US" dirty="0"/>
              <a:t>Sense the current</a:t>
            </a:r>
          </a:p>
          <a:p>
            <a:pPr lvl="1"/>
            <a:r>
              <a:rPr lang="en-US" dirty="0"/>
              <a:t>No access transistors!</a:t>
            </a:r>
          </a:p>
          <a:p>
            <a:pPr lvl="1"/>
            <a:r>
              <a:rPr lang="en-US" dirty="0"/>
              <a:t>But, really dense still in research</a:t>
            </a:r>
          </a:p>
          <a:p>
            <a:pPr lvl="2"/>
            <a:r>
              <a:rPr lang="en-US" dirty="0"/>
              <a:t>Periphery is large</a:t>
            </a:r>
          </a:p>
          <a:p>
            <a:pPr lvl="2"/>
            <a:r>
              <a:rPr lang="en-US" dirty="0"/>
              <a:t>Reliability is a problem</a:t>
            </a:r>
          </a:p>
          <a:p>
            <a:r>
              <a:rPr lang="en-US" dirty="0"/>
              <a:t>DNA storage</a:t>
            </a:r>
          </a:p>
          <a:p>
            <a:pPr lvl="1"/>
            <a:r>
              <a:rPr lang="en-US" dirty="0"/>
              <a:t>Science stage</a:t>
            </a:r>
          </a:p>
          <a:p>
            <a:pPr lvl="1"/>
            <a:r>
              <a:rPr lang="en-US" dirty="0"/>
              <a:t>May never be good for computing</a:t>
            </a:r>
          </a:p>
          <a:p>
            <a:pPr lvl="1"/>
            <a:r>
              <a:rPr lang="en-US" dirty="0"/>
              <a:t>Why?</a:t>
            </a:r>
          </a:p>
          <a:p>
            <a:r>
              <a:rPr lang="en-US" dirty="0"/>
              <a:t>Holograms</a:t>
            </a:r>
          </a:p>
          <a:p>
            <a:r>
              <a:rPr lang="en-US" dirty="0"/>
              <a:t>...</a:t>
            </a:r>
          </a:p>
          <a:p>
            <a:pPr marL="0" indent="0">
              <a:buNone/>
            </a:pPr>
            <a:endParaRPr lang="en-US" dirty="0"/>
          </a:p>
        </p:txBody>
      </p:sp>
      <p:sp>
        <p:nvSpPr>
          <p:cNvPr id="4" name="Slide Number Placeholder 3"/>
          <p:cNvSpPr>
            <a:spLocks noGrp="1"/>
          </p:cNvSpPr>
          <p:nvPr>
            <p:ph type="sldNum" idx="12"/>
          </p:nvPr>
        </p:nvSpPr>
        <p:spPr/>
        <p:txBody>
          <a:bodyPr/>
          <a:lstStyle/>
          <a:p>
            <a:fld id="{9298A09C-1584-4E46-935C-492AB14C1C1B}" type="slidenum">
              <a:rPr lang="en-US" altLang="en-US" smtClean="0"/>
              <a:pPr/>
              <a:t>47</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pic>
        <p:nvPicPr>
          <p:cNvPr id="16386" name="Picture 2" descr="crossbarram1"/>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r="20000" b="38028"/>
          <a:stretch/>
        </p:blipFill>
        <p:spPr bwMode="auto">
          <a:xfrm>
            <a:off x="5334000" y="1623219"/>
            <a:ext cx="3657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Image result for dna stor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0286" y="4495800"/>
            <a:ext cx="3429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745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 -- tradeoffs</a:t>
            </a:r>
          </a:p>
        </p:txBody>
      </p:sp>
      <p:sp>
        <p:nvSpPr>
          <p:cNvPr id="3" name="Content Placeholder 2"/>
          <p:cNvSpPr>
            <a:spLocks noGrp="1"/>
          </p:cNvSpPr>
          <p:nvPr>
            <p:ph idx="1"/>
          </p:nvPr>
        </p:nvSpPr>
        <p:spPr/>
        <p:txBody>
          <a:bodyPr/>
          <a:lstStyle/>
          <a:p>
            <a:r>
              <a:rPr lang="en-US" dirty="0"/>
              <a:t>Can’t get the cost/capacity we want at the latency we want</a:t>
            </a:r>
          </a:p>
          <a:p>
            <a:r>
              <a:rPr lang="en-US" dirty="0"/>
              <a:t>So use multiple technologies at once</a:t>
            </a:r>
          </a:p>
          <a:p>
            <a:endParaRPr lang="en-US" dirty="0"/>
          </a:p>
        </p:txBody>
      </p:sp>
      <p:sp>
        <p:nvSpPr>
          <p:cNvPr id="4" name="Slide Number Placeholder 3"/>
          <p:cNvSpPr>
            <a:spLocks noGrp="1"/>
          </p:cNvSpPr>
          <p:nvPr>
            <p:ph type="sldNum" idx="12"/>
          </p:nvPr>
        </p:nvSpPr>
        <p:spPr/>
        <p:txBody>
          <a:bodyPr/>
          <a:lstStyle/>
          <a:p>
            <a:fld id="{9298A09C-1584-4E46-935C-492AB14C1C1B}" type="slidenum">
              <a:rPr lang="en-US" altLang="en-US" smtClean="0"/>
              <a:pPr/>
              <a:t>48</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graphicFrame>
        <p:nvGraphicFramePr>
          <p:cNvPr id="6" name="Diagram 5"/>
          <p:cNvGraphicFramePr/>
          <p:nvPr>
            <p:extLst>
              <p:ext uri="{D42A27DB-BD31-4B8C-83A1-F6EECF244321}">
                <p14:modId xmlns:p14="http://schemas.microsoft.com/office/powerpoint/2010/main" val="1144631255"/>
              </p:ext>
            </p:extLst>
          </p:nvPr>
        </p:nvGraphicFramePr>
        <p:xfrm>
          <a:off x="1567237" y="2175997"/>
          <a:ext cx="5943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Explosion 2 6"/>
          <p:cNvSpPr/>
          <p:nvPr/>
        </p:nvSpPr>
        <p:spPr bwMode="auto">
          <a:xfrm>
            <a:off x="3352800" y="3886200"/>
            <a:ext cx="2514600" cy="1600200"/>
          </a:xfrm>
          <a:prstGeom prst="irregularSeal2">
            <a:avLst/>
          </a:prstGeom>
          <a:noFill/>
          <a:ln w="3810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Tree>
    <p:extLst>
      <p:ext uri="{BB962C8B-B14F-4D97-AF65-F5344CB8AC3E}">
        <p14:creationId xmlns:p14="http://schemas.microsoft.com/office/powerpoint/2010/main" val="395682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a:t>Solution 1a</a:t>
            </a:r>
          </a:p>
        </p:txBody>
      </p:sp>
      <p:sp>
        <p:nvSpPr>
          <p:cNvPr id="60" name="Slide Number Placeholder 5"/>
          <p:cNvSpPr>
            <a:spLocks noGrp="1"/>
          </p:cNvSpPr>
          <p:nvPr>
            <p:ph type="sldNum" idx="12"/>
          </p:nvPr>
        </p:nvSpPr>
        <p:spPr/>
        <p:txBody>
          <a:bodyPr/>
          <a:lstStyle/>
          <a:p>
            <a:fld id="{6CA3F111-C824-40E9-91C0-113D41C8D7FC}" type="slidenum">
              <a:rPr lang="en-US" altLang="en-US"/>
              <a:pPr/>
              <a:t>5</a:t>
            </a:fld>
            <a:endParaRPr lang="en-US" altLang="en-US"/>
          </a:p>
        </p:txBody>
      </p:sp>
      <p:sp>
        <p:nvSpPr>
          <p:cNvPr id="61" name="Footer Placeholder 60"/>
          <p:cNvSpPr>
            <a:spLocks noGrp="1"/>
          </p:cNvSpPr>
          <p:nvPr>
            <p:ph type="ftr" idx="3"/>
          </p:nvPr>
        </p:nvSpPr>
        <p:spPr>
          <a:prstGeom prst="rect">
            <a:avLst/>
          </a:prstGeom>
        </p:spPr>
        <p:txBody>
          <a:bodyPr/>
          <a:lstStyle/>
          <a:p>
            <a:r>
              <a:rPr lang="fi-FI" altLang="en-US"/>
              <a:t>(c) Derek Chiou &amp; Mattan Erez &amp; Dam Sunwoo</a:t>
            </a:r>
            <a:endParaRPr lang="en-US" altLang="en-US"/>
          </a:p>
        </p:txBody>
      </p:sp>
      <p:sp>
        <p:nvSpPr>
          <p:cNvPr id="1149955" name="Rectangle 3"/>
          <p:cNvSpPr>
            <a:spLocks noGrp="1" noChangeArrowheads="1"/>
          </p:cNvSpPr>
          <p:nvPr>
            <p:ph type="body" idx="4294967295"/>
          </p:nvPr>
        </p:nvSpPr>
        <p:spPr>
          <a:xfrm>
            <a:off x="0" y="5257800"/>
            <a:ext cx="8680450" cy="1166813"/>
          </a:xfrm>
        </p:spPr>
        <p:txBody>
          <a:bodyPr/>
          <a:lstStyle/>
          <a:p>
            <a:r>
              <a:rPr lang="en-US" sz="2200" dirty="0"/>
              <a:t>Keep old physical register name in ROB</a:t>
            </a:r>
          </a:p>
          <a:p>
            <a:pPr lvl="1"/>
            <a:r>
              <a:rPr lang="en-US" sz="2000" dirty="0"/>
              <a:t>Can reclaim as instruction retired</a:t>
            </a:r>
          </a:p>
          <a:p>
            <a:pPr lvl="1"/>
            <a:r>
              <a:rPr lang="en-US" sz="2000" dirty="0"/>
              <a:t>Avoid read/modify/write in rename table</a:t>
            </a:r>
          </a:p>
        </p:txBody>
      </p:sp>
      <p:sp>
        <p:nvSpPr>
          <p:cNvPr id="1149956" name="Rectangle 4"/>
          <p:cNvSpPr>
            <a:spLocks noChangeArrowheads="1"/>
          </p:cNvSpPr>
          <p:nvPr/>
        </p:nvSpPr>
        <p:spPr bwMode="auto">
          <a:xfrm>
            <a:off x="2057400" y="2438400"/>
            <a:ext cx="762000" cy="304800"/>
          </a:xfrm>
          <a:prstGeom prst="rect">
            <a:avLst/>
          </a:prstGeom>
          <a:noFill/>
          <a:ln w="9525" algn="ctr">
            <a:noFill/>
            <a:miter lim="800000"/>
            <a:headEnd/>
            <a:tailEnd/>
          </a:ln>
          <a:effectLst/>
        </p:spPr>
        <p:txBody>
          <a:bodyPr wrap="none" anchor="ctr"/>
          <a:lstStyle/>
          <a:p>
            <a:r>
              <a:rPr lang="en-US" sz="1800"/>
              <a:t>000</a:t>
            </a:r>
          </a:p>
        </p:txBody>
      </p:sp>
      <p:sp>
        <p:nvSpPr>
          <p:cNvPr id="1149957" name="Rectangle 5"/>
          <p:cNvSpPr>
            <a:spLocks noChangeArrowheads="1"/>
          </p:cNvSpPr>
          <p:nvPr/>
        </p:nvSpPr>
        <p:spPr bwMode="auto">
          <a:xfrm>
            <a:off x="6172200" y="2438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58" name="Text Box 6"/>
          <p:cNvSpPr txBox="1">
            <a:spLocks noChangeArrowheads="1"/>
          </p:cNvSpPr>
          <p:nvPr/>
        </p:nvSpPr>
        <p:spPr bwMode="auto">
          <a:xfrm>
            <a:off x="6127750" y="1600200"/>
            <a:ext cx="1416050" cy="366713"/>
          </a:xfrm>
          <a:prstGeom prst="rect">
            <a:avLst/>
          </a:prstGeom>
          <a:noFill/>
          <a:ln w="9525" algn="ctr">
            <a:noFill/>
            <a:miter lim="800000"/>
            <a:headEnd/>
            <a:tailEnd/>
          </a:ln>
          <a:effectLst/>
        </p:spPr>
        <p:txBody>
          <a:bodyPr wrap="none">
            <a:spAutoFit/>
          </a:bodyPr>
          <a:lstStyle/>
          <a:p>
            <a:r>
              <a:rPr lang="en-US" sz="1800"/>
              <a:t>Completed?</a:t>
            </a:r>
          </a:p>
        </p:txBody>
      </p:sp>
      <p:sp>
        <p:nvSpPr>
          <p:cNvPr id="1149959" name="Line 7"/>
          <p:cNvSpPr>
            <a:spLocks noChangeShapeType="1"/>
          </p:cNvSpPr>
          <p:nvPr/>
        </p:nvSpPr>
        <p:spPr bwMode="auto">
          <a:xfrm>
            <a:off x="6248400" y="2057400"/>
            <a:ext cx="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49960" name="Rectangle 8"/>
          <p:cNvSpPr>
            <a:spLocks noChangeArrowheads="1"/>
          </p:cNvSpPr>
          <p:nvPr/>
        </p:nvSpPr>
        <p:spPr bwMode="auto">
          <a:xfrm>
            <a:off x="2895600" y="2438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61" name="Rectangle 9"/>
          <p:cNvSpPr>
            <a:spLocks noChangeArrowheads="1"/>
          </p:cNvSpPr>
          <p:nvPr/>
        </p:nvSpPr>
        <p:spPr bwMode="auto">
          <a:xfrm>
            <a:off x="3886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62" name="Rectangle 10"/>
          <p:cNvSpPr>
            <a:spLocks noChangeArrowheads="1"/>
          </p:cNvSpPr>
          <p:nvPr/>
        </p:nvSpPr>
        <p:spPr bwMode="auto">
          <a:xfrm>
            <a:off x="2057400" y="2743200"/>
            <a:ext cx="762000" cy="304800"/>
          </a:xfrm>
          <a:prstGeom prst="rect">
            <a:avLst/>
          </a:prstGeom>
          <a:noFill/>
          <a:ln w="9525" algn="ctr">
            <a:noFill/>
            <a:miter lim="800000"/>
            <a:headEnd/>
            <a:tailEnd/>
          </a:ln>
          <a:effectLst/>
        </p:spPr>
        <p:txBody>
          <a:bodyPr wrap="none" anchor="ctr"/>
          <a:lstStyle/>
          <a:p>
            <a:r>
              <a:rPr lang="en-US" sz="1800"/>
              <a:t>001</a:t>
            </a:r>
          </a:p>
        </p:txBody>
      </p:sp>
      <p:sp>
        <p:nvSpPr>
          <p:cNvPr id="1149963" name="Rectangle 11"/>
          <p:cNvSpPr>
            <a:spLocks noChangeArrowheads="1"/>
          </p:cNvSpPr>
          <p:nvPr/>
        </p:nvSpPr>
        <p:spPr bwMode="auto">
          <a:xfrm>
            <a:off x="2057400" y="3048000"/>
            <a:ext cx="762000" cy="304800"/>
          </a:xfrm>
          <a:prstGeom prst="rect">
            <a:avLst/>
          </a:prstGeom>
          <a:noFill/>
          <a:ln w="9525" algn="ctr">
            <a:noFill/>
            <a:miter lim="800000"/>
            <a:headEnd/>
            <a:tailEnd/>
          </a:ln>
          <a:effectLst/>
        </p:spPr>
        <p:txBody>
          <a:bodyPr wrap="none" anchor="ctr"/>
          <a:lstStyle/>
          <a:p>
            <a:r>
              <a:rPr lang="en-US" sz="1800"/>
              <a:t>010</a:t>
            </a:r>
          </a:p>
        </p:txBody>
      </p:sp>
      <p:sp>
        <p:nvSpPr>
          <p:cNvPr id="1149964" name="Rectangle 12"/>
          <p:cNvSpPr>
            <a:spLocks noChangeArrowheads="1"/>
          </p:cNvSpPr>
          <p:nvPr/>
        </p:nvSpPr>
        <p:spPr bwMode="auto">
          <a:xfrm>
            <a:off x="2057400" y="3352800"/>
            <a:ext cx="762000" cy="304800"/>
          </a:xfrm>
          <a:prstGeom prst="rect">
            <a:avLst/>
          </a:prstGeom>
          <a:noFill/>
          <a:ln w="9525" algn="ctr">
            <a:noFill/>
            <a:miter lim="800000"/>
            <a:headEnd/>
            <a:tailEnd/>
          </a:ln>
          <a:effectLst/>
        </p:spPr>
        <p:txBody>
          <a:bodyPr wrap="none" anchor="ctr"/>
          <a:lstStyle/>
          <a:p>
            <a:r>
              <a:rPr lang="en-US" sz="1800"/>
              <a:t>011</a:t>
            </a:r>
          </a:p>
        </p:txBody>
      </p:sp>
      <p:sp>
        <p:nvSpPr>
          <p:cNvPr id="1149965" name="Rectangle 13"/>
          <p:cNvSpPr>
            <a:spLocks noChangeArrowheads="1"/>
          </p:cNvSpPr>
          <p:nvPr/>
        </p:nvSpPr>
        <p:spPr bwMode="auto">
          <a:xfrm>
            <a:off x="2057400" y="3657600"/>
            <a:ext cx="762000" cy="304800"/>
          </a:xfrm>
          <a:prstGeom prst="rect">
            <a:avLst/>
          </a:prstGeom>
          <a:noFill/>
          <a:ln w="9525" algn="ctr">
            <a:noFill/>
            <a:miter lim="800000"/>
            <a:headEnd/>
            <a:tailEnd/>
          </a:ln>
          <a:effectLst/>
        </p:spPr>
        <p:txBody>
          <a:bodyPr wrap="none" anchor="ctr"/>
          <a:lstStyle/>
          <a:p>
            <a:r>
              <a:rPr lang="en-US" sz="1800"/>
              <a:t>100</a:t>
            </a:r>
          </a:p>
        </p:txBody>
      </p:sp>
      <p:sp>
        <p:nvSpPr>
          <p:cNvPr id="1149966" name="Rectangle 14"/>
          <p:cNvSpPr>
            <a:spLocks noChangeArrowheads="1"/>
          </p:cNvSpPr>
          <p:nvPr/>
        </p:nvSpPr>
        <p:spPr bwMode="auto">
          <a:xfrm>
            <a:off x="2057400" y="3962400"/>
            <a:ext cx="762000" cy="304800"/>
          </a:xfrm>
          <a:prstGeom prst="rect">
            <a:avLst/>
          </a:prstGeom>
          <a:noFill/>
          <a:ln w="9525" algn="ctr">
            <a:noFill/>
            <a:miter lim="800000"/>
            <a:headEnd/>
            <a:tailEnd/>
          </a:ln>
          <a:effectLst/>
        </p:spPr>
        <p:txBody>
          <a:bodyPr wrap="none" anchor="ctr"/>
          <a:lstStyle/>
          <a:p>
            <a:r>
              <a:rPr lang="en-US" sz="1800"/>
              <a:t>101</a:t>
            </a:r>
          </a:p>
        </p:txBody>
      </p:sp>
      <p:sp>
        <p:nvSpPr>
          <p:cNvPr id="1149967" name="Rectangle 15"/>
          <p:cNvSpPr>
            <a:spLocks noChangeArrowheads="1"/>
          </p:cNvSpPr>
          <p:nvPr/>
        </p:nvSpPr>
        <p:spPr bwMode="auto">
          <a:xfrm>
            <a:off x="2057400" y="4267200"/>
            <a:ext cx="762000" cy="304800"/>
          </a:xfrm>
          <a:prstGeom prst="rect">
            <a:avLst/>
          </a:prstGeom>
          <a:noFill/>
          <a:ln w="9525" algn="ctr">
            <a:noFill/>
            <a:miter lim="800000"/>
            <a:headEnd/>
            <a:tailEnd/>
          </a:ln>
          <a:effectLst/>
        </p:spPr>
        <p:txBody>
          <a:bodyPr wrap="none" anchor="ctr"/>
          <a:lstStyle/>
          <a:p>
            <a:r>
              <a:rPr lang="en-US" sz="1800"/>
              <a:t>110</a:t>
            </a:r>
          </a:p>
        </p:txBody>
      </p:sp>
      <p:sp>
        <p:nvSpPr>
          <p:cNvPr id="1149968" name="Rectangle 16"/>
          <p:cNvSpPr>
            <a:spLocks noChangeArrowheads="1"/>
          </p:cNvSpPr>
          <p:nvPr/>
        </p:nvSpPr>
        <p:spPr bwMode="auto">
          <a:xfrm>
            <a:off x="2057400" y="4572000"/>
            <a:ext cx="762000" cy="304800"/>
          </a:xfrm>
          <a:prstGeom prst="rect">
            <a:avLst/>
          </a:prstGeom>
          <a:noFill/>
          <a:ln w="9525" algn="ctr">
            <a:noFill/>
            <a:miter lim="800000"/>
            <a:headEnd/>
            <a:tailEnd/>
          </a:ln>
          <a:effectLst/>
        </p:spPr>
        <p:txBody>
          <a:bodyPr wrap="none" anchor="ctr"/>
          <a:lstStyle/>
          <a:p>
            <a:r>
              <a:rPr lang="en-US" sz="1800"/>
              <a:t>111</a:t>
            </a:r>
          </a:p>
        </p:txBody>
      </p:sp>
      <p:sp>
        <p:nvSpPr>
          <p:cNvPr id="1149969" name="Rectangle 17"/>
          <p:cNvSpPr>
            <a:spLocks noChangeArrowheads="1"/>
          </p:cNvSpPr>
          <p:nvPr/>
        </p:nvSpPr>
        <p:spPr bwMode="auto">
          <a:xfrm>
            <a:off x="2895600" y="1676400"/>
            <a:ext cx="990600" cy="304800"/>
          </a:xfrm>
          <a:prstGeom prst="rect">
            <a:avLst/>
          </a:prstGeom>
          <a:noFill/>
          <a:ln w="9525" algn="ctr">
            <a:noFill/>
            <a:miter lim="800000"/>
            <a:headEnd/>
            <a:tailEnd/>
          </a:ln>
          <a:effectLst/>
        </p:spPr>
        <p:txBody>
          <a:bodyPr wrap="none" anchor="ctr"/>
          <a:lstStyle/>
          <a:p>
            <a:r>
              <a:rPr lang="en-US" sz="1800"/>
              <a:t>Other</a:t>
            </a:r>
          </a:p>
          <a:p>
            <a:r>
              <a:rPr lang="en-US" sz="1800"/>
              <a:t>Stuff</a:t>
            </a:r>
          </a:p>
        </p:txBody>
      </p:sp>
      <p:sp>
        <p:nvSpPr>
          <p:cNvPr id="1149970" name="Rectangle 18"/>
          <p:cNvSpPr>
            <a:spLocks noChangeArrowheads="1"/>
          </p:cNvSpPr>
          <p:nvPr/>
        </p:nvSpPr>
        <p:spPr bwMode="auto">
          <a:xfrm>
            <a:off x="3886200" y="1752600"/>
            <a:ext cx="762000" cy="304800"/>
          </a:xfrm>
          <a:prstGeom prst="rect">
            <a:avLst/>
          </a:prstGeom>
          <a:noFill/>
          <a:ln w="9525" algn="ctr">
            <a:noFill/>
            <a:miter lim="800000"/>
            <a:headEnd/>
            <a:tailEnd/>
          </a:ln>
          <a:effectLst/>
        </p:spPr>
        <p:txBody>
          <a:bodyPr wrap="none" anchor="ctr"/>
          <a:lstStyle/>
          <a:p>
            <a:r>
              <a:rPr lang="en-US" sz="1800"/>
              <a:t>arch</a:t>
            </a:r>
          </a:p>
          <a:p>
            <a:r>
              <a:rPr lang="en-US" sz="1800"/>
              <a:t>reg</a:t>
            </a:r>
          </a:p>
        </p:txBody>
      </p:sp>
      <p:sp>
        <p:nvSpPr>
          <p:cNvPr id="1149971" name="Rectangle 19"/>
          <p:cNvSpPr>
            <a:spLocks noChangeArrowheads="1"/>
          </p:cNvSpPr>
          <p:nvPr/>
        </p:nvSpPr>
        <p:spPr bwMode="auto">
          <a:xfrm>
            <a:off x="6172200" y="2743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2" name="Rectangle 20"/>
          <p:cNvSpPr>
            <a:spLocks noChangeArrowheads="1"/>
          </p:cNvSpPr>
          <p:nvPr/>
        </p:nvSpPr>
        <p:spPr bwMode="auto">
          <a:xfrm>
            <a:off x="2895600" y="2743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3" name="Rectangle 21"/>
          <p:cNvSpPr>
            <a:spLocks noChangeArrowheads="1"/>
          </p:cNvSpPr>
          <p:nvPr/>
        </p:nvSpPr>
        <p:spPr bwMode="auto">
          <a:xfrm>
            <a:off x="3886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4" name="Rectangle 22"/>
          <p:cNvSpPr>
            <a:spLocks noChangeArrowheads="1"/>
          </p:cNvSpPr>
          <p:nvPr/>
        </p:nvSpPr>
        <p:spPr bwMode="auto">
          <a:xfrm>
            <a:off x="6172200" y="3048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5" name="Rectangle 23"/>
          <p:cNvSpPr>
            <a:spLocks noChangeArrowheads="1"/>
          </p:cNvSpPr>
          <p:nvPr/>
        </p:nvSpPr>
        <p:spPr bwMode="auto">
          <a:xfrm>
            <a:off x="2895600" y="3048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6" name="Rectangle 24"/>
          <p:cNvSpPr>
            <a:spLocks noChangeArrowheads="1"/>
          </p:cNvSpPr>
          <p:nvPr/>
        </p:nvSpPr>
        <p:spPr bwMode="auto">
          <a:xfrm>
            <a:off x="3886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7" name="Rectangle 25"/>
          <p:cNvSpPr>
            <a:spLocks noChangeArrowheads="1"/>
          </p:cNvSpPr>
          <p:nvPr/>
        </p:nvSpPr>
        <p:spPr bwMode="auto">
          <a:xfrm>
            <a:off x="6172200" y="33528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78" name="Rectangle 26"/>
          <p:cNvSpPr>
            <a:spLocks noChangeArrowheads="1"/>
          </p:cNvSpPr>
          <p:nvPr/>
        </p:nvSpPr>
        <p:spPr bwMode="auto">
          <a:xfrm>
            <a:off x="2895600" y="33528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79" name="Rectangle 27"/>
          <p:cNvSpPr>
            <a:spLocks noChangeArrowheads="1"/>
          </p:cNvSpPr>
          <p:nvPr/>
        </p:nvSpPr>
        <p:spPr bwMode="auto">
          <a:xfrm>
            <a:off x="3886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0" name="Rectangle 28"/>
          <p:cNvSpPr>
            <a:spLocks noChangeArrowheads="1"/>
          </p:cNvSpPr>
          <p:nvPr/>
        </p:nvSpPr>
        <p:spPr bwMode="auto">
          <a:xfrm>
            <a:off x="6172200" y="36576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1" name="Rectangle 29"/>
          <p:cNvSpPr>
            <a:spLocks noChangeArrowheads="1"/>
          </p:cNvSpPr>
          <p:nvPr/>
        </p:nvSpPr>
        <p:spPr bwMode="auto">
          <a:xfrm>
            <a:off x="2895600" y="36576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2" name="Rectangle 30"/>
          <p:cNvSpPr>
            <a:spLocks noChangeArrowheads="1"/>
          </p:cNvSpPr>
          <p:nvPr/>
        </p:nvSpPr>
        <p:spPr bwMode="auto">
          <a:xfrm>
            <a:off x="3886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3" name="Rectangle 31"/>
          <p:cNvSpPr>
            <a:spLocks noChangeArrowheads="1"/>
          </p:cNvSpPr>
          <p:nvPr/>
        </p:nvSpPr>
        <p:spPr bwMode="auto">
          <a:xfrm>
            <a:off x="6172200" y="39624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4" name="Rectangle 32"/>
          <p:cNvSpPr>
            <a:spLocks noChangeArrowheads="1"/>
          </p:cNvSpPr>
          <p:nvPr/>
        </p:nvSpPr>
        <p:spPr bwMode="auto">
          <a:xfrm>
            <a:off x="2895600" y="39624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5" name="Rectangle 33"/>
          <p:cNvSpPr>
            <a:spLocks noChangeArrowheads="1"/>
          </p:cNvSpPr>
          <p:nvPr/>
        </p:nvSpPr>
        <p:spPr bwMode="auto">
          <a:xfrm>
            <a:off x="3886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6" name="Rectangle 34"/>
          <p:cNvSpPr>
            <a:spLocks noChangeArrowheads="1"/>
          </p:cNvSpPr>
          <p:nvPr/>
        </p:nvSpPr>
        <p:spPr bwMode="auto">
          <a:xfrm>
            <a:off x="6172200" y="42672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87" name="Rectangle 35"/>
          <p:cNvSpPr>
            <a:spLocks noChangeArrowheads="1"/>
          </p:cNvSpPr>
          <p:nvPr/>
        </p:nvSpPr>
        <p:spPr bwMode="auto">
          <a:xfrm>
            <a:off x="2895600" y="42672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8" name="Rectangle 36"/>
          <p:cNvSpPr>
            <a:spLocks noChangeArrowheads="1"/>
          </p:cNvSpPr>
          <p:nvPr/>
        </p:nvSpPr>
        <p:spPr bwMode="auto">
          <a:xfrm>
            <a:off x="3886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89" name="Rectangle 37"/>
          <p:cNvSpPr>
            <a:spLocks noChangeArrowheads="1"/>
          </p:cNvSpPr>
          <p:nvPr/>
        </p:nvSpPr>
        <p:spPr bwMode="auto">
          <a:xfrm>
            <a:off x="6172200" y="4572000"/>
            <a:ext cx="152400" cy="304800"/>
          </a:xfrm>
          <a:prstGeom prst="rect">
            <a:avLst/>
          </a:prstGeom>
          <a:noFill/>
          <a:ln w="9525" algn="ctr">
            <a:solidFill>
              <a:schemeClr val="tx1"/>
            </a:solidFill>
            <a:miter lim="800000"/>
            <a:headEnd/>
            <a:tailEnd/>
          </a:ln>
          <a:effectLst/>
        </p:spPr>
        <p:txBody>
          <a:bodyPr wrap="none" anchor="ctr"/>
          <a:lstStyle/>
          <a:p>
            <a:endParaRPr lang="en-US"/>
          </a:p>
        </p:txBody>
      </p:sp>
      <p:sp>
        <p:nvSpPr>
          <p:cNvPr id="1149990" name="Rectangle 38"/>
          <p:cNvSpPr>
            <a:spLocks noChangeArrowheads="1"/>
          </p:cNvSpPr>
          <p:nvPr/>
        </p:nvSpPr>
        <p:spPr bwMode="auto">
          <a:xfrm>
            <a:off x="2895600" y="4572000"/>
            <a:ext cx="9906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1" name="Rectangle 39"/>
          <p:cNvSpPr>
            <a:spLocks noChangeArrowheads="1"/>
          </p:cNvSpPr>
          <p:nvPr/>
        </p:nvSpPr>
        <p:spPr bwMode="auto">
          <a:xfrm>
            <a:off x="3886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2" name="Rectangle 40"/>
          <p:cNvSpPr>
            <a:spLocks noChangeArrowheads="1"/>
          </p:cNvSpPr>
          <p:nvPr/>
        </p:nvSpPr>
        <p:spPr bwMode="auto">
          <a:xfrm>
            <a:off x="4648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3" name="Rectangle 41"/>
          <p:cNvSpPr>
            <a:spLocks noChangeArrowheads="1"/>
          </p:cNvSpPr>
          <p:nvPr/>
        </p:nvSpPr>
        <p:spPr bwMode="auto">
          <a:xfrm>
            <a:off x="4648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4" name="Rectangle 42"/>
          <p:cNvSpPr>
            <a:spLocks noChangeArrowheads="1"/>
          </p:cNvSpPr>
          <p:nvPr/>
        </p:nvSpPr>
        <p:spPr bwMode="auto">
          <a:xfrm>
            <a:off x="4648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5" name="Rectangle 43"/>
          <p:cNvSpPr>
            <a:spLocks noChangeArrowheads="1"/>
          </p:cNvSpPr>
          <p:nvPr/>
        </p:nvSpPr>
        <p:spPr bwMode="auto">
          <a:xfrm>
            <a:off x="4648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6" name="Rectangle 44"/>
          <p:cNvSpPr>
            <a:spLocks noChangeArrowheads="1"/>
          </p:cNvSpPr>
          <p:nvPr/>
        </p:nvSpPr>
        <p:spPr bwMode="auto">
          <a:xfrm>
            <a:off x="4648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7" name="Rectangle 45"/>
          <p:cNvSpPr>
            <a:spLocks noChangeArrowheads="1"/>
          </p:cNvSpPr>
          <p:nvPr/>
        </p:nvSpPr>
        <p:spPr bwMode="auto">
          <a:xfrm>
            <a:off x="4648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8" name="Rectangle 46"/>
          <p:cNvSpPr>
            <a:spLocks noChangeArrowheads="1"/>
          </p:cNvSpPr>
          <p:nvPr/>
        </p:nvSpPr>
        <p:spPr bwMode="auto">
          <a:xfrm>
            <a:off x="4648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49999" name="Rectangle 47"/>
          <p:cNvSpPr>
            <a:spLocks noChangeArrowheads="1"/>
          </p:cNvSpPr>
          <p:nvPr/>
        </p:nvSpPr>
        <p:spPr bwMode="auto">
          <a:xfrm>
            <a:off x="4648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0" name="Rectangle 48"/>
          <p:cNvSpPr>
            <a:spLocks noChangeArrowheads="1"/>
          </p:cNvSpPr>
          <p:nvPr/>
        </p:nvSpPr>
        <p:spPr bwMode="auto">
          <a:xfrm>
            <a:off x="4572000" y="1752600"/>
            <a:ext cx="762000" cy="304800"/>
          </a:xfrm>
          <a:prstGeom prst="rect">
            <a:avLst/>
          </a:prstGeom>
          <a:noFill/>
          <a:ln w="9525" algn="ctr">
            <a:noFill/>
            <a:miter lim="800000"/>
            <a:headEnd/>
            <a:tailEnd/>
          </a:ln>
          <a:effectLst/>
        </p:spPr>
        <p:txBody>
          <a:bodyPr wrap="none" anchor="ctr"/>
          <a:lstStyle/>
          <a:p>
            <a:r>
              <a:rPr lang="en-US" sz="1800"/>
              <a:t>new</a:t>
            </a:r>
          </a:p>
          <a:p>
            <a:r>
              <a:rPr lang="en-US" sz="1800"/>
              <a:t>phy</a:t>
            </a:r>
          </a:p>
          <a:p>
            <a:r>
              <a:rPr lang="en-US" sz="1800"/>
              <a:t>reg</a:t>
            </a:r>
          </a:p>
        </p:txBody>
      </p:sp>
      <p:sp>
        <p:nvSpPr>
          <p:cNvPr id="1150001" name="Rectangle 49"/>
          <p:cNvSpPr>
            <a:spLocks noChangeArrowheads="1"/>
          </p:cNvSpPr>
          <p:nvPr/>
        </p:nvSpPr>
        <p:spPr bwMode="auto">
          <a:xfrm>
            <a:off x="5410200" y="2438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2" name="Rectangle 50"/>
          <p:cNvSpPr>
            <a:spLocks noChangeArrowheads="1"/>
          </p:cNvSpPr>
          <p:nvPr/>
        </p:nvSpPr>
        <p:spPr bwMode="auto">
          <a:xfrm>
            <a:off x="5410200" y="2743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3" name="Rectangle 51"/>
          <p:cNvSpPr>
            <a:spLocks noChangeArrowheads="1"/>
          </p:cNvSpPr>
          <p:nvPr/>
        </p:nvSpPr>
        <p:spPr bwMode="auto">
          <a:xfrm>
            <a:off x="5410200" y="3048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4" name="Rectangle 52"/>
          <p:cNvSpPr>
            <a:spLocks noChangeArrowheads="1"/>
          </p:cNvSpPr>
          <p:nvPr/>
        </p:nvSpPr>
        <p:spPr bwMode="auto">
          <a:xfrm>
            <a:off x="5410200" y="33528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5" name="Rectangle 53"/>
          <p:cNvSpPr>
            <a:spLocks noChangeArrowheads="1"/>
          </p:cNvSpPr>
          <p:nvPr/>
        </p:nvSpPr>
        <p:spPr bwMode="auto">
          <a:xfrm>
            <a:off x="5410200" y="36576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6" name="Rectangle 54"/>
          <p:cNvSpPr>
            <a:spLocks noChangeArrowheads="1"/>
          </p:cNvSpPr>
          <p:nvPr/>
        </p:nvSpPr>
        <p:spPr bwMode="auto">
          <a:xfrm>
            <a:off x="5410200" y="39624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7" name="Rectangle 55"/>
          <p:cNvSpPr>
            <a:spLocks noChangeArrowheads="1"/>
          </p:cNvSpPr>
          <p:nvPr/>
        </p:nvSpPr>
        <p:spPr bwMode="auto">
          <a:xfrm>
            <a:off x="5410200" y="42672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8" name="Rectangle 56"/>
          <p:cNvSpPr>
            <a:spLocks noChangeArrowheads="1"/>
          </p:cNvSpPr>
          <p:nvPr/>
        </p:nvSpPr>
        <p:spPr bwMode="auto">
          <a:xfrm>
            <a:off x="5410200" y="4572000"/>
            <a:ext cx="762000" cy="304800"/>
          </a:xfrm>
          <a:prstGeom prst="rect">
            <a:avLst/>
          </a:prstGeom>
          <a:noFill/>
          <a:ln w="9525" algn="ctr">
            <a:solidFill>
              <a:schemeClr val="tx1"/>
            </a:solidFill>
            <a:miter lim="800000"/>
            <a:headEnd/>
            <a:tailEnd/>
          </a:ln>
          <a:effectLst/>
        </p:spPr>
        <p:txBody>
          <a:bodyPr wrap="none" anchor="ctr"/>
          <a:lstStyle/>
          <a:p>
            <a:endParaRPr lang="en-US" sz="1800"/>
          </a:p>
        </p:txBody>
      </p:sp>
      <p:sp>
        <p:nvSpPr>
          <p:cNvPr id="1150009" name="Rectangle 57"/>
          <p:cNvSpPr>
            <a:spLocks noChangeArrowheads="1"/>
          </p:cNvSpPr>
          <p:nvPr/>
        </p:nvSpPr>
        <p:spPr bwMode="auto">
          <a:xfrm>
            <a:off x="5410200" y="1752600"/>
            <a:ext cx="762000" cy="304800"/>
          </a:xfrm>
          <a:prstGeom prst="rect">
            <a:avLst/>
          </a:prstGeom>
          <a:noFill/>
          <a:ln w="9525" algn="ctr">
            <a:noFill/>
            <a:miter lim="800000"/>
            <a:headEnd/>
            <a:tailEnd/>
          </a:ln>
          <a:effectLst/>
        </p:spPr>
        <p:txBody>
          <a:bodyPr wrap="none" anchor="ctr"/>
          <a:lstStyle/>
          <a:p>
            <a:r>
              <a:rPr lang="en-US" sz="1800"/>
              <a:t>old</a:t>
            </a:r>
          </a:p>
          <a:p>
            <a:r>
              <a:rPr lang="en-US" sz="1800"/>
              <a:t>phy</a:t>
            </a:r>
          </a:p>
          <a:p>
            <a:r>
              <a:rPr lang="en-US" sz="1800"/>
              <a:t>reg</a:t>
            </a:r>
          </a:p>
        </p:txBody>
      </p:sp>
      <p:sp>
        <p:nvSpPr>
          <p:cNvPr id="2" name="Rounded Rectangle 1">
            <a:extLst>
              <a:ext uri="{FF2B5EF4-FFF2-40B4-BE49-F238E27FC236}">
                <a16:creationId xmlns:a16="http://schemas.microsoft.com/office/drawing/2014/main" id="{80D3336F-5FAF-D743-8912-6678889FB6CD}"/>
              </a:ext>
            </a:extLst>
          </p:cNvPr>
          <p:cNvSpPr/>
          <p:nvPr/>
        </p:nvSpPr>
        <p:spPr bwMode="auto">
          <a:xfrm>
            <a:off x="5486400" y="1447800"/>
            <a:ext cx="641350" cy="3505200"/>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pPr>
            <a:endParaRPr kumimoji="0" lang="en-US" sz="2800" b="1" i="0" u="none" strike="noStrike" cap="none" normalizeH="0" baseline="0">
              <a:ln>
                <a:noFill/>
              </a:ln>
              <a:solidFill>
                <a:srgbClr val="CC6633"/>
              </a:solidFill>
              <a:effectLst/>
              <a:latin typeface="Century Gothic" pitchFamily="34" charset="0"/>
              <a:cs typeface="Times New Roman" pitchFamily="18" charset="0"/>
            </a:endParaRPr>
          </a:p>
        </p:txBody>
      </p:sp>
      <p:sp>
        <p:nvSpPr>
          <p:cNvPr id="3" name="TextBox 2">
            <a:extLst>
              <a:ext uri="{FF2B5EF4-FFF2-40B4-BE49-F238E27FC236}">
                <a16:creationId xmlns:a16="http://schemas.microsoft.com/office/drawing/2014/main" id="{B60DAE24-0A21-8B4E-8C37-452520B178C5}"/>
              </a:ext>
            </a:extLst>
          </p:cNvPr>
          <p:cNvSpPr txBox="1"/>
          <p:nvPr/>
        </p:nvSpPr>
        <p:spPr>
          <a:xfrm>
            <a:off x="6570617" y="2378839"/>
            <a:ext cx="2420983"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a:t>Correction:</a:t>
            </a:r>
          </a:p>
          <a:p>
            <a:r>
              <a:rPr lang="en-US" sz="1800" dirty="0"/>
              <a:t>I incorrectly said we keep the old “committed” </a:t>
            </a:r>
            <a:r>
              <a:rPr lang="en-US" sz="1800" dirty="0" err="1"/>
              <a:t>phys</a:t>
            </a:r>
            <a:r>
              <a:rPr lang="en-US" sz="1800" dirty="0"/>
              <a:t> </a:t>
            </a:r>
            <a:r>
              <a:rPr lang="en-US" sz="1800" dirty="0" err="1"/>
              <a:t>reg</a:t>
            </a:r>
            <a:endParaRPr lang="en-US" sz="1800" dirty="0"/>
          </a:p>
          <a:p>
            <a:endParaRPr lang="en-US" sz="1800" dirty="0"/>
          </a:p>
          <a:p>
            <a:r>
              <a:rPr lang="en-US" sz="1800" dirty="0"/>
              <a:t>It should be the most recent </a:t>
            </a:r>
            <a:r>
              <a:rPr lang="en-US" sz="1800" dirty="0" err="1"/>
              <a:t>phys</a:t>
            </a:r>
            <a:r>
              <a:rPr lang="en-US" sz="1800" dirty="0"/>
              <a:t> </a:t>
            </a:r>
            <a:r>
              <a:rPr lang="en-US" sz="1800" dirty="0" err="1"/>
              <a:t>reg</a:t>
            </a:r>
            <a:r>
              <a:rPr lang="en-US" sz="1800" dirty="0"/>
              <a:t> (regardless of committed or uncommitted)</a:t>
            </a:r>
          </a:p>
        </p:txBody>
      </p:sp>
    </p:spTree>
    <p:extLst>
      <p:ext uri="{BB962C8B-B14F-4D97-AF65-F5344CB8AC3E}">
        <p14:creationId xmlns:p14="http://schemas.microsoft.com/office/powerpoint/2010/main" val="20204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E2E2-3300-1741-BDFB-6CD541E6EB88}"/>
              </a:ext>
            </a:extLst>
          </p:cNvPr>
          <p:cNvSpPr>
            <a:spLocks noGrp="1"/>
          </p:cNvSpPr>
          <p:nvPr>
            <p:ph type="title"/>
          </p:nvPr>
        </p:nvSpPr>
        <p:spPr/>
        <p:txBody>
          <a:bodyPr/>
          <a:lstStyle/>
          <a:p>
            <a:r>
              <a:rPr lang="en-US" dirty="0"/>
              <a:t>Anything to review before Exam?</a:t>
            </a:r>
          </a:p>
        </p:txBody>
      </p:sp>
      <p:sp>
        <p:nvSpPr>
          <p:cNvPr id="3" name="Slide Number Placeholder 2">
            <a:extLst>
              <a:ext uri="{FF2B5EF4-FFF2-40B4-BE49-F238E27FC236}">
                <a16:creationId xmlns:a16="http://schemas.microsoft.com/office/drawing/2014/main" id="{31F5E2BA-FFEE-FC43-B133-5FF88AC4FACA}"/>
              </a:ext>
            </a:extLst>
          </p:cNvPr>
          <p:cNvSpPr>
            <a:spLocks noGrp="1"/>
          </p:cNvSpPr>
          <p:nvPr>
            <p:ph type="sldNum" idx="12"/>
          </p:nvPr>
        </p:nvSpPr>
        <p:spPr/>
        <p:txBody>
          <a:bodyPr/>
          <a:lstStyle/>
          <a:p>
            <a:fld id="{76F08723-54D2-4578-BD5A-75247D965FFA}" type="slidenum">
              <a:rPr lang="en-US" altLang="en-US" smtClean="0"/>
              <a:pPr/>
              <a:t>6</a:t>
            </a:fld>
            <a:endParaRPr lang="en-US" altLang="en-US"/>
          </a:p>
        </p:txBody>
      </p:sp>
      <p:sp>
        <p:nvSpPr>
          <p:cNvPr id="4" name="Footer Placeholder 3">
            <a:extLst>
              <a:ext uri="{FF2B5EF4-FFF2-40B4-BE49-F238E27FC236}">
                <a16:creationId xmlns:a16="http://schemas.microsoft.com/office/drawing/2014/main" id="{E3720BF1-520A-7742-BE91-4EDABDED440B}"/>
              </a:ext>
            </a:extLst>
          </p:cNvPr>
          <p:cNvSpPr>
            <a:spLocks noGrp="1"/>
          </p:cNvSpPr>
          <p:nvPr>
            <p:ph type="ftr" idx="3"/>
          </p:nvPr>
        </p:nvSpPr>
        <p:spPr/>
        <p:txBody>
          <a:bodyPr/>
          <a:lstStyle/>
          <a:p>
            <a:r>
              <a:rPr lang="en-US" altLang="en-US"/>
              <a:t>(c) Derek Chiou &amp; Mattan Erez &amp; Dam Sunwoo</a:t>
            </a:r>
          </a:p>
        </p:txBody>
      </p:sp>
    </p:spTree>
    <p:extLst>
      <p:ext uri="{BB962C8B-B14F-4D97-AF65-F5344CB8AC3E}">
        <p14:creationId xmlns:p14="http://schemas.microsoft.com/office/powerpoint/2010/main" val="128909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Physical memory </a:t>
            </a:r>
            <a:r>
              <a:rPr lang="en-US" b="1" dirty="0"/>
              <a:t>in LC3b</a:t>
            </a:r>
          </a:p>
          <a:p>
            <a:r>
              <a:rPr lang="en-US" dirty="0"/>
              <a:t>Physical memory constraints and tradeoffs</a:t>
            </a:r>
          </a:p>
          <a:p>
            <a:r>
              <a:rPr lang="en-US" dirty="0"/>
              <a:t>Cache hierarchies to balance tradeoffs better</a:t>
            </a:r>
          </a:p>
        </p:txBody>
      </p:sp>
      <p:sp>
        <p:nvSpPr>
          <p:cNvPr id="4" name="Slide Number Placeholder 3"/>
          <p:cNvSpPr>
            <a:spLocks noGrp="1"/>
          </p:cNvSpPr>
          <p:nvPr>
            <p:ph type="sldNum" idx="12"/>
          </p:nvPr>
        </p:nvSpPr>
        <p:spPr/>
        <p:txBody>
          <a:bodyPr/>
          <a:lstStyle/>
          <a:p>
            <a:fld id="{9298A09C-1584-4E46-935C-492AB14C1C1B}" type="slidenum">
              <a:rPr lang="en-US" altLang="en-US" smtClean="0"/>
              <a:pPr/>
              <a:t>7</a:t>
            </a:fld>
            <a:endParaRPr lang="en-US" altLang="en-US"/>
          </a:p>
        </p:txBody>
      </p:sp>
      <p:sp>
        <p:nvSpPr>
          <p:cNvPr id="5" name="Footer Placeholder 4"/>
          <p:cNvSpPr>
            <a:spLocks noGrp="1"/>
          </p:cNvSpPr>
          <p:nvPr>
            <p:ph type="ftr" idx="3"/>
          </p:nvPr>
        </p:nvSpPr>
        <p:spPr/>
        <p:txBody>
          <a:bodyPr/>
          <a:lstStyle/>
          <a:p>
            <a:r>
              <a:rPr lang="en-US" altLang="en-US"/>
              <a:t>(c) Derek Chiou &amp; Mattan Erez &amp; Dam Sunwoo</a:t>
            </a:r>
            <a:endParaRPr lang="en-US" altLang="en-US" dirty="0"/>
          </a:p>
        </p:txBody>
      </p:sp>
    </p:spTree>
    <p:extLst>
      <p:ext uri="{BB962C8B-B14F-4D97-AF65-F5344CB8AC3E}">
        <p14:creationId xmlns:p14="http://schemas.microsoft.com/office/powerpoint/2010/main" val="425081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3143" name="Picture 5" descr="DIM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280" y="3962400"/>
            <a:ext cx="4648200"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3141" name="Rectangle 2"/>
          <p:cNvSpPr>
            <a:spLocks noGrp="1" noChangeArrowheads="1"/>
          </p:cNvSpPr>
          <p:nvPr>
            <p:ph type="title"/>
          </p:nvPr>
        </p:nvSpPr>
        <p:spPr/>
        <p:txBody>
          <a:bodyPr/>
          <a:lstStyle/>
          <a:p>
            <a:pPr eaLnBrk="1" hangingPunct="1"/>
            <a:r>
              <a:rPr lang="en-US"/>
              <a:t>What Is Memory?</a:t>
            </a:r>
          </a:p>
        </p:txBody>
      </p:sp>
      <p:sp>
        <p:nvSpPr>
          <p:cNvPr id="603142" name="Rectangle 3"/>
          <p:cNvSpPr>
            <a:spLocks noGrp="1" noChangeArrowheads="1"/>
          </p:cNvSpPr>
          <p:nvPr>
            <p:ph idx="1"/>
          </p:nvPr>
        </p:nvSpPr>
        <p:spPr/>
        <p:txBody>
          <a:bodyPr/>
          <a:lstStyle/>
          <a:p>
            <a:pPr eaLnBrk="1" hangingPunct="1"/>
            <a:r>
              <a:rPr lang="en-US" dirty="0"/>
              <a:t>Component that remembers one or more values</a:t>
            </a:r>
          </a:p>
          <a:p>
            <a:pPr lvl="1" eaLnBrk="1" hangingPunct="1"/>
            <a:r>
              <a:rPr lang="en-US" dirty="0"/>
              <a:t>Registers</a:t>
            </a:r>
          </a:p>
          <a:p>
            <a:pPr lvl="1" eaLnBrk="1" hangingPunct="1"/>
            <a:r>
              <a:rPr lang="en-US" dirty="0"/>
              <a:t>SRAM (Static RAM)</a:t>
            </a:r>
          </a:p>
          <a:p>
            <a:pPr lvl="1" eaLnBrk="1" hangingPunct="1"/>
            <a:r>
              <a:rPr lang="en-US" dirty="0"/>
              <a:t>DRAM (Dynamic RAM)</a:t>
            </a:r>
          </a:p>
          <a:p>
            <a:pPr lvl="1" eaLnBrk="1" hangingPunct="1"/>
            <a:r>
              <a:rPr lang="en-US" dirty="0"/>
              <a:t>Non-volatile RAM (typically abbreviated NVM)</a:t>
            </a:r>
          </a:p>
          <a:p>
            <a:pPr lvl="1" eaLnBrk="1" hangingPunct="1"/>
            <a:r>
              <a:rPr lang="en-US" dirty="0"/>
              <a:t>Disk</a:t>
            </a:r>
          </a:p>
          <a:p>
            <a:pPr lvl="1" eaLnBrk="1" hangingPunct="1"/>
            <a:r>
              <a:rPr lang="en-US" dirty="0"/>
              <a:t>CAM</a:t>
            </a:r>
            <a:endParaRPr lang="he-IL" dirty="0"/>
          </a:p>
          <a:p>
            <a:r>
              <a:rPr lang="en-US" dirty="0"/>
              <a:t>Our systems are mostly memory</a:t>
            </a:r>
          </a:p>
          <a:p>
            <a:r>
              <a:rPr lang="en-US" dirty="0"/>
              <a:t>Exciting times</a:t>
            </a:r>
          </a:p>
          <a:p>
            <a:pPr lvl="1"/>
            <a:r>
              <a:rPr lang="en-US" dirty="0"/>
              <a:t>Packaging changes</a:t>
            </a:r>
          </a:p>
          <a:p>
            <a:pPr lvl="1"/>
            <a:r>
              <a:rPr lang="en-US" dirty="0"/>
              <a:t>Device changes</a:t>
            </a:r>
          </a:p>
          <a:p>
            <a:pPr lvl="1"/>
            <a:r>
              <a:rPr lang="en-US" dirty="0"/>
              <a:t>Interface changes</a:t>
            </a:r>
            <a:r>
              <a:rPr lang="he-IL" dirty="0"/>
              <a:t> </a:t>
            </a:r>
          </a:p>
          <a:p>
            <a:pPr marL="457200" lvl="1" indent="0">
              <a:buNone/>
            </a:pPr>
            <a:endParaRPr lang="en-US" b="1" dirty="0"/>
          </a:p>
          <a:p>
            <a:pPr lvl="1" eaLnBrk="1" hangingPunct="1"/>
            <a:endParaRPr lang="en-US" dirty="0"/>
          </a:p>
        </p:txBody>
      </p:sp>
      <p:sp>
        <p:nvSpPr>
          <p:cNvPr id="2" name="Slide Number Placeholder 1"/>
          <p:cNvSpPr>
            <a:spLocks noGrp="1"/>
          </p:cNvSpPr>
          <p:nvPr>
            <p:ph type="sldNum" idx="12"/>
          </p:nvPr>
        </p:nvSpPr>
        <p:spPr/>
        <p:txBody>
          <a:bodyPr/>
          <a:lstStyle/>
          <a:p>
            <a:fld id="{0CA1E50F-F327-4055-8D0A-884D8C8DB322}" type="slidenum">
              <a:rPr lang="en-US" altLang="en-US" smtClean="0"/>
              <a:pPr/>
              <a:t>8</a:t>
            </a:fld>
            <a:endParaRPr lang="en-US" altLang="en-US"/>
          </a:p>
        </p:txBody>
      </p:sp>
      <p:sp>
        <p:nvSpPr>
          <p:cNvPr id="8"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03140"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AFE2DD2F-150C-4CA7-8754-CFA3D52C8EBC}" type="slidenum">
              <a:rPr lang="en-US" altLang="en-US" sz="1000"/>
              <a:pPr algn="r" eaLnBrk="1" hangingPunct="1"/>
              <a:t>8</a:t>
            </a:fld>
            <a:endParaRPr lang="en-US" altLang="en-US" sz="1000"/>
          </a:p>
        </p:txBody>
      </p:sp>
    </p:spTree>
    <p:extLst>
      <p:ext uri="{BB962C8B-B14F-4D97-AF65-F5344CB8AC3E}">
        <p14:creationId xmlns:p14="http://schemas.microsoft.com/office/powerpoint/2010/main" val="268883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9" name="Rectangle 2"/>
          <p:cNvSpPr>
            <a:spLocks noGrp="1" noChangeArrowheads="1"/>
          </p:cNvSpPr>
          <p:nvPr>
            <p:ph type="title"/>
          </p:nvPr>
        </p:nvSpPr>
        <p:spPr/>
        <p:txBody>
          <a:bodyPr/>
          <a:lstStyle/>
          <a:p>
            <a:pPr eaLnBrk="1" hangingPunct="1"/>
            <a:r>
              <a:rPr lang="en-US"/>
              <a:t>What Is Memory in this Picture?</a:t>
            </a:r>
          </a:p>
        </p:txBody>
      </p:sp>
      <p:sp>
        <p:nvSpPr>
          <p:cNvPr id="2" name="Slide Number Placeholder 1"/>
          <p:cNvSpPr>
            <a:spLocks noGrp="1"/>
          </p:cNvSpPr>
          <p:nvPr>
            <p:ph type="sldNum" idx="12"/>
          </p:nvPr>
        </p:nvSpPr>
        <p:spPr/>
        <p:txBody>
          <a:bodyPr/>
          <a:lstStyle/>
          <a:p>
            <a:fld id="{0CA1E50F-F327-4055-8D0A-884D8C8DB322}" type="slidenum">
              <a:rPr lang="en-US" altLang="en-US" smtClean="0"/>
              <a:pPr/>
              <a:t>9</a:t>
            </a:fld>
            <a:endParaRPr lang="en-US" altLang="en-US"/>
          </a:p>
        </p:txBody>
      </p:sp>
      <p:sp>
        <p:nvSpPr>
          <p:cNvPr id="488" name="Rectangle 5"/>
          <p:cNvSpPr>
            <a:spLocks noGrp="1" noChangeArrowheads="1"/>
          </p:cNvSpPr>
          <p:nvPr>
            <p:ph type="ftr" idx="3"/>
          </p:nvPr>
        </p:nvSpPr>
        <p:spPr>
          <a:prstGeom prst="rect">
            <a:avLst/>
          </a:prstGeom>
          <a:ln/>
        </p:spPr>
        <p:txBody>
          <a:bodyPr/>
          <a:lstStyle/>
          <a:p>
            <a:r>
              <a:rPr lang="fi-FI" altLang="en-US"/>
              <a:t>(c) Derek Chiou &amp; Mattan Erez &amp; Dam Sunwoo</a:t>
            </a:r>
            <a:endParaRPr lang="en-US" altLang="en-US"/>
          </a:p>
        </p:txBody>
      </p:sp>
      <p:sp>
        <p:nvSpPr>
          <p:cNvPr id="605188" name="Slide Number Placeholder 5"/>
          <p:cNvSpPr txBox="1">
            <a:spLocks noGrp="1"/>
          </p:cNvSpPr>
          <p:nvPr/>
        </p:nvSpPr>
        <p:spPr bwMode="auto">
          <a:xfrm>
            <a:off x="7010400" y="6615113"/>
            <a:ext cx="2133600"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pPr algn="r" eaLnBrk="1" hangingPunct="1"/>
            <a:fld id="{3630CB9C-8ACA-4D5C-B66D-BEB25B643E63}" type="slidenum">
              <a:rPr lang="en-US" altLang="en-US" sz="1000"/>
              <a:pPr algn="r" eaLnBrk="1" hangingPunct="1"/>
              <a:t>9</a:t>
            </a:fld>
            <a:endParaRPr lang="en-US" altLang="en-US" sz="1000"/>
          </a:p>
        </p:txBody>
      </p:sp>
      <p:sp>
        <p:nvSpPr>
          <p:cNvPr id="369667" name="Rectangle 3"/>
          <p:cNvSpPr>
            <a:spLocks noChangeArrowheads="1"/>
          </p:cNvSpPr>
          <p:nvPr/>
        </p:nvSpPr>
        <p:spPr bwMode="auto">
          <a:xfrm>
            <a:off x="7620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68" name="Rectangle 4"/>
          <p:cNvSpPr>
            <a:spLocks noChangeArrowheads="1"/>
          </p:cNvSpPr>
          <p:nvPr/>
        </p:nvSpPr>
        <p:spPr bwMode="auto">
          <a:xfrm>
            <a:off x="8382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69" name="Rectangle 5"/>
          <p:cNvSpPr>
            <a:spLocks noChangeArrowheads="1"/>
          </p:cNvSpPr>
          <p:nvPr/>
        </p:nvSpPr>
        <p:spPr bwMode="auto">
          <a:xfrm>
            <a:off x="9144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0" name="Rectangle 6"/>
          <p:cNvSpPr>
            <a:spLocks noChangeArrowheads="1"/>
          </p:cNvSpPr>
          <p:nvPr/>
        </p:nvSpPr>
        <p:spPr bwMode="auto">
          <a:xfrm>
            <a:off x="9906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1" name="Rectangle 7"/>
          <p:cNvSpPr>
            <a:spLocks noChangeArrowheads="1"/>
          </p:cNvSpPr>
          <p:nvPr/>
        </p:nvSpPr>
        <p:spPr bwMode="auto">
          <a:xfrm>
            <a:off x="10668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2" name="Rectangle 8"/>
          <p:cNvSpPr>
            <a:spLocks noChangeArrowheads="1"/>
          </p:cNvSpPr>
          <p:nvPr/>
        </p:nvSpPr>
        <p:spPr bwMode="auto">
          <a:xfrm>
            <a:off x="11430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3" name="Rectangle 9"/>
          <p:cNvSpPr>
            <a:spLocks noChangeArrowheads="1"/>
          </p:cNvSpPr>
          <p:nvPr/>
        </p:nvSpPr>
        <p:spPr bwMode="auto">
          <a:xfrm>
            <a:off x="12192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4" name="Rectangle 10"/>
          <p:cNvSpPr>
            <a:spLocks noChangeArrowheads="1"/>
          </p:cNvSpPr>
          <p:nvPr/>
        </p:nvSpPr>
        <p:spPr bwMode="auto">
          <a:xfrm>
            <a:off x="12954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5" name="Rectangle 11"/>
          <p:cNvSpPr>
            <a:spLocks noChangeArrowheads="1"/>
          </p:cNvSpPr>
          <p:nvPr/>
        </p:nvSpPr>
        <p:spPr bwMode="auto">
          <a:xfrm>
            <a:off x="13716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6" name="Rectangle 12"/>
          <p:cNvSpPr>
            <a:spLocks noChangeArrowheads="1"/>
          </p:cNvSpPr>
          <p:nvPr/>
        </p:nvSpPr>
        <p:spPr bwMode="auto">
          <a:xfrm>
            <a:off x="14478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7" name="Rectangle 13"/>
          <p:cNvSpPr>
            <a:spLocks noChangeArrowheads="1"/>
          </p:cNvSpPr>
          <p:nvPr/>
        </p:nvSpPr>
        <p:spPr bwMode="auto">
          <a:xfrm>
            <a:off x="15240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8" name="Rectangle 14"/>
          <p:cNvSpPr>
            <a:spLocks noChangeArrowheads="1"/>
          </p:cNvSpPr>
          <p:nvPr/>
        </p:nvSpPr>
        <p:spPr bwMode="auto">
          <a:xfrm>
            <a:off x="16002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79" name="Rectangle 15"/>
          <p:cNvSpPr>
            <a:spLocks noChangeArrowheads="1"/>
          </p:cNvSpPr>
          <p:nvPr/>
        </p:nvSpPr>
        <p:spPr bwMode="auto">
          <a:xfrm>
            <a:off x="16764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80" name="Rectangle 16"/>
          <p:cNvSpPr>
            <a:spLocks noChangeArrowheads="1"/>
          </p:cNvSpPr>
          <p:nvPr/>
        </p:nvSpPr>
        <p:spPr bwMode="auto">
          <a:xfrm>
            <a:off x="17526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81" name="Rectangle 17"/>
          <p:cNvSpPr>
            <a:spLocks noChangeArrowheads="1"/>
          </p:cNvSpPr>
          <p:nvPr/>
        </p:nvSpPr>
        <p:spPr bwMode="auto">
          <a:xfrm>
            <a:off x="18288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82" name="Rectangle 18"/>
          <p:cNvSpPr>
            <a:spLocks noChangeArrowheads="1"/>
          </p:cNvSpPr>
          <p:nvPr/>
        </p:nvSpPr>
        <p:spPr bwMode="auto">
          <a:xfrm>
            <a:off x="19050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83" name="Rectangle 19"/>
          <p:cNvSpPr>
            <a:spLocks noChangeArrowheads="1"/>
          </p:cNvSpPr>
          <p:nvPr/>
        </p:nvSpPr>
        <p:spPr bwMode="auto">
          <a:xfrm>
            <a:off x="1981200" y="1371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84" name="Rectangle 20"/>
          <p:cNvSpPr>
            <a:spLocks noChangeArrowheads="1"/>
          </p:cNvSpPr>
          <p:nvPr/>
        </p:nvSpPr>
        <p:spPr bwMode="auto">
          <a:xfrm>
            <a:off x="2590800" y="1371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85" name="Rectangle 21"/>
          <p:cNvSpPr>
            <a:spLocks noChangeArrowheads="1"/>
          </p:cNvSpPr>
          <p:nvPr/>
        </p:nvSpPr>
        <p:spPr bwMode="auto">
          <a:xfrm>
            <a:off x="2667000" y="1371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86" name="Rectangle 22"/>
          <p:cNvSpPr>
            <a:spLocks noChangeArrowheads="1"/>
          </p:cNvSpPr>
          <p:nvPr/>
        </p:nvSpPr>
        <p:spPr bwMode="auto">
          <a:xfrm>
            <a:off x="2743200" y="13716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87" name="Rectangle 23"/>
          <p:cNvSpPr>
            <a:spLocks noChangeArrowheads="1"/>
          </p:cNvSpPr>
          <p:nvPr/>
        </p:nvSpPr>
        <p:spPr bwMode="auto">
          <a:xfrm>
            <a:off x="2817813" y="1371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88" name="Rectangle 24"/>
          <p:cNvSpPr>
            <a:spLocks noChangeArrowheads="1"/>
          </p:cNvSpPr>
          <p:nvPr/>
        </p:nvSpPr>
        <p:spPr bwMode="auto">
          <a:xfrm>
            <a:off x="2894013" y="1371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89" name="Rectangle 25"/>
          <p:cNvSpPr>
            <a:spLocks noChangeArrowheads="1"/>
          </p:cNvSpPr>
          <p:nvPr/>
        </p:nvSpPr>
        <p:spPr bwMode="auto">
          <a:xfrm>
            <a:off x="2970213" y="1371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690" name="Rectangle 26"/>
          <p:cNvSpPr>
            <a:spLocks noChangeArrowheads="1"/>
          </p:cNvSpPr>
          <p:nvPr/>
        </p:nvSpPr>
        <p:spPr bwMode="auto">
          <a:xfrm>
            <a:off x="7620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1" name="Rectangle 27"/>
          <p:cNvSpPr>
            <a:spLocks noChangeArrowheads="1"/>
          </p:cNvSpPr>
          <p:nvPr/>
        </p:nvSpPr>
        <p:spPr bwMode="auto">
          <a:xfrm>
            <a:off x="8382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2" name="Rectangle 28"/>
          <p:cNvSpPr>
            <a:spLocks noChangeArrowheads="1"/>
          </p:cNvSpPr>
          <p:nvPr/>
        </p:nvSpPr>
        <p:spPr bwMode="auto">
          <a:xfrm>
            <a:off x="9144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3" name="Rectangle 29"/>
          <p:cNvSpPr>
            <a:spLocks noChangeArrowheads="1"/>
          </p:cNvSpPr>
          <p:nvPr/>
        </p:nvSpPr>
        <p:spPr bwMode="auto">
          <a:xfrm>
            <a:off x="9906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4" name="Rectangle 30"/>
          <p:cNvSpPr>
            <a:spLocks noChangeArrowheads="1"/>
          </p:cNvSpPr>
          <p:nvPr/>
        </p:nvSpPr>
        <p:spPr bwMode="auto">
          <a:xfrm>
            <a:off x="10668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5" name="Rectangle 31"/>
          <p:cNvSpPr>
            <a:spLocks noChangeArrowheads="1"/>
          </p:cNvSpPr>
          <p:nvPr/>
        </p:nvSpPr>
        <p:spPr bwMode="auto">
          <a:xfrm>
            <a:off x="11430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6" name="Rectangle 32"/>
          <p:cNvSpPr>
            <a:spLocks noChangeArrowheads="1"/>
          </p:cNvSpPr>
          <p:nvPr/>
        </p:nvSpPr>
        <p:spPr bwMode="auto">
          <a:xfrm>
            <a:off x="12192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7" name="Rectangle 33"/>
          <p:cNvSpPr>
            <a:spLocks noChangeArrowheads="1"/>
          </p:cNvSpPr>
          <p:nvPr/>
        </p:nvSpPr>
        <p:spPr bwMode="auto">
          <a:xfrm>
            <a:off x="12954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8" name="Rectangle 34"/>
          <p:cNvSpPr>
            <a:spLocks noChangeArrowheads="1"/>
          </p:cNvSpPr>
          <p:nvPr/>
        </p:nvSpPr>
        <p:spPr bwMode="auto">
          <a:xfrm>
            <a:off x="13716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699" name="Rectangle 35"/>
          <p:cNvSpPr>
            <a:spLocks noChangeArrowheads="1"/>
          </p:cNvSpPr>
          <p:nvPr/>
        </p:nvSpPr>
        <p:spPr bwMode="auto">
          <a:xfrm>
            <a:off x="14478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0" name="Rectangle 36"/>
          <p:cNvSpPr>
            <a:spLocks noChangeArrowheads="1"/>
          </p:cNvSpPr>
          <p:nvPr/>
        </p:nvSpPr>
        <p:spPr bwMode="auto">
          <a:xfrm>
            <a:off x="15240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1" name="Rectangle 37"/>
          <p:cNvSpPr>
            <a:spLocks noChangeArrowheads="1"/>
          </p:cNvSpPr>
          <p:nvPr/>
        </p:nvSpPr>
        <p:spPr bwMode="auto">
          <a:xfrm>
            <a:off x="16002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2" name="Rectangle 38"/>
          <p:cNvSpPr>
            <a:spLocks noChangeArrowheads="1"/>
          </p:cNvSpPr>
          <p:nvPr/>
        </p:nvSpPr>
        <p:spPr bwMode="auto">
          <a:xfrm>
            <a:off x="16764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3" name="Rectangle 39"/>
          <p:cNvSpPr>
            <a:spLocks noChangeArrowheads="1"/>
          </p:cNvSpPr>
          <p:nvPr/>
        </p:nvSpPr>
        <p:spPr bwMode="auto">
          <a:xfrm>
            <a:off x="17526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4" name="Rectangle 40"/>
          <p:cNvSpPr>
            <a:spLocks noChangeArrowheads="1"/>
          </p:cNvSpPr>
          <p:nvPr/>
        </p:nvSpPr>
        <p:spPr bwMode="auto">
          <a:xfrm>
            <a:off x="18288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5" name="Rectangle 41"/>
          <p:cNvSpPr>
            <a:spLocks noChangeArrowheads="1"/>
          </p:cNvSpPr>
          <p:nvPr/>
        </p:nvSpPr>
        <p:spPr bwMode="auto">
          <a:xfrm>
            <a:off x="19050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6" name="Rectangle 42"/>
          <p:cNvSpPr>
            <a:spLocks noChangeArrowheads="1"/>
          </p:cNvSpPr>
          <p:nvPr/>
        </p:nvSpPr>
        <p:spPr bwMode="auto">
          <a:xfrm>
            <a:off x="1981200" y="1447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07" name="Rectangle 43"/>
          <p:cNvSpPr>
            <a:spLocks noChangeArrowheads="1"/>
          </p:cNvSpPr>
          <p:nvPr/>
        </p:nvSpPr>
        <p:spPr bwMode="auto">
          <a:xfrm>
            <a:off x="2590800" y="1447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08" name="Rectangle 44"/>
          <p:cNvSpPr>
            <a:spLocks noChangeArrowheads="1"/>
          </p:cNvSpPr>
          <p:nvPr/>
        </p:nvSpPr>
        <p:spPr bwMode="auto">
          <a:xfrm>
            <a:off x="2667000" y="1447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09" name="Rectangle 45"/>
          <p:cNvSpPr>
            <a:spLocks noChangeArrowheads="1"/>
          </p:cNvSpPr>
          <p:nvPr/>
        </p:nvSpPr>
        <p:spPr bwMode="auto">
          <a:xfrm>
            <a:off x="2743200" y="14478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10" name="Rectangle 46"/>
          <p:cNvSpPr>
            <a:spLocks noChangeArrowheads="1"/>
          </p:cNvSpPr>
          <p:nvPr/>
        </p:nvSpPr>
        <p:spPr bwMode="auto">
          <a:xfrm>
            <a:off x="2817813" y="1447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11" name="Rectangle 47"/>
          <p:cNvSpPr>
            <a:spLocks noChangeArrowheads="1"/>
          </p:cNvSpPr>
          <p:nvPr/>
        </p:nvSpPr>
        <p:spPr bwMode="auto">
          <a:xfrm>
            <a:off x="2894013" y="1447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12" name="Rectangle 48"/>
          <p:cNvSpPr>
            <a:spLocks noChangeArrowheads="1"/>
          </p:cNvSpPr>
          <p:nvPr/>
        </p:nvSpPr>
        <p:spPr bwMode="auto">
          <a:xfrm>
            <a:off x="2970213" y="1447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13" name="Rectangle 49"/>
          <p:cNvSpPr>
            <a:spLocks noChangeArrowheads="1"/>
          </p:cNvSpPr>
          <p:nvPr/>
        </p:nvSpPr>
        <p:spPr bwMode="auto">
          <a:xfrm>
            <a:off x="7620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4" name="Rectangle 50"/>
          <p:cNvSpPr>
            <a:spLocks noChangeArrowheads="1"/>
          </p:cNvSpPr>
          <p:nvPr/>
        </p:nvSpPr>
        <p:spPr bwMode="auto">
          <a:xfrm>
            <a:off x="8382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5" name="Rectangle 51"/>
          <p:cNvSpPr>
            <a:spLocks noChangeArrowheads="1"/>
          </p:cNvSpPr>
          <p:nvPr/>
        </p:nvSpPr>
        <p:spPr bwMode="auto">
          <a:xfrm>
            <a:off x="9144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6" name="Rectangle 52"/>
          <p:cNvSpPr>
            <a:spLocks noChangeArrowheads="1"/>
          </p:cNvSpPr>
          <p:nvPr/>
        </p:nvSpPr>
        <p:spPr bwMode="auto">
          <a:xfrm>
            <a:off x="9906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7" name="Rectangle 53"/>
          <p:cNvSpPr>
            <a:spLocks noChangeArrowheads="1"/>
          </p:cNvSpPr>
          <p:nvPr/>
        </p:nvSpPr>
        <p:spPr bwMode="auto">
          <a:xfrm>
            <a:off x="10668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8" name="Rectangle 54"/>
          <p:cNvSpPr>
            <a:spLocks noChangeArrowheads="1"/>
          </p:cNvSpPr>
          <p:nvPr/>
        </p:nvSpPr>
        <p:spPr bwMode="auto">
          <a:xfrm>
            <a:off x="11430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19" name="Rectangle 55"/>
          <p:cNvSpPr>
            <a:spLocks noChangeArrowheads="1"/>
          </p:cNvSpPr>
          <p:nvPr/>
        </p:nvSpPr>
        <p:spPr bwMode="auto">
          <a:xfrm>
            <a:off x="12192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0" name="Rectangle 56"/>
          <p:cNvSpPr>
            <a:spLocks noChangeArrowheads="1"/>
          </p:cNvSpPr>
          <p:nvPr/>
        </p:nvSpPr>
        <p:spPr bwMode="auto">
          <a:xfrm>
            <a:off x="12954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1" name="Rectangle 57"/>
          <p:cNvSpPr>
            <a:spLocks noChangeArrowheads="1"/>
          </p:cNvSpPr>
          <p:nvPr/>
        </p:nvSpPr>
        <p:spPr bwMode="auto">
          <a:xfrm>
            <a:off x="13716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2" name="Rectangle 58"/>
          <p:cNvSpPr>
            <a:spLocks noChangeArrowheads="1"/>
          </p:cNvSpPr>
          <p:nvPr/>
        </p:nvSpPr>
        <p:spPr bwMode="auto">
          <a:xfrm>
            <a:off x="14478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3" name="Rectangle 59"/>
          <p:cNvSpPr>
            <a:spLocks noChangeArrowheads="1"/>
          </p:cNvSpPr>
          <p:nvPr/>
        </p:nvSpPr>
        <p:spPr bwMode="auto">
          <a:xfrm>
            <a:off x="15240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4" name="Rectangle 60"/>
          <p:cNvSpPr>
            <a:spLocks noChangeArrowheads="1"/>
          </p:cNvSpPr>
          <p:nvPr/>
        </p:nvSpPr>
        <p:spPr bwMode="auto">
          <a:xfrm>
            <a:off x="16002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5" name="Rectangle 61"/>
          <p:cNvSpPr>
            <a:spLocks noChangeArrowheads="1"/>
          </p:cNvSpPr>
          <p:nvPr/>
        </p:nvSpPr>
        <p:spPr bwMode="auto">
          <a:xfrm>
            <a:off x="16764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6" name="Rectangle 62"/>
          <p:cNvSpPr>
            <a:spLocks noChangeArrowheads="1"/>
          </p:cNvSpPr>
          <p:nvPr/>
        </p:nvSpPr>
        <p:spPr bwMode="auto">
          <a:xfrm>
            <a:off x="17526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7" name="Rectangle 63"/>
          <p:cNvSpPr>
            <a:spLocks noChangeArrowheads="1"/>
          </p:cNvSpPr>
          <p:nvPr/>
        </p:nvSpPr>
        <p:spPr bwMode="auto">
          <a:xfrm>
            <a:off x="18288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8" name="Rectangle 64"/>
          <p:cNvSpPr>
            <a:spLocks noChangeArrowheads="1"/>
          </p:cNvSpPr>
          <p:nvPr/>
        </p:nvSpPr>
        <p:spPr bwMode="auto">
          <a:xfrm>
            <a:off x="19050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29" name="Rectangle 65"/>
          <p:cNvSpPr>
            <a:spLocks noChangeArrowheads="1"/>
          </p:cNvSpPr>
          <p:nvPr/>
        </p:nvSpPr>
        <p:spPr bwMode="auto">
          <a:xfrm>
            <a:off x="1981200" y="1524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30" name="Rectangle 66"/>
          <p:cNvSpPr>
            <a:spLocks noChangeArrowheads="1"/>
          </p:cNvSpPr>
          <p:nvPr/>
        </p:nvSpPr>
        <p:spPr bwMode="auto">
          <a:xfrm>
            <a:off x="2590800" y="1524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1" name="Rectangle 67"/>
          <p:cNvSpPr>
            <a:spLocks noChangeArrowheads="1"/>
          </p:cNvSpPr>
          <p:nvPr/>
        </p:nvSpPr>
        <p:spPr bwMode="auto">
          <a:xfrm>
            <a:off x="2667000" y="1524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2" name="Rectangle 68"/>
          <p:cNvSpPr>
            <a:spLocks noChangeArrowheads="1"/>
          </p:cNvSpPr>
          <p:nvPr/>
        </p:nvSpPr>
        <p:spPr bwMode="auto">
          <a:xfrm>
            <a:off x="2743200" y="15240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3" name="Rectangle 69"/>
          <p:cNvSpPr>
            <a:spLocks noChangeArrowheads="1"/>
          </p:cNvSpPr>
          <p:nvPr/>
        </p:nvSpPr>
        <p:spPr bwMode="auto">
          <a:xfrm>
            <a:off x="2817813" y="1524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4" name="Rectangle 70"/>
          <p:cNvSpPr>
            <a:spLocks noChangeArrowheads="1"/>
          </p:cNvSpPr>
          <p:nvPr/>
        </p:nvSpPr>
        <p:spPr bwMode="auto">
          <a:xfrm>
            <a:off x="2894013" y="1524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5" name="Rectangle 71"/>
          <p:cNvSpPr>
            <a:spLocks noChangeArrowheads="1"/>
          </p:cNvSpPr>
          <p:nvPr/>
        </p:nvSpPr>
        <p:spPr bwMode="auto">
          <a:xfrm>
            <a:off x="2970213" y="1524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36" name="Rectangle 72"/>
          <p:cNvSpPr>
            <a:spLocks noChangeArrowheads="1"/>
          </p:cNvSpPr>
          <p:nvPr/>
        </p:nvSpPr>
        <p:spPr bwMode="auto">
          <a:xfrm>
            <a:off x="7620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37" name="Rectangle 73"/>
          <p:cNvSpPr>
            <a:spLocks noChangeArrowheads="1"/>
          </p:cNvSpPr>
          <p:nvPr/>
        </p:nvSpPr>
        <p:spPr bwMode="auto">
          <a:xfrm>
            <a:off x="8382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38" name="Rectangle 74"/>
          <p:cNvSpPr>
            <a:spLocks noChangeArrowheads="1"/>
          </p:cNvSpPr>
          <p:nvPr/>
        </p:nvSpPr>
        <p:spPr bwMode="auto">
          <a:xfrm>
            <a:off x="9144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39" name="Rectangle 75"/>
          <p:cNvSpPr>
            <a:spLocks noChangeArrowheads="1"/>
          </p:cNvSpPr>
          <p:nvPr/>
        </p:nvSpPr>
        <p:spPr bwMode="auto">
          <a:xfrm>
            <a:off x="9906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0" name="Rectangle 76"/>
          <p:cNvSpPr>
            <a:spLocks noChangeArrowheads="1"/>
          </p:cNvSpPr>
          <p:nvPr/>
        </p:nvSpPr>
        <p:spPr bwMode="auto">
          <a:xfrm>
            <a:off x="10668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1" name="Rectangle 77"/>
          <p:cNvSpPr>
            <a:spLocks noChangeArrowheads="1"/>
          </p:cNvSpPr>
          <p:nvPr/>
        </p:nvSpPr>
        <p:spPr bwMode="auto">
          <a:xfrm>
            <a:off x="11430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2" name="Rectangle 78"/>
          <p:cNvSpPr>
            <a:spLocks noChangeArrowheads="1"/>
          </p:cNvSpPr>
          <p:nvPr/>
        </p:nvSpPr>
        <p:spPr bwMode="auto">
          <a:xfrm>
            <a:off x="12192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3" name="Rectangle 79"/>
          <p:cNvSpPr>
            <a:spLocks noChangeArrowheads="1"/>
          </p:cNvSpPr>
          <p:nvPr/>
        </p:nvSpPr>
        <p:spPr bwMode="auto">
          <a:xfrm>
            <a:off x="12954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4" name="Rectangle 80"/>
          <p:cNvSpPr>
            <a:spLocks noChangeArrowheads="1"/>
          </p:cNvSpPr>
          <p:nvPr/>
        </p:nvSpPr>
        <p:spPr bwMode="auto">
          <a:xfrm>
            <a:off x="13716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5" name="Rectangle 81"/>
          <p:cNvSpPr>
            <a:spLocks noChangeArrowheads="1"/>
          </p:cNvSpPr>
          <p:nvPr/>
        </p:nvSpPr>
        <p:spPr bwMode="auto">
          <a:xfrm>
            <a:off x="14478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6" name="Rectangle 82"/>
          <p:cNvSpPr>
            <a:spLocks noChangeArrowheads="1"/>
          </p:cNvSpPr>
          <p:nvPr/>
        </p:nvSpPr>
        <p:spPr bwMode="auto">
          <a:xfrm>
            <a:off x="15240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7" name="Rectangle 83"/>
          <p:cNvSpPr>
            <a:spLocks noChangeArrowheads="1"/>
          </p:cNvSpPr>
          <p:nvPr/>
        </p:nvSpPr>
        <p:spPr bwMode="auto">
          <a:xfrm>
            <a:off x="16002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8" name="Rectangle 84"/>
          <p:cNvSpPr>
            <a:spLocks noChangeArrowheads="1"/>
          </p:cNvSpPr>
          <p:nvPr/>
        </p:nvSpPr>
        <p:spPr bwMode="auto">
          <a:xfrm>
            <a:off x="16764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49" name="Rectangle 85"/>
          <p:cNvSpPr>
            <a:spLocks noChangeArrowheads="1"/>
          </p:cNvSpPr>
          <p:nvPr/>
        </p:nvSpPr>
        <p:spPr bwMode="auto">
          <a:xfrm>
            <a:off x="17526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50" name="Rectangle 86"/>
          <p:cNvSpPr>
            <a:spLocks noChangeArrowheads="1"/>
          </p:cNvSpPr>
          <p:nvPr/>
        </p:nvSpPr>
        <p:spPr bwMode="auto">
          <a:xfrm>
            <a:off x="18288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51" name="Rectangle 87"/>
          <p:cNvSpPr>
            <a:spLocks noChangeArrowheads="1"/>
          </p:cNvSpPr>
          <p:nvPr/>
        </p:nvSpPr>
        <p:spPr bwMode="auto">
          <a:xfrm>
            <a:off x="19050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52" name="Rectangle 88"/>
          <p:cNvSpPr>
            <a:spLocks noChangeArrowheads="1"/>
          </p:cNvSpPr>
          <p:nvPr/>
        </p:nvSpPr>
        <p:spPr bwMode="auto">
          <a:xfrm>
            <a:off x="1981200" y="1600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53" name="Rectangle 89"/>
          <p:cNvSpPr>
            <a:spLocks noChangeArrowheads="1"/>
          </p:cNvSpPr>
          <p:nvPr/>
        </p:nvSpPr>
        <p:spPr bwMode="auto">
          <a:xfrm>
            <a:off x="2590800" y="1600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4" name="Rectangle 90"/>
          <p:cNvSpPr>
            <a:spLocks noChangeArrowheads="1"/>
          </p:cNvSpPr>
          <p:nvPr/>
        </p:nvSpPr>
        <p:spPr bwMode="auto">
          <a:xfrm>
            <a:off x="2667000" y="1600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5" name="Rectangle 91"/>
          <p:cNvSpPr>
            <a:spLocks noChangeArrowheads="1"/>
          </p:cNvSpPr>
          <p:nvPr/>
        </p:nvSpPr>
        <p:spPr bwMode="auto">
          <a:xfrm>
            <a:off x="2743200" y="16002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6" name="Rectangle 92"/>
          <p:cNvSpPr>
            <a:spLocks noChangeArrowheads="1"/>
          </p:cNvSpPr>
          <p:nvPr/>
        </p:nvSpPr>
        <p:spPr bwMode="auto">
          <a:xfrm>
            <a:off x="2817813" y="1600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7" name="Rectangle 93"/>
          <p:cNvSpPr>
            <a:spLocks noChangeArrowheads="1"/>
          </p:cNvSpPr>
          <p:nvPr/>
        </p:nvSpPr>
        <p:spPr bwMode="auto">
          <a:xfrm>
            <a:off x="2894013" y="1600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8" name="Rectangle 94"/>
          <p:cNvSpPr>
            <a:spLocks noChangeArrowheads="1"/>
          </p:cNvSpPr>
          <p:nvPr/>
        </p:nvSpPr>
        <p:spPr bwMode="auto">
          <a:xfrm>
            <a:off x="2970213" y="1600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59" name="Rectangle 95"/>
          <p:cNvSpPr>
            <a:spLocks noChangeArrowheads="1"/>
          </p:cNvSpPr>
          <p:nvPr/>
        </p:nvSpPr>
        <p:spPr bwMode="auto">
          <a:xfrm>
            <a:off x="7620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0" name="Rectangle 96"/>
          <p:cNvSpPr>
            <a:spLocks noChangeArrowheads="1"/>
          </p:cNvSpPr>
          <p:nvPr/>
        </p:nvSpPr>
        <p:spPr bwMode="auto">
          <a:xfrm>
            <a:off x="8382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1" name="Rectangle 97"/>
          <p:cNvSpPr>
            <a:spLocks noChangeArrowheads="1"/>
          </p:cNvSpPr>
          <p:nvPr/>
        </p:nvSpPr>
        <p:spPr bwMode="auto">
          <a:xfrm>
            <a:off x="9144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2" name="Rectangle 98"/>
          <p:cNvSpPr>
            <a:spLocks noChangeArrowheads="1"/>
          </p:cNvSpPr>
          <p:nvPr/>
        </p:nvSpPr>
        <p:spPr bwMode="auto">
          <a:xfrm>
            <a:off x="9906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3" name="Rectangle 99"/>
          <p:cNvSpPr>
            <a:spLocks noChangeArrowheads="1"/>
          </p:cNvSpPr>
          <p:nvPr/>
        </p:nvSpPr>
        <p:spPr bwMode="auto">
          <a:xfrm>
            <a:off x="10668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4" name="Rectangle 100"/>
          <p:cNvSpPr>
            <a:spLocks noChangeArrowheads="1"/>
          </p:cNvSpPr>
          <p:nvPr/>
        </p:nvSpPr>
        <p:spPr bwMode="auto">
          <a:xfrm>
            <a:off x="11430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5" name="Rectangle 101"/>
          <p:cNvSpPr>
            <a:spLocks noChangeArrowheads="1"/>
          </p:cNvSpPr>
          <p:nvPr/>
        </p:nvSpPr>
        <p:spPr bwMode="auto">
          <a:xfrm>
            <a:off x="12192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6" name="Rectangle 102"/>
          <p:cNvSpPr>
            <a:spLocks noChangeArrowheads="1"/>
          </p:cNvSpPr>
          <p:nvPr/>
        </p:nvSpPr>
        <p:spPr bwMode="auto">
          <a:xfrm>
            <a:off x="12954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7" name="Rectangle 103"/>
          <p:cNvSpPr>
            <a:spLocks noChangeArrowheads="1"/>
          </p:cNvSpPr>
          <p:nvPr/>
        </p:nvSpPr>
        <p:spPr bwMode="auto">
          <a:xfrm>
            <a:off x="13716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8" name="Rectangle 104"/>
          <p:cNvSpPr>
            <a:spLocks noChangeArrowheads="1"/>
          </p:cNvSpPr>
          <p:nvPr/>
        </p:nvSpPr>
        <p:spPr bwMode="auto">
          <a:xfrm>
            <a:off x="14478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69" name="Rectangle 105"/>
          <p:cNvSpPr>
            <a:spLocks noChangeArrowheads="1"/>
          </p:cNvSpPr>
          <p:nvPr/>
        </p:nvSpPr>
        <p:spPr bwMode="auto">
          <a:xfrm>
            <a:off x="15240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0" name="Rectangle 106"/>
          <p:cNvSpPr>
            <a:spLocks noChangeArrowheads="1"/>
          </p:cNvSpPr>
          <p:nvPr/>
        </p:nvSpPr>
        <p:spPr bwMode="auto">
          <a:xfrm>
            <a:off x="16002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1" name="Rectangle 107"/>
          <p:cNvSpPr>
            <a:spLocks noChangeArrowheads="1"/>
          </p:cNvSpPr>
          <p:nvPr/>
        </p:nvSpPr>
        <p:spPr bwMode="auto">
          <a:xfrm>
            <a:off x="16764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2" name="Rectangle 108"/>
          <p:cNvSpPr>
            <a:spLocks noChangeArrowheads="1"/>
          </p:cNvSpPr>
          <p:nvPr/>
        </p:nvSpPr>
        <p:spPr bwMode="auto">
          <a:xfrm>
            <a:off x="17526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3" name="Rectangle 109"/>
          <p:cNvSpPr>
            <a:spLocks noChangeArrowheads="1"/>
          </p:cNvSpPr>
          <p:nvPr/>
        </p:nvSpPr>
        <p:spPr bwMode="auto">
          <a:xfrm>
            <a:off x="18288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4" name="Rectangle 110"/>
          <p:cNvSpPr>
            <a:spLocks noChangeArrowheads="1"/>
          </p:cNvSpPr>
          <p:nvPr/>
        </p:nvSpPr>
        <p:spPr bwMode="auto">
          <a:xfrm>
            <a:off x="19050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5" name="Rectangle 111"/>
          <p:cNvSpPr>
            <a:spLocks noChangeArrowheads="1"/>
          </p:cNvSpPr>
          <p:nvPr/>
        </p:nvSpPr>
        <p:spPr bwMode="auto">
          <a:xfrm>
            <a:off x="1981200" y="1676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76" name="Rectangle 112"/>
          <p:cNvSpPr>
            <a:spLocks noChangeArrowheads="1"/>
          </p:cNvSpPr>
          <p:nvPr/>
        </p:nvSpPr>
        <p:spPr bwMode="auto">
          <a:xfrm>
            <a:off x="2590800" y="1676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77" name="Rectangle 113"/>
          <p:cNvSpPr>
            <a:spLocks noChangeArrowheads="1"/>
          </p:cNvSpPr>
          <p:nvPr/>
        </p:nvSpPr>
        <p:spPr bwMode="auto">
          <a:xfrm>
            <a:off x="2667000" y="1676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78" name="Rectangle 114"/>
          <p:cNvSpPr>
            <a:spLocks noChangeArrowheads="1"/>
          </p:cNvSpPr>
          <p:nvPr/>
        </p:nvSpPr>
        <p:spPr bwMode="auto">
          <a:xfrm>
            <a:off x="2743200" y="16764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79" name="Rectangle 115"/>
          <p:cNvSpPr>
            <a:spLocks noChangeArrowheads="1"/>
          </p:cNvSpPr>
          <p:nvPr/>
        </p:nvSpPr>
        <p:spPr bwMode="auto">
          <a:xfrm>
            <a:off x="2817813" y="1676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80" name="Rectangle 116"/>
          <p:cNvSpPr>
            <a:spLocks noChangeArrowheads="1"/>
          </p:cNvSpPr>
          <p:nvPr/>
        </p:nvSpPr>
        <p:spPr bwMode="auto">
          <a:xfrm>
            <a:off x="2894013" y="1676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81" name="Rectangle 117"/>
          <p:cNvSpPr>
            <a:spLocks noChangeArrowheads="1"/>
          </p:cNvSpPr>
          <p:nvPr/>
        </p:nvSpPr>
        <p:spPr bwMode="auto">
          <a:xfrm>
            <a:off x="2970213" y="1676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782" name="Rectangle 118"/>
          <p:cNvSpPr>
            <a:spLocks noChangeArrowheads="1"/>
          </p:cNvSpPr>
          <p:nvPr/>
        </p:nvSpPr>
        <p:spPr bwMode="auto">
          <a:xfrm>
            <a:off x="7620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3" name="Rectangle 119"/>
          <p:cNvSpPr>
            <a:spLocks noChangeArrowheads="1"/>
          </p:cNvSpPr>
          <p:nvPr/>
        </p:nvSpPr>
        <p:spPr bwMode="auto">
          <a:xfrm>
            <a:off x="8382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4" name="Rectangle 120"/>
          <p:cNvSpPr>
            <a:spLocks noChangeArrowheads="1"/>
          </p:cNvSpPr>
          <p:nvPr/>
        </p:nvSpPr>
        <p:spPr bwMode="auto">
          <a:xfrm>
            <a:off x="9144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5" name="Rectangle 121"/>
          <p:cNvSpPr>
            <a:spLocks noChangeArrowheads="1"/>
          </p:cNvSpPr>
          <p:nvPr/>
        </p:nvSpPr>
        <p:spPr bwMode="auto">
          <a:xfrm>
            <a:off x="9906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6" name="Rectangle 122"/>
          <p:cNvSpPr>
            <a:spLocks noChangeArrowheads="1"/>
          </p:cNvSpPr>
          <p:nvPr/>
        </p:nvSpPr>
        <p:spPr bwMode="auto">
          <a:xfrm>
            <a:off x="10668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7" name="Rectangle 123"/>
          <p:cNvSpPr>
            <a:spLocks noChangeArrowheads="1"/>
          </p:cNvSpPr>
          <p:nvPr/>
        </p:nvSpPr>
        <p:spPr bwMode="auto">
          <a:xfrm>
            <a:off x="11430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8" name="Rectangle 124"/>
          <p:cNvSpPr>
            <a:spLocks noChangeArrowheads="1"/>
          </p:cNvSpPr>
          <p:nvPr/>
        </p:nvSpPr>
        <p:spPr bwMode="auto">
          <a:xfrm>
            <a:off x="12192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89" name="Rectangle 125"/>
          <p:cNvSpPr>
            <a:spLocks noChangeArrowheads="1"/>
          </p:cNvSpPr>
          <p:nvPr/>
        </p:nvSpPr>
        <p:spPr bwMode="auto">
          <a:xfrm>
            <a:off x="12954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0" name="Rectangle 126"/>
          <p:cNvSpPr>
            <a:spLocks noChangeArrowheads="1"/>
          </p:cNvSpPr>
          <p:nvPr/>
        </p:nvSpPr>
        <p:spPr bwMode="auto">
          <a:xfrm>
            <a:off x="13716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1" name="Rectangle 127"/>
          <p:cNvSpPr>
            <a:spLocks noChangeArrowheads="1"/>
          </p:cNvSpPr>
          <p:nvPr/>
        </p:nvSpPr>
        <p:spPr bwMode="auto">
          <a:xfrm>
            <a:off x="14478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2" name="Rectangle 128"/>
          <p:cNvSpPr>
            <a:spLocks noChangeArrowheads="1"/>
          </p:cNvSpPr>
          <p:nvPr/>
        </p:nvSpPr>
        <p:spPr bwMode="auto">
          <a:xfrm>
            <a:off x="15240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3" name="Rectangle 129"/>
          <p:cNvSpPr>
            <a:spLocks noChangeArrowheads="1"/>
          </p:cNvSpPr>
          <p:nvPr/>
        </p:nvSpPr>
        <p:spPr bwMode="auto">
          <a:xfrm>
            <a:off x="16002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4" name="Rectangle 130"/>
          <p:cNvSpPr>
            <a:spLocks noChangeArrowheads="1"/>
          </p:cNvSpPr>
          <p:nvPr/>
        </p:nvSpPr>
        <p:spPr bwMode="auto">
          <a:xfrm>
            <a:off x="16764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5" name="Rectangle 131"/>
          <p:cNvSpPr>
            <a:spLocks noChangeArrowheads="1"/>
          </p:cNvSpPr>
          <p:nvPr/>
        </p:nvSpPr>
        <p:spPr bwMode="auto">
          <a:xfrm>
            <a:off x="17526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6" name="Rectangle 132"/>
          <p:cNvSpPr>
            <a:spLocks noChangeArrowheads="1"/>
          </p:cNvSpPr>
          <p:nvPr/>
        </p:nvSpPr>
        <p:spPr bwMode="auto">
          <a:xfrm>
            <a:off x="18288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7" name="Rectangle 133"/>
          <p:cNvSpPr>
            <a:spLocks noChangeArrowheads="1"/>
          </p:cNvSpPr>
          <p:nvPr/>
        </p:nvSpPr>
        <p:spPr bwMode="auto">
          <a:xfrm>
            <a:off x="19050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8" name="Rectangle 134"/>
          <p:cNvSpPr>
            <a:spLocks noChangeArrowheads="1"/>
          </p:cNvSpPr>
          <p:nvPr/>
        </p:nvSpPr>
        <p:spPr bwMode="auto">
          <a:xfrm>
            <a:off x="1981200" y="1752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799" name="Rectangle 135"/>
          <p:cNvSpPr>
            <a:spLocks noChangeArrowheads="1"/>
          </p:cNvSpPr>
          <p:nvPr/>
        </p:nvSpPr>
        <p:spPr bwMode="auto">
          <a:xfrm>
            <a:off x="2590800" y="1752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0" name="Rectangle 136"/>
          <p:cNvSpPr>
            <a:spLocks noChangeArrowheads="1"/>
          </p:cNvSpPr>
          <p:nvPr/>
        </p:nvSpPr>
        <p:spPr bwMode="auto">
          <a:xfrm>
            <a:off x="2667000" y="1752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1" name="Rectangle 137"/>
          <p:cNvSpPr>
            <a:spLocks noChangeArrowheads="1"/>
          </p:cNvSpPr>
          <p:nvPr/>
        </p:nvSpPr>
        <p:spPr bwMode="auto">
          <a:xfrm>
            <a:off x="2743200" y="17526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2" name="Rectangle 138"/>
          <p:cNvSpPr>
            <a:spLocks noChangeArrowheads="1"/>
          </p:cNvSpPr>
          <p:nvPr/>
        </p:nvSpPr>
        <p:spPr bwMode="auto">
          <a:xfrm>
            <a:off x="2817813" y="1752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3" name="Rectangle 139"/>
          <p:cNvSpPr>
            <a:spLocks noChangeArrowheads="1"/>
          </p:cNvSpPr>
          <p:nvPr/>
        </p:nvSpPr>
        <p:spPr bwMode="auto">
          <a:xfrm>
            <a:off x="2894013" y="1752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4" name="Rectangle 140"/>
          <p:cNvSpPr>
            <a:spLocks noChangeArrowheads="1"/>
          </p:cNvSpPr>
          <p:nvPr/>
        </p:nvSpPr>
        <p:spPr bwMode="auto">
          <a:xfrm>
            <a:off x="2970213" y="1752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05" name="Rectangle 141"/>
          <p:cNvSpPr>
            <a:spLocks noChangeArrowheads="1"/>
          </p:cNvSpPr>
          <p:nvPr/>
        </p:nvSpPr>
        <p:spPr bwMode="auto">
          <a:xfrm>
            <a:off x="7620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06" name="Rectangle 142"/>
          <p:cNvSpPr>
            <a:spLocks noChangeArrowheads="1"/>
          </p:cNvSpPr>
          <p:nvPr/>
        </p:nvSpPr>
        <p:spPr bwMode="auto">
          <a:xfrm>
            <a:off x="8382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07" name="Rectangle 143"/>
          <p:cNvSpPr>
            <a:spLocks noChangeArrowheads="1"/>
          </p:cNvSpPr>
          <p:nvPr/>
        </p:nvSpPr>
        <p:spPr bwMode="auto">
          <a:xfrm>
            <a:off x="9144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08" name="Rectangle 144"/>
          <p:cNvSpPr>
            <a:spLocks noChangeArrowheads="1"/>
          </p:cNvSpPr>
          <p:nvPr/>
        </p:nvSpPr>
        <p:spPr bwMode="auto">
          <a:xfrm>
            <a:off x="9906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09" name="Rectangle 145"/>
          <p:cNvSpPr>
            <a:spLocks noChangeArrowheads="1"/>
          </p:cNvSpPr>
          <p:nvPr/>
        </p:nvSpPr>
        <p:spPr bwMode="auto">
          <a:xfrm>
            <a:off x="10668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0" name="Rectangle 146"/>
          <p:cNvSpPr>
            <a:spLocks noChangeArrowheads="1"/>
          </p:cNvSpPr>
          <p:nvPr/>
        </p:nvSpPr>
        <p:spPr bwMode="auto">
          <a:xfrm>
            <a:off x="11430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1" name="Rectangle 147"/>
          <p:cNvSpPr>
            <a:spLocks noChangeArrowheads="1"/>
          </p:cNvSpPr>
          <p:nvPr/>
        </p:nvSpPr>
        <p:spPr bwMode="auto">
          <a:xfrm>
            <a:off x="12192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2" name="Rectangle 148"/>
          <p:cNvSpPr>
            <a:spLocks noChangeArrowheads="1"/>
          </p:cNvSpPr>
          <p:nvPr/>
        </p:nvSpPr>
        <p:spPr bwMode="auto">
          <a:xfrm>
            <a:off x="12954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3" name="Rectangle 149"/>
          <p:cNvSpPr>
            <a:spLocks noChangeArrowheads="1"/>
          </p:cNvSpPr>
          <p:nvPr/>
        </p:nvSpPr>
        <p:spPr bwMode="auto">
          <a:xfrm>
            <a:off x="13716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4" name="Rectangle 150"/>
          <p:cNvSpPr>
            <a:spLocks noChangeArrowheads="1"/>
          </p:cNvSpPr>
          <p:nvPr/>
        </p:nvSpPr>
        <p:spPr bwMode="auto">
          <a:xfrm>
            <a:off x="14478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5" name="Rectangle 151"/>
          <p:cNvSpPr>
            <a:spLocks noChangeArrowheads="1"/>
          </p:cNvSpPr>
          <p:nvPr/>
        </p:nvSpPr>
        <p:spPr bwMode="auto">
          <a:xfrm>
            <a:off x="15240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6" name="Rectangle 152"/>
          <p:cNvSpPr>
            <a:spLocks noChangeArrowheads="1"/>
          </p:cNvSpPr>
          <p:nvPr/>
        </p:nvSpPr>
        <p:spPr bwMode="auto">
          <a:xfrm>
            <a:off x="16002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7" name="Rectangle 153"/>
          <p:cNvSpPr>
            <a:spLocks noChangeArrowheads="1"/>
          </p:cNvSpPr>
          <p:nvPr/>
        </p:nvSpPr>
        <p:spPr bwMode="auto">
          <a:xfrm>
            <a:off x="16764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8" name="Rectangle 154"/>
          <p:cNvSpPr>
            <a:spLocks noChangeArrowheads="1"/>
          </p:cNvSpPr>
          <p:nvPr/>
        </p:nvSpPr>
        <p:spPr bwMode="auto">
          <a:xfrm>
            <a:off x="17526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19" name="Rectangle 155"/>
          <p:cNvSpPr>
            <a:spLocks noChangeArrowheads="1"/>
          </p:cNvSpPr>
          <p:nvPr/>
        </p:nvSpPr>
        <p:spPr bwMode="auto">
          <a:xfrm>
            <a:off x="18288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20" name="Rectangle 156"/>
          <p:cNvSpPr>
            <a:spLocks noChangeArrowheads="1"/>
          </p:cNvSpPr>
          <p:nvPr/>
        </p:nvSpPr>
        <p:spPr bwMode="auto">
          <a:xfrm>
            <a:off x="19050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21" name="Rectangle 157"/>
          <p:cNvSpPr>
            <a:spLocks noChangeArrowheads="1"/>
          </p:cNvSpPr>
          <p:nvPr/>
        </p:nvSpPr>
        <p:spPr bwMode="auto">
          <a:xfrm>
            <a:off x="1981200" y="1828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22" name="Rectangle 158"/>
          <p:cNvSpPr>
            <a:spLocks noChangeArrowheads="1"/>
          </p:cNvSpPr>
          <p:nvPr/>
        </p:nvSpPr>
        <p:spPr bwMode="auto">
          <a:xfrm>
            <a:off x="2590800" y="1828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3" name="Rectangle 159"/>
          <p:cNvSpPr>
            <a:spLocks noChangeArrowheads="1"/>
          </p:cNvSpPr>
          <p:nvPr/>
        </p:nvSpPr>
        <p:spPr bwMode="auto">
          <a:xfrm>
            <a:off x="2667000" y="1828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4" name="Rectangle 160"/>
          <p:cNvSpPr>
            <a:spLocks noChangeArrowheads="1"/>
          </p:cNvSpPr>
          <p:nvPr/>
        </p:nvSpPr>
        <p:spPr bwMode="auto">
          <a:xfrm>
            <a:off x="2743200" y="18288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5" name="Rectangle 161"/>
          <p:cNvSpPr>
            <a:spLocks noChangeArrowheads="1"/>
          </p:cNvSpPr>
          <p:nvPr/>
        </p:nvSpPr>
        <p:spPr bwMode="auto">
          <a:xfrm>
            <a:off x="2817813" y="1828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6" name="Rectangle 162"/>
          <p:cNvSpPr>
            <a:spLocks noChangeArrowheads="1"/>
          </p:cNvSpPr>
          <p:nvPr/>
        </p:nvSpPr>
        <p:spPr bwMode="auto">
          <a:xfrm>
            <a:off x="2894013" y="1828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7" name="Rectangle 163"/>
          <p:cNvSpPr>
            <a:spLocks noChangeArrowheads="1"/>
          </p:cNvSpPr>
          <p:nvPr/>
        </p:nvSpPr>
        <p:spPr bwMode="auto">
          <a:xfrm>
            <a:off x="2970213" y="1828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28" name="Rectangle 164"/>
          <p:cNvSpPr>
            <a:spLocks noChangeArrowheads="1"/>
          </p:cNvSpPr>
          <p:nvPr/>
        </p:nvSpPr>
        <p:spPr bwMode="auto">
          <a:xfrm>
            <a:off x="7620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29" name="Rectangle 165"/>
          <p:cNvSpPr>
            <a:spLocks noChangeArrowheads="1"/>
          </p:cNvSpPr>
          <p:nvPr/>
        </p:nvSpPr>
        <p:spPr bwMode="auto">
          <a:xfrm>
            <a:off x="8382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0" name="Rectangle 166"/>
          <p:cNvSpPr>
            <a:spLocks noChangeArrowheads="1"/>
          </p:cNvSpPr>
          <p:nvPr/>
        </p:nvSpPr>
        <p:spPr bwMode="auto">
          <a:xfrm>
            <a:off x="9144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1" name="Rectangle 167"/>
          <p:cNvSpPr>
            <a:spLocks noChangeArrowheads="1"/>
          </p:cNvSpPr>
          <p:nvPr/>
        </p:nvSpPr>
        <p:spPr bwMode="auto">
          <a:xfrm>
            <a:off x="9906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2" name="Rectangle 168"/>
          <p:cNvSpPr>
            <a:spLocks noChangeArrowheads="1"/>
          </p:cNvSpPr>
          <p:nvPr/>
        </p:nvSpPr>
        <p:spPr bwMode="auto">
          <a:xfrm>
            <a:off x="10668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3" name="Rectangle 169"/>
          <p:cNvSpPr>
            <a:spLocks noChangeArrowheads="1"/>
          </p:cNvSpPr>
          <p:nvPr/>
        </p:nvSpPr>
        <p:spPr bwMode="auto">
          <a:xfrm>
            <a:off x="11430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4" name="Rectangle 170"/>
          <p:cNvSpPr>
            <a:spLocks noChangeArrowheads="1"/>
          </p:cNvSpPr>
          <p:nvPr/>
        </p:nvSpPr>
        <p:spPr bwMode="auto">
          <a:xfrm>
            <a:off x="12192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5" name="Rectangle 171"/>
          <p:cNvSpPr>
            <a:spLocks noChangeArrowheads="1"/>
          </p:cNvSpPr>
          <p:nvPr/>
        </p:nvSpPr>
        <p:spPr bwMode="auto">
          <a:xfrm>
            <a:off x="12954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6" name="Rectangle 172"/>
          <p:cNvSpPr>
            <a:spLocks noChangeArrowheads="1"/>
          </p:cNvSpPr>
          <p:nvPr/>
        </p:nvSpPr>
        <p:spPr bwMode="auto">
          <a:xfrm>
            <a:off x="13716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7" name="Rectangle 173"/>
          <p:cNvSpPr>
            <a:spLocks noChangeArrowheads="1"/>
          </p:cNvSpPr>
          <p:nvPr/>
        </p:nvSpPr>
        <p:spPr bwMode="auto">
          <a:xfrm>
            <a:off x="14478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8" name="Rectangle 174"/>
          <p:cNvSpPr>
            <a:spLocks noChangeArrowheads="1"/>
          </p:cNvSpPr>
          <p:nvPr/>
        </p:nvSpPr>
        <p:spPr bwMode="auto">
          <a:xfrm>
            <a:off x="15240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39" name="Rectangle 175"/>
          <p:cNvSpPr>
            <a:spLocks noChangeArrowheads="1"/>
          </p:cNvSpPr>
          <p:nvPr/>
        </p:nvSpPr>
        <p:spPr bwMode="auto">
          <a:xfrm>
            <a:off x="16002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0" name="Rectangle 176"/>
          <p:cNvSpPr>
            <a:spLocks noChangeArrowheads="1"/>
          </p:cNvSpPr>
          <p:nvPr/>
        </p:nvSpPr>
        <p:spPr bwMode="auto">
          <a:xfrm>
            <a:off x="16764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1" name="Rectangle 177"/>
          <p:cNvSpPr>
            <a:spLocks noChangeArrowheads="1"/>
          </p:cNvSpPr>
          <p:nvPr/>
        </p:nvSpPr>
        <p:spPr bwMode="auto">
          <a:xfrm>
            <a:off x="17526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2" name="Rectangle 178"/>
          <p:cNvSpPr>
            <a:spLocks noChangeArrowheads="1"/>
          </p:cNvSpPr>
          <p:nvPr/>
        </p:nvSpPr>
        <p:spPr bwMode="auto">
          <a:xfrm>
            <a:off x="18288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3" name="Rectangle 179"/>
          <p:cNvSpPr>
            <a:spLocks noChangeArrowheads="1"/>
          </p:cNvSpPr>
          <p:nvPr/>
        </p:nvSpPr>
        <p:spPr bwMode="auto">
          <a:xfrm>
            <a:off x="19050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4" name="Rectangle 180"/>
          <p:cNvSpPr>
            <a:spLocks noChangeArrowheads="1"/>
          </p:cNvSpPr>
          <p:nvPr/>
        </p:nvSpPr>
        <p:spPr bwMode="auto">
          <a:xfrm>
            <a:off x="1981200" y="19050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45" name="Rectangle 181"/>
          <p:cNvSpPr>
            <a:spLocks noChangeArrowheads="1"/>
          </p:cNvSpPr>
          <p:nvPr/>
        </p:nvSpPr>
        <p:spPr bwMode="auto">
          <a:xfrm>
            <a:off x="2590800" y="1905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46" name="Rectangle 182"/>
          <p:cNvSpPr>
            <a:spLocks noChangeArrowheads="1"/>
          </p:cNvSpPr>
          <p:nvPr/>
        </p:nvSpPr>
        <p:spPr bwMode="auto">
          <a:xfrm>
            <a:off x="2667000" y="1905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47" name="Rectangle 183"/>
          <p:cNvSpPr>
            <a:spLocks noChangeArrowheads="1"/>
          </p:cNvSpPr>
          <p:nvPr/>
        </p:nvSpPr>
        <p:spPr bwMode="auto">
          <a:xfrm>
            <a:off x="2743200" y="19050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48" name="Rectangle 184"/>
          <p:cNvSpPr>
            <a:spLocks noChangeArrowheads="1"/>
          </p:cNvSpPr>
          <p:nvPr/>
        </p:nvSpPr>
        <p:spPr bwMode="auto">
          <a:xfrm>
            <a:off x="2817813" y="1905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49" name="Rectangle 185"/>
          <p:cNvSpPr>
            <a:spLocks noChangeArrowheads="1"/>
          </p:cNvSpPr>
          <p:nvPr/>
        </p:nvSpPr>
        <p:spPr bwMode="auto">
          <a:xfrm>
            <a:off x="2894013" y="1905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50" name="Rectangle 186"/>
          <p:cNvSpPr>
            <a:spLocks noChangeArrowheads="1"/>
          </p:cNvSpPr>
          <p:nvPr/>
        </p:nvSpPr>
        <p:spPr bwMode="auto">
          <a:xfrm>
            <a:off x="2970213" y="19050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51" name="Rectangle 187"/>
          <p:cNvSpPr>
            <a:spLocks noChangeArrowheads="1"/>
          </p:cNvSpPr>
          <p:nvPr/>
        </p:nvSpPr>
        <p:spPr bwMode="auto">
          <a:xfrm>
            <a:off x="7620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2" name="Rectangle 188"/>
          <p:cNvSpPr>
            <a:spLocks noChangeArrowheads="1"/>
          </p:cNvSpPr>
          <p:nvPr/>
        </p:nvSpPr>
        <p:spPr bwMode="auto">
          <a:xfrm>
            <a:off x="8382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3" name="Rectangle 189"/>
          <p:cNvSpPr>
            <a:spLocks noChangeArrowheads="1"/>
          </p:cNvSpPr>
          <p:nvPr/>
        </p:nvSpPr>
        <p:spPr bwMode="auto">
          <a:xfrm>
            <a:off x="9144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4" name="Rectangle 190"/>
          <p:cNvSpPr>
            <a:spLocks noChangeArrowheads="1"/>
          </p:cNvSpPr>
          <p:nvPr/>
        </p:nvSpPr>
        <p:spPr bwMode="auto">
          <a:xfrm>
            <a:off x="9906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5" name="Rectangle 191"/>
          <p:cNvSpPr>
            <a:spLocks noChangeArrowheads="1"/>
          </p:cNvSpPr>
          <p:nvPr/>
        </p:nvSpPr>
        <p:spPr bwMode="auto">
          <a:xfrm>
            <a:off x="10668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6" name="Rectangle 192"/>
          <p:cNvSpPr>
            <a:spLocks noChangeArrowheads="1"/>
          </p:cNvSpPr>
          <p:nvPr/>
        </p:nvSpPr>
        <p:spPr bwMode="auto">
          <a:xfrm>
            <a:off x="11430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7" name="Rectangle 193"/>
          <p:cNvSpPr>
            <a:spLocks noChangeArrowheads="1"/>
          </p:cNvSpPr>
          <p:nvPr/>
        </p:nvSpPr>
        <p:spPr bwMode="auto">
          <a:xfrm>
            <a:off x="12192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8" name="Rectangle 194"/>
          <p:cNvSpPr>
            <a:spLocks noChangeArrowheads="1"/>
          </p:cNvSpPr>
          <p:nvPr/>
        </p:nvSpPr>
        <p:spPr bwMode="auto">
          <a:xfrm>
            <a:off x="12954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59" name="Rectangle 195"/>
          <p:cNvSpPr>
            <a:spLocks noChangeArrowheads="1"/>
          </p:cNvSpPr>
          <p:nvPr/>
        </p:nvSpPr>
        <p:spPr bwMode="auto">
          <a:xfrm>
            <a:off x="13716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0" name="Rectangle 196"/>
          <p:cNvSpPr>
            <a:spLocks noChangeArrowheads="1"/>
          </p:cNvSpPr>
          <p:nvPr/>
        </p:nvSpPr>
        <p:spPr bwMode="auto">
          <a:xfrm>
            <a:off x="14478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1" name="Rectangle 197"/>
          <p:cNvSpPr>
            <a:spLocks noChangeArrowheads="1"/>
          </p:cNvSpPr>
          <p:nvPr/>
        </p:nvSpPr>
        <p:spPr bwMode="auto">
          <a:xfrm>
            <a:off x="15240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2" name="Rectangle 198"/>
          <p:cNvSpPr>
            <a:spLocks noChangeArrowheads="1"/>
          </p:cNvSpPr>
          <p:nvPr/>
        </p:nvSpPr>
        <p:spPr bwMode="auto">
          <a:xfrm>
            <a:off x="16002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3" name="Rectangle 199"/>
          <p:cNvSpPr>
            <a:spLocks noChangeArrowheads="1"/>
          </p:cNvSpPr>
          <p:nvPr/>
        </p:nvSpPr>
        <p:spPr bwMode="auto">
          <a:xfrm>
            <a:off x="16764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4" name="Rectangle 200"/>
          <p:cNvSpPr>
            <a:spLocks noChangeArrowheads="1"/>
          </p:cNvSpPr>
          <p:nvPr/>
        </p:nvSpPr>
        <p:spPr bwMode="auto">
          <a:xfrm>
            <a:off x="17526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5" name="Rectangle 201"/>
          <p:cNvSpPr>
            <a:spLocks noChangeArrowheads="1"/>
          </p:cNvSpPr>
          <p:nvPr/>
        </p:nvSpPr>
        <p:spPr bwMode="auto">
          <a:xfrm>
            <a:off x="18288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6" name="Rectangle 202"/>
          <p:cNvSpPr>
            <a:spLocks noChangeArrowheads="1"/>
          </p:cNvSpPr>
          <p:nvPr/>
        </p:nvSpPr>
        <p:spPr bwMode="auto">
          <a:xfrm>
            <a:off x="19050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7" name="Rectangle 203"/>
          <p:cNvSpPr>
            <a:spLocks noChangeArrowheads="1"/>
          </p:cNvSpPr>
          <p:nvPr/>
        </p:nvSpPr>
        <p:spPr bwMode="auto">
          <a:xfrm>
            <a:off x="1981200" y="19812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68" name="Rectangle 204"/>
          <p:cNvSpPr>
            <a:spLocks noChangeArrowheads="1"/>
          </p:cNvSpPr>
          <p:nvPr/>
        </p:nvSpPr>
        <p:spPr bwMode="auto">
          <a:xfrm>
            <a:off x="2590800" y="1981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69" name="Rectangle 205"/>
          <p:cNvSpPr>
            <a:spLocks noChangeArrowheads="1"/>
          </p:cNvSpPr>
          <p:nvPr/>
        </p:nvSpPr>
        <p:spPr bwMode="auto">
          <a:xfrm>
            <a:off x="2667000" y="1981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70" name="Rectangle 206"/>
          <p:cNvSpPr>
            <a:spLocks noChangeArrowheads="1"/>
          </p:cNvSpPr>
          <p:nvPr/>
        </p:nvSpPr>
        <p:spPr bwMode="auto">
          <a:xfrm>
            <a:off x="2743200" y="19812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71" name="Rectangle 207"/>
          <p:cNvSpPr>
            <a:spLocks noChangeArrowheads="1"/>
          </p:cNvSpPr>
          <p:nvPr/>
        </p:nvSpPr>
        <p:spPr bwMode="auto">
          <a:xfrm>
            <a:off x="2817813" y="1981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72" name="Rectangle 208"/>
          <p:cNvSpPr>
            <a:spLocks noChangeArrowheads="1"/>
          </p:cNvSpPr>
          <p:nvPr/>
        </p:nvSpPr>
        <p:spPr bwMode="auto">
          <a:xfrm>
            <a:off x="2894013" y="1981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73" name="Rectangle 209"/>
          <p:cNvSpPr>
            <a:spLocks noChangeArrowheads="1"/>
          </p:cNvSpPr>
          <p:nvPr/>
        </p:nvSpPr>
        <p:spPr bwMode="auto">
          <a:xfrm>
            <a:off x="2970213" y="19812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74" name="Rectangle 210"/>
          <p:cNvSpPr>
            <a:spLocks noChangeArrowheads="1"/>
          </p:cNvSpPr>
          <p:nvPr/>
        </p:nvSpPr>
        <p:spPr bwMode="auto">
          <a:xfrm>
            <a:off x="7620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75" name="Rectangle 211"/>
          <p:cNvSpPr>
            <a:spLocks noChangeArrowheads="1"/>
          </p:cNvSpPr>
          <p:nvPr/>
        </p:nvSpPr>
        <p:spPr bwMode="auto">
          <a:xfrm>
            <a:off x="8382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76" name="Rectangle 212"/>
          <p:cNvSpPr>
            <a:spLocks noChangeArrowheads="1"/>
          </p:cNvSpPr>
          <p:nvPr/>
        </p:nvSpPr>
        <p:spPr bwMode="auto">
          <a:xfrm>
            <a:off x="9144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77" name="Rectangle 213"/>
          <p:cNvSpPr>
            <a:spLocks noChangeArrowheads="1"/>
          </p:cNvSpPr>
          <p:nvPr/>
        </p:nvSpPr>
        <p:spPr bwMode="auto">
          <a:xfrm>
            <a:off x="9906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78" name="Rectangle 214"/>
          <p:cNvSpPr>
            <a:spLocks noChangeArrowheads="1"/>
          </p:cNvSpPr>
          <p:nvPr/>
        </p:nvSpPr>
        <p:spPr bwMode="auto">
          <a:xfrm>
            <a:off x="10668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79" name="Rectangle 215"/>
          <p:cNvSpPr>
            <a:spLocks noChangeArrowheads="1"/>
          </p:cNvSpPr>
          <p:nvPr/>
        </p:nvSpPr>
        <p:spPr bwMode="auto">
          <a:xfrm>
            <a:off x="11430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0" name="Rectangle 216"/>
          <p:cNvSpPr>
            <a:spLocks noChangeArrowheads="1"/>
          </p:cNvSpPr>
          <p:nvPr/>
        </p:nvSpPr>
        <p:spPr bwMode="auto">
          <a:xfrm>
            <a:off x="12192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1" name="Rectangle 217"/>
          <p:cNvSpPr>
            <a:spLocks noChangeArrowheads="1"/>
          </p:cNvSpPr>
          <p:nvPr/>
        </p:nvSpPr>
        <p:spPr bwMode="auto">
          <a:xfrm>
            <a:off x="12954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2" name="Rectangle 218"/>
          <p:cNvSpPr>
            <a:spLocks noChangeArrowheads="1"/>
          </p:cNvSpPr>
          <p:nvPr/>
        </p:nvSpPr>
        <p:spPr bwMode="auto">
          <a:xfrm>
            <a:off x="13716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3" name="Rectangle 219"/>
          <p:cNvSpPr>
            <a:spLocks noChangeArrowheads="1"/>
          </p:cNvSpPr>
          <p:nvPr/>
        </p:nvSpPr>
        <p:spPr bwMode="auto">
          <a:xfrm>
            <a:off x="14478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4" name="Rectangle 220"/>
          <p:cNvSpPr>
            <a:spLocks noChangeArrowheads="1"/>
          </p:cNvSpPr>
          <p:nvPr/>
        </p:nvSpPr>
        <p:spPr bwMode="auto">
          <a:xfrm>
            <a:off x="15240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5" name="Rectangle 221"/>
          <p:cNvSpPr>
            <a:spLocks noChangeArrowheads="1"/>
          </p:cNvSpPr>
          <p:nvPr/>
        </p:nvSpPr>
        <p:spPr bwMode="auto">
          <a:xfrm>
            <a:off x="16002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6" name="Rectangle 222"/>
          <p:cNvSpPr>
            <a:spLocks noChangeArrowheads="1"/>
          </p:cNvSpPr>
          <p:nvPr/>
        </p:nvSpPr>
        <p:spPr bwMode="auto">
          <a:xfrm>
            <a:off x="16764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7" name="Rectangle 223"/>
          <p:cNvSpPr>
            <a:spLocks noChangeArrowheads="1"/>
          </p:cNvSpPr>
          <p:nvPr/>
        </p:nvSpPr>
        <p:spPr bwMode="auto">
          <a:xfrm>
            <a:off x="17526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8" name="Rectangle 224"/>
          <p:cNvSpPr>
            <a:spLocks noChangeArrowheads="1"/>
          </p:cNvSpPr>
          <p:nvPr/>
        </p:nvSpPr>
        <p:spPr bwMode="auto">
          <a:xfrm>
            <a:off x="18288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89" name="Rectangle 225"/>
          <p:cNvSpPr>
            <a:spLocks noChangeArrowheads="1"/>
          </p:cNvSpPr>
          <p:nvPr/>
        </p:nvSpPr>
        <p:spPr bwMode="auto">
          <a:xfrm>
            <a:off x="19050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90" name="Rectangle 226"/>
          <p:cNvSpPr>
            <a:spLocks noChangeArrowheads="1"/>
          </p:cNvSpPr>
          <p:nvPr/>
        </p:nvSpPr>
        <p:spPr bwMode="auto">
          <a:xfrm>
            <a:off x="1981200" y="20574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91" name="Rectangle 227"/>
          <p:cNvSpPr>
            <a:spLocks noChangeArrowheads="1"/>
          </p:cNvSpPr>
          <p:nvPr/>
        </p:nvSpPr>
        <p:spPr bwMode="auto">
          <a:xfrm>
            <a:off x="2590800" y="2057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2" name="Rectangle 228"/>
          <p:cNvSpPr>
            <a:spLocks noChangeArrowheads="1"/>
          </p:cNvSpPr>
          <p:nvPr/>
        </p:nvSpPr>
        <p:spPr bwMode="auto">
          <a:xfrm>
            <a:off x="2667000" y="2057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3" name="Rectangle 229"/>
          <p:cNvSpPr>
            <a:spLocks noChangeArrowheads="1"/>
          </p:cNvSpPr>
          <p:nvPr/>
        </p:nvSpPr>
        <p:spPr bwMode="auto">
          <a:xfrm>
            <a:off x="2743200" y="20574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4" name="Rectangle 230"/>
          <p:cNvSpPr>
            <a:spLocks noChangeArrowheads="1"/>
          </p:cNvSpPr>
          <p:nvPr/>
        </p:nvSpPr>
        <p:spPr bwMode="auto">
          <a:xfrm>
            <a:off x="2817813" y="2057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5" name="Rectangle 231"/>
          <p:cNvSpPr>
            <a:spLocks noChangeArrowheads="1"/>
          </p:cNvSpPr>
          <p:nvPr/>
        </p:nvSpPr>
        <p:spPr bwMode="auto">
          <a:xfrm>
            <a:off x="2894013" y="2057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6" name="Rectangle 232"/>
          <p:cNvSpPr>
            <a:spLocks noChangeArrowheads="1"/>
          </p:cNvSpPr>
          <p:nvPr/>
        </p:nvSpPr>
        <p:spPr bwMode="auto">
          <a:xfrm>
            <a:off x="2970213" y="20574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897" name="Rectangle 233"/>
          <p:cNvSpPr>
            <a:spLocks noChangeArrowheads="1"/>
          </p:cNvSpPr>
          <p:nvPr/>
        </p:nvSpPr>
        <p:spPr bwMode="auto">
          <a:xfrm>
            <a:off x="7620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98" name="Rectangle 234"/>
          <p:cNvSpPr>
            <a:spLocks noChangeArrowheads="1"/>
          </p:cNvSpPr>
          <p:nvPr/>
        </p:nvSpPr>
        <p:spPr bwMode="auto">
          <a:xfrm>
            <a:off x="8382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899" name="Rectangle 235"/>
          <p:cNvSpPr>
            <a:spLocks noChangeArrowheads="1"/>
          </p:cNvSpPr>
          <p:nvPr/>
        </p:nvSpPr>
        <p:spPr bwMode="auto">
          <a:xfrm>
            <a:off x="9144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0" name="Rectangle 236"/>
          <p:cNvSpPr>
            <a:spLocks noChangeArrowheads="1"/>
          </p:cNvSpPr>
          <p:nvPr/>
        </p:nvSpPr>
        <p:spPr bwMode="auto">
          <a:xfrm>
            <a:off x="9906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1" name="Rectangle 237"/>
          <p:cNvSpPr>
            <a:spLocks noChangeArrowheads="1"/>
          </p:cNvSpPr>
          <p:nvPr/>
        </p:nvSpPr>
        <p:spPr bwMode="auto">
          <a:xfrm>
            <a:off x="10668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2" name="Rectangle 238"/>
          <p:cNvSpPr>
            <a:spLocks noChangeArrowheads="1"/>
          </p:cNvSpPr>
          <p:nvPr/>
        </p:nvSpPr>
        <p:spPr bwMode="auto">
          <a:xfrm>
            <a:off x="11430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3" name="Rectangle 239"/>
          <p:cNvSpPr>
            <a:spLocks noChangeArrowheads="1"/>
          </p:cNvSpPr>
          <p:nvPr/>
        </p:nvSpPr>
        <p:spPr bwMode="auto">
          <a:xfrm>
            <a:off x="12192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4" name="Rectangle 240"/>
          <p:cNvSpPr>
            <a:spLocks noChangeArrowheads="1"/>
          </p:cNvSpPr>
          <p:nvPr/>
        </p:nvSpPr>
        <p:spPr bwMode="auto">
          <a:xfrm>
            <a:off x="12954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5" name="Rectangle 241"/>
          <p:cNvSpPr>
            <a:spLocks noChangeArrowheads="1"/>
          </p:cNvSpPr>
          <p:nvPr/>
        </p:nvSpPr>
        <p:spPr bwMode="auto">
          <a:xfrm>
            <a:off x="13716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6" name="Rectangle 242"/>
          <p:cNvSpPr>
            <a:spLocks noChangeArrowheads="1"/>
          </p:cNvSpPr>
          <p:nvPr/>
        </p:nvSpPr>
        <p:spPr bwMode="auto">
          <a:xfrm>
            <a:off x="14478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7" name="Rectangle 243"/>
          <p:cNvSpPr>
            <a:spLocks noChangeArrowheads="1"/>
          </p:cNvSpPr>
          <p:nvPr/>
        </p:nvSpPr>
        <p:spPr bwMode="auto">
          <a:xfrm>
            <a:off x="15240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8" name="Rectangle 244"/>
          <p:cNvSpPr>
            <a:spLocks noChangeArrowheads="1"/>
          </p:cNvSpPr>
          <p:nvPr/>
        </p:nvSpPr>
        <p:spPr bwMode="auto">
          <a:xfrm>
            <a:off x="16002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09" name="Rectangle 245"/>
          <p:cNvSpPr>
            <a:spLocks noChangeArrowheads="1"/>
          </p:cNvSpPr>
          <p:nvPr/>
        </p:nvSpPr>
        <p:spPr bwMode="auto">
          <a:xfrm>
            <a:off x="16764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10" name="Rectangle 246"/>
          <p:cNvSpPr>
            <a:spLocks noChangeArrowheads="1"/>
          </p:cNvSpPr>
          <p:nvPr/>
        </p:nvSpPr>
        <p:spPr bwMode="auto">
          <a:xfrm>
            <a:off x="17526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11" name="Rectangle 247"/>
          <p:cNvSpPr>
            <a:spLocks noChangeArrowheads="1"/>
          </p:cNvSpPr>
          <p:nvPr/>
        </p:nvSpPr>
        <p:spPr bwMode="auto">
          <a:xfrm>
            <a:off x="18288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12" name="Rectangle 248"/>
          <p:cNvSpPr>
            <a:spLocks noChangeArrowheads="1"/>
          </p:cNvSpPr>
          <p:nvPr/>
        </p:nvSpPr>
        <p:spPr bwMode="auto">
          <a:xfrm>
            <a:off x="19050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13" name="Rectangle 249"/>
          <p:cNvSpPr>
            <a:spLocks noChangeArrowheads="1"/>
          </p:cNvSpPr>
          <p:nvPr/>
        </p:nvSpPr>
        <p:spPr bwMode="auto">
          <a:xfrm>
            <a:off x="1981200" y="21336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14" name="Rectangle 250"/>
          <p:cNvSpPr>
            <a:spLocks noChangeArrowheads="1"/>
          </p:cNvSpPr>
          <p:nvPr/>
        </p:nvSpPr>
        <p:spPr bwMode="auto">
          <a:xfrm>
            <a:off x="2590800" y="2133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15" name="Rectangle 251"/>
          <p:cNvSpPr>
            <a:spLocks noChangeArrowheads="1"/>
          </p:cNvSpPr>
          <p:nvPr/>
        </p:nvSpPr>
        <p:spPr bwMode="auto">
          <a:xfrm>
            <a:off x="2667000" y="2133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16" name="Rectangle 252"/>
          <p:cNvSpPr>
            <a:spLocks noChangeArrowheads="1"/>
          </p:cNvSpPr>
          <p:nvPr/>
        </p:nvSpPr>
        <p:spPr bwMode="auto">
          <a:xfrm>
            <a:off x="2743200" y="21336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17" name="Rectangle 253"/>
          <p:cNvSpPr>
            <a:spLocks noChangeArrowheads="1"/>
          </p:cNvSpPr>
          <p:nvPr/>
        </p:nvSpPr>
        <p:spPr bwMode="auto">
          <a:xfrm>
            <a:off x="2817813" y="2133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18" name="Rectangle 254"/>
          <p:cNvSpPr>
            <a:spLocks noChangeArrowheads="1"/>
          </p:cNvSpPr>
          <p:nvPr/>
        </p:nvSpPr>
        <p:spPr bwMode="auto">
          <a:xfrm>
            <a:off x="2894013" y="2133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19" name="Rectangle 255"/>
          <p:cNvSpPr>
            <a:spLocks noChangeArrowheads="1"/>
          </p:cNvSpPr>
          <p:nvPr/>
        </p:nvSpPr>
        <p:spPr bwMode="auto">
          <a:xfrm>
            <a:off x="2970213" y="21336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20" name="Rectangle 256"/>
          <p:cNvSpPr>
            <a:spLocks noChangeArrowheads="1"/>
          </p:cNvSpPr>
          <p:nvPr/>
        </p:nvSpPr>
        <p:spPr bwMode="auto">
          <a:xfrm>
            <a:off x="7620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1" name="Rectangle 257"/>
          <p:cNvSpPr>
            <a:spLocks noChangeArrowheads="1"/>
          </p:cNvSpPr>
          <p:nvPr/>
        </p:nvSpPr>
        <p:spPr bwMode="auto">
          <a:xfrm>
            <a:off x="8382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2" name="Rectangle 258"/>
          <p:cNvSpPr>
            <a:spLocks noChangeArrowheads="1"/>
          </p:cNvSpPr>
          <p:nvPr/>
        </p:nvSpPr>
        <p:spPr bwMode="auto">
          <a:xfrm>
            <a:off x="9144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3" name="Rectangle 259"/>
          <p:cNvSpPr>
            <a:spLocks noChangeArrowheads="1"/>
          </p:cNvSpPr>
          <p:nvPr/>
        </p:nvSpPr>
        <p:spPr bwMode="auto">
          <a:xfrm>
            <a:off x="9906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4" name="Rectangle 260"/>
          <p:cNvSpPr>
            <a:spLocks noChangeArrowheads="1"/>
          </p:cNvSpPr>
          <p:nvPr/>
        </p:nvSpPr>
        <p:spPr bwMode="auto">
          <a:xfrm>
            <a:off x="10668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5" name="Rectangle 261"/>
          <p:cNvSpPr>
            <a:spLocks noChangeArrowheads="1"/>
          </p:cNvSpPr>
          <p:nvPr/>
        </p:nvSpPr>
        <p:spPr bwMode="auto">
          <a:xfrm>
            <a:off x="11430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6" name="Rectangle 262"/>
          <p:cNvSpPr>
            <a:spLocks noChangeArrowheads="1"/>
          </p:cNvSpPr>
          <p:nvPr/>
        </p:nvSpPr>
        <p:spPr bwMode="auto">
          <a:xfrm>
            <a:off x="12192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7" name="Rectangle 263"/>
          <p:cNvSpPr>
            <a:spLocks noChangeArrowheads="1"/>
          </p:cNvSpPr>
          <p:nvPr/>
        </p:nvSpPr>
        <p:spPr bwMode="auto">
          <a:xfrm>
            <a:off x="12954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8" name="Rectangle 264"/>
          <p:cNvSpPr>
            <a:spLocks noChangeArrowheads="1"/>
          </p:cNvSpPr>
          <p:nvPr/>
        </p:nvSpPr>
        <p:spPr bwMode="auto">
          <a:xfrm>
            <a:off x="13716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29" name="Rectangle 265"/>
          <p:cNvSpPr>
            <a:spLocks noChangeArrowheads="1"/>
          </p:cNvSpPr>
          <p:nvPr/>
        </p:nvSpPr>
        <p:spPr bwMode="auto">
          <a:xfrm>
            <a:off x="14478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0" name="Rectangle 266"/>
          <p:cNvSpPr>
            <a:spLocks noChangeArrowheads="1"/>
          </p:cNvSpPr>
          <p:nvPr/>
        </p:nvSpPr>
        <p:spPr bwMode="auto">
          <a:xfrm>
            <a:off x="15240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1" name="Rectangle 267"/>
          <p:cNvSpPr>
            <a:spLocks noChangeArrowheads="1"/>
          </p:cNvSpPr>
          <p:nvPr/>
        </p:nvSpPr>
        <p:spPr bwMode="auto">
          <a:xfrm>
            <a:off x="16002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2" name="Rectangle 268"/>
          <p:cNvSpPr>
            <a:spLocks noChangeArrowheads="1"/>
          </p:cNvSpPr>
          <p:nvPr/>
        </p:nvSpPr>
        <p:spPr bwMode="auto">
          <a:xfrm>
            <a:off x="16764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3" name="Rectangle 269"/>
          <p:cNvSpPr>
            <a:spLocks noChangeArrowheads="1"/>
          </p:cNvSpPr>
          <p:nvPr/>
        </p:nvSpPr>
        <p:spPr bwMode="auto">
          <a:xfrm>
            <a:off x="17526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4" name="Rectangle 270"/>
          <p:cNvSpPr>
            <a:spLocks noChangeArrowheads="1"/>
          </p:cNvSpPr>
          <p:nvPr/>
        </p:nvSpPr>
        <p:spPr bwMode="auto">
          <a:xfrm>
            <a:off x="18288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5" name="Rectangle 271"/>
          <p:cNvSpPr>
            <a:spLocks noChangeArrowheads="1"/>
          </p:cNvSpPr>
          <p:nvPr/>
        </p:nvSpPr>
        <p:spPr bwMode="auto">
          <a:xfrm>
            <a:off x="19050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6" name="Rectangle 272"/>
          <p:cNvSpPr>
            <a:spLocks noChangeArrowheads="1"/>
          </p:cNvSpPr>
          <p:nvPr/>
        </p:nvSpPr>
        <p:spPr bwMode="auto">
          <a:xfrm>
            <a:off x="1981200" y="22098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37" name="Rectangle 273"/>
          <p:cNvSpPr>
            <a:spLocks noChangeArrowheads="1"/>
          </p:cNvSpPr>
          <p:nvPr/>
        </p:nvSpPr>
        <p:spPr bwMode="auto">
          <a:xfrm>
            <a:off x="2590800" y="2209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38" name="Rectangle 274"/>
          <p:cNvSpPr>
            <a:spLocks noChangeArrowheads="1"/>
          </p:cNvSpPr>
          <p:nvPr/>
        </p:nvSpPr>
        <p:spPr bwMode="auto">
          <a:xfrm>
            <a:off x="2667000" y="2209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39" name="Rectangle 275"/>
          <p:cNvSpPr>
            <a:spLocks noChangeArrowheads="1"/>
          </p:cNvSpPr>
          <p:nvPr/>
        </p:nvSpPr>
        <p:spPr bwMode="auto">
          <a:xfrm>
            <a:off x="2743200" y="2209800"/>
            <a:ext cx="74613"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40" name="Rectangle 276"/>
          <p:cNvSpPr>
            <a:spLocks noChangeArrowheads="1"/>
          </p:cNvSpPr>
          <p:nvPr/>
        </p:nvSpPr>
        <p:spPr bwMode="auto">
          <a:xfrm>
            <a:off x="2817813" y="2209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41" name="Rectangle 277"/>
          <p:cNvSpPr>
            <a:spLocks noChangeArrowheads="1"/>
          </p:cNvSpPr>
          <p:nvPr/>
        </p:nvSpPr>
        <p:spPr bwMode="auto">
          <a:xfrm>
            <a:off x="2894013" y="2209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42" name="Rectangle 278"/>
          <p:cNvSpPr>
            <a:spLocks noChangeArrowheads="1"/>
          </p:cNvSpPr>
          <p:nvPr/>
        </p:nvSpPr>
        <p:spPr bwMode="auto">
          <a:xfrm>
            <a:off x="2970213" y="22098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43" name="Rectangle 279"/>
          <p:cNvSpPr>
            <a:spLocks noChangeArrowheads="1"/>
          </p:cNvSpPr>
          <p:nvPr/>
        </p:nvSpPr>
        <p:spPr bwMode="auto">
          <a:xfrm>
            <a:off x="19812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69944" name="Rectangle 280"/>
          <p:cNvSpPr>
            <a:spLocks noChangeArrowheads="1"/>
          </p:cNvSpPr>
          <p:nvPr/>
        </p:nvSpPr>
        <p:spPr bwMode="auto">
          <a:xfrm>
            <a:off x="25908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369945" name="Rectangle 281"/>
          <p:cNvSpPr>
            <a:spLocks noChangeArrowheads="1"/>
          </p:cNvSpPr>
          <p:nvPr/>
        </p:nvSpPr>
        <p:spPr bwMode="auto">
          <a:xfrm>
            <a:off x="2057400"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46" name="Rectangle 282"/>
          <p:cNvSpPr>
            <a:spLocks noChangeArrowheads="1"/>
          </p:cNvSpPr>
          <p:nvPr/>
        </p:nvSpPr>
        <p:spPr bwMode="auto">
          <a:xfrm>
            <a:off x="2133600"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47" name="Rectangle 283"/>
          <p:cNvSpPr>
            <a:spLocks noChangeArrowheads="1"/>
          </p:cNvSpPr>
          <p:nvPr/>
        </p:nvSpPr>
        <p:spPr bwMode="auto">
          <a:xfrm>
            <a:off x="2057400"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48" name="Rectangle 284"/>
          <p:cNvSpPr>
            <a:spLocks noChangeArrowheads="1"/>
          </p:cNvSpPr>
          <p:nvPr/>
        </p:nvSpPr>
        <p:spPr bwMode="auto">
          <a:xfrm>
            <a:off x="2133600"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49" name="Rectangle 285"/>
          <p:cNvSpPr>
            <a:spLocks noChangeArrowheads="1"/>
          </p:cNvSpPr>
          <p:nvPr/>
        </p:nvSpPr>
        <p:spPr bwMode="auto">
          <a:xfrm>
            <a:off x="2057400"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0" name="Rectangle 286"/>
          <p:cNvSpPr>
            <a:spLocks noChangeArrowheads="1"/>
          </p:cNvSpPr>
          <p:nvPr/>
        </p:nvSpPr>
        <p:spPr bwMode="auto">
          <a:xfrm>
            <a:off x="2133600"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1" name="Rectangle 287"/>
          <p:cNvSpPr>
            <a:spLocks noChangeArrowheads="1"/>
          </p:cNvSpPr>
          <p:nvPr/>
        </p:nvSpPr>
        <p:spPr bwMode="auto">
          <a:xfrm>
            <a:off x="2057400"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2" name="Rectangle 288"/>
          <p:cNvSpPr>
            <a:spLocks noChangeArrowheads="1"/>
          </p:cNvSpPr>
          <p:nvPr/>
        </p:nvSpPr>
        <p:spPr bwMode="auto">
          <a:xfrm>
            <a:off x="2133600"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3" name="Rectangle 289"/>
          <p:cNvSpPr>
            <a:spLocks noChangeArrowheads="1"/>
          </p:cNvSpPr>
          <p:nvPr/>
        </p:nvSpPr>
        <p:spPr bwMode="auto">
          <a:xfrm>
            <a:off x="2057400"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4" name="Rectangle 290"/>
          <p:cNvSpPr>
            <a:spLocks noChangeArrowheads="1"/>
          </p:cNvSpPr>
          <p:nvPr/>
        </p:nvSpPr>
        <p:spPr bwMode="auto">
          <a:xfrm>
            <a:off x="2133600"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5" name="Rectangle 291"/>
          <p:cNvSpPr>
            <a:spLocks noChangeArrowheads="1"/>
          </p:cNvSpPr>
          <p:nvPr/>
        </p:nvSpPr>
        <p:spPr bwMode="auto">
          <a:xfrm>
            <a:off x="2057400"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6" name="Rectangle 292"/>
          <p:cNvSpPr>
            <a:spLocks noChangeArrowheads="1"/>
          </p:cNvSpPr>
          <p:nvPr/>
        </p:nvSpPr>
        <p:spPr bwMode="auto">
          <a:xfrm>
            <a:off x="2133600"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7" name="Rectangle 293"/>
          <p:cNvSpPr>
            <a:spLocks noChangeArrowheads="1"/>
          </p:cNvSpPr>
          <p:nvPr/>
        </p:nvSpPr>
        <p:spPr bwMode="auto">
          <a:xfrm>
            <a:off x="2057400"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8" name="Rectangle 294"/>
          <p:cNvSpPr>
            <a:spLocks noChangeArrowheads="1"/>
          </p:cNvSpPr>
          <p:nvPr/>
        </p:nvSpPr>
        <p:spPr bwMode="auto">
          <a:xfrm>
            <a:off x="2133600"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59" name="Rectangle 295"/>
          <p:cNvSpPr>
            <a:spLocks noChangeArrowheads="1"/>
          </p:cNvSpPr>
          <p:nvPr/>
        </p:nvSpPr>
        <p:spPr bwMode="auto">
          <a:xfrm>
            <a:off x="2057400"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0" name="Rectangle 296"/>
          <p:cNvSpPr>
            <a:spLocks noChangeArrowheads="1"/>
          </p:cNvSpPr>
          <p:nvPr/>
        </p:nvSpPr>
        <p:spPr bwMode="auto">
          <a:xfrm>
            <a:off x="2133600"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1" name="Rectangle 297"/>
          <p:cNvSpPr>
            <a:spLocks noChangeArrowheads="1"/>
          </p:cNvSpPr>
          <p:nvPr/>
        </p:nvSpPr>
        <p:spPr bwMode="auto">
          <a:xfrm>
            <a:off x="2057400"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2" name="Rectangle 298"/>
          <p:cNvSpPr>
            <a:spLocks noChangeArrowheads="1"/>
          </p:cNvSpPr>
          <p:nvPr/>
        </p:nvSpPr>
        <p:spPr bwMode="auto">
          <a:xfrm>
            <a:off x="2133600"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3" name="Rectangle 299"/>
          <p:cNvSpPr>
            <a:spLocks noChangeArrowheads="1"/>
          </p:cNvSpPr>
          <p:nvPr/>
        </p:nvSpPr>
        <p:spPr bwMode="auto">
          <a:xfrm>
            <a:off x="2057400"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4" name="Rectangle 300"/>
          <p:cNvSpPr>
            <a:spLocks noChangeArrowheads="1"/>
          </p:cNvSpPr>
          <p:nvPr/>
        </p:nvSpPr>
        <p:spPr bwMode="auto">
          <a:xfrm>
            <a:off x="2133600"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5" name="Rectangle 301"/>
          <p:cNvSpPr>
            <a:spLocks noChangeArrowheads="1"/>
          </p:cNvSpPr>
          <p:nvPr/>
        </p:nvSpPr>
        <p:spPr bwMode="auto">
          <a:xfrm>
            <a:off x="2057400"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6" name="Rectangle 302"/>
          <p:cNvSpPr>
            <a:spLocks noChangeArrowheads="1"/>
          </p:cNvSpPr>
          <p:nvPr/>
        </p:nvSpPr>
        <p:spPr bwMode="auto">
          <a:xfrm>
            <a:off x="2133600"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7" name="Rectangle 303"/>
          <p:cNvSpPr>
            <a:spLocks noChangeArrowheads="1"/>
          </p:cNvSpPr>
          <p:nvPr/>
        </p:nvSpPr>
        <p:spPr bwMode="auto">
          <a:xfrm>
            <a:off x="2057400"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8" name="Rectangle 304"/>
          <p:cNvSpPr>
            <a:spLocks noChangeArrowheads="1"/>
          </p:cNvSpPr>
          <p:nvPr/>
        </p:nvSpPr>
        <p:spPr bwMode="auto">
          <a:xfrm>
            <a:off x="2133600"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69" name="Rectangle 305"/>
          <p:cNvSpPr>
            <a:spLocks noChangeArrowheads="1"/>
          </p:cNvSpPr>
          <p:nvPr/>
        </p:nvSpPr>
        <p:spPr bwMode="auto">
          <a:xfrm>
            <a:off x="2058988" y="2400300"/>
            <a:ext cx="74612"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0" name="Rectangle 306"/>
          <p:cNvSpPr>
            <a:spLocks noChangeArrowheads="1"/>
          </p:cNvSpPr>
          <p:nvPr/>
        </p:nvSpPr>
        <p:spPr bwMode="auto">
          <a:xfrm>
            <a:off x="2133600"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1" name="Rectangle 307"/>
          <p:cNvSpPr>
            <a:spLocks noChangeArrowheads="1"/>
          </p:cNvSpPr>
          <p:nvPr/>
        </p:nvSpPr>
        <p:spPr bwMode="auto">
          <a:xfrm>
            <a:off x="2209800"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2" name="Rectangle 308"/>
          <p:cNvSpPr>
            <a:spLocks noChangeArrowheads="1"/>
          </p:cNvSpPr>
          <p:nvPr/>
        </p:nvSpPr>
        <p:spPr bwMode="auto">
          <a:xfrm>
            <a:off x="2286000"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3" name="Rectangle 309"/>
          <p:cNvSpPr>
            <a:spLocks noChangeArrowheads="1"/>
          </p:cNvSpPr>
          <p:nvPr/>
        </p:nvSpPr>
        <p:spPr bwMode="auto">
          <a:xfrm>
            <a:off x="2209800"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4" name="Rectangle 310"/>
          <p:cNvSpPr>
            <a:spLocks noChangeArrowheads="1"/>
          </p:cNvSpPr>
          <p:nvPr/>
        </p:nvSpPr>
        <p:spPr bwMode="auto">
          <a:xfrm>
            <a:off x="2286000"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5" name="Rectangle 311"/>
          <p:cNvSpPr>
            <a:spLocks noChangeArrowheads="1"/>
          </p:cNvSpPr>
          <p:nvPr/>
        </p:nvSpPr>
        <p:spPr bwMode="auto">
          <a:xfrm>
            <a:off x="2209800"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6" name="Rectangle 312"/>
          <p:cNvSpPr>
            <a:spLocks noChangeArrowheads="1"/>
          </p:cNvSpPr>
          <p:nvPr/>
        </p:nvSpPr>
        <p:spPr bwMode="auto">
          <a:xfrm>
            <a:off x="2286000"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7" name="Rectangle 313"/>
          <p:cNvSpPr>
            <a:spLocks noChangeArrowheads="1"/>
          </p:cNvSpPr>
          <p:nvPr/>
        </p:nvSpPr>
        <p:spPr bwMode="auto">
          <a:xfrm>
            <a:off x="2209800"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8" name="Rectangle 314"/>
          <p:cNvSpPr>
            <a:spLocks noChangeArrowheads="1"/>
          </p:cNvSpPr>
          <p:nvPr/>
        </p:nvSpPr>
        <p:spPr bwMode="auto">
          <a:xfrm>
            <a:off x="2286000"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79" name="Rectangle 315"/>
          <p:cNvSpPr>
            <a:spLocks noChangeArrowheads="1"/>
          </p:cNvSpPr>
          <p:nvPr/>
        </p:nvSpPr>
        <p:spPr bwMode="auto">
          <a:xfrm>
            <a:off x="2209800"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0" name="Rectangle 316"/>
          <p:cNvSpPr>
            <a:spLocks noChangeArrowheads="1"/>
          </p:cNvSpPr>
          <p:nvPr/>
        </p:nvSpPr>
        <p:spPr bwMode="auto">
          <a:xfrm>
            <a:off x="2286000"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1" name="Rectangle 317"/>
          <p:cNvSpPr>
            <a:spLocks noChangeArrowheads="1"/>
          </p:cNvSpPr>
          <p:nvPr/>
        </p:nvSpPr>
        <p:spPr bwMode="auto">
          <a:xfrm>
            <a:off x="2209800"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2" name="Rectangle 318"/>
          <p:cNvSpPr>
            <a:spLocks noChangeArrowheads="1"/>
          </p:cNvSpPr>
          <p:nvPr/>
        </p:nvSpPr>
        <p:spPr bwMode="auto">
          <a:xfrm>
            <a:off x="2286000"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3" name="Rectangle 319"/>
          <p:cNvSpPr>
            <a:spLocks noChangeArrowheads="1"/>
          </p:cNvSpPr>
          <p:nvPr/>
        </p:nvSpPr>
        <p:spPr bwMode="auto">
          <a:xfrm>
            <a:off x="2209800"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4" name="Rectangle 320"/>
          <p:cNvSpPr>
            <a:spLocks noChangeArrowheads="1"/>
          </p:cNvSpPr>
          <p:nvPr/>
        </p:nvSpPr>
        <p:spPr bwMode="auto">
          <a:xfrm>
            <a:off x="2286000"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5" name="Rectangle 321"/>
          <p:cNvSpPr>
            <a:spLocks noChangeArrowheads="1"/>
          </p:cNvSpPr>
          <p:nvPr/>
        </p:nvSpPr>
        <p:spPr bwMode="auto">
          <a:xfrm>
            <a:off x="2209800"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6" name="Rectangle 322"/>
          <p:cNvSpPr>
            <a:spLocks noChangeArrowheads="1"/>
          </p:cNvSpPr>
          <p:nvPr/>
        </p:nvSpPr>
        <p:spPr bwMode="auto">
          <a:xfrm>
            <a:off x="2286000"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7" name="Rectangle 323"/>
          <p:cNvSpPr>
            <a:spLocks noChangeArrowheads="1"/>
          </p:cNvSpPr>
          <p:nvPr/>
        </p:nvSpPr>
        <p:spPr bwMode="auto">
          <a:xfrm>
            <a:off x="2209800"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8" name="Rectangle 324"/>
          <p:cNvSpPr>
            <a:spLocks noChangeArrowheads="1"/>
          </p:cNvSpPr>
          <p:nvPr/>
        </p:nvSpPr>
        <p:spPr bwMode="auto">
          <a:xfrm>
            <a:off x="2286000"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89" name="Rectangle 325"/>
          <p:cNvSpPr>
            <a:spLocks noChangeArrowheads="1"/>
          </p:cNvSpPr>
          <p:nvPr/>
        </p:nvSpPr>
        <p:spPr bwMode="auto">
          <a:xfrm>
            <a:off x="2209800"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0" name="Rectangle 326"/>
          <p:cNvSpPr>
            <a:spLocks noChangeArrowheads="1"/>
          </p:cNvSpPr>
          <p:nvPr/>
        </p:nvSpPr>
        <p:spPr bwMode="auto">
          <a:xfrm>
            <a:off x="2286000"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1" name="Rectangle 327"/>
          <p:cNvSpPr>
            <a:spLocks noChangeArrowheads="1"/>
          </p:cNvSpPr>
          <p:nvPr/>
        </p:nvSpPr>
        <p:spPr bwMode="auto">
          <a:xfrm>
            <a:off x="2209800"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2" name="Rectangle 328"/>
          <p:cNvSpPr>
            <a:spLocks noChangeArrowheads="1"/>
          </p:cNvSpPr>
          <p:nvPr/>
        </p:nvSpPr>
        <p:spPr bwMode="auto">
          <a:xfrm>
            <a:off x="2286000"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3" name="Rectangle 329"/>
          <p:cNvSpPr>
            <a:spLocks noChangeArrowheads="1"/>
          </p:cNvSpPr>
          <p:nvPr/>
        </p:nvSpPr>
        <p:spPr bwMode="auto">
          <a:xfrm>
            <a:off x="2209800"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4" name="Rectangle 330"/>
          <p:cNvSpPr>
            <a:spLocks noChangeArrowheads="1"/>
          </p:cNvSpPr>
          <p:nvPr/>
        </p:nvSpPr>
        <p:spPr bwMode="auto">
          <a:xfrm>
            <a:off x="2286000"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5" name="Rectangle 331"/>
          <p:cNvSpPr>
            <a:spLocks noChangeArrowheads="1"/>
          </p:cNvSpPr>
          <p:nvPr/>
        </p:nvSpPr>
        <p:spPr bwMode="auto">
          <a:xfrm>
            <a:off x="2211388"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6" name="Rectangle 332"/>
          <p:cNvSpPr>
            <a:spLocks noChangeArrowheads="1"/>
          </p:cNvSpPr>
          <p:nvPr/>
        </p:nvSpPr>
        <p:spPr bwMode="auto">
          <a:xfrm>
            <a:off x="2287588"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7" name="Rectangle 333"/>
          <p:cNvSpPr>
            <a:spLocks noChangeArrowheads="1"/>
          </p:cNvSpPr>
          <p:nvPr/>
        </p:nvSpPr>
        <p:spPr bwMode="auto">
          <a:xfrm>
            <a:off x="2363788"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8" name="Rectangle 334"/>
          <p:cNvSpPr>
            <a:spLocks noChangeArrowheads="1"/>
          </p:cNvSpPr>
          <p:nvPr/>
        </p:nvSpPr>
        <p:spPr bwMode="auto">
          <a:xfrm>
            <a:off x="2439988"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69999" name="Rectangle 335"/>
          <p:cNvSpPr>
            <a:spLocks noChangeArrowheads="1"/>
          </p:cNvSpPr>
          <p:nvPr/>
        </p:nvSpPr>
        <p:spPr bwMode="auto">
          <a:xfrm>
            <a:off x="2363788"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0" name="Rectangle 336"/>
          <p:cNvSpPr>
            <a:spLocks noChangeArrowheads="1"/>
          </p:cNvSpPr>
          <p:nvPr/>
        </p:nvSpPr>
        <p:spPr bwMode="auto">
          <a:xfrm>
            <a:off x="2439988"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1" name="Rectangle 337"/>
          <p:cNvSpPr>
            <a:spLocks noChangeArrowheads="1"/>
          </p:cNvSpPr>
          <p:nvPr/>
        </p:nvSpPr>
        <p:spPr bwMode="auto">
          <a:xfrm>
            <a:off x="2363788"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2" name="Rectangle 338"/>
          <p:cNvSpPr>
            <a:spLocks noChangeArrowheads="1"/>
          </p:cNvSpPr>
          <p:nvPr/>
        </p:nvSpPr>
        <p:spPr bwMode="auto">
          <a:xfrm>
            <a:off x="2439988"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3" name="Rectangle 339"/>
          <p:cNvSpPr>
            <a:spLocks noChangeArrowheads="1"/>
          </p:cNvSpPr>
          <p:nvPr/>
        </p:nvSpPr>
        <p:spPr bwMode="auto">
          <a:xfrm>
            <a:off x="2363788"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4" name="Rectangle 340"/>
          <p:cNvSpPr>
            <a:spLocks noChangeArrowheads="1"/>
          </p:cNvSpPr>
          <p:nvPr/>
        </p:nvSpPr>
        <p:spPr bwMode="auto">
          <a:xfrm>
            <a:off x="2439988"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5" name="Rectangle 341"/>
          <p:cNvSpPr>
            <a:spLocks noChangeArrowheads="1"/>
          </p:cNvSpPr>
          <p:nvPr/>
        </p:nvSpPr>
        <p:spPr bwMode="auto">
          <a:xfrm>
            <a:off x="2363788"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6" name="Rectangle 342"/>
          <p:cNvSpPr>
            <a:spLocks noChangeArrowheads="1"/>
          </p:cNvSpPr>
          <p:nvPr/>
        </p:nvSpPr>
        <p:spPr bwMode="auto">
          <a:xfrm>
            <a:off x="2439988"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7" name="Rectangle 343"/>
          <p:cNvSpPr>
            <a:spLocks noChangeArrowheads="1"/>
          </p:cNvSpPr>
          <p:nvPr/>
        </p:nvSpPr>
        <p:spPr bwMode="auto">
          <a:xfrm>
            <a:off x="2363788"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8" name="Rectangle 344"/>
          <p:cNvSpPr>
            <a:spLocks noChangeArrowheads="1"/>
          </p:cNvSpPr>
          <p:nvPr/>
        </p:nvSpPr>
        <p:spPr bwMode="auto">
          <a:xfrm>
            <a:off x="2439988"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09" name="Rectangle 345"/>
          <p:cNvSpPr>
            <a:spLocks noChangeArrowheads="1"/>
          </p:cNvSpPr>
          <p:nvPr/>
        </p:nvSpPr>
        <p:spPr bwMode="auto">
          <a:xfrm>
            <a:off x="2363788"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0" name="Rectangle 346"/>
          <p:cNvSpPr>
            <a:spLocks noChangeArrowheads="1"/>
          </p:cNvSpPr>
          <p:nvPr/>
        </p:nvSpPr>
        <p:spPr bwMode="auto">
          <a:xfrm>
            <a:off x="2439988"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1" name="Rectangle 347"/>
          <p:cNvSpPr>
            <a:spLocks noChangeArrowheads="1"/>
          </p:cNvSpPr>
          <p:nvPr/>
        </p:nvSpPr>
        <p:spPr bwMode="auto">
          <a:xfrm>
            <a:off x="2363788"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2" name="Rectangle 348"/>
          <p:cNvSpPr>
            <a:spLocks noChangeArrowheads="1"/>
          </p:cNvSpPr>
          <p:nvPr/>
        </p:nvSpPr>
        <p:spPr bwMode="auto">
          <a:xfrm>
            <a:off x="2439988"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3" name="Rectangle 349"/>
          <p:cNvSpPr>
            <a:spLocks noChangeArrowheads="1"/>
          </p:cNvSpPr>
          <p:nvPr/>
        </p:nvSpPr>
        <p:spPr bwMode="auto">
          <a:xfrm>
            <a:off x="2363788"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4" name="Rectangle 350"/>
          <p:cNvSpPr>
            <a:spLocks noChangeArrowheads="1"/>
          </p:cNvSpPr>
          <p:nvPr/>
        </p:nvSpPr>
        <p:spPr bwMode="auto">
          <a:xfrm>
            <a:off x="2439988"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5" name="Rectangle 351"/>
          <p:cNvSpPr>
            <a:spLocks noChangeArrowheads="1"/>
          </p:cNvSpPr>
          <p:nvPr/>
        </p:nvSpPr>
        <p:spPr bwMode="auto">
          <a:xfrm>
            <a:off x="2363788"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6" name="Rectangle 352"/>
          <p:cNvSpPr>
            <a:spLocks noChangeArrowheads="1"/>
          </p:cNvSpPr>
          <p:nvPr/>
        </p:nvSpPr>
        <p:spPr bwMode="auto">
          <a:xfrm>
            <a:off x="2439988"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7" name="Rectangle 353"/>
          <p:cNvSpPr>
            <a:spLocks noChangeArrowheads="1"/>
          </p:cNvSpPr>
          <p:nvPr/>
        </p:nvSpPr>
        <p:spPr bwMode="auto">
          <a:xfrm>
            <a:off x="2363788"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8" name="Rectangle 354"/>
          <p:cNvSpPr>
            <a:spLocks noChangeArrowheads="1"/>
          </p:cNvSpPr>
          <p:nvPr/>
        </p:nvSpPr>
        <p:spPr bwMode="auto">
          <a:xfrm>
            <a:off x="2439988"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19" name="Rectangle 355"/>
          <p:cNvSpPr>
            <a:spLocks noChangeArrowheads="1"/>
          </p:cNvSpPr>
          <p:nvPr/>
        </p:nvSpPr>
        <p:spPr bwMode="auto">
          <a:xfrm>
            <a:off x="2363788"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0" name="Rectangle 356"/>
          <p:cNvSpPr>
            <a:spLocks noChangeArrowheads="1"/>
          </p:cNvSpPr>
          <p:nvPr/>
        </p:nvSpPr>
        <p:spPr bwMode="auto">
          <a:xfrm>
            <a:off x="2439988"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1" name="Rectangle 357"/>
          <p:cNvSpPr>
            <a:spLocks noChangeArrowheads="1"/>
          </p:cNvSpPr>
          <p:nvPr/>
        </p:nvSpPr>
        <p:spPr bwMode="auto">
          <a:xfrm>
            <a:off x="2363788"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2" name="Rectangle 358"/>
          <p:cNvSpPr>
            <a:spLocks noChangeArrowheads="1"/>
          </p:cNvSpPr>
          <p:nvPr/>
        </p:nvSpPr>
        <p:spPr bwMode="auto">
          <a:xfrm>
            <a:off x="2439988"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3" name="Rectangle 359"/>
          <p:cNvSpPr>
            <a:spLocks noChangeArrowheads="1"/>
          </p:cNvSpPr>
          <p:nvPr/>
        </p:nvSpPr>
        <p:spPr bwMode="auto">
          <a:xfrm>
            <a:off x="2514600" y="1371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4" name="Rectangle 360"/>
          <p:cNvSpPr>
            <a:spLocks noChangeArrowheads="1"/>
          </p:cNvSpPr>
          <p:nvPr/>
        </p:nvSpPr>
        <p:spPr bwMode="auto">
          <a:xfrm>
            <a:off x="2514600" y="1447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5" name="Rectangle 361"/>
          <p:cNvSpPr>
            <a:spLocks noChangeArrowheads="1"/>
          </p:cNvSpPr>
          <p:nvPr/>
        </p:nvSpPr>
        <p:spPr bwMode="auto">
          <a:xfrm>
            <a:off x="2514600" y="1524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6" name="Rectangle 362"/>
          <p:cNvSpPr>
            <a:spLocks noChangeArrowheads="1"/>
          </p:cNvSpPr>
          <p:nvPr/>
        </p:nvSpPr>
        <p:spPr bwMode="auto">
          <a:xfrm>
            <a:off x="2514600" y="1600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7" name="Rectangle 363"/>
          <p:cNvSpPr>
            <a:spLocks noChangeArrowheads="1"/>
          </p:cNvSpPr>
          <p:nvPr/>
        </p:nvSpPr>
        <p:spPr bwMode="auto">
          <a:xfrm>
            <a:off x="2514600" y="1676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8" name="Rectangle 364"/>
          <p:cNvSpPr>
            <a:spLocks noChangeArrowheads="1"/>
          </p:cNvSpPr>
          <p:nvPr/>
        </p:nvSpPr>
        <p:spPr bwMode="auto">
          <a:xfrm>
            <a:off x="2514600" y="1752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29" name="Rectangle 365"/>
          <p:cNvSpPr>
            <a:spLocks noChangeArrowheads="1"/>
          </p:cNvSpPr>
          <p:nvPr/>
        </p:nvSpPr>
        <p:spPr bwMode="auto">
          <a:xfrm>
            <a:off x="2514600" y="1828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0" name="Rectangle 366"/>
          <p:cNvSpPr>
            <a:spLocks noChangeArrowheads="1"/>
          </p:cNvSpPr>
          <p:nvPr/>
        </p:nvSpPr>
        <p:spPr bwMode="auto">
          <a:xfrm>
            <a:off x="2514600" y="19050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1" name="Rectangle 367"/>
          <p:cNvSpPr>
            <a:spLocks noChangeArrowheads="1"/>
          </p:cNvSpPr>
          <p:nvPr/>
        </p:nvSpPr>
        <p:spPr bwMode="auto">
          <a:xfrm>
            <a:off x="2514600" y="19812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2" name="Rectangle 368"/>
          <p:cNvSpPr>
            <a:spLocks noChangeArrowheads="1"/>
          </p:cNvSpPr>
          <p:nvPr/>
        </p:nvSpPr>
        <p:spPr bwMode="auto">
          <a:xfrm>
            <a:off x="2514600" y="20574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3" name="Rectangle 369"/>
          <p:cNvSpPr>
            <a:spLocks noChangeArrowheads="1"/>
          </p:cNvSpPr>
          <p:nvPr/>
        </p:nvSpPr>
        <p:spPr bwMode="auto">
          <a:xfrm>
            <a:off x="2514600" y="21336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4" name="Rectangle 370"/>
          <p:cNvSpPr>
            <a:spLocks noChangeArrowheads="1"/>
          </p:cNvSpPr>
          <p:nvPr/>
        </p:nvSpPr>
        <p:spPr bwMode="auto">
          <a:xfrm>
            <a:off x="2514600" y="22098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5" name="Rectangle 371"/>
          <p:cNvSpPr>
            <a:spLocks noChangeArrowheads="1"/>
          </p:cNvSpPr>
          <p:nvPr/>
        </p:nvSpPr>
        <p:spPr bwMode="auto">
          <a:xfrm>
            <a:off x="2514600" y="2400300"/>
            <a:ext cx="76200" cy="76200"/>
          </a:xfrm>
          <a:prstGeom prst="rect">
            <a:avLst/>
          </a:prstGeom>
          <a:solidFill>
            <a:schemeClr val="accent2"/>
          </a:solidFill>
          <a:ln w="9525" algn="ctr">
            <a:solidFill>
              <a:schemeClr val="tx1"/>
            </a:solidFill>
            <a:miter lim="800000"/>
            <a:headEnd/>
            <a:tailEnd/>
          </a:ln>
        </p:spPr>
        <p:txBody>
          <a:bodyPr wrap="none" anchor="ctr"/>
          <a:lstStyle/>
          <a:p>
            <a:pPr algn="ctr" eaLnBrk="0" hangingPunct="0"/>
            <a:endParaRPr lang="en-US"/>
          </a:p>
        </p:txBody>
      </p:sp>
      <p:sp>
        <p:nvSpPr>
          <p:cNvPr id="370036" name="Rectangle 372"/>
          <p:cNvSpPr>
            <a:spLocks noChangeArrowheads="1"/>
          </p:cNvSpPr>
          <p:nvPr/>
        </p:nvSpPr>
        <p:spPr bwMode="auto">
          <a:xfrm>
            <a:off x="3275013" y="2476500"/>
            <a:ext cx="2286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700"/>
              <a:t>uPC</a:t>
            </a:r>
          </a:p>
        </p:txBody>
      </p:sp>
      <p:sp>
        <p:nvSpPr>
          <p:cNvPr id="605560" name="Rectangle 373"/>
          <p:cNvSpPr>
            <a:spLocks noChangeArrowheads="1"/>
          </p:cNvSpPr>
          <p:nvPr/>
        </p:nvSpPr>
        <p:spPr bwMode="auto">
          <a:xfrm>
            <a:off x="25908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1" name="Rectangle 374"/>
          <p:cNvSpPr>
            <a:spLocks noChangeArrowheads="1"/>
          </p:cNvSpPr>
          <p:nvPr/>
        </p:nvSpPr>
        <p:spPr bwMode="auto">
          <a:xfrm>
            <a:off x="2057400" y="26289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2" name="Rectangle 375"/>
          <p:cNvSpPr>
            <a:spLocks noChangeArrowheads="1"/>
          </p:cNvSpPr>
          <p:nvPr/>
        </p:nvSpPr>
        <p:spPr bwMode="auto">
          <a:xfrm>
            <a:off x="2132013"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3" name="Rectangle 376"/>
          <p:cNvSpPr>
            <a:spLocks noChangeArrowheads="1"/>
          </p:cNvSpPr>
          <p:nvPr/>
        </p:nvSpPr>
        <p:spPr bwMode="auto">
          <a:xfrm>
            <a:off x="22098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4" name="Rectangle 377"/>
          <p:cNvSpPr>
            <a:spLocks noChangeArrowheads="1"/>
          </p:cNvSpPr>
          <p:nvPr/>
        </p:nvSpPr>
        <p:spPr bwMode="auto">
          <a:xfrm>
            <a:off x="22860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5" name="Rectangle 378"/>
          <p:cNvSpPr>
            <a:spLocks noChangeArrowheads="1"/>
          </p:cNvSpPr>
          <p:nvPr/>
        </p:nvSpPr>
        <p:spPr bwMode="auto">
          <a:xfrm>
            <a:off x="23622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6" name="Rectangle 379"/>
          <p:cNvSpPr>
            <a:spLocks noChangeArrowheads="1"/>
          </p:cNvSpPr>
          <p:nvPr/>
        </p:nvSpPr>
        <p:spPr bwMode="auto">
          <a:xfrm>
            <a:off x="24384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567" name="Rectangle 380"/>
          <p:cNvSpPr>
            <a:spLocks noChangeArrowheads="1"/>
          </p:cNvSpPr>
          <p:nvPr/>
        </p:nvSpPr>
        <p:spPr bwMode="auto">
          <a:xfrm>
            <a:off x="2513013"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68" name="AutoShape 381"/>
          <p:cNvCxnSpPr>
            <a:cxnSpLocks noChangeShapeType="1"/>
            <a:stCxn id="369969" idx="2"/>
            <a:endCxn id="605561" idx="0"/>
          </p:cNvCxnSpPr>
          <p:nvPr/>
        </p:nvCxnSpPr>
        <p:spPr bwMode="auto">
          <a:xfrm flipH="1">
            <a:off x="2095500" y="2476500"/>
            <a:ext cx="1588"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69" name="AutoShape 382"/>
          <p:cNvCxnSpPr>
            <a:cxnSpLocks noChangeShapeType="1"/>
            <a:stCxn id="369970" idx="2"/>
            <a:endCxn id="605562" idx="0"/>
          </p:cNvCxnSpPr>
          <p:nvPr/>
        </p:nvCxnSpPr>
        <p:spPr bwMode="auto">
          <a:xfrm flipH="1">
            <a:off x="2170113" y="2476500"/>
            <a:ext cx="1587"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0" name="AutoShape 383"/>
          <p:cNvCxnSpPr>
            <a:cxnSpLocks noChangeShapeType="1"/>
            <a:stCxn id="369995" idx="2"/>
            <a:endCxn id="605563" idx="0"/>
          </p:cNvCxnSpPr>
          <p:nvPr/>
        </p:nvCxnSpPr>
        <p:spPr bwMode="auto">
          <a:xfrm flipH="1">
            <a:off x="2247900" y="2476500"/>
            <a:ext cx="1588"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1" name="AutoShape 384"/>
          <p:cNvCxnSpPr>
            <a:cxnSpLocks noChangeShapeType="1"/>
            <a:stCxn id="369996" idx="2"/>
            <a:endCxn id="605564" idx="0"/>
          </p:cNvCxnSpPr>
          <p:nvPr/>
        </p:nvCxnSpPr>
        <p:spPr bwMode="auto">
          <a:xfrm flipH="1">
            <a:off x="2324100" y="2476500"/>
            <a:ext cx="1588"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2" name="AutoShape 385"/>
          <p:cNvCxnSpPr>
            <a:cxnSpLocks noChangeShapeType="1"/>
            <a:stCxn id="370021" idx="2"/>
            <a:endCxn id="605565" idx="0"/>
          </p:cNvCxnSpPr>
          <p:nvPr/>
        </p:nvCxnSpPr>
        <p:spPr bwMode="auto">
          <a:xfrm flipH="1">
            <a:off x="2400300" y="2476500"/>
            <a:ext cx="1588"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3" name="AutoShape 386"/>
          <p:cNvCxnSpPr>
            <a:cxnSpLocks noChangeShapeType="1"/>
            <a:stCxn id="370022" idx="2"/>
            <a:endCxn id="605566" idx="0"/>
          </p:cNvCxnSpPr>
          <p:nvPr/>
        </p:nvCxnSpPr>
        <p:spPr bwMode="auto">
          <a:xfrm flipH="1">
            <a:off x="2476500" y="2476500"/>
            <a:ext cx="1588"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4" name="AutoShape 387"/>
          <p:cNvCxnSpPr>
            <a:cxnSpLocks noChangeShapeType="1"/>
            <a:stCxn id="370035" idx="2"/>
            <a:endCxn id="605567" idx="0"/>
          </p:cNvCxnSpPr>
          <p:nvPr/>
        </p:nvCxnSpPr>
        <p:spPr bwMode="auto">
          <a:xfrm flipH="1">
            <a:off x="2551113" y="2476500"/>
            <a:ext cx="1587"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5575" name="AutoShape 388"/>
          <p:cNvCxnSpPr>
            <a:cxnSpLocks noChangeShapeType="1"/>
            <a:stCxn id="369944" idx="2"/>
            <a:endCxn id="605560" idx="0"/>
          </p:cNvCxnSpPr>
          <p:nvPr/>
        </p:nvCxnSpPr>
        <p:spPr bwMode="auto">
          <a:xfrm flipH="1">
            <a:off x="2628900" y="24765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0053" name="Rectangle 389"/>
          <p:cNvSpPr>
            <a:spLocks noChangeArrowheads="1"/>
          </p:cNvSpPr>
          <p:nvPr/>
        </p:nvSpPr>
        <p:spPr bwMode="auto">
          <a:xfrm>
            <a:off x="26670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605577" name="Rectangle 390"/>
          <p:cNvSpPr>
            <a:spLocks noChangeArrowheads="1"/>
          </p:cNvSpPr>
          <p:nvPr/>
        </p:nvSpPr>
        <p:spPr bwMode="auto">
          <a:xfrm>
            <a:off x="2667000"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78" name="AutoShape 391"/>
          <p:cNvCxnSpPr>
            <a:cxnSpLocks noChangeShapeType="1"/>
            <a:stCxn id="370053" idx="2"/>
            <a:endCxn id="605577" idx="0"/>
          </p:cNvCxnSpPr>
          <p:nvPr/>
        </p:nvCxnSpPr>
        <p:spPr bwMode="auto">
          <a:xfrm flipH="1">
            <a:off x="2705100" y="24765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0056" name="Rectangle 392"/>
          <p:cNvSpPr>
            <a:spLocks noChangeArrowheads="1"/>
          </p:cNvSpPr>
          <p:nvPr/>
        </p:nvSpPr>
        <p:spPr bwMode="auto">
          <a:xfrm>
            <a:off x="27432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605580" name="Rectangle 393"/>
          <p:cNvSpPr>
            <a:spLocks noChangeArrowheads="1"/>
          </p:cNvSpPr>
          <p:nvPr/>
        </p:nvSpPr>
        <p:spPr bwMode="auto">
          <a:xfrm>
            <a:off x="2743200" y="26289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81" name="AutoShape 394"/>
          <p:cNvCxnSpPr>
            <a:cxnSpLocks noChangeShapeType="1"/>
            <a:stCxn id="370056" idx="2"/>
            <a:endCxn id="605580" idx="0"/>
          </p:cNvCxnSpPr>
          <p:nvPr/>
        </p:nvCxnSpPr>
        <p:spPr bwMode="auto">
          <a:xfrm flipH="1">
            <a:off x="2781300" y="2476500"/>
            <a:ext cx="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0059" name="Rectangle 395"/>
          <p:cNvSpPr>
            <a:spLocks noChangeArrowheads="1"/>
          </p:cNvSpPr>
          <p:nvPr/>
        </p:nvSpPr>
        <p:spPr bwMode="auto">
          <a:xfrm>
            <a:off x="28194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605583" name="Rectangle 396"/>
          <p:cNvSpPr>
            <a:spLocks noChangeArrowheads="1"/>
          </p:cNvSpPr>
          <p:nvPr/>
        </p:nvSpPr>
        <p:spPr bwMode="auto">
          <a:xfrm>
            <a:off x="2817813"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84" name="AutoShape 397"/>
          <p:cNvCxnSpPr>
            <a:cxnSpLocks noChangeShapeType="1"/>
            <a:stCxn id="370059" idx="2"/>
            <a:endCxn id="605583" idx="0"/>
          </p:cNvCxnSpPr>
          <p:nvPr/>
        </p:nvCxnSpPr>
        <p:spPr bwMode="auto">
          <a:xfrm flipH="1">
            <a:off x="2855913" y="2476500"/>
            <a:ext cx="1587"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0062" name="Rectangle 398"/>
          <p:cNvSpPr>
            <a:spLocks noChangeArrowheads="1"/>
          </p:cNvSpPr>
          <p:nvPr/>
        </p:nvSpPr>
        <p:spPr bwMode="auto">
          <a:xfrm>
            <a:off x="28956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605586" name="Rectangle 399"/>
          <p:cNvSpPr>
            <a:spLocks noChangeArrowheads="1"/>
          </p:cNvSpPr>
          <p:nvPr/>
        </p:nvSpPr>
        <p:spPr bwMode="auto">
          <a:xfrm>
            <a:off x="2894013"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87" name="AutoShape 400"/>
          <p:cNvCxnSpPr>
            <a:cxnSpLocks noChangeShapeType="1"/>
            <a:stCxn id="370062" idx="2"/>
            <a:endCxn id="605586" idx="0"/>
          </p:cNvCxnSpPr>
          <p:nvPr/>
        </p:nvCxnSpPr>
        <p:spPr bwMode="auto">
          <a:xfrm flipH="1">
            <a:off x="2932113" y="2476500"/>
            <a:ext cx="1587"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0065" name="Rectangle 401"/>
          <p:cNvSpPr>
            <a:spLocks noChangeArrowheads="1"/>
          </p:cNvSpPr>
          <p:nvPr/>
        </p:nvSpPr>
        <p:spPr bwMode="auto">
          <a:xfrm>
            <a:off x="2971800" y="2400300"/>
            <a:ext cx="76200" cy="76200"/>
          </a:xfrm>
          <a:prstGeom prst="rect">
            <a:avLst/>
          </a:prstGeom>
          <a:solidFill>
            <a:schemeClr val="accent1"/>
          </a:solidFill>
          <a:ln w="9525" algn="ctr">
            <a:solidFill>
              <a:schemeClr val="tx1"/>
            </a:solidFill>
            <a:miter lim="800000"/>
            <a:headEnd/>
            <a:tailEnd/>
          </a:ln>
        </p:spPr>
        <p:txBody>
          <a:bodyPr wrap="none" anchor="ctr"/>
          <a:lstStyle/>
          <a:p>
            <a:pPr algn="ctr" eaLnBrk="0" hangingPunct="0"/>
            <a:endParaRPr lang="en-US"/>
          </a:p>
        </p:txBody>
      </p:sp>
      <p:sp>
        <p:nvSpPr>
          <p:cNvPr id="605589" name="Rectangle 402"/>
          <p:cNvSpPr>
            <a:spLocks noChangeArrowheads="1"/>
          </p:cNvSpPr>
          <p:nvPr/>
        </p:nvSpPr>
        <p:spPr bwMode="auto">
          <a:xfrm>
            <a:off x="2970213" y="26289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590" name="AutoShape 403"/>
          <p:cNvCxnSpPr>
            <a:cxnSpLocks noChangeShapeType="1"/>
            <a:stCxn id="370065" idx="2"/>
            <a:endCxn id="605589" idx="0"/>
          </p:cNvCxnSpPr>
          <p:nvPr/>
        </p:nvCxnSpPr>
        <p:spPr bwMode="auto">
          <a:xfrm flipH="1">
            <a:off x="3008313" y="2476500"/>
            <a:ext cx="1587"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5591" name="Rectangle 404"/>
          <p:cNvSpPr>
            <a:spLocks noChangeArrowheads="1"/>
          </p:cNvSpPr>
          <p:nvPr/>
        </p:nvSpPr>
        <p:spPr bwMode="auto">
          <a:xfrm>
            <a:off x="2057400" y="2628900"/>
            <a:ext cx="989013" cy="4953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200"/>
              <a:t>Logic</a:t>
            </a:r>
          </a:p>
        </p:txBody>
      </p:sp>
      <p:sp>
        <p:nvSpPr>
          <p:cNvPr id="370069" name="Rectangle 405"/>
          <p:cNvSpPr>
            <a:spLocks noChangeArrowheads="1"/>
          </p:cNvSpPr>
          <p:nvPr/>
        </p:nvSpPr>
        <p:spPr bwMode="auto">
          <a:xfrm>
            <a:off x="19050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0" name="Rectangle 406"/>
          <p:cNvSpPr>
            <a:spLocks noChangeArrowheads="1"/>
          </p:cNvSpPr>
          <p:nvPr/>
        </p:nvSpPr>
        <p:spPr bwMode="auto">
          <a:xfrm>
            <a:off x="18288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1" name="Rectangle 407"/>
          <p:cNvSpPr>
            <a:spLocks noChangeArrowheads="1"/>
          </p:cNvSpPr>
          <p:nvPr/>
        </p:nvSpPr>
        <p:spPr bwMode="auto">
          <a:xfrm>
            <a:off x="17526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2" name="Rectangle 408"/>
          <p:cNvSpPr>
            <a:spLocks noChangeArrowheads="1"/>
          </p:cNvSpPr>
          <p:nvPr/>
        </p:nvSpPr>
        <p:spPr bwMode="auto">
          <a:xfrm>
            <a:off x="16764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3" name="Rectangle 409"/>
          <p:cNvSpPr>
            <a:spLocks noChangeArrowheads="1"/>
          </p:cNvSpPr>
          <p:nvPr/>
        </p:nvSpPr>
        <p:spPr bwMode="auto">
          <a:xfrm>
            <a:off x="16002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4" name="Rectangle 410"/>
          <p:cNvSpPr>
            <a:spLocks noChangeArrowheads="1"/>
          </p:cNvSpPr>
          <p:nvPr/>
        </p:nvSpPr>
        <p:spPr bwMode="auto">
          <a:xfrm>
            <a:off x="15240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5" name="Rectangle 411"/>
          <p:cNvSpPr>
            <a:spLocks noChangeArrowheads="1"/>
          </p:cNvSpPr>
          <p:nvPr/>
        </p:nvSpPr>
        <p:spPr bwMode="auto">
          <a:xfrm>
            <a:off x="1447800"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6" name="Rectangle 412"/>
          <p:cNvSpPr>
            <a:spLocks noChangeArrowheads="1"/>
          </p:cNvSpPr>
          <p:nvPr/>
        </p:nvSpPr>
        <p:spPr bwMode="auto">
          <a:xfrm>
            <a:off x="1373188" y="2400300"/>
            <a:ext cx="74612"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7" name="Rectangle 413"/>
          <p:cNvSpPr>
            <a:spLocks noChangeArrowheads="1"/>
          </p:cNvSpPr>
          <p:nvPr/>
        </p:nvSpPr>
        <p:spPr bwMode="auto">
          <a:xfrm>
            <a:off x="12969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8" name="Rectangle 414"/>
          <p:cNvSpPr>
            <a:spLocks noChangeArrowheads="1"/>
          </p:cNvSpPr>
          <p:nvPr/>
        </p:nvSpPr>
        <p:spPr bwMode="auto">
          <a:xfrm>
            <a:off x="12207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79" name="Rectangle 415"/>
          <p:cNvSpPr>
            <a:spLocks noChangeArrowheads="1"/>
          </p:cNvSpPr>
          <p:nvPr/>
        </p:nvSpPr>
        <p:spPr bwMode="auto">
          <a:xfrm>
            <a:off x="11445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80" name="Rectangle 416"/>
          <p:cNvSpPr>
            <a:spLocks noChangeArrowheads="1"/>
          </p:cNvSpPr>
          <p:nvPr/>
        </p:nvSpPr>
        <p:spPr bwMode="auto">
          <a:xfrm>
            <a:off x="10683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81" name="Rectangle 417"/>
          <p:cNvSpPr>
            <a:spLocks noChangeArrowheads="1"/>
          </p:cNvSpPr>
          <p:nvPr/>
        </p:nvSpPr>
        <p:spPr bwMode="auto">
          <a:xfrm>
            <a:off x="9921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82" name="Rectangle 418"/>
          <p:cNvSpPr>
            <a:spLocks noChangeArrowheads="1"/>
          </p:cNvSpPr>
          <p:nvPr/>
        </p:nvSpPr>
        <p:spPr bwMode="auto">
          <a:xfrm>
            <a:off x="9159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83" name="Rectangle 419"/>
          <p:cNvSpPr>
            <a:spLocks noChangeArrowheads="1"/>
          </p:cNvSpPr>
          <p:nvPr/>
        </p:nvSpPr>
        <p:spPr bwMode="auto">
          <a:xfrm>
            <a:off x="8397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370084" name="Rectangle 420"/>
          <p:cNvSpPr>
            <a:spLocks noChangeArrowheads="1"/>
          </p:cNvSpPr>
          <p:nvPr/>
        </p:nvSpPr>
        <p:spPr bwMode="auto">
          <a:xfrm>
            <a:off x="763588" y="2400300"/>
            <a:ext cx="76200" cy="762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en-US"/>
          </a:p>
        </p:txBody>
      </p:sp>
      <p:sp>
        <p:nvSpPr>
          <p:cNvPr id="605608" name="Rectangle 421"/>
          <p:cNvSpPr>
            <a:spLocks noChangeArrowheads="1"/>
          </p:cNvSpPr>
          <p:nvPr/>
        </p:nvSpPr>
        <p:spPr bwMode="auto">
          <a:xfrm>
            <a:off x="2592388"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609" name="Rectangle 422"/>
          <p:cNvSpPr>
            <a:spLocks noChangeArrowheads="1"/>
          </p:cNvSpPr>
          <p:nvPr/>
        </p:nvSpPr>
        <p:spPr bwMode="auto">
          <a:xfrm>
            <a:off x="2668588"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610" name="AutoShape 423"/>
          <p:cNvCxnSpPr>
            <a:cxnSpLocks noChangeShapeType="1"/>
            <a:endCxn id="605609" idx="2"/>
          </p:cNvCxnSpPr>
          <p:nvPr/>
        </p:nvCxnSpPr>
        <p:spPr bwMode="auto">
          <a:xfrm flipV="1">
            <a:off x="2706688" y="31242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5611" name="Rectangle 424"/>
          <p:cNvSpPr>
            <a:spLocks noChangeArrowheads="1"/>
          </p:cNvSpPr>
          <p:nvPr/>
        </p:nvSpPr>
        <p:spPr bwMode="auto">
          <a:xfrm>
            <a:off x="2744788" y="3048000"/>
            <a:ext cx="74612"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612" name="Rectangle 425"/>
          <p:cNvSpPr>
            <a:spLocks noChangeArrowheads="1"/>
          </p:cNvSpPr>
          <p:nvPr/>
        </p:nvSpPr>
        <p:spPr bwMode="auto">
          <a:xfrm>
            <a:off x="28194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613" name="AutoShape 426"/>
          <p:cNvCxnSpPr>
            <a:cxnSpLocks noChangeShapeType="1"/>
            <a:endCxn id="605612" idx="2"/>
          </p:cNvCxnSpPr>
          <p:nvPr/>
        </p:nvCxnSpPr>
        <p:spPr bwMode="auto">
          <a:xfrm flipV="1">
            <a:off x="2857500" y="31242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5614" name="Rectangle 427"/>
          <p:cNvSpPr>
            <a:spLocks noChangeArrowheads="1"/>
          </p:cNvSpPr>
          <p:nvPr/>
        </p:nvSpPr>
        <p:spPr bwMode="auto">
          <a:xfrm>
            <a:off x="28956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615" name="Rectangle 428"/>
          <p:cNvSpPr>
            <a:spLocks noChangeArrowheads="1"/>
          </p:cNvSpPr>
          <p:nvPr/>
        </p:nvSpPr>
        <p:spPr bwMode="auto">
          <a:xfrm>
            <a:off x="29718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616" name="AutoShape 429"/>
          <p:cNvCxnSpPr>
            <a:cxnSpLocks noChangeShapeType="1"/>
            <a:endCxn id="605615" idx="2"/>
          </p:cNvCxnSpPr>
          <p:nvPr/>
        </p:nvCxnSpPr>
        <p:spPr bwMode="auto">
          <a:xfrm flipV="1">
            <a:off x="3009900" y="31242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5617" name="Rectangle 430"/>
          <p:cNvSpPr>
            <a:spLocks noChangeArrowheads="1"/>
          </p:cNvSpPr>
          <p:nvPr/>
        </p:nvSpPr>
        <p:spPr bwMode="auto">
          <a:xfrm>
            <a:off x="30480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sp>
        <p:nvSpPr>
          <p:cNvPr id="605618" name="Rectangle 431"/>
          <p:cNvSpPr>
            <a:spLocks noChangeArrowheads="1"/>
          </p:cNvSpPr>
          <p:nvPr/>
        </p:nvSpPr>
        <p:spPr bwMode="auto">
          <a:xfrm>
            <a:off x="31242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algn="ctr" eaLnBrk="0" hangingPunct="0"/>
            <a:endParaRPr lang="en-US"/>
          </a:p>
        </p:txBody>
      </p:sp>
      <p:cxnSp>
        <p:nvCxnSpPr>
          <p:cNvPr id="605619" name="AutoShape 432"/>
          <p:cNvCxnSpPr>
            <a:cxnSpLocks noChangeShapeType="1"/>
            <a:stCxn id="605591" idx="3"/>
            <a:endCxn id="370036" idx="2"/>
          </p:cNvCxnSpPr>
          <p:nvPr/>
        </p:nvCxnSpPr>
        <p:spPr bwMode="auto">
          <a:xfrm flipV="1">
            <a:off x="3046413" y="2628900"/>
            <a:ext cx="342900" cy="2476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5620" name="AutoShape 433"/>
          <p:cNvCxnSpPr>
            <a:cxnSpLocks noChangeShapeType="1"/>
            <a:stCxn id="370036" idx="0"/>
            <a:endCxn id="369758" idx="3"/>
          </p:cNvCxnSpPr>
          <p:nvPr/>
        </p:nvCxnSpPr>
        <p:spPr bwMode="auto">
          <a:xfrm rot="5400000" flipH="1">
            <a:off x="2798763" y="1885950"/>
            <a:ext cx="838200" cy="3429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0098" name="Rectangle 434"/>
          <p:cNvSpPr>
            <a:spLocks noChangeArrowheads="1"/>
          </p:cNvSpPr>
          <p:nvPr/>
        </p:nvSpPr>
        <p:spPr bwMode="auto">
          <a:xfrm>
            <a:off x="2630488" y="34671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200"/>
              <a:t>n</a:t>
            </a:r>
          </a:p>
        </p:txBody>
      </p:sp>
      <p:sp>
        <p:nvSpPr>
          <p:cNvPr id="370099" name="Rectangle 435"/>
          <p:cNvSpPr>
            <a:spLocks noChangeArrowheads="1"/>
          </p:cNvSpPr>
          <p:nvPr/>
        </p:nvSpPr>
        <p:spPr bwMode="auto">
          <a:xfrm>
            <a:off x="2782888" y="3467100"/>
            <a:ext cx="150812"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200"/>
              <a:t>p</a:t>
            </a:r>
          </a:p>
        </p:txBody>
      </p:sp>
      <p:sp>
        <p:nvSpPr>
          <p:cNvPr id="370100" name="Rectangle 436"/>
          <p:cNvSpPr>
            <a:spLocks noChangeArrowheads="1"/>
          </p:cNvSpPr>
          <p:nvPr/>
        </p:nvSpPr>
        <p:spPr bwMode="auto">
          <a:xfrm>
            <a:off x="2933700" y="34671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200"/>
              <a:t>z</a:t>
            </a:r>
          </a:p>
        </p:txBody>
      </p:sp>
      <p:sp>
        <p:nvSpPr>
          <p:cNvPr id="370101" name="Rectangle 437"/>
          <p:cNvSpPr>
            <a:spLocks noChangeArrowheads="1"/>
          </p:cNvSpPr>
          <p:nvPr/>
        </p:nvSpPr>
        <p:spPr bwMode="auto">
          <a:xfrm>
            <a:off x="2095500" y="3467100"/>
            <a:ext cx="4191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r>
              <a:rPr lang="en-US" sz="1400" dirty="0"/>
              <a:t>IR</a:t>
            </a:r>
          </a:p>
        </p:txBody>
      </p:sp>
      <p:sp>
        <p:nvSpPr>
          <p:cNvPr id="605625" name="Line 438"/>
          <p:cNvSpPr>
            <a:spLocks noChangeShapeType="1"/>
          </p:cNvSpPr>
          <p:nvPr/>
        </p:nvSpPr>
        <p:spPr bwMode="auto">
          <a:xfrm flipV="1">
            <a:off x="2324100" y="3124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05626" name="AutoShape 439"/>
          <p:cNvCxnSpPr>
            <a:cxnSpLocks noChangeShapeType="1"/>
            <a:stCxn id="369943" idx="2"/>
            <a:endCxn id="370101" idx="1"/>
          </p:cNvCxnSpPr>
          <p:nvPr/>
        </p:nvCxnSpPr>
        <p:spPr bwMode="auto">
          <a:xfrm rot="16200000" flipH="1">
            <a:off x="1524000" y="2971800"/>
            <a:ext cx="1066800" cy="762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70104" name="Rectangle 440"/>
          <p:cNvSpPr>
            <a:spLocks noChangeArrowheads="1"/>
          </p:cNvSpPr>
          <p:nvPr/>
        </p:nvSpPr>
        <p:spPr bwMode="auto">
          <a:xfrm>
            <a:off x="4800600" y="4953000"/>
            <a:ext cx="1066800" cy="609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a:solidFill>
                  <a:schemeClr val="bg1">
                    <a:lumMod val="95000"/>
                  </a:schemeClr>
                </a:solidFill>
              </a:rPr>
              <a:t>Regs</a:t>
            </a:r>
          </a:p>
        </p:txBody>
      </p:sp>
      <p:sp>
        <p:nvSpPr>
          <p:cNvPr id="370105" name="Rectangle 441"/>
          <p:cNvSpPr>
            <a:spLocks noChangeArrowheads="1"/>
          </p:cNvSpPr>
          <p:nvPr/>
        </p:nvSpPr>
        <p:spPr bwMode="auto">
          <a:xfrm>
            <a:off x="6400800" y="4876800"/>
            <a:ext cx="1524000" cy="762000"/>
          </a:xfrm>
          <a:prstGeom prst="rect">
            <a:avLst/>
          </a:prstGeom>
          <a:solidFill>
            <a:schemeClr va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a:solidFill>
                  <a:schemeClr val="bg1">
                    <a:lumMod val="95000"/>
                  </a:schemeClr>
                </a:solidFill>
              </a:rPr>
              <a:t>Memory</a:t>
            </a:r>
          </a:p>
        </p:txBody>
      </p:sp>
      <p:sp>
        <p:nvSpPr>
          <p:cNvPr id="370106" name="Rectangle 442"/>
          <p:cNvSpPr>
            <a:spLocks noChangeArrowheads="1"/>
          </p:cNvSpPr>
          <p:nvPr/>
        </p:nvSpPr>
        <p:spPr bwMode="auto">
          <a:xfrm>
            <a:off x="6400800" y="4495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MAR</a:t>
            </a:r>
          </a:p>
        </p:txBody>
      </p:sp>
      <p:sp>
        <p:nvSpPr>
          <p:cNvPr id="370107" name="Rectangle 443"/>
          <p:cNvSpPr>
            <a:spLocks noChangeArrowheads="1"/>
          </p:cNvSpPr>
          <p:nvPr/>
        </p:nvSpPr>
        <p:spPr bwMode="auto">
          <a:xfrm>
            <a:off x="7315200" y="44958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MDR</a:t>
            </a:r>
          </a:p>
        </p:txBody>
      </p:sp>
      <p:sp>
        <p:nvSpPr>
          <p:cNvPr id="605631" name="Freeform 444"/>
          <p:cNvSpPr>
            <a:spLocks/>
          </p:cNvSpPr>
          <p:nvPr/>
        </p:nvSpPr>
        <p:spPr bwMode="auto">
          <a:xfrm>
            <a:off x="1219200" y="4953000"/>
            <a:ext cx="990600" cy="609600"/>
          </a:xfrm>
          <a:custGeom>
            <a:avLst/>
            <a:gdLst>
              <a:gd name="T0" fmla="*/ 0 w 624"/>
              <a:gd name="T1" fmla="*/ 0 h 384"/>
              <a:gd name="T2" fmla="*/ 0 w 624"/>
              <a:gd name="T3" fmla="*/ 384 h 384"/>
              <a:gd name="T4" fmla="*/ 624 w 624"/>
              <a:gd name="T5" fmla="*/ 384 h 384"/>
              <a:gd name="T6" fmla="*/ 384 w 624"/>
              <a:gd name="T7" fmla="*/ 0 h 384"/>
              <a:gd name="T8" fmla="*/ 0 w 624"/>
              <a:gd name="T9" fmla="*/ 0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0"/>
                </a:moveTo>
                <a:lnTo>
                  <a:pt x="0" y="384"/>
                </a:lnTo>
                <a:lnTo>
                  <a:pt x="624" y="384"/>
                </a:lnTo>
                <a:lnTo>
                  <a:pt x="384" y="0"/>
                </a:lnTo>
                <a:lnTo>
                  <a:pt x="0" y="0"/>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370109" name="Rectangle 445"/>
          <p:cNvSpPr>
            <a:spLocks noChangeArrowheads="1"/>
          </p:cNvSpPr>
          <p:nvPr/>
        </p:nvSpPr>
        <p:spPr bwMode="auto">
          <a:xfrm>
            <a:off x="1219200" y="45720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S</a:t>
            </a:r>
          </a:p>
        </p:txBody>
      </p:sp>
      <p:sp>
        <p:nvSpPr>
          <p:cNvPr id="605633" name="Text Box 446"/>
          <p:cNvSpPr txBox="1">
            <a:spLocks noChangeArrowheads="1"/>
          </p:cNvSpPr>
          <p:nvPr/>
        </p:nvSpPr>
        <p:spPr bwMode="auto">
          <a:xfrm>
            <a:off x="1231900" y="49926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shift</a:t>
            </a:r>
          </a:p>
        </p:txBody>
      </p:sp>
      <p:sp>
        <p:nvSpPr>
          <p:cNvPr id="605634" name="Freeform 447"/>
          <p:cNvSpPr>
            <a:spLocks/>
          </p:cNvSpPr>
          <p:nvPr/>
        </p:nvSpPr>
        <p:spPr bwMode="auto">
          <a:xfrm>
            <a:off x="2667000" y="4953000"/>
            <a:ext cx="1524000" cy="609600"/>
          </a:xfrm>
          <a:custGeom>
            <a:avLst/>
            <a:gdLst>
              <a:gd name="T0" fmla="*/ 480 w 960"/>
              <a:gd name="T1" fmla="*/ 96 h 384"/>
              <a:gd name="T2" fmla="*/ 384 w 960"/>
              <a:gd name="T3" fmla="*/ 0 h 384"/>
              <a:gd name="T4" fmla="*/ 0 w 960"/>
              <a:gd name="T5" fmla="*/ 0 h 384"/>
              <a:gd name="T6" fmla="*/ 288 w 960"/>
              <a:gd name="T7" fmla="*/ 384 h 384"/>
              <a:gd name="T8" fmla="*/ 672 w 960"/>
              <a:gd name="T9" fmla="*/ 384 h 384"/>
              <a:gd name="T10" fmla="*/ 960 w 960"/>
              <a:gd name="T11" fmla="*/ 0 h 384"/>
              <a:gd name="T12" fmla="*/ 576 w 960"/>
              <a:gd name="T13" fmla="*/ 0 h 384"/>
              <a:gd name="T14" fmla="*/ 480 w 960"/>
              <a:gd name="T15" fmla="*/ 96 h 38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384"/>
              <a:gd name="T26" fmla="*/ 960 w 960"/>
              <a:gd name="T27" fmla="*/ 384 h 3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384">
                <a:moveTo>
                  <a:pt x="480" y="96"/>
                </a:moveTo>
                <a:lnTo>
                  <a:pt x="384" y="0"/>
                </a:lnTo>
                <a:lnTo>
                  <a:pt x="0" y="0"/>
                </a:lnTo>
                <a:lnTo>
                  <a:pt x="288" y="384"/>
                </a:lnTo>
                <a:lnTo>
                  <a:pt x="672" y="384"/>
                </a:lnTo>
                <a:lnTo>
                  <a:pt x="960" y="0"/>
                </a:lnTo>
                <a:lnTo>
                  <a:pt x="576" y="0"/>
                </a:lnTo>
                <a:lnTo>
                  <a:pt x="480" y="96"/>
                </a:lnTo>
                <a:close/>
              </a:path>
            </a:pathLst>
          </a:custGeom>
          <a:solidFill>
            <a:schemeClr val="accent2"/>
          </a:solidFill>
          <a:ln w="9525">
            <a:round/>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endParaRPr lang="en-US">
              <a:solidFill>
                <a:schemeClr val="bg1">
                  <a:lumMod val="95000"/>
                </a:schemeClr>
              </a:solidFill>
            </a:endParaRPr>
          </a:p>
        </p:txBody>
      </p:sp>
      <p:sp>
        <p:nvSpPr>
          <p:cNvPr id="370112" name="Rectangle 448"/>
          <p:cNvSpPr>
            <a:spLocks noChangeArrowheads="1"/>
          </p:cNvSpPr>
          <p:nvPr/>
        </p:nvSpPr>
        <p:spPr bwMode="auto">
          <a:xfrm>
            <a:off x="2667000" y="45720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A</a:t>
            </a:r>
          </a:p>
        </p:txBody>
      </p:sp>
      <p:sp>
        <p:nvSpPr>
          <p:cNvPr id="370113" name="Rectangle 449"/>
          <p:cNvSpPr>
            <a:spLocks noChangeArrowheads="1"/>
          </p:cNvSpPr>
          <p:nvPr/>
        </p:nvSpPr>
        <p:spPr bwMode="auto">
          <a:xfrm>
            <a:off x="3581400" y="4572000"/>
            <a:ext cx="609600" cy="2286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eaLnBrk="0" hangingPunct="0"/>
            <a:r>
              <a:rPr lang="en-US" sz="1600">
                <a:solidFill>
                  <a:schemeClr val="bg1">
                    <a:lumMod val="95000"/>
                  </a:schemeClr>
                </a:solidFill>
              </a:rPr>
              <a:t>B</a:t>
            </a:r>
          </a:p>
        </p:txBody>
      </p:sp>
      <p:sp>
        <p:nvSpPr>
          <p:cNvPr id="605637" name="Text Box 450"/>
          <p:cNvSpPr txBox="1">
            <a:spLocks noChangeArrowheads="1"/>
          </p:cNvSpPr>
          <p:nvPr/>
        </p:nvSpPr>
        <p:spPr bwMode="auto">
          <a:xfrm>
            <a:off x="3041650" y="4992688"/>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eaLnBrk="0" hangingPunct="0">
              <a:defRPr sz="2400">
                <a:solidFill>
                  <a:schemeClr val="tx1"/>
                </a:solidFill>
                <a:latin typeface="Arial" charset="0"/>
                <a:cs typeface="Arial" charset="0"/>
              </a:defRPr>
            </a:lvl1pPr>
            <a:lvl2pPr marL="742950" indent="-285750" algn="ctr" eaLnBrk="0" hangingPunct="0">
              <a:defRPr sz="2400">
                <a:solidFill>
                  <a:schemeClr val="tx1"/>
                </a:solidFill>
                <a:latin typeface="Arial" charset="0"/>
                <a:cs typeface="Arial" charset="0"/>
              </a:defRPr>
            </a:lvl2pPr>
            <a:lvl3pPr marL="1143000" indent="-228600" algn="ctr" eaLnBrk="0" hangingPunct="0">
              <a:defRPr sz="2400">
                <a:solidFill>
                  <a:schemeClr val="tx1"/>
                </a:solidFill>
                <a:latin typeface="Arial" charset="0"/>
                <a:cs typeface="Arial" charset="0"/>
              </a:defRPr>
            </a:lvl3pPr>
            <a:lvl4pPr marL="1600200" indent="-228600" algn="ctr" eaLnBrk="0" hangingPunct="0">
              <a:defRPr sz="2400">
                <a:solidFill>
                  <a:schemeClr val="tx1"/>
                </a:solidFill>
                <a:latin typeface="Arial" charset="0"/>
                <a:cs typeface="Arial" charset="0"/>
              </a:defRPr>
            </a:lvl4pPr>
            <a:lvl5pPr marL="2057400" indent="-228600" algn="ctr" eaLnBrk="0" hangingPunct="0">
              <a:defRPr sz="2400">
                <a:solidFill>
                  <a:schemeClr val="tx1"/>
                </a:solidFill>
                <a:latin typeface="Arial" charset="0"/>
                <a:cs typeface="Arial" charset="0"/>
              </a:defRPr>
            </a:lvl5pPr>
            <a:lvl6pPr marL="2514600" indent="-228600" algn="ctr" eaLnBrk="0" fontAlgn="base" hangingPunct="0">
              <a:spcBef>
                <a:spcPct val="0"/>
              </a:spcBef>
              <a:spcAft>
                <a:spcPct val="0"/>
              </a:spcAft>
              <a:defRPr sz="2400">
                <a:solidFill>
                  <a:schemeClr val="tx1"/>
                </a:solidFill>
                <a:latin typeface="Arial" charset="0"/>
                <a:cs typeface="Arial" charset="0"/>
              </a:defRPr>
            </a:lvl6pPr>
            <a:lvl7pPr marL="2971800" indent="-228600" algn="ctr" eaLnBrk="0" fontAlgn="base" hangingPunct="0">
              <a:spcBef>
                <a:spcPct val="0"/>
              </a:spcBef>
              <a:spcAft>
                <a:spcPct val="0"/>
              </a:spcAft>
              <a:defRPr sz="2400">
                <a:solidFill>
                  <a:schemeClr val="tx1"/>
                </a:solidFill>
                <a:latin typeface="Arial" charset="0"/>
                <a:cs typeface="Arial" charset="0"/>
              </a:defRPr>
            </a:lvl7pPr>
            <a:lvl8pPr marL="3429000" indent="-228600" algn="ctr" eaLnBrk="0" fontAlgn="base" hangingPunct="0">
              <a:spcBef>
                <a:spcPct val="0"/>
              </a:spcBef>
              <a:spcAft>
                <a:spcPct val="0"/>
              </a:spcAft>
              <a:defRPr sz="2400">
                <a:solidFill>
                  <a:schemeClr val="tx1"/>
                </a:solidFill>
                <a:latin typeface="Arial" charset="0"/>
                <a:cs typeface="Arial" charset="0"/>
              </a:defRPr>
            </a:lvl8pPr>
            <a:lvl9pPr marL="3886200" indent="-228600" algn="ctr" eaLnBrk="0" fontAlgn="base" hangingPunct="0">
              <a:spcBef>
                <a:spcPct val="0"/>
              </a:spcBef>
              <a:spcAft>
                <a:spcPct val="0"/>
              </a:spcAft>
              <a:defRPr sz="2400">
                <a:solidFill>
                  <a:schemeClr val="tx1"/>
                </a:solidFill>
                <a:latin typeface="Arial" charset="0"/>
                <a:cs typeface="Arial" charset="0"/>
              </a:defRPr>
            </a:lvl9pPr>
          </a:lstStyle>
          <a:p>
            <a:r>
              <a:rPr lang="en-US">
                <a:solidFill>
                  <a:schemeClr val="bg1">
                    <a:lumMod val="95000"/>
                  </a:schemeClr>
                </a:solidFill>
              </a:rPr>
              <a:t>ALU</a:t>
            </a:r>
          </a:p>
        </p:txBody>
      </p:sp>
      <p:sp>
        <p:nvSpPr>
          <p:cNvPr id="605638" name="Freeform 451"/>
          <p:cNvSpPr>
            <a:spLocks/>
          </p:cNvSpPr>
          <p:nvPr/>
        </p:nvSpPr>
        <p:spPr bwMode="auto">
          <a:xfrm>
            <a:off x="609600" y="3962400"/>
            <a:ext cx="7315200" cy="2209800"/>
          </a:xfrm>
          <a:custGeom>
            <a:avLst/>
            <a:gdLst>
              <a:gd name="T0" fmla="*/ 4608 w 4608"/>
              <a:gd name="T1" fmla="*/ 0 h 1392"/>
              <a:gd name="T2" fmla="*/ 0 w 4608"/>
              <a:gd name="T3" fmla="*/ 0 h 1392"/>
              <a:gd name="T4" fmla="*/ 0 w 4608"/>
              <a:gd name="T5" fmla="*/ 1392 h 1392"/>
              <a:gd name="T6" fmla="*/ 4608 w 4608"/>
              <a:gd name="T7" fmla="*/ 1392 h 1392"/>
              <a:gd name="T8" fmla="*/ 0 60000 65536"/>
              <a:gd name="T9" fmla="*/ 0 60000 65536"/>
              <a:gd name="T10" fmla="*/ 0 60000 65536"/>
              <a:gd name="T11" fmla="*/ 0 60000 65536"/>
              <a:gd name="T12" fmla="*/ 0 w 4608"/>
              <a:gd name="T13" fmla="*/ 0 h 1392"/>
              <a:gd name="T14" fmla="*/ 4608 w 4608"/>
              <a:gd name="T15" fmla="*/ 1392 h 1392"/>
            </a:gdLst>
            <a:ahLst/>
            <a:cxnLst>
              <a:cxn ang="T8">
                <a:pos x="T0" y="T1"/>
              </a:cxn>
              <a:cxn ang="T9">
                <a:pos x="T2" y="T3"/>
              </a:cxn>
              <a:cxn ang="T10">
                <a:pos x="T4" y="T5"/>
              </a:cxn>
              <a:cxn ang="T11">
                <a:pos x="T6" y="T7"/>
              </a:cxn>
            </a:cxnLst>
            <a:rect l="T12" t="T13" r="T14" b="T15"/>
            <a:pathLst>
              <a:path w="4608" h="1392">
                <a:moveTo>
                  <a:pt x="4608" y="0"/>
                </a:moveTo>
                <a:lnTo>
                  <a:pt x="0" y="0"/>
                </a:lnTo>
                <a:lnTo>
                  <a:pt x="0" y="1392"/>
                </a:lnTo>
                <a:lnTo>
                  <a:pt x="4608" y="1392"/>
                </a:lnTo>
              </a:path>
            </a:pathLst>
          </a:custGeom>
          <a:noFill/>
          <a:ln w="762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05639" name="Line 452"/>
          <p:cNvSpPr>
            <a:spLocks noChangeShapeType="1"/>
          </p:cNvSpPr>
          <p:nvPr/>
        </p:nvSpPr>
        <p:spPr bwMode="auto">
          <a:xfrm>
            <a:off x="7620000" y="39624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0" name="Line 453"/>
          <p:cNvSpPr>
            <a:spLocks noChangeShapeType="1"/>
          </p:cNvSpPr>
          <p:nvPr/>
        </p:nvSpPr>
        <p:spPr bwMode="auto">
          <a:xfrm>
            <a:off x="6705600" y="39624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1" name="Line 454"/>
          <p:cNvSpPr>
            <a:spLocks noChangeShapeType="1"/>
          </p:cNvSpPr>
          <p:nvPr/>
        </p:nvSpPr>
        <p:spPr bwMode="auto">
          <a:xfrm>
            <a:off x="3962400" y="39624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2" name="Line 455"/>
          <p:cNvSpPr>
            <a:spLocks noChangeShapeType="1"/>
          </p:cNvSpPr>
          <p:nvPr/>
        </p:nvSpPr>
        <p:spPr bwMode="auto">
          <a:xfrm>
            <a:off x="3048000" y="39624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3" name="Line 456"/>
          <p:cNvSpPr>
            <a:spLocks noChangeShapeType="1"/>
          </p:cNvSpPr>
          <p:nvPr/>
        </p:nvSpPr>
        <p:spPr bwMode="auto">
          <a:xfrm>
            <a:off x="1524000" y="39624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4" name="Line 457"/>
          <p:cNvSpPr>
            <a:spLocks noChangeShapeType="1"/>
          </p:cNvSpPr>
          <p:nvPr/>
        </p:nvSpPr>
        <p:spPr bwMode="auto">
          <a:xfrm>
            <a:off x="3429000" y="5562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45" name="Line 458"/>
          <p:cNvSpPr>
            <a:spLocks noChangeShapeType="1"/>
          </p:cNvSpPr>
          <p:nvPr/>
        </p:nvSpPr>
        <p:spPr bwMode="auto">
          <a:xfrm>
            <a:off x="5334000" y="5562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46" name="Line 459"/>
          <p:cNvSpPr>
            <a:spLocks noChangeShapeType="1"/>
          </p:cNvSpPr>
          <p:nvPr/>
        </p:nvSpPr>
        <p:spPr bwMode="auto">
          <a:xfrm>
            <a:off x="7239000" y="5638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47" name="Line 460"/>
          <p:cNvSpPr>
            <a:spLocks noChangeShapeType="1"/>
          </p:cNvSpPr>
          <p:nvPr/>
        </p:nvSpPr>
        <p:spPr bwMode="auto">
          <a:xfrm>
            <a:off x="5334000" y="3962400"/>
            <a:ext cx="0" cy="9525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5648" name="Line 461"/>
          <p:cNvSpPr>
            <a:spLocks noChangeShapeType="1"/>
          </p:cNvSpPr>
          <p:nvPr/>
        </p:nvSpPr>
        <p:spPr bwMode="auto">
          <a:xfrm>
            <a:off x="1676400" y="5562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370126" name="Line 462"/>
          <p:cNvSpPr>
            <a:spLocks noChangeShapeType="1"/>
          </p:cNvSpPr>
          <p:nvPr/>
        </p:nvSpPr>
        <p:spPr bwMode="auto">
          <a:xfrm flipH="1">
            <a:off x="3200400" y="4648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370127" name="Line 463"/>
          <p:cNvSpPr>
            <a:spLocks noChangeShapeType="1"/>
          </p:cNvSpPr>
          <p:nvPr/>
        </p:nvSpPr>
        <p:spPr bwMode="auto">
          <a:xfrm flipH="1">
            <a:off x="4114800" y="46482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51" name="Line 464"/>
          <p:cNvSpPr>
            <a:spLocks noChangeShapeType="1"/>
          </p:cNvSpPr>
          <p:nvPr/>
        </p:nvSpPr>
        <p:spPr bwMode="auto">
          <a:xfrm flipH="1">
            <a:off x="5791200" y="5181600"/>
            <a:ext cx="3048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370129" name="Line 465"/>
          <p:cNvSpPr>
            <a:spLocks noChangeShapeType="1"/>
          </p:cNvSpPr>
          <p:nvPr/>
        </p:nvSpPr>
        <p:spPr bwMode="auto">
          <a:xfrm flipH="1">
            <a:off x="6934200" y="4572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370130" name="Line 466"/>
          <p:cNvSpPr>
            <a:spLocks noChangeShapeType="1"/>
          </p:cNvSpPr>
          <p:nvPr/>
        </p:nvSpPr>
        <p:spPr bwMode="auto">
          <a:xfrm flipH="1">
            <a:off x="7848600" y="45720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54" name="AutoShape 467"/>
          <p:cNvSpPr>
            <a:spLocks noChangeArrowheads="1"/>
          </p:cNvSpPr>
          <p:nvPr/>
        </p:nvSpPr>
        <p:spPr bwMode="auto">
          <a:xfrm flipV="1">
            <a:off x="1524000" y="5867400"/>
            <a:ext cx="304800" cy="304800"/>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605655" name="Oval 468"/>
          <p:cNvSpPr>
            <a:spLocks noChangeArrowheads="1"/>
          </p:cNvSpPr>
          <p:nvPr/>
        </p:nvSpPr>
        <p:spPr bwMode="auto">
          <a:xfrm flipV="1">
            <a:off x="1752600" y="5943600"/>
            <a:ext cx="76200" cy="76200"/>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605656" name="AutoShape 469"/>
          <p:cNvSpPr>
            <a:spLocks noChangeArrowheads="1"/>
          </p:cNvSpPr>
          <p:nvPr/>
        </p:nvSpPr>
        <p:spPr bwMode="auto">
          <a:xfrm flipV="1">
            <a:off x="7086600" y="5867400"/>
            <a:ext cx="304800" cy="304800"/>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605657" name="Oval 470"/>
          <p:cNvSpPr>
            <a:spLocks noChangeArrowheads="1"/>
          </p:cNvSpPr>
          <p:nvPr/>
        </p:nvSpPr>
        <p:spPr bwMode="auto">
          <a:xfrm flipV="1">
            <a:off x="7315200" y="5943600"/>
            <a:ext cx="76200" cy="76200"/>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605658" name="AutoShape 471"/>
          <p:cNvSpPr>
            <a:spLocks noChangeArrowheads="1"/>
          </p:cNvSpPr>
          <p:nvPr/>
        </p:nvSpPr>
        <p:spPr bwMode="auto">
          <a:xfrm flipV="1">
            <a:off x="3276600" y="5867400"/>
            <a:ext cx="304800" cy="304800"/>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605659" name="Oval 472"/>
          <p:cNvSpPr>
            <a:spLocks noChangeArrowheads="1"/>
          </p:cNvSpPr>
          <p:nvPr/>
        </p:nvSpPr>
        <p:spPr bwMode="auto">
          <a:xfrm flipV="1">
            <a:off x="3505200" y="5943600"/>
            <a:ext cx="76200" cy="76200"/>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605660" name="AutoShape 473"/>
          <p:cNvSpPr>
            <a:spLocks noChangeArrowheads="1"/>
          </p:cNvSpPr>
          <p:nvPr/>
        </p:nvSpPr>
        <p:spPr bwMode="auto">
          <a:xfrm flipV="1">
            <a:off x="5181600" y="5867400"/>
            <a:ext cx="304800" cy="304800"/>
          </a:xfrm>
          <a:prstGeom prst="triangle">
            <a:avLst>
              <a:gd name="adj" fmla="val 50000"/>
            </a:avLst>
          </a:prstGeom>
          <a:solidFill>
            <a:srgbClr val="0000CC"/>
          </a:solidFill>
          <a:ln w="9525" algn="ctr">
            <a:solidFill>
              <a:schemeClr val="tx1"/>
            </a:solidFill>
            <a:miter lim="800000"/>
            <a:headEnd/>
            <a:tailEnd/>
          </a:ln>
        </p:spPr>
        <p:txBody>
          <a:bodyPr wrap="none" anchor="ctr"/>
          <a:lstStyle/>
          <a:p>
            <a:pPr algn="ctr" eaLnBrk="0" hangingPunct="0"/>
            <a:endParaRPr lang="en-US">
              <a:solidFill>
                <a:schemeClr val="bg1">
                  <a:lumMod val="95000"/>
                </a:schemeClr>
              </a:solidFill>
            </a:endParaRPr>
          </a:p>
        </p:txBody>
      </p:sp>
      <p:sp>
        <p:nvSpPr>
          <p:cNvPr id="605661" name="Oval 474"/>
          <p:cNvSpPr>
            <a:spLocks noChangeArrowheads="1"/>
          </p:cNvSpPr>
          <p:nvPr/>
        </p:nvSpPr>
        <p:spPr bwMode="auto">
          <a:xfrm flipV="1">
            <a:off x="5410200" y="5943600"/>
            <a:ext cx="76200" cy="76200"/>
          </a:xfrm>
          <a:prstGeom prst="ellipse">
            <a:avLst/>
          </a:prstGeom>
          <a:solidFill>
            <a:srgbClr val="0000CC"/>
          </a:solidFill>
          <a:ln w="9525" algn="ctr">
            <a:solidFill>
              <a:schemeClr val="tx1"/>
            </a:solidFill>
            <a:round/>
            <a:headEnd/>
            <a:tailEnd/>
          </a:ln>
        </p:spPr>
        <p:txBody>
          <a:bodyPr wrap="none" anchor="ctr"/>
          <a:lstStyle/>
          <a:p>
            <a:pPr algn="ctr" eaLnBrk="0" hangingPunct="0"/>
            <a:endParaRPr lang="en-US">
              <a:solidFill>
                <a:schemeClr val="bg1">
                  <a:lumMod val="95000"/>
                </a:schemeClr>
              </a:solidFill>
            </a:endParaRPr>
          </a:p>
        </p:txBody>
      </p:sp>
      <p:sp>
        <p:nvSpPr>
          <p:cNvPr id="605662" name="Line 475"/>
          <p:cNvSpPr>
            <a:spLocks noChangeShapeType="1"/>
          </p:cNvSpPr>
          <p:nvPr/>
        </p:nvSpPr>
        <p:spPr bwMode="auto">
          <a:xfrm flipH="1">
            <a:off x="3505200" y="5943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63" name="Line 476"/>
          <p:cNvSpPr>
            <a:spLocks noChangeShapeType="1"/>
          </p:cNvSpPr>
          <p:nvPr/>
        </p:nvSpPr>
        <p:spPr bwMode="auto">
          <a:xfrm flipH="1">
            <a:off x="5410200" y="5943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64" name="Line 477"/>
          <p:cNvSpPr>
            <a:spLocks noChangeShapeType="1"/>
          </p:cNvSpPr>
          <p:nvPr/>
        </p:nvSpPr>
        <p:spPr bwMode="auto">
          <a:xfrm flipH="1">
            <a:off x="7315200" y="5943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65" name="Line 478"/>
          <p:cNvSpPr>
            <a:spLocks noChangeShapeType="1"/>
          </p:cNvSpPr>
          <p:nvPr/>
        </p:nvSpPr>
        <p:spPr bwMode="auto">
          <a:xfrm flipH="1">
            <a:off x="7848600" y="5181600"/>
            <a:ext cx="304800" cy="0"/>
          </a:xfrm>
          <a:prstGeom prst="line">
            <a:avLst/>
          </a:prstGeom>
          <a:noFill/>
          <a:ln w="38100">
            <a:solidFill>
              <a:srgbClr val="66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sp>
        <p:nvSpPr>
          <p:cNvPr id="605666" name="Line 479"/>
          <p:cNvSpPr>
            <a:spLocks noChangeShapeType="1"/>
          </p:cNvSpPr>
          <p:nvPr/>
        </p:nvSpPr>
        <p:spPr bwMode="auto">
          <a:xfrm flipH="1">
            <a:off x="3962400" y="5181600"/>
            <a:ext cx="304800"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chemeClr val="bg1">
                  <a:lumMod val="95000"/>
                </a:schemeClr>
              </a:solidFill>
            </a:endParaRPr>
          </a:p>
        </p:txBody>
      </p:sp>
      <p:cxnSp>
        <p:nvCxnSpPr>
          <p:cNvPr id="605667" name="AutoShape 480"/>
          <p:cNvCxnSpPr>
            <a:cxnSpLocks noChangeShapeType="1"/>
            <a:stCxn id="370084" idx="2"/>
            <a:endCxn id="370109" idx="1"/>
          </p:cNvCxnSpPr>
          <p:nvPr/>
        </p:nvCxnSpPr>
        <p:spPr bwMode="auto">
          <a:xfrm rot="16200000" flipH="1">
            <a:off x="-94456" y="3372644"/>
            <a:ext cx="2209800" cy="4175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5668" name="AutoShape 481"/>
          <p:cNvCxnSpPr>
            <a:cxnSpLocks noChangeShapeType="1"/>
            <a:stCxn id="370083" idx="2"/>
            <a:endCxn id="605633" idx="1"/>
          </p:cNvCxnSpPr>
          <p:nvPr/>
        </p:nvCxnSpPr>
        <p:spPr bwMode="auto">
          <a:xfrm rot="16200000" flipH="1">
            <a:off x="-317500" y="3671888"/>
            <a:ext cx="2744788" cy="3540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5669" name="AutoShape 482"/>
          <p:cNvCxnSpPr>
            <a:cxnSpLocks noChangeShapeType="1"/>
            <a:stCxn id="370082" idx="2"/>
            <a:endCxn id="605654" idx="1"/>
          </p:cNvCxnSpPr>
          <p:nvPr/>
        </p:nvCxnSpPr>
        <p:spPr bwMode="auto">
          <a:xfrm rot="16200000" flipH="1">
            <a:off x="-494506" y="3925094"/>
            <a:ext cx="3543300" cy="646112"/>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5670" name="AutoShape 483"/>
          <p:cNvCxnSpPr>
            <a:cxnSpLocks noChangeShapeType="1"/>
            <a:stCxn id="605634" idx="2"/>
            <a:endCxn id="370098" idx="2"/>
          </p:cNvCxnSpPr>
          <p:nvPr/>
        </p:nvCxnSpPr>
        <p:spPr bwMode="auto">
          <a:xfrm rot="10800000" flipH="1">
            <a:off x="2667000" y="3619500"/>
            <a:ext cx="39688" cy="1333500"/>
          </a:xfrm>
          <a:prstGeom prst="bentConnector4">
            <a:avLst>
              <a:gd name="adj1" fmla="val -576000"/>
              <a:gd name="adj2" fmla="val 5749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05671" name="Line 484"/>
          <p:cNvSpPr>
            <a:spLocks noChangeShapeType="1"/>
          </p:cNvSpPr>
          <p:nvPr/>
        </p:nvSpPr>
        <p:spPr bwMode="auto">
          <a:xfrm flipV="1">
            <a:off x="2286000" y="35814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63455995"/>
      </p:ext>
    </p:extLst>
  </p:cSld>
  <p:clrMapOvr>
    <a:masterClrMapping/>
  </p:clrMapOvr>
</p:sld>
</file>

<file path=ppt/theme/theme1.xml><?xml version="1.0" encoding="utf-8"?>
<a:theme xmlns:a="http://schemas.openxmlformats.org/drawingml/2006/main" name="460n">
  <a:themeElements>
    <a:clrScheme name="Custom 1">
      <a:dk1>
        <a:srgbClr val="003057"/>
      </a:dk1>
      <a:lt1>
        <a:sysClr val="window" lastClr="FFFFFF"/>
      </a:lt1>
      <a:dk2>
        <a:srgbClr val="115E67"/>
      </a:dk2>
      <a:lt2>
        <a:srgbClr val="D9C89E"/>
      </a:lt2>
      <a:accent1>
        <a:srgbClr val="115E67"/>
      </a:accent1>
      <a:accent2>
        <a:srgbClr val="CB6015"/>
      </a:accent2>
      <a:accent3>
        <a:srgbClr val="7FA9AE"/>
      </a:accent3>
      <a:accent4>
        <a:srgbClr val="A9C47F"/>
      </a:accent4>
      <a:accent5>
        <a:srgbClr val="D9C89E"/>
      </a:accent5>
      <a:accent6>
        <a:srgbClr val="F2A900"/>
      </a:accent6>
      <a:hlink>
        <a:srgbClr val="A9C47F"/>
      </a:hlink>
      <a:folHlink>
        <a:srgbClr val="7FA9AE"/>
      </a:folHlink>
    </a:clrScheme>
    <a:fontScheme name="Default Design">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rtlCol="0" anchor="ctr" anchorCtr="0" compatLnSpc="1">
        <a:prstTxWarp prst="textNoShape">
          <a:avLst/>
        </a:prstTxWarp>
      </a:bodyPr>
      <a:lstStyle>
        <a:defPPr marL="0" marR="0" indent="0" algn="ctr" defTabSz="457200" rtl="0" eaLnBrk="1" fontAlgn="base" latinLnBrk="0" hangingPunct="1">
          <a:lnSpc>
            <a:spcPct val="99000"/>
          </a:lnSpc>
          <a:spcBef>
            <a:spcPct val="0"/>
          </a:spcBef>
          <a:spcAft>
            <a:spcPct val="0"/>
          </a:spcAft>
          <a:buClr>
            <a:srgbClr val="333399"/>
          </a:buClr>
          <a:buSzPct val="100000"/>
          <a:buFont typeface="Century Gothic" pitchFamily="34" charset="0"/>
          <a:buNone/>
          <a:tabLst/>
          <a:defRPr kumimoji="0" sz="2800" b="1" i="0" u="none" strike="noStrike" cap="none" normalizeH="0" baseline="0" smtClean="0">
            <a:ln>
              <a:noFill/>
            </a:ln>
            <a:solidFill>
              <a:srgbClr val="CC6633"/>
            </a:solidFill>
            <a:effectLst/>
            <a:latin typeface="Century Gothic" pitchFamily="34" charset="0"/>
            <a:cs typeface="Times New Roman" pitchFamily="18" charset="0"/>
          </a:defRPr>
        </a:defPPr>
      </a:lstStyle>
    </a:spDef>
    <a:lnDef>
      <a:spPr bwMode="auto">
        <a:noFill/>
        <a:ln w="222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60n" id="{1DFFF42F-61EB-4570-BC87-4E7578A67701}" vid="{B05BC2EA-372D-4626-BE42-726909503E5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460n</Template>
  <TotalTime>33081</TotalTime>
  <Words>2206</Words>
  <Application>Microsoft Macintosh PowerPoint</Application>
  <PresentationFormat>On-screen Show (4:3)</PresentationFormat>
  <Paragraphs>617</Paragraphs>
  <Slides>48</Slides>
  <Notes>29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7" baseType="lpstr">
      <vt:lpstr>Lato</vt:lpstr>
      <vt:lpstr>Arial</vt:lpstr>
      <vt:lpstr>Century Gothic</vt:lpstr>
      <vt:lpstr>Courier New</vt:lpstr>
      <vt:lpstr>Source Sans Pro Light</vt:lpstr>
      <vt:lpstr>Times New Roman</vt:lpstr>
      <vt:lpstr>Wingdings</vt:lpstr>
      <vt:lpstr>460n</vt:lpstr>
      <vt:lpstr>Visio</vt:lpstr>
      <vt:lpstr>382N.1: Computer Architecture            Fall 2018: Lecture 11 </vt:lpstr>
      <vt:lpstr>Announcements</vt:lpstr>
      <vt:lpstr>Recap</vt:lpstr>
      <vt:lpstr>Solution 1</vt:lpstr>
      <vt:lpstr>Solution 1a</vt:lpstr>
      <vt:lpstr>Anything to review before Exam?</vt:lpstr>
      <vt:lpstr>Outline</vt:lpstr>
      <vt:lpstr>What Is Memory?</vt:lpstr>
      <vt:lpstr>What Is Memory in this Picture?</vt:lpstr>
      <vt:lpstr>What Is Memory Used For?</vt:lpstr>
      <vt:lpstr>Accessing Memory</vt:lpstr>
      <vt:lpstr>Abstract View of Memory</vt:lpstr>
      <vt:lpstr>How Much Memory?</vt:lpstr>
      <vt:lpstr>Early days SRAM  Magnetic Core Memory</vt:lpstr>
      <vt:lpstr>How much memory can fit in a chip?</vt:lpstr>
      <vt:lpstr>Memory Layout Across One Chip</vt:lpstr>
      <vt:lpstr>Memory Layout Across Two Chips</vt:lpstr>
      <vt:lpstr>Memory Layout Across Two Chips</vt:lpstr>
      <vt:lpstr>Multiple Memory Chips</vt:lpstr>
      <vt:lpstr>Issue</vt:lpstr>
      <vt:lpstr>A Specific Memory does not always contain the “High” or “Low” byte</vt:lpstr>
      <vt:lpstr>Methods For Dealing with Alignment</vt:lpstr>
      <vt:lpstr>Hardware Alignment</vt:lpstr>
      <vt:lpstr>Memory Layout Across Four Chips</vt:lpstr>
      <vt:lpstr>Memories of Specific Generation Typically Store Same Number of Bits (tech dependent)</vt:lpstr>
      <vt:lpstr>Narrower RAMs Enable Greater Capacity Given Constant Total Width</vt:lpstr>
      <vt:lpstr>More Memory</vt:lpstr>
      <vt:lpstr>Separate CE (two “ranks”)</vt:lpstr>
      <vt:lpstr>What makes a good memory?</vt:lpstr>
      <vt:lpstr>What’s a memory cell anyway?</vt:lpstr>
      <vt:lpstr>Small-capacity memories just use logic</vt:lpstr>
      <vt:lpstr>Small-capacity memories just use logic</vt:lpstr>
      <vt:lpstr>Example memory: SRAM Array</vt:lpstr>
      <vt:lpstr>Example memory: SRAM</vt:lpstr>
      <vt:lpstr>Important SRAM notes</vt:lpstr>
      <vt:lpstr>When logic is too expensive, use different physics</vt:lpstr>
      <vt:lpstr>DRAM uses transistors and capacitors</vt:lpstr>
      <vt:lpstr>DRAM uses transistors and capacitors</vt:lpstr>
      <vt:lpstr>DRAM uses transistors and capacitors</vt:lpstr>
      <vt:lpstr>DRAM Refresh</vt:lpstr>
      <vt:lpstr>Simplified DRAM Internal Structure</vt:lpstr>
      <vt:lpstr>DRAM is still kind of big</vt:lpstr>
      <vt:lpstr>FLASH Memory</vt:lpstr>
      <vt:lpstr>NAND FLASH (reduce wires and periphery)</vt:lpstr>
      <vt:lpstr>Go vertical</vt:lpstr>
      <vt:lpstr>Even that’s not densest</vt:lpstr>
      <vt:lpstr>And even that may not be densest</vt:lpstr>
      <vt:lpstr>Bottom line -- tradeoffs</vt:lpstr>
    </vt:vector>
  </TitlesOfParts>
  <Company>IBM CUSTOMER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360N: Computer Architecture Spring 2005</dc:title>
  <dc:creator>Derek Chiou</dc:creator>
  <cp:lastModifiedBy>Dam Sunwoo</cp:lastModifiedBy>
  <cp:revision>392</cp:revision>
  <cp:lastPrinted>2010-08-25T02:55:47Z</cp:lastPrinted>
  <dcterms:created xsi:type="dcterms:W3CDTF">2004-11-27T22:24:25Z</dcterms:created>
  <dcterms:modified xsi:type="dcterms:W3CDTF">2018-10-08T21:42:20Z</dcterms:modified>
</cp:coreProperties>
</file>