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4" r:id="rId3"/>
    <p:sldId id="562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714" r:id="rId13"/>
    <p:sldId id="715" r:id="rId14"/>
    <p:sldId id="603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4" r:id="rId23"/>
    <p:sldId id="615" r:id="rId24"/>
    <p:sldId id="623" r:id="rId25"/>
    <p:sldId id="624" r:id="rId26"/>
    <p:sldId id="625" r:id="rId27"/>
    <p:sldId id="626" r:id="rId28"/>
    <p:sldId id="628" r:id="rId29"/>
    <p:sldId id="629" r:id="rId30"/>
    <p:sldId id="630" r:id="rId31"/>
    <p:sldId id="627" r:id="rId32"/>
    <p:sldId id="632" r:id="rId33"/>
    <p:sldId id="633" r:id="rId34"/>
    <p:sldId id="634" r:id="rId35"/>
    <p:sldId id="635" r:id="rId36"/>
    <p:sldId id="636" r:id="rId37"/>
    <p:sldId id="637" r:id="rId38"/>
    <p:sldId id="640" r:id="rId39"/>
    <p:sldId id="641" r:id="rId40"/>
    <p:sldId id="639" r:id="rId41"/>
    <p:sldId id="638" r:id="rId42"/>
    <p:sldId id="642" r:id="rId43"/>
    <p:sldId id="644" r:id="rId4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</p14:sldIdLst>
        </p14:section>
        <p14:section name="Untitled Section" id="{B7B8481B-12FB-4AA5-AD2E-010361D1F7A9}">
          <p14:sldIdLst>
            <p14:sldId id="562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714"/>
            <p14:sldId id="715"/>
            <p14:sldId id="603"/>
            <p14:sldId id="606"/>
            <p14:sldId id="607"/>
            <p14:sldId id="608"/>
            <p14:sldId id="609"/>
            <p14:sldId id="610"/>
            <p14:sldId id="611"/>
            <p14:sldId id="612"/>
            <p14:sldId id="614"/>
            <p14:sldId id="615"/>
            <p14:sldId id="623"/>
            <p14:sldId id="624"/>
            <p14:sldId id="625"/>
            <p14:sldId id="626"/>
            <p14:sldId id="628"/>
            <p14:sldId id="629"/>
            <p14:sldId id="630"/>
            <p14:sldId id="627"/>
            <p14:sldId id="632"/>
            <p14:sldId id="633"/>
            <p14:sldId id="634"/>
            <p14:sldId id="635"/>
            <p14:sldId id="636"/>
            <p14:sldId id="637"/>
            <p14:sldId id="640"/>
            <p14:sldId id="641"/>
            <p14:sldId id="639"/>
            <p14:sldId id="638"/>
            <p14:sldId id="642"/>
            <p14:sldId id="6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9" autoAdjust="0"/>
    <p:restoredTop sz="94185" autoAdjust="0"/>
  </p:normalViewPr>
  <p:slideViewPr>
    <p:cSldViewPr>
      <p:cViewPr varScale="1">
        <p:scale>
          <a:sx n="160" d="100"/>
          <a:sy n="160" d="100"/>
        </p:scale>
        <p:origin x="9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rsunwoo/Documents/Teaching/UT%20EE460N%20EE382N-1/EE382N-1%20Fall%202018/Exams/Exam1%20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rsunwoo/Documents/Teaching/UT%20EE460N%20EE382N-1/EE382N-1%20Fall%202018/Exams/Exam1%20sco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Exam 1 -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Sheet1!$N$13:$N$18</c:f>
              <c:strCache>
                <c:ptCount val="6"/>
                <c:pt idx="0">
                  <c:v>41-50</c:v>
                </c:pt>
                <c:pt idx="1">
                  <c:v>51-60</c:v>
                </c:pt>
                <c:pt idx="2">
                  <c:v>61-70</c:v>
                </c:pt>
                <c:pt idx="3">
                  <c:v>71-80</c:v>
                </c:pt>
                <c:pt idx="4">
                  <c:v>81-90</c:v>
                </c:pt>
                <c:pt idx="5">
                  <c:v>91-100</c:v>
                </c:pt>
              </c:strCache>
            </c:strRef>
          </c:cat>
          <c:val>
            <c:numRef>
              <c:f>Sheet1!$O$13:$O$18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8</c:v>
                </c:pt>
                <c:pt idx="4">
                  <c:v>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9-BD4B-A407-E2C9CD464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019007"/>
        <c:axId val="70020687"/>
      </c:barChart>
      <c:catAx>
        <c:axId val="7001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20687"/>
        <c:crosses val="autoZero"/>
        <c:auto val="1"/>
        <c:lblAlgn val="ctr"/>
        <c:lblOffset val="100"/>
        <c:noMultiLvlLbl val="0"/>
      </c:catAx>
      <c:valAx>
        <c:axId val="7002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1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Exam 1 - Per Problem</a:t>
            </a:r>
            <a:r>
              <a:rPr lang="en-US" baseline="0"/>
              <a:t> Average Score (Normalized)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Sheet1!$E$2:$K$2</c:f>
              <c:strCache>
                <c:ptCount val="7"/>
                <c:pt idx="0">
                  <c:v>Prob1</c:v>
                </c:pt>
                <c:pt idx="1">
                  <c:v>Prob2</c:v>
                </c:pt>
                <c:pt idx="2">
                  <c:v>Prob3</c:v>
                </c:pt>
                <c:pt idx="3">
                  <c:v>Prob4</c:v>
                </c:pt>
                <c:pt idx="4">
                  <c:v>Prob5</c:v>
                </c:pt>
                <c:pt idx="5">
                  <c:v>Prob6</c:v>
                </c:pt>
                <c:pt idx="6">
                  <c:v>Total</c:v>
                </c:pt>
              </c:strCache>
            </c:strRef>
          </c:cat>
          <c:val>
            <c:numRef>
              <c:f>Sheet1!$E$37:$K$37</c:f>
              <c:numCache>
                <c:formatCode>General</c:formatCode>
                <c:ptCount val="7"/>
                <c:pt idx="0">
                  <c:v>0.73978494623655922</c:v>
                </c:pt>
                <c:pt idx="1">
                  <c:v>0.84301075268817205</c:v>
                </c:pt>
                <c:pt idx="2">
                  <c:v>0.70967741935483875</c:v>
                </c:pt>
                <c:pt idx="3">
                  <c:v>0.86774193548387102</c:v>
                </c:pt>
                <c:pt idx="4">
                  <c:v>0.6</c:v>
                </c:pt>
                <c:pt idx="5">
                  <c:v>0.74709677419354836</c:v>
                </c:pt>
                <c:pt idx="6">
                  <c:v>0.75870967741935491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98-2840-9C44-9188DE666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7343"/>
        <c:axId val="1741105424"/>
      </c:barChart>
      <c:catAx>
        <c:axId val="9318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105424"/>
        <c:crosses val="autoZero"/>
        <c:auto val="1"/>
        <c:lblAlgn val="ctr"/>
        <c:lblOffset val="100"/>
        <c:noMultiLvlLbl val="0"/>
      </c:catAx>
      <c:valAx>
        <c:axId val="17411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8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AF023-2E0E-446D-B3BC-FECEFACCD048}" type="doc">
      <dgm:prSet loTypeId="urn:microsoft.com/office/officeart/2008/layout/RadialCluster" loCatId="cycle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83DEED0-5171-4FCF-BB85-ED16D914CAEA}">
      <dgm:prSet phldrT="[Text]" custT="1"/>
      <dgm:spPr/>
      <dgm:t>
        <a:bodyPr/>
        <a:lstStyle/>
        <a:p>
          <a:r>
            <a:rPr lang="en-US" sz="2400" b="1" dirty="0">
              <a:latin typeface="Lato" panose="020F0502020204030203"/>
            </a:rPr>
            <a:t>Memory</a:t>
          </a:r>
          <a:endParaRPr lang="en-US" sz="1800" b="1" dirty="0">
            <a:latin typeface="Lato" panose="020F0502020204030203"/>
          </a:endParaRPr>
        </a:p>
      </dgm:t>
    </dgm:pt>
    <dgm:pt modelId="{54DC2DF0-F281-42DE-8ED9-8CCD1C3C43AB}" type="parTrans" cxnId="{A255D4EF-AFC9-419E-A441-57E66C056325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E24C3C9A-1A2D-4CCA-96D8-4E299127DBF3}" type="sibTrans" cxnId="{A255D4EF-AFC9-419E-A441-57E66C056325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0047C151-B7BC-4CC8-8779-584E0C56DF4F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Cheap</a:t>
          </a:r>
        </a:p>
      </dgm:t>
    </dgm:pt>
    <dgm:pt modelId="{F075F3B1-8501-4938-904B-0DE052837EC8}" type="parTrans" cxnId="{8937EF2E-A0B7-4C6F-B08D-72F757AF8D8B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06B1022D-0827-401F-972C-4C76DE3BD1DA}" type="sibTrans" cxnId="{8937EF2E-A0B7-4C6F-B08D-72F757AF8D8B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F03EB85D-D965-4E60-9401-095D6436BE45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Efficient</a:t>
          </a:r>
        </a:p>
      </dgm:t>
    </dgm:pt>
    <dgm:pt modelId="{B77078B1-9FF7-45C0-AA66-BEF505979E89}" type="parTrans" cxnId="{65089817-B716-459B-B960-2012333CDA09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0B88514F-293B-4431-82AA-B518E603BDC7}" type="sibTrans" cxnId="{65089817-B716-459B-B960-2012333CDA09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3C8BA228-15EF-461D-937B-50D68BF597ED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Dense </a:t>
          </a:r>
          <a:br>
            <a:rPr lang="en-US" sz="2000" b="1" dirty="0">
              <a:latin typeface="Lato" panose="020F0502020204030203"/>
            </a:rPr>
          </a:br>
          <a:r>
            <a:rPr lang="en-US" sz="2000" b="1" dirty="0">
              <a:latin typeface="Lato" panose="020F0502020204030203"/>
            </a:rPr>
            <a:t>(high capacity)</a:t>
          </a:r>
        </a:p>
      </dgm:t>
    </dgm:pt>
    <dgm:pt modelId="{BB6BB3B5-DD29-487A-8546-2BFFB4351ECC}" type="parTrans" cxnId="{D0DA1F61-E285-423B-9582-E0CDDACE471C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18237DDB-B942-485C-AC88-A64F2EBE5BCD}" type="sibTrans" cxnId="{D0DA1F61-E285-423B-9582-E0CDDACE471C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C9C23B2B-796D-43BA-8910-3C4FBFC37F02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Fast</a:t>
          </a:r>
        </a:p>
      </dgm:t>
    </dgm:pt>
    <dgm:pt modelId="{4D89103A-D3EF-49BB-8DF8-DAE098430438}" type="parTrans" cxnId="{8DB77C51-CD9D-4145-B040-10B5A2DD4C1F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2320CE6B-AA31-4FD3-B6A3-D775733344F6}" type="sibTrans" cxnId="{8DB77C51-CD9D-4145-B040-10B5A2DD4C1F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25B735FF-C879-4109-B65B-42A53C46AC9B}">
      <dgm:prSet phldrT="[Text]" custT="1"/>
      <dgm:spPr/>
      <dgm:t>
        <a:bodyPr/>
        <a:lstStyle/>
        <a:p>
          <a:r>
            <a:rPr lang="en-US" sz="2000" b="1" dirty="0">
              <a:latin typeface="Lato" panose="020F0502020204030203"/>
            </a:rPr>
            <a:t>Reliable</a:t>
          </a:r>
        </a:p>
      </dgm:t>
    </dgm:pt>
    <dgm:pt modelId="{BF12630C-CA10-4BAD-AEE6-355174E426F6}" type="parTrans" cxnId="{8FC87C9B-A474-472B-B115-D4DD0150ED75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6BED59C2-47BC-41BD-84F5-9A58AB6C9440}" type="sibTrans" cxnId="{8FC87C9B-A474-472B-B115-D4DD0150ED75}">
      <dgm:prSet/>
      <dgm:spPr/>
      <dgm:t>
        <a:bodyPr/>
        <a:lstStyle/>
        <a:p>
          <a:endParaRPr lang="en-US" sz="1800">
            <a:latin typeface="Lato" panose="020F0502020204030203"/>
          </a:endParaRPr>
        </a:p>
      </dgm:t>
    </dgm:pt>
    <dgm:pt modelId="{7522FFAF-F974-45A7-B5A6-3642D9164C32}" type="pres">
      <dgm:prSet presAssocID="{BBEAF023-2E0E-446D-B3BC-FECEFACCD04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6F9AE33-8845-4742-B9DE-9BE3AED98E8F}" type="pres">
      <dgm:prSet presAssocID="{C83DEED0-5171-4FCF-BB85-ED16D914CAEA}" presName="singleCycle" presStyleCnt="0"/>
      <dgm:spPr/>
    </dgm:pt>
    <dgm:pt modelId="{2453A905-6B67-4E9F-8350-33BB0F91E916}" type="pres">
      <dgm:prSet presAssocID="{C83DEED0-5171-4FCF-BB85-ED16D914CAEA}" presName="singleCenter" presStyleLbl="node1" presStyleIdx="0" presStyleCnt="6">
        <dgm:presLayoutVars>
          <dgm:chMax val="7"/>
          <dgm:chPref val="7"/>
        </dgm:presLayoutVars>
      </dgm:prSet>
      <dgm:spPr/>
    </dgm:pt>
    <dgm:pt modelId="{75308E13-0791-4A92-B8D2-14CD9AB60A9D}" type="pres">
      <dgm:prSet presAssocID="{F075F3B1-8501-4938-904B-0DE052837EC8}" presName="Name56" presStyleLbl="parChTrans1D2" presStyleIdx="0" presStyleCnt="5"/>
      <dgm:spPr/>
    </dgm:pt>
    <dgm:pt modelId="{4D353E78-F120-43A3-AF99-1F214340A4BA}" type="pres">
      <dgm:prSet presAssocID="{0047C151-B7BC-4CC8-8779-584E0C56DF4F}" presName="text0" presStyleLbl="node1" presStyleIdx="1" presStyleCnt="6" custScaleX="129744">
        <dgm:presLayoutVars>
          <dgm:bulletEnabled val="1"/>
        </dgm:presLayoutVars>
      </dgm:prSet>
      <dgm:spPr/>
    </dgm:pt>
    <dgm:pt modelId="{9B86AC3C-C72D-4537-A21A-2DEBC9CEDC7D}" type="pres">
      <dgm:prSet presAssocID="{B77078B1-9FF7-45C0-AA66-BEF505979E89}" presName="Name56" presStyleLbl="parChTrans1D2" presStyleIdx="1" presStyleCnt="5"/>
      <dgm:spPr/>
    </dgm:pt>
    <dgm:pt modelId="{6F87AE96-FEF5-4B38-B9FB-F885782DA93A}" type="pres">
      <dgm:prSet presAssocID="{F03EB85D-D965-4E60-9401-095D6436BE45}" presName="text0" presStyleLbl="node1" presStyleIdx="2" presStyleCnt="6" custScaleX="129744">
        <dgm:presLayoutVars>
          <dgm:bulletEnabled val="1"/>
        </dgm:presLayoutVars>
      </dgm:prSet>
      <dgm:spPr/>
    </dgm:pt>
    <dgm:pt modelId="{DE53A4CF-B301-49EF-93F0-2E2A41D077C4}" type="pres">
      <dgm:prSet presAssocID="{BB6BB3B5-DD29-487A-8546-2BFFB4351ECC}" presName="Name56" presStyleLbl="parChTrans1D2" presStyleIdx="2" presStyleCnt="5"/>
      <dgm:spPr/>
    </dgm:pt>
    <dgm:pt modelId="{D86D717C-E05D-451A-A8B7-62478B9EF2A3}" type="pres">
      <dgm:prSet presAssocID="{3C8BA228-15EF-461D-937B-50D68BF597ED}" presName="text0" presStyleLbl="node1" presStyleIdx="3" presStyleCnt="6" custScaleX="129744">
        <dgm:presLayoutVars>
          <dgm:bulletEnabled val="1"/>
        </dgm:presLayoutVars>
      </dgm:prSet>
      <dgm:spPr/>
    </dgm:pt>
    <dgm:pt modelId="{D7562BC6-336C-4D6D-A251-C3D914533EE3}" type="pres">
      <dgm:prSet presAssocID="{4D89103A-D3EF-49BB-8DF8-DAE098430438}" presName="Name56" presStyleLbl="parChTrans1D2" presStyleIdx="3" presStyleCnt="5"/>
      <dgm:spPr/>
    </dgm:pt>
    <dgm:pt modelId="{DE51FA4E-A7BF-46D8-B4AE-82EF691F375E}" type="pres">
      <dgm:prSet presAssocID="{C9C23B2B-796D-43BA-8910-3C4FBFC37F02}" presName="text0" presStyleLbl="node1" presStyleIdx="4" presStyleCnt="6" custScaleX="129744">
        <dgm:presLayoutVars>
          <dgm:bulletEnabled val="1"/>
        </dgm:presLayoutVars>
      </dgm:prSet>
      <dgm:spPr/>
    </dgm:pt>
    <dgm:pt modelId="{3E88445C-EBE4-49AC-B4F8-E18E46627701}" type="pres">
      <dgm:prSet presAssocID="{BF12630C-CA10-4BAD-AEE6-355174E426F6}" presName="Name56" presStyleLbl="parChTrans1D2" presStyleIdx="4" presStyleCnt="5"/>
      <dgm:spPr/>
    </dgm:pt>
    <dgm:pt modelId="{8B0EE032-2390-4B34-91E0-5A205C608176}" type="pres">
      <dgm:prSet presAssocID="{25B735FF-C879-4109-B65B-42A53C46AC9B}" presName="text0" presStyleLbl="node1" presStyleIdx="5" presStyleCnt="6" custScaleX="129744">
        <dgm:presLayoutVars>
          <dgm:bulletEnabled val="1"/>
        </dgm:presLayoutVars>
      </dgm:prSet>
      <dgm:spPr/>
    </dgm:pt>
  </dgm:ptLst>
  <dgm:cxnLst>
    <dgm:cxn modelId="{A0DEC904-C3B8-4A53-B1E1-59AF316594CE}" type="presOf" srcId="{4D89103A-D3EF-49BB-8DF8-DAE098430438}" destId="{D7562BC6-336C-4D6D-A251-C3D914533EE3}" srcOrd="0" destOrd="0" presId="urn:microsoft.com/office/officeart/2008/layout/RadialCluster"/>
    <dgm:cxn modelId="{65089817-B716-459B-B960-2012333CDA09}" srcId="{C83DEED0-5171-4FCF-BB85-ED16D914CAEA}" destId="{F03EB85D-D965-4E60-9401-095D6436BE45}" srcOrd="1" destOrd="0" parTransId="{B77078B1-9FF7-45C0-AA66-BEF505979E89}" sibTransId="{0B88514F-293B-4431-82AA-B518E603BDC7}"/>
    <dgm:cxn modelId="{27AC7421-A9B7-4BBC-9F3D-5E61878168DD}" type="presOf" srcId="{25B735FF-C879-4109-B65B-42A53C46AC9B}" destId="{8B0EE032-2390-4B34-91E0-5A205C608176}" srcOrd="0" destOrd="0" presId="urn:microsoft.com/office/officeart/2008/layout/RadialCluster"/>
    <dgm:cxn modelId="{8937EF2E-A0B7-4C6F-B08D-72F757AF8D8B}" srcId="{C83DEED0-5171-4FCF-BB85-ED16D914CAEA}" destId="{0047C151-B7BC-4CC8-8779-584E0C56DF4F}" srcOrd="0" destOrd="0" parTransId="{F075F3B1-8501-4938-904B-0DE052837EC8}" sibTransId="{06B1022D-0827-401F-972C-4C76DE3BD1DA}"/>
    <dgm:cxn modelId="{90BC2A3F-36B8-4E2C-8486-795F5DE2F51F}" type="presOf" srcId="{F075F3B1-8501-4938-904B-0DE052837EC8}" destId="{75308E13-0791-4A92-B8D2-14CD9AB60A9D}" srcOrd="0" destOrd="0" presId="urn:microsoft.com/office/officeart/2008/layout/RadialCluster"/>
    <dgm:cxn modelId="{8DB77C51-CD9D-4145-B040-10B5A2DD4C1F}" srcId="{C83DEED0-5171-4FCF-BB85-ED16D914CAEA}" destId="{C9C23B2B-796D-43BA-8910-3C4FBFC37F02}" srcOrd="3" destOrd="0" parTransId="{4D89103A-D3EF-49BB-8DF8-DAE098430438}" sibTransId="{2320CE6B-AA31-4FD3-B6A3-D775733344F6}"/>
    <dgm:cxn modelId="{73872258-C654-4636-9A24-3BF2FC467A1E}" type="presOf" srcId="{F03EB85D-D965-4E60-9401-095D6436BE45}" destId="{6F87AE96-FEF5-4B38-B9FB-F885782DA93A}" srcOrd="0" destOrd="0" presId="urn:microsoft.com/office/officeart/2008/layout/RadialCluster"/>
    <dgm:cxn modelId="{D0DA1F61-E285-423B-9582-E0CDDACE471C}" srcId="{C83DEED0-5171-4FCF-BB85-ED16D914CAEA}" destId="{3C8BA228-15EF-461D-937B-50D68BF597ED}" srcOrd="2" destOrd="0" parTransId="{BB6BB3B5-DD29-487A-8546-2BFFB4351ECC}" sibTransId="{18237DDB-B942-485C-AC88-A64F2EBE5BCD}"/>
    <dgm:cxn modelId="{308B226F-653C-4BDC-9494-F9C370843590}" type="presOf" srcId="{BB6BB3B5-DD29-487A-8546-2BFFB4351ECC}" destId="{DE53A4CF-B301-49EF-93F0-2E2A41D077C4}" srcOrd="0" destOrd="0" presId="urn:microsoft.com/office/officeart/2008/layout/RadialCluster"/>
    <dgm:cxn modelId="{8FC87C9B-A474-472B-B115-D4DD0150ED75}" srcId="{C83DEED0-5171-4FCF-BB85-ED16D914CAEA}" destId="{25B735FF-C879-4109-B65B-42A53C46AC9B}" srcOrd="4" destOrd="0" parTransId="{BF12630C-CA10-4BAD-AEE6-355174E426F6}" sibTransId="{6BED59C2-47BC-41BD-84F5-9A58AB6C9440}"/>
    <dgm:cxn modelId="{626825A0-7767-472D-8B5A-97FD51A68EE0}" type="presOf" srcId="{B77078B1-9FF7-45C0-AA66-BEF505979E89}" destId="{9B86AC3C-C72D-4537-A21A-2DEBC9CEDC7D}" srcOrd="0" destOrd="0" presId="urn:microsoft.com/office/officeart/2008/layout/RadialCluster"/>
    <dgm:cxn modelId="{648F36A6-52A0-465E-97C1-35759A4C31E2}" type="presOf" srcId="{BBEAF023-2E0E-446D-B3BC-FECEFACCD048}" destId="{7522FFAF-F974-45A7-B5A6-3642D9164C32}" srcOrd="0" destOrd="0" presId="urn:microsoft.com/office/officeart/2008/layout/RadialCluster"/>
    <dgm:cxn modelId="{A7B347A9-B013-4E69-BEA1-7453A21FA5FF}" type="presOf" srcId="{3C8BA228-15EF-461D-937B-50D68BF597ED}" destId="{D86D717C-E05D-451A-A8B7-62478B9EF2A3}" srcOrd="0" destOrd="0" presId="urn:microsoft.com/office/officeart/2008/layout/RadialCluster"/>
    <dgm:cxn modelId="{84A3AAC7-A208-4477-BA32-4EC49A66765A}" type="presOf" srcId="{0047C151-B7BC-4CC8-8779-584E0C56DF4F}" destId="{4D353E78-F120-43A3-AF99-1F214340A4BA}" srcOrd="0" destOrd="0" presId="urn:microsoft.com/office/officeart/2008/layout/RadialCluster"/>
    <dgm:cxn modelId="{04A464D2-AFEE-4307-B448-C0D77E7D5EB1}" type="presOf" srcId="{BF12630C-CA10-4BAD-AEE6-355174E426F6}" destId="{3E88445C-EBE4-49AC-B4F8-E18E46627701}" srcOrd="0" destOrd="0" presId="urn:microsoft.com/office/officeart/2008/layout/RadialCluster"/>
    <dgm:cxn modelId="{1EF80AD6-1C99-4D1F-82E4-8D4D927F208E}" type="presOf" srcId="{C83DEED0-5171-4FCF-BB85-ED16D914CAEA}" destId="{2453A905-6B67-4E9F-8350-33BB0F91E916}" srcOrd="0" destOrd="0" presId="urn:microsoft.com/office/officeart/2008/layout/RadialCluster"/>
    <dgm:cxn modelId="{A255D4EF-AFC9-419E-A441-57E66C056325}" srcId="{BBEAF023-2E0E-446D-B3BC-FECEFACCD048}" destId="{C83DEED0-5171-4FCF-BB85-ED16D914CAEA}" srcOrd="0" destOrd="0" parTransId="{54DC2DF0-F281-42DE-8ED9-8CCD1C3C43AB}" sibTransId="{E24C3C9A-1A2D-4CCA-96D8-4E299127DBF3}"/>
    <dgm:cxn modelId="{C21975F7-08DB-430D-B28A-5EA3E52018FE}" type="presOf" srcId="{C9C23B2B-796D-43BA-8910-3C4FBFC37F02}" destId="{DE51FA4E-A7BF-46D8-B4AE-82EF691F375E}" srcOrd="0" destOrd="0" presId="urn:microsoft.com/office/officeart/2008/layout/RadialCluster"/>
    <dgm:cxn modelId="{335BB4E7-FBB2-4514-BE35-BD5832F8B905}" type="presParOf" srcId="{7522FFAF-F974-45A7-B5A6-3642D9164C32}" destId="{16F9AE33-8845-4742-B9DE-9BE3AED98E8F}" srcOrd="0" destOrd="0" presId="urn:microsoft.com/office/officeart/2008/layout/RadialCluster"/>
    <dgm:cxn modelId="{0DEF8C3B-3095-4EF0-B03C-1334EDC2FE75}" type="presParOf" srcId="{16F9AE33-8845-4742-B9DE-9BE3AED98E8F}" destId="{2453A905-6B67-4E9F-8350-33BB0F91E916}" srcOrd="0" destOrd="0" presId="urn:microsoft.com/office/officeart/2008/layout/RadialCluster"/>
    <dgm:cxn modelId="{7BC3F4E9-8318-4D1F-A3AC-5ECAF430FC44}" type="presParOf" srcId="{16F9AE33-8845-4742-B9DE-9BE3AED98E8F}" destId="{75308E13-0791-4A92-B8D2-14CD9AB60A9D}" srcOrd="1" destOrd="0" presId="urn:microsoft.com/office/officeart/2008/layout/RadialCluster"/>
    <dgm:cxn modelId="{67B3AF35-1399-4099-A06A-5A2E8AC7508A}" type="presParOf" srcId="{16F9AE33-8845-4742-B9DE-9BE3AED98E8F}" destId="{4D353E78-F120-43A3-AF99-1F214340A4BA}" srcOrd="2" destOrd="0" presId="urn:microsoft.com/office/officeart/2008/layout/RadialCluster"/>
    <dgm:cxn modelId="{2977E96B-DA74-4309-B0BF-457ABF54DC38}" type="presParOf" srcId="{16F9AE33-8845-4742-B9DE-9BE3AED98E8F}" destId="{9B86AC3C-C72D-4537-A21A-2DEBC9CEDC7D}" srcOrd="3" destOrd="0" presId="urn:microsoft.com/office/officeart/2008/layout/RadialCluster"/>
    <dgm:cxn modelId="{DF1D10AD-0E13-4DDB-9ED0-82AF03179600}" type="presParOf" srcId="{16F9AE33-8845-4742-B9DE-9BE3AED98E8F}" destId="{6F87AE96-FEF5-4B38-B9FB-F885782DA93A}" srcOrd="4" destOrd="0" presId="urn:microsoft.com/office/officeart/2008/layout/RadialCluster"/>
    <dgm:cxn modelId="{45D980F2-3044-4007-87B2-93A6C7347D4B}" type="presParOf" srcId="{16F9AE33-8845-4742-B9DE-9BE3AED98E8F}" destId="{DE53A4CF-B301-49EF-93F0-2E2A41D077C4}" srcOrd="5" destOrd="0" presId="urn:microsoft.com/office/officeart/2008/layout/RadialCluster"/>
    <dgm:cxn modelId="{9702AFD9-EAEC-4486-B12D-90E9EDC57CE9}" type="presParOf" srcId="{16F9AE33-8845-4742-B9DE-9BE3AED98E8F}" destId="{D86D717C-E05D-451A-A8B7-62478B9EF2A3}" srcOrd="6" destOrd="0" presId="urn:microsoft.com/office/officeart/2008/layout/RadialCluster"/>
    <dgm:cxn modelId="{CA3CCA65-B34E-4E83-9F3D-8354DCF8A1F8}" type="presParOf" srcId="{16F9AE33-8845-4742-B9DE-9BE3AED98E8F}" destId="{D7562BC6-336C-4D6D-A251-C3D914533EE3}" srcOrd="7" destOrd="0" presId="urn:microsoft.com/office/officeart/2008/layout/RadialCluster"/>
    <dgm:cxn modelId="{EA6953A7-B71B-4C5D-97E6-47472D594AC7}" type="presParOf" srcId="{16F9AE33-8845-4742-B9DE-9BE3AED98E8F}" destId="{DE51FA4E-A7BF-46D8-B4AE-82EF691F375E}" srcOrd="8" destOrd="0" presId="urn:microsoft.com/office/officeart/2008/layout/RadialCluster"/>
    <dgm:cxn modelId="{67DF58D4-617F-4454-9DF0-93419A30EEAA}" type="presParOf" srcId="{16F9AE33-8845-4742-B9DE-9BE3AED98E8F}" destId="{3E88445C-EBE4-49AC-B4F8-E18E46627701}" srcOrd="9" destOrd="0" presId="urn:microsoft.com/office/officeart/2008/layout/RadialCluster"/>
    <dgm:cxn modelId="{2B4861C1-6506-420B-89D4-5C3A22A06523}" type="presParOf" srcId="{16F9AE33-8845-4742-B9DE-9BE3AED98E8F}" destId="{8B0EE032-2390-4B34-91E0-5A205C608176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3A905-6B67-4E9F-8350-33BB0F91E916}">
      <dsp:nvSpPr>
        <dsp:cNvPr id="0" name=""/>
        <dsp:cNvSpPr/>
      </dsp:nvSpPr>
      <dsp:spPr>
        <a:xfrm>
          <a:off x="2274569" y="1813258"/>
          <a:ext cx="1394460" cy="139446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Lato" panose="020F0502020204030203"/>
            </a:rPr>
            <a:t>Memory</a:t>
          </a:r>
          <a:endParaRPr lang="en-US" sz="1800" b="1" kern="1200" dirty="0">
            <a:latin typeface="Lato" panose="020F0502020204030203"/>
          </a:endParaRPr>
        </a:p>
      </dsp:txBody>
      <dsp:txXfrm>
        <a:off x="2342641" y="1881330"/>
        <a:ext cx="1258316" cy="1258316"/>
      </dsp:txXfrm>
    </dsp:sp>
    <dsp:sp modelId="{75308E13-0791-4A92-B8D2-14CD9AB60A9D}">
      <dsp:nvSpPr>
        <dsp:cNvPr id="0" name=""/>
        <dsp:cNvSpPr/>
      </dsp:nvSpPr>
      <dsp:spPr>
        <a:xfrm rot="16200000">
          <a:off x="2578046" y="1419504"/>
          <a:ext cx="7875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7506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53E78-F120-43A3-AF99-1F214340A4BA}">
      <dsp:nvSpPr>
        <dsp:cNvPr id="0" name=""/>
        <dsp:cNvSpPr/>
      </dsp:nvSpPr>
      <dsp:spPr>
        <a:xfrm>
          <a:off x="2365708" y="91463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8043"/>
                <a:satOff val="-12691"/>
                <a:lumOff val="8296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48043"/>
                <a:satOff val="-12691"/>
                <a:lumOff val="8296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48043"/>
                <a:satOff val="-12691"/>
                <a:lumOff val="82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Cheap</a:t>
          </a:r>
        </a:p>
      </dsp:txBody>
      <dsp:txXfrm>
        <a:off x="2411316" y="137071"/>
        <a:ext cx="1120966" cy="843072"/>
      </dsp:txXfrm>
    </dsp:sp>
    <dsp:sp modelId="{9B86AC3C-C72D-4537-A21A-2DEBC9CEDC7D}">
      <dsp:nvSpPr>
        <dsp:cNvPr id="0" name=""/>
        <dsp:cNvSpPr/>
      </dsp:nvSpPr>
      <dsp:spPr>
        <a:xfrm rot="20520000">
          <a:off x="3654799" y="2194099"/>
          <a:ext cx="5814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487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7AE96-FEF5-4B38-B9FB-F885782DA93A}">
      <dsp:nvSpPr>
        <dsp:cNvPr id="0" name=""/>
        <dsp:cNvSpPr/>
      </dsp:nvSpPr>
      <dsp:spPr>
        <a:xfrm>
          <a:off x="4222057" y="1440179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96086"/>
                <a:satOff val="-25381"/>
                <a:lumOff val="16592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96086"/>
                <a:satOff val="-25381"/>
                <a:lumOff val="16592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96086"/>
                <a:satOff val="-25381"/>
                <a:lumOff val="165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Efficient</a:t>
          </a:r>
        </a:p>
      </dsp:txBody>
      <dsp:txXfrm>
        <a:off x="4267665" y="1485787"/>
        <a:ext cx="1120966" cy="843072"/>
      </dsp:txXfrm>
    </dsp:sp>
    <dsp:sp modelId="{DE53A4CF-B301-49EF-93F0-2E2A41D077C4}">
      <dsp:nvSpPr>
        <dsp:cNvPr id="0" name=""/>
        <dsp:cNvSpPr/>
      </dsp:nvSpPr>
      <dsp:spPr>
        <a:xfrm rot="3240000">
          <a:off x="3372709" y="3415083"/>
          <a:ext cx="5126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2635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D717C-E05D-451A-A8B7-62478B9EF2A3}">
      <dsp:nvSpPr>
        <dsp:cNvPr id="0" name=""/>
        <dsp:cNvSpPr/>
      </dsp:nvSpPr>
      <dsp:spPr>
        <a:xfrm>
          <a:off x="3512995" y="3622448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44129"/>
                <a:satOff val="-38072"/>
                <a:lumOff val="24888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44129"/>
                <a:satOff val="-38072"/>
                <a:lumOff val="24888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44129"/>
                <a:satOff val="-38072"/>
                <a:lumOff val="2488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Dense </a:t>
          </a:r>
          <a:br>
            <a:rPr lang="en-US" sz="2000" b="1" kern="1200" dirty="0">
              <a:latin typeface="Lato" panose="020F0502020204030203"/>
            </a:rPr>
          </a:br>
          <a:r>
            <a:rPr lang="en-US" sz="2000" b="1" kern="1200" dirty="0">
              <a:latin typeface="Lato" panose="020F0502020204030203"/>
            </a:rPr>
            <a:t>(high capacity)</a:t>
          </a:r>
        </a:p>
      </dsp:txBody>
      <dsp:txXfrm>
        <a:off x="3558603" y="3668056"/>
        <a:ext cx="1120966" cy="843072"/>
      </dsp:txXfrm>
    </dsp:sp>
    <dsp:sp modelId="{D7562BC6-336C-4D6D-A251-C3D914533EE3}">
      <dsp:nvSpPr>
        <dsp:cNvPr id="0" name=""/>
        <dsp:cNvSpPr/>
      </dsp:nvSpPr>
      <dsp:spPr>
        <a:xfrm rot="7560000">
          <a:off x="2058255" y="3415083"/>
          <a:ext cx="5126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2635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1FA4E-A7BF-46D8-B4AE-82EF691F375E}">
      <dsp:nvSpPr>
        <dsp:cNvPr id="0" name=""/>
        <dsp:cNvSpPr/>
      </dsp:nvSpPr>
      <dsp:spPr>
        <a:xfrm>
          <a:off x="1218421" y="3622448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92171"/>
                <a:satOff val="-50762"/>
                <a:lumOff val="33184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92171"/>
                <a:satOff val="-50762"/>
                <a:lumOff val="33184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92171"/>
                <a:satOff val="-50762"/>
                <a:lumOff val="3318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Fast</a:t>
          </a:r>
        </a:p>
      </dsp:txBody>
      <dsp:txXfrm>
        <a:off x="1264029" y="3668056"/>
        <a:ext cx="1120966" cy="843072"/>
      </dsp:txXfrm>
    </dsp:sp>
    <dsp:sp modelId="{3E88445C-EBE4-49AC-B4F8-E18E46627701}">
      <dsp:nvSpPr>
        <dsp:cNvPr id="0" name=""/>
        <dsp:cNvSpPr/>
      </dsp:nvSpPr>
      <dsp:spPr>
        <a:xfrm rot="11880000">
          <a:off x="1707312" y="2194099"/>
          <a:ext cx="5814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487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EE032-2390-4B34-91E0-5A205C608176}">
      <dsp:nvSpPr>
        <dsp:cNvPr id="0" name=""/>
        <dsp:cNvSpPr/>
      </dsp:nvSpPr>
      <dsp:spPr>
        <a:xfrm>
          <a:off x="509359" y="1440179"/>
          <a:ext cx="1212182" cy="934288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40214"/>
                <a:satOff val="-63453"/>
                <a:lumOff val="4148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240214"/>
                <a:satOff val="-63453"/>
                <a:lumOff val="4148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240214"/>
                <a:satOff val="-63453"/>
                <a:lumOff val="4148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Lato" panose="020F0502020204030203"/>
            </a:rPr>
            <a:t>Reliable</a:t>
          </a:r>
        </a:p>
      </dsp:txBody>
      <dsp:txXfrm>
        <a:off x="554967" y="1485787"/>
        <a:ext cx="1120966" cy="84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76E85B8-65AE-4D17-B65C-96AF32E561BF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65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3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3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86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ISA needs to read multiple words and insert the correct bits into the correct parts of the words</a:t>
            </a:r>
          </a:p>
          <a:p>
            <a:r>
              <a:rPr lang="en-US" dirty="0"/>
              <a:t>	painful certainly.  Common?</a:t>
            </a:r>
          </a:p>
        </p:txBody>
      </p:sp>
    </p:spTree>
    <p:extLst>
      <p:ext uri="{BB962C8B-B14F-4D97-AF65-F5344CB8AC3E}">
        <p14:creationId xmlns:p14="http://schemas.microsoft.com/office/powerpoint/2010/main" val="1766956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4373AEE-47C9-4C4A-B926-9287B1691209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65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876014D-5EDA-49A4-8175-1B60CD700863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66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29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8F5C4D3-BD80-4A36-BD83-0C9308B47BFB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66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2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C41C506-BA5B-4743-AA63-EC5193AD5C02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66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DC174BB-F00E-496F-8740-BA3ADA9F0CA5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66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B3DAA15-42CD-44BA-BEAE-C36C2322D0FF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604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3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5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27BC2A-53D0-43FD-AEFB-45140BC20622}" type="slidenum">
              <a:rPr lang="en-US" sz="1200"/>
              <a:pPr algn="r" eaLnBrk="1" hangingPunct="1"/>
              <a:t>33</a:t>
            </a:fld>
            <a:endParaRPr lang="en-US" sz="1200"/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9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27BC2A-53D0-43FD-AEFB-45140BC20622}" type="slidenum">
              <a:rPr lang="en-US" sz="1200"/>
              <a:pPr algn="r" eaLnBrk="1" hangingPunct="1"/>
              <a:t>34</a:t>
            </a:fld>
            <a:endParaRPr lang="en-US" sz="1200"/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9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0AACE82-3914-4D81-9909-F01CAFE33C0F}" type="slidenum">
              <a:rPr lang="en-US" sz="1200"/>
              <a:pPr algn="r" eaLnBrk="1" hangingPunct="1"/>
              <a:t>35</a:t>
            </a:fld>
            <a:endParaRPr lang="en-US" sz="1200"/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F759E86-4BE5-483A-8FC8-43254C3F147E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31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F2BB1-3AF9-437E-92CA-5C027E0B604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2515850-A5E8-4EB1-B706-A6B72F59108A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606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3B9CE95-89B1-461A-B324-9E50EDC7F2F5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608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B3F5229-13B5-4416-B136-646780D81BE0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612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24922AD-2FAF-4C69-A932-4E2EE1FAE680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614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AA1C1C9-F35F-45AF-B859-6924E16A5A87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610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9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D198FF3-BE9B-4583-9BA3-D01DC1FC458E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65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0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7"/>
          <p:cNvSpPr txBox="1">
            <a:spLocks noGrp="1" noChangeArrowheads="1"/>
          </p:cNvSpPr>
          <p:nvPr/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9088934-28CE-42FA-BD76-D376D2FAD3B8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65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12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/>
              <a:t>Arm Research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upload.wikimedia.org/wikipedia/commons/thumb/d/da/KL_CoreMemory.jpg/260px-KL_CoreMem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343400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days SRAM </a:t>
            </a:r>
            <a:r>
              <a:rPr lang="en-US" dirty="0">
                <a:sym typeface="Wingdings" panose="05000000000000000000" pitchFamily="2" charset="2"/>
              </a:rPr>
              <a:t> Magnetic Core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387"/>
            <a:ext cx="8534400" cy="5408613"/>
          </a:xfrm>
        </p:spPr>
        <p:txBody>
          <a:bodyPr/>
          <a:lstStyle/>
          <a:p>
            <a:r>
              <a:rPr lang="en-US" sz="2400" b="1" dirty="0"/>
              <a:t>Magnetic Core memory</a:t>
            </a:r>
          </a:p>
          <a:p>
            <a:pPr lvl="1"/>
            <a:r>
              <a:rPr lang="en-US" sz="2000" dirty="0"/>
              <a:t>A set of memory planes of ferromagnetic rings</a:t>
            </a:r>
          </a:p>
          <a:p>
            <a:pPr lvl="1"/>
            <a:r>
              <a:rPr lang="en-US" sz="2000" dirty="0"/>
              <a:t>Each ring can have magnetic flux circulating one way or the other</a:t>
            </a:r>
          </a:p>
          <a:p>
            <a:pPr lvl="1"/>
            <a:r>
              <a:rPr lang="en-US" sz="2000" dirty="0"/>
              <a:t>Enough current through the ring can flip polarity</a:t>
            </a:r>
          </a:p>
          <a:p>
            <a:pPr lvl="1"/>
            <a:r>
              <a:rPr lang="en-US" sz="2000" dirty="0"/>
              <a:t>Write: passing half that current through both a single X and Y wire …</a:t>
            </a:r>
          </a:p>
          <a:p>
            <a:pPr lvl="1"/>
            <a:r>
              <a:rPr lang="en-US" sz="2000" dirty="0"/>
              <a:t>Read: try to write 0 and see if any pulse on Sense line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Destructive reads!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Read flips to 0, so have to rewrite any 1s</a:t>
            </a:r>
          </a:p>
          <a:p>
            <a:pPr lvl="1"/>
            <a:r>
              <a:rPr lang="en-US" sz="2000" dirty="0"/>
              <a:t>Only single bit accessed per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9220" name="Picture 4" descr="https://upload.wikimedia.org/wikipedia/commons/thumb/0/04/KL_Kernspeicher_Makro_1.jpg/220px-KL_Kernspeicher_Makro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881562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upload.wikimedia.org/wikipedia/commons/thumb/8/84/Coincident-current_magnetic_core.svg/220px-Coincident-current_magnetic_cor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4638674"/>
            <a:ext cx="2095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1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memory can fit in a chip?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5195887"/>
          </a:xfrm>
        </p:spPr>
        <p:txBody>
          <a:bodyPr>
            <a:normAutofit/>
          </a:bodyPr>
          <a:lstStyle/>
          <a:p>
            <a:r>
              <a:rPr lang="en-US" dirty="0"/>
              <a:t>Common chip size is order of 100 mm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Core memory: </a:t>
            </a:r>
          </a:p>
          <a:p>
            <a:pPr lvl="1"/>
            <a:r>
              <a:rPr lang="en-US" dirty="0"/>
              <a:t>Density ~1 bit per mm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 can have ~100 bits per “chip” in today’s world!</a:t>
            </a:r>
          </a:p>
          <a:p>
            <a:r>
              <a:rPr lang="en-US" dirty="0"/>
              <a:t>SRAM</a:t>
            </a:r>
          </a:p>
          <a:p>
            <a:pPr lvl="1"/>
            <a:r>
              <a:rPr lang="en-US" dirty="0"/>
              <a:t>.0588 um</a:t>
            </a:r>
            <a:r>
              <a:rPr lang="en-US" baseline="30000" dirty="0"/>
              <a:t>2</a:t>
            </a:r>
            <a:r>
              <a:rPr lang="en-US" dirty="0"/>
              <a:t> per bit in 14nm process technology</a:t>
            </a:r>
          </a:p>
          <a:p>
            <a:pPr lvl="1"/>
            <a:r>
              <a:rPr lang="en-US" dirty="0"/>
              <a:t>So can have &gt;1 billion bits</a:t>
            </a:r>
          </a:p>
          <a:p>
            <a:r>
              <a:rPr lang="en-US" dirty="0"/>
              <a:t>Is 1 billion bits a lot?</a:t>
            </a:r>
          </a:p>
          <a:p>
            <a:pPr lvl="1"/>
            <a:r>
              <a:rPr lang="en-US" dirty="0"/>
              <a:t>Just ~128MiB, not enough for even just Windows</a:t>
            </a:r>
          </a:p>
          <a:p>
            <a:r>
              <a:rPr lang="en-US" dirty="0"/>
              <a:t>Denser memories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464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Layout Across One Chip</a:t>
            </a:r>
          </a:p>
        </p:txBody>
      </p:sp>
      <p:sp>
        <p:nvSpPr>
          <p:cNvPr id="14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C80CB7B2-CD6B-4F11-87E0-CB4A3A7EF349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4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53317" name="Rectangle 3"/>
          <p:cNvSpPr>
            <a:spLocks noChangeArrowheads="1"/>
          </p:cNvSpPr>
          <p:nvPr/>
        </p:nvSpPr>
        <p:spPr bwMode="auto">
          <a:xfrm>
            <a:off x="4038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18" name="Rectangle 4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19" name="Rectangle 5"/>
          <p:cNvSpPr>
            <a:spLocks noChangeArrowheads="1"/>
          </p:cNvSpPr>
          <p:nvPr/>
        </p:nvSpPr>
        <p:spPr bwMode="auto">
          <a:xfrm>
            <a:off x="4343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0" name="Rectangle 6"/>
          <p:cNvSpPr>
            <a:spLocks noChangeArrowheads="1"/>
          </p:cNvSpPr>
          <p:nvPr/>
        </p:nvSpPr>
        <p:spPr bwMode="auto">
          <a:xfrm>
            <a:off x="4495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1" name="Rectangle 7"/>
          <p:cNvSpPr>
            <a:spLocks noChangeArrowheads="1"/>
          </p:cNvSpPr>
          <p:nvPr/>
        </p:nvSpPr>
        <p:spPr bwMode="auto">
          <a:xfrm>
            <a:off x="4648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2" name="Rectangle 8"/>
          <p:cNvSpPr>
            <a:spLocks noChangeArrowheads="1"/>
          </p:cNvSpPr>
          <p:nvPr/>
        </p:nvSpPr>
        <p:spPr bwMode="auto">
          <a:xfrm>
            <a:off x="4800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3" name="Rectangle 9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4" name="Rectangle 10"/>
          <p:cNvSpPr>
            <a:spLocks noChangeArrowheads="1"/>
          </p:cNvSpPr>
          <p:nvPr/>
        </p:nvSpPr>
        <p:spPr bwMode="auto">
          <a:xfrm>
            <a:off x="5105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5" name="Rectangle 11"/>
          <p:cNvSpPr>
            <a:spLocks noChangeArrowheads="1"/>
          </p:cNvSpPr>
          <p:nvPr/>
        </p:nvSpPr>
        <p:spPr bwMode="auto">
          <a:xfrm>
            <a:off x="5257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6" name="Rectangle 12"/>
          <p:cNvSpPr>
            <a:spLocks noChangeArrowheads="1"/>
          </p:cNvSpPr>
          <p:nvPr/>
        </p:nvSpPr>
        <p:spPr bwMode="auto">
          <a:xfrm>
            <a:off x="5410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7" name="Rectangle 13"/>
          <p:cNvSpPr>
            <a:spLocks noChangeArrowheads="1"/>
          </p:cNvSpPr>
          <p:nvPr/>
        </p:nvSpPr>
        <p:spPr bwMode="auto">
          <a:xfrm>
            <a:off x="5562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8" name="Rectangle 14"/>
          <p:cNvSpPr>
            <a:spLocks noChangeArrowheads="1"/>
          </p:cNvSpPr>
          <p:nvPr/>
        </p:nvSpPr>
        <p:spPr bwMode="auto">
          <a:xfrm>
            <a:off x="5715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29" name="Rectangle 15"/>
          <p:cNvSpPr>
            <a:spLocks noChangeArrowheads="1"/>
          </p:cNvSpPr>
          <p:nvPr/>
        </p:nvSpPr>
        <p:spPr bwMode="auto">
          <a:xfrm>
            <a:off x="5867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0" name="Rectangle 16"/>
          <p:cNvSpPr>
            <a:spLocks noChangeArrowheads="1"/>
          </p:cNvSpPr>
          <p:nvPr/>
        </p:nvSpPr>
        <p:spPr bwMode="auto">
          <a:xfrm>
            <a:off x="6019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1" name="Rectangle 17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2" name="Rectangle 18"/>
          <p:cNvSpPr>
            <a:spLocks noChangeArrowheads="1"/>
          </p:cNvSpPr>
          <p:nvPr/>
        </p:nvSpPr>
        <p:spPr bwMode="auto">
          <a:xfrm>
            <a:off x="6324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3" name="Rectangle 19"/>
          <p:cNvSpPr>
            <a:spLocks noChangeArrowheads="1"/>
          </p:cNvSpPr>
          <p:nvPr/>
        </p:nvSpPr>
        <p:spPr bwMode="auto">
          <a:xfrm>
            <a:off x="4038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4" name="Rectangle 20"/>
          <p:cNvSpPr>
            <a:spLocks noChangeArrowheads="1"/>
          </p:cNvSpPr>
          <p:nvPr/>
        </p:nvSpPr>
        <p:spPr bwMode="auto">
          <a:xfrm>
            <a:off x="4191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5" name="Rectangle 21"/>
          <p:cNvSpPr>
            <a:spLocks noChangeArrowheads="1"/>
          </p:cNvSpPr>
          <p:nvPr/>
        </p:nvSpPr>
        <p:spPr bwMode="auto">
          <a:xfrm>
            <a:off x="4343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6" name="Rectangle 22"/>
          <p:cNvSpPr>
            <a:spLocks noChangeArrowheads="1"/>
          </p:cNvSpPr>
          <p:nvPr/>
        </p:nvSpPr>
        <p:spPr bwMode="auto">
          <a:xfrm>
            <a:off x="4495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7" name="Rectangle 23"/>
          <p:cNvSpPr>
            <a:spLocks noChangeArrowheads="1"/>
          </p:cNvSpPr>
          <p:nvPr/>
        </p:nvSpPr>
        <p:spPr bwMode="auto">
          <a:xfrm>
            <a:off x="4648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8" name="Rectangle 24"/>
          <p:cNvSpPr>
            <a:spLocks noChangeArrowheads="1"/>
          </p:cNvSpPr>
          <p:nvPr/>
        </p:nvSpPr>
        <p:spPr bwMode="auto">
          <a:xfrm>
            <a:off x="4800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39" name="Rectangle 25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0" name="Rectangle 26"/>
          <p:cNvSpPr>
            <a:spLocks noChangeArrowheads="1"/>
          </p:cNvSpPr>
          <p:nvPr/>
        </p:nvSpPr>
        <p:spPr bwMode="auto">
          <a:xfrm>
            <a:off x="5105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1" name="Rectangle 27"/>
          <p:cNvSpPr>
            <a:spLocks noChangeArrowheads="1"/>
          </p:cNvSpPr>
          <p:nvPr/>
        </p:nvSpPr>
        <p:spPr bwMode="auto">
          <a:xfrm>
            <a:off x="5257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2" name="Rectangle 28"/>
          <p:cNvSpPr>
            <a:spLocks noChangeArrowheads="1"/>
          </p:cNvSpPr>
          <p:nvPr/>
        </p:nvSpPr>
        <p:spPr bwMode="auto">
          <a:xfrm>
            <a:off x="5410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3" name="Rectangle 29"/>
          <p:cNvSpPr>
            <a:spLocks noChangeArrowheads="1"/>
          </p:cNvSpPr>
          <p:nvPr/>
        </p:nvSpPr>
        <p:spPr bwMode="auto">
          <a:xfrm>
            <a:off x="5562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4" name="Rectangle 30"/>
          <p:cNvSpPr>
            <a:spLocks noChangeArrowheads="1"/>
          </p:cNvSpPr>
          <p:nvPr/>
        </p:nvSpPr>
        <p:spPr bwMode="auto">
          <a:xfrm>
            <a:off x="5715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5" name="Rectangle 31"/>
          <p:cNvSpPr>
            <a:spLocks noChangeArrowheads="1"/>
          </p:cNvSpPr>
          <p:nvPr/>
        </p:nvSpPr>
        <p:spPr bwMode="auto">
          <a:xfrm>
            <a:off x="5867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6" name="Rectangle 32"/>
          <p:cNvSpPr>
            <a:spLocks noChangeArrowheads="1"/>
          </p:cNvSpPr>
          <p:nvPr/>
        </p:nvSpPr>
        <p:spPr bwMode="auto">
          <a:xfrm>
            <a:off x="6019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7" name="Rectangle 33"/>
          <p:cNvSpPr>
            <a:spLocks noChangeArrowheads="1"/>
          </p:cNvSpPr>
          <p:nvPr/>
        </p:nvSpPr>
        <p:spPr bwMode="auto">
          <a:xfrm>
            <a:off x="6172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8" name="Rectangle 34"/>
          <p:cNvSpPr>
            <a:spLocks noChangeArrowheads="1"/>
          </p:cNvSpPr>
          <p:nvPr/>
        </p:nvSpPr>
        <p:spPr bwMode="auto">
          <a:xfrm>
            <a:off x="6324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49" name="Rectangle 35"/>
          <p:cNvSpPr>
            <a:spLocks noChangeArrowheads="1"/>
          </p:cNvSpPr>
          <p:nvPr/>
        </p:nvSpPr>
        <p:spPr bwMode="auto">
          <a:xfrm>
            <a:off x="4038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0" name="Rectangle 36"/>
          <p:cNvSpPr>
            <a:spLocks noChangeArrowheads="1"/>
          </p:cNvSpPr>
          <p:nvPr/>
        </p:nvSpPr>
        <p:spPr bwMode="auto">
          <a:xfrm>
            <a:off x="4191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1" name="Rectangle 37"/>
          <p:cNvSpPr>
            <a:spLocks noChangeArrowheads="1"/>
          </p:cNvSpPr>
          <p:nvPr/>
        </p:nvSpPr>
        <p:spPr bwMode="auto">
          <a:xfrm>
            <a:off x="4343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2" name="Rectangle 38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3" name="Rectangle 39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4" name="Rectangle 40"/>
          <p:cNvSpPr>
            <a:spLocks noChangeArrowheads="1"/>
          </p:cNvSpPr>
          <p:nvPr/>
        </p:nvSpPr>
        <p:spPr bwMode="auto">
          <a:xfrm>
            <a:off x="4800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5" name="Rectangle 41"/>
          <p:cNvSpPr>
            <a:spLocks noChangeArrowheads="1"/>
          </p:cNvSpPr>
          <p:nvPr/>
        </p:nvSpPr>
        <p:spPr bwMode="auto">
          <a:xfrm>
            <a:off x="4953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6" name="Rectangle 42"/>
          <p:cNvSpPr>
            <a:spLocks noChangeArrowheads="1"/>
          </p:cNvSpPr>
          <p:nvPr/>
        </p:nvSpPr>
        <p:spPr bwMode="auto">
          <a:xfrm>
            <a:off x="5105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7" name="Rectangle 43"/>
          <p:cNvSpPr>
            <a:spLocks noChangeArrowheads="1"/>
          </p:cNvSpPr>
          <p:nvPr/>
        </p:nvSpPr>
        <p:spPr bwMode="auto">
          <a:xfrm>
            <a:off x="5257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8" name="Rectangle 44"/>
          <p:cNvSpPr>
            <a:spLocks noChangeArrowheads="1"/>
          </p:cNvSpPr>
          <p:nvPr/>
        </p:nvSpPr>
        <p:spPr bwMode="auto">
          <a:xfrm>
            <a:off x="5410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59" name="Rectangle 45"/>
          <p:cNvSpPr>
            <a:spLocks noChangeArrowheads="1"/>
          </p:cNvSpPr>
          <p:nvPr/>
        </p:nvSpPr>
        <p:spPr bwMode="auto">
          <a:xfrm>
            <a:off x="5562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0" name="Rectangle 46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1" name="Rectangle 47"/>
          <p:cNvSpPr>
            <a:spLocks noChangeArrowheads="1"/>
          </p:cNvSpPr>
          <p:nvPr/>
        </p:nvSpPr>
        <p:spPr bwMode="auto">
          <a:xfrm>
            <a:off x="5867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2" name="Rectangle 48"/>
          <p:cNvSpPr>
            <a:spLocks noChangeArrowheads="1"/>
          </p:cNvSpPr>
          <p:nvPr/>
        </p:nvSpPr>
        <p:spPr bwMode="auto">
          <a:xfrm>
            <a:off x="6019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3" name="Rectangle 49"/>
          <p:cNvSpPr>
            <a:spLocks noChangeArrowheads="1"/>
          </p:cNvSpPr>
          <p:nvPr/>
        </p:nvSpPr>
        <p:spPr bwMode="auto">
          <a:xfrm>
            <a:off x="6172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4" name="Rectangle 5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5" name="Rectangle 51"/>
          <p:cNvSpPr>
            <a:spLocks noChangeArrowheads="1"/>
          </p:cNvSpPr>
          <p:nvPr/>
        </p:nvSpPr>
        <p:spPr bwMode="auto">
          <a:xfrm>
            <a:off x="4038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6" name="Rectangle 52"/>
          <p:cNvSpPr>
            <a:spLocks noChangeArrowheads="1"/>
          </p:cNvSpPr>
          <p:nvPr/>
        </p:nvSpPr>
        <p:spPr bwMode="auto">
          <a:xfrm>
            <a:off x="4191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7" name="Rectangle 53"/>
          <p:cNvSpPr>
            <a:spLocks noChangeArrowheads="1"/>
          </p:cNvSpPr>
          <p:nvPr/>
        </p:nvSpPr>
        <p:spPr bwMode="auto">
          <a:xfrm>
            <a:off x="4343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8" name="Rectangle 54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69" name="Rectangle 55"/>
          <p:cNvSpPr>
            <a:spLocks noChangeArrowheads="1"/>
          </p:cNvSpPr>
          <p:nvPr/>
        </p:nvSpPr>
        <p:spPr bwMode="auto">
          <a:xfrm>
            <a:off x="4648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0" name="Rectangle 56"/>
          <p:cNvSpPr>
            <a:spLocks noChangeArrowheads="1"/>
          </p:cNvSpPr>
          <p:nvPr/>
        </p:nvSpPr>
        <p:spPr bwMode="auto">
          <a:xfrm>
            <a:off x="4800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1" name="Rectangle 57"/>
          <p:cNvSpPr>
            <a:spLocks noChangeArrowheads="1"/>
          </p:cNvSpPr>
          <p:nvPr/>
        </p:nvSpPr>
        <p:spPr bwMode="auto">
          <a:xfrm>
            <a:off x="4953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2" name="Rectangle 58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3" name="Rectangle 59"/>
          <p:cNvSpPr>
            <a:spLocks noChangeArrowheads="1"/>
          </p:cNvSpPr>
          <p:nvPr/>
        </p:nvSpPr>
        <p:spPr bwMode="auto">
          <a:xfrm>
            <a:off x="5257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4" name="Rectangle 60"/>
          <p:cNvSpPr>
            <a:spLocks noChangeArrowheads="1"/>
          </p:cNvSpPr>
          <p:nvPr/>
        </p:nvSpPr>
        <p:spPr bwMode="auto">
          <a:xfrm>
            <a:off x="5410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5" name="Rectangle 61"/>
          <p:cNvSpPr>
            <a:spLocks noChangeArrowheads="1"/>
          </p:cNvSpPr>
          <p:nvPr/>
        </p:nvSpPr>
        <p:spPr bwMode="auto">
          <a:xfrm>
            <a:off x="5562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6" name="Rectangle 62"/>
          <p:cNvSpPr>
            <a:spLocks noChangeArrowheads="1"/>
          </p:cNvSpPr>
          <p:nvPr/>
        </p:nvSpPr>
        <p:spPr bwMode="auto">
          <a:xfrm>
            <a:off x="5715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7" name="Rectangle 63"/>
          <p:cNvSpPr>
            <a:spLocks noChangeArrowheads="1"/>
          </p:cNvSpPr>
          <p:nvPr/>
        </p:nvSpPr>
        <p:spPr bwMode="auto">
          <a:xfrm>
            <a:off x="5867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8" name="Rectangle 64"/>
          <p:cNvSpPr>
            <a:spLocks noChangeArrowheads="1"/>
          </p:cNvSpPr>
          <p:nvPr/>
        </p:nvSpPr>
        <p:spPr bwMode="auto">
          <a:xfrm>
            <a:off x="6019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79" name="Rectangle 65"/>
          <p:cNvSpPr>
            <a:spLocks noChangeArrowheads="1"/>
          </p:cNvSpPr>
          <p:nvPr/>
        </p:nvSpPr>
        <p:spPr bwMode="auto">
          <a:xfrm>
            <a:off x="6172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0" name="Rectangle 66"/>
          <p:cNvSpPr>
            <a:spLocks noChangeArrowheads="1"/>
          </p:cNvSpPr>
          <p:nvPr/>
        </p:nvSpPr>
        <p:spPr bwMode="auto">
          <a:xfrm>
            <a:off x="6324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1" name="Rectangle 67"/>
          <p:cNvSpPr>
            <a:spLocks noChangeArrowheads="1"/>
          </p:cNvSpPr>
          <p:nvPr/>
        </p:nvSpPr>
        <p:spPr bwMode="auto">
          <a:xfrm>
            <a:off x="4038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2" name="Rectangle 68"/>
          <p:cNvSpPr>
            <a:spLocks noChangeArrowheads="1"/>
          </p:cNvSpPr>
          <p:nvPr/>
        </p:nvSpPr>
        <p:spPr bwMode="auto">
          <a:xfrm>
            <a:off x="4191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3" name="Rectangle 69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4" name="Rectangle 70"/>
          <p:cNvSpPr>
            <a:spLocks noChangeArrowheads="1"/>
          </p:cNvSpPr>
          <p:nvPr/>
        </p:nvSpPr>
        <p:spPr bwMode="auto">
          <a:xfrm>
            <a:off x="4495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5" name="Rectangle 71"/>
          <p:cNvSpPr>
            <a:spLocks noChangeArrowheads="1"/>
          </p:cNvSpPr>
          <p:nvPr/>
        </p:nvSpPr>
        <p:spPr bwMode="auto">
          <a:xfrm>
            <a:off x="4648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6" name="Rectangle 72"/>
          <p:cNvSpPr>
            <a:spLocks noChangeArrowheads="1"/>
          </p:cNvSpPr>
          <p:nvPr/>
        </p:nvSpPr>
        <p:spPr bwMode="auto">
          <a:xfrm>
            <a:off x="4800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7" name="Rectangle 73"/>
          <p:cNvSpPr>
            <a:spLocks noChangeArrowheads="1"/>
          </p:cNvSpPr>
          <p:nvPr/>
        </p:nvSpPr>
        <p:spPr bwMode="auto">
          <a:xfrm>
            <a:off x="4953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8" name="Rectangle 74"/>
          <p:cNvSpPr>
            <a:spLocks noChangeArrowheads="1"/>
          </p:cNvSpPr>
          <p:nvPr/>
        </p:nvSpPr>
        <p:spPr bwMode="auto">
          <a:xfrm>
            <a:off x="5105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89" name="Rectangle 75"/>
          <p:cNvSpPr>
            <a:spLocks noChangeArrowheads="1"/>
          </p:cNvSpPr>
          <p:nvPr/>
        </p:nvSpPr>
        <p:spPr bwMode="auto">
          <a:xfrm>
            <a:off x="5257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0" name="Rectangle 76"/>
          <p:cNvSpPr>
            <a:spLocks noChangeArrowheads="1"/>
          </p:cNvSpPr>
          <p:nvPr/>
        </p:nvSpPr>
        <p:spPr bwMode="auto">
          <a:xfrm>
            <a:off x="5410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1" name="Rectangle 77"/>
          <p:cNvSpPr>
            <a:spLocks noChangeArrowheads="1"/>
          </p:cNvSpPr>
          <p:nvPr/>
        </p:nvSpPr>
        <p:spPr bwMode="auto">
          <a:xfrm>
            <a:off x="5562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2" name="Rectangle 78"/>
          <p:cNvSpPr>
            <a:spLocks noChangeArrowheads="1"/>
          </p:cNvSpPr>
          <p:nvPr/>
        </p:nvSpPr>
        <p:spPr bwMode="auto">
          <a:xfrm>
            <a:off x="5715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3" name="Rectangle 79"/>
          <p:cNvSpPr>
            <a:spLocks noChangeArrowheads="1"/>
          </p:cNvSpPr>
          <p:nvPr/>
        </p:nvSpPr>
        <p:spPr bwMode="auto">
          <a:xfrm>
            <a:off x="5867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4" name="Rectangle 80"/>
          <p:cNvSpPr>
            <a:spLocks noChangeArrowheads="1"/>
          </p:cNvSpPr>
          <p:nvPr/>
        </p:nvSpPr>
        <p:spPr bwMode="auto">
          <a:xfrm>
            <a:off x="6019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5" name="Rectangle 81"/>
          <p:cNvSpPr>
            <a:spLocks noChangeArrowheads="1"/>
          </p:cNvSpPr>
          <p:nvPr/>
        </p:nvSpPr>
        <p:spPr bwMode="auto">
          <a:xfrm>
            <a:off x="6172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6" name="Rectangle 82"/>
          <p:cNvSpPr>
            <a:spLocks noChangeArrowheads="1"/>
          </p:cNvSpPr>
          <p:nvPr/>
        </p:nvSpPr>
        <p:spPr bwMode="auto">
          <a:xfrm>
            <a:off x="6324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7" name="Rectangle 83"/>
          <p:cNvSpPr>
            <a:spLocks noChangeArrowheads="1"/>
          </p:cNvSpPr>
          <p:nvPr/>
        </p:nvSpPr>
        <p:spPr bwMode="auto">
          <a:xfrm>
            <a:off x="4038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8" name="Rectangle 84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399" name="Rectangle 85"/>
          <p:cNvSpPr>
            <a:spLocks noChangeArrowheads="1"/>
          </p:cNvSpPr>
          <p:nvPr/>
        </p:nvSpPr>
        <p:spPr bwMode="auto">
          <a:xfrm>
            <a:off x="4343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0" name="Rectangle 86"/>
          <p:cNvSpPr>
            <a:spLocks noChangeArrowheads="1"/>
          </p:cNvSpPr>
          <p:nvPr/>
        </p:nvSpPr>
        <p:spPr bwMode="auto">
          <a:xfrm>
            <a:off x="4495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1" name="Rectangle 87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2" name="Rectangle 88"/>
          <p:cNvSpPr>
            <a:spLocks noChangeArrowheads="1"/>
          </p:cNvSpPr>
          <p:nvPr/>
        </p:nvSpPr>
        <p:spPr bwMode="auto">
          <a:xfrm>
            <a:off x="4800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3" name="Rectangle 89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4" name="Rectangle 90"/>
          <p:cNvSpPr>
            <a:spLocks noChangeArrowheads="1"/>
          </p:cNvSpPr>
          <p:nvPr/>
        </p:nvSpPr>
        <p:spPr bwMode="auto">
          <a:xfrm>
            <a:off x="5105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5" name="Rectangle 91"/>
          <p:cNvSpPr>
            <a:spLocks noChangeArrowheads="1"/>
          </p:cNvSpPr>
          <p:nvPr/>
        </p:nvSpPr>
        <p:spPr bwMode="auto">
          <a:xfrm>
            <a:off x="5257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6" name="Rectangle 92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7" name="Rectangle 93"/>
          <p:cNvSpPr>
            <a:spLocks noChangeArrowheads="1"/>
          </p:cNvSpPr>
          <p:nvPr/>
        </p:nvSpPr>
        <p:spPr bwMode="auto">
          <a:xfrm>
            <a:off x="5562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8" name="Rectangle 94"/>
          <p:cNvSpPr>
            <a:spLocks noChangeArrowheads="1"/>
          </p:cNvSpPr>
          <p:nvPr/>
        </p:nvSpPr>
        <p:spPr bwMode="auto">
          <a:xfrm>
            <a:off x="5715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09" name="Rectangle 95"/>
          <p:cNvSpPr>
            <a:spLocks noChangeArrowheads="1"/>
          </p:cNvSpPr>
          <p:nvPr/>
        </p:nvSpPr>
        <p:spPr bwMode="auto">
          <a:xfrm>
            <a:off x="5867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0" name="Rectangle 96"/>
          <p:cNvSpPr>
            <a:spLocks noChangeArrowheads="1"/>
          </p:cNvSpPr>
          <p:nvPr/>
        </p:nvSpPr>
        <p:spPr bwMode="auto">
          <a:xfrm>
            <a:off x="6019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1" name="Rectangle 97"/>
          <p:cNvSpPr>
            <a:spLocks noChangeArrowheads="1"/>
          </p:cNvSpPr>
          <p:nvPr/>
        </p:nvSpPr>
        <p:spPr bwMode="auto">
          <a:xfrm>
            <a:off x="6172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2" name="Rectangle 98"/>
          <p:cNvSpPr>
            <a:spLocks noChangeArrowheads="1"/>
          </p:cNvSpPr>
          <p:nvPr/>
        </p:nvSpPr>
        <p:spPr bwMode="auto">
          <a:xfrm>
            <a:off x="6324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3" name="Rectangle 99"/>
          <p:cNvSpPr>
            <a:spLocks noChangeArrowheads="1"/>
          </p:cNvSpPr>
          <p:nvPr/>
        </p:nvSpPr>
        <p:spPr bwMode="auto">
          <a:xfrm>
            <a:off x="4038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4" name="Rectangle 100"/>
          <p:cNvSpPr>
            <a:spLocks noChangeArrowheads="1"/>
          </p:cNvSpPr>
          <p:nvPr/>
        </p:nvSpPr>
        <p:spPr bwMode="auto">
          <a:xfrm>
            <a:off x="4191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5" name="Rectangle 101"/>
          <p:cNvSpPr>
            <a:spLocks noChangeArrowheads="1"/>
          </p:cNvSpPr>
          <p:nvPr/>
        </p:nvSpPr>
        <p:spPr bwMode="auto">
          <a:xfrm>
            <a:off x="4343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6" name="Rectangle 102"/>
          <p:cNvSpPr>
            <a:spLocks noChangeArrowheads="1"/>
          </p:cNvSpPr>
          <p:nvPr/>
        </p:nvSpPr>
        <p:spPr bwMode="auto">
          <a:xfrm>
            <a:off x="4495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7" name="Rectangle 103"/>
          <p:cNvSpPr>
            <a:spLocks noChangeArrowheads="1"/>
          </p:cNvSpPr>
          <p:nvPr/>
        </p:nvSpPr>
        <p:spPr bwMode="auto">
          <a:xfrm>
            <a:off x="4648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8" name="Rectangle 104"/>
          <p:cNvSpPr>
            <a:spLocks noChangeArrowheads="1"/>
          </p:cNvSpPr>
          <p:nvPr/>
        </p:nvSpPr>
        <p:spPr bwMode="auto">
          <a:xfrm>
            <a:off x="4800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19" name="Rectangle 105"/>
          <p:cNvSpPr>
            <a:spLocks noChangeArrowheads="1"/>
          </p:cNvSpPr>
          <p:nvPr/>
        </p:nvSpPr>
        <p:spPr bwMode="auto">
          <a:xfrm>
            <a:off x="4953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0" name="Rectangle 106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1" name="Rectangle 107"/>
          <p:cNvSpPr>
            <a:spLocks noChangeArrowheads="1"/>
          </p:cNvSpPr>
          <p:nvPr/>
        </p:nvSpPr>
        <p:spPr bwMode="auto">
          <a:xfrm>
            <a:off x="5257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2" name="Rectangle 108"/>
          <p:cNvSpPr>
            <a:spLocks noChangeArrowheads="1"/>
          </p:cNvSpPr>
          <p:nvPr/>
        </p:nvSpPr>
        <p:spPr bwMode="auto">
          <a:xfrm>
            <a:off x="5410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3" name="Rectangle 109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4" name="Rectangle 110"/>
          <p:cNvSpPr>
            <a:spLocks noChangeArrowheads="1"/>
          </p:cNvSpPr>
          <p:nvPr/>
        </p:nvSpPr>
        <p:spPr bwMode="auto">
          <a:xfrm>
            <a:off x="5715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5" name="Rectangle 111"/>
          <p:cNvSpPr>
            <a:spLocks noChangeArrowheads="1"/>
          </p:cNvSpPr>
          <p:nvPr/>
        </p:nvSpPr>
        <p:spPr bwMode="auto">
          <a:xfrm>
            <a:off x="5867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6" name="Rectangle 112"/>
          <p:cNvSpPr>
            <a:spLocks noChangeArrowheads="1"/>
          </p:cNvSpPr>
          <p:nvPr/>
        </p:nvSpPr>
        <p:spPr bwMode="auto">
          <a:xfrm>
            <a:off x="6019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7" name="Rectangle 113"/>
          <p:cNvSpPr>
            <a:spLocks noChangeArrowheads="1"/>
          </p:cNvSpPr>
          <p:nvPr/>
        </p:nvSpPr>
        <p:spPr bwMode="auto">
          <a:xfrm>
            <a:off x="6172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8" name="Rectangle 114"/>
          <p:cNvSpPr>
            <a:spLocks noChangeArrowheads="1"/>
          </p:cNvSpPr>
          <p:nvPr/>
        </p:nvSpPr>
        <p:spPr bwMode="auto">
          <a:xfrm>
            <a:off x="6324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29" name="Rectangle 115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0" name="Rectangle 116"/>
          <p:cNvSpPr>
            <a:spLocks noChangeArrowheads="1"/>
          </p:cNvSpPr>
          <p:nvPr/>
        </p:nvSpPr>
        <p:spPr bwMode="auto">
          <a:xfrm>
            <a:off x="4191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1" name="Rectangle 117"/>
          <p:cNvSpPr>
            <a:spLocks noChangeArrowheads="1"/>
          </p:cNvSpPr>
          <p:nvPr/>
        </p:nvSpPr>
        <p:spPr bwMode="auto">
          <a:xfrm>
            <a:off x="4343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2" name="Rectangle 118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3" name="Rectangle 119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4" name="Rectangle 120"/>
          <p:cNvSpPr>
            <a:spLocks noChangeArrowheads="1"/>
          </p:cNvSpPr>
          <p:nvPr/>
        </p:nvSpPr>
        <p:spPr bwMode="auto">
          <a:xfrm>
            <a:off x="4800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5" name="Rectangle 121"/>
          <p:cNvSpPr>
            <a:spLocks noChangeArrowheads="1"/>
          </p:cNvSpPr>
          <p:nvPr/>
        </p:nvSpPr>
        <p:spPr bwMode="auto">
          <a:xfrm>
            <a:off x="4953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6" name="Rectangle 122"/>
          <p:cNvSpPr>
            <a:spLocks noChangeArrowheads="1"/>
          </p:cNvSpPr>
          <p:nvPr/>
        </p:nvSpPr>
        <p:spPr bwMode="auto">
          <a:xfrm>
            <a:off x="5105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7" name="Rectangle 123"/>
          <p:cNvSpPr>
            <a:spLocks noChangeArrowheads="1"/>
          </p:cNvSpPr>
          <p:nvPr/>
        </p:nvSpPr>
        <p:spPr bwMode="auto">
          <a:xfrm>
            <a:off x="5257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8" name="Rectangle 124"/>
          <p:cNvSpPr>
            <a:spLocks noChangeArrowheads="1"/>
          </p:cNvSpPr>
          <p:nvPr/>
        </p:nvSpPr>
        <p:spPr bwMode="auto">
          <a:xfrm>
            <a:off x="5410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39" name="Rectangle 125"/>
          <p:cNvSpPr>
            <a:spLocks noChangeArrowheads="1"/>
          </p:cNvSpPr>
          <p:nvPr/>
        </p:nvSpPr>
        <p:spPr bwMode="auto">
          <a:xfrm>
            <a:off x="5562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40" name="Rectangle 126"/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41" name="Rectangle 127"/>
          <p:cNvSpPr>
            <a:spLocks noChangeArrowheads="1"/>
          </p:cNvSpPr>
          <p:nvPr/>
        </p:nvSpPr>
        <p:spPr bwMode="auto">
          <a:xfrm>
            <a:off x="5867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42" name="Rectangle 128"/>
          <p:cNvSpPr>
            <a:spLocks noChangeArrowheads="1"/>
          </p:cNvSpPr>
          <p:nvPr/>
        </p:nvSpPr>
        <p:spPr bwMode="auto">
          <a:xfrm>
            <a:off x="6019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43" name="Rectangle 129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44" name="Rectangle 130"/>
          <p:cNvSpPr>
            <a:spLocks noChangeArrowheads="1"/>
          </p:cNvSpPr>
          <p:nvPr/>
        </p:nvSpPr>
        <p:spPr bwMode="auto">
          <a:xfrm>
            <a:off x="6324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45" name="AutoShape 131"/>
          <p:cNvSpPr>
            <a:spLocks/>
          </p:cNvSpPr>
          <p:nvPr/>
        </p:nvSpPr>
        <p:spPr bwMode="auto">
          <a:xfrm rot="5400000">
            <a:off x="5105400" y="13716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46" name="Text Box 132"/>
          <p:cNvSpPr txBox="1">
            <a:spLocks noChangeArrowheads="1"/>
          </p:cNvSpPr>
          <p:nvPr/>
        </p:nvSpPr>
        <p:spPr bwMode="auto">
          <a:xfrm>
            <a:off x="4945063" y="1828800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16b</a:t>
            </a:r>
          </a:p>
        </p:txBody>
      </p:sp>
      <p:sp>
        <p:nvSpPr>
          <p:cNvPr id="653447" name="AutoShape 133"/>
          <p:cNvSpPr>
            <a:spLocks/>
          </p:cNvSpPr>
          <p:nvPr/>
        </p:nvSpPr>
        <p:spPr bwMode="auto">
          <a:xfrm>
            <a:off x="3657600" y="2895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3448" name="Text Box 134"/>
          <p:cNvSpPr txBox="1">
            <a:spLocks noChangeArrowheads="1"/>
          </p:cNvSpPr>
          <p:nvPr/>
        </p:nvSpPr>
        <p:spPr bwMode="auto">
          <a:xfrm>
            <a:off x="3328988" y="32400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53449" name="Line 135"/>
          <p:cNvSpPr>
            <a:spLocks noChangeShapeType="1"/>
          </p:cNvSpPr>
          <p:nvPr/>
        </p:nvSpPr>
        <p:spPr bwMode="auto">
          <a:xfrm>
            <a:off x="2743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450" name="Text Box 136"/>
          <p:cNvSpPr txBox="1">
            <a:spLocks noChangeArrowheads="1"/>
          </p:cNvSpPr>
          <p:nvPr/>
        </p:nvSpPr>
        <p:spPr bwMode="auto">
          <a:xfrm>
            <a:off x="987425" y="3240088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3b address</a:t>
            </a:r>
          </a:p>
        </p:txBody>
      </p:sp>
      <p:sp>
        <p:nvSpPr>
          <p:cNvPr id="417929" name="Rectangle 137"/>
          <p:cNvSpPr>
            <a:spLocks noChangeArrowheads="1"/>
          </p:cNvSpPr>
          <p:nvPr/>
        </p:nvSpPr>
        <p:spPr bwMode="auto">
          <a:xfrm>
            <a:off x="4038600" y="2895600"/>
            <a:ext cx="2438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417930" name="Line 138"/>
          <p:cNvSpPr>
            <a:spLocks noChangeShapeType="1"/>
          </p:cNvSpPr>
          <p:nvPr/>
        </p:nvSpPr>
        <p:spPr bwMode="auto">
          <a:xfrm>
            <a:off x="4038600" y="4876800"/>
            <a:ext cx="243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931" name="Line 139"/>
          <p:cNvSpPr>
            <a:spLocks noChangeShapeType="1"/>
          </p:cNvSpPr>
          <p:nvPr/>
        </p:nvSpPr>
        <p:spPr bwMode="auto">
          <a:xfrm>
            <a:off x="5257800" y="41148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932" name="Line 140"/>
          <p:cNvSpPr>
            <a:spLocks noChangeShapeType="1"/>
          </p:cNvSpPr>
          <p:nvPr/>
        </p:nvSpPr>
        <p:spPr bwMode="auto">
          <a:xfrm flipV="1">
            <a:off x="51054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933" name="Text Box 141"/>
          <p:cNvSpPr txBox="1">
            <a:spLocks noChangeArrowheads="1"/>
          </p:cNvSpPr>
          <p:nvPr/>
        </p:nvSpPr>
        <p:spPr bwMode="auto">
          <a:xfrm>
            <a:off x="5419725" y="41910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4819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Layout Across Two Chips</a:t>
            </a:r>
          </a:p>
        </p:txBody>
      </p:sp>
      <p:sp>
        <p:nvSpPr>
          <p:cNvPr id="150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D2CD198B-6209-4E46-B31F-5A662F126D8A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49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55365" name="Rectangle 3"/>
          <p:cNvSpPr>
            <a:spLocks noChangeArrowheads="1"/>
          </p:cNvSpPr>
          <p:nvPr/>
        </p:nvSpPr>
        <p:spPr bwMode="auto">
          <a:xfrm>
            <a:off x="4038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66" name="Rectangle 4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67" name="Rectangle 5"/>
          <p:cNvSpPr>
            <a:spLocks noChangeArrowheads="1"/>
          </p:cNvSpPr>
          <p:nvPr/>
        </p:nvSpPr>
        <p:spPr bwMode="auto">
          <a:xfrm>
            <a:off x="4343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68" name="Rectangle 6"/>
          <p:cNvSpPr>
            <a:spLocks noChangeArrowheads="1"/>
          </p:cNvSpPr>
          <p:nvPr/>
        </p:nvSpPr>
        <p:spPr bwMode="auto">
          <a:xfrm>
            <a:off x="4495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69" name="Rectangle 7"/>
          <p:cNvSpPr>
            <a:spLocks noChangeArrowheads="1"/>
          </p:cNvSpPr>
          <p:nvPr/>
        </p:nvSpPr>
        <p:spPr bwMode="auto">
          <a:xfrm>
            <a:off x="4648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0" name="Rectangle 8"/>
          <p:cNvSpPr>
            <a:spLocks noChangeArrowheads="1"/>
          </p:cNvSpPr>
          <p:nvPr/>
        </p:nvSpPr>
        <p:spPr bwMode="auto">
          <a:xfrm>
            <a:off x="4800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1" name="Rectangle 9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2" name="Rectangle 10"/>
          <p:cNvSpPr>
            <a:spLocks noChangeArrowheads="1"/>
          </p:cNvSpPr>
          <p:nvPr/>
        </p:nvSpPr>
        <p:spPr bwMode="auto">
          <a:xfrm>
            <a:off x="5105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3" name="Rectangle 11"/>
          <p:cNvSpPr>
            <a:spLocks noChangeArrowheads="1"/>
          </p:cNvSpPr>
          <p:nvPr/>
        </p:nvSpPr>
        <p:spPr bwMode="auto">
          <a:xfrm>
            <a:off x="5257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4" name="Rectangle 12"/>
          <p:cNvSpPr>
            <a:spLocks noChangeArrowheads="1"/>
          </p:cNvSpPr>
          <p:nvPr/>
        </p:nvSpPr>
        <p:spPr bwMode="auto">
          <a:xfrm>
            <a:off x="5410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5" name="Rectangle 13"/>
          <p:cNvSpPr>
            <a:spLocks noChangeArrowheads="1"/>
          </p:cNvSpPr>
          <p:nvPr/>
        </p:nvSpPr>
        <p:spPr bwMode="auto">
          <a:xfrm>
            <a:off x="5562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6" name="Rectangle 14"/>
          <p:cNvSpPr>
            <a:spLocks noChangeArrowheads="1"/>
          </p:cNvSpPr>
          <p:nvPr/>
        </p:nvSpPr>
        <p:spPr bwMode="auto">
          <a:xfrm>
            <a:off x="5715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7" name="Rectangle 15"/>
          <p:cNvSpPr>
            <a:spLocks noChangeArrowheads="1"/>
          </p:cNvSpPr>
          <p:nvPr/>
        </p:nvSpPr>
        <p:spPr bwMode="auto">
          <a:xfrm>
            <a:off x="5867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8" name="Rectangle 16"/>
          <p:cNvSpPr>
            <a:spLocks noChangeArrowheads="1"/>
          </p:cNvSpPr>
          <p:nvPr/>
        </p:nvSpPr>
        <p:spPr bwMode="auto">
          <a:xfrm>
            <a:off x="6019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79" name="Rectangle 17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0" name="Rectangle 18"/>
          <p:cNvSpPr>
            <a:spLocks noChangeArrowheads="1"/>
          </p:cNvSpPr>
          <p:nvPr/>
        </p:nvSpPr>
        <p:spPr bwMode="auto">
          <a:xfrm>
            <a:off x="6324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1" name="Rectangle 19"/>
          <p:cNvSpPr>
            <a:spLocks noChangeArrowheads="1"/>
          </p:cNvSpPr>
          <p:nvPr/>
        </p:nvSpPr>
        <p:spPr bwMode="auto">
          <a:xfrm>
            <a:off x="4038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2" name="Rectangle 20"/>
          <p:cNvSpPr>
            <a:spLocks noChangeArrowheads="1"/>
          </p:cNvSpPr>
          <p:nvPr/>
        </p:nvSpPr>
        <p:spPr bwMode="auto">
          <a:xfrm>
            <a:off x="4191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3" name="Rectangle 21"/>
          <p:cNvSpPr>
            <a:spLocks noChangeArrowheads="1"/>
          </p:cNvSpPr>
          <p:nvPr/>
        </p:nvSpPr>
        <p:spPr bwMode="auto">
          <a:xfrm>
            <a:off x="4343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4" name="Rectangle 22"/>
          <p:cNvSpPr>
            <a:spLocks noChangeArrowheads="1"/>
          </p:cNvSpPr>
          <p:nvPr/>
        </p:nvSpPr>
        <p:spPr bwMode="auto">
          <a:xfrm>
            <a:off x="4495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5" name="Rectangle 23"/>
          <p:cNvSpPr>
            <a:spLocks noChangeArrowheads="1"/>
          </p:cNvSpPr>
          <p:nvPr/>
        </p:nvSpPr>
        <p:spPr bwMode="auto">
          <a:xfrm>
            <a:off x="4648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6" name="Rectangle 24"/>
          <p:cNvSpPr>
            <a:spLocks noChangeArrowheads="1"/>
          </p:cNvSpPr>
          <p:nvPr/>
        </p:nvSpPr>
        <p:spPr bwMode="auto">
          <a:xfrm>
            <a:off x="4800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7" name="Rectangle 25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8" name="Rectangle 26"/>
          <p:cNvSpPr>
            <a:spLocks noChangeArrowheads="1"/>
          </p:cNvSpPr>
          <p:nvPr/>
        </p:nvSpPr>
        <p:spPr bwMode="auto">
          <a:xfrm>
            <a:off x="5105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89" name="Rectangle 27"/>
          <p:cNvSpPr>
            <a:spLocks noChangeArrowheads="1"/>
          </p:cNvSpPr>
          <p:nvPr/>
        </p:nvSpPr>
        <p:spPr bwMode="auto">
          <a:xfrm>
            <a:off x="5257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0" name="Rectangle 28"/>
          <p:cNvSpPr>
            <a:spLocks noChangeArrowheads="1"/>
          </p:cNvSpPr>
          <p:nvPr/>
        </p:nvSpPr>
        <p:spPr bwMode="auto">
          <a:xfrm>
            <a:off x="5410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1" name="Rectangle 29"/>
          <p:cNvSpPr>
            <a:spLocks noChangeArrowheads="1"/>
          </p:cNvSpPr>
          <p:nvPr/>
        </p:nvSpPr>
        <p:spPr bwMode="auto">
          <a:xfrm>
            <a:off x="5562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2" name="Rectangle 30"/>
          <p:cNvSpPr>
            <a:spLocks noChangeArrowheads="1"/>
          </p:cNvSpPr>
          <p:nvPr/>
        </p:nvSpPr>
        <p:spPr bwMode="auto">
          <a:xfrm>
            <a:off x="5715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3" name="Rectangle 31"/>
          <p:cNvSpPr>
            <a:spLocks noChangeArrowheads="1"/>
          </p:cNvSpPr>
          <p:nvPr/>
        </p:nvSpPr>
        <p:spPr bwMode="auto">
          <a:xfrm>
            <a:off x="5867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4" name="Rectangle 32"/>
          <p:cNvSpPr>
            <a:spLocks noChangeArrowheads="1"/>
          </p:cNvSpPr>
          <p:nvPr/>
        </p:nvSpPr>
        <p:spPr bwMode="auto">
          <a:xfrm>
            <a:off x="6019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5" name="Rectangle 33"/>
          <p:cNvSpPr>
            <a:spLocks noChangeArrowheads="1"/>
          </p:cNvSpPr>
          <p:nvPr/>
        </p:nvSpPr>
        <p:spPr bwMode="auto">
          <a:xfrm>
            <a:off x="6172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6" name="Rectangle 34"/>
          <p:cNvSpPr>
            <a:spLocks noChangeArrowheads="1"/>
          </p:cNvSpPr>
          <p:nvPr/>
        </p:nvSpPr>
        <p:spPr bwMode="auto">
          <a:xfrm>
            <a:off x="6324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7" name="Rectangle 35"/>
          <p:cNvSpPr>
            <a:spLocks noChangeArrowheads="1"/>
          </p:cNvSpPr>
          <p:nvPr/>
        </p:nvSpPr>
        <p:spPr bwMode="auto">
          <a:xfrm>
            <a:off x="4038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8" name="Rectangle 36"/>
          <p:cNvSpPr>
            <a:spLocks noChangeArrowheads="1"/>
          </p:cNvSpPr>
          <p:nvPr/>
        </p:nvSpPr>
        <p:spPr bwMode="auto">
          <a:xfrm>
            <a:off x="4191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399" name="Rectangle 37"/>
          <p:cNvSpPr>
            <a:spLocks noChangeArrowheads="1"/>
          </p:cNvSpPr>
          <p:nvPr/>
        </p:nvSpPr>
        <p:spPr bwMode="auto">
          <a:xfrm>
            <a:off x="4343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0" name="Rectangle 38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1" name="Rectangle 39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2" name="Rectangle 40"/>
          <p:cNvSpPr>
            <a:spLocks noChangeArrowheads="1"/>
          </p:cNvSpPr>
          <p:nvPr/>
        </p:nvSpPr>
        <p:spPr bwMode="auto">
          <a:xfrm>
            <a:off x="4800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3" name="Rectangle 41"/>
          <p:cNvSpPr>
            <a:spLocks noChangeArrowheads="1"/>
          </p:cNvSpPr>
          <p:nvPr/>
        </p:nvSpPr>
        <p:spPr bwMode="auto">
          <a:xfrm>
            <a:off x="4953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4" name="Rectangle 42"/>
          <p:cNvSpPr>
            <a:spLocks noChangeArrowheads="1"/>
          </p:cNvSpPr>
          <p:nvPr/>
        </p:nvSpPr>
        <p:spPr bwMode="auto">
          <a:xfrm>
            <a:off x="5105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5" name="Rectangle 43"/>
          <p:cNvSpPr>
            <a:spLocks noChangeArrowheads="1"/>
          </p:cNvSpPr>
          <p:nvPr/>
        </p:nvSpPr>
        <p:spPr bwMode="auto">
          <a:xfrm>
            <a:off x="5257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6" name="Rectangle 44"/>
          <p:cNvSpPr>
            <a:spLocks noChangeArrowheads="1"/>
          </p:cNvSpPr>
          <p:nvPr/>
        </p:nvSpPr>
        <p:spPr bwMode="auto">
          <a:xfrm>
            <a:off x="5410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7" name="Rectangle 45"/>
          <p:cNvSpPr>
            <a:spLocks noChangeArrowheads="1"/>
          </p:cNvSpPr>
          <p:nvPr/>
        </p:nvSpPr>
        <p:spPr bwMode="auto">
          <a:xfrm>
            <a:off x="5562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8" name="Rectangle 46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09" name="Rectangle 47"/>
          <p:cNvSpPr>
            <a:spLocks noChangeArrowheads="1"/>
          </p:cNvSpPr>
          <p:nvPr/>
        </p:nvSpPr>
        <p:spPr bwMode="auto">
          <a:xfrm>
            <a:off x="5867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0" name="Rectangle 48"/>
          <p:cNvSpPr>
            <a:spLocks noChangeArrowheads="1"/>
          </p:cNvSpPr>
          <p:nvPr/>
        </p:nvSpPr>
        <p:spPr bwMode="auto">
          <a:xfrm>
            <a:off x="6019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1" name="Rectangle 49"/>
          <p:cNvSpPr>
            <a:spLocks noChangeArrowheads="1"/>
          </p:cNvSpPr>
          <p:nvPr/>
        </p:nvSpPr>
        <p:spPr bwMode="auto">
          <a:xfrm>
            <a:off x="6172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2" name="Rectangle 5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3" name="Rectangle 51"/>
          <p:cNvSpPr>
            <a:spLocks noChangeArrowheads="1"/>
          </p:cNvSpPr>
          <p:nvPr/>
        </p:nvSpPr>
        <p:spPr bwMode="auto">
          <a:xfrm>
            <a:off x="4038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4" name="Rectangle 52"/>
          <p:cNvSpPr>
            <a:spLocks noChangeArrowheads="1"/>
          </p:cNvSpPr>
          <p:nvPr/>
        </p:nvSpPr>
        <p:spPr bwMode="auto">
          <a:xfrm>
            <a:off x="4191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5" name="Rectangle 53"/>
          <p:cNvSpPr>
            <a:spLocks noChangeArrowheads="1"/>
          </p:cNvSpPr>
          <p:nvPr/>
        </p:nvSpPr>
        <p:spPr bwMode="auto">
          <a:xfrm>
            <a:off x="4343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6" name="Rectangle 54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7" name="Rectangle 55"/>
          <p:cNvSpPr>
            <a:spLocks noChangeArrowheads="1"/>
          </p:cNvSpPr>
          <p:nvPr/>
        </p:nvSpPr>
        <p:spPr bwMode="auto">
          <a:xfrm>
            <a:off x="4648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8" name="Rectangle 56"/>
          <p:cNvSpPr>
            <a:spLocks noChangeArrowheads="1"/>
          </p:cNvSpPr>
          <p:nvPr/>
        </p:nvSpPr>
        <p:spPr bwMode="auto">
          <a:xfrm>
            <a:off x="4800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19" name="Rectangle 57"/>
          <p:cNvSpPr>
            <a:spLocks noChangeArrowheads="1"/>
          </p:cNvSpPr>
          <p:nvPr/>
        </p:nvSpPr>
        <p:spPr bwMode="auto">
          <a:xfrm>
            <a:off x="4953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0" name="Rectangle 58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1" name="Rectangle 59"/>
          <p:cNvSpPr>
            <a:spLocks noChangeArrowheads="1"/>
          </p:cNvSpPr>
          <p:nvPr/>
        </p:nvSpPr>
        <p:spPr bwMode="auto">
          <a:xfrm>
            <a:off x="5257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2" name="Rectangle 60"/>
          <p:cNvSpPr>
            <a:spLocks noChangeArrowheads="1"/>
          </p:cNvSpPr>
          <p:nvPr/>
        </p:nvSpPr>
        <p:spPr bwMode="auto">
          <a:xfrm>
            <a:off x="5410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3" name="Rectangle 61"/>
          <p:cNvSpPr>
            <a:spLocks noChangeArrowheads="1"/>
          </p:cNvSpPr>
          <p:nvPr/>
        </p:nvSpPr>
        <p:spPr bwMode="auto">
          <a:xfrm>
            <a:off x="5562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4" name="Rectangle 62"/>
          <p:cNvSpPr>
            <a:spLocks noChangeArrowheads="1"/>
          </p:cNvSpPr>
          <p:nvPr/>
        </p:nvSpPr>
        <p:spPr bwMode="auto">
          <a:xfrm>
            <a:off x="5715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5" name="Rectangle 63"/>
          <p:cNvSpPr>
            <a:spLocks noChangeArrowheads="1"/>
          </p:cNvSpPr>
          <p:nvPr/>
        </p:nvSpPr>
        <p:spPr bwMode="auto">
          <a:xfrm>
            <a:off x="5867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6" name="Rectangle 64"/>
          <p:cNvSpPr>
            <a:spLocks noChangeArrowheads="1"/>
          </p:cNvSpPr>
          <p:nvPr/>
        </p:nvSpPr>
        <p:spPr bwMode="auto">
          <a:xfrm>
            <a:off x="6019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7" name="Rectangle 65"/>
          <p:cNvSpPr>
            <a:spLocks noChangeArrowheads="1"/>
          </p:cNvSpPr>
          <p:nvPr/>
        </p:nvSpPr>
        <p:spPr bwMode="auto">
          <a:xfrm>
            <a:off x="6172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8" name="Rectangle 66"/>
          <p:cNvSpPr>
            <a:spLocks noChangeArrowheads="1"/>
          </p:cNvSpPr>
          <p:nvPr/>
        </p:nvSpPr>
        <p:spPr bwMode="auto">
          <a:xfrm>
            <a:off x="6324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29" name="Rectangle 67"/>
          <p:cNvSpPr>
            <a:spLocks noChangeArrowheads="1"/>
          </p:cNvSpPr>
          <p:nvPr/>
        </p:nvSpPr>
        <p:spPr bwMode="auto">
          <a:xfrm>
            <a:off x="4038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0" name="Rectangle 68"/>
          <p:cNvSpPr>
            <a:spLocks noChangeArrowheads="1"/>
          </p:cNvSpPr>
          <p:nvPr/>
        </p:nvSpPr>
        <p:spPr bwMode="auto">
          <a:xfrm>
            <a:off x="4191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1" name="Rectangle 69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2" name="Rectangle 70"/>
          <p:cNvSpPr>
            <a:spLocks noChangeArrowheads="1"/>
          </p:cNvSpPr>
          <p:nvPr/>
        </p:nvSpPr>
        <p:spPr bwMode="auto">
          <a:xfrm>
            <a:off x="4495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3" name="Rectangle 71"/>
          <p:cNvSpPr>
            <a:spLocks noChangeArrowheads="1"/>
          </p:cNvSpPr>
          <p:nvPr/>
        </p:nvSpPr>
        <p:spPr bwMode="auto">
          <a:xfrm>
            <a:off x="4648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4" name="Rectangle 72"/>
          <p:cNvSpPr>
            <a:spLocks noChangeArrowheads="1"/>
          </p:cNvSpPr>
          <p:nvPr/>
        </p:nvSpPr>
        <p:spPr bwMode="auto">
          <a:xfrm>
            <a:off x="4800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5" name="Rectangle 73"/>
          <p:cNvSpPr>
            <a:spLocks noChangeArrowheads="1"/>
          </p:cNvSpPr>
          <p:nvPr/>
        </p:nvSpPr>
        <p:spPr bwMode="auto">
          <a:xfrm>
            <a:off x="4953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6" name="Rectangle 74"/>
          <p:cNvSpPr>
            <a:spLocks noChangeArrowheads="1"/>
          </p:cNvSpPr>
          <p:nvPr/>
        </p:nvSpPr>
        <p:spPr bwMode="auto">
          <a:xfrm>
            <a:off x="5105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7" name="Rectangle 75"/>
          <p:cNvSpPr>
            <a:spLocks noChangeArrowheads="1"/>
          </p:cNvSpPr>
          <p:nvPr/>
        </p:nvSpPr>
        <p:spPr bwMode="auto">
          <a:xfrm>
            <a:off x="5257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8" name="Rectangle 76"/>
          <p:cNvSpPr>
            <a:spLocks noChangeArrowheads="1"/>
          </p:cNvSpPr>
          <p:nvPr/>
        </p:nvSpPr>
        <p:spPr bwMode="auto">
          <a:xfrm>
            <a:off x="5410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39" name="Rectangle 77"/>
          <p:cNvSpPr>
            <a:spLocks noChangeArrowheads="1"/>
          </p:cNvSpPr>
          <p:nvPr/>
        </p:nvSpPr>
        <p:spPr bwMode="auto">
          <a:xfrm>
            <a:off x="5562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0" name="Rectangle 78"/>
          <p:cNvSpPr>
            <a:spLocks noChangeArrowheads="1"/>
          </p:cNvSpPr>
          <p:nvPr/>
        </p:nvSpPr>
        <p:spPr bwMode="auto">
          <a:xfrm>
            <a:off x="5715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1" name="Rectangle 79"/>
          <p:cNvSpPr>
            <a:spLocks noChangeArrowheads="1"/>
          </p:cNvSpPr>
          <p:nvPr/>
        </p:nvSpPr>
        <p:spPr bwMode="auto">
          <a:xfrm>
            <a:off x="5867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2" name="Rectangle 80"/>
          <p:cNvSpPr>
            <a:spLocks noChangeArrowheads="1"/>
          </p:cNvSpPr>
          <p:nvPr/>
        </p:nvSpPr>
        <p:spPr bwMode="auto">
          <a:xfrm>
            <a:off x="6019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3" name="Rectangle 81"/>
          <p:cNvSpPr>
            <a:spLocks noChangeArrowheads="1"/>
          </p:cNvSpPr>
          <p:nvPr/>
        </p:nvSpPr>
        <p:spPr bwMode="auto">
          <a:xfrm>
            <a:off x="6172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4" name="Rectangle 82"/>
          <p:cNvSpPr>
            <a:spLocks noChangeArrowheads="1"/>
          </p:cNvSpPr>
          <p:nvPr/>
        </p:nvSpPr>
        <p:spPr bwMode="auto">
          <a:xfrm>
            <a:off x="6324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5" name="Rectangle 83"/>
          <p:cNvSpPr>
            <a:spLocks noChangeArrowheads="1"/>
          </p:cNvSpPr>
          <p:nvPr/>
        </p:nvSpPr>
        <p:spPr bwMode="auto">
          <a:xfrm>
            <a:off x="4038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6" name="Rectangle 84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7" name="Rectangle 85"/>
          <p:cNvSpPr>
            <a:spLocks noChangeArrowheads="1"/>
          </p:cNvSpPr>
          <p:nvPr/>
        </p:nvSpPr>
        <p:spPr bwMode="auto">
          <a:xfrm>
            <a:off x="4343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8" name="Rectangle 86"/>
          <p:cNvSpPr>
            <a:spLocks noChangeArrowheads="1"/>
          </p:cNvSpPr>
          <p:nvPr/>
        </p:nvSpPr>
        <p:spPr bwMode="auto">
          <a:xfrm>
            <a:off x="4495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49" name="Rectangle 87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0" name="Rectangle 88"/>
          <p:cNvSpPr>
            <a:spLocks noChangeArrowheads="1"/>
          </p:cNvSpPr>
          <p:nvPr/>
        </p:nvSpPr>
        <p:spPr bwMode="auto">
          <a:xfrm>
            <a:off x="4800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1" name="Rectangle 89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2" name="Rectangle 90"/>
          <p:cNvSpPr>
            <a:spLocks noChangeArrowheads="1"/>
          </p:cNvSpPr>
          <p:nvPr/>
        </p:nvSpPr>
        <p:spPr bwMode="auto">
          <a:xfrm>
            <a:off x="5105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3" name="Rectangle 91"/>
          <p:cNvSpPr>
            <a:spLocks noChangeArrowheads="1"/>
          </p:cNvSpPr>
          <p:nvPr/>
        </p:nvSpPr>
        <p:spPr bwMode="auto">
          <a:xfrm>
            <a:off x="5257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4" name="Rectangle 92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5" name="Rectangle 93"/>
          <p:cNvSpPr>
            <a:spLocks noChangeArrowheads="1"/>
          </p:cNvSpPr>
          <p:nvPr/>
        </p:nvSpPr>
        <p:spPr bwMode="auto">
          <a:xfrm>
            <a:off x="5562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6" name="Rectangle 94"/>
          <p:cNvSpPr>
            <a:spLocks noChangeArrowheads="1"/>
          </p:cNvSpPr>
          <p:nvPr/>
        </p:nvSpPr>
        <p:spPr bwMode="auto">
          <a:xfrm>
            <a:off x="5715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7" name="Rectangle 95"/>
          <p:cNvSpPr>
            <a:spLocks noChangeArrowheads="1"/>
          </p:cNvSpPr>
          <p:nvPr/>
        </p:nvSpPr>
        <p:spPr bwMode="auto">
          <a:xfrm>
            <a:off x="5867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8" name="Rectangle 96"/>
          <p:cNvSpPr>
            <a:spLocks noChangeArrowheads="1"/>
          </p:cNvSpPr>
          <p:nvPr/>
        </p:nvSpPr>
        <p:spPr bwMode="auto">
          <a:xfrm>
            <a:off x="6019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59" name="Rectangle 97"/>
          <p:cNvSpPr>
            <a:spLocks noChangeArrowheads="1"/>
          </p:cNvSpPr>
          <p:nvPr/>
        </p:nvSpPr>
        <p:spPr bwMode="auto">
          <a:xfrm>
            <a:off x="6172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0" name="Rectangle 98"/>
          <p:cNvSpPr>
            <a:spLocks noChangeArrowheads="1"/>
          </p:cNvSpPr>
          <p:nvPr/>
        </p:nvSpPr>
        <p:spPr bwMode="auto">
          <a:xfrm>
            <a:off x="6324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1" name="Rectangle 99"/>
          <p:cNvSpPr>
            <a:spLocks noChangeArrowheads="1"/>
          </p:cNvSpPr>
          <p:nvPr/>
        </p:nvSpPr>
        <p:spPr bwMode="auto">
          <a:xfrm>
            <a:off x="4038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2" name="Rectangle 100"/>
          <p:cNvSpPr>
            <a:spLocks noChangeArrowheads="1"/>
          </p:cNvSpPr>
          <p:nvPr/>
        </p:nvSpPr>
        <p:spPr bwMode="auto">
          <a:xfrm>
            <a:off x="4191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3" name="Rectangle 101"/>
          <p:cNvSpPr>
            <a:spLocks noChangeArrowheads="1"/>
          </p:cNvSpPr>
          <p:nvPr/>
        </p:nvSpPr>
        <p:spPr bwMode="auto">
          <a:xfrm>
            <a:off x="4343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4" name="Rectangle 102"/>
          <p:cNvSpPr>
            <a:spLocks noChangeArrowheads="1"/>
          </p:cNvSpPr>
          <p:nvPr/>
        </p:nvSpPr>
        <p:spPr bwMode="auto">
          <a:xfrm>
            <a:off x="4495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5" name="Rectangle 103"/>
          <p:cNvSpPr>
            <a:spLocks noChangeArrowheads="1"/>
          </p:cNvSpPr>
          <p:nvPr/>
        </p:nvSpPr>
        <p:spPr bwMode="auto">
          <a:xfrm>
            <a:off x="4648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6" name="Rectangle 104"/>
          <p:cNvSpPr>
            <a:spLocks noChangeArrowheads="1"/>
          </p:cNvSpPr>
          <p:nvPr/>
        </p:nvSpPr>
        <p:spPr bwMode="auto">
          <a:xfrm>
            <a:off x="4800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7" name="Rectangle 105"/>
          <p:cNvSpPr>
            <a:spLocks noChangeArrowheads="1"/>
          </p:cNvSpPr>
          <p:nvPr/>
        </p:nvSpPr>
        <p:spPr bwMode="auto">
          <a:xfrm>
            <a:off x="4953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8" name="Rectangle 106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69" name="Rectangle 107"/>
          <p:cNvSpPr>
            <a:spLocks noChangeArrowheads="1"/>
          </p:cNvSpPr>
          <p:nvPr/>
        </p:nvSpPr>
        <p:spPr bwMode="auto">
          <a:xfrm>
            <a:off x="5257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0" name="Rectangle 108"/>
          <p:cNvSpPr>
            <a:spLocks noChangeArrowheads="1"/>
          </p:cNvSpPr>
          <p:nvPr/>
        </p:nvSpPr>
        <p:spPr bwMode="auto">
          <a:xfrm>
            <a:off x="5410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1" name="Rectangle 109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2" name="Rectangle 110"/>
          <p:cNvSpPr>
            <a:spLocks noChangeArrowheads="1"/>
          </p:cNvSpPr>
          <p:nvPr/>
        </p:nvSpPr>
        <p:spPr bwMode="auto">
          <a:xfrm>
            <a:off x="5715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3" name="Rectangle 111"/>
          <p:cNvSpPr>
            <a:spLocks noChangeArrowheads="1"/>
          </p:cNvSpPr>
          <p:nvPr/>
        </p:nvSpPr>
        <p:spPr bwMode="auto">
          <a:xfrm>
            <a:off x="5867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4" name="Rectangle 112"/>
          <p:cNvSpPr>
            <a:spLocks noChangeArrowheads="1"/>
          </p:cNvSpPr>
          <p:nvPr/>
        </p:nvSpPr>
        <p:spPr bwMode="auto">
          <a:xfrm>
            <a:off x="6019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5" name="Rectangle 113"/>
          <p:cNvSpPr>
            <a:spLocks noChangeArrowheads="1"/>
          </p:cNvSpPr>
          <p:nvPr/>
        </p:nvSpPr>
        <p:spPr bwMode="auto">
          <a:xfrm>
            <a:off x="6172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6" name="Rectangle 114"/>
          <p:cNvSpPr>
            <a:spLocks noChangeArrowheads="1"/>
          </p:cNvSpPr>
          <p:nvPr/>
        </p:nvSpPr>
        <p:spPr bwMode="auto">
          <a:xfrm>
            <a:off x="6324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7" name="Rectangle 115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8" name="Rectangle 116"/>
          <p:cNvSpPr>
            <a:spLocks noChangeArrowheads="1"/>
          </p:cNvSpPr>
          <p:nvPr/>
        </p:nvSpPr>
        <p:spPr bwMode="auto">
          <a:xfrm>
            <a:off x="4191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79" name="Rectangle 117"/>
          <p:cNvSpPr>
            <a:spLocks noChangeArrowheads="1"/>
          </p:cNvSpPr>
          <p:nvPr/>
        </p:nvSpPr>
        <p:spPr bwMode="auto">
          <a:xfrm>
            <a:off x="4343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0" name="Rectangle 118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1" name="Rectangle 119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2" name="Rectangle 120"/>
          <p:cNvSpPr>
            <a:spLocks noChangeArrowheads="1"/>
          </p:cNvSpPr>
          <p:nvPr/>
        </p:nvSpPr>
        <p:spPr bwMode="auto">
          <a:xfrm>
            <a:off x="4800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3" name="Rectangle 121"/>
          <p:cNvSpPr>
            <a:spLocks noChangeArrowheads="1"/>
          </p:cNvSpPr>
          <p:nvPr/>
        </p:nvSpPr>
        <p:spPr bwMode="auto">
          <a:xfrm>
            <a:off x="4953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4" name="Rectangle 122"/>
          <p:cNvSpPr>
            <a:spLocks noChangeArrowheads="1"/>
          </p:cNvSpPr>
          <p:nvPr/>
        </p:nvSpPr>
        <p:spPr bwMode="auto">
          <a:xfrm>
            <a:off x="5105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5" name="Rectangle 123"/>
          <p:cNvSpPr>
            <a:spLocks noChangeArrowheads="1"/>
          </p:cNvSpPr>
          <p:nvPr/>
        </p:nvSpPr>
        <p:spPr bwMode="auto">
          <a:xfrm>
            <a:off x="5257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6" name="Rectangle 124"/>
          <p:cNvSpPr>
            <a:spLocks noChangeArrowheads="1"/>
          </p:cNvSpPr>
          <p:nvPr/>
        </p:nvSpPr>
        <p:spPr bwMode="auto">
          <a:xfrm>
            <a:off x="5410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7" name="Rectangle 125"/>
          <p:cNvSpPr>
            <a:spLocks noChangeArrowheads="1"/>
          </p:cNvSpPr>
          <p:nvPr/>
        </p:nvSpPr>
        <p:spPr bwMode="auto">
          <a:xfrm>
            <a:off x="5562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8" name="Rectangle 126"/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89" name="Rectangle 127"/>
          <p:cNvSpPr>
            <a:spLocks noChangeArrowheads="1"/>
          </p:cNvSpPr>
          <p:nvPr/>
        </p:nvSpPr>
        <p:spPr bwMode="auto">
          <a:xfrm>
            <a:off x="5867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90" name="Rectangle 128"/>
          <p:cNvSpPr>
            <a:spLocks noChangeArrowheads="1"/>
          </p:cNvSpPr>
          <p:nvPr/>
        </p:nvSpPr>
        <p:spPr bwMode="auto">
          <a:xfrm>
            <a:off x="6019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91" name="Rectangle 129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92" name="Rectangle 130"/>
          <p:cNvSpPr>
            <a:spLocks noChangeArrowheads="1"/>
          </p:cNvSpPr>
          <p:nvPr/>
        </p:nvSpPr>
        <p:spPr bwMode="auto">
          <a:xfrm>
            <a:off x="6324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93" name="AutoShape 131"/>
          <p:cNvSpPr>
            <a:spLocks/>
          </p:cNvSpPr>
          <p:nvPr/>
        </p:nvSpPr>
        <p:spPr bwMode="auto">
          <a:xfrm rot="5400000">
            <a:off x="5105400" y="13716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94" name="Text Box 132"/>
          <p:cNvSpPr txBox="1">
            <a:spLocks noChangeArrowheads="1"/>
          </p:cNvSpPr>
          <p:nvPr/>
        </p:nvSpPr>
        <p:spPr bwMode="auto">
          <a:xfrm>
            <a:off x="4945063" y="1828800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16b</a:t>
            </a:r>
          </a:p>
        </p:txBody>
      </p:sp>
      <p:sp>
        <p:nvSpPr>
          <p:cNvPr id="655495" name="AutoShape 133"/>
          <p:cNvSpPr>
            <a:spLocks/>
          </p:cNvSpPr>
          <p:nvPr/>
        </p:nvSpPr>
        <p:spPr bwMode="auto">
          <a:xfrm>
            <a:off x="3657600" y="2895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5496" name="Text Box 134"/>
          <p:cNvSpPr txBox="1">
            <a:spLocks noChangeArrowheads="1"/>
          </p:cNvSpPr>
          <p:nvPr/>
        </p:nvSpPr>
        <p:spPr bwMode="auto">
          <a:xfrm>
            <a:off x="3328988" y="32400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55497" name="Line 135"/>
          <p:cNvSpPr>
            <a:spLocks noChangeShapeType="1"/>
          </p:cNvSpPr>
          <p:nvPr/>
        </p:nvSpPr>
        <p:spPr bwMode="auto">
          <a:xfrm>
            <a:off x="2743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98" name="Text Box 136"/>
          <p:cNvSpPr txBox="1">
            <a:spLocks noChangeArrowheads="1"/>
          </p:cNvSpPr>
          <p:nvPr/>
        </p:nvSpPr>
        <p:spPr bwMode="auto">
          <a:xfrm>
            <a:off x="987425" y="3240088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3b address</a:t>
            </a:r>
          </a:p>
        </p:txBody>
      </p:sp>
      <p:sp>
        <p:nvSpPr>
          <p:cNvPr id="419977" name="Rectangle 137"/>
          <p:cNvSpPr>
            <a:spLocks noChangeArrowheads="1"/>
          </p:cNvSpPr>
          <p:nvPr/>
        </p:nvSpPr>
        <p:spPr bwMode="auto">
          <a:xfrm>
            <a:off x="4038600" y="2895600"/>
            <a:ext cx="12192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High</a:t>
            </a:r>
          </a:p>
        </p:txBody>
      </p:sp>
      <p:sp>
        <p:nvSpPr>
          <p:cNvPr id="419978" name="Line 138"/>
          <p:cNvSpPr>
            <a:spLocks noChangeShapeType="1"/>
          </p:cNvSpPr>
          <p:nvPr/>
        </p:nvSpPr>
        <p:spPr bwMode="auto">
          <a:xfrm>
            <a:off x="4038600" y="4876800"/>
            <a:ext cx="243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9" name="Line 139"/>
          <p:cNvSpPr>
            <a:spLocks noChangeShapeType="1"/>
          </p:cNvSpPr>
          <p:nvPr/>
        </p:nvSpPr>
        <p:spPr bwMode="auto">
          <a:xfrm>
            <a:off x="4648200" y="4114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0" name="Line 140"/>
          <p:cNvSpPr>
            <a:spLocks noChangeShapeType="1"/>
          </p:cNvSpPr>
          <p:nvPr/>
        </p:nvSpPr>
        <p:spPr bwMode="auto">
          <a:xfrm flipV="1">
            <a:off x="44958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1" name="Text Box 141"/>
          <p:cNvSpPr txBox="1">
            <a:spLocks noChangeArrowheads="1"/>
          </p:cNvSpPr>
          <p:nvPr/>
        </p:nvSpPr>
        <p:spPr bwMode="auto">
          <a:xfrm>
            <a:off x="4800600" y="4191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419982" name="Rectangle 142"/>
          <p:cNvSpPr>
            <a:spLocks noChangeArrowheads="1"/>
          </p:cNvSpPr>
          <p:nvPr/>
        </p:nvSpPr>
        <p:spPr bwMode="auto">
          <a:xfrm>
            <a:off x="5257800" y="2895600"/>
            <a:ext cx="1219200" cy="1219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Low</a:t>
            </a:r>
          </a:p>
        </p:txBody>
      </p:sp>
      <p:sp>
        <p:nvSpPr>
          <p:cNvPr id="419983" name="Line 143"/>
          <p:cNvSpPr>
            <a:spLocks noChangeShapeType="1"/>
          </p:cNvSpPr>
          <p:nvPr/>
        </p:nvSpPr>
        <p:spPr bwMode="auto">
          <a:xfrm>
            <a:off x="5867400" y="41148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4" name="Line 144"/>
          <p:cNvSpPr>
            <a:spLocks noChangeShapeType="1"/>
          </p:cNvSpPr>
          <p:nvPr/>
        </p:nvSpPr>
        <p:spPr bwMode="auto">
          <a:xfrm flipV="1">
            <a:off x="57150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5" name="Text Box 145"/>
          <p:cNvSpPr txBox="1">
            <a:spLocks noChangeArrowheads="1"/>
          </p:cNvSpPr>
          <p:nvPr/>
        </p:nvSpPr>
        <p:spPr bwMode="auto">
          <a:xfrm>
            <a:off x="6019800" y="4191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419986" name="Line 146"/>
          <p:cNvSpPr>
            <a:spLocks noChangeShapeType="1"/>
          </p:cNvSpPr>
          <p:nvPr/>
        </p:nvSpPr>
        <p:spPr bwMode="auto">
          <a:xfrm>
            <a:off x="4038600" y="5181600"/>
            <a:ext cx="243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3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 Memory Chips</a:t>
            </a:r>
          </a:p>
        </p:txBody>
      </p:sp>
      <p:sp>
        <p:nvSpPr>
          <p:cNvPr id="5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70499649-8B82-4DD3-A0D7-217B5083257F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51270" name="Rectangle 4"/>
          <p:cNvSpPr>
            <a:spLocks noChangeArrowheads="1"/>
          </p:cNvSpPr>
          <p:nvPr/>
        </p:nvSpPr>
        <p:spPr bwMode="auto">
          <a:xfrm>
            <a:off x="1349375" y="2579688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  <a:p>
            <a:pPr algn="ctr" eaLnBrk="0" hangingPunct="0"/>
            <a:r>
              <a:rPr lang="en-US"/>
              <a:t>high</a:t>
            </a:r>
          </a:p>
        </p:txBody>
      </p:sp>
      <p:sp>
        <p:nvSpPr>
          <p:cNvPr id="651271" name="Line 5"/>
          <p:cNvSpPr>
            <a:spLocks noChangeShapeType="1"/>
          </p:cNvSpPr>
          <p:nvPr/>
        </p:nvSpPr>
        <p:spPr bwMode="auto">
          <a:xfrm>
            <a:off x="1501775" y="220027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0" name="Line 6"/>
          <p:cNvSpPr>
            <a:spLocks noChangeShapeType="1"/>
          </p:cNvSpPr>
          <p:nvPr/>
        </p:nvSpPr>
        <p:spPr bwMode="auto">
          <a:xfrm>
            <a:off x="1804988" y="4021138"/>
            <a:ext cx="0" cy="379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73" name="Line 7"/>
          <p:cNvSpPr>
            <a:spLocks noChangeShapeType="1"/>
          </p:cNvSpPr>
          <p:nvPr/>
        </p:nvSpPr>
        <p:spPr bwMode="auto">
          <a:xfrm>
            <a:off x="2108200" y="2351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2" name="Line 8"/>
          <p:cNvSpPr>
            <a:spLocks noChangeShapeType="1"/>
          </p:cNvSpPr>
          <p:nvPr/>
        </p:nvSpPr>
        <p:spPr bwMode="auto">
          <a:xfrm flipH="1">
            <a:off x="1652588" y="4249738"/>
            <a:ext cx="303212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1905000" y="39433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51276" name="Oval 10"/>
          <p:cNvSpPr>
            <a:spLocks noChangeArrowheads="1"/>
          </p:cNvSpPr>
          <p:nvPr/>
        </p:nvSpPr>
        <p:spPr bwMode="auto">
          <a:xfrm>
            <a:off x="1425575" y="2124075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1277" name="Oval 11"/>
          <p:cNvSpPr>
            <a:spLocks noChangeArrowheads="1"/>
          </p:cNvSpPr>
          <p:nvPr/>
        </p:nvSpPr>
        <p:spPr bwMode="auto">
          <a:xfrm>
            <a:off x="2032000" y="2276475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1278" name="Rectangle 12"/>
          <p:cNvSpPr>
            <a:spLocks noChangeArrowheads="1"/>
          </p:cNvSpPr>
          <p:nvPr/>
        </p:nvSpPr>
        <p:spPr bwMode="auto">
          <a:xfrm>
            <a:off x="2640013" y="2579688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  <a:p>
            <a:pPr algn="ctr" eaLnBrk="0" hangingPunct="0"/>
            <a:r>
              <a:rPr lang="en-US"/>
              <a:t>low</a:t>
            </a:r>
          </a:p>
        </p:txBody>
      </p:sp>
      <p:sp>
        <p:nvSpPr>
          <p:cNvPr id="651279" name="Line 13"/>
          <p:cNvSpPr>
            <a:spLocks noChangeShapeType="1"/>
          </p:cNvSpPr>
          <p:nvPr/>
        </p:nvSpPr>
        <p:spPr bwMode="auto">
          <a:xfrm>
            <a:off x="2792413" y="2200275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8" name="Line 14"/>
          <p:cNvSpPr>
            <a:spLocks noChangeShapeType="1"/>
          </p:cNvSpPr>
          <p:nvPr/>
        </p:nvSpPr>
        <p:spPr bwMode="auto">
          <a:xfrm>
            <a:off x="3095625" y="402113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81" name="Line 15"/>
          <p:cNvSpPr>
            <a:spLocks noChangeShapeType="1"/>
          </p:cNvSpPr>
          <p:nvPr/>
        </p:nvSpPr>
        <p:spPr bwMode="auto">
          <a:xfrm>
            <a:off x="3398838" y="2351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0" name="Line 16"/>
          <p:cNvSpPr>
            <a:spLocks noChangeShapeType="1"/>
          </p:cNvSpPr>
          <p:nvPr/>
        </p:nvSpPr>
        <p:spPr bwMode="auto">
          <a:xfrm flipH="1">
            <a:off x="2943225" y="4249738"/>
            <a:ext cx="303213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3171825" y="40211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51284" name="Oval 18"/>
          <p:cNvSpPr>
            <a:spLocks noChangeArrowheads="1"/>
          </p:cNvSpPr>
          <p:nvPr/>
        </p:nvSpPr>
        <p:spPr bwMode="auto">
          <a:xfrm>
            <a:off x="2716213" y="2124075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1285" name="Oval 19"/>
          <p:cNvSpPr>
            <a:spLocks noChangeArrowheads="1"/>
          </p:cNvSpPr>
          <p:nvPr/>
        </p:nvSpPr>
        <p:spPr bwMode="auto">
          <a:xfrm>
            <a:off x="3322638" y="2276475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1286" name="Text Box 20"/>
          <p:cNvSpPr txBox="1">
            <a:spLocks noChangeArrowheads="1"/>
          </p:cNvSpPr>
          <p:nvPr/>
        </p:nvSpPr>
        <p:spPr bwMode="auto">
          <a:xfrm>
            <a:off x="2722563" y="61610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</a:t>
            </a:r>
          </a:p>
        </p:txBody>
      </p:sp>
      <p:sp>
        <p:nvSpPr>
          <p:cNvPr id="651287" name="Line 22"/>
          <p:cNvSpPr>
            <a:spLocks noChangeShapeType="1"/>
          </p:cNvSpPr>
          <p:nvPr/>
        </p:nvSpPr>
        <p:spPr bwMode="auto">
          <a:xfrm flipH="1">
            <a:off x="2259013" y="330358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50" name="Line 26"/>
          <p:cNvSpPr>
            <a:spLocks noChangeShapeType="1"/>
          </p:cNvSpPr>
          <p:nvPr/>
        </p:nvSpPr>
        <p:spPr bwMode="auto">
          <a:xfrm>
            <a:off x="1349375" y="4592638"/>
            <a:ext cx="2201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89" name="Rectangle 27"/>
          <p:cNvSpPr>
            <a:spLocks noChangeArrowheads="1"/>
          </p:cNvSpPr>
          <p:nvPr/>
        </p:nvSpPr>
        <p:spPr bwMode="auto">
          <a:xfrm>
            <a:off x="2028825" y="5778500"/>
            <a:ext cx="609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grpSp>
        <p:nvGrpSpPr>
          <p:cNvPr id="651290" name="Group 28"/>
          <p:cNvGrpSpPr>
            <a:grpSpLocks/>
          </p:cNvGrpSpPr>
          <p:nvPr/>
        </p:nvGrpSpPr>
        <p:grpSpPr bwMode="auto">
          <a:xfrm>
            <a:off x="2181225" y="6311900"/>
            <a:ext cx="304800" cy="304800"/>
            <a:chOff x="1440" y="2784"/>
            <a:chExt cx="192" cy="192"/>
          </a:xfrm>
        </p:grpSpPr>
        <p:sp>
          <p:nvSpPr>
            <p:cNvPr id="651291" name="AutoShape 29"/>
            <p:cNvSpPr>
              <a:spLocks noChangeArrowheads="1"/>
            </p:cNvSpPr>
            <p:nvPr/>
          </p:nvSpPr>
          <p:spPr bwMode="auto">
            <a:xfrm flipV="1">
              <a:off x="1440" y="2784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51292" name="Oval 30"/>
            <p:cNvSpPr>
              <a:spLocks noChangeArrowheads="1"/>
            </p:cNvSpPr>
            <p:nvPr/>
          </p:nvSpPr>
          <p:spPr bwMode="auto">
            <a:xfrm flipV="1">
              <a:off x="1584" y="2832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51293" name="Line 31"/>
          <p:cNvSpPr>
            <a:spLocks noChangeShapeType="1"/>
          </p:cNvSpPr>
          <p:nvPr/>
        </p:nvSpPr>
        <p:spPr bwMode="auto">
          <a:xfrm flipH="1">
            <a:off x="2638425" y="58547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94" name="AutoShape 32"/>
          <p:cNvSpPr>
            <a:spLocks noChangeArrowheads="1"/>
          </p:cNvSpPr>
          <p:nvPr/>
        </p:nvSpPr>
        <p:spPr bwMode="auto">
          <a:xfrm>
            <a:off x="2028825" y="5321300"/>
            <a:ext cx="609600" cy="152400"/>
          </a:xfrm>
          <a:custGeom>
            <a:avLst/>
            <a:gdLst>
              <a:gd name="T0" fmla="*/ 533400 w 21600"/>
              <a:gd name="T1" fmla="*/ 76200 h 21600"/>
              <a:gd name="T2" fmla="*/ 304800 w 21600"/>
              <a:gd name="T3" fmla="*/ 152400 h 21600"/>
              <a:gd name="T4" fmla="*/ 76200 w 21600"/>
              <a:gd name="T5" fmla="*/ 76200 h 21600"/>
              <a:gd name="T6" fmla="*/ 304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51295" name="AutoShape 33"/>
          <p:cNvCxnSpPr>
            <a:cxnSpLocks noChangeShapeType="1"/>
            <a:stCxn id="651294" idx="1"/>
            <a:endCxn id="651289" idx="0"/>
          </p:cNvCxnSpPr>
          <p:nvPr/>
        </p:nvCxnSpPr>
        <p:spPr bwMode="auto">
          <a:xfrm>
            <a:off x="2333625" y="5473700"/>
            <a:ext cx="0" cy="3048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1296" name="Freeform 34"/>
          <p:cNvSpPr>
            <a:spLocks/>
          </p:cNvSpPr>
          <p:nvPr/>
        </p:nvSpPr>
        <p:spPr bwMode="auto">
          <a:xfrm>
            <a:off x="1647825" y="5092700"/>
            <a:ext cx="533400" cy="1524000"/>
          </a:xfrm>
          <a:custGeom>
            <a:avLst/>
            <a:gdLst>
              <a:gd name="T0" fmla="*/ 0 w 336"/>
              <a:gd name="T1" fmla="*/ 864 h 864"/>
              <a:gd name="T2" fmla="*/ 0 w 336"/>
              <a:gd name="T3" fmla="*/ 0 h 864"/>
              <a:gd name="T4" fmla="*/ 336 w 336"/>
              <a:gd name="T5" fmla="*/ 0 h 864"/>
              <a:gd name="T6" fmla="*/ 336 w 336"/>
              <a:gd name="T7" fmla="*/ 14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864"/>
              <a:gd name="T14" fmla="*/ 336 w 33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864">
                <a:moveTo>
                  <a:pt x="0" y="864"/>
                </a:moveTo>
                <a:lnTo>
                  <a:pt x="0" y="0"/>
                </a:lnTo>
                <a:lnTo>
                  <a:pt x="336" y="0"/>
                </a:lnTo>
                <a:lnTo>
                  <a:pt x="336" y="144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51297" name="AutoShape 35"/>
          <p:cNvCxnSpPr>
            <a:cxnSpLocks noChangeShapeType="1"/>
            <a:stCxn id="651289" idx="2"/>
            <a:endCxn id="651291" idx="3"/>
          </p:cNvCxnSpPr>
          <p:nvPr/>
        </p:nvCxnSpPr>
        <p:spPr bwMode="auto">
          <a:xfrm>
            <a:off x="2333625" y="6007100"/>
            <a:ext cx="0" cy="3048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460" name="Line 36"/>
          <p:cNvSpPr>
            <a:spLocks noChangeShapeType="1"/>
          </p:cNvSpPr>
          <p:nvPr/>
        </p:nvSpPr>
        <p:spPr bwMode="auto">
          <a:xfrm>
            <a:off x="2486025" y="4400550"/>
            <a:ext cx="0" cy="920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299" name="Line 37"/>
          <p:cNvSpPr>
            <a:spLocks noChangeShapeType="1"/>
          </p:cNvSpPr>
          <p:nvPr/>
        </p:nvSpPr>
        <p:spPr bwMode="auto">
          <a:xfrm flipH="1">
            <a:off x="2562225" y="53975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00" name="Line 39"/>
          <p:cNvSpPr>
            <a:spLocks noChangeShapeType="1"/>
          </p:cNvSpPr>
          <p:nvPr/>
        </p:nvSpPr>
        <p:spPr bwMode="auto">
          <a:xfrm flipH="1">
            <a:off x="2638425" y="64643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01" name="Line 40"/>
          <p:cNvSpPr>
            <a:spLocks noChangeShapeType="1"/>
          </p:cNvSpPr>
          <p:nvPr/>
        </p:nvSpPr>
        <p:spPr bwMode="auto">
          <a:xfrm flipH="1">
            <a:off x="1120775" y="6616700"/>
            <a:ext cx="25050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02" name="Rectangle 41"/>
          <p:cNvSpPr>
            <a:spLocks noChangeArrowheads="1"/>
          </p:cNvSpPr>
          <p:nvPr/>
        </p:nvSpPr>
        <p:spPr bwMode="auto">
          <a:xfrm>
            <a:off x="892175" y="1279525"/>
            <a:ext cx="911225" cy="328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15:1</a:t>
            </a:r>
          </a:p>
        </p:txBody>
      </p:sp>
      <p:sp>
        <p:nvSpPr>
          <p:cNvPr id="359466" name="Line 42"/>
          <p:cNvSpPr>
            <a:spLocks noChangeShapeType="1"/>
          </p:cNvSpPr>
          <p:nvPr/>
        </p:nvSpPr>
        <p:spPr bwMode="auto">
          <a:xfrm>
            <a:off x="1349375" y="4400550"/>
            <a:ext cx="2201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7" name="Line 43"/>
          <p:cNvSpPr>
            <a:spLocks noChangeShapeType="1"/>
          </p:cNvSpPr>
          <p:nvPr/>
        </p:nvSpPr>
        <p:spPr bwMode="auto">
          <a:xfrm>
            <a:off x="2562225" y="4567238"/>
            <a:ext cx="0" cy="75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8" name="Line 44"/>
          <p:cNvSpPr>
            <a:spLocks noChangeShapeType="1"/>
          </p:cNvSpPr>
          <p:nvPr/>
        </p:nvSpPr>
        <p:spPr bwMode="auto">
          <a:xfrm>
            <a:off x="1349375" y="2200275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06" name="Text Box 45"/>
          <p:cNvSpPr txBox="1">
            <a:spLocks noChangeArrowheads="1"/>
          </p:cNvSpPr>
          <p:nvPr/>
        </p:nvSpPr>
        <p:spPr bwMode="auto">
          <a:xfrm>
            <a:off x="1195388" y="2579688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51307" name="Text Box 46"/>
          <p:cNvSpPr txBox="1">
            <a:spLocks noChangeArrowheads="1"/>
          </p:cNvSpPr>
          <p:nvPr/>
        </p:nvSpPr>
        <p:spPr bwMode="auto">
          <a:xfrm>
            <a:off x="2487613" y="2579688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51308" name="Text Box 47"/>
          <p:cNvSpPr txBox="1">
            <a:spLocks noChangeArrowheads="1"/>
          </p:cNvSpPr>
          <p:nvPr/>
        </p:nvSpPr>
        <p:spPr bwMode="auto">
          <a:xfrm>
            <a:off x="3092450" y="2579688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51309" name="Text Box 48"/>
          <p:cNvSpPr txBox="1">
            <a:spLocks noChangeArrowheads="1"/>
          </p:cNvSpPr>
          <p:nvPr/>
        </p:nvSpPr>
        <p:spPr bwMode="auto">
          <a:xfrm>
            <a:off x="1801813" y="2579688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359473" name="Line 49"/>
          <p:cNvSpPr>
            <a:spLocks noChangeShapeType="1"/>
          </p:cNvSpPr>
          <p:nvPr/>
        </p:nvSpPr>
        <p:spPr bwMode="auto">
          <a:xfrm flipV="1">
            <a:off x="3627438" y="19113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74" name="Line 50"/>
          <p:cNvSpPr>
            <a:spLocks noChangeShapeType="1"/>
          </p:cNvSpPr>
          <p:nvPr/>
        </p:nvSpPr>
        <p:spPr bwMode="auto">
          <a:xfrm>
            <a:off x="3398838" y="1911350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312" name="Rectangle 51"/>
          <p:cNvSpPr>
            <a:spLocks noChangeArrowheads="1"/>
          </p:cNvSpPr>
          <p:nvPr/>
        </p:nvSpPr>
        <p:spPr bwMode="auto">
          <a:xfrm>
            <a:off x="1798638" y="1279525"/>
            <a:ext cx="153987" cy="328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359478" name="Freeform 54"/>
          <p:cNvSpPr>
            <a:spLocks/>
          </p:cNvSpPr>
          <p:nvPr/>
        </p:nvSpPr>
        <p:spPr bwMode="auto">
          <a:xfrm>
            <a:off x="2106613" y="1608138"/>
            <a:ext cx="455612" cy="682625"/>
          </a:xfrm>
          <a:custGeom>
            <a:avLst/>
            <a:gdLst>
              <a:gd name="T0" fmla="*/ 287 w 287"/>
              <a:gd name="T1" fmla="*/ 0 h 430"/>
              <a:gd name="T2" fmla="*/ 287 w 287"/>
              <a:gd name="T3" fmla="*/ 239 h 430"/>
              <a:gd name="T4" fmla="*/ 0 w 287"/>
              <a:gd name="T5" fmla="*/ 239 h 430"/>
              <a:gd name="T6" fmla="*/ 0 w 287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430"/>
              <a:gd name="T14" fmla="*/ 287 w 287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430">
                <a:moveTo>
                  <a:pt x="287" y="0"/>
                </a:moveTo>
                <a:lnTo>
                  <a:pt x="287" y="239"/>
                </a:lnTo>
                <a:lnTo>
                  <a:pt x="0" y="239"/>
                </a:lnTo>
                <a:lnTo>
                  <a:pt x="0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79" name="Freeform 55"/>
          <p:cNvSpPr>
            <a:spLocks/>
          </p:cNvSpPr>
          <p:nvPr/>
        </p:nvSpPr>
        <p:spPr bwMode="auto">
          <a:xfrm>
            <a:off x="3017838" y="1608138"/>
            <a:ext cx="379412" cy="682625"/>
          </a:xfrm>
          <a:custGeom>
            <a:avLst/>
            <a:gdLst>
              <a:gd name="T0" fmla="*/ 0 w 239"/>
              <a:gd name="T1" fmla="*/ 0 h 430"/>
              <a:gd name="T2" fmla="*/ 0 w 239"/>
              <a:gd name="T3" fmla="*/ 286 h 430"/>
              <a:gd name="T4" fmla="*/ 239 w 239"/>
              <a:gd name="T5" fmla="*/ 286 h 430"/>
              <a:gd name="T6" fmla="*/ 239 w 239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39"/>
              <a:gd name="T13" fmla="*/ 0 h 430"/>
              <a:gd name="T14" fmla="*/ 239 w 239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" h="430">
                <a:moveTo>
                  <a:pt x="0" y="0"/>
                </a:moveTo>
                <a:lnTo>
                  <a:pt x="0" y="286"/>
                </a:lnTo>
                <a:lnTo>
                  <a:pt x="239" y="286"/>
                </a:lnTo>
                <a:lnTo>
                  <a:pt x="239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80" name="Freeform 56"/>
          <p:cNvSpPr>
            <a:spLocks/>
          </p:cNvSpPr>
          <p:nvPr/>
        </p:nvSpPr>
        <p:spPr bwMode="auto">
          <a:xfrm>
            <a:off x="2335213" y="5022850"/>
            <a:ext cx="833437" cy="1062038"/>
          </a:xfrm>
          <a:custGeom>
            <a:avLst/>
            <a:gdLst>
              <a:gd name="T0" fmla="*/ 95 w 525"/>
              <a:gd name="T1" fmla="*/ 0 h 669"/>
              <a:gd name="T2" fmla="*/ 525 w 525"/>
              <a:gd name="T3" fmla="*/ 0 h 669"/>
              <a:gd name="T4" fmla="*/ 525 w 525"/>
              <a:gd name="T5" fmla="*/ 669 h 669"/>
              <a:gd name="T6" fmla="*/ 0 w 525"/>
              <a:gd name="T7" fmla="*/ 669 h 669"/>
              <a:gd name="T8" fmla="*/ 0 60000 65536"/>
              <a:gd name="T9" fmla="*/ 0 60000 65536"/>
              <a:gd name="T10" fmla="*/ 0 60000 65536"/>
              <a:gd name="T11" fmla="*/ 0 60000 65536"/>
              <a:gd name="T12" fmla="*/ 0 w 525"/>
              <a:gd name="T13" fmla="*/ 0 h 669"/>
              <a:gd name="T14" fmla="*/ 525 w 525"/>
              <a:gd name="T15" fmla="*/ 669 h 6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" h="669">
                <a:moveTo>
                  <a:pt x="95" y="0"/>
                </a:moveTo>
                <a:lnTo>
                  <a:pt x="525" y="0"/>
                </a:lnTo>
                <a:lnTo>
                  <a:pt x="525" y="669"/>
                </a:lnTo>
                <a:lnTo>
                  <a:pt x="0" y="66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81" name="Freeform 57"/>
          <p:cNvSpPr>
            <a:spLocks/>
          </p:cNvSpPr>
          <p:nvPr/>
        </p:nvSpPr>
        <p:spPr bwMode="auto">
          <a:xfrm>
            <a:off x="2409825" y="4870450"/>
            <a:ext cx="911225" cy="1290638"/>
          </a:xfrm>
          <a:custGeom>
            <a:avLst/>
            <a:gdLst>
              <a:gd name="T0" fmla="*/ 96 w 574"/>
              <a:gd name="T1" fmla="*/ 0 h 813"/>
              <a:gd name="T2" fmla="*/ 574 w 574"/>
              <a:gd name="T3" fmla="*/ 0 h 813"/>
              <a:gd name="T4" fmla="*/ 574 w 574"/>
              <a:gd name="T5" fmla="*/ 813 h 813"/>
              <a:gd name="T6" fmla="*/ 0 w 574"/>
              <a:gd name="T7" fmla="*/ 813 h 813"/>
              <a:gd name="T8" fmla="*/ 0 60000 65536"/>
              <a:gd name="T9" fmla="*/ 0 60000 65536"/>
              <a:gd name="T10" fmla="*/ 0 60000 65536"/>
              <a:gd name="T11" fmla="*/ 0 60000 65536"/>
              <a:gd name="T12" fmla="*/ 0 w 574"/>
              <a:gd name="T13" fmla="*/ 0 h 813"/>
              <a:gd name="T14" fmla="*/ 574 w 574"/>
              <a:gd name="T15" fmla="*/ 813 h 8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4" h="813">
                <a:moveTo>
                  <a:pt x="96" y="0"/>
                </a:moveTo>
                <a:lnTo>
                  <a:pt x="574" y="0"/>
                </a:lnTo>
                <a:lnTo>
                  <a:pt x="574" y="813"/>
                </a:lnTo>
                <a:lnTo>
                  <a:pt x="0" y="81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76" name="Rectangle 52"/>
          <p:cNvSpPr>
            <a:spLocks noChangeArrowheads="1"/>
          </p:cNvSpPr>
          <p:nvPr/>
        </p:nvSpPr>
        <p:spPr bwMode="auto">
          <a:xfrm>
            <a:off x="2409825" y="1582738"/>
            <a:ext cx="833438" cy="3286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logic</a:t>
            </a:r>
          </a:p>
        </p:txBody>
      </p:sp>
      <p:sp>
        <p:nvSpPr>
          <p:cNvPr id="359482" name="Freeform 58"/>
          <p:cNvSpPr>
            <a:spLocks/>
          </p:cNvSpPr>
          <p:nvPr/>
        </p:nvSpPr>
        <p:spPr bwMode="auto">
          <a:xfrm>
            <a:off x="1879600" y="1608138"/>
            <a:ext cx="530225" cy="150812"/>
          </a:xfrm>
          <a:custGeom>
            <a:avLst/>
            <a:gdLst>
              <a:gd name="T0" fmla="*/ 0 w 334"/>
              <a:gd name="T1" fmla="*/ 0 h 95"/>
              <a:gd name="T2" fmla="*/ 0 w 334"/>
              <a:gd name="T3" fmla="*/ 95 h 95"/>
              <a:gd name="T4" fmla="*/ 334 w 334"/>
              <a:gd name="T5" fmla="*/ 95 h 95"/>
              <a:gd name="T6" fmla="*/ 0 60000 65536"/>
              <a:gd name="T7" fmla="*/ 0 60000 65536"/>
              <a:gd name="T8" fmla="*/ 0 60000 65536"/>
              <a:gd name="T9" fmla="*/ 0 w 334"/>
              <a:gd name="T10" fmla="*/ 0 h 95"/>
              <a:gd name="T11" fmla="*/ 334 w 334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4" h="95">
                <a:moveTo>
                  <a:pt x="0" y="0"/>
                </a:moveTo>
                <a:lnTo>
                  <a:pt x="0" y="95"/>
                </a:lnTo>
                <a:lnTo>
                  <a:pt x="334" y="9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84" name="Freeform 60"/>
          <p:cNvSpPr>
            <a:spLocks/>
          </p:cNvSpPr>
          <p:nvPr/>
        </p:nvSpPr>
        <p:spPr bwMode="auto">
          <a:xfrm>
            <a:off x="1195388" y="1608138"/>
            <a:ext cx="152400" cy="1744662"/>
          </a:xfrm>
          <a:custGeom>
            <a:avLst/>
            <a:gdLst>
              <a:gd name="T0" fmla="*/ 0 w 96"/>
              <a:gd name="T1" fmla="*/ 0 h 1099"/>
              <a:gd name="T2" fmla="*/ 0 w 96"/>
              <a:gd name="T3" fmla="*/ 1099 h 1099"/>
              <a:gd name="T4" fmla="*/ 96 w 96"/>
              <a:gd name="T5" fmla="*/ 1099 h 1099"/>
              <a:gd name="T6" fmla="*/ 0 60000 65536"/>
              <a:gd name="T7" fmla="*/ 0 60000 65536"/>
              <a:gd name="T8" fmla="*/ 0 60000 65536"/>
              <a:gd name="T9" fmla="*/ 0 w 96"/>
              <a:gd name="T10" fmla="*/ 0 h 1099"/>
              <a:gd name="T11" fmla="*/ 96 w 96"/>
              <a:gd name="T12" fmla="*/ 1099 h 10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099">
                <a:moveTo>
                  <a:pt x="0" y="0"/>
                </a:moveTo>
                <a:lnTo>
                  <a:pt x="0" y="1099"/>
                </a:lnTo>
                <a:lnTo>
                  <a:pt x="96" y="10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59485" name="Rectangle 61"/>
          <p:cNvSpPr>
            <a:spLocks noChangeArrowheads="1"/>
          </p:cNvSpPr>
          <p:nvPr/>
        </p:nvSpPr>
        <p:spPr bwMode="auto">
          <a:xfrm>
            <a:off x="895350" y="1279525"/>
            <a:ext cx="911225" cy="328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359486" name="Rectangle 62"/>
          <p:cNvSpPr>
            <a:spLocks noChangeArrowheads="1"/>
          </p:cNvSpPr>
          <p:nvPr/>
        </p:nvSpPr>
        <p:spPr bwMode="auto">
          <a:xfrm>
            <a:off x="1801813" y="1279525"/>
            <a:ext cx="153987" cy="3286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6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Issue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LC-3b, like many machines, is byte-addressable</a:t>
            </a:r>
          </a:p>
          <a:p>
            <a:r>
              <a:rPr lang="en-US"/>
              <a:t>However, LC-3b word is 16b (2 bytes)</a:t>
            </a:r>
          </a:p>
          <a:p>
            <a:r>
              <a:rPr lang="en-US"/>
              <a:t>What does this imply?</a:t>
            </a:r>
          </a:p>
          <a:p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E2D5B58B-EE8F-4CEA-B96E-A8162742D705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1447800" y="4038600"/>
            <a:ext cx="11430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724997" name="Rectangle 5"/>
          <p:cNvSpPr>
            <a:spLocks noChangeArrowheads="1"/>
          </p:cNvSpPr>
          <p:nvPr/>
        </p:nvSpPr>
        <p:spPr bwMode="auto">
          <a:xfrm>
            <a:off x="914400" y="4038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/>
              <a:t>0</a:t>
            </a:r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1447800" y="4343400"/>
            <a:ext cx="11430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724999" name="Rectangle 7"/>
          <p:cNvSpPr>
            <a:spLocks noChangeArrowheads="1"/>
          </p:cNvSpPr>
          <p:nvPr/>
        </p:nvSpPr>
        <p:spPr bwMode="auto">
          <a:xfrm>
            <a:off x="914400" y="4343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/>
              <a:t>1</a:t>
            </a: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1447800" y="4648200"/>
            <a:ext cx="11430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914400" y="4648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/>
              <a:t>2</a:t>
            </a:r>
          </a:p>
        </p:txBody>
      </p:sp>
      <p:sp>
        <p:nvSpPr>
          <p:cNvPr id="725002" name="Rectangle 10"/>
          <p:cNvSpPr>
            <a:spLocks noChangeArrowheads="1"/>
          </p:cNvSpPr>
          <p:nvPr/>
        </p:nvSpPr>
        <p:spPr bwMode="auto">
          <a:xfrm>
            <a:off x="1447800" y="4953000"/>
            <a:ext cx="11430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sp>
        <p:nvSpPr>
          <p:cNvPr id="725003" name="Rectangle 11"/>
          <p:cNvSpPr>
            <a:spLocks noChangeArrowheads="1"/>
          </p:cNvSpPr>
          <p:nvPr/>
        </p:nvSpPr>
        <p:spPr bwMode="auto">
          <a:xfrm>
            <a:off x="914400" y="4953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/>
              <a:t>3</a:t>
            </a:r>
          </a:p>
        </p:txBody>
      </p:sp>
      <p:sp>
        <p:nvSpPr>
          <p:cNvPr id="725004" name="Rectangle 12"/>
          <p:cNvSpPr>
            <a:spLocks noChangeArrowheads="1"/>
          </p:cNvSpPr>
          <p:nvPr/>
        </p:nvSpPr>
        <p:spPr bwMode="auto">
          <a:xfrm>
            <a:off x="1447800" y="5257800"/>
            <a:ext cx="11430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05" name="Rectangle 13"/>
          <p:cNvSpPr>
            <a:spLocks noChangeArrowheads="1"/>
          </p:cNvSpPr>
          <p:nvPr/>
        </p:nvSpPr>
        <p:spPr bwMode="auto">
          <a:xfrm>
            <a:off x="914400" y="5257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/>
              <a:t>4</a:t>
            </a:r>
          </a:p>
        </p:txBody>
      </p:sp>
      <p:sp>
        <p:nvSpPr>
          <p:cNvPr id="725006" name="Rectangle 14"/>
          <p:cNvSpPr>
            <a:spLocks noChangeArrowheads="1"/>
          </p:cNvSpPr>
          <p:nvPr/>
        </p:nvSpPr>
        <p:spPr bwMode="auto">
          <a:xfrm>
            <a:off x="1447800" y="5562600"/>
            <a:ext cx="11430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07" name="Rectangle 15"/>
          <p:cNvSpPr>
            <a:spLocks noChangeArrowheads="1"/>
          </p:cNvSpPr>
          <p:nvPr/>
        </p:nvSpPr>
        <p:spPr bwMode="auto">
          <a:xfrm>
            <a:off x="914400" y="5562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/>
              <a:t>5</a:t>
            </a:r>
          </a:p>
        </p:txBody>
      </p:sp>
      <p:sp>
        <p:nvSpPr>
          <p:cNvPr id="725008" name="Rectangle 16"/>
          <p:cNvSpPr>
            <a:spLocks noChangeArrowheads="1"/>
          </p:cNvSpPr>
          <p:nvPr/>
        </p:nvSpPr>
        <p:spPr bwMode="auto">
          <a:xfrm>
            <a:off x="1447800" y="5867400"/>
            <a:ext cx="11430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09" name="Rectangle 17"/>
          <p:cNvSpPr>
            <a:spLocks noChangeArrowheads="1"/>
          </p:cNvSpPr>
          <p:nvPr/>
        </p:nvSpPr>
        <p:spPr bwMode="auto">
          <a:xfrm>
            <a:off x="914400" y="5867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/>
              <a:t>6</a:t>
            </a:r>
          </a:p>
        </p:txBody>
      </p:sp>
      <p:sp>
        <p:nvSpPr>
          <p:cNvPr id="725010" name="Rectangle 18"/>
          <p:cNvSpPr>
            <a:spLocks noChangeArrowheads="1"/>
          </p:cNvSpPr>
          <p:nvPr/>
        </p:nvSpPr>
        <p:spPr bwMode="auto">
          <a:xfrm>
            <a:off x="1447800" y="6172200"/>
            <a:ext cx="1143000" cy="3048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11" name="Rectangle 19"/>
          <p:cNvSpPr>
            <a:spLocks noChangeArrowheads="1"/>
          </p:cNvSpPr>
          <p:nvPr/>
        </p:nvSpPr>
        <p:spPr bwMode="auto">
          <a:xfrm>
            <a:off x="914400" y="6172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US"/>
              <a:t>7</a:t>
            </a:r>
          </a:p>
        </p:txBody>
      </p:sp>
      <p:sp>
        <p:nvSpPr>
          <p:cNvPr id="725012" name="AutoShape 20"/>
          <p:cNvSpPr>
            <a:spLocks/>
          </p:cNvSpPr>
          <p:nvPr/>
        </p:nvSpPr>
        <p:spPr bwMode="auto">
          <a:xfrm rot="5400000" flipV="1">
            <a:off x="1905000" y="32004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5013" name="Text Box 21"/>
          <p:cNvSpPr txBox="1">
            <a:spLocks noChangeArrowheads="1"/>
          </p:cNvSpPr>
          <p:nvPr/>
        </p:nvSpPr>
        <p:spPr bwMode="auto">
          <a:xfrm>
            <a:off x="1752600" y="32766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8b</a:t>
            </a:r>
          </a:p>
        </p:txBody>
      </p:sp>
      <p:sp>
        <p:nvSpPr>
          <p:cNvPr id="725014" name="Line 22"/>
          <p:cNvSpPr>
            <a:spLocks noChangeShapeType="1"/>
          </p:cNvSpPr>
          <p:nvPr/>
        </p:nvSpPr>
        <p:spPr bwMode="auto">
          <a:xfrm>
            <a:off x="7620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Specific Memory does not always contain the “High” or “Low” byte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0D2FDA55-C269-4FF7-B1BC-29747C592BFA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600200" y="21336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3048000" y="21336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0</a:t>
            </a:r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1600200" y="24384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727046" name="Rectangle 6"/>
          <p:cNvSpPr>
            <a:spLocks noChangeArrowheads="1"/>
          </p:cNvSpPr>
          <p:nvPr/>
        </p:nvSpPr>
        <p:spPr bwMode="auto">
          <a:xfrm>
            <a:off x="3048000" y="24384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1600200" y="27432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5</a:t>
            </a:r>
          </a:p>
        </p:txBody>
      </p:sp>
      <p:sp>
        <p:nvSpPr>
          <p:cNvPr id="727048" name="Rectangle 8"/>
          <p:cNvSpPr>
            <a:spLocks noChangeArrowheads="1"/>
          </p:cNvSpPr>
          <p:nvPr/>
        </p:nvSpPr>
        <p:spPr bwMode="auto">
          <a:xfrm>
            <a:off x="3048000" y="27432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1600200" y="30480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7</a:t>
            </a:r>
          </a:p>
        </p:txBody>
      </p:sp>
      <p:sp>
        <p:nvSpPr>
          <p:cNvPr id="727050" name="Rectangle 10"/>
          <p:cNvSpPr>
            <a:spLocks noChangeArrowheads="1"/>
          </p:cNvSpPr>
          <p:nvPr/>
        </p:nvSpPr>
        <p:spPr bwMode="auto">
          <a:xfrm>
            <a:off x="3048000" y="30480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6</a:t>
            </a:r>
          </a:p>
        </p:txBody>
      </p:sp>
      <p:sp>
        <p:nvSpPr>
          <p:cNvPr id="727051" name="Rectangle 11"/>
          <p:cNvSpPr>
            <a:spLocks noChangeArrowheads="1"/>
          </p:cNvSpPr>
          <p:nvPr/>
        </p:nvSpPr>
        <p:spPr bwMode="auto">
          <a:xfrm>
            <a:off x="1600200" y="33528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9</a:t>
            </a:r>
          </a:p>
        </p:txBody>
      </p:sp>
      <p:sp>
        <p:nvSpPr>
          <p:cNvPr id="727052" name="Rectangle 12"/>
          <p:cNvSpPr>
            <a:spLocks noChangeArrowheads="1"/>
          </p:cNvSpPr>
          <p:nvPr/>
        </p:nvSpPr>
        <p:spPr bwMode="auto">
          <a:xfrm>
            <a:off x="3048000" y="33528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8</a:t>
            </a:r>
          </a:p>
        </p:txBody>
      </p:sp>
      <p:sp>
        <p:nvSpPr>
          <p:cNvPr id="727053" name="Rectangle 13"/>
          <p:cNvSpPr>
            <a:spLocks noChangeArrowheads="1"/>
          </p:cNvSpPr>
          <p:nvPr/>
        </p:nvSpPr>
        <p:spPr bwMode="auto">
          <a:xfrm>
            <a:off x="1600200" y="36576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11</a:t>
            </a:r>
          </a:p>
        </p:txBody>
      </p:sp>
      <p:sp>
        <p:nvSpPr>
          <p:cNvPr id="727054" name="Rectangle 14"/>
          <p:cNvSpPr>
            <a:spLocks noChangeArrowheads="1"/>
          </p:cNvSpPr>
          <p:nvPr/>
        </p:nvSpPr>
        <p:spPr bwMode="auto">
          <a:xfrm>
            <a:off x="3048000" y="36576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10</a:t>
            </a:r>
          </a:p>
        </p:txBody>
      </p:sp>
      <p:sp>
        <p:nvSpPr>
          <p:cNvPr id="727055" name="Rectangle 15"/>
          <p:cNvSpPr>
            <a:spLocks noChangeArrowheads="1"/>
          </p:cNvSpPr>
          <p:nvPr/>
        </p:nvSpPr>
        <p:spPr bwMode="auto">
          <a:xfrm>
            <a:off x="1600200" y="39624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13</a:t>
            </a:r>
          </a:p>
        </p:txBody>
      </p:sp>
      <p:sp>
        <p:nvSpPr>
          <p:cNvPr id="727056" name="Rectangle 16"/>
          <p:cNvSpPr>
            <a:spLocks noChangeArrowheads="1"/>
          </p:cNvSpPr>
          <p:nvPr/>
        </p:nvSpPr>
        <p:spPr bwMode="auto">
          <a:xfrm>
            <a:off x="3048000" y="39624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12</a:t>
            </a:r>
          </a:p>
        </p:txBody>
      </p:sp>
      <p:sp>
        <p:nvSpPr>
          <p:cNvPr id="727057" name="Rectangle 17"/>
          <p:cNvSpPr>
            <a:spLocks noChangeArrowheads="1"/>
          </p:cNvSpPr>
          <p:nvPr/>
        </p:nvSpPr>
        <p:spPr bwMode="auto">
          <a:xfrm>
            <a:off x="1600200" y="42672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15</a:t>
            </a:r>
          </a:p>
        </p:txBody>
      </p:sp>
      <p:sp>
        <p:nvSpPr>
          <p:cNvPr id="727058" name="Rectangle 18"/>
          <p:cNvSpPr>
            <a:spLocks noChangeArrowheads="1"/>
          </p:cNvSpPr>
          <p:nvPr/>
        </p:nvSpPr>
        <p:spPr bwMode="auto">
          <a:xfrm>
            <a:off x="3048000" y="4267200"/>
            <a:ext cx="1295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14</a:t>
            </a:r>
          </a:p>
        </p:txBody>
      </p:sp>
      <p:sp>
        <p:nvSpPr>
          <p:cNvPr id="727059" name="Rectangle 19"/>
          <p:cNvSpPr>
            <a:spLocks noChangeArrowheads="1"/>
          </p:cNvSpPr>
          <p:nvPr/>
        </p:nvSpPr>
        <p:spPr bwMode="auto">
          <a:xfrm>
            <a:off x="1600200" y="2133600"/>
            <a:ext cx="1295400" cy="2438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x8</a:t>
            </a:r>
          </a:p>
        </p:txBody>
      </p:sp>
      <p:sp>
        <p:nvSpPr>
          <p:cNvPr id="727060" name="Rectangle 20"/>
          <p:cNvSpPr>
            <a:spLocks noChangeArrowheads="1"/>
          </p:cNvSpPr>
          <p:nvPr/>
        </p:nvSpPr>
        <p:spPr bwMode="auto">
          <a:xfrm>
            <a:off x="3048000" y="2133600"/>
            <a:ext cx="1295400" cy="2438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x8</a:t>
            </a: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4343400" y="5105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4800600" y="4343400"/>
            <a:ext cx="19832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*((uint16_t)0)</a:t>
            </a:r>
          </a:p>
        </p:txBody>
      </p:sp>
      <p:sp>
        <p:nvSpPr>
          <p:cNvPr id="727063" name="Text Box 23"/>
          <p:cNvSpPr txBox="1">
            <a:spLocks noChangeArrowheads="1"/>
          </p:cNvSpPr>
          <p:nvPr/>
        </p:nvSpPr>
        <p:spPr bwMode="auto">
          <a:xfrm>
            <a:off x="4800600" y="4800600"/>
            <a:ext cx="19832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*((uint16_t)3)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7B56693-E0A5-ED49-AC32-262F5DBDD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22" y="5817925"/>
            <a:ext cx="8332555" cy="86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1" fontAlgn="base" hangingPunct="1">
              <a:lnSpc>
                <a:spcPct val="90000"/>
              </a:lnSpc>
              <a:spcBef>
                <a:spcPts val="65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entury Gothic" pitchFamily="34" charset="0"/>
              <a:buChar char="•"/>
              <a:defRPr sz="2600">
                <a:solidFill>
                  <a:schemeClr val="tx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1pPr>
            <a:lvl2pPr marL="741363" indent="-284163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entury Gothic" pitchFamily="34" charset="0"/>
              <a:buChar char="–"/>
              <a:defRPr sz="2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entury Gothic" pitchFamily="34" charset="0"/>
              <a:buChar char="•"/>
              <a:defRPr>
                <a:solidFill>
                  <a:schemeClr val="accent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–"/>
              <a:defRPr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•"/>
              <a:defRPr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>
                <a:solidFill>
                  <a:srgbClr val="8383AD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>
                <a:solidFill>
                  <a:srgbClr val="8383AD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>
                <a:solidFill>
                  <a:srgbClr val="8383AD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>
                <a:solidFill>
                  <a:srgbClr val="8383AD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2400" kern="0" dirty="0"/>
              <a:t>Note: LC3b doesn’t have unaligned memory operations</a:t>
            </a:r>
          </a:p>
          <a:p>
            <a:pPr lvl="1">
              <a:defRPr/>
            </a:pPr>
            <a:r>
              <a:rPr lang="en-US" sz="2000" kern="0" dirty="0"/>
              <a:t>It is byte addressable but LDW and STW are word aligned!</a:t>
            </a:r>
          </a:p>
        </p:txBody>
      </p:sp>
    </p:spTree>
    <p:extLst>
      <p:ext uri="{BB962C8B-B14F-4D97-AF65-F5344CB8AC3E}">
        <p14:creationId xmlns:p14="http://schemas.microsoft.com/office/powerpoint/2010/main" val="1728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9" grpId="0" animBg="1"/>
      <p:bldP spid="727060" grpId="0" animBg="1"/>
      <p:bldP spid="727062" grpId="0"/>
      <p:bldP spid="7270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Dealing with Alignment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ISA</a:t>
            </a:r>
          </a:p>
          <a:p>
            <a:pPr lvl="1"/>
            <a:r>
              <a:rPr lang="en-US"/>
              <a:t>Don’t allow unaligned accesses (Alpha)</a:t>
            </a:r>
          </a:p>
          <a:p>
            <a:pPr lvl="1"/>
            <a:r>
              <a:rPr lang="en-US"/>
              <a:t>Software deals with it</a:t>
            </a:r>
          </a:p>
          <a:p>
            <a:pPr lvl="1"/>
            <a:r>
              <a:rPr lang="en-US"/>
              <a:t>Issues?</a:t>
            </a:r>
          </a:p>
          <a:p>
            <a:pPr lvl="1"/>
            <a:endParaRPr lang="en-US"/>
          </a:p>
          <a:p>
            <a:r>
              <a:rPr lang="en-US"/>
              <a:t>Hardware</a:t>
            </a:r>
          </a:p>
          <a:p>
            <a:pPr lvl="1"/>
            <a:r>
              <a:rPr lang="en-US"/>
              <a:t>Processor-centric </a:t>
            </a:r>
          </a:p>
          <a:p>
            <a:pPr lvl="1"/>
            <a:r>
              <a:rPr lang="en-US"/>
              <a:t>Memory sub-system centric</a:t>
            </a:r>
          </a:p>
          <a:p>
            <a:pPr lvl="1"/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67EB9275-41F9-4744-B302-34D0C8097D52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42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Alignment</a:t>
            </a:r>
          </a:p>
        </p:txBody>
      </p:sp>
      <p:graphicFrame>
        <p:nvGraphicFramePr>
          <p:cNvPr id="73113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176750"/>
              </p:ext>
            </p:extLst>
          </p:nvPr>
        </p:nvGraphicFramePr>
        <p:xfrm>
          <a:off x="931532" y="1524000"/>
          <a:ext cx="7516949" cy="470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Visio" r:id="rId4" imgW="5860189" imgH="3671003" progId="Visio.Drawing.11">
                  <p:embed/>
                </p:oleObj>
              </mc:Choice>
              <mc:Fallback>
                <p:oleObj name="Visio" r:id="rId4" imgW="5860189" imgH="3671003" progId="Visio.Drawing.11">
                  <p:embed/>
                  <p:pic>
                    <p:nvPicPr>
                      <p:cNvPr id="731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532" y="1524000"/>
                        <a:ext cx="7516949" cy="470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92B3057E-9B89-4799-AA1E-CB137FBBE4BF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99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Layout Across Four Chips</a:t>
            </a:r>
          </a:p>
        </p:txBody>
      </p:sp>
      <p:sp>
        <p:nvSpPr>
          <p:cNvPr id="15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9D10E470-F705-43D6-880A-697BE678352F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5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57413" name="Rectangle 3"/>
          <p:cNvSpPr>
            <a:spLocks noChangeArrowheads="1"/>
          </p:cNvSpPr>
          <p:nvPr/>
        </p:nvSpPr>
        <p:spPr bwMode="auto">
          <a:xfrm>
            <a:off x="4038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14" name="Rectangle 4"/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15" name="Rectangle 5"/>
          <p:cNvSpPr>
            <a:spLocks noChangeArrowheads="1"/>
          </p:cNvSpPr>
          <p:nvPr/>
        </p:nvSpPr>
        <p:spPr bwMode="auto">
          <a:xfrm>
            <a:off x="4343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16" name="Rectangle 6"/>
          <p:cNvSpPr>
            <a:spLocks noChangeArrowheads="1"/>
          </p:cNvSpPr>
          <p:nvPr/>
        </p:nvSpPr>
        <p:spPr bwMode="auto">
          <a:xfrm>
            <a:off x="4495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17" name="Rectangle 7"/>
          <p:cNvSpPr>
            <a:spLocks noChangeArrowheads="1"/>
          </p:cNvSpPr>
          <p:nvPr/>
        </p:nvSpPr>
        <p:spPr bwMode="auto">
          <a:xfrm>
            <a:off x="4648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18" name="Rectangle 8"/>
          <p:cNvSpPr>
            <a:spLocks noChangeArrowheads="1"/>
          </p:cNvSpPr>
          <p:nvPr/>
        </p:nvSpPr>
        <p:spPr bwMode="auto">
          <a:xfrm>
            <a:off x="4800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19" name="Rectangle 9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0" name="Rectangle 10"/>
          <p:cNvSpPr>
            <a:spLocks noChangeArrowheads="1"/>
          </p:cNvSpPr>
          <p:nvPr/>
        </p:nvSpPr>
        <p:spPr bwMode="auto">
          <a:xfrm>
            <a:off x="5105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1" name="Rectangle 11"/>
          <p:cNvSpPr>
            <a:spLocks noChangeArrowheads="1"/>
          </p:cNvSpPr>
          <p:nvPr/>
        </p:nvSpPr>
        <p:spPr bwMode="auto">
          <a:xfrm>
            <a:off x="5257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2" name="Rectangle 12"/>
          <p:cNvSpPr>
            <a:spLocks noChangeArrowheads="1"/>
          </p:cNvSpPr>
          <p:nvPr/>
        </p:nvSpPr>
        <p:spPr bwMode="auto">
          <a:xfrm>
            <a:off x="5410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3" name="Rectangle 13"/>
          <p:cNvSpPr>
            <a:spLocks noChangeArrowheads="1"/>
          </p:cNvSpPr>
          <p:nvPr/>
        </p:nvSpPr>
        <p:spPr bwMode="auto">
          <a:xfrm>
            <a:off x="5562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4" name="Rectangle 14"/>
          <p:cNvSpPr>
            <a:spLocks noChangeArrowheads="1"/>
          </p:cNvSpPr>
          <p:nvPr/>
        </p:nvSpPr>
        <p:spPr bwMode="auto">
          <a:xfrm>
            <a:off x="57150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5" name="Rectangle 15"/>
          <p:cNvSpPr>
            <a:spLocks noChangeArrowheads="1"/>
          </p:cNvSpPr>
          <p:nvPr/>
        </p:nvSpPr>
        <p:spPr bwMode="auto">
          <a:xfrm>
            <a:off x="58674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6" name="Rectangle 16"/>
          <p:cNvSpPr>
            <a:spLocks noChangeArrowheads="1"/>
          </p:cNvSpPr>
          <p:nvPr/>
        </p:nvSpPr>
        <p:spPr bwMode="auto">
          <a:xfrm>
            <a:off x="60198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7" name="Rectangle 17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8" name="Rectangle 18"/>
          <p:cNvSpPr>
            <a:spLocks noChangeArrowheads="1"/>
          </p:cNvSpPr>
          <p:nvPr/>
        </p:nvSpPr>
        <p:spPr bwMode="auto">
          <a:xfrm>
            <a:off x="6324600" y="2895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29" name="Rectangle 19"/>
          <p:cNvSpPr>
            <a:spLocks noChangeArrowheads="1"/>
          </p:cNvSpPr>
          <p:nvPr/>
        </p:nvSpPr>
        <p:spPr bwMode="auto">
          <a:xfrm>
            <a:off x="4038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0" name="Rectangle 20"/>
          <p:cNvSpPr>
            <a:spLocks noChangeArrowheads="1"/>
          </p:cNvSpPr>
          <p:nvPr/>
        </p:nvSpPr>
        <p:spPr bwMode="auto">
          <a:xfrm>
            <a:off x="4191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1" name="Rectangle 21"/>
          <p:cNvSpPr>
            <a:spLocks noChangeArrowheads="1"/>
          </p:cNvSpPr>
          <p:nvPr/>
        </p:nvSpPr>
        <p:spPr bwMode="auto">
          <a:xfrm>
            <a:off x="4343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2" name="Rectangle 22"/>
          <p:cNvSpPr>
            <a:spLocks noChangeArrowheads="1"/>
          </p:cNvSpPr>
          <p:nvPr/>
        </p:nvSpPr>
        <p:spPr bwMode="auto">
          <a:xfrm>
            <a:off x="4495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3" name="Rectangle 23"/>
          <p:cNvSpPr>
            <a:spLocks noChangeArrowheads="1"/>
          </p:cNvSpPr>
          <p:nvPr/>
        </p:nvSpPr>
        <p:spPr bwMode="auto">
          <a:xfrm>
            <a:off x="4648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4" name="Rectangle 24"/>
          <p:cNvSpPr>
            <a:spLocks noChangeArrowheads="1"/>
          </p:cNvSpPr>
          <p:nvPr/>
        </p:nvSpPr>
        <p:spPr bwMode="auto">
          <a:xfrm>
            <a:off x="4800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5" name="Rectangle 25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6" name="Rectangle 26"/>
          <p:cNvSpPr>
            <a:spLocks noChangeArrowheads="1"/>
          </p:cNvSpPr>
          <p:nvPr/>
        </p:nvSpPr>
        <p:spPr bwMode="auto">
          <a:xfrm>
            <a:off x="5105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7" name="Rectangle 27"/>
          <p:cNvSpPr>
            <a:spLocks noChangeArrowheads="1"/>
          </p:cNvSpPr>
          <p:nvPr/>
        </p:nvSpPr>
        <p:spPr bwMode="auto">
          <a:xfrm>
            <a:off x="5257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8" name="Rectangle 28"/>
          <p:cNvSpPr>
            <a:spLocks noChangeArrowheads="1"/>
          </p:cNvSpPr>
          <p:nvPr/>
        </p:nvSpPr>
        <p:spPr bwMode="auto">
          <a:xfrm>
            <a:off x="5410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39" name="Rectangle 29"/>
          <p:cNvSpPr>
            <a:spLocks noChangeArrowheads="1"/>
          </p:cNvSpPr>
          <p:nvPr/>
        </p:nvSpPr>
        <p:spPr bwMode="auto">
          <a:xfrm>
            <a:off x="5562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0" name="Rectangle 30"/>
          <p:cNvSpPr>
            <a:spLocks noChangeArrowheads="1"/>
          </p:cNvSpPr>
          <p:nvPr/>
        </p:nvSpPr>
        <p:spPr bwMode="auto">
          <a:xfrm>
            <a:off x="57150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1" name="Rectangle 31"/>
          <p:cNvSpPr>
            <a:spLocks noChangeArrowheads="1"/>
          </p:cNvSpPr>
          <p:nvPr/>
        </p:nvSpPr>
        <p:spPr bwMode="auto">
          <a:xfrm>
            <a:off x="58674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2" name="Rectangle 32"/>
          <p:cNvSpPr>
            <a:spLocks noChangeArrowheads="1"/>
          </p:cNvSpPr>
          <p:nvPr/>
        </p:nvSpPr>
        <p:spPr bwMode="auto">
          <a:xfrm>
            <a:off x="60198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3" name="Rectangle 33"/>
          <p:cNvSpPr>
            <a:spLocks noChangeArrowheads="1"/>
          </p:cNvSpPr>
          <p:nvPr/>
        </p:nvSpPr>
        <p:spPr bwMode="auto">
          <a:xfrm>
            <a:off x="61722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4" name="Rectangle 34"/>
          <p:cNvSpPr>
            <a:spLocks noChangeArrowheads="1"/>
          </p:cNvSpPr>
          <p:nvPr/>
        </p:nvSpPr>
        <p:spPr bwMode="auto">
          <a:xfrm>
            <a:off x="6324600" y="3048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5" name="Rectangle 35"/>
          <p:cNvSpPr>
            <a:spLocks noChangeArrowheads="1"/>
          </p:cNvSpPr>
          <p:nvPr/>
        </p:nvSpPr>
        <p:spPr bwMode="auto">
          <a:xfrm>
            <a:off x="4038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6" name="Rectangle 36"/>
          <p:cNvSpPr>
            <a:spLocks noChangeArrowheads="1"/>
          </p:cNvSpPr>
          <p:nvPr/>
        </p:nvSpPr>
        <p:spPr bwMode="auto">
          <a:xfrm>
            <a:off x="4191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7" name="Rectangle 37"/>
          <p:cNvSpPr>
            <a:spLocks noChangeArrowheads="1"/>
          </p:cNvSpPr>
          <p:nvPr/>
        </p:nvSpPr>
        <p:spPr bwMode="auto">
          <a:xfrm>
            <a:off x="4343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8" name="Rectangle 38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49" name="Rectangle 39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0" name="Rectangle 40"/>
          <p:cNvSpPr>
            <a:spLocks noChangeArrowheads="1"/>
          </p:cNvSpPr>
          <p:nvPr/>
        </p:nvSpPr>
        <p:spPr bwMode="auto">
          <a:xfrm>
            <a:off x="4800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1" name="Rectangle 41"/>
          <p:cNvSpPr>
            <a:spLocks noChangeArrowheads="1"/>
          </p:cNvSpPr>
          <p:nvPr/>
        </p:nvSpPr>
        <p:spPr bwMode="auto">
          <a:xfrm>
            <a:off x="4953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2" name="Rectangle 42"/>
          <p:cNvSpPr>
            <a:spLocks noChangeArrowheads="1"/>
          </p:cNvSpPr>
          <p:nvPr/>
        </p:nvSpPr>
        <p:spPr bwMode="auto">
          <a:xfrm>
            <a:off x="5105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3" name="Rectangle 43"/>
          <p:cNvSpPr>
            <a:spLocks noChangeArrowheads="1"/>
          </p:cNvSpPr>
          <p:nvPr/>
        </p:nvSpPr>
        <p:spPr bwMode="auto">
          <a:xfrm>
            <a:off x="5257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4" name="Rectangle 44"/>
          <p:cNvSpPr>
            <a:spLocks noChangeArrowheads="1"/>
          </p:cNvSpPr>
          <p:nvPr/>
        </p:nvSpPr>
        <p:spPr bwMode="auto">
          <a:xfrm>
            <a:off x="5410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5" name="Rectangle 45"/>
          <p:cNvSpPr>
            <a:spLocks noChangeArrowheads="1"/>
          </p:cNvSpPr>
          <p:nvPr/>
        </p:nvSpPr>
        <p:spPr bwMode="auto">
          <a:xfrm>
            <a:off x="5562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6" name="Rectangle 46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7" name="Rectangle 47"/>
          <p:cNvSpPr>
            <a:spLocks noChangeArrowheads="1"/>
          </p:cNvSpPr>
          <p:nvPr/>
        </p:nvSpPr>
        <p:spPr bwMode="auto">
          <a:xfrm>
            <a:off x="58674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8" name="Rectangle 48"/>
          <p:cNvSpPr>
            <a:spLocks noChangeArrowheads="1"/>
          </p:cNvSpPr>
          <p:nvPr/>
        </p:nvSpPr>
        <p:spPr bwMode="auto">
          <a:xfrm>
            <a:off x="60198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59" name="Rectangle 49"/>
          <p:cNvSpPr>
            <a:spLocks noChangeArrowheads="1"/>
          </p:cNvSpPr>
          <p:nvPr/>
        </p:nvSpPr>
        <p:spPr bwMode="auto">
          <a:xfrm>
            <a:off x="61722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0" name="Rectangle 5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1" name="Rectangle 51"/>
          <p:cNvSpPr>
            <a:spLocks noChangeArrowheads="1"/>
          </p:cNvSpPr>
          <p:nvPr/>
        </p:nvSpPr>
        <p:spPr bwMode="auto">
          <a:xfrm>
            <a:off x="4038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2" name="Rectangle 52"/>
          <p:cNvSpPr>
            <a:spLocks noChangeArrowheads="1"/>
          </p:cNvSpPr>
          <p:nvPr/>
        </p:nvSpPr>
        <p:spPr bwMode="auto">
          <a:xfrm>
            <a:off x="4191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3" name="Rectangle 53"/>
          <p:cNvSpPr>
            <a:spLocks noChangeArrowheads="1"/>
          </p:cNvSpPr>
          <p:nvPr/>
        </p:nvSpPr>
        <p:spPr bwMode="auto">
          <a:xfrm>
            <a:off x="4343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4" name="Rectangle 54"/>
          <p:cNvSpPr>
            <a:spLocks noChangeArrowheads="1"/>
          </p:cNvSpPr>
          <p:nvPr/>
        </p:nvSpPr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5" name="Rectangle 55"/>
          <p:cNvSpPr>
            <a:spLocks noChangeArrowheads="1"/>
          </p:cNvSpPr>
          <p:nvPr/>
        </p:nvSpPr>
        <p:spPr bwMode="auto">
          <a:xfrm>
            <a:off x="4648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6" name="Rectangle 56"/>
          <p:cNvSpPr>
            <a:spLocks noChangeArrowheads="1"/>
          </p:cNvSpPr>
          <p:nvPr/>
        </p:nvSpPr>
        <p:spPr bwMode="auto">
          <a:xfrm>
            <a:off x="4800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7" name="Rectangle 57"/>
          <p:cNvSpPr>
            <a:spLocks noChangeArrowheads="1"/>
          </p:cNvSpPr>
          <p:nvPr/>
        </p:nvSpPr>
        <p:spPr bwMode="auto">
          <a:xfrm>
            <a:off x="4953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8" name="Rectangle 58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69" name="Rectangle 59"/>
          <p:cNvSpPr>
            <a:spLocks noChangeArrowheads="1"/>
          </p:cNvSpPr>
          <p:nvPr/>
        </p:nvSpPr>
        <p:spPr bwMode="auto">
          <a:xfrm>
            <a:off x="5257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0" name="Rectangle 60"/>
          <p:cNvSpPr>
            <a:spLocks noChangeArrowheads="1"/>
          </p:cNvSpPr>
          <p:nvPr/>
        </p:nvSpPr>
        <p:spPr bwMode="auto">
          <a:xfrm>
            <a:off x="5410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1" name="Rectangle 61"/>
          <p:cNvSpPr>
            <a:spLocks noChangeArrowheads="1"/>
          </p:cNvSpPr>
          <p:nvPr/>
        </p:nvSpPr>
        <p:spPr bwMode="auto">
          <a:xfrm>
            <a:off x="5562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2" name="Rectangle 62"/>
          <p:cNvSpPr>
            <a:spLocks noChangeArrowheads="1"/>
          </p:cNvSpPr>
          <p:nvPr/>
        </p:nvSpPr>
        <p:spPr bwMode="auto">
          <a:xfrm>
            <a:off x="57150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3" name="Rectangle 63"/>
          <p:cNvSpPr>
            <a:spLocks noChangeArrowheads="1"/>
          </p:cNvSpPr>
          <p:nvPr/>
        </p:nvSpPr>
        <p:spPr bwMode="auto">
          <a:xfrm>
            <a:off x="58674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4" name="Rectangle 64"/>
          <p:cNvSpPr>
            <a:spLocks noChangeArrowheads="1"/>
          </p:cNvSpPr>
          <p:nvPr/>
        </p:nvSpPr>
        <p:spPr bwMode="auto">
          <a:xfrm>
            <a:off x="60198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5" name="Rectangle 65"/>
          <p:cNvSpPr>
            <a:spLocks noChangeArrowheads="1"/>
          </p:cNvSpPr>
          <p:nvPr/>
        </p:nvSpPr>
        <p:spPr bwMode="auto">
          <a:xfrm>
            <a:off x="61722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6" name="Rectangle 66"/>
          <p:cNvSpPr>
            <a:spLocks noChangeArrowheads="1"/>
          </p:cNvSpPr>
          <p:nvPr/>
        </p:nvSpPr>
        <p:spPr bwMode="auto">
          <a:xfrm>
            <a:off x="6324600" y="33528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7" name="Rectangle 67"/>
          <p:cNvSpPr>
            <a:spLocks noChangeArrowheads="1"/>
          </p:cNvSpPr>
          <p:nvPr/>
        </p:nvSpPr>
        <p:spPr bwMode="auto">
          <a:xfrm>
            <a:off x="4038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8" name="Rectangle 68"/>
          <p:cNvSpPr>
            <a:spLocks noChangeArrowheads="1"/>
          </p:cNvSpPr>
          <p:nvPr/>
        </p:nvSpPr>
        <p:spPr bwMode="auto">
          <a:xfrm>
            <a:off x="4191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79" name="Rectangle 69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0" name="Rectangle 70"/>
          <p:cNvSpPr>
            <a:spLocks noChangeArrowheads="1"/>
          </p:cNvSpPr>
          <p:nvPr/>
        </p:nvSpPr>
        <p:spPr bwMode="auto">
          <a:xfrm>
            <a:off x="4495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1" name="Rectangle 71"/>
          <p:cNvSpPr>
            <a:spLocks noChangeArrowheads="1"/>
          </p:cNvSpPr>
          <p:nvPr/>
        </p:nvSpPr>
        <p:spPr bwMode="auto">
          <a:xfrm>
            <a:off x="4648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2" name="Rectangle 72"/>
          <p:cNvSpPr>
            <a:spLocks noChangeArrowheads="1"/>
          </p:cNvSpPr>
          <p:nvPr/>
        </p:nvSpPr>
        <p:spPr bwMode="auto">
          <a:xfrm>
            <a:off x="4800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3" name="Rectangle 73"/>
          <p:cNvSpPr>
            <a:spLocks noChangeArrowheads="1"/>
          </p:cNvSpPr>
          <p:nvPr/>
        </p:nvSpPr>
        <p:spPr bwMode="auto">
          <a:xfrm>
            <a:off x="4953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4" name="Rectangle 74"/>
          <p:cNvSpPr>
            <a:spLocks noChangeArrowheads="1"/>
          </p:cNvSpPr>
          <p:nvPr/>
        </p:nvSpPr>
        <p:spPr bwMode="auto">
          <a:xfrm>
            <a:off x="5105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5" name="Rectangle 75"/>
          <p:cNvSpPr>
            <a:spLocks noChangeArrowheads="1"/>
          </p:cNvSpPr>
          <p:nvPr/>
        </p:nvSpPr>
        <p:spPr bwMode="auto">
          <a:xfrm>
            <a:off x="5257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6" name="Rectangle 76"/>
          <p:cNvSpPr>
            <a:spLocks noChangeArrowheads="1"/>
          </p:cNvSpPr>
          <p:nvPr/>
        </p:nvSpPr>
        <p:spPr bwMode="auto">
          <a:xfrm>
            <a:off x="5410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7" name="Rectangle 77"/>
          <p:cNvSpPr>
            <a:spLocks noChangeArrowheads="1"/>
          </p:cNvSpPr>
          <p:nvPr/>
        </p:nvSpPr>
        <p:spPr bwMode="auto">
          <a:xfrm>
            <a:off x="5562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8" name="Rectangle 78"/>
          <p:cNvSpPr>
            <a:spLocks noChangeArrowheads="1"/>
          </p:cNvSpPr>
          <p:nvPr/>
        </p:nvSpPr>
        <p:spPr bwMode="auto">
          <a:xfrm>
            <a:off x="57150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89" name="Rectangle 79"/>
          <p:cNvSpPr>
            <a:spLocks noChangeArrowheads="1"/>
          </p:cNvSpPr>
          <p:nvPr/>
        </p:nvSpPr>
        <p:spPr bwMode="auto">
          <a:xfrm>
            <a:off x="58674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0" name="Rectangle 80"/>
          <p:cNvSpPr>
            <a:spLocks noChangeArrowheads="1"/>
          </p:cNvSpPr>
          <p:nvPr/>
        </p:nvSpPr>
        <p:spPr bwMode="auto">
          <a:xfrm>
            <a:off x="60198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1" name="Rectangle 81"/>
          <p:cNvSpPr>
            <a:spLocks noChangeArrowheads="1"/>
          </p:cNvSpPr>
          <p:nvPr/>
        </p:nvSpPr>
        <p:spPr bwMode="auto">
          <a:xfrm>
            <a:off x="61722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2" name="Rectangle 82"/>
          <p:cNvSpPr>
            <a:spLocks noChangeArrowheads="1"/>
          </p:cNvSpPr>
          <p:nvPr/>
        </p:nvSpPr>
        <p:spPr bwMode="auto">
          <a:xfrm>
            <a:off x="6324600" y="35052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3" name="Rectangle 83"/>
          <p:cNvSpPr>
            <a:spLocks noChangeArrowheads="1"/>
          </p:cNvSpPr>
          <p:nvPr/>
        </p:nvSpPr>
        <p:spPr bwMode="auto">
          <a:xfrm>
            <a:off x="4038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4" name="Rectangle 84"/>
          <p:cNvSpPr>
            <a:spLocks noChangeArrowheads="1"/>
          </p:cNvSpPr>
          <p:nvPr/>
        </p:nvSpPr>
        <p:spPr bwMode="auto">
          <a:xfrm>
            <a:off x="4191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5" name="Rectangle 85"/>
          <p:cNvSpPr>
            <a:spLocks noChangeArrowheads="1"/>
          </p:cNvSpPr>
          <p:nvPr/>
        </p:nvSpPr>
        <p:spPr bwMode="auto">
          <a:xfrm>
            <a:off x="4343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6" name="Rectangle 86"/>
          <p:cNvSpPr>
            <a:spLocks noChangeArrowheads="1"/>
          </p:cNvSpPr>
          <p:nvPr/>
        </p:nvSpPr>
        <p:spPr bwMode="auto">
          <a:xfrm>
            <a:off x="4495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7" name="Rectangle 87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8" name="Rectangle 88"/>
          <p:cNvSpPr>
            <a:spLocks noChangeArrowheads="1"/>
          </p:cNvSpPr>
          <p:nvPr/>
        </p:nvSpPr>
        <p:spPr bwMode="auto">
          <a:xfrm>
            <a:off x="4800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499" name="Rectangle 89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0" name="Rectangle 90"/>
          <p:cNvSpPr>
            <a:spLocks noChangeArrowheads="1"/>
          </p:cNvSpPr>
          <p:nvPr/>
        </p:nvSpPr>
        <p:spPr bwMode="auto">
          <a:xfrm>
            <a:off x="5105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1" name="Rectangle 91"/>
          <p:cNvSpPr>
            <a:spLocks noChangeArrowheads="1"/>
          </p:cNvSpPr>
          <p:nvPr/>
        </p:nvSpPr>
        <p:spPr bwMode="auto">
          <a:xfrm>
            <a:off x="5257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2" name="Rectangle 92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3" name="Rectangle 93"/>
          <p:cNvSpPr>
            <a:spLocks noChangeArrowheads="1"/>
          </p:cNvSpPr>
          <p:nvPr/>
        </p:nvSpPr>
        <p:spPr bwMode="auto">
          <a:xfrm>
            <a:off x="5562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4" name="Rectangle 94"/>
          <p:cNvSpPr>
            <a:spLocks noChangeArrowheads="1"/>
          </p:cNvSpPr>
          <p:nvPr/>
        </p:nvSpPr>
        <p:spPr bwMode="auto">
          <a:xfrm>
            <a:off x="57150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5" name="Rectangle 95"/>
          <p:cNvSpPr>
            <a:spLocks noChangeArrowheads="1"/>
          </p:cNvSpPr>
          <p:nvPr/>
        </p:nvSpPr>
        <p:spPr bwMode="auto">
          <a:xfrm>
            <a:off x="58674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6" name="Rectangle 96"/>
          <p:cNvSpPr>
            <a:spLocks noChangeArrowheads="1"/>
          </p:cNvSpPr>
          <p:nvPr/>
        </p:nvSpPr>
        <p:spPr bwMode="auto">
          <a:xfrm>
            <a:off x="60198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7" name="Rectangle 97"/>
          <p:cNvSpPr>
            <a:spLocks noChangeArrowheads="1"/>
          </p:cNvSpPr>
          <p:nvPr/>
        </p:nvSpPr>
        <p:spPr bwMode="auto">
          <a:xfrm>
            <a:off x="61722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8" name="Rectangle 98"/>
          <p:cNvSpPr>
            <a:spLocks noChangeArrowheads="1"/>
          </p:cNvSpPr>
          <p:nvPr/>
        </p:nvSpPr>
        <p:spPr bwMode="auto">
          <a:xfrm>
            <a:off x="6324600" y="36576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09" name="Rectangle 99"/>
          <p:cNvSpPr>
            <a:spLocks noChangeArrowheads="1"/>
          </p:cNvSpPr>
          <p:nvPr/>
        </p:nvSpPr>
        <p:spPr bwMode="auto">
          <a:xfrm>
            <a:off x="4038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0" name="Rectangle 100"/>
          <p:cNvSpPr>
            <a:spLocks noChangeArrowheads="1"/>
          </p:cNvSpPr>
          <p:nvPr/>
        </p:nvSpPr>
        <p:spPr bwMode="auto">
          <a:xfrm>
            <a:off x="4191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1" name="Rectangle 101"/>
          <p:cNvSpPr>
            <a:spLocks noChangeArrowheads="1"/>
          </p:cNvSpPr>
          <p:nvPr/>
        </p:nvSpPr>
        <p:spPr bwMode="auto">
          <a:xfrm>
            <a:off x="4343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2" name="Rectangle 102"/>
          <p:cNvSpPr>
            <a:spLocks noChangeArrowheads="1"/>
          </p:cNvSpPr>
          <p:nvPr/>
        </p:nvSpPr>
        <p:spPr bwMode="auto">
          <a:xfrm>
            <a:off x="4495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3" name="Rectangle 103"/>
          <p:cNvSpPr>
            <a:spLocks noChangeArrowheads="1"/>
          </p:cNvSpPr>
          <p:nvPr/>
        </p:nvSpPr>
        <p:spPr bwMode="auto">
          <a:xfrm>
            <a:off x="4648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4" name="Rectangle 104"/>
          <p:cNvSpPr>
            <a:spLocks noChangeArrowheads="1"/>
          </p:cNvSpPr>
          <p:nvPr/>
        </p:nvSpPr>
        <p:spPr bwMode="auto">
          <a:xfrm>
            <a:off x="4800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5" name="Rectangle 105"/>
          <p:cNvSpPr>
            <a:spLocks noChangeArrowheads="1"/>
          </p:cNvSpPr>
          <p:nvPr/>
        </p:nvSpPr>
        <p:spPr bwMode="auto">
          <a:xfrm>
            <a:off x="4953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6" name="Rectangle 106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7" name="Rectangle 107"/>
          <p:cNvSpPr>
            <a:spLocks noChangeArrowheads="1"/>
          </p:cNvSpPr>
          <p:nvPr/>
        </p:nvSpPr>
        <p:spPr bwMode="auto">
          <a:xfrm>
            <a:off x="5257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8" name="Rectangle 108"/>
          <p:cNvSpPr>
            <a:spLocks noChangeArrowheads="1"/>
          </p:cNvSpPr>
          <p:nvPr/>
        </p:nvSpPr>
        <p:spPr bwMode="auto">
          <a:xfrm>
            <a:off x="5410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19" name="Rectangle 109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0" name="Rectangle 110"/>
          <p:cNvSpPr>
            <a:spLocks noChangeArrowheads="1"/>
          </p:cNvSpPr>
          <p:nvPr/>
        </p:nvSpPr>
        <p:spPr bwMode="auto">
          <a:xfrm>
            <a:off x="57150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1" name="Rectangle 111"/>
          <p:cNvSpPr>
            <a:spLocks noChangeArrowheads="1"/>
          </p:cNvSpPr>
          <p:nvPr/>
        </p:nvSpPr>
        <p:spPr bwMode="auto">
          <a:xfrm>
            <a:off x="58674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2" name="Rectangle 112"/>
          <p:cNvSpPr>
            <a:spLocks noChangeArrowheads="1"/>
          </p:cNvSpPr>
          <p:nvPr/>
        </p:nvSpPr>
        <p:spPr bwMode="auto">
          <a:xfrm>
            <a:off x="60198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3" name="Rectangle 113"/>
          <p:cNvSpPr>
            <a:spLocks noChangeArrowheads="1"/>
          </p:cNvSpPr>
          <p:nvPr/>
        </p:nvSpPr>
        <p:spPr bwMode="auto">
          <a:xfrm>
            <a:off x="61722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4" name="Rectangle 114"/>
          <p:cNvSpPr>
            <a:spLocks noChangeArrowheads="1"/>
          </p:cNvSpPr>
          <p:nvPr/>
        </p:nvSpPr>
        <p:spPr bwMode="auto">
          <a:xfrm>
            <a:off x="6324600" y="38100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5" name="Rectangle 115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6" name="Rectangle 116"/>
          <p:cNvSpPr>
            <a:spLocks noChangeArrowheads="1"/>
          </p:cNvSpPr>
          <p:nvPr/>
        </p:nvSpPr>
        <p:spPr bwMode="auto">
          <a:xfrm>
            <a:off x="4191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7" name="Rectangle 117"/>
          <p:cNvSpPr>
            <a:spLocks noChangeArrowheads="1"/>
          </p:cNvSpPr>
          <p:nvPr/>
        </p:nvSpPr>
        <p:spPr bwMode="auto">
          <a:xfrm>
            <a:off x="4343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8" name="Rectangle 118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29" name="Rectangle 119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0" name="Rectangle 120"/>
          <p:cNvSpPr>
            <a:spLocks noChangeArrowheads="1"/>
          </p:cNvSpPr>
          <p:nvPr/>
        </p:nvSpPr>
        <p:spPr bwMode="auto">
          <a:xfrm>
            <a:off x="4800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1" name="Rectangle 121"/>
          <p:cNvSpPr>
            <a:spLocks noChangeArrowheads="1"/>
          </p:cNvSpPr>
          <p:nvPr/>
        </p:nvSpPr>
        <p:spPr bwMode="auto">
          <a:xfrm>
            <a:off x="4953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2" name="Rectangle 122"/>
          <p:cNvSpPr>
            <a:spLocks noChangeArrowheads="1"/>
          </p:cNvSpPr>
          <p:nvPr/>
        </p:nvSpPr>
        <p:spPr bwMode="auto">
          <a:xfrm>
            <a:off x="5105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3" name="Rectangle 123"/>
          <p:cNvSpPr>
            <a:spLocks noChangeArrowheads="1"/>
          </p:cNvSpPr>
          <p:nvPr/>
        </p:nvSpPr>
        <p:spPr bwMode="auto">
          <a:xfrm>
            <a:off x="5257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4" name="Rectangle 124"/>
          <p:cNvSpPr>
            <a:spLocks noChangeArrowheads="1"/>
          </p:cNvSpPr>
          <p:nvPr/>
        </p:nvSpPr>
        <p:spPr bwMode="auto">
          <a:xfrm>
            <a:off x="5410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5" name="Rectangle 125"/>
          <p:cNvSpPr>
            <a:spLocks noChangeArrowheads="1"/>
          </p:cNvSpPr>
          <p:nvPr/>
        </p:nvSpPr>
        <p:spPr bwMode="auto">
          <a:xfrm>
            <a:off x="5562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6" name="Rectangle 126"/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7" name="Rectangle 127"/>
          <p:cNvSpPr>
            <a:spLocks noChangeArrowheads="1"/>
          </p:cNvSpPr>
          <p:nvPr/>
        </p:nvSpPr>
        <p:spPr bwMode="auto">
          <a:xfrm>
            <a:off x="58674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8" name="Rectangle 128"/>
          <p:cNvSpPr>
            <a:spLocks noChangeArrowheads="1"/>
          </p:cNvSpPr>
          <p:nvPr/>
        </p:nvSpPr>
        <p:spPr bwMode="auto">
          <a:xfrm>
            <a:off x="60198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39" name="Rectangle 129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40" name="Rectangle 130"/>
          <p:cNvSpPr>
            <a:spLocks noChangeArrowheads="1"/>
          </p:cNvSpPr>
          <p:nvPr/>
        </p:nvSpPr>
        <p:spPr bwMode="auto">
          <a:xfrm>
            <a:off x="6324600" y="39624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41" name="AutoShape 131"/>
          <p:cNvSpPr>
            <a:spLocks/>
          </p:cNvSpPr>
          <p:nvPr/>
        </p:nvSpPr>
        <p:spPr bwMode="auto">
          <a:xfrm rot="5400000">
            <a:off x="5105400" y="13716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42" name="Text Box 132"/>
          <p:cNvSpPr txBox="1">
            <a:spLocks noChangeArrowheads="1"/>
          </p:cNvSpPr>
          <p:nvPr/>
        </p:nvSpPr>
        <p:spPr bwMode="auto">
          <a:xfrm>
            <a:off x="4945063" y="1828800"/>
            <a:ext cx="69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16b</a:t>
            </a:r>
          </a:p>
        </p:txBody>
      </p:sp>
      <p:sp>
        <p:nvSpPr>
          <p:cNvPr id="657543" name="AutoShape 133"/>
          <p:cNvSpPr>
            <a:spLocks/>
          </p:cNvSpPr>
          <p:nvPr/>
        </p:nvSpPr>
        <p:spPr bwMode="auto">
          <a:xfrm>
            <a:off x="3657600" y="2895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7544" name="Text Box 134"/>
          <p:cNvSpPr txBox="1">
            <a:spLocks noChangeArrowheads="1"/>
          </p:cNvSpPr>
          <p:nvPr/>
        </p:nvSpPr>
        <p:spPr bwMode="auto">
          <a:xfrm>
            <a:off x="3328988" y="32400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57545" name="Line 135"/>
          <p:cNvSpPr>
            <a:spLocks noChangeShapeType="1"/>
          </p:cNvSpPr>
          <p:nvPr/>
        </p:nvSpPr>
        <p:spPr bwMode="auto">
          <a:xfrm>
            <a:off x="2743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546" name="Text Box 136"/>
          <p:cNvSpPr txBox="1">
            <a:spLocks noChangeArrowheads="1"/>
          </p:cNvSpPr>
          <p:nvPr/>
        </p:nvSpPr>
        <p:spPr bwMode="auto">
          <a:xfrm>
            <a:off x="987425" y="3240088"/>
            <a:ext cx="169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3b address</a:t>
            </a:r>
          </a:p>
        </p:txBody>
      </p:sp>
      <p:sp>
        <p:nvSpPr>
          <p:cNvPr id="422025" name="Rectangle 137"/>
          <p:cNvSpPr>
            <a:spLocks noChangeArrowheads="1"/>
          </p:cNvSpPr>
          <p:nvPr/>
        </p:nvSpPr>
        <p:spPr bwMode="auto">
          <a:xfrm>
            <a:off x="4038600" y="2895600"/>
            <a:ext cx="6096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[15:</a:t>
            </a:r>
          </a:p>
          <a:p>
            <a:pPr algn="ctr" eaLnBrk="0" hangingPunct="0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12]</a:t>
            </a:r>
          </a:p>
        </p:txBody>
      </p:sp>
      <p:sp>
        <p:nvSpPr>
          <p:cNvPr id="422026" name="Line 138"/>
          <p:cNvSpPr>
            <a:spLocks noChangeShapeType="1"/>
          </p:cNvSpPr>
          <p:nvPr/>
        </p:nvSpPr>
        <p:spPr bwMode="auto">
          <a:xfrm>
            <a:off x="4038600" y="4876800"/>
            <a:ext cx="243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27" name="Line 139"/>
          <p:cNvSpPr>
            <a:spLocks noChangeShapeType="1"/>
          </p:cNvSpPr>
          <p:nvPr/>
        </p:nvSpPr>
        <p:spPr bwMode="auto">
          <a:xfrm>
            <a:off x="4343400" y="41148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28" name="Line 140"/>
          <p:cNvSpPr>
            <a:spLocks noChangeShapeType="1"/>
          </p:cNvSpPr>
          <p:nvPr/>
        </p:nvSpPr>
        <p:spPr bwMode="auto">
          <a:xfrm flipV="1">
            <a:off x="41910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29" name="Text Box 141"/>
          <p:cNvSpPr txBox="1">
            <a:spLocks noChangeArrowheads="1"/>
          </p:cNvSpPr>
          <p:nvPr/>
        </p:nvSpPr>
        <p:spPr bwMode="auto">
          <a:xfrm>
            <a:off x="4495800" y="4191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2030" name="Rectangle 142"/>
          <p:cNvSpPr>
            <a:spLocks noChangeArrowheads="1"/>
          </p:cNvSpPr>
          <p:nvPr/>
        </p:nvSpPr>
        <p:spPr bwMode="auto">
          <a:xfrm>
            <a:off x="5257800" y="2895600"/>
            <a:ext cx="609600" cy="1219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[7:4]</a:t>
            </a:r>
          </a:p>
        </p:txBody>
      </p:sp>
      <p:sp>
        <p:nvSpPr>
          <p:cNvPr id="422031" name="Line 143"/>
          <p:cNvSpPr>
            <a:spLocks noChangeShapeType="1"/>
          </p:cNvSpPr>
          <p:nvPr/>
        </p:nvSpPr>
        <p:spPr bwMode="auto">
          <a:xfrm>
            <a:off x="4953000" y="41148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32" name="Line 144"/>
          <p:cNvSpPr>
            <a:spLocks noChangeShapeType="1"/>
          </p:cNvSpPr>
          <p:nvPr/>
        </p:nvSpPr>
        <p:spPr bwMode="auto">
          <a:xfrm flipV="1">
            <a:off x="48006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33" name="Line 145"/>
          <p:cNvSpPr>
            <a:spLocks noChangeShapeType="1"/>
          </p:cNvSpPr>
          <p:nvPr/>
        </p:nvSpPr>
        <p:spPr bwMode="auto">
          <a:xfrm>
            <a:off x="4038600" y="5181600"/>
            <a:ext cx="243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34" name="Rectangle 146"/>
          <p:cNvSpPr>
            <a:spLocks noChangeArrowheads="1"/>
          </p:cNvSpPr>
          <p:nvPr/>
        </p:nvSpPr>
        <p:spPr bwMode="auto">
          <a:xfrm>
            <a:off x="4648200" y="2895600"/>
            <a:ext cx="609600" cy="1219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[11:8]</a:t>
            </a:r>
          </a:p>
        </p:txBody>
      </p:sp>
      <p:sp>
        <p:nvSpPr>
          <p:cNvPr id="422035" name="Rectangle 147"/>
          <p:cNvSpPr>
            <a:spLocks noChangeArrowheads="1"/>
          </p:cNvSpPr>
          <p:nvPr/>
        </p:nvSpPr>
        <p:spPr bwMode="auto">
          <a:xfrm>
            <a:off x="5867400" y="2895600"/>
            <a:ext cx="609600" cy="12192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[3:0]</a:t>
            </a:r>
          </a:p>
        </p:txBody>
      </p:sp>
      <p:sp>
        <p:nvSpPr>
          <p:cNvPr id="422036" name="Line 148"/>
          <p:cNvSpPr>
            <a:spLocks noChangeShapeType="1"/>
          </p:cNvSpPr>
          <p:nvPr/>
        </p:nvSpPr>
        <p:spPr bwMode="auto">
          <a:xfrm>
            <a:off x="5562600" y="4114800"/>
            <a:ext cx="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37" name="Line 149"/>
          <p:cNvSpPr>
            <a:spLocks noChangeShapeType="1"/>
          </p:cNvSpPr>
          <p:nvPr/>
        </p:nvSpPr>
        <p:spPr bwMode="auto">
          <a:xfrm flipV="1">
            <a:off x="54102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38" name="Line 150"/>
          <p:cNvSpPr>
            <a:spLocks noChangeShapeType="1"/>
          </p:cNvSpPr>
          <p:nvPr/>
        </p:nvSpPr>
        <p:spPr bwMode="auto">
          <a:xfrm>
            <a:off x="6172200" y="41148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39" name="Line 151"/>
          <p:cNvSpPr>
            <a:spLocks noChangeShapeType="1"/>
          </p:cNvSpPr>
          <p:nvPr/>
        </p:nvSpPr>
        <p:spPr bwMode="auto">
          <a:xfrm flipV="1">
            <a:off x="60198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40" name="Line 152"/>
          <p:cNvSpPr>
            <a:spLocks noChangeShapeType="1"/>
          </p:cNvSpPr>
          <p:nvPr/>
        </p:nvSpPr>
        <p:spPr bwMode="auto">
          <a:xfrm>
            <a:off x="4038600" y="5486400"/>
            <a:ext cx="243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041" name="Line 153"/>
          <p:cNvSpPr>
            <a:spLocks noChangeShapeType="1"/>
          </p:cNvSpPr>
          <p:nvPr/>
        </p:nvSpPr>
        <p:spPr bwMode="auto">
          <a:xfrm>
            <a:off x="4038600" y="5791200"/>
            <a:ext cx="243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2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2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2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2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2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2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2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2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2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2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2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025" grpId="0" animBg="1"/>
      <p:bldP spid="422026" grpId="0" animBg="1"/>
      <p:bldP spid="422027" grpId="0" animBg="1"/>
      <p:bldP spid="422028" grpId="0" animBg="1"/>
      <p:bldP spid="422029" grpId="0"/>
      <p:bldP spid="422030" grpId="0" animBg="1"/>
      <p:bldP spid="422031" grpId="0" animBg="1"/>
      <p:bldP spid="422032" grpId="0" animBg="1"/>
      <p:bldP spid="422033" grpId="0" animBg="1"/>
      <p:bldP spid="422034" grpId="0" animBg="1"/>
      <p:bldP spid="422035" grpId="0" animBg="1"/>
      <p:bldP spid="422036" grpId="0" animBg="1"/>
      <p:bldP spid="422037" grpId="0" animBg="1"/>
      <p:bldP spid="422038" grpId="0" animBg="1"/>
      <p:bldP spid="422039" grpId="0" animBg="1"/>
      <p:bldP spid="422040" grpId="0" animBg="1"/>
      <p:bldP spid="4220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Graded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3581400" cy="5408613"/>
          </a:xfrm>
        </p:spPr>
        <p:txBody>
          <a:bodyPr/>
          <a:lstStyle/>
          <a:p>
            <a:r>
              <a:rPr lang="en-US" dirty="0"/>
              <a:t>Exam 1 Statistics</a:t>
            </a:r>
          </a:p>
          <a:p>
            <a:pPr lvl="1"/>
            <a:r>
              <a:rPr lang="en-US" dirty="0"/>
              <a:t>Average: 75.87</a:t>
            </a:r>
          </a:p>
          <a:p>
            <a:pPr lvl="1"/>
            <a:r>
              <a:rPr lang="en-US" dirty="0"/>
              <a:t>Median: 80</a:t>
            </a:r>
          </a:p>
          <a:p>
            <a:pPr lvl="1"/>
            <a:r>
              <a:rPr lang="en-US" dirty="0"/>
              <a:t>Max: 100 (2)</a:t>
            </a:r>
          </a:p>
          <a:p>
            <a:pPr lvl="1"/>
            <a:r>
              <a:rPr lang="en-US" dirty="0"/>
              <a:t>Bimodal distribution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D4F3181-B851-4B4B-B740-E7F8425CE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344778"/>
              </p:ext>
            </p:extLst>
          </p:nvPr>
        </p:nvGraphicFramePr>
        <p:xfrm>
          <a:off x="3987043" y="762000"/>
          <a:ext cx="4953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706772-D668-4B47-991A-C19A51017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235863"/>
              </p:ext>
            </p:extLst>
          </p:nvPr>
        </p:nvGraphicFramePr>
        <p:xfrm>
          <a:off x="4267200" y="3543287"/>
          <a:ext cx="4568825" cy="324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Memories of Specific Generation Typically Store Same Number of Bits (tech dependent)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As RAM output gets wider, RAM height gets shorter</a:t>
            </a:r>
          </a:p>
          <a:p>
            <a:pPr lvl="1" eaLnBrk="1" hangingPunct="1">
              <a:defRPr/>
            </a:pPr>
            <a:r>
              <a:rPr lang="en-US" sz="2400" dirty="0"/>
              <a:t>Same number of bits per RAM!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6AD3F61A-EA31-4ACE-AAE6-1BC793A493F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59462" name="Rectangle 4"/>
          <p:cNvSpPr>
            <a:spLocks noChangeArrowheads="1"/>
          </p:cNvSpPr>
          <p:nvPr/>
        </p:nvSpPr>
        <p:spPr bwMode="auto">
          <a:xfrm>
            <a:off x="1828800" y="39624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63" name="Rectangle 5"/>
          <p:cNvSpPr>
            <a:spLocks noChangeArrowheads="1"/>
          </p:cNvSpPr>
          <p:nvPr/>
        </p:nvSpPr>
        <p:spPr bwMode="auto">
          <a:xfrm>
            <a:off x="1828800" y="44196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64" name="Rectangle 6"/>
          <p:cNvSpPr>
            <a:spLocks noChangeArrowheads="1"/>
          </p:cNvSpPr>
          <p:nvPr/>
        </p:nvSpPr>
        <p:spPr bwMode="auto">
          <a:xfrm>
            <a:off x="1828800" y="48768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65" name="Rectangle 7"/>
          <p:cNvSpPr>
            <a:spLocks noChangeArrowheads="1"/>
          </p:cNvSpPr>
          <p:nvPr/>
        </p:nvSpPr>
        <p:spPr bwMode="auto">
          <a:xfrm>
            <a:off x="1828800" y="53340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66" name="Rectangle 8"/>
          <p:cNvSpPr>
            <a:spLocks noChangeArrowheads="1"/>
          </p:cNvSpPr>
          <p:nvPr/>
        </p:nvSpPr>
        <p:spPr bwMode="auto">
          <a:xfrm>
            <a:off x="3581400" y="48768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67" name="Rectangle 9"/>
          <p:cNvSpPr>
            <a:spLocks noChangeArrowheads="1"/>
          </p:cNvSpPr>
          <p:nvPr/>
        </p:nvSpPr>
        <p:spPr bwMode="auto">
          <a:xfrm>
            <a:off x="3581400" y="53340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68" name="Rectangle 10"/>
          <p:cNvSpPr>
            <a:spLocks noChangeArrowheads="1"/>
          </p:cNvSpPr>
          <p:nvPr/>
        </p:nvSpPr>
        <p:spPr bwMode="auto">
          <a:xfrm>
            <a:off x="4038600" y="48768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69" name="Rectangle 11"/>
          <p:cNvSpPr>
            <a:spLocks noChangeArrowheads="1"/>
          </p:cNvSpPr>
          <p:nvPr/>
        </p:nvSpPr>
        <p:spPr bwMode="auto">
          <a:xfrm>
            <a:off x="4038600" y="53340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70" name="Rectangle 12"/>
          <p:cNvSpPr>
            <a:spLocks noChangeArrowheads="1"/>
          </p:cNvSpPr>
          <p:nvPr/>
        </p:nvSpPr>
        <p:spPr bwMode="auto">
          <a:xfrm>
            <a:off x="5791200" y="53340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71" name="Rectangle 13"/>
          <p:cNvSpPr>
            <a:spLocks noChangeArrowheads="1"/>
          </p:cNvSpPr>
          <p:nvPr/>
        </p:nvSpPr>
        <p:spPr bwMode="auto">
          <a:xfrm>
            <a:off x="6705600" y="53340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72" name="Rectangle 14"/>
          <p:cNvSpPr>
            <a:spLocks noChangeArrowheads="1"/>
          </p:cNvSpPr>
          <p:nvPr/>
        </p:nvSpPr>
        <p:spPr bwMode="auto">
          <a:xfrm>
            <a:off x="6248400" y="53340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73" name="Rectangle 15"/>
          <p:cNvSpPr>
            <a:spLocks noChangeArrowheads="1"/>
          </p:cNvSpPr>
          <p:nvPr/>
        </p:nvSpPr>
        <p:spPr bwMode="auto">
          <a:xfrm>
            <a:off x="7162800" y="5334000"/>
            <a:ext cx="4572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74" name="AutoShape 16"/>
          <p:cNvSpPr>
            <a:spLocks/>
          </p:cNvSpPr>
          <p:nvPr/>
        </p:nvSpPr>
        <p:spPr bwMode="auto">
          <a:xfrm rot="-5400000">
            <a:off x="1981200" y="571500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75" name="AutoShape 17"/>
          <p:cNvSpPr>
            <a:spLocks/>
          </p:cNvSpPr>
          <p:nvPr/>
        </p:nvSpPr>
        <p:spPr bwMode="auto">
          <a:xfrm>
            <a:off x="1524000" y="39624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76" name="Text Box 18"/>
          <p:cNvSpPr txBox="1">
            <a:spLocks noChangeArrowheads="1"/>
          </p:cNvSpPr>
          <p:nvPr/>
        </p:nvSpPr>
        <p:spPr bwMode="auto">
          <a:xfrm>
            <a:off x="762000" y="46482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32M</a:t>
            </a:r>
          </a:p>
        </p:txBody>
      </p:sp>
      <p:sp>
        <p:nvSpPr>
          <p:cNvPr id="659477" name="Text Box 19"/>
          <p:cNvSpPr txBox="1">
            <a:spLocks noChangeArrowheads="1"/>
          </p:cNvSpPr>
          <p:nvPr/>
        </p:nvSpPr>
        <p:spPr bwMode="auto">
          <a:xfrm>
            <a:off x="1812925" y="60198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x4</a:t>
            </a:r>
          </a:p>
        </p:txBody>
      </p:sp>
      <p:sp>
        <p:nvSpPr>
          <p:cNvPr id="659478" name="AutoShape 20"/>
          <p:cNvSpPr>
            <a:spLocks/>
          </p:cNvSpPr>
          <p:nvPr/>
        </p:nvSpPr>
        <p:spPr bwMode="auto">
          <a:xfrm>
            <a:off x="3292475" y="48768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79" name="Text Box 21"/>
          <p:cNvSpPr txBox="1">
            <a:spLocks noChangeArrowheads="1"/>
          </p:cNvSpPr>
          <p:nvPr/>
        </p:nvSpPr>
        <p:spPr bwMode="auto">
          <a:xfrm>
            <a:off x="2590800" y="51054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16M</a:t>
            </a:r>
          </a:p>
        </p:txBody>
      </p:sp>
      <p:sp>
        <p:nvSpPr>
          <p:cNvPr id="659480" name="AutoShape 22"/>
          <p:cNvSpPr>
            <a:spLocks/>
          </p:cNvSpPr>
          <p:nvPr/>
        </p:nvSpPr>
        <p:spPr bwMode="auto">
          <a:xfrm rot="-5400000">
            <a:off x="3992563" y="5456237"/>
            <a:ext cx="76200" cy="898525"/>
          </a:xfrm>
          <a:prstGeom prst="leftBrace">
            <a:avLst>
              <a:gd name="adj1" fmla="val 982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81" name="Text Box 23"/>
          <p:cNvSpPr txBox="1">
            <a:spLocks noChangeArrowheads="1"/>
          </p:cNvSpPr>
          <p:nvPr/>
        </p:nvSpPr>
        <p:spPr bwMode="auto">
          <a:xfrm>
            <a:off x="3810000" y="58674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x8</a:t>
            </a:r>
          </a:p>
        </p:txBody>
      </p:sp>
      <p:sp>
        <p:nvSpPr>
          <p:cNvPr id="659482" name="AutoShape 24"/>
          <p:cNvSpPr>
            <a:spLocks/>
          </p:cNvSpPr>
          <p:nvPr/>
        </p:nvSpPr>
        <p:spPr bwMode="auto">
          <a:xfrm>
            <a:off x="5562600" y="533400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83" name="Text Box 25"/>
          <p:cNvSpPr txBox="1">
            <a:spLocks noChangeArrowheads="1"/>
          </p:cNvSpPr>
          <p:nvPr/>
        </p:nvSpPr>
        <p:spPr bwMode="auto">
          <a:xfrm>
            <a:off x="4960938" y="5334000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8M</a:t>
            </a:r>
          </a:p>
        </p:txBody>
      </p:sp>
      <p:sp>
        <p:nvSpPr>
          <p:cNvPr id="659484" name="AutoShape 26"/>
          <p:cNvSpPr>
            <a:spLocks/>
          </p:cNvSpPr>
          <p:nvPr/>
        </p:nvSpPr>
        <p:spPr bwMode="auto">
          <a:xfrm rot="-5400000">
            <a:off x="6667500" y="4991100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59485" name="Text Box 27"/>
          <p:cNvSpPr txBox="1">
            <a:spLocks noChangeArrowheads="1"/>
          </p:cNvSpPr>
          <p:nvPr/>
        </p:nvSpPr>
        <p:spPr bwMode="auto">
          <a:xfrm>
            <a:off x="6392863" y="5943600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x16</a:t>
            </a:r>
          </a:p>
        </p:txBody>
      </p:sp>
    </p:spTree>
    <p:extLst>
      <p:ext uri="{BB962C8B-B14F-4D97-AF65-F5344CB8AC3E}">
        <p14:creationId xmlns:p14="http://schemas.microsoft.com/office/powerpoint/2010/main" val="82125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Narrower RAMs Enable Greater Capacity Given Constant Total Width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A3B7157E-D180-41EB-9987-DB9CBA9E3294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61509" name="Rectangle 3"/>
          <p:cNvSpPr>
            <a:spLocks noChangeArrowheads="1"/>
          </p:cNvSpPr>
          <p:nvPr/>
        </p:nvSpPr>
        <p:spPr bwMode="auto">
          <a:xfrm>
            <a:off x="5486400" y="3886200"/>
            <a:ext cx="18288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8M x 16</a:t>
            </a:r>
          </a:p>
        </p:txBody>
      </p:sp>
      <p:sp>
        <p:nvSpPr>
          <p:cNvPr id="661510" name="Rectangle 4"/>
          <p:cNvSpPr>
            <a:spLocks noChangeArrowheads="1"/>
          </p:cNvSpPr>
          <p:nvPr/>
        </p:nvSpPr>
        <p:spPr bwMode="auto">
          <a:xfrm rot="-5400000">
            <a:off x="457200" y="3200400"/>
            <a:ext cx="18288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32M x 4</a:t>
            </a:r>
          </a:p>
        </p:txBody>
      </p:sp>
      <p:sp>
        <p:nvSpPr>
          <p:cNvPr id="661511" name="Rectangle 5"/>
          <p:cNvSpPr>
            <a:spLocks noChangeArrowheads="1"/>
          </p:cNvSpPr>
          <p:nvPr/>
        </p:nvSpPr>
        <p:spPr bwMode="auto">
          <a:xfrm rot="-5400000">
            <a:off x="914400" y="3200400"/>
            <a:ext cx="18288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32M x 4</a:t>
            </a:r>
          </a:p>
        </p:txBody>
      </p:sp>
      <p:sp>
        <p:nvSpPr>
          <p:cNvPr id="661512" name="Rectangle 6"/>
          <p:cNvSpPr>
            <a:spLocks noChangeArrowheads="1"/>
          </p:cNvSpPr>
          <p:nvPr/>
        </p:nvSpPr>
        <p:spPr bwMode="auto">
          <a:xfrm rot="-5400000">
            <a:off x="1371600" y="3200400"/>
            <a:ext cx="18288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32M x 4</a:t>
            </a:r>
          </a:p>
        </p:txBody>
      </p:sp>
      <p:sp>
        <p:nvSpPr>
          <p:cNvPr id="661513" name="Rectangle 7"/>
          <p:cNvSpPr>
            <a:spLocks noChangeArrowheads="1"/>
          </p:cNvSpPr>
          <p:nvPr/>
        </p:nvSpPr>
        <p:spPr bwMode="auto">
          <a:xfrm rot="-5400000">
            <a:off x="1828800" y="3200400"/>
            <a:ext cx="1828800" cy="457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32M x 4</a:t>
            </a:r>
          </a:p>
        </p:txBody>
      </p:sp>
    </p:spTree>
    <p:extLst>
      <p:ext uri="{BB962C8B-B14F-4D97-AF65-F5344CB8AC3E}">
        <p14:creationId xmlns:p14="http://schemas.microsoft.com/office/powerpoint/2010/main" val="406126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/>
              <a:t>More Memory</a:t>
            </a:r>
          </a:p>
        </p:txBody>
      </p:sp>
      <p:sp>
        <p:nvSpPr>
          <p:cNvPr id="6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1B8587D5-B515-4F82-9276-F083CA0A233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3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65605" name="Rectangle 4"/>
          <p:cNvSpPr>
            <a:spLocks noChangeArrowheads="1"/>
          </p:cNvSpPr>
          <p:nvPr/>
        </p:nvSpPr>
        <p:spPr bwMode="auto">
          <a:xfrm>
            <a:off x="1843088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5606" name="Line 5"/>
          <p:cNvSpPr>
            <a:spLocks noChangeShapeType="1"/>
          </p:cNvSpPr>
          <p:nvPr/>
        </p:nvSpPr>
        <p:spPr bwMode="auto">
          <a:xfrm>
            <a:off x="1995488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07" name="Line 6"/>
          <p:cNvSpPr>
            <a:spLocks noChangeShapeType="1"/>
          </p:cNvSpPr>
          <p:nvPr/>
        </p:nvSpPr>
        <p:spPr bwMode="auto">
          <a:xfrm flipH="1">
            <a:off x="2297113" y="4562475"/>
            <a:ext cx="1587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08" name="Line 7"/>
          <p:cNvSpPr>
            <a:spLocks noChangeShapeType="1"/>
          </p:cNvSpPr>
          <p:nvPr/>
        </p:nvSpPr>
        <p:spPr bwMode="auto">
          <a:xfrm>
            <a:off x="2601913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09" name="Line 8"/>
          <p:cNvSpPr>
            <a:spLocks noChangeShapeType="1"/>
          </p:cNvSpPr>
          <p:nvPr/>
        </p:nvSpPr>
        <p:spPr bwMode="auto">
          <a:xfrm flipH="1">
            <a:off x="2146300" y="4791075"/>
            <a:ext cx="303213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10" name="Text Box 9"/>
          <p:cNvSpPr txBox="1">
            <a:spLocks noChangeArrowheads="1"/>
          </p:cNvSpPr>
          <p:nvPr/>
        </p:nvSpPr>
        <p:spPr bwMode="auto">
          <a:xfrm>
            <a:off x="2398713" y="44846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5611" name="Oval 10"/>
          <p:cNvSpPr>
            <a:spLocks noChangeArrowheads="1"/>
          </p:cNvSpPr>
          <p:nvPr/>
        </p:nvSpPr>
        <p:spPr bwMode="auto">
          <a:xfrm>
            <a:off x="1919288" y="26654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12" name="Oval 11"/>
          <p:cNvSpPr>
            <a:spLocks noChangeArrowheads="1"/>
          </p:cNvSpPr>
          <p:nvPr/>
        </p:nvSpPr>
        <p:spPr bwMode="auto">
          <a:xfrm>
            <a:off x="2525713" y="28178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13" name="Rectangle 12"/>
          <p:cNvSpPr>
            <a:spLocks noChangeArrowheads="1"/>
          </p:cNvSpPr>
          <p:nvPr/>
        </p:nvSpPr>
        <p:spPr bwMode="auto">
          <a:xfrm>
            <a:off x="3133725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5614" name="Line 13"/>
          <p:cNvSpPr>
            <a:spLocks noChangeShapeType="1"/>
          </p:cNvSpPr>
          <p:nvPr/>
        </p:nvSpPr>
        <p:spPr bwMode="auto">
          <a:xfrm>
            <a:off x="3286125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15" name="Line 14"/>
          <p:cNvSpPr>
            <a:spLocks noChangeShapeType="1"/>
          </p:cNvSpPr>
          <p:nvPr/>
        </p:nvSpPr>
        <p:spPr bwMode="auto">
          <a:xfrm>
            <a:off x="3589338" y="4562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16" name="Line 15"/>
          <p:cNvSpPr>
            <a:spLocks noChangeShapeType="1"/>
          </p:cNvSpPr>
          <p:nvPr/>
        </p:nvSpPr>
        <p:spPr bwMode="auto">
          <a:xfrm>
            <a:off x="3892550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17" name="Line 16"/>
          <p:cNvSpPr>
            <a:spLocks noChangeShapeType="1"/>
          </p:cNvSpPr>
          <p:nvPr/>
        </p:nvSpPr>
        <p:spPr bwMode="auto">
          <a:xfrm flipH="1">
            <a:off x="3436938" y="4791075"/>
            <a:ext cx="30321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18" name="Text Box 17"/>
          <p:cNvSpPr txBox="1">
            <a:spLocks noChangeArrowheads="1"/>
          </p:cNvSpPr>
          <p:nvPr/>
        </p:nvSpPr>
        <p:spPr bwMode="auto">
          <a:xfrm>
            <a:off x="3665538" y="45624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5619" name="Oval 18"/>
          <p:cNvSpPr>
            <a:spLocks noChangeArrowheads="1"/>
          </p:cNvSpPr>
          <p:nvPr/>
        </p:nvSpPr>
        <p:spPr bwMode="auto">
          <a:xfrm>
            <a:off x="3209925" y="26654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20" name="Oval 19"/>
          <p:cNvSpPr>
            <a:spLocks noChangeArrowheads="1"/>
          </p:cNvSpPr>
          <p:nvPr/>
        </p:nvSpPr>
        <p:spPr bwMode="auto">
          <a:xfrm>
            <a:off x="3816350" y="28178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21" name="Line 21"/>
          <p:cNvSpPr>
            <a:spLocks noChangeShapeType="1"/>
          </p:cNvSpPr>
          <p:nvPr/>
        </p:nvSpPr>
        <p:spPr bwMode="auto">
          <a:xfrm flipH="1">
            <a:off x="4043363" y="3844925"/>
            <a:ext cx="121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Line 22"/>
          <p:cNvSpPr>
            <a:spLocks noChangeShapeType="1"/>
          </p:cNvSpPr>
          <p:nvPr/>
        </p:nvSpPr>
        <p:spPr bwMode="auto">
          <a:xfrm flipH="1">
            <a:off x="2752725" y="38449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3" name="Text Box 23"/>
          <p:cNvSpPr txBox="1">
            <a:spLocks noChangeArrowheads="1"/>
          </p:cNvSpPr>
          <p:nvPr/>
        </p:nvSpPr>
        <p:spPr bwMode="auto">
          <a:xfrm>
            <a:off x="611188" y="3616325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addr</a:t>
            </a:r>
          </a:p>
        </p:txBody>
      </p:sp>
      <p:sp>
        <p:nvSpPr>
          <p:cNvPr id="665624" name="Line 24"/>
          <p:cNvSpPr>
            <a:spLocks noChangeShapeType="1"/>
          </p:cNvSpPr>
          <p:nvPr/>
        </p:nvSpPr>
        <p:spPr bwMode="auto">
          <a:xfrm>
            <a:off x="1843088" y="5133975"/>
            <a:ext cx="5614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5" name="Rectangle 38"/>
          <p:cNvSpPr>
            <a:spLocks noChangeArrowheads="1"/>
          </p:cNvSpPr>
          <p:nvPr/>
        </p:nvSpPr>
        <p:spPr bwMode="auto">
          <a:xfrm>
            <a:off x="1004888" y="1566863"/>
            <a:ext cx="911225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665626" name="Text Box 42"/>
          <p:cNvSpPr txBox="1">
            <a:spLocks noChangeArrowheads="1"/>
          </p:cNvSpPr>
          <p:nvPr/>
        </p:nvSpPr>
        <p:spPr bwMode="auto">
          <a:xfrm>
            <a:off x="168910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5627" name="Text Box 43"/>
          <p:cNvSpPr txBox="1">
            <a:spLocks noChangeArrowheads="1"/>
          </p:cNvSpPr>
          <p:nvPr/>
        </p:nvSpPr>
        <p:spPr bwMode="auto">
          <a:xfrm>
            <a:off x="29813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5628" name="Text Box 44"/>
          <p:cNvSpPr txBox="1">
            <a:spLocks noChangeArrowheads="1"/>
          </p:cNvSpPr>
          <p:nvPr/>
        </p:nvSpPr>
        <p:spPr bwMode="auto">
          <a:xfrm>
            <a:off x="3586163" y="3121025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5629" name="Text Box 45"/>
          <p:cNvSpPr txBox="1">
            <a:spLocks noChangeArrowheads="1"/>
          </p:cNvSpPr>
          <p:nvPr/>
        </p:nvSpPr>
        <p:spPr bwMode="auto">
          <a:xfrm>
            <a:off x="22955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5630" name="Rectangle 48"/>
          <p:cNvSpPr>
            <a:spLocks noChangeArrowheads="1"/>
          </p:cNvSpPr>
          <p:nvPr/>
        </p:nvSpPr>
        <p:spPr bwMode="auto">
          <a:xfrm>
            <a:off x="1911350" y="1566863"/>
            <a:ext cx="153988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665631" name="Rectangle 49"/>
          <p:cNvSpPr>
            <a:spLocks noChangeArrowheads="1"/>
          </p:cNvSpPr>
          <p:nvPr/>
        </p:nvSpPr>
        <p:spPr bwMode="auto">
          <a:xfrm>
            <a:off x="2903538" y="1882775"/>
            <a:ext cx="833437" cy="32861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logic</a:t>
            </a:r>
          </a:p>
        </p:txBody>
      </p:sp>
      <p:sp>
        <p:nvSpPr>
          <p:cNvPr id="665632" name="Freeform 51"/>
          <p:cNvSpPr>
            <a:spLocks/>
          </p:cNvSpPr>
          <p:nvPr/>
        </p:nvSpPr>
        <p:spPr bwMode="auto">
          <a:xfrm>
            <a:off x="2600325" y="2211388"/>
            <a:ext cx="455613" cy="682625"/>
          </a:xfrm>
          <a:custGeom>
            <a:avLst/>
            <a:gdLst>
              <a:gd name="T0" fmla="*/ 287 w 287"/>
              <a:gd name="T1" fmla="*/ 0 h 430"/>
              <a:gd name="T2" fmla="*/ 287 w 287"/>
              <a:gd name="T3" fmla="*/ 239 h 430"/>
              <a:gd name="T4" fmla="*/ 0 w 287"/>
              <a:gd name="T5" fmla="*/ 239 h 430"/>
              <a:gd name="T6" fmla="*/ 0 w 287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430"/>
              <a:gd name="T14" fmla="*/ 287 w 287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430">
                <a:moveTo>
                  <a:pt x="287" y="0"/>
                </a:moveTo>
                <a:lnTo>
                  <a:pt x="287" y="239"/>
                </a:lnTo>
                <a:lnTo>
                  <a:pt x="0" y="239"/>
                </a:lnTo>
                <a:lnTo>
                  <a:pt x="0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33" name="Freeform 52"/>
          <p:cNvSpPr>
            <a:spLocks/>
          </p:cNvSpPr>
          <p:nvPr/>
        </p:nvSpPr>
        <p:spPr bwMode="auto">
          <a:xfrm>
            <a:off x="3511550" y="2211388"/>
            <a:ext cx="379413" cy="681037"/>
          </a:xfrm>
          <a:custGeom>
            <a:avLst/>
            <a:gdLst>
              <a:gd name="T0" fmla="*/ 0 w 239"/>
              <a:gd name="T1" fmla="*/ 0 h 430"/>
              <a:gd name="T2" fmla="*/ 0 w 239"/>
              <a:gd name="T3" fmla="*/ 286 h 430"/>
              <a:gd name="T4" fmla="*/ 239 w 239"/>
              <a:gd name="T5" fmla="*/ 286 h 430"/>
              <a:gd name="T6" fmla="*/ 239 w 239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39"/>
              <a:gd name="T13" fmla="*/ 0 h 430"/>
              <a:gd name="T14" fmla="*/ 239 w 239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" h="430">
                <a:moveTo>
                  <a:pt x="0" y="0"/>
                </a:moveTo>
                <a:lnTo>
                  <a:pt x="0" y="286"/>
                </a:lnTo>
                <a:lnTo>
                  <a:pt x="239" y="286"/>
                </a:lnTo>
                <a:lnTo>
                  <a:pt x="239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34" name="Rectangle 55"/>
          <p:cNvSpPr>
            <a:spLocks noChangeArrowheads="1"/>
          </p:cNvSpPr>
          <p:nvPr/>
        </p:nvSpPr>
        <p:spPr bwMode="auto">
          <a:xfrm>
            <a:off x="5256213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5635" name="Line 56"/>
          <p:cNvSpPr>
            <a:spLocks noChangeShapeType="1"/>
          </p:cNvSpPr>
          <p:nvPr/>
        </p:nvSpPr>
        <p:spPr bwMode="auto">
          <a:xfrm>
            <a:off x="5408613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6" name="Line 57"/>
          <p:cNvSpPr>
            <a:spLocks noChangeShapeType="1"/>
          </p:cNvSpPr>
          <p:nvPr/>
        </p:nvSpPr>
        <p:spPr bwMode="auto">
          <a:xfrm flipH="1">
            <a:off x="5710238" y="4562475"/>
            <a:ext cx="1587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7" name="Line 58"/>
          <p:cNvSpPr>
            <a:spLocks noChangeShapeType="1"/>
          </p:cNvSpPr>
          <p:nvPr/>
        </p:nvSpPr>
        <p:spPr bwMode="auto">
          <a:xfrm>
            <a:off x="6015038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8" name="Line 59"/>
          <p:cNvSpPr>
            <a:spLocks noChangeShapeType="1"/>
          </p:cNvSpPr>
          <p:nvPr/>
        </p:nvSpPr>
        <p:spPr bwMode="auto">
          <a:xfrm flipH="1">
            <a:off x="5559425" y="4791075"/>
            <a:ext cx="303213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9" name="Text Box 60"/>
          <p:cNvSpPr txBox="1">
            <a:spLocks noChangeArrowheads="1"/>
          </p:cNvSpPr>
          <p:nvPr/>
        </p:nvSpPr>
        <p:spPr bwMode="auto">
          <a:xfrm>
            <a:off x="5811838" y="44846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5640" name="Oval 61"/>
          <p:cNvSpPr>
            <a:spLocks noChangeArrowheads="1"/>
          </p:cNvSpPr>
          <p:nvPr/>
        </p:nvSpPr>
        <p:spPr bwMode="auto">
          <a:xfrm>
            <a:off x="5332413" y="26654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41" name="Oval 62"/>
          <p:cNvSpPr>
            <a:spLocks noChangeArrowheads="1"/>
          </p:cNvSpPr>
          <p:nvPr/>
        </p:nvSpPr>
        <p:spPr bwMode="auto">
          <a:xfrm>
            <a:off x="5938838" y="28178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42" name="Rectangle 63"/>
          <p:cNvSpPr>
            <a:spLocks noChangeArrowheads="1"/>
          </p:cNvSpPr>
          <p:nvPr/>
        </p:nvSpPr>
        <p:spPr bwMode="auto">
          <a:xfrm>
            <a:off x="6546850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5643" name="Line 64"/>
          <p:cNvSpPr>
            <a:spLocks noChangeShapeType="1"/>
          </p:cNvSpPr>
          <p:nvPr/>
        </p:nvSpPr>
        <p:spPr bwMode="auto">
          <a:xfrm>
            <a:off x="6699250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4" name="Line 65"/>
          <p:cNvSpPr>
            <a:spLocks noChangeShapeType="1"/>
          </p:cNvSpPr>
          <p:nvPr/>
        </p:nvSpPr>
        <p:spPr bwMode="auto">
          <a:xfrm>
            <a:off x="7002463" y="4562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5" name="Line 66"/>
          <p:cNvSpPr>
            <a:spLocks noChangeShapeType="1"/>
          </p:cNvSpPr>
          <p:nvPr/>
        </p:nvSpPr>
        <p:spPr bwMode="auto">
          <a:xfrm>
            <a:off x="7305675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6" name="Line 67"/>
          <p:cNvSpPr>
            <a:spLocks noChangeShapeType="1"/>
          </p:cNvSpPr>
          <p:nvPr/>
        </p:nvSpPr>
        <p:spPr bwMode="auto">
          <a:xfrm flipH="1">
            <a:off x="6850063" y="4791075"/>
            <a:ext cx="30321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7" name="Text Box 68"/>
          <p:cNvSpPr txBox="1">
            <a:spLocks noChangeArrowheads="1"/>
          </p:cNvSpPr>
          <p:nvPr/>
        </p:nvSpPr>
        <p:spPr bwMode="auto">
          <a:xfrm>
            <a:off x="7078663" y="45624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5648" name="Oval 69"/>
          <p:cNvSpPr>
            <a:spLocks noChangeArrowheads="1"/>
          </p:cNvSpPr>
          <p:nvPr/>
        </p:nvSpPr>
        <p:spPr bwMode="auto">
          <a:xfrm>
            <a:off x="6623050" y="26654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49" name="Oval 70"/>
          <p:cNvSpPr>
            <a:spLocks noChangeArrowheads="1"/>
          </p:cNvSpPr>
          <p:nvPr/>
        </p:nvSpPr>
        <p:spPr bwMode="auto">
          <a:xfrm>
            <a:off x="7229475" y="28178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50" name="Line 72"/>
          <p:cNvSpPr>
            <a:spLocks noChangeShapeType="1"/>
          </p:cNvSpPr>
          <p:nvPr/>
        </p:nvSpPr>
        <p:spPr bwMode="auto">
          <a:xfrm flipH="1">
            <a:off x="6165850" y="38449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1" name="Text Box 75"/>
          <p:cNvSpPr txBox="1">
            <a:spLocks noChangeArrowheads="1"/>
          </p:cNvSpPr>
          <p:nvPr/>
        </p:nvSpPr>
        <p:spPr bwMode="auto">
          <a:xfrm>
            <a:off x="51022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5652" name="Text Box 76"/>
          <p:cNvSpPr txBox="1">
            <a:spLocks noChangeArrowheads="1"/>
          </p:cNvSpPr>
          <p:nvPr/>
        </p:nvSpPr>
        <p:spPr bwMode="auto">
          <a:xfrm>
            <a:off x="639445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5653" name="Text Box 77"/>
          <p:cNvSpPr txBox="1">
            <a:spLocks noChangeArrowheads="1"/>
          </p:cNvSpPr>
          <p:nvPr/>
        </p:nvSpPr>
        <p:spPr bwMode="auto">
          <a:xfrm>
            <a:off x="6999288" y="3121025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5654" name="Text Box 78"/>
          <p:cNvSpPr txBox="1">
            <a:spLocks noChangeArrowheads="1"/>
          </p:cNvSpPr>
          <p:nvPr/>
        </p:nvSpPr>
        <p:spPr bwMode="auto">
          <a:xfrm>
            <a:off x="570865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5655" name="Line 79"/>
          <p:cNvSpPr>
            <a:spLocks noChangeShapeType="1"/>
          </p:cNvSpPr>
          <p:nvPr/>
        </p:nvSpPr>
        <p:spPr bwMode="auto">
          <a:xfrm>
            <a:off x="1843088" y="2741613"/>
            <a:ext cx="5614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6" name="Text Box 80"/>
          <p:cNvSpPr txBox="1">
            <a:spLocks noChangeArrowheads="1"/>
          </p:cNvSpPr>
          <p:nvPr/>
        </p:nvSpPr>
        <p:spPr bwMode="auto">
          <a:xfrm>
            <a:off x="3511550" y="5703888"/>
            <a:ext cx="2252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Any Problems?</a:t>
            </a:r>
          </a:p>
        </p:txBody>
      </p:sp>
      <p:sp>
        <p:nvSpPr>
          <p:cNvPr id="665657" name="Line 81"/>
          <p:cNvSpPr>
            <a:spLocks noChangeShapeType="1"/>
          </p:cNvSpPr>
          <p:nvPr/>
        </p:nvSpPr>
        <p:spPr bwMode="auto">
          <a:xfrm flipV="1">
            <a:off x="4648200" y="2478088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8" name="Line 82"/>
          <p:cNvSpPr>
            <a:spLocks noChangeShapeType="1"/>
          </p:cNvSpPr>
          <p:nvPr/>
        </p:nvSpPr>
        <p:spPr bwMode="auto">
          <a:xfrm>
            <a:off x="4495800" y="2478088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9" name="Freeform 83"/>
          <p:cNvSpPr>
            <a:spLocks/>
          </p:cNvSpPr>
          <p:nvPr/>
        </p:nvSpPr>
        <p:spPr bwMode="auto">
          <a:xfrm>
            <a:off x="3054350" y="2401888"/>
            <a:ext cx="2959100" cy="455612"/>
          </a:xfrm>
          <a:custGeom>
            <a:avLst/>
            <a:gdLst>
              <a:gd name="T0" fmla="*/ 0 w 1864"/>
              <a:gd name="T1" fmla="*/ 0 h 287"/>
              <a:gd name="T2" fmla="*/ 1864 w 1864"/>
              <a:gd name="T3" fmla="*/ 0 h 287"/>
              <a:gd name="T4" fmla="*/ 1864 w 1864"/>
              <a:gd name="T5" fmla="*/ 287 h 287"/>
              <a:gd name="T6" fmla="*/ 0 60000 65536"/>
              <a:gd name="T7" fmla="*/ 0 60000 65536"/>
              <a:gd name="T8" fmla="*/ 0 60000 65536"/>
              <a:gd name="T9" fmla="*/ 0 w 1864"/>
              <a:gd name="T10" fmla="*/ 0 h 287"/>
              <a:gd name="T11" fmla="*/ 1864 w 1864"/>
              <a:gd name="T12" fmla="*/ 287 h 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4" h="287">
                <a:moveTo>
                  <a:pt x="0" y="0"/>
                </a:moveTo>
                <a:lnTo>
                  <a:pt x="1864" y="0"/>
                </a:lnTo>
                <a:lnTo>
                  <a:pt x="1864" y="28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5660" name="Freeform 84"/>
          <p:cNvSpPr>
            <a:spLocks/>
          </p:cNvSpPr>
          <p:nvPr/>
        </p:nvSpPr>
        <p:spPr bwMode="auto">
          <a:xfrm>
            <a:off x="3509963" y="2325688"/>
            <a:ext cx="3794125" cy="531812"/>
          </a:xfrm>
          <a:custGeom>
            <a:avLst/>
            <a:gdLst>
              <a:gd name="T0" fmla="*/ 0 w 2390"/>
              <a:gd name="T1" fmla="*/ 0 h 335"/>
              <a:gd name="T2" fmla="*/ 2390 w 2390"/>
              <a:gd name="T3" fmla="*/ 0 h 335"/>
              <a:gd name="T4" fmla="*/ 2390 w 2390"/>
              <a:gd name="T5" fmla="*/ 335 h 335"/>
              <a:gd name="T6" fmla="*/ 0 60000 65536"/>
              <a:gd name="T7" fmla="*/ 0 60000 65536"/>
              <a:gd name="T8" fmla="*/ 0 60000 65536"/>
              <a:gd name="T9" fmla="*/ 0 w 2390"/>
              <a:gd name="T10" fmla="*/ 0 h 335"/>
              <a:gd name="T11" fmla="*/ 2390 w 2390"/>
              <a:gd name="T12" fmla="*/ 335 h 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0" h="335">
                <a:moveTo>
                  <a:pt x="0" y="0"/>
                </a:moveTo>
                <a:lnTo>
                  <a:pt x="2390" y="0"/>
                </a:lnTo>
                <a:lnTo>
                  <a:pt x="2390" y="3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65661" name="AutoShape 85"/>
          <p:cNvCxnSpPr>
            <a:cxnSpLocks noChangeShapeType="1"/>
            <a:stCxn id="665625" idx="2"/>
            <a:endCxn id="665605" idx="1"/>
          </p:cNvCxnSpPr>
          <p:nvPr/>
        </p:nvCxnSpPr>
        <p:spPr bwMode="auto">
          <a:xfrm rot="16200000" flipH="1">
            <a:off x="678656" y="2677319"/>
            <a:ext cx="1946275" cy="382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62" name="AutoShape 86"/>
          <p:cNvCxnSpPr>
            <a:cxnSpLocks noChangeShapeType="1"/>
            <a:stCxn id="665630" idx="2"/>
            <a:endCxn id="665631" idx="1"/>
          </p:cNvCxnSpPr>
          <p:nvPr/>
        </p:nvCxnSpPr>
        <p:spPr bwMode="auto">
          <a:xfrm rot="16200000" flipH="1">
            <a:off x="2370138" y="1514475"/>
            <a:ext cx="152400" cy="914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/>
          <p:cNvCxnSpPr/>
          <p:nvPr/>
        </p:nvCxnSpPr>
        <p:spPr bwMode="auto">
          <a:xfrm flipV="1">
            <a:off x="4419600" y="4941888"/>
            <a:ext cx="304800" cy="392112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270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Separate CE (two “ranks”)</a:t>
            </a:r>
          </a:p>
        </p:txBody>
      </p:sp>
      <p:sp>
        <p:nvSpPr>
          <p:cNvPr id="6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4EF156D0-1CB4-441F-8717-44811D0C1D05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67653" name="Rectangle 3"/>
          <p:cNvSpPr>
            <a:spLocks noChangeArrowheads="1"/>
          </p:cNvSpPr>
          <p:nvPr/>
        </p:nvSpPr>
        <p:spPr bwMode="auto">
          <a:xfrm>
            <a:off x="1843088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7654" name="Line 4"/>
          <p:cNvSpPr>
            <a:spLocks noChangeShapeType="1"/>
          </p:cNvSpPr>
          <p:nvPr/>
        </p:nvSpPr>
        <p:spPr bwMode="auto">
          <a:xfrm>
            <a:off x="1995488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Line 5"/>
          <p:cNvSpPr>
            <a:spLocks noChangeShapeType="1"/>
          </p:cNvSpPr>
          <p:nvPr/>
        </p:nvSpPr>
        <p:spPr bwMode="auto">
          <a:xfrm flipH="1">
            <a:off x="2297113" y="4562475"/>
            <a:ext cx="1587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6" name="Line 6"/>
          <p:cNvSpPr>
            <a:spLocks noChangeShapeType="1"/>
          </p:cNvSpPr>
          <p:nvPr/>
        </p:nvSpPr>
        <p:spPr bwMode="auto">
          <a:xfrm>
            <a:off x="2601913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7" name="Line 7"/>
          <p:cNvSpPr>
            <a:spLocks noChangeShapeType="1"/>
          </p:cNvSpPr>
          <p:nvPr/>
        </p:nvSpPr>
        <p:spPr bwMode="auto">
          <a:xfrm flipH="1">
            <a:off x="2146300" y="4791075"/>
            <a:ext cx="303213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8" name="Text Box 8"/>
          <p:cNvSpPr txBox="1">
            <a:spLocks noChangeArrowheads="1"/>
          </p:cNvSpPr>
          <p:nvPr/>
        </p:nvSpPr>
        <p:spPr bwMode="auto">
          <a:xfrm>
            <a:off x="2398713" y="44846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7659" name="Oval 9"/>
          <p:cNvSpPr>
            <a:spLocks noChangeArrowheads="1"/>
          </p:cNvSpPr>
          <p:nvPr/>
        </p:nvSpPr>
        <p:spPr bwMode="auto">
          <a:xfrm>
            <a:off x="1919288" y="26654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60" name="Oval 10"/>
          <p:cNvSpPr>
            <a:spLocks noChangeArrowheads="1"/>
          </p:cNvSpPr>
          <p:nvPr/>
        </p:nvSpPr>
        <p:spPr bwMode="auto">
          <a:xfrm>
            <a:off x="2525713" y="28178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61" name="Rectangle 11"/>
          <p:cNvSpPr>
            <a:spLocks noChangeArrowheads="1"/>
          </p:cNvSpPr>
          <p:nvPr/>
        </p:nvSpPr>
        <p:spPr bwMode="auto">
          <a:xfrm>
            <a:off x="3133725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7662" name="Line 12"/>
          <p:cNvSpPr>
            <a:spLocks noChangeShapeType="1"/>
          </p:cNvSpPr>
          <p:nvPr/>
        </p:nvSpPr>
        <p:spPr bwMode="auto">
          <a:xfrm>
            <a:off x="3286125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3" name="Line 13"/>
          <p:cNvSpPr>
            <a:spLocks noChangeShapeType="1"/>
          </p:cNvSpPr>
          <p:nvPr/>
        </p:nvSpPr>
        <p:spPr bwMode="auto">
          <a:xfrm>
            <a:off x="3589338" y="4562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4" name="Line 14"/>
          <p:cNvSpPr>
            <a:spLocks noChangeShapeType="1"/>
          </p:cNvSpPr>
          <p:nvPr/>
        </p:nvSpPr>
        <p:spPr bwMode="auto">
          <a:xfrm>
            <a:off x="3892550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5" name="Line 15"/>
          <p:cNvSpPr>
            <a:spLocks noChangeShapeType="1"/>
          </p:cNvSpPr>
          <p:nvPr/>
        </p:nvSpPr>
        <p:spPr bwMode="auto">
          <a:xfrm flipH="1">
            <a:off x="3436938" y="4791075"/>
            <a:ext cx="30321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66" name="Text Box 16"/>
          <p:cNvSpPr txBox="1">
            <a:spLocks noChangeArrowheads="1"/>
          </p:cNvSpPr>
          <p:nvPr/>
        </p:nvSpPr>
        <p:spPr bwMode="auto">
          <a:xfrm>
            <a:off x="3665538" y="45624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8</a:t>
            </a:r>
          </a:p>
        </p:txBody>
      </p:sp>
      <p:sp>
        <p:nvSpPr>
          <p:cNvPr id="667667" name="Oval 17"/>
          <p:cNvSpPr>
            <a:spLocks noChangeArrowheads="1"/>
          </p:cNvSpPr>
          <p:nvPr/>
        </p:nvSpPr>
        <p:spPr bwMode="auto">
          <a:xfrm>
            <a:off x="3209925" y="26654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68" name="Oval 18"/>
          <p:cNvSpPr>
            <a:spLocks noChangeArrowheads="1"/>
          </p:cNvSpPr>
          <p:nvPr/>
        </p:nvSpPr>
        <p:spPr bwMode="auto">
          <a:xfrm>
            <a:off x="3816350" y="28178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69" name="Line 19"/>
          <p:cNvSpPr>
            <a:spLocks noChangeShapeType="1"/>
          </p:cNvSpPr>
          <p:nvPr/>
        </p:nvSpPr>
        <p:spPr bwMode="auto">
          <a:xfrm flipH="1">
            <a:off x="4043363" y="3844925"/>
            <a:ext cx="121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0" name="Line 20"/>
          <p:cNvSpPr>
            <a:spLocks noChangeShapeType="1"/>
          </p:cNvSpPr>
          <p:nvPr/>
        </p:nvSpPr>
        <p:spPr bwMode="auto">
          <a:xfrm flipH="1">
            <a:off x="2752725" y="38449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71" name="Text Box 21"/>
          <p:cNvSpPr txBox="1">
            <a:spLocks noChangeArrowheads="1"/>
          </p:cNvSpPr>
          <p:nvPr/>
        </p:nvSpPr>
        <p:spPr bwMode="auto">
          <a:xfrm>
            <a:off x="611188" y="3616325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addr</a:t>
            </a:r>
          </a:p>
        </p:txBody>
      </p:sp>
      <p:sp>
        <p:nvSpPr>
          <p:cNvPr id="667672" name="Rectangle 23"/>
          <p:cNvSpPr>
            <a:spLocks noChangeArrowheads="1"/>
          </p:cNvSpPr>
          <p:nvPr/>
        </p:nvSpPr>
        <p:spPr bwMode="auto">
          <a:xfrm>
            <a:off x="1004888" y="1566863"/>
            <a:ext cx="758825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667673" name="Text Box 24"/>
          <p:cNvSpPr txBox="1">
            <a:spLocks noChangeArrowheads="1"/>
          </p:cNvSpPr>
          <p:nvPr/>
        </p:nvSpPr>
        <p:spPr bwMode="auto">
          <a:xfrm>
            <a:off x="168910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7674" name="Text Box 25"/>
          <p:cNvSpPr txBox="1">
            <a:spLocks noChangeArrowheads="1"/>
          </p:cNvSpPr>
          <p:nvPr/>
        </p:nvSpPr>
        <p:spPr bwMode="auto">
          <a:xfrm>
            <a:off x="29813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7675" name="Text Box 26"/>
          <p:cNvSpPr txBox="1">
            <a:spLocks noChangeArrowheads="1"/>
          </p:cNvSpPr>
          <p:nvPr/>
        </p:nvSpPr>
        <p:spPr bwMode="auto">
          <a:xfrm>
            <a:off x="3586163" y="3121025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7676" name="Text Box 27"/>
          <p:cNvSpPr txBox="1">
            <a:spLocks noChangeArrowheads="1"/>
          </p:cNvSpPr>
          <p:nvPr/>
        </p:nvSpPr>
        <p:spPr bwMode="auto">
          <a:xfrm>
            <a:off x="22955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7677" name="Rectangle 28"/>
          <p:cNvSpPr>
            <a:spLocks noChangeArrowheads="1"/>
          </p:cNvSpPr>
          <p:nvPr/>
        </p:nvSpPr>
        <p:spPr bwMode="auto">
          <a:xfrm>
            <a:off x="1911350" y="1566863"/>
            <a:ext cx="153988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667678" name="Rectangle 29"/>
          <p:cNvSpPr>
            <a:spLocks noChangeArrowheads="1"/>
          </p:cNvSpPr>
          <p:nvPr/>
        </p:nvSpPr>
        <p:spPr bwMode="auto">
          <a:xfrm>
            <a:off x="2903538" y="1882775"/>
            <a:ext cx="833437" cy="32861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logic</a:t>
            </a:r>
          </a:p>
        </p:txBody>
      </p:sp>
      <p:sp>
        <p:nvSpPr>
          <p:cNvPr id="667679" name="Rectangle 32"/>
          <p:cNvSpPr>
            <a:spLocks noChangeArrowheads="1"/>
          </p:cNvSpPr>
          <p:nvPr/>
        </p:nvSpPr>
        <p:spPr bwMode="auto">
          <a:xfrm>
            <a:off x="5256213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7680" name="Line 33"/>
          <p:cNvSpPr>
            <a:spLocks noChangeShapeType="1"/>
          </p:cNvSpPr>
          <p:nvPr/>
        </p:nvSpPr>
        <p:spPr bwMode="auto">
          <a:xfrm>
            <a:off x="5408613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1" name="Line 34"/>
          <p:cNvSpPr>
            <a:spLocks noChangeShapeType="1"/>
          </p:cNvSpPr>
          <p:nvPr/>
        </p:nvSpPr>
        <p:spPr bwMode="auto">
          <a:xfrm flipH="1">
            <a:off x="5710238" y="4562475"/>
            <a:ext cx="1587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Line 35"/>
          <p:cNvSpPr>
            <a:spLocks noChangeShapeType="1"/>
          </p:cNvSpPr>
          <p:nvPr/>
        </p:nvSpPr>
        <p:spPr bwMode="auto">
          <a:xfrm>
            <a:off x="6015038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Line 36"/>
          <p:cNvSpPr>
            <a:spLocks noChangeShapeType="1"/>
          </p:cNvSpPr>
          <p:nvPr/>
        </p:nvSpPr>
        <p:spPr bwMode="auto">
          <a:xfrm flipH="1">
            <a:off x="5559425" y="4791075"/>
            <a:ext cx="303213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4" name="Text Box 37"/>
          <p:cNvSpPr txBox="1">
            <a:spLocks noChangeArrowheads="1"/>
          </p:cNvSpPr>
          <p:nvPr/>
        </p:nvSpPr>
        <p:spPr bwMode="auto">
          <a:xfrm>
            <a:off x="5811838" y="44846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7685" name="Oval 38"/>
          <p:cNvSpPr>
            <a:spLocks noChangeArrowheads="1"/>
          </p:cNvSpPr>
          <p:nvPr/>
        </p:nvSpPr>
        <p:spPr bwMode="auto">
          <a:xfrm>
            <a:off x="5332413" y="26654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86" name="Oval 39"/>
          <p:cNvSpPr>
            <a:spLocks noChangeArrowheads="1"/>
          </p:cNvSpPr>
          <p:nvPr/>
        </p:nvSpPr>
        <p:spPr bwMode="auto">
          <a:xfrm>
            <a:off x="5938838" y="2817813"/>
            <a:ext cx="150812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87" name="Rectangle 40"/>
          <p:cNvSpPr>
            <a:spLocks noChangeArrowheads="1"/>
          </p:cNvSpPr>
          <p:nvPr/>
        </p:nvSpPr>
        <p:spPr bwMode="auto">
          <a:xfrm>
            <a:off x="6546850" y="3121025"/>
            <a:ext cx="911225" cy="144145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x8</a:t>
            </a:r>
          </a:p>
        </p:txBody>
      </p:sp>
      <p:sp>
        <p:nvSpPr>
          <p:cNvPr id="667688" name="Line 41"/>
          <p:cNvSpPr>
            <a:spLocks noChangeShapeType="1"/>
          </p:cNvSpPr>
          <p:nvPr/>
        </p:nvSpPr>
        <p:spPr bwMode="auto">
          <a:xfrm>
            <a:off x="6699250" y="2741613"/>
            <a:ext cx="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9" name="Line 42"/>
          <p:cNvSpPr>
            <a:spLocks noChangeShapeType="1"/>
          </p:cNvSpPr>
          <p:nvPr/>
        </p:nvSpPr>
        <p:spPr bwMode="auto">
          <a:xfrm>
            <a:off x="7002463" y="4562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0" name="Line 43"/>
          <p:cNvSpPr>
            <a:spLocks noChangeShapeType="1"/>
          </p:cNvSpPr>
          <p:nvPr/>
        </p:nvSpPr>
        <p:spPr bwMode="auto">
          <a:xfrm>
            <a:off x="7305675" y="2892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1" name="Line 44"/>
          <p:cNvSpPr>
            <a:spLocks noChangeShapeType="1"/>
          </p:cNvSpPr>
          <p:nvPr/>
        </p:nvSpPr>
        <p:spPr bwMode="auto">
          <a:xfrm flipH="1">
            <a:off x="6850063" y="4791075"/>
            <a:ext cx="303212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2" name="Text Box 45"/>
          <p:cNvSpPr txBox="1">
            <a:spLocks noChangeArrowheads="1"/>
          </p:cNvSpPr>
          <p:nvPr/>
        </p:nvSpPr>
        <p:spPr bwMode="auto">
          <a:xfrm>
            <a:off x="7078663" y="45624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67693" name="Oval 46"/>
          <p:cNvSpPr>
            <a:spLocks noChangeArrowheads="1"/>
          </p:cNvSpPr>
          <p:nvPr/>
        </p:nvSpPr>
        <p:spPr bwMode="auto">
          <a:xfrm>
            <a:off x="6623050" y="26654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94" name="Oval 47"/>
          <p:cNvSpPr>
            <a:spLocks noChangeArrowheads="1"/>
          </p:cNvSpPr>
          <p:nvPr/>
        </p:nvSpPr>
        <p:spPr bwMode="auto">
          <a:xfrm>
            <a:off x="7229475" y="2817813"/>
            <a:ext cx="150813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695" name="Line 48"/>
          <p:cNvSpPr>
            <a:spLocks noChangeShapeType="1"/>
          </p:cNvSpPr>
          <p:nvPr/>
        </p:nvSpPr>
        <p:spPr bwMode="auto">
          <a:xfrm flipH="1">
            <a:off x="6165850" y="38449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96" name="Text Box 50"/>
          <p:cNvSpPr txBox="1">
            <a:spLocks noChangeArrowheads="1"/>
          </p:cNvSpPr>
          <p:nvPr/>
        </p:nvSpPr>
        <p:spPr bwMode="auto">
          <a:xfrm>
            <a:off x="5102225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7697" name="Text Box 51"/>
          <p:cNvSpPr txBox="1">
            <a:spLocks noChangeArrowheads="1"/>
          </p:cNvSpPr>
          <p:nvPr/>
        </p:nvSpPr>
        <p:spPr bwMode="auto">
          <a:xfrm>
            <a:off x="639445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CE</a:t>
            </a:r>
          </a:p>
        </p:txBody>
      </p:sp>
      <p:sp>
        <p:nvSpPr>
          <p:cNvPr id="667698" name="Text Box 52"/>
          <p:cNvSpPr txBox="1">
            <a:spLocks noChangeArrowheads="1"/>
          </p:cNvSpPr>
          <p:nvPr/>
        </p:nvSpPr>
        <p:spPr bwMode="auto">
          <a:xfrm>
            <a:off x="6999288" y="3121025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sp>
        <p:nvSpPr>
          <p:cNvPr id="667699" name="Text Box 53"/>
          <p:cNvSpPr txBox="1">
            <a:spLocks noChangeArrowheads="1"/>
          </p:cNvSpPr>
          <p:nvPr/>
        </p:nvSpPr>
        <p:spPr bwMode="auto">
          <a:xfrm>
            <a:off x="5708650" y="3121025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WE</a:t>
            </a:r>
          </a:p>
        </p:txBody>
      </p:sp>
      <p:cxnSp>
        <p:nvCxnSpPr>
          <p:cNvPr id="667700" name="AutoShape 60"/>
          <p:cNvCxnSpPr>
            <a:cxnSpLocks noChangeShapeType="1"/>
            <a:stCxn id="667672" idx="2"/>
            <a:endCxn id="667653" idx="1"/>
          </p:cNvCxnSpPr>
          <p:nvPr/>
        </p:nvCxnSpPr>
        <p:spPr bwMode="auto">
          <a:xfrm rot="16200000" flipH="1">
            <a:off x="640556" y="2639219"/>
            <a:ext cx="1946275" cy="4587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7701" name="AutoShape 61"/>
          <p:cNvCxnSpPr>
            <a:cxnSpLocks noChangeShapeType="1"/>
            <a:stCxn id="667677" idx="2"/>
            <a:endCxn id="667678" idx="1"/>
          </p:cNvCxnSpPr>
          <p:nvPr/>
        </p:nvCxnSpPr>
        <p:spPr bwMode="auto">
          <a:xfrm rot="16200000" flipH="1">
            <a:off x="2370138" y="1514475"/>
            <a:ext cx="152400" cy="914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7702" name="Rectangle 62"/>
          <p:cNvSpPr>
            <a:spLocks noChangeArrowheads="1"/>
          </p:cNvSpPr>
          <p:nvPr/>
        </p:nvSpPr>
        <p:spPr bwMode="auto">
          <a:xfrm>
            <a:off x="1765300" y="1566863"/>
            <a:ext cx="153988" cy="3286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667703" name="AutoShape 63"/>
          <p:cNvSpPr>
            <a:spLocks noChangeArrowheads="1"/>
          </p:cNvSpPr>
          <p:nvPr/>
        </p:nvSpPr>
        <p:spPr bwMode="auto">
          <a:xfrm flipV="1">
            <a:off x="1654175" y="2255838"/>
            <a:ext cx="376238" cy="111125"/>
          </a:xfrm>
          <a:custGeom>
            <a:avLst/>
            <a:gdLst>
              <a:gd name="T0" fmla="*/ 329208 w 21600"/>
              <a:gd name="T1" fmla="*/ 55563 h 21600"/>
              <a:gd name="T2" fmla="*/ 188119 w 21600"/>
              <a:gd name="T3" fmla="*/ 111125 h 21600"/>
              <a:gd name="T4" fmla="*/ 47030 w 21600"/>
              <a:gd name="T5" fmla="*/ 55563 h 21600"/>
              <a:gd name="T6" fmla="*/ 18811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67704" name="AutoShape 64"/>
          <p:cNvCxnSpPr>
            <a:cxnSpLocks noChangeShapeType="1"/>
            <a:stCxn id="667702" idx="2"/>
          </p:cNvCxnSpPr>
          <p:nvPr/>
        </p:nvCxnSpPr>
        <p:spPr bwMode="auto">
          <a:xfrm flipH="1">
            <a:off x="1839913" y="1895475"/>
            <a:ext cx="2381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7705" name="Line 65"/>
          <p:cNvSpPr>
            <a:spLocks noChangeShapeType="1"/>
          </p:cNvSpPr>
          <p:nvPr/>
        </p:nvSpPr>
        <p:spPr bwMode="auto">
          <a:xfrm>
            <a:off x="1841500" y="2741613"/>
            <a:ext cx="2203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06" name="Line 66"/>
          <p:cNvSpPr>
            <a:spLocks noChangeShapeType="1"/>
          </p:cNvSpPr>
          <p:nvPr/>
        </p:nvSpPr>
        <p:spPr bwMode="auto">
          <a:xfrm>
            <a:off x="5254625" y="2741613"/>
            <a:ext cx="2203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07" name="Freeform 67"/>
          <p:cNvSpPr>
            <a:spLocks/>
          </p:cNvSpPr>
          <p:nvPr/>
        </p:nvSpPr>
        <p:spPr bwMode="auto">
          <a:xfrm>
            <a:off x="1763713" y="2366963"/>
            <a:ext cx="76200" cy="379412"/>
          </a:xfrm>
          <a:custGeom>
            <a:avLst/>
            <a:gdLst>
              <a:gd name="T0" fmla="*/ 0 w 48"/>
              <a:gd name="T1" fmla="*/ 0 h 239"/>
              <a:gd name="T2" fmla="*/ 0 w 48"/>
              <a:gd name="T3" fmla="*/ 239 h 239"/>
              <a:gd name="T4" fmla="*/ 48 w 48"/>
              <a:gd name="T5" fmla="*/ 239 h 239"/>
              <a:gd name="T6" fmla="*/ 0 60000 65536"/>
              <a:gd name="T7" fmla="*/ 0 60000 65536"/>
              <a:gd name="T8" fmla="*/ 0 60000 65536"/>
              <a:gd name="T9" fmla="*/ 0 w 48"/>
              <a:gd name="T10" fmla="*/ 0 h 239"/>
              <a:gd name="T11" fmla="*/ 48 w 48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39">
                <a:moveTo>
                  <a:pt x="0" y="0"/>
                </a:moveTo>
                <a:lnTo>
                  <a:pt x="0" y="239"/>
                </a:lnTo>
                <a:lnTo>
                  <a:pt x="48" y="23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08" name="Freeform 68"/>
          <p:cNvSpPr>
            <a:spLocks/>
          </p:cNvSpPr>
          <p:nvPr/>
        </p:nvSpPr>
        <p:spPr bwMode="auto">
          <a:xfrm>
            <a:off x="1916113" y="2366963"/>
            <a:ext cx="3794125" cy="379412"/>
          </a:xfrm>
          <a:custGeom>
            <a:avLst/>
            <a:gdLst>
              <a:gd name="T0" fmla="*/ 0 w 2390"/>
              <a:gd name="T1" fmla="*/ 0 h 239"/>
              <a:gd name="T2" fmla="*/ 0 w 2390"/>
              <a:gd name="T3" fmla="*/ 95 h 239"/>
              <a:gd name="T4" fmla="*/ 2390 w 2390"/>
              <a:gd name="T5" fmla="*/ 95 h 239"/>
              <a:gd name="T6" fmla="*/ 2390 w 2390"/>
              <a:gd name="T7" fmla="*/ 239 h 239"/>
              <a:gd name="T8" fmla="*/ 0 60000 65536"/>
              <a:gd name="T9" fmla="*/ 0 60000 65536"/>
              <a:gd name="T10" fmla="*/ 0 60000 65536"/>
              <a:gd name="T11" fmla="*/ 0 60000 65536"/>
              <a:gd name="T12" fmla="*/ 0 w 2390"/>
              <a:gd name="T13" fmla="*/ 0 h 239"/>
              <a:gd name="T14" fmla="*/ 2390 w 2390"/>
              <a:gd name="T15" fmla="*/ 239 h 2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0" h="239">
                <a:moveTo>
                  <a:pt x="0" y="0"/>
                </a:moveTo>
                <a:lnTo>
                  <a:pt x="0" y="95"/>
                </a:lnTo>
                <a:lnTo>
                  <a:pt x="2390" y="95"/>
                </a:lnTo>
                <a:lnTo>
                  <a:pt x="2390" y="23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09" name="Line 69"/>
          <p:cNvSpPr>
            <a:spLocks noChangeShapeType="1"/>
          </p:cNvSpPr>
          <p:nvPr/>
        </p:nvSpPr>
        <p:spPr bwMode="auto">
          <a:xfrm>
            <a:off x="1843088" y="5133975"/>
            <a:ext cx="56149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10" name="Freeform 70"/>
          <p:cNvSpPr>
            <a:spLocks/>
          </p:cNvSpPr>
          <p:nvPr/>
        </p:nvSpPr>
        <p:spPr bwMode="auto">
          <a:xfrm>
            <a:off x="2600325" y="2211388"/>
            <a:ext cx="455613" cy="682625"/>
          </a:xfrm>
          <a:custGeom>
            <a:avLst/>
            <a:gdLst>
              <a:gd name="T0" fmla="*/ 287 w 287"/>
              <a:gd name="T1" fmla="*/ 0 h 430"/>
              <a:gd name="T2" fmla="*/ 287 w 287"/>
              <a:gd name="T3" fmla="*/ 239 h 430"/>
              <a:gd name="T4" fmla="*/ 0 w 287"/>
              <a:gd name="T5" fmla="*/ 239 h 430"/>
              <a:gd name="T6" fmla="*/ 0 w 287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430"/>
              <a:gd name="T14" fmla="*/ 287 w 287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430">
                <a:moveTo>
                  <a:pt x="287" y="0"/>
                </a:moveTo>
                <a:lnTo>
                  <a:pt x="287" y="239"/>
                </a:lnTo>
                <a:lnTo>
                  <a:pt x="0" y="239"/>
                </a:lnTo>
                <a:lnTo>
                  <a:pt x="0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11" name="Freeform 71"/>
          <p:cNvSpPr>
            <a:spLocks/>
          </p:cNvSpPr>
          <p:nvPr/>
        </p:nvSpPr>
        <p:spPr bwMode="auto">
          <a:xfrm>
            <a:off x="3511550" y="2211388"/>
            <a:ext cx="379413" cy="681037"/>
          </a:xfrm>
          <a:custGeom>
            <a:avLst/>
            <a:gdLst>
              <a:gd name="T0" fmla="*/ 0 w 239"/>
              <a:gd name="T1" fmla="*/ 0 h 430"/>
              <a:gd name="T2" fmla="*/ 0 w 239"/>
              <a:gd name="T3" fmla="*/ 286 h 430"/>
              <a:gd name="T4" fmla="*/ 239 w 239"/>
              <a:gd name="T5" fmla="*/ 286 h 430"/>
              <a:gd name="T6" fmla="*/ 239 w 239"/>
              <a:gd name="T7" fmla="*/ 430 h 430"/>
              <a:gd name="T8" fmla="*/ 0 60000 65536"/>
              <a:gd name="T9" fmla="*/ 0 60000 65536"/>
              <a:gd name="T10" fmla="*/ 0 60000 65536"/>
              <a:gd name="T11" fmla="*/ 0 60000 65536"/>
              <a:gd name="T12" fmla="*/ 0 w 239"/>
              <a:gd name="T13" fmla="*/ 0 h 430"/>
              <a:gd name="T14" fmla="*/ 239 w 239"/>
              <a:gd name="T15" fmla="*/ 430 h 4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9" h="430">
                <a:moveTo>
                  <a:pt x="0" y="0"/>
                </a:moveTo>
                <a:lnTo>
                  <a:pt x="0" y="286"/>
                </a:lnTo>
                <a:lnTo>
                  <a:pt x="239" y="286"/>
                </a:lnTo>
                <a:lnTo>
                  <a:pt x="239" y="4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12" name="Freeform 72"/>
          <p:cNvSpPr>
            <a:spLocks/>
          </p:cNvSpPr>
          <p:nvPr/>
        </p:nvSpPr>
        <p:spPr bwMode="auto">
          <a:xfrm>
            <a:off x="3054350" y="2401888"/>
            <a:ext cx="2959100" cy="455612"/>
          </a:xfrm>
          <a:custGeom>
            <a:avLst/>
            <a:gdLst>
              <a:gd name="T0" fmla="*/ 0 w 1864"/>
              <a:gd name="T1" fmla="*/ 0 h 287"/>
              <a:gd name="T2" fmla="*/ 1864 w 1864"/>
              <a:gd name="T3" fmla="*/ 0 h 287"/>
              <a:gd name="T4" fmla="*/ 1864 w 1864"/>
              <a:gd name="T5" fmla="*/ 287 h 287"/>
              <a:gd name="T6" fmla="*/ 0 60000 65536"/>
              <a:gd name="T7" fmla="*/ 0 60000 65536"/>
              <a:gd name="T8" fmla="*/ 0 60000 65536"/>
              <a:gd name="T9" fmla="*/ 0 w 1864"/>
              <a:gd name="T10" fmla="*/ 0 h 287"/>
              <a:gd name="T11" fmla="*/ 1864 w 1864"/>
              <a:gd name="T12" fmla="*/ 287 h 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4" h="287">
                <a:moveTo>
                  <a:pt x="0" y="0"/>
                </a:moveTo>
                <a:lnTo>
                  <a:pt x="1864" y="0"/>
                </a:lnTo>
                <a:lnTo>
                  <a:pt x="1864" y="28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67713" name="Freeform 73"/>
          <p:cNvSpPr>
            <a:spLocks/>
          </p:cNvSpPr>
          <p:nvPr/>
        </p:nvSpPr>
        <p:spPr bwMode="auto">
          <a:xfrm>
            <a:off x="3509963" y="2325688"/>
            <a:ext cx="3794125" cy="531812"/>
          </a:xfrm>
          <a:custGeom>
            <a:avLst/>
            <a:gdLst>
              <a:gd name="T0" fmla="*/ 0 w 2390"/>
              <a:gd name="T1" fmla="*/ 0 h 335"/>
              <a:gd name="T2" fmla="*/ 2390 w 2390"/>
              <a:gd name="T3" fmla="*/ 0 h 335"/>
              <a:gd name="T4" fmla="*/ 2390 w 2390"/>
              <a:gd name="T5" fmla="*/ 335 h 335"/>
              <a:gd name="T6" fmla="*/ 0 60000 65536"/>
              <a:gd name="T7" fmla="*/ 0 60000 65536"/>
              <a:gd name="T8" fmla="*/ 0 60000 65536"/>
              <a:gd name="T9" fmla="*/ 0 w 2390"/>
              <a:gd name="T10" fmla="*/ 0 h 335"/>
              <a:gd name="T11" fmla="*/ 2390 w 2390"/>
              <a:gd name="T12" fmla="*/ 335 h 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0" h="335">
                <a:moveTo>
                  <a:pt x="0" y="0"/>
                </a:moveTo>
                <a:lnTo>
                  <a:pt x="2390" y="0"/>
                </a:lnTo>
                <a:lnTo>
                  <a:pt x="2390" y="3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8" name="Straight Connector 67"/>
          <p:cNvCxnSpPr/>
          <p:nvPr/>
        </p:nvCxnSpPr>
        <p:spPr bwMode="auto">
          <a:xfrm flipV="1">
            <a:off x="4419600" y="4941888"/>
            <a:ext cx="304800" cy="392112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 Box 16"/>
          <p:cNvSpPr txBox="1">
            <a:spLocks noChangeArrowheads="1"/>
          </p:cNvSpPr>
          <p:nvPr/>
        </p:nvSpPr>
        <p:spPr bwMode="auto">
          <a:xfrm>
            <a:off x="4408951" y="5105400"/>
            <a:ext cx="527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9039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just capacity and cost?</a:t>
            </a:r>
          </a:p>
          <a:p>
            <a:r>
              <a:rPr lang="en-US" dirty="0"/>
              <a:t>What else could it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54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memory cell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55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Small-capacity memories just use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 flip-flop / latch</a:t>
            </a:r>
          </a:p>
          <a:p>
            <a:r>
              <a:rPr lang="en-US" dirty="0"/>
              <a:t>D flip-flop / latch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big (how many transistors)?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390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Small-capacity memories just use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SRAM</a:t>
            </a:r>
          </a:p>
          <a:p>
            <a:pPr lvl="1"/>
            <a:r>
              <a:rPr lang="en-US" dirty="0"/>
              <a:t>Static RAM (holds value while power is on)</a:t>
            </a:r>
          </a:p>
          <a:p>
            <a:pPr lvl="1"/>
            <a:r>
              <a:rPr lang="en-US" dirty="0"/>
              <a:t>Densest logic-only memory</a:t>
            </a:r>
          </a:p>
          <a:p>
            <a:pPr lvl="1"/>
            <a:r>
              <a:rPr lang="en-US" dirty="0"/>
              <a:t>6 carefully laid-out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14600" y="4267200"/>
            <a:ext cx="457200" cy="381000"/>
            <a:chOff x="1584" y="1872"/>
            <a:chExt cx="288" cy="24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>
              <a:off x="1584" y="187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824" y="1968"/>
              <a:ext cx="48" cy="4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 rot="10800000">
            <a:off x="2514600" y="5105400"/>
            <a:ext cx="457200" cy="381000"/>
            <a:chOff x="1584" y="1872"/>
            <a:chExt cx="288" cy="24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5400000">
              <a:off x="1584" y="187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824" y="1968"/>
              <a:ext cx="48" cy="4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cxnSp>
        <p:nvCxnSpPr>
          <p:cNvPr id="13" name="AutoShape 11"/>
          <p:cNvCxnSpPr>
            <a:cxnSpLocks noChangeShapeType="1"/>
            <a:stCxn id="12" idx="6"/>
            <a:endCxn id="8" idx="3"/>
          </p:cNvCxnSpPr>
          <p:nvPr/>
        </p:nvCxnSpPr>
        <p:spPr bwMode="auto">
          <a:xfrm rot="10800000" flipH="1">
            <a:off x="2513013" y="4457700"/>
            <a:ext cx="1587" cy="838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9" idx="6"/>
            <a:endCxn id="11" idx="3"/>
          </p:cNvCxnSpPr>
          <p:nvPr/>
        </p:nvCxnSpPr>
        <p:spPr bwMode="auto">
          <a:xfrm flipH="1">
            <a:off x="2970213" y="4457700"/>
            <a:ext cx="1587" cy="838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62000" y="36576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6764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371600" y="4800600"/>
            <a:ext cx="914400" cy="76200"/>
          </a:xfrm>
          <a:custGeom>
            <a:avLst/>
            <a:gdLst>
              <a:gd name="T0" fmla="*/ 576 w 576"/>
              <a:gd name="T1" fmla="*/ 48 h 48"/>
              <a:gd name="T2" fmla="*/ 384 w 576"/>
              <a:gd name="T3" fmla="*/ 48 h 48"/>
              <a:gd name="T4" fmla="*/ 384 w 576"/>
              <a:gd name="T5" fmla="*/ 0 h 48"/>
              <a:gd name="T6" fmla="*/ 192 w 576"/>
              <a:gd name="T7" fmla="*/ 0 h 48"/>
              <a:gd name="T8" fmla="*/ 192 w 576"/>
              <a:gd name="T9" fmla="*/ 48 h 48"/>
              <a:gd name="T10" fmla="*/ 0 w 576"/>
              <a:gd name="T11" fmla="*/ 48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"/>
              <a:gd name="T19" fmla="*/ 0 h 48"/>
              <a:gd name="T20" fmla="*/ 576 w 576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" h="48">
                <a:moveTo>
                  <a:pt x="576" y="48"/>
                </a:moveTo>
                <a:lnTo>
                  <a:pt x="384" y="48"/>
                </a:lnTo>
                <a:lnTo>
                  <a:pt x="384" y="0"/>
                </a:lnTo>
                <a:lnTo>
                  <a:pt x="192" y="0"/>
                </a:lnTo>
                <a:lnTo>
                  <a:pt x="192" y="48"/>
                </a:lnTo>
                <a:lnTo>
                  <a:pt x="0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371600" y="2971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295400" y="4800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8288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752600" y="3581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3200400" y="4724400"/>
            <a:ext cx="914400" cy="152400"/>
            <a:chOff x="3072" y="2064"/>
            <a:chExt cx="576" cy="96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2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072" y="2112"/>
              <a:ext cx="576" cy="48"/>
            </a:xfrm>
            <a:custGeom>
              <a:avLst/>
              <a:gdLst>
                <a:gd name="T0" fmla="*/ 576 w 576"/>
                <a:gd name="T1" fmla="*/ 48 h 48"/>
                <a:gd name="T2" fmla="*/ 384 w 576"/>
                <a:gd name="T3" fmla="*/ 48 h 48"/>
                <a:gd name="T4" fmla="*/ 384 w 576"/>
                <a:gd name="T5" fmla="*/ 0 h 48"/>
                <a:gd name="T6" fmla="*/ 192 w 576"/>
                <a:gd name="T7" fmla="*/ 0 h 48"/>
                <a:gd name="T8" fmla="*/ 192 w 576"/>
                <a:gd name="T9" fmla="*/ 48 h 48"/>
                <a:gd name="T10" fmla="*/ 0 w 576"/>
                <a:gd name="T11" fmla="*/ 48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48"/>
                <a:gd name="T20" fmla="*/ 576 w 57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48">
                  <a:moveTo>
                    <a:pt x="576" y="48"/>
                  </a:moveTo>
                  <a:lnTo>
                    <a:pt x="384" y="48"/>
                  </a:lnTo>
                  <a:lnTo>
                    <a:pt x="384" y="0"/>
                  </a:lnTo>
                  <a:lnTo>
                    <a:pt x="192" y="0"/>
                  </a:lnTo>
                  <a:lnTo>
                    <a:pt x="192" y="48"/>
                  </a:lnTo>
                  <a:lnTo>
                    <a:pt x="0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4038600" y="48006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657600" y="3657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3581400" y="3581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114800" y="2971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876800" y="3429000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/>
              <a:t>word line</a:t>
            </a:r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5476875" y="5565775"/>
            <a:ext cx="457200" cy="381000"/>
            <a:chOff x="1584" y="1872"/>
            <a:chExt cx="288" cy="240"/>
          </a:xfrm>
        </p:grpSpPr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 rot="5400000">
              <a:off x="1584" y="1872"/>
              <a:ext cx="240" cy="24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1824" y="1968"/>
              <a:ext cx="48" cy="4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33" name="Group 47"/>
          <p:cNvGrpSpPr>
            <a:grpSpLocks/>
          </p:cNvGrpSpPr>
          <p:nvPr/>
        </p:nvGrpSpPr>
        <p:grpSpPr bwMode="auto">
          <a:xfrm>
            <a:off x="6615113" y="4806950"/>
            <a:ext cx="608012" cy="1974850"/>
            <a:chOff x="4027" y="2734"/>
            <a:chExt cx="383" cy="1244"/>
          </a:xfrm>
        </p:grpSpPr>
        <p:grpSp>
          <p:nvGrpSpPr>
            <p:cNvPr id="34" name="Group 32"/>
            <p:cNvGrpSpPr>
              <a:grpSpLocks/>
            </p:cNvGrpSpPr>
            <p:nvPr/>
          </p:nvGrpSpPr>
          <p:grpSpPr bwMode="auto">
            <a:xfrm rot="-5400000">
              <a:off x="3984" y="2976"/>
              <a:ext cx="576" cy="96"/>
              <a:chOff x="3072" y="2064"/>
              <a:chExt cx="576" cy="96"/>
            </a:xfrm>
          </p:grpSpPr>
          <p:sp>
            <p:nvSpPr>
              <p:cNvPr id="46" name="Line 33"/>
              <p:cNvSpPr>
                <a:spLocks noChangeShapeType="1"/>
              </p:cNvSpPr>
              <p:nvPr/>
            </p:nvSpPr>
            <p:spPr bwMode="auto">
              <a:xfrm>
                <a:off x="32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3072" y="2112"/>
                <a:ext cx="576" cy="48"/>
              </a:xfrm>
              <a:custGeom>
                <a:avLst/>
                <a:gdLst>
                  <a:gd name="T0" fmla="*/ 576 w 576"/>
                  <a:gd name="T1" fmla="*/ 48 h 48"/>
                  <a:gd name="T2" fmla="*/ 384 w 576"/>
                  <a:gd name="T3" fmla="*/ 48 h 48"/>
                  <a:gd name="T4" fmla="*/ 384 w 576"/>
                  <a:gd name="T5" fmla="*/ 0 h 48"/>
                  <a:gd name="T6" fmla="*/ 192 w 576"/>
                  <a:gd name="T7" fmla="*/ 0 h 48"/>
                  <a:gd name="T8" fmla="*/ 192 w 576"/>
                  <a:gd name="T9" fmla="*/ 48 h 48"/>
                  <a:gd name="T10" fmla="*/ 0 w 576"/>
                  <a:gd name="T11" fmla="*/ 48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48"/>
                  <a:gd name="T20" fmla="*/ 576 w 576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48">
                    <a:moveTo>
                      <a:pt x="576" y="48"/>
                    </a:moveTo>
                    <a:lnTo>
                      <a:pt x="384" y="48"/>
                    </a:lnTo>
                    <a:lnTo>
                      <a:pt x="384" y="0"/>
                    </a:lnTo>
                    <a:lnTo>
                      <a:pt x="192" y="0"/>
                    </a:lnTo>
                    <a:lnTo>
                      <a:pt x="192" y="48"/>
                    </a:lnTo>
                    <a:lnTo>
                      <a:pt x="0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5"/>
            <p:cNvGrpSpPr>
              <a:grpSpLocks/>
            </p:cNvGrpSpPr>
            <p:nvPr/>
          </p:nvGrpSpPr>
          <p:grpSpPr bwMode="auto">
            <a:xfrm rot="-5400000">
              <a:off x="3984" y="3552"/>
              <a:ext cx="576" cy="96"/>
              <a:chOff x="3072" y="2064"/>
              <a:chExt cx="576" cy="96"/>
            </a:xfrm>
          </p:grpSpPr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>
                <a:off x="32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3072" y="2112"/>
                <a:ext cx="576" cy="48"/>
              </a:xfrm>
              <a:custGeom>
                <a:avLst/>
                <a:gdLst>
                  <a:gd name="T0" fmla="*/ 576 w 576"/>
                  <a:gd name="T1" fmla="*/ 48 h 48"/>
                  <a:gd name="T2" fmla="*/ 384 w 576"/>
                  <a:gd name="T3" fmla="*/ 48 h 48"/>
                  <a:gd name="T4" fmla="*/ 384 w 576"/>
                  <a:gd name="T5" fmla="*/ 0 h 48"/>
                  <a:gd name="T6" fmla="*/ 192 w 576"/>
                  <a:gd name="T7" fmla="*/ 0 h 48"/>
                  <a:gd name="T8" fmla="*/ 192 w 576"/>
                  <a:gd name="T9" fmla="*/ 48 h 48"/>
                  <a:gd name="T10" fmla="*/ 0 w 576"/>
                  <a:gd name="T11" fmla="*/ 48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48"/>
                  <a:gd name="T20" fmla="*/ 576 w 576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48">
                    <a:moveTo>
                      <a:pt x="576" y="48"/>
                    </a:moveTo>
                    <a:lnTo>
                      <a:pt x="384" y="48"/>
                    </a:lnTo>
                    <a:lnTo>
                      <a:pt x="384" y="0"/>
                    </a:lnTo>
                    <a:lnTo>
                      <a:pt x="192" y="0"/>
                    </a:lnTo>
                    <a:lnTo>
                      <a:pt x="192" y="48"/>
                    </a:lnTo>
                    <a:lnTo>
                      <a:pt x="0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4176" y="3004"/>
              <a:ext cx="48" cy="4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cxnSp>
          <p:nvCxnSpPr>
            <p:cNvPr id="37" name="AutoShape 40"/>
            <p:cNvCxnSpPr>
              <a:cxnSpLocks noChangeShapeType="1"/>
              <a:stCxn id="36" idx="2"/>
            </p:cNvCxnSpPr>
            <p:nvPr/>
          </p:nvCxnSpPr>
          <p:spPr bwMode="auto">
            <a:xfrm rot="10800000" flipV="1">
              <a:off x="4123" y="3028"/>
              <a:ext cx="53" cy="56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4123" y="359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H="1">
              <a:off x="4027" y="330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4219" y="2734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4219" y="3881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4266" y="392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4296" y="3977"/>
              <a:ext cx="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054725" y="55276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554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memory: SRAM Array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FCDB2058-2EC6-4D05-B37E-80D4EA1260DA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08633" name="Text Box 26"/>
          <p:cNvSpPr txBox="1">
            <a:spLocks noChangeArrowheads="1"/>
          </p:cNvSpPr>
          <p:nvPr/>
        </p:nvSpPr>
        <p:spPr bwMode="auto">
          <a:xfrm>
            <a:off x="5715000" y="2286000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/>
              <a:t>word line 0</a:t>
            </a:r>
          </a:p>
        </p:txBody>
      </p:sp>
      <p:pic>
        <p:nvPicPr>
          <p:cNvPr id="708636" name="Picture 28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10398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37" name="Picture 29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10398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38" name="Picture 30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2362200"/>
            <a:ext cx="103981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39" name="Picture 31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2362200"/>
            <a:ext cx="103981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0" name="Picture 32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75000"/>
            <a:ext cx="10398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1" name="Picture 33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75000"/>
            <a:ext cx="10398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2" name="Picture 34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3175000"/>
            <a:ext cx="103981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3" name="Picture 35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3175000"/>
            <a:ext cx="103981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4" name="Picture 36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10398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5" name="Picture 37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10398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6" name="Picture 38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3962400"/>
            <a:ext cx="103981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7" name="Picture 39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3962400"/>
            <a:ext cx="103981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8" name="Picture 40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75200"/>
            <a:ext cx="10398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49" name="Picture 41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75200"/>
            <a:ext cx="10398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50" name="Picture 42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4775200"/>
            <a:ext cx="103981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8651" name="Picture 43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4775200"/>
            <a:ext cx="103981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8652" name="Text Box 26"/>
          <p:cNvSpPr txBox="1">
            <a:spLocks noChangeArrowheads="1"/>
          </p:cNvSpPr>
          <p:nvPr/>
        </p:nvSpPr>
        <p:spPr bwMode="auto">
          <a:xfrm>
            <a:off x="5715000" y="3124200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/>
              <a:t>word line 1</a:t>
            </a:r>
          </a:p>
        </p:txBody>
      </p:sp>
      <p:sp>
        <p:nvSpPr>
          <p:cNvPr id="708653" name="Text Box 45"/>
          <p:cNvSpPr txBox="1">
            <a:spLocks noChangeArrowheads="1"/>
          </p:cNvSpPr>
          <p:nvPr/>
        </p:nvSpPr>
        <p:spPr bwMode="auto">
          <a:xfrm>
            <a:off x="1560513" y="2025650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b0</a:t>
            </a:r>
          </a:p>
        </p:txBody>
      </p:sp>
      <p:sp>
        <p:nvSpPr>
          <p:cNvPr id="708654" name="Text Box 46"/>
          <p:cNvSpPr txBox="1">
            <a:spLocks noChangeArrowheads="1"/>
          </p:cNvSpPr>
          <p:nvPr/>
        </p:nvSpPr>
        <p:spPr bwMode="auto">
          <a:xfrm>
            <a:off x="2209800" y="202565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b0</a:t>
            </a:r>
          </a:p>
        </p:txBody>
      </p:sp>
      <p:sp>
        <p:nvSpPr>
          <p:cNvPr id="708655" name="Line 47"/>
          <p:cNvSpPr>
            <a:spLocks noChangeShapeType="1"/>
          </p:cNvSpPr>
          <p:nvPr/>
        </p:nvSpPr>
        <p:spPr bwMode="auto">
          <a:xfrm>
            <a:off x="2286000" y="2057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56" name="Text Box 48"/>
          <p:cNvSpPr txBox="1">
            <a:spLocks noChangeArrowheads="1"/>
          </p:cNvSpPr>
          <p:nvPr/>
        </p:nvSpPr>
        <p:spPr bwMode="auto">
          <a:xfrm>
            <a:off x="2587625" y="202565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b1</a:t>
            </a:r>
          </a:p>
        </p:txBody>
      </p:sp>
      <p:sp>
        <p:nvSpPr>
          <p:cNvPr id="708657" name="Text Box 49"/>
          <p:cNvSpPr txBox="1">
            <a:spLocks noChangeArrowheads="1"/>
          </p:cNvSpPr>
          <p:nvPr/>
        </p:nvSpPr>
        <p:spPr bwMode="auto">
          <a:xfrm>
            <a:off x="3236913" y="2025650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b1</a:t>
            </a:r>
          </a:p>
        </p:txBody>
      </p:sp>
      <p:sp>
        <p:nvSpPr>
          <p:cNvPr id="708658" name="Line 50"/>
          <p:cNvSpPr>
            <a:spLocks noChangeShapeType="1"/>
          </p:cNvSpPr>
          <p:nvPr/>
        </p:nvSpPr>
        <p:spPr bwMode="auto">
          <a:xfrm>
            <a:off x="3313113" y="2057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59" name="Text Box 51"/>
          <p:cNvSpPr txBox="1">
            <a:spLocks noChangeArrowheads="1"/>
          </p:cNvSpPr>
          <p:nvPr/>
        </p:nvSpPr>
        <p:spPr bwMode="auto">
          <a:xfrm>
            <a:off x="3578225" y="202565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b2</a:t>
            </a:r>
          </a:p>
        </p:txBody>
      </p:sp>
      <p:sp>
        <p:nvSpPr>
          <p:cNvPr id="708660" name="Text Box 52"/>
          <p:cNvSpPr txBox="1">
            <a:spLocks noChangeArrowheads="1"/>
          </p:cNvSpPr>
          <p:nvPr/>
        </p:nvSpPr>
        <p:spPr bwMode="auto">
          <a:xfrm>
            <a:off x="4227513" y="2025650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b2</a:t>
            </a:r>
          </a:p>
        </p:txBody>
      </p:sp>
      <p:sp>
        <p:nvSpPr>
          <p:cNvPr id="708661" name="Line 53"/>
          <p:cNvSpPr>
            <a:spLocks noChangeShapeType="1"/>
          </p:cNvSpPr>
          <p:nvPr/>
        </p:nvSpPr>
        <p:spPr bwMode="auto">
          <a:xfrm>
            <a:off x="4303713" y="2057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62" name="Text Box 54"/>
          <p:cNvSpPr txBox="1">
            <a:spLocks noChangeArrowheads="1"/>
          </p:cNvSpPr>
          <p:nvPr/>
        </p:nvSpPr>
        <p:spPr bwMode="auto">
          <a:xfrm>
            <a:off x="4568825" y="202565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b3</a:t>
            </a:r>
          </a:p>
        </p:txBody>
      </p:sp>
      <p:sp>
        <p:nvSpPr>
          <p:cNvPr id="708663" name="Text Box 55"/>
          <p:cNvSpPr txBox="1">
            <a:spLocks noChangeArrowheads="1"/>
          </p:cNvSpPr>
          <p:nvPr/>
        </p:nvSpPr>
        <p:spPr bwMode="auto">
          <a:xfrm>
            <a:off x="5218113" y="2025650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b3</a:t>
            </a:r>
          </a:p>
        </p:txBody>
      </p:sp>
      <p:sp>
        <p:nvSpPr>
          <p:cNvPr id="708664" name="Line 56"/>
          <p:cNvSpPr>
            <a:spLocks noChangeShapeType="1"/>
          </p:cNvSpPr>
          <p:nvPr/>
        </p:nvSpPr>
        <p:spPr bwMode="auto">
          <a:xfrm>
            <a:off x="5294313" y="2057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665" name="Text Box 26"/>
          <p:cNvSpPr txBox="1">
            <a:spLocks noChangeArrowheads="1"/>
          </p:cNvSpPr>
          <p:nvPr/>
        </p:nvSpPr>
        <p:spPr bwMode="auto">
          <a:xfrm>
            <a:off x="5715000" y="3886200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/>
              <a:t>word line 2</a:t>
            </a:r>
          </a:p>
        </p:txBody>
      </p:sp>
      <p:sp>
        <p:nvSpPr>
          <p:cNvPr id="708666" name="Text Box 26"/>
          <p:cNvSpPr txBox="1">
            <a:spLocks noChangeArrowheads="1"/>
          </p:cNvSpPr>
          <p:nvPr/>
        </p:nvSpPr>
        <p:spPr bwMode="auto">
          <a:xfrm>
            <a:off x="5715000" y="4724400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/>
              <a:t>word line 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56272" y="5638800"/>
            <a:ext cx="4013742" cy="830997"/>
            <a:chOff x="1556272" y="5638800"/>
            <a:chExt cx="4013742" cy="830997"/>
          </a:xfrm>
        </p:grpSpPr>
        <p:sp>
          <p:nvSpPr>
            <p:cNvPr id="2" name="Trapezoid 1"/>
            <p:cNvSpPr/>
            <p:nvPr/>
          </p:nvSpPr>
          <p:spPr bwMode="auto">
            <a:xfrm rot="10800000">
              <a:off x="1556272" y="5638800"/>
              <a:ext cx="4013742" cy="381000"/>
            </a:xfrm>
            <a:prstGeom prst="trapezoid">
              <a:avLst>
                <a:gd name="adj" fmla="val 134880"/>
              </a:avLst>
            </a:prstGeom>
            <a:solidFill>
              <a:schemeClr val="bg1">
                <a:lumMod val="9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1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effectLst/>
                <a:latin typeface="Lato" panose="020F0502020204030203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6000" y="5638800"/>
              <a:ext cx="2601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entury Gothic" pitchFamily="34" charset="0"/>
                  <a:cs typeface="Times New Roman" pitchFamily="18" charset="0"/>
                </a:rPr>
                <a:t>Sense Amplifiers</a:t>
              </a:r>
            </a:p>
            <a:p>
              <a:pPr algn="ctr"/>
              <a:endParaRPr lang="en-US" dirty="0">
                <a:latin typeface="Lato" panose="020F0502020204030203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-518464" y="3576589"/>
            <a:ext cx="3505196" cy="461665"/>
            <a:chOff x="1556272" y="5619531"/>
            <a:chExt cx="4013742" cy="461665"/>
          </a:xfrm>
        </p:grpSpPr>
        <p:sp>
          <p:nvSpPr>
            <p:cNvPr id="41" name="Trapezoid 40"/>
            <p:cNvSpPr/>
            <p:nvPr/>
          </p:nvSpPr>
          <p:spPr bwMode="auto">
            <a:xfrm rot="10800000">
              <a:off x="1556272" y="5638800"/>
              <a:ext cx="4013742" cy="381000"/>
            </a:xfrm>
            <a:prstGeom prst="trapezoid">
              <a:avLst>
                <a:gd name="adj" fmla="val 134880"/>
              </a:avLst>
            </a:prstGeom>
            <a:solidFill>
              <a:schemeClr val="bg1">
                <a:lumMod val="9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1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effectLst/>
                <a:latin typeface="Lato" panose="020F0502020204030203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0800000">
              <a:off x="2222993" y="5619531"/>
              <a:ext cx="268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en-US" b="1" dirty="0">
                  <a:latin typeface="Century Gothic" pitchFamily="34" charset="0"/>
                  <a:cs typeface="Times New Roman" pitchFamily="18" charset="0"/>
                </a:rPr>
                <a:t>Word decoder</a:t>
              </a:r>
              <a:endParaRPr lang="en-US" dirty="0">
                <a:latin typeface="Lato" panose="020F050202020403020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884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memory: SRAM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Intel:</a:t>
            </a:r>
            <a:endParaRPr lang="he-IL" dirty="0"/>
          </a:p>
          <a:p>
            <a:pPr lvl="1"/>
            <a:r>
              <a:rPr lang="en-US" dirty="0"/>
              <a:t>200 – 300 f</a:t>
            </a:r>
            <a:r>
              <a:rPr lang="en-US" baseline="30000" dirty="0"/>
              <a:t>2</a:t>
            </a:r>
            <a:r>
              <a:rPr lang="en-US" dirty="0"/>
              <a:t>  per cell for high-performance</a:t>
            </a:r>
          </a:p>
          <a:p>
            <a:pPr lvl="2"/>
            <a:r>
              <a:rPr lang="en-US" dirty="0"/>
              <a:t>f</a:t>
            </a:r>
            <a:r>
              <a:rPr lang="en-US" baseline="30000" dirty="0"/>
              <a:t>2</a:t>
            </a:r>
            <a:r>
              <a:rPr lang="en-US" dirty="0"/>
              <a:t> is a unit of area – feature-size squared</a:t>
            </a:r>
          </a:p>
          <a:p>
            <a:pPr lvl="2"/>
            <a:r>
              <a:rPr lang="en-US" dirty="0"/>
              <a:t>Limited by transistors and wires</a:t>
            </a:r>
          </a:p>
          <a:p>
            <a:pPr lvl="1"/>
            <a:r>
              <a:rPr lang="en-US" dirty="0"/>
              <a:t>Can go down to ~120 – 150 f</a:t>
            </a:r>
            <a:r>
              <a:rPr lang="en-US" baseline="30000" dirty="0"/>
              <a:t>2</a:t>
            </a:r>
            <a:r>
              <a:rPr lang="en-US" dirty="0"/>
              <a:t> for high density</a:t>
            </a:r>
          </a:p>
          <a:p>
            <a:pPr lvl="2"/>
            <a:r>
              <a:rPr lang="en-US" dirty="0"/>
              <a:t>What does cell size have to do with performance?</a:t>
            </a:r>
          </a:p>
          <a:p>
            <a:pPr lvl="2"/>
            <a:r>
              <a:rPr lang="en-US" dirty="0"/>
              <a:t>Small transistor drive less current – switch lines more slowly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810000"/>
            <a:ext cx="7235331" cy="2819400"/>
            <a:chOff x="914400" y="3657600"/>
            <a:chExt cx="7235331" cy="2819400"/>
          </a:xfrm>
        </p:grpSpPr>
        <p:pic>
          <p:nvPicPr>
            <p:cNvPr id="8194" name="Picture 2" descr="http://techreport.com/r.x/broadwell-14nm/sram-cells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t="26667"/>
            <a:stretch/>
          </p:blipFill>
          <p:spPr bwMode="auto">
            <a:xfrm>
              <a:off x="914400" y="3657600"/>
              <a:ext cx="7227916" cy="2819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techreport.com/r.x/broadwell-14nm/sram-cells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33" t="42522" b="21802"/>
            <a:stretch/>
          </p:blipFill>
          <p:spPr bwMode="auto">
            <a:xfrm flipV="1">
              <a:off x="5570015" y="4267200"/>
              <a:ext cx="2579716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74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memory</a:t>
            </a:r>
          </a:p>
          <a:p>
            <a:pPr lvl="1"/>
            <a:r>
              <a:rPr lang="en-US" dirty="0"/>
              <a:t>Characteristics and parameters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Constraints and tradeoffs</a:t>
            </a:r>
          </a:p>
          <a:p>
            <a:pPr lvl="1"/>
            <a:r>
              <a:rPr lang="en-US" dirty="0"/>
              <a:t>In LC-3b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081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SRAM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SRAMs are very carefully laid out – amortize costs over many bits (8Kb or more usually)</a:t>
            </a:r>
          </a:p>
          <a:p>
            <a:r>
              <a:rPr lang="en-US" dirty="0"/>
              <a:t>In large arrays, the latency of access is dominated by the latency of the wires!</a:t>
            </a:r>
          </a:p>
          <a:p>
            <a:pPr lvl="1"/>
            <a:r>
              <a:rPr lang="en-US" dirty="0"/>
              <a:t>Therefore, the larger the memory, the slower it is (generally)</a:t>
            </a:r>
          </a:p>
          <a:p>
            <a:r>
              <a:rPr lang="en-US" dirty="0"/>
              <a:t>Things are more complex in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2098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upload.wikimedia.org/wikipedia/commons/thumb/d/da/KL_CoreMemory.jpg/260px-KL_CoreMem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" y="2232024"/>
            <a:ext cx="4686300" cy="468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0/04/KL_Kernspeicher_Makro_1.jpg/220px-KL_Kernspeicher_Makro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34" y="3200400"/>
            <a:ext cx="3965331" cy="26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logic is too expensive, use different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days – magnetic core memory</a:t>
            </a:r>
          </a:p>
          <a:p>
            <a:pPr lvl="1"/>
            <a:r>
              <a:rPr lang="en-US" dirty="0"/>
              <a:t>Smaller than vacuum tube logic</a:t>
            </a:r>
          </a:p>
          <a:p>
            <a:pPr lvl="1"/>
            <a:r>
              <a:rPr lang="en-US" dirty="0"/>
              <a:t>Not small by today’s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643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uses transistors and capacitors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896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uses transistors and capacitors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2976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87B40A6-18F1-41E5-A296-E5BF603E45CE}" type="slidenum">
              <a:rPr lang="en-US" altLang="en-US" sz="1000"/>
              <a:pPr algn="r" eaLnBrk="1" hangingPunct="1"/>
              <a:t>33</a:t>
            </a:fld>
            <a:endParaRPr lang="en-US" altLang="en-US" sz="1000"/>
          </a:p>
        </p:txBody>
      </p:sp>
      <p:sp>
        <p:nvSpPr>
          <p:cNvPr id="629765" name="Line 4"/>
          <p:cNvSpPr>
            <a:spLocks noChangeShapeType="1"/>
          </p:cNvSpPr>
          <p:nvPr/>
        </p:nvSpPr>
        <p:spPr bwMode="auto">
          <a:xfrm>
            <a:off x="6851650" y="3265488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6" name="Line 5"/>
          <p:cNvSpPr>
            <a:spLocks noChangeShapeType="1"/>
          </p:cNvSpPr>
          <p:nvPr/>
        </p:nvSpPr>
        <p:spPr bwMode="auto">
          <a:xfrm>
            <a:off x="6927850" y="3341688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7" name="Line 6"/>
          <p:cNvSpPr>
            <a:spLocks noChangeShapeType="1"/>
          </p:cNvSpPr>
          <p:nvPr/>
        </p:nvSpPr>
        <p:spPr bwMode="auto">
          <a:xfrm>
            <a:off x="7004050" y="3417888"/>
            <a:ext cx="15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8" name="Line 7"/>
          <p:cNvSpPr>
            <a:spLocks noChangeShapeType="1"/>
          </p:cNvSpPr>
          <p:nvPr/>
        </p:nvSpPr>
        <p:spPr bwMode="auto">
          <a:xfrm flipV="1">
            <a:off x="7080250" y="296227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9" name="Line 8"/>
          <p:cNvSpPr>
            <a:spLocks noChangeShapeType="1"/>
          </p:cNvSpPr>
          <p:nvPr/>
        </p:nvSpPr>
        <p:spPr bwMode="auto">
          <a:xfrm>
            <a:off x="6851650" y="2962275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0" name="Line 9"/>
          <p:cNvSpPr>
            <a:spLocks noChangeShapeType="1"/>
          </p:cNvSpPr>
          <p:nvPr/>
        </p:nvSpPr>
        <p:spPr bwMode="auto">
          <a:xfrm>
            <a:off x="6851650" y="2809875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1" name="Line 10"/>
          <p:cNvSpPr>
            <a:spLocks noChangeShapeType="1"/>
          </p:cNvSpPr>
          <p:nvPr/>
        </p:nvSpPr>
        <p:spPr bwMode="auto">
          <a:xfrm flipV="1">
            <a:off x="7080250" y="250666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2" name="Line 11"/>
          <p:cNvSpPr>
            <a:spLocks noChangeShapeType="1"/>
          </p:cNvSpPr>
          <p:nvPr/>
        </p:nvSpPr>
        <p:spPr bwMode="auto">
          <a:xfrm flipH="1">
            <a:off x="6472238" y="2506663"/>
            <a:ext cx="60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3" name="Line 12"/>
          <p:cNvSpPr>
            <a:spLocks noChangeShapeType="1"/>
          </p:cNvSpPr>
          <p:nvPr/>
        </p:nvSpPr>
        <p:spPr bwMode="auto">
          <a:xfrm flipV="1">
            <a:off x="6472238" y="2354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4" name="Line 13"/>
          <p:cNvSpPr>
            <a:spLocks noChangeShapeType="1"/>
          </p:cNvSpPr>
          <p:nvPr/>
        </p:nvSpPr>
        <p:spPr bwMode="auto">
          <a:xfrm flipV="1">
            <a:off x="6018213" y="2354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9775" name="AutoShape 15"/>
          <p:cNvCxnSpPr>
            <a:cxnSpLocks noChangeShapeType="1"/>
          </p:cNvCxnSpPr>
          <p:nvPr/>
        </p:nvCxnSpPr>
        <p:spPr bwMode="auto">
          <a:xfrm>
            <a:off x="6016625" y="2354263"/>
            <a:ext cx="4556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9776" name="Line 16"/>
          <p:cNvSpPr>
            <a:spLocks noChangeShapeType="1"/>
          </p:cNvSpPr>
          <p:nvPr/>
        </p:nvSpPr>
        <p:spPr bwMode="auto">
          <a:xfrm flipH="1">
            <a:off x="5486400" y="2506663"/>
            <a:ext cx="53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7" name="Line 17"/>
          <p:cNvSpPr>
            <a:spLocks noChangeShapeType="1"/>
          </p:cNvSpPr>
          <p:nvPr/>
        </p:nvSpPr>
        <p:spPr bwMode="auto">
          <a:xfrm>
            <a:off x="6016625" y="2279650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8" name="Line 18"/>
          <p:cNvSpPr>
            <a:spLocks noChangeShapeType="1"/>
          </p:cNvSpPr>
          <p:nvPr/>
        </p:nvSpPr>
        <p:spPr bwMode="auto">
          <a:xfrm>
            <a:off x="4271963" y="1747838"/>
            <a:ext cx="364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9" name="Line 19"/>
          <p:cNvSpPr>
            <a:spLocks noChangeShapeType="1"/>
          </p:cNvSpPr>
          <p:nvPr/>
        </p:nvSpPr>
        <p:spPr bwMode="auto">
          <a:xfrm>
            <a:off x="6245225" y="17478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0" name="Line 20"/>
          <p:cNvSpPr>
            <a:spLocks noChangeShapeType="1"/>
          </p:cNvSpPr>
          <p:nvPr/>
        </p:nvSpPr>
        <p:spPr bwMode="auto">
          <a:xfrm>
            <a:off x="5486400" y="685800"/>
            <a:ext cx="0" cy="311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1" name="Oval 23"/>
          <p:cNvSpPr>
            <a:spLocks noChangeArrowheads="1"/>
          </p:cNvSpPr>
          <p:nvPr/>
        </p:nvSpPr>
        <p:spPr bwMode="auto">
          <a:xfrm>
            <a:off x="6169025" y="1671638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9782" name="Oval 24"/>
          <p:cNvSpPr>
            <a:spLocks noChangeArrowheads="1"/>
          </p:cNvSpPr>
          <p:nvPr/>
        </p:nvSpPr>
        <p:spPr bwMode="auto">
          <a:xfrm>
            <a:off x="5410200" y="2430463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9783" name="Text Box 29"/>
          <p:cNvSpPr txBox="1">
            <a:spLocks noChangeArrowheads="1"/>
          </p:cNvSpPr>
          <p:nvPr/>
        </p:nvSpPr>
        <p:spPr bwMode="auto">
          <a:xfrm>
            <a:off x="3513138" y="4403725"/>
            <a:ext cx="440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What happens when you read?</a:t>
            </a:r>
          </a:p>
        </p:txBody>
      </p:sp>
      <p:sp>
        <p:nvSpPr>
          <p:cNvPr id="343072" name="Oval 32"/>
          <p:cNvSpPr>
            <a:spLocks noChangeArrowheads="1"/>
          </p:cNvSpPr>
          <p:nvPr/>
        </p:nvSpPr>
        <p:spPr bwMode="auto">
          <a:xfrm>
            <a:off x="68516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43073" name="Oval 33"/>
          <p:cNvSpPr>
            <a:spLocks noChangeArrowheads="1"/>
          </p:cNvSpPr>
          <p:nvPr/>
        </p:nvSpPr>
        <p:spPr bwMode="auto">
          <a:xfrm>
            <a:off x="70040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43074" name="Oval 34"/>
          <p:cNvSpPr>
            <a:spLocks noChangeArrowheads="1"/>
          </p:cNvSpPr>
          <p:nvPr/>
        </p:nvSpPr>
        <p:spPr bwMode="auto">
          <a:xfrm>
            <a:off x="71564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629787" name="Picture 43" descr="MPPH03836I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820863"/>
            <a:ext cx="28987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9788" name="Picture 47" descr="MPj043314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79650"/>
            <a:ext cx="1379537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5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218 L -0.17379 -0.03218 L -0.17379 0.17777 " pathEditMode="relative" ptsTypes="AAAA">
                                      <p:cBhvr>
                                        <p:cTn id="6" dur="2000" fill="hold"/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218 L -0.17379 -0.03218 L -0.17379 0.17777 " pathEditMode="relative" ptsTypes="AAAA">
                                      <p:cBhvr>
                                        <p:cTn id="8" dur="2000" fill="hold"/>
                                        <p:tgtEl>
                                          <p:spTgt spid="34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218 L -0.17379 -0.03218 L -0.17379 0.1777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72" grpId="0" animBg="1"/>
      <p:bldP spid="343073" grpId="0" animBg="1"/>
      <p:bldP spid="3430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uses transistors and capacitors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2976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87B40A6-18F1-41E5-A296-E5BF603E45CE}" type="slidenum">
              <a:rPr lang="en-US" altLang="en-US" sz="1000"/>
              <a:pPr algn="r" eaLnBrk="1" hangingPunct="1"/>
              <a:t>34</a:t>
            </a:fld>
            <a:endParaRPr lang="en-US" altLang="en-US" sz="1000"/>
          </a:p>
        </p:txBody>
      </p:sp>
      <p:sp>
        <p:nvSpPr>
          <p:cNvPr id="629765" name="Line 4"/>
          <p:cNvSpPr>
            <a:spLocks noChangeShapeType="1"/>
          </p:cNvSpPr>
          <p:nvPr/>
        </p:nvSpPr>
        <p:spPr bwMode="auto">
          <a:xfrm>
            <a:off x="6851650" y="3265488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6" name="Line 5"/>
          <p:cNvSpPr>
            <a:spLocks noChangeShapeType="1"/>
          </p:cNvSpPr>
          <p:nvPr/>
        </p:nvSpPr>
        <p:spPr bwMode="auto">
          <a:xfrm>
            <a:off x="6927850" y="3341688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7" name="Line 6"/>
          <p:cNvSpPr>
            <a:spLocks noChangeShapeType="1"/>
          </p:cNvSpPr>
          <p:nvPr/>
        </p:nvSpPr>
        <p:spPr bwMode="auto">
          <a:xfrm>
            <a:off x="7004050" y="3417888"/>
            <a:ext cx="15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8" name="Line 7"/>
          <p:cNvSpPr>
            <a:spLocks noChangeShapeType="1"/>
          </p:cNvSpPr>
          <p:nvPr/>
        </p:nvSpPr>
        <p:spPr bwMode="auto">
          <a:xfrm flipV="1">
            <a:off x="7080250" y="2962275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9" name="Line 8"/>
          <p:cNvSpPr>
            <a:spLocks noChangeShapeType="1"/>
          </p:cNvSpPr>
          <p:nvPr/>
        </p:nvSpPr>
        <p:spPr bwMode="auto">
          <a:xfrm>
            <a:off x="6851650" y="2962275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0" name="Line 9"/>
          <p:cNvSpPr>
            <a:spLocks noChangeShapeType="1"/>
          </p:cNvSpPr>
          <p:nvPr/>
        </p:nvSpPr>
        <p:spPr bwMode="auto">
          <a:xfrm>
            <a:off x="6851650" y="2809875"/>
            <a:ext cx="455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1" name="Line 10"/>
          <p:cNvSpPr>
            <a:spLocks noChangeShapeType="1"/>
          </p:cNvSpPr>
          <p:nvPr/>
        </p:nvSpPr>
        <p:spPr bwMode="auto">
          <a:xfrm flipV="1">
            <a:off x="7080250" y="2506663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2" name="Line 11"/>
          <p:cNvSpPr>
            <a:spLocks noChangeShapeType="1"/>
          </p:cNvSpPr>
          <p:nvPr/>
        </p:nvSpPr>
        <p:spPr bwMode="auto">
          <a:xfrm flipH="1">
            <a:off x="6472238" y="2506663"/>
            <a:ext cx="608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3" name="Line 12"/>
          <p:cNvSpPr>
            <a:spLocks noChangeShapeType="1"/>
          </p:cNvSpPr>
          <p:nvPr/>
        </p:nvSpPr>
        <p:spPr bwMode="auto">
          <a:xfrm flipV="1">
            <a:off x="6472238" y="2354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4" name="Line 13"/>
          <p:cNvSpPr>
            <a:spLocks noChangeShapeType="1"/>
          </p:cNvSpPr>
          <p:nvPr/>
        </p:nvSpPr>
        <p:spPr bwMode="auto">
          <a:xfrm flipV="1">
            <a:off x="6018213" y="2354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9775" name="AutoShape 15"/>
          <p:cNvCxnSpPr>
            <a:cxnSpLocks noChangeShapeType="1"/>
          </p:cNvCxnSpPr>
          <p:nvPr/>
        </p:nvCxnSpPr>
        <p:spPr bwMode="auto">
          <a:xfrm>
            <a:off x="6016625" y="2354263"/>
            <a:ext cx="4556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9776" name="Line 16"/>
          <p:cNvSpPr>
            <a:spLocks noChangeShapeType="1"/>
          </p:cNvSpPr>
          <p:nvPr/>
        </p:nvSpPr>
        <p:spPr bwMode="auto">
          <a:xfrm flipH="1">
            <a:off x="5486400" y="2506663"/>
            <a:ext cx="53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7" name="Line 17"/>
          <p:cNvSpPr>
            <a:spLocks noChangeShapeType="1"/>
          </p:cNvSpPr>
          <p:nvPr/>
        </p:nvSpPr>
        <p:spPr bwMode="auto">
          <a:xfrm>
            <a:off x="6016625" y="2279650"/>
            <a:ext cx="455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8" name="Line 18"/>
          <p:cNvSpPr>
            <a:spLocks noChangeShapeType="1"/>
          </p:cNvSpPr>
          <p:nvPr/>
        </p:nvSpPr>
        <p:spPr bwMode="auto">
          <a:xfrm>
            <a:off x="4271963" y="1747838"/>
            <a:ext cx="3641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9" name="Line 19"/>
          <p:cNvSpPr>
            <a:spLocks noChangeShapeType="1"/>
          </p:cNvSpPr>
          <p:nvPr/>
        </p:nvSpPr>
        <p:spPr bwMode="auto">
          <a:xfrm>
            <a:off x="6245225" y="17478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0" name="Line 20"/>
          <p:cNvSpPr>
            <a:spLocks noChangeShapeType="1"/>
          </p:cNvSpPr>
          <p:nvPr/>
        </p:nvSpPr>
        <p:spPr bwMode="auto">
          <a:xfrm>
            <a:off x="5486400" y="685800"/>
            <a:ext cx="0" cy="311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1" name="Oval 23"/>
          <p:cNvSpPr>
            <a:spLocks noChangeArrowheads="1"/>
          </p:cNvSpPr>
          <p:nvPr/>
        </p:nvSpPr>
        <p:spPr bwMode="auto">
          <a:xfrm>
            <a:off x="6169025" y="1671638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9782" name="Oval 24"/>
          <p:cNvSpPr>
            <a:spLocks noChangeArrowheads="1"/>
          </p:cNvSpPr>
          <p:nvPr/>
        </p:nvSpPr>
        <p:spPr bwMode="auto">
          <a:xfrm>
            <a:off x="5410200" y="2430463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29783" name="Text Box 29"/>
          <p:cNvSpPr txBox="1">
            <a:spLocks noChangeArrowheads="1"/>
          </p:cNvSpPr>
          <p:nvPr/>
        </p:nvSpPr>
        <p:spPr bwMode="auto">
          <a:xfrm>
            <a:off x="3513138" y="4403725"/>
            <a:ext cx="440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What happens when you read?</a:t>
            </a:r>
          </a:p>
        </p:txBody>
      </p:sp>
      <p:sp>
        <p:nvSpPr>
          <p:cNvPr id="343072" name="Oval 32"/>
          <p:cNvSpPr>
            <a:spLocks noChangeArrowheads="1"/>
          </p:cNvSpPr>
          <p:nvPr/>
        </p:nvSpPr>
        <p:spPr bwMode="auto">
          <a:xfrm>
            <a:off x="68516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43073" name="Oval 33"/>
          <p:cNvSpPr>
            <a:spLocks noChangeArrowheads="1"/>
          </p:cNvSpPr>
          <p:nvPr/>
        </p:nvSpPr>
        <p:spPr bwMode="auto">
          <a:xfrm>
            <a:off x="70040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43074" name="Oval 34"/>
          <p:cNvSpPr>
            <a:spLocks noChangeArrowheads="1"/>
          </p:cNvSpPr>
          <p:nvPr/>
        </p:nvSpPr>
        <p:spPr bwMode="auto">
          <a:xfrm>
            <a:off x="7156450" y="2657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629787" name="Picture 43" descr="MPPH03836I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820863"/>
            <a:ext cx="28987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9788" name="Picture 47" descr="MPj043314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79650"/>
            <a:ext cx="1379537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9790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3595688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9791" name="Text Box 31"/>
          <p:cNvSpPr txBox="1">
            <a:spLocks noChangeArrowheads="1"/>
          </p:cNvSpPr>
          <p:nvPr/>
        </p:nvSpPr>
        <p:spPr bwMode="auto">
          <a:xfrm>
            <a:off x="1371600" y="6553200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latin typeface="Century Gothic" pitchFamily="34" charset="0"/>
                <a:cs typeface="Courier New" pitchFamily="49" charset="0"/>
              </a:rPr>
              <a:t>Infineon 80nm</a:t>
            </a:r>
          </a:p>
          <a:p>
            <a:pPr algn="ctr" eaLnBrk="0" hangingPunct="0"/>
            <a:r>
              <a:rPr lang="en-US" sz="1200" b="1">
                <a:latin typeface="Century Gothic" pitchFamily="34" charset="0"/>
                <a:cs typeface="Courier New" pitchFamily="49" charset="0"/>
              </a:rPr>
              <a:t> </a:t>
            </a:r>
          </a:p>
        </p:txBody>
      </p:sp>
      <p:pic>
        <p:nvPicPr>
          <p:cNvPr id="629792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79963"/>
            <a:ext cx="3754437" cy="253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 descr="http://2.bp.blogspot.com/__ZSc4tYyVNI/TUWdRXhNL5I/AAAAAAAAAFg/KyiIhgHUsfA/s1600/Samsung+48-c_brand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92" y="252339"/>
            <a:ext cx="5382349" cy="395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5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DRAM Refresh</a:t>
            </a:r>
          </a:p>
        </p:txBody>
      </p:sp>
      <p:sp>
        <p:nvSpPr>
          <p:cNvPr id="6318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Capacitor holding value leaks, eventually you will lose information (everything turns to 0)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How do you maintain the values in DRAM?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3181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F5BE04D-5D21-4A01-AA69-CB6F4402F88A}" type="slidenum">
              <a:rPr lang="en-US" altLang="en-US" sz="1000"/>
              <a:pPr algn="r" eaLnBrk="1" hangingPunct="1"/>
              <a:t>35</a:t>
            </a:fld>
            <a:endParaRPr lang="en-US" altLang="en-US" sz="1000"/>
          </a:p>
        </p:txBody>
      </p:sp>
      <p:pic>
        <p:nvPicPr>
          <p:cNvPr id="631814" name="Picture 5" descr="MMj0234721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1911350"/>
            <a:ext cx="15970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248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Simplified DRAM Internal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discuss details of DRAM architecture in another lecture!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0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3488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9A9165C-59B2-488D-A954-641869A24C6E}" type="slidenum">
              <a:rPr lang="en-US" altLang="en-US" sz="1000"/>
              <a:pPr algn="r" eaLnBrk="1" hangingPunct="1"/>
              <a:t>36</a:t>
            </a:fld>
            <a:endParaRPr lang="en-US" altLang="en-US" sz="1000"/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4038600" y="228917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86" name="Rectangle 6"/>
          <p:cNvSpPr>
            <a:spLocks noChangeArrowheads="1"/>
          </p:cNvSpPr>
          <p:nvPr/>
        </p:nvSpPr>
        <p:spPr bwMode="auto">
          <a:xfrm>
            <a:off x="4645025" y="228917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5251450" y="228917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5857875" y="228917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4040188" y="2894013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0" name="Rectangle 10"/>
          <p:cNvSpPr>
            <a:spLocks noChangeArrowheads="1"/>
          </p:cNvSpPr>
          <p:nvPr/>
        </p:nvSpPr>
        <p:spPr bwMode="auto">
          <a:xfrm>
            <a:off x="4646613" y="2894013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5253038" y="2894013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2" name="Rectangle 12"/>
          <p:cNvSpPr>
            <a:spLocks noChangeArrowheads="1"/>
          </p:cNvSpPr>
          <p:nvPr/>
        </p:nvSpPr>
        <p:spPr bwMode="auto">
          <a:xfrm>
            <a:off x="5859463" y="2894013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3" name="Rectangle 13"/>
          <p:cNvSpPr>
            <a:spLocks noChangeArrowheads="1"/>
          </p:cNvSpPr>
          <p:nvPr/>
        </p:nvSpPr>
        <p:spPr bwMode="auto">
          <a:xfrm>
            <a:off x="4041775" y="350202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4" name="Rectangle 14"/>
          <p:cNvSpPr>
            <a:spLocks noChangeArrowheads="1"/>
          </p:cNvSpPr>
          <p:nvPr/>
        </p:nvSpPr>
        <p:spPr bwMode="auto">
          <a:xfrm>
            <a:off x="4648200" y="350202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5" name="Rectangle 15"/>
          <p:cNvSpPr>
            <a:spLocks noChangeArrowheads="1"/>
          </p:cNvSpPr>
          <p:nvPr/>
        </p:nvSpPr>
        <p:spPr bwMode="auto">
          <a:xfrm>
            <a:off x="5254625" y="350202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6" name="Rectangle 16"/>
          <p:cNvSpPr>
            <a:spLocks noChangeArrowheads="1"/>
          </p:cNvSpPr>
          <p:nvPr/>
        </p:nvSpPr>
        <p:spPr bwMode="auto">
          <a:xfrm>
            <a:off x="5861050" y="3502025"/>
            <a:ext cx="303213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7" name="Rectangle 17"/>
          <p:cNvSpPr>
            <a:spLocks noChangeArrowheads="1"/>
          </p:cNvSpPr>
          <p:nvPr/>
        </p:nvSpPr>
        <p:spPr bwMode="auto">
          <a:xfrm>
            <a:off x="4043363" y="4110038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8" name="Rectangle 18"/>
          <p:cNvSpPr>
            <a:spLocks noChangeArrowheads="1"/>
          </p:cNvSpPr>
          <p:nvPr/>
        </p:nvSpPr>
        <p:spPr bwMode="auto">
          <a:xfrm>
            <a:off x="4649788" y="4110038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5256213" y="4110038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5862638" y="4110038"/>
            <a:ext cx="30321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01" name="Rectangle 21"/>
          <p:cNvSpPr>
            <a:spLocks noChangeArrowheads="1"/>
          </p:cNvSpPr>
          <p:nvPr/>
        </p:nvSpPr>
        <p:spPr bwMode="auto">
          <a:xfrm>
            <a:off x="3206750" y="2138363"/>
            <a:ext cx="606425" cy="22764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Row</a:t>
            </a:r>
          </a:p>
        </p:txBody>
      </p:sp>
      <p:sp>
        <p:nvSpPr>
          <p:cNvPr id="634902" name="Rectangle 22"/>
          <p:cNvSpPr>
            <a:spLocks noChangeArrowheads="1"/>
          </p:cNvSpPr>
          <p:nvPr/>
        </p:nvSpPr>
        <p:spPr bwMode="auto">
          <a:xfrm>
            <a:off x="4040188" y="4641850"/>
            <a:ext cx="2278062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/>
              <a:t>Column</a:t>
            </a:r>
          </a:p>
        </p:txBody>
      </p:sp>
      <p:cxnSp>
        <p:nvCxnSpPr>
          <p:cNvPr id="634903" name="AutoShape 24"/>
          <p:cNvCxnSpPr>
            <a:cxnSpLocks noChangeShapeType="1"/>
            <a:endCxn id="634902" idx="1"/>
          </p:cNvCxnSpPr>
          <p:nvPr/>
        </p:nvCxnSpPr>
        <p:spPr bwMode="auto">
          <a:xfrm>
            <a:off x="2371725" y="4794250"/>
            <a:ext cx="166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04" name="AutoShape 25"/>
          <p:cNvCxnSpPr>
            <a:cxnSpLocks noChangeShapeType="1"/>
            <a:endCxn id="634901" idx="2"/>
          </p:cNvCxnSpPr>
          <p:nvPr/>
        </p:nvCxnSpPr>
        <p:spPr bwMode="auto">
          <a:xfrm flipV="1">
            <a:off x="2219325" y="4414838"/>
            <a:ext cx="1290638" cy="379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05" name="Line 26"/>
          <p:cNvSpPr>
            <a:spLocks noChangeShapeType="1"/>
          </p:cNvSpPr>
          <p:nvPr/>
        </p:nvSpPr>
        <p:spPr bwMode="auto">
          <a:xfrm>
            <a:off x="3813175" y="2212975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6" name="Line 27"/>
          <p:cNvSpPr>
            <a:spLocks noChangeShapeType="1"/>
          </p:cNvSpPr>
          <p:nvPr/>
        </p:nvSpPr>
        <p:spPr bwMode="auto">
          <a:xfrm>
            <a:off x="3813175" y="2820988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7" name="Line 28"/>
          <p:cNvSpPr>
            <a:spLocks noChangeShapeType="1"/>
          </p:cNvSpPr>
          <p:nvPr/>
        </p:nvSpPr>
        <p:spPr bwMode="auto">
          <a:xfrm>
            <a:off x="3813175" y="3429000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8" name="Line 29"/>
          <p:cNvSpPr>
            <a:spLocks noChangeShapeType="1"/>
          </p:cNvSpPr>
          <p:nvPr/>
        </p:nvSpPr>
        <p:spPr bwMode="auto">
          <a:xfrm>
            <a:off x="3813175" y="4037013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09" name="Freeform 32"/>
          <p:cNvSpPr>
            <a:spLocks/>
          </p:cNvSpPr>
          <p:nvPr/>
        </p:nvSpPr>
        <p:spPr bwMode="auto">
          <a:xfrm>
            <a:off x="4344988" y="2441575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10" name="Freeform 33"/>
          <p:cNvSpPr>
            <a:spLocks/>
          </p:cNvSpPr>
          <p:nvPr/>
        </p:nvSpPr>
        <p:spPr bwMode="auto">
          <a:xfrm>
            <a:off x="4951413" y="2441575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11" name="Freeform 34"/>
          <p:cNvSpPr>
            <a:spLocks/>
          </p:cNvSpPr>
          <p:nvPr/>
        </p:nvSpPr>
        <p:spPr bwMode="auto">
          <a:xfrm>
            <a:off x="5557838" y="2441575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12" name="Freeform 35"/>
          <p:cNvSpPr>
            <a:spLocks/>
          </p:cNvSpPr>
          <p:nvPr/>
        </p:nvSpPr>
        <p:spPr bwMode="auto">
          <a:xfrm>
            <a:off x="6164263" y="2441575"/>
            <a:ext cx="76200" cy="2200275"/>
          </a:xfrm>
          <a:custGeom>
            <a:avLst/>
            <a:gdLst>
              <a:gd name="T0" fmla="*/ 0 w 48"/>
              <a:gd name="T1" fmla="*/ 0 h 1386"/>
              <a:gd name="T2" fmla="*/ 48 w 48"/>
              <a:gd name="T3" fmla="*/ 0 h 1386"/>
              <a:gd name="T4" fmla="*/ 48 w 48"/>
              <a:gd name="T5" fmla="*/ 1386 h 1386"/>
              <a:gd name="T6" fmla="*/ 0 60000 65536"/>
              <a:gd name="T7" fmla="*/ 0 60000 65536"/>
              <a:gd name="T8" fmla="*/ 0 60000 65536"/>
              <a:gd name="T9" fmla="*/ 0 w 48"/>
              <a:gd name="T10" fmla="*/ 0 h 1386"/>
              <a:gd name="T11" fmla="*/ 48 w 48"/>
              <a:gd name="T12" fmla="*/ 1386 h 13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386">
                <a:moveTo>
                  <a:pt x="0" y="0"/>
                </a:moveTo>
                <a:lnTo>
                  <a:pt x="48" y="0"/>
                </a:lnTo>
                <a:lnTo>
                  <a:pt x="48" y="138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13" name="Line 36"/>
          <p:cNvSpPr>
            <a:spLocks noChangeShapeType="1"/>
          </p:cNvSpPr>
          <p:nvPr/>
        </p:nvSpPr>
        <p:spPr bwMode="auto">
          <a:xfrm>
            <a:off x="4192588" y="2212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4" name="Line 37"/>
          <p:cNvSpPr>
            <a:spLocks noChangeShapeType="1"/>
          </p:cNvSpPr>
          <p:nvPr/>
        </p:nvSpPr>
        <p:spPr bwMode="auto">
          <a:xfrm>
            <a:off x="4800600" y="2212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5" name="Line 38"/>
          <p:cNvSpPr>
            <a:spLocks noChangeShapeType="1"/>
          </p:cNvSpPr>
          <p:nvPr/>
        </p:nvSpPr>
        <p:spPr bwMode="auto">
          <a:xfrm>
            <a:off x="5408613" y="2212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6" name="Line 39"/>
          <p:cNvSpPr>
            <a:spLocks noChangeShapeType="1"/>
          </p:cNvSpPr>
          <p:nvPr/>
        </p:nvSpPr>
        <p:spPr bwMode="auto">
          <a:xfrm>
            <a:off x="6016625" y="2212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7" name="Line 40"/>
          <p:cNvSpPr>
            <a:spLocks noChangeShapeType="1"/>
          </p:cNvSpPr>
          <p:nvPr/>
        </p:nvSpPr>
        <p:spPr bwMode="auto">
          <a:xfrm>
            <a:off x="4192588" y="282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8" name="Line 41"/>
          <p:cNvSpPr>
            <a:spLocks noChangeShapeType="1"/>
          </p:cNvSpPr>
          <p:nvPr/>
        </p:nvSpPr>
        <p:spPr bwMode="auto">
          <a:xfrm>
            <a:off x="4800600" y="282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9" name="Line 42"/>
          <p:cNvSpPr>
            <a:spLocks noChangeShapeType="1"/>
          </p:cNvSpPr>
          <p:nvPr/>
        </p:nvSpPr>
        <p:spPr bwMode="auto">
          <a:xfrm>
            <a:off x="5408613" y="282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0" name="Line 43"/>
          <p:cNvSpPr>
            <a:spLocks noChangeShapeType="1"/>
          </p:cNvSpPr>
          <p:nvPr/>
        </p:nvSpPr>
        <p:spPr bwMode="auto">
          <a:xfrm>
            <a:off x="6016625" y="2820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1" name="Line 44"/>
          <p:cNvSpPr>
            <a:spLocks noChangeShapeType="1"/>
          </p:cNvSpPr>
          <p:nvPr/>
        </p:nvSpPr>
        <p:spPr bwMode="auto">
          <a:xfrm>
            <a:off x="4192588" y="34274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2" name="Line 45"/>
          <p:cNvSpPr>
            <a:spLocks noChangeShapeType="1"/>
          </p:cNvSpPr>
          <p:nvPr/>
        </p:nvSpPr>
        <p:spPr bwMode="auto">
          <a:xfrm>
            <a:off x="4800600" y="34274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3" name="Line 46"/>
          <p:cNvSpPr>
            <a:spLocks noChangeShapeType="1"/>
          </p:cNvSpPr>
          <p:nvPr/>
        </p:nvSpPr>
        <p:spPr bwMode="auto">
          <a:xfrm>
            <a:off x="5408613" y="34274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4" name="Line 47"/>
          <p:cNvSpPr>
            <a:spLocks noChangeShapeType="1"/>
          </p:cNvSpPr>
          <p:nvPr/>
        </p:nvSpPr>
        <p:spPr bwMode="auto">
          <a:xfrm>
            <a:off x="6016625" y="34274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5" name="Line 48"/>
          <p:cNvSpPr>
            <a:spLocks noChangeShapeType="1"/>
          </p:cNvSpPr>
          <p:nvPr/>
        </p:nvSpPr>
        <p:spPr bwMode="auto">
          <a:xfrm>
            <a:off x="4192588" y="40338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6" name="Line 49"/>
          <p:cNvSpPr>
            <a:spLocks noChangeShapeType="1"/>
          </p:cNvSpPr>
          <p:nvPr/>
        </p:nvSpPr>
        <p:spPr bwMode="auto">
          <a:xfrm>
            <a:off x="4800600" y="40338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7" name="Line 50"/>
          <p:cNvSpPr>
            <a:spLocks noChangeShapeType="1"/>
          </p:cNvSpPr>
          <p:nvPr/>
        </p:nvSpPr>
        <p:spPr bwMode="auto">
          <a:xfrm>
            <a:off x="5408613" y="40338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8" name="Line 51"/>
          <p:cNvSpPr>
            <a:spLocks noChangeShapeType="1"/>
          </p:cNvSpPr>
          <p:nvPr/>
        </p:nvSpPr>
        <p:spPr bwMode="auto">
          <a:xfrm>
            <a:off x="6016625" y="40338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9" name="Line 52"/>
          <p:cNvSpPr>
            <a:spLocks noChangeShapeType="1"/>
          </p:cNvSpPr>
          <p:nvPr/>
        </p:nvSpPr>
        <p:spPr bwMode="auto">
          <a:xfrm>
            <a:off x="5180013" y="4946650"/>
            <a:ext cx="0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0" name="Line 57"/>
          <p:cNvSpPr>
            <a:spLocks noChangeShapeType="1"/>
          </p:cNvSpPr>
          <p:nvPr/>
        </p:nvSpPr>
        <p:spPr bwMode="auto">
          <a:xfrm>
            <a:off x="2825750" y="418782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1" name="Text Box 58"/>
          <p:cNvSpPr txBox="1">
            <a:spLocks noChangeArrowheads="1"/>
          </p:cNvSpPr>
          <p:nvPr/>
        </p:nvSpPr>
        <p:spPr bwMode="auto">
          <a:xfrm>
            <a:off x="2246313" y="4046538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RAS</a:t>
            </a:r>
          </a:p>
        </p:txBody>
      </p:sp>
      <p:sp>
        <p:nvSpPr>
          <p:cNvPr id="634932" name="Text Box 60"/>
          <p:cNvSpPr txBox="1">
            <a:spLocks noChangeArrowheads="1"/>
          </p:cNvSpPr>
          <p:nvPr/>
        </p:nvSpPr>
        <p:spPr bwMode="auto">
          <a:xfrm>
            <a:off x="3189288" y="4870450"/>
            <a:ext cx="550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CAS</a:t>
            </a:r>
          </a:p>
        </p:txBody>
      </p:sp>
      <p:sp>
        <p:nvSpPr>
          <p:cNvPr id="634933" name="Line 63"/>
          <p:cNvSpPr>
            <a:spLocks noChangeShapeType="1"/>
          </p:cNvSpPr>
          <p:nvPr/>
        </p:nvSpPr>
        <p:spPr bwMode="auto">
          <a:xfrm>
            <a:off x="3740150" y="4946650"/>
            <a:ext cx="30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4" name="Text Box 67"/>
          <p:cNvSpPr txBox="1">
            <a:spLocks noChangeArrowheads="1"/>
          </p:cNvSpPr>
          <p:nvPr/>
        </p:nvSpPr>
        <p:spPr bwMode="auto">
          <a:xfrm>
            <a:off x="1665288" y="464185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/>
              <a:t>Addr</a:t>
            </a:r>
          </a:p>
        </p:txBody>
      </p:sp>
      <p:sp>
        <p:nvSpPr>
          <p:cNvPr id="634936" name="Rectangle 55"/>
          <p:cNvSpPr>
            <a:spLocks noChangeArrowheads="1"/>
          </p:cNvSpPr>
          <p:nvPr/>
        </p:nvSpPr>
        <p:spPr bwMode="auto">
          <a:xfrm>
            <a:off x="3276600" y="4110038"/>
            <a:ext cx="463550" cy="241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4937" name="Isosceles Triangle 56"/>
          <p:cNvSpPr>
            <a:spLocks noChangeArrowheads="1"/>
          </p:cNvSpPr>
          <p:nvPr/>
        </p:nvSpPr>
        <p:spPr bwMode="auto">
          <a:xfrm rot="5400000">
            <a:off x="3289300" y="4175125"/>
            <a:ext cx="125413" cy="150813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271838" y="3806825"/>
            <a:ext cx="468312" cy="150813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cxnSp>
        <p:nvCxnSpPr>
          <p:cNvPr id="634939" name="Straight Arrow Connector 59"/>
          <p:cNvCxnSpPr>
            <a:cxnSpLocks noChangeShapeType="1"/>
            <a:stCxn id="634936" idx="0"/>
            <a:endCxn id="58" idx="0"/>
          </p:cNvCxnSpPr>
          <p:nvPr/>
        </p:nvCxnSpPr>
        <p:spPr bwMode="auto">
          <a:xfrm rot="16200000" flipV="1">
            <a:off x="3431382" y="4033044"/>
            <a:ext cx="152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61359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is still kind of big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DRAM cell is 6f</a:t>
            </a:r>
            <a:r>
              <a:rPr lang="en-US" baseline="30000" dirty="0"/>
              <a:t>2</a:t>
            </a:r>
            <a:r>
              <a:rPr lang="en-US" dirty="0"/>
              <a:t>, and f is around 20nm</a:t>
            </a:r>
          </a:p>
          <a:p>
            <a:pPr lvl="1"/>
            <a:r>
              <a:rPr lang="en-US" dirty="0"/>
              <a:t>So, 416Mb per mm</a:t>
            </a:r>
            <a:r>
              <a:rPr lang="en-US" baseline="30000" dirty="0"/>
              <a:t>2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reality, a lot of area is “lost” to supporting (peripheral) circuits</a:t>
            </a:r>
          </a:p>
          <a:p>
            <a:r>
              <a:rPr lang="en-US" dirty="0"/>
              <a:t>But DRAM scaling is challenging</a:t>
            </a:r>
          </a:p>
          <a:p>
            <a:pPr lvl="1"/>
            <a:r>
              <a:rPr lang="en-US" dirty="0"/>
              <a:t>More problems as dimensions shrink – 10nm will be 4x density, but really hard to achieve</a:t>
            </a:r>
          </a:p>
          <a:p>
            <a:r>
              <a:rPr lang="en-US" dirty="0"/>
              <a:t>How can we do better?</a:t>
            </a:r>
          </a:p>
          <a:p>
            <a:pPr lvl="1"/>
            <a:r>
              <a:rPr lang="en-US" dirty="0"/>
              <a:t>Use even denser memories</a:t>
            </a:r>
          </a:p>
          <a:p>
            <a:pPr lvl="1"/>
            <a:r>
              <a:rPr lang="en-US" dirty="0"/>
              <a:t>Reduce peripheral circuits</a:t>
            </a:r>
          </a:p>
          <a:p>
            <a:pPr lvl="1"/>
            <a:r>
              <a:rPr lang="en-US" dirty="0"/>
              <a:t>Go vertical – store in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6462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quantum tunneling!</a:t>
            </a:r>
          </a:p>
          <a:p>
            <a:r>
              <a:rPr lang="en-US" dirty="0"/>
              <a:t>A floating (insulated) second gate (~4f</a:t>
            </a:r>
            <a:r>
              <a:rPr lang="en-US" baseline="30000" dirty="0"/>
              <a:t>2</a:t>
            </a:r>
            <a:r>
              <a:rPr lang="en-US" dirty="0"/>
              <a:t> today)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Learning to count electrons</a:t>
            </a:r>
          </a:p>
          <a:p>
            <a:pPr lvl="1"/>
            <a:r>
              <a:rPr lang="en-US" dirty="0"/>
              <a:t>Multi-level cells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11266" name="Picture 2" descr="https://upload.wikimedia.org/wikipedia/commons/thumb/2/28/Flash-Programming.svg/220px-Flash-Programm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3505200" cy="29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91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FLASH (reduce wires and periphery)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entire page at a time</a:t>
            </a:r>
          </a:p>
          <a:p>
            <a:r>
              <a:rPr lang="en-US" dirty="0"/>
              <a:t>But, only allow one to possibly affect the read</a:t>
            </a:r>
          </a:p>
          <a:p>
            <a:r>
              <a:rPr lang="en-US" dirty="0"/>
              <a:t>Have to program and erase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12290" name="Picture 2" descr="https://upload.wikimedia.org/wikipedia/commons/thumb/f/f5/Nand_flash_structure.svg/800px-Nand_flash_stru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9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143" name="Picture 5" descr="DIM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280" y="3962400"/>
            <a:ext cx="46482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3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Memory?</a:t>
            </a:r>
          </a:p>
        </p:txBody>
      </p:sp>
      <p:sp>
        <p:nvSpPr>
          <p:cNvPr id="6031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 that remembers one or more values</a:t>
            </a:r>
          </a:p>
          <a:p>
            <a:pPr lvl="1" eaLnBrk="1" hangingPunct="1"/>
            <a:r>
              <a:rPr lang="en-US" dirty="0"/>
              <a:t>Registers</a:t>
            </a:r>
          </a:p>
          <a:p>
            <a:pPr lvl="1" eaLnBrk="1" hangingPunct="1"/>
            <a:r>
              <a:rPr lang="en-US" dirty="0"/>
              <a:t>SRAM (Static RAM)</a:t>
            </a:r>
          </a:p>
          <a:p>
            <a:pPr lvl="1" eaLnBrk="1" hangingPunct="1"/>
            <a:r>
              <a:rPr lang="en-US" dirty="0"/>
              <a:t>DRAM (Dynamic RAM)</a:t>
            </a:r>
          </a:p>
          <a:p>
            <a:pPr lvl="1" eaLnBrk="1" hangingPunct="1"/>
            <a:r>
              <a:rPr lang="en-US" dirty="0"/>
              <a:t>Non-volatile RAM (typically abbreviated NVM)</a:t>
            </a:r>
          </a:p>
          <a:p>
            <a:pPr lvl="1" eaLnBrk="1" hangingPunct="1"/>
            <a:r>
              <a:rPr lang="en-US" dirty="0"/>
              <a:t>Disk</a:t>
            </a:r>
          </a:p>
          <a:p>
            <a:pPr lvl="1" eaLnBrk="1" hangingPunct="1"/>
            <a:r>
              <a:rPr lang="en-US" dirty="0"/>
              <a:t>CAM</a:t>
            </a:r>
            <a:endParaRPr lang="he-IL" dirty="0"/>
          </a:p>
          <a:p>
            <a:r>
              <a:rPr lang="en-US" dirty="0"/>
              <a:t>Our systems are mostly memory</a:t>
            </a:r>
          </a:p>
          <a:p>
            <a:r>
              <a:rPr lang="en-US" dirty="0"/>
              <a:t>Exciting times</a:t>
            </a:r>
          </a:p>
          <a:p>
            <a:pPr lvl="1"/>
            <a:r>
              <a:rPr lang="en-US" dirty="0"/>
              <a:t>Packaging changes</a:t>
            </a:r>
          </a:p>
          <a:p>
            <a:pPr lvl="1"/>
            <a:r>
              <a:rPr lang="en-US" dirty="0"/>
              <a:t>Device changes</a:t>
            </a:r>
          </a:p>
          <a:p>
            <a:pPr lvl="1"/>
            <a:r>
              <a:rPr lang="en-US" dirty="0"/>
              <a:t>Interface changes</a:t>
            </a:r>
            <a:r>
              <a:rPr lang="he-IL" dirty="0"/>
              <a:t> </a:t>
            </a:r>
          </a:p>
          <a:p>
            <a:pPr marL="457200" lvl="1" indent="0">
              <a:buNone/>
            </a:pPr>
            <a:endParaRPr lang="en-US" b="1" dirty="0"/>
          </a:p>
          <a:p>
            <a:pPr lvl="1"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03140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FE2DD2F-150C-4CA7-8754-CFA3D52C8EBC}" type="slidenum">
              <a:rPr lang="en-US" altLang="en-US" sz="1000"/>
              <a:pPr algn="r" eaLnBrk="1" hangingPunct="1"/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68883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vertical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6" name="Picture 4" descr="http://www.pcper.com/files/imagecache/article_max_width/review/2014-06-30/fig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6" b="43197"/>
          <a:stretch/>
        </p:blipFill>
        <p:spPr bwMode="auto">
          <a:xfrm>
            <a:off x="165605" y="1715948"/>
            <a:ext cx="5257800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58" y="2895600"/>
            <a:ext cx="5203789" cy="39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86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that’s not densest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Magnetic disks and tapes win that right now</a:t>
            </a:r>
          </a:p>
          <a:p>
            <a:pPr lvl="1"/>
            <a:r>
              <a:rPr lang="en-US" dirty="0"/>
              <a:t>~100nm</a:t>
            </a:r>
            <a:r>
              <a:rPr lang="en-US" baseline="30000" dirty="0"/>
              <a:t>2</a:t>
            </a:r>
            <a:r>
              <a:rPr lang="en-US" dirty="0"/>
              <a:t> per cell (&lt; “1f</a:t>
            </a:r>
            <a:r>
              <a:rPr lang="en-US" baseline="30000" dirty="0"/>
              <a:t>2</a:t>
            </a:r>
            <a:r>
              <a:rPr lang="en-US" dirty="0"/>
              <a:t>” today)</a:t>
            </a:r>
          </a:p>
          <a:p>
            <a:pPr lvl="1"/>
            <a:r>
              <a:rPr lang="en-US" dirty="0"/>
              <a:t>Stack multiple platters in disks</a:t>
            </a:r>
          </a:p>
          <a:p>
            <a:pPr lvl="1"/>
            <a:r>
              <a:rPr lang="en-US" dirty="0"/>
              <a:t>Tape is thin and wrapped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14340" name="Picture 4" descr="Image result for hard drive spind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48200"/>
            <a:ext cx="22098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Image result for magnetic tape drive muse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" y="3225866"/>
            <a:ext cx="40290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Image result for magnetic tape drive muse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83" y="4400549"/>
            <a:ext cx="24384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102" y="2420191"/>
            <a:ext cx="2752735" cy="29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that may not be densest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crossbar memories</a:t>
            </a:r>
          </a:p>
          <a:p>
            <a:pPr lvl="1"/>
            <a:r>
              <a:rPr lang="en-US" dirty="0"/>
              <a:t>Resistive storage</a:t>
            </a:r>
          </a:p>
          <a:p>
            <a:pPr lvl="1"/>
            <a:r>
              <a:rPr lang="en-US" dirty="0"/>
              <a:t>Sense the current</a:t>
            </a:r>
          </a:p>
          <a:p>
            <a:pPr lvl="1"/>
            <a:r>
              <a:rPr lang="en-US" dirty="0"/>
              <a:t>No access transistors!</a:t>
            </a:r>
          </a:p>
          <a:p>
            <a:pPr lvl="1"/>
            <a:r>
              <a:rPr lang="en-US" dirty="0"/>
              <a:t>But, really dense still in research</a:t>
            </a:r>
          </a:p>
          <a:p>
            <a:pPr lvl="2"/>
            <a:r>
              <a:rPr lang="en-US" dirty="0"/>
              <a:t>Periphery is large</a:t>
            </a:r>
          </a:p>
          <a:p>
            <a:pPr lvl="2"/>
            <a:r>
              <a:rPr lang="en-US" dirty="0"/>
              <a:t>Reliability is a problem</a:t>
            </a:r>
          </a:p>
          <a:p>
            <a:r>
              <a:rPr lang="en-US" dirty="0"/>
              <a:t>DNA storage</a:t>
            </a:r>
          </a:p>
          <a:p>
            <a:pPr lvl="1"/>
            <a:r>
              <a:rPr lang="en-US" dirty="0"/>
              <a:t>Science stage</a:t>
            </a:r>
          </a:p>
          <a:p>
            <a:pPr lvl="1"/>
            <a:r>
              <a:rPr lang="en-US" dirty="0"/>
              <a:t>May never be good for computing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Holograms</a:t>
            </a:r>
          </a:p>
          <a:p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16386" name="Picture 2" descr="crossbarram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 b="38028"/>
          <a:stretch/>
        </p:blipFill>
        <p:spPr bwMode="auto">
          <a:xfrm>
            <a:off x="5334000" y="1623219"/>
            <a:ext cx="3657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Image result for dna stor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6" y="4495800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45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 --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get the cost/capacity we want at the latency we want</a:t>
            </a:r>
          </a:p>
          <a:p>
            <a:r>
              <a:rPr lang="en-US" dirty="0"/>
              <a:t>So use multiple technologies at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44631255"/>
              </p:ext>
            </p:extLst>
          </p:nvPr>
        </p:nvGraphicFramePr>
        <p:xfrm>
          <a:off x="1567237" y="2175997"/>
          <a:ext cx="5943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xplosion 2 6"/>
          <p:cNvSpPr/>
          <p:nvPr/>
        </p:nvSpPr>
        <p:spPr bwMode="auto">
          <a:xfrm>
            <a:off x="3352800" y="3886200"/>
            <a:ext cx="2514600" cy="1600200"/>
          </a:xfrm>
          <a:prstGeom prst="irregularSeal2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Memory in this Picture?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88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05188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630CB9C-8ACA-4D5C-B66D-BEB25B643E63}" type="slidenum">
              <a:rPr lang="en-US" altLang="en-US" sz="1000"/>
              <a:pPr algn="r" eaLnBrk="1" hangingPunct="1"/>
              <a:t>5</a:t>
            </a:fld>
            <a:endParaRPr lang="en-US" altLang="en-US" sz="1000"/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7620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8382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9144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9906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10668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11430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3" name="Rectangle 9"/>
          <p:cNvSpPr>
            <a:spLocks noChangeArrowheads="1"/>
          </p:cNvSpPr>
          <p:nvPr/>
        </p:nvSpPr>
        <p:spPr bwMode="auto">
          <a:xfrm>
            <a:off x="12192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12954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5" name="Rectangle 11"/>
          <p:cNvSpPr>
            <a:spLocks noChangeArrowheads="1"/>
          </p:cNvSpPr>
          <p:nvPr/>
        </p:nvSpPr>
        <p:spPr bwMode="auto">
          <a:xfrm>
            <a:off x="13716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6" name="Rectangle 12"/>
          <p:cNvSpPr>
            <a:spLocks noChangeArrowheads="1"/>
          </p:cNvSpPr>
          <p:nvPr/>
        </p:nvSpPr>
        <p:spPr bwMode="auto">
          <a:xfrm>
            <a:off x="14478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7" name="Rectangle 13"/>
          <p:cNvSpPr>
            <a:spLocks noChangeArrowheads="1"/>
          </p:cNvSpPr>
          <p:nvPr/>
        </p:nvSpPr>
        <p:spPr bwMode="auto">
          <a:xfrm>
            <a:off x="15240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8" name="Rectangle 14"/>
          <p:cNvSpPr>
            <a:spLocks noChangeArrowheads="1"/>
          </p:cNvSpPr>
          <p:nvPr/>
        </p:nvSpPr>
        <p:spPr bwMode="auto">
          <a:xfrm>
            <a:off x="16002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79" name="Rectangle 15"/>
          <p:cNvSpPr>
            <a:spLocks noChangeArrowheads="1"/>
          </p:cNvSpPr>
          <p:nvPr/>
        </p:nvSpPr>
        <p:spPr bwMode="auto">
          <a:xfrm>
            <a:off x="16764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0" name="Rectangle 16"/>
          <p:cNvSpPr>
            <a:spLocks noChangeArrowheads="1"/>
          </p:cNvSpPr>
          <p:nvPr/>
        </p:nvSpPr>
        <p:spPr bwMode="auto">
          <a:xfrm>
            <a:off x="17526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1" name="Rectangle 17"/>
          <p:cNvSpPr>
            <a:spLocks noChangeArrowheads="1"/>
          </p:cNvSpPr>
          <p:nvPr/>
        </p:nvSpPr>
        <p:spPr bwMode="auto">
          <a:xfrm>
            <a:off x="18288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2" name="Rectangle 18"/>
          <p:cNvSpPr>
            <a:spLocks noChangeArrowheads="1"/>
          </p:cNvSpPr>
          <p:nvPr/>
        </p:nvSpPr>
        <p:spPr bwMode="auto">
          <a:xfrm>
            <a:off x="19050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3" name="Rectangle 19"/>
          <p:cNvSpPr>
            <a:spLocks noChangeArrowheads="1"/>
          </p:cNvSpPr>
          <p:nvPr/>
        </p:nvSpPr>
        <p:spPr bwMode="auto">
          <a:xfrm>
            <a:off x="1981200" y="1371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4" name="Rectangle 20"/>
          <p:cNvSpPr>
            <a:spLocks noChangeArrowheads="1"/>
          </p:cNvSpPr>
          <p:nvPr/>
        </p:nvSpPr>
        <p:spPr bwMode="auto">
          <a:xfrm>
            <a:off x="2590800" y="1371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5" name="Rectangle 21"/>
          <p:cNvSpPr>
            <a:spLocks noChangeArrowheads="1"/>
          </p:cNvSpPr>
          <p:nvPr/>
        </p:nvSpPr>
        <p:spPr bwMode="auto">
          <a:xfrm>
            <a:off x="2667000" y="1371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6" name="Rectangle 22"/>
          <p:cNvSpPr>
            <a:spLocks noChangeArrowheads="1"/>
          </p:cNvSpPr>
          <p:nvPr/>
        </p:nvSpPr>
        <p:spPr bwMode="auto">
          <a:xfrm>
            <a:off x="2743200" y="13716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7" name="Rectangle 23"/>
          <p:cNvSpPr>
            <a:spLocks noChangeArrowheads="1"/>
          </p:cNvSpPr>
          <p:nvPr/>
        </p:nvSpPr>
        <p:spPr bwMode="auto">
          <a:xfrm>
            <a:off x="2817813" y="1371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8" name="Rectangle 24"/>
          <p:cNvSpPr>
            <a:spLocks noChangeArrowheads="1"/>
          </p:cNvSpPr>
          <p:nvPr/>
        </p:nvSpPr>
        <p:spPr bwMode="auto">
          <a:xfrm>
            <a:off x="2894013" y="1371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89" name="Rectangle 25"/>
          <p:cNvSpPr>
            <a:spLocks noChangeArrowheads="1"/>
          </p:cNvSpPr>
          <p:nvPr/>
        </p:nvSpPr>
        <p:spPr bwMode="auto">
          <a:xfrm>
            <a:off x="2970213" y="1371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0" name="Rectangle 26"/>
          <p:cNvSpPr>
            <a:spLocks noChangeArrowheads="1"/>
          </p:cNvSpPr>
          <p:nvPr/>
        </p:nvSpPr>
        <p:spPr bwMode="auto">
          <a:xfrm>
            <a:off x="7620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1" name="Rectangle 27"/>
          <p:cNvSpPr>
            <a:spLocks noChangeArrowheads="1"/>
          </p:cNvSpPr>
          <p:nvPr/>
        </p:nvSpPr>
        <p:spPr bwMode="auto">
          <a:xfrm>
            <a:off x="8382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2" name="Rectangle 28"/>
          <p:cNvSpPr>
            <a:spLocks noChangeArrowheads="1"/>
          </p:cNvSpPr>
          <p:nvPr/>
        </p:nvSpPr>
        <p:spPr bwMode="auto">
          <a:xfrm>
            <a:off x="9144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3" name="Rectangle 29"/>
          <p:cNvSpPr>
            <a:spLocks noChangeArrowheads="1"/>
          </p:cNvSpPr>
          <p:nvPr/>
        </p:nvSpPr>
        <p:spPr bwMode="auto">
          <a:xfrm>
            <a:off x="9906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4" name="Rectangle 30"/>
          <p:cNvSpPr>
            <a:spLocks noChangeArrowheads="1"/>
          </p:cNvSpPr>
          <p:nvPr/>
        </p:nvSpPr>
        <p:spPr bwMode="auto">
          <a:xfrm>
            <a:off x="10668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5" name="Rectangle 31"/>
          <p:cNvSpPr>
            <a:spLocks noChangeArrowheads="1"/>
          </p:cNvSpPr>
          <p:nvPr/>
        </p:nvSpPr>
        <p:spPr bwMode="auto">
          <a:xfrm>
            <a:off x="11430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6" name="Rectangle 32"/>
          <p:cNvSpPr>
            <a:spLocks noChangeArrowheads="1"/>
          </p:cNvSpPr>
          <p:nvPr/>
        </p:nvSpPr>
        <p:spPr bwMode="auto">
          <a:xfrm>
            <a:off x="12192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7" name="Rectangle 33"/>
          <p:cNvSpPr>
            <a:spLocks noChangeArrowheads="1"/>
          </p:cNvSpPr>
          <p:nvPr/>
        </p:nvSpPr>
        <p:spPr bwMode="auto">
          <a:xfrm>
            <a:off x="12954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8" name="Rectangle 34"/>
          <p:cNvSpPr>
            <a:spLocks noChangeArrowheads="1"/>
          </p:cNvSpPr>
          <p:nvPr/>
        </p:nvSpPr>
        <p:spPr bwMode="auto">
          <a:xfrm>
            <a:off x="13716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699" name="Rectangle 35"/>
          <p:cNvSpPr>
            <a:spLocks noChangeArrowheads="1"/>
          </p:cNvSpPr>
          <p:nvPr/>
        </p:nvSpPr>
        <p:spPr bwMode="auto">
          <a:xfrm>
            <a:off x="14478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0" name="Rectangle 36"/>
          <p:cNvSpPr>
            <a:spLocks noChangeArrowheads="1"/>
          </p:cNvSpPr>
          <p:nvPr/>
        </p:nvSpPr>
        <p:spPr bwMode="auto">
          <a:xfrm>
            <a:off x="15240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1" name="Rectangle 37"/>
          <p:cNvSpPr>
            <a:spLocks noChangeArrowheads="1"/>
          </p:cNvSpPr>
          <p:nvPr/>
        </p:nvSpPr>
        <p:spPr bwMode="auto">
          <a:xfrm>
            <a:off x="16002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2" name="Rectangle 38"/>
          <p:cNvSpPr>
            <a:spLocks noChangeArrowheads="1"/>
          </p:cNvSpPr>
          <p:nvPr/>
        </p:nvSpPr>
        <p:spPr bwMode="auto">
          <a:xfrm>
            <a:off x="16764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3" name="Rectangle 39"/>
          <p:cNvSpPr>
            <a:spLocks noChangeArrowheads="1"/>
          </p:cNvSpPr>
          <p:nvPr/>
        </p:nvSpPr>
        <p:spPr bwMode="auto">
          <a:xfrm>
            <a:off x="17526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4" name="Rectangle 40"/>
          <p:cNvSpPr>
            <a:spLocks noChangeArrowheads="1"/>
          </p:cNvSpPr>
          <p:nvPr/>
        </p:nvSpPr>
        <p:spPr bwMode="auto">
          <a:xfrm>
            <a:off x="18288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5" name="Rectangle 41"/>
          <p:cNvSpPr>
            <a:spLocks noChangeArrowheads="1"/>
          </p:cNvSpPr>
          <p:nvPr/>
        </p:nvSpPr>
        <p:spPr bwMode="auto">
          <a:xfrm>
            <a:off x="19050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6" name="Rectangle 42"/>
          <p:cNvSpPr>
            <a:spLocks noChangeArrowheads="1"/>
          </p:cNvSpPr>
          <p:nvPr/>
        </p:nvSpPr>
        <p:spPr bwMode="auto">
          <a:xfrm>
            <a:off x="1981200" y="1447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7" name="Rectangle 43"/>
          <p:cNvSpPr>
            <a:spLocks noChangeArrowheads="1"/>
          </p:cNvSpPr>
          <p:nvPr/>
        </p:nvSpPr>
        <p:spPr bwMode="auto">
          <a:xfrm>
            <a:off x="2590800" y="1447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8" name="Rectangle 44"/>
          <p:cNvSpPr>
            <a:spLocks noChangeArrowheads="1"/>
          </p:cNvSpPr>
          <p:nvPr/>
        </p:nvSpPr>
        <p:spPr bwMode="auto">
          <a:xfrm>
            <a:off x="2667000" y="1447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09" name="Rectangle 45"/>
          <p:cNvSpPr>
            <a:spLocks noChangeArrowheads="1"/>
          </p:cNvSpPr>
          <p:nvPr/>
        </p:nvSpPr>
        <p:spPr bwMode="auto">
          <a:xfrm>
            <a:off x="2743200" y="14478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0" name="Rectangle 46"/>
          <p:cNvSpPr>
            <a:spLocks noChangeArrowheads="1"/>
          </p:cNvSpPr>
          <p:nvPr/>
        </p:nvSpPr>
        <p:spPr bwMode="auto">
          <a:xfrm>
            <a:off x="2817813" y="1447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1" name="Rectangle 47"/>
          <p:cNvSpPr>
            <a:spLocks noChangeArrowheads="1"/>
          </p:cNvSpPr>
          <p:nvPr/>
        </p:nvSpPr>
        <p:spPr bwMode="auto">
          <a:xfrm>
            <a:off x="2894013" y="1447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2" name="Rectangle 48"/>
          <p:cNvSpPr>
            <a:spLocks noChangeArrowheads="1"/>
          </p:cNvSpPr>
          <p:nvPr/>
        </p:nvSpPr>
        <p:spPr bwMode="auto">
          <a:xfrm>
            <a:off x="2970213" y="1447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3" name="Rectangle 49"/>
          <p:cNvSpPr>
            <a:spLocks noChangeArrowheads="1"/>
          </p:cNvSpPr>
          <p:nvPr/>
        </p:nvSpPr>
        <p:spPr bwMode="auto">
          <a:xfrm>
            <a:off x="7620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4" name="Rectangle 50"/>
          <p:cNvSpPr>
            <a:spLocks noChangeArrowheads="1"/>
          </p:cNvSpPr>
          <p:nvPr/>
        </p:nvSpPr>
        <p:spPr bwMode="auto">
          <a:xfrm>
            <a:off x="8382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5" name="Rectangle 51"/>
          <p:cNvSpPr>
            <a:spLocks noChangeArrowheads="1"/>
          </p:cNvSpPr>
          <p:nvPr/>
        </p:nvSpPr>
        <p:spPr bwMode="auto">
          <a:xfrm>
            <a:off x="9144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6" name="Rectangle 52"/>
          <p:cNvSpPr>
            <a:spLocks noChangeArrowheads="1"/>
          </p:cNvSpPr>
          <p:nvPr/>
        </p:nvSpPr>
        <p:spPr bwMode="auto">
          <a:xfrm>
            <a:off x="9906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7" name="Rectangle 53"/>
          <p:cNvSpPr>
            <a:spLocks noChangeArrowheads="1"/>
          </p:cNvSpPr>
          <p:nvPr/>
        </p:nvSpPr>
        <p:spPr bwMode="auto">
          <a:xfrm>
            <a:off x="10668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8" name="Rectangle 54"/>
          <p:cNvSpPr>
            <a:spLocks noChangeArrowheads="1"/>
          </p:cNvSpPr>
          <p:nvPr/>
        </p:nvSpPr>
        <p:spPr bwMode="auto">
          <a:xfrm>
            <a:off x="11430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19" name="Rectangle 55"/>
          <p:cNvSpPr>
            <a:spLocks noChangeArrowheads="1"/>
          </p:cNvSpPr>
          <p:nvPr/>
        </p:nvSpPr>
        <p:spPr bwMode="auto">
          <a:xfrm>
            <a:off x="12192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0" name="Rectangle 56"/>
          <p:cNvSpPr>
            <a:spLocks noChangeArrowheads="1"/>
          </p:cNvSpPr>
          <p:nvPr/>
        </p:nvSpPr>
        <p:spPr bwMode="auto">
          <a:xfrm>
            <a:off x="12954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1" name="Rectangle 57"/>
          <p:cNvSpPr>
            <a:spLocks noChangeArrowheads="1"/>
          </p:cNvSpPr>
          <p:nvPr/>
        </p:nvSpPr>
        <p:spPr bwMode="auto">
          <a:xfrm>
            <a:off x="13716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2" name="Rectangle 58"/>
          <p:cNvSpPr>
            <a:spLocks noChangeArrowheads="1"/>
          </p:cNvSpPr>
          <p:nvPr/>
        </p:nvSpPr>
        <p:spPr bwMode="auto">
          <a:xfrm>
            <a:off x="14478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3" name="Rectangle 59"/>
          <p:cNvSpPr>
            <a:spLocks noChangeArrowheads="1"/>
          </p:cNvSpPr>
          <p:nvPr/>
        </p:nvSpPr>
        <p:spPr bwMode="auto">
          <a:xfrm>
            <a:off x="15240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4" name="Rectangle 60"/>
          <p:cNvSpPr>
            <a:spLocks noChangeArrowheads="1"/>
          </p:cNvSpPr>
          <p:nvPr/>
        </p:nvSpPr>
        <p:spPr bwMode="auto">
          <a:xfrm>
            <a:off x="16002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5" name="Rectangle 61"/>
          <p:cNvSpPr>
            <a:spLocks noChangeArrowheads="1"/>
          </p:cNvSpPr>
          <p:nvPr/>
        </p:nvSpPr>
        <p:spPr bwMode="auto">
          <a:xfrm>
            <a:off x="16764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6" name="Rectangle 62"/>
          <p:cNvSpPr>
            <a:spLocks noChangeArrowheads="1"/>
          </p:cNvSpPr>
          <p:nvPr/>
        </p:nvSpPr>
        <p:spPr bwMode="auto">
          <a:xfrm>
            <a:off x="17526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7" name="Rectangle 63"/>
          <p:cNvSpPr>
            <a:spLocks noChangeArrowheads="1"/>
          </p:cNvSpPr>
          <p:nvPr/>
        </p:nvSpPr>
        <p:spPr bwMode="auto">
          <a:xfrm>
            <a:off x="18288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8" name="Rectangle 64"/>
          <p:cNvSpPr>
            <a:spLocks noChangeArrowheads="1"/>
          </p:cNvSpPr>
          <p:nvPr/>
        </p:nvSpPr>
        <p:spPr bwMode="auto">
          <a:xfrm>
            <a:off x="19050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29" name="Rectangle 65"/>
          <p:cNvSpPr>
            <a:spLocks noChangeArrowheads="1"/>
          </p:cNvSpPr>
          <p:nvPr/>
        </p:nvSpPr>
        <p:spPr bwMode="auto">
          <a:xfrm>
            <a:off x="1981200" y="1524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0" name="Rectangle 66"/>
          <p:cNvSpPr>
            <a:spLocks noChangeArrowheads="1"/>
          </p:cNvSpPr>
          <p:nvPr/>
        </p:nvSpPr>
        <p:spPr bwMode="auto">
          <a:xfrm>
            <a:off x="2590800" y="1524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1" name="Rectangle 67"/>
          <p:cNvSpPr>
            <a:spLocks noChangeArrowheads="1"/>
          </p:cNvSpPr>
          <p:nvPr/>
        </p:nvSpPr>
        <p:spPr bwMode="auto">
          <a:xfrm>
            <a:off x="2667000" y="1524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2" name="Rectangle 68"/>
          <p:cNvSpPr>
            <a:spLocks noChangeArrowheads="1"/>
          </p:cNvSpPr>
          <p:nvPr/>
        </p:nvSpPr>
        <p:spPr bwMode="auto">
          <a:xfrm>
            <a:off x="2743200" y="15240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3" name="Rectangle 69"/>
          <p:cNvSpPr>
            <a:spLocks noChangeArrowheads="1"/>
          </p:cNvSpPr>
          <p:nvPr/>
        </p:nvSpPr>
        <p:spPr bwMode="auto">
          <a:xfrm>
            <a:off x="2817813" y="1524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4" name="Rectangle 70"/>
          <p:cNvSpPr>
            <a:spLocks noChangeArrowheads="1"/>
          </p:cNvSpPr>
          <p:nvPr/>
        </p:nvSpPr>
        <p:spPr bwMode="auto">
          <a:xfrm>
            <a:off x="2894013" y="1524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5" name="Rectangle 71"/>
          <p:cNvSpPr>
            <a:spLocks noChangeArrowheads="1"/>
          </p:cNvSpPr>
          <p:nvPr/>
        </p:nvSpPr>
        <p:spPr bwMode="auto">
          <a:xfrm>
            <a:off x="2970213" y="1524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6" name="Rectangle 72"/>
          <p:cNvSpPr>
            <a:spLocks noChangeArrowheads="1"/>
          </p:cNvSpPr>
          <p:nvPr/>
        </p:nvSpPr>
        <p:spPr bwMode="auto">
          <a:xfrm>
            <a:off x="7620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7" name="Rectangle 73"/>
          <p:cNvSpPr>
            <a:spLocks noChangeArrowheads="1"/>
          </p:cNvSpPr>
          <p:nvPr/>
        </p:nvSpPr>
        <p:spPr bwMode="auto">
          <a:xfrm>
            <a:off x="8382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8" name="Rectangle 74"/>
          <p:cNvSpPr>
            <a:spLocks noChangeArrowheads="1"/>
          </p:cNvSpPr>
          <p:nvPr/>
        </p:nvSpPr>
        <p:spPr bwMode="auto">
          <a:xfrm>
            <a:off x="9144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39" name="Rectangle 75"/>
          <p:cNvSpPr>
            <a:spLocks noChangeArrowheads="1"/>
          </p:cNvSpPr>
          <p:nvPr/>
        </p:nvSpPr>
        <p:spPr bwMode="auto">
          <a:xfrm>
            <a:off x="9906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0" name="Rectangle 76"/>
          <p:cNvSpPr>
            <a:spLocks noChangeArrowheads="1"/>
          </p:cNvSpPr>
          <p:nvPr/>
        </p:nvSpPr>
        <p:spPr bwMode="auto">
          <a:xfrm>
            <a:off x="10668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1" name="Rectangle 77"/>
          <p:cNvSpPr>
            <a:spLocks noChangeArrowheads="1"/>
          </p:cNvSpPr>
          <p:nvPr/>
        </p:nvSpPr>
        <p:spPr bwMode="auto">
          <a:xfrm>
            <a:off x="11430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2" name="Rectangle 78"/>
          <p:cNvSpPr>
            <a:spLocks noChangeArrowheads="1"/>
          </p:cNvSpPr>
          <p:nvPr/>
        </p:nvSpPr>
        <p:spPr bwMode="auto">
          <a:xfrm>
            <a:off x="12192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3" name="Rectangle 79"/>
          <p:cNvSpPr>
            <a:spLocks noChangeArrowheads="1"/>
          </p:cNvSpPr>
          <p:nvPr/>
        </p:nvSpPr>
        <p:spPr bwMode="auto">
          <a:xfrm>
            <a:off x="12954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4" name="Rectangle 80"/>
          <p:cNvSpPr>
            <a:spLocks noChangeArrowheads="1"/>
          </p:cNvSpPr>
          <p:nvPr/>
        </p:nvSpPr>
        <p:spPr bwMode="auto">
          <a:xfrm>
            <a:off x="13716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5" name="Rectangle 81"/>
          <p:cNvSpPr>
            <a:spLocks noChangeArrowheads="1"/>
          </p:cNvSpPr>
          <p:nvPr/>
        </p:nvSpPr>
        <p:spPr bwMode="auto">
          <a:xfrm>
            <a:off x="14478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6" name="Rectangle 82"/>
          <p:cNvSpPr>
            <a:spLocks noChangeArrowheads="1"/>
          </p:cNvSpPr>
          <p:nvPr/>
        </p:nvSpPr>
        <p:spPr bwMode="auto">
          <a:xfrm>
            <a:off x="15240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7" name="Rectangle 83"/>
          <p:cNvSpPr>
            <a:spLocks noChangeArrowheads="1"/>
          </p:cNvSpPr>
          <p:nvPr/>
        </p:nvSpPr>
        <p:spPr bwMode="auto">
          <a:xfrm>
            <a:off x="16002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8" name="Rectangle 84"/>
          <p:cNvSpPr>
            <a:spLocks noChangeArrowheads="1"/>
          </p:cNvSpPr>
          <p:nvPr/>
        </p:nvSpPr>
        <p:spPr bwMode="auto">
          <a:xfrm>
            <a:off x="16764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49" name="Rectangle 85"/>
          <p:cNvSpPr>
            <a:spLocks noChangeArrowheads="1"/>
          </p:cNvSpPr>
          <p:nvPr/>
        </p:nvSpPr>
        <p:spPr bwMode="auto">
          <a:xfrm>
            <a:off x="17526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0" name="Rectangle 86"/>
          <p:cNvSpPr>
            <a:spLocks noChangeArrowheads="1"/>
          </p:cNvSpPr>
          <p:nvPr/>
        </p:nvSpPr>
        <p:spPr bwMode="auto">
          <a:xfrm>
            <a:off x="18288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1" name="Rectangle 87"/>
          <p:cNvSpPr>
            <a:spLocks noChangeArrowheads="1"/>
          </p:cNvSpPr>
          <p:nvPr/>
        </p:nvSpPr>
        <p:spPr bwMode="auto">
          <a:xfrm>
            <a:off x="19050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2" name="Rectangle 88"/>
          <p:cNvSpPr>
            <a:spLocks noChangeArrowheads="1"/>
          </p:cNvSpPr>
          <p:nvPr/>
        </p:nvSpPr>
        <p:spPr bwMode="auto">
          <a:xfrm>
            <a:off x="1981200" y="1600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3" name="Rectangle 89"/>
          <p:cNvSpPr>
            <a:spLocks noChangeArrowheads="1"/>
          </p:cNvSpPr>
          <p:nvPr/>
        </p:nvSpPr>
        <p:spPr bwMode="auto">
          <a:xfrm>
            <a:off x="2590800" y="1600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4" name="Rectangle 90"/>
          <p:cNvSpPr>
            <a:spLocks noChangeArrowheads="1"/>
          </p:cNvSpPr>
          <p:nvPr/>
        </p:nvSpPr>
        <p:spPr bwMode="auto">
          <a:xfrm>
            <a:off x="2667000" y="1600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5" name="Rectangle 91"/>
          <p:cNvSpPr>
            <a:spLocks noChangeArrowheads="1"/>
          </p:cNvSpPr>
          <p:nvPr/>
        </p:nvSpPr>
        <p:spPr bwMode="auto">
          <a:xfrm>
            <a:off x="2743200" y="16002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6" name="Rectangle 92"/>
          <p:cNvSpPr>
            <a:spLocks noChangeArrowheads="1"/>
          </p:cNvSpPr>
          <p:nvPr/>
        </p:nvSpPr>
        <p:spPr bwMode="auto">
          <a:xfrm>
            <a:off x="2817813" y="1600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7" name="Rectangle 93"/>
          <p:cNvSpPr>
            <a:spLocks noChangeArrowheads="1"/>
          </p:cNvSpPr>
          <p:nvPr/>
        </p:nvSpPr>
        <p:spPr bwMode="auto">
          <a:xfrm>
            <a:off x="2894013" y="1600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8" name="Rectangle 94"/>
          <p:cNvSpPr>
            <a:spLocks noChangeArrowheads="1"/>
          </p:cNvSpPr>
          <p:nvPr/>
        </p:nvSpPr>
        <p:spPr bwMode="auto">
          <a:xfrm>
            <a:off x="2970213" y="1600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59" name="Rectangle 95"/>
          <p:cNvSpPr>
            <a:spLocks noChangeArrowheads="1"/>
          </p:cNvSpPr>
          <p:nvPr/>
        </p:nvSpPr>
        <p:spPr bwMode="auto">
          <a:xfrm>
            <a:off x="7620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0" name="Rectangle 96"/>
          <p:cNvSpPr>
            <a:spLocks noChangeArrowheads="1"/>
          </p:cNvSpPr>
          <p:nvPr/>
        </p:nvSpPr>
        <p:spPr bwMode="auto">
          <a:xfrm>
            <a:off x="8382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1" name="Rectangle 97"/>
          <p:cNvSpPr>
            <a:spLocks noChangeArrowheads="1"/>
          </p:cNvSpPr>
          <p:nvPr/>
        </p:nvSpPr>
        <p:spPr bwMode="auto">
          <a:xfrm>
            <a:off x="9144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2" name="Rectangle 98"/>
          <p:cNvSpPr>
            <a:spLocks noChangeArrowheads="1"/>
          </p:cNvSpPr>
          <p:nvPr/>
        </p:nvSpPr>
        <p:spPr bwMode="auto">
          <a:xfrm>
            <a:off x="9906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3" name="Rectangle 99"/>
          <p:cNvSpPr>
            <a:spLocks noChangeArrowheads="1"/>
          </p:cNvSpPr>
          <p:nvPr/>
        </p:nvSpPr>
        <p:spPr bwMode="auto">
          <a:xfrm>
            <a:off x="10668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4" name="Rectangle 100"/>
          <p:cNvSpPr>
            <a:spLocks noChangeArrowheads="1"/>
          </p:cNvSpPr>
          <p:nvPr/>
        </p:nvSpPr>
        <p:spPr bwMode="auto">
          <a:xfrm>
            <a:off x="11430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5" name="Rectangle 101"/>
          <p:cNvSpPr>
            <a:spLocks noChangeArrowheads="1"/>
          </p:cNvSpPr>
          <p:nvPr/>
        </p:nvSpPr>
        <p:spPr bwMode="auto">
          <a:xfrm>
            <a:off x="12192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6" name="Rectangle 102"/>
          <p:cNvSpPr>
            <a:spLocks noChangeArrowheads="1"/>
          </p:cNvSpPr>
          <p:nvPr/>
        </p:nvSpPr>
        <p:spPr bwMode="auto">
          <a:xfrm>
            <a:off x="12954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7" name="Rectangle 103"/>
          <p:cNvSpPr>
            <a:spLocks noChangeArrowheads="1"/>
          </p:cNvSpPr>
          <p:nvPr/>
        </p:nvSpPr>
        <p:spPr bwMode="auto">
          <a:xfrm>
            <a:off x="13716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8" name="Rectangle 104"/>
          <p:cNvSpPr>
            <a:spLocks noChangeArrowheads="1"/>
          </p:cNvSpPr>
          <p:nvPr/>
        </p:nvSpPr>
        <p:spPr bwMode="auto">
          <a:xfrm>
            <a:off x="14478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69" name="Rectangle 105"/>
          <p:cNvSpPr>
            <a:spLocks noChangeArrowheads="1"/>
          </p:cNvSpPr>
          <p:nvPr/>
        </p:nvSpPr>
        <p:spPr bwMode="auto">
          <a:xfrm>
            <a:off x="15240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0" name="Rectangle 106"/>
          <p:cNvSpPr>
            <a:spLocks noChangeArrowheads="1"/>
          </p:cNvSpPr>
          <p:nvPr/>
        </p:nvSpPr>
        <p:spPr bwMode="auto">
          <a:xfrm>
            <a:off x="16002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1" name="Rectangle 107"/>
          <p:cNvSpPr>
            <a:spLocks noChangeArrowheads="1"/>
          </p:cNvSpPr>
          <p:nvPr/>
        </p:nvSpPr>
        <p:spPr bwMode="auto">
          <a:xfrm>
            <a:off x="16764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2" name="Rectangle 108"/>
          <p:cNvSpPr>
            <a:spLocks noChangeArrowheads="1"/>
          </p:cNvSpPr>
          <p:nvPr/>
        </p:nvSpPr>
        <p:spPr bwMode="auto">
          <a:xfrm>
            <a:off x="17526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3" name="Rectangle 109"/>
          <p:cNvSpPr>
            <a:spLocks noChangeArrowheads="1"/>
          </p:cNvSpPr>
          <p:nvPr/>
        </p:nvSpPr>
        <p:spPr bwMode="auto">
          <a:xfrm>
            <a:off x="18288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4" name="Rectangle 110"/>
          <p:cNvSpPr>
            <a:spLocks noChangeArrowheads="1"/>
          </p:cNvSpPr>
          <p:nvPr/>
        </p:nvSpPr>
        <p:spPr bwMode="auto">
          <a:xfrm>
            <a:off x="19050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5" name="Rectangle 111"/>
          <p:cNvSpPr>
            <a:spLocks noChangeArrowheads="1"/>
          </p:cNvSpPr>
          <p:nvPr/>
        </p:nvSpPr>
        <p:spPr bwMode="auto">
          <a:xfrm>
            <a:off x="1981200" y="1676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6" name="Rectangle 112"/>
          <p:cNvSpPr>
            <a:spLocks noChangeArrowheads="1"/>
          </p:cNvSpPr>
          <p:nvPr/>
        </p:nvSpPr>
        <p:spPr bwMode="auto">
          <a:xfrm>
            <a:off x="2590800" y="1676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7" name="Rectangle 113"/>
          <p:cNvSpPr>
            <a:spLocks noChangeArrowheads="1"/>
          </p:cNvSpPr>
          <p:nvPr/>
        </p:nvSpPr>
        <p:spPr bwMode="auto">
          <a:xfrm>
            <a:off x="2667000" y="1676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8" name="Rectangle 114"/>
          <p:cNvSpPr>
            <a:spLocks noChangeArrowheads="1"/>
          </p:cNvSpPr>
          <p:nvPr/>
        </p:nvSpPr>
        <p:spPr bwMode="auto">
          <a:xfrm>
            <a:off x="2743200" y="16764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79" name="Rectangle 115"/>
          <p:cNvSpPr>
            <a:spLocks noChangeArrowheads="1"/>
          </p:cNvSpPr>
          <p:nvPr/>
        </p:nvSpPr>
        <p:spPr bwMode="auto">
          <a:xfrm>
            <a:off x="2817813" y="1676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0" name="Rectangle 116"/>
          <p:cNvSpPr>
            <a:spLocks noChangeArrowheads="1"/>
          </p:cNvSpPr>
          <p:nvPr/>
        </p:nvSpPr>
        <p:spPr bwMode="auto">
          <a:xfrm>
            <a:off x="2894013" y="1676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1" name="Rectangle 117"/>
          <p:cNvSpPr>
            <a:spLocks noChangeArrowheads="1"/>
          </p:cNvSpPr>
          <p:nvPr/>
        </p:nvSpPr>
        <p:spPr bwMode="auto">
          <a:xfrm>
            <a:off x="2970213" y="1676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2" name="Rectangle 118"/>
          <p:cNvSpPr>
            <a:spLocks noChangeArrowheads="1"/>
          </p:cNvSpPr>
          <p:nvPr/>
        </p:nvSpPr>
        <p:spPr bwMode="auto">
          <a:xfrm>
            <a:off x="7620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3" name="Rectangle 119"/>
          <p:cNvSpPr>
            <a:spLocks noChangeArrowheads="1"/>
          </p:cNvSpPr>
          <p:nvPr/>
        </p:nvSpPr>
        <p:spPr bwMode="auto">
          <a:xfrm>
            <a:off x="8382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4" name="Rectangle 120"/>
          <p:cNvSpPr>
            <a:spLocks noChangeArrowheads="1"/>
          </p:cNvSpPr>
          <p:nvPr/>
        </p:nvSpPr>
        <p:spPr bwMode="auto">
          <a:xfrm>
            <a:off x="9144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5" name="Rectangle 121"/>
          <p:cNvSpPr>
            <a:spLocks noChangeArrowheads="1"/>
          </p:cNvSpPr>
          <p:nvPr/>
        </p:nvSpPr>
        <p:spPr bwMode="auto">
          <a:xfrm>
            <a:off x="9906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6" name="Rectangle 122"/>
          <p:cNvSpPr>
            <a:spLocks noChangeArrowheads="1"/>
          </p:cNvSpPr>
          <p:nvPr/>
        </p:nvSpPr>
        <p:spPr bwMode="auto">
          <a:xfrm>
            <a:off x="10668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7" name="Rectangle 123"/>
          <p:cNvSpPr>
            <a:spLocks noChangeArrowheads="1"/>
          </p:cNvSpPr>
          <p:nvPr/>
        </p:nvSpPr>
        <p:spPr bwMode="auto">
          <a:xfrm>
            <a:off x="11430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8" name="Rectangle 124"/>
          <p:cNvSpPr>
            <a:spLocks noChangeArrowheads="1"/>
          </p:cNvSpPr>
          <p:nvPr/>
        </p:nvSpPr>
        <p:spPr bwMode="auto">
          <a:xfrm>
            <a:off x="12192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89" name="Rectangle 125"/>
          <p:cNvSpPr>
            <a:spLocks noChangeArrowheads="1"/>
          </p:cNvSpPr>
          <p:nvPr/>
        </p:nvSpPr>
        <p:spPr bwMode="auto">
          <a:xfrm>
            <a:off x="12954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0" name="Rectangle 126"/>
          <p:cNvSpPr>
            <a:spLocks noChangeArrowheads="1"/>
          </p:cNvSpPr>
          <p:nvPr/>
        </p:nvSpPr>
        <p:spPr bwMode="auto">
          <a:xfrm>
            <a:off x="13716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1" name="Rectangle 127"/>
          <p:cNvSpPr>
            <a:spLocks noChangeArrowheads="1"/>
          </p:cNvSpPr>
          <p:nvPr/>
        </p:nvSpPr>
        <p:spPr bwMode="auto">
          <a:xfrm>
            <a:off x="14478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2" name="Rectangle 128"/>
          <p:cNvSpPr>
            <a:spLocks noChangeArrowheads="1"/>
          </p:cNvSpPr>
          <p:nvPr/>
        </p:nvSpPr>
        <p:spPr bwMode="auto">
          <a:xfrm>
            <a:off x="15240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3" name="Rectangle 129"/>
          <p:cNvSpPr>
            <a:spLocks noChangeArrowheads="1"/>
          </p:cNvSpPr>
          <p:nvPr/>
        </p:nvSpPr>
        <p:spPr bwMode="auto">
          <a:xfrm>
            <a:off x="16002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4" name="Rectangle 130"/>
          <p:cNvSpPr>
            <a:spLocks noChangeArrowheads="1"/>
          </p:cNvSpPr>
          <p:nvPr/>
        </p:nvSpPr>
        <p:spPr bwMode="auto">
          <a:xfrm>
            <a:off x="16764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5" name="Rectangle 131"/>
          <p:cNvSpPr>
            <a:spLocks noChangeArrowheads="1"/>
          </p:cNvSpPr>
          <p:nvPr/>
        </p:nvSpPr>
        <p:spPr bwMode="auto">
          <a:xfrm>
            <a:off x="17526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6" name="Rectangle 132"/>
          <p:cNvSpPr>
            <a:spLocks noChangeArrowheads="1"/>
          </p:cNvSpPr>
          <p:nvPr/>
        </p:nvSpPr>
        <p:spPr bwMode="auto">
          <a:xfrm>
            <a:off x="18288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7" name="Rectangle 133"/>
          <p:cNvSpPr>
            <a:spLocks noChangeArrowheads="1"/>
          </p:cNvSpPr>
          <p:nvPr/>
        </p:nvSpPr>
        <p:spPr bwMode="auto">
          <a:xfrm>
            <a:off x="19050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8" name="Rectangle 134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799" name="Rectangle 135"/>
          <p:cNvSpPr>
            <a:spLocks noChangeArrowheads="1"/>
          </p:cNvSpPr>
          <p:nvPr/>
        </p:nvSpPr>
        <p:spPr bwMode="auto">
          <a:xfrm>
            <a:off x="2590800" y="1752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0" name="Rectangle 136"/>
          <p:cNvSpPr>
            <a:spLocks noChangeArrowheads="1"/>
          </p:cNvSpPr>
          <p:nvPr/>
        </p:nvSpPr>
        <p:spPr bwMode="auto">
          <a:xfrm>
            <a:off x="2667000" y="1752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1" name="Rectangle 137"/>
          <p:cNvSpPr>
            <a:spLocks noChangeArrowheads="1"/>
          </p:cNvSpPr>
          <p:nvPr/>
        </p:nvSpPr>
        <p:spPr bwMode="auto">
          <a:xfrm>
            <a:off x="2743200" y="17526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2" name="Rectangle 138"/>
          <p:cNvSpPr>
            <a:spLocks noChangeArrowheads="1"/>
          </p:cNvSpPr>
          <p:nvPr/>
        </p:nvSpPr>
        <p:spPr bwMode="auto">
          <a:xfrm>
            <a:off x="2817813" y="1752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3" name="Rectangle 139"/>
          <p:cNvSpPr>
            <a:spLocks noChangeArrowheads="1"/>
          </p:cNvSpPr>
          <p:nvPr/>
        </p:nvSpPr>
        <p:spPr bwMode="auto">
          <a:xfrm>
            <a:off x="2894013" y="1752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4" name="Rectangle 140"/>
          <p:cNvSpPr>
            <a:spLocks noChangeArrowheads="1"/>
          </p:cNvSpPr>
          <p:nvPr/>
        </p:nvSpPr>
        <p:spPr bwMode="auto">
          <a:xfrm>
            <a:off x="2970213" y="1752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5" name="Rectangle 141"/>
          <p:cNvSpPr>
            <a:spLocks noChangeArrowheads="1"/>
          </p:cNvSpPr>
          <p:nvPr/>
        </p:nvSpPr>
        <p:spPr bwMode="auto">
          <a:xfrm>
            <a:off x="7620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6" name="Rectangle 142"/>
          <p:cNvSpPr>
            <a:spLocks noChangeArrowheads="1"/>
          </p:cNvSpPr>
          <p:nvPr/>
        </p:nvSpPr>
        <p:spPr bwMode="auto">
          <a:xfrm>
            <a:off x="8382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7" name="Rectangle 143"/>
          <p:cNvSpPr>
            <a:spLocks noChangeArrowheads="1"/>
          </p:cNvSpPr>
          <p:nvPr/>
        </p:nvSpPr>
        <p:spPr bwMode="auto">
          <a:xfrm>
            <a:off x="9144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8" name="Rectangle 144"/>
          <p:cNvSpPr>
            <a:spLocks noChangeArrowheads="1"/>
          </p:cNvSpPr>
          <p:nvPr/>
        </p:nvSpPr>
        <p:spPr bwMode="auto">
          <a:xfrm>
            <a:off x="9906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09" name="Rectangle 145"/>
          <p:cNvSpPr>
            <a:spLocks noChangeArrowheads="1"/>
          </p:cNvSpPr>
          <p:nvPr/>
        </p:nvSpPr>
        <p:spPr bwMode="auto">
          <a:xfrm>
            <a:off x="10668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0" name="Rectangle 146"/>
          <p:cNvSpPr>
            <a:spLocks noChangeArrowheads="1"/>
          </p:cNvSpPr>
          <p:nvPr/>
        </p:nvSpPr>
        <p:spPr bwMode="auto">
          <a:xfrm>
            <a:off x="11430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1" name="Rectangle 147"/>
          <p:cNvSpPr>
            <a:spLocks noChangeArrowheads="1"/>
          </p:cNvSpPr>
          <p:nvPr/>
        </p:nvSpPr>
        <p:spPr bwMode="auto">
          <a:xfrm>
            <a:off x="12192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2" name="Rectangle 148"/>
          <p:cNvSpPr>
            <a:spLocks noChangeArrowheads="1"/>
          </p:cNvSpPr>
          <p:nvPr/>
        </p:nvSpPr>
        <p:spPr bwMode="auto">
          <a:xfrm>
            <a:off x="12954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3" name="Rectangle 149"/>
          <p:cNvSpPr>
            <a:spLocks noChangeArrowheads="1"/>
          </p:cNvSpPr>
          <p:nvPr/>
        </p:nvSpPr>
        <p:spPr bwMode="auto">
          <a:xfrm>
            <a:off x="13716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4" name="Rectangle 150"/>
          <p:cNvSpPr>
            <a:spLocks noChangeArrowheads="1"/>
          </p:cNvSpPr>
          <p:nvPr/>
        </p:nvSpPr>
        <p:spPr bwMode="auto">
          <a:xfrm>
            <a:off x="14478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5" name="Rectangle 151"/>
          <p:cNvSpPr>
            <a:spLocks noChangeArrowheads="1"/>
          </p:cNvSpPr>
          <p:nvPr/>
        </p:nvSpPr>
        <p:spPr bwMode="auto">
          <a:xfrm>
            <a:off x="15240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6" name="Rectangle 152"/>
          <p:cNvSpPr>
            <a:spLocks noChangeArrowheads="1"/>
          </p:cNvSpPr>
          <p:nvPr/>
        </p:nvSpPr>
        <p:spPr bwMode="auto">
          <a:xfrm>
            <a:off x="16002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7" name="Rectangle 153"/>
          <p:cNvSpPr>
            <a:spLocks noChangeArrowheads="1"/>
          </p:cNvSpPr>
          <p:nvPr/>
        </p:nvSpPr>
        <p:spPr bwMode="auto">
          <a:xfrm>
            <a:off x="16764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8" name="Rectangle 154"/>
          <p:cNvSpPr>
            <a:spLocks noChangeArrowheads="1"/>
          </p:cNvSpPr>
          <p:nvPr/>
        </p:nvSpPr>
        <p:spPr bwMode="auto">
          <a:xfrm>
            <a:off x="17526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19" name="Rectangle 155"/>
          <p:cNvSpPr>
            <a:spLocks noChangeArrowheads="1"/>
          </p:cNvSpPr>
          <p:nvPr/>
        </p:nvSpPr>
        <p:spPr bwMode="auto">
          <a:xfrm>
            <a:off x="18288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0" name="Rectangle 156"/>
          <p:cNvSpPr>
            <a:spLocks noChangeArrowheads="1"/>
          </p:cNvSpPr>
          <p:nvPr/>
        </p:nvSpPr>
        <p:spPr bwMode="auto">
          <a:xfrm>
            <a:off x="19050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1" name="Rectangle 157"/>
          <p:cNvSpPr>
            <a:spLocks noChangeArrowheads="1"/>
          </p:cNvSpPr>
          <p:nvPr/>
        </p:nvSpPr>
        <p:spPr bwMode="auto">
          <a:xfrm>
            <a:off x="1981200" y="1828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2" name="Rectangle 158"/>
          <p:cNvSpPr>
            <a:spLocks noChangeArrowheads="1"/>
          </p:cNvSpPr>
          <p:nvPr/>
        </p:nvSpPr>
        <p:spPr bwMode="auto">
          <a:xfrm>
            <a:off x="25908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3" name="Rectangle 159"/>
          <p:cNvSpPr>
            <a:spLocks noChangeArrowheads="1"/>
          </p:cNvSpPr>
          <p:nvPr/>
        </p:nvSpPr>
        <p:spPr bwMode="auto">
          <a:xfrm>
            <a:off x="2667000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4" name="Rectangle 160"/>
          <p:cNvSpPr>
            <a:spLocks noChangeArrowheads="1"/>
          </p:cNvSpPr>
          <p:nvPr/>
        </p:nvSpPr>
        <p:spPr bwMode="auto">
          <a:xfrm>
            <a:off x="2743200" y="18288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5" name="Rectangle 161"/>
          <p:cNvSpPr>
            <a:spLocks noChangeArrowheads="1"/>
          </p:cNvSpPr>
          <p:nvPr/>
        </p:nvSpPr>
        <p:spPr bwMode="auto">
          <a:xfrm>
            <a:off x="2817813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6" name="Rectangle 162"/>
          <p:cNvSpPr>
            <a:spLocks noChangeArrowheads="1"/>
          </p:cNvSpPr>
          <p:nvPr/>
        </p:nvSpPr>
        <p:spPr bwMode="auto">
          <a:xfrm>
            <a:off x="2894013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7" name="Rectangle 163"/>
          <p:cNvSpPr>
            <a:spLocks noChangeArrowheads="1"/>
          </p:cNvSpPr>
          <p:nvPr/>
        </p:nvSpPr>
        <p:spPr bwMode="auto">
          <a:xfrm>
            <a:off x="2970213" y="1828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8" name="Rectangle 164"/>
          <p:cNvSpPr>
            <a:spLocks noChangeArrowheads="1"/>
          </p:cNvSpPr>
          <p:nvPr/>
        </p:nvSpPr>
        <p:spPr bwMode="auto">
          <a:xfrm>
            <a:off x="7620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29" name="Rectangle 165"/>
          <p:cNvSpPr>
            <a:spLocks noChangeArrowheads="1"/>
          </p:cNvSpPr>
          <p:nvPr/>
        </p:nvSpPr>
        <p:spPr bwMode="auto">
          <a:xfrm>
            <a:off x="8382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0" name="Rectangle 166"/>
          <p:cNvSpPr>
            <a:spLocks noChangeArrowheads="1"/>
          </p:cNvSpPr>
          <p:nvPr/>
        </p:nvSpPr>
        <p:spPr bwMode="auto">
          <a:xfrm>
            <a:off x="9144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1" name="Rectangle 167"/>
          <p:cNvSpPr>
            <a:spLocks noChangeArrowheads="1"/>
          </p:cNvSpPr>
          <p:nvPr/>
        </p:nvSpPr>
        <p:spPr bwMode="auto">
          <a:xfrm>
            <a:off x="9906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2" name="Rectangle 168"/>
          <p:cNvSpPr>
            <a:spLocks noChangeArrowheads="1"/>
          </p:cNvSpPr>
          <p:nvPr/>
        </p:nvSpPr>
        <p:spPr bwMode="auto">
          <a:xfrm>
            <a:off x="10668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3" name="Rectangle 169"/>
          <p:cNvSpPr>
            <a:spLocks noChangeArrowheads="1"/>
          </p:cNvSpPr>
          <p:nvPr/>
        </p:nvSpPr>
        <p:spPr bwMode="auto">
          <a:xfrm>
            <a:off x="11430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4" name="Rectangle 170"/>
          <p:cNvSpPr>
            <a:spLocks noChangeArrowheads="1"/>
          </p:cNvSpPr>
          <p:nvPr/>
        </p:nvSpPr>
        <p:spPr bwMode="auto">
          <a:xfrm>
            <a:off x="12192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5" name="Rectangle 171"/>
          <p:cNvSpPr>
            <a:spLocks noChangeArrowheads="1"/>
          </p:cNvSpPr>
          <p:nvPr/>
        </p:nvSpPr>
        <p:spPr bwMode="auto">
          <a:xfrm>
            <a:off x="12954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6" name="Rectangle 172"/>
          <p:cNvSpPr>
            <a:spLocks noChangeArrowheads="1"/>
          </p:cNvSpPr>
          <p:nvPr/>
        </p:nvSpPr>
        <p:spPr bwMode="auto">
          <a:xfrm>
            <a:off x="13716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7" name="Rectangle 173"/>
          <p:cNvSpPr>
            <a:spLocks noChangeArrowheads="1"/>
          </p:cNvSpPr>
          <p:nvPr/>
        </p:nvSpPr>
        <p:spPr bwMode="auto">
          <a:xfrm>
            <a:off x="14478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8" name="Rectangle 174"/>
          <p:cNvSpPr>
            <a:spLocks noChangeArrowheads="1"/>
          </p:cNvSpPr>
          <p:nvPr/>
        </p:nvSpPr>
        <p:spPr bwMode="auto">
          <a:xfrm>
            <a:off x="15240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39" name="Rectangle 175"/>
          <p:cNvSpPr>
            <a:spLocks noChangeArrowheads="1"/>
          </p:cNvSpPr>
          <p:nvPr/>
        </p:nvSpPr>
        <p:spPr bwMode="auto">
          <a:xfrm>
            <a:off x="16002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0" name="Rectangle 176"/>
          <p:cNvSpPr>
            <a:spLocks noChangeArrowheads="1"/>
          </p:cNvSpPr>
          <p:nvPr/>
        </p:nvSpPr>
        <p:spPr bwMode="auto">
          <a:xfrm>
            <a:off x="16764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1" name="Rectangle 177"/>
          <p:cNvSpPr>
            <a:spLocks noChangeArrowheads="1"/>
          </p:cNvSpPr>
          <p:nvPr/>
        </p:nvSpPr>
        <p:spPr bwMode="auto">
          <a:xfrm>
            <a:off x="17526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2" name="Rectangle 178"/>
          <p:cNvSpPr>
            <a:spLocks noChangeArrowheads="1"/>
          </p:cNvSpPr>
          <p:nvPr/>
        </p:nvSpPr>
        <p:spPr bwMode="auto">
          <a:xfrm>
            <a:off x="18288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3" name="Rectangle 179"/>
          <p:cNvSpPr>
            <a:spLocks noChangeArrowheads="1"/>
          </p:cNvSpPr>
          <p:nvPr/>
        </p:nvSpPr>
        <p:spPr bwMode="auto">
          <a:xfrm>
            <a:off x="19050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4" name="Rectangle 180"/>
          <p:cNvSpPr>
            <a:spLocks noChangeArrowheads="1"/>
          </p:cNvSpPr>
          <p:nvPr/>
        </p:nvSpPr>
        <p:spPr bwMode="auto">
          <a:xfrm>
            <a:off x="1981200" y="19050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5" name="Rectangle 181"/>
          <p:cNvSpPr>
            <a:spLocks noChangeArrowheads="1"/>
          </p:cNvSpPr>
          <p:nvPr/>
        </p:nvSpPr>
        <p:spPr bwMode="auto">
          <a:xfrm>
            <a:off x="25908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6" name="Rectangle 182"/>
          <p:cNvSpPr>
            <a:spLocks noChangeArrowheads="1"/>
          </p:cNvSpPr>
          <p:nvPr/>
        </p:nvSpPr>
        <p:spPr bwMode="auto">
          <a:xfrm>
            <a:off x="2667000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7" name="Rectangle 183"/>
          <p:cNvSpPr>
            <a:spLocks noChangeArrowheads="1"/>
          </p:cNvSpPr>
          <p:nvPr/>
        </p:nvSpPr>
        <p:spPr bwMode="auto">
          <a:xfrm>
            <a:off x="2743200" y="19050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8" name="Rectangle 184"/>
          <p:cNvSpPr>
            <a:spLocks noChangeArrowheads="1"/>
          </p:cNvSpPr>
          <p:nvPr/>
        </p:nvSpPr>
        <p:spPr bwMode="auto">
          <a:xfrm>
            <a:off x="2817813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49" name="Rectangle 185"/>
          <p:cNvSpPr>
            <a:spLocks noChangeArrowheads="1"/>
          </p:cNvSpPr>
          <p:nvPr/>
        </p:nvSpPr>
        <p:spPr bwMode="auto">
          <a:xfrm>
            <a:off x="2894013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0" name="Rectangle 186"/>
          <p:cNvSpPr>
            <a:spLocks noChangeArrowheads="1"/>
          </p:cNvSpPr>
          <p:nvPr/>
        </p:nvSpPr>
        <p:spPr bwMode="auto">
          <a:xfrm>
            <a:off x="2970213" y="19050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1" name="Rectangle 187"/>
          <p:cNvSpPr>
            <a:spLocks noChangeArrowheads="1"/>
          </p:cNvSpPr>
          <p:nvPr/>
        </p:nvSpPr>
        <p:spPr bwMode="auto">
          <a:xfrm>
            <a:off x="7620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2" name="Rectangle 188"/>
          <p:cNvSpPr>
            <a:spLocks noChangeArrowheads="1"/>
          </p:cNvSpPr>
          <p:nvPr/>
        </p:nvSpPr>
        <p:spPr bwMode="auto">
          <a:xfrm>
            <a:off x="8382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3" name="Rectangle 189"/>
          <p:cNvSpPr>
            <a:spLocks noChangeArrowheads="1"/>
          </p:cNvSpPr>
          <p:nvPr/>
        </p:nvSpPr>
        <p:spPr bwMode="auto">
          <a:xfrm>
            <a:off x="9144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4" name="Rectangle 190"/>
          <p:cNvSpPr>
            <a:spLocks noChangeArrowheads="1"/>
          </p:cNvSpPr>
          <p:nvPr/>
        </p:nvSpPr>
        <p:spPr bwMode="auto">
          <a:xfrm>
            <a:off x="9906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5" name="Rectangle 191"/>
          <p:cNvSpPr>
            <a:spLocks noChangeArrowheads="1"/>
          </p:cNvSpPr>
          <p:nvPr/>
        </p:nvSpPr>
        <p:spPr bwMode="auto">
          <a:xfrm>
            <a:off x="10668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6" name="Rectangle 192"/>
          <p:cNvSpPr>
            <a:spLocks noChangeArrowheads="1"/>
          </p:cNvSpPr>
          <p:nvPr/>
        </p:nvSpPr>
        <p:spPr bwMode="auto">
          <a:xfrm>
            <a:off x="11430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7" name="Rectangle 193"/>
          <p:cNvSpPr>
            <a:spLocks noChangeArrowheads="1"/>
          </p:cNvSpPr>
          <p:nvPr/>
        </p:nvSpPr>
        <p:spPr bwMode="auto">
          <a:xfrm>
            <a:off x="12192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8" name="Rectangle 194"/>
          <p:cNvSpPr>
            <a:spLocks noChangeArrowheads="1"/>
          </p:cNvSpPr>
          <p:nvPr/>
        </p:nvSpPr>
        <p:spPr bwMode="auto">
          <a:xfrm>
            <a:off x="12954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59" name="Rectangle 195"/>
          <p:cNvSpPr>
            <a:spLocks noChangeArrowheads="1"/>
          </p:cNvSpPr>
          <p:nvPr/>
        </p:nvSpPr>
        <p:spPr bwMode="auto">
          <a:xfrm>
            <a:off x="13716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0" name="Rectangle 196"/>
          <p:cNvSpPr>
            <a:spLocks noChangeArrowheads="1"/>
          </p:cNvSpPr>
          <p:nvPr/>
        </p:nvSpPr>
        <p:spPr bwMode="auto">
          <a:xfrm>
            <a:off x="14478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1" name="Rectangle 197"/>
          <p:cNvSpPr>
            <a:spLocks noChangeArrowheads="1"/>
          </p:cNvSpPr>
          <p:nvPr/>
        </p:nvSpPr>
        <p:spPr bwMode="auto">
          <a:xfrm>
            <a:off x="15240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2" name="Rectangle 198"/>
          <p:cNvSpPr>
            <a:spLocks noChangeArrowheads="1"/>
          </p:cNvSpPr>
          <p:nvPr/>
        </p:nvSpPr>
        <p:spPr bwMode="auto">
          <a:xfrm>
            <a:off x="16002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3" name="Rectangle 199"/>
          <p:cNvSpPr>
            <a:spLocks noChangeArrowheads="1"/>
          </p:cNvSpPr>
          <p:nvPr/>
        </p:nvSpPr>
        <p:spPr bwMode="auto">
          <a:xfrm>
            <a:off x="16764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4" name="Rectangle 200"/>
          <p:cNvSpPr>
            <a:spLocks noChangeArrowheads="1"/>
          </p:cNvSpPr>
          <p:nvPr/>
        </p:nvSpPr>
        <p:spPr bwMode="auto">
          <a:xfrm>
            <a:off x="17526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5" name="Rectangle 201"/>
          <p:cNvSpPr>
            <a:spLocks noChangeArrowheads="1"/>
          </p:cNvSpPr>
          <p:nvPr/>
        </p:nvSpPr>
        <p:spPr bwMode="auto">
          <a:xfrm>
            <a:off x="18288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6" name="Rectangle 202"/>
          <p:cNvSpPr>
            <a:spLocks noChangeArrowheads="1"/>
          </p:cNvSpPr>
          <p:nvPr/>
        </p:nvSpPr>
        <p:spPr bwMode="auto">
          <a:xfrm>
            <a:off x="19050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7" name="Rectangle 203"/>
          <p:cNvSpPr>
            <a:spLocks noChangeArrowheads="1"/>
          </p:cNvSpPr>
          <p:nvPr/>
        </p:nvSpPr>
        <p:spPr bwMode="auto">
          <a:xfrm>
            <a:off x="1981200" y="19812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8" name="Rectangle 204"/>
          <p:cNvSpPr>
            <a:spLocks noChangeArrowheads="1"/>
          </p:cNvSpPr>
          <p:nvPr/>
        </p:nvSpPr>
        <p:spPr bwMode="auto">
          <a:xfrm>
            <a:off x="2590800" y="1981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69" name="Rectangle 205"/>
          <p:cNvSpPr>
            <a:spLocks noChangeArrowheads="1"/>
          </p:cNvSpPr>
          <p:nvPr/>
        </p:nvSpPr>
        <p:spPr bwMode="auto">
          <a:xfrm>
            <a:off x="2667000" y="1981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0" name="Rectangle 206"/>
          <p:cNvSpPr>
            <a:spLocks noChangeArrowheads="1"/>
          </p:cNvSpPr>
          <p:nvPr/>
        </p:nvSpPr>
        <p:spPr bwMode="auto">
          <a:xfrm>
            <a:off x="2743200" y="19812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1" name="Rectangle 207"/>
          <p:cNvSpPr>
            <a:spLocks noChangeArrowheads="1"/>
          </p:cNvSpPr>
          <p:nvPr/>
        </p:nvSpPr>
        <p:spPr bwMode="auto">
          <a:xfrm>
            <a:off x="2817813" y="1981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2" name="Rectangle 208"/>
          <p:cNvSpPr>
            <a:spLocks noChangeArrowheads="1"/>
          </p:cNvSpPr>
          <p:nvPr/>
        </p:nvSpPr>
        <p:spPr bwMode="auto">
          <a:xfrm>
            <a:off x="2894013" y="1981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3" name="Rectangle 209"/>
          <p:cNvSpPr>
            <a:spLocks noChangeArrowheads="1"/>
          </p:cNvSpPr>
          <p:nvPr/>
        </p:nvSpPr>
        <p:spPr bwMode="auto">
          <a:xfrm>
            <a:off x="2970213" y="19812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4" name="Rectangle 210"/>
          <p:cNvSpPr>
            <a:spLocks noChangeArrowheads="1"/>
          </p:cNvSpPr>
          <p:nvPr/>
        </p:nvSpPr>
        <p:spPr bwMode="auto">
          <a:xfrm>
            <a:off x="7620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5" name="Rectangle 211"/>
          <p:cNvSpPr>
            <a:spLocks noChangeArrowheads="1"/>
          </p:cNvSpPr>
          <p:nvPr/>
        </p:nvSpPr>
        <p:spPr bwMode="auto">
          <a:xfrm>
            <a:off x="8382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6" name="Rectangle 212"/>
          <p:cNvSpPr>
            <a:spLocks noChangeArrowheads="1"/>
          </p:cNvSpPr>
          <p:nvPr/>
        </p:nvSpPr>
        <p:spPr bwMode="auto">
          <a:xfrm>
            <a:off x="9144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7" name="Rectangle 213"/>
          <p:cNvSpPr>
            <a:spLocks noChangeArrowheads="1"/>
          </p:cNvSpPr>
          <p:nvPr/>
        </p:nvSpPr>
        <p:spPr bwMode="auto">
          <a:xfrm>
            <a:off x="9906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8" name="Rectangle 214"/>
          <p:cNvSpPr>
            <a:spLocks noChangeArrowheads="1"/>
          </p:cNvSpPr>
          <p:nvPr/>
        </p:nvSpPr>
        <p:spPr bwMode="auto">
          <a:xfrm>
            <a:off x="10668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79" name="Rectangle 215"/>
          <p:cNvSpPr>
            <a:spLocks noChangeArrowheads="1"/>
          </p:cNvSpPr>
          <p:nvPr/>
        </p:nvSpPr>
        <p:spPr bwMode="auto">
          <a:xfrm>
            <a:off x="11430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0" name="Rectangle 216"/>
          <p:cNvSpPr>
            <a:spLocks noChangeArrowheads="1"/>
          </p:cNvSpPr>
          <p:nvPr/>
        </p:nvSpPr>
        <p:spPr bwMode="auto">
          <a:xfrm>
            <a:off x="12192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1" name="Rectangle 217"/>
          <p:cNvSpPr>
            <a:spLocks noChangeArrowheads="1"/>
          </p:cNvSpPr>
          <p:nvPr/>
        </p:nvSpPr>
        <p:spPr bwMode="auto">
          <a:xfrm>
            <a:off x="12954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2" name="Rectangle 218"/>
          <p:cNvSpPr>
            <a:spLocks noChangeArrowheads="1"/>
          </p:cNvSpPr>
          <p:nvPr/>
        </p:nvSpPr>
        <p:spPr bwMode="auto">
          <a:xfrm>
            <a:off x="13716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3" name="Rectangle 219"/>
          <p:cNvSpPr>
            <a:spLocks noChangeArrowheads="1"/>
          </p:cNvSpPr>
          <p:nvPr/>
        </p:nvSpPr>
        <p:spPr bwMode="auto">
          <a:xfrm>
            <a:off x="14478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4" name="Rectangle 220"/>
          <p:cNvSpPr>
            <a:spLocks noChangeArrowheads="1"/>
          </p:cNvSpPr>
          <p:nvPr/>
        </p:nvSpPr>
        <p:spPr bwMode="auto">
          <a:xfrm>
            <a:off x="15240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5" name="Rectangle 221"/>
          <p:cNvSpPr>
            <a:spLocks noChangeArrowheads="1"/>
          </p:cNvSpPr>
          <p:nvPr/>
        </p:nvSpPr>
        <p:spPr bwMode="auto">
          <a:xfrm>
            <a:off x="16002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6" name="Rectangle 222"/>
          <p:cNvSpPr>
            <a:spLocks noChangeArrowheads="1"/>
          </p:cNvSpPr>
          <p:nvPr/>
        </p:nvSpPr>
        <p:spPr bwMode="auto">
          <a:xfrm>
            <a:off x="16764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7" name="Rectangle 223"/>
          <p:cNvSpPr>
            <a:spLocks noChangeArrowheads="1"/>
          </p:cNvSpPr>
          <p:nvPr/>
        </p:nvSpPr>
        <p:spPr bwMode="auto">
          <a:xfrm>
            <a:off x="17526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8" name="Rectangle 224"/>
          <p:cNvSpPr>
            <a:spLocks noChangeArrowheads="1"/>
          </p:cNvSpPr>
          <p:nvPr/>
        </p:nvSpPr>
        <p:spPr bwMode="auto">
          <a:xfrm>
            <a:off x="18288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89" name="Rectangle 225"/>
          <p:cNvSpPr>
            <a:spLocks noChangeArrowheads="1"/>
          </p:cNvSpPr>
          <p:nvPr/>
        </p:nvSpPr>
        <p:spPr bwMode="auto">
          <a:xfrm>
            <a:off x="19050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0" name="Rectangle 226"/>
          <p:cNvSpPr>
            <a:spLocks noChangeArrowheads="1"/>
          </p:cNvSpPr>
          <p:nvPr/>
        </p:nvSpPr>
        <p:spPr bwMode="auto">
          <a:xfrm>
            <a:off x="1981200" y="20574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1" name="Rectangle 227"/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2" name="Rectangle 228"/>
          <p:cNvSpPr>
            <a:spLocks noChangeArrowheads="1"/>
          </p:cNvSpPr>
          <p:nvPr/>
        </p:nvSpPr>
        <p:spPr bwMode="auto">
          <a:xfrm>
            <a:off x="2667000" y="2057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3" name="Rectangle 229"/>
          <p:cNvSpPr>
            <a:spLocks noChangeArrowheads="1"/>
          </p:cNvSpPr>
          <p:nvPr/>
        </p:nvSpPr>
        <p:spPr bwMode="auto">
          <a:xfrm>
            <a:off x="2743200" y="20574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4" name="Rectangle 230"/>
          <p:cNvSpPr>
            <a:spLocks noChangeArrowheads="1"/>
          </p:cNvSpPr>
          <p:nvPr/>
        </p:nvSpPr>
        <p:spPr bwMode="auto">
          <a:xfrm>
            <a:off x="2817813" y="2057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5" name="Rectangle 231"/>
          <p:cNvSpPr>
            <a:spLocks noChangeArrowheads="1"/>
          </p:cNvSpPr>
          <p:nvPr/>
        </p:nvSpPr>
        <p:spPr bwMode="auto">
          <a:xfrm>
            <a:off x="2894013" y="2057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6" name="Rectangle 232"/>
          <p:cNvSpPr>
            <a:spLocks noChangeArrowheads="1"/>
          </p:cNvSpPr>
          <p:nvPr/>
        </p:nvSpPr>
        <p:spPr bwMode="auto">
          <a:xfrm>
            <a:off x="2970213" y="20574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7" name="Rectangle 233"/>
          <p:cNvSpPr>
            <a:spLocks noChangeArrowheads="1"/>
          </p:cNvSpPr>
          <p:nvPr/>
        </p:nvSpPr>
        <p:spPr bwMode="auto">
          <a:xfrm>
            <a:off x="7620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8" name="Rectangle 234"/>
          <p:cNvSpPr>
            <a:spLocks noChangeArrowheads="1"/>
          </p:cNvSpPr>
          <p:nvPr/>
        </p:nvSpPr>
        <p:spPr bwMode="auto">
          <a:xfrm>
            <a:off x="8382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899" name="Rectangle 235"/>
          <p:cNvSpPr>
            <a:spLocks noChangeArrowheads="1"/>
          </p:cNvSpPr>
          <p:nvPr/>
        </p:nvSpPr>
        <p:spPr bwMode="auto">
          <a:xfrm>
            <a:off x="9144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0" name="Rectangle 236"/>
          <p:cNvSpPr>
            <a:spLocks noChangeArrowheads="1"/>
          </p:cNvSpPr>
          <p:nvPr/>
        </p:nvSpPr>
        <p:spPr bwMode="auto">
          <a:xfrm>
            <a:off x="9906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1" name="Rectangle 237"/>
          <p:cNvSpPr>
            <a:spLocks noChangeArrowheads="1"/>
          </p:cNvSpPr>
          <p:nvPr/>
        </p:nvSpPr>
        <p:spPr bwMode="auto">
          <a:xfrm>
            <a:off x="10668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2" name="Rectangle 238"/>
          <p:cNvSpPr>
            <a:spLocks noChangeArrowheads="1"/>
          </p:cNvSpPr>
          <p:nvPr/>
        </p:nvSpPr>
        <p:spPr bwMode="auto">
          <a:xfrm>
            <a:off x="11430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3" name="Rectangle 239"/>
          <p:cNvSpPr>
            <a:spLocks noChangeArrowheads="1"/>
          </p:cNvSpPr>
          <p:nvPr/>
        </p:nvSpPr>
        <p:spPr bwMode="auto">
          <a:xfrm>
            <a:off x="12192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4" name="Rectangle 240"/>
          <p:cNvSpPr>
            <a:spLocks noChangeArrowheads="1"/>
          </p:cNvSpPr>
          <p:nvPr/>
        </p:nvSpPr>
        <p:spPr bwMode="auto">
          <a:xfrm>
            <a:off x="12954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5" name="Rectangle 241"/>
          <p:cNvSpPr>
            <a:spLocks noChangeArrowheads="1"/>
          </p:cNvSpPr>
          <p:nvPr/>
        </p:nvSpPr>
        <p:spPr bwMode="auto">
          <a:xfrm>
            <a:off x="13716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6" name="Rectangle 242"/>
          <p:cNvSpPr>
            <a:spLocks noChangeArrowheads="1"/>
          </p:cNvSpPr>
          <p:nvPr/>
        </p:nvSpPr>
        <p:spPr bwMode="auto">
          <a:xfrm>
            <a:off x="14478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7" name="Rectangle 243"/>
          <p:cNvSpPr>
            <a:spLocks noChangeArrowheads="1"/>
          </p:cNvSpPr>
          <p:nvPr/>
        </p:nvSpPr>
        <p:spPr bwMode="auto">
          <a:xfrm>
            <a:off x="15240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8" name="Rectangle 244"/>
          <p:cNvSpPr>
            <a:spLocks noChangeArrowheads="1"/>
          </p:cNvSpPr>
          <p:nvPr/>
        </p:nvSpPr>
        <p:spPr bwMode="auto">
          <a:xfrm>
            <a:off x="16002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09" name="Rectangle 245"/>
          <p:cNvSpPr>
            <a:spLocks noChangeArrowheads="1"/>
          </p:cNvSpPr>
          <p:nvPr/>
        </p:nvSpPr>
        <p:spPr bwMode="auto">
          <a:xfrm>
            <a:off x="16764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0" name="Rectangle 246"/>
          <p:cNvSpPr>
            <a:spLocks noChangeArrowheads="1"/>
          </p:cNvSpPr>
          <p:nvPr/>
        </p:nvSpPr>
        <p:spPr bwMode="auto">
          <a:xfrm>
            <a:off x="17526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1" name="Rectangle 247"/>
          <p:cNvSpPr>
            <a:spLocks noChangeArrowheads="1"/>
          </p:cNvSpPr>
          <p:nvPr/>
        </p:nvSpPr>
        <p:spPr bwMode="auto">
          <a:xfrm>
            <a:off x="18288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2" name="Rectangle 248"/>
          <p:cNvSpPr>
            <a:spLocks noChangeArrowheads="1"/>
          </p:cNvSpPr>
          <p:nvPr/>
        </p:nvSpPr>
        <p:spPr bwMode="auto">
          <a:xfrm>
            <a:off x="19050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3" name="Rectangle 249"/>
          <p:cNvSpPr>
            <a:spLocks noChangeArrowheads="1"/>
          </p:cNvSpPr>
          <p:nvPr/>
        </p:nvSpPr>
        <p:spPr bwMode="auto">
          <a:xfrm>
            <a:off x="1981200" y="21336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4" name="Rectangle 250"/>
          <p:cNvSpPr>
            <a:spLocks noChangeArrowheads="1"/>
          </p:cNvSpPr>
          <p:nvPr/>
        </p:nvSpPr>
        <p:spPr bwMode="auto">
          <a:xfrm>
            <a:off x="2590800" y="2133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5" name="Rectangle 251"/>
          <p:cNvSpPr>
            <a:spLocks noChangeArrowheads="1"/>
          </p:cNvSpPr>
          <p:nvPr/>
        </p:nvSpPr>
        <p:spPr bwMode="auto">
          <a:xfrm>
            <a:off x="2667000" y="2133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6" name="Rectangle 252"/>
          <p:cNvSpPr>
            <a:spLocks noChangeArrowheads="1"/>
          </p:cNvSpPr>
          <p:nvPr/>
        </p:nvSpPr>
        <p:spPr bwMode="auto">
          <a:xfrm>
            <a:off x="2743200" y="21336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7" name="Rectangle 253"/>
          <p:cNvSpPr>
            <a:spLocks noChangeArrowheads="1"/>
          </p:cNvSpPr>
          <p:nvPr/>
        </p:nvSpPr>
        <p:spPr bwMode="auto">
          <a:xfrm>
            <a:off x="2817813" y="2133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8" name="Rectangle 254"/>
          <p:cNvSpPr>
            <a:spLocks noChangeArrowheads="1"/>
          </p:cNvSpPr>
          <p:nvPr/>
        </p:nvSpPr>
        <p:spPr bwMode="auto">
          <a:xfrm>
            <a:off x="2894013" y="2133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19" name="Rectangle 255"/>
          <p:cNvSpPr>
            <a:spLocks noChangeArrowheads="1"/>
          </p:cNvSpPr>
          <p:nvPr/>
        </p:nvSpPr>
        <p:spPr bwMode="auto">
          <a:xfrm>
            <a:off x="2970213" y="21336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0" name="Rectangle 256"/>
          <p:cNvSpPr>
            <a:spLocks noChangeArrowheads="1"/>
          </p:cNvSpPr>
          <p:nvPr/>
        </p:nvSpPr>
        <p:spPr bwMode="auto">
          <a:xfrm>
            <a:off x="7620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1" name="Rectangle 257"/>
          <p:cNvSpPr>
            <a:spLocks noChangeArrowheads="1"/>
          </p:cNvSpPr>
          <p:nvPr/>
        </p:nvSpPr>
        <p:spPr bwMode="auto">
          <a:xfrm>
            <a:off x="8382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2" name="Rectangle 258"/>
          <p:cNvSpPr>
            <a:spLocks noChangeArrowheads="1"/>
          </p:cNvSpPr>
          <p:nvPr/>
        </p:nvSpPr>
        <p:spPr bwMode="auto">
          <a:xfrm>
            <a:off x="9144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3" name="Rectangle 259"/>
          <p:cNvSpPr>
            <a:spLocks noChangeArrowheads="1"/>
          </p:cNvSpPr>
          <p:nvPr/>
        </p:nvSpPr>
        <p:spPr bwMode="auto">
          <a:xfrm>
            <a:off x="9906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4" name="Rectangle 260"/>
          <p:cNvSpPr>
            <a:spLocks noChangeArrowheads="1"/>
          </p:cNvSpPr>
          <p:nvPr/>
        </p:nvSpPr>
        <p:spPr bwMode="auto">
          <a:xfrm>
            <a:off x="10668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5" name="Rectangle 261"/>
          <p:cNvSpPr>
            <a:spLocks noChangeArrowheads="1"/>
          </p:cNvSpPr>
          <p:nvPr/>
        </p:nvSpPr>
        <p:spPr bwMode="auto">
          <a:xfrm>
            <a:off x="11430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6" name="Rectangle 262"/>
          <p:cNvSpPr>
            <a:spLocks noChangeArrowheads="1"/>
          </p:cNvSpPr>
          <p:nvPr/>
        </p:nvSpPr>
        <p:spPr bwMode="auto">
          <a:xfrm>
            <a:off x="12192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7" name="Rectangle 263"/>
          <p:cNvSpPr>
            <a:spLocks noChangeArrowheads="1"/>
          </p:cNvSpPr>
          <p:nvPr/>
        </p:nvSpPr>
        <p:spPr bwMode="auto">
          <a:xfrm>
            <a:off x="12954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8" name="Rectangle 264"/>
          <p:cNvSpPr>
            <a:spLocks noChangeArrowheads="1"/>
          </p:cNvSpPr>
          <p:nvPr/>
        </p:nvSpPr>
        <p:spPr bwMode="auto">
          <a:xfrm>
            <a:off x="13716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29" name="Rectangle 265"/>
          <p:cNvSpPr>
            <a:spLocks noChangeArrowheads="1"/>
          </p:cNvSpPr>
          <p:nvPr/>
        </p:nvSpPr>
        <p:spPr bwMode="auto">
          <a:xfrm>
            <a:off x="14478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0" name="Rectangle 266"/>
          <p:cNvSpPr>
            <a:spLocks noChangeArrowheads="1"/>
          </p:cNvSpPr>
          <p:nvPr/>
        </p:nvSpPr>
        <p:spPr bwMode="auto">
          <a:xfrm>
            <a:off x="15240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1" name="Rectangle 267"/>
          <p:cNvSpPr>
            <a:spLocks noChangeArrowheads="1"/>
          </p:cNvSpPr>
          <p:nvPr/>
        </p:nvSpPr>
        <p:spPr bwMode="auto">
          <a:xfrm>
            <a:off x="16002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2" name="Rectangle 268"/>
          <p:cNvSpPr>
            <a:spLocks noChangeArrowheads="1"/>
          </p:cNvSpPr>
          <p:nvPr/>
        </p:nvSpPr>
        <p:spPr bwMode="auto">
          <a:xfrm>
            <a:off x="16764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3" name="Rectangle 269"/>
          <p:cNvSpPr>
            <a:spLocks noChangeArrowheads="1"/>
          </p:cNvSpPr>
          <p:nvPr/>
        </p:nvSpPr>
        <p:spPr bwMode="auto">
          <a:xfrm>
            <a:off x="17526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4" name="Rectangle 270"/>
          <p:cNvSpPr>
            <a:spLocks noChangeArrowheads="1"/>
          </p:cNvSpPr>
          <p:nvPr/>
        </p:nvSpPr>
        <p:spPr bwMode="auto">
          <a:xfrm>
            <a:off x="18288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5" name="Rectangle 271"/>
          <p:cNvSpPr>
            <a:spLocks noChangeArrowheads="1"/>
          </p:cNvSpPr>
          <p:nvPr/>
        </p:nvSpPr>
        <p:spPr bwMode="auto">
          <a:xfrm>
            <a:off x="19050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6" name="Rectangle 272"/>
          <p:cNvSpPr>
            <a:spLocks noChangeArrowheads="1"/>
          </p:cNvSpPr>
          <p:nvPr/>
        </p:nvSpPr>
        <p:spPr bwMode="auto">
          <a:xfrm>
            <a:off x="1981200" y="22098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7" name="Rectangle 273"/>
          <p:cNvSpPr>
            <a:spLocks noChangeArrowheads="1"/>
          </p:cNvSpPr>
          <p:nvPr/>
        </p:nvSpPr>
        <p:spPr bwMode="auto">
          <a:xfrm>
            <a:off x="2590800" y="2209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8" name="Rectangle 274"/>
          <p:cNvSpPr>
            <a:spLocks noChangeArrowheads="1"/>
          </p:cNvSpPr>
          <p:nvPr/>
        </p:nvSpPr>
        <p:spPr bwMode="auto">
          <a:xfrm>
            <a:off x="2667000" y="2209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39" name="Rectangle 275"/>
          <p:cNvSpPr>
            <a:spLocks noChangeArrowheads="1"/>
          </p:cNvSpPr>
          <p:nvPr/>
        </p:nvSpPr>
        <p:spPr bwMode="auto">
          <a:xfrm>
            <a:off x="2743200" y="2209800"/>
            <a:ext cx="74613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0" name="Rectangle 276"/>
          <p:cNvSpPr>
            <a:spLocks noChangeArrowheads="1"/>
          </p:cNvSpPr>
          <p:nvPr/>
        </p:nvSpPr>
        <p:spPr bwMode="auto">
          <a:xfrm>
            <a:off x="2817813" y="2209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1" name="Rectangle 277"/>
          <p:cNvSpPr>
            <a:spLocks noChangeArrowheads="1"/>
          </p:cNvSpPr>
          <p:nvPr/>
        </p:nvSpPr>
        <p:spPr bwMode="auto">
          <a:xfrm>
            <a:off x="2894013" y="2209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2" name="Rectangle 278"/>
          <p:cNvSpPr>
            <a:spLocks noChangeArrowheads="1"/>
          </p:cNvSpPr>
          <p:nvPr/>
        </p:nvSpPr>
        <p:spPr bwMode="auto">
          <a:xfrm>
            <a:off x="2970213" y="22098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3" name="Rectangle 279"/>
          <p:cNvSpPr>
            <a:spLocks noChangeArrowheads="1"/>
          </p:cNvSpPr>
          <p:nvPr/>
        </p:nvSpPr>
        <p:spPr bwMode="auto">
          <a:xfrm>
            <a:off x="1981200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4" name="Rectangle 280"/>
          <p:cNvSpPr>
            <a:spLocks noChangeArrowheads="1"/>
          </p:cNvSpPr>
          <p:nvPr/>
        </p:nvSpPr>
        <p:spPr bwMode="auto">
          <a:xfrm>
            <a:off x="2590800" y="24003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5" name="Rectangle 281"/>
          <p:cNvSpPr>
            <a:spLocks noChangeArrowheads="1"/>
          </p:cNvSpPr>
          <p:nvPr/>
        </p:nvSpPr>
        <p:spPr bwMode="auto">
          <a:xfrm>
            <a:off x="20574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6" name="Rectangle 282"/>
          <p:cNvSpPr>
            <a:spLocks noChangeArrowheads="1"/>
          </p:cNvSpPr>
          <p:nvPr/>
        </p:nvSpPr>
        <p:spPr bwMode="auto">
          <a:xfrm>
            <a:off x="21336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7" name="Rectangle 283"/>
          <p:cNvSpPr>
            <a:spLocks noChangeArrowheads="1"/>
          </p:cNvSpPr>
          <p:nvPr/>
        </p:nvSpPr>
        <p:spPr bwMode="auto">
          <a:xfrm>
            <a:off x="20574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8" name="Rectangle 284"/>
          <p:cNvSpPr>
            <a:spLocks noChangeArrowheads="1"/>
          </p:cNvSpPr>
          <p:nvPr/>
        </p:nvSpPr>
        <p:spPr bwMode="auto">
          <a:xfrm>
            <a:off x="21336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49" name="Rectangle 285"/>
          <p:cNvSpPr>
            <a:spLocks noChangeArrowheads="1"/>
          </p:cNvSpPr>
          <p:nvPr/>
        </p:nvSpPr>
        <p:spPr bwMode="auto">
          <a:xfrm>
            <a:off x="20574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0" name="Rectangle 286"/>
          <p:cNvSpPr>
            <a:spLocks noChangeArrowheads="1"/>
          </p:cNvSpPr>
          <p:nvPr/>
        </p:nvSpPr>
        <p:spPr bwMode="auto">
          <a:xfrm>
            <a:off x="21336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1" name="Rectangle 287"/>
          <p:cNvSpPr>
            <a:spLocks noChangeArrowheads="1"/>
          </p:cNvSpPr>
          <p:nvPr/>
        </p:nvSpPr>
        <p:spPr bwMode="auto">
          <a:xfrm>
            <a:off x="20574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2" name="Rectangle 288"/>
          <p:cNvSpPr>
            <a:spLocks noChangeArrowheads="1"/>
          </p:cNvSpPr>
          <p:nvPr/>
        </p:nvSpPr>
        <p:spPr bwMode="auto">
          <a:xfrm>
            <a:off x="21336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3" name="Rectangle 289"/>
          <p:cNvSpPr>
            <a:spLocks noChangeArrowheads="1"/>
          </p:cNvSpPr>
          <p:nvPr/>
        </p:nvSpPr>
        <p:spPr bwMode="auto">
          <a:xfrm>
            <a:off x="20574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4" name="Rectangle 290"/>
          <p:cNvSpPr>
            <a:spLocks noChangeArrowheads="1"/>
          </p:cNvSpPr>
          <p:nvPr/>
        </p:nvSpPr>
        <p:spPr bwMode="auto">
          <a:xfrm>
            <a:off x="21336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5" name="Rectangle 291"/>
          <p:cNvSpPr>
            <a:spLocks noChangeArrowheads="1"/>
          </p:cNvSpPr>
          <p:nvPr/>
        </p:nvSpPr>
        <p:spPr bwMode="auto">
          <a:xfrm>
            <a:off x="20574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6" name="Rectangle 292"/>
          <p:cNvSpPr>
            <a:spLocks noChangeArrowheads="1"/>
          </p:cNvSpPr>
          <p:nvPr/>
        </p:nvSpPr>
        <p:spPr bwMode="auto">
          <a:xfrm>
            <a:off x="21336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7" name="Rectangle 293"/>
          <p:cNvSpPr>
            <a:spLocks noChangeArrowheads="1"/>
          </p:cNvSpPr>
          <p:nvPr/>
        </p:nvSpPr>
        <p:spPr bwMode="auto">
          <a:xfrm>
            <a:off x="20574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8" name="Rectangle 294"/>
          <p:cNvSpPr>
            <a:spLocks noChangeArrowheads="1"/>
          </p:cNvSpPr>
          <p:nvPr/>
        </p:nvSpPr>
        <p:spPr bwMode="auto">
          <a:xfrm>
            <a:off x="21336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59" name="Rectangle 295"/>
          <p:cNvSpPr>
            <a:spLocks noChangeArrowheads="1"/>
          </p:cNvSpPr>
          <p:nvPr/>
        </p:nvSpPr>
        <p:spPr bwMode="auto">
          <a:xfrm>
            <a:off x="20574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0" name="Rectangle 296"/>
          <p:cNvSpPr>
            <a:spLocks noChangeArrowheads="1"/>
          </p:cNvSpPr>
          <p:nvPr/>
        </p:nvSpPr>
        <p:spPr bwMode="auto">
          <a:xfrm>
            <a:off x="21336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1" name="Rectangle 297"/>
          <p:cNvSpPr>
            <a:spLocks noChangeArrowheads="1"/>
          </p:cNvSpPr>
          <p:nvPr/>
        </p:nvSpPr>
        <p:spPr bwMode="auto">
          <a:xfrm>
            <a:off x="20574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2" name="Rectangle 298"/>
          <p:cNvSpPr>
            <a:spLocks noChangeArrowheads="1"/>
          </p:cNvSpPr>
          <p:nvPr/>
        </p:nvSpPr>
        <p:spPr bwMode="auto">
          <a:xfrm>
            <a:off x="21336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3" name="Rectangle 299"/>
          <p:cNvSpPr>
            <a:spLocks noChangeArrowheads="1"/>
          </p:cNvSpPr>
          <p:nvPr/>
        </p:nvSpPr>
        <p:spPr bwMode="auto">
          <a:xfrm>
            <a:off x="20574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4" name="Rectangle 300"/>
          <p:cNvSpPr>
            <a:spLocks noChangeArrowheads="1"/>
          </p:cNvSpPr>
          <p:nvPr/>
        </p:nvSpPr>
        <p:spPr bwMode="auto">
          <a:xfrm>
            <a:off x="21336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5" name="Rectangle 301"/>
          <p:cNvSpPr>
            <a:spLocks noChangeArrowheads="1"/>
          </p:cNvSpPr>
          <p:nvPr/>
        </p:nvSpPr>
        <p:spPr bwMode="auto">
          <a:xfrm>
            <a:off x="20574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6" name="Rectangle 302"/>
          <p:cNvSpPr>
            <a:spLocks noChangeArrowheads="1"/>
          </p:cNvSpPr>
          <p:nvPr/>
        </p:nvSpPr>
        <p:spPr bwMode="auto">
          <a:xfrm>
            <a:off x="21336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7" name="Rectangle 303"/>
          <p:cNvSpPr>
            <a:spLocks noChangeArrowheads="1"/>
          </p:cNvSpPr>
          <p:nvPr/>
        </p:nvSpPr>
        <p:spPr bwMode="auto">
          <a:xfrm>
            <a:off x="20574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8" name="Rectangle 304"/>
          <p:cNvSpPr>
            <a:spLocks noChangeArrowheads="1"/>
          </p:cNvSpPr>
          <p:nvPr/>
        </p:nvSpPr>
        <p:spPr bwMode="auto">
          <a:xfrm>
            <a:off x="21336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69" name="Rectangle 305"/>
          <p:cNvSpPr>
            <a:spLocks noChangeArrowheads="1"/>
          </p:cNvSpPr>
          <p:nvPr/>
        </p:nvSpPr>
        <p:spPr bwMode="auto">
          <a:xfrm>
            <a:off x="2058988" y="2400300"/>
            <a:ext cx="74612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0" name="Rectangle 306"/>
          <p:cNvSpPr>
            <a:spLocks noChangeArrowheads="1"/>
          </p:cNvSpPr>
          <p:nvPr/>
        </p:nvSpPr>
        <p:spPr bwMode="auto">
          <a:xfrm>
            <a:off x="2133600" y="24003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1" name="Rectangle 307"/>
          <p:cNvSpPr>
            <a:spLocks noChangeArrowheads="1"/>
          </p:cNvSpPr>
          <p:nvPr/>
        </p:nvSpPr>
        <p:spPr bwMode="auto">
          <a:xfrm>
            <a:off x="22098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2" name="Rectangle 308"/>
          <p:cNvSpPr>
            <a:spLocks noChangeArrowheads="1"/>
          </p:cNvSpPr>
          <p:nvPr/>
        </p:nvSpPr>
        <p:spPr bwMode="auto">
          <a:xfrm>
            <a:off x="22860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3" name="Rectangle 309"/>
          <p:cNvSpPr>
            <a:spLocks noChangeArrowheads="1"/>
          </p:cNvSpPr>
          <p:nvPr/>
        </p:nvSpPr>
        <p:spPr bwMode="auto">
          <a:xfrm>
            <a:off x="22098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4" name="Rectangle 310"/>
          <p:cNvSpPr>
            <a:spLocks noChangeArrowheads="1"/>
          </p:cNvSpPr>
          <p:nvPr/>
        </p:nvSpPr>
        <p:spPr bwMode="auto">
          <a:xfrm>
            <a:off x="22860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5" name="Rectangle 311"/>
          <p:cNvSpPr>
            <a:spLocks noChangeArrowheads="1"/>
          </p:cNvSpPr>
          <p:nvPr/>
        </p:nvSpPr>
        <p:spPr bwMode="auto">
          <a:xfrm>
            <a:off x="22098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6" name="Rectangle 312"/>
          <p:cNvSpPr>
            <a:spLocks noChangeArrowheads="1"/>
          </p:cNvSpPr>
          <p:nvPr/>
        </p:nvSpPr>
        <p:spPr bwMode="auto">
          <a:xfrm>
            <a:off x="22860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7" name="Rectangle 313"/>
          <p:cNvSpPr>
            <a:spLocks noChangeArrowheads="1"/>
          </p:cNvSpPr>
          <p:nvPr/>
        </p:nvSpPr>
        <p:spPr bwMode="auto">
          <a:xfrm>
            <a:off x="22098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8" name="Rectangle 314"/>
          <p:cNvSpPr>
            <a:spLocks noChangeArrowheads="1"/>
          </p:cNvSpPr>
          <p:nvPr/>
        </p:nvSpPr>
        <p:spPr bwMode="auto">
          <a:xfrm>
            <a:off x="22860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79" name="Rectangle 315"/>
          <p:cNvSpPr>
            <a:spLocks noChangeArrowheads="1"/>
          </p:cNvSpPr>
          <p:nvPr/>
        </p:nvSpPr>
        <p:spPr bwMode="auto">
          <a:xfrm>
            <a:off x="22098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0" name="Rectangle 316"/>
          <p:cNvSpPr>
            <a:spLocks noChangeArrowheads="1"/>
          </p:cNvSpPr>
          <p:nvPr/>
        </p:nvSpPr>
        <p:spPr bwMode="auto">
          <a:xfrm>
            <a:off x="22860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1" name="Rectangle 317"/>
          <p:cNvSpPr>
            <a:spLocks noChangeArrowheads="1"/>
          </p:cNvSpPr>
          <p:nvPr/>
        </p:nvSpPr>
        <p:spPr bwMode="auto">
          <a:xfrm>
            <a:off x="22098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2" name="Rectangle 318"/>
          <p:cNvSpPr>
            <a:spLocks noChangeArrowheads="1"/>
          </p:cNvSpPr>
          <p:nvPr/>
        </p:nvSpPr>
        <p:spPr bwMode="auto">
          <a:xfrm>
            <a:off x="22860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3" name="Rectangle 319"/>
          <p:cNvSpPr>
            <a:spLocks noChangeArrowheads="1"/>
          </p:cNvSpPr>
          <p:nvPr/>
        </p:nvSpPr>
        <p:spPr bwMode="auto">
          <a:xfrm>
            <a:off x="22098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4" name="Rectangle 320"/>
          <p:cNvSpPr>
            <a:spLocks noChangeArrowheads="1"/>
          </p:cNvSpPr>
          <p:nvPr/>
        </p:nvSpPr>
        <p:spPr bwMode="auto">
          <a:xfrm>
            <a:off x="22860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5" name="Rectangle 321"/>
          <p:cNvSpPr>
            <a:spLocks noChangeArrowheads="1"/>
          </p:cNvSpPr>
          <p:nvPr/>
        </p:nvSpPr>
        <p:spPr bwMode="auto">
          <a:xfrm>
            <a:off x="22098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6" name="Rectangle 322"/>
          <p:cNvSpPr>
            <a:spLocks noChangeArrowheads="1"/>
          </p:cNvSpPr>
          <p:nvPr/>
        </p:nvSpPr>
        <p:spPr bwMode="auto">
          <a:xfrm>
            <a:off x="22860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7" name="Rectangle 323"/>
          <p:cNvSpPr>
            <a:spLocks noChangeArrowheads="1"/>
          </p:cNvSpPr>
          <p:nvPr/>
        </p:nvSpPr>
        <p:spPr bwMode="auto">
          <a:xfrm>
            <a:off x="22098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8" name="Rectangle 324"/>
          <p:cNvSpPr>
            <a:spLocks noChangeArrowheads="1"/>
          </p:cNvSpPr>
          <p:nvPr/>
        </p:nvSpPr>
        <p:spPr bwMode="auto">
          <a:xfrm>
            <a:off x="22860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89" name="Rectangle 325"/>
          <p:cNvSpPr>
            <a:spLocks noChangeArrowheads="1"/>
          </p:cNvSpPr>
          <p:nvPr/>
        </p:nvSpPr>
        <p:spPr bwMode="auto">
          <a:xfrm>
            <a:off x="22098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0" name="Rectangle 326"/>
          <p:cNvSpPr>
            <a:spLocks noChangeArrowheads="1"/>
          </p:cNvSpPr>
          <p:nvPr/>
        </p:nvSpPr>
        <p:spPr bwMode="auto">
          <a:xfrm>
            <a:off x="22860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1" name="Rectangle 327"/>
          <p:cNvSpPr>
            <a:spLocks noChangeArrowheads="1"/>
          </p:cNvSpPr>
          <p:nvPr/>
        </p:nvSpPr>
        <p:spPr bwMode="auto">
          <a:xfrm>
            <a:off x="22098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2" name="Rectangle 328"/>
          <p:cNvSpPr>
            <a:spLocks noChangeArrowheads="1"/>
          </p:cNvSpPr>
          <p:nvPr/>
        </p:nvSpPr>
        <p:spPr bwMode="auto">
          <a:xfrm>
            <a:off x="22860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3" name="Rectangle 329"/>
          <p:cNvSpPr>
            <a:spLocks noChangeArrowheads="1"/>
          </p:cNvSpPr>
          <p:nvPr/>
        </p:nvSpPr>
        <p:spPr bwMode="auto">
          <a:xfrm>
            <a:off x="22098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4" name="Rectangle 330"/>
          <p:cNvSpPr>
            <a:spLocks noChangeArrowheads="1"/>
          </p:cNvSpPr>
          <p:nvPr/>
        </p:nvSpPr>
        <p:spPr bwMode="auto">
          <a:xfrm>
            <a:off x="22860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5" name="Rectangle 331"/>
          <p:cNvSpPr>
            <a:spLocks noChangeArrowheads="1"/>
          </p:cNvSpPr>
          <p:nvPr/>
        </p:nvSpPr>
        <p:spPr bwMode="auto">
          <a:xfrm>
            <a:off x="2211388" y="24003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6" name="Rectangle 332"/>
          <p:cNvSpPr>
            <a:spLocks noChangeArrowheads="1"/>
          </p:cNvSpPr>
          <p:nvPr/>
        </p:nvSpPr>
        <p:spPr bwMode="auto">
          <a:xfrm>
            <a:off x="2287588" y="24003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7" name="Rectangle 333"/>
          <p:cNvSpPr>
            <a:spLocks noChangeArrowheads="1"/>
          </p:cNvSpPr>
          <p:nvPr/>
        </p:nvSpPr>
        <p:spPr bwMode="auto">
          <a:xfrm>
            <a:off x="2363788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8" name="Rectangle 334"/>
          <p:cNvSpPr>
            <a:spLocks noChangeArrowheads="1"/>
          </p:cNvSpPr>
          <p:nvPr/>
        </p:nvSpPr>
        <p:spPr bwMode="auto">
          <a:xfrm>
            <a:off x="2439988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69999" name="Rectangle 335"/>
          <p:cNvSpPr>
            <a:spLocks noChangeArrowheads="1"/>
          </p:cNvSpPr>
          <p:nvPr/>
        </p:nvSpPr>
        <p:spPr bwMode="auto">
          <a:xfrm>
            <a:off x="2363788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0" name="Rectangle 336"/>
          <p:cNvSpPr>
            <a:spLocks noChangeArrowheads="1"/>
          </p:cNvSpPr>
          <p:nvPr/>
        </p:nvSpPr>
        <p:spPr bwMode="auto">
          <a:xfrm>
            <a:off x="2439988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1" name="Rectangle 337"/>
          <p:cNvSpPr>
            <a:spLocks noChangeArrowheads="1"/>
          </p:cNvSpPr>
          <p:nvPr/>
        </p:nvSpPr>
        <p:spPr bwMode="auto">
          <a:xfrm>
            <a:off x="2363788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2" name="Rectangle 338"/>
          <p:cNvSpPr>
            <a:spLocks noChangeArrowheads="1"/>
          </p:cNvSpPr>
          <p:nvPr/>
        </p:nvSpPr>
        <p:spPr bwMode="auto">
          <a:xfrm>
            <a:off x="2439988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3" name="Rectangle 339"/>
          <p:cNvSpPr>
            <a:spLocks noChangeArrowheads="1"/>
          </p:cNvSpPr>
          <p:nvPr/>
        </p:nvSpPr>
        <p:spPr bwMode="auto">
          <a:xfrm>
            <a:off x="2363788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4" name="Rectangle 340"/>
          <p:cNvSpPr>
            <a:spLocks noChangeArrowheads="1"/>
          </p:cNvSpPr>
          <p:nvPr/>
        </p:nvSpPr>
        <p:spPr bwMode="auto">
          <a:xfrm>
            <a:off x="2439988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5" name="Rectangle 341"/>
          <p:cNvSpPr>
            <a:spLocks noChangeArrowheads="1"/>
          </p:cNvSpPr>
          <p:nvPr/>
        </p:nvSpPr>
        <p:spPr bwMode="auto">
          <a:xfrm>
            <a:off x="2363788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6" name="Rectangle 342"/>
          <p:cNvSpPr>
            <a:spLocks noChangeArrowheads="1"/>
          </p:cNvSpPr>
          <p:nvPr/>
        </p:nvSpPr>
        <p:spPr bwMode="auto">
          <a:xfrm>
            <a:off x="2439988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7" name="Rectangle 343"/>
          <p:cNvSpPr>
            <a:spLocks noChangeArrowheads="1"/>
          </p:cNvSpPr>
          <p:nvPr/>
        </p:nvSpPr>
        <p:spPr bwMode="auto">
          <a:xfrm>
            <a:off x="2363788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8" name="Rectangle 344"/>
          <p:cNvSpPr>
            <a:spLocks noChangeArrowheads="1"/>
          </p:cNvSpPr>
          <p:nvPr/>
        </p:nvSpPr>
        <p:spPr bwMode="auto">
          <a:xfrm>
            <a:off x="2439988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09" name="Rectangle 345"/>
          <p:cNvSpPr>
            <a:spLocks noChangeArrowheads="1"/>
          </p:cNvSpPr>
          <p:nvPr/>
        </p:nvSpPr>
        <p:spPr bwMode="auto">
          <a:xfrm>
            <a:off x="2363788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0" name="Rectangle 346"/>
          <p:cNvSpPr>
            <a:spLocks noChangeArrowheads="1"/>
          </p:cNvSpPr>
          <p:nvPr/>
        </p:nvSpPr>
        <p:spPr bwMode="auto">
          <a:xfrm>
            <a:off x="2439988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1" name="Rectangle 347"/>
          <p:cNvSpPr>
            <a:spLocks noChangeArrowheads="1"/>
          </p:cNvSpPr>
          <p:nvPr/>
        </p:nvSpPr>
        <p:spPr bwMode="auto">
          <a:xfrm>
            <a:off x="2363788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2" name="Rectangle 348"/>
          <p:cNvSpPr>
            <a:spLocks noChangeArrowheads="1"/>
          </p:cNvSpPr>
          <p:nvPr/>
        </p:nvSpPr>
        <p:spPr bwMode="auto">
          <a:xfrm>
            <a:off x="2439988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3" name="Rectangle 349"/>
          <p:cNvSpPr>
            <a:spLocks noChangeArrowheads="1"/>
          </p:cNvSpPr>
          <p:nvPr/>
        </p:nvSpPr>
        <p:spPr bwMode="auto">
          <a:xfrm>
            <a:off x="2363788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4" name="Rectangle 350"/>
          <p:cNvSpPr>
            <a:spLocks noChangeArrowheads="1"/>
          </p:cNvSpPr>
          <p:nvPr/>
        </p:nvSpPr>
        <p:spPr bwMode="auto">
          <a:xfrm>
            <a:off x="2439988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5" name="Rectangle 351"/>
          <p:cNvSpPr>
            <a:spLocks noChangeArrowheads="1"/>
          </p:cNvSpPr>
          <p:nvPr/>
        </p:nvSpPr>
        <p:spPr bwMode="auto">
          <a:xfrm>
            <a:off x="2363788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6" name="Rectangle 352"/>
          <p:cNvSpPr>
            <a:spLocks noChangeArrowheads="1"/>
          </p:cNvSpPr>
          <p:nvPr/>
        </p:nvSpPr>
        <p:spPr bwMode="auto">
          <a:xfrm>
            <a:off x="2439988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7" name="Rectangle 353"/>
          <p:cNvSpPr>
            <a:spLocks noChangeArrowheads="1"/>
          </p:cNvSpPr>
          <p:nvPr/>
        </p:nvSpPr>
        <p:spPr bwMode="auto">
          <a:xfrm>
            <a:off x="2363788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8" name="Rectangle 354"/>
          <p:cNvSpPr>
            <a:spLocks noChangeArrowheads="1"/>
          </p:cNvSpPr>
          <p:nvPr/>
        </p:nvSpPr>
        <p:spPr bwMode="auto">
          <a:xfrm>
            <a:off x="2439988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19" name="Rectangle 355"/>
          <p:cNvSpPr>
            <a:spLocks noChangeArrowheads="1"/>
          </p:cNvSpPr>
          <p:nvPr/>
        </p:nvSpPr>
        <p:spPr bwMode="auto">
          <a:xfrm>
            <a:off x="2363788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0" name="Rectangle 356"/>
          <p:cNvSpPr>
            <a:spLocks noChangeArrowheads="1"/>
          </p:cNvSpPr>
          <p:nvPr/>
        </p:nvSpPr>
        <p:spPr bwMode="auto">
          <a:xfrm>
            <a:off x="2439988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1" name="Rectangle 357"/>
          <p:cNvSpPr>
            <a:spLocks noChangeArrowheads="1"/>
          </p:cNvSpPr>
          <p:nvPr/>
        </p:nvSpPr>
        <p:spPr bwMode="auto">
          <a:xfrm>
            <a:off x="2363788" y="24003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2" name="Rectangle 358"/>
          <p:cNvSpPr>
            <a:spLocks noChangeArrowheads="1"/>
          </p:cNvSpPr>
          <p:nvPr/>
        </p:nvSpPr>
        <p:spPr bwMode="auto">
          <a:xfrm>
            <a:off x="2439988" y="24003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3" name="Rectangle 359"/>
          <p:cNvSpPr>
            <a:spLocks noChangeArrowheads="1"/>
          </p:cNvSpPr>
          <p:nvPr/>
        </p:nvSpPr>
        <p:spPr bwMode="auto">
          <a:xfrm>
            <a:off x="2514600" y="1371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4" name="Rectangle 360"/>
          <p:cNvSpPr>
            <a:spLocks noChangeArrowheads="1"/>
          </p:cNvSpPr>
          <p:nvPr/>
        </p:nvSpPr>
        <p:spPr bwMode="auto">
          <a:xfrm>
            <a:off x="2514600" y="1447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5" name="Rectangle 361"/>
          <p:cNvSpPr>
            <a:spLocks noChangeArrowheads="1"/>
          </p:cNvSpPr>
          <p:nvPr/>
        </p:nvSpPr>
        <p:spPr bwMode="auto">
          <a:xfrm>
            <a:off x="2514600" y="1524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6" name="Rectangle 362"/>
          <p:cNvSpPr>
            <a:spLocks noChangeArrowheads="1"/>
          </p:cNvSpPr>
          <p:nvPr/>
        </p:nvSpPr>
        <p:spPr bwMode="auto">
          <a:xfrm>
            <a:off x="2514600" y="1600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7" name="Rectangle 363"/>
          <p:cNvSpPr>
            <a:spLocks noChangeArrowheads="1"/>
          </p:cNvSpPr>
          <p:nvPr/>
        </p:nvSpPr>
        <p:spPr bwMode="auto">
          <a:xfrm>
            <a:off x="2514600" y="1676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8" name="Rectangle 364"/>
          <p:cNvSpPr>
            <a:spLocks noChangeArrowheads="1"/>
          </p:cNvSpPr>
          <p:nvPr/>
        </p:nvSpPr>
        <p:spPr bwMode="auto">
          <a:xfrm>
            <a:off x="2514600" y="1752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29" name="Rectangle 365"/>
          <p:cNvSpPr>
            <a:spLocks noChangeArrowheads="1"/>
          </p:cNvSpPr>
          <p:nvPr/>
        </p:nvSpPr>
        <p:spPr bwMode="auto">
          <a:xfrm>
            <a:off x="2514600" y="1828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30" name="Rectangle 366"/>
          <p:cNvSpPr>
            <a:spLocks noChangeArrowheads="1"/>
          </p:cNvSpPr>
          <p:nvPr/>
        </p:nvSpPr>
        <p:spPr bwMode="auto">
          <a:xfrm>
            <a:off x="2514600" y="19050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31" name="Rectangle 367"/>
          <p:cNvSpPr>
            <a:spLocks noChangeArrowheads="1"/>
          </p:cNvSpPr>
          <p:nvPr/>
        </p:nvSpPr>
        <p:spPr bwMode="auto">
          <a:xfrm>
            <a:off x="2514600" y="19812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32" name="Rectangle 368"/>
          <p:cNvSpPr>
            <a:spLocks noChangeArrowheads="1"/>
          </p:cNvSpPr>
          <p:nvPr/>
        </p:nvSpPr>
        <p:spPr bwMode="auto">
          <a:xfrm>
            <a:off x="2514600" y="20574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33" name="Rectangle 369"/>
          <p:cNvSpPr>
            <a:spLocks noChangeArrowheads="1"/>
          </p:cNvSpPr>
          <p:nvPr/>
        </p:nvSpPr>
        <p:spPr bwMode="auto">
          <a:xfrm>
            <a:off x="2514600" y="21336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34" name="Rectangle 370"/>
          <p:cNvSpPr>
            <a:spLocks noChangeArrowheads="1"/>
          </p:cNvSpPr>
          <p:nvPr/>
        </p:nvSpPr>
        <p:spPr bwMode="auto">
          <a:xfrm>
            <a:off x="2514600" y="22098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35" name="Rectangle 371"/>
          <p:cNvSpPr>
            <a:spLocks noChangeArrowheads="1"/>
          </p:cNvSpPr>
          <p:nvPr/>
        </p:nvSpPr>
        <p:spPr bwMode="auto">
          <a:xfrm>
            <a:off x="2514600" y="2400300"/>
            <a:ext cx="76200" cy="76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36" name="Rectangle 372"/>
          <p:cNvSpPr>
            <a:spLocks noChangeArrowheads="1"/>
          </p:cNvSpPr>
          <p:nvPr/>
        </p:nvSpPr>
        <p:spPr bwMode="auto">
          <a:xfrm>
            <a:off x="3275013" y="2476500"/>
            <a:ext cx="2286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700"/>
              <a:t>uPC</a:t>
            </a:r>
          </a:p>
        </p:txBody>
      </p:sp>
      <p:sp>
        <p:nvSpPr>
          <p:cNvPr id="605560" name="Rectangle 373"/>
          <p:cNvSpPr>
            <a:spLocks noChangeArrowheads="1"/>
          </p:cNvSpPr>
          <p:nvPr/>
        </p:nvSpPr>
        <p:spPr bwMode="auto">
          <a:xfrm>
            <a:off x="2590800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61" name="Rectangle 374"/>
          <p:cNvSpPr>
            <a:spLocks noChangeArrowheads="1"/>
          </p:cNvSpPr>
          <p:nvPr/>
        </p:nvSpPr>
        <p:spPr bwMode="auto">
          <a:xfrm>
            <a:off x="2057400" y="2628900"/>
            <a:ext cx="74613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62" name="Rectangle 375"/>
          <p:cNvSpPr>
            <a:spLocks noChangeArrowheads="1"/>
          </p:cNvSpPr>
          <p:nvPr/>
        </p:nvSpPr>
        <p:spPr bwMode="auto">
          <a:xfrm>
            <a:off x="2132013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63" name="Rectangle 376"/>
          <p:cNvSpPr>
            <a:spLocks noChangeArrowheads="1"/>
          </p:cNvSpPr>
          <p:nvPr/>
        </p:nvSpPr>
        <p:spPr bwMode="auto">
          <a:xfrm>
            <a:off x="2209800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64" name="Rectangle 377"/>
          <p:cNvSpPr>
            <a:spLocks noChangeArrowheads="1"/>
          </p:cNvSpPr>
          <p:nvPr/>
        </p:nvSpPr>
        <p:spPr bwMode="auto">
          <a:xfrm>
            <a:off x="2286000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65" name="Rectangle 378"/>
          <p:cNvSpPr>
            <a:spLocks noChangeArrowheads="1"/>
          </p:cNvSpPr>
          <p:nvPr/>
        </p:nvSpPr>
        <p:spPr bwMode="auto">
          <a:xfrm>
            <a:off x="2362200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66" name="Rectangle 379"/>
          <p:cNvSpPr>
            <a:spLocks noChangeArrowheads="1"/>
          </p:cNvSpPr>
          <p:nvPr/>
        </p:nvSpPr>
        <p:spPr bwMode="auto">
          <a:xfrm>
            <a:off x="2438400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67" name="Rectangle 380"/>
          <p:cNvSpPr>
            <a:spLocks noChangeArrowheads="1"/>
          </p:cNvSpPr>
          <p:nvPr/>
        </p:nvSpPr>
        <p:spPr bwMode="auto">
          <a:xfrm>
            <a:off x="2513013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568" name="AutoShape 381"/>
          <p:cNvCxnSpPr>
            <a:cxnSpLocks noChangeShapeType="1"/>
            <a:stCxn id="369969" idx="2"/>
            <a:endCxn id="605561" idx="0"/>
          </p:cNvCxnSpPr>
          <p:nvPr/>
        </p:nvCxnSpPr>
        <p:spPr bwMode="auto">
          <a:xfrm flipH="1">
            <a:off x="2095500" y="2476500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569" name="AutoShape 382"/>
          <p:cNvCxnSpPr>
            <a:cxnSpLocks noChangeShapeType="1"/>
            <a:stCxn id="369970" idx="2"/>
            <a:endCxn id="605562" idx="0"/>
          </p:cNvCxnSpPr>
          <p:nvPr/>
        </p:nvCxnSpPr>
        <p:spPr bwMode="auto">
          <a:xfrm flipH="1">
            <a:off x="2170113" y="24765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570" name="AutoShape 383"/>
          <p:cNvCxnSpPr>
            <a:cxnSpLocks noChangeShapeType="1"/>
            <a:stCxn id="369995" idx="2"/>
            <a:endCxn id="605563" idx="0"/>
          </p:cNvCxnSpPr>
          <p:nvPr/>
        </p:nvCxnSpPr>
        <p:spPr bwMode="auto">
          <a:xfrm flipH="1">
            <a:off x="2247900" y="2476500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571" name="AutoShape 384"/>
          <p:cNvCxnSpPr>
            <a:cxnSpLocks noChangeShapeType="1"/>
            <a:stCxn id="369996" idx="2"/>
            <a:endCxn id="605564" idx="0"/>
          </p:cNvCxnSpPr>
          <p:nvPr/>
        </p:nvCxnSpPr>
        <p:spPr bwMode="auto">
          <a:xfrm flipH="1">
            <a:off x="2324100" y="2476500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572" name="AutoShape 385"/>
          <p:cNvCxnSpPr>
            <a:cxnSpLocks noChangeShapeType="1"/>
            <a:stCxn id="370021" idx="2"/>
            <a:endCxn id="605565" idx="0"/>
          </p:cNvCxnSpPr>
          <p:nvPr/>
        </p:nvCxnSpPr>
        <p:spPr bwMode="auto">
          <a:xfrm flipH="1">
            <a:off x="2400300" y="2476500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573" name="AutoShape 386"/>
          <p:cNvCxnSpPr>
            <a:cxnSpLocks noChangeShapeType="1"/>
            <a:stCxn id="370022" idx="2"/>
            <a:endCxn id="605566" idx="0"/>
          </p:cNvCxnSpPr>
          <p:nvPr/>
        </p:nvCxnSpPr>
        <p:spPr bwMode="auto">
          <a:xfrm flipH="1">
            <a:off x="2476500" y="2476500"/>
            <a:ext cx="15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574" name="AutoShape 387"/>
          <p:cNvCxnSpPr>
            <a:cxnSpLocks noChangeShapeType="1"/>
            <a:stCxn id="370035" idx="2"/>
            <a:endCxn id="605567" idx="0"/>
          </p:cNvCxnSpPr>
          <p:nvPr/>
        </p:nvCxnSpPr>
        <p:spPr bwMode="auto">
          <a:xfrm flipH="1">
            <a:off x="2551113" y="24765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575" name="AutoShape 388"/>
          <p:cNvCxnSpPr>
            <a:cxnSpLocks noChangeShapeType="1"/>
            <a:stCxn id="369944" idx="2"/>
            <a:endCxn id="605560" idx="0"/>
          </p:cNvCxnSpPr>
          <p:nvPr/>
        </p:nvCxnSpPr>
        <p:spPr bwMode="auto">
          <a:xfrm flipH="1">
            <a:off x="2628900" y="24765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0053" name="Rectangle 389"/>
          <p:cNvSpPr>
            <a:spLocks noChangeArrowheads="1"/>
          </p:cNvSpPr>
          <p:nvPr/>
        </p:nvSpPr>
        <p:spPr bwMode="auto">
          <a:xfrm>
            <a:off x="2667000" y="24003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77" name="Rectangle 390"/>
          <p:cNvSpPr>
            <a:spLocks noChangeArrowheads="1"/>
          </p:cNvSpPr>
          <p:nvPr/>
        </p:nvSpPr>
        <p:spPr bwMode="auto">
          <a:xfrm>
            <a:off x="2667000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578" name="AutoShape 391"/>
          <p:cNvCxnSpPr>
            <a:cxnSpLocks noChangeShapeType="1"/>
            <a:stCxn id="370053" idx="2"/>
            <a:endCxn id="605577" idx="0"/>
          </p:cNvCxnSpPr>
          <p:nvPr/>
        </p:nvCxnSpPr>
        <p:spPr bwMode="auto">
          <a:xfrm flipH="1">
            <a:off x="2705100" y="24765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0056" name="Rectangle 392"/>
          <p:cNvSpPr>
            <a:spLocks noChangeArrowheads="1"/>
          </p:cNvSpPr>
          <p:nvPr/>
        </p:nvSpPr>
        <p:spPr bwMode="auto">
          <a:xfrm>
            <a:off x="2743200" y="24003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80" name="Rectangle 393"/>
          <p:cNvSpPr>
            <a:spLocks noChangeArrowheads="1"/>
          </p:cNvSpPr>
          <p:nvPr/>
        </p:nvSpPr>
        <p:spPr bwMode="auto">
          <a:xfrm>
            <a:off x="2743200" y="2628900"/>
            <a:ext cx="74613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581" name="AutoShape 394"/>
          <p:cNvCxnSpPr>
            <a:cxnSpLocks noChangeShapeType="1"/>
            <a:stCxn id="370056" idx="2"/>
            <a:endCxn id="605580" idx="0"/>
          </p:cNvCxnSpPr>
          <p:nvPr/>
        </p:nvCxnSpPr>
        <p:spPr bwMode="auto">
          <a:xfrm flipH="1">
            <a:off x="2781300" y="24765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0059" name="Rectangle 395"/>
          <p:cNvSpPr>
            <a:spLocks noChangeArrowheads="1"/>
          </p:cNvSpPr>
          <p:nvPr/>
        </p:nvSpPr>
        <p:spPr bwMode="auto">
          <a:xfrm>
            <a:off x="2819400" y="24003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83" name="Rectangle 396"/>
          <p:cNvSpPr>
            <a:spLocks noChangeArrowheads="1"/>
          </p:cNvSpPr>
          <p:nvPr/>
        </p:nvSpPr>
        <p:spPr bwMode="auto">
          <a:xfrm>
            <a:off x="2817813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584" name="AutoShape 397"/>
          <p:cNvCxnSpPr>
            <a:cxnSpLocks noChangeShapeType="1"/>
            <a:stCxn id="370059" idx="2"/>
            <a:endCxn id="605583" idx="0"/>
          </p:cNvCxnSpPr>
          <p:nvPr/>
        </p:nvCxnSpPr>
        <p:spPr bwMode="auto">
          <a:xfrm flipH="1">
            <a:off x="2855913" y="24765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0062" name="Rectangle 398"/>
          <p:cNvSpPr>
            <a:spLocks noChangeArrowheads="1"/>
          </p:cNvSpPr>
          <p:nvPr/>
        </p:nvSpPr>
        <p:spPr bwMode="auto">
          <a:xfrm>
            <a:off x="2895600" y="24003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86" name="Rectangle 399"/>
          <p:cNvSpPr>
            <a:spLocks noChangeArrowheads="1"/>
          </p:cNvSpPr>
          <p:nvPr/>
        </p:nvSpPr>
        <p:spPr bwMode="auto">
          <a:xfrm>
            <a:off x="2894013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587" name="AutoShape 400"/>
          <p:cNvCxnSpPr>
            <a:cxnSpLocks noChangeShapeType="1"/>
            <a:stCxn id="370062" idx="2"/>
            <a:endCxn id="605586" idx="0"/>
          </p:cNvCxnSpPr>
          <p:nvPr/>
        </p:nvCxnSpPr>
        <p:spPr bwMode="auto">
          <a:xfrm flipH="1">
            <a:off x="2932113" y="24765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0065" name="Rectangle 401"/>
          <p:cNvSpPr>
            <a:spLocks noChangeArrowheads="1"/>
          </p:cNvSpPr>
          <p:nvPr/>
        </p:nvSpPr>
        <p:spPr bwMode="auto">
          <a:xfrm>
            <a:off x="2971800" y="2400300"/>
            <a:ext cx="762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589" name="Rectangle 402"/>
          <p:cNvSpPr>
            <a:spLocks noChangeArrowheads="1"/>
          </p:cNvSpPr>
          <p:nvPr/>
        </p:nvSpPr>
        <p:spPr bwMode="auto">
          <a:xfrm>
            <a:off x="2970213" y="26289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590" name="AutoShape 403"/>
          <p:cNvCxnSpPr>
            <a:cxnSpLocks noChangeShapeType="1"/>
            <a:stCxn id="370065" idx="2"/>
            <a:endCxn id="605589" idx="0"/>
          </p:cNvCxnSpPr>
          <p:nvPr/>
        </p:nvCxnSpPr>
        <p:spPr bwMode="auto">
          <a:xfrm flipH="1">
            <a:off x="3008313" y="2476500"/>
            <a:ext cx="158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5591" name="Rectangle 404"/>
          <p:cNvSpPr>
            <a:spLocks noChangeArrowheads="1"/>
          </p:cNvSpPr>
          <p:nvPr/>
        </p:nvSpPr>
        <p:spPr bwMode="auto">
          <a:xfrm>
            <a:off x="2057400" y="2628900"/>
            <a:ext cx="989013" cy="495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Logic</a:t>
            </a:r>
          </a:p>
        </p:txBody>
      </p:sp>
      <p:sp>
        <p:nvSpPr>
          <p:cNvPr id="370069" name="Rectangle 405"/>
          <p:cNvSpPr>
            <a:spLocks noChangeArrowheads="1"/>
          </p:cNvSpPr>
          <p:nvPr/>
        </p:nvSpPr>
        <p:spPr bwMode="auto">
          <a:xfrm>
            <a:off x="1905000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0" name="Rectangle 406"/>
          <p:cNvSpPr>
            <a:spLocks noChangeArrowheads="1"/>
          </p:cNvSpPr>
          <p:nvPr/>
        </p:nvSpPr>
        <p:spPr bwMode="auto">
          <a:xfrm>
            <a:off x="1828800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1" name="Rectangle 407"/>
          <p:cNvSpPr>
            <a:spLocks noChangeArrowheads="1"/>
          </p:cNvSpPr>
          <p:nvPr/>
        </p:nvSpPr>
        <p:spPr bwMode="auto">
          <a:xfrm>
            <a:off x="1752600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2" name="Rectangle 408"/>
          <p:cNvSpPr>
            <a:spLocks noChangeArrowheads="1"/>
          </p:cNvSpPr>
          <p:nvPr/>
        </p:nvSpPr>
        <p:spPr bwMode="auto">
          <a:xfrm>
            <a:off x="1676400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3" name="Rectangle 409"/>
          <p:cNvSpPr>
            <a:spLocks noChangeArrowheads="1"/>
          </p:cNvSpPr>
          <p:nvPr/>
        </p:nvSpPr>
        <p:spPr bwMode="auto">
          <a:xfrm>
            <a:off x="1600200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4" name="Rectangle 410"/>
          <p:cNvSpPr>
            <a:spLocks noChangeArrowheads="1"/>
          </p:cNvSpPr>
          <p:nvPr/>
        </p:nvSpPr>
        <p:spPr bwMode="auto">
          <a:xfrm>
            <a:off x="1524000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5" name="Rectangle 411"/>
          <p:cNvSpPr>
            <a:spLocks noChangeArrowheads="1"/>
          </p:cNvSpPr>
          <p:nvPr/>
        </p:nvSpPr>
        <p:spPr bwMode="auto">
          <a:xfrm>
            <a:off x="1447800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6" name="Rectangle 412"/>
          <p:cNvSpPr>
            <a:spLocks noChangeArrowheads="1"/>
          </p:cNvSpPr>
          <p:nvPr/>
        </p:nvSpPr>
        <p:spPr bwMode="auto">
          <a:xfrm>
            <a:off x="1373188" y="2400300"/>
            <a:ext cx="74612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7" name="Rectangle 413"/>
          <p:cNvSpPr>
            <a:spLocks noChangeArrowheads="1"/>
          </p:cNvSpPr>
          <p:nvPr/>
        </p:nvSpPr>
        <p:spPr bwMode="auto">
          <a:xfrm>
            <a:off x="1296988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8" name="Rectangle 414"/>
          <p:cNvSpPr>
            <a:spLocks noChangeArrowheads="1"/>
          </p:cNvSpPr>
          <p:nvPr/>
        </p:nvSpPr>
        <p:spPr bwMode="auto">
          <a:xfrm>
            <a:off x="1220788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79" name="Rectangle 415"/>
          <p:cNvSpPr>
            <a:spLocks noChangeArrowheads="1"/>
          </p:cNvSpPr>
          <p:nvPr/>
        </p:nvSpPr>
        <p:spPr bwMode="auto">
          <a:xfrm>
            <a:off x="1144588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80" name="Rectangle 416"/>
          <p:cNvSpPr>
            <a:spLocks noChangeArrowheads="1"/>
          </p:cNvSpPr>
          <p:nvPr/>
        </p:nvSpPr>
        <p:spPr bwMode="auto">
          <a:xfrm>
            <a:off x="1068388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81" name="Rectangle 417"/>
          <p:cNvSpPr>
            <a:spLocks noChangeArrowheads="1"/>
          </p:cNvSpPr>
          <p:nvPr/>
        </p:nvSpPr>
        <p:spPr bwMode="auto">
          <a:xfrm>
            <a:off x="992188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82" name="Rectangle 418"/>
          <p:cNvSpPr>
            <a:spLocks noChangeArrowheads="1"/>
          </p:cNvSpPr>
          <p:nvPr/>
        </p:nvSpPr>
        <p:spPr bwMode="auto">
          <a:xfrm>
            <a:off x="915988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83" name="Rectangle 419"/>
          <p:cNvSpPr>
            <a:spLocks noChangeArrowheads="1"/>
          </p:cNvSpPr>
          <p:nvPr/>
        </p:nvSpPr>
        <p:spPr bwMode="auto">
          <a:xfrm>
            <a:off x="839788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70084" name="Rectangle 420"/>
          <p:cNvSpPr>
            <a:spLocks noChangeArrowheads="1"/>
          </p:cNvSpPr>
          <p:nvPr/>
        </p:nvSpPr>
        <p:spPr bwMode="auto">
          <a:xfrm>
            <a:off x="763588" y="2400300"/>
            <a:ext cx="762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608" name="Rectangle 421"/>
          <p:cNvSpPr>
            <a:spLocks noChangeArrowheads="1"/>
          </p:cNvSpPr>
          <p:nvPr/>
        </p:nvSpPr>
        <p:spPr bwMode="auto">
          <a:xfrm>
            <a:off x="2592388" y="30480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609" name="Rectangle 422"/>
          <p:cNvSpPr>
            <a:spLocks noChangeArrowheads="1"/>
          </p:cNvSpPr>
          <p:nvPr/>
        </p:nvSpPr>
        <p:spPr bwMode="auto">
          <a:xfrm>
            <a:off x="2668588" y="30480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610" name="AutoShape 423"/>
          <p:cNvCxnSpPr>
            <a:cxnSpLocks noChangeShapeType="1"/>
            <a:endCxn id="605609" idx="2"/>
          </p:cNvCxnSpPr>
          <p:nvPr/>
        </p:nvCxnSpPr>
        <p:spPr bwMode="auto">
          <a:xfrm flipV="1">
            <a:off x="2706688" y="3124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5611" name="Rectangle 424"/>
          <p:cNvSpPr>
            <a:spLocks noChangeArrowheads="1"/>
          </p:cNvSpPr>
          <p:nvPr/>
        </p:nvSpPr>
        <p:spPr bwMode="auto">
          <a:xfrm>
            <a:off x="2744788" y="3048000"/>
            <a:ext cx="746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612" name="Rectangle 425"/>
          <p:cNvSpPr>
            <a:spLocks noChangeArrowheads="1"/>
          </p:cNvSpPr>
          <p:nvPr/>
        </p:nvSpPr>
        <p:spPr bwMode="auto">
          <a:xfrm>
            <a:off x="2819400" y="30480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613" name="AutoShape 426"/>
          <p:cNvCxnSpPr>
            <a:cxnSpLocks noChangeShapeType="1"/>
            <a:endCxn id="605612" idx="2"/>
          </p:cNvCxnSpPr>
          <p:nvPr/>
        </p:nvCxnSpPr>
        <p:spPr bwMode="auto">
          <a:xfrm flipV="1">
            <a:off x="2857500" y="3124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5614" name="Rectangle 427"/>
          <p:cNvSpPr>
            <a:spLocks noChangeArrowheads="1"/>
          </p:cNvSpPr>
          <p:nvPr/>
        </p:nvSpPr>
        <p:spPr bwMode="auto">
          <a:xfrm>
            <a:off x="2895600" y="30480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615" name="Rectangle 428"/>
          <p:cNvSpPr>
            <a:spLocks noChangeArrowheads="1"/>
          </p:cNvSpPr>
          <p:nvPr/>
        </p:nvSpPr>
        <p:spPr bwMode="auto">
          <a:xfrm>
            <a:off x="2971800" y="30480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616" name="AutoShape 429"/>
          <p:cNvCxnSpPr>
            <a:cxnSpLocks noChangeShapeType="1"/>
            <a:endCxn id="605615" idx="2"/>
          </p:cNvCxnSpPr>
          <p:nvPr/>
        </p:nvCxnSpPr>
        <p:spPr bwMode="auto">
          <a:xfrm flipV="1">
            <a:off x="3009900" y="3124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5617" name="Rectangle 430"/>
          <p:cNvSpPr>
            <a:spLocks noChangeArrowheads="1"/>
          </p:cNvSpPr>
          <p:nvPr/>
        </p:nvSpPr>
        <p:spPr bwMode="auto">
          <a:xfrm>
            <a:off x="3048000" y="30480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5618" name="Rectangle 431"/>
          <p:cNvSpPr>
            <a:spLocks noChangeArrowheads="1"/>
          </p:cNvSpPr>
          <p:nvPr/>
        </p:nvSpPr>
        <p:spPr bwMode="auto">
          <a:xfrm>
            <a:off x="3124200" y="304800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cxnSp>
        <p:nvCxnSpPr>
          <p:cNvPr id="605619" name="AutoShape 432"/>
          <p:cNvCxnSpPr>
            <a:cxnSpLocks noChangeShapeType="1"/>
            <a:stCxn id="605591" idx="3"/>
            <a:endCxn id="370036" idx="2"/>
          </p:cNvCxnSpPr>
          <p:nvPr/>
        </p:nvCxnSpPr>
        <p:spPr bwMode="auto">
          <a:xfrm flipV="1">
            <a:off x="3046413" y="2628900"/>
            <a:ext cx="342900" cy="247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620" name="AutoShape 433"/>
          <p:cNvCxnSpPr>
            <a:cxnSpLocks noChangeShapeType="1"/>
            <a:stCxn id="370036" idx="0"/>
            <a:endCxn id="369758" idx="3"/>
          </p:cNvCxnSpPr>
          <p:nvPr/>
        </p:nvCxnSpPr>
        <p:spPr bwMode="auto">
          <a:xfrm rot="5400000" flipH="1">
            <a:off x="2798763" y="1885950"/>
            <a:ext cx="838200" cy="342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0098" name="Rectangle 434"/>
          <p:cNvSpPr>
            <a:spLocks noChangeArrowheads="1"/>
          </p:cNvSpPr>
          <p:nvPr/>
        </p:nvSpPr>
        <p:spPr bwMode="auto">
          <a:xfrm>
            <a:off x="2630488" y="34671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n</a:t>
            </a:r>
          </a:p>
        </p:txBody>
      </p:sp>
      <p:sp>
        <p:nvSpPr>
          <p:cNvPr id="370099" name="Rectangle 435"/>
          <p:cNvSpPr>
            <a:spLocks noChangeArrowheads="1"/>
          </p:cNvSpPr>
          <p:nvPr/>
        </p:nvSpPr>
        <p:spPr bwMode="auto">
          <a:xfrm>
            <a:off x="2782888" y="3467100"/>
            <a:ext cx="150812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p</a:t>
            </a:r>
          </a:p>
        </p:txBody>
      </p:sp>
      <p:sp>
        <p:nvSpPr>
          <p:cNvPr id="370100" name="Rectangle 436"/>
          <p:cNvSpPr>
            <a:spLocks noChangeArrowheads="1"/>
          </p:cNvSpPr>
          <p:nvPr/>
        </p:nvSpPr>
        <p:spPr bwMode="auto">
          <a:xfrm>
            <a:off x="2933700" y="3467100"/>
            <a:ext cx="152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/>
              <a:t>z</a:t>
            </a:r>
          </a:p>
        </p:txBody>
      </p:sp>
      <p:sp>
        <p:nvSpPr>
          <p:cNvPr id="370101" name="Rectangle 437"/>
          <p:cNvSpPr>
            <a:spLocks noChangeArrowheads="1"/>
          </p:cNvSpPr>
          <p:nvPr/>
        </p:nvSpPr>
        <p:spPr bwMode="auto">
          <a:xfrm>
            <a:off x="2095500" y="3467100"/>
            <a:ext cx="4191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dirty="0"/>
              <a:t>IR</a:t>
            </a:r>
          </a:p>
        </p:txBody>
      </p:sp>
      <p:sp>
        <p:nvSpPr>
          <p:cNvPr id="605625" name="Line 438"/>
          <p:cNvSpPr>
            <a:spLocks noChangeShapeType="1"/>
          </p:cNvSpPr>
          <p:nvPr/>
        </p:nvSpPr>
        <p:spPr bwMode="auto">
          <a:xfrm flipV="1">
            <a:off x="23241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5626" name="AutoShape 439"/>
          <p:cNvCxnSpPr>
            <a:cxnSpLocks noChangeShapeType="1"/>
            <a:stCxn id="369943" idx="2"/>
            <a:endCxn id="370101" idx="1"/>
          </p:cNvCxnSpPr>
          <p:nvPr/>
        </p:nvCxnSpPr>
        <p:spPr bwMode="auto">
          <a:xfrm rot="16200000" flipH="1">
            <a:off x="1524000" y="2971800"/>
            <a:ext cx="1066800" cy="76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0104" name="Rectangle 440"/>
          <p:cNvSpPr>
            <a:spLocks noChangeArrowheads="1"/>
          </p:cNvSpPr>
          <p:nvPr/>
        </p:nvSpPr>
        <p:spPr bwMode="auto">
          <a:xfrm>
            <a:off x="4800600" y="49530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sp>
        <p:nvSpPr>
          <p:cNvPr id="370105" name="Rectangle 441"/>
          <p:cNvSpPr>
            <a:spLocks noChangeArrowheads="1"/>
          </p:cNvSpPr>
          <p:nvPr/>
        </p:nvSpPr>
        <p:spPr bwMode="auto">
          <a:xfrm>
            <a:off x="6400800" y="4876800"/>
            <a:ext cx="1524000" cy="762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Memory</a:t>
            </a:r>
          </a:p>
        </p:txBody>
      </p:sp>
      <p:sp>
        <p:nvSpPr>
          <p:cNvPr id="370106" name="Rectangle 442"/>
          <p:cNvSpPr>
            <a:spLocks noChangeArrowheads="1"/>
          </p:cNvSpPr>
          <p:nvPr/>
        </p:nvSpPr>
        <p:spPr bwMode="auto">
          <a:xfrm>
            <a:off x="6400800" y="44958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MAR</a:t>
            </a:r>
          </a:p>
        </p:txBody>
      </p:sp>
      <p:sp>
        <p:nvSpPr>
          <p:cNvPr id="370107" name="Rectangle 443"/>
          <p:cNvSpPr>
            <a:spLocks noChangeArrowheads="1"/>
          </p:cNvSpPr>
          <p:nvPr/>
        </p:nvSpPr>
        <p:spPr bwMode="auto">
          <a:xfrm>
            <a:off x="7315200" y="44958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MDR</a:t>
            </a:r>
          </a:p>
        </p:txBody>
      </p:sp>
      <p:sp>
        <p:nvSpPr>
          <p:cNvPr id="605631" name="Freeform 444"/>
          <p:cNvSpPr>
            <a:spLocks/>
          </p:cNvSpPr>
          <p:nvPr/>
        </p:nvSpPr>
        <p:spPr bwMode="auto">
          <a:xfrm>
            <a:off x="1219200" y="4953000"/>
            <a:ext cx="990600" cy="609600"/>
          </a:xfrm>
          <a:custGeom>
            <a:avLst/>
            <a:gdLst>
              <a:gd name="T0" fmla="*/ 0 w 624"/>
              <a:gd name="T1" fmla="*/ 0 h 384"/>
              <a:gd name="T2" fmla="*/ 0 w 624"/>
              <a:gd name="T3" fmla="*/ 384 h 384"/>
              <a:gd name="T4" fmla="*/ 624 w 624"/>
              <a:gd name="T5" fmla="*/ 384 h 384"/>
              <a:gd name="T6" fmla="*/ 384 w 624"/>
              <a:gd name="T7" fmla="*/ 0 h 384"/>
              <a:gd name="T8" fmla="*/ 0 w 624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"/>
              <a:gd name="T16" fmla="*/ 0 h 384"/>
              <a:gd name="T17" fmla="*/ 624 w 624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" h="384">
                <a:moveTo>
                  <a:pt x="0" y="0"/>
                </a:moveTo>
                <a:lnTo>
                  <a:pt x="0" y="384"/>
                </a:lnTo>
                <a:lnTo>
                  <a:pt x="624" y="384"/>
                </a:lnTo>
                <a:lnTo>
                  <a:pt x="3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0109" name="Rectangle 445"/>
          <p:cNvSpPr>
            <a:spLocks noChangeArrowheads="1"/>
          </p:cNvSpPr>
          <p:nvPr/>
        </p:nvSpPr>
        <p:spPr bwMode="auto">
          <a:xfrm>
            <a:off x="1219200" y="45720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605633" name="Text Box 446"/>
          <p:cNvSpPr txBox="1">
            <a:spLocks noChangeArrowheads="1"/>
          </p:cNvSpPr>
          <p:nvPr/>
        </p:nvSpPr>
        <p:spPr bwMode="auto">
          <a:xfrm>
            <a:off x="1231900" y="4992688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shift</a:t>
            </a:r>
          </a:p>
        </p:txBody>
      </p:sp>
      <p:sp>
        <p:nvSpPr>
          <p:cNvPr id="605634" name="Freeform 447"/>
          <p:cNvSpPr>
            <a:spLocks/>
          </p:cNvSpPr>
          <p:nvPr/>
        </p:nvSpPr>
        <p:spPr bwMode="auto">
          <a:xfrm>
            <a:off x="2667000" y="4953000"/>
            <a:ext cx="1524000" cy="609600"/>
          </a:xfrm>
          <a:custGeom>
            <a:avLst/>
            <a:gdLst>
              <a:gd name="T0" fmla="*/ 480 w 960"/>
              <a:gd name="T1" fmla="*/ 96 h 384"/>
              <a:gd name="T2" fmla="*/ 384 w 960"/>
              <a:gd name="T3" fmla="*/ 0 h 384"/>
              <a:gd name="T4" fmla="*/ 0 w 960"/>
              <a:gd name="T5" fmla="*/ 0 h 384"/>
              <a:gd name="T6" fmla="*/ 288 w 960"/>
              <a:gd name="T7" fmla="*/ 384 h 384"/>
              <a:gd name="T8" fmla="*/ 672 w 960"/>
              <a:gd name="T9" fmla="*/ 384 h 384"/>
              <a:gd name="T10" fmla="*/ 960 w 960"/>
              <a:gd name="T11" fmla="*/ 0 h 384"/>
              <a:gd name="T12" fmla="*/ 576 w 960"/>
              <a:gd name="T13" fmla="*/ 0 h 384"/>
              <a:gd name="T14" fmla="*/ 480 w 960"/>
              <a:gd name="T15" fmla="*/ 96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60"/>
              <a:gd name="T25" fmla="*/ 0 h 384"/>
              <a:gd name="T26" fmla="*/ 960 w 960"/>
              <a:gd name="T27" fmla="*/ 384 h 3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60" h="384">
                <a:moveTo>
                  <a:pt x="480" y="96"/>
                </a:moveTo>
                <a:lnTo>
                  <a:pt x="384" y="0"/>
                </a:lnTo>
                <a:lnTo>
                  <a:pt x="0" y="0"/>
                </a:lnTo>
                <a:lnTo>
                  <a:pt x="288" y="384"/>
                </a:lnTo>
                <a:lnTo>
                  <a:pt x="672" y="384"/>
                </a:lnTo>
                <a:lnTo>
                  <a:pt x="960" y="0"/>
                </a:lnTo>
                <a:lnTo>
                  <a:pt x="576" y="0"/>
                </a:lnTo>
                <a:lnTo>
                  <a:pt x="480" y="96"/>
                </a:lnTo>
                <a:close/>
              </a:path>
            </a:pathLst>
          </a:custGeom>
          <a:solidFill>
            <a:schemeClr val="accent2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0112" name="Rectangle 448"/>
          <p:cNvSpPr>
            <a:spLocks noChangeArrowheads="1"/>
          </p:cNvSpPr>
          <p:nvPr/>
        </p:nvSpPr>
        <p:spPr bwMode="auto">
          <a:xfrm>
            <a:off x="2667000" y="45720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70113" name="Rectangle 449"/>
          <p:cNvSpPr>
            <a:spLocks noChangeArrowheads="1"/>
          </p:cNvSpPr>
          <p:nvPr/>
        </p:nvSpPr>
        <p:spPr bwMode="auto">
          <a:xfrm>
            <a:off x="3581400" y="45720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605637" name="Text Box 450"/>
          <p:cNvSpPr txBox="1">
            <a:spLocks noChangeArrowheads="1"/>
          </p:cNvSpPr>
          <p:nvPr/>
        </p:nvSpPr>
        <p:spPr bwMode="auto">
          <a:xfrm>
            <a:off x="3041650" y="499268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ALU</a:t>
            </a:r>
          </a:p>
        </p:txBody>
      </p:sp>
      <p:sp>
        <p:nvSpPr>
          <p:cNvPr id="605638" name="Freeform 451"/>
          <p:cNvSpPr>
            <a:spLocks/>
          </p:cNvSpPr>
          <p:nvPr/>
        </p:nvSpPr>
        <p:spPr bwMode="auto">
          <a:xfrm>
            <a:off x="609600" y="3962400"/>
            <a:ext cx="7315200" cy="2209800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4608"/>
              <a:gd name="T13" fmla="*/ 0 h 1392"/>
              <a:gd name="T14" fmla="*/ 4608 w 46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39" name="Line 452"/>
          <p:cNvSpPr>
            <a:spLocks noChangeShapeType="1"/>
          </p:cNvSpPr>
          <p:nvPr/>
        </p:nvSpPr>
        <p:spPr bwMode="auto">
          <a:xfrm>
            <a:off x="7620000" y="3962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40" name="Line 453"/>
          <p:cNvSpPr>
            <a:spLocks noChangeShapeType="1"/>
          </p:cNvSpPr>
          <p:nvPr/>
        </p:nvSpPr>
        <p:spPr bwMode="auto">
          <a:xfrm>
            <a:off x="6705600" y="3962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41" name="Line 454"/>
          <p:cNvSpPr>
            <a:spLocks noChangeShapeType="1"/>
          </p:cNvSpPr>
          <p:nvPr/>
        </p:nvSpPr>
        <p:spPr bwMode="auto">
          <a:xfrm>
            <a:off x="3962400" y="3962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42" name="Line 455"/>
          <p:cNvSpPr>
            <a:spLocks noChangeShapeType="1"/>
          </p:cNvSpPr>
          <p:nvPr/>
        </p:nvSpPr>
        <p:spPr bwMode="auto">
          <a:xfrm>
            <a:off x="3048000" y="3962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43" name="Line 456"/>
          <p:cNvSpPr>
            <a:spLocks noChangeShapeType="1"/>
          </p:cNvSpPr>
          <p:nvPr/>
        </p:nvSpPr>
        <p:spPr bwMode="auto">
          <a:xfrm>
            <a:off x="1524000" y="3962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44" name="Line 457"/>
          <p:cNvSpPr>
            <a:spLocks noChangeShapeType="1"/>
          </p:cNvSpPr>
          <p:nvPr/>
        </p:nvSpPr>
        <p:spPr bwMode="auto">
          <a:xfrm>
            <a:off x="3429000" y="5562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45" name="Line 458"/>
          <p:cNvSpPr>
            <a:spLocks noChangeShapeType="1"/>
          </p:cNvSpPr>
          <p:nvPr/>
        </p:nvSpPr>
        <p:spPr bwMode="auto">
          <a:xfrm>
            <a:off x="5334000" y="5562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46" name="Line 459"/>
          <p:cNvSpPr>
            <a:spLocks noChangeShapeType="1"/>
          </p:cNvSpPr>
          <p:nvPr/>
        </p:nvSpPr>
        <p:spPr bwMode="auto">
          <a:xfrm>
            <a:off x="7239000" y="5638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47" name="Line 460"/>
          <p:cNvSpPr>
            <a:spLocks noChangeShapeType="1"/>
          </p:cNvSpPr>
          <p:nvPr/>
        </p:nvSpPr>
        <p:spPr bwMode="auto">
          <a:xfrm>
            <a:off x="5334000" y="39624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48" name="Line 461"/>
          <p:cNvSpPr>
            <a:spLocks noChangeShapeType="1"/>
          </p:cNvSpPr>
          <p:nvPr/>
        </p:nvSpPr>
        <p:spPr bwMode="auto">
          <a:xfrm>
            <a:off x="1676400" y="5562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0126" name="Line 462"/>
          <p:cNvSpPr>
            <a:spLocks noChangeShapeType="1"/>
          </p:cNvSpPr>
          <p:nvPr/>
        </p:nvSpPr>
        <p:spPr bwMode="auto">
          <a:xfrm flipH="1">
            <a:off x="3200400" y="4648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0127" name="Line 463"/>
          <p:cNvSpPr>
            <a:spLocks noChangeShapeType="1"/>
          </p:cNvSpPr>
          <p:nvPr/>
        </p:nvSpPr>
        <p:spPr bwMode="auto">
          <a:xfrm flipH="1">
            <a:off x="4114800" y="46482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51" name="Line 464"/>
          <p:cNvSpPr>
            <a:spLocks noChangeShapeType="1"/>
          </p:cNvSpPr>
          <p:nvPr/>
        </p:nvSpPr>
        <p:spPr bwMode="auto">
          <a:xfrm flipH="1">
            <a:off x="5791200" y="5181600"/>
            <a:ext cx="3048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0129" name="Line 465"/>
          <p:cNvSpPr>
            <a:spLocks noChangeShapeType="1"/>
          </p:cNvSpPr>
          <p:nvPr/>
        </p:nvSpPr>
        <p:spPr bwMode="auto">
          <a:xfrm flipH="1">
            <a:off x="6934200" y="4572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0130" name="Line 466"/>
          <p:cNvSpPr>
            <a:spLocks noChangeShapeType="1"/>
          </p:cNvSpPr>
          <p:nvPr/>
        </p:nvSpPr>
        <p:spPr bwMode="auto">
          <a:xfrm flipH="1">
            <a:off x="7848600" y="4572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54" name="AutoShape 467"/>
          <p:cNvSpPr>
            <a:spLocks noChangeArrowheads="1"/>
          </p:cNvSpPr>
          <p:nvPr/>
        </p:nvSpPr>
        <p:spPr bwMode="auto">
          <a:xfrm flipV="1">
            <a:off x="1524000" y="5867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55" name="Oval 468"/>
          <p:cNvSpPr>
            <a:spLocks noChangeArrowheads="1"/>
          </p:cNvSpPr>
          <p:nvPr/>
        </p:nvSpPr>
        <p:spPr bwMode="auto">
          <a:xfrm flipV="1">
            <a:off x="1752600" y="59436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56" name="AutoShape 469"/>
          <p:cNvSpPr>
            <a:spLocks noChangeArrowheads="1"/>
          </p:cNvSpPr>
          <p:nvPr/>
        </p:nvSpPr>
        <p:spPr bwMode="auto">
          <a:xfrm flipV="1">
            <a:off x="7086600" y="5867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57" name="Oval 470"/>
          <p:cNvSpPr>
            <a:spLocks noChangeArrowheads="1"/>
          </p:cNvSpPr>
          <p:nvPr/>
        </p:nvSpPr>
        <p:spPr bwMode="auto">
          <a:xfrm flipV="1">
            <a:off x="7315200" y="59436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58" name="AutoShape 471"/>
          <p:cNvSpPr>
            <a:spLocks noChangeArrowheads="1"/>
          </p:cNvSpPr>
          <p:nvPr/>
        </p:nvSpPr>
        <p:spPr bwMode="auto">
          <a:xfrm flipV="1">
            <a:off x="3276600" y="5867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59" name="Oval 472"/>
          <p:cNvSpPr>
            <a:spLocks noChangeArrowheads="1"/>
          </p:cNvSpPr>
          <p:nvPr/>
        </p:nvSpPr>
        <p:spPr bwMode="auto">
          <a:xfrm flipV="1">
            <a:off x="3505200" y="59436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60" name="AutoShape 473"/>
          <p:cNvSpPr>
            <a:spLocks noChangeArrowheads="1"/>
          </p:cNvSpPr>
          <p:nvPr/>
        </p:nvSpPr>
        <p:spPr bwMode="auto">
          <a:xfrm flipV="1">
            <a:off x="5181600" y="586740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61" name="Oval 474"/>
          <p:cNvSpPr>
            <a:spLocks noChangeArrowheads="1"/>
          </p:cNvSpPr>
          <p:nvPr/>
        </p:nvSpPr>
        <p:spPr bwMode="auto">
          <a:xfrm flipV="1">
            <a:off x="5410200" y="5943600"/>
            <a:ext cx="76200" cy="76200"/>
          </a:xfrm>
          <a:prstGeom prst="ellipse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62" name="Line 475"/>
          <p:cNvSpPr>
            <a:spLocks noChangeShapeType="1"/>
          </p:cNvSpPr>
          <p:nvPr/>
        </p:nvSpPr>
        <p:spPr bwMode="auto">
          <a:xfrm flipH="1">
            <a:off x="3505200" y="594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63" name="Line 476"/>
          <p:cNvSpPr>
            <a:spLocks noChangeShapeType="1"/>
          </p:cNvSpPr>
          <p:nvPr/>
        </p:nvSpPr>
        <p:spPr bwMode="auto">
          <a:xfrm flipH="1">
            <a:off x="5410200" y="594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64" name="Line 477"/>
          <p:cNvSpPr>
            <a:spLocks noChangeShapeType="1"/>
          </p:cNvSpPr>
          <p:nvPr/>
        </p:nvSpPr>
        <p:spPr bwMode="auto">
          <a:xfrm flipH="1">
            <a:off x="7315200" y="59436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65" name="Line 478"/>
          <p:cNvSpPr>
            <a:spLocks noChangeShapeType="1"/>
          </p:cNvSpPr>
          <p:nvPr/>
        </p:nvSpPr>
        <p:spPr bwMode="auto">
          <a:xfrm flipH="1">
            <a:off x="7848600" y="5181600"/>
            <a:ext cx="3048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5666" name="Line 479"/>
          <p:cNvSpPr>
            <a:spLocks noChangeShapeType="1"/>
          </p:cNvSpPr>
          <p:nvPr/>
        </p:nvSpPr>
        <p:spPr bwMode="auto">
          <a:xfrm flipH="1">
            <a:off x="3962400" y="51816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05667" name="AutoShape 480"/>
          <p:cNvCxnSpPr>
            <a:cxnSpLocks noChangeShapeType="1"/>
            <a:stCxn id="370084" idx="2"/>
            <a:endCxn id="370109" idx="1"/>
          </p:cNvCxnSpPr>
          <p:nvPr/>
        </p:nvCxnSpPr>
        <p:spPr bwMode="auto">
          <a:xfrm rot="16200000" flipH="1">
            <a:off x="-94456" y="3372644"/>
            <a:ext cx="2209800" cy="4175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668" name="AutoShape 481"/>
          <p:cNvCxnSpPr>
            <a:cxnSpLocks noChangeShapeType="1"/>
            <a:stCxn id="370083" idx="2"/>
            <a:endCxn id="605633" idx="1"/>
          </p:cNvCxnSpPr>
          <p:nvPr/>
        </p:nvCxnSpPr>
        <p:spPr bwMode="auto">
          <a:xfrm rot="16200000" flipH="1">
            <a:off x="-317500" y="3671888"/>
            <a:ext cx="2744788" cy="3540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669" name="AutoShape 482"/>
          <p:cNvCxnSpPr>
            <a:cxnSpLocks noChangeShapeType="1"/>
            <a:stCxn id="370082" idx="2"/>
            <a:endCxn id="605654" idx="1"/>
          </p:cNvCxnSpPr>
          <p:nvPr/>
        </p:nvCxnSpPr>
        <p:spPr bwMode="auto">
          <a:xfrm rot="16200000" flipH="1">
            <a:off x="-494506" y="3925094"/>
            <a:ext cx="3543300" cy="646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5670" name="AutoShape 483"/>
          <p:cNvCxnSpPr>
            <a:cxnSpLocks noChangeShapeType="1"/>
            <a:stCxn id="605634" idx="2"/>
            <a:endCxn id="370098" idx="2"/>
          </p:cNvCxnSpPr>
          <p:nvPr/>
        </p:nvCxnSpPr>
        <p:spPr bwMode="auto">
          <a:xfrm rot="10800000" flipH="1">
            <a:off x="2667000" y="3619500"/>
            <a:ext cx="39688" cy="1333500"/>
          </a:xfrm>
          <a:prstGeom prst="bentConnector4">
            <a:avLst>
              <a:gd name="adj1" fmla="val -576000"/>
              <a:gd name="adj2" fmla="val 5749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5671" name="Line 484"/>
          <p:cNvSpPr>
            <a:spLocks noChangeShapeType="1"/>
          </p:cNvSpPr>
          <p:nvPr/>
        </p:nvSpPr>
        <p:spPr bwMode="auto">
          <a:xfrm flipV="1">
            <a:off x="2286000" y="3581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Memory Used For?</a:t>
            </a:r>
          </a:p>
        </p:txBody>
      </p:sp>
      <p:sp>
        <p:nvSpPr>
          <p:cNvPr id="6072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Persistent data</a:t>
            </a:r>
          </a:p>
          <a:p>
            <a:pPr lvl="1" eaLnBrk="1" hangingPunct="1"/>
            <a:r>
              <a:rPr lang="en-US"/>
              <a:t>How much is in your bank account?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Code</a:t>
            </a:r>
          </a:p>
          <a:p>
            <a:pPr lvl="1" eaLnBrk="1" hangingPunct="1"/>
            <a:r>
              <a:rPr lang="en-US"/>
              <a:t>Your application</a:t>
            </a:r>
          </a:p>
          <a:p>
            <a:pPr lvl="1" eaLnBrk="1" hangingPunct="1"/>
            <a:r>
              <a:rPr lang="en-US"/>
              <a:t>Operating system, etc.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Intermediate computation</a:t>
            </a:r>
          </a:p>
          <a:p>
            <a:pPr lvl="1" eaLnBrk="1" hangingPunct="1"/>
            <a:r>
              <a:rPr lang="en-US"/>
              <a:t>A = B + C</a:t>
            </a:r>
          </a:p>
          <a:p>
            <a:pPr lvl="1" eaLnBrk="1" hangingPunct="1"/>
            <a:r>
              <a:rPr lang="en-US"/>
              <a:t>D = A * 4</a:t>
            </a:r>
          </a:p>
          <a:p>
            <a:pPr lvl="1"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07236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DA7A375-23E3-41FF-8634-0C9669246924}" type="slidenum">
              <a:rPr lang="en-US" altLang="en-US" sz="1000"/>
              <a:pPr algn="r" eaLnBrk="1" hangingPunct="1"/>
              <a:t>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93444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Memory</a:t>
            </a:r>
          </a:p>
        </p:txBody>
      </p:sp>
      <p:sp>
        <p:nvSpPr>
          <p:cNvPr id="6113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Access by address</a:t>
            </a:r>
          </a:p>
          <a:p>
            <a:pPr lvl="1" eaLnBrk="1" hangingPunct="1"/>
            <a:r>
              <a:rPr lang="en-US" sz="2000" dirty="0"/>
              <a:t>UT Austin, 201 E 24</a:t>
            </a:r>
            <a:r>
              <a:rPr lang="en-US" sz="2000" baseline="30000" dirty="0"/>
              <a:t>th</a:t>
            </a:r>
            <a:r>
              <a:rPr lang="en-US" sz="2000" dirty="0"/>
              <a:t> St., POB 6.248, Austin, TX, 78712</a:t>
            </a:r>
          </a:p>
          <a:p>
            <a:pPr lvl="1" eaLnBrk="1" hangingPunct="1"/>
            <a:r>
              <a:rPr lang="en-US" sz="2000" dirty="0"/>
              <a:t>Computers use binary addresses</a:t>
            </a:r>
          </a:p>
          <a:p>
            <a:pPr lvl="2" eaLnBrk="1" hangingPunct="1"/>
            <a:r>
              <a:rPr lang="en-US" sz="1900" dirty="0"/>
              <a:t>Easy to represent and operate on</a:t>
            </a:r>
          </a:p>
          <a:p>
            <a:pPr eaLnBrk="1" hangingPunct="1"/>
            <a:r>
              <a:rPr lang="en-US" sz="2200" dirty="0"/>
              <a:t>Access by content</a:t>
            </a:r>
          </a:p>
          <a:p>
            <a:pPr lvl="1" eaLnBrk="1" hangingPunct="1"/>
            <a:r>
              <a:rPr lang="en-US" sz="2000" dirty="0"/>
              <a:t>Screaming down the hall “who’s got the scissors”</a:t>
            </a:r>
          </a:p>
          <a:p>
            <a:pPr lvl="1" eaLnBrk="1" hangingPunct="1"/>
            <a:r>
              <a:rPr lang="en-US" sz="2000" dirty="0"/>
              <a:t>Google “I’m feeling lucky”</a:t>
            </a:r>
          </a:p>
          <a:p>
            <a:pPr lvl="1" eaLnBrk="1" hangingPunct="1"/>
            <a:r>
              <a:rPr lang="en-US" sz="2000" dirty="0"/>
              <a:t>Your own memory</a:t>
            </a:r>
          </a:p>
          <a:p>
            <a:pPr lvl="1" eaLnBrk="1" hangingPunct="1"/>
            <a:r>
              <a:rPr lang="en-US" sz="2000" dirty="0"/>
              <a:t>CAM</a:t>
            </a:r>
            <a:r>
              <a:rPr lang="ko-KR" altLang="en-US" sz="2000" dirty="0"/>
              <a:t> </a:t>
            </a:r>
            <a:r>
              <a:rPr lang="en-US" altLang="ko-KR" sz="2000" dirty="0"/>
              <a:t>(Content-Addressable Memory)</a:t>
            </a:r>
            <a:endParaRPr lang="en-US" sz="2000" dirty="0"/>
          </a:p>
          <a:p>
            <a:pPr eaLnBrk="1" hangingPunct="1"/>
            <a:r>
              <a:rPr lang="en-US" sz="2200" dirty="0"/>
              <a:t>Both methods useful</a:t>
            </a:r>
          </a:p>
          <a:p>
            <a:pPr lvl="1" eaLnBrk="1" hangingPunct="1"/>
            <a:r>
              <a:rPr lang="en-US" sz="2000" dirty="0"/>
              <a:t>Address: when you know where what you want is</a:t>
            </a:r>
          </a:p>
          <a:p>
            <a:pPr lvl="1" eaLnBrk="1" hangingPunct="1"/>
            <a:r>
              <a:rPr lang="en-US" sz="2000" dirty="0"/>
              <a:t>Content: when you know what you want but not sure where it is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607F4C3D-6642-4FED-831A-1F81BE3D3411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18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View of Memory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B8DF891D-367D-46CB-AB2D-073D45BFF2D5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13382" name="Rectangle 3"/>
          <p:cNvSpPr>
            <a:spLocks noChangeArrowheads="1"/>
          </p:cNvSpPr>
          <p:nvPr/>
        </p:nvSpPr>
        <p:spPr bwMode="auto">
          <a:xfrm>
            <a:off x="3429000" y="2514600"/>
            <a:ext cx="22098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13383" name="Line 4"/>
          <p:cNvSpPr>
            <a:spLocks noChangeShapeType="1"/>
          </p:cNvSpPr>
          <p:nvPr/>
        </p:nvSpPr>
        <p:spPr bwMode="auto">
          <a:xfrm>
            <a:off x="25146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4" name="Text Box 5"/>
          <p:cNvSpPr txBox="1">
            <a:spLocks noChangeArrowheads="1"/>
          </p:cNvSpPr>
          <p:nvPr/>
        </p:nvSpPr>
        <p:spPr bwMode="auto">
          <a:xfrm>
            <a:off x="1203325" y="3048000"/>
            <a:ext cx="130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Address</a:t>
            </a:r>
          </a:p>
        </p:txBody>
      </p:sp>
      <p:sp>
        <p:nvSpPr>
          <p:cNvPr id="613385" name="Line 6"/>
          <p:cNvSpPr>
            <a:spLocks noChangeShapeType="1"/>
          </p:cNvSpPr>
          <p:nvPr/>
        </p:nvSpPr>
        <p:spPr bwMode="auto">
          <a:xfrm flipH="1">
            <a:off x="2895600" y="3276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6" name="Text Box 7"/>
          <p:cNvSpPr txBox="1">
            <a:spLocks noChangeArrowheads="1"/>
          </p:cNvSpPr>
          <p:nvPr/>
        </p:nvSpPr>
        <p:spPr bwMode="auto">
          <a:xfrm>
            <a:off x="2719388" y="33162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n</a:t>
            </a:r>
          </a:p>
        </p:txBody>
      </p:sp>
      <p:sp>
        <p:nvSpPr>
          <p:cNvPr id="613387" name="Line 8"/>
          <p:cNvSpPr>
            <a:spLocks noChangeShapeType="1"/>
          </p:cNvSpPr>
          <p:nvPr/>
        </p:nvSpPr>
        <p:spPr bwMode="auto">
          <a:xfrm>
            <a:off x="45720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8" name="Line 9"/>
          <p:cNvSpPr>
            <a:spLocks noChangeShapeType="1"/>
          </p:cNvSpPr>
          <p:nvPr/>
        </p:nvSpPr>
        <p:spPr bwMode="auto">
          <a:xfrm flipH="1">
            <a:off x="56388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9" name="Line 10"/>
          <p:cNvSpPr>
            <a:spLocks noChangeShapeType="1"/>
          </p:cNvSpPr>
          <p:nvPr/>
        </p:nvSpPr>
        <p:spPr bwMode="auto">
          <a:xfrm flipH="1">
            <a:off x="5638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90" name="Text Box 11"/>
          <p:cNvSpPr txBox="1">
            <a:spLocks noChangeArrowheads="1"/>
          </p:cNvSpPr>
          <p:nvPr/>
        </p:nvSpPr>
        <p:spPr bwMode="auto">
          <a:xfrm>
            <a:off x="6096000" y="2662535"/>
            <a:ext cx="2582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CE (Chip Enable)</a:t>
            </a:r>
          </a:p>
        </p:txBody>
      </p:sp>
      <p:sp>
        <p:nvSpPr>
          <p:cNvPr id="613391" name="Text Box 12"/>
          <p:cNvSpPr txBox="1">
            <a:spLocks noChangeArrowheads="1"/>
          </p:cNvSpPr>
          <p:nvPr/>
        </p:nvSpPr>
        <p:spPr bwMode="auto">
          <a:xfrm>
            <a:off x="6096000" y="3518263"/>
            <a:ext cx="2727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WE (Write Enable)</a:t>
            </a:r>
          </a:p>
        </p:txBody>
      </p:sp>
      <p:sp>
        <p:nvSpPr>
          <p:cNvPr id="613392" name="Line 13"/>
          <p:cNvSpPr>
            <a:spLocks noChangeShapeType="1"/>
          </p:cNvSpPr>
          <p:nvPr/>
        </p:nvSpPr>
        <p:spPr bwMode="auto">
          <a:xfrm flipH="1">
            <a:off x="4495800" y="4419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93" name="Text Box 14"/>
          <p:cNvSpPr txBox="1">
            <a:spLocks noChangeArrowheads="1"/>
          </p:cNvSpPr>
          <p:nvPr/>
        </p:nvSpPr>
        <p:spPr bwMode="auto">
          <a:xfrm>
            <a:off x="4656138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k</a:t>
            </a:r>
          </a:p>
        </p:txBody>
      </p:sp>
      <p:sp>
        <p:nvSpPr>
          <p:cNvPr id="613394" name="Text Box 15"/>
          <p:cNvSpPr txBox="1">
            <a:spLocks noChangeArrowheads="1"/>
          </p:cNvSpPr>
          <p:nvPr/>
        </p:nvSpPr>
        <p:spPr bwMode="auto">
          <a:xfrm>
            <a:off x="5886450" y="5181600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How large?</a:t>
            </a:r>
          </a:p>
        </p:txBody>
      </p:sp>
      <p:sp>
        <p:nvSpPr>
          <p:cNvPr id="613395" name="Text Box 16"/>
          <p:cNvSpPr txBox="1">
            <a:spLocks noChangeArrowheads="1"/>
          </p:cNvSpPr>
          <p:nvPr/>
        </p:nvSpPr>
        <p:spPr bwMode="auto">
          <a:xfrm>
            <a:off x="4035425" y="5029200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6BE3F-652D-AC4F-921C-F51BC49E0B01}"/>
              </a:ext>
            </a:extLst>
          </p:cNvPr>
          <p:cNvSpPr txBox="1"/>
          <p:nvPr/>
        </p:nvSpPr>
        <p:spPr>
          <a:xfrm>
            <a:off x="6705600" y="594360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 (2</a:t>
            </a:r>
            <a:r>
              <a:rPr lang="en-US" baseline="30000" dirty="0"/>
              <a:t>n</a:t>
            </a:r>
            <a:r>
              <a:rPr lang="en-US" dirty="0"/>
              <a:t> * k) bits</a:t>
            </a:r>
          </a:p>
        </p:txBody>
      </p:sp>
    </p:spTree>
    <p:extLst>
      <p:ext uri="{BB962C8B-B14F-4D97-AF65-F5344CB8AC3E}">
        <p14:creationId xmlns:p14="http://schemas.microsoft.com/office/powerpoint/2010/main" val="37408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Much Memory?</a:t>
            </a:r>
          </a:p>
        </p:txBody>
      </p:sp>
      <p:sp>
        <p:nvSpPr>
          <p:cNvPr id="6092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As much as you need and no more (expensive)</a:t>
            </a:r>
          </a:p>
          <a:p>
            <a:pPr eaLnBrk="1" hangingPunct="1"/>
            <a:r>
              <a:rPr lang="en-US" dirty="0"/>
              <a:t>How much do you need?</a:t>
            </a:r>
          </a:p>
          <a:p>
            <a:pPr lvl="1" eaLnBrk="1" hangingPunct="1"/>
            <a:r>
              <a:rPr lang="en-US" dirty="0"/>
              <a:t>How big is your OS? </a:t>
            </a:r>
          </a:p>
          <a:p>
            <a:pPr lvl="2" eaLnBrk="1" hangingPunct="1"/>
            <a:r>
              <a:rPr lang="en-US" dirty="0"/>
              <a:t>Windows / macOS 512MiB+ (need &gt;2GiB)</a:t>
            </a:r>
          </a:p>
          <a:p>
            <a:pPr lvl="2" eaLnBrk="1" hangingPunct="1"/>
            <a:r>
              <a:rPr lang="en-US" dirty="0"/>
              <a:t>Seems to be growing with time</a:t>
            </a:r>
          </a:p>
          <a:p>
            <a:pPr lvl="1" eaLnBrk="1" hangingPunct="1"/>
            <a:r>
              <a:rPr lang="en-US" dirty="0"/>
              <a:t>How big is your data?  </a:t>
            </a:r>
          </a:p>
          <a:p>
            <a:pPr lvl="2" eaLnBrk="1" hangingPunct="1"/>
            <a:r>
              <a:rPr lang="en-US" dirty="0"/>
              <a:t>Tools / Simulators that need tens to hundreds of </a:t>
            </a:r>
            <a:r>
              <a:rPr lang="en-US" dirty="0" err="1"/>
              <a:t>GiBs</a:t>
            </a:r>
            <a:endParaRPr lang="en-US" dirty="0"/>
          </a:p>
          <a:p>
            <a:pPr lvl="2" eaLnBrk="1" hangingPunct="1"/>
            <a:r>
              <a:rPr lang="en-US" dirty="0"/>
              <a:t>There are analytics tools that need many </a:t>
            </a:r>
            <a:r>
              <a:rPr lang="en-US" dirty="0" err="1"/>
              <a:t>TiBs</a:t>
            </a:r>
            <a:endParaRPr lang="en-US" dirty="0"/>
          </a:p>
          <a:p>
            <a:pPr lvl="2" eaLnBrk="1" hangingPunct="1"/>
            <a:r>
              <a:rPr lang="en-US" dirty="0"/>
              <a:t>Scientific computing needs </a:t>
            </a:r>
            <a:r>
              <a:rPr lang="en-US" dirty="0" err="1"/>
              <a:t>PiB</a:t>
            </a:r>
            <a:r>
              <a:rPr lang="en-US" dirty="0"/>
              <a:t> of memory</a:t>
            </a:r>
          </a:p>
          <a:p>
            <a:pPr eaLnBrk="1" hangingPunct="1"/>
            <a:r>
              <a:rPr lang="en-US" dirty="0"/>
              <a:t>How much can I get?</a:t>
            </a:r>
          </a:p>
          <a:p>
            <a:pPr lvl="1" eaLnBrk="1" hangingPunct="1"/>
            <a:r>
              <a:rPr lang="en-US" dirty="0"/>
              <a:t>Cost?</a:t>
            </a:r>
          </a:p>
          <a:p>
            <a:pPr lvl="1" eaLnBrk="1" hangingPunct="1"/>
            <a:r>
              <a:rPr lang="en-US" dirty="0"/>
              <a:t>Available capacities</a:t>
            </a:r>
          </a:p>
          <a:p>
            <a:pPr lvl="1" eaLnBrk="1" hangingPunct="1"/>
            <a:r>
              <a:rPr lang="en-US" dirty="0"/>
              <a:t>System capability</a:t>
            </a:r>
          </a:p>
          <a:p>
            <a:pPr lvl="1"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A1E50F-F327-4055-8D0A-884D8C8DB32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09284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10C62F7-303C-48F1-8472-3C8189BFBAF4}" type="slidenum">
              <a:rPr lang="en-US" altLang="en-US" sz="1000"/>
              <a:pPr algn="r" eaLnBrk="1" hangingPunct="1"/>
              <a:t>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0295177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37738</TotalTime>
  <Words>1951</Words>
  <Application>Microsoft Macintosh PowerPoint</Application>
  <PresentationFormat>On-screen Show (4:3)</PresentationFormat>
  <Paragraphs>507</Paragraphs>
  <Slides>43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Lato</vt:lpstr>
      <vt:lpstr>Arial</vt:lpstr>
      <vt:lpstr>Century Gothic</vt:lpstr>
      <vt:lpstr>Courier New</vt:lpstr>
      <vt:lpstr>Source Sans Pro Light</vt:lpstr>
      <vt:lpstr>Times New Roman</vt:lpstr>
      <vt:lpstr>Wingdings</vt:lpstr>
      <vt:lpstr>460n</vt:lpstr>
      <vt:lpstr>Visio</vt:lpstr>
      <vt:lpstr>382N.1: Computer Architecture            Fall 2018: Lecture 12 </vt:lpstr>
      <vt:lpstr>Exam 1 Graded</vt:lpstr>
      <vt:lpstr>Outline</vt:lpstr>
      <vt:lpstr>What Is Memory?</vt:lpstr>
      <vt:lpstr>What Is Memory in this Picture?</vt:lpstr>
      <vt:lpstr>What Is Memory Used For?</vt:lpstr>
      <vt:lpstr>Accessing Memory</vt:lpstr>
      <vt:lpstr>Abstract View of Memory</vt:lpstr>
      <vt:lpstr>How Much Memory?</vt:lpstr>
      <vt:lpstr>Early days SRAM  Magnetic Core Memory</vt:lpstr>
      <vt:lpstr>How much memory can fit in a chip?</vt:lpstr>
      <vt:lpstr>Memory Layout Across One Chip</vt:lpstr>
      <vt:lpstr>Memory Layout Across Two Chips</vt:lpstr>
      <vt:lpstr>Multiple Memory Chips</vt:lpstr>
      <vt:lpstr>Issue</vt:lpstr>
      <vt:lpstr>A Specific Memory does not always contain the “High” or “Low” byte</vt:lpstr>
      <vt:lpstr>Methods For Dealing with Alignment</vt:lpstr>
      <vt:lpstr>Hardware Alignment</vt:lpstr>
      <vt:lpstr>Memory Layout Across Four Chips</vt:lpstr>
      <vt:lpstr>Memories of Specific Generation Typically Store Same Number of Bits (tech dependent)</vt:lpstr>
      <vt:lpstr>Narrower RAMs Enable Greater Capacity Given Constant Total Width</vt:lpstr>
      <vt:lpstr>More Memory</vt:lpstr>
      <vt:lpstr>Separate CE (two “ranks”)</vt:lpstr>
      <vt:lpstr>What makes a good memory?</vt:lpstr>
      <vt:lpstr>What’s a memory cell anyway?</vt:lpstr>
      <vt:lpstr>Small-capacity memories just use logic</vt:lpstr>
      <vt:lpstr>Small-capacity memories just use logic</vt:lpstr>
      <vt:lpstr>Example memory: SRAM Array</vt:lpstr>
      <vt:lpstr>Example memory: SRAM</vt:lpstr>
      <vt:lpstr>Important SRAM notes</vt:lpstr>
      <vt:lpstr>When logic is too expensive, use different physics</vt:lpstr>
      <vt:lpstr>DRAM uses transistors and capacitors</vt:lpstr>
      <vt:lpstr>DRAM uses transistors and capacitors</vt:lpstr>
      <vt:lpstr>DRAM uses transistors and capacitors</vt:lpstr>
      <vt:lpstr>DRAM Refresh</vt:lpstr>
      <vt:lpstr>Simplified DRAM Internal Structure</vt:lpstr>
      <vt:lpstr>DRAM is still kind of big</vt:lpstr>
      <vt:lpstr>FLASH Memory</vt:lpstr>
      <vt:lpstr>NAND FLASH (reduce wires and periphery)</vt:lpstr>
      <vt:lpstr>Go vertical</vt:lpstr>
      <vt:lpstr>Even that’s not densest</vt:lpstr>
      <vt:lpstr>And even that may not be densest</vt:lpstr>
      <vt:lpstr>Bottom line -- tradeoffs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402</cp:revision>
  <cp:lastPrinted>2010-08-25T02:55:47Z</cp:lastPrinted>
  <dcterms:created xsi:type="dcterms:W3CDTF">2004-11-27T22:24:25Z</dcterms:created>
  <dcterms:modified xsi:type="dcterms:W3CDTF">2018-10-15T21:38:53Z</dcterms:modified>
</cp:coreProperties>
</file>