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4"/>
  </p:notesMasterIdLst>
  <p:handoutMasterIdLst>
    <p:handoutMasterId r:id="rId35"/>
  </p:handoutMasterIdLst>
  <p:sldIdLst>
    <p:sldId id="256" r:id="rId2"/>
    <p:sldId id="404" r:id="rId3"/>
    <p:sldId id="644" r:id="rId4"/>
    <p:sldId id="699" r:id="rId5"/>
    <p:sldId id="765" r:id="rId6"/>
    <p:sldId id="775" r:id="rId7"/>
    <p:sldId id="767" r:id="rId8"/>
    <p:sldId id="768" r:id="rId9"/>
    <p:sldId id="769" r:id="rId10"/>
    <p:sldId id="770" r:id="rId11"/>
    <p:sldId id="771" r:id="rId12"/>
    <p:sldId id="772" r:id="rId13"/>
    <p:sldId id="773" r:id="rId14"/>
    <p:sldId id="774" r:id="rId15"/>
    <p:sldId id="776" r:id="rId16"/>
    <p:sldId id="777" r:id="rId17"/>
    <p:sldId id="778" r:id="rId18"/>
    <p:sldId id="779" r:id="rId19"/>
    <p:sldId id="729" r:id="rId20"/>
    <p:sldId id="730" r:id="rId21"/>
    <p:sldId id="732" r:id="rId22"/>
    <p:sldId id="733" r:id="rId23"/>
    <p:sldId id="738" r:id="rId24"/>
    <p:sldId id="739" r:id="rId25"/>
    <p:sldId id="740" r:id="rId26"/>
    <p:sldId id="741" r:id="rId27"/>
    <p:sldId id="742" r:id="rId28"/>
    <p:sldId id="746" r:id="rId29"/>
    <p:sldId id="747" r:id="rId30"/>
    <p:sldId id="748" r:id="rId31"/>
    <p:sldId id="749" r:id="rId32"/>
    <p:sldId id="750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AD657D-2881-41E5-BC14-BE20F2A310EB}">
          <p14:sldIdLst>
            <p14:sldId id="256"/>
            <p14:sldId id="404"/>
            <p14:sldId id="644"/>
            <p14:sldId id="699"/>
            <p14:sldId id="765"/>
            <p14:sldId id="775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6"/>
            <p14:sldId id="777"/>
            <p14:sldId id="778"/>
            <p14:sldId id="779"/>
            <p14:sldId id="729"/>
            <p14:sldId id="730"/>
            <p14:sldId id="732"/>
            <p14:sldId id="733"/>
            <p14:sldId id="738"/>
            <p14:sldId id="739"/>
            <p14:sldId id="740"/>
            <p14:sldId id="741"/>
            <p14:sldId id="742"/>
            <p14:sldId id="746"/>
            <p14:sldId id="747"/>
            <p14:sldId id="748"/>
            <p14:sldId id="749"/>
            <p14:sldId id="750"/>
          </p14:sldIdLst>
        </p14:section>
        <p14:section name="Untitled Section" id="{B7B8481B-12FB-4AA5-AD2E-010361D1F7A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5FD"/>
    <a:srgbClr val="990000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8" autoAdjust="0"/>
    <p:restoredTop sz="94639"/>
  </p:normalViewPr>
  <p:slideViewPr>
    <p:cSldViewPr>
      <p:cViewPr varScale="1">
        <p:scale>
          <a:sx n="142" d="100"/>
          <a:sy n="142" d="100"/>
        </p:scale>
        <p:origin x="10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430" y="-9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AF023-2E0E-446D-B3BC-FECEFACCD048}" type="doc">
      <dgm:prSet loTypeId="urn:microsoft.com/office/officeart/2008/layout/RadialCluster" loCatId="cycle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83DEED0-5171-4FCF-BB85-ED16D914CAEA}">
      <dgm:prSet phldrT="[Text]" custT="1"/>
      <dgm:spPr/>
      <dgm:t>
        <a:bodyPr/>
        <a:lstStyle/>
        <a:p>
          <a:r>
            <a:rPr lang="en-US" sz="2400" b="1" dirty="0">
              <a:latin typeface="Lato" panose="020F0502020204030203"/>
            </a:rPr>
            <a:t>Memory</a:t>
          </a:r>
          <a:endParaRPr lang="en-US" sz="1800" b="1" dirty="0">
            <a:latin typeface="Lato" panose="020F0502020204030203"/>
          </a:endParaRPr>
        </a:p>
      </dgm:t>
    </dgm:pt>
    <dgm:pt modelId="{54DC2DF0-F281-42DE-8ED9-8CCD1C3C43AB}" type="parTrans" cxnId="{A255D4EF-AFC9-419E-A441-57E66C056325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E24C3C9A-1A2D-4CCA-96D8-4E299127DBF3}" type="sibTrans" cxnId="{A255D4EF-AFC9-419E-A441-57E66C056325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0047C151-B7BC-4CC8-8779-584E0C56DF4F}">
      <dgm:prSet phldrT="[Text]" custT="1"/>
      <dgm:spPr/>
      <dgm:t>
        <a:bodyPr/>
        <a:lstStyle/>
        <a:p>
          <a:r>
            <a:rPr lang="en-US" sz="2000" b="1" dirty="0">
              <a:latin typeface="Lato" panose="020F0502020204030203"/>
            </a:rPr>
            <a:t>Cheap</a:t>
          </a:r>
        </a:p>
      </dgm:t>
    </dgm:pt>
    <dgm:pt modelId="{F075F3B1-8501-4938-904B-0DE052837EC8}" type="parTrans" cxnId="{8937EF2E-A0B7-4C6F-B08D-72F757AF8D8B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06B1022D-0827-401F-972C-4C76DE3BD1DA}" type="sibTrans" cxnId="{8937EF2E-A0B7-4C6F-B08D-72F757AF8D8B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F03EB85D-D965-4E60-9401-095D6436BE45}">
      <dgm:prSet phldrT="[Text]" custT="1"/>
      <dgm:spPr/>
      <dgm:t>
        <a:bodyPr/>
        <a:lstStyle/>
        <a:p>
          <a:r>
            <a:rPr lang="en-US" sz="2000" b="1" dirty="0">
              <a:latin typeface="Lato" panose="020F0502020204030203"/>
            </a:rPr>
            <a:t>Efficient</a:t>
          </a:r>
        </a:p>
      </dgm:t>
    </dgm:pt>
    <dgm:pt modelId="{B77078B1-9FF7-45C0-AA66-BEF505979E89}" type="parTrans" cxnId="{65089817-B716-459B-B960-2012333CDA09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0B88514F-293B-4431-82AA-B518E603BDC7}" type="sibTrans" cxnId="{65089817-B716-459B-B960-2012333CDA09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3C8BA228-15EF-461D-937B-50D68BF597ED}">
      <dgm:prSet phldrT="[Text]" custT="1"/>
      <dgm:spPr/>
      <dgm:t>
        <a:bodyPr/>
        <a:lstStyle/>
        <a:p>
          <a:r>
            <a:rPr lang="en-US" sz="2000" b="1" dirty="0">
              <a:latin typeface="Lato" panose="020F0502020204030203"/>
            </a:rPr>
            <a:t>Dense </a:t>
          </a:r>
          <a:br>
            <a:rPr lang="en-US" sz="2000" b="1" dirty="0">
              <a:latin typeface="Lato" panose="020F0502020204030203"/>
            </a:rPr>
          </a:br>
          <a:r>
            <a:rPr lang="en-US" sz="2000" b="1" dirty="0">
              <a:latin typeface="Lato" panose="020F0502020204030203"/>
            </a:rPr>
            <a:t>(high capacity)</a:t>
          </a:r>
        </a:p>
      </dgm:t>
    </dgm:pt>
    <dgm:pt modelId="{BB6BB3B5-DD29-487A-8546-2BFFB4351ECC}" type="parTrans" cxnId="{D0DA1F61-E285-423B-9582-E0CDDACE471C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18237DDB-B942-485C-AC88-A64F2EBE5BCD}" type="sibTrans" cxnId="{D0DA1F61-E285-423B-9582-E0CDDACE471C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C9C23B2B-796D-43BA-8910-3C4FBFC37F02}">
      <dgm:prSet phldrT="[Text]" custT="1"/>
      <dgm:spPr/>
      <dgm:t>
        <a:bodyPr/>
        <a:lstStyle/>
        <a:p>
          <a:r>
            <a:rPr lang="en-US" sz="2000" b="1" dirty="0">
              <a:latin typeface="Lato" panose="020F0502020204030203"/>
            </a:rPr>
            <a:t>Fast</a:t>
          </a:r>
        </a:p>
      </dgm:t>
    </dgm:pt>
    <dgm:pt modelId="{4D89103A-D3EF-49BB-8DF8-DAE098430438}" type="parTrans" cxnId="{8DB77C51-CD9D-4145-B040-10B5A2DD4C1F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2320CE6B-AA31-4FD3-B6A3-D775733344F6}" type="sibTrans" cxnId="{8DB77C51-CD9D-4145-B040-10B5A2DD4C1F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25B735FF-C879-4109-B65B-42A53C46AC9B}">
      <dgm:prSet phldrT="[Text]" custT="1"/>
      <dgm:spPr/>
      <dgm:t>
        <a:bodyPr/>
        <a:lstStyle/>
        <a:p>
          <a:r>
            <a:rPr lang="en-US" sz="2000" b="1" dirty="0">
              <a:latin typeface="Lato" panose="020F0502020204030203"/>
            </a:rPr>
            <a:t>Reliable</a:t>
          </a:r>
        </a:p>
      </dgm:t>
    </dgm:pt>
    <dgm:pt modelId="{BF12630C-CA10-4BAD-AEE6-355174E426F6}" type="parTrans" cxnId="{8FC87C9B-A474-472B-B115-D4DD0150ED75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6BED59C2-47BC-41BD-84F5-9A58AB6C9440}" type="sibTrans" cxnId="{8FC87C9B-A474-472B-B115-D4DD0150ED75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7522FFAF-F974-45A7-B5A6-3642D9164C32}" type="pres">
      <dgm:prSet presAssocID="{BBEAF023-2E0E-446D-B3BC-FECEFACCD04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6F9AE33-8845-4742-B9DE-9BE3AED98E8F}" type="pres">
      <dgm:prSet presAssocID="{C83DEED0-5171-4FCF-BB85-ED16D914CAEA}" presName="singleCycle" presStyleCnt="0"/>
      <dgm:spPr/>
    </dgm:pt>
    <dgm:pt modelId="{2453A905-6B67-4E9F-8350-33BB0F91E916}" type="pres">
      <dgm:prSet presAssocID="{C83DEED0-5171-4FCF-BB85-ED16D914CAEA}" presName="singleCenter" presStyleLbl="node1" presStyleIdx="0" presStyleCnt="6">
        <dgm:presLayoutVars>
          <dgm:chMax val="7"/>
          <dgm:chPref val="7"/>
        </dgm:presLayoutVars>
      </dgm:prSet>
      <dgm:spPr/>
    </dgm:pt>
    <dgm:pt modelId="{75308E13-0791-4A92-B8D2-14CD9AB60A9D}" type="pres">
      <dgm:prSet presAssocID="{F075F3B1-8501-4938-904B-0DE052837EC8}" presName="Name56" presStyleLbl="parChTrans1D2" presStyleIdx="0" presStyleCnt="5"/>
      <dgm:spPr/>
    </dgm:pt>
    <dgm:pt modelId="{4D353E78-F120-43A3-AF99-1F214340A4BA}" type="pres">
      <dgm:prSet presAssocID="{0047C151-B7BC-4CC8-8779-584E0C56DF4F}" presName="text0" presStyleLbl="node1" presStyleIdx="1" presStyleCnt="6" custScaleX="129744">
        <dgm:presLayoutVars>
          <dgm:bulletEnabled val="1"/>
        </dgm:presLayoutVars>
      </dgm:prSet>
      <dgm:spPr/>
    </dgm:pt>
    <dgm:pt modelId="{9B86AC3C-C72D-4537-A21A-2DEBC9CEDC7D}" type="pres">
      <dgm:prSet presAssocID="{B77078B1-9FF7-45C0-AA66-BEF505979E89}" presName="Name56" presStyleLbl="parChTrans1D2" presStyleIdx="1" presStyleCnt="5"/>
      <dgm:spPr/>
    </dgm:pt>
    <dgm:pt modelId="{6F87AE96-FEF5-4B38-B9FB-F885782DA93A}" type="pres">
      <dgm:prSet presAssocID="{F03EB85D-D965-4E60-9401-095D6436BE45}" presName="text0" presStyleLbl="node1" presStyleIdx="2" presStyleCnt="6" custScaleX="129744">
        <dgm:presLayoutVars>
          <dgm:bulletEnabled val="1"/>
        </dgm:presLayoutVars>
      </dgm:prSet>
      <dgm:spPr/>
    </dgm:pt>
    <dgm:pt modelId="{DE53A4CF-B301-49EF-93F0-2E2A41D077C4}" type="pres">
      <dgm:prSet presAssocID="{BB6BB3B5-DD29-487A-8546-2BFFB4351ECC}" presName="Name56" presStyleLbl="parChTrans1D2" presStyleIdx="2" presStyleCnt="5"/>
      <dgm:spPr/>
    </dgm:pt>
    <dgm:pt modelId="{D86D717C-E05D-451A-A8B7-62478B9EF2A3}" type="pres">
      <dgm:prSet presAssocID="{3C8BA228-15EF-461D-937B-50D68BF597ED}" presName="text0" presStyleLbl="node1" presStyleIdx="3" presStyleCnt="6" custScaleX="129744">
        <dgm:presLayoutVars>
          <dgm:bulletEnabled val="1"/>
        </dgm:presLayoutVars>
      </dgm:prSet>
      <dgm:spPr/>
    </dgm:pt>
    <dgm:pt modelId="{D7562BC6-336C-4D6D-A251-C3D914533EE3}" type="pres">
      <dgm:prSet presAssocID="{4D89103A-D3EF-49BB-8DF8-DAE098430438}" presName="Name56" presStyleLbl="parChTrans1D2" presStyleIdx="3" presStyleCnt="5"/>
      <dgm:spPr/>
    </dgm:pt>
    <dgm:pt modelId="{DE51FA4E-A7BF-46D8-B4AE-82EF691F375E}" type="pres">
      <dgm:prSet presAssocID="{C9C23B2B-796D-43BA-8910-3C4FBFC37F02}" presName="text0" presStyleLbl="node1" presStyleIdx="4" presStyleCnt="6" custScaleX="129744">
        <dgm:presLayoutVars>
          <dgm:bulletEnabled val="1"/>
        </dgm:presLayoutVars>
      </dgm:prSet>
      <dgm:spPr/>
    </dgm:pt>
    <dgm:pt modelId="{3E88445C-EBE4-49AC-B4F8-E18E46627701}" type="pres">
      <dgm:prSet presAssocID="{BF12630C-CA10-4BAD-AEE6-355174E426F6}" presName="Name56" presStyleLbl="parChTrans1D2" presStyleIdx="4" presStyleCnt="5"/>
      <dgm:spPr/>
    </dgm:pt>
    <dgm:pt modelId="{8B0EE032-2390-4B34-91E0-5A205C608176}" type="pres">
      <dgm:prSet presAssocID="{25B735FF-C879-4109-B65B-42A53C46AC9B}" presName="text0" presStyleLbl="node1" presStyleIdx="5" presStyleCnt="6" custScaleX="129744">
        <dgm:presLayoutVars>
          <dgm:bulletEnabled val="1"/>
        </dgm:presLayoutVars>
      </dgm:prSet>
      <dgm:spPr/>
    </dgm:pt>
  </dgm:ptLst>
  <dgm:cxnLst>
    <dgm:cxn modelId="{A0DEC904-C3B8-4A53-B1E1-59AF316594CE}" type="presOf" srcId="{4D89103A-D3EF-49BB-8DF8-DAE098430438}" destId="{D7562BC6-336C-4D6D-A251-C3D914533EE3}" srcOrd="0" destOrd="0" presId="urn:microsoft.com/office/officeart/2008/layout/RadialCluster"/>
    <dgm:cxn modelId="{65089817-B716-459B-B960-2012333CDA09}" srcId="{C83DEED0-5171-4FCF-BB85-ED16D914CAEA}" destId="{F03EB85D-D965-4E60-9401-095D6436BE45}" srcOrd="1" destOrd="0" parTransId="{B77078B1-9FF7-45C0-AA66-BEF505979E89}" sibTransId="{0B88514F-293B-4431-82AA-B518E603BDC7}"/>
    <dgm:cxn modelId="{27AC7421-A9B7-4BBC-9F3D-5E61878168DD}" type="presOf" srcId="{25B735FF-C879-4109-B65B-42A53C46AC9B}" destId="{8B0EE032-2390-4B34-91E0-5A205C608176}" srcOrd="0" destOrd="0" presId="urn:microsoft.com/office/officeart/2008/layout/RadialCluster"/>
    <dgm:cxn modelId="{8937EF2E-A0B7-4C6F-B08D-72F757AF8D8B}" srcId="{C83DEED0-5171-4FCF-BB85-ED16D914CAEA}" destId="{0047C151-B7BC-4CC8-8779-584E0C56DF4F}" srcOrd="0" destOrd="0" parTransId="{F075F3B1-8501-4938-904B-0DE052837EC8}" sibTransId="{06B1022D-0827-401F-972C-4C76DE3BD1DA}"/>
    <dgm:cxn modelId="{90BC2A3F-36B8-4E2C-8486-795F5DE2F51F}" type="presOf" srcId="{F075F3B1-8501-4938-904B-0DE052837EC8}" destId="{75308E13-0791-4A92-B8D2-14CD9AB60A9D}" srcOrd="0" destOrd="0" presId="urn:microsoft.com/office/officeart/2008/layout/RadialCluster"/>
    <dgm:cxn modelId="{8DB77C51-CD9D-4145-B040-10B5A2DD4C1F}" srcId="{C83DEED0-5171-4FCF-BB85-ED16D914CAEA}" destId="{C9C23B2B-796D-43BA-8910-3C4FBFC37F02}" srcOrd="3" destOrd="0" parTransId="{4D89103A-D3EF-49BB-8DF8-DAE098430438}" sibTransId="{2320CE6B-AA31-4FD3-B6A3-D775733344F6}"/>
    <dgm:cxn modelId="{73872258-C654-4636-9A24-3BF2FC467A1E}" type="presOf" srcId="{F03EB85D-D965-4E60-9401-095D6436BE45}" destId="{6F87AE96-FEF5-4B38-B9FB-F885782DA93A}" srcOrd="0" destOrd="0" presId="urn:microsoft.com/office/officeart/2008/layout/RadialCluster"/>
    <dgm:cxn modelId="{D0DA1F61-E285-423B-9582-E0CDDACE471C}" srcId="{C83DEED0-5171-4FCF-BB85-ED16D914CAEA}" destId="{3C8BA228-15EF-461D-937B-50D68BF597ED}" srcOrd="2" destOrd="0" parTransId="{BB6BB3B5-DD29-487A-8546-2BFFB4351ECC}" sibTransId="{18237DDB-B942-485C-AC88-A64F2EBE5BCD}"/>
    <dgm:cxn modelId="{308B226F-653C-4BDC-9494-F9C370843590}" type="presOf" srcId="{BB6BB3B5-DD29-487A-8546-2BFFB4351ECC}" destId="{DE53A4CF-B301-49EF-93F0-2E2A41D077C4}" srcOrd="0" destOrd="0" presId="urn:microsoft.com/office/officeart/2008/layout/RadialCluster"/>
    <dgm:cxn modelId="{8FC87C9B-A474-472B-B115-D4DD0150ED75}" srcId="{C83DEED0-5171-4FCF-BB85-ED16D914CAEA}" destId="{25B735FF-C879-4109-B65B-42A53C46AC9B}" srcOrd="4" destOrd="0" parTransId="{BF12630C-CA10-4BAD-AEE6-355174E426F6}" sibTransId="{6BED59C2-47BC-41BD-84F5-9A58AB6C9440}"/>
    <dgm:cxn modelId="{626825A0-7767-472D-8B5A-97FD51A68EE0}" type="presOf" srcId="{B77078B1-9FF7-45C0-AA66-BEF505979E89}" destId="{9B86AC3C-C72D-4537-A21A-2DEBC9CEDC7D}" srcOrd="0" destOrd="0" presId="urn:microsoft.com/office/officeart/2008/layout/RadialCluster"/>
    <dgm:cxn modelId="{648F36A6-52A0-465E-97C1-35759A4C31E2}" type="presOf" srcId="{BBEAF023-2E0E-446D-B3BC-FECEFACCD048}" destId="{7522FFAF-F974-45A7-B5A6-3642D9164C32}" srcOrd="0" destOrd="0" presId="urn:microsoft.com/office/officeart/2008/layout/RadialCluster"/>
    <dgm:cxn modelId="{A7B347A9-B013-4E69-BEA1-7453A21FA5FF}" type="presOf" srcId="{3C8BA228-15EF-461D-937B-50D68BF597ED}" destId="{D86D717C-E05D-451A-A8B7-62478B9EF2A3}" srcOrd="0" destOrd="0" presId="urn:microsoft.com/office/officeart/2008/layout/RadialCluster"/>
    <dgm:cxn modelId="{84A3AAC7-A208-4477-BA32-4EC49A66765A}" type="presOf" srcId="{0047C151-B7BC-4CC8-8779-584E0C56DF4F}" destId="{4D353E78-F120-43A3-AF99-1F214340A4BA}" srcOrd="0" destOrd="0" presId="urn:microsoft.com/office/officeart/2008/layout/RadialCluster"/>
    <dgm:cxn modelId="{04A464D2-AFEE-4307-B448-C0D77E7D5EB1}" type="presOf" srcId="{BF12630C-CA10-4BAD-AEE6-355174E426F6}" destId="{3E88445C-EBE4-49AC-B4F8-E18E46627701}" srcOrd="0" destOrd="0" presId="urn:microsoft.com/office/officeart/2008/layout/RadialCluster"/>
    <dgm:cxn modelId="{1EF80AD6-1C99-4D1F-82E4-8D4D927F208E}" type="presOf" srcId="{C83DEED0-5171-4FCF-BB85-ED16D914CAEA}" destId="{2453A905-6B67-4E9F-8350-33BB0F91E916}" srcOrd="0" destOrd="0" presId="urn:microsoft.com/office/officeart/2008/layout/RadialCluster"/>
    <dgm:cxn modelId="{A255D4EF-AFC9-419E-A441-57E66C056325}" srcId="{BBEAF023-2E0E-446D-B3BC-FECEFACCD048}" destId="{C83DEED0-5171-4FCF-BB85-ED16D914CAEA}" srcOrd="0" destOrd="0" parTransId="{54DC2DF0-F281-42DE-8ED9-8CCD1C3C43AB}" sibTransId="{E24C3C9A-1A2D-4CCA-96D8-4E299127DBF3}"/>
    <dgm:cxn modelId="{C21975F7-08DB-430D-B28A-5EA3E52018FE}" type="presOf" srcId="{C9C23B2B-796D-43BA-8910-3C4FBFC37F02}" destId="{DE51FA4E-A7BF-46D8-B4AE-82EF691F375E}" srcOrd="0" destOrd="0" presId="urn:microsoft.com/office/officeart/2008/layout/RadialCluster"/>
    <dgm:cxn modelId="{335BB4E7-FBB2-4514-BE35-BD5832F8B905}" type="presParOf" srcId="{7522FFAF-F974-45A7-B5A6-3642D9164C32}" destId="{16F9AE33-8845-4742-B9DE-9BE3AED98E8F}" srcOrd="0" destOrd="0" presId="urn:microsoft.com/office/officeart/2008/layout/RadialCluster"/>
    <dgm:cxn modelId="{0DEF8C3B-3095-4EF0-B03C-1334EDC2FE75}" type="presParOf" srcId="{16F9AE33-8845-4742-B9DE-9BE3AED98E8F}" destId="{2453A905-6B67-4E9F-8350-33BB0F91E916}" srcOrd="0" destOrd="0" presId="urn:microsoft.com/office/officeart/2008/layout/RadialCluster"/>
    <dgm:cxn modelId="{7BC3F4E9-8318-4D1F-A3AC-5ECAF430FC44}" type="presParOf" srcId="{16F9AE33-8845-4742-B9DE-9BE3AED98E8F}" destId="{75308E13-0791-4A92-B8D2-14CD9AB60A9D}" srcOrd="1" destOrd="0" presId="urn:microsoft.com/office/officeart/2008/layout/RadialCluster"/>
    <dgm:cxn modelId="{67B3AF35-1399-4099-A06A-5A2E8AC7508A}" type="presParOf" srcId="{16F9AE33-8845-4742-B9DE-9BE3AED98E8F}" destId="{4D353E78-F120-43A3-AF99-1F214340A4BA}" srcOrd="2" destOrd="0" presId="urn:microsoft.com/office/officeart/2008/layout/RadialCluster"/>
    <dgm:cxn modelId="{2977E96B-DA74-4309-B0BF-457ABF54DC38}" type="presParOf" srcId="{16F9AE33-8845-4742-B9DE-9BE3AED98E8F}" destId="{9B86AC3C-C72D-4537-A21A-2DEBC9CEDC7D}" srcOrd="3" destOrd="0" presId="urn:microsoft.com/office/officeart/2008/layout/RadialCluster"/>
    <dgm:cxn modelId="{DF1D10AD-0E13-4DDB-9ED0-82AF03179600}" type="presParOf" srcId="{16F9AE33-8845-4742-B9DE-9BE3AED98E8F}" destId="{6F87AE96-FEF5-4B38-B9FB-F885782DA93A}" srcOrd="4" destOrd="0" presId="urn:microsoft.com/office/officeart/2008/layout/RadialCluster"/>
    <dgm:cxn modelId="{45D980F2-3044-4007-87B2-93A6C7347D4B}" type="presParOf" srcId="{16F9AE33-8845-4742-B9DE-9BE3AED98E8F}" destId="{DE53A4CF-B301-49EF-93F0-2E2A41D077C4}" srcOrd="5" destOrd="0" presId="urn:microsoft.com/office/officeart/2008/layout/RadialCluster"/>
    <dgm:cxn modelId="{9702AFD9-EAEC-4486-B12D-90E9EDC57CE9}" type="presParOf" srcId="{16F9AE33-8845-4742-B9DE-9BE3AED98E8F}" destId="{D86D717C-E05D-451A-A8B7-62478B9EF2A3}" srcOrd="6" destOrd="0" presId="urn:microsoft.com/office/officeart/2008/layout/RadialCluster"/>
    <dgm:cxn modelId="{CA3CCA65-B34E-4E83-9F3D-8354DCF8A1F8}" type="presParOf" srcId="{16F9AE33-8845-4742-B9DE-9BE3AED98E8F}" destId="{D7562BC6-336C-4D6D-A251-C3D914533EE3}" srcOrd="7" destOrd="0" presId="urn:microsoft.com/office/officeart/2008/layout/RadialCluster"/>
    <dgm:cxn modelId="{EA6953A7-B71B-4C5D-97E6-47472D594AC7}" type="presParOf" srcId="{16F9AE33-8845-4742-B9DE-9BE3AED98E8F}" destId="{DE51FA4E-A7BF-46D8-B4AE-82EF691F375E}" srcOrd="8" destOrd="0" presId="urn:microsoft.com/office/officeart/2008/layout/RadialCluster"/>
    <dgm:cxn modelId="{67DF58D4-617F-4454-9DF0-93419A30EEAA}" type="presParOf" srcId="{16F9AE33-8845-4742-B9DE-9BE3AED98E8F}" destId="{3E88445C-EBE4-49AC-B4F8-E18E46627701}" srcOrd="9" destOrd="0" presId="urn:microsoft.com/office/officeart/2008/layout/RadialCluster"/>
    <dgm:cxn modelId="{2B4861C1-6506-420B-89D4-5C3A22A06523}" type="presParOf" srcId="{16F9AE33-8845-4742-B9DE-9BE3AED98E8F}" destId="{8B0EE032-2390-4B34-91E0-5A205C608176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3A905-6B67-4E9F-8350-33BB0F91E916}">
      <dsp:nvSpPr>
        <dsp:cNvPr id="0" name=""/>
        <dsp:cNvSpPr/>
      </dsp:nvSpPr>
      <dsp:spPr>
        <a:xfrm>
          <a:off x="2274569" y="1813258"/>
          <a:ext cx="1394460" cy="139446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Lato" panose="020F0502020204030203"/>
            </a:rPr>
            <a:t>Memory</a:t>
          </a:r>
          <a:endParaRPr lang="en-US" sz="1800" b="1" kern="1200" dirty="0">
            <a:latin typeface="Lato" panose="020F0502020204030203"/>
          </a:endParaRPr>
        </a:p>
      </dsp:txBody>
      <dsp:txXfrm>
        <a:off x="2342641" y="1881330"/>
        <a:ext cx="1258316" cy="1258316"/>
      </dsp:txXfrm>
    </dsp:sp>
    <dsp:sp modelId="{75308E13-0791-4A92-B8D2-14CD9AB60A9D}">
      <dsp:nvSpPr>
        <dsp:cNvPr id="0" name=""/>
        <dsp:cNvSpPr/>
      </dsp:nvSpPr>
      <dsp:spPr>
        <a:xfrm rot="16200000">
          <a:off x="2578046" y="1419504"/>
          <a:ext cx="7875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7506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53E78-F120-43A3-AF99-1F214340A4BA}">
      <dsp:nvSpPr>
        <dsp:cNvPr id="0" name=""/>
        <dsp:cNvSpPr/>
      </dsp:nvSpPr>
      <dsp:spPr>
        <a:xfrm>
          <a:off x="2365708" y="91463"/>
          <a:ext cx="1212182" cy="934288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48043"/>
                <a:satOff val="-12691"/>
                <a:lumOff val="8296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48043"/>
                <a:satOff val="-12691"/>
                <a:lumOff val="8296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48043"/>
                <a:satOff val="-12691"/>
                <a:lumOff val="82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Lato" panose="020F0502020204030203"/>
            </a:rPr>
            <a:t>Cheap</a:t>
          </a:r>
        </a:p>
      </dsp:txBody>
      <dsp:txXfrm>
        <a:off x="2411316" y="137071"/>
        <a:ext cx="1120966" cy="843072"/>
      </dsp:txXfrm>
    </dsp:sp>
    <dsp:sp modelId="{9B86AC3C-C72D-4537-A21A-2DEBC9CEDC7D}">
      <dsp:nvSpPr>
        <dsp:cNvPr id="0" name=""/>
        <dsp:cNvSpPr/>
      </dsp:nvSpPr>
      <dsp:spPr>
        <a:xfrm rot="20520000">
          <a:off x="3654799" y="2194099"/>
          <a:ext cx="5814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1487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7AE96-FEF5-4B38-B9FB-F885782DA93A}">
      <dsp:nvSpPr>
        <dsp:cNvPr id="0" name=""/>
        <dsp:cNvSpPr/>
      </dsp:nvSpPr>
      <dsp:spPr>
        <a:xfrm>
          <a:off x="4222057" y="1440179"/>
          <a:ext cx="1212182" cy="934288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96086"/>
                <a:satOff val="-25381"/>
                <a:lumOff val="16592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96086"/>
                <a:satOff val="-25381"/>
                <a:lumOff val="16592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96086"/>
                <a:satOff val="-25381"/>
                <a:lumOff val="1659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Lato" panose="020F0502020204030203"/>
            </a:rPr>
            <a:t>Efficient</a:t>
          </a:r>
        </a:p>
      </dsp:txBody>
      <dsp:txXfrm>
        <a:off x="4267665" y="1485787"/>
        <a:ext cx="1120966" cy="843072"/>
      </dsp:txXfrm>
    </dsp:sp>
    <dsp:sp modelId="{DE53A4CF-B301-49EF-93F0-2E2A41D077C4}">
      <dsp:nvSpPr>
        <dsp:cNvPr id="0" name=""/>
        <dsp:cNvSpPr/>
      </dsp:nvSpPr>
      <dsp:spPr>
        <a:xfrm rot="3240000">
          <a:off x="3372709" y="3415083"/>
          <a:ext cx="5126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2635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D717C-E05D-451A-A8B7-62478B9EF2A3}">
      <dsp:nvSpPr>
        <dsp:cNvPr id="0" name=""/>
        <dsp:cNvSpPr/>
      </dsp:nvSpPr>
      <dsp:spPr>
        <a:xfrm>
          <a:off x="3512995" y="3622448"/>
          <a:ext cx="1212182" cy="934288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44129"/>
                <a:satOff val="-38072"/>
                <a:lumOff val="24888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144129"/>
                <a:satOff val="-38072"/>
                <a:lumOff val="24888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144129"/>
                <a:satOff val="-38072"/>
                <a:lumOff val="2488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Lato" panose="020F0502020204030203"/>
            </a:rPr>
            <a:t>Dense </a:t>
          </a:r>
          <a:br>
            <a:rPr lang="en-US" sz="2000" b="1" kern="1200" dirty="0">
              <a:latin typeface="Lato" panose="020F0502020204030203"/>
            </a:rPr>
          </a:br>
          <a:r>
            <a:rPr lang="en-US" sz="2000" b="1" kern="1200" dirty="0">
              <a:latin typeface="Lato" panose="020F0502020204030203"/>
            </a:rPr>
            <a:t>(high capacity)</a:t>
          </a:r>
        </a:p>
      </dsp:txBody>
      <dsp:txXfrm>
        <a:off x="3558603" y="3668056"/>
        <a:ext cx="1120966" cy="843072"/>
      </dsp:txXfrm>
    </dsp:sp>
    <dsp:sp modelId="{D7562BC6-336C-4D6D-A251-C3D914533EE3}">
      <dsp:nvSpPr>
        <dsp:cNvPr id="0" name=""/>
        <dsp:cNvSpPr/>
      </dsp:nvSpPr>
      <dsp:spPr>
        <a:xfrm rot="7560000">
          <a:off x="2058255" y="3415083"/>
          <a:ext cx="5126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2635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1FA4E-A7BF-46D8-B4AE-82EF691F375E}">
      <dsp:nvSpPr>
        <dsp:cNvPr id="0" name=""/>
        <dsp:cNvSpPr/>
      </dsp:nvSpPr>
      <dsp:spPr>
        <a:xfrm>
          <a:off x="1218421" y="3622448"/>
          <a:ext cx="1212182" cy="934288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92171"/>
                <a:satOff val="-50762"/>
                <a:lumOff val="33184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192171"/>
                <a:satOff val="-50762"/>
                <a:lumOff val="33184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192171"/>
                <a:satOff val="-50762"/>
                <a:lumOff val="3318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Lato" panose="020F0502020204030203"/>
            </a:rPr>
            <a:t>Fast</a:t>
          </a:r>
        </a:p>
      </dsp:txBody>
      <dsp:txXfrm>
        <a:off x="1264029" y="3668056"/>
        <a:ext cx="1120966" cy="843072"/>
      </dsp:txXfrm>
    </dsp:sp>
    <dsp:sp modelId="{3E88445C-EBE4-49AC-B4F8-E18E46627701}">
      <dsp:nvSpPr>
        <dsp:cNvPr id="0" name=""/>
        <dsp:cNvSpPr/>
      </dsp:nvSpPr>
      <dsp:spPr>
        <a:xfrm rot="11880000">
          <a:off x="1707312" y="2194099"/>
          <a:ext cx="5814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1487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EE032-2390-4B34-91E0-5A205C608176}">
      <dsp:nvSpPr>
        <dsp:cNvPr id="0" name=""/>
        <dsp:cNvSpPr/>
      </dsp:nvSpPr>
      <dsp:spPr>
        <a:xfrm>
          <a:off x="509359" y="1440179"/>
          <a:ext cx="1212182" cy="934288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40214"/>
                <a:satOff val="-63453"/>
                <a:lumOff val="41480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240214"/>
                <a:satOff val="-63453"/>
                <a:lumOff val="41480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240214"/>
                <a:satOff val="-63453"/>
                <a:lumOff val="4148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Lato" panose="020F0502020204030203"/>
            </a:rPr>
            <a:t>Reliable</a:t>
          </a:r>
        </a:p>
      </dsp:txBody>
      <dsp:txXfrm>
        <a:off x="554967" y="1485787"/>
        <a:ext cx="1120966" cy="84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BEE3CD2-824C-409B-AD2E-25CAA30DEF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50" units="cm"/>
          <inkml:channel name="Y" type="integer" max="1741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9-26T18:58:25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25208 18846 184 0,'0'-11'214'16,"0"2"-14"-16,0 2 27 15,0 2-38-15,0 3 13 16,0 1 121 15,-1 0-76-31,0 0-160 0,-2 2-5 16,-6 36-28-16,-12 48-12 16,10-36-14-16,3-23-4 15,5-9-11-15,-2-5-3 16,1-14-4-16,0-3-4 0,3 0-2 15,0 4-2-15,-2-1 1 16,3-9 0-16,0-8 1 16,5-41 0-16,-3 38 1 15,-4 8 0-15,2 3 1 16,0 5 15-16,-1 2 6 16,-3 10 9-16,4-6 2 0,-1 1 1 15,-2 8-13-15,-6 9-6 16,-17 24-9-16,19-38-1 15,-4-6-4-15,9-4-1 16,0-5 0-16,2 11-1 16,-4-4 1-16,4 2 0 15,-1 2 1-15,0 1 1 16,-2 0-1-16,-7 15 1 16,-23 32-1-16,15-40 7 15,3-6 1-15,-1-16 2 16,5 4 0-16,-1-6 0 15,5-2-7-15,-1 1 2 16,-2 23 0-16,-2 6 1 16,-1 11 0-16,-4 9 0 15,-5-1-4-15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50" units="cm"/>
          <inkml:channel name="Y" type="integer" max="1741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03T18:54:39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13382 15632 198 0,'-6'6'-29'16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2F2BB1-3AF9-437E-92CA-5C027E0B6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F22ED-F8E8-49DE-9D47-973EF7960B0D}" type="slidenum">
              <a:rPr lang="en-US"/>
              <a:pPr/>
              <a:t>1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33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9465CC6-CAD6-4D64-86A5-74BC1B32F1EA}" type="datetime1">
              <a:rPr lang="en-US"/>
              <a:pPr/>
              <a:t>10/17/18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1C668-1908-4A6F-9115-89A3BF2C7E5D}" type="slidenum">
              <a:rPr lang="en-US"/>
              <a:pPr/>
              <a:t>14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2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7794C68-C385-4AFA-AA35-30DC3B25FEEE}" type="datetime1">
              <a:rPr lang="en-US"/>
              <a:pPr/>
              <a:t>10/17/18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EE50A-0EE5-4383-A31C-0D434D1F2323}" type="slidenum">
              <a:rPr lang="en-US"/>
              <a:pPr/>
              <a:t>16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02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3C61F-13A9-4A38-81AD-741053E6B36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81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B0DC09A-C699-4449-A530-00F01566AD20}" type="datetime1">
              <a:rPr lang="en-US"/>
              <a:pPr/>
              <a:t>10/17/18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1FDB21-63A8-4DDF-9BB7-7264DAA6D817}" type="slidenum">
              <a:rPr lang="en-US"/>
              <a:pPr/>
              <a:t>18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55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C7B1E3D-D1E9-4330-909D-D6A8E002DB76}" type="datetime1">
              <a:rPr lang="en-US"/>
              <a:pPr/>
              <a:t>10/17/18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9697E-E6AA-4B60-A0BE-6D31E4C6E511}" type="slidenum">
              <a:rPr lang="en-US"/>
              <a:pPr/>
              <a:t>19</a:t>
            </a:fld>
            <a:endParaRPr 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07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EE1C5B4-ECF0-46B8-A4CA-2129BA21CB11}" type="datetime1">
              <a:rPr lang="en-US"/>
              <a:pPr/>
              <a:t>10/17/18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935BD-FB14-4A7E-A9D6-AA76EFF206B1}" type="slidenum">
              <a:rPr lang="en-US"/>
              <a:pPr/>
              <a:t>21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08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7C6D36E-8374-46B8-88EF-EA243DB237CF}" type="datetime1">
              <a:rPr lang="en-US"/>
              <a:pPr/>
              <a:t>10/17/18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A3CD0D-52BC-478F-8B35-8F8CBF6641AD}" type="slidenum">
              <a:rPr lang="en-US"/>
              <a:pPr/>
              <a:t>22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2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D72811-CA16-436A-915B-524BA96EB5C5}" type="slidenum">
              <a:rPr lang="en-US"/>
              <a:pPr/>
              <a:t>23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4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C4838-FA78-4889-8027-FD392B45B631}" type="slidenum">
              <a:rPr lang="en-US"/>
              <a:pPr/>
              <a:t>24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90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93480-50F6-481B-BFF1-D8A42662FFDD}" type="slidenum">
              <a:rPr lang="en-US"/>
              <a:pPr/>
              <a:t>25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61C5C-8227-4AB8-8B89-0A6392D851D2}" type="slidenum">
              <a:rPr lang="en-US"/>
              <a:pPr/>
              <a:t>5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19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2478B-C4E5-4578-9402-2A78522AE1C4}" type="slidenum">
              <a:rPr lang="en-US"/>
              <a:pPr/>
              <a:t>26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26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F18AF2-6A99-42DD-B071-BCF92216423C}" type="slidenum">
              <a:rPr lang="en-US"/>
              <a:pPr/>
              <a:t>27</a:t>
            </a:fld>
            <a:endParaRPr 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95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23BB60-F989-4C8F-A9AC-B66D8743DB66}" type="datetime1">
              <a:rPr lang="en-US"/>
              <a:pPr/>
              <a:t>10/17/18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013C4-C7FE-48B7-949C-533AC2A410BB}" type="slidenum">
              <a:rPr lang="en-US"/>
              <a:pPr/>
              <a:t>28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0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21A9FC6-B1D2-4B7E-9834-B1301B9BBF6C}" type="datetime1">
              <a:rPr lang="en-US"/>
              <a:pPr/>
              <a:t>10/17/18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AC072-4B45-4342-9A31-01F15F72E42A}" type="slidenum">
              <a:rPr lang="en-US"/>
              <a:pPr/>
              <a:t>29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02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DB0977-59EE-4EF1-94E1-BAD8EA2E0167}" type="datetime1">
              <a:rPr lang="en-US"/>
              <a:pPr/>
              <a:t>10/17/18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5B61C-C26A-4843-8607-13560B107DD3}" type="slidenum">
              <a:rPr lang="en-US"/>
              <a:pPr/>
              <a:t>30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30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C72A514-2D1E-48F7-83BE-E6B188889694}" type="datetime1">
              <a:rPr lang="en-US"/>
              <a:pPr/>
              <a:t>10/17/18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53E26-F38B-4E26-A24C-60B372580847}" type="slidenum">
              <a:rPr lang="en-US"/>
              <a:pPr/>
              <a:t>31</a:t>
            </a:fld>
            <a:endParaRPr lang="en-US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09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113DF-E94C-4671-B8F8-D931C9AC2079}" type="slidenum">
              <a:rPr lang="en-US"/>
              <a:pPr/>
              <a:t>32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8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F278714-02EF-4601-BC0E-6A99507A03A3}" type="datetime1">
              <a:rPr lang="en-US"/>
              <a:pPr/>
              <a:t>10/17/18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C150C-C4F0-42A9-980C-24FA170BEFC5}" type="slidenum">
              <a:rPr lang="en-US"/>
              <a:pPr/>
              <a:t>6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6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E5092-6EF9-4C73-930F-EA2E156F8A00}" type="slidenum">
              <a:rPr lang="en-US"/>
              <a:pPr/>
              <a:t>7</a:t>
            </a:fld>
            <a:endParaRPr 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83539-1390-488C-8381-A5E207B9292D}" type="slidenum">
              <a:rPr lang="en-US"/>
              <a:pPr/>
              <a:t>9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03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50713-C97C-4A5E-8164-1451B5A8C792}" type="slidenum">
              <a:rPr lang="en-US"/>
              <a:pPr/>
              <a:t>10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0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789F94-1215-499A-A4D3-FD888FAF76DB}" type="slidenum">
              <a:rPr lang="en-US"/>
              <a:pPr/>
              <a:t>11</a:t>
            </a:fld>
            <a:endParaRPr 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D286E-405D-456C-BC19-0D41A6077A19}" type="slidenum">
              <a:rPr lang="en-US"/>
              <a:pPr/>
              <a:t>12</a:t>
            </a:fld>
            <a:endParaRPr lang="en-US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0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C3200-15AE-4618-A3DE-D6D07C9E895A}" type="slidenum">
              <a:rPr lang="en-US"/>
              <a:pPr/>
              <a:t>13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C536B-9D4C-40E9-808E-AE5D414C922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8" name="Text Box 41"/>
          <p:cNvSpPr txBox="1">
            <a:spLocks noChangeArrowheads="1"/>
          </p:cNvSpPr>
          <p:nvPr userDrawn="1"/>
        </p:nvSpPr>
        <p:spPr bwMode="auto">
          <a:xfrm>
            <a:off x="-22225" y="6613525"/>
            <a:ext cx="1851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cs typeface="Arial" charset="0"/>
              </a:rPr>
              <a:t>© Derek Chiou &amp; Mattan Erez</a:t>
            </a:r>
          </a:p>
        </p:txBody>
      </p:sp>
    </p:spTree>
    <p:extLst>
      <p:ext uri="{BB962C8B-B14F-4D97-AF65-F5344CB8AC3E}">
        <p14:creationId xmlns:p14="http://schemas.microsoft.com/office/powerpoint/2010/main" val="290883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1B7D08-3D83-458D-A577-BB55E55FB23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52042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0113" cy="6399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99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EEFB18-BA1D-41A0-9873-645E1FBEF4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66326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5613" cy="9001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534400" cy="52562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305800" y="6400800"/>
            <a:ext cx="836613" cy="455613"/>
          </a:xfrm>
        </p:spPr>
        <p:txBody>
          <a:bodyPr/>
          <a:lstStyle>
            <a:lvl1pPr>
              <a:defRPr/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4059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98A09C-1584-4E46-935C-492AB14C1C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17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9F8BE-3158-4ACC-9D6D-293553305A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7859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3F87AD-1B09-4106-B498-C90F07B9EF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91379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F9CA2E-3FB3-45A8-9984-8D82C02330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13"/>
          </p:nvPr>
        </p:nvSpPr>
        <p:spPr>
          <a:xfrm>
            <a:off x="1143000" y="0"/>
            <a:ext cx="5181600" cy="417871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068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F08723-54D2-4578-BD5A-75247D965FF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69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A1E50F-F327-4055-8D0A-884D8C8DB3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18607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36EE54-81DB-4D53-A93A-BD88AB0017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4082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EBB740-3606-4F0C-B3D6-7D39D1CFD47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916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415" y="457200"/>
            <a:ext cx="860318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5344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05600" y="-14221"/>
            <a:ext cx="836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t="30441" r="14442" b="31507"/>
          <a:stretch/>
        </p:blipFill>
        <p:spPr>
          <a:xfrm>
            <a:off x="7733531" y="76200"/>
            <a:ext cx="124968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dt="0"/>
  <p:txStyles>
    <p:titleStyle>
      <a:lvl1pPr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defRPr sz="2800" b="1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j-cs"/>
        </a:defRPr>
      </a:lvl1pPr>
      <a:lvl2pPr marL="4318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2pPr>
      <a:lvl3pPr marL="647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3pPr>
      <a:lvl4pPr marL="8636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4pPr>
      <a:lvl5pPr marL="10795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5pPr>
      <a:lvl6pPr marL="1536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6pPr>
      <a:lvl7pPr marL="19939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7pPr>
      <a:lvl8pPr marL="24511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8pPr>
      <a:lvl9pPr marL="29083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1313" indent="-341313" algn="l" defTabSz="457200" rtl="0" eaLnBrk="1" fontAlgn="base" hangingPunct="1">
        <a:lnSpc>
          <a:spcPct val="90000"/>
        </a:lnSpc>
        <a:spcBef>
          <a:spcPts val="650"/>
        </a:spcBef>
        <a:spcAft>
          <a:spcPct val="0"/>
        </a:spcAft>
        <a:buClr>
          <a:schemeClr val="tx1"/>
        </a:buClr>
        <a:buSzPct val="100000"/>
        <a:buFont typeface="Century Gothic" pitchFamily="34" charset="0"/>
        <a:buChar char="•"/>
        <a:defRPr sz="2600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1pPr>
      <a:lvl2pPr marL="741363" indent="-284163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Century Gothic" pitchFamily="34" charset="0"/>
        <a:buChar char="–"/>
        <a:defRPr sz="2200">
          <a:solidFill>
            <a:schemeClr val="tx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2pPr>
      <a:lvl3pPr marL="11430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100000"/>
        <a:buFont typeface="Century Gothic" pitchFamily="34" charset="0"/>
        <a:buChar char="•"/>
        <a:defRPr>
          <a:solidFill>
            <a:schemeClr val="accent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3pPr>
      <a:lvl4pPr marL="1600200" indent="-228600" algn="l" defTabSz="457200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–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4pPr>
      <a:lvl5pPr marL="2057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•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5pPr>
      <a:lvl6pPr marL="25146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382N.1: Computer Architecture</a:t>
            </a:r>
            <a:br>
              <a:rPr lang="en-US" dirty="0"/>
            </a:br>
            <a:r>
              <a:rPr lang="en-US" dirty="0"/>
              <a:t>           Fall 2018: Lecture 13</a:t>
            </a:r>
            <a:br>
              <a:rPr lang="en-US" dirty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 Sunwoo</a:t>
            </a:r>
          </a:p>
          <a:p>
            <a:r>
              <a:rPr lang="en-US" dirty="0"/>
              <a:t>University of Texas at Austin</a:t>
            </a:r>
          </a:p>
          <a:p>
            <a:r>
              <a:rPr lang="en-US" dirty="0"/>
              <a:t>Arm Research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949240" y="6771240"/>
              <a:ext cx="126000" cy="82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8440" y="6762240"/>
                <a:ext cx="1450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4815360" y="5627520"/>
              <a:ext cx="2520" cy="2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2480" y="5624280"/>
                <a:ext cx="8640" cy="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VAX Virtual Memory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VAX == Virtual Address Extension</a:t>
            </a:r>
          </a:p>
          <a:p>
            <a:pPr lvl="1"/>
            <a:r>
              <a:rPr lang="en-US" dirty="0"/>
              <a:t>Extended PDP-11</a:t>
            </a:r>
          </a:p>
          <a:p>
            <a:r>
              <a:rPr lang="en-US" dirty="0"/>
              <a:t>32b address space, byte addressable</a:t>
            </a:r>
          </a:p>
          <a:p>
            <a:pPr lvl="1"/>
            <a:endParaRPr lang="en-US" dirty="0"/>
          </a:p>
          <a:p>
            <a:r>
              <a:rPr lang="en-US" dirty="0"/>
              <a:t>Single family of machines that had different performance and amounts of memory but all ran the same programs</a:t>
            </a:r>
          </a:p>
          <a:p>
            <a:endParaRPr lang="en-US" dirty="0"/>
          </a:p>
          <a:p>
            <a:r>
              <a:rPr lang="en-US" dirty="0"/>
              <a:t>VAX pages are 512 bytes (small)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41A7B87-6149-4BC9-9A2C-086564E9C03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686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ato" panose="020F0502020204030203"/>
              </a:rPr>
              <a:t>VAX View Of Memory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2B8899-1127-45FE-A57B-3EB0CC0358DC}" type="slidenum">
              <a:rPr lang="en-US" altLang="en-US">
                <a:latin typeface="Lato" panose="020F0502020204030203"/>
              </a:rPr>
              <a:pPr/>
              <a:t>11</a:t>
            </a:fld>
            <a:endParaRPr lang="en-US" altLang="en-US">
              <a:latin typeface="Lato" panose="020F0502020204030203"/>
            </a:endParaRPr>
          </a:p>
        </p:txBody>
      </p:sp>
      <p:sp>
        <p:nvSpPr>
          <p:cNvPr id="36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>
                <a:latin typeface="Lato" panose="020F0502020204030203"/>
              </a:rPr>
              <a:t>© Derek Chiou &amp; Mattan Erez &amp; Dam Sunwoo</a:t>
            </a:r>
            <a:endParaRPr lang="en-US" altLang="en-US" dirty="0">
              <a:latin typeface="Lato" panose="020F0502020204030203"/>
            </a:endParaRPr>
          </a:p>
        </p:txBody>
      </p:sp>
      <p:sp>
        <p:nvSpPr>
          <p:cNvPr id="502787" name="Rectangle 3"/>
          <p:cNvSpPr>
            <a:spLocks noChangeArrowheads="1"/>
          </p:cNvSpPr>
          <p:nvPr/>
        </p:nvSpPr>
        <p:spPr bwMode="auto">
          <a:xfrm>
            <a:off x="3429000" y="5498184"/>
            <a:ext cx="3581400" cy="838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latin typeface="Lato" panose="020F0502020204030203"/>
              </a:rPr>
              <a:t>P0 (Program) Region</a:t>
            </a:r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3429000" y="4659984"/>
            <a:ext cx="3581400" cy="838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latin typeface="Lato" panose="020F0502020204030203"/>
              </a:rPr>
              <a:t>P1 (Control) Region</a:t>
            </a:r>
          </a:p>
        </p:txBody>
      </p:sp>
      <p:sp>
        <p:nvSpPr>
          <p:cNvPr id="502789" name="Rectangle 5"/>
          <p:cNvSpPr>
            <a:spLocks noChangeArrowheads="1"/>
          </p:cNvSpPr>
          <p:nvPr/>
        </p:nvSpPr>
        <p:spPr bwMode="auto">
          <a:xfrm>
            <a:off x="3429000" y="3821784"/>
            <a:ext cx="3581400" cy="838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latin typeface="Lato" panose="020F0502020204030203"/>
              </a:rPr>
              <a:t>System Region</a:t>
            </a:r>
          </a:p>
        </p:txBody>
      </p:sp>
      <p:sp>
        <p:nvSpPr>
          <p:cNvPr id="502790" name="Rectangle 6"/>
          <p:cNvSpPr>
            <a:spLocks noChangeArrowheads="1"/>
          </p:cNvSpPr>
          <p:nvPr/>
        </p:nvSpPr>
        <p:spPr bwMode="auto">
          <a:xfrm>
            <a:off x="3429000" y="2983584"/>
            <a:ext cx="3581400" cy="838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latin typeface="Lato" panose="020F0502020204030203"/>
              </a:rPr>
              <a:t>(Reserved)</a:t>
            </a:r>
          </a:p>
        </p:txBody>
      </p:sp>
      <p:sp>
        <p:nvSpPr>
          <p:cNvPr id="502791" name="AutoShape 7"/>
          <p:cNvSpPr>
            <a:spLocks/>
          </p:cNvSpPr>
          <p:nvPr/>
        </p:nvSpPr>
        <p:spPr bwMode="auto">
          <a:xfrm>
            <a:off x="3276600" y="4659984"/>
            <a:ext cx="76200" cy="1676400"/>
          </a:xfrm>
          <a:prstGeom prst="leftBrace">
            <a:avLst>
              <a:gd name="adj1" fmla="val 1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02792" name="AutoShape 8"/>
          <p:cNvSpPr>
            <a:spLocks/>
          </p:cNvSpPr>
          <p:nvPr/>
        </p:nvSpPr>
        <p:spPr bwMode="auto">
          <a:xfrm>
            <a:off x="3276600" y="2983584"/>
            <a:ext cx="76200" cy="1676400"/>
          </a:xfrm>
          <a:prstGeom prst="leftBrace">
            <a:avLst>
              <a:gd name="adj1" fmla="val 1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02793" name="Text Box 9"/>
          <p:cNvSpPr txBox="1">
            <a:spLocks noChangeArrowheads="1"/>
          </p:cNvSpPr>
          <p:nvPr/>
        </p:nvSpPr>
        <p:spPr bwMode="auto">
          <a:xfrm>
            <a:off x="1598104" y="5345784"/>
            <a:ext cx="160864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Lato" panose="020F0502020204030203"/>
              </a:rPr>
              <a:t>Process space</a:t>
            </a:r>
          </a:p>
        </p:txBody>
      </p:sp>
      <p:sp>
        <p:nvSpPr>
          <p:cNvPr id="502794" name="Text Box 10"/>
          <p:cNvSpPr txBox="1">
            <a:spLocks noChangeArrowheads="1"/>
          </p:cNvSpPr>
          <p:nvPr/>
        </p:nvSpPr>
        <p:spPr bwMode="auto">
          <a:xfrm>
            <a:off x="1070331" y="3669384"/>
            <a:ext cx="213641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Lato" panose="020F0502020204030203"/>
              </a:rPr>
              <a:t>System-wide space</a:t>
            </a:r>
          </a:p>
        </p:txBody>
      </p:sp>
      <p:sp>
        <p:nvSpPr>
          <p:cNvPr id="502795" name="Line 11"/>
          <p:cNvSpPr>
            <a:spLocks noChangeShapeType="1"/>
          </p:cNvSpPr>
          <p:nvPr/>
        </p:nvSpPr>
        <p:spPr bwMode="auto">
          <a:xfrm>
            <a:off x="6858000" y="465998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02796" name="Line 12"/>
          <p:cNvSpPr>
            <a:spLocks noChangeShapeType="1"/>
          </p:cNvSpPr>
          <p:nvPr/>
        </p:nvSpPr>
        <p:spPr bwMode="auto">
          <a:xfrm flipV="1">
            <a:off x="6858000" y="565058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02797" name="Line 13"/>
          <p:cNvSpPr>
            <a:spLocks noChangeShapeType="1"/>
          </p:cNvSpPr>
          <p:nvPr/>
        </p:nvSpPr>
        <p:spPr bwMode="auto">
          <a:xfrm flipV="1">
            <a:off x="6858000" y="397418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02798" name="Rectangle 14"/>
          <p:cNvSpPr>
            <a:spLocks noChangeArrowheads="1"/>
          </p:cNvSpPr>
          <p:nvPr/>
        </p:nvSpPr>
        <p:spPr bwMode="auto">
          <a:xfrm>
            <a:off x="838200" y="1524000"/>
            <a:ext cx="4572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Lato" panose="020F0502020204030203"/>
              </a:rPr>
              <a:t>PT</a:t>
            </a:r>
          </a:p>
        </p:txBody>
      </p:sp>
      <p:sp>
        <p:nvSpPr>
          <p:cNvPr id="502799" name="Line 15"/>
          <p:cNvSpPr>
            <a:spLocks noChangeShapeType="1"/>
          </p:cNvSpPr>
          <p:nvPr/>
        </p:nvSpPr>
        <p:spPr bwMode="auto">
          <a:xfrm>
            <a:off x="1066800" y="1524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Lato" panose="020F0502020204030203"/>
            </a:endParaRPr>
          </a:p>
        </p:txBody>
      </p:sp>
      <p:sp>
        <p:nvSpPr>
          <p:cNvPr id="502800" name="Line 16"/>
          <p:cNvSpPr>
            <a:spLocks noChangeShapeType="1"/>
          </p:cNvSpPr>
          <p:nvPr/>
        </p:nvSpPr>
        <p:spPr bwMode="auto">
          <a:xfrm flipV="1">
            <a:off x="1066800" y="175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Lato" panose="020F0502020204030203"/>
            </a:endParaRPr>
          </a:p>
        </p:txBody>
      </p:sp>
      <p:sp>
        <p:nvSpPr>
          <p:cNvPr id="502801" name="Rectangle 17"/>
          <p:cNvSpPr>
            <a:spLocks noChangeArrowheads="1"/>
          </p:cNvSpPr>
          <p:nvPr/>
        </p:nvSpPr>
        <p:spPr bwMode="auto">
          <a:xfrm>
            <a:off x="1295400" y="1524000"/>
            <a:ext cx="13716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Lato" panose="020F0502020204030203"/>
              </a:rPr>
              <a:t>Virtual page #</a:t>
            </a:r>
          </a:p>
        </p:txBody>
      </p:sp>
      <p:sp>
        <p:nvSpPr>
          <p:cNvPr id="502802" name="Rectangle 18"/>
          <p:cNvSpPr>
            <a:spLocks noChangeArrowheads="1"/>
          </p:cNvSpPr>
          <p:nvPr/>
        </p:nvSpPr>
        <p:spPr bwMode="auto">
          <a:xfrm>
            <a:off x="2667000" y="1524000"/>
            <a:ext cx="1066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Lato" panose="020F0502020204030203"/>
              </a:rPr>
              <a:t>Byte offset</a:t>
            </a:r>
          </a:p>
        </p:txBody>
      </p:sp>
      <p:sp>
        <p:nvSpPr>
          <p:cNvPr id="502803" name="Rectangle 19"/>
          <p:cNvSpPr>
            <a:spLocks noChangeArrowheads="1"/>
          </p:cNvSpPr>
          <p:nvPr/>
        </p:nvSpPr>
        <p:spPr bwMode="auto">
          <a:xfrm>
            <a:off x="838200" y="1981200"/>
            <a:ext cx="228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latin typeface="Lato" panose="020F0502020204030203"/>
              </a:rPr>
              <a:t>0</a:t>
            </a:r>
          </a:p>
        </p:txBody>
      </p:sp>
      <p:sp>
        <p:nvSpPr>
          <p:cNvPr id="502804" name="Rectangle 20"/>
          <p:cNvSpPr>
            <a:spLocks noChangeArrowheads="1"/>
          </p:cNvSpPr>
          <p:nvPr/>
        </p:nvSpPr>
        <p:spPr bwMode="auto">
          <a:xfrm>
            <a:off x="1066800" y="1981200"/>
            <a:ext cx="228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latin typeface="Lato" panose="020F0502020204030203"/>
              </a:rPr>
              <a:t>0</a:t>
            </a:r>
          </a:p>
        </p:txBody>
      </p:sp>
      <p:sp>
        <p:nvSpPr>
          <p:cNvPr id="502805" name="Rectangle 21"/>
          <p:cNvSpPr>
            <a:spLocks noChangeArrowheads="1"/>
          </p:cNvSpPr>
          <p:nvPr/>
        </p:nvSpPr>
        <p:spPr bwMode="auto">
          <a:xfrm>
            <a:off x="1295400" y="1981200"/>
            <a:ext cx="1371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600">
                <a:latin typeface="Lato" panose="020F0502020204030203"/>
              </a:rPr>
              <a:t>P0 Region</a:t>
            </a:r>
          </a:p>
        </p:txBody>
      </p:sp>
      <p:sp>
        <p:nvSpPr>
          <p:cNvPr id="502806" name="Rectangle 22"/>
          <p:cNvSpPr>
            <a:spLocks noChangeArrowheads="1"/>
          </p:cNvSpPr>
          <p:nvPr/>
        </p:nvSpPr>
        <p:spPr bwMode="auto">
          <a:xfrm>
            <a:off x="838200" y="2286000"/>
            <a:ext cx="228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latin typeface="Lato" panose="020F0502020204030203"/>
              </a:rPr>
              <a:t>0</a:t>
            </a:r>
          </a:p>
        </p:txBody>
      </p:sp>
      <p:sp>
        <p:nvSpPr>
          <p:cNvPr id="502807" name="Rectangle 23"/>
          <p:cNvSpPr>
            <a:spLocks noChangeArrowheads="1"/>
          </p:cNvSpPr>
          <p:nvPr/>
        </p:nvSpPr>
        <p:spPr bwMode="auto">
          <a:xfrm>
            <a:off x="1066800" y="2286000"/>
            <a:ext cx="228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latin typeface="Lato" panose="020F0502020204030203"/>
              </a:rPr>
              <a:t>1</a:t>
            </a:r>
          </a:p>
        </p:txBody>
      </p:sp>
      <p:sp>
        <p:nvSpPr>
          <p:cNvPr id="502808" name="Rectangle 24"/>
          <p:cNvSpPr>
            <a:spLocks noChangeArrowheads="1"/>
          </p:cNvSpPr>
          <p:nvPr/>
        </p:nvSpPr>
        <p:spPr bwMode="auto">
          <a:xfrm>
            <a:off x="1295400" y="2286000"/>
            <a:ext cx="1371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600">
                <a:latin typeface="Lato" panose="020F0502020204030203"/>
              </a:rPr>
              <a:t>P1 Region</a:t>
            </a:r>
          </a:p>
        </p:txBody>
      </p:sp>
      <p:sp>
        <p:nvSpPr>
          <p:cNvPr id="502809" name="Rectangle 25"/>
          <p:cNvSpPr>
            <a:spLocks noChangeArrowheads="1"/>
          </p:cNvSpPr>
          <p:nvPr/>
        </p:nvSpPr>
        <p:spPr bwMode="auto">
          <a:xfrm>
            <a:off x="838200" y="2590800"/>
            <a:ext cx="228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latin typeface="Lato" panose="020F0502020204030203"/>
              </a:rPr>
              <a:t>1</a:t>
            </a:r>
          </a:p>
        </p:txBody>
      </p:sp>
      <p:sp>
        <p:nvSpPr>
          <p:cNvPr id="502810" name="Rectangle 26"/>
          <p:cNvSpPr>
            <a:spLocks noChangeArrowheads="1"/>
          </p:cNvSpPr>
          <p:nvPr/>
        </p:nvSpPr>
        <p:spPr bwMode="auto">
          <a:xfrm>
            <a:off x="1066800" y="2590800"/>
            <a:ext cx="228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latin typeface="Lato" panose="020F0502020204030203"/>
              </a:rPr>
              <a:t>0</a:t>
            </a:r>
          </a:p>
        </p:txBody>
      </p:sp>
      <p:sp>
        <p:nvSpPr>
          <p:cNvPr id="502811" name="Rectangle 27"/>
          <p:cNvSpPr>
            <a:spLocks noChangeArrowheads="1"/>
          </p:cNvSpPr>
          <p:nvPr/>
        </p:nvSpPr>
        <p:spPr bwMode="auto">
          <a:xfrm>
            <a:off x="1295400" y="2590800"/>
            <a:ext cx="1371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600">
                <a:latin typeface="Lato" panose="020F0502020204030203"/>
              </a:rPr>
              <a:t>System space</a:t>
            </a:r>
          </a:p>
        </p:txBody>
      </p:sp>
      <p:sp>
        <p:nvSpPr>
          <p:cNvPr id="502812" name="Rectangle 28"/>
          <p:cNvSpPr>
            <a:spLocks noChangeArrowheads="1"/>
          </p:cNvSpPr>
          <p:nvPr/>
        </p:nvSpPr>
        <p:spPr bwMode="auto">
          <a:xfrm>
            <a:off x="1295400" y="2895600"/>
            <a:ext cx="1371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600">
                <a:latin typeface="Lato" panose="020F0502020204030203"/>
              </a:rPr>
              <a:t>unused</a:t>
            </a:r>
          </a:p>
        </p:txBody>
      </p:sp>
      <p:sp>
        <p:nvSpPr>
          <p:cNvPr id="502813" name="Rectangle 29"/>
          <p:cNvSpPr>
            <a:spLocks noChangeArrowheads="1"/>
          </p:cNvSpPr>
          <p:nvPr/>
        </p:nvSpPr>
        <p:spPr bwMode="auto">
          <a:xfrm>
            <a:off x="838200" y="2895600"/>
            <a:ext cx="228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latin typeface="Lato" panose="020F0502020204030203"/>
              </a:rPr>
              <a:t>1</a:t>
            </a:r>
          </a:p>
        </p:txBody>
      </p:sp>
      <p:sp>
        <p:nvSpPr>
          <p:cNvPr id="502814" name="Rectangle 30"/>
          <p:cNvSpPr>
            <a:spLocks noChangeArrowheads="1"/>
          </p:cNvSpPr>
          <p:nvPr/>
        </p:nvSpPr>
        <p:spPr bwMode="auto">
          <a:xfrm>
            <a:off x="1066800" y="2895600"/>
            <a:ext cx="228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latin typeface="Lato" panose="020F0502020204030203"/>
              </a:rPr>
              <a:t>1</a:t>
            </a:r>
          </a:p>
        </p:txBody>
      </p:sp>
      <p:sp>
        <p:nvSpPr>
          <p:cNvPr id="502815" name="Rectangle 31"/>
          <p:cNvSpPr>
            <a:spLocks noChangeArrowheads="1"/>
          </p:cNvSpPr>
          <p:nvPr/>
        </p:nvSpPr>
        <p:spPr bwMode="auto">
          <a:xfrm>
            <a:off x="7086600" y="6107784"/>
            <a:ext cx="228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latin typeface="Lato" panose="020F0502020204030203"/>
              </a:rPr>
              <a:t>0</a:t>
            </a:r>
          </a:p>
        </p:txBody>
      </p:sp>
      <p:sp>
        <p:nvSpPr>
          <p:cNvPr id="502816" name="Rectangle 32"/>
          <p:cNvSpPr>
            <a:spLocks noChangeArrowheads="1"/>
          </p:cNvSpPr>
          <p:nvPr/>
        </p:nvSpPr>
        <p:spPr bwMode="auto">
          <a:xfrm>
            <a:off x="7086600" y="5345784"/>
            <a:ext cx="228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latin typeface="Lato" panose="020F0502020204030203"/>
              </a:rPr>
              <a:t>2</a:t>
            </a:r>
            <a:r>
              <a:rPr lang="en-US" sz="1800" baseline="30000">
                <a:latin typeface="Lato" panose="020F0502020204030203"/>
              </a:rPr>
              <a:t>30</a:t>
            </a:r>
            <a:endParaRPr lang="en-US" sz="1800">
              <a:latin typeface="Lato" panose="020F0502020204030203"/>
            </a:endParaRPr>
          </a:p>
        </p:txBody>
      </p:sp>
      <p:sp>
        <p:nvSpPr>
          <p:cNvPr id="502817" name="Rectangle 33"/>
          <p:cNvSpPr>
            <a:spLocks noChangeArrowheads="1"/>
          </p:cNvSpPr>
          <p:nvPr/>
        </p:nvSpPr>
        <p:spPr bwMode="auto">
          <a:xfrm>
            <a:off x="7086600" y="4507584"/>
            <a:ext cx="228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latin typeface="Lato" panose="020F0502020204030203"/>
              </a:rPr>
              <a:t>2</a:t>
            </a:r>
            <a:r>
              <a:rPr lang="en-US" sz="1800" baseline="30000">
                <a:latin typeface="Lato" panose="020F0502020204030203"/>
              </a:rPr>
              <a:t>31</a:t>
            </a:r>
            <a:endParaRPr lang="en-US" sz="1800">
              <a:latin typeface="Lato" panose="020F0502020204030203"/>
            </a:endParaRPr>
          </a:p>
        </p:txBody>
      </p:sp>
      <p:sp>
        <p:nvSpPr>
          <p:cNvPr id="502818" name="Rectangle 34"/>
          <p:cNvSpPr>
            <a:spLocks noChangeArrowheads="1"/>
          </p:cNvSpPr>
          <p:nvPr/>
        </p:nvSpPr>
        <p:spPr bwMode="auto">
          <a:xfrm>
            <a:off x="7086600" y="2831184"/>
            <a:ext cx="228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>
                <a:latin typeface="Lato" panose="020F0502020204030203"/>
              </a:rPr>
              <a:t>2</a:t>
            </a:r>
            <a:r>
              <a:rPr lang="en-US" sz="1800" baseline="30000" dirty="0">
                <a:latin typeface="Lato" panose="020F0502020204030203"/>
              </a:rPr>
              <a:t>32</a:t>
            </a:r>
            <a:endParaRPr lang="en-US" sz="1800" dirty="0">
              <a:latin typeface="Lato" panose="020F0502020204030203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E07B44-0AD1-8C46-87DC-54EC9050F8B4}"/>
              </a:ext>
            </a:extLst>
          </p:cNvPr>
          <p:cNvSpPr txBox="1"/>
          <p:nvPr/>
        </p:nvSpPr>
        <p:spPr>
          <a:xfrm>
            <a:off x="7516565" y="470975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User Stack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BE93F0-1A46-8B46-9799-239F6D14505C}"/>
              </a:ext>
            </a:extLst>
          </p:cNvPr>
          <p:cNvSpPr txBox="1"/>
          <p:nvPr/>
        </p:nvSpPr>
        <p:spPr>
          <a:xfrm>
            <a:off x="7542213" y="5741437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User Heap</a:t>
            </a:r>
          </a:p>
          <a:p>
            <a:r>
              <a:rPr lang="en-US" sz="1800" b="1" dirty="0"/>
              <a:t>User Code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EB22B-AD38-AC4E-9663-5D5FAC908507}"/>
              </a:ext>
            </a:extLst>
          </p:cNvPr>
          <p:cNvSpPr txBox="1"/>
          <p:nvPr/>
        </p:nvSpPr>
        <p:spPr>
          <a:xfrm>
            <a:off x="7516565" y="420029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150464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VAX Page Tables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for each region (P0, P1, System)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Each page table stored sequentially in System memory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PTE: Page Table Entry</a:t>
            </a:r>
          </a:p>
          <a:p>
            <a:r>
              <a:rPr lang="en-US" dirty="0"/>
              <a:t>PO Length Register and PTE used for ACV (Access Control Violation) checks</a:t>
            </a:r>
          </a:p>
          <a:p>
            <a:r>
              <a:rPr lang="en-US" dirty="0"/>
              <a:t>PTE used for TNV (Translation Not Valid) checks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CD05F19-3774-4BAA-94C3-D02BFA42795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1676400" y="2971800"/>
            <a:ext cx="15240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latin typeface="Lato" panose="020F0502020204030203"/>
              </a:rPr>
              <a:t>PTE for Page 0</a:t>
            </a:r>
          </a:p>
        </p:txBody>
      </p:sp>
      <p:sp>
        <p:nvSpPr>
          <p:cNvPr id="503813" name="Rectangle 5"/>
          <p:cNvSpPr>
            <a:spLocks noChangeArrowheads="1"/>
          </p:cNvSpPr>
          <p:nvPr/>
        </p:nvSpPr>
        <p:spPr bwMode="auto">
          <a:xfrm>
            <a:off x="1219200" y="29718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800">
                <a:latin typeface="Lato" panose="020F0502020204030203"/>
              </a:rPr>
              <a:t>0</a:t>
            </a:r>
          </a:p>
        </p:txBody>
      </p:sp>
      <p:sp>
        <p:nvSpPr>
          <p:cNvPr id="503814" name="Rectangle 6"/>
          <p:cNvSpPr>
            <a:spLocks noChangeArrowheads="1"/>
          </p:cNvSpPr>
          <p:nvPr/>
        </p:nvSpPr>
        <p:spPr bwMode="auto">
          <a:xfrm>
            <a:off x="1676400" y="3276600"/>
            <a:ext cx="15240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>
                <a:latin typeface="Lato" panose="020F0502020204030203"/>
              </a:rPr>
              <a:t>PTE for Page 1</a:t>
            </a:r>
          </a:p>
        </p:txBody>
      </p:sp>
      <p:sp>
        <p:nvSpPr>
          <p:cNvPr id="503815" name="Rectangle 7"/>
          <p:cNvSpPr>
            <a:spLocks noChangeArrowheads="1"/>
          </p:cNvSpPr>
          <p:nvPr/>
        </p:nvSpPr>
        <p:spPr bwMode="auto">
          <a:xfrm>
            <a:off x="1219200" y="32766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800">
                <a:latin typeface="Lato" panose="020F0502020204030203"/>
              </a:rPr>
              <a:t>1</a:t>
            </a:r>
          </a:p>
        </p:txBody>
      </p:sp>
      <p:sp>
        <p:nvSpPr>
          <p:cNvPr id="503816" name="Rectangle 8"/>
          <p:cNvSpPr>
            <a:spLocks noChangeArrowheads="1"/>
          </p:cNvSpPr>
          <p:nvPr/>
        </p:nvSpPr>
        <p:spPr bwMode="auto">
          <a:xfrm>
            <a:off x="1676400" y="3581400"/>
            <a:ext cx="15240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>
                <a:latin typeface="Lato" panose="020F0502020204030203"/>
              </a:rPr>
              <a:t>PTE for Page 2</a:t>
            </a: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1219200" y="3581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800">
                <a:latin typeface="Lato" panose="020F0502020204030203"/>
              </a:rPr>
              <a:t>2</a:t>
            </a:r>
          </a:p>
        </p:txBody>
      </p:sp>
      <p:sp>
        <p:nvSpPr>
          <p:cNvPr id="503818" name="Rectangle 10"/>
          <p:cNvSpPr>
            <a:spLocks noChangeArrowheads="1"/>
          </p:cNvSpPr>
          <p:nvPr/>
        </p:nvSpPr>
        <p:spPr bwMode="auto">
          <a:xfrm>
            <a:off x="1676400" y="3886200"/>
            <a:ext cx="15240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Lato" panose="020F0502020204030203"/>
            </a:endParaRPr>
          </a:p>
        </p:txBody>
      </p:sp>
      <p:sp>
        <p:nvSpPr>
          <p:cNvPr id="503819" name="Rectangle 11"/>
          <p:cNvSpPr>
            <a:spLocks noChangeArrowheads="1"/>
          </p:cNvSpPr>
          <p:nvPr/>
        </p:nvSpPr>
        <p:spPr bwMode="auto">
          <a:xfrm>
            <a:off x="1219200" y="38862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en-US" sz="1800">
              <a:latin typeface="Lato" panose="020F0502020204030203"/>
            </a:endParaRPr>
          </a:p>
        </p:txBody>
      </p:sp>
      <p:sp>
        <p:nvSpPr>
          <p:cNvPr id="503820" name="Rectangle 12"/>
          <p:cNvSpPr>
            <a:spLocks noChangeArrowheads="1"/>
          </p:cNvSpPr>
          <p:nvPr/>
        </p:nvSpPr>
        <p:spPr bwMode="auto">
          <a:xfrm>
            <a:off x="1676400" y="4495800"/>
            <a:ext cx="15240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>
                <a:latin typeface="Lato" panose="020F0502020204030203"/>
              </a:rPr>
              <a:t>PTE for Page L-1</a:t>
            </a:r>
          </a:p>
        </p:txBody>
      </p:sp>
      <p:sp>
        <p:nvSpPr>
          <p:cNvPr id="503821" name="Rectangle 13"/>
          <p:cNvSpPr>
            <a:spLocks noChangeArrowheads="1"/>
          </p:cNvSpPr>
          <p:nvPr/>
        </p:nvSpPr>
        <p:spPr bwMode="auto">
          <a:xfrm>
            <a:off x="1219200" y="44958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800">
                <a:latin typeface="Lato" panose="020F0502020204030203"/>
              </a:rPr>
              <a:t>L-1</a:t>
            </a:r>
          </a:p>
        </p:txBody>
      </p:sp>
      <p:sp>
        <p:nvSpPr>
          <p:cNvPr id="503822" name="Line 14"/>
          <p:cNvSpPr>
            <a:spLocks noChangeShapeType="1"/>
          </p:cNvSpPr>
          <p:nvPr/>
        </p:nvSpPr>
        <p:spPr bwMode="auto">
          <a:xfrm>
            <a:off x="2438400" y="3962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Lato" panose="020F0502020204030203"/>
            </a:endParaRPr>
          </a:p>
        </p:txBody>
      </p:sp>
      <p:sp>
        <p:nvSpPr>
          <p:cNvPr id="503823" name="Rectangle 15"/>
          <p:cNvSpPr>
            <a:spLocks noChangeArrowheads="1"/>
          </p:cNvSpPr>
          <p:nvPr/>
        </p:nvSpPr>
        <p:spPr bwMode="auto">
          <a:xfrm>
            <a:off x="1676400" y="4191000"/>
            <a:ext cx="15240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Lato" panose="020F0502020204030203"/>
            </a:endParaRPr>
          </a:p>
        </p:txBody>
      </p:sp>
      <p:sp>
        <p:nvSpPr>
          <p:cNvPr id="503824" name="Rectangle 16"/>
          <p:cNvSpPr>
            <a:spLocks noChangeArrowheads="1"/>
          </p:cNvSpPr>
          <p:nvPr/>
        </p:nvSpPr>
        <p:spPr bwMode="auto">
          <a:xfrm>
            <a:off x="3733800" y="2971800"/>
            <a:ext cx="1066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>
              <a:latin typeface="Lato" panose="020F0502020204030203"/>
            </a:endParaRPr>
          </a:p>
        </p:txBody>
      </p:sp>
      <p:sp>
        <p:nvSpPr>
          <p:cNvPr id="503825" name="Line 17"/>
          <p:cNvSpPr>
            <a:spLocks noChangeShapeType="1"/>
          </p:cNvSpPr>
          <p:nvPr/>
        </p:nvSpPr>
        <p:spPr bwMode="auto">
          <a:xfrm flipH="1">
            <a:off x="3200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Lato" panose="020F0502020204030203"/>
            </a:endParaRPr>
          </a:p>
        </p:txBody>
      </p:sp>
      <p:sp>
        <p:nvSpPr>
          <p:cNvPr id="503826" name="Rectangle 18"/>
          <p:cNvSpPr>
            <a:spLocks noChangeArrowheads="1"/>
          </p:cNvSpPr>
          <p:nvPr/>
        </p:nvSpPr>
        <p:spPr bwMode="auto">
          <a:xfrm>
            <a:off x="3733800" y="3429000"/>
            <a:ext cx="1066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Lato" panose="020F0502020204030203"/>
              </a:rPr>
              <a:t>L</a:t>
            </a:r>
          </a:p>
        </p:txBody>
      </p:sp>
      <p:sp>
        <p:nvSpPr>
          <p:cNvPr id="503827" name="Rectangle 19"/>
          <p:cNvSpPr>
            <a:spLocks noChangeArrowheads="1"/>
          </p:cNvSpPr>
          <p:nvPr/>
        </p:nvSpPr>
        <p:spPr bwMode="auto">
          <a:xfrm>
            <a:off x="4800600" y="2971800"/>
            <a:ext cx="1143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latin typeface="Lato" panose="020F0502020204030203"/>
              </a:rPr>
              <a:t>P0 Base Reg</a:t>
            </a:r>
          </a:p>
        </p:txBody>
      </p:sp>
      <p:sp>
        <p:nvSpPr>
          <p:cNvPr id="503828" name="Rectangle 20"/>
          <p:cNvSpPr>
            <a:spLocks noChangeArrowheads="1"/>
          </p:cNvSpPr>
          <p:nvPr/>
        </p:nvSpPr>
        <p:spPr bwMode="auto">
          <a:xfrm>
            <a:off x="4800600" y="3429000"/>
            <a:ext cx="1143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Lato" panose="020F0502020204030203"/>
              </a:rPr>
              <a:t>P0 Length Reg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F950D73-9CED-F444-B003-D30A14E35AD6}"/>
              </a:ext>
            </a:extLst>
          </p:cNvPr>
          <p:cNvSpPr/>
          <p:nvPr/>
        </p:nvSpPr>
        <p:spPr bwMode="auto">
          <a:xfrm>
            <a:off x="6248400" y="2971800"/>
            <a:ext cx="152400" cy="762000"/>
          </a:xfrm>
          <a:prstGeom prst="rightBrace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E4388-7BAF-C34E-846C-0CB37F4C1F9C}"/>
              </a:ext>
            </a:extLst>
          </p:cNvPr>
          <p:cNvSpPr txBox="1"/>
          <p:nvPr/>
        </p:nvSpPr>
        <p:spPr>
          <a:xfrm>
            <a:off x="6431842" y="3183523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Process Context</a:t>
            </a:r>
          </a:p>
        </p:txBody>
      </p:sp>
    </p:spTree>
    <p:extLst>
      <p:ext uri="{BB962C8B-B14F-4D97-AF65-F5344CB8AC3E}">
        <p14:creationId xmlns:p14="http://schemas.microsoft.com/office/powerpoint/2010/main" val="10189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VAX Page Table Entry (PTE)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0799EC6-050D-4BE2-8CC2-4C6C37176D1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504835" name="Rectangle 3"/>
          <p:cNvSpPr>
            <a:spLocks noChangeArrowheads="1"/>
          </p:cNvSpPr>
          <p:nvPr/>
        </p:nvSpPr>
        <p:spPr bwMode="auto">
          <a:xfrm>
            <a:off x="381000" y="2819400"/>
            <a:ext cx="304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latin typeface="Lato" panose="020F0502020204030203"/>
              </a:rPr>
              <a:t>V</a:t>
            </a:r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85800" y="2819400"/>
            <a:ext cx="12192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latin typeface="Lato" panose="020F0502020204030203"/>
              </a:rPr>
              <a:t>Protection</a:t>
            </a:r>
          </a:p>
          <a:p>
            <a:r>
              <a:rPr lang="en-US" sz="1600">
                <a:latin typeface="Lato" panose="020F0502020204030203"/>
              </a:rPr>
              <a:t>field</a:t>
            </a:r>
          </a:p>
        </p:txBody>
      </p:sp>
      <p:sp>
        <p:nvSpPr>
          <p:cNvPr id="504837" name="Rectangle 5"/>
          <p:cNvSpPr>
            <a:spLocks noChangeArrowheads="1"/>
          </p:cNvSpPr>
          <p:nvPr/>
        </p:nvSpPr>
        <p:spPr bwMode="auto">
          <a:xfrm>
            <a:off x="1905000" y="2819400"/>
            <a:ext cx="3048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latin typeface="Lato" panose="020F0502020204030203"/>
              </a:rPr>
              <a:t>M</a:t>
            </a:r>
          </a:p>
        </p:txBody>
      </p:sp>
      <p:sp>
        <p:nvSpPr>
          <p:cNvPr id="504838" name="Rectangle 6"/>
          <p:cNvSpPr>
            <a:spLocks noChangeArrowheads="1"/>
          </p:cNvSpPr>
          <p:nvPr/>
        </p:nvSpPr>
        <p:spPr bwMode="auto">
          <a:xfrm>
            <a:off x="2209800" y="2819400"/>
            <a:ext cx="15240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Lato" panose="020F0502020204030203"/>
              </a:rPr>
              <a:t>Reserved</a:t>
            </a:r>
          </a:p>
        </p:txBody>
      </p:sp>
      <p:sp>
        <p:nvSpPr>
          <p:cNvPr id="504839" name="Rectangle 7"/>
          <p:cNvSpPr>
            <a:spLocks noChangeArrowheads="1"/>
          </p:cNvSpPr>
          <p:nvPr/>
        </p:nvSpPr>
        <p:spPr bwMode="auto">
          <a:xfrm>
            <a:off x="3733800" y="2819400"/>
            <a:ext cx="48006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Lato" panose="020F0502020204030203"/>
              </a:rPr>
              <a:t>Physical frame number </a:t>
            </a:r>
          </a:p>
        </p:txBody>
      </p:sp>
      <p:sp>
        <p:nvSpPr>
          <p:cNvPr id="504840" name="Text Box 8"/>
          <p:cNvSpPr txBox="1">
            <a:spLocks noChangeArrowheads="1"/>
          </p:cNvSpPr>
          <p:nvPr/>
        </p:nvSpPr>
        <p:spPr bwMode="auto">
          <a:xfrm>
            <a:off x="381000" y="3962400"/>
            <a:ext cx="105913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Lato" panose="020F0502020204030203"/>
              </a:rPr>
              <a:t>Valid?</a:t>
            </a:r>
          </a:p>
        </p:txBody>
      </p:sp>
      <p:sp>
        <p:nvSpPr>
          <p:cNvPr id="504841" name="Line 9"/>
          <p:cNvSpPr>
            <a:spLocks noChangeShapeType="1"/>
          </p:cNvSpPr>
          <p:nvPr/>
        </p:nvSpPr>
        <p:spPr bwMode="auto">
          <a:xfrm flipH="1" flipV="1">
            <a:off x="609600" y="3276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04842" name="Text Box 10"/>
          <p:cNvSpPr txBox="1">
            <a:spLocks noChangeArrowheads="1"/>
          </p:cNvSpPr>
          <p:nvPr/>
        </p:nvSpPr>
        <p:spPr bwMode="auto">
          <a:xfrm>
            <a:off x="381000" y="1752600"/>
            <a:ext cx="506330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Lato" panose="020F0502020204030203"/>
              </a:rPr>
              <a:t>Do I have the right to read/write?</a:t>
            </a:r>
          </a:p>
        </p:txBody>
      </p:sp>
      <p:sp>
        <p:nvSpPr>
          <p:cNvPr id="504843" name="Line 11"/>
          <p:cNvSpPr>
            <a:spLocks noChangeShapeType="1"/>
          </p:cNvSpPr>
          <p:nvPr/>
        </p:nvSpPr>
        <p:spPr bwMode="auto">
          <a:xfrm flipH="1">
            <a:off x="1371600" y="2286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04844" name="Text Box 12"/>
          <p:cNvSpPr txBox="1">
            <a:spLocks noChangeArrowheads="1"/>
          </p:cNvSpPr>
          <p:nvPr/>
        </p:nvSpPr>
        <p:spPr bwMode="auto">
          <a:xfrm>
            <a:off x="1487488" y="3962400"/>
            <a:ext cx="165622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Lato" panose="020F0502020204030203"/>
              </a:rPr>
              <a:t>Modified?</a:t>
            </a:r>
          </a:p>
        </p:txBody>
      </p:sp>
      <p:sp>
        <p:nvSpPr>
          <p:cNvPr id="504845" name="Line 13"/>
          <p:cNvSpPr>
            <a:spLocks noChangeShapeType="1"/>
          </p:cNvSpPr>
          <p:nvPr/>
        </p:nvSpPr>
        <p:spPr bwMode="auto">
          <a:xfrm flipH="1" flipV="1">
            <a:off x="2057400" y="3276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04846" name="Text Box 14"/>
          <p:cNvSpPr txBox="1">
            <a:spLocks noChangeArrowheads="1"/>
          </p:cNvSpPr>
          <p:nvPr/>
        </p:nvSpPr>
        <p:spPr bwMode="auto">
          <a:xfrm>
            <a:off x="3667771" y="2372380"/>
            <a:ext cx="55015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Lato" panose="020F0502020204030203"/>
              </a:rPr>
              <a:t>20</a:t>
            </a:r>
          </a:p>
        </p:txBody>
      </p:sp>
      <p:sp>
        <p:nvSpPr>
          <p:cNvPr id="504847" name="Text Box 15"/>
          <p:cNvSpPr txBox="1">
            <a:spLocks noChangeArrowheads="1"/>
          </p:cNvSpPr>
          <p:nvPr/>
        </p:nvSpPr>
        <p:spPr bwMode="auto">
          <a:xfrm>
            <a:off x="8248939" y="2373019"/>
            <a:ext cx="36740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Lato" panose="020F0502020204030203"/>
              </a:rPr>
              <a:t>0</a:t>
            </a:r>
          </a:p>
        </p:txBody>
      </p:sp>
      <p:sp>
        <p:nvSpPr>
          <p:cNvPr id="504848" name="Text Box 16"/>
          <p:cNvSpPr txBox="1">
            <a:spLocks noChangeArrowheads="1"/>
          </p:cNvSpPr>
          <p:nvPr/>
        </p:nvSpPr>
        <p:spPr bwMode="auto">
          <a:xfrm>
            <a:off x="2819400" y="5105400"/>
            <a:ext cx="5692136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Lato" panose="020F0502020204030203"/>
              </a:rPr>
              <a:t>How many pages of physical memory?</a:t>
            </a:r>
          </a:p>
          <a:p>
            <a:r>
              <a:rPr lang="en-US" sz="2800">
                <a:latin typeface="Lato" panose="020F0502020204030203"/>
              </a:rPr>
              <a:t>How much physical memory?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BF801-685D-3C42-8AC1-3952FEF4DD11}"/>
              </a:ext>
            </a:extLst>
          </p:cNvPr>
          <p:cNvSpPr txBox="1"/>
          <p:nvPr/>
        </p:nvSpPr>
        <p:spPr>
          <a:xfrm>
            <a:off x="4343400" y="1126867"/>
            <a:ext cx="3121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{NO, R, R/W}</a:t>
            </a:r>
            <a:r>
              <a:rPr lang="en-US" sz="2000" baseline="30000" dirty="0"/>
              <a:t>{K,E,S,U}</a:t>
            </a:r>
          </a:p>
          <a:p>
            <a:pPr algn="r"/>
            <a:r>
              <a:rPr lang="en-US" sz="2000" dirty="0"/>
              <a:t>(81 possibilities in 4 bits?)</a:t>
            </a:r>
          </a:p>
        </p:txBody>
      </p:sp>
      <p:sp>
        <p:nvSpPr>
          <p:cNvPr id="20" name="Text Box 14">
            <a:extLst>
              <a:ext uri="{FF2B5EF4-FFF2-40B4-BE49-F238E27FC236}">
                <a16:creationId xmlns:a16="http://schemas.microsoft.com/office/drawing/2014/main" id="{3D8E9DB0-ED84-684F-AD63-8EF3A9CF7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675" y="2372380"/>
            <a:ext cx="55015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Lato" panose="020F0502020204030203"/>
              </a:rPr>
              <a:t>31</a:t>
            </a:r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49755CDA-AD77-DE49-BB20-D0BFE11E6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782" y="3200400"/>
            <a:ext cx="101181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Lato" panose="020F0502020204030203"/>
              </a:rPr>
              <a:t>30:27</a:t>
            </a:r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id="{8225577E-292D-5B4C-8A0B-7E8641FE9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673" y="2372380"/>
            <a:ext cx="55015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Lato" panose="020F0502020204030203"/>
              </a:rPr>
              <a:t>26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1CDFE-ECD9-AF4B-A10C-B2B03C5A7911}"/>
              </a:ext>
            </a:extLst>
          </p:cNvPr>
          <p:cNvSpPr txBox="1"/>
          <p:nvPr/>
        </p:nvSpPr>
        <p:spPr>
          <a:xfrm>
            <a:off x="7670773" y="757535"/>
            <a:ext cx="15103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Executive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Supervisor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User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E90998E-B4A5-6A40-81E9-37E9E1318618}"/>
              </a:ext>
            </a:extLst>
          </p:cNvPr>
          <p:cNvSpPr/>
          <p:nvPr/>
        </p:nvSpPr>
        <p:spPr bwMode="auto">
          <a:xfrm>
            <a:off x="7389984" y="876844"/>
            <a:ext cx="227013" cy="830700"/>
          </a:xfrm>
          <a:prstGeom prst="leftBrace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8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295400" y="3200400"/>
            <a:ext cx="3657600" cy="16002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ato" panose="020F0502020204030203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VAX Virtual Memory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FBDD766-0E42-43A4-B3C5-22A432156E7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531459" name="Rectangle 3"/>
          <p:cNvSpPr>
            <a:spLocks noChangeArrowheads="1"/>
          </p:cNvSpPr>
          <p:nvPr/>
        </p:nvSpPr>
        <p:spPr bwMode="auto">
          <a:xfrm>
            <a:off x="642951" y="1599769"/>
            <a:ext cx="2286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0</a:t>
            </a:r>
          </a:p>
        </p:txBody>
      </p:sp>
      <p:sp>
        <p:nvSpPr>
          <p:cNvPr id="531460" name="Line 4"/>
          <p:cNvSpPr>
            <a:spLocks noChangeShapeType="1"/>
          </p:cNvSpPr>
          <p:nvPr/>
        </p:nvSpPr>
        <p:spPr bwMode="auto">
          <a:xfrm>
            <a:off x="642951" y="1599769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31461" name="Line 5"/>
          <p:cNvSpPr>
            <a:spLocks noChangeShapeType="1"/>
          </p:cNvSpPr>
          <p:nvPr/>
        </p:nvSpPr>
        <p:spPr bwMode="auto">
          <a:xfrm flipV="1">
            <a:off x="642951" y="1828369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auto">
          <a:xfrm>
            <a:off x="871551" y="1599769"/>
            <a:ext cx="13716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Virtual page num</a:t>
            </a:r>
          </a:p>
        </p:txBody>
      </p:sp>
      <p:sp>
        <p:nvSpPr>
          <p:cNvPr id="531463" name="Rectangle 7"/>
          <p:cNvSpPr>
            <a:spLocks noChangeArrowheads="1"/>
          </p:cNvSpPr>
          <p:nvPr/>
        </p:nvSpPr>
        <p:spPr bwMode="auto">
          <a:xfrm>
            <a:off x="2243151" y="1599769"/>
            <a:ext cx="914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Byte offset</a:t>
            </a:r>
          </a:p>
        </p:txBody>
      </p:sp>
      <p:sp>
        <p:nvSpPr>
          <p:cNvPr id="531464" name="Text Box 8"/>
          <p:cNvSpPr txBox="1">
            <a:spLocks noChangeArrowheads="1"/>
          </p:cNvSpPr>
          <p:nvPr/>
        </p:nvSpPr>
        <p:spPr bwMode="auto">
          <a:xfrm>
            <a:off x="28673" y="1552114"/>
            <a:ext cx="46031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Lato" panose="020F0502020204030203"/>
              </a:rPr>
              <a:t>VA</a:t>
            </a:r>
          </a:p>
        </p:txBody>
      </p: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3733800" y="2362200"/>
            <a:ext cx="408156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l">
              <a:buFontTx/>
              <a:buAutoNum type="arabicPeriod"/>
            </a:pPr>
            <a:r>
              <a:rPr lang="en-US" sz="2000">
                <a:latin typeface="Lato" panose="020F0502020204030203"/>
              </a:rPr>
              <a:t>VPageNum &lt; P0LR? Else ACV fault!</a:t>
            </a:r>
          </a:p>
          <a:p>
            <a:pPr marL="342900" indent="-342900" algn="l">
              <a:buFontTx/>
              <a:buAutoNum type="arabicPeriod"/>
            </a:pPr>
            <a:r>
              <a:rPr lang="en-US" sz="2000">
                <a:latin typeface="Lato" panose="020F0502020204030203"/>
              </a:rPr>
              <a:t>Read appropriate PTE</a:t>
            </a:r>
          </a:p>
        </p:txBody>
      </p:sp>
      <p:sp>
        <p:nvSpPr>
          <p:cNvPr id="531466" name="Rectangle 10"/>
          <p:cNvSpPr>
            <a:spLocks noChangeArrowheads="1"/>
          </p:cNvSpPr>
          <p:nvPr/>
        </p:nvSpPr>
        <p:spPr bwMode="auto">
          <a:xfrm>
            <a:off x="1752600" y="4267200"/>
            <a:ext cx="2286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V</a:t>
            </a:r>
          </a:p>
        </p:txBody>
      </p:sp>
      <p:sp>
        <p:nvSpPr>
          <p:cNvPr id="531467" name="Rectangle 11"/>
          <p:cNvSpPr>
            <a:spLocks noChangeArrowheads="1"/>
          </p:cNvSpPr>
          <p:nvPr/>
        </p:nvSpPr>
        <p:spPr bwMode="auto">
          <a:xfrm>
            <a:off x="1981200" y="4267200"/>
            <a:ext cx="8382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Protection</a:t>
            </a:r>
          </a:p>
        </p:txBody>
      </p:sp>
      <p:sp>
        <p:nvSpPr>
          <p:cNvPr id="531468" name="Rectangle 12"/>
          <p:cNvSpPr>
            <a:spLocks noChangeArrowheads="1"/>
          </p:cNvSpPr>
          <p:nvPr/>
        </p:nvSpPr>
        <p:spPr bwMode="auto">
          <a:xfrm>
            <a:off x="3352800" y="4267200"/>
            <a:ext cx="13716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PFN</a:t>
            </a:r>
          </a:p>
        </p:txBody>
      </p:sp>
      <p:sp>
        <p:nvSpPr>
          <p:cNvPr id="531469" name="Rectangle 13"/>
          <p:cNvSpPr>
            <a:spLocks noChangeArrowheads="1"/>
          </p:cNvSpPr>
          <p:nvPr/>
        </p:nvSpPr>
        <p:spPr bwMode="auto">
          <a:xfrm>
            <a:off x="2819400" y="4267200"/>
            <a:ext cx="5334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31470" name="Rectangle 14"/>
          <p:cNvSpPr>
            <a:spLocks noChangeArrowheads="1"/>
          </p:cNvSpPr>
          <p:nvPr/>
        </p:nvSpPr>
        <p:spPr bwMode="auto">
          <a:xfrm>
            <a:off x="1752600" y="3657600"/>
            <a:ext cx="2286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V</a:t>
            </a:r>
          </a:p>
        </p:txBody>
      </p:sp>
      <p:sp>
        <p:nvSpPr>
          <p:cNvPr id="531471" name="Rectangle 15"/>
          <p:cNvSpPr>
            <a:spLocks noChangeArrowheads="1"/>
          </p:cNvSpPr>
          <p:nvPr/>
        </p:nvSpPr>
        <p:spPr bwMode="auto">
          <a:xfrm>
            <a:off x="1981200" y="3657600"/>
            <a:ext cx="8382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Protection</a:t>
            </a:r>
          </a:p>
        </p:txBody>
      </p:sp>
      <p:sp>
        <p:nvSpPr>
          <p:cNvPr id="531472" name="Rectangle 16"/>
          <p:cNvSpPr>
            <a:spLocks noChangeArrowheads="1"/>
          </p:cNvSpPr>
          <p:nvPr/>
        </p:nvSpPr>
        <p:spPr bwMode="auto">
          <a:xfrm>
            <a:off x="3352800" y="3657600"/>
            <a:ext cx="13716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PFN</a:t>
            </a:r>
          </a:p>
        </p:txBody>
      </p:sp>
      <p:sp>
        <p:nvSpPr>
          <p:cNvPr id="531473" name="Rectangle 17"/>
          <p:cNvSpPr>
            <a:spLocks noChangeArrowheads="1"/>
          </p:cNvSpPr>
          <p:nvPr/>
        </p:nvSpPr>
        <p:spPr bwMode="auto">
          <a:xfrm>
            <a:off x="2819400" y="3657600"/>
            <a:ext cx="5334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31474" name="Rectangle 18"/>
          <p:cNvSpPr>
            <a:spLocks noChangeArrowheads="1"/>
          </p:cNvSpPr>
          <p:nvPr/>
        </p:nvSpPr>
        <p:spPr bwMode="auto">
          <a:xfrm>
            <a:off x="1752600" y="3352800"/>
            <a:ext cx="2286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V</a:t>
            </a:r>
          </a:p>
        </p:txBody>
      </p:sp>
      <p:sp>
        <p:nvSpPr>
          <p:cNvPr id="531475" name="Rectangle 19"/>
          <p:cNvSpPr>
            <a:spLocks noChangeArrowheads="1"/>
          </p:cNvSpPr>
          <p:nvPr/>
        </p:nvSpPr>
        <p:spPr bwMode="auto">
          <a:xfrm>
            <a:off x="1981200" y="3352800"/>
            <a:ext cx="8382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Protection</a:t>
            </a:r>
          </a:p>
        </p:txBody>
      </p:sp>
      <p:sp>
        <p:nvSpPr>
          <p:cNvPr id="531476" name="Rectangle 20"/>
          <p:cNvSpPr>
            <a:spLocks noChangeArrowheads="1"/>
          </p:cNvSpPr>
          <p:nvPr/>
        </p:nvSpPr>
        <p:spPr bwMode="auto">
          <a:xfrm>
            <a:off x="3352800" y="3352800"/>
            <a:ext cx="13716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PFN</a:t>
            </a:r>
          </a:p>
        </p:txBody>
      </p:sp>
      <p:sp>
        <p:nvSpPr>
          <p:cNvPr id="531477" name="Rectangle 21"/>
          <p:cNvSpPr>
            <a:spLocks noChangeArrowheads="1"/>
          </p:cNvSpPr>
          <p:nvPr/>
        </p:nvSpPr>
        <p:spPr bwMode="auto">
          <a:xfrm>
            <a:off x="2819400" y="3352800"/>
            <a:ext cx="5334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31478" name="Rectangle 22"/>
          <p:cNvSpPr>
            <a:spLocks noChangeArrowheads="1"/>
          </p:cNvSpPr>
          <p:nvPr/>
        </p:nvSpPr>
        <p:spPr bwMode="auto">
          <a:xfrm>
            <a:off x="5029200" y="3352800"/>
            <a:ext cx="914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P0BR</a:t>
            </a:r>
          </a:p>
        </p:txBody>
      </p:sp>
      <p:sp>
        <p:nvSpPr>
          <p:cNvPr id="531479" name="Rectangle 23"/>
          <p:cNvSpPr>
            <a:spLocks noChangeArrowheads="1"/>
          </p:cNvSpPr>
          <p:nvPr/>
        </p:nvSpPr>
        <p:spPr bwMode="auto">
          <a:xfrm>
            <a:off x="414351" y="1599769"/>
            <a:ext cx="2286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0</a:t>
            </a:r>
          </a:p>
        </p:txBody>
      </p:sp>
      <p:sp>
        <p:nvSpPr>
          <p:cNvPr id="531480" name="Line 24"/>
          <p:cNvSpPr>
            <a:spLocks noChangeShapeType="1"/>
          </p:cNvSpPr>
          <p:nvPr/>
        </p:nvSpPr>
        <p:spPr bwMode="auto">
          <a:xfrm flipH="1">
            <a:off x="47244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cxnSp>
        <p:nvCxnSpPr>
          <p:cNvPr id="531481" name="AutoShape 25"/>
          <p:cNvCxnSpPr>
            <a:cxnSpLocks noChangeShapeType="1"/>
            <a:stCxn id="531462" idx="2"/>
            <a:endCxn id="531498" idx="1"/>
          </p:cNvCxnSpPr>
          <p:nvPr/>
        </p:nvCxnSpPr>
        <p:spPr bwMode="auto">
          <a:xfrm rot="16200000" flipH="1">
            <a:off x="549860" y="2912059"/>
            <a:ext cx="2210231" cy="19524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31482" name="Text Box 26"/>
          <p:cNvSpPr txBox="1">
            <a:spLocks noChangeArrowheads="1"/>
          </p:cNvSpPr>
          <p:nvPr/>
        </p:nvSpPr>
        <p:spPr bwMode="auto">
          <a:xfrm>
            <a:off x="5257800" y="4419600"/>
            <a:ext cx="3652475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l"/>
            <a:r>
              <a:rPr lang="en-US" sz="2000">
                <a:latin typeface="Lato" panose="020F0502020204030203"/>
              </a:rPr>
              <a:t>3. Allowed access? Else ACV fault!</a:t>
            </a:r>
          </a:p>
          <a:p>
            <a:pPr marL="342900" indent="-342900" algn="l"/>
            <a:r>
              <a:rPr lang="en-US" sz="2000">
                <a:latin typeface="Lato" panose="020F0502020204030203"/>
              </a:rPr>
              <a:t>4. Page resident? Else TNV fault!</a:t>
            </a:r>
          </a:p>
          <a:p>
            <a:pPr marL="342900" indent="-342900" algn="l"/>
            <a:endParaRPr lang="en-US" sz="2000">
              <a:latin typeface="Lato" panose="020F0502020204030203"/>
            </a:endParaRPr>
          </a:p>
          <a:p>
            <a:pPr marL="342900" indent="-342900" algn="l"/>
            <a:r>
              <a:rPr lang="en-US" sz="2000">
                <a:latin typeface="Lato" panose="020F0502020204030203"/>
              </a:rPr>
              <a:t>OK!  Construct physical address</a:t>
            </a:r>
          </a:p>
        </p:txBody>
      </p:sp>
      <p:sp>
        <p:nvSpPr>
          <p:cNvPr id="531483" name="Rectangle 27"/>
          <p:cNvSpPr>
            <a:spLocks noChangeArrowheads="1"/>
          </p:cNvSpPr>
          <p:nvPr/>
        </p:nvSpPr>
        <p:spPr bwMode="auto">
          <a:xfrm>
            <a:off x="3352800" y="5943600"/>
            <a:ext cx="13716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PFN</a:t>
            </a:r>
          </a:p>
        </p:txBody>
      </p:sp>
      <p:sp>
        <p:nvSpPr>
          <p:cNvPr id="531484" name="Rectangle 28"/>
          <p:cNvSpPr>
            <a:spLocks noChangeArrowheads="1"/>
          </p:cNvSpPr>
          <p:nvPr/>
        </p:nvSpPr>
        <p:spPr bwMode="auto">
          <a:xfrm>
            <a:off x="4724400" y="5943600"/>
            <a:ext cx="914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Byte offset</a:t>
            </a:r>
          </a:p>
        </p:txBody>
      </p:sp>
      <p:cxnSp>
        <p:nvCxnSpPr>
          <p:cNvPr id="531485" name="AutoShape 29"/>
          <p:cNvCxnSpPr>
            <a:cxnSpLocks noChangeShapeType="1"/>
            <a:stCxn id="531500" idx="2"/>
            <a:endCxn id="531483" idx="0"/>
          </p:cNvCxnSpPr>
          <p:nvPr/>
        </p:nvCxnSpPr>
        <p:spPr bwMode="auto">
          <a:xfrm>
            <a:off x="4038600" y="4267200"/>
            <a:ext cx="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1486" name="AutoShape 30"/>
          <p:cNvCxnSpPr>
            <a:cxnSpLocks noChangeShapeType="1"/>
            <a:stCxn id="531463" idx="3"/>
            <a:endCxn id="531484" idx="0"/>
          </p:cNvCxnSpPr>
          <p:nvPr/>
        </p:nvCxnSpPr>
        <p:spPr bwMode="auto">
          <a:xfrm>
            <a:off x="3157551" y="1752169"/>
            <a:ext cx="2024049" cy="419143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31487" name="Rectangle 31"/>
          <p:cNvSpPr>
            <a:spLocks noChangeArrowheads="1"/>
          </p:cNvSpPr>
          <p:nvPr/>
        </p:nvSpPr>
        <p:spPr bwMode="auto">
          <a:xfrm>
            <a:off x="2895600" y="2133600"/>
            <a:ext cx="914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P0LR</a:t>
            </a:r>
          </a:p>
        </p:txBody>
      </p:sp>
      <p:sp>
        <p:nvSpPr>
          <p:cNvPr id="531488" name="Oval 32"/>
          <p:cNvSpPr>
            <a:spLocks noChangeArrowheads="1"/>
          </p:cNvSpPr>
          <p:nvPr/>
        </p:nvSpPr>
        <p:spPr bwMode="auto">
          <a:xfrm>
            <a:off x="1981200" y="2133600"/>
            <a:ext cx="381000" cy="304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latin typeface="Lato" panose="020F0502020204030203"/>
              </a:rPr>
              <a:t>&lt;</a:t>
            </a:r>
          </a:p>
        </p:txBody>
      </p:sp>
      <p:cxnSp>
        <p:nvCxnSpPr>
          <p:cNvPr id="531489" name="AutoShape 33"/>
          <p:cNvCxnSpPr>
            <a:cxnSpLocks noChangeShapeType="1"/>
            <a:stCxn id="531462" idx="2"/>
            <a:endCxn id="531488" idx="2"/>
          </p:cNvCxnSpPr>
          <p:nvPr/>
        </p:nvCxnSpPr>
        <p:spPr bwMode="auto">
          <a:xfrm rot="16200000" flipH="1">
            <a:off x="1578560" y="1883359"/>
            <a:ext cx="381431" cy="42384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31490" name="AutoShape 34"/>
          <p:cNvCxnSpPr>
            <a:cxnSpLocks noChangeShapeType="1"/>
            <a:stCxn id="531487" idx="1"/>
            <a:endCxn id="531488" idx="6"/>
          </p:cNvCxnSpPr>
          <p:nvPr/>
        </p:nvCxnSpPr>
        <p:spPr bwMode="auto">
          <a:xfrm rot="10800000">
            <a:off x="2362200" y="22860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1491" name="AutoShape 35"/>
          <p:cNvCxnSpPr>
            <a:cxnSpLocks noChangeShapeType="1"/>
            <a:stCxn id="531488" idx="4"/>
            <a:endCxn id="531465" idx="1"/>
          </p:cNvCxnSpPr>
          <p:nvPr/>
        </p:nvCxnSpPr>
        <p:spPr bwMode="auto">
          <a:xfrm rot="16200000" flipH="1">
            <a:off x="2813879" y="1796221"/>
            <a:ext cx="277743" cy="1562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31492" name="Rectangle 36"/>
          <p:cNvSpPr>
            <a:spLocks noChangeArrowheads="1"/>
          </p:cNvSpPr>
          <p:nvPr/>
        </p:nvSpPr>
        <p:spPr bwMode="auto">
          <a:xfrm>
            <a:off x="1752600" y="5943600"/>
            <a:ext cx="2286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V</a:t>
            </a:r>
          </a:p>
        </p:txBody>
      </p:sp>
      <p:sp>
        <p:nvSpPr>
          <p:cNvPr id="531493" name="Rectangle 37"/>
          <p:cNvSpPr>
            <a:spLocks noChangeArrowheads="1"/>
          </p:cNvSpPr>
          <p:nvPr/>
        </p:nvSpPr>
        <p:spPr bwMode="auto">
          <a:xfrm>
            <a:off x="1981200" y="5943600"/>
            <a:ext cx="8382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Protection</a:t>
            </a:r>
          </a:p>
        </p:txBody>
      </p:sp>
      <p:sp>
        <p:nvSpPr>
          <p:cNvPr id="531494" name="Rectangle 38"/>
          <p:cNvSpPr>
            <a:spLocks noChangeArrowheads="1"/>
          </p:cNvSpPr>
          <p:nvPr/>
        </p:nvSpPr>
        <p:spPr bwMode="auto">
          <a:xfrm>
            <a:off x="2819400" y="5943600"/>
            <a:ext cx="533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cxnSp>
        <p:nvCxnSpPr>
          <p:cNvPr id="531495" name="AutoShape 39"/>
          <p:cNvCxnSpPr>
            <a:cxnSpLocks noChangeShapeType="1"/>
            <a:stCxn id="531501" idx="2"/>
            <a:endCxn id="531494" idx="0"/>
          </p:cNvCxnSpPr>
          <p:nvPr/>
        </p:nvCxnSpPr>
        <p:spPr bwMode="auto">
          <a:xfrm>
            <a:off x="3086100" y="4267200"/>
            <a:ext cx="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1496" name="AutoShape 40"/>
          <p:cNvCxnSpPr>
            <a:cxnSpLocks noChangeShapeType="1"/>
            <a:stCxn id="531499" idx="2"/>
            <a:endCxn id="531493" idx="0"/>
          </p:cNvCxnSpPr>
          <p:nvPr/>
        </p:nvCxnSpPr>
        <p:spPr bwMode="auto">
          <a:xfrm>
            <a:off x="2400300" y="4267200"/>
            <a:ext cx="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1497" name="AutoShape 41"/>
          <p:cNvCxnSpPr>
            <a:cxnSpLocks noChangeShapeType="1"/>
            <a:stCxn id="531498" idx="2"/>
            <a:endCxn id="531492" idx="0"/>
          </p:cNvCxnSpPr>
          <p:nvPr/>
        </p:nvCxnSpPr>
        <p:spPr bwMode="auto">
          <a:xfrm>
            <a:off x="1866900" y="4267200"/>
            <a:ext cx="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1498" name="Rectangle 42"/>
          <p:cNvSpPr>
            <a:spLocks noChangeArrowheads="1"/>
          </p:cNvSpPr>
          <p:nvPr/>
        </p:nvSpPr>
        <p:spPr bwMode="auto">
          <a:xfrm>
            <a:off x="1752600" y="3962400"/>
            <a:ext cx="2286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V</a:t>
            </a:r>
          </a:p>
        </p:txBody>
      </p:sp>
      <p:sp>
        <p:nvSpPr>
          <p:cNvPr id="531499" name="Rectangle 43"/>
          <p:cNvSpPr>
            <a:spLocks noChangeArrowheads="1"/>
          </p:cNvSpPr>
          <p:nvPr/>
        </p:nvSpPr>
        <p:spPr bwMode="auto">
          <a:xfrm>
            <a:off x="1981200" y="3962400"/>
            <a:ext cx="8382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Protection</a:t>
            </a:r>
          </a:p>
        </p:txBody>
      </p:sp>
      <p:sp>
        <p:nvSpPr>
          <p:cNvPr id="531500" name="Rectangle 44"/>
          <p:cNvSpPr>
            <a:spLocks noChangeArrowheads="1"/>
          </p:cNvSpPr>
          <p:nvPr/>
        </p:nvSpPr>
        <p:spPr bwMode="auto">
          <a:xfrm>
            <a:off x="3352800" y="3962400"/>
            <a:ext cx="13716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latin typeface="Lato" panose="020F0502020204030203"/>
              </a:rPr>
              <a:t>PFN</a:t>
            </a:r>
          </a:p>
        </p:txBody>
      </p:sp>
      <p:sp>
        <p:nvSpPr>
          <p:cNvPr id="531501" name="Rectangle 45"/>
          <p:cNvSpPr>
            <a:spLocks noChangeArrowheads="1"/>
          </p:cNvSpPr>
          <p:nvPr/>
        </p:nvSpPr>
        <p:spPr bwMode="auto">
          <a:xfrm>
            <a:off x="2819400" y="3962400"/>
            <a:ext cx="5334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0" y="3657600"/>
            <a:ext cx="1248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anose="020F0502020204030203"/>
              </a:rPr>
              <a:t>Page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80A5F-84C4-B94F-B097-2CC93CBFCB60}"/>
              </a:ext>
            </a:extLst>
          </p:cNvPr>
          <p:cNvSpPr txBox="1"/>
          <p:nvPr/>
        </p:nvSpPr>
        <p:spPr>
          <a:xfrm>
            <a:off x="2236589" y="132671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DC6A9-8C5E-4647-BEBD-5B49D41D4DBE}"/>
              </a:ext>
            </a:extLst>
          </p:cNvPr>
          <p:cNvSpPr txBox="1"/>
          <p:nvPr/>
        </p:nvSpPr>
        <p:spPr>
          <a:xfrm>
            <a:off x="2928951" y="132671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E699B3-DBAE-F14D-8049-6C4B70C9AF73}"/>
              </a:ext>
            </a:extLst>
          </p:cNvPr>
          <p:cNvSpPr txBox="1"/>
          <p:nvPr/>
        </p:nvSpPr>
        <p:spPr>
          <a:xfrm>
            <a:off x="1992372" y="131791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D15E6E-3E44-6F4F-A545-0C591A725A5C}"/>
              </a:ext>
            </a:extLst>
          </p:cNvPr>
          <p:cNvSpPr txBox="1"/>
          <p:nvPr/>
        </p:nvSpPr>
        <p:spPr>
          <a:xfrm>
            <a:off x="795351" y="133741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9ABC2-6C15-C24E-A290-EDD2FA622CEA}"/>
              </a:ext>
            </a:extLst>
          </p:cNvPr>
          <p:cNvSpPr txBox="1"/>
          <p:nvPr/>
        </p:nvSpPr>
        <p:spPr>
          <a:xfrm>
            <a:off x="467273" y="192540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B424B5-4F2A-AE48-BB4B-084BDF74AC75}"/>
              </a:ext>
            </a:extLst>
          </p:cNvPr>
          <p:cNvSpPr txBox="1"/>
          <p:nvPr/>
        </p:nvSpPr>
        <p:spPr>
          <a:xfrm>
            <a:off x="267980" y="1337497"/>
            <a:ext cx="412292" cy="25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69045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31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1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5314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5314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5314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5314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5314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5314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5314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5314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5314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5314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5314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5314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5314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5314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5314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5314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000" fill="hold"/>
                                        <p:tgtEl>
                                          <p:spTgt spid="5314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5314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5314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5314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3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3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3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3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3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3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3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3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531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531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000" fill="hold"/>
                                        <p:tgtEl>
                                          <p:spTgt spid="531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531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531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531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531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531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531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531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5314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5314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5314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5314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5314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5314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83" grpId="0" animBg="1"/>
      <p:bldP spid="531484" grpId="0" animBg="1"/>
      <p:bldP spid="531492" grpId="0" animBg="1"/>
      <p:bldP spid="531492" grpId="1" animBg="1"/>
      <p:bldP spid="531493" grpId="0" animBg="1"/>
      <p:bldP spid="531493" grpId="1" animBg="1"/>
      <p:bldP spid="531494" grpId="0" animBg="1"/>
      <p:bldP spid="53149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page tables take up too much space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55EDE-270B-1B4A-BC4A-5EC53B7CC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each process wants 128MB worth of pages</a:t>
            </a:r>
          </a:p>
          <a:p>
            <a:pPr lvl="1"/>
            <a:r>
              <a:rPr lang="en-US" dirty="0"/>
              <a:t>Each process needs 256K pages (512B / page)</a:t>
            </a:r>
          </a:p>
          <a:p>
            <a:pPr lvl="1"/>
            <a:r>
              <a:rPr lang="en-US" dirty="0"/>
              <a:t>Each page table size = 256K PTEs * 4B/PTE = 1MB</a:t>
            </a:r>
          </a:p>
          <a:p>
            <a:endParaRPr lang="en-US" dirty="0"/>
          </a:p>
          <a:p>
            <a:r>
              <a:rPr lang="en-US" dirty="0"/>
              <a:t>Let’s say we have 100 processes</a:t>
            </a:r>
          </a:p>
          <a:p>
            <a:pPr lvl="1"/>
            <a:r>
              <a:rPr lang="en-US" dirty="0"/>
              <a:t>100MB just for page tables!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don’t need all tables and all entries at the same time!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6F08723-54D2-4578-BD5A-75247D965FF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2477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Tables in Virtual Memory!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6FE59CB-C5A6-4E85-8952-57D6E9B64D9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graphicFrame>
        <p:nvGraphicFramePr>
          <p:cNvPr id="535556" name="Object 4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0" y="1331913"/>
          <a:ext cx="7104063" cy="507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Visio" r:id="rId4" imgW="8623495" imgH="6156022" progId="">
                  <p:embed/>
                </p:oleObj>
              </mc:Choice>
              <mc:Fallback>
                <p:oleObj name="Visio" r:id="rId4" imgW="8623495" imgH="6156022" progId="">
                  <p:embed/>
                  <p:pic>
                    <p:nvPicPr>
                      <p:cNvPr id="535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31913"/>
                        <a:ext cx="7104063" cy="507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3962400" y="5334000"/>
            <a:ext cx="495610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sz="2000" dirty="0">
                <a:latin typeface="Lato" panose="020F0502020204030203"/>
              </a:rPr>
              <a:t>Use same paging mechanism for page tables!</a:t>
            </a:r>
          </a:p>
          <a:p>
            <a:pPr algn="l">
              <a:buFontTx/>
              <a:buChar char="•"/>
            </a:pPr>
            <a:r>
              <a:rPr lang="en-US" sz="2000" dirty="0">
                <a:latin typeface="Lato" panose="020F0502020204030203"/>
              </a:rPr>
              <a:t>Page page tables, don’t waste memory</a:t>
            </a:r>
          </a:p>
          <a:p>
            <a:pPr algn="l">
              <a:buFontTx/>
              <a:buChar char="•"/>
            </a:pPr>
            <a:endParaRPr lang="en-US" sz="2000" dirty="0">
              <a:latin typeface="Lato" panose="020F0502020204030203"/>
            </a:endParaRPr>
          </a:p>
          <a:p>
            <a:pPr algn="l">
              <a:buFontTx/>
              <a:buChar char="•"/>
            </a:pPr>
            <a:r>
              <a:rPr lang="en-US" sz="2000" dirty="0">
                <a:latin typeface="Lato" panose="020F0502020204030203"/>
              </a:rPr>
              <a:t>But, how do we find physical location?</a:t>
            </a:r>
          </a:p>
        </p:txBody>
      </p:sp>
    </p:spTree>
    <p:extLst>
      <p:ext uri="{BB962C8B-B14F-4D97-AF65-F5344CB8AC3E}">
        <p14:creationId xmlns:p14="http://schemas.microsoft.com/office/powerpoint/2010/main" val="123474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Possible to Put PTEs in Virtual Memory???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put a page table entry in virtual memory, you need a second page table entry to get to the first page table entry</a:t>
            </a:r>
          </a:p>
          <a:p>
            <a:pPr lvl="1"/>
            <a:r>
              <a:rPr lang="en-US" dirty="0"/>
              <a:t>Aren’t you in an infinite loop???   </a:t>
            </a:r>
          </a:p>
          <a:p>
            <a:pPr lvl="1"/>
            <a:endParaRPr lang="en-US" dirty="0"/>
          </a:p>
          <a:p>
            <a:r>
              <a:rPr lang="en-US" dirty="0"/>
              <a:t>So, page table entries must live in another kind of virtual memory</a:t>
            </a:r>
          </a:p>
          <a:p>
            <a:pPr lvl="1"/>
            <a:r>
              <a:rPr lang="en-US" dirty="0"/>
              <a:t>PTEs of VM1 live in VM2, PTEs of VM2 live in VM3, etc.</a:t>
            </a:r>
          </a:p>
          <a:p>
            <a:pPr lvl="1"/>
            <a:endParaRPr lang="en-US" dirty="0"/>
          </a:p>
          <a:p>
            <a:r>
              <a:rPr lang="en-US" dirty="0"/>
              <a:t>At some point, a PTE must live in physical memory!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EB611F1-AC77-4183-9E58-ED7D71A33B23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503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Page Tables Have </a:t>
            </a:r>
            <a:br>
              <a:rPr lang="en-US" dirty="0"/>
            </a:br>
            <a:r>
              <a:rPr lang="en-US" dirty="0"/>
              <a:t>	System Virtual Memory Addresses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7926031-1AC4-4771-A1B5-D627F7D65F5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graphicFrame>
        <p:nvGraphicFramePr>
          <p:cNvPr id="536579" name="Object 3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228600" y="1676400"/>
          <a:ext cx="7858125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Visio" r:id="rId4" imgW="9523736" imgH="6155967" progId="">
                  <p:embed/>
                </p:oleObj>
              </mc:Choice>
              <mc:Fallback>
                <p:oleObj name="Visio" r:id="rId4" imgW="9523736" imgH="6155967" progId="">
                  <p:embed/>
                  <p:pic>
                    <p:nvPicPr>
                      <p:cNvPr id="536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7858125" cy="508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80" name="Line 4"/>
          <p:cNvSpPr>
            <a:spLocks noChangeShapeType="1"/>
          </p:cNvSpPr>
          <p:nvPr/>
        </p:nvSpPr>
        <p:spPr bwMode="auto">
          <a:xfrm flipH="1" flipV="1">
            <a:off x="5150915" y="2456034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36581" name="Line 5"/>
          <p:cNvSpPr>
            <a:spLocks noChangeShapeType="1"/>
          </p:cNvSpPr>
          <p:nvPr/>
        </p:nvSpPr>
        <p:spPr bwMode="auto">
          <a:xfrm flipH="1" flipV="1">
            <a:off x="5074715" y="3013902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36582" name="Line 6"/>
          <p:cNvSpPr>
            <a:spLocks noChangeShapeType="1"/>
          </p:cNvSpPr>
          <p:nvPr/>
        </p:nvSpPr>
        <p:spPr bwMode="auto">
          <a:xfrm flipH="1" flipV="1">
            <a:off x="5150915" y="3936495"/>
            <a:ext cx="990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36583" name="Line 7"/>
          <p:cNvSpPr>
            <a:spLocks noChangeShapeType="1"/>
          </p:cNvSpPr>
          <p:nvPr/>
        </p:nvSpPr>
        <p:spPr bwMode="auto">
          <a:xfrm flipH="1" flipV="1">
            <a:off x="4998515" y="4511825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628465" y="1414790"/>
            <a:ext cx="24354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Lato" panose="020F0502020204030203"/>
              </a:rPr>
              <a:t>Virtual memory</a:t>
            </a:r>
          </a:p>
        </p:txBody>
      </p:sp>
      <p:sp>
        <p:nvSpPr>
          <p:cNvPr id="536585" name="Text Box 9"/>
          <p:cNvSpPr txBox="1">
            <a:spLocks noChangeArrowheads="1"/>
          </p:cNvSpPr>
          <p:nvPr/>
        </p:nvSpPr>
        <p:spPr bwMode="auto">
          <a:xfrm>
            <a:off x="5570015" y="1500544"/>
            <a:ext cx="261289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Lato" panose="020F0502020204030203"/>
              </a:rPr>
              <a:t>Physical memory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67200" y="6056312"/>
            <a:ext cx="4287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panose="020F0502020204030203"/>
              </a:rPr>
              <a:t>What sort of address is SBR?</a:t>
            </a:r>
          </a:p>
        </p:txBody>
      </p:sp>
    </p:spTree>
    <p:extLst>
      <p:ext uri="{BB962C8B-B14F-4D97-AF65-F5344CB8AC3E}">
        <p14:creationId xmlns:p14="http://schemas.microsoft.com/office/powerpoint/2010/main" val="1493934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Overview</a:t>
            </a:r>
          </a:p>
        </p:txBody>
      </p:sp>
      <p:graphicFrame>
        <p:nvGraphicFramePr>
          <p:cNvPr id="637959" name="Object 7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54728" y="2038523"/>
          <a:ext cx="4745872" cy="306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Visio" r:id="rId4" imgW="9523546" imgH="6156022" progId="">
                  <p:embed/>
                </p:oleObj>
              </mc:Choice>
              <mc:Fallback>
                <p:oleObj name="Visio" r:id="rId4" imgW="9523546" imgH="6156022" progId="">
                  <p:embed/>
                  <p:pic>
                    <p:nvPicPr>
                      <p:cNvPr id="6379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8" y="2038523"/>
                        <a:ext cx="4745872" cy="306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955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 = X implies LD X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Need to find the PTE of page containing X (PTE(X))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Use P0BR to determine virtual address of PTE(X)</a:t>
            </a:r>
            <a:endParaRPr lang="en-US" sz="1800" baseline="-25000" dirty="0"/>
          </a:p>
          <a:p>
            <a:pPr lvl="2">
              <a:lnSpc>
                <a:spcPct val="90000"/>
              </a:lnSpc>
            </a:pPr>
            <a:r>
              <a:rPr lang="en-US" sz="1700" dirty="0"/>
              <a:t>But, PTE(X) is virtual address!</a:t>
            </a:r>
          </a:p>
          <a:p>
            <a:pPr lvl="3">
              <a:lnSpc>
                <a:spcPct val="90000"/>
              </a:lnSpc>
            </a:pPr>
            <a:r>
              <a:rPr lang="en-US" sz="1400" dirty="0"/>
              <a:t>Use SBR to determine physical address of PTE(PTE(X))</a:t>
            </a:r>
          </a:p>
          <a:p>
            <a:pPr lvl="3">
              <a:lnSpc>
                <a:spcPct val="90000"/>
              </a:lnSpc>
            </a:pPr>
            <a:r>
              <a:rPr lang="en-US" sz="1400" dirty="0"/>
              <a:t>Read PTE(PTE(X)) to determine physical page/permissions of PTE(X)</a:t>
            </a:r>
          </a:p>
          <a:p>
            <a:pPr lvl="4">
              <a:lnSpc>
                <a:spcPct val="90000"/>
              </a:lnSpc>
            </a:pPr>
            <a:r>
              <a:rPr lang="en-US" sz="1400" dirty="0"/>
              <a:t>Check permissions</a:t>
            </a:r>
          </a:p>
          <a:p>
            <a:pPr lvl="4">
              <a:lnSpc>
                <a:spcPct val="90000"/>
              </a:lnSpc>
            </a:pPr>
            <a:r>
              <a:rPr lang="en-US" sz="1400" dirty="0"/>
              <a:t>Create physical address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Read PTE(X) to determine physical page/permissions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Check permissions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Create physical address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Read X using physical address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5893AA1-C8BC-47D3-B125-22F0007425A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69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Reminder: Exam 1 only counts for 14% of total grade!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Stay focused!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Come see me during office hours for any concerns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Lab 3 due this weekend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Graduate Lab will be posted soon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Will give you a taste of what it is like to do research in computer architecture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290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PTEs always hold physical frame numbers</a:t>
            </a:r>
          </a:p>
          <a:p>
            <a:pPr lvl="1"/>
            <a:r>
              <a:rPr lang="en-US" dirty="0"/>
              <a:t>PTE(X) points to physical memory</a:t>
            </a:r>
          </a:p>
          <a:p>
            <a:pPr lvl="1"/>
            <a:r>
              <a:rPr lang="en-US" dirty="0"/>
              <a:t>PTE(PTE(X)) also points to physical memory</a:t>
            </a:r>
          </a:p>
          <a:p>
            <a:pPr lvl="1"/>
            <a:r>
              <a:rPr lang="en-US" dirty="0"/>
              <a:t>It’s the virtual page numbers that can point to PTEs and then require some translation</a:t>
            </a:r>
          </a:p>
          <a:p>
            <a:r>
              <a:rPr lang="en-US" dirty="0"/>
              <a:t>Page tables in VAX always contiguous in memory</a:t>
            </a:r>
          </a:p>
          <a:p>
            <a:pPr lvl="1"/>
            <a:r>
              <a:rPr lang="en-US" dirty="0"/>
              <a:t>For every segment, including the system segment</a:t>
            </a:r>
          </a:p>
          <a:p>
            <a:r>
              <a:rPr lang="en-US" dirty="0"/>
              <a:t>There is one system page table (shared by all processes)</a:t>
            </a:r>
          </a:p>
          <a:p>
            <a:r>
              <a:rPr lang="en-US" dirty="0"/>
              <a:t>The system page table is in physical memory</a:t>
            </a:r>
          </a:p>
          <a:p>
            <a:pPr lvl="1"/>
            <a:r>
              <a:rPr lang="en-US" dirty="0"/>
              <a:t>If not, you can’t find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B3F87AD-1B09-4106-B498-C90F07B9EFAF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927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 Example: Step-by-Step</a:t>
            </a:r>
            <a:br>
              <a:rPr lang="en-US"/>
            </a:br>
            <a:r>
              <a:rPr lang="en-US"/>
              <a:t>	9b virtual address, 8 physical pages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329E231-3325-4132-ABBF-79C77151C23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6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990600" y="1447800"/>
            <a:ext cx="304800" cy="3048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1295400" y="1447800"/>
            <a:ext cx="304800" cy="3048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1600200" y="1447800"/>
            <a:ext cx="685800" cy="3048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01010</a:t>
            </a:r>
          </a:p>
        </p:txBody>
      </p:sp>
      <p:sp>
        <p:nvSpPr>
          <p:cNvPr id="594950" name="Oval 6"/>
          <p:cNvSpPr>
            <a:spLocks noChangeArrowheads="1"/>
          </p:cNvSpPr>
          <p:nvPr/>
        </p:nvSpPr>
        <p:spPr bwMode="auto">
          <a:xfrm>
            <a:off x="1143000" y="1905000"/>
            <a:ext cx="609600" cy="381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x4</a:t>
            </a:r>
          </a:p>
        </p:txBody>
      </p:sp>
      <p:cxnSp>
        <p:nvCxnSpPr>
          <p:cNvPr id="594951" name="AutoShape 7"/>
          <p:cNvCxnSpPr>
            <a:cxnSpLocks noChangeShapeType="1"/>
            <a:stCxn id="594948" idx="2"/>
            <a:endCxn id="594950" idx="0"/>
          </p:cNvCxnSpPr>
          <p:nvPr/>
        </p:nvCxnSpPr>
        <p:spPr bwMode="auto">
          <a:xfrm>
            <a:off x="1447800" y="1752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1219200" y="2438400"/>
            <a:ext cx="457200" cy="304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594953" name="AutoShape 9"/>
          <p:cNvCxnSpPr>
            <a:cxnSpLocks noChangeShapeType="1"/>
            <a:stCxn id="594950" idx="4"/>
            <a:endCxn id="594952" idx="0"/>
          </p:cNvCxnSpPr>
          <p:nvPr/>
        </p:nvCxnSpPr>
        <p:spPr bwMode="auto">
          <a:xfrm>
            <a:off x="1447800" y="2286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4954" name="AutoShape 10"/>
          <p:cNvCxnSpPr>
            <a:cxnSpLocks noChangeShapeType="1"/>
            <a:stCxn id="594952" idx="2"/>
          </p:cNvCxnSpPr>
          <p:nvPr/>
        </p:nvCxnSpPr>
        <p:spPr bwMode="auto">
          <a:xfrm rot="16200000" flipH="1">
            <a:off x="1905000" y="2286000"/>
            <a:ext cx="152400" cy="1066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94955" name="Oval 11"/>
          <p:cNvSpPr>
            <a:spLocks noChangeArrowheads="1"/>
          </p:cNvSpPr>
          <p:nvPr/>
        </p:nvSpPr>
        <p:spPr bwMode="auto">
          <a:xfrm>
            <a:off x="2667000" y="3200400"/>
            <a:ext cx="609600" cy="381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x4</a:t>
            </a:r>
          </a:p>
        </p:txBody>
      </p:sp>
      <p:cxnSp>
        <p:nvCxnSpPr>
          <p:cNvPr id="594956" name="AutoShape 12"/>
          <p:cNvCxnSpPr>
            <a:cxnSpLocks noChangeShapeType="1"/>
            <a:stCxn id="594979" idx="2"/>
            <a:endCxn id="594955" idx="0"/>
          </p:cNvCxnSpPr>
          <p:nvPr/>
        </p:nvCxnSpPr>
        <p:spPr bwMode="auto">
          <a:xfrm>
            <a:off x="2971800" y="3048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4957" name="Rectangle 13"/>
          <p:cNvSpPr>
            <a:spLocks noChangeArrowheads="1"/>
          </p:cNvSpPr>
          <p:nvPr/>
        </p:nvSpPr>
        <p:spPr bwMode="auto">
          <a:xfrm>
            <a:off x="2743200" y="3733800"/>
            <a:ext cx="457200" cy="304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594958" name="AutoShape 14"/>
          <p:cNvCxnSpPr>
            <a:cxnSpLocks noChangeShapeType="1"/>
            <a:stCxn id="594955" idx="4"/>
            <a:endCxn id="594957" idx="0"/>
          </p:cNvCxnSpPr>
          <p:nvPr/>
        </p:nvCxnSpPr>
        <p:spPr bwMode="auto">
          <a:xfrm>
            <a:off x="2971800" y="35814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4959" name="AutoShape 15"/>
          <p:cNvCxnSpPr>
            <a:cxnSpLocks noChangeShapeType="1"/>
            <a:stCxn id="594957" idx="2"/>
            <a:endCxn id="594960" idx="1"/>
          </p:cNvCxnSpPr>
          <p:nvPr/>
        </p:nvCxnSpPr>
        <p:spPr bwMode="auto">
          <a:xfrm rot="16200000" flipH="1">
            <a:off x="3352800" y="3657600"/>
            <a:ext cx="228600" cy="990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94960" name="Rectangle 16"/>
          <p:cNvSpPr>
            <a:spLocks noChangeArrowheads="1"/>
          </p:cNvSpPr>
          <p:nvPr/>
        </p:nvSpPr>
        <p:spPr bwMode="auto">
          <a:xfrm>
            <a:off x="3962400" y="4114800"/>
            <a:ext cx="1066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>
                <a:solidFill>
                  <a:schemeClr val="bg1"/>
                </a:solidFill>
              </a:rPr>
              <a:t>100 00100</a:t>
            </a:r>
          </a:p>
        </p:txBody>
      </p:sp>
      <p:sp>
        <p:nvSpPr>
          <p:cNvPr id="594961" name="Rectangle 17"/>
          <p:cNvSpPr>
            <a:spLocks noChangeArrowheads="1"/>
          </p:cNvSpPr>
          <p:nvPr/>
        </p:nvSpPr>
        <p:spPr bwMode="auto">
          <a:xfrm>
            <a:off x="5257800" y="4114800"/>
            <a:ext cx="304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V</a:t>
            </a:r>
          </a:p>
        </p:txBody>
      </p:sp>
      <p:sp>
        <p:nvSpPr>
          <p:cNvPr id="594962" name="Rectangle 18"/>
          <p:cNvSpPr>
            <a:spLocks noChangeArrowheads="1"/>
          </p:cNvSpPr>
          <p:nvPr/>
        </p:nvSpPr>
        <p:spPr bwMode="auto">
          <a:xfrm>
            <a:off x="5562600" y="4114800"/>
            <a:ext cx="5334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Per</a:t>
            </a:r>
          </a:p>
        </p:txBody>
      </p:sp>
      <p:sp>
        <p:nvSpPr>
          <p:cNvPr id="594963" name="Rectangle 19"/>
          <p:cNvSpPr>
            <a:spLocks noChangeArrowheads="1"/>
          </p:cNvSpPr>
          <p:nvPr/>
        </p:nvSpPr>
        <p:spPr bwMode="auto">
          <a:xfrm>
            <a:off x="6096000" y="4114800"/>
            <a:ext cx="304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964" name="Rectangle 20"/>
          <p:cNvSpPr>
            <a:spLocks noChangeArrowheads="1"/>
          </p:cNvSpPr>
          <p:nvPr/>
        </p:nvSpPr>
        <p:spPr bwMode="auto">
          <a:xfrm>
            <a:off x="6400800" y="4114800"/>
            <a:ext cx="11430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800" dirty="0"/>
              <a:t>001</a:t>
            </a:r>
          </a:p>
        </p:txBody>
      </p:sp>
      <p:sp>
        <p:nvSpPr>
          <p:cNvPr id="594965" name="Rectangle 21"/>
          <p:cNvSpPr>
            <a:spLocks noChangeArrowheads="1"/>
          </p:cNvSpPr>
          <p:nvPr/>
        </p:nvSpPr>
        <p:spPr bwMode="auto">
          <a:xfrm>
            <a:off x="3962400" y="4800600"/>
            <a:ext cx="4572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400">
                <a:solidFill>
                  <a:schemeClr val="bg1"/>
                </a:solidFill>
              </a:rPr>
              <a:t>001</a:t>
            </a:r>
          </a:p>
        </p:txBody>
      </p:sp>
      <p:sp>
        <p:nvSpPr>
          <p:cNvPr id="594966" name="Rectangle 22"/>
          <p:cNvSpPr>
            <a:spLocks noChangeArrowheads="1"/>
          </p:cNvSpPr>
          <p:nvPr/>
        </p:nvSpPr>
        <p:spPr bwMode="auto">
          <a:xfrm>
            <a:off x="5257800" y="4800600"/>
            <a:ext cx="304800" cy="304800"/>
          </a:xfrm>
          <a:prstGeom prst="rect">
            <a:avLst/>
          </a:prstGeom>
          <a:solidFill>
            <a:srgbClr val="0000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594967" name="Rectangle 23"/>
          <p:cNvSpPr>
            <a:spLocks noChangeArrowheads="1"/>
          </p:cNvSpPr>
          <p:nvPr/>
        </p:nvSpPr>
        <p:spPr bwMode="auto">
          <a:xfrm>
            <a:off x="5562600" y="4800600"/>
            <a:ext cx="533400" cy="304800"/>
          </a:xfrm>
          <a:prstGeom prst="rect">
            <a:avLst/>
          </a:prstGeom>
          <a:solidFill>
            <a:srgbClr val="0000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bg1"/>
                </a:solidFill>
              </a:rPr>
              <a:t>Per</a:t>
            </a:r>
          </a:p>
        </p:txBody>
      </p:sp>
      <p:sp>
        <p:nvSpPr>
          <p:cNvPr id="594968" name="Rectangle 24"/>
          <p:cNvSpPr>
            <a:spLocks noChangeArrowheads="1"/>
          </p:cNvSpPr>
          <p:nvPr/>
        </p:nvSpPr>
        <p:spPr bwMode="auto">
          <a:xfrm>
            <a:off x="6096000" y="4800600"/>
            <a:ext cx="304800" cy="304800"/>
          </a:xfrm>
          <a:prstGeom prst="rect">
            <a:avLst/>
          </a:prstGeom>
          <a:solidFill>
            <a:srgbClr val="0000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969" name="Rectangle 25"/>
          <p:cNvSpPr>
            <a:spLocks noChangeArrowheads="1"/>
          </p:cNvSpPr>
          <p:nvPr/>
        </p:nvSpPr>
        <p:spPr bwMode="auto">
          <a:xfrm>
            <a:off x="6400800" y="4800600"/>
            <a:ext cx="1143000" cy="304800"/>
          </a:xfrm>
          <a:prstGeom prst="rect">
            <a:avLst/>
          </a:prstGeom>
          <a:solidFill>
            <a:srgbClr val="0000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010</a:t>
            </a:r>
          </a:p>
        </p:txBody>
      </p:sp>
      <p:cxnSp>
        <p:nvCxnSpPr>
          <p:cNvPr id="594970" name="AutoShape 26"/>
          <p:cNvCxnSpPr>
            <a:cxnSpLocks noChangeShapeType="1"/>
            <a:stCxn id="594964" idx="2"/>
            <a:endCxn id="594965" idx="0"/>
          </p:cNvCxnSpPr>
          <p:nvPr/>
        </p:nvCxnSpPr>
        <p:spPr bwMode="auto">
          <a:xfrm flipH="1">
            <a:off x="4191000" y="4419600"/>
            <a:ext cx="27813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4971" name="AutoShape 27"/>
          <p:cNvCxnSpPr>
            <a:cxnSpLocks noChangeShapeType="1"/>
            <a:stCxn id="594980" idx="3"/>
            <a:endCxn id="594985" idx="3"/>
          </p:cNvCxnSpPr>
          <p:nvPr/>
        </p:nvCxnSpPr>
        <p:spPr bwMode="auto">
          <a:xfrm>
            <a:off x="3810000" y="2895600"/>
            <a:ext cx="1219200" cy="2057400"/>
          </a:xfrm>
          <a:prstGeom prst="bentConnector3">
            <a:avLst>
              <a:gd name="adj1" fmla="val 10469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94972" name="Rectangle 28"/>
          <p:cNvSpPr>
            <a:spLocks noChangeArrowheads="1"/>
          </p:cNvSpPr>
          <p:nvPr/>
        </p:nvSpPr>
        <p:spPr bwMode="auto">
          <a:xfrm>
            <a:off x="5257800" y="5486400"/>
            <a:ext cx="22860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94973" name="Rectangle 29"/>
          <p:cNvSpPr>
            <a:spLocks noChangeArrowheads="1"/>
          </p:cNvSpPr>
          <p:nvPr/>
        </p:nvSpPr>
        <p:spPr bwMode="auto">
          <a:xfrm>
            <a:off x="457200" y="1447800"/>
            <a:ext cx="609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800"/>
              <a:t>VA of X</a:t>
            </a:r>
          </a:p>
        </p:txBody>
      </p:sp>
      <p:cxnSp>
        <p:nvCxnSpPr>
          <p:cNvPr id="594974" name="AutoShape 30"/>
          <p:cNvCxnSpPr>
            <a:cxnSpLocks noChangeShapeType="1"/>
            <a:stCxn id="594969" idx="2"/>
            <a:endCxn id="594986" idx="0"/>
          </p:cNvCxnSpPr>
          <p:nvPr/>
        </p:nvCxnSpPr>
        <p:spPr bwMode="auto">
          <a:xfrm flipH="1">
            <a:off x="4191000" y="5105400"/>
            <a:ext cx="27813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4975" name="AutoShape 31"/>
          <p:cNvCxnSpPr>
            <a:cxnSpLocks noChangeShapeType="1"/>
            <a:stCxn id="594949" idx="3"/>
          </p:cNvCxnSpPr>
          <p:nvPr/>
        </p:nvCxnSpPr>
        <p:spPr bwMode="auto">
          <a:xfrm>
            <a:off x="2286000" y="1600200"/>
            <a:ext cx="2743200" cy="4038600"/>
          </a:xfrm>
          <a:prstGeom prst="bentConnector3">
            <a:avLst>
              <a:gd name="adj1" fmla="val 1053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94976" name="Text Box 32"/>
          <p:cNvSpPr txBox="1">
            <a:spLocks noChangeArrowheads="1"/>
          </p:cNvSpPr>
          <p:nvPr/>
        </p:nvSpPr>
        <p:spPr bwMode="auto">
          <a:xfrm>
            <a:off x="6536531" y="3808413"/>
            <a:ext cx="20113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System Region PTE</a:t>
            </a:r>
          </a:p>
        </p:txBody>
      </p:sp>
      <p:sp>
        <p:nvSpPr>
          <p:cNvPr id="594977" name="Text Box 33"/>
          <p:cNvSpPr txBox="1">
            <a:spLocks noChangeArrowheads="1"/>
          </p:cNvSpPr>
          <p:nvPr/>
        </p:nvSpPr>
        <p:spPr bwMode="auto">
          <a:xfrm>
            <a:off x="6402388" y="4495800"/>
            <a:ext cx="24860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PTE of page containing X</a:t>
            </a:r>
          </a:p>
        </p:txBody>
      </p:sp>
      <p:sp>
        <p:nvSpPr>
          <p:cNvPr id="594978" name="Rectangle 34"/>
          <p:cNvSpPr>
            <a:spLocks noChangeArrowheads="1"/>
          </p:cNvSpPr>
          <p:nvPr/>
        </p:nvSpPr>
        <p:spPr bwMode="auto">
          <a:xfrm>
            <a:off x="2514600" y="2743200"/>
            <a:ext cx="304800" cy="3048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94979" name="Rectangle 35"/>
          <p:cNvSpPr>
            <a:spLocks noChangeArrowheads="1"/>
          </p:cNvSpPr>
          <p:nvPr/>
        </p:nvSpPr>
        <p:spPr bwMode="auto">
          <a:xfrm>
            <a:off x="2819400" y="2743200"/>
            <a:ext cx="304800" cy="3048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594980" name="Rectangle 36"/>
          <p:cNvSpPr>
            <a:spLocks noChangeArrowheads="1"/>
          </p:cNvSpPr>
          <p:nvPr/>
        </p:nvSpPr>
        <p:spPr bwMode="auto">
          <a:xfrm>
            <a:off x="3124200" y="2743200"/>
            <a:ext cx="685800" cy="3048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00100</a:t>
            </a:r>
          </a:p>
        </p:txBody>
      </p:sp>
      <p:sp>
        <p:nvSpPr>
          <p:cNvPr id="594981" name="Rectangle 37"/>
          <p:cNvSpPr>
            <a:spLocks noChangeArrowheads="1"/>
          </p:cNvSpPr>
          <p:nvPr/>
        </p:nvSpPr>
        <p:spPr bwMode="auto">
          <a:xfrm>
            <a:off x="304800" y="2438400"/>
            <a:ext cx="914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/>
              <a:t>100100000</a:t>
            </a:r>
          </a:p>
        </p:txBody>
      </p:sp>
      <p:sp>
        <p:nvSpPr>
          <p:cNvPr id="594982" name="Rectangle 38"/>
          <p:cNvSpPr>
            <a:spLocks noChangeArrowheads="1"/>
          </p:cNvSpPr>
          <p:nvPr/>
        </p:nvSpPr>
        <p:spPr bwMode="auto">
          <a:xfrm>
            <a:off x="228600" y="2133600"/>
            <a:ext cx="533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 dirty="0"/>
              <a:t>P0BR</a:t>
            </a:r>
          </a:p>
        </p:txBody>
      </p:sp>
      <p:sp>
        <p:nvSpPr>
          <p:cNvPr id="594983" name="Rectangle 39"/>
          <p:cNvSpPr>
            <a:spLocks noChangeArrowheads="1"/>
          </p:cNvSpPr>
          <p:nvPr/>
        </p:nvSpPr>
        <p:spPr bwMode="auto">
          <a:xfrm>
            <a:off x="1909390" y="3740869"/>
            <a:ext cx="914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dirty="0"/>
              <a:t>10000000</a:t>
            </a:r>
          </a:p>
        </p:txBody>
      </p:sp>
      <p:sp>
        <p:nvSpPr>
          <p:cNvPr id="594984" name="Rectangle 40"/>
          <p:cNvSpPr>
            <a:spLocks noChangeArrowheads="1"/>
          </p:cNvSpPr>
          <p:nvPr/>
        </p:nvSpPr>
        <p:spPr bwMode="auto">
          <a:xfrm>
            <a:off x="1833190" y="3436069"/>
            <a:ext cx="533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 dirty="0"/>
              <a:t>SBR</a:t>
            </a:r>
          </a:p>
        </p:txBody>
      </p:sp>
      <p:sp>
        <p:nvSpPr>
          <p:cNvPr id="594985" name="Rectangle 41"/>
          <p:cNvSpPr>
            <a:spLocks noChangeArrowheads="1"/>
          </p:cNvSpPr>
          <p:nvPr/>
        </p:nvSpPr>
        <p:spPr bwMode="auto">
          <a:xfrm>
            <a:off x="4419600" y="4800600"/>
            <a:ext cx="6096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solidFill>
                  <a:schemeClr val="bg1"/>
                </a:solidFill>
              </a:rPr>
              <a:t>00100</a:t>
            </a:r>
          </a:p>
        </p:txBody>
      </p:sp>
      <p:sp>
        <p:nvSpPr>
          <p:cNvPr id="594986" name="Rectangle 42"/>
          <p:cNvSpPr>
            <a:spLocks noChangeArrowheads="1"/>
          </p:cNvSpPr>
          <p:nvPr/>
        </p:nvSpPr>
        <p:spPr bwMode="auto">
          <a:xfrm>
            <a:off x="3962400" y="5486400"/>
            <a:ext cx="4572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010</a:t>
            </a:r>
          </a:p>
        </p:txBody>
      </p:sp>
      <p:sp>
        <p:nvSpPr>
          <p:cNvPr id="594987" name="Rectangle 43"/>
          <p:cNvSpPr>
            <a:spLocks noChangeArrowheads="1"/>
          </p:cNvSpPr>
          <p:nvPr/>
        </p:nvSpPr>
        <p:spPr bwMode="auto">
          <a:xfrm>
            <a:off x="4419600" y="5486400"/>
            <a:ext cx="6096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solidFill>
                  <a:schemeClr val="bg1"/>
                </a:solidFill>
              </a:rPr>
              <a:t>01010</a:t>
            </a:r>
          </a:p>
        </p:txBody>
      </p:sp>
      <p:sp>
        <p:nvSpPr>
          <p:cNvPr id="594988" name="Text Box 44"/>
          <p:cNvSpPr txBox="1">
            <a:spLocks noChangeArrowheads="1"/>
          </p:cNvSpPr>
          <p:nvPr/>
        </p:nvSpPr>
        <p:spPr bwMode="auto">
          <a:xfrm>
            <a:off x="2514600" y="2133600"/>
            <a:ext cx="3119438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VA of PTE of Page containing X </a:t>
            </a:r>
          </a:p>
          <a:p>
            <a:r>
              <a:rPr lang="en-US" sz="1600"/>
              <a:t>(in System Region)</a:t>
            </a:r>
          </a:p>
        </p:txBody>
      </p:sp>
      <p:sp>
        <p:nvSpPr>
          <p:cNvPr id="48" name="Text Box 33">
            <a:extLst>
              <a:ext uri="{FF2B5EF4-FFF2-40B4-BE49-F238E27FC236}">
                <a16:creationId xmlns:a16="http://schemas.microsoft.com/office/drawing/2014/main" id="{799BC182-7ED7-2F4D-9D09-B0F3D2D2D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378" y="5210175"/>
            <a:ext cx="213391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X in physical memory</a:t>
            </a:r>
          </a:p>
        </p:txBody>
      </p:sp>
      <p:sp>
        <p:nvSpPr>
          <p:cNvPr id="49" name="Text Box 32">
            <a:extLst>
              <a:ext uri="{FF2B5EF4-FFF2-40B4-BE49-F238E27FC236}">
                <a16:creationId xmlns:a16="http://schemas.microsoft.com/office/drawing/2014/main" id="{16A5294A-35EF-B144-BDCD-9D9C8FFD8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346" y="4272483"/>
            <a:ext cx="256256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PA of System Region PTE</a:t>
            </a:r>
          </a:p>
        </p:txBody>
      </p:sp>
      <p:sp>
        <p:nvSpPr>
          <p:cNvPr id="50" name="Text Box 32">
            <a:extLst>
              <a:ext uri="{FF2B5EF4-FFF2-40B4-BE49-F238E27FC236}">
                <a16:creationId xmlns:a16="http://schemas.microsoft.com/office/drawing/2014/main" id="{89D9EBB9-25BE-8E4F-8B1E-1DAAADEE0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02" y="4783723"/>
            <a:ext cx="314445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PA of PTE of page containing X</a:t>
            </a:r>
          </a:p>
        </p:txBody>
      </p:sp>
      <p:sp>
        <p:nvSpPr>
          <p:cNvPr id="51" name="Text Box 32">
            <a:extLst>
              <a:ext uri="{FF2B5EF4-FFF2-40B4-BE49-F238E27FC236}">
                <a16:creationId xmlns:a16="http://schemas.microsoft.com/office/drawing/2014/main" id="{09A37F16-22B7-8A4A-BF77-1C5566973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598" y="5498098"/>
            <a:ext cx="85376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PA of X</a:t>
            </a:r>
          </a:p>
        </p:txBody>
      </p:sp>
    </p:spTree>
    <p:extLst>
      <p:ext uri="{BB962C8B-B14F-4D97-AF65-F5344CB8AC3E}">
        <p14:creationId xmlns:p14="http://schemas.microsoft.com/office/powerpoint/2010/main" val="2654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9497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59497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59498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59496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59496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59498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59498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59498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60" grpId="0"/>
      <p:bldP spid="594965" grpId="0"/>
      <p:bldP spid="594978" grpId="0"/>
      <p:bldP spid="594979" grpId="0"/>
      <p:bldP spid="594980" grpId="0"/>
      <p:bldP spid="594985" grpId="0"/>
      <p:bldP spid="594986" grpId="0"/>
      <p:bldP spid="5949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Support for Paging the Page Table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100" dirty="0"/>
              <a:t>Page tables only contain physical addresses</a:t>
            </a:r>
          </a:p>
          <a:p>
            <a:pPr lvl="1"/>
            <a:r>
              <a:rPr lang="en-US" sz="1900" dirty="0"/>
              <a:t>page of PT in memory contains memory or disk addresses</a:t>
            </a:r>
          </a:p>
          <a:p>
            <a:pPr lvl="1"/>
            <a:r>
              <a:rPr lang="en-US" sz="1900" dirty="0"/>
              <a:t>page of PT on disk contain only disk addresses</a:t>
            </a:r>
          </a:p>
          <a:p>
            <a:pPr lvl="2"/>
            <a:r>
              <a:rPr lang="en-US" sz="1900" dirty="0"/>
              <a:t>page in PT cannot be moved to disk before all its pages in memory are moved to disk</a:t>
            </a:r>
          </a:p>
          <a:p>
            <a:r>
              <a:rPr lang="en-US" sz="2100" dirty="0"/>
              <a:t>Special “</a:t>
            </a:r>
            <a:r>
              <a:rPr lang="en-US" sz="2100" dirty="0" err="1"/>
              <a:t>untranslated</a:t>
            </a:r>
            <a:r>
              <a:rPr lang="en-US" sz="2100" dirty="0"/>
              <a:t>” addressing mode required if page tables are traversed in software</a:t>
            </a:r>
          </a:p>
          <a:p>
            <a:pPr lvl="1"/>
            <a:r>
              <a:rPr lang="en-US" sz="1900" dirty="0" err="1"/>
              <a:t>Sparc</a:t>
            </a:r>
            <a:r>
              <a:rPr lang="en-US" sz="1900" dirty="0"/>
              <a:t>: Translation disabled processor state</a:t>
            </a:r>
          </a:p>
          <a:p>
            <a:pPr lvl="1"/>
            <a:r>
              <a:rPr lang="en-US" sz="1900" dirty="0"/>
              <a:t>Alpha: Special </a:t>
            </a:r>
            <a:r>
              <a:rPr lang="en-US" sz="1900" i="1" dirty="0" err="1"/>
              <a:t>kseg</a:t>
            </a:r>
            <a:r>
              <a:rPr lang="en-US" sz="1900" dirty="0"/>
              <a:t> segment whose addresses are not translated.  PT’s mapped to </a:t>
            </a:r>
            <a:r>
              <a:rPr lang="en-US" sz="1900" i="1" dirty="0" err="1"/>
              <a:t>kseg</a:t>
            </a:r>
            <a:endParaRPr lang="en-US" sz="1900" i="1" dirty="0"/>
          </a:p>
          <a:p>
            <a:r>
              <a:rPr lang="en-US" sz="2100" dirty="0"/>
              <a:t>Protection mode in processor necessary to maintain integrity of translation process</a:t>
            </a:r>
          </a:p>
          <a:p>
            <a:pPr lvl="1"/>
            <a:r>
              <a:rPr lang="en-US" sz="1900" dirty="0"/>
              <a:t>Don’t let a user process modify the page table, only trusted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F6CBEC6-9644-4244-A385-D97AF5573CA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06064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Demand Paging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99F8BE-3158-4ACC-9D6D-293553305AA7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433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Storage Hierarchies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8534400" cy="4251326"/>
          </a:xfrm>
          <a:noFill/>
          <a:ln/>
        </p:spPr>
        <p:txBody>
          <a:bodyPr lIns="90488" tIns="44450" rIns="90488" bIns="44450"/>
          <a:lstStyle/>
          <a:p>
            <a:r>
              <a:rPr lang="en-US" sz="2400" dirty="0"/>
              <a:t>Storage is hierarchical in the order (away from the CPU) of</a:t>
            </a:r>
          </a:p>
          <a:p>
            <a:pPr lvl="1"/>
            <a:r>
              <a:rPr lang="en-US" sz="2000" dirty="0"/>
              <a:t>increasing latency </a:t>
            </a:r>
            <a:r>
              <a:rPr lang="en-US" sz="2000" dirty="0" err="1"/>
              <a:t>t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					</a:t>
            </a:r>
            <a:r>
              <a:rPr lang="en-US" sz="2000" dirty="0" err="1"/>
              <a:t>t</a:t>
            </a:r>
            <a:r>
              <a:rPr lang="en-US" sz="2000" baseline="-25000" dirty="0" err="1"/>
              <a:t>i</a:t>
            </a:r>
            <a:r>
              <a:rPr lang="en-US" sz="2000" dirty="0"/>
              <a:t> &lt;</a:t>
            </a:r>
            <a:r>
              <a:rPr lang="en-US" sz="2000" baseline="-25000" dirty="0"/>
              <a:t>  </a:t>
            </a:r>
            <a:r>
              <a:rPr lang="en-US" sz="2000" dirty="0"/>
              <a:t>t </a:t>
            </a:r>
            <a:r>
              <a:rPr lang="en-US" sz="2000" baseline="-25000" dirty="0"/>
              <a:t>i+1</a:t>
            </a:r>
            <a:endParaRPr lang="en-US" sz="2000" dirty="0"/>
          </a:p>
          <a:p>
            <a:pPr lvl="1"/>
            <a:r>
              <a:rPr lang="en-US" sz="2000" dirty="0"/>
              <a:t>increasing size </a:t>
            </a:r>
            <a:r>
              <a:rPr lang="en-US" sz="2000" dirty="0" err="1"/>
              <a:t>s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   </a:t>
            </a:r>
            <a:r>
              <a:rPr lang="en-US" sz="2000" dirty="0"/>
              <a:t>&amp; </a:t>
            </a:r>
            <a:r>
              <a:rPr lang="en-US" sz="2000" baseline="-25000" dirty="0"/>
              <a:t> </a:t>
            </a:r>
            <a:r>
              <a:rPr lang="en-US" sz="2000" dirty="0"/>
              <a:t>decreasing cost c</a:t>
            </a:r>
            <a:r>
              <a:rPr lang="en-US" sz="2000" baseline="-25000" dirty="0"/>
              <a:t>i	</a:t>
            </a:r>
            <a:r>
              <a:rPr lang="en-US" sz="2000" dirty="0" err="1"/>
              <a:t>s</a:t>
            </a:r>
            <a:r>
              <a:rPr lang="en-US" sz="2000" baseline="-25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cs typeface="Arial" pitchFamily="34" charset="0"/>
              </a:rPr>
              <a:t>≤</a:t>
            </a:r>
            <a:r>
              <a:rPr lang="en-US" sz="2000" baseline="-25000" dirty="0"/>
              <a:t>  </a:t>
            </a:r>
            <a:r>
              <a:rPr lang="en-US" sz="2000" dirty="0"/>
              <a:t>s </a:t>
            </a:r>
            <a:r>
              <a:rPr lang="en-US" sz="2000" baseline="-25000" dirty="0"/>
              <a:t>i+1</a:t>
            </a:r>
            <a:r>
              <a:rPr lang="en-US" sz="2000" dirty="0"/>
              <a:t>,   c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>
                <a:cs typeface="Arial" pitchFamily="34" charset="0"/>
              </a:rPr>
              <a:t>≥</a:t>
            </a:r>
            <a:r>
              <a:rPr lang="en-US" sz="2000" baseline="-25000" dirty="0"/>
              <a:t>  </a:t>
            </a:r>
            <a:r>
              <a:rPr lang="en-US" sz="2000" dirty="0"/>
              <a:t>c </a:t>
            </a:r>
            <a:r>
              <a:rPr lang="en-US" sz="2000" baseline="-25000" dirty="0"/>
              <a:t>i+1</a:t>
            </a:r>
            <a:endParaRPr lang="en-US" sz="2000" dirty="0"/>
          </a:p>
          <a:p>
            <a:pPr lvl="1"/>
            <a:r>
              <a:rPr lang="en-US" sz="2000" dirty="0"/>
              <a:t>decreasing transfer bandwidth b</a:t>
            </a:r>
            <a:r>
              <a:rPr lang="en-US" sz="2000" baseline="-25000" dirty="0"/>
              <a:t>i		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cs typeface="Arial" pitchFamily="34" charset="0"/>
              </a:rPr>
              <a:t>≥</a:t>
            </a:r>
            <a:r>
              <a:rPr lang="en-US" sz="2000" baseline="-25000" dirty="0"/>
              <a:t>  </a:t>
            </a:r>
            <a:r>
              <a:rPr lang="en-US" sz="2000" dirty="0"/>
              <a:t>b </a:t>
            </a:r>
            <a:r>
              <a:rPr lang="en-US" sz="2000" baseline="-25000" dirty="0"/>
              <a:t>i+1</a:t>
            </a:r>
            <a:endParaRPr lang="en-US" sz="2000" dirty="0"/>
          </a:p>
          <a:p>
            <a:pPr lvl="1"/>
            <a:r>
              <a:rPr lang="en-US" sz="2000" dirty="0"/>
              <a:t>increasing natural unit of transfer x</a:t>
            </a:r>
            <a:r>
              <a:rPr lang="en-US" sz="2000" baseline="-25000" dirty="0"/>
              <a:t>i		</a:t>
            </a:r>
            <a:r>
              <a:rPr lang="en-US" sz="2000" dirty="0"/>
              <a:t>x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>
                <a:cs typeface="Arial" pitchFamily="34" charset="0"/>
              </a:rPr>
              <a:t>≤</a:t>
            </a:r>
            <a:r>
              <a:rPr lang="en-US" sz="2000" baseline="-25000" dirty="0"/>
              <a:t> </a:t>
            </a:r>
            <a:r>
              <a:rPr lang="en-US" sz="2000" dirty="0"/>
              <a:t>x </a:t>
            </a:r>
            <a:r>
              <a:rPr lang="en-US" sz="2000" baseline="-25000" dirty="0"/>
              <a:t>i+1</a:t>
            </a:r>
          </a:p>
          <a:p>
            <a:pPr lvl="1"/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	Level 0: Registers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	Level 1: Caches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	Level 2: Main Memory (Primary Storage)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	Level 3: Disks (Secondary Storage)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	Level 4: Tape Backup (Tertiary Storage)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F15075-03B2-4E40-98F3-1A423FEB0F8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© Derek Chiou &amp; Mattan Erez &amp; Dam Sunwoo</a:t>
            </a:r>
            <a:endParaRPr lang="en-US" altLang="en-US" dirty="0">
              <a:latin typeface="Lato" panose="020F0502020204030203" pitchFamily="34" charset="0"/>
            </a:endParaRP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4479925" y="3013075"/>
            <a:ext cx="18415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05189" name="Line 5"/>
          <p:cNvSpPr>
            <a:spLocks noChangeShapeType="1"/>
          </p:cNvSpPr>
          <p:nvPr/>
        </p:nvSpPr>
        <p:spPr bwMode="auto">
          <a:xfrm>
            <a:off x="685800" y="609600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6200" y="1219200"/>
            <a:ext cx="1219200" cy="914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CPU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600200" y="1219200"/>
            <a:ext cx="1219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Cache</a:t>
            </a:r>
          </a:p>
          <a:p>
            <a:pPr algn="ctr" eaLnBrk="0" hangingPunct="0"/>
            <a:r>
              <a:rPr lang="en-US">
                <a:latin typeface="Lato" panose="020F0502020204030203" pitchFamily="34" charset="0"/>
              </a:rPr>
              <a:t>$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334000" y="1219200"/>
            <a:ext cx="12192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Memory</a:t>
            </a:r>
          </a:p>
        </p:txBody>
      </p:sp>
      <p:cxnSp>
        <p:nvCxnSpPr>
          <p:cNvPr id="12" name="AutoShape 16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1295400" y="16764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7"/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2819400" y="16764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429000" y="1219200"/>
            <a:ext cx="1219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Cache</a:t>
            </a:r>
          </a:p>
          <a:p>
            <a:pPr algn="ctr" eaLnBrk="0" hangingPunct="0"/>
            <a:r>
              <a:rPr lang="en-US">
                <a:latin typeface="Lato" panose="020F0502020204030203" pitchFamily="34" charset="0"/>
              </a:rPr>
              <a:t>$</a:t>
            </a:r>
          </a:p>
        </p:txBody>
      </p:sp>
      <p:cxnSp>
        <p:nvCxnSpPr>
          <p:cNvPr id="15" name="AutoShape 16"/>
          <p:cNvCxnSpPr>
            <a:cxnSpLocks noChangeShapeType="1"/>
            <a:stCxn id="10" idx="3"/>
            <a:endCxn id="14" idx="1"/>
          </p:cNvCxnSpPr>
          <p:nvPr/>
        </p:nvCxnSpPr>
        <p:spPr bwMode="auto">
          <a:xfrm>
            <a:off x="2819400" y="16764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  <a:stCxn id="14" idx="3"/>
            <a:endCxn id="11" idx="1"/>
          </p:cNvCxnSpPr>
          <p:nvPr/>
        </p:nvCxnSpPr>
        <p:spPr bwMode="auto">
          <a:xfrm>
            <a:off x="4648200" y="16764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600200" y="12192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Lato" panose="020F0502020204030203" pitchFamily="34" charset="0"/>
              </a:rPr>
              <a:t>Level 1</a:t>
            </a:r>
          </a:p>
          <a:p>
            <a:pPr algn="ctr" eaLnBrk="0" hangingPunct="0"/>
            <a:r>
              <a:rPr lang="en-US" dirty="0">
                <a:latin typeface="Lato" panose="020F0502020204030203" pitchFamily="34" charset="0"/>
              </a:rPr>
              <a:t>(L1 $)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429000" y="12192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Lato" panose="020F0502020204030203" pitchFamily="34" charset="0"/>
              </a:rPr>
              <a:t>LLC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7239000" y="1219200"/>
            <a:ext cx="12192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Lato" panose="020F0502020204030203" pitchFamily="34" charset="0"/>
              </a:rPr>
              <a:t>Disk</a:t>
            </a:r>
          </a:p>
        </p:txBody>
      </p:sp>
      <p:cxnSp>
        <p:nvCxnSpPr>
          <p:cNvPr id="20" name="AutoShape 16"/>
          <p:cNvCxnSpPr>
            <a:cxnSpLocks noChangeShapeType="1"/>
            <a:endCxn id="19" idx="1"/>
          </p:cNvCxnSpPr>
          <p:nvPr/>
        </p:nvCxnSpPr>
        <p:spPr bwMode="auto">
          <a:xfrm>
            <a:off x="6553200" y="16764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6"/>
          <p:cNvCxnSpPr>
            <a:cxnSpLocks noChangeShapeType="1"/>
          </p:cNvCxnSpPr>
          <p:nvPr/>
        </p:nvCxnSpPr>
        <p:spPr bwMode="auto">
          <a:xfrm>
            <a:off x="8458200" y="16764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2919657" y="1283791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5654088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Hierarchical Storage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400" dirty="0"/>
              <a:t>Each level </a:t>
            </a:r>
            <a:r>
              <a:rPr lang="en-US" sz="2400" b="1" i="1" dirty="0" err="1"/>
              <a:t>memoizes</a:t>
            </a:r>
            <a:r>
              <a:rPr lang="en-US" sz="2400" b="1" i="1" dirty="0"/>
              <a:t> </a:t>
            </a:r>
            <a:r>
              <a:rPr lang="en-US" sz="2400" dirty="0"/>
              <a:t>values stored at lower levels of storage to avoid full latency cost when accessing</a:t>
            </a:r>
          </a:p>
          <a:p>
            <a:r>
              <a:rPr lang="en-US" sz="2400" dirty="0"/>
              <a:t>Effective Access time </a:t>
            </a:r>
            <a:br>
              <a:rPr lang="en-US" sz="2400" dirty="0"/>
            </a:b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= h</a:t>
            </a:r>
            <a:r>
              <a:rPr lang="en-US" sz="2400" baseline="-25000" dirty="0"/>
              <a:t>i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+ (1- h</a:t>
            </a:r>
            <a:r>
              <a:rPr lang="en-US" sz="2400" baseline="-25000" dirty="0"/>
              <a:t>i</a:t>
            </a:r>
            <a:r>
              <a:rPr lang="en-US" sz="2400" dirty="0"/>
              <a:t>) t</a:t>
            </a:r>
            <a:r>
              <a:rPr lang="en-US" sz="2400" baseline="-25000" dirty="0"/>
              <a:t>i+1</a:t>
            </a:r>
          </a:p>
          <a:p>
            <a:pPr lvl="1"/>
            <a:r>
              <a:rPr lang="en-US" sz="2400" dirty="0"/>
              <a:t>where h</a:t>
            </a:r>
            <a:r>
              <a:rPr lang="en-US" sz="2400" baseline="-25000" dirty="0"/>
              <a:t>i</a:t>
            </a:r>
            <a:r>
              <a:rPr lang="en-US" sz="2400" dirty="0"/>
              <a:t> is the ‘hit’ ratio, the probability of finding the desired data </a:t>
            </a:r>
            <a:r>
              <a:rPr lang="en-US" sz="2400" dirty="0" err="1"/>
              <a:t>memoized</a:t>
            </a:r>
            <a:r>
              <a:rPr lang="en-US" sz="2400" dirty="0"/>
              <a:t> at level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Given good </a:t>
            </a:r>
            <a:r>
              <a:rPr lang="en-US" sz="2400" b="1" i="1" dirty="0"/>
              <a:t>locality</a:t>
            </a:r>
            <a:r>
              <a:rPr lang="en-US" sz="2400" dirty="0"/>
              <a:t> of reference (i.e., small working set), </a:t>
            </a:r>
            <a:br>
              <a:rPr lang="en-US" sz="2400" dirty="0"/>
            </a:br>
            <a:r>
              <a:rPr lang="en-US" sz="2400" dirty="0"/>
              <a:t>h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»</a:t>
            </a:r>
            <a:r>
              <a:rPr lang="en-US" sz="2400" dirty="0"/>
              <a:t> 1   </a:t>
            </a:r>
            <a:r>
              <a:rPr lang="en-US" sz="2400" dirty="0">
                <a:latin typeface="Symbol" pitchFamily="18" charset="2"/>
              </a:rPr>
              <a:t>Þ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»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	</a:t>
            </a:r>
          </a:p>
          <a:p>
            <a:r>
              <a:rPr lang="en-US" sz="2400" dirty="0"/>
              <a:t>Balanced system gives the best of both world</a:t>
            </a:r>
          </a:p>
          <a:p>
            <a:pPr lvl="1"/>
            <a:r>
              <a:rPr lang="en-US" sz="2000" dirty="0"/>
              <a:t>The performance of higher-level storage</a:t>
            </a:r>
          </a:p>
          <a:p>
            <a:pPr lvl="1"/>
            <a:r>
              <a:rPr lang="en-US" sz="2000" dirty="0"/>
              <a:t>The capacity of lower-level low-cost storage.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6DAC16B-E123-4DFD-904E-39730CD36D5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08541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Details: RAM vs. Disk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Disks much cheaper than RAM (consumer prices below)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Disk currently about $90 2TB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FLASH currently $90 206GB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DRAM currently $90 for 16GiB DDR3 1866MHz</a:t>
            </a:r>
          </a:p>
          <a:p>
            <a:pPr lvl="1">
              <a:lnSpc>
                <a:spcPct val="90000"/>
              </a:lnSpc>
            </a:pPr>
            <a:r>
              <a:rPr lang="en-US" sz="1800" b="1" i="1" dirty="0">
                <a:solidFill>
                  <a:schemeClr val="accent2"/>
                </a:solidFill>
              </a:rPr>
              <a:t>Disk &gt;100X cheaper than DRAM, FLASH right in between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Disks much slower than RAM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Disks (a fast one)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4.2ms read seek time, 100MiB/sec sustained rate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FLASH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Read time ~10us, 2GiB/sec sustained rate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Memory DDR2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50ns – 100ns to read a block of memory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~15GiB/s sustained rate</a:t>
            </a:r>
          </a:p>
          <a:p>
            <a:pPr lvl="1">
              <a:lnSpc>
                <a:spcPct val="90000"/>
              </a:lnSpc>
            </a:pPr>
            <a:r>
              <a:rPr lang="en-US" sz="1800" b="1" i="1" dirty="0">
                <a:solidFill>
                  <a:schemeClr val="accent2"/>
                </a:solidFill>
              </a:rPr>
              <a:t>Disks 4-5 orders of magnitude longer latency, 15-25 times less bandwidth</a:t>
            </a:r>
            <a:br>
              <a:rPr lang="en-US" sz="1800" b="1" i="1" dirty="0">
                <a:solidFill>
                  <a:schemeClr val="accent2"/>
                </a:solidFill>
              </a:rPr>
            </a:br>
            <a:r>
              <a:rPr lang="en-US" sz="1800" b="1" i="1" dirty="0">
                <a:solidFill>
                  <a:schemeClr val="accent2"/>
                </a:solidFill>
              </a:rPr>
              <a:t>FLASH right in between</a:t>
            </a:r>
          </a:p>
          <a:p>
            <a:r>
              <a:rPr lang="en-US" sz="2000" dirty="0"/>
              <a:t>Careful with prices though – not always just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1C2237C-B1FA-494C-9502-969562D055C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4668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As Another Memory Hierarchy Level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Disks huge compared to RAM</a:t>
            </a:r>
          </a:p>
          <a:p>
            <a:pPr lvl="1"/>
            <a:r>
              <a:rPr lang="en-US" dirty="0"/>
              <a:t>Can we use disks as backing store to RAM?</a:t>
            </a:r>
          </a:p>
          <a:p>
            <a:pPr lvl="1"/>
            <a:r>
              <a:rPr lang="en-US" dirty="0"/>
              <a:t>Make RAM look as big as disk but as fast as RAM?</a:t>
            </a:r>
          </a:p>
          <a:p>
            <a:pPr lvl="2"/>
            <a:r>
              <a:rPr lang="en-US" dirty="0"/>
              <a:t>What caches did for RAM</a:t>
            </a:r>
          </a:p>
          <a:p>
            <a:r>
              <a:rPr lang="en-US" dirty="0"/>
              <a:t>Do it manually or automatically?</a:t>
            </a:r>
          </a:p>
          <a:p>
            <a:r>
              <a:rPr lang="en-US" dirty="0"/>
              <a:t>Relies on locality</a:t>
            </a:r>
          </a:p>
          <a:p>
            <a:r>
              <a:rPr lang="en-US" dirty="0"/>
              <a:t>Memory is a Cache for Disk</a:t>
            </a:r>
          </a:p>
          <a:p>
            <a:endParaRPr lang="en-US" dirty="0"/>
          </a:p>
          <a:p>
            <a:r>
              <a:rPr lang="en-US" dirty="0"/>
              <a:t>Important for sharing</a:t>
            </a:r>
          </a:p>
          <a:p>
            <a:pPr lvl="1"/>
            <a:r>
              <a:rPr lang="en-US" dirty="0"/>
              <a:t>May be more than one program resident on computer at a time</a:t>
            </a:r>
          </a:p>
          <a:p>
            <a:pPr lvl="1"/>
            <a:r>
              <a:rPr lang="en-US" dirty="0"/>
              <a:t>Aggregate program demands may be more than RAM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F46016D-2314-41C2-B824-2F456D33D18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2893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 with Page Tables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433513"/>
            <a:ext cx="4225093" cy="5408613"/>
          </a:xfrm>
        </p:spPr>
        <p:txBody>
          <a:bodyPr/>
          <a:lstStyle/>
          <a:p>
            <a:r>
              <a:rPr lang="en-US" dirty="0"/>
              <a:t>Translation determines</a:t>
            </a:r>
            <a:br>
              <a:rPr lang="en-US" dirty="0"/>
            </a:br>
            <a:r>
              <a:rPr lang="en-US" dirty="0"/>
              <a:t>if page is in memory</a:t>
            </a:r>
          </a:p>
          <a:p>
            <a:r>
              <a:rPr lang="en-US" dirty="0"/>
              <a:t>On page fault (page </a:t>
            </a:r>
            <a:br>
              <a:rPr lang="en-US" dirty="0"/>
            </a:br>
            <a:r>
              <a:rPr lang="en-US" dirty="0"/>
              <a:t>not valid), bring page </a:t>
            </a:r>
            <a:br>
              <a:rPr lang="en-US" dirty="0"/>
            </a:br>
            <a:r>
              <a:rPr lang="en-US" dirty="0"/>
              <a:t>into memory</a:t>
            </a:r>
          </a:p>
          <a:p>
            <a:pPr lvl="1"/>
            <a:r>
              <a:rPr lang="en-US" dirty="0"/>
              <a:t>OS finds empty page frame</a:t>
            </a:r>
            <a:br>
              <a:rPr lang="en-US" dirty="0"/>
            </a:br>
            <a:r>
              <a:rPr lang="en-US" dirty="0"/>
              <a:t>in memory (free list)</a:t>
            </a:r>
          </a:p>
          <a:p>
            <a:pPr lvl="1"/>
            <a:r>
              <a:rPr lang="en-US" dirty="0"/>
              <a:t>OS finds page on disk</a:t>
            </a:r>
          </a:p>
          <a:p>
            <a:pPr lvl="1"/>
            <a:r>
              <a:rPr lang="en-US" dirty="0"/>
              <a:t>OS reads page into memory</a:t>
            </a:r>
          </a:p>
          <a:p>
            <a:r>
              <a:rPr lang="en-US" dirty="0"/>
              <a:t>Write backs of modified pages?</a:t>
            </a:r>
          </a:p>
          <a:p>
            <a:pPr lvl="1"/>
            <a:r>
              <a:rPr lang="en-US" dirty="0"/>
              <a:t>When done?</a:t>
            </a:r>
          </a:p>
          <a:p>
            <a:r>
              <a:rPr lang="en-US" dirty="0"/>
              <a:t>Free page lists</a:t>
            </a:r>
          </a:p>
          <a:p>
            <a:pPr lvl="1"/>
            <a:r>
              <a:rPr lang="en-US" dirty="0"/>
              <a:t>FIFO or LIFO? Something else?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79EE1E-8FB6-429F-AFC3-1357469ECDB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878061" y="1828800"/>
            <a:ext cx="5105401" cy="3352572"/>
            <a:chOff x="384" y="895"/>
            <a:chExt cx="4704" cy="296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413" y="2603"/>
              <a:ext cx="666" cy="179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413" y="3179"/>
              <a:ext cx="666" cy="179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4413" y="2219"/>
              <a:ext cx="666" cy="179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269" y="1233"/>
              <a:ext cx="563" cy="141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269" y="1969"/>
              <a:ext cx="563" cy="141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269" y="2571"/>
              <a:ext cx="563" cy="141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040" y="2552"/>
              <a:ext cx="564" cy="172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040" y="1937"/>
              <a:ext cx="564" cy="173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040" y="1201"/>
              <a:ext cx="564" cy="173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042" y="1030"/>
              <a:ext cx="560" cy="5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034" y="120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034" y="137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271" y="1101"/>
              <a:ext cx="560" cy="4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263" y="1235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1257" y="1212"/>
              <a:ext cx="219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200" b="1">
                  <a:latin typeface="Lato" panose="020F0502020204030203" pitchFamily="34" charset="0"/>
                </a:rPr>
                <a:t>1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384" y="1056"/>
              <a:ext cx="688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100" b="1" dirty="0">
                  <a:latin typeface="Lato" panose="020F0502020204030203" pitchFamily="34" charset="0"/>
                </a:rPr>
                <a:t>Process 1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217" y="1530"/>
              <a:ext cx="796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100" b="1" dirty="0">
                  <a:latin typeface="Lato" panose="020F0502020204030203" pitchFamily="34" charset="0"/>
                </a:rPr>
                <a:t>Page Table 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2263" y="1389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1042" y="1759"/>
              <a:ext cx="560" cy="52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034" y="193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1034" y="2107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271" y="1831"/>
              <a:ext cx="560" cy="4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2263" y="1965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1257" y="1941"/>
              <a:ext cx="219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200" b="1">
                  <a:latin typeface="Lato" panose="020F0502020204030203" pitchFamily="34" charset="0"/>
                </a:rPr>
                <a:t>1</a:t>
              </a: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84" y="1776"/>
              <a:ext cx="688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100" b="1" dirty="0">
                  <a:latin typeface="Lato" panose="020F0502020204030203" pitchFamily="34" charset="0"/>
                </a:rPr>
                <a:t>Process 2</a:t>
              </a: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2217" y="2221"/>
              <a:ext cx="796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100" b="1">
                  <a:latin typeface="Lato" panose="020F0502020204030203" pitchFamily="34" charset="0"/>
                </a:rPr>
                <a:t>Page Table </a:t>
              </a: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2263" y="2119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42" y="2380"/>
              <a:ext cx="560" cy="69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1034" y="272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1034" y="2901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2264" y="2425"/>
              <a:ext cx="560" cy="5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2256" y="272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1257" y="2543"/>
              <a:ext cx="219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200" b="1">
                  <a:latin typeface="Lato" panose="020F0502020204030203" pitchFamily="34" charset="0"/>
                </a:rPr>
                <a:t>1</a:t>
              </a: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384" y="2496"/>
              <a:ext cx="688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100" b="1" dirty="0">
                  <a:latin typeface="Lato" panose="020F0502020204030203" pitchFamily="34" charset="0"/>
                </a:rPr>
                <a:t>Process 3</a:t>
              </a: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2210" y="3015"/>
              <a:ext cx="796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100" b="1">
                  <a:latin typeface="Lato" panose="020F0502020204030203" pitchFamily="34" charset="0"/>
                </a:rPr>
                <a:t>Page Table </a:t>
              </a: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2256" y="287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1616" y="1291"/>
              <a:ext cx="6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1616" y="2020"/>
              <a:ext cx="6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1604" y="2635"/>
              <a:ext cx="6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4482" y="1013"/>
              <a:ext cx="471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100" b="1" dirty="0">
                  <a:latin typeface="Lato" panose="020F0502020204030203" pitchFamily="34" charset="0"/>
                </a:rPr>
                <a:t>OS</a:t>
              </a:r>
            </a:p>
            <a:p>
              <a:pPr algn="l" defTabSz="585788"/>
              <a:r>
                <a:rPr lang="en-US" sz="1100" b="1" dirty="0">
                  <a:latin typeface="Lato" panose="020F0502020204030203" pitchFamily="34" charset="0"/>
                </a:rPr>
                <a:t>pages</a:t>
              </a: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2845" y="1175"/>
              <a:ext cx="1568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2845" y="1291"/>
              <a:ext cx="1568" cy="10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2845" y="1444"/>
              <a:ext cx="1568" cy="16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2845" y="1905"/>
              <a:ext cx="1568" cy="6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2845" y="2059"/>
              <a:ext cx="1568" cy="12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2845" y="2212"/>
              <a:ext cx="1568" cy="12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2845" y="2635"/>
              <a:ext cx="1568" cy="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>
              <a:off x="2845" y="2788"/>
              <a:ext cx="1568" cy="1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>
              <a:off x="2845" y="2942"/>
              <a:ext cx="1568" cy="6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>
              <a:off x="4413" y="945"/>
              <a:ext cx="0" cy="29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58" name="Line 54"/>
            <p:cNvSpPr>
              <a:spLocks noChangeShapeType="1"/>
            </p:cNvSpPr>
            <p:nvPr/>
          </p:nvSpPr>
          <p:spPr bwMode="auto">
            <a:xfrm>
              <a:off x="5085" y="945"/>
              <a:ext cx="0" cy="29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59" name="Line 55"/>
            <p:cNvSpPr>
              <a:spLocks noChangeShapeType="1"/>
            </p:cNvSpPr>
            <p:nvPr/>
          </p:nvSpPr>
          <p:spPr bwMode="auto">
            <a:xfrm>
              <a:off x="4413" y="1367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>
              <a:off x="4413" y="1175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61" name="Line 57"/>
            <p:cNvSpPr>
              <a:spLocks noChangeShapeType="1"/>
            </p:cNvSpPr>
            <p:nvPr/>
          </p:nvSpPr>
          <p:spPr bwMode="auto">
            <a:xfrm>
              <a:off x="4413" y="2020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62" name="Line 58"/>
            <p:cNvSpPr>
              <a:spLocks noChangeShapeType="1"/>
            </p:cNvSpPr>
            <p:nvPr/>
          </p:nvSpPr>
          <p:spPr bwMode="auto">
            <a:xfrm>
              <a:off x="4413" y="2212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>
              <a:off x="4413" y="240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4413" y="2596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>
              <a:off x="4413" y="278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>
              <a:off x="4413" y="2980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67" name="Line 63"/>
            <p:cNvSpPr>
              <a:spLocks noChangeShapeType="1"/>
            </p:cNvSpPr>
            <p:nvPr/>
          </p:nvSpPr>
          <p:spPr bwMode="auto">
            <a:xfrm>
              <a:off x="4413" y="3172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68" name="Line 64"/>
            <p:cNvSpPr>
              <a:spLocks noChangeShapeType="1"/>
            </p:cNvSpPr>
            <p:nvPr/>
          </p:nvSpPr>
          <p:spPr bwMode="auto">
            <a:xfrm>
              <a:off x="4413" y="336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69" name="Line 65"/>
            <p:cNvSpPr>
              <a:spLocks noChangeShapeType="1"/>
            </p:cNvSpPr>
            <p:nvPr/>
          </p:nvSpPr>
          <p:spPr bwMode="auto">
            <a:xfrm>
              <a:off x="4413" y="3556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70" name="Line 66"/>
            <p:cNvSpPr>
              <a:spLocks noChangeShapeType="1"/>
            </p:cNvSpPr>
            <p:nvPr/>
          </p:nvSpPr>
          <p:spPr bwMode="auto">
            <a:xfrm>
              <a:off x="4413" y="374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72" name="Rectangle 68"/>
            <p:cNvSpPr>
              <a:spLocks noChangeArrowheads="1"/>
            </p:cNvSpPr>
            <p:nvPr/>
          </p:nvSpPr>
          <p:spPr bwMode="auto">
            <a:xfrm rot="16200000">
              <a:off x="3714" y="1300"/>
              <a:ext cx="1106" cy="2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100" b="1">
                  <a:latin typeface="Lato" panose="020F0502020204030203" pitchFamily="34" charset="0"/>
                </a:rPr>
                <a:t>Physical</a:t>
              </a:r>
              <a:r>
                <a:rPr lang="en-US" sz="1600" b="1">
                  <a:latin typeface="Lato" panose="020F0502020204030203" pitchFamily="34" charset="0"/>
                </a:rPr>
                <a:t> </a:t>
              </a:r>
              <a:r>
                <a:rPr lang="en-US" sz="1100" b="1">
                  <a:latin typeface="Lato" panose="020F0502020204030203" pitchFamily="34" charset="0"/>
                </a:rPr>
                <a:t>Memory</a:t>
              </a:r>
            </a:p>
          </p:txBody>
        </p:sp>
        <p:grpSp>
          <p:nvGrpSpPr>
            <p:cNvPr id="73" name="Group 69"/>
            <p:cNvGrpSpPr>
              <a:grpSpLocks/>
            </p:cNvGrpSpPr>
            <p:nvPr/>
          </p:nvGrpSpPr>
          <p:grpSpPr bwMode="auto">
            <a:xfrm>
              <a:off x="4728" y="1519"/>
              <a:ext cx="23" cy="349"/>
              <a:chOff x="4728" y="1519"/>
              <a:chExt cx="23" cy="349"/>
            </a:xfrm>
          </p:grpSpPr>
          <p:sp>
            <p:nvSpPr>
              <p:cNvPr id="79" name="Oval 70"/>
              <p:cNvSpPr>
                <a:spLocks noChangeArrowheads="1"/>
              </p:cNvSpPr>
              <p:nvPr/>
            </p:nvSpPr>
            <p:spPr bwMode="auto">
              <a:xfrm rot="2700000">
                <a:off x="4728" y="1519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80" name="Oval 71"/>
              <p:cNvSpPr>
                <a:spLocks noChangeArrowheads="1"/>
              </p:cNvSpPr>
              <p:nvPr/>
            </p:nvSpPr>
            <p:spPr bwMode="auto">
              <a:xfrm rot="2700000">
                <a:off x="4728" y="162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81" name="Oval 72"/>
              <p:cNvSpPr>
                <a:spLocks noChangeArrowheads="1"/>
              </p:cNvSpPr>
              <p:nvPr/>
            </p:nvSpPr>
            <p:spPr bwMode="auto">
              <a:xfrm rot="2700000">
                <a:off x="4728" y="1737"/>
                <a:ext cx="23" cy="2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82" name="Oval 73"/>
              <p:cNvSpPr>
                <a:spLocks noChangeArrowheads="1"/>
              </p:cNvSpPr>
              <p:nvPr/>
            </p:nvSpPr>
            <p:spPr bwMode="auto">
              <a:xfrm rot="2700000">
                <a:off x="4728" y="1846"/>
                <a:ext cx="23" cy="2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2256" y="2567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1034" y="254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>
              <a:off x="2832" y="2488"/>
              <a:ext cx="1581" cy="1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2256" y="2736"/>
              <a:ext cx="563" cy="141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78" name="Rectangle 9"/>
            <p:cNvSpPr>
              <a:spLocks noChangeArrowheads="1"/>
            </p:cNvSpPr>
            <p:nvPr/>
          </p:nvSpPr>
          <p:spPr bwMode="auto">
            <a:xfrm>
              <a:off x="4416" y="2784"/>
              <a:ext cx="672" cy="192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379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Replacement Policy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When referenced page is not in primary memory, must be brought in from secondary memory</a:t>
            </a:r>
          </a:p>
          <a:p>
            <a:r>
              <a:rPr lang="en-US" dirty="0"/>
              <a:t>If no free page frame available, a page needs to be thrown back to secondary memory</a:t>
            </a:r>
          </a:p>
          <a:p>
            <a:pPr lvl="1"/>
            <a:r>
              <a:rPr lang="en-US" dirty="0"/>
              <a:t>which page should be replaced?</a:t>
            </a:r>
          </a:p>
          <a:p>
            <a:r>
              <a:rPr lang="en-US" dirty="0"/>
              <a:t>Generally Least Recently Used (LRU) policy used</a:t>
            </a:r>
          </a:p>
          <a:p>
            <a:pPr lvl="1"/>
            <a:r>
              <a:rPr lang="en-US" dirty="0"/>
              <a:t>replacement policy in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3724C77-2DB1-44D8-8F61-75EB3E7D3BE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142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Physical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get the cost/capacity we want at the latency we want</a:t>
            </a:r>
          </a:p>
          <a:p>
            <a:r>
              <a:rPr lang="en-US" dirty="0"/>
              <a:t>So use multiple technologies at once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1567237" y="2175997"/>
          <a:ext cx="5943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xplosion 2 6"/>
          <p:cNvSpPr/>
          <p:nvPr/>
        </p:nvSpPr>
        <p:spPr bwMode="auto">
          <a:xfrm>
            <a:off x="3352800" y="3886200"/>
            <a:ext cx="2514600" cy="1600200"/>
          </a:xfrm>
          <a:prstGeom prst="irregularSeal2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88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Implementing an LRU analog (not recently used)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98436-0619-4921-BFCF-93681281896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  <p:grpSp>
        <p:nvGrpSpPr>
          <p:cNvPr id="608259" name="Group 3"/>
          <p:cNvGrpSpPr>
            <a:grpSpLocks/>
          </p:cNvGrpSpPr>
          <p:nvPr/>
        </p:nvGrpSpPr>
        <p:grpSpPr bwMode="auto">
          <a:xfrm>
            <a:off x="6350000" y="1790700"/>
            <a:ext cx="930275" cy="2070100"/>
            <a:chOff x="4000" y="1128"/>
            <a:chExt cx="586" cy="1304"/>
          </a:xfrm>
        </p:grpSpPr>
        <p:sp>
          <p:nvSpPr>
            <p:cNvPr id="608260" name="Rectangle 4"/>
            <p:cNvSpPr>
              <a:spLocks noChangeArrowheads="1"/>
            </p:cNvSpPr>
            <p:nvPr/>
          </p:nvSpPr>
          <p:spPr bwMode="auto">
            <a:xfrm>
              <a:off x="4008" y="1128"/>
              <a:ext cx="568" cy="12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608261" name="Line 5"/>
            <p:cNvSpPr>
              <a:spLocks noChangeShapeType="1"/>
            </p:cNvSpPr>
            <p:nvPr/>
          </p:nvSpPr>
          <p:spPr bwMode="auto">
            <a:xfrm>
              <a:off x="4000" y="1434"/>
              <a:ext cx="5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608262" name="Line 6"/>
            <p:cNvSpPr>
              <a:spLocks noChangeShapeType="1"/>
            </p:cNvSpPr>
            <p:nvPr/>
          </p:nvSpPr>
          <p:spPr bwMode="auto">
            <a:xfrm>
              <a:off x="4000" y="1594"/>
              <a:ext cx="5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608263" name="Line 7"/>
            <p:cNvSpPr>
              <a:spLocks noChangeShapeType="1"/>
            </p:cNvSpPr>
            <p:nvPr/>
          </p:nvSpPr>
          <p:spPr bwMode="auto">
            <a:xfrm>
              <a:off x="4000" y="1275"/>
              <a:ext cx="5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608264" name="Line 8"/>
            <p:cNvSpPr>
              <a:spLocks noChangeShapeType="1"/>
            </p:cNvSpPr>
            <p:nvPr/>
          </p:nvSpPr>
          <p:spPr bwMode="auto">
            <a:xfrm>
              <a:off x="4008" y="1762"/>
              <a:ext cx="5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608265" name="Line 9"/>
            <p:cNvSpPr>
              <a:spLocks noChangeShapeType="1"/>
            </p:cNvSpPr>
            <p:nvPr/>
          </p:nvSpPr>
          <p:spPr bwMode="auto">
            <a:xfrm>
              <a:off x="4008" y="1930"/>
              <a:ext cx="5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608266" name="Line 10"/>
            <p:cNvSpPr>
              <a:spLocks noChangeShapeType="1"/>
            </p:cNvSpPr>
            <p:nvPr/>
          </p:nvSpPr>
          <p:spPr bwMode="auto">
            <a:xfrm>
              <a:off x="4008" y="2098"/>
              <a:ext cx="5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608267" name="Line 11"/>
            <p:cNvSpPr>
              <a:spLocks noChangeShapeType="1"/>
            </p:cNvSpPr>
            <p:nvPr/>
          </p:nvSpPr>
          <p:spPr bwMode="auto">
            <a:xfrm>
              <a:off x="4008" y="2266"/>
              <a:ext cx="5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608268" name="Line 12"/>
            <p:cNvSpPr>
              <a:spLocks noChangeShapeType="1"/>
            </p:cNvSpPr>
            <p:nvPr/>
          </p:nvSpPr>
          <p:spPr bwMode="auto">
            <a:xfrm>
              <a:off x="4160" y="1128"/>
              <a:ext cx="0" cy="1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</p:grpSp>
      <p:sp>
        <p:nvSpPr>
          <p:cNvPr id="608269" name="Rectangle 13"/>
          <p:cNvSpPr>
            <a:spLocks noChangeArrowheads="1"/>
          </p:cNvSpPr>
          <p:nvPr/>
        </p:nvSpPr>
        <p:spPr bwMode="auto">
          <a:xfrm>
            <a:off x="377825" y="1524000"/>
            <a:ext cx="7253288" cy="4660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dirty="0"/>
              <a:t>Field in PTE maintained by software</a:t>
            </a:r>
          </a:p>
          <a:p>
            <a:pPr algn="l"/>
            <a:endParaRPr lang="en-US" sz="2000" dirty="0"/>
          </a:p>
          <a:p>
            <a:pPr lvl="1" algn="l"/>
            <a:r>
              <a:rPr lang="en-US" sz="2000" dirty="0"/>
              <a:t>1 - not a candidate for replacement</a:t>
            </a:r>
          </a:p>
          <a:p>
            <a:pPr lvl="1" algn="l"/>
            <a:r>
              <a:rPr lang="en-US" sz="2000" dirty="0"/>
              <a:t>	i.e., recently referenced</a:t>
            </a:r>
          </a:p>
          <a:p>
            <a:pPr lvl="1" algn="l"/>
            <a:r>
              <a:rPr lang="en-US" sz="2000" dirty="0"/>
              <a:t>0 - a candidate for replacement</a:t>
            </a:r>
          </a:p>
          <a:p>
            <a:pPr lvl="1" algn="l"/>
            <a:r>
              <a:rPr lang="en-US" sz="2000" dirty="0"/>
              <a:t>	i.e., not recently referenced</a:t>
            </a:r>
          </a:p>
          <a:p>
            <a:pPr lvl="1" algn="l"/>
            <a:endParaRPr lang="en-US" sz="2000" dirty="0"/>
          </a:p>
          <a:p>
            <a:pPr algn="l"/>
            <a:r>
              <a:rPr lang="en-US" sz="2000" dirty="0"/>
              <a:t>How is table updated when there is a</a:t>
            </a:r>
          </a:p>
          <a:p>
            <a:pPr algn="l"/>
            <a:r>
              <a:rPr lang="en-US" sz="2000" dirty="0"/>
              <a:t>page fault or a TLB miss?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Algorithm: </a:t>
            </a:r>
          </a:p>
          <a:p>
            <a:pPr algn="l"/>
            <a:r>
              <a:rPr lang="en-US" sz="2000" dirty="0"/>
              <a:t>	Pointer to last examined page maintained</a:t>
            </a:r>
          </a:p>
          <a:p>
            <a:pPr algn="l"/>
            <a:r>
              <a:rPr lang="en-US" sz="2000" dirty="0"/>
              <a:t>	</a:t>
            </a:r>
          </a:p>
          <a:p>
            <a:pPr algn="l"/>
            <a:r>
              <a:rPr lang="en-US" sz="2000" dirty="0"/>
              <a:t>	If the examined entry is 1, it is turned to 0 and the </a:t>
            </a:r>
          </a:p>
          <a:p>
            <a:pPr algn="l"/>
            <a:r>
              <a:rPr lang="en-US" sz="2000" dirty="0"/>
              <a:t>	pointer is incremented by 1, otherwise found victim</a:t>
            </a:r>
          </a:p>
        </p:txBody>
      </p:sp>
      <p:sp>
        <p:nvSpPr>
          <p:cNvPr id="608270" name="Line 14"/>
          <p:cNvSpPr>
            <a:spLocks noChangeShapeType="1"/>
          </p:cNvSpPr>
          <p:nvPr/>
        </p:nvSpPr>
        <p:spPr bwMode="auto">
          <a:xfrm>
            <a:off x="7289800" y="2133600"/>
            <a:ext cx="596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08271" name="Rectangle 15"/>
          <p:cNvSpPr>
            <a:spLocks noChangeArrowheads="1"/>
          </p:cNvSpPr>
          <p:nvPr/>
        </p:nvSpPr>
        <p:spPr bwMode="auto">
          <a:xfrm>
            <a:off x="6321425" y="1751013"/>
            <a:ext cx="301366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>
                <a:latin typeface="Lato" panose="020F0502020204030203" pitchFamily="34" charset="0"/>
              </a:rPr>
              <a:t>0</a:t>
            </a:r>
          </a:p>
        </p:txBody>
      </p:sp>
      <p:sp>
        <p:nvSpPr>
          <p:cNvPr id="608272" name="Rectangle 16"/>
          <p:cNvSpPr>
            <a:spLocks noChangeArrowheads="1"/>
          </p:cNvSpPr>
          <p:nvPr/>
        </p:nvSpPr>
        <p:spPr bwMode="auto">
          <a:xfrm>
            <a:off x="6334125" y="1979613"/>
            <a:ext cx="301366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608273" name="Rectangle 17"/>
          <p:cNvSpPr>
            <a:spLocks noChangeArrowheads="1"/>
          </p:cNvSpPr>
          <p:nvPr/>
        </p:nvSpPr>
        <p:spPr bwMode="auto">
          <a:xfrm>
            <a:off x="6334125" y="2233613"/>
            <a:ext cx="301366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608274" name="Rectangle 18"/>
          <p:cNvSpPr>
            <a:spLocks noChangeArrowheads="1"/>
          </p:cNvSpPr>
          <p:nvPr/>
        </p:nvSpPr>
        <p:spPr bwMode="auto">
          <a:xfrm>
            <a:off x="6334125" y="2500313"/>
            <a:ext cx="301366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>
                <a:latin typeface="Lato" panose="020F0502020204030203" pitchFamily="34" charset="0"/>
              </a:rPr>
              <a:t>0</a:t>
            </a:r>
          </a:p>
        </p:txBody>
      </p:sp>
      <p:sp>
        <p:nvSpPr>
          <p:cNvPr id="608275" name="Rectangle 19"/>
          <p:cNvSpPr>
            <a:spLocks noChangeArrowheads="1"/>
          </p:cNvSpPr>
          <p:nvPr/>
        </p:nvSpPr>
        <p:spPr bwMode="auto">
          <a:xfrm>
            <a:off x="6334125" y="2754313"/>
            <a:ext cx="301366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>
                <a:latin typeface="Lato" panose="020F0502020204030203" pitchFamily="34" charset="0"/>
              </a:rPr>
              <a:t>0</a:t>
            </a:r>
          </a:p>
        </p:txBody>
      </p:sp>
      <p:sp>
        <p:nvSpPr>
          <p:cNvPr id="608276" name="Rectangle 20"/>
          <p:cNvSpPr>
            <a:spLocks noChangeArrowheads="1"/>
          </p:cNvSpPr>
          <p:nvPr/>
        </p:nvSpPr>
        <p:spPr bwMode="auto">
          <a:xfrm>
            <a:off x="6346825" y="3059113"/>
            <a:ext cx="301366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608277" name="Rectangle 21"/>
          <p:cNvSpPr>
            <a:spLocks noChangeArrowheads="1"/>
          </p:cNvSpPr>
          <p:nvPr/>
        </p:nvSpPr>
        <p:spPr bwMode="auto">
          <a:xfrm>
            <a:off x="6346825" y="3313113"/>
            <a:ext cx="301366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608278" name="Rectangle 22"/>
          <p:cNvSpPr>
            <a:spLocks noChangeArrowheads="1"/>
          </p:cNvSpPr>
          <p:nvPr/>
        </p:nvSpPr>
        <p:spPr bwMode="auto">
          <a:xfrm>
            <a:off x="6359525" y="3579813"/>
            <a:ext cx="301366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>
                <a:latin typeface="Lato" panose="020F0502020204030203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24177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8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8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82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8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Required Support for Virtual Memory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100" dirty="0"/>
              <a:t>Page table</a:t>
            </a:r>
          </a:p>
          <a:p>
            <a:pPr lvl="1"/>
            <a:r>
              <a:rPr lang="en-US" sz="1900" dirty="0"/>
              <a:t>presence bit</a:t>
            </a:r>
          </a:p>
          <a:p>
            <a:pPr lvl="2"/>
            <a:r>
              <a:rPr lang="en-US" sz="1900" dirty="0"/>
              <a:t>present </a:t>
            </a:r>
            <a:r>
              <a:rPr lang="en-US" sz="1900" b="1" dirty="0" err="1">
                <a:latin typeface="Symbol" pitchFamily="18" charset="2"/>
              </a:rPr>
              <a:t>Þ</a:t>
            </a:r>
            <a:r>
              <a:rPr lang="en-US" sz="1900" dirty="0">
                <a:latin typeface="Symbol" pitchFamily="18" charset="2"/>
              </a:rPr>
              <a:t> </a:t>
            </a:r>
            <a:r>
              <a:rPr lang="en-US" sz="1900" dirty="0"/>
              <a:t>primary memory address</a:t>
            </a:r>
          </a:p>
          <a:p>
            <a:pPr lvl="2"/>
            <a:r>
              <a:rPr lang="en-US" sz="1900" dirty="0"/>
              <a:t>missing </a:t>
            </a:r>
            <a:r>
              <a:rPr lang="en-US" sz="1900" b="1" dirty="0" err="1">
                <a:latin typeface="Symbol" pitchFamily="18" charset="2"/>
              </a:rPr>
              <a:t>Þ</a:t>
            </a:r>
            <a:r>
              <a:rPr lang="en-US" sz="1900" dirty="0">
                <a:latin typeface="Symbol" pitchFamily="18" charset="2"/>
              </a:rPr>
              <a:t> </a:t>
            </a:r>
            <a:r>
              <a:rPr lang="en-US" sz="1900" dirty="0"/>
              <a:t>secondary memory address or “doesn’t exist”</a:t>
            </a:r>
          </a:p>
          <a:p>
            <a:pPr lvl="1"/>
            <a:r>
              <a:rPr lang="en-US" sz="1900" dirty="0"/>
              <a:t>protection bits: “read only”</a:t>
            </a:r>
          </a:p>
          <a:p>
            <a:pPr lvl="1"/>
            <a:r>
              <a:rPr lang="en-US" sz="1900" dirty="0"/>
              <a:t>usage bits: accessed?, dirty?	</a:t>
            </a:r>
          </a:p>
          <a:p>
            <a:r>
              <a:rPr lang="en-US" sz="2100" dirty="0"/>
              <a:t>Page fault</a:t>
            </a:r>
          </a:p>
          <a:p>
            <a:pPr lvl="1"/>
            <a:r>
              <a:rPr lang="en-US" sz="1900" dirty="0"/>
              <a:t>synchronous exception in case of missing page or protection violation</a:t>
            </a:r>
          </a:p>
          <a:p>
            <a:r>
              <a:rPr lang="en-US" sz="2100" dirty="0"/>
              <a:t>Translation mechanism</a:t>
            </a:r>
          </a:p>
          <a:p>
            <a:r>
              <a:rPr lang="en-US" sz="2100" dirty="0"/>
              <a:t>Swapping Store and I/O</a:t>
            </a:r>
          </a:p>
          <a:p>
            <a:pPr lvl="1"/>
            <a:r>
              <a:rPr lang="en-US" sz="1900" dirty="0"/>
              <a:t>separate from file store</a:t>
            </a:r>
          </a:p>
          <a:p>
            <a:r>
              <a:rPr lang="en-US" sz="2100" dirty="0"/>
              <a:t>Page fault handler</a:t>
            </a:r>
          </a:p>
          <a:p>
            <a:pPr lvl="1"/>
            <a:r>
              <a:rPr lang="en-US" sz="1900" dirty="0"/>
              <a:t>free page lists for primary and secondary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2669DC3-B5BA-48DC-AFA6-29EA4DE9CF3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24601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48" name="Rectangle 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Caching vs Demand Paging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877949F-B5A3-465F-BF02-4F780F14AA1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© Derek Chiou &amp; Mattan Erez &amp; Dam Sunwoo</a:t>
            </a:r>
            <a:endParaRPr lang="en-US" altLang="en-US" dirty="0">
              <a:latin typeface="Lato" panose="020F0502020204030203" pitchFamily="34" charset="0"/>
            </a:endParaRPr>
          </a:p>
        </p:txBody>
      </p:sp>
      <p:grpSp>
        <p:nvGrpSpPr>
          <p:cNvPr id="209922" name="Group 2"/>
          <p:cNvGrpSpPr>
            <a:grpSpLocks/>
          </p:cNvGrpSpPr>
          <p:nvPr/>
        </p:nvGrpSpPr>
        <p:grpSpPr bwMode="auto">
          <a:xfrm>
            <a:off x="822325" y="1423988"/>
            <a:ext cx="8261350" cy="2144712"/>
            <a:chOff x="518" y="897"/>
            <a:chExt cx="5204" cy="1351"/>
          </a:xfrm>
        </p:grpSpPr>
        <p:sp>
          <p:nvSpPr>
            <p:cNvPr id="209923" name="Rectangle 3"/>
            <p:cNvSpPr>
              <a:spLocks noChangeArrowheads="1"/>
            </p:cNvSpPr>
            <p:nvPr/>
          </p:nvSpPr>
          <p:spPr bwMode="auto">
            <a:xfrm>
              <a:off x="520" y="1352"/>
              <a:ext cx="440" cy="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1336" y="1440"/>
              <a:ext cx="432" cy="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9925" name="Rectangle 5"/>
            <p:cNvSpPr>
              <a:spLocks noChangeArrowheads="1"/>
            </p:cNvSpPr>
            <p:nvPr/>
          </p:nvSpPr>
          <p:spPr bwMode="auto">
            <a:xfrm>
              <a:off x="3152" y="1344"/>
              <a:ext cx="440" cy="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grpSp>
          <p:nvGrpSpPr>
            <p:cNvPr id="209926" name="Group 6"/>
            <p:cNvGrpSpPr>
              <a:grpSpLocks/>
            </p:cNvGrpSpPr>
            <p:nvPr/>
          </p:nvGrpSpPr>
          <p:grpSpPr bwMode="auto">
            <a:xfrm>
              <a:off x="5048" y="1400"/>
              <a:ext cx="560" cy="368"/>
              <a:chOff x="5048" y="1400"/>
              <a:chExt cx="560" cy="368"/>
            </a:xfrm>
          </p:grpSpPr>
          <p:sp>
            <p:nvSpPr>
              <p:cNvPr id="209927" name="Oval 7"/>
              <p:cNvSpPr>
                <a:spLocks noChangeArrowheads="1"/>
              </p:cNvSpPr>
              <p:nvPr/>
            </p:nvSpPr>
            <p:spPr bwMode="auto">
              <a:xfrm>
                <a:off x="5048" y="1640"/>
                <a:ext cx="560" cy="12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209928" name="Oval 8"/>
              <p:cNvSpPr>
                <a:spLocks noChangeArrowheads="1"/>
              </p:cNvSpPr>
              <p:nvPr/>
            </p:nvSpPr>
            <p:spPr bwMode="auto">
              <a:xfrm>
                <a:off x="5048" y="1592"/>
                <a:ext cx="560" cy="12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209929" name="Oval 9"/>
              <p:cNvSpPr>
                <a:spLocks noChangeArrowheads="1"/>
              </p:cNvSpPr>
              <p:nvPr/>
            </p:nvSpPr>
            <p:spPr bwMode="auto">
              <a:xfrm>
                <a:off x="5048" y="1544"/>
                <a:ext cx="560" cy="12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209930" name="Oval 10"/>
              <p:cNvSpPr>
                <a:spLocks noChangeArrowheads="1"/>
              </p:cNvSpPr>
              <p:nvPr/>
            </p:nvSpPr>
            <p:spPr bwMode="auto">
              <a:xfrm>
                <a:off x="5048" y="1496"/>
                <a:ext cx="560" cy="12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209931" name="Oval 11"/>
              <p:cNvSpPr>
                <a:spLocks noChangeArrowheads="1"/>
              </p:cNvSpPr>
              <p:nvPr/>
            </p:nvSpPr>
            <p:spPr bwMode="auto">
              <a:xfrm>
                <a:off x="5048" y="1448"/>
                <a:ext cx="560" cy="12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209932" name="Oval 12"/>
              <p:cNvSpPr>
                <a:spLocks noChangeArrowheads="1"/>
              </p:cNvSpPr>
              <p:nvPr/>
            </p:nvSpPr>
            <p:spPr bwMode="auto">
              <a:xfrm>
                <a:off x="5048" y="1400"/>
                <a:ext cx="560" cy="12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209933" name="Oval 13"/>
              <p:cNvSpPr>
                <a:spLocks noChangeArrowheads="1"/>
              </p:cNvSpPr>
              <p:nvPr/>
            </p:nvSpPr>
            <p:spPr bwMode="auto">
              <a:xfrm>
                <a:off x="5240" y="1448"/>
                <a:ext cx="176" cy="3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209934" name="Line 14"/>
            <p:cNvSpPr>
              <a:spLocks noChangeShapeType="1"/>
            </p:cNvSpPr>
            <p:nvPr/>
          </p:nvSpPr>
          <p:spPr bwMode="auto">
            <a:xfrm>
              <a:off x="960" y="158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/>
          </p:nvSpPr>
          <p:spPr bwMode="auto">
            <a:xfrm>
              <a:off x="1776" y="158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/>
          </p:nvSpPr>
          <p:spPr bwMode="auto">
            <a:xfrm>
              <a:off x="3600" y="158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/>
          </p:nvSpPr>
          <p:spPr bwMode="auto">
            <a:xfrm>
              <a:off x="4656" y="158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9938" name="Rectangle 18"/>
            <p:cNvSpPr>
              <a:spLocks noChangeArrowheads="1"/>
            </p:cNvSpPr>
            <p:nvPr/>
          </p:nvSpPr>
          <p:spPr bwMode="auto">
            <a:xfrm>
              <a:off x="518" y="1473"/>
              <a:ext cx="42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 b="1">
                  <a:latin typeface="Lato" panose="020F0502020204030203" pitchFamily="34" charset="0"/>
                </a:rPr>
                <a:t>CPU</a:t>
              </a:r>
            </a:p>
          </p:txBody>
        </p:sp>
        <p:sp>
          <p:nvSpPr>
            <p:cNvPr id="209939" name="Rectangle 19"/>
            <p:cNvSpPr>
              <a:spLocks noChangeArrowheads="1"/>
            </p:cNvSpPr>
            <p:nvPr/>
          </p:nvSpPr>
          <p:spPr bwMode="auto">
            <a:xfrm>
              <a:off x="3158" y="1425"/>
              <a:ext cx="42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 b="1">
                  <a:latin typeface="Lato" panose="020F0502020204030203" pitchFamily="34" charset="0"/>
                </a:rPr>
                <a:t>CPU</a:t>
              </a:r>
            </a:p>
          </p:txBody>
        </p:sp>
        <p:sp>
          <p:nvSpPr>
            <p:cNvPr id="209940" name="Rectangle 20"/>
            <p:cNvSpPr>
              <a:spLocks noChangeArrowheads="1"/>
            </p:cNvSpPr>
            <p:nvPr/>
          </p:nvSpPr>
          <p:spPr bwMode="auto">
            <a:xfrm>
              <a:off x="1286" y="1473"/>
              <a:ext cx="491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 b="1">
                  <a:latin typeface="Lato" panose="020F0502020204030203" pitchFamily="34" charset="0"/>
                </a:rPr>
                <a:t>cache</a:t>
              </a:r>
            </a:p>
          </p:txBody>
        </p:sp>
        <p:grpSp>
          <p:nvGrpSpPr>
            <p:cNvPr id="209941" name="Group 21"/>
            <p:cNvGrpSpPr>
              <a:grpSpLocks/>
            </p:cNvGrpSpPr>
            <p:nvPr/>
          </p:nvGrpSpPr>
          <p:grpSpPr bwMode="auto">
            <a:xfrm>
              <a:off x="2150" y="1008"/>
              <a:ext cx="676" cy="1240"/>
              <a:chOff x="2150" y="1008"/>
              <a:chExt cx="676" cy="1240"/>
            </a:xfrm>
          </p:grpSpPr>
          <p:sp>
            <p:nvSpPr>
              <p:cNvPr id="209942" name="Rectangle 22"/>
              <p:cNvSpPr>
                <a:spLocks noChangeArrowheads="1"/>
              </p:cNvSpPr>
              <p:nvPr/>
            </p:nvSpPr>
            <p:spPr bwMode="auto">
              <a:xfrm>
                <a:off x="2152" y="1008"/>
                <a:ext cx="624" cy="1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Lato" panose="020F0502020204030203" pitchFamily="34" charset="0"/>
                </a:endParaRPr>
              </a:p>
            </p:txBody>
          </p:sp>
          <p:sp>
            <p:nvSpPr>
              <p:cNvPr id="209943" name="Rectangle 23"/>
              <p:cNvSpPr>
                <a:spLocks noChangeArrowheads="1"/>
              </p:cNvSpPr>
              <p:nvPr/>
            </p:nvSpPr>
            <p:spPr bwMode="auto">
              <a:xfrm>
                <a:off x="2150" y="1377"/>
                <a:ext cx="676" cy="4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1800" b="1">
                    <a:latin typeface="Lato" panose="020F0502020204030203" pitchFamily="34" charset="0"/>
                  </a:rPr>
                  <a:t>primary</a:t>
                </a:r>
              </a:p>
              <a:p>
                <a:pPr algn="l"/>
                <a:r>
                  <a:rPr lang="en-US" sz="1800" b="1">
                    <a:latin typeface="Lato" panose="020F0502020204030203" pitchFamily="34" charset="0"/>
                  </a:rPr>
                  <a:t>memory</a:t>
                </a:r>
              </a:p>
            </p:txBody>
          </p:sp>
        </p:grpSp>
        <p:sp>
          <p:nvSpPr>
            <p:cNvPr id="209944" name="Rectangle 24"/>
            <p:cNvSpPr>
              <a:spLocks noChangeArrowheads="1"/>
            </p:cNvSpPr>
            <p:nvPr/>
          </p:nvSpPr>
          <p:spPr bwMode="auto">
            <a:xfrm>
              <a:off x="4024" y="1008"/>
              <a:ext cx="624" cy="1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9945" name="Rectangle 25"/>
            <p:cNvSpPr>
              <a:spLocks noChangeArrowheads="1"/>
            </p:cNvSpPr>
            <p:nvPr/>
          </p:nvSpPr>
          <p:spPr bwMode="auto">
            <a:xfrm>
              <a:off x="4022" y="1377"/>
              <a:ext cx="67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 b="1">
                  <a:latin typeface="Lato" panose="020F0502020204030203" pitchFamily="34" charset="0"/>
                </a:rPr>
                <a:t>primary</a:t>
              </a:r>
            </a:p>
            <a:p>
              <a:pPr algn="l"/>
              <a:r>
                <a:rPr lang="en-US" sz="1800" b="1">
                  <a:latin typeface="Lato" panose="020F0502020204030203" pitchFamily="34" charset="0"/>
                </a:rPr>
                <a:t>memory</a:t>
              </a:r>
            </a:p>
          </p:txBody>
        </p:sp>
        <p:sp>
          <p:nvSpPr>
            <p:cNvPr id="209946" name="Rectangle 26"/>
            <p:cNvSpPr>
              <a:spLocks noChangeArrowheads="1"/>
            </p:cNvSpPr>
            <p:nvPr/>
          </p:nvSpPr>
          <p:spPr bwMode="auto">
            <a:xfrm>
              <a:off x="4934" y="897"/>
              <a:ext cx="788" cy="4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 b="1">
                  <a:latin typeface="Lato" panose="020F0502020204030203" pitchFamily="34" charset="0"/>
                </a:rPr>
                <a:t>secondary</a:t>
              </a:r>
            </a:p>
            <a:p>
              <a:pPr algn="l"/>
              <a:r>
                <a:rPr lang="en-US" sz="1800" b="1">
                  <a:latin typeface="Lato" panose="020F0502020204030203" pitchFamily="34" charset="0"/>
                </a:rPr>
                <a:t>memory</a:t>
              </a:r>
            </a:p>
          </p:txBody>
        </p:sp>
      </p:grpSp>
      <p:sp>
        <p:nvSpPr>
          <p:cNvPr id="209947" name="Rectangle 27"/>
          <p:cNvSpPr>
            <a:spLocks noChangeArrowheads="1"/>
          </p:cNvSpPr>
          <p:nvPr/>
        </p:nvSpPr>
        <p:spPr bwMode="auto">
          <a:xfrm>
            <a:off x="441325" y="3641725"/>
            <a:ext cx="8451802" cy="304442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latin typeface="Lato" panose="020F0502020204030203" pitchFamily="34" charset="0"/>
              </a:rPr>
              <a:t>caching				demand paging</a:t>
            </a:r>
          </a:p>
          <a:p>
            <a:pPr algn="l"/>
            <a:r>
              <a:rPr lang="en-US">
                <a:latin typeface="Lato" panose="020F0502020204030203" pitchFamily="34" charset="0"/>
              </a:rPr>
              <a:t>cache entry				page-frame</a:t>
            </a:r>
          </a:p>
          <a:p>
            <a:pPr algn="l"/>
            <a:r>
              <a:rPr lang="en-US">
                <a:latin typeface="Lato" panose="020F0502020204030203" pitchFamily="34" charset="0"/>
              </a:rPr>
              <a:t>cache block (~32B)			page (~4k bytes)</a:t>
            </a:r>
          </a:p>
          <a:p>
            <a:pPr algn="l"/>
            <a:r>
              <a:rPr lang="en-US">
                <a:latin typeface="Lato" panose="020F0502020204030203" pitchFamily="34" charset="0"/>
              </a:rPr>
              <a:t>cache miss (0.1% to 20%)		page miss (~.001%)</a:t>
            </a:r>
          </a:p>
          <a:p>
            <a:pPr algn="l"/>
            <a:r>
              <a:rPr lang="en-US">
                <a:latin typeface="Lato" panose="020F0502020204030203" pitchFamily="34" charset="0"/>
              </a:rPr>
              <a:t>cache hit (~1 cycle)			page hit (~100-300 cycles)</a:t>
            </a:r>
          </a:p>
          <a:p>
            <a:pPr algn="l"/>
            <a:r>
              <a:rPr lang="en-US">
                <a:latin typeface="Lato" panose="020F0502020204030203" pitchFamily="34" charset="0"/>
              </a:rPr>
              <a:t>cache miss (~100-300 cycles)	page miss(~15M cycles)</a:t>
            </a:r>
          </a:p>
          <a:p>
            <a:pPr algn="l"/>
            <a:r>
              <a:rPr lang="en-US">
                <a:latin typeface="Lato" panose="020F0502020204030203" pitchFamily="34" charset="0"/>
              </a:rPr>
              <a:t>a miss is handled in	 		a miss is handled either in</a:t>
            </a:r>
          </a:p>
          <a:p>
            <a:pPr algn="l"/>
            <a:r>
              <a:rPr lang="en-US">
                <a:latin typeface="Lato" panose="020F0502020204030203" pitchFamily="34" charset="0"/>
              </a:rPr>
              <a:t>	</a:t>
            </a:r>
            <a:r>
              <a:rPr lang="en-US" i="1">
                <a:latin typeface="Lato" panose="020F0502020204030203" pitchFamily="34" charset="0"/>
              </a:rPr>
              <a:t>hardware</a:t>
            </a:r>
            <a:r>
              <a:rPr lang="en-US">
                <a:latin typeface="Lato" panose="020F0502020204030203" pitchFamily="34" charset="0"/>
              </a:rPr>
              <a:t>				 </a:t>
            </a:r>
            <a:r>
              <a:rPr lang="en-US" i="1">
                <a:latin typeface="Lato" panose="020F0502020204030203" pitchFamily="34" charset="0"/>
              </a:rPr>
              <a:t>software or hardware</a:t>
            </a:r>
          </a:p>
        </p:txBody>
      </p:sp>
    </p:spTree>
    <p:extLst>
      <p:ext uri="{BB962C8B-B14F-4D97-AF65-F5344CB8AC3E}">
        <p14:creationId xmlns:p14="http://schemas.microsoft.com/office/powerpoint/2010/main" val="33923354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08613"/>
          </a:xfrm>
        </p:spPr>
        <p:txBody>
          <a:bodyPr/>
          <a:lstStyle/>
          <a:p>
            <a:r>
              <a:rPr lang="en-US" sz="2400" dirty="0"/>
              <a:t>Virtual memory intro review</a:t>
            </a:r>
          </a:p>
          <a:p>
            <a:r>
              <a:rPr lang="en-US" sz="2400" dirty="0"/>
              <a:t>Page-based virtual memory basics</a:t>
            </a:r>
          </a:p>
          <a:p>
            <a:r>
              <a:rPr lang="en-US" sz="2400" dirty="0"/>
              <a:t>VAX address translation</a:t>
            </a:r>
          </a:p>
          <a:p>
            <a:r>
              <a:rPr lang="en-US" sz="2400" dirty="0"/>
              <a:t>Demand paging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371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Memory: </a:t>
            </a:r>
            <a:br>
              <a:rPr lang="en-US" dirty="0"/>
            </a:br>
            <a:r>
              <a:rPr lang="en-US" dirty="0"/>
              <a:t>an illusion of infinite private memory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memory consists of</a:t>
            </a:r>
          </a:p>
          <a:p>
            <a:pPr lvl="1"/>
            <a:r>
              <a:rPr lang="en-US" b="1" dirty="0"/>
              <a:t>Address translation</a:t>
            </a:r>
          </a:p>
          <a:p>
            <a:pPr lvl="2"/>
            <a:r>
              <a:rPr lang="en-US" dirty="0"/>
              <a:t>Provides the illusion of a large, uniform, protected address space to each process</a:t>
            </a:r>
          </a:p>
          <a:p>
            <a:pPr lvl="3"/>
            <a:r>
              <a:rPr lang="en-US" dirty="0"/>
              <a:t>Addresses in program remain the same (virtual addresses)</a:t>
            </a:r>
          </a:p>
          <a:p>
            <a:pPr lvl="3"/>
            <a:r>
              <a:rPr lang="en-US" dirty="0"/>
              <a:t>Actual physical address is different</a:t>
            </a:r>
          </a:p>
          <a:p>
            <a:pPr lvl="2"/>
            <a:r>
              <a:rPr lang="en-US" dirty="0"/>
              <a:t>Program-transparent way to share RAM between processes</a:t>
            </a:r>
          </a:p>
          <a:p>
            <a:pPr lvl="1"/>
            <a:r>
              <a:rPr lang="en-US" dirty="0"/>
              <a:t>Demand paging (</a:t>
            </a:r>
            <a:r>
              <a:rPr lang="en-US" b="1" i="1" dirty="0"/>
              <a:t>caching</a:t>
            </a:r>
            <a:r>
              <a:rPr lang="en-US" dirty="0"/>
              <a:t>)</a:t>
            </a:r>
          </a:p>
          <a:p>
            <a:pPr lvl="2"/>
            <a:r>
              <a:rPr lang="en-US" b="1" i="1" dirty="0"/>
              <a:t>Using memory as a cache for disk</a:t>
            </a:r>
          </a:p>
          <a:p>
            <a:pPr lvl="2"/>
            <a:r>
              <a:rPr lang="en-US" dirty="0"/>
              <a:t>Transparently move data between RAM and disk to give the illusion of a large memory	</a:t>
            </a:r>
          </a:p>
          <a:p>
            <a:r>
              <a:rPr lang="en-US" dirty="0"/>
              <a:t>Provides the basic underlying structure needed to </a:t>
            </a:r>
            <a:r>
              <a:rPr lang="en-US" b="1" i="1" dirty="0"/>
              <a:t>multitask</a:t>
            </a:r>
            <a:r>
              <a:rPr lang="en-US" dirty="0"/>
              <a:t> the entire computer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3E1BF4A-8490-4B40-989F-C1E88BEE245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930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Abstract</a:t>
            </a:r>
            <a:r>
              <a:rPr lang="en-US" dirty="0"/>
              <a:t> Virtual Memory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2D2F65-500D-4673-AFD5-61DCF900977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6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© Derek Chiou &amp; Mattan Erez &amp; Dam Sunwoo</a:t>
            </a:r>
            <a:endParaRPr lang="en-US" altLang="en-US" dirty="0">
              <a:latin typeface="Lato" panose="020F0502020204030203" pitchFamily="34" charset="0"/>
            </a:endParaRPr>
          </a:p>
        </p:txBody>
      </p:sp>
      <p:sp>
        <p:nvSpPr>
          <p:cNvPr id="614405" name="Rectangle 5"/>
          <p:cNvSpPr>
            <a:spLocks noChangeArrowheads="1"/>
          </p:cNvSpPr>
          <p:nvPr/>
        </p:nvSpPr>
        <p:spPr bwMode="auto">
          <a:xfrm>
            <a:off x="2971800" y="2971800"/>
            <a:ext cx="1981200" cy="1600200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>
                <a:latin typeface="Lato" panose="020F0502020204030203" pitchFamily="34" charset="0"/>
              </a:rPr>
              <a:t>Magic Virtual</a:t>
            </a:r>
          </a:p>
          <a:p>
            <a:r>
              <a:rPr lang="en-US" sz="1800" dirty="0">
                <a:latin typeface="Lato" panose="020F0502020204030203" pitchFamily="34" charset="0"/>
              </a:rPr>
              <a:t>Memory Module</a:t>
            </a:r>
          </a:p>
          <a:p>
            <a:r>
              <a:rPr lang="en-US" sz="1800" dirty="0">
                <a:latin typeface="Lato" panose="020F0502020204030203" pitchFamily="34" charset="0"/>
              </a:rPr>
              <a:t>(Memory </a:t>
            </a:r>
          </a:p>
          <a:p>
            <a:r>
              <a:rPr lang="en-US" sz="1800" dirty="0">
                <a:latin typeface="Lato" panose="020F0502020204030203" pitchFamily="34" charset="0"/>
              </a:rPr>
              <a:t>Management</a:t>
            </a:r>
          </a:p>
          <a:p>
            <a:r>
              <a:rPr lang="en-US" sz="1800" dirty="0">
                <a:latin typeface="Lato" panose="020F0502020204030203" pitchFamily="34" charset="0"/>
              </a:rPr>
              <a:t>Unit)</a:t>
            </a:r>
          </a:p>
        </p:txBody>
      </p:sp>
      <p:sp>
        <p:nvSpPr>
          <p:cNvPr id="614406" name="Line 6"/>
          <p:cNvSpPr>
            <a:spLocks noChangeShapeType="1"/>
          </p:cNvSpPr>
          <p:nvPr/>
        </p:nvSpPr>
        <p:spPr bwMode="auto">
          <a:xfrm>
            <a:off x="2209800" y="3505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07" name="Rectangle 7"/>
          <p:cNvSpPr>
            <a:spLocks noChangeArrowheads="1"/>
          </p:cNvSpPr>
          <p:nvPr/>
        </p:nvSpPr>
        <p:spPr bwMode="auto">
          <a:xfrm>
            <a:off x="6324600" y="2133600"/>
            <a:ext cx="990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08" name="Rectangle 8"/>
          <p:cNvSpPr>
            <a:spLocks noChangeArrowheads="1"/>
          </p:cNvSpPr>
          <p:nvPr/>
        </p:nvSpPr>
        <p:spPr bwMode="auto">
          <a:xfrm>
            <a:off x="6324600" y="2362200"/>
            <a:ext cx="990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09" name="Rectangle 9"/>
          <p:cNvSpPr>
            <a:spLocks noChangeArrowheads="1"/>
          </p:cNvSpPr>
          <p:nvPr/>
        </p:nvSpPr>
        <p:spPr bwMode="auto">
          <a:xfrm>
            <a:off x="63246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10" name="Rectangle 10"/>
          <p:cNvSpPr>
            <a:spLocks noChangeArrowheads="1"/>
          </p:cNvSpPr>
          <p:nvPr/>
        </p:nvSpPr>
        <p:spPr bwMode="auto">
          <a:xfrm>
            <a:off x="63246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11" name="Rectangle 11"/>
          <p:cNvSpPr>
            <a:spLocks noChangeArrowheads="1"/>
          </p:cNvSpPr>
          <p:nvPr/>
        </p:nvSpPr>
        <p:spPr bwMode="auto">
          <a:xfrm>
            <a:off x="63246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12" name="Rectangle 12"/>
          <p:cNvSpPr>
            <a:spLocks noChangeArrowheads="1"/>
          </p:cNvSpPr>
          <p:nvPr/>
        </p:nvSpPr>
        <p:spPr bwMode="auto">
          <a:xfrm>
            <a:off x="6324600" y="3276600"/>
            <a:ext cx="990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13" name="Rectangle 13"/>
          <p:cNvSpPr>
            <a:spLocks noChangeArrowheads="1"/>
          </p:cNvSpPr>
          <p:nvPr/>
        </p:nvSpPr>
        <p:spPr bwMode="auto">
          <a:xfrm>
            <a:off x="6324600" y="3505200"/>
            <a:ext cx="990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14" name="Rectangle 14"/>
          <p:cNvSpPr>
            <a:spLocks noChangeArrowheads="1"/>
          </p:cNvSpPr>
          <p:nvPr/>
        </p:nvSpPr>
        <p:spPr bwMode="auto">
          <a:xfrm>
            <a:off x="6324600" y="3733800"/>
            <a:ext cx="990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15" name="Rectangle 15"/>
          <p:cNvSpPr>
            <a:spLocks noChangeArrowheads="1"/>
          </p:cNvSpPr>
          <p:nvPr/>
        </p:nvSpPr>
        <p:spPr bwMode="auto">
          <a:xfrm>
            <a:off x="63246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16" name="Rectangle 16"/>
          <p:cNvSpPr>
            <a:spLocks noChangeArrowheads="1"/>
          </p:cNvSpPr>
          <p:nvPr/>
        </p:nvSpPr>
        <p:spPr bwMode="auto">
          <a:xfrm>
            <a:off x="6324600" y="4191000"/>
            <a:ext cx="990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17" name="Rectangle 17"/>
          <p:cNvSpPr>
            <a:spLocks noChangeArrowheads="1"/>
          </p:cNvSpPr>
          <p:nvPr/>
        </p:nvSpPr>
        <p:spPr bwMode="auto">
          <a:xfrm>
            <a:off x="6324600" y="4419600"/>
            <a:ext cx="990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18" name="Rectangle 18"/>
          <p:cNvSpPr>
            <a:spLocks noChangeArrowheads="1"/>
          </p:cNvSpPr>
          <p:nvPr/>
        </p:nvSpPr>
        <p:spPr bwMode="auto">
          <a:xfrm>
            <a:off x="63246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19" name="Rectangle 19"/>
          <p:cNvSpPr>
            <a:spLocks noChangeArrowheads="1"/>
          </p:cNvSpPr>
          <p:nvPr/>
        </p:nvSpPr>
        <p:spPr bwMode="auto">
          <a:xfrm>
            <a:off x="6324600" y="4876800"/>
            <a:ext cx="990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20" name="Rectangle 20"/>
          <p:cNvSpPr>
            <a:spLocks noChangeArrowheads="1"/>
          </p:cNvSpPr>
          <p:nvPr/>
        </p:nvSpPr>
        <p:spPr bwMode="auto">
          <a:xfrm>
            <a:off x="6324600" y="5105400"/>
            <a:ext cx="990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21" name="Rectangle 21"/>
          <p:cNvSpPr>
            <a:spLocks noChangeArrowheads="1"/>
          </p:cNvSpPr>
          <p:nvPr/>
        </p:nvSpPr>
        <p:spPr bwMode="auto">
          <a:xfrm>
            <a:off x="6324600" y="5334000"/>
            <a:ext cx="990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22" name="Line 22"/>
          <p:cNvSpPr>
            <a:spLocks noChangeShapeType="1"/>
          </p:cNvSpPr>
          <p:nvPr/>
        </p:nvSpPr>
        <p:spPr bwMode="auto">
          <a:xfrm flipV="1">
            <a:off x="5105400" y="4038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23" name="AutoShape 23"/>
          <p:cNvSpPr>
            <a:spLocks noChangeArrowheads="1"/>
          </p:cNvSpPr>
          <p:nvPr/>
        </p:nvSpPr>
        <p:spPr bwMode="auto">
          <a:xfrm>
            <a:off x="7924800" y="3429000"/>
            <a:ext cx="685800" cy="762000"/>
          </a:xfrm>
          <a:prstGeom prst="can">
            <a:avLst>
              <a:gd name="adj" fmla="val 27778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25" name="Line 25"/>
          <p:cNvSpPr>
            <a:spLocks noChangeShapeType="1"/>
          </p:cNvSpPr>
          <p:nvPr/>
        </p:nvSpPr>
        <p:spPr bwMode="auto">
          <a:xfrm flipH="1">
            <a:off x="7467600" y="3810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26" name="Line 26"/>
          <p:cNvSpPr>
            <a:spLocks noChangeShapeType="1"/>
          </p:cNvSpPr>
          <p:nvPr/>
        </p:nvSpPr>
        <p:spPr bwMode="auto">
          <a:xfrm flipH="1">
            <a:off x="2209800" y="4038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27" name="Oval 27"/>
          <p:cNvSpPr>
            <a:spLocks noChangeArrowheads="1"/>
          </p:cNvSpPr>
          <p:nvPr/>
        </p:nvSpPr>
        <p:spPr bwMode="auto">
          <a:xfrm>
            <a:off x="914400" y="2743200"/>
            <a:ext cx="10668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latin typeface="Lato" panose="020F0502020204030203" pitchFamily="34" charset="0"/>
              </a:rPr>
              <a:t>User 1</a:t>
            </a:r>
          </a:p>
        </p:txBody>
      </p:sp>
      <p:sp>
        <p:nvSpPr>
          <p:cNvPr id="614428" name="Oval 28"/>
          <p:cNvSpPr>
            <a:spLocks noChangeArrowheads="1"/>
          </p:cNvSpPr>
          <p:nvPr/>
        </p:nvSpPr>
        <p:spPr bwMode="auto">
          <a:xfrm>
            <a:off x="914400" y="3429000"/>
            <a:ext cx="10668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latin typeface="Lato" panose="020F0502020204030203" pitchFamily="34" charset="0"/>
              </a:rPr>
              <a:t>User 2</a:t>
            </a:r>
          </a:p>
        </p:txBody>
      </p:sp>
      <p:sp>
        <p:nvSpPr>
          <p:cNvPr id="614429" name="Oval 29"/>
          <p:cNvSpPr>
            <a:spLocks noChangeArrowheads="1"/>
          </p:cNvSpPr>
          <p:nvPr/>
        </p:nvSpPr>
        <p:spPr bwMode="auto">
          <a:xfrm>
            <a:off x="914400" y="4648200"/>
            <a:ext cx="10668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latin typeface="Lato" panose="020F0502020204030203" pitchFamily="34" charset="0"/>
              </a:rPr>
              <a:t>User n</a:t>
            </a:r>
          </a:p>
        </p:txBody>
      </p:sp>
      <p:sp>
        <p:nvSpPr>
          <p:cNvPr id="614431" name="Text Box 31"/>
          <p:cNvSpPr txBox="1">
            <a:spLocks noChangeArrowheads="1"/>
          </p:cNvSpPr>
          <p:nvPr/>
        </p:nvSpPr>
        <p:spPr bwMode="auto">
          <a:xfrm>
            <a:off x="6477000" y="5715000"/>
            <a:ext cx="2167581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latin typeface="Lato" panose="020F0502020204030203" pitchFamily="34" charset="0"/>
              </a:rPr>
              <a:t>Relocatability?</a:t>
            </a:r>
          </a:p>
          <a:p>
            <a:pPr algn="l"/>
            <a:r>
              <a:rPr lang="en-US">
                <a:latin typeface="Lato" panose="020F0502020204030203" pitchFamily="34" charset="0"/>
              </a:rPr>
              <a:t>Scalability?</a:t>
            </a:r>
          </a:p>
        </p:txBody>
      </p:sp>
      <p:sp>
        <p:nvSpPr>
          <p:cNvPr id="614433" name="Text Box 33"/>
          <p:cNvSpPr txBox="1">
            <a:spLocks noChangeArrowheads="1"/>
          </p:cNvSpPr>
          <p:nvPr/>
        </p:nvSpPr>
        <p:spPr bwMode="auto">
          <a:xfrm>
            <a:off x="2035175" y="3011488"/>
            <a:ext cx="98456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Lato" panose="020F0502020204030203" pitchFamily="34" charset="0"/>
              </a:rPr>
              <a:t>addr1</a:t>
            </a:r>
          </a:p>
        </p:txBody>
      </p:sp>
      <p:sp>
        <p:nvSpPr>
          <p:cNvPr id="614434" name="Text Box 34"/>
          <p:cNvSpPr txBox="1">
            <a:spLocks noChangeArrowheads="1"/>
          </p:cNvSpPr>
          <p:nvPr/>
        </p:nvSpPr>
        <p:spPr bwMode="auto">
          <a:xfrm>
            <a:off x="2133600" y="3581400"/>
            <a:ext cx="777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Lato" panose="020F0502020204030203" pitchFamily="34" charset="0"/>
              </a:rPr>
              <a:t>data</a:t>
            </a:r>
          </a:p>
        </p:txBody>
      </p:sp>
      <p:sp>
        <p:nvSpPr>
          <p:cNvPr id="614435" name="Line 35"/>
          <p:cNvSpPr>
            <a:spLocks noChangeShapeType="1"/>
          </p:cNvSpPr>
          <p:nvPr/>
        </p:nvSpPr>
        <p:spPr bwMode="auto">
          <a:xfrm>
            <a:off x="5105400" y="3581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36" name="Text Box 36"/>
          <p:cNvSpPr txBox="1">
            <a:spLocks noChangeArrowheads="1"/>
          </p:cNvSpPr>
          <p:nvPr/>
        </p:nvSpPr>
        <p:spPr bwMode="auto">
          <a:xfrm>
            <a:off x="5097463" y="3048000"/>
            <a:ext cx="98456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Lato" panose="020F0502020204030203" pitchFamily="34" charset="0"/>
              </a:rPr>
              <a:t>addr2</a:t>
            </a:r>
          </a:p>
        </p:txBody>
      </p:sp>
      <p:sp>
        <p:nvSpPr>
          <p:cNvPr id="614437" name="Text Box 37"/>
          <p:cNvSpPr txBox="1">
            <a:spLocks noChangeArrowheads="1"/>
          </p:cNvSpPr>
          <p:nvPr/>
        </p:nvSpPr>
        <p:spPr bwMode="auto">
          <a:xfrm>
            <a:off x="5257800" y="4191000"/>
            <a:ext cx="777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Lato" panose="020F0502020204030203" pitchFamily="34" charset="0"/>
              </a:rPr>
              <a:t>data</a:t>
            </a:r>
          </a:p>
        </p:txBody>
      </p:sp>
      <p:sp>
        <p:nvSpPr>
          <p:cNvPr id="614440" name="Line 40"/>
          <p:cNvSpPr>
            <a:spLocks noChangeShapeType="1"/>
          </p:cNvSpPr>
          <p:nvPr/>
        </p:nvSpPr>
        <p:spPr bwMode="auto">
          <a:xfrm>
            <a:off x="1447800" y="4114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41" name="Text Box 41"/>
          <p:cNvSpPr txBox="1">
            <a:spLocks noChangeArrowheads="1"/>
          </p:cNvSpPr>
          <p:nvPr/>
        </p:nvSpPr>
        <p:spPr bwMode="auto">
          <a:xfrm>
            <a:off x="2955925" y="4764088"/>
            <a:ext cx="2837636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>
                <a:latin typeface="Lato" panose="020F0502020204030203" pitchFamily="34" charset="0"/>
              </a:rPr>
              <a:t>Permissions</a:t>
            </a:r>
          </a:p>
          <a:p>
            <a:pPr algn="l">
              <a:buFontTx/>
              <a:buChar char="•"/>
            </a:pPr>
            <a:r>
              <a:rPr lang="en-US">
                <a:latin typeface="Lato" panose="020F0502020204030203" pitchFamily="34" charset="0"/>
              </a:rPr>
              <a:t>Translate address</a:t>
            </a:r>
          </a:p>
          <a:p>
            <a:pPr lvl="1" algn="l">
              <a:buFontTx/>
              <a:buChar char="•"/>
            </a:pPr>
            <a:r>
              <a:rPr lang="en-US">
                <a:latin typeface="Lato" panose="020F0502020204030203" pitchFamily="34" charset="0"/>
              </a:rPr>
              <a:t>fetch from disk</a:t>
            </a:r>
          </a:p>
        </p:txBody>
      </p:sp>
    </p:spTree>
    <p:extLst>
      <p:ext uri="{BB962C8B-B14F-4D97-AF65-F5344CB8AC3E}">
        <p14:creationId xmlns:p14="http://schemas.microsoft.com/office/powerpoint/2010/main" val="74114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Different Names in Different Places</a:t>
            </a:r>
          </a:p>
        </p:txBody>
      </p:sp>
      <p:sp>
        <p:nvSpPr>
          <p:cNvPr id="195602" name="Rectangle 18"/>
          <p:cNvSpPr>
            <a:spLocks noGrp="1" noChangeArrowheads="1"/>
          </p:cNvSpPr>
          <p:nvPr>
            <p:ph idx="1"/>
          </p:nvPr>
        </p:nvSpPr>
        <p:spPr>
          <a:xfrm>
            <a:off x="457200" y="3569632"/>
            <a:ext cx="8534400" cy="3272494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r>
              <a:rPr lang="en-US" dirty="0"/>
              <a:t>Programmer uses text-based names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array[100];</a:t>
            </a:r>
          </a:p>
          <a:p>
            <a:r>
              <a:rPr lang="en-US" dirty="0"/>
              <a:t>Compiler maps names to flat, uniform space</a:t>
            </a:r>
          </a:p>
          <a:p>
            <a:pPr lvl="1"/>
            <a:r>
              <a:rPr lang="en-US" dirty="0"/>
              <a:t>Starting point is relative, size specified (see next slide)</a:t>
            </a:r>
          </a:p>
          <a:p>
            <a:r>
              <a:rPr lang="en-US" dirty="0"/>
              <a:t>Assembler maps uniform space to virtual addresses</a:t>
            </a:r>
          </a:p>
          <a:p>
            <a:pPr lvl="1"/>
            <a:r>
              <a:rPr lang="en-US" dirty="0"/>
              <a:t>Mechanical transformation</a:t>
            </a:r>
          </a:p>
          <a:p>
            <a:r>
              <a:rPr lang="en-US" dirty="0"/>
              <a:t>Processor instructions use virtual addresses, translates to physical addresses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72F637F-E12A-4E02-A76E-0B65AB3557A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© Derek Chiou &amp; Mattan Erez &amp; Dam Sunwoo</a:t>
            </a:r>
            <a:endParaRPr lang="en-US" altLang="en-US" dirty="0">
              <a:latin typeface="Lato" panose="020F0502020204030203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014281" y="1143000"/>
            <a:ext cx="3581400" cy="2286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585281" y="1905000"/>
            <a:ext cx="10668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Compiler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490281" y="1905000"/>
            <a:ext cx="10668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Assembler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319081" y="1905000"/>
            <a:ext cx="10668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Lato" panose="020F0502020204030203" pitchFamily="34" charset="0"/>
              </a:rPr>
              <a:t>ISA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instructions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147881" y="1905000"/>
            <a:ext cx="10668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Lato" panose="020F0502020204030203" pitchFamily="34" charset="0"/>
              </a:rPr>
              <a:t>Address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Lato" panose="020F0502020204030203" pitchFamily="34" charset="0"/>
              </a:rPr>
              <a:t>mapping</a:t>
            </a:r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 bwMode="auto">
          <a:xfrm>
            <a:off x="2652081" y="2362200"/>
            <a:ext cx="8382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 bwMode="auto">
          <a:xfrm>
            <a:off x="4557081" y="2362200"/>
            <a:ext cx="7620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27" idx="3"/>
            <a:endCxn id="28" idx="1"/>
          </p:cNvCxnSpPr>
          <p:nvPr/>
        </p:nvCxnSpPr>
        <p:spPr bwMode="auto">
          <a:xfrm>
            <a:off x="6385881" y="2362200"/>
            <a:ext cx="7620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28" idx="3"/>
          </p:cNvCxnSpPr>
          <p:nvPr/>
        </p:nvCxnSpPr>
        <p:spPr bwMode="auto">
          <a:xfrm>
            <a:off x="8214681" y="2362200"/>
            <a:ext cx="6858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25" idx="1"/>
          </p:cNvCxnSpPr>
          <p:nvPr/>
        </p:nvCxnSpPr>
        <p:spPr bwMode="auto">
          <a:xfrm>
            <a:off x="975681" y="2362200"/>
            <a:ext cx="6096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18481" y="2514600"/>
            <a:ext cx="91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Symbolic</a:t>
            </a:r>
          </a:p>
          <a:p>
            <a:r>
              <a:rPr lang="en-US" sz="1400" dirty="0">
                <a:latin typeface="Lato" panose="020F0502020204030203" pitchFamily="34" charset="0"/>
              </a:rPr>
              <a:t>address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52081" y="1447800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Relative</a:t>
            </a:r>
          </a:p>
          <a:p>
            <a:r>
              <a:rPr lang="en-US" sz="1400" dirty="0">
                <a:latin typeface="Lato" panose="020F0502020204030203" pitchFamily="34" charset="0"/>
              </a:rPr>
              <a:t>address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68303" y="1447800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Virtual</a:t>
            </a:r>
          </a:p>
          <a:p>
            <a:r>
              <a:rPr lang="en-US" sz="1400" dirty="0">
                <a:latin typeface="Lato" panose="020F0502020204030203" pitchFamily="34" charset="0"/>
              </a:rPr>
              <a:t>Address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90881" y="1676400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Physical</a:t>
            </a:r>
          </a:p>
          <a:p>
            <a:r>
              <a:rPr lang="en-US" sz="1400" dirty="0">
                <a:latin typeface="Lato" panose="020F0502020204030203" pitchFamily="34" charset="0"/>
              </a:rPr>
              <a:t>Address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9681" y="1371600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Virtual</a:t>
            </a:r>
          </a:p>
          <a:p>
            <a:r>
              <a:rPr lang="en-US" sz="1400" dirty="0">
                <a:latin typeface="Lato" panose="020F0502020204030203" pitchFamily="34" charset="0"/>
              </a:rPr>
              <a:t>Address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81081" y="289560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39728335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Processes, threads, and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mechanism for managing memory spaces and multitasking</a:t>
            </a:r>
          </a:p>
          <a:p>
            <a:r>
              <a:rPr lang="en-US" b="1" dirty="0"/>
              <a:t>A </a:t>
            </a:r>
            <a:r>
              <a:rPr lang="en-US" b="1" i="1" dirty="0"/>
              <a:t>process</a:t>
            </a:r>
            <a:r>
              <a:rPr lang="en-US" b="1" dirty="0"/>
              <a:t> is a unit of management for the OS to determine memory and I/O resources</a:t>
            </a:r>
          </a:p>
          <a:p>
            <a:pPr lvl="1"/>
            <a:r>
              <a:rPr lang="en-US" b="1" dirty="0"/>
              <a:t>Each process has its own virtual memory space</a:t>
            </a:r>
          </a:p>
          <a:p>
            <a:pPr lvl="2"/>
            <a:r>
              <a:rPr lang="en-US" b="1" dirty="0"/>
              <a:t>A process has a hardware context associated with it</a:t>
            </a:r>
          </a:p>
          <a:p>
            <a:r>
              <a:rPr lang="en-US" dirty="0"/>
              <a:t>A </a:t>
            </a:r>
            <a:r>
              <a:rPr lang="en-US" i="1" dirty="0"/>
              <a:t>thread</a:t>
            </a:r>
            <a:r>
              <a:rPr lang="en-US" dirty="0"/>
              <a:t> is a unit of management for compute time</a:t>
            </a:r>
          </a:p>
          <a:p>
            <a:pPr lvl="1"/>
            <a:r>
              <a:rPr lang="en-US" dirty="0"/>
              <a:t>A process may have multiple threads</a:t>
            </a:r>
          </a:p>
          <a:p>
            <a:pPr lvl="1"/>
            <a:r>
              <a:rPr lang="en-US" dirty="0"/>
              <a:t>All threads in a process share same process context </a:t>
            </a:r>
            <a:br>
              <a:rPr lang="en-US" dirty="0"/>
            </a:br>
            <a:r>
              <a:rPr lang="en-US" dirty="0"/>
              <a:t>(same virtual address space)</a:t>
            </a:r>
          </a:p>
          <a:p>
            <a:pPr lvl="1"/>
            <a:r>
              <a:rPr lang="en-US" dirty="0"/>
              <a:t>Each thread has its own execution context:</a:t>
            </a:r>
          </a:p>
          <a:p>
            <a:pPr lvl="2"/>
            <a:r>
              <a:rPr lang="en-US" dirty="0"/>
              <a:t>Registers, condition codes, stack,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292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Separate Address Space per Process</a:t>
            </a:r>
          </a:p>
        </p:txBody>
      </p:sp>
      <p:sp>
        <p:nvSpPr>
          <p:cNvPr id="7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0D11CDB-7A7D-4E68-A01D-8F9B3BED1FD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8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 dirty="0"/>
          </a:p>
        </p:txBody>
      </p:sp>
      <p:grpSp>
        <p:nvGrpSpPr>
          <p:cNvPr id="202755" name="Group 3"/>
          <p:cNvGrpSpPr>
            <a:grpSpLocks/>
          </p:cNvGrpSpPr>
          <p:nvPr/>
        </p:nvGrpSpPr>
        <p:grpSpPr bwMode="auto">
          <a:xfrm>
            <a:off x="561975" y="1492250"/>
            <a:ext cx="7515226" cy="5278439"/>
            <a:chOff x="354" y="940"/>
            <a:chExt cx="4734" cy="3325"/>
          </a:xfrm>
        </p:grpSpPr>
        <p:sp>
          <p:nvSpPr>
            <p:cNvPr id="202756" name="Rectangle 4"/>
            <p:cNvSpPr>
              <a:spLocks noChangeArrowheads="1"/>
            </p:cNvSpPr>
            <p:nvPr/>
          </p:nvSpPr>
          <p:spPr bwMode="auto">
            <a:xfrm>
              <a:off x="4413" y="2603"/>
              <a:ext cx="666" cy="179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57" name="Rectangle 5"/>
            <p:cNvSpPr>
              <a:spLocks noChangeArrowheads="1"/>
            </p:cNvSpPr>
            <p:nvPr/>
          </p:nvSpPr>
          <p:spPr bwMode="auto">
            <a:xfrm>
              <a:off x="4413" y="3179"/>
              <a:ext cx="666" cy="179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58" name="Rectangle 6"/>
            <p:cNvSpPr>
              <a:spLocks noChangeArrowheads="1"/>
            </p:cNvSpPr>
            <p:nvPr/>
          </p:nvSpPr>
          <p:spPr bwMode="auto">
            <a:xfrm>
              <a:off x="4413" y="2219"/>
              <a:ext cx="666" cy="179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59" name="Rectangle 7"/>
            <p:cNvSpPr>
              <a:spLocks noChangeArrowheads="1"/>
            </p:cNvSpPr>
            <p:nvPr/>
          </p:nvSpPr>
          <p:spPr bwMode="auto">
            <a:xfrm>
              <a:off x="2269" y="1233"/>
              <a:ext cx="563" cy="14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0" name="Rectangle 8"/>
            <p:cNvSpPr>
              <a:spLocks noChangeArrowheads="1"/>
            </p:cNvSpPr>
            <p:nvPr/>
          </p:nvSpPr>
          <p:spPr bwMode="auto">
            <a:xfrm>
              <a:off x="2269" y="1969"/>
              <a:ext cx="563" cy="14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1" name="Rectangle 9"/>
            <p:cNvSpPr>
              <a:spLocks noChangeArrowheads="1"/>
            </p:cNvSpPr>
            <p:nvPr/>
          </p:nvSpPr>
          <p:spPr bwMode="auto">
            <a:xfrm>
              <a:off x="2269" y="2571"/>
              <a:ext cx="563" cy="14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2" name="Rectangle 10"/>
            <p:cNvSpPr>
              <a:spLocks noChangeArrowheads="1"/>
            </p:cNvSpPr>
            <p:nvPr/>
          </p:nvSpPr>
          <p:spPr bwMode="auto">
            <a:xfrm>
              <a:off x="1040" y="2552"/>
              <a:ext cx="564" cy="172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1040" y="1937"/>
              <a:ext cx="564" cy="173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1040" y="1201"/>
              <a:ext cx="564" cy="173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1042" y="1030"/>
              <a:ext cx="560" cy="5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6" name="Line 14"/>
            <p:cNvSpPr>
              <a:spLocks noChangeShapeType="1"/>
            </p:cNvSpPr>
            <p:nvPr/>
          </p:nvSpPr>
          <p:spPr bwMode="auto">
            <a:xfrm>
              <a:off x="1034" y="120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67" name="Line 15"/>
            <p:cNvSpPr>
              <a:spLocks noChangeShapeType="1"/>
            </p:cNvSpPr>
            <p:nvPr/>
          </p:nvSpPr>
          <p:spPr bwMode="auto">
            <a:xfrm>
              <a:off x="1034" y="137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68" name="Rectangle 16"/>
            <p:cNvSpPr>
              <a:spLocks noChangeArrowheads="1"/>
            </p:cNvSpPr>
            <p:nvPr/>
          </p:nvSpPr>
          <p:spPr bwMode="auto">
            <a:xfrm>
              <a:off x="2271" y="1101"/>
              <a:ext cx="560" cy="4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9" name="Line 17"/>
            <p:cNvSpPr>
              <a:spLocks noChangeShapeType="1"/>
            </p:cNvSpPr>
            <p:nvPr/>
          </p:nvSpPr>
          <p:spPr bwMode="auto">
            <a:xfrm>
              <a:off x="2263" y="1235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70" name="Rectangle 18"/>
            <p:cNvSpPr>
              <a:spLocks noChangeArrowheads="1"/>
            </p:cNvSpPr>
            <p:nvPr/>
          </p:nvSpPr>
          <p:spPr bwMode="auto">
            <a:xfrm>
              <a:off x="1257" y="1212"/>
              <a:ext cx="163" cy="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600" b="1"/>
                <a:t>1</a:t>
              </a:r>
            </a:p>
          </p:txBody>
        </p:sp>
        <p:sp>
          <p:nvSpPr>
            <p:cNvPr id="202771" name="Rectangle 19"/>
            <p:cNvSpPr>
              <a:spLocks noChangeArrowheads="1"/>
            </p:cNvSpPr>
            <p:nvPr/>
          </p:nvSpPr>
          <p:spPr bwMode="auto">
            <a:xfrm>
              <a:off x="384" y="1056"/>
              <a:ext cx="626" cy="18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 dirty="0"/>
                <a:t>Process 1</a:t>
              </a:r>
            </a:p>
          </p:txBody>
        </p:sp>
        <p:sp>
          <p:nvSpPr>
            <p:cNvPr id="202772" name="Rectangle 20"/>
            <p:cNvSpPr>
              <a:spLocks noChangeArrowheads="1"/>
            </p:cNvSpPr>
            <p:nvPr/>
          </p:nvSpPr>
          <p:spPr bwMode="auto">
            <a:xfrm>
              <a:off x="2217" y="1530"/>
              <a:ext cx="714" cy="1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/>
                <a:t>Page Table </a:t>
              </a:r>
            </a:p>
          </p:txBody>
        </p:sp>
        <p:sp>
          <p:nvSpPr>
            <p:cNvPr id="202773" name="Line 21"/>
            <p:cNvSpPr>
              <a:spLocks noChangeShapeType="1"/>
            </p:cNvSpPr>
            <p:nvPr/>
          </p:nvSpPr>
          <p:spPr bwMode="auto">
            <a:xfrm>
              <a:off x="2263" y="1389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74" name="Rectangle 22"/>
            <p:cNvSpPr>
              <a:spLocks noChangeArrowheads="1"/>
            </p:cNvSpPr>
            <p:nvPr/>
          </p:nvSpPr>
          <p:spPr bwMode="auto">
            <a:xfrm>
              <a:off x="1042" y="1759"/>
              <a:ext cx="560" cy="52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5" name="Line 23"/>
            <p:cNvSpPr>
              <a:spLocks noChangeShapeType="1"/>
            </p:cNvSpPr>
            <p:nvPr/>
          </p:nvSpPr>
          <p:spPr bwMode="auto">
            <a:xfrm>
              <a:off x="1034" y="193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76" name="Line 24"/>
            <p:cNvSpPr>
              <a:spLocks noChangeShapeType="1"/>
            </p:cNvSpPr>
            <p:nvPr/>
          </p:nvSpPr>
          <p:spPr bwMode="auto">
            <a:xfrm>
              <a:off x="1034" y="2107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77" name="Rectangle 25"/>
            <p:cNvSpPr>
              <a:spLocks noChangeArrowheads="1"/>
            </p:cNvSpPr>
            <p:nvPr/>
          </p:nvSpPr>
          <p:spPr bwMode="auto">
            <a:xfrm>
              <a:off x="2271" y="1831"/>
              <a:ext cx="560" cy="4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8" name="Line 26"/>
            <p:cNvSpPr>
              <a:spLocks noChangeShapeType="1"/>
            </p:cNvSpPr>
            <p:nvPr/>
          </p:nvSpPr>
          <p:spPr bwMode="auto">
            <a:xfrm>
              <a:off x="2263" y="1965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79" name="Rectangle 27"/>
            <p:cNvSpPr>
              <a:spLocks noChangeArrowheads="1"/>
            </p:cNvSpPr>
            <p:nvPr/>
          </p:nvSpPr>
          <p:spPr bwMode="auto">
            <a:xfrm>
              <a:off x="1257" y="1941"/>
              <a:ext cx="163" cy="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600" b="1"/>
                <a:t>1</a:t>
              </a:r>
            </a:p>
          </p:txBody>
        </p:sp>
        <p:sp>
          <p:nvSpPr>
            <p:cNvPr id="202780" name="Rectangle 28"/>
            <p:cNvSpPr>
              <a:spLocks noChangeArrowheads="1"/>
            </p:cNvSpPr>
            <p:nvPr/>
          </p:nvSpPr>
          <p:spPr bwMode="auto">
            <a:xfrm>
              <a:off x="384" y="1776"/>
              <a:ext cx="626" cy="18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 dirty="0"/>
                <a:t>Process 2</a:t>
              </a:r>
            </a:p>
          </p:txBody>
        </p:sp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2217" y="2221"/>
              <a:ext cx="714" cy="1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/>
                <a:t>Page Table </a:t>
              </a:r>
            </a:p>
          </p:txBody>
        </p:sp>
        <p:sp>
          <p:nvSpPr>
            <p:cNvPr id="202782" name="Line 30"/>
            <p:cNvSpPr>
              <a:spLocks noChangeShapeType="1"/>
            </p:cNvSpPr>
            <p:nvPr/>
          </p:nvSpPr>
          <p:spPr bwMode="auto">
            <a:xfrm>
              <a:off x="2263" y="2119"/>
              <a:ext cx="576" cy="0"/>
            </a:xfrm>
            <a:prstGeom prst="line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1042" y="2380"/>
              <a:ext cx="560" cy="69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4" name="Line 32"/>
            <p:cNvSpPr>
              <a:spLocks noChangeShapeType="1"/>
            </p:cNvSpPr>
            <p:nvPr/>
          </p:nvSpPr>
          <p:spPr bwMode="auto">
            <a:xfrm>
              <a:off x="1034" y="272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85" name="Line 33"/>
            <p:cNvSpPr>
              <a:spLocks noChangeShapeType="1"/>
            </p:cNvSpPr>
            <p:nvPr/>
          </p:nvSpPr>
          <p:spPr bwMode="auto">
            <a:xfrm>
              <a:off x="1034" y="2901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86" name="Rectangle 34"/>
            <p:cNvSpPr>
              <a:spLocks noChangeArrowheads="1"/>
            </p:cNvSpPr>
            <p:nvPr/>
          </p:nvSpPr>
          <p:spPr bwMode="auto">
            <a:xfrm>
              <a:off x="2264" y="2425"/>
              <a:ext cx="560" cy="5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7" name="Line 35"/>
            <p:cNvSpPr>
              <a:spLocks noChangeShapeType="1"/>
            </p:cNvSpPr>
            <p:nvPr/>
          </p:nvSpPr>
          <p:spPr bwMode="auto">
            <a:xfrm>
              <a:off x="2256" y="272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88" name="Rectangle 36"/>
            <p:cNvSpPr>
              <a:spLocks noChangeArrowheads="1"/>
            </p:cNvSpPr>
            <p:nvPr/>
          </p:nvSpPr>
          <p:spPr bwMode="auto">
            <a:xfrm>
              <a:off x="1257" y="2543"/>
              <a:ext cx="163" cy="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600" b="1"/>
                <a:t>1</a:t>
              </a:r>
            </a:p>
          </p:txBody>
        </p:sp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384" y="2496"/>
              <a:ext cx="626" cy="18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 dirty="0"/>
                <a:t>Process 3</a:t>
              </a:r>
            </a:p>
          </p:txBody>
        </p:sp>
        <p:sp>
          <p:nvSpPr>
            <p:cNvPr id="202790" name="Rectangle 38"/>
            <p:cNvSpPr>
              <a:spLocks noChangeArrowheads="1"/>
            </p:cNvSpPr>
            <p:nvPr/>
          </p:nvSpPr>
          <p:spPr bwMode="auto">
            <a:xfrm>
              <a:off x="2210" y="3015"/>
              <a:ext cx="714" cy="1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/>
                <a:t>Page Table </a:t>
              </a:r>
            </a:p>
          </p:txBody>
        </p:sp>
        <p:sp>
          <p:nvSpPr>
            <p:cNvPr id="202791" name="Line 39"/>
            <p:cNvSpPr>
              <a:spLocks noChangeShapeType="1"/>
            </p:cNvSpPr>
            <p:nvPr/>
          </p:nvSpPr>
          <p:spPr bwMode="auto">
            <a:xfrm>
              <a:off x="2256" y="287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92" name="Line 40"/>
            <p:cNvSpPr>
              <a:spLocks noChangeShapeType="1"/>
            </p:cNvSpPr>
            <p:nvPr/>
          </p:nvSpPr>
          <p:spPr bwMode="auto">
            <a:xfrm>
              <a:off x="1616" y="1291"/>
              <a:ext cx="6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93" name="Line 41"/>
            <p:cNvSpPr>
              <a:spLocks noChangeShapeType="1"/>
            </p:cNvSpPr>
            <p:nvPr/>
          </p:nvSpPr>
          <p:spPr bwMode="auto">
            <a:xfrm>
              <a:off x="1616" y="2020"/>
              <a:ext cx="6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94" name="Line 42"/>
            <p:cNvSpPr>
              <a:spLocks noChangeShapeType="1"/>
            </p:cNvSpPr>
            <p:nvPr/>
          </p:nvSpPr>
          <p:spPr bwMode="auto">
            <a:xfrm>
              <a:off x="1604" y="2635"/>
              <a:ext cx="6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95" name="Rectangle 43"/>
            <p:cNvSpPr>
              <a:spLocks noChangeArrowheads="1"/>
            </p:cNvSpPr>
            <p:nvPr/>
          </p:nvSpPr>
          <p:spPr bwMode="auto">
            <a:xfrm>
              <a:off x="4482" y="1013"/>
              <a:ext cx="416" cy="3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/>
                <a:t>OS</a:t>
              </a:r>
            </a:p>
            <a:p>
              <a:pPr algn="l" defTabSz="585788"/>
              <a:r>
                <a:rPr lang="en-US" sz="1400" b="1"/>
                <a:t>pages</a:t>
              </a:r>
            </a:p>
          </p:txBody>
        </p:sp>
        <p:sp>
          <p:nvSpPr>
            <p:cNvPr id="202796" name="Line 44"/>
            <p:cNvSpPr>
              <a:spLocks noChangeShapeType="1"/>
            </p:cNvSpPr>
            <p:nvPr/>
          </p:nvSpPr>
          <p:spPr bwMode="auto">
            <a:xfrm>
              <a:off x="2845" y="1175"/>
              <a:ext cx="1568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97" name="Line 45"/>
            <p:cNvSpPr>
              <a:spLocks noChangeShapeType="1"/>
            </p:cNvSpPr>
            <p:nvPr/>
          </p:nvSpPr>
          <p:spPr bwMode="auto">
            <a:xfrm>
              <a:off x="2845" y="1291"/>
              <a:ext cx="1568" cy="10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98" name="Line 46"/>
            <p:cNvSpPr>
              <a:spLocks noChangeShapeType="1"/>
            </p:cNvSpPr>
            <p:nvPr/>
          </p:nvSpPr>
          <p:spPr bwMode="auto">
            <a:xfrm>
              <a:off x="2845" y="1444"/>
              <a:ext cx="1568" cy="16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99" name="Line 47"/>
            <p:cNvSpPr>
              <a:spLocks noChangeShapeType="1"/>
            </p:cNvSpPr>
            <p:nvPr/>
          </p:nvSpPr>
          <p:spPr bwMode="auto">
            <a:xfrm>
              <a:off x="2845" y="1905"/>
              <a:ext cx="1568" cy="6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0" name="Line 48"/>
            <p:cNvSpPr>
              <a:spLocks noChangeShapeType="1"/>
            </p:cNvSpPr>
            <p:nvPr/>
          </p:nvSpPr>
          <p:spPr bwMode="auto">
            <a:xfrm>
              <a:off x="2845" y="2059"/>
              <a:ext cx="1568" cy="12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1" name="Line 49"/>
            <p:cNvSpPr>
              <a:spLocks noChangeShapeType="1"/>
            </p:cNvSpPr>
            <p:nvPr/>
          </p:nvSpPr>
          <p:spPr bwMode="auto">
            <a:xfrm>
              <a:off x="2845" y="2212"/>
              <a:ext cx="1568" cy="12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2" name="Line 50"/>
            <p:cNvSpPr>
              <a:spLocks noChangeShapeType="1"/>
            </p:cNvSpPr>
            <p:nvPr/>
          </p:nvSpPr>
          <p:spPr bwMode="auto">
            <a:xfrm>
              <a:off x="2845" y="2635"/>
              <a:ext cx="1568" cy="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3" name="Line 51"/>
            <p:cNvSpPr>
              <a:spLocks noChangeShapeType="1"/>
            </p:cNvSpPr>
            <p:nvPr/>
          </p:nvSpPr>
          <p:spPr bwMode="auto">
            <a:xfrm>
              <a:off x="2845" y="2788"/>
              <a:ext cx="1568" cy="1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4" name="Line 52"/>
            <p:cNvSpPr>
              <a:spLocks noChangeShapeType="1"/>
            </p:cNvSpPr>
            <p:nvPr/>
          </p:nvSpPr>
          <p:spPr bwMode="auto">
            <a:xfrm>
              <a:off x="2845" y="2942"/>
              <a:ext cx="1568" cy="6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5" name="Line 53"/>
            <p:cNvSpPr>
              <a:spLocks noChangeShapeType="1"/>
            </p:cNvSpPr>
            <p:nvPr/>
          </p:nvSpPr>
          <p:spPr bwMode="auto">
            <a:xfrm>
              <a:off x="4413" y="945"/>
              <a:ext cx="0" cy="29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6" name="Line 54"/>
            <p:cNvSpPr>
              <a:spLocks noChangeShapeType="1"/>
            </p:cNvSpPr>
            <p:nvPr/>
          </p:nvSpPr>
          <p:spPr bwMode="auto">
            <a:xfrm>
              <a:off x="5085" y="945"/>
              <a:ext cx="0" cy="29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7" name="Line 55"/>
            <p:cNvSpPr>
              <a:spLocks noChangeShapeType="1"/>
            </p:cNvSpPr>
            <p:nvPr/>
          </p:nvSpPr>
          <p:spPr bwMode="auto">
            <a:xfrm>
              <a:off x="4413" y="1367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8" name="Line 56"/>
            <p:cNvSpPr>
              <a:spLocks noChangeShapeType="1"/>
            </p:cNvSpPr>
            <p:nvPr/>
          </p:nvSpPr>
          <p:spPr bwMode="auto">
            <a:xfrm>
              <a:off x="4413" y="1175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9" name="Line 57"/>
            <p:cNvSpPr>
              <a:spLocks noChangeShapeType="1"/>
            </p:cNvSpPr>
            <p:nvPr/>
          </p:nvSpPr>
          <p:spPr bwMode="auto">
            <a:xfrm>
              <a:off x="4413" y="2020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0" name="Line 58"/>
            <p:cNvSpPr>
              <a:spLocks noChangeShapeType="1"/>
            </p:cNvSpPr>
            <p:nvPr/>
          </p:nvSpPr>
          <p:spPr bwMode="auto">
            <a:xfrm>
              <a:off x="4413" y="2212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1" name="Line 59"/>
            <p:cNvSpPr>
              <a:spLocks noChangeShapeType="1"/>
            </p:cNvSpPr>
            <p:nvPr/>
          </p:nvSpPr>
          <p:spPr bwMode="auto">
            <a:xfrm>
              <a:off x="4413" y="240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2" name="Line 60"/>
            <p:cNvSpPr>
              <a:spLocks noChangeShapeType="1"/>
            </p:cNvSpPr>
            <p:nvPr/>
          </p:nvSpPr>
          <p:spPr bwMode="auto">
            <a:xfrm>
              <a:off x="4413" y="2596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3" name="Line 61"/>
            <p:cNvSpPr>
              <a:spLocks noChangeShapeType="1"/>
            </p:cNvSpPr>
            <p:nvPr/>
          </p:nvSpPr>
          <p:spPr bwMode="auto">
            <a:xfrm>
              <a:off x="4413" y="278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4" name="Line 62"/>
            <p:cNvSpPr>
              <a:spLocks noChangeShapeType="1"/>
            </p:cNvSpPr>
            <p:nvPr/>
          </p:nvSpPr>
          <p:spPr bwMode="auto">
            <a:xfrm>
              <a:off x="4413" y="2980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5" name="Line 63"/>
            <p:cNvSpPr>
              <a:spLocks noChangeShapeType="1"/>
            </p:cNvSpPr>
            <p:nvPr/>
          </p:nvSpPr>
          <p:spPr bwMode="auto">
            <a:xfrm>
              <a:off x="4413" y="3172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>
              <a:off x="4413" y="336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>
              <a:off x="4413" y="3556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8" name="Line 66"/>
            <p:cNvSpPr>
              <a:spLocks noChangeShapeType="1"/>
            </p:cNvSpPr>
            <p:nvPr/>
          </p:nvSpPr>
          <p:spPr bwMode="auto">
            <a:xfrm>
              <a:off x="4413" y="374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9" name="Rectangle 67"/>
            <p:cNvSpPr>
              <a:spLocks noChangeArrowheads="1"/>
            </p:cNvSpPr>
            <p:nvPr/>
          </p:nvSpPr>
          <p:spPr bwMode="auto">
            <a:xfrm>
              <a:off x="354" y="3249"/>
              <a:ext cx="3723" cy="10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>
                <a:buSzPct val="100000"/>
                <a:buFontTx/>
                <a:buChar char="•"/>
              </a:pPr>
              <a:r>
                <a:rPr lang="en-US" sz="2000" b="1" i="1" dirty="0">
                  <a:latin typeface="Lato" panose="020F0502020204030203" pitchFamily="34" charset="0"/>
                </a:rPr>
                <a:t> </a:t>
              </a:r>
              <a:r>
                <a:rPr lang="en-US" sz="2000" i="1" dirty="0">
                  <a:latin typeface="Lato" panose="020F0502020204030203" pitchFamily="34" charset="0"/>
                </a:rPr>
                <a:t>Page table - </a:t>
              </a:r>
              <a:r>
                <a:rPr lang="en-US" sz="2000" dirty="0">
                  <a:latin typeface="Lato" panose="020F0502020204030203" pitchFamily="34" charset="0"/>
                </a:rPr>
                <a:t>one per process </a:t>
              </a:r>
            </a:p>
            <a:p>
              <a:pPr algn="l" defTabSz="585788"/>
              <a:r>
                <a:rPr lang="en-US" sz="2000" dirty="0">
                  <a:latin typeface="Lato" panose="020F0502020204030203" pitchFamily="34" charset="0"/>
                </a:rPr>
                <a:t>	contains an entry for each user page</a:t>
              </a:r>
            </a:p>
            <a:p>
              <a:pPr algn="l" defTabSz="585788">
                <a:buSzPct val="100000"/>
                <a:buFontTx/>
                <a:buChar char="•"/>
              </a:pPr>
              <a:r>
                <a:rPr lang="en-US" sz="2000" i="1" dirty="0">
                  <a:latin typeface="Lato" panose="020F0502020204030203" pitchFamily="34" charset="0"/>
                </a:rPr>
                <a:t> </a:t>
              </a:r>
              <a:r>
                <a:rPr lang="en-US" sz="2000" b="1" i="1" dirty="0">
                  <a:latin typeface="Lato" panose="020F0502020204030203" pitchFamily="34" charset="0"/>
                </a:rPr>
                <a:t>Page frame table </a:t>
              </a:r>
              <a:r>
                <a:rPr lang="en-US" sz="2000" dirty="0">
                  <a:latin typeface="Lato" panose="020F0502020204030203" pitchFamily="34" charset="0"/>
                </a:rPr>
                <a:t>- one for the whole system</a:t>
              </a:r>
            </a:p>
            <a:p>
              <a:pPr algn="l" defTabSz="585788"/>
              <a:r>
                <a:rPr lang="en-US" sz="2000" dirty="0">
                  <a:latin typeface="Lato" panose="020F0502020204030203" pitchFamily="34" charset="0"/>
                </a:rPr>
                <a:t>   	contains bookkeeping info about each page frame </a:t>
              </a:r>
            </a:p>
            <a:p>
              <a:pPr algn="l" defTabSz="585788"/>
              <a:r>
                <a:rPr lang="en-US" sz="2000" dirty="0">
                  <a:latin typeface="Lato" panose="020F0502020204030203" pitchFamily="34" charset="0"/>
                </a:rPr>
                <a:t>	in the physical memory </a:t>
              </a:r>
              <a:r>
                <a:rPr lang="en-US" sz="2000" i="1" dirty="0">
                  <a:latin typeface="Lato" panose="020F0502020204030203" pitchFamily="34" charset="0"/>
                </a:rPr>
                <a:t>(free?, user name)</a:t>
              </a:r>
            </a:p>
          </p:txBody>
        </p:sp>
        <p:sp>
          <p:nvSpPr>
            <p:cNvPr id="202820" name="Rectangle 68"/>
            <p:cNvSpPr>
              <a:spLocks noChangeArrowheads="1"/>
            </p:cNvSpPr>
            <p:nvPr/>
          </p:nvSpPr>
          <p:spPr bwMode="auto">
            <a:xfrm rot="16200000">
              <a:off x="3757" y="1335"/>
              <a:ext cx="1018" cy="2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/>
                <a:t>Physical</a:t>
              </a:r>
              <a:r>
                <a:rPr lang="en-US" sz="1900" b="1"/>
                <a:t> </a:t>
              </a:r>
              <a:r>
                <a:rPr lang="en-US" sz="1400" b="1"/>
                <a:t>Memory</a:t>
              </a:r>
            </a:p>
          </p:txBody>
        </p:sp>
        <p:grpSp>
          <p:nvGrpSpPr>
            <p:cNvPr id="202821" name="Group 69"/>
            <p:cNvGrpSpPr>
              <a:grpSpLocks/>
            </p:cNvGrpSpPr>
            <p:nvPr/>
          </p:nvGrpSpPr>
          <p:grpSpPr bwMode="auto">
            <a:xfrm>
              <a:off x="4728" y="1519"/>
              <a:ext cx="23" cy="349"/>
              <a:chOff x="4728" y="1519"/>
              <a:chExt cx="23" cy="349"/>
            </a:xfrm>
          </p:grpSpPr>
          <p:sp>
            <p:nvSpPr>
              <p:cNvPr id="202822" name="Oval 70"/>
              <p:cNvSpPr>
                <a:spLocks noChangeArrowheads="1"/>
              </p:cNvSpPr>
              <p:nvPr/>
            </p:nvSpPr>
            <p:spPr bwMode="auto">
              <a:xfrm rot="2700000">
                <a:off x="4728" y="1519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823" name="Oval 71"/>
              <p:cNvSpPr>
                <a:spLocks noChangeArrowheads="1"/>
              </p:cNvSpPr>
              <p:nvPr/>
            </p:nvSpPr>
            <p:spPr bwMode="auto">
              <a:xfrm rot="2700000">
                <a:off x="4728" y="162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824" name="Oval 72"/>
              <p:cNvSpPr>
                <a:spLocks noChangeArrowheads="1"/>
              </p:cNvSpPr>
              <p:nvPr/>
            </p:nvSpPr>
            <p:spPr bwMode="auto">
              <a:xfrm rot="2700000">
                <a:off x="4728" y="1737"/>
                <a:ext cx="23" cy="2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825" name="Oval 73"/>
              <p:cNvSpPr>
                <a:spLocks noChangeArrowheads="1"/>
              </p:cNvSpPr>
              <p:nvPr/>
            </p:nvSpPr>
            <p:spPr bwMode="auto">
              <a:xfrm rot="2700000">
                <a:off x="4728" y="1846"/>
                <a:ext cx="23" cy="2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2826" name="Line 74"/>
            <p:cNvSpPr>
              <a:spLocks noChangeShapeType="1"/>
            </p:cNvSpPr>
            <p:nvPr/>
          </p:nvSpPr>
          <p:spPr bwMode="auto">
            <a:xfrm>
              <a:off x="2256" y="2567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27" name="Line 75"/>
            <p:cNvSpPr>
              <a:spLocks noChangeShapeType="1"/>
            </p:cNvSpPr>
            <p:nvPr/>
          </p:nvSpPr>
          <p:spPr bwMode="auto">
            <a:xfrm>
              <a:off x="1034" y="254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28" name="Line 76"/>
            <p:cNvSpPr>
              <a:spLocks noChangeShapeType="1"/>
            </p:cNvSpPr>
            <p:nvPr/>
          </p:nvSpPr>
          <p:spPr bwMode="auto">
            <a:xfrm>
              <a:off x="2832" y="2488"/>
              <a:ext cx="1581" cy="1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9"/>
            <p:cNvSpPr>
              <a:spLocks noChangeArrowheads="1"/>
            </p:cNvSpPr>
            <p:nvPr/>
          </p:nvSpPr>
          <p:spPr bwMode="auto">
            <a:xfrm>
              <a:off x="2256" y="2736"/>
              <a:ext cx="563" cy="14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9"/>
            <p:cNvSpPr>
              <a:spLocks noChangeArrowheads="1"/>
            </p:cNvSpPr>
            <p:nvPr/>
          </p:nvSpPr>
          <p:spPr bwMode="auto">
            <a:xfrm>
              <a:off x="4416" y="2784"/>
              <a:ext cx="672" cy="192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91851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460n">
  <a:themeElements>
    <a:clrScheme name="Custom 1">
      <a:dk1>
        <a:srgbClr val="003057"/>
      </a:dk1>
      <a:lt1>
        <a:sysClr val="window" lastClr="FFFFFF"/>
      </a:lt1>
      <a:dk2>
        <a:srgbClr val="115E67"/>
      </a:dk2>
      <a:lt2>
        <a:srgbClr val="D9C89E"/>
      </a:lt2>
      <a:accent1>
        <a:srgbClr val="115E67"/>
      </a:accent1>
      <a:accent2>
        <a:srgbClr val="CB6015"/>
      </a:accent2>
      <a:accent3>
        <a:srgbClr val="7FA9AE"/>
      </a:accent3>
      <a:accent4>
        <a:srgbClr val="A9C47F"/>
      </a:accent4>
      <a:accent5>
        <a:srgbClr val="D9C89E"/>
      </a:accent5>
      <a:accent6>
        <a:srgbClr val="F2A900"/>
      </a:accent6>
      <a:hlink>
        <a:srgbClr val="A9C47F"/>
      </a:hlink>
      <a:folHlink>
        <a:srgbClr val="7FA9AE"/>
      </a:folHlink>
    </a:clrScheme>
    <a:fontScheme name="Default Design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spDef>
    <a:lnDef>
      <a:spPr bwMode="auto">
        <a:noFill/>
        <a:ln w="222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0n" id="{1DFFF42F-61EB-4570-BC87-4E7578A67701}" vid="{B05BC2EA-372D-4626-BE42-726909503E5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460n</Template>
  <TotalTime>52539</TotalTime>
  <Words>2032</Words>
  <Application>Microsoft Macintosh PowerPoint</Application>
  <PresentationFormat>On-screen Show (4:3)</PresentationFormat>
  <Paragraphs>575</Paragraphs>
  <Slides>32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Lato</vt:lpstr>
      <vt:lpstr>Arial</vt:lpstr>
      <vt:lpstr>Century Gothic</vt:lpstr>
      <vt:lpstr>Source Sans Pro Light</vt:lpstr>
      <vt:lpstr>Symbol</vt:lpstr>
      <vt:lpstr>Times New Roman</vt:lpstr>
      <vt:lpstr>Wingdings</vt:lpstr>
      <vt:lpstr>460n</vt:lpstr>
      <vt:lpstr>Visio</vt:lpstr>
      <vt:lpstr>382N.1: Computer Architecture            Fall 2018: Lecture 13 </vt:lpstr>
      <vt:lpstr>Announcements</vt:lpstr>
      <vt:lpstr>Last time: Physical Memory</vt:lpstr>
      <vt:lpstr>Outline</vt:lpstr>
      <vt:lpstr>Virtual Memory:  an illusion of infinite private memory</vt:lpstr>
      <vt:lpstr>Abstract Virtual Memory</vt:lpstr>
      <vt:lpstr>Different Names in Different Places</vt:lpstr>
      <vt:lpstr>Processes, threads, and contexts</vt:lpstr>
      <vt:lpstr>Separate Address Space per Process</vt:lpstr>
      <vt:lpstr>VAX Virtual Memory</vt:lpstr>
      <vt:lpstr>VAX View Of Memory</vt:lpstr>
      <vt:lpstr>VAX Page Tables</vt:lpstr>
      <vt:lpstr>VAX Page Table Entry (PTE)</vt:lpstr>
      <vt:lpstr>Abstract VAX Virtual Memory</vt:lpstr>
      <vt:lpstr>But, page tables take up too much space</vt:lpstr>
      <vt:lpstr>Page Tables in Virtual Memory!</vt:lpstr>
      <vt:lpstr>How Is It Possible to Put PTEs in Virtual Memory???</vt:lpstr>
      <vt:lpstr>User Page Tables Have   System Virtual Memory Addresses</vt:lpstr>
      <vt:lpstr>Translation Overview</vt:lpstr>
      <vt:lpstr>Important notes</vt:lpstr>
      <vt:lpstr>Specific Example: Step-by-Step  9b virtual address, 8 physical pages</vt:lpstr>
      <vt:lpstr>Support for Paging the Page Table</vt:lpstr>
      <vt:lpstr>Demand Paging</vt:lpstr>
      <vt:lpstr>Storage Hierarchies</vt:lpstr>
      <vt:lpstr>Hierarchical Storage</vt:lpstr>
      <vt:lpstr>Details: RAM vs. Disk</vt:lpstr>
      <vt:lpstr>Disk As Another Memory Hierarchy Level</vt:lpstr>
      <vt:lpstr>Demand Paging with Page Tables</vt:lpstr>
      <vt:lpstr>Replacement Policy</vt:lpstr>
      <vt:lpstr>Implementing an LRU analog (not recently used)</vt:lpstr>
      <vt:lpstr>Required Support for Virtual Memory</vt:lpstr>
      <vt:lpstr>Caching vs Demand Paging</vt:lpstr>
    </vt:vector>
  </TitlesOfParts>
  <Company>IBM CUSTOMER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360N: Computer Architecture Spring 2005</dc:title>
  <dc:creator>Derek Chiou</dc:creator>
  <cp:lastModifiedBy>Dam Sunwoo</cp:lastModifiedBy>
  <cp:revision>440</cp:revision>
  <cp:lastPrinted>2018-03-06T21:17:01Z</cp:lastPrinted>
  <dcterms:created xsi:type="dcterms:W3CDTF">2004-11-27T22:24:25Z</dcterms:created>
  <dcterms:modified xsi:type="dcterms:W3CDTF">2018-10-17T21:23:10Z</dcterms:modified>
</cp:coreProperties>
</file>