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6"/>
  </p:notesMasterIdLst>
  <p:handoutMasterIdLst>
    <p:handoutMasterId r:id="rId47"/>
  </p:handoutMasterIdLst>
  <p:sldIdLst>
    <p:sldId id="256" r:id="rId2"/>
    <p:sldId id="404" r:id="rId3"/>
    <p:sldId id="808" r:id="rId4"/>
    <p:sldId id="775" r:id="rId5"/>
    <p:sldId id="809" r:id="rId6"/>
    <p:sldId id="810" r:id="rId7"/>
    <p:sldId id="811" r:id="rId8"/>
    <p:sldId id="733" r:id="rId9"/>
    <p:sldId id="813" r:id="rId10"/>
    <p:sldId id="711" r:id="rId11"/>
    <p:sldId id="712" r:id="rId12"/>
    <p:sldId id="713" r:id="rId13"/>
    <p:sldId id="714" r:id="rId14"/>
    <p:sldId id="715" r:id="rId15"/>
    <p:sldId id="716" r:id="rId16"/>
    <p:sldId id="738" r:id="rId17"/>
    <p:sldId id="739" r:id="rId18"/>
    <p:sldId id="740" r:id="rId19"/>
    <p:sldId id="741" r:id="rId20"/>
    <p:sldId id="742" r:id="rId21"/>
    <p:sldId id="743" r:id="rId22"/>
    <p:sldId id="744" r:id="rId23"/>
    <p:sldId id="745" r:id="rId24"/>
    <p:sldId id="746" r:id="rId25"/>
    <p:sldId id="747" r:id="rId26"/>
    <p:sldId id="748" r:id="rId27"/>
    <p:sldId id="749" r:id="rId28"/>
    <p:sldId id="794" r:id="rId29"/>
    <p:sldId id="795" r:id="rId30"/>
    <p:sldId id="796" r:id="rId31"/>
    <p:sldId id="797" r:id="rId32"/>
    <p:sldId id="798" r:id="rId33"/>
    <p:sldId id="799" r:id="rId34"/>
    <p:sldId id="800" r:id="rId35"/>
    <p:sldId id="801" r:id="rId36"/>
    <p:sldId id="802" r:id="rId37"/>
    <p:sldId id="803" r:id="rId38"/>
    <p:sldId id="805" r:id="rId39"/>
    <p:sldId id="780" r:id="rId40"/>
    <p:sldId id="781" r:id="rId41"/>
    <p:sldId id="782" r:id="rId42"/>
    <p:sldId id="806" r:id="rId43"/>
    <p:sldId id="814" r:id="rId44"/>
    <p:sldId id="728" r:id="rId4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AD657D-2881-41E5-BC14-BE20F2A310EB}">
          <p14:sldIdLst>
            <p14:sldId id="256"/>
            <p14:sldId id="404"/>
            <p14:sldId id="808"/>
            <p14:sldId id="775"/>
            <p14:sldId id="809"/>
            <p14:sldId id="810"/>
            <p14:sldId id="811"/>
            <p14:sldId id="733"/>
            <p14:sldId id="813"/>
            <p14:sldId id="711"/>
            <p14:sldId id="712"/>
            <p14:sldId id="713"/>
            <p14:sldId id="714"/>
            <p14:sldId id="715"/>
            <p14:sldId id="716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5"/>
            <p14:sldId id="780"/>
            <p14:sldId id="781"/>
            <p14:sldId id="782"/>
            <p14:sldId id="806"/>
            <p14:sldId id="814"/>
            <p14:sldId id="728"/>
          </p14:sldIdLst>
        </p14:section>
        <p14:section name="Untitled Section" id="{B7B8481B-12FB-4AA5-AD2E-010361D1F7A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5FD"/>
    <a:srgbClr val="990000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4" autoAdjust="0"/>
    <p:restoredTop sz="94628"/>
  </p:normalViewPr>
  <p:slideViewPr>
    <p:cSldViewPr>
      <p:cViewPr varScale="1">
        <p:scale>
          <a:sx n="172" d="100"/>
          <a:sy n="172" d="100"/>
        </p:scale>
        <p:origin x="13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430" y="-9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6BEE3CD2-824C-409B-AD2E-25CAA30DEF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50" units="cm"/>
          <inkml:channel name="Y" type="integer" max="1741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9-26T18:58:25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25208 18846 184 0,'0'-11'214'16,"0"2"-14"-16,0 2 27 15,0 2-38-15,0 3 13 16,0 1 121 15,-1 0-76-31,0 0-160 0,-2 2-5 16,-6 36-28-16,-12 48-12 16,10-36-14-16,3-23-4 15,5-9-11-15,-2-5-3 16,1-14-4-16,0-3-4 0,3 0-2 15,0 4-2-15,-2-1 1 16,3-9 0-16,0-8 1 16,5-41 0-16,-3 38 1 15,-4 8 0-15,2 3 1 16,0 5 15-16,-1 2 6 16,-3 10 9-16,4-6 2 0,-1 1 1 15,-2 8-13-15,-6 9-6 16,-17 24-9-16,19-38-1 15,-4-6-4-15,9-4-1 16,0-5 0-16,2 11-1 16,-4-4 1-16,4 2 0 15,-1 2 1-15,0 1 1 16,-2 0-1-16,-7 15 1 16,-23 32-1-16,15-40 7 15,3-6 1-15,-1-16 2 16,5 4 0-16,-1-6 0 15,5-2-7-15,-1 1 2 16,-2 23 0-16,-2 6 1 16,-1 11 0-16,-4 9 0 15,-5-1-4-15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50" units="cm"/>
          <inkml:channel name="Y" type="integer" max="1741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03T18:54:39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13382 15632 198 0,'-6'6'-29'16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2F2BB1-3AF9-437E-92CA-5C027E0B6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F22ED-F8E8-49DE-9D47-973EF7960B0D}" type="slidenum">
              <a:rPr lang="en-US"/>
              <a:pPr/>
              <a:t>1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33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B45EE-7637-435E-94A7-148D6AF9E4F7}" type="slidenum">
              <a:rPr lang="en-US"/>
              <a:pPr/>
              <a:t>15</a:t>
            </a:fld>
            <a:endParaRPr lang="en-US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6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D72811-CA16-436A-915B-524BA96EB5C5}" type="slidenum">
              <a:rPr lang="en-US"/>
              <a:pPr/>
              <a:t>16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84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C4838-FA78-4889-8027-FD392B45B631}" type="slidenum">
              <a:rPr lang="en-US"/>
              <a:pPr/>
              <a:t>17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90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93480-50F6-481B-BFF1-D8A42662FFDD}" type="slidenum">
              <a:rPr lang="en-US"/>
              <a:pPr/>
              <a:t>18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2478B-C4E5-4578-9402-2A78522AE1C4}" type="slidenum">
              <a:rPr lang="en-US"/>
              <a:pPr/>
              <a:t>19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26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F18AF2-6A99-42DD-B071-BCF92216423C}" type="slidenum">
              <a:rPr lang="en-US"/>
              <a:pPr/>
              <a:t>20</a:t>
            </a:fld>
            <a:endParaRPr lang="en-US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95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AE2BB-FB32-42C0-81BF-996FC45A9F5E}" type="slidenum">
              <a:rPr lang="en-US"/>
              <a:pPr/>
              <a:t>21</a:t>
            </a:fld>
            <a:endParaRPr lang="en-US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53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D1E04-C782-41C9-9F78-84761645E320}" type="slidenum">
              <a:rPr lang="en-US"/>
              <a:pPr/>
              <a:t>22</a:t>
            </a:fld>
            <a:endParaRPr lang="en-US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7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0B7CFA-7205-4CB9-8DA2-74EA47EC8CA9}" type="slidenum">
              <a:rPr lang="en-US"/>
              <a:pPr/>
              <a:t>23</a:t>
            </a:fld>
            <a:endParaRPr lang="en-US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15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423BB60-F989-4C8F-A9AC-B66D8743DB66}" type="datetime1">
              <a:rPr lang="en-US"/>
              <a:pPr/>
              <a:t>10/19/18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013C4-C7FE-48B7-949C-533AC2A410BB}" type="slidenum">
              <a:rPr lang="en-US"/>
              <a:pPr/>
              <a:t>24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0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261C5C-8227-4AB8-8B89-0A6392D851D2}" type="slidenum">
              <a:rPr lang="en-US"/>
              <a:pPr/>
              <a:t>3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9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21A9FC6-B1D2-4B7E-9834-B1301B9BBF6C}" type="datetime1">
              <a:rPr lang="en-US"/>
              <a:pPr/>
              <a:t>10/19/18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AC072-4B45-4342-9A31-01F15F72E42A}" type="slidenum">
              <a:rPr lang="en-US"/>
              <a:pPr/>
              <a:t>25</a:t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02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ADB0977-59EE-4EF1-94E1-BAD8EA2E0167}" type="datetime1">
              <a:rPr lang="en-US"/>
              <a:pPr/>
              <a:t>10/19/18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5B61C-C26A-4843-8607-13560B107DD3}" type="slidenum">
              <a:rPr lang="en-US"/>
              <a:pPr/>
              <a:t>26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30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C72A514-2D1E-48F7-83BE-E6B188889694}" type="datetime1">
              <a:rPr lang="en-US"/>
              <a:pPr/>
              <a:t>10/19/18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53E26-F38B-4E26-A24C-60B372580847}" type="slidenum">
              <a:rPr lang="en-US"/>
              <a:pPr/>
              <a:t>27</a:t>
            </a:fld>
            <a:endParaRPr lang="en-US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09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83539-1390-488C-8381-A5E207B9292D}" type="slidenum">
              <a:rPr lang="en-US"/>
              <a:pPr/>
              <a:t>29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44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87A493-3043-421B-A1E5-493A9A38BDB7}" type="slidenum">
              <a:rPr lang="en-US"/>
              <a:pPr/>
              <a:t>30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07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07892-F587-49EA-8292-82CBD57BCB9D}" type="slidenum">
              <a:rPr lang="en-US"/>
              <a:pPr/>
              <a:t>31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45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6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52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8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013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538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3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27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F278714-02EF-4601-BC0E-6A99507A03A3}" type="datetime1">
              <a:rPr lang="en-US"/>
              <a:pPr/>
              <a:t>10/19/18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7C150C-C4F0-42A9-980C-24FA170BEFC5}" type="slidenum">
              <a:rPr lang="en-US"/>
              <a:pPr/>
              <a:t>4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666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3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984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3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1418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D72811-CA16-436A-915B-524BA96EB5C5}" type="slidenum">
              <a:rPr lang="en-US"/>
              <a:pPr/>
              <a:t>39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212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5E7A19C-78A1-4F59-A022-65FA72D9213E}" type="datetime1">
              <a:rPr lang="en-US"/>
              <a:pPr/>
              <a:t>10/19/18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193F6-C03C-4CD7-981A-5214D01D9682}" type="slidenum">
              <a:rPr lang="en-US"/>
              <a:pPr/>
              <a:t>40</a:t>
            </a:fld>
            <a:endParaRPr lang="en-US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560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509FBF-C57D-4BB7-8DED-1D953C751893}" type="datetime1">
              <a:rPr lang="en-US"/>
              <a:pPr/>
              <a:t>10/19/18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F4D7E-550C-4F39-BEBE-BD6080A5A4BA}" type="slidenum">
              <a:rPr lang="en-US"/>
              <a:pPr/>
              <a:t>41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37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1F651D-885C-4D7D-8CC6-DA700CA5D083}" type="slidenum">
              <a:rPr lang="en-US"/>
              <a:pPr/>
              <a:t>42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26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B0DC09A-C699-4449-A530-00F01566AD20}" type="datetime1">
              <a:rPr lang="en-US"/>
              <a:pPr/>
              <a:t>10/19/18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1FDB21-63A8-4DDF-9BB7-7264DAA6D817}" type="slidenum">
              <a:rPr lang="en-US"/>
              <a:pPr/>
              <a:t>5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37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7C6D36E-8374-46B8-88EF-EA243DB237CF}" type="datetime1">
              <a:rPr lang="en-US"/>
              <a:pPr/>
              <a:t>10/19/18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A3CD0D-52BC-478F-8B35-8F8CBF6641AD}" type="slidenum">
              <a:rPr lang="en-US"/>
              <a:pPr/>
              <a:t>8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2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DCC4E-652E-40AF-B4C7-3D181FD9A0A7}" type="slidenum">
              <a:rPr lang="en-US"/>
              <a:pPr/>
              <a:t>10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24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DCC4E-652E-40AF-B4C7-3D181FD9A0A7}" type="slidenum">
              <a:rPr lang="en-US"/>
              <a:pPr/>
              <a:t>11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7A39D-6682-4EE7-B898-4931BA594789}" type="slidenum">
              <a:rPr lang="en-US"/>
              <a:pPr/>
              <a:t>12</a:t>
            </a:fld>
            <a:endParaRPr lang="en-US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5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DE8AD-A5A7-47E9-B899-E164A605C08A}" type="slidenum">
              <a:rPr lang="en-US"/>
              <a:pPr/>
              <a:t>14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May chave a time when I cannot get a large job in because there is no continuous space, though there may be disjoint space.</a:t>
            </a:r>
          </a:p>
        </p:txBody>
      </p:sp>
    </p:spTree>
    <p:extLst>
      <p:ext uri="{BB962C8B-B14F-4D97-AF65-F5344CB8AC3E}">
        <p14:creationId xmlns:p14="http://schemas.microsoft.com/office/powerpoint/2010/main" val="98294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C536B-9D4C-40E9-808E-AE5D414C922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  <p:sp>
        <p:nvSpPr>
          <p:cNvPr id="8" name="Text Box 41"/>
          <p:cNvSpPr txBox="1">
            <a:spLocks noChangeArrowheads="1"/>
          </p:cNvSpPr>
          <p:nvPr userDrawn="1"/>
        </p:nvSpPr>
        <p:spPr bwMode="auto">
          <a:xfrm>
            <a:off x="-22225" y="6613525"/>
            <a:ext cx="1851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cs typeface="Arial" charset="0"/>
              </a:rPr>
              <a:t>© Derek Chiou &amp; Mattan Erez</a:t>
            </a:r>
          </a:p>
        </p:txBody>
      </p:sp>
    </p:spTree>
    <p:extLst>
      <p:ext uri="{BB962C8B-B14F-4D97-AF65-F5344CB8AC3E}">
        <p14:creationId xmlns:p14="http://schemas.microsoft.com/office/powerpoint/2010/main" val="290883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1B7D08-3D83-458D-A577-BB55E55FB23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52042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0113" cy="6399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399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EEFB18-BA1D-41A0-9873-645E1FBEF4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66326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5613" cy="9001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534400" cy="52562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305800" y="6400800"/>
            <a:ext cx="836613" cy="455613"/>
          </a:xfrm>
        </p:spPr>
        <p:txBody>
          <a:bodyPr/>
          <a:lstStyle>
            <a:lvl1pPr>
              <a:defRPr/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40599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98A09C-1584-4E46-935C-492AB14C1C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175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99F8BE-3158-4ACC-9D6D-293553305AA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7859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3F87AD-1B09-4106-B498-C90F07B9EFA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91379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F9CA2E-3FB3-45A8-9984-8D82C02330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13"/>
          </p:nvPr>
        </p:nvSpPr>
        <p:spPr>
          <a:xfrm>
            <a:off x="1143000" y="0"/>
            <a:ext cx="5181600" cy="417871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068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F08723-54D2-4578-BD5A-75247D965FF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69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A1E50F-F327-4055-8D0A-884D8C8DB3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18607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36EE54-81DB-4D53-A93A-BD88AB0017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4082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EBB740-3606-4F0C-B3D6-7D39D1CFD47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916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415" y="457200"/>
            <a:ext cx="860318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3513"/>
            <a:ext cx="8534400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705600" y="-14221"/>
            <a:ext cx="836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t="30441" r="14442" b="31507"/>
          <a:stretch/>
        </p:blipFill>
        <p:spPr>
          <a:xfrm>
            <a:off x="7733531" y="76200"/>
            <a:ext cx="124968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dt="0"/>
  <p:txStyles>
    <p:titleStyle>
      <a:lvl1pPr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Century Gothic" pitchFamily="34" charset="0"/>
        <a:defRPr sz="2800" b="1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j-cs"/>
        </a:defRPr>
      </a:lvl1pPr>
      <a:lvl2pPr marL="4318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2pPr>
      <a:lvl3pPr marL="647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3pPr>
      <a:lvl4pPr marL="8636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4pPr>
      <a:lvl5pPr marL="10795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5pPr>
      <a:lvl6pPr marL="1536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6pPr>
      <a:lvl7pPr marL="19939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7pPr>
      <a:lvl8pPr marL="24511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8pPr>
      <a:lvl9pPr marL="29083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1313" indent="-341313" algn="l" defTabSz="457200" rtl="0" eaLnBrk="1" fontAlgn="base" hangingPunct="1">
        <a:lnSpc>
          <a:spcPct val="90000"/>
        </a:lnSpc>
        <a:spcBef>
          <a:spcPts val="650"/>
        </a:spcBef>
        <a:spcAft>
          <a:spcPct val="0"/>
        </a:spcAft>
        <a:buClr>
          <a:schemeClr val="tx1"/>
        </a:buClr>
        <a:buSzPct val="100000"/>
        <a:buFont typeface="Century Gothic" pitchFamily="34" charset="0"/>
        <a:buChar char="•"/>
        <a:defRPr sz="2600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1pPr>
      <a:lvl2pPr marL="741363" indent="-284163" algn="l" defTabSz="457200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Century Gothic" pitchFamily="34" charset="0"/>
        <a:buChar char="–"/>
        <a:defRPr sz="2200">
          <a:solidFill>
            <a:schemeClr val="tx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2pPr>
      <a:lvl3pPr marL="11430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SzPct val="100000"/>
        <a:buFont typeface="Century Gothic" pitchFamily="34" charset="0"/>
        <a:buChar char="•"/>
        <a:defRPr>
          <a:solidFill>
            <a:schemeClr val="accent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3pPr>
      <a:lvl4pPr marL="1600200" indent="-228600" algn="l" defTabSz="457200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–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4pPr>
      <a:lvl5pPr marL="20574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•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5pPr>
      <a:lvl6pPr marL="25146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savers.trailing-edge.com/pdf/dec/vax/archSpec/EY-3459E-DP_VAX_Architecture_Reference_Manual_1987.pdf" TargetMode="External"/><Relationship Id="rId2" Type="http://schemas.openxmlformats.org/officeDocument/2006/relationships/hyperlink" Target="http://pages.cs.wisc.edu/~remzi/OSTEP/vm-vax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382N.1: Computer Architecture</a:t>
            </a:r>
            <a:br>
              <a:rPr lang="en-US" dirty="0"/>
            </a:br>
            <a:r>
              <a:rPr lang="en-US" dirty="0"/>
              <a:t>           Fall 2018: Lecture 14</a:t>
            </a:r>
            <a:br>
              <a:rPr lang="en-US" dirty="0"/>
            </a:b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 Sunwoo</a:t>
            </a:r>
          </a:p>
          <a:p>
            <a:r>
              <a:rPr lang="en-US" dirty="0"/>
              <a:t>University of Texas at Austin</a:t>
            </a:r>
          </a:p>
          <a:p>
            <a:r>
              <a:rPr lang="en-US" dirty="0"/>
              <a:t>Arm Research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949240" y="6771240"/>
              <a:ext cx="126000" cy="82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8440" y="6762240"/>
                <a:ext cx="1450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4815360" y="5627520"/>
              <a:ext cx="2520" cy="2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2480" y="5624280"/>
                <a:ext cx="8640" cy="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Simple Base and Bound Translation:</a:t>
            </a:r>
            <a:br>
              <a:rPr lang="en-US" dirty="0"/>
            </a:br>
            <a:r>
              <a:rPr lang="en-US" dirty="0"/>
              <a:t>	Location independence + Protection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B6BACC7-9CB1-42FD-89BE-8D57D81E099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8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(c) Derek Chiou &amp; Mattan Erez &amp; Dam Sunwoo</a:t>
            </a:r>
            <a:endParaRPr lang="en-US" altLang="en-US" dirty="0">
              <a:latin typeface="Lato" panose="020F0502020204030203" pitchFamily="34" charset="0"/>
            </a:endParaRP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2411413" y="4224338"/>
            <a:ext cx="1406525" cy="411162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2411413" y="2178050"/>
            <a:ext cx="1406525" cy="411163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803275" y="3205163"/>
            <a:ext cx="790923" cy="3289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1700" b="1">
                <a:latin typeface="Lato" panose="020F0502020204030203" pitchFamily="34" charset="0"/>
              </a:rPr>
              <a:t>Load X</a:t>
            </a:r>
          </a:p>
        </p:txBody>
      </p:sp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692150" y="4576763"/>
            <a:ext cx="977897" cy="85215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1700" b="1">
                <a:latin typeface="Lato" panose="020F0502020204030203" pitchFamily="34" charset="0"/>
              </a:rPr>
              <a:t>Program</a:t>
            </a:r>
          </a:p>
          <a:p>
            <a:pPr algn="l" defTabSz="474663"/>
            <a:r>
              <a:rPr lang="en-US" sz="1700" b="1">
                <a:latin typeface="Lato" panose="020F0502020204030203" pitchFamily="34" charset="0"/>
              </a:rPr>
              <a:t>Address</a:t>
            </a:r>
          </a:p>
          <a:p>
            <a:pPr algn="l" defTabSz="474663"/>
            <a:r>
              <a:rPr lang="en-US" sz="1700" b="1">
                <a:latin typeface="Lato" panose="020F0502020204030203" pitchFamily="34" charset="0"/>
              </a:rPr>
              <a:t>Space</a:t>
            </a: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2493963" y="2201863"/>
            <a:ext cx="862012" cy="5032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2420938" y="2151063"/>
            <a:ext cx="803106" cy="498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1400" b="1">
                <a:latin typeface="Lato" panose="020F0502020204030203" pitchFamily="34" charset="0"/>
              </a:rPr>
              <a:t>Bound</a:t>
            </a:r>
          </a:p>
          <a:p>
            <a:pPr algn="l" defTabSz="474663"/>
            <a:r>
              <a:rPr lang="en-US" sz="1400" b="1">
                <a:latin typeface="Lato" panose="020F0502020204030203" pitchFamily="34" charset="0"/>
              </a:rPr>
              <a:t>Register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2416175" y="2182813"/>
            <a:ext cx="1401763" cy="412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67" name="Rectangle 11"/>
          <p:cNvSpPr>
            <a:spLocks noChangeArrowheads="1"/>
          </p:cNvSpPr>
          <p:nvPr/>
        </p:nvSpPr>
        <p:spPr bwMode="auto">
          <a:xfrm>
            <a:off x="715963" y="2182813"/>
            <a:ext cx="962025" cy="23891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2493963" y="3189288"/>
            <a:ext cx="862012" cy="5032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69" name="Rectangle 13"/>
          <p:cNvSpPr>
            <a:spLocks noChangeArrowheads="1"/>
          </p:cNvSpPr>
          <p:nvPr/>
        </p:nvSpPr>
        <p:spPr bwMode="auto">
          <a:xfrm>
            <a:off x="2420938" y="3138488"/>
            <a:ext cx="1289072" cy="498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1400" b="1">
                <a:latin typeface="Lato" panose="020F0502020204030203" pitchFamily="34" charset="0"/>
              </a:rPr>
              <a:t>Effective Addr</a:t>
            </a:r>
          </a:p>
          <a:p>
            <a:pPr algn="l" defTabSz="474663"/>
            <a:r>
              <a:rPr lang="en-US" sz="1400" b="1">
                <a:latin typeface="Lato" panose="020F0502020204030203" pitchFamily="34" charset="0"/>
              </a:rPr>
              <a:t>Register</a:t>
            </a:r>
          </a:p>
        </p:txBody>
      </p:sp>
      <p:sp>
        <p:nvSpPr>
          <p:cNvPr id="198670" name="Rectangle 14"/>
          <p:cNvSpPr>
            <a:spLocks noChangeArrowheads="1"/>
          </p:cNvSpPr>
          <p:nvPr/>
        </p:nvSpPr>
        <p:spPr bwMode="auto">
          <a:xfrm>
            <a:off x="2416175" y="3170238"/>
            <a:ext cx="1401763" cy="412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71" name="Rectangle 15"/>
          <p:cNvSpPr>
            <a:spLocks noChangeArrowheads="1"/>
          </p:cNvSpPr>
          <p:nvPr/>
        </p:nvSpPr>
        <p:spPr bwMode="auto">
          <a:xfrm>
            <a:off x="2493963" y="4232275"/>
            <a:ext cx="862012" cy="5032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72" name="Rectangle 16"/>
          <p:cNvSpPr>
            <a:spLocks noChangeArrowheads="1"/>
          </p:cNvSpPr>
          <p:nvPr/>
        </p:nvSpPr>
        <p:spPr bwMode="auto">
          <a:xfrm>
            <a:off x="2420938" y="4181475"/>
            <a:ext cx="1154676" cy="498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1400" b="1">
                <a:latin typeface="Lato" panose="020F0502020204030203" pitchFamily="34" charset="0"/>
              </a:rPr>
              <a:t>Base Pointer</a:t>
            </a:r>
          </a:p>
          <a:p>
            <a:pPr algn="l" defTabSz="474663"/>
            <a:r>
              <a:rPr lang="en-US" sz="1400" b="1">
                <a:latin typeface="Lato" panose="020F0502020204030203" pitchFamily="34" charset="0"/>
              </a:rPr>
              <a:t>Register</a:t>
            </a:r>
          </a:p>
        </p:txBody>
      </p:sp>
      <p:sp>
        <p:nvSpPr>
          <p:cNvPr id="198673" name="Rectangle 17"/>
          <p:cNvSpPr>
            <a:spLocks noChangeArrowheads="1"/>
          </p:cNvSpPr>
          <p:nvPr/>
        </p:nvSpPr>
        <p:spPr bwMode="auto">
          <a:xfrm>
            <a:off x="2416175" y="4213225"/>
            <a:ext cx="1401763" cy="412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74" name="Oval 18"/>
          <p:cNvSpPr>
            <a:spLocks noChangeArrowheads="1"/>
          </p:cNvSpPr>
          <p:nvPr/>
        </p:nvSpPr>
        <p:spPr bwMode="auto">
          <a:xfrm>
            <a:off x="4775200" y="2182813"/>
            <a:ext cx="414338" cy="4127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75" name="Oval 19"/>
          <p:cNvSpPr>
            <a:spLocks noChangeArrowheads="1"/>
          </p:cNvSpPr>
          <p:nvPr/>
        </p:nvSpPr>
        <p:spPr bwMode="auto">
          <a:xfrm>
            <a:off x="4775200" y="3663950"/>
            <a:ext cx="414338" cy="4143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76" name="Rectangle 20"/>
          <p:cNvSpPr>
            <a:spLocks noChangeArrowheads="1"/>
          </p:cNvSpPr>
          <p:nvPr/>
        </p:nvSpPr>
        <p:spPr bwMode="auto">
          <a:xfrm>
            <a:off x="4806950" y="3581400"/>
            <a:ext cx="368692" cy="55977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3200" b="1">
                <a:latin typeface="Lato" panose="020F0502020204030203" pitchFamily="34" charset="0"/>
              </a:rPr>
              <a:t>+</a:t>
            </a:r>
          </a:p>
        </p:txBody>
      </p:sp>
      <p:sp>
        <p:nvSpPr>
          <p:cNvPr id="198677" name="Rectangle 21"/>
          <p:cNvSpPr>
            <a:spLocks noChangeArrowheads="1"/>
          </p:cNvSpPr>
          <p:nvPr/>
        </p:nvSpPr>
        <p:spPr bwMode="auto">
          <a:xfrm>
            <a:off x="4806950" y="2166938"/>
            <a:ext cx="325411" cy="4674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2600" b="1" u="sng">
                <a:latin typeface="Lato" panose="020F0502020204030203" pitchFamily="34" charset="0"/>
              </a:rPr>
              <a:t>&lt;</a:t>
            </a:r>
          </a:p>
        </p:txBody>
      </p:sp>
      <p:sp>
        <p:nvSpPr>
          <p:cNvPr id="198678" name="Freeform 22"/>
          <p:cNvSpPr>
            <a:spLocks/>
          </p:cNvSpPr>
          <p:nvPr/>
        </p:nvSpPr>
        <p:spPr bwMode="auto">
          <a:xfrm>
            <a:off x="3830638" y="2608263"/>
            <a:ext cx="1154112" cy="769937"/>
          </a:xfrm>
          <a:custGeom>
            <a:avLst/>
            <a:gdLst/>
            <a:ahLst/>
            <a:cxnLst>
              <a:cxn ang="0">
                <a:pos x="0" y="484"/>
              </a:cxn>
              <a:cxn ang="0">
                <a:pos x="726" y="484"/>
              </a:cxn>
              <a:cxn ang="0">
                <a:pos x="726" y="0"/>
              </a:cxn>
            </a:cxnLst>
            <a:rect l="0" t="0" r="r" b="b"/>
            <a:pathLst>
              <a:path w="727" h="485">
                <a:moveTo>
                  <a:pt x="0" y="484"/>
                </a:moveTo>
                <a:lnTo>
                  <a:pt x="726" y="484"/>
                </a:lnTo>
                <a:lnTo>
                  <a:pt x="72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79" name="Freeform 23"/>
          <p:cNvSpPr>
            <a:spLocks/>
          </p:cNvSpPr>
          <p:nvPr/>
        </p:nvSpPr>
        <p:spPr bwMode="auto">
          <a:xfrm>
            <a:off x="3830638" y="2389188"/>
            <a:ext cx="93345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7" y="0"/>
              </a:cxn>
            </a:cxnLst>
            <a:rect l="0" t="0" r="r" b="b"/>
            <a:pathLst>
              <a:path w="588" h="1">
                <a:moveTo>
                  <a:pt x="0" y="0"/>
                </a:moveTo>
                <a:lnTo>
                  <a:pt x="587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80" name="Freeform 24"/>
          <p:cNvSpPr>
            <a:spLocks/>
          </p:cNvSpPr>
          <p:nvPr/>
        </p:nvSpPr>
        <p:spPr bwMode="auto">
          <a:xfrm>
            <a:off x="3830638" y="4090988"/>
            <a:ext cx="1154112" cy="385762"/>
          </a:xfrm>
          <a:custGeom>
            <a:avLst/>
            <a:gdLst/>
            <a:ahLst/>
            <a:cxnLst>
              <a:cxn ang="0">
                <a:pos x="0" y="242"/>
              </a:cxn>
              <a:cxn ang="0">
                <a:pos x="726" y="242"/>
              </a:cxn>
              <a:cxn ang="0">
                <a:pos x="726" y="0"/>
              </a:cxn>
            </a:cxnLst>
            <a:rect l="0" t="0" r="r" b="b"/>
            <a:pathLst>
              <a:path w="727" h="243">
                <a:moveTo>
                  <a:pt x="0" y="242"/>
                </a:moveTo>
                <a:lnTo>
                  <a:pt x="726" y="242"/>
                </a:lnTo>
                <a:lnTo>
                  <a:pt x="72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81" name="Freeform 25"/>
          <p:cNvSpPr>
            <a:spLocks/>
          </p:cNvSpPr>
          <p:nvPr/>
        </p:nvSpPr>
        <p:spPr bwMode="auto">
          <a:xfrm>
            <a:off x="4983163" y="3376613"/>
            <a:ext cx="1587" cy="276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3"/>
              </a:cxn>
            </a:cxnLst>
            <a:rect l="0" t="0" r="r" b="b"/>
            <a:pathLst>
              <a:path w="1" h="174">
                <a:moveTo>
                  <a:pt x="0" y="0"/>
                </a:moveTo>
                <a:lnTo>
                  <a:pt x="0" y="17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82" name="Freeform 26"/>
          <p:cNvSpPr>
            <a:spLocks/>
          </p:cNvSpPr>
          <p:nvPr/>
        </p:nvSpPr>
        <p:spPr bwMode="auto">
          <a:xfrm>
            <a:off x="5202238" y="3871913"/>
            <a:ext cx="17954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30" y="0"/>
              </a:cxn>
            </a:cxnLst>
            <a:rect l="0" t="0" r="r" b="b"/>
            <a:pathLst>
              <a:path w="1131" h="1">
                <a:moveTo>
                  <a:pt x="0" y="0"/>
                </a:moveTo>
                <a:lnTo>
                  <a:pt x="113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83" name="Freeform 27"/>
          <p:cNvSpPr>
            <a:spLocks/>
          </p:cNvSpPr>
          <p:nvPr/>
        </p:nvSpPr>
        <p:spPr bwMode="auto">
          <a:xfrm>
            <a:off x="5202238" y="2389188"/>
            <a:ext cx="49212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9" y="0"/>
              </a:cxn>
            </a:cxnLst>
            <a:rect l="0" t="0" r="r" b="b"/>
            <a:pathLst>
              <a:path w="310" h="1">
                <a:moveTo>
                  <a:pt x="0" y="0"/>
                </a:moveTo>
                <a:lnTo>
                  <a:pt x="309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84" name="Rectangle 28"/>
          <p:cNvSpPr>
            <a:spLocks noChangeArrowheads="1"/>
          </p:cNvSpPr>
          <p:nvPr/>
        </p:nvSpPr>
        <p:spPr bwMode="auto">
          <a:xfrm>
            <a:off x="5665788" y="2162175"/>
            <a:ext cx="1033938" cy="59054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1700" b="1">
                <a:latin typeface="Lato" panose="020F0502020204030203" pitchFamily="34" charset="0"/>
              </a:rPr>
              <a:t>Bound</a:t>
            </a:r>
          </a:p>
          <a:p>
            <a:pPr algn="l" defTabSz="474663"/>
            <a:r>
              <a:rPr lang="en-US" sz="1700" b="1">
                <a:latin typeface="Lato" panose="020F0502020204030203" pitchFamily="34" charset="0"/>
              </a:rPr>
              <a:t>Violation</a:t>
            </a:r>
          </a:p>
        </p:txBody>
      </p:sp>
      <p:sp>
        <p:nvSpPr>
          <p:cNvPr id="198685" name="Rectangle 29"/>
          <p:cNvSpPr>
            <a:spLocks noChangeArrowheads="1"/>
          </p:cNvSpPr>
          <p:nvPr/>
        </p:nvSpPr>
        <p:spPr bwMode="auto">
          <a:xfrm>
            <a:off x="5529263" y="3849688"/>
            <a:ext cx="1014702" cy="85215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1700" b="1">
                <a:latin typeface="Lato" panose="020F0502020204030203" pitchFamily="34" charset="0"/>
              </a:rPr>
              <a:t>Absolute</a:t>
            </a:r>
          </a:p>
          <a:p>
            <a:pPr algn="l" defTabSz="474663"/>
            <a:r>
              <a:rPr lang="en-US" sz="1700" b="1">
                <a:latin typeface="Lato" panose="020F0502020204030203" pitchFamily="34" charset="0"/>
              </a:rPr>
              <a:t>Address</a:t>
            </a:r>
          </a:p>
          <a:p>
            <a:pPr algn="l" defTabSz="474663"/>
            <a:r>
              <a:rPr lang="en-US" sz="1700" b="1">
                <a:latin typeface="Lato" panose="020F0502020204030203" pitchFamily="34" charset="0"/>
              </a:rPr>
              <a:t>for X</a:t>
            </a:r>
          </a:p>
        </p:txBody>
      </p:sp>
      <p:sp>
        <p:nvSpPr>
          <p:cNvPr id="198686" name="Line 30"/>
          <p:cNvSpPr>
            <a:spLocks noChangeShapeType="1"/>
          </p:cNvSpPr>
          <p:nvPr/>
        </p:nvSpPr>
        <p:spPr bwMode="auto">
          <a:xfrm>
            <a:off x="1690688" y="3376613"/>
            <a:ext cx="7127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87" name="Rectangle 31"/>
          <p:cNvSpPr>
            <a:spLocks noChangeArrowheads="1"/>
          </p:cNvSpPr>
          <p:nvPr/>
        </p:nvSpPr>
        <p:spPr bwMode="auto">
          <a:xfrm rot="16200000">
            <a:off x="7469846" y="3173250"/>
            <a:ext cx="1505221" cy="3289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1700" b="1">
                <a:latin typeface="Lato" panose="020F0502020204030203" pitchFamily="34" charset="0"/>
              </a:rPr>
              <a:t>Main Memory</a:t>
            </a:r>
          </a:p>
        </p:txBody>
      </p:sp>
      <p:sp>
        <p:nvSpPr>
          <p:cNvPr id="198688" name="Line 32"/>
          <p:cNvSpPr>
            <a:spLocks noChangeShapeType="1"/>
          </p:cNvSpPr>
          <p:nvPr/>
        </p:nvSpPr>
        <p:spPr bwMode="auto">
          <a:xfrm>
            <a:off x="6996113" y="1766888"/>
            <a:ext cx="0" cy="4389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89" name="Line 33"/>
          <p:cNvSpPr>
            <a:spLocks noChangeShapeType="1"/>
          </p:cNvSpPr>
          <p:nvPr/>
        </p:nvSpPr>
        <p:spPr bwMode="auto">
          <a:xfrm>
            <a:off x="8024813" y="1766888"/>
            <a:ext cx="0" cy="4389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90" name="Line 34"/>
          <p:cNvSpPr>
            <a:spLocks noChangeShapeType="1"/>
          </p:cNvSpPr>
          <p:nvPr/>
        </p:nvSpPr>
        <p:spPr bwMode="auto">
          <a:xfrm>
            <a:off x="6996113" y="1973263"/>
            <a:ext cx="1028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91" name="Line 35"/>
          <p:cNvSpPr>
            <a:spLocks noChangeShapeType="1"/>
          </p:cNvSpPr>
          <p:nvPr/>
        </p:nvSpPr>
        <p:spPr bwMode="auto">
          <a:xfrm>
            <a:off x="6996113" y="5195888"/>
            <a:ext cx="1028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92" name="Freeform 36"/>
          <p:cNvSpPr>
            <a:spLocks/>
          </p:cNvSpPr>
          <p:nvPr/>
        </p:nvSpPr>
        <p:spPr bwMode="auto">
          <a:xfrm>
            <a:off x="3840163" y="4648200"/>
            <a:ext cx="3157537" cy="549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88" y="345"/>
              </a:cxn>
            </a:cxnLst>
            <a:rect l="0" t="0" r="r" b="b"/>
            <a:pathLst>
              <a:path w="1989" h="346">
                <a:moveTo>
                  <a:pt x="0" y="0"/>
                </a:moveTo>
                <a:lnTo>
                  <a:pt x="1988" y="345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94" name="Rectangle 38"/>
          <p:cNvSpPr>
            <a:spLocks noChangeArrowheads="1"/>
          </p:cNvSpPr>
          <p:nvPr/>
        </p:nvSpPr>
        <p:spPr bwMode="auto">
          <a:xfrm>
            <a:off x="6981825" y="3027363"/>
            <a:ext cx="1049967" cy="6373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800" b="1" dirty="0">
                <a:latin typeface="Lato" panose="020F0502020204030203" pitchFamily="34" charset="0"/>
              </a:rPr>
              <a:t>current</a:t>
            </a:r>
          </a:p>
          <a:p>
            <a:pPr algn="l" defTabSz="739775"/>
            <a:r>
              <a:rPr lang="en-US" sz="1800" b="1" dirty="0">
                <a:latin typeface="Lato" panose="020F0502020204030203" pitchFamily="34" charset="0"/>
              </a:rPr>
              <a:t>segment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76400" y="5237556"/>
            <a:ext cx="2119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Lato" panose="020F0502020204030203" pitchFamily="34" charset="0"/>
              </a:rPr>
              <a:t>Assumptions?</a:t>
            </a:r>
          </a:p>
          <a:p>
            <a:pPr algn="l"/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728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Simple Base and Bound Translation:</a:t>
            </a:r>
            <a:br>
              <a:rPr lang="en-US" dirty="0"/>
            </a:br>
            <a:r>
              <a:rPr lang="en-US" dirty="0"/>
              <a:t>	Location independence + Protection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B6BACC7-9CB1-42FD-89BE-8D57D81E099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8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(c) Derek Chiou &amp; Mattan Erez &amp; Dam Sunwoo</a:t>
            </a:r>
            <a:endParaRPr lang="en-US" altLang="en-US" dirty="0">
              <a:latin typeface="Lato" panose="020F0502020204030203" pitchFamily="34" charset="0"/>
            </a:endParaRP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2411413" y="4224338"/>
            <a:ext cx="1406525" cy="411162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2411413" y="2178050"/>
            <a:ext cx="1406525" cy="411163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803275" y="3205163"/>
            <a:ext cx="790923" cy="3289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1700" b="1">
                <a:latin typeface="Lato" panose="020F0502020204030203" pitchFamily="34" charset="0"/>
              </a:rPr>
              <a:t>Load X</a:t>
            </a:r>
          </a:p>
        </p:txBody>
      </p:sp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692150" y="4576763"/>
            <a:ext cx="977897" cy="85215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1700" b="1">
                <a:latin typeface="Lato" panose="020F0502020204030203" pitchFamily="34" charset="0"/>
              </a:rPr>
              <a:t>Program</a:t>
            </a:r>
          </a:p>
          <a:p>
            <a:pPr algn="l" defTabSz="474663"/>
            <a:r>
              <a:rPr lang="en-US" sz="1700" b="1">
                <a:latin typeface="Lato" panose="020F0502020204030203" pitchFamily="34" charset="0"/>
              </a:rPr>
              <a:t>Address</a:t>
            </a:r>
          </a:p>
          <a:p>
            <a:pPr algn="l" defTabSz="474663"/>
            <a:r>
              <a:rPr lang="en-US" sz="1700" b="1">
                <a:latin typeface="Lato" panose="020F0502020204030203" pitchFamily="34" charset="0"/>
              </a:rPr>
              <a:t>Space</a:t>
            </a: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2493963" y="2201863"/>
            <a:ext cx="862012" cy="5032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2420938" y="2151063"/>
            <a:ext cx="803106" cy="498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1400" b="1">
                <a:latin typeface="Lato" panose="020F0502020204030203" pitchFamily="34" charset="0"/>
              </a:rPr>
              <a:t>Bound</a:t>
            </a:r>
          </a:p>
          <a:p>
            <a:pPr algn="l" defTabSz="474663"/>
            <a:r>
              <a:rPr lang="en-US" sz="1400" b="1">
                <a:latin typeface="Lato" panose="020F0502020204030203" pitchFamily="34" charset="0"/>
              </a:rPr>
              <a:t>Register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2416175" y="2182813"/>
            <a:ext cx="1401763" cy="412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67" name="Rectangle 11"/>
          <p:cNvSpPr>
            <a:spLocks noChangeArrowheads="1"/>
          </p:cNvSpPr>
          <p:nvPr/>
        </p:nvSpPr>
        <p:spPr bwMode="auto">
          <a:xfrm>
            <a:off x="715963" y="2182813"/>
            <a:ext cx="962025" cy="23891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2493963" y="3189288"/>
            <a:ext cx="862012" cy="5032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69" name="Rectangle 13"/>
          <p:cNvSpPr>
            <a:spLocks noChangeArrowheads="1"/>
          </p:cNvSpPr>
          <p:nvPr/>
        </p:nvSpPr>
        <p:spPr bwMode="auto">
          <a:xfrm>
            <a:off x="2420938" y="3138488"/>
            <a:ext cx="1289072" cy="498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1400" b="1">
                <a:latin typeface="Lato" panose="020F0502020204030203" pitchFamily="34" charset="0"/>
              </a:rPr>
              <a:t>Effective Addr</a:t>
            </a:r>
          </a:p>
          <a:p>
            <a:pPr algn="l" defTabSz="474663"/>
            <a:r>
              <a:rPr lang="en-US" sz="1400" b="1">
                <a:latin typeface="Lato" panose="020F0502020204030203" pitchFamily="34" charset="0"/>
              </a:rPr>
              <a:t>Register</a:t>
            </a:r>
          </a:p>
        </p:txBody>
      </p:sp>
      <p:sp>
        <p:nvSpPr>
          <p:cNvPr id="198670" name="Rectangle 14"/>
          <p:cNvSpPr>
            <a:spLocks noChangeArrowheads="1"/>
          </p:cNvSpPr>
          <p:nvPr/>
        </p:nvSpPr>
        <p:spPr bwMode="auto">
          <a:xfrm>
            <a:off x="2416175" y="3170238"/>
            <a:ext cx="1401763" cy="412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71" name="Rectangle 15"/>
          <p:cNvSpPr>
            <a:spLocks noChangeArrowheads="1"/>
          </p:cNvSpPr>
          <p:nvPr/>
        </p:nvSpPr>
        <p:spPr bwMode="auto">
          <a:xfrm>
            <a:off x="2493963" y="4232275"/>
            <a:ext cx="862012" cy="5032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72" name="Rectangle 16"/>
          <p:cNvSpPr>
            <a:spLocks noChangeArrowheads="1"/>
          </p:cNvSpPr>
          <p:nvPr/>
        </p:nvSpPr>
        <p:spPr bwMode="auto">
          <a:xfrm>
            <a:off x="2420938" y="4181475"/>
            <a:ext cx="1154676" cy="498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1400" b="1">
                <a:latin typeface="Lato" panose="020F0502020204030203" pitchFamily="34" charset="0"/>
              </a:rPr>
              <a:t>Base Pointer</a:t>
            </a:r>
          </a:p>
          <a:p>
            <a:pPr algn="l" defTabSz="474663"/>
            <a:r>
              <a:rPr lang="en-US" sz="1400" b="1">
                <a:latin typeface="Lato" panose="020F0502020204030203" pitchFamily="34" charset="0"/>
              </a:rPr>
              <a:t>Register</a:t>
            </a:r>
          </a:p>
        </p:txBody>
      </p:sp>
      <p:sp>
        <p:nvSpPr>
          <p:cNvPr id="198673" name="Rectangle 17"/>
          <p:cNvSpPr>
            <a:spLocks noChangeArrowheads="1"/>
          </p:cNvSpPr>
          <p:nvPr/>
        </p:nvSpPr>
        <p:spPr bwMode="auto">
          <a:xfrm>
            <a:off x="2416175" y="4213225"/>
            <a:ext cx="1401763" cy="412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74" name="Oval 18"/>
          <p:cNvSpPr>
            <a:spLocks noChangeArrowheads="1"/>
          </p:cNvSpPr>
          <p:nvPr/>
        </p:nvSpPr>
        <p:spPr bwMode="auto">
          <a:xfrm>
            <a:off x="4775200" y="2182813"/>
            <a:ext cx="414338" cy="4127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75" name="Oval 19"/>
          <p:cNvSpPr>
            <a:spLocks noChangeArrowheads="1"/>
          </p:cNvSpPr>
          <p:nvPr/>
        </p:nvSpPr>
        <p:spPr bwMode="auto">
          <a:xfrm>
            <a:off x="4775200" y="3663950"/>
            <a:ext cx="414338" cy="4143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76" name="Rectangle 20"/>
          <p:cNvSpPr>
            <a:spLocks noChangeArrowheads="1"/>
          </p:cNvSpPr>
          <p:nvPr/>
        </p:nvSpPr>
        <p:spPr bwMode="auto">
          <a:xfrm>
            <a:off x="4806950" y="3581400"/>
            <a:ext cx="368692" cy="55977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3200" b="1">
                <a:latin typeface="Lato" panose="020F0502020204030203" pitchFamily="34" charset="0"/>
              </a:rPr>
              <a:t>+</a:t>
            </a:r>
          </a:p>
        </p:txBody>
      </p:sp>
      <p:sp>
        <p:nvSpPr>
          <p:cNvPr id="198677" name="Rectangle 21"/>
          <p:cNvSpPr>
            <a:spLocks noChangeArrowheads="1"/>
          </p:cNvSpPr>
          <p:nvPr/>
        </p:nvSpPr>
        <p:spPr bwMode="auto">
          <a:xfrm>
            <a:off x="4806950" y="2166938"/>
            <a:ext cx="325411" cy="4674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2600" b="1" u="sng">
                <a:latin typeface="Lato" panose="020F0502020204030203" pitchFamily="34" charset="0"/>
              </a:rPr>
              <a:t>&lt;</a:t>
            </a:r>
          </a:p>
        </p:txBody>
      </p:sp>
      <p:sp>
        <p:nvSpPr>
          <p:cNvPr id="198678" name="Freeform 22"/>
          <p:cNvSpPr>
            <a:spLocks/>
          </p:cNvSpPr>
          <p:nvPr/>
        </p:nvSpPr>
        <p:spPr bwMode="auto">
          <a:xfrm>
            <a:off x="3830638" y="2608263"/>
            <a:ext cx="1154112" cy="769937"/>
          </a:xfrm>
          <a:custGeom>
            <a:avLst/>
            <a:gdLst/>
            <a:ahLst/>
            <a:cxnLst>
              <a:cxn ang="0">
                <a:pos x="0" y="484"/>
              </a:cxn>
              <a:cxn ang="0">
                <a:pos x="726" y="484"/>
              </a:cxn>
              <a:cxn ang="0">
                <a:pos x="726" y="0"/>
              </a:cxn>
            </a:cxnLst>
            <a:rect l="0" t="0" r="r" b="b"/>
            <a:pathLst>
              <a:path w="727" h="485">
                <a:moveTo>
                  <a:pt x="0" y="484"/>
                </a:moveTo>
                <a:lnTo>
                  <a:pt x="726" y="484"/>
                </a:lnTo>
                <a:lnTo>
                  <a:pt x="72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79" name="Freeform 23"/>
          <p:cNvSpPr>
            <a:spLocks/>
          </p:cNvSpPr>
          <p:nvPr/>
        </p:nvSpPr>
        <p:spPr bwMode="auto">
          <a:xfrm>
            <a:off x="3830638" y="2389188"/>
            <a:ext cx="93345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7" y="0"/>
              </a:cxn>
            </a:cxnLst>
            <a:rect l="0" t="0" r="r" b="b"/>
            <a:pathLst>
              <a:path w="588" h="1">
                <a:moveTo>
                  <a:pt x="0" y="0"/>
                </a:moveTo>
                <a:lnTo>
                  <a:pt x="587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80" name="Freeform 24"/>
          <p:cNvSpPr>
            <a:spLocks/>
          </p:cNvSpPr>
          <p:nvPr/>
        </p:nvSpPr>
        <p:spPr bwMode="auto">
          <a:xfrm>
            <a:off x="3830638" y="4090988"/>
            <a:ext cx="1154112" cy="385762"/>
          </a:xfrm>
          <a:custGeom>
            <a:avLst/>
            <a:gdLst/>
            <a:ahLst/>
            <a:cxnLst>
              <a:cxn ang="0">
                <a:pos x="0" y="242"/>
              </a:cxn>
              <a:cxn ang="0">
                <a:pos x="726" y="242"/>
              </a:cxn>
              <a:cxn ang="0">
                <a:pos x="726" y="0"/>
              </a:cxn>
            </a:cxnLst>
            <a:rect l="0" t="0" r="r" b="b"/>
            <a:pathLst>
              <a:path w="727" h="243">
                <a:moveTo>
                  <a:pt x="0" y="242"/>
                </a:moveTo>
                <a:lnTo>
                  <a:pt x="726" y="242"/>
                </a:lnTo>
                <a:lnTo>
                  <a:pt x="72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81" name="Freeform 25"/>
          <p:cNvSpPr>
            <a:spLocks/>
          </p:cNvSpPr>
          <p:nvPr/>
        </p:nvSpPr>
        <p:spPr bwMode="auto">
          <a:xfrm>
            <a:off x="4983163" y="3376613"/>
            <a:ext cx="1587" cy="276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3"/>
              </a:cxn>
            </a:cxnLst>
            <a:rect l="0" t="0" r="r" b="b"/>
            <a:pathLst>
              <a:path w="1" h="174">
                <a:moveTo>
                  <a:pt x="0" y="0"/>
                </a:moveTo>
                <a:lnTo>
                  <a:pt x="0" y="17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82" name="Freeform 26"/>
          <p:cNvSpPr>
            <a:spLocks/>
          </p:cNvSpPr>
          <p:nvPr/>
        </p:nvSpPr>
        <p:spPr bwMode="auto">
          <a:xfrm>
            <a:off x="5202238" y="3871913"/>
            <a:ext cx="179546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30" y="0"/>
              </a:cxn>
            </a:cxnLst>
            <a:rect l="0" t="0" r="r" b="b"/>
            <a:pathLst>
              <a:path w="1131" h="1">
                <a:moveTo>
                  <a:pt x="0" y="0"/>
                </a:moveTo>
                <a:lnTo>
                  <a:pt x="113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83" name="Freeform 27"/>
          <p:cNvSpPr>
            <a:spLocks/>
          </p:cNvSpPr>
          <p:nvPr/>
        </p:nvSpPr>
        <p:spPr bwMode="auto">
          <a:xfrm>
            <a:off x="5202238" y="2389188"/>
            <a:ext cx="49212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9" y="0"/>
              </a:cxn>
            </a:cxnLst>
            <a:rect l="0" t="0" r="r" b="b"/>
            <a:pathLst>
              <a:path w="310" h="1">
                <a:moveTo>
                  <a:pt x="0" y="0"/>
                </a:moveTo>
                <a:lnTo>
                  <a:pt x="309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84" name="Rectangle 28"/>
          <p:cNvSpPr>
            <a:spLocks noChangeArrowheads="1"/>
          </p:cNvSpPr>
          <p:nvPr/>
        </p:nvSpPr>
        <p:spPr bwMode="auto">
          <a:xfrm>
            <a:off x="5665788" y="2162175"/>
            <a:ext cx="1033938" cy="59054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1700" b="1">
                <a:latin typeface="Lato" panose="020F0502020204030203" pitchFamily="34" charset="0"/>
              </a:rPr>
              <a:t>Bound</a:t>
            </a:r>
          </a:p>
          <a:p>
            <a:pPr algn="l" defTabSz="474663"/>
            <a:r>
              <a:rPr lang="en-US" sz="1700" b="1">
                <a:latin typeface="Lato" panose="020F0502020204030203" pitchFamily="34" charset="0"/>
              </a:rPr>
              <a:t>Violation</a:t>
            </a:r>
          </a:p>
        </p:txBody>
      </p:sp>
      <p:sp>
        <p:nvSpPr>
          <p:cNvPr id="198685" name="Rectangle 29"/>
          <p:cNvSpPr>
            <a:spLocks noChangeArrowheads="1"/>
          </p:cNvSpPr>
          <p:nvPr/>
        </p:nvSpPr>
        <p:spPr bwMode="auto">
          <a:xfrm>
            <a:off x="5529263" y="3849688"/>
            <a:ext cx="1014702" cy="85215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1700" b="1">
                <a:latin typeface="Lato" panose="020F0502020204030203" pitchFamily="34" charset="0"/>
              </a:rPr>
              <a:t>Absolute</a:t>
            </a:r>
          </a:p>
          <a:p>
            <a:pPr algn="l" defTabSz="474663"/>
            <a:r>
              <a:rPr lang="en-US" sz="1700" b="1">
                <a:latin typeface="Lato" panose="020F0502020204030203" pitchFamily="34" charset="0"/>
              </a:rPr>
              <a:t>Address</a:t>
            </a:r>
          </a:p>
          <a:p>
            <a:pPr algn="l" defTabSz="474663"/>
            <a:r>
              <a:rPr lang="en-US" sz="1700" b="1">
                <a:latin typeface="Lato" panose="020F0502020204030203" pitchFamily="34" charset="0"/>
              </a:rPr>
              <a:t>for X</a:t>
            </a:r>
          </a:p>
        </p:txBody>
      </p:sp>
      <p:sp>
        <p:nvSpPr>
          <p:cNvPr id="198686" name="Line 30"/>
          <p:cNvSpPr>
            <a:spLocks noChangeShapeType="1"/>
          </p:cNvSpPr>
          <p:nvPr/>
        </p:nvSpPr>
        <p:spPr bwMode="auto">
          <a:xfrm>
            <a:off x="1690688" y="3376613"/>
            <a:ext cx="7127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87" name="Rectangle 31"/>
          <p:cNvSpPr>
            <a:spLocks noChangeArrowheads="1"/>
          </p:cNvSpPr>
          <p:nvPr/>
        </p:nvSpPr>
        <p:spPr bwMode="auto">
          <a:xfrm rot="16200000">
            <a:off x="7469846" y="3173250"/>
            <a:ext cx="1505221" cy="3289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1700" b="1">
                <a:latin typeface="Lato" panose="020F0502020204030203" pitchFamily="34" charset="0"/>
              </a:rPr>
              <a:t>Main Memory</a:t>
            </a:r>
          </a:p>
        </p:txBody>
      </p:sp>
      <p:sp>
        <p:nvSpPr>
          <p:cNvPr id="198688" name="Line 32"/>
          <p:cNvSpPr>
            <a:spLocks noChangeShapeType="1"/>
          </p:cNvSpPr>
          <p:nvPr/>
        </p:nvSpPr>
        <p:spPr bwMode="auto">
          <a:xfrm>
            <a:off x="6996113" y="1766888"/>
            <a:ext cx="0" cy="4389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89" name="Line 33"/>
          <p:cNvSpPr>
            <a:spLocks noChangeShapeType="1"/>
          </p:cNvSpPr>
          <p:nvPr/>
        </p:nvSpPr>
        <p:spPr bwMode="auto">
          <a:xfrm>
            <a:off x="8024813" y="1766888"/>
            <a:ext cx="0" cy="4389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90" name="Line 34"/>
          <p:cNvSpPr>
            <a:spLocks noChangeShapeType="1"/>
          </p:cNvSpPr>
          <p:nvPr/>
        </p:nvSpPr>
        <p:spPr bwMode="auto">
          <a:xfrm>
            <a:off x="6996113" y="1973263"/>
            <a:ext cx="1028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91" name="Line 35"/>
          <p:cNvSpPr>
            <a:spLocks noChangeShapeType="1"/>
          </p:cNvSpPr>
          <p:nvPr/>
        </p:nvSpPr>
        <p:spPr bwMode="auto">
          <a:xfrm>
            <a:off x="6996113" y="5195888"/>
            <a:ext cx="1028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92" name="Freeform 36"/>
          <p:cNvSpPr>
            <a:spLocks/>
          </p:cNvSpPr>
          <p:nvPr/>
        </p:nvSpPr>
        <p:spPr bwMode="auto">
          <a:xfrm>
            <a:off x="3840163" y="4648200"/>
            <a:ext cx="3157537" cy="549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88" y="345"/>
              </a:cxn>
            </a:cxnLst>
            <a:rect l="0" t="0" r="r" b="b"/>
            <a:pathLst>
              <a:path w="1989" h="346">
                <a:moveTo>
                  <a:pt x="0" y="0"/>
                </a:moveTo>
                <a:lnTo>
                  <a:pt x="1988" y="345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8694" name="Rectangle 38"/>
          <p:cNvSpPr>
            <a:spLocks noChangeArrowheads="1"/>
          </p:cNvSpPr>
          <p:nvPr/>
        </p:nvSpPr>
        <p:spPr bwMode="auto">
          <a:xfrm>
            <a:off x="6981825" y="3027363"/>
            <a:ext cx="1049967" cy="6373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800" b="1" dirty="0">
                <a:latin typeface="Lato" panose="020F0502020204030203" pitchFamily="34" charset="0"/>
              </a:rPr>
              <a:t>current</a:t>
            </a:r>
          </a:p>
          <a:p>
            <a:pPr algn="l" defTabSz="739775"/>
            <a:r>
              <a:rPr lang="en-US" sz="1800" b="1" dirty="0">
                <a:latin typeface="Lato" panose="020F0502020204030203" pitchFamily="34" charset="0"/>
              </a:rPr>
              <a:t>segment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76400" y="5237556"/>
            <a:ext cx="4870244" cy="1620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Lato" panose="020F0502020204030203" pitchFamily="34" charset="0"/>
              </a:rPr>
              <a:t>Assumptions?</a:t>
            </a:r>
          </a:p>
          <a:p>
            <a:pPr lvl="2" algn="l">
              <a:lnSpc>
                <a:spcPct val="90000"/>
              </a:lnSpc>
            </a:pPr>
            <a:r>
              <a:rPr lang="en-US" sz="1900" dirty="0">
                <a:latin typeface="Lato" panose="020F0502020204030203" pitchFamily="34" charset="0"/>
              </a:rPr>
              <a:t>Contiguous physical address</a:t>
            </a:r>
          </a:p>
          <a:p>
            <a:pPr lvl="2" algn="l">
              <a:lnSpc>
                <a:spcPct val="90000"/>
              </a:lnSpc>
            </a:pPr>
            <a:r>
              <a:rPr lang="en-US" sz="1900" dirty="0">
                <a:latin typeface="Lato" panose="020F0502020204030203" pitchFamily="34" charset="0"/>
              </a:rPr>
              <a:t>Contiguous virtual address</a:t>
            </a:r>
          </a:p>
          <a:p>
            <a:pPr lvl="2" algn="l">
              <a:lnSpc>
                <a:spcPct val="90000"/>
              </a:lnSpc>
            </a:pPr>
            <a:r>
              <a:rPr lang="en-US" sz="1900" dirty="0">
                <a:latin typeface="Lato" panose="020F0502020204030203" pitchFamily="34" charset="0"/>
              </a:rPr>
              <a:t>Same permissions for entire space</a:t>
            </a:r>
          </a:p>
          <a:p>
            <a:pPr algn="l"/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03202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Separate Areas for  Program and Data</a:t>
            </a:r>
          </a:p>
        </p:txBody>
      </p:sp>
      <p:sp>
        <p:nvSpPr>
          <p:cNvPr id="6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40582A-DFCE-4F47-A88F-06F1B56BBC3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7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(c) Derek Chiou &amp; Mattan Erez &amp; Dam Sunwoo</a:t>
            </a:r>
            <a:endParaRPr lang="en-US" altLang="en-US" dirty="0">
              <a:latin typeface="Lato" panose="020F0502020204030203" pitchFamily="34" charset="0"/>
            </a:endParaRP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2309813" y="4562475"/>
            <a:ext cx="1497012" cy="412750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2320925" y="4071938"/>
            <a:ext cx="1497013" cy="411162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2320925" y="2597150"/>
            <a:ext cx="1497013" cy="411163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320925" y="2116138"/>
            <a:ext cx="1497013" cy="412750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688" name="Rectangle 8"/>
          <p:cNvSpPr>
            <a:spLocks noChangeArrowheads="1"/>
          </p:cNvSpPr>
          <p:nvPr/>
        </p:nvSpPr>
        <p:spPr bwMode="auto">
          <a:xfrm>
            <a:off x="803275" y="3132138"/>
            <a:ext cx="790923" cy="3289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1700" b="1">
                <a:latin typeface="Lato" panose="020F0502020204030203" pitchFamily="34" charset="0"/>
              </a:rPr>
              <a:t>Load X</a:t>
            </a:r>
          </a:p>
        </p:txBody>
      </p:sp>
      <p:sp>
        <p:nvSpPr>
          <p:cNvPr id="199689" name="Rectangle 9"/>
          <p:cNvSpPr>
            <a:spLocks noChangeArrowheads="1"/>
          </p:cNvSpPr>
          <p:nvPr/>
        </p:nvSpPr>
        <p:spPr bwMode="auto">
          <a:xfrm>
            <a:off x="692150" y="4503738"/>
            <a:ext cx="977897" cy="85215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1700" b="1">
                <a:latin typeface="Lato" panose="020F0502020204030203" pitchFamily="34" charset="0"/>
              </a:rPr>
              <a:t>Program</a:t>
            </a:r>
          </a:p>
          <a:p>
            <a:pPr algn="l" defTabSz="474663"/>
            <a:r>
              <a:rPr lang="en-US" sz="1700" b="1">
                <a:latin typeface="Lato" panose="020F0502020204030203" pitchFamily="34" charset="0"/>
              </a:rPr>
              <a:t>Address</a:t>
            </a:r>
          </a:p>
          <a:p>
            <a:pPr algn="l" defTabSz="474663"/>
            <a:r>
              <a:rPr lang="en-US" sz="1700" b="1">
                <a:latin typeface="Lato" panose="020F0502020204030203" pitchFamily="34" charset="0"/>
              </a:rPr>
              <a:t>Space</a:t>
            </a:r>
          </a:p>
        </p:txBody>
      </p:sp>
      <p:sp>
        <p:nvSpPr>
          <p:cNvPr id="199690" name="Rectangle 10"/>
          <p:cNvSpPr>
            <a:spLocks noChangeArrowheads="1"/>
          </p:cNvSpPr>
          <p:nvPr/>
        </p:nvSpPr>
        <p:spPr bwMode="auto">
          <a:xfrm>
            <a:off x="715963" y="2109788"/>
            <a:ext cx="962025" cy="23891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691" name="Line 11"/>
          <p:cNvSpPr>
            <a:spLocks noChangeShapeType="1"/>
          </p:cNvSpPr>
          <p:nvPr/>
        </p:nvSpPr>
        <p:spPr bwMode="auto">
          <a:xfrm>
            <a:off x="1690688" y="3303588"/>
            <a:ext cx="630237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692" name="Rectangle 12"/>
          <p:cNvSpPr>
            <a:spLocks noChangeArrowheads="1"/>
          </p:cNvSpPr>
          <p:nvPr/>
        </p:nvSpPr>
        <p:spPr bwMode="auto">
          <a:xfrm rot="16200000">
            <a:off x="7469846" y="3100225"/>
            <a:ext cx="1505221" cy="3289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1700" b="1">
                <a:latin typeface="Lato" panose="020F0502020204030203" pitchFamily="34" charset="0"/>
              </a:rPr>
              <a:t>Main Memory</a:t>
            </a:r>
          </a:p>
        </p:txBody>
      </p:sp>
      <p:sp>
        <p:nvSpPr>
          <p:cNvPr id="199693" name="Line 13"/>
          <p:cNvSpPr>
            <a:spLocks noChangeShapeType="1"/>
          </p:cNvSpPr>
          <p:nvPr/>
        </p:nvSpPr>
        <p:spPr bwMode="auto">
          <a:xfrm>
            <a:off x="6996113" y="1693863"/>
            <a:ext cx="0" cy="4389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694" name="Line 14"/>
          <p:cNvSpPr>
            <a:spLocks noChangeShapeType="1"/>
          </p:cNvSpPr>
          <p:nvPr/>
        </p:nvSpPr>
        <p:spPr bwMode="auto">
          <a:xfrm>
            <a:off x="8024813" y="1693863"/>
            <a:ext cx="0" cy="4389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695" name="Line 15"/>
          <p:cNvSpPr>
            <a:spLocks noChangeShapeType="1"/>
          </p:cNvSpPr>
          <p:nvPr/>
        </p:nvSpPr>
        <p:spPr bwMode="auto">
          <a:xfrm>
            <a:off x="6996113" y="1900238"/>
            <a:ext cx="1028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696" name="Line 16"/>
          <p:cNvSpPr>
            <a:spLocks noChangeShapeType="1"/>
          </p:cNvSpPr>
          <p:nvPr/>
        </p:nvSpPr>
        <p:spPr bwMode="auto">
          <a:xfrm>
            <a:off x="7007225" y="5705475"/>
            <a:ext cx="1028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697" name="Rectangle 17"/>
          <p:cNvSpPr>
            <a:spLocks noChangeArrowheads="1"/>
          </p:cNvSpPr>
          <p:nvPr/>
        </p:nvSpPr>
        <p:spPr bwMode="auto">
          <a:xfrm>
            <a:off x="6981825" y="2452688"/>
            <a:ext cx="1049967" cy="6373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800" b="1">
                <a:latin typeface="Lato" panose="020F0502020204030203" pitchFamily="34" charset="0"/>
              </a:rPr>
              <a:t>    data</a:t>
            </a:r>
          </a:p>
          <a:p>
            <a:pPr algn="l" defTabSz="739775"/>
            <a:r>
              <a:rPr lang="en-US" sz="1800" b="1">
                <a:latin typeface="Lato" panose="020F0502020204030203" pitchFamily="34" charset="0"/>
              </a:rPr>
              <a:t>segment</a:t>
            </a:r>
          </a:p>
        </p:txBody>
      </p:sp>
      <p:sp>
        <p:nvSpPr>
          <p:cNvPr id="199698" name="Rectangle 18"/>
          <p:cNvSpPr>
            <a:spLocks noChangeArrowheads="1"/>
          </p:cNvSpPr>
          <p:nvPr/>
        </p:nvSpPr>
        <p:spPr bwMode="auto">
          <a:xfrm>
            <a:off x="2493963" y="2128838"/>
            <a:ext cx="862012" cy="5032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699" name="Rectangle 19"/>
          <p:cNvSpPr>
            <a:spLocks noChangeArrowheads="1"/>
          </p:cNvSpPr>
          <p:nvPr/>
        </p:nvSpPr>
        <p:spPr bwMode="auto">
          <a:xfrm>
            <a:off x="2317750" y="2078038"/>
            <a:ext cx="1086837" cy="498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1400" b="1">
                <a:latin typeface="Lato" panose="020F0502020204030203" pitchFamily="34" charset="0"/>
              </a:rPr>
              <a:t>Data Bound</a:t>
            </a:r>
          </a:p>
          <a:p>
            <a:pPr algn="l" defTabSz="474663"/>
            <a:r>
              <a:rPr lang="en-US" sz="1400" b="1">
                <a:latin typeface="Lato" panose="020F0502020204030203" pitchFamily="34" charset="0"/>
              </a:rPr>
              <a:t>Register</a:t>
            </a:r>
          </a:p>
        </p:txBody>
      </p:sp>
      <p:sp>
        <p:nvSpPr>
          <p:cNvPr id="199700" name="Rectangle 20"/>
          <p:cNvSpPr>
            <a:spLocks noChangeArrowheads="1"/>
          </p:cNvSpPr>
          <p:nvPr/>
        </p:nvSpPr>
        <p:spPr bwMode="auto">
          <a:xfrm>
            <a:off x="2309813" y="2109788"/>
            <a:ext cx="1508125" cy="4175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701" name="Rectangle 21"/>
          <p:cNvSpPr>
            <a:spLocks noChangeArrowheads="1"/>
          </p:cNvSpPr>
          <p:nvPr/>
        </p:nvSpPr>
        <p:spPr bwMode="auto">
          <a:xfrm>
            <a:off x="2493963" y="3116263"/>
            <a:ext cx="862012" cy="5032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702" name="Rectangle 22"/>
          <p:cNvSpPr>
            <a:spLocks noChangeArrowheads="1"/>
          </p:cNvSpPr>
          <p:nvPr/>
        </p:nvSpPr>
        <p:spPr bwMode="auto">
          <a:xfrm>
            <a:off x="2317750" y="3065463"/>
            <a:ext cx="1289072" cy="498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1400" b="1">
                <a:latin typeface="Lato" panose="020F0502020204030203" pitchFamily="34" charset="0"/>
              </a:rPr>
              <a:t>Effective Addr</a:t>
            </a:r>
          </a:p>
          <a:p>
            <a:pPr algn="l" defTabSz="474663"/>
            <a:r>
              <a:rPr lang="en-US" sz="1400" b="1">
                <a:latin typeface="Lato" panose="020F0502020204030203" pitchFamily="34" charset="0"/>
              </a:rPr>
              <a:t>Register</a:t>
            </a:r>
          </a:p>
        </p:txBody>
      </p:sp>
      <p:sp>
        <p:nvSpPr>
          <p:cNvPr id="199703" name="Rectangle 23"/>
          <p:cNvSpPr>
            <a:spLocks noChangeArrowheads="1"/>
          </p:cNvSpPr>
          <p:nvPr/>
        </p:nvSpPr>
        <p:spPr bwMode="auto">
          <a:xfrm>
            <a:off x="2322513" y="3097213"/>
            <a:ext cx="1495425" cy="412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704" name="Rectangle 24"/>
          <p:cNvSpPr>
            <a:spLocks noChangeArrowheads="1"/>
          </p:cNvSpPr>
          <p:nvPr/>
        </p:nvSpPr>
        <p:spPr bwMode="auto">
          <a:xfrm>
            <a:off x="2317750" y="2546350"/>
            <a:ext cx="945773" cy="498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1400" b="1">
                <a:latin typeface="Lato" panose="020F0502020204030203" pitchFamily="34" charset="0"/>
              </a:rPr>
              <a:t>Data Base</a:t>
            </a:r>
          </a:p>
          <a:p>
            <a:pPr algn="l" defTabSz="474663"/>
            <a:r>
              <a:rPr lang="en-US" sz="1400" b="1">
                <a:latin typeface="Lato" panose="020F0502020204030203" pitchFamily="34" charset="0"/>
              </a:rPr>
              <a:t>Register</a:t>
            </a:r>
          </a:p>
        </p:txBody>
      </p:sp>
      <p:sp>
        <p:nvSpPr>
          <p:cNvPr id="199705" name="Rectangle 25"/>
          <p:cNvSpPr>
            <a:spLocks noChangeArrowheads="1"/>
          </p:cNvSpPr>
          <p:nvPr/>
        </p:nvSpPr>
        <p:spPr bwMode="auto">
          <a:xfrm>
            <a:off x="2630488" y="2265363"/>
            <a:ext cx="863600" cy="504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706" name="Rectangle 26"/>
          <p:cNvSpPr>
            <a:spLocks noChangeArrowheads="1"/>
          </p:cNvSpPr>
          <p:nvPr/>
        </p:nvSpPr>
        <p:spPr bwMode="auto">
          <a:xfrm>
            <a:off x="2309813" y="2589213"/>
            <a:ext cx="1508125" cy="4175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grpSp>
        <p:nvGrpSpPr>
          <p:cNvPr id="199707" name="Group 27"/>
          <p:cNvGrpSpPr>
            <a:grpSpLocks/>
          </p:cNvGrpSpPr>
          <p:nvPr/>
        </p:nvGrpSpPr>
        <p:grpSpPr bwMode="auto">
          <a:xfrm>
            <a:off x="2309813" y="4043363"/>
            <a:ext cx="1508125" cy="1543050"/>
            <a:chOff x="1455" y="2547"/>
            <a:chExt cx="950" cy="972"/>
          </a:xfrm>
        </p:grpSpPr>
        <p:sp>
          <p:nvSpPr>
            <p:cNvPr id="199708" name="Rectangle 28"/>
            <p:cNvSpPr>
              <a:spLocks noChangeArrowheads="1"/>
            </p:cNvSpPr>
            <p:nvPr/>
          </p:nvSpPr>
          <p:spPr bwMode="auto">
            <a:xfrm>
              <a:off x="1571" y="2579"/>
              <a:ext cx="543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99709" name="Rectangle 29"/>
            <p:cNvSpPr>
              <a:spLocks noChangeArrowheads="1"/>
            </p:cNvSpPr>
            <p:nvPr/>
          </p:nvSpPr>
          <p:spPr bwMode="auto">
            <a:xfrm>
              <a:off x="1460" y="2547"/>
              <a:ext cx="877" cy="3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5088" tIns="33338" rIns="65088" bIns="33338">
              <a:spAutoFit/>
            </a:bodyPr>
            <a:lstStyle/>
            <a:p>
              <a:pPr algn="l" defTabSz="474663"/>
              <a:r>
                <a:rPr lang="en-US" sz="1400" b="1">
                  <a:latin typeface="Lato" panose="020F0502020204030203" pitchFamily="34" charset="0"/>
                </a:rPr>
                <a:t>Program Bound</a:t>
              </a:r>
            </a:p>
            <a:p>
              <a:pPr algn="l" defTabSz="474663"/>
              <a:r>
                <a:rPr lang="en-US" sz="1400" b="1">
                  <a:latin typeface="Lato" panose="020F0502020204030203" pitchFamily="34" charset="0"/>
                </a:rPr>
                <a:t>Register</a:t>
              </a:r>
            </a:p>
          </p:txBody>
        </p:sp>
        <p:sp>
          <p:nvSpPr>
            <p:cNvPr id="199710" name="Rectangle 30"/>
            <p:cNvSpPr>
              <a:spLocks noChangeArrowheads="1"/>
            </p:cNvSpPr>
            <p:nvPr/>
          </p:nvSpPr>
          <p:spPr bwMode="auto">
            <a:xfrm>
              <a:off x="1455" y="2567"/>
              <a:ext cx="950" cy="2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99711" name="Rectangle 31"/>
            <p:cNvSpPr>
              <a:spLocks noChangeArrowheads="1"/>
            </p:cNvSpPr>
            <p:nvPr/>
          </p:nvSpPr>
          <p:spPr bwMode="auto">
            <a:xfrm>
              <a:off x="1571" y="3201"/>
              <a:ext cx="543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99712" name="Rectangle 32"/>
            <p:cNvSpPr>
              <a:spLocks noChangeArrowheads="1"/>
            </p:cNvSpPr>
            <p:nvPr/>
          </p:nvSpPr>
          <p:spPr bwMode="auto">
            <a:xfrm>
              <a:off x="1525" y="3169"/>
              <a:ext cx="522" cy="3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5088" tIns="33338" rIns="65088" bIns="33338">
              <a:spAutoFit/>
            </a:bodyPr>
            <a:lstStyle/>
            <a:p>
              <a:pPr algn="l" defTabSz="474663"/>
              <a:r>
                <a:rPr lang="en-US" sz="1400" b="1">
                  <a:latin typeface="Lato" panose="020F0502020204030203" pitchFamily="34" charset="0"/>
                </a:rPr>
                <a:t>Program</a:t>
              </a:r>
            </a:p>
            <a:p>
              <a:pPr algn="l" defTabSz="474663"/>
              <a:r>
                <a:rPr lang="en-US" sz="1400" b="1">
                  <a:latin typeface="Lato" panose="020F0502020204030203" pitchFamily="34" charset="0"/>
                </a:rPr>
                <a:t>Counter</a:t>
              </a:r>
            </a:p>
          </p:txBody>
        </p:sp>
        <p:sp>
          <p:nvSpPr>
            <p:cNvPr id="199713" name="Rectangle 33"/>
            <p:cNvSpPr>
              <a:spLocks noChangeArrowheads="1"/>
            </p:cNvSpPr>
            <p:nvPr/>
          </p:nvSpPr>
          <p:spPr bwMode="auto">
            <a:xfrm>
              <a:off x="1463" y="3189"/>
              <a:ext cx="942" cy="2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99714" name="Rectangle 34"/>
            <p:cNvSpPr>
              <a:spLocks noChangeArrowheads="1"/>
            </p:cNvSpPr>
            <p:nvPr/>
          </p:nvSpPr>
          <p:spPr bwMode="auto">
            <a:xfrm>
              <a:off x="1460" y="2842"/>
              <a:ext cx="788" cy="3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5088" tIns="33338" rIns="65088" bIns="33338">
              <a:spAutoFit/>
            </a:bodyPr>
            <a:lstStyle/>
            <a:p>
              <a:pPr algn="l" defTabSz="474663"/>
              <a:r>
                <a:rPr lang="en-US" sz="1400" b="1">
                  <a:latin typeface="Lato" panose="020F0502020204030203" pitchFamily="34" charset="0"/>
                </a:rPr>
                <a:t>Program Base</a:t>
              </a:r>
            </a:p>
            <a:p>
              <a:pPr algn="l" defTabSz="474663"/>
              <a:r>
                <a:rPr lang="en-US" sz="1400" b="1">
                  <a:latin typeface="Lato" panose="020F0502020204030203" pitchFamily="34" charset="0"/>
                </a:rPr>
                <a:t>Register</a:t>
              </a:r>
            </a:p>
          </p:txBody>
        </p:sp>
        <p:sp>
          <p:nvSpPr>
            <p:cNvPr id="199715" name="Rectangle 35"/>
            <p:cNvSpPr>
              <a:spLocks noChangeArrowheads="1"/>
            </p:cNvSpPr>
            <p:nvPr/>
          </p:nvSpPr>
          <p:spPr bwMode="auto">
            <a:xfrm>
              <a:off x="1657" y="2666"/>
              <a:ext cx="544" cy="3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99716" name="Rectangle 36"/>
            <p:cNvSpPr>
              <a:spLocks noChangeArrowheads="1"/>
            </p:cNvSpPr>
            <p:nvPr/>
          </p:nvSpPr>
          <p:spPr bwMode="auto">
            <a:xfrm>
              <a:off x="1455" y="2870"/>
              <a:ext cx="950" cy="2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</p:grpSp>
      <p:sp>
        <p:nvSpPr>
          <p:cNvPr id="199717" name="Oval 37"/>
          <p:cNvSpPr>
            <a:spLocks noChangeArrowheads="1"/>
          </p:cNvSpPr>
          <p:nvPr/>
        </p:nvSpPr>
        <p:spPr bwMode="auto">
          <a:xfrm>
            <a:off x="4775200" y="2109788"/>
            <a:ext cx="414338" cy="4127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grpSp>
        <p:nvGrpSpPr>
          <p:cNvPr id="199718" name="Group 38"/>
          <p:cNvGrpSpPr>
            <a:grpSpLocks/>
          </p:cNvGrpSpPr>
          <p:nvPr/>
        </p:nvGrpSpPr>
        <p:grpSpPr bwMode="auto">
          <a:xfrm>
            <a:off x="4764088" y="3028950"/>
            <a:ext cx="414337" cy="560388"/>
            <a:chOff x="3001" y="1908"/>
            <a:chExt cx="261" cy="353"/>
          </a:xfrm>
        </p:grpSpPr>
        <p:sp>
          <p:nvSpPr>
            <p:cNvPr id="199719" name="Oval 39"/>
            <p:cNvSpPr>
              <a:spLocks noChangeArrowheads="1"/>
            </p:cNvSpPr>
            <p:nvPr/>
          </p:nvSpPr>
          <p:spPr bwMode="auto">
            <a:xfrm>
              <a:off x="3001" y="1960"/>
              <a:ext cx="261" cy="2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99720" name="Rectangle 40"/>
            <p:cNvSpPr>
              <a:spLocks noChangeArrowheads="1"/>
            </p:cNvSpPr>
            <p:nvPr/>
          </p:nvSpPr>
          <p:spPr bwMode="auto">
            <a:xfrm>
              <a:off x="3028" y="1908"/>
              <a:ext cx="232" cy="3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5088" tIns="33338" rIns="65088" bIns="33338">
              <a:spAutoFit/>
            </a:bodyPr>
            <a:lstStyle/>
            <a:p>
              <a:pPr algn="l" defTabSz="474663"/>
              <a:r>
                <a:rPr lang="en-US" sz="3200" b="1">
                  <a:latin typeface="Lato" panose="020F0502020204030203" pitchFamily="34" charset="0"/>
                </a:rPr>
                <a:t>+</a:t>
              </a:r>
            </a:p>
          </p:txBody>
        </p:sp>
      </p:grpSp>
      <p:sp>
        <p:nvSpPr>
          <p:cNvPr id="199721" name="Rectangle 41"/>
          <p:cNvSpPr>
            <a:spLocks noChangeArrowheads="1"/>
          </p:cNvSpPr>
          <p:nvPr/>
        </p:nvSpPr>
        <p:spPr bwMode="auto">
          <a:xfrm>
            <a:off x="4806950" y="2093913"/>
            <a:ext cx="325411" cy="4674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2600" b="1" u="sng">
                <a:latin typeface="Lato" panose="020F0502020204030203" pitchFamily="34" charset="0"/>
              </a:rPr>
              <a:t>&lt;</a:t>
            </a:r>
          </a:p>
        </p:txBody>
      </p:sp>
      <p:sp>
        <p:nvSpPr>
          <p:cNvPr id="199722" name="Freeform 42"/>
          <p:cNvSpPr>
            <a:spLocks/>
          </p:cNvSpPr>
          <p:nvPr/>
        </p:nvSpPr>
        <p:spPr bwMode="auto">
          <a:xfrm>
            <a:off x="3830638" y="2316163"/>
            <a:ext cx="93345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7" y="0"/>
              </a:cxn>
            </a:cxnLst>
            <a:rect l="0" t="0" r="r" b="b"/>
            <a:pathLst>
              <a:path w="588" h="1">
                <a:moveTo>
                  <a:pt x="0" y="0"/>
                </a:moveTo>
                <a:lnTo>
                  <a:pt x="587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723" name="Freeform 43"/>
          <p:cNvSpPr>
            <a:spLocks/>
          </p:cNvSpPr>
          <p:nvPr/>
        </p:nvSpPr>
        <p:spPr bwMode="auto">
          <a:xfrm>
            <a:off x="5213350" y="3317875"/>
            <a:ext cx="179546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30" y="0"/>
              </a:cxn>
            </a:cxnLst>
            <a:rect l="0" t="0" r="r" b="b"/>
            <a:pathLst>
              <a:path w="1131" h="1">
                <a:moveTo>
                  <a:pt x="0" y="0"/>
                </a:moveTo>
                <a:lnTo>
                  <a:pt x="113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724" name="Freeform 44"/>
          <p:cNvSpPr>
            <a:spLocks/>
          </p:cNvSpPr>
          <p:nvPr/>
        </p:nvSpPr>
        <p:spPr bwMode="auto">
          <a:xfrm>
            <a:off x="5202238" y="2316163"/>
            <a:ext cx="49212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9" y="0"/>
              </a:cxn>
            </a:cxnLst>
            <a:rect l="0" t="0" r="r" b="b"/>
            <a:pathLst>
              <a:path w="310" h="1">
                <a:moveTo>
                  <a:pt x="0" y="0"/>
                </a:moveTo>
                <a:lnTo>
                  <a:pt x="309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725" name="Rectangle 45"/>
          <p:cNvSpPr>
            <a:spLocks noChangeArrowheads="1"/>
          </p:cNvSpPr>
          <p:nvPr/>
        </p:nvSpPr>
        <p:spPr bwMode="auto">
          <a:xfrm>
            <a:off x="5665788" y="2155825"/>
            <a:ext cx="720725" cy="403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1100" b="1">
                <a:latin typeface="Lato" panose="020F0502020204030203" pitchFamily="34" charset="0"/>
              </a:rPr>
              <a:t>Bound</a:t>
            </a:r>
          </a:p>
          <a:p>
            <a:pPr algn="l" defTabSz="474663"/>
            <a:r>
              <a:rPr lang="en-US" sz="1100" b="1">
                <a:latin typeface="Lato" panose="020F0502020204030203" pitchFamily="34" charset="0"/>
              </a:rPr>
              <a:t>Violation</a:t>
            </a:r>
          </a:p>
        </p:txBody>
      </p:sp>
      <p:sp>
        <p:nvSpPr>
          <p:cNvPr id="199727" name="Line 47"/>
          <p:cNvSpPr>
            <a:spLocks noChangeShapeType="1"/>
          </p:cNvSpPr>
          <p:nvPr/>
        </p:nvSpPr>
        <p:spPr bwMode="auto">
          <a:xfrm>
            <a:off x="3829050" y="3305175"/>
            <a:ext cx="938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728" name="Freeform 48"/>
          <p:cNvSpPr>
            <a:spLocks/>
          </p:cNvSpPr>
          <p:nvPr/>
        </p:nvSpPr>
        <p:spPr bwMode="auto">
          <a:xfrm>
            <a:off x="3829050" y="2801938"/>
            <a:ext cx="1155700" cy="311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7" y="0"/>
              </a:cxn>
              <a:cxn ang="0">
                <a:pos x="727" y="195"/>
              </a:cxn>
            </a:cxnLst>
            <a:rect l="0" t="0" r="r" b="b"/>
            <a:pathLst>
              <a:path w="728" h="196">
                <a:moveTo>
                  <a:pt x="0" y="0"/>
                </a:moveTo>
                <a:lnTo>
                  <a:pt x="727" y="0"/>
                </a:lnTo>
                <a:lnTo>
                  <a:pt x="727" y="19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729" name="Freeform 49"/>
          <p:cNvSpPr>
            <a:spLocks/>
          </p:cNvSpPr>
          <p:nvPr/>
        </p:nvSpPr>
        <p:spPr bwMode="auto">
          <a:xfrm>
            <a:off x="4252913" y="2436813"/>
            <a:ext cx="538162" cy="869950"/>
          </a:xfrm>
          <a:custGeom>
            <a:avLst/>
            <a:gdLst/>
            <a:ahLst/>
            <a:cxnLst>
              <a:cxn ang="0">
                <a:pos x="0" y="547"/>
              </a:cxn>
              <a:cxn ang="0">
                <a:pos x="0" y="115"/>
              </a:cxn>
              <a:cxn ang="0">
                <a:pos x="338" y="0"/>
              </a:cxn>
            </a:cxnLst>
            <a:rect l="0" t="0" r="r" b="b"/>
            <a:pathLst>
              <a:path w="339" h="548">
                <a:moveTo>
                  <a:pt x="0" y="547"/>
                </a:moveTo>
                <a:lnTo>
                  <a:pt x="0" y="115"/>
                </a:lnTo>
                <a:lnTo>
                  <a:pt x="338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730" name="Freeform 50"/>
          <p:cNvSpPr>
            <a:spLocks/>
          </p:cNvSpPr>
          <p:nvPr/>
        </p:nvSpPr>
        <p:spPr bwMode="auto">
          <a:xfrm>
            <a:off x="3817938" y="2951163"/>
            <a:ext cx="3179762" cy="744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1" y="0"/>
              </a:cxn>
              <a:cxn ang="0">
                <a:pos x="151" y="468"/>
              </a:cxn>
              <a:cxn ang="0">
                <a:pos x="2002" y="468"/>
              </a:cxn>
            </a:cxnLst>
            <a:rect l="0" t="0" r="r" b="b"/>
            <a:pathLst>
              <a:path w="2003" h="469">
                <a:moveTo>
                  <a:pt x="0" y="0"/>
                </a:moveTo>
                <a:lnTo>
                  <a:pt x="151" y="0"/>
                </a:lnTo>
                <a:lnTo>
                  <a:pt x="151" y="468"/>
                </a:lnTo>
                <a:lnTo>
                  <a:pt x="2002" y="468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731" name="Line 51"/>
          <p:cNvSpPr>
            <a:spLocks noChangeShapeType="1"/>
          </p:cNvSpPr>
          <p:nvPr/>
        </p:nvSpPr>
        <p:spPr bwMode="auto">
          <a:xfrm>
            <a:off x="6996113" y="3705225"/>
            <a:ext cx="1028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732" name="Oval 52"/>
          <p:cNvSpPr>
            <a:spLocks noChangeArrowheads="1"/>
          </p:cNvSpPr>
          <p:nvPr/>
        </p:nvSpPr>
        <p:spPr bwMode="auto">
          <a:xfrm>
            <a:off x="4786313" y="4121150"/>
            <a:ext cx="414337" cy="4127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grpSp>
        <p:nvGrpSpPr>
          <p:cNvPr id="199733" name="Group 53"/>
          <p:cNvGrpSpPr>
            <a:grpSpLocks/>
          </p:cNvGrpSpPr>
          <p:nvPr/>
        </p:nvGrpSpPr>
        <p:grpSpPr bwMode="auto">
          <a:xfrm>
            <a:off x="4775200" y="5040313"/>
            <a:ext cx="414338" cy="560387"/>
            <a:chOff x="3008" y="3175"/>
            <a:chExt cx="261" cy="353"/>
          </a:xfrm>
        </p:grpSpPr>
        <p:sp>
          <p:nvSpPr>
            <p:cNvPr id="199734" name="Oval 54"/>
            <p:cNvSpPr>
              <a:spLocks noChangeArrowheads="1"/>
            </p:cNvSpPr>
            <p:nvPr/>
          </p:nvSpPr>
          <p:spPr bwMode="auto">
            <a:xfrm>
              <a:off x="3008" y="3227"/>
              <a:ext cx="261" cy="2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199735" name="Rectangle 55"/>
            <p:cNvSpPr>
              <a:spLocks noChangeArrowheads="1"/>
            </p:cNvSpPr>
            <p:nvPr/>
          </p:nvSpPr>
          <p:spPr bwMode="auto">
            <a:xfrm>
              <a:off x="3035" y="3175"/>
              <a:ext cx="232" cy="3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5088" tIns="33338" rIns="65088" bIns="33338">
              <a:spAutoFit/>
            </a:bodyPr>
            <a:lstStyle/>
            <a:p>
              <a:pPr algn="l" defTabSz="474663"/>
              <a:r>
                <a:rPr lang="en-US" sz="3200" b="1">
                  <a:latin typeface="Lato" panose="020F0502020204030203" pitchFamily="34" charset="0"/>
                </a:rPr>
                <a:t>+</a:t>
              </a:r>
            </a:p>
          </p:txBody>
        </p:sp>
      </p:grpSp>
      <p:sp>
        <p:nvSpPr>
          <p:cNvPr id="199736" name="Rectangle 56"/>
          <p:cNvSpPr>
            <a:spLocks noChangeArrowheads="1"/>
          </p:cNvSpPr>
          <p:nvPr/>
        </p:nvSpPr>
        <p:spPr bwMode="auto">
          <a:xfrm>
            <a:off x="4818063" y="4105275"/>
            <a:ext cx="325411" cy="4674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2600" b="1" u="sng">
                <a:latin typeface="Lato" panose="020F0502020204030203" pitchFamily="34" charset="0"/>
              </a:rPr>
              <a:t>&lt;</a:t>
            </a:r>
          </a:p>
        </p:txBody>
      </p:sp>
      <p:sp>
        <p:nvSpPr>
          <p:cNvPr id="199737" name="Freeform 57"/>
          <p:cNvSpPr>
            <a:spLocks/>
          </p:cNvSpPr>
          <p:nvPr/>
        </p:nvSpPr>
        <p:spPr bwMode="auto">
          <a:xfrm>
            <a:off x="3841750" y="4329113"/>
            <a:ext cx="93345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7" y="0"/>
              </a:cxn>
            </a:cxnLst>
            <a:rect l="0" t="0" r="r" b="b"/>
            <a:pathLst>
              <a:path w="588" h="1">
                <a:moveTo>
                  <a:pt x="0" y="0"/>
                </a:moveTo>
                <a:lnTo>
                  <a:pt x="587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738" name="Freeform 58"/>
          <p:cNvSpPr>
            <a:spLocks/>
          </p:cNvSpPr>
          <p:nvPr/>
        </p:nvSpPr>
        <p:spPr bwMode="auto">
          <a:xfrm>
            <a:off x="5226050" y="5330825"/>
            <a:ext cx="17938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9" y="0"/>
              </a:cxn>
            </a:cxnLst>
            <a:rect l="0" t="0" r="r" b="b"/>
            <a:pathLst>
              <a:path w="1130" h="1">
                <a:moveTo>
                  <a:pt x="0" y="0"/>
                </a:moveTo>
                <a:lnTo>
                  <a:pt x="1129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739" name="Freeform 59"/>
          <p:cNvSpPr>
            <a:spLocks/>
          </p:cNvSpPr>
          <p:nvPr/>
        </p:nvSpPr>
        <p:spPr bwMode="auto">
          <a:xfrm>
            <a:off x="5213350" y="4329113"/>
            <a:ext cx="49212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9" y="0"/>
              </a:cxn>
            </a:cxnLst>
            <a:rect l="0" t="0" r="r" b="b"/>
            <a:pathLst>
              <a:path w="310" h="1">
                <a:moveTo>
                  <a:pt x="0" y="0"/>
                </a:moveTo>
                <a:lnTo>
                  <a:pt x="309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740" name="Rectangle 60"/>
          <p:cNvSpPr>
            <a:spLocks noChangeArrowheads="1"/>
          </p:cNvSpPr>
          <p:nvPr/>
        </p:nvSpPr>
        <p:spPr bwMode="auto">
          <a:xfrm>
            <a:off x="5676900" y="4168775"/>
            <a:ext cx="720725" cy="403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5088" tIns="33338" rIns="65088" bIns="33338">
            <a:spAutoFit/>
          </a:bodyPr>
          <a:lstStyle/>
          <a:p>
            <a:pPr algn="l" defTabSz="474663"/>
            <a:r>
              <a:rPr lang="en-US" sz="1100" b="1">
                <a:latin typeface="Lato" panose="020F0502020204030203" pitchFamily="34" charset="0"/>
              </a:rPr>
              <a:t>Bound</a:t>
            </a:r>
          </a:p>
          <a:p>
            <a:pPr algn="l" defTabSz="474663"/>
            <a:r>
              <a:rPr lang="en-US" sz="1100" b="1">
                <a:latin typeface="Lato" panose="020F0502020204030203" pitchFamily="34" charset="0"/>
              </a:rPr>
              <a:t>Violation</a:t>
            </a:r>
          </a:p>
        </p:txBody>
      </p:sp>
      <p:sp>
        <p:nvSpPr>
          <p:cNvPr id="199742" name="Line 62"/>
          <p:cNvSpPr>
            <a:spLocks noChangeShapeType="1"/>
          </p:cNvSpPr>
          <p:nvPr/>
        </p:nvSpPr>
        <p:spPr bwMode="auto">
          <a:xfrm>
            <a:off x="3840163" y="5318125"/>
            <a:ext cx="938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743" name="Freeform 63"/>
          <p:cNvSpPr>
            <a:spLocks/>
          </p:cNvSpPr>
          <p:nvPr/>
        </p:nvSpPr>
        <p:spPr bwMode="auto">
          <a:xfrm>
            <a:off x="3840163" y="4814888"/>
            <a:ext cx="1157287" cy="309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8" y="0"/>
              </a:cxn>
              <a:cxn ang="0">
                <a:pos x="728" y="194"/>
              </a:cxn>
            </a:cxnLst>
            <a:rect l="0" t="0" r="r" b="b"/>
            <a:pathLst>
              <a:path w="729" h="195">
                <a:moveTo>
                  <a:pt x="0" y="0"/>
                </a:moveTo>
                <a:lnTo>
                  <a:pt x="728" y="0"/>
                </a:lnTo>
                <a:lnTo>
                  <a:pt x="728" y="19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744" name="Freeform 64"/>
          <p:cNvSpPr>
            <a:spLocks/>
          </p:cNvSpPr>
          <p:nvPr/>
        </p:nvSpPr>
        <p:spPr bwMode="auto">
          <a:xfrm>
            <a:off x="4264025" y="4448175"/>
            <a:ext cx="538163" cy="871538"/>
          </a:xfrm>
          <a:custGeom>
            <a:avLst/>
            <a:gdLst/>
            <a:ahLst/>
            <a:cxnLst>
              <a:cxn ang="0">
                <a:pos x="0" y="548"/>
              </a:cxn>
              <a:cxn ang="0">
                <a:pos x="0" y="115"/>
              </a:cxn>
              <a:cxn ang="0">
                <a:pos x="338" y="0"/>
              </a:cxn>
            </a:cxnLst>
            <a:rect l="0" t="0" r="r" b="b"/>
            <a:pathLst>
              <a:path w="339" h="549">
                <a:moveTo>
                  <a:pt x="0" y="548"/>
                </a:moveTo>
                <a:lnTo>
                  <a:pt x="0" y="115"/>
                </a:lnTo>
                <a:lnTo>
                  <a:pt x="338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745" name="Freeform 65"/>
          <p:cNvSpPr>
            <a:spLocks/>
          </p:cNvSpPr>
          <p:nvPr/>
        </p:nvSpPr>
        <p:spPr bwMode="auto">
          <a:xfrm>
            <a:off x="3829050" y="4962525"/>
            <a:ext cx="3179763" cy="744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1" y="0"/>
              </a:cxn>
              <a:cxn ang="0">
                <a:pos x="151" y="468"/>
              </a:cxn>
              <a:cxn ang="0">
                <a:pos x="2002" y="468"/>
              </a:cxn>
            </a:cxnLst>
            <a:rect l="0" t="0" r="r" b="b"/>
            <a:pathLst>
              <a:path w="2003" h="469">
                <a:moveTo>
                  <a:pt x="0" y="0"/>
                </a:moveTo>
                <a:lnTo>
                  <a:pt x="151" y="0"/>
                </a:lnTo>
                <a:lnTo>
                  <a:pt x="151" y="468"/>
                </a:lnTo>
                <a:lnTo>
                  <a:pt x="2002" y="468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746" name="Line 66"/>
          <p:cNvSpPr>
            <a:spLocks noChangeShapeType="1"/>
          </p:cNvSpPr>
          <p:nvPr/>
        </p:nvSpPr>
        <p:spPr bwMode="auto">
          <a:xfrm>
            <a:off x="7007225" y="3922713"/>
            <a:ext cx="1028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99747" name="Rectangle 67"/>
          <p:cNvSpPr>
            <a:spLocks noChangeArrowheads="1"/>
          </p:cNvSpPr>
          <p:nvPr/>
        </p:nvSpPr>
        <p:spPr bwMode="auto">
          <a:xfrm>
            <a:off x="706438" y="5768975"/>
            <a:ext cx="5155194" cy="4219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2200" b="1" i="1" dirty="0">
                <a:latin typeface="Lato" panose="020F0502020204030203" pitchFamily="34" charset="0"/>
              </a:rPr>
              <a:t>This permitted sharing of program memory</a:t>
            </a:r>
          </a:p>
        </p:txBody>
      </p:sp>
      <p:sp>
        <p:nvSpPr>
          <p:cNvPr id="199748" name="Rectangle 68"/>
          <p:cNvSpPr>
            <a:spLocks noChangeArrowheads="1"/>
          </p:cNvSpPr>
          <p:nvPr/>
        </p:nvSpPr>
        <p:spPr bwMode="auto">
          <a:xfrm>
            <a:off x="6981825" y="4498975"/>
            <a:ext cx="1049967" cy="6373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800" b="1">
                <a:latin typeface="Lato" panose="020F0502020204030203" pitchFamily="34" charset="0"/>
              </a:rPr>
              <a:t>program</a:t>
            </a:r>
          </a:p>
          <a:p>
            <a:pPr algn="l" defTabSz="739775"/>
            <a:r>
              <a:rPr lang="en-US" sz="1800" b="1">
                <a:latin typeface="Lato" panose="020F0502020204030203" pitchFamily="34" charset="0"/>
              </a:rPr>
              <a:t>segment</a:t>
            </a:r>
          </a:p>
        </p:txBody>
      </p:sp>
    </p:spTree>
    <p:extLst>
      <p:ext uri="{BB962C8B-B14F-4D97-AF65-F5344CB8AC3E}">
        <p14:creationId xmlns:p14="http://schemas.microsoft.com/office/powerpoint/2010/main" val="178869369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more segments?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just program and data?</a:t>
            </a:r>
          </a:p>
          <a:p>
            <a:r>
              <a:rPr lang="en-US" dirty="0"/>
              <a:t>How about text, heap, and stack?</a:t>
            </a:r>
          </a:p>
          <a:p>
            <a:r>
              <a:rPr lang="en-US" dirty="0"/>
              <a:t>What about finer-grained protection?</a:t>
            </a:r>
          </a:p>
          <a:p>
            <a:r>
              <a:rPr lang="en-US" dirty="0"/>
              <a:t>Add segment registers/identifiers to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6F08723-54D2-4578-BD5A-75247D965FFA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46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Segmentation can Lead to Memory Fragmentation</a:t>
            </a:r>
          </a:p>
        </p:txBody>
      </p:sp>
      <p:sp>
        <p:nvSpPr>
          <p:cNvPr id="7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FE71690-DDD3-442D-B511-2C790DF3C13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(c) Derek Chiou &amp; Mattan Erez &amp; Dam Sunwoo</a:t>
            </a:r>
            <a:endParaRPr lang="en-US" altLang="en-US" dirty="0">
              <a:latin typeface="Lato" panose="020F0502020204030203" pitchFamily="34" charset="0"/>
            </a:endParaRPr>
          </a:p>
        </p:txBody>
      </p:sp>
      <p:grpSp>
        <p:nvGrpSpPr>
          <p:cNvPr id="200707" name="Group 3"/>
          <p:cNvGrpSpPr>
            <a:grpSpLocks/>
          </p:cNvGrpSpPr>
          <p:nvPr/>
        </p:nvGrpSpPr>
        <p:grpSpPr bwMode="auto">
          <a:xfrm>
            <a:off x="503238" y="1477963"/>
            <a:ext cx="7900987" cy="3654425"/>
            <a:chOff x="317" y="931"/>
            <a:chExt cx="4977" cy="2302"/>
          </a:xfrm>
        </p:grpSpPr>
        <p:sp>
          <p:nvSpPr>
            <p:cNvPr id="200708" name="Rectangle 4"/>
            <p:cNvSpPr>
              <a:spLocks noChangeArrowheads="1"/>
            </p:cNvSpPr>
            <p:nvPr/>
          </p:nvSpPr>
          <p:spPr bwMode="auto">
            <a:xfrm>
              <a:off x="4644" y="1894"/>
              <a:ext cx="648" cy="259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09" name="Rectangle 5"/>
            <p:cNvSpPr>
              <a:spLocks noChangeArrowheads="1"/>
            </p:cNvSpPr>
            <p:nvPr/>
          </p:nvSpPr>
          <p:spPr bwMode="auto">
            <a:xfrm>
              <a:off x="799" y="2110"/>
              <a:ext cx="648" cy="259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10" name="Rectangle 6"/>
            <p:cNvSpPr>
              <a:spLocks noChangeArrowheads="1"/>
            </p:cNvSpPr>
            <p:nvPr/>
          </p:nvSpPr>
          <p:spPr bwMode="auto">
            <a:xfrm>
              <a:off x="799" y="2715"/>
              <a:ext cx="648" cy="259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11" name="Line 7"/>
            <p:cNvSpPr>
              <a:spLocks noChangeShapeType="1"/>
            </p:cNvSpPr>
            <p:nvPr/>
          </p:nvSpPr>
          <p:spPr bwMode="auto">
            <a:xfrm>
              <a:off x="799" y="1332"/>
              <a:ext cx="2" cy="18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12" name="Line 8"/>
            <p:cNvSpPr>
              <a:spLocks noChangeShapeType="1"/>
            </p:cNvSpPr>
            <p:nvPr/>
          </p:nvSpPr>
          <p:spPr bwMode="auto">
            <a:xfrm>
              <a:off x="1449" y="1332"/>
              <a:ext cx="0" cy="18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13" name="Line 9"/>
            <p:cNvSpPr>
              <a:spLocks noChangeShapeType="1"/>
            </p:cNvSpPr>
            <p:nvPr/>
          </p:nvSpPr>
          <p:spPr bwMode="auto">
            <a:xfrm>
              <a:off x="799" y="1678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14" name="Rectangle 10"/>
            <p:cNvSpPr>
              <a:spLocks noChangeArrowheads="1"/>
            </p:cNvSpPr>
            <p:nvPr/>
          </p:nvSpPr>
          <p:spPr bwMode="auto">
            <a:xfrm>
              <a:off x="835" y="1306"/>
              <a:ext cx="488" cy="40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800" b="1">
                  <a:latin typeface="Lato" panose="020F0502020204030203" pitchFamily="34" charset="0"/>
                </a:rPr>
                <a:t>OS</a:t>
              </a:r>
            </a:p>
            <a:p>
              <a:pPr algn="l" defTabSz="739775"/>
              <a:r>
                <a:rPr lang="en-US" sz="1800" b="1">
                  <a:latin typeface="Lato" panose="020F0502020204030203" pitchFamily="34" charset="0"/>
                </a:rPr>
                <a:t>Space</a:t>
              </a:r>
            </a:p>
          </p:txBody>
        </p:sp>
        <p:sp>
          <p:nvSpPr>
            <p:cNvPr id="200715" name="Line 11"/>
            <p:cNvSpPr>
              <a:spLocks noChangeShapeType="1"/>
            </p:cNvSpPr>
            <p:nvPr/>
          </p:nvSpPr>
          <p:spPr bwMode="auto">
            <a:xfrm>
              <a:off x="799" y="1851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16" name="Line 12"/>
            <p:cNvSpPr>
              <a:spLocks noChangeShapeType="1"/>
            </p:cNvSpPr>
            <p:nvPr/>
          </p:nvSpPr>
          <p:spPr bwMode="auto">
            <a:xfrm>
              <a:off x="799" y="2110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17" name="Line 13"/>
            <p:cNvSpPr>
              <a:spLocks noChangeShapeType="1"/>
            </p:cNvSpPr>
            <p:nvPr/>
          </p:nvSpPr>
          <p:spPr bwMode="auto">
            <a:xfrm>
              <a:off x="799" y="2369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799" y="2715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799" y="2974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20" name="Rectangle 16"/>
            <p:cNvSpPr>
              <a:spLocks noChangeArrowheads="1"/>
            </p:cNvSpPr>
            <p:nvPr/>
          </p:nvSpPr>
          <p:spPr bwMode="auto">
            <a:xfrm>
              <a:off x="922" y="1651"/>
              <a:ext cx="408" cy="2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800" b="1">
                  <a:latin typeface="Lato" panose="020F0502020204030203" pitchFamily="34" charset="0"/>
                </a:rPr>
                <a:t>16 K</a:t>
              </a:r>
            </a:p>
          </p:txBody>
        </p:sp>
        <p:sp>
          <p:nvSpPr>
            <p:cNvPr id="200721" name="Rectangle 17"/>
            <p:cNvSpPr>
              <a:spLocks noChangeArrowheads="1"/>
            </p:cNvSpPr>
            <p:nvPr/>
          </p:nvSpPr>
          <p:spPr bwMode="auto">
            <a:xfrm>
              <a:off x="922" y="1867"/>
              <a:ext cx="408" cy="2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800" b="1">
                  <a:latin typeface="Lato" panose="020F0502020204030203" pitchFamily="34" charset="0"/>
                </a:rPr>
                <a:t>24 K</a:t>
              </a:r>
            </a:p>
          </p:txBody>
        </p:sp>
        <p:sp>
          <p:nvSpPr>
            <p:cNvPr id="200722" name="Rectangle 18"/>
            <p:cNvSpPr>
              <a:spLocks noChangeArrowheads="1"/>
            </p:cNvSpPr>
            <p:nvPr/>
          </p:nvSpPr>
          <p:spPr bwMode="auto">
            <a:xfrm>
              <a:off x="922" y="2127"/>
              <a:ext cx="408" cy="2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800" b="1">
                  <a:latin typeface="Lato" panose="020F0502020204030203" pitchFamily="34" charset="0"/>
                </a:rPr>
                <a:t>24 K</a:t>
              </a:r>
            </a:p>
          </p:txBody>
        </p:sp>
        <p:sp>
          <p:nvSpPr>
            <p:cNvPr id="200723" name="Rectangle 19"/>
            <p:cNvSpPr>
              <a:spLocks noChangeArrowheads="1"/>
            </p:cNvSpPr>
            <p:nvPr/>
          </p:nvSpPr>
          <p:spPr bwMode="auto">
            <a:xfrm>
              <a:off x="922" y="2429"/>
              <a:ext cx="408" cy="2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800" b="1">
                  <a:latin typeface="Lato" panose="020F0502020204030203" pitchFamily="34" charset="0"/>
                </a:rPr>
                <a:t>32 K</a:t>
              </a:r>
            </a:p>
          </p:txBody>
        </p:sp>
        <p:sp>
          <p:nvSpPr>
            <p:cNvPr id="200724" name="Rectangle 20"/>
            <p:cNvSpPr>
              <a:spLocks noChangeArrowheads="1"/>
            </p:cNvSpPr>
            <p:nvPr/>
          </p:nvSpPr>
          <p:spPr bwMode="auto">
            <a:xfrm>
              <a:off x="922" y="2731"/>
              <a:ext cx="408" cy="2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800" b="1">
                  <a:latin typeface="Lato" panose="020F0502020204030203" pitchFamily="34" charset="0"/>
                </a:rPr>
                <a:t>24 K</a:t>
              </a:r>
            </a:p>
          </p:txBody>
        </p:sp>
        <p:sp>
          <p:nvSpPr>
            <p:cNvPr id="200725" name="Rectangle 21"/>
            <p:cNvSpPr>
              <a:spLocks noChangeArrowheads="1"/>
            </p:cNvSpPr>
            <p:nvPr/>
          </p:nvSpPr>
          <p:spPr bwMode="auto">
            <a:xfrm>
              <a:off x="317" y="1665"/>
              <a:ext cx="456" cy="2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600" b="1">
                  <a:latin typeface="Lato" panose="020F0502020204030203" pitchFamily="34" charset="0"/>
                </a:rPr>
                <a:t>user 1</a:t>
              </a:r>
            </a:p>
          </p:txBody>
        </p:sp>
        <p:sp>
          <p:nvSpPr>
            <p:cNvPr id="200726" name="Rectangle 22"/>
            <p:cNvSpPr>
              <a:spLocks noChangeArrowheads="1"/>
            </p:cNvSpPr>
            <p:nvPr/>
          </p:nvSpPr>
          <p:spPr bwMode="auto">
            <a:xfrm>
              <a:off x="317" y="1881"/>
              <a:ext cx="456" cy="2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600" b="1">
                  <a:latin typeface="Lato" panose="020F0502020204030203" pitchFamily="34" charset="0"/>
                </a:rPr>
                <a:t>user 2</a:t>
              </a:r>
            </a:p>
          </p:txBody>
        </p:sp>
        <p:sp>
          <p:nvSpPr>
            <p:cNvPr id="200727" name="Rectangle 23"/>
            <p:cNvSpPr>
              <a:spLocks noChangeArrowheads="1"/>
            </p:cNvSpPr>
            <p:nvPr/>
          </p:nvSpPr>
          <p:spPr bwMode="auto">
            <a:xfrm>
              <a:off x="317" y="2443"/>
              <a:ext cx="456" cy="2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600" b="1">
                  <a:latin typeface="Lato" panose="020F0502020204030203" pitchFamily="34" charset="0"/>
                </a:rPr>
                <a:t>user 3</a:t>
              </a:r>
            </a:p>
          </p:txBody>
        </p:sp>
        <p:sp>
          <p:nvSpPr>
            <p:cNvPr id="200728" name="Rectangle 24"/>
            <p:cNvSpPr>
              <a:spLocks noChangeArrowheads="1"/>
            </p:cNvSpPr>
            <p:nvPr/>
          </p:nvSpPr>
          <p:spPr bwMode="auto">
            <a:xfrm>
              <a:off x="317" y="2745"/>
              <a:ext cx="339" cy="2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600" b="1">
                  <a:latin typeface="Lato" panose="020F0502020204030203" pitchFamily="34" charset="0"/>
                </a:rPr>
                <a:t>free</a:t>
              </a:r>
            </a:p>
          </p:txBody>
        </p:sp>
        <p:sp>
          <p:nvSpPr>
            <p:cNvPr id="200729" name="Rectangle 25"/>
            <p:cNvSpPr>
              <a:spLocks noChangeArrowheads="1"/>
            </p:cNvSpPr>
            <p:nvPr/>
          </p:nvSpPr>
          <p:spPr bwMode="auto">
            <a:xfrm>
              <a:off x="317" y="2141"/>
              <a:ext cx="339" cy="2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600" b="1">
                  <a:latin typeface="Lato" panose="020F0502020204030203" pitchFamily="34" charset="0"/>
                </a:rPr>
                <a:t>free</a:t>
              </a:r>
            </a:p>
          </p:txBody>
        </p:sp>
        <p:sp>
          <p:nvSpPr>
            <p:cNvPr id="200730" name="Rectangle 26"/>
            <p:cNvSpPr>
              <a:spLocks noChangeArrowheads="1"/>
            </p:cNvSpPr>
            <p:nvPr/>
          </p:nvSpPr>
          <p:spPr bwMode="auto">
            <a:xfrm>
              <a:off x="2657" y="2326"/>
              <a:ext cx="648" cy="86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31" name="Line 27"/>
            <p:cNvSpPr>
              <a:spLocks noChangeShapeType="1"/>
            </p:cNvSpPr>
            <p:nvPr/>
          </p:nvSpPr>
          <p:spPr bwMode="auto">
            <a:xfrm>
              <a:off x="2657" y="1375"/>
              <a:ext cx="2" cy="18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32" name="Line 28"/>
            <p:cNvSpPr>
              <a:spLocks noChangeShapeType="1"/>
            </p:cNvSpPr>
            <p:nvPr/>
          </p:nvSpPr>
          <p:spPr bwMode="auto">
            <a:xfrm>
              <a:off x="3307" y="1375"/>
              <a:ext cx="0" cy="18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33" name="Line 29"/>
            <p:cNvSpPr>
              <a:spLocks noChangeShapeType="1"/>
            </p:cNvSpPr>
            <p:nvPr/>
          </p:nvSpPr>
          <p:spPr bwMode="auto">
            <a:xfrm>
              <a:off x="2657" y="1721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34" name="Rectangle 30"/>
            <p:cNvSpPr>
              <a:spLocks noChangeArrowheads="1"/>
            </p:cNvSpPr>
            <p:nvPr/>
          </p:nvSpPr>
          <p:spPr bwMode="auto">
            <a:xfrm>
              <a:off x="2693" y="1349"/>
              <a:ext cx="488" cy="40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800" b="1">
                  <a:latin typeface="Lato" panose="020F0502020204030203" pitchFamily="34" charset="0"/>
                </a:rPr>
                <a:t>OS</a:t>
              </a:r>
            </a:p>
            <a:p>
              <a:pPr algn="l" defTabSz="739775"/>
              <a:r>
                <a:rPr lang="en-US" sz="1800" b="1">
                  <a:latin typeface="Lato" panose="020F0502020204030203" pitchFamily="34" charset="0"/>
                </a:rPr>
                <a:t>Space</a:t>
              </a:r>
            </a:p>
          </p:txBody>
        </p:sp>
        <p:sp>
          <p:nvSpPr>
            <p:cNvPr id="200735" name="Line 31"/>
            <p:cNvSpPr>
              <a:spLocks noChangeShapeType="1"/>
            </p:cNvSpPr>
            <p:nvPr/>
          </p:nvSpPr>
          <p:spPr bwMode="auto">
            <a:xfrm>
              <a:off x="2657" y="1894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36" name="Line 32"/>
            <p:cNvSpPr>
              <a:spLocks noChangeShapeType="1"/>
            </p:cNvSpPr>
            <p:nvPr/>
          </p:nvSpPr>
          <p:spPr bwMode="auto">
            <a:xfrm>
              <a:off x="2657" y="2153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37" name="Line 33"/>
            <p:cNvSpPr>
              <a:spLocks noChangeShapeType="1"/>
            </p:cNvSpPr>
            <p:nvPr/>
          </p:nvSpPr>
          <p:spPr bwMode="auto">
            <a:xfrm>
              <a:off x="2657" y="2412"/>
              <a:ext cx="648" cy="0"/>
            </a:xfrm>
            <a:prstGeom prst="line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38" name="Line 34"/>
            <p:cNvSpPr>
              <a:spLocks noChangeShapeType="1"/>
            </p:cNvSpPr>
            <p:nvPr/>
          </p:nvSpPr>
          <p:spPr bwMode="auto">
            <a:xfrm>
              <a:off x="2657" y="2758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39" name="Line 35"/>
            <p:cNvSpPr>
              <a:spLocks noChangeShapeType="1"/>
            </p:cNvSpPr>
            <p:nvPr/>
          </p:nvSpPr>
          <p:spPr bwMode="auto">
            <a:xfrm>
              <a:off x="2657" y="3017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40" name="Rectangle 36"/>
            <p:cNvSpPr>
              <a:spLocks noChangeArrowheads="1"/>
            </p:cNvSpPr>
            <p:nvPr/>
          </p:nvSpPr>
          <p:spPr bwMode="auto">
            <a:xfrm>
              <a:off x="2780" y="1695"/>
              <a:ext cx="408" cy="2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800" b="1">
                  <a:latin typeface="Lato" panose="020F0502020204030203" pitchFamily="34" charset="0"/>
                </a:rPr>
                <a:t>16 K</a:t>
              </a:r>
            </a:p>
          </p:txBody>
        </p:sp>
        <p:sp>
          <p:nvSpPr>
            <p:cNvPr id="200741" name="Rectangle 37"/>
            <p:cNvSpPr>
              <a:spLocks noChangeArrowheads="1"/>
            </p:cNvSpPr>
            <p:nvPr/>
          </p:nvSpPr>
          <p:spPr bwMode="auto">
            <a:xfrm>
              <a:off x="2780" y="1911"/>
              <a:ext cx="408" cy="2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800" b="1">
                  <a:latin typeface="Lato" panose="020F0502020204030203" pitchFamily="34" charset="0"/>
                </a:rPr>
                <a:t>24 K</a:t>
              </a:r>
            </a:p>
          </p:txBody>
        </p:sp>
        <p:sp>
          <p:nvSpPr>
            <p:cNvPr id="200742" name="Rectangle 38"/>
            <p:cNvSpPr>
              <a:spLocks noChangeArrowheads="1"/>
            </p:cNvSpPr>
            <p:nvPr/>
          </p:nvSpPr>
          <p:spPr bwMode="auto">
            <a:xfrm>
              <a:off x="2780" y="2127"/>
              <a:ext cx="408" cy="2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800" b="1" dirty="0">
                  <a:latin typeface="Lato" panose="020F0502020204030203" pitchFamily="34" charset="0"/>
                </a:rPr>
                <a:t>16 K</a:t>
              </a:r>
            </a:p>
          </p:txBody>
        </p:sp>
        <p:sp>
          <p:nvSpPr>
            <p:cNvPr id="200743" name="Rectangle 39"/>
            <p:cNvSpPr>
              <a:spLocks noChangeArrowheads="1"/>
            </p:cNvSpPr>
            <p:nvPr/>
          </p:nvSpPr>
          <p:spPr bwMode="auto">
            <a:xfrm>
              <a:off x="2780" y="2472"/>
              <a:ext cx="408" cy="2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800" b="1">
                  <a:latin typeface="Lato" panose="020F0502020204030203" pitchFamily="34" charset="0"/>
                </a:rPr>
                <a:t>32 K</a:t>
              </a:r>
            </a:p>
          </p:txBody>
        </p:sp>
        <p:sp>
          <p:nvSpPr>
            <p:cNvPr id="200744" name="Rectangle 40"/>
            <p:cNvSpPr>
              <a:spLocks noChangeArrowheads="1"/>
            </p:cNvSpPr>
            <p:nvPr/>
          </p:nvSpPr>
          <p:spPr bwMode="auto">
            <a:xfrm>
              <a:off x="2780" y="2775"/>
              <a:ext cx="408" cy="2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800" b="1">
                  <a:latin typeface="Lato" panose="020F0502020204030203" pitchFamily="34" charset="0"/>
                </a:rPr>
                <a:t>24 K</a:t>
              </a:r>
            </a:p>
          </p:txBody>
        </p:sp>
        <p:sp>
          <p:nvSpPr>
            <p:cNvPr id="200745" name="Rectangle 41"/>
            <p:cNvSpPr>
              <a:spLocks noChangeArrowheads="1"/>
            </p:cNvSpPr>
            <p:nvPr/>
          </p:nvSpPr>
          <p:spPr bwMode="auto">
            <a:xfrm>
              <a:off x="2175" y="1709"/>
              <a:ext cx="456" cy="2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600" b="1">
                  <a:latin typeface="Lato" panose="020F0502020204030203" pitchFamily="34" charset="0"/>
                </a:rPr>
                <a:t>user 1</a:t>
              </a:r>
            </a:p>
          </p:txBody>
        </p:sp>
        <p:sp>
          <p:nvSpPr>
            <p:cNvPr id="200746" name="Rectangle 42"/>
            <p:cNvSpPr>
              <a:spLocks noChangeArrowheads="1"/>
            </p:cNvSpPr>
            <p:nvPr/>
          </p:nvSpPr>
          <p:spPr bwMode="auto">
            <a:xfrm>
              <a:off x="2175" y="1925"/>
              <a:ext cx="456" cy="2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600" b="1">
                  <a:latin typeface="Lato" panose="020F0502020204030203" pitchFamily="34" charset="0"/>
                </a:rPr>
                <a:t>user 2</a:t>
              </a:r>
            </a:p>
          </p:txBody>
        </p:sp>
        <p:sp>
          <p:nvSpPr>
            <p:cNvPr id="200747" name="Rectangle 43"/>
            <p:cNvSpPr>
              <a:spLocks noChangeArrowheads="1"/>
            </p:cNvSpPr>
            <p:nvPr/>
          </p:nvSpPr>
          <p:spPr bwMode="auto">
            <a:xfrm>
              <a:off x="2175" y="2486"/>
              <a:ext cx="456" cy="2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600" b="1">
                  <a:latin typeface="Lato" panose="020F0502020204030203" pitchFamily="34" charset="0"/>
                </a:rPr>
                <a:t>user 3</a:t>
              </a:r>
            </a:p>
          </p:txBody>
        </p:sp>
        <p:sp>
          <p:nvSpPr>
            <p:cNvPr id="200748" name="Rectangle 44"/>
            <p:cNvSpPr>
              <a:spLocks noChangeArrowheads="1"/>
            </p:cNvSpPr>
            <p:nvPr/>
          </p:nvSpPr>
          <p:spPr bwMode="auto">
            <a:xfrm>
              <a:off x="2175" y="2789"/>
              <a:ext cx="456" cy="2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600" b="1">
                  <a:latin typeface="Lato" panose="020F0502020204030203" pitchFamily="34" charset="0"/>
                </a:rPr>
                <a:t>user 5</a:t>
              </a:r>
            </a:p>
          </p:txBody>
        </p:sp>
        <p:sp>
          <p:nvSpPr>
            <p:cNvPr id="200749" name="Rectangle 45"/>
            <p:cNvSpPr>
              <a:spLocks noChangeArrowheads="1"/>
            </p:cNvSpPr>
            <p:nvPr/>
          </p:nvSpPr>
          <p:spPr bwMode="auto">
            <a:xfrm>
              <a:off x="2175" y="2270"/>
              <a:ext cx="339" cy="2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600" b="1">
                  <a:latin typeface="Lato" panose="020F0502020204030203" pitchFamily="34" charset="0"/>
                </a:rPr>
                <a:t>free</a:t>
              </a:r>
            </a:p>
          </p:txBody>
        </p:sp>
        <p:sp>
          <p:nvSpPr>
            <p:cNvPr id="200750" name="Line 46"/>
            <p:cNvSpPr>
              <a:spLocks noChangeShapeType="1"/>
            </p:cNvSpPr>
            <p:nvPr/>
          </p:nvSpPr>
          <p:spPr bwMode="auto">
            <a:xfrm>
              <a:off x="2657" y="2326"/>
              <a:ext cx="648" cy="0"/>
            </a:xfrm>
            <a:prstGeom prst="line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51" name="Rectangle 47"/>
            <p:cNvSpPr>
              <a:spLocks noChangeArrowheads="1"/>
            </p:cNvSpPr>
            <p:nvPr/>
          </p:nvSpPr>
          <p:spPr bwMode="auto">
            <a:xfrm>
              <a:off x="2175" y="2141"/>
              <a:ext cx="456" cy="2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600" b="1">
                  <a:latin typeface="Lato" panose="020F0502020204030203" pitchFamily="34" charset="0"/>
                </a:rPr>
                <a:t>user 4</a:t>
              </a:r>
            </a:p>
          </p:txBody>
        </p:sp>
        <p:sp>
          <p:nvSpPr>
            <p:cNvPr id="200752" name="Rectangle 48"/>
            <p:cNvSpPr>
              <a:spLocks noChangeArrowheads="1"/>
            </p:cNvSpPr>
            <p:nvPr/>
          </p:nvSpPr>
          <p:spPr bwMode="auto">
            <a:xfrm>
              <a:off x="2823" y="2304"/>
              <a:ext cx="416" cy="1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82550" tIns="41275" rIns="82550" bIns="41275">
              <a:spAutoFit/>
            </a:bodyPr>
            <a:lstStyle/>
            <a:p>
              <a:pPr algn="l" defTabSz="739775"/>
              <a:r>
                <a:rPr lang="en-US" sz="1100" b="1">
                  <a:latin typeface="Lato" panose="020F0502020204030203" pitchFamily="34" charset="0"/>
                </a:rPr>
                <a:t>8  K</a:t>
              </a:r>
            </a:p>
          </p:txBody>
        </p:sp>
        <p:sp>
          <p:nvSpPr>
            <p:cNvPr id="200753" name="Rectangle 49"/>
            <p:cNvSpPr>
              <a:spLocks noChangeArrowheads="1"/>
            </p:cNvSpPr>
            <p:nvPr/>
          </p:nvSpPr>
          <p:spPr bwMode="auto">
            <a:xfrm>
              <a:off x="4644" y="2326"/>
              <a:ext cx="648" cy="432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54" name="Line 50"/>
            <p:cNvSpPr>
              <a:spLocks noChangeShapeType="1"/>
            </p:cNvSpPr>
            <p:nvPr/>
          </p:nvSpPr>
          <p:spPr bwMode="auto">
            <a:xfrm>
              <a:off x="4644" y="1375"/>
              <a:ext cx="2" cy="18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55" name="Line 51"/>
            <p:cNvSpPr>
              <a:spLocks noChangeShapeType="1"/>
            </p:cNvSpPr>
            <p:nvPr/>
          </p:nvSpPr>
          <p:spPr bwMode="auto">
            <a:xfrm>
              <a:off x="5294" y="1375"/>
              <a:ext cx="0" cy="18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56" name="Line 52"/>
            <p:cNvSpPr>
              <a:spLocks noChangeShapeType="1"/>
            </p:cNvSpPr>
            <p:nvPr/>
          </p:nvSpPr>
          <p:spPr bwMode="auto">
            <a:xfrm>
              <a:off x="4644" y="1721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57" name="Rectangle 53"/>
            <p:cNvSpPr>
              <a:spLocks noChangeArrowheads="1"/>
            </p:cNvSpPr>
            <p:nvPr/>
          </p:nvSpPr>
          <p:spPr bwMode="auto">
            <a:xfrm>
              <a:off x="4680" y="1349"/>
              <a:ext cx="488" cy="40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800" b="1">
                  <a:latin typeface="Lato" panose="020F0502020204030203" pitchFamily="34" charset="0"/>
                </a:rPr>
                <a:t>OS</a:t>
              </a:r>
            </a:p>
            <a:p>
              <a:pPr algn="l" defTabSz="739775"/>
              <a:r>
                <a:rPr lang="en-US" sz="1800" b="1">
                  <a:latin typeface="Lato" panose="020F0502020204030203" pitchFamily="34" charset="0"/>
                </a:rPr>
                <a:t>Space</a:t>
              </a:r>
            </a:p>
          </p:txBody>
        </p:sp>
        <p:sp>
          <p:nvSpPr>
            <p:cNvPr id="200758" name="Line 54"/>
            <p:cNvSpPr>
              <a:spLocks noChangeShapeType="1"/>
            </p:cNvSpPr>
            <p:nvPr/>
          </p:nvSpPr>
          <p:spPr bwMode="auto">
            <a:xfrm>
              <a:off x="4644" y="1894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59" name="Line 55"/>
            <p:cNvSpPr>
              <a:spLocks noChangeShapeType="1"/>
            </p:cNvSpPr>
            <p:nvPr/>
          </p:nvSpPr>
          <p:spPr bwMode="auto">
            <a:xfrm>
              <a:off x="4644" y="2153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60" name="Line 56"/>
            <p:cNvSpPr>
              <a:spLocks noChangeShapeType="1"/>
            </p:cNvSpPr>
            <p:nvPr/>
          </p:nvSpPr>
          <p:spPr bwMode="auto">
            <a:xfrm>
              <a:off x="4644" y="2758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61" name="Line 57"/>
            <p:cNvSpPr>
              <a:spLocks noChangeShapeType="1"/>
            </p:cNvSpPr>
            <p:nvPr/>
          </p:nvSpPr>
          <p:spPr bwMode="auto">
            <a:xfrm>
              <a:off x="4644" y="3017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62" name="Rectangle 58"/>
            <p:cNvSpPr>
              <a:spLocks noChangeArrowheads="1"/>
            </p:cNvSpPr>
            <p:nvPr/>
          </p:nvSpPr>
          <p:spPr bwMode="auto">
            <a:xfrm>
              <a:off x="4767" y="1695"/>
              <a:ext cx="408" cy="2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800" b="1">
                  <a:latin typeface="Lato" panose="020F0502020204030203" pitchFamily="34" charset="0"/>
                </a:rPr>
                <a:t>16 K</a:t>
              </a:r>
            </a:p>
          </p:txBody>
        </p:sp>
        <p:sp>
          <p:nvSpPr>
            <p:cNvPr id="200763" name="Rectangle 59"/>
            <p:cNvSpPr>
              <a:spLocks noChangeArrowheads="1"/>
            </p:cNvSpPr>
            <p:nvPr/>
          </p:nvSpPr>
          <p:spPr bwMode="auto">
            <a:xfrm>
              <a:off x="4767" y="1911"/>
              <a:ext cx="408" cy="2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800" b="1">
                  <a:latin typeface="Lato" panose="020F0502020204030203" pitchFamily="34" charset="0"/>
                </a:rPr>
                <a:t>24 K</a:t>
              </a:r>
            </a:p>
          </p:txBody>
        </p:sp>
        <p:sp>
          <p:nvSpPr>
            <p:cNvPr id="200764" name="Rectangle 60"/>
            <p:cNvSpPr>
              <a:spLocks noChangeArrowheads="1"/>
            </p:cNvSpPr>
            <p:nvPr/>
          </p:nvSpPr>
          <p:spPr bwMode="auto">
            <a:xfrm>
              <a:off x="4767" y="2127"/>
              <a:ext cx="408" cy="2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800" b="1">
                  <a:latin typeface="Lato" panose="020F0502020204030203" pitchFamily="34" charset="0"/>
                </a:rPr>
                <a:t>16 K</a:t>
              </a:r>
            </a:p>
          </p:txBody>
        </p:sp>
        <p:sp>
          <p:nvSpPr>
            <p:cNvPr id="200765" name="Rectangle 61"/>
            <p:cNvSpPr>
              <a:spLocks noChangeArrowheads="1"/>
            </p:cNvSpPr>
            <p:nvPr/>
          </p:nvSpPr>
          <p:spPr bwMode="auto">
            <a:xfrm>
              <a:off x="4767" y="2429"/>
              <a:ext cx="408" cy="2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800" b="1">
                  <a:latin typeface="Lato" panose="020F0502020204030203" pitchFamily="34" charset="0"/>
                </a:rPr>
                <a:t>40 K</a:t>
              </a:r>
            </a:p>
          </p:txBody>
        </p:sp>
        <p:sp>
          <p:nvSpPr>
            <p:cNvPr id="200766" name="Rectangle 62"/>
            <p:cNvSpPr>
              <a:spLocks noChangeArrowheads="1"/>
            </p:cNvSpPr>
            <p:nvPr/>
          </p:nvSpPr>
          <p:spPr bwMode="auto">
            <a:xfrm>
              <a:off x="4767" y="2775"/>
              <a:ext cx="408" cy="2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800" b="1">
                  <a:latin typeface="Lato" panose="020F0502020204030203" pitchFamily="34" charset="0"/>
                </a:rPr>
                <a:t>24 K</a:t>
              </a:r>
            </a:p>
          </p:txBody>
        </p:sp>
        <p:sp>
          <p:nvSpPr>
            <p:cNvPr id="200767" name="Rectangle 63"/>
            <p:cNvSpPr>
              <a:spLocks noChangeArrowheads="1"/>
            </p:cNvSpPr>
            <p:nvPr/>
          </p:nvSpPr>
          <p:spPr bwMode="auto">
            <a:xfrm>
              <a:off x="4162" y="1709"/>
              <a:ext cx="456" cy="2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600" b="1">
                  <a:latin typeface="Lato" panose="020F0502020204030203" pitchFamily="34" charset="0"/>
                </a:rPr>
                <a:t>user 1</a:t>
              </a:r>
            </a:p>
          </p:txBody>
        </p:sp>
        <p:sp>
          <p:nvSpPr>
            <p:cNvPr id="200768" name="Rectangle 64"/>
            <p:cNvSpPr>
              <a:spLocks noChangeArrowheads="1"/>
            </p:cNvSpPr>
            <p:nvPr/>
          </p:nvSpPr>
          <p:spPr bwMode="auto">
            <a:xfrm>
              <a:off x="4162" y="1925"/>
              <a:ext cx="339" cy="2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600" b="1">
                  <a:latin typeface="Lato" panose="020F0502020204030203" pitchFamily="34" charset="0"/>
                </a:rPr>
                <a:t>free</a:t>
              </a:r>
            </a:p>
          </p:txBody>
        </p:sp>
        <p:sp>
          <p:nvSpPr>
            <p:cNvPr id="200769" name="Rectangle 65"/>
            <p:cNvSpPr>
              <a:spLocks noChangeArrowheads="1"/>
            </p:cNvSpPr>
            <p:nvPr/>
          </p:nvSpPr>
          <p:spPr bwMode="auto">
            <a:xfrm>
              <a:off x="4162" y="2789"/>
              <a:ext cx="456" cy="2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600" b="1">
                  <a:latin typeface="Lato" panose="020F0502020204030203" pitchFamily="34" charset="0"/>
                </a:rPr>
                <a:t>user 5</a:t>
              </a:r>
            </a:p>
          </p:txBody>
        </p:sp>
        <p:sp>
          <p:nvSpPr>
            <p:cNvPr id="200770" name="Rectangle 66"/>
            <p:cNvSpPr>
              <a:spLocks noChangeArrowheads="1"/>
            </p:cNvSpPr>
            <p:nvPr/>
          </p:nvSpPr>
          <p:spPr bwMode="auto">
            <a:xfrm>
              <a:off x="4162" y="2443"/>
              <a:ext cx="339" cy="2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600" b="1">
                  <a:latin typeface="Lato" panose="020F0502020204030203" pitchFamily="34" charset="0"/>
                </a:rPr>
                <a:t>free</a:t>
              </a:r>
            </a:p>
          </p:txBody>
        </p:sp>
        <p:sp>
          <p:nvSpPr>
            <p:cNvPr id="200771" name="Line 67"/>
            <p:cNvSpPr>
              <a:spLocks noChangeShapeType="1"/>
            </p:cNvSpPr>
            <p:nvPr/>
          </p:nvSpPr>
          <p:spPr bwMode="auto">
            <a:xfrm>
              <a:off x="4644" y="2326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72" name="Rectangle 68"/>
            <p:cNvSpPr>
              <a:spLocks noChangeArrowheads="1"/>
            </p:cNvSpPr>
            <p:nvPr/>
          </p:nvSpPr>
          <p:spPr bwMode="auto">
            <a:xfrm>
              <a:off x="4162" y="2141"/>
              <a:ext cx="456" cy="2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600" b="1">
                  <a:latin typeface="Lato" panose="020F0502020204030203" pitchFamily="34" charset="0"/>
                </a:rPr>
                <a:t>user 4</a:t>
              </a:r>
            </a:p>
          </p:txBody>
        </p:sp>
        <p:sp>
          <p:nvSpPr>
            <p:cNvPr id="200773" name="Rectangle 69"/>
            <p:cNvSpPr>
              <a:spLocks noChangeArrowheads="1"/>
            </p:cNvSpPr>
            <p:nvPr/>
          </p:nvSpPr>
          <p:spPr bwMode="auto">
            <a:xfrm>
              <a:off x="1656" y="931"/>
              <a:ext cx="719" cy="3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600" b="1">
                  <a:latin typeface="Lato" panose="020F0502020204030203" pitchFamily="34" charset="0"/>
                </a:rPr>
                <a:t>User 4 &amp; 5 </a:t>
              </a:r>
            </a:p>
            <a:p>
              <a:pPr algn="l" defTabSz="739775"/>
              <a:r>
                <a:rPr lang="en-US" sz="1600" b="1">
                  <a:latin typeface="Lato" panose="020F0502020204030203" pitchFamily="34" charset="0"/>
                </a:rPr>
                <a:t>arrives</a:t>
              </a:r>
            </a:p>
          </p:txBody>
        </p:sp>
        <p:sp>
          <p:nvSpPr>
            <p:cNvPr id="200774" name="Line 70"/>
            <p:cNvSpPr>
              <a:spLocks noChangeShapeType="1"/>
            </p:cNvSpPr>
            <p:nvPr/>
          </p:nvSpPr>
          <p:spPr bwMode="auto">
            <a:xfrm>
              <a:off x="1622" y="1289"/>
              <a:ext cx="821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0775" name="Rectangle 71"/>
            <p:cNvSpPr>
              <a:spLocks noChangeArrowheads="1"/>
            </p:cNvSpPr>
            <p:nvPr/>
          </p:nvSpPr>
          <p:spPr bwMode="auto">
            <a:xfrm>
              <a:off x="3557" y="931"/>
              <a:ext cx="694" cy="3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algn="l" defTabSz="739775"/>
              <a:r>
                <a:rPr lang="en-US" sz="1600" b="1">
                  <a:latin typeface="Lato" panose="020F0502020204030203" pitchFamily="34" charset="0"/>
                </a:rPr>
                <a:t>User 2 &amp; 3</a:t>
              </a:r>
            </a:p>
            <a:p>
              <a:pPr algn="l" defTabSz="739775"/>
              <a:r>
                <a:rPr lang="en-US" sz="1600" b="1">
                  <a:latin typeface="Lato" panose="020F0502020204030203" pitchFamily="34" charset="0"/>
                </a:rPr>
                <a:t>leaves</a:t>
              </a:r>
            </a:p>
          </p:txBody>
        </p:sp>
        <p:sp>
          <p:nvSpPr>
            <p:cNvPr id="200776" name="Line 72"/>
            <p:cNvSpPr>
              <a:spLocks noChangeShapeType="1"/>
            </p:cNvSpPr>
            <p:nvPr/>
          </p:nvSpPr>
          <p:spPr bwMode="auto">
            <a:xfrm>
              <a:off x="3523" y="1289"/>
              <a:ext cx="821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</p:grpSp>
      <p:sp>
        <p:nvSpPr>
          <p:cNvPr id="200777" name="Rectangle 73"/>
          <p:cNvSpPr>
            <a:spLocks noChangeArrowheads="1"/>
          </p:cNvSpPr>
          <p:nvPr/>
        </p:nvSpPr>
        <p:spPr bwMode="auto">
          <a:xfrm>
            <a:off x="304800" y="5486400"/>
            <a:ext cx="8152874" cy="9515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800" dirty="0">
                <a:latin typeface="Lato" panose="020F0502020204030203" pitchFamily="34" charset="0"/>
              </a:rPr>
              <a:t>  As users come and go, the storage is “fragmented”. </a:t>
            </a:r>
          </a:p>
          <a:p>
            <a:pPr algn="l"/>
            <a:r>
              <a:rPr lang="en-US" sz="2800" dirty="0">
                <a:latin typeface="Lato" panose="020F0502020204030203" pitchFamily="34" charset="0"/>
              </a:rPr>
              <a:t>  Problems?  Solutions?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8369A-FA9A-364B-A195-D503ABB56332}"/>
              </a:ext>
            </a:extLst>
          </p:cNvPr>
          <p:cNvSpPr txBox="1"/>
          <p:nvPr/>
        </p:nvSpPr>
        <p:spPr>
          <a:xfrm>
            <a:off x="5200256" y="1004541"/>
            <a:ext cx="3591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(External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125928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Paged Memory Systems</a:t>
            </a: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9FD8B61-C01A-4029-87EA-D24B2606867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8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(c) Derek Chiou &amp; Mattan Erez &amp; Dam Sunwoo</a:t>
            </a:r>
            <a:endParaRPr lang="en-US" altLang="en-US" dirty="0">
              <a:latin typeface="Lato" panose="020F0502020204030203" pitchFamily="34" charset="0"/>
            </a:endParaRP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593725" y="1431925"/>
            <a:ext cx="655987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>
                <a:latin typeface="Lato" panose="020F0502020204030203" pitchFamily="34" charset="0"/>
              </a:rPr>
              <a:t>Relaxes the contiguous allocation requirement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957263" y="2138363"/>
            <a:ext cx="1003300" cy="1346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1734" name="Line 6"/>
          <p:cNvSpPr>
            <a:spLocks noChangeShapeType="1"/>
          </p:cNvSpPr>
          <p:nvPr/>
        </p:nvSpPr>
        <p:spPr bwMode="auto">
          <a:xfrm>
            <a:off x="944563" y="2468563"/>
            <a:ext cx="1028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1735" name="Line 7"/>
          <p:cNvSpPr>
            <a:spLocks noChangeShapeType="1"/>
          </p:cNvSpPr>
          <p:nvPr/>
        </p:nvSpPr>
        <p:spPr bwMode="auto">
          <a:xfrm>
            <a:off x="944563" y="2811463"/>
            <a:ext cx="1028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1736" name="Line 8"/>
          <p:cNvSpPr>
            <a:spLocks noChangeShapeType="1"/>
          </p:cNvSpPr>
          <p:nvPr/>
        </p:nvSpPr>
        <p:spPr bwMode="auto">
          <a:xfrm>
            <a:off x="944563" y="3154363"/>
            <a:ext cx="1028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1737" name="Rectangle 9"/>
          <p:cNvSpPr>
            <a:spLocks noChangeArrowheads="1"/>
          </p:cNvSpPr>
          <p:nvPr/>
        </p:nvSpPr>
        <p:spPr bwMode="auto">
          <a:xfrm>
            <a:off x="3563938" y="2274888"/>
            <a:ext cx="1003300" cy="10731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1738" name="Line 10"/>
          <p:cNvSpPr>
            <a:spLocks noChangeShapeType="1"/>
          </p:cNvSpPr>
          <p:nvPr/>
        </p:nvSpPr>
        <p:spPr bwMode="auto">
          <a:xfrm>
            <a:off x="3551238" y="2536825"/>
            <a:ext cx="1028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1739" name="Line 11"/>
          <p:cNvSpPr>
            <a:spLocks noChangeShapeType="1"/>
          </p:cNvSpPr>
          <p:nvPr/>
        </p:nvSpPr>
        <p:spPr bwMode="auto">
          <a:xfrm>
            <a:off x="3551238" y="2811463"/>
            <a:ext cx="1028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1740" name="Line 12"/>
          <p:cNvSpPr>
            <a:spLocks noChangeShapeType="1"/>
          </p:cNvSpPr>
          <p:nvPr/>
        </p:nvSpPr>
        <p:spPr bwMode="auto">
          <a:xfrm>
            <a:off x="3551238" y="3086100"/>
            <a:ext cx="1028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1741" name="Rectangle 13"/>
          <p:cNvSpPr>
            <a:spLocks noChangeArrowheads="1"/>
          </p:cNvSpPr>
          <p:nvPr/>
        </p:nvSpPr>
        <p:spPr bwMode="auto">
          <a:xfrm>
            <a:off x="3262313" y="2243138"/>
            <a:ext cx="301365" cy="3603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800" b="1">
                <a:latin typeface="Lato" panose="020F0502020204030203" pitchFamily="34" charset="0"/>
              </a:rPr>
              <a:t>0</a:t>
            </a:r>
          </a:p>
        </p:txBody>
      </p:sp>
      <p:sp>
        <p:nvSpPr>
          <p:cNvPr id="201742" name="Rectangle 14"/>
          <p:cNvSpPr>
            <a:spLocks noChangeArrowheads="1"/>
          </p:cNvSpPr>
          <p:nvPr/>
        </p:nvSpPr>
        <p:spPr bwMode="auto">
          <a:xfrm>
            <a:off x="3262313" y="2517775"/>
            <a:ext cx="301365" cy="3603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800" b="1">
                <a:latin typeface="Lato" panose="020F0502020204030203" pitchFamily="34" charset="0"/>
              </a:rPr>
              <a:t>1</a:t>
            </a:r>
          </a:p>
        </p:txBody>
      </p:sp>
      <p:sp>
        <p:nvSpPr>
          <p:cNvPr id="201743" name="Rectangle 15"/>
          <p:cNvSpPr>
            <a:spLocks noChangeArrowheads="1"/>
          </p:cNvSpPr>
          <p:nvPr/>
        </p:nvSpPr>
        <p:spPr bwMode="auto">
          <a:xfrm>
            <a:off x="3262313" y="2792413"/>
            <a:ext cx="301365" cy="3603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800" b="1">
                <a:latin typeface="Lato" panose="020F0502020204030203" pitchFamily="34" charset="0"/>
              </a:rPr>
              <a:t>2</a:t>
            </a:r>
          </a:p>
        </p:txBody>
      </p:sp>
      <p:sp>
        <p:nvSpPr>
          <p:cNvPr id="201744" name="Rectangle 16"/>
          <p:cNvSpPr>
            <a:spLocks noChangeArrowheads="1"/>
          </p:cNvSpPr>
          <p:nvPr/>
        </p:nvSpPr>
        <p:spPr bwMode="auto">
          <a:xfrm>
            <a:off x="3262313" y="3067050"/>
            <a:ext cx="301365" cy="3603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800" b="1">
                <a:latin typeface="Lato" panose="020F0502020204030203" pitchFamily="34" charset="0"/>
              </a:rPr>
              <a:t>3</a:t>
            </a:r>
          </a:p>
        </p:txBody>
      </p:sp>
      <p:grpSp>
        <p:nvGrpSpPr>
          <p:cNvPr id="201745" name="Group 17"/>
          <p:cNvGrpSpPr>
            <a:grpSpLocks/>
          </p:cNvGrpSpPr>
          <p:nvPr/>
        </p:nvGrpSpPr>
        <p:grpSpPr bwMode="auto">
          <a:xfrm>
            <a:off x="7391400" y="1782763"/>
            <a:ext cx="1028700" cy="4389437"/>
            <a:chOff x="4656" y="1123"/>
            <a:chExt cx="648" cy="2765"/>
          </a:xfrm>
        </p:grpSpPr>
        <p:sp>
          <p:nvSpPr>
            <p:cNvPr id="201746" name="Line 18"/>
            <p:cNvSpPr>
              <a:spLocks noChangeShapeType="1"/>
            </p:cNvSpPr>
            <p:nvPr/>
          </p:nvSpPr>
          <p:spPr bwMode="auto">
            <a:xfrm>
              <a:off x="4656" y="1123"/>
              <a:ext cx="0" cy="27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1747" name="Line 19"/>
            <p:cNvSpPr>
              <a:spLocks noChangeShapeType="1"/>
            </p:cNvSpPr>
            <p:nvPr/>
          </p:nvSpPr>
          <p:spPr bwMode="auto">
            <a:xfrm>
              <a:off x="5304" y="1123"/>
              <a:ext cx="0" cy="27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1748" name="Line 20"/>
            <p:cNvSpPr>
              <a:spLocks noChangeShapeType="1"/>
            </p:cNvSpPr>
            <p:nvPr/>
          </p:nvSpPr>
          <p:spPr bwMode="auto">
            <a:xfrm>
              <a:off x="4656" y="1296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1749" name="Line 21"/>
            <p:cNvSpPr>
              <a:spLocks noChangeShapeType="1"/>
            </p:cNvSpPr>
            <p:nvPr/>
          </p:nvSpPr>
          <p:spPr bwMode="auto">
            <a:xfrm>
              <a:off x="4656" y="1512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1750" name="Line 22"/>
            <p:cNvSpPr>
              <a:spLocks noChangeShapeType="1"/>
            </p:cNvSpPr>
            <p:nvPr/>
          </p:nvSpPr>
          <p:spPr bwMode="auto">
            <a:xfrm>
              <a:off x="4656" y="1728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1751" name="Line 23"/>
            <p:cNvSpPr>
              <a:spLocks noChangeShapeType="1"/>
            </p:cNvSpPr>
            <p:nvPr/>
          </p:nvSpPr>
          <p:spPr bwMode="auto">
            <a:xfrm>
              <a:off x="4656" y="1944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1752" name="Line 24"/>
            <p:cNvSpPr>
              <a:spLocks noChangeShapeType="1"/>
            </p:cNvSpPr>
            <p:nvPr/>
          </p:nvSpPr>
          <p:spPr bwMode="auto">
            <a:xfrm>
              <a:off x="4656" y="2160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1753" name="Line 25"/>
            <p:cNvSpPr>
              <a:spLocks noChangeShapeType="1"/>
            </p:cNvSpPr>
            <p:nvPr/>
          </p:nvSpPr>
          <p:spPr bwMode="auto">
            <a:xfrm>
              <a:off x="4656" y="2376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1754" name="Line 26"/>
            <p:cNvSpPr>
              <a:spLocks noChangeShapeType="1"/>
            </p:cNvSpPr>
            <p:nvPr/>
          </p:nvSpPr>
          <p:spPr bwMode="auto">
            <a:xfrm>
              <a:off x="4656" y="2592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1755" name="Line 27"/>
            <p:cNvSpPr>
              <a:spLocks noChangeShapeType="1"/>
            </p:cNvSpPr>
            <p:nvPr/>
          </p:nvSpPr>
          <p:spPr bwMode="auto">
            <a:xfrm>
              <a:off x="4656" y="2808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1756" name="Line 28"/>
            <p:cNvSpPr>
              <a:spLocks noChangeShapeType="1"/>
            </p:cNvSpPr>
            <p:nvPr/>
          </p:nvSpPr>
          <p:spPr bwMode="auto">
            <a:xfrm>
              <a:off x="4656" y="3024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1757" name="Line 29"/>
            <p:cNvSpPr>
              <a:spLocks noChangeShapeType="1"/>
            </p:cNvSpPr>
            <p:nvPr/>
          </p:nvSpPr>
          <p:spPr bwMode="auto">
            <a:xfrm>
              <a:off x="4656" y="3240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1758" name="Line 30"/>
            <p:cNvSpPr>
              <a:spLocks noChangeShapeType="1"/>
            </p:cNvSpPr>
            <p:nvPr/>
          </p:nvSpPr>
          <p:spPr bwMode="auto">
            <a:xfrm>
              <a:off x="4656" y="3456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1759" name="Line 31"/>
            <p:cNvSpPr>
              <a:spLocks noChangeShapeType="1"/>
            </p:cNvSpPr>
            <p:nvPr/>
          </p:nvSpPr>
          <p:spPr bwMode="auto">
            <a:xfrm>
              <a:off x="4656" y="3672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</p:grpSp>
      <p:sp>
        <p:nvSpPr>
          <p:cNvPr id="201760" name="Rectangle 32"/>
          <p:cNvSpPr>
            <a:spLocks noChangeArrowheads="1"/>
          </p:cNvSpPr>
          <p:nvPr/>
        </p:nvSpPr>
        <p:spPr bwMode="auto">
          <a:xfrm>
            <a:off x="1343025" y="2152650"/>
            <a:ext cx="301365" cy="3603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800" b="1">
                <a:latin typeface="Lato" panose="020F0502020204030203" pitchFamily="34" charset="0"/>
              </a:rPr>
              <a:t>0</a:t>
            </a:r>
          </a:p>
        </p:txBody>
      </p:sp>
      <p:sp>
        <p:nvSpPr>
          <p:cNvPr id="201761" name="Rectangle 33"/>
          <p:cNvSpPr>
            <a:spLocks noChangeArrowheads="1"/>
          </p:cNvSpPr>
          <p:nvPr/>
        </p:nvSpPr>
        <p:spPr bwMode="auto">
          <a:xfrm>
            <a:off x="1343025" y="2495550"/>
            <a:ext cx="301365" cy="3603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800" b="1">
                <a:latin typeface="Lato" panose="020F0502020204030203" pitchFamily="34" charset="0"/>
              </a:rPr>
              <a:t>1</a:t>
            </a:r>
          </a:p>
        </p:txBody>
      </p:sp>
      <p:sp>
        <p:nvSpPr>
          <p:cNvPr id="201762" name="Rectangle 34"/>
          <p:cNvSpPr>
            <a:spLocks noChangeArrowheads="1"/>
          </p:cNvSpPr>
          <p:nvPr/>
        </p:nvSpPr>
        <p:spPr bwMode="auto">
          <a:xfrm>
            <a:off x="1343025" y="2838450"/>
            <a:ext cx="301365" cy="3603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800" b="1">
                <a:latin typeface="Lato" panose="020F0502020204030203" pitchFamily="34" charset="0"/>
              </a:rPr>
              <a:t>2</a:t>
            </a:r>
          </a:p>
        </p:txBody>
      </p:sp>
      <p:sp>
        <p:nvSpPr>
          <p:cNvPr id="201763" name="Rectangle 35"/>
          <p:cNvSpPr>
            <a:spLocks noChangeArrowheads="1"/>
          </p:cNvSpPr>
          <p:nvPr/>
        </p:nvSpPr>
        <p:spPr bwMode="auto">
          <a:xfrm>
            <a:off x="1343025" y="3181350"/>
            <a:ext cx="301365" cy="3603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800" b="1">
                <a:latin typeface="Lato" panose="020F0502020204030203" pitchFamily="34" charset="0"/>
              </a:rPr>
              <a:t>3</a:t>
            </a:r>
          </a:p>
        </p:txBody>
      </p:sp>
      <p:sp>
        <p:nvSpPr>
          <p:cNvPr id="201764" name="Rectangle 36"/>
          <p:cNvSpPr>
            <a:spLocks noChangeArrowheads="1"/>
          </p:cNvSpPr>
          <p:nvPr/>
        </p:nvSpPr>
        <p:spPr bwMode="auto">
          <a:xfrm>
            <a:off x="793750" y="3546475"/>
            <a:ext cx="1498808" cy="5757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600" b="1">
                <a:latin typeface="Lato" panose="020F0502020204030203" pitchFamily="34" charset="0"/>
              </a:rPr>
              <a:t>Address Space</a:t>
            </a:r>
          </a:p>
          <a:p>
            <a:pPr algn="l" defTabSz="739775"/>
            <a:r>
              <a:rPr lang="en-US" sz="1600" b="1">
                <a:latin typeface="Lato" panose="020F0502020204030203" pitchFamily="34" charset="0"/>
              </a:rPr>
              <a:t>of User-1</a:t>
            </a:r>
          </a:p>
        </p:txBody>
      </p:sp>
      <p:sp>
        <p:nvSpPr>
          <p:cNvPr id="201765" name="Rectangle 37"/>
          <p:cNvSpPr>
            <a:spLocks noChangeArrowheads="1"/>
          </p:cNvSpPr>
          <p:nvPr/>
        </p:nvSpPr>
        <p:spPr bwMode="auto">
          <a:xfrm>
            <a:off x="3468688" y="3546475"/>
            <a:ext cx="1178528" cy="5757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600" b="1">
                <a:latin typeface="Lato" panose="020F0502020204030203" pitchFamily="34" charset="0"/>
              </a:rPr>
              <a:t>Page Table </a:t>
            </a:r>
          </a:p>
          <a:p>
            <a:pPr algn="l" defTabSz="739775"/>
            <a:r>
              <a:rPr lang="en-US" sz="1600" b="1">
                <a:latin typeface="Lato" panose="020F0502020204030203" pitchFamily="34" charset="0"/>
              </a:rPr>
              <a:t>of User-1</a:t>
            </a:r>
          </a:p>
        </p:txBody>
      </p:sp>
      <p:sp>
        <p:nvSpPr>
          <p:cNvPr id="201767" name="Line 39"/>
          <p:cNvSpPr>
            <a:spLocks noChangeShapeType="1"/>
          </p:cNvSpPr>
          <p:nvPr/>
        </p:nvSpPr>
        <p:spPr bwMode="auto">
          <a:xfrm flipV="1">
            <a:off x="4038600" y="2193925"/>
            <a:ext cx="3352800" cy="473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1768" name="Line 40"/>
          <p:cNvSpPr>
            <a:spLocks noChangeShapeType="1"/>
          </p:cNvSpPr>
          <p:nvPr/>
        </p:nvSpPr>
        <p:spPr bwMode="auto">
          <a:xfrm>
            <a:off x="4038600" y="2362200"/>
            <a:ext cx="3352800" cy="242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1769" name="Line 41"/>
          <p:cNvSpPr>
            <a:spLocks noChangeShapeType="1"/>
          </p:cNvSpPr>
          <p:nvPr/>
        </p:nvSpPr>
        <p:spPr bwMode="auto">
          <a:xfrm>
            <a:off x="4114800" y="2971800"/>
            <a:ext cx="3276600" cy="2378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1770" name="Line 42"/>
          <p:cNvSpPr>
            <a:spLocks noChangeShapeType="1"/>
          </p:cNvSpPr>
          <p:nvPr/>
        </p:nvSpPr>
        <p:spPr bwMode="auto">
          <a:xfrm>
            <a:off x="4114800" y="3276600"/>
            <a:ext cx="327660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1771" name="Rectangle 43"/>
          <p:cNvSpPr>
            <a:spLocks noChangeArrowheads="1"/>
          </p:cNvSpPr>
          <p:nvPr/>
        </p:nvSpPr>
        <p:spPr bwMode="auto">
          <a:xfrm>
            <a:off x="1411288" y="4552950"/>
            <a:ext cx="3132139" cy="3603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800" b="1">
                <a:latin typeface="Lato" panose="020F0502020204030203" pitchFamily="34" charset="0"/>
              </a:rPr>
              <a:t>processor generated address</a:t>
            </a:r>
          </a:p>
        </p:txBody>
      </p:sp>
      <p:sp>
        <p:nvSpPr>
          <p:cNvPr id="201772" name="Rectangle 44"/>
          <p:cNvSpPr>
            <a:spLocks noChangeArrowheads="1"/>
          </p:cNvSpPr>
          <p:nvPr/>
        </p:nvSpPr>
        <p:spPr bwMode="auto">
          <a:xfrm>
            <a:off x="1781175" y="4195763"/>
            <a:ext cx="2305050" cy="317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1773" name="Line 45"/>
          <p:cNvSpPr>
            <a:spLocks noChangeShapeType="1"/>
          </p:cNvSpPr>
          <p:nvPr/>
        </p:nvSpPr>
        <p:spPr bwMode="auto">
          <a:xfrm>
            <a:off x="3344863" y="4183063"/>
            <a:ext cx="0" cy="342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1774" name="Rectangle 46"/>
          <p:cNvSpPr>
            <a:spLocks noChangeArrowheads="1"/>
          </p:cNvSpPr>
          <p:nvPr/>
        </p:nvSpPr>
        <p:spPr bwMode="auto">
          <a:xfrm>
            <a:off x="3330575" y="4210050"/>
            <a:ext cx="787400" cy="3571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800" b="1">
                <a:latin typeface="Lato" panose="020F0502020204030203" pitchFamily="34" charset="0"/>
              </a:rPr>
              <a:t>offset</a:t>
            </a:r>
          </a:p>
        </p:txBody>
      </p:sp>
      <p:sp>
        <p:nvSpPr>
          <p:cNvPr id="201775" name="Rectangle 47"/>
          <p:cNvSpPr>
            <a:spLocks noChangeArrowheads="1"/>
          </p:cNvSpPr>
          <p:nvPr/>
        </p:nvSpPr>
        <p:spPr bwMode="auto">
          <a:xfrm>
            <a:off x="1754188" y="4210050"/>
            <a:ext cx="1511632" cy="3603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800" b="1" dirty="0">
                <a:latin typeface="Lato" panose="020F0502020204030203" pitchFamily="34" charset="0"/>
              </a:rPr>
              <a:t>page number</a:t>
            </a:r>
          </a:p>
        </p:txBody>
      </p:sp>
      <p:sp>
        <p:nvSpPr>
          <p:cNvPr id="201776" name="Rectangle 48"/>
          <p:cNvSpPr>
            <a:spLocks noChangeArrowheads="1"/>
          </p:cNvSpPr>
          <p:nvPr/>
        </p:nvSpPr>
        <p:spPr bwMode="auto">
          <a:xfrm>
            <a:off x="862013" y="5033963"/>
            <a:ext cx="4089453" cy="146835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800" b="1" dirty="0">
                <a:latin typeface="Lato" panose="020F0502020204030203" pitchFamily="34" charset="0"/>
              </a:rPr>
              <a:t>Hardware looks up the address of the </a:t>
            </a:r>
          </a:p>
          <a:p>
            <a:pPr algn="l" defTabSz="739775"/>
            <a:r>
              <a:rPr lang="en-US" sz="1800" b="1" dirty="0">
                <a:latin typeface="Lato" panose="020F0502020204030203" pitchFamily="34" charset="0"/>
              </a:rPr>
              <a:t>   base of the page in the page table</a:t>
            </a:r>
          </a:p>
          <a:p>
            <a:pPr algn="l" defTabSz="739775"/>
            <a:endParaRPr lang="en-US" sz="1800" b="1" dirty="0">
              <a:latin typeface="Lato" panose="020F0502020204030203" pitchFamily="34" charset="0"/>
            </a:endParaRPr>
          </a:p>
          <a:p>
            <a:pPr algn="l" defTabSz="739775"/>
            <a:r>
              <a:rPr lang="en-US" sz="1800" b="1" dirty="0">
                <a:latin typeface="Lato" panose="020F0502020204030203" pitchFamily="34" charset="0"/>
              </a:rPr>
              <a:t>   	small page size </a:t>
            </a:r>
            <a:r>
              <a:rPr lang="en-US" sz="1800" b="1" dirty="0">
                <a:latin typeface="Symbol" panose="05050102010706020507" pitchFamily="18" charset="2"/>
              </a:rPr>
              <a:t>Þ</a:t>
            </a:r>
            <a:r>
              <a:rPr lang="en-US" sz="1800" b="1" dirty="0">
                <a:latin typeface="Lato" panose="020F0502020204030203" pitchFamily="34" charset="0"/>
              </a:rPr>
              <a:t> large page table</a:t>
            </a:r>
          </a:p>
          <a:p>
            <a:pPr defTabSz="739775"/>
            <a:r>
              <a:rPr lang="en-US" sz="1800" b="1" dirty="0">
                <a:latin typeface="Lato" panose="020F0502020204030203" pitchFamily="34" charset="0"/>
              </a:rPr>
              <a:t>	Large page size </a:t>
            </a:r>
            <a:r>
              <a:rPr lang="en-US" sz="1800" b="1" dirty="0">
                <a:latin typeface="Symbol" panose="05050102010706020507" pitchFamily="18" charset="2"/>
              </a:rPr>
              <a:t>Þ</a:t>
            </a:r>
            <a:r>
              <a:rPr lang="en-US" sz="1800" b="1" dirty="0">
                <a:latin typeface="Lato" panose="020F0502020204030203" pitchFamily="34" charset="0"/>
              </a:rPr>
              <a:t> small page table</a:t>
            </a:r>
          </a:p>
        </p:txBody>
      </p:sp>
    </p:spTree>
    <p:extLst>
      <p:ext uri="{BB962C8B-B14F-4D97-AF65-F5344CB8AC3E}">
        <p14:creationId xmlns:p14="http://schemas.microsoft.com/office/powerpoint/2010/main" val="390683098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Demand Paging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99F8BE-3158-4ACC-9D6D-293553305AA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433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Storage Hierarchies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8534400" cy="4251326"/>
          </a:xfrm>
          <a:noFill/>
          <a:ln/>
        </p:spPr>
        <p:txBody>
          <a:bodyPr lIns="90488" tIns="44450" rIns="90488" bIns="44450"/>
          <a:lstStyle/>
          <a:p>
            <a:r>
              <a:rPr lang="en-US" sz="2400" dirty="0"/>
              <a:t>Storage is hierarchical in the order (away from the CPU) of</a:t>
            </a:r>
          </a:p>
          <a:p>
            <a:pPr lvl="1"/>
            <a:r>
              <a:rPr lang="en-US" sz="2000" dirty="0"/>
              <a:t>increasing latency </a:t>
            </a:r>
            <a:r>
              <a:rPr lang="en-US" sz="2000" dirty="0" err="1"/>
              <a:t>t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					</a:t>
            </a:r>
            <a:r>
              <a:rPr lang="en-US" sz="2000" dirty="0" err="1"/>
              <a:t>t</a:t>
            </a:r>
            <a:r>
              <a:rPr lang="en-US" sz="2000" baseline="-25000" dirty="0" err="1"/>
              <a:t>i</a:t>
            </a:r>
            <a:r>
              <a:rPr lang="en-US" sz="2000" dirty="0"/>
              <a:t> &lt;</a:t>
            </a:r>
            <a:r>
              <a:rPr lang="en-US" sz="2000" baseline="-25000" dirty="0"/>
              <a:t>  </a:t>
            </a:r>
            <a:r>
              <a:rPr lang="en-US" sz="2000" dirty="0"/>
              <a:t>t </a:t>
            </a:r>
            <a:r>
              <a:rPr lang="en-US" sz="2000" baseline="-25000" dirty="0"/>
              <a:t>i+1</a:t>
            </a:r>
            <a:endParaRPr lang="en-US" sz="2000" dirty="0"/>
          </a:p>
          <a:p>
            <a:pPr lvl="1"/>
            <a:r>
              <a:rPr lang="en-US" sz="2000" dirty="0"/>
              <a:t>increasing size </a:t>
            </a:r>
            <a:r>
              <a:rPr lang="en-US" sz="2000" dirty="0" err="1"/>
              <a:t>s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   </a:t>
            </a:r>
            <a:r>
              <a:rPr lang="en-US" sz="2000" dirty="0"/>
              <a:t>&amp; </a:t>
            </a:r>
            <a:r>
              <a:rPr lang="en-US" sz="2000" baseline="-25000" dirty="0"/>
              <a:t> </a:t>
            </a:r>
            <a:r>
              <a:rPr lang="en-US" sz="2000" dirty="0"/>
              <a:t>decreasing cost c</a:t>
            </a:r>
            <a:r>
              <a:rPr lang="en-US" sz="2000" baseline="-25000" dirty="0"/>
              <a:t>i	</a:t>
            </a:r>
            <a:r>
              <a:rPr lang="en-US" sz="2000" dirty="0" err="1"/>
              <a:t>s</a:t>
            </a:r>
            <a:r>
              <a:rPr lang="en-US" sz="2000" baseline="-25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cs typeface="Arial" pitchFamily="34" charset="0"/>
              </a:rPr>
              <a:t>≤</a:t>
            </a:r>
            <a:r>
              <a:rPr lang="en-US" sz="2000" baseline="-25000" dirty="0"/>
              <a:t>  </a:t>
            </a:r>
            <a:r>
              <a:rPr lang="en-US" sz="2000" dirty="0"/>
              <a:t>s </a:t>
            </a:r>
            <a:r>
              <a:rPr lang="en-US" sz="2000" baseline="-25000" dirty="0"/>
              <a:t>i+1</a:t>
            </a:r>
            <a:r>
              <a:rPr lang="en-US" sz="2000" dirty="0"/>
              <a:t>,   c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dirty="0">
                <a:cs typeface="Arial" pitchFamily="34" charset="0"/>
              </a:rPr>
              <a:t>≥</a:t>
            </a:r>
            <a:r>
              <a:rPr lang="en-US" sz="2000" baseline="-25000" dirty="0"/>
              <a:t>  </a:t>
            </a:r>
            <a:r>
              <a:rPr lang="en-US" sz="2000" dirty="0"/>
              <a:t>c </a:t>
            </a:r>
            <a:r>
              <a:rPr lang="en-US" sz="2000" baseline="-25000" dirty="0"/>
              <a:t>i+1</a:t>
            </a:r>
            <a:endParaRPr lang="en-US" sz="2000" dirty="0"/>
          </a:p>
          <a:p>
            <a:pPr lvl="1"/>
            <a:r>
              <a:rPr lang="en-US" sz="2000" dirty="0"/>
              <a:t>decreasing transfer bandwidth b</a:t>
            </a:r>
            <a:r>
              <a:rPr lang="en-US" sz="2000" baseline="-25000" dirty="0"/>
              <a:t>i		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cs typeface="Arial" pitchFamily="34" charset="0"/>
              </a:rPr>
              <a:t>≥</a:t>
            </a:r>
            <a:r>
              <a:rPr lang="en-US" sz="2000" baseline="-25000" dirty="0"/>
              <a:t>  </a:t>
            </a:r>
            <a:r>
              <a:rPr lang="en-US" sz="2000" dirty="0"/>
              <a:t>b </a:t>
            </a:r>
            <a:r>
              <a:rPr lang="en-US" sz="2000" baseline="-25000" dirty="0"/>
              <a:t>i+1</a:t>
            </a:r>
            <a:endParaRPr lang="en-US" sz="2000" dirty="0"/>
          </a:p>
          <a:p>
            <a:pPr lvl="1"/>
            <a:r>
              <a:rPr lang="en-US" sz="2000" dirty="0"/>
              <a:t>increasing natural unit of transfer x</a:t>
            </a:r>
            <a:r>
              <a:rPr lang="en-US" sz="2000" baseline="-25000" dirty="0"/>
              <a:t>i		</a:t>
            </a:r>
            <a:r>
              <a:rPr lang="en-US" sz="2000" dirty="0"/>
              <a:t>x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dirty="0">
                <a:cs typeface="Arial" pitchFamily="34" charset="0"/>
              </a:rPr>
              <a:t>≤</a:t>
            </a:r>
            <a:r>
              <a:rPr lang="en-US" sz="2000" baseline="-25000" dirty="0"/>
              <a:t> </a:t>
            </a:r>
            <a:r>
              <a:rPr lang="en-US" sz="2000" dirty="0"/>
              <a:t>x </a:t>
            </a:r>
            <a:r>
              <a:rPr lang="en-US" sz="2000" baseline="-25000" dirty="0"/>
              <a:t>i+1</a:t>
            </a:r>
          </a:p>
          <a:p>
            <a:pPr lvl="1"/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	Level 0: Registers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	Level 1: Caches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	Level 2: Main Memory (Primary Storage)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	Level 3: Disks (Secondary Storage)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	Level 4: Tape Backup (Tertiary Storage)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F15075-03B2-4E40-98F3-1A423FEB0F8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(c) Derek Chiou &amp; Mattan Erez &amp; Dam Sunwoo</a:t>
            </a:r>
            <a:endParaRPr lang="en-US" altLang="en-US" dirty="0">
              <a:latin typeface="Lato" panose="020F0502020204030203" pitchFamily="34" charset="0"/>
            </a:endParaRP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4479925" y="3013075"/>
            <a:ext cx="18415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05189" name="Line 5"/>
          <p:cNvSpPr>
            <a:spLocks noChangeShapeType="1"/>
          </p:cNvSpPr>
          <p:nvPr/>
        </p:nvSpPr>
        <p:spPr bwMode="auto">
          <a:xfrm>
            <a:off x="685800" y="609600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6200" y="1219200"/>
            <a:ext cx="1219200" cy="914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Lato" panose="020F0502020204030203" pitchFamily="34" charset="0"/>
              </a:rPr>
              <a:t>CPU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600200" y="1219200"/>
            <a:ext cx="1219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Lato" panose="020F0502020204030203" pitchFamily="34" charset="0"/>
              </a:rPr>
              <a:t>Cache</a:t>
            </a:r>
          </a:p>
          <a:p>
            <a:pPr algn="ctr" eaLnBrk="0" hangingPunct="0"/>
            <a:r>
              <a:rPr lang="en-US">
                <a:latin typeface="Lato" panose="020F0502020204030203" pitchFamily="34" charset="0"/>
              </a:rPr>
              <a:t>$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334000" y="1219200"/>
            <a:ext cx="12192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Lato" panose="020F0502020204030203" pitchFamily="34" charset="0"/>
              </a:rPr>
              <a:t>Memory</a:t>
            </a:r>
          </a:p>
        </p:txBody>
      </p:sp>
      <p:cxnSp>
        <p:nvCxnSpPr>
          <p:cNvPr id="12" name="AutoShape 16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1295400" y="16764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7"/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2819400" y="16764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429000" y="1219200"/>
            <a:ext cx="1219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Lato" panose="020F0502020204030203" pitchFamily="34" charset="0"/>
              </a:rPr>
              <a:t>Cache</a:t>
            </a:r>
          </a:p>
          <a:p>
            <a:pPr algn="ctr" eaLnBrk="0" hangingPunct="0"/>
            <a:r>
              <a:rPr lang="en-US">
                <a:latin typeface="Lato" panose="020F0502020204030203" pitchFamily="34" charset="0"/>
              </a:rPr>
              <a:t>$</a:t>
            </a:r>
          </a:p>
        </p:txBody>
      </p:sp>
      <p:cxnSp>
        <p:nvCxnSpPr>
          <p:cNvPr id="15" name="AutoShape 16"/>
          <p:cNvCxnSpPr>
            <a:cxnSpLocks noChangeShapeType="1"/>
            <a:stCxn id="10" idx="3"/>
            <a:endCxn id="14" idx="1"/>
          </p:cNvCxnSpPr>
          <p:nvPr/>
        </p:nvCxnSpPr>
        <p:spPr bwMode="auto">
          <a:xfrm>
            <a:off x="2819400" y="16764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  <a:stCxn id="14" idx="3"/>
            <a:endCxn id="11" idx="1"/>
          </p:cNvCxnSpPr>
          <p:nvPr/>
        </p:nvCxnSpPr>
        <p:spPr bwMode="auto">
          <a:xfrm>
            <a:off x="4648200" y="16764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600200" y="12192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Lato" panose="020F0502020204030203" pitchFamily="34" charset="0"/>
              </a:rPr>
              <a:t>Level 1</a:t>
            </a:r>
          </a:p>
          <a:p>
            <a:pPr algn="ctr" eaLnBrk="0" hangingPunct="0"/>
            <a:r>
              <a:rPr lang="en-US" dirty="0">
                <a:latin typeface="Lato" panose="020F0502020204030203" pitchFamily="34" charset="0"/>
              </a:rPr>
              <a:t>(L1 $)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429000" y="12192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Lato" panose="020F0502020204030203" pitchFamily="34" charset="0"/>
              </a:rPr>
              <a:t>LLC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7239000" y="1219200"/>
            <a:ext cx="12192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Lato" panose="020F0502020204030203" pitchFamily="34" charset="0"/>
              </a:rPr>
              <a:t>Disk</a:t>
            </a:r>
          </a:p>
        </p:txBody>
      </p:sp>
      <p:cxnSp>
        <p:nvCxnSpPr>
          <p:cNvPr id="20" name="AutoShape 16"/>
          <p:cNvCxnSpPr>
            <a:cxnSpLocks noChangeShapeType="1"/>
            <a:endCxn id="19" idx="1"/>
          </p:cNvCxnSpPr>
          <p:nvPr/>
        </p:nvCxnSpPr>
        <p:spPr bwMode="auto">
          <a:xfrm>
            <a:off x="6553200" y="16764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6"/>
          <p:cNvCxnSpPr>
            <a:cxnSpLocks noChangeShapeType="1"/>
          </p:cNvCxnSpPr>
          <p:nvPr/>
        </p:nvCxnSpPr>
        <p:spPr bwMode="auto">
          <a:xfrm>
            <a:off x="8458200" y="16764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2919657" y="1283791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4CC3C-B1E3-F84F-B9DD-3F27FEE4EF94}"/>
              </a:ext>
            </a:extLst>
          </p:cNvPr>
          <p:cNvSpPr txBox="1"/>
          <p:nvPr/>
        </p:nvSpPr>
        <p:spPr>
          <a:xfrm>
            <a:off x="6798371" y="5679596"/>
            <a:ext cx="2193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(access by processor)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00733F-DC5B-0841-B4AA-F3DCB4C8E49A}"/>
              </a:ext>
            </a:extLst>
          </p:cNvPr>
          <p:cNvSpPr txBox="1"/>
          <p:nvPr/>
        </p:nvSpPr>
        <p:spPr>
          <a:xfrm>
            <a:off x="7402703" y="6130509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(access by OS)</a:t>
            </a:r>
          </a:p>
        </p:txBody>
      </p:sp>
    </p:spTree>
    <p:extLst>
      <p:ext uri="{BB962C8B-B14F-4D97-AF65-F5344CB8AC3E}">
        <p14:creationId xmlns:p14="http://schemas.microsoft.com/office/powerpoint/2010/main" val="135654088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Hierarchical Storage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400" dirty="0"/>
              <a:t>Each level </a:t>
            </a:r>
            <a:r>
              <a:rPr lang="en-US" sz="2400" b="1" i="1" dirty="0" err="1"/>
              <a:t>memoizes</a:t>
            </a:r>
            <a:r>
              <a:rPr lang="en-US" sz="2400" b="1" i="1" dirty="0"/>
              <a:t> </a:t>
            </a:r>
            <a:r>
              <a:rPr lang="en-US" sz="2400" dirty="0"/>
              <a:t>values stored at lower levels of storage to avoid full latency cost when accessing</a:t>
            </a:r>
          </a:p>
          <a:p>
            <a:r>
              <a:rPr lang="en-US" sz="2400" dirty="0"/>
              <a:t>Effective Access time </a:t>
            </a:r>
            <a:br>
              <a:rPr lang="en-US" sz="2400" dirty="0"/>
            </a:b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 = h</a:t>
            </a:r>
            <a:r>
              <a:rPr lang="en-US" sz="2400" baseline="-25000" dirty="0"/>
              <a:t>i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 + (1- h</a:t>
            </a:r>
            <a:r>
              <a:rPr lang="en-US" sz="2400" baseline="-25000" dirty="0"/>
              <a:t>i</a:t>
            </a:r>
            <a:r>
              <a:rPr lang="en-US" sz="2400" dirty="0"/>
              <a:t>) t</a:t>
            </a:r>
            <a:r>
              <a:rPr lang="en-US" sz="2400" baseline="-25000" dirty="0"/>
              <a:t>i+1</a:t>
            </a:r>
          </a:p>
          <a:p>
            <a:pPr lvl="1"/>
            <a:r>
              <a:rPr lang="en-US" sz="2400" dirty="0"/>
              <a:t>where h</a:t>
            </a:r>
            <a:r>
              <a:rPr lang="en-US" sz="2400" baseline="-25000" dirty="0"/>
              <a:t>i</a:t>
            </a:r>
            <a:r>
              <a:rPr lang="en-US" sz="2400" dirty="0"/>
              <a:t> is the ‘hit’ ratio, the probability of finding the desired data </a:t>
            </a:r>
            <a:r>
              <a:rPr lang="en-US" sz="2400" dirty="0" err="1"/>
              <a:t>memoized</a:t>
            </a:r>
            <a:r>
              <a:rPr lang="en-US" sz="2400" dirty="0"/>
              <a:t> at level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Given good </a:t>
            </a:r>
            <a:r>
              <a:rPr lang="en-US" sz="2400" b="1" i="1" dirty="0"/>
              <a:t>locality</a:t>
            </a:r>
            <a:r>
              <a:rPr lang="en-US" sz="2400" dirty="0"/>
              <a:t> of reference (i.e., small working set), </a:t>
            </a:r>
            <a:br>
              <a:rPr lang="en-US" sz="2400" dirty="0"/>
            </a:br>
            <a:r>
              <a:rPr lang="en-US" sz="2400" dirty="0"/>
              <a:t>h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»</a:t>
            </a:r>
            <a:r>
              <a:rPr lang="en-US" sz="2400" dirty="0"/>
              <a:t> 1   </a:t>
            </a:r>
            <a:r>
              <a:rPr lang="en-US" sz="2400" dirty="0">
                <a:latin typeface="Symbol" pitchFamily="18" charset="2"/>
              </a:rPr>
              <a:t>Þ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»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	</a:t>
            </a:r>
          </a:p>
          <a:p>
            <a:r>
              <a:rPr lang="en-US" sz="2400" dirty="0"/>
              <a:t>Balanced system gives the best of both world</a:t>
            </a:r>
          </a:p>
          <a:p>
            <a:pPr lvl="1"/>
            <a:r>
              <a:rPr lang="en-US" sz="2000" dirty="0"/>
              <a:t>The performance of higher-level storage</a:t>
            </a:r>
          </a:p>
          <a:p>
            <a:pPr lvl="1"/>
            <a:r>
              <a:rPr lang="en-US" sz="2000" dirty="0"/>
              <a:t>The capacity of lower-level low-cost storage.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6DAC16B-E123-4DFD-904E-39730CD36D5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08541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Details: RAM vs. Disk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Disks much cheaper than RAM (consumer prices below)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Disk currently about $90 2TB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FLASH currently $90 206GB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DRAM currently $90 for 16GiB DDR3 1866MHz</a:t>
            </a:r>
          </a:p>
          <a:p>
            <a:pPr lvl="1">
              <a:lnSpc>
                <a:spcPct val="90000"/>
              </a:lnSpc>
            </a:pPr>
            <a:r>
              <a:rPr lang="en-US" sz="1800" b="1" i="1" dirty="0">
                <a:solidFill>
                  <a:schemeClr val="accent2"/>
                </a:solidFill>
              </a:rPr>
              <a:t>Disk &gt;100X cheaper than DRAM, FLASH right in between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Disks much slower than RAM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Disks (a fast one)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4.2ms read seek time, 100MiB/sec sustained rate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FLASH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Read time ~10us, 2GiB/sec sustained rate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Memory DDR2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50ns – 100ns to read a block of memory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~15GiB/s sustained rate</a:t>
            </a:r>
          </a:p>
          <a:p>
            <a:pPr lvl="1">
              <a:lnSpc>
                <a:spcPct val="90000"/>
              </a:lnSpc>
            </a:pPr>
            <a:r>
              <a:rPr lang="en-US" sz="1800" b="1" i="1" dirty="0">
                <a:solidFill>
                  <a:schemeClr val="accent2"/>
                </a:solidFill>
              </a:rPr>
              <a:t>Disks 4-5 orders of magnitude longer latency, 15-25 times less bandwidth</a:t>
            </a:r>
            <a:br>
              <a:rPr lang="en-US" sz="1800" b="1" i="1" dirty="0">
                <a:solidFill>
                  <a:schemeClr val="accent2"/>
                </a:solidFill>
              </a:rPr>
            </a:br>
            <a:r>
              <a:rPr lang="en-US" sz="1800" b="1" i="1" dirty="0">
                <a:solidFill>
                  <a:schemeClr val="accent2"/>
                </a:solidFill>
              </a:rPr>
              <a:t>FLASH right in between</a:t>
            </a:r>
          </a:p>
          <a:p>
            <a:r>
              <a:rPr lang="en-US" sz="2000" dirty="0"/>
              <a:t>Careful with prices though – not always just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1C2237C-B1FA-494C-9502-969562D055C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466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Final Exam Schedule confirmed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Dec 14 (Fri), 7-10pm, ECJ 1.214 (Not this classroom!)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This week only: Pritesh traveling on Friday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 Discussion Section on Friday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Please attend the Thursday one or Office Hours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Lab 4 and Grad Lab will be </a:t>
            </a:r>
            <a:r>
              <a:rPr lang="en-US">
                <a:sym typeface="Wingdings" panose="05000000000000000000" pitchFamily="2" charset="2"/>
              </a:rPr>
              <a:t>posted soon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2907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As Another Memory Hierarchy Level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Disks huge compared to RAM</a:t>
            </a:r>
          </a:p>
          <a:p>
            <a:pPr lvl="1"/>
            <a:r>
              <a:rPr lang="en-US" dirty="0"/>
              <a:t>Can we use disks as backing store to RAM?</a:t>
            </a:r>
          </a:p>
          <a:p>
            <a:pPr lvl="1"/>
            <a:r>
              <a:rPr lang="en-US" dirty="0"/>
              <a:t>Make RAM look as big as disk but as fast as RAM?</a:t>
            </a:r>
          </a:p>
          <a:p>
            <a:pPr lvl="2"/>
            <a:r>
              <a:rPr lang="en-US" dirty="0"/>
              <a:t>What caches did for RAM</a:t>
            </a:r>
          </a:p>
          <a:p>
            <a:r>
              <a:rPr lang="en-US" dirty="0"/>
              <a:t>Do it manually or automatically?</a:t>
            </a:r>
          </a:p>
          <a:p>
            <a:r>
              <a:rPr lang="en-US" dirty="0"/>
              <a:t>Relies on locality</a:t>
            </a:r>
          </a:p>
          <a:p>
            <a:r>
              <a:rPr lang="en-US" dirty="0"/>
              <a:t>Memory is a Cache for Disk</a:t>
            </a:r>
          </a:p>
          <a:p>
            <a:endParaRPr lang="en-US" dirty="0"/>
          </a:p>
          <a:p>
            <a:r>
              <a:rPr lang="en-US" dirty="0"/>
              <a:t>Important for sharing</a:t>
            </a:r>
          </a:p>
          <a:p>
            <a:pPr lvl="1"/>
            <a:r>
              <a:rPr lang="en-US" dirty="0"/>
              <a:t>May be more than one program resident on computer at a time</a:t>
            </a:r>
          </a:p>
          <a:p>
            <a:pPr lvl="1"/>
            <a:r>
              <a:rPr lang="en-US" dirty="0"/>
              <a:t>Aggregate program demands may be more than RAM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F46016D-2314-41C2-B824-2F456D33D18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2893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Manual Technique:  Overlays for Running Programs Larger than Memory</a:t>
            </a:r>
            <a:r>
              <a:rPr lang="en-US" i="1" dirty="0"/>
              <a:t> </a:t>
            </a:r>
          </a:p>
        </p:txBody>
      </p:sp>
      <p:sp>
        <p:nvSpPr>
          <p:cNvPr id="205837" name="Rectangle 1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000" dirty="0"/>
              <a:t>Programmer manages a part of secondary store by overlaying it repeatedly over primary store</a:t>
            </a:r>
          </a:p>
          <a:p>
            <a:r>
              <a:rPr lang="en-US" sz="2000" dirty="0"/>
              <a:t>Assuming instruction can address all storage on the drum</a:t>
            </a:r>
          </a:p>
          <a:p>
            <a:pPr lvl="1"/>
            <a:r>
              <a:rPr lang="en-US" sz="1800" dirty="0"/>
              <a:t>programmer keeps track of addresses in main memory and initiates an I/O transfer when program accesses addresses not in main memory</a:t>
            </a:r>
          </a:p>
          <a:p>
            <a:pPr lvl="1"/>
            <a:r>
              <a:rPr lang="en-US" sz="1800" dirty="0"/>
              <a:t>automatic initialization of I/O transfers by software address translation</a:t>
            </a:r>
          </a:p>
          <a:p>
            <a:pPr lvl="2"/>
            <a:r>
              <a:rPr lang="en-US" sz="1700" dirty="0" err="1"/>
              <a:t>Brookner’s</a:t>
            </a:r>
            <a:r>
              <a:rPr lang="en-US" sz="1700" dirty="0"/>
              <a:t> interpretive coding, 1960</a:t>
            </a:r>
          </a:p>
          <a:p>
            <a:r>
              <a:rPr lang="en-US" sz="2000" dirty="0"/>
              <a:t>First method too difficult, second too slow!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A0D558E-D0DB-4096-8ACD-7FD5507DC93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2384425" y="1347788"/>
            <a:ext cx="7175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829" name="Group 5"/>
          <p:cNvGrpSpPr>
            <a:grpSpLocks/>
          </p:cNvGrpSpPr>
          <p:nvPr/>
        </p:nvGrpSpPr>
        <p:grpSpPr bwMode="auto">
          <a:xfrm>
            <a:off x="6096000" y="3873500"/>
            <a:ext cx="2524125" cy="2298700"/>
            <a:chOff x="4020" y="1156"/>
            <a:chExt cx="1590" cy="1448"/>
          </a:xfrm>
        </p:grpSpPr>
        <p:sp>
          <p:nvSpPr>
            <p:cNvPr id="205830" name="Rectangle 6"/>
            <p:cNvSpPr>
              <a:spLocks noChangeArrowheads="1"/>
            </p:cNvSpPr>
            <p:nvPr/>
          </p:nvSpPr>
          <p:spPr bwMode="auto">
            <a:xfrm>
              <a:off x="4088" y="1232"/>
              <a:ext cx="864" cy="4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5831" name="Rectangle 7"/>
            <p:cNvSpPr>
              <a:spLocks noChangeArrowheads="1"/>
            </p:cNvSpPr>
            <p:nvPr/>
          </p:nvSpPr>
          <p:spPr bwMode="auto">
            <a:xfrm>
              <a:off x="4096" y="2032"/>
              <a:ext cx="1416" cy="5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5832" name="Rectangle 8"/>
            <p:cNvSpPr>
              <a:spLocks noChangeArrowheads="1"/>
            </p:cNvSpPr>
            <p:nvPr/>
          </p:nvSpPr>
          <p:spPr bwMode="auto">
            <a:xfrm>
              <a:off x="4142" y="1273"/>
              <a:ext cx="65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 b="1">
                  <a:latin typeface="Lato" panose="020F0502020204030203" pitchFamily="34" charset="0"/>
                </a:rPr>
                <a:t>40k bits</a:t>
              </a:r>
            </a:p>
            <a:p>
              <a:pPr algn="l"/>
              <a:r>
                <a:rPr lang="en-US" sz="1800" b="1">
                  <a:latin typeface="Lato" panose="020F0502020204030203" pitchFamily="34" charset="0"/>
                </a:rPr>
                <a:t>main</a:t>
              </a:r>
            </a:p>
          </p:txBody>
        </p:sp>
        <p:sp>
          <p:nvSpPr>
            <p:cNvPr id="205833" name="Rectangle 9"/>
            <p:cNvSpPr>
              <a:spLocks noChangeArrowheads="1"/>
            </p:cNvSpPr>
            <p:nvPr/>
          </p:nvSpPr>
          <p:spPr bwMode="auto">
            <a:xfrm>
              <a:off x="4150" y="2081"/>
              <a:ext cx="7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 b="1">
                  <a:latin typeface="Lato" panose="020F0502020204030203" pitchFamily="34" charset="0"/>
                </a:rPr>
                <a:t>640k bits</a:t>
              </a:r>
            </a:p>
            <a:p>
              <a:pPr algn="l"/>
              <a:r>
                <a:rPr lang="en-US" sz="1800" b="1">
                  <a:latin typeface="Lato" panose="020F0502020204030203" pitchFamily="34" charset="0"/>
                </a:rPr>
                <a:t>drum</a:t>
              </a:r>
            </a:p>
          </p:txBody>
        </p:sp>
        <p:sp>
          <p:nvSpPr>
            <p:cNvPr id="205834" name="Line 10"/>
            <p:cNvSpPr>
              <a:spLocks noChangeShapeType="1"/>
            </p:cNvSpPr>
            <p:nvPr/>
          </p:nvSpPr>
          <p:spPr bwMode="auto">
            <a:xfrm>
              <a:off x="4528" y="1720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5835" name="Rectangle 11"/>
            <p:cNvSpPr>
              <a:spLocks noChangeArrowheads="1"/>
            </p:cNvSpPr>
            <p:nvPr/>
          </p:nvSpPr>
          <p:spPr bwMode="auto">
            <a:xfrm>
              <a:off x="4020" y="1156"/>
              <a:ext cx="1584" cy="14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205836" name="Rectangle 12"/>
            <p:cNvSpPr>
              <a:spLocks noChangeArrowheads="1"/>
            </p:cNvSpPr>
            <p:nvPr/>
          </p:nvSpPr>
          <p:spPr bwMode="auto">
            <a:xfrm>
              <a:off x="5022" y="1265"/>
              <a:ext cx="58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800" b="1">
                  <a:latin typeface="Lato" panose="020F0502020204030203" pitchFamily="34" charset="0"/>
                </a:rPr>
                <a:t>central</a:t>
              </a:r>
            </a:p>
            <a:p>
              <a:pPr algn="l"/>
              <a:r>
                <a:rPr lang="en-US" sz="1800" b="1">
                  <a:latin typeface="Lato" panose="020F0502020204030203" pitchFamily="34" charset="0"/>
                </a:rPr>
                <a:t>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131963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70" name="Rectangle 2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Demand Paging (Atlas 1962)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F2CA6A-2B29-4CC5-A9D3-1402DB3F7BF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(c) Derek Chiou &amp; Mattan Erez &amp; Dam Sunwoo</a:t>
            </a:r>
            <a:endParaRPr lang="en-US" altLang="en-US" dirty="0">
              <a:latin typeface="Lato" panose="020F0502020204030203" pitchFamily="34" charset="0"/>
            </a:endParaRPr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698500" y="1460500"/>
            <a:ext cx="3860800" cy="4013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3136900" y="1612900"/>
            <a:ext cx="1117600" cy="3022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3108325" y="4646613"/>
            <a:ext cx="1216681" cy="107465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>
                <a:latin typeface="Lato" panose="020F0502020204030203" pitchFamily="34" charset="0"/>
              </a:rPr>
              <a:t>Secondary</a:t>
            </a:r>
          </a:p>
          <a:p>
            <a:pPr algn="l"/>
            <a:r>
              <a:rPr lang="en-US" sz="1600" b="1">
                <a:latin typeface="Lato" panose="020F0502020204030203" pitchFamily="34" charset="0"/>
              </a:rPr>
              <a:t>(Drum)</a:t>
            </a:r>
          </a:p>
          <a:p>
            <a:pPr algn="l"/>
            <a:r>
              <a:rPr lang="en-US" sz="1600" b="1">
                <a:latin typeface="Lato" panose="020F0502020204030203" pitchFamily="34" charset="0"/>
              </a:rPr>
              <a:t>32x6 pages</a:t>
            </a:r>
          </a:p>
          <a:p>
            <a:pPr algn="l" eaLnBrk="1" hangingPunct="1"/>
            <a:endParaRPr lang="en-US" sz="1600" b="1">
              <a:latin typeface="Lato" panose="020F0502020204030203" pitchFamily="34" charset="0"/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3124200" y="19050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6854" name="Line 6"/>
          <p:cNvSpPr>
            <a:spLocks noChangeShapeType="1"/>
          </p:cNvSpPr>
          <p:nvPr/>
        </p:nvSpPr>
        <p:spPr bwMode="auto">
          <a:xfrm>
            <a:off x="3124200" y="22098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6855" name="Line 7"/>
          <p:cNvSpPr>
            <a:spLocks noChangeShapeType="1"/>
          </p:cNvSpPr>
          <p:nvPr/>
        </p:nvSpPr>
        <p:spPr bwMode="auto">
          <a:xfrm>
            <a:off x="3124200" y="25146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6858" name="Line 10"/>
          <p:cNvSpPr>
            <a:spLocks noChangeShapeType="1"/>
          </p:cNvSpPr>
          <p:nvPr/>
        </p:nvSpPr>
        <p:spPr bwMode="auto">
          <a:xfrm>
            <a:off x="3124200" y="34290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6859" name="Line 11"/>
          <p:cNvSpPr>
            <a:spLocks noChangeShapeType="1"/>
          </p:cNvSpPr>
          <p:nvPr/>
        </p:nvSpPr>
        <p:spPr bwMode="auto">
          <a:xfrm>
            <a:off x="3124200" y="37338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>
            <a:off x="3124200" y="40386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3124200" y="43434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6862" name="Rectangle 14"/>
          <p:cNvSpPr>
            <a:spLocks noChangeArrowheads="1"/>
          </p:cNvSpPr>
          <p:nvPr/>
        </p:nvSpPr>
        <p:spPr bwMode="auto">
          <a:xfrm>
            <a:off x="1079500" y="1689100"/>
            <a:ext cx="1117600" cy="1193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1066800" y="19812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6865" name="Line 17"/>
          <p:cNvSpPr>
            <a:spLocks noChangeShapeType="1"/>
          </p:cNvSpPr>
          <p:nvPr/>
        </p:nvSpPr>
        <p:spPr bwMode="auto">
          <a:xfrm>
            <a:off x="1066800" y="25908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6866" name="Rectangle 18"/>
          <p:cNvSpPr>
            <a:spLocks noChangeArrowheads="1"/>
          </p:cNvSpPr>
          <p:nvPr/>
        </p:nvSpPr>
        <p:spPr bwMode="auto">
          <a:xfrm>
            <a:off x="1050925" y="2970213"/>
            <a:ext cx="170815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>
                <a:latin typeface="Lato" panose="020F0502020204030203" pitchFamily="34" charset="0"/>
              </a:rPr>
              <a:t>Primary</a:t>
            </a:r>
          </a:p>
          <a:p>
            <a:pPr algn="l"/>
            <a:r>
              <a:rPr lang="en-US" sz="1600" b="1">
                <a:latin typeface="Lato" panose="020F0502020204030203" pitchFamily="34" charset="0"/>
              </a:rPr>
              <a:t>32 Pages</a:t>
            </a:r>
          </a:p>
          <a:p>
            <a:pPr algn="l"/>
            <a:r>
              <a:rPr lang="en-US" sz="1600" b="1">
                <a:latin typeface="Lato" panose="020F0502020204030203" pitchFamily="34" charset="0"/>
              </a:rPr>
              <a:t>512 words/page</a:t>
            </a:r>
          </a:p>
        </p:txBody>
      </p:sp>
      <p:sp>
        <p:nvSpPr>
          <p:cNvPr id="206867" name="Rectangle 19"/>
          <p:cNvSpPr>
            <a:spLocks noChangeArrowheads="1"/>
          </p:cNvSpPr>
          <p:nvPr/>
        </p:nvSpPr>
        <p:spPr bwMode="auto">
          <a:xfrm>
            <a:off x="746125" y="4632325"/>
            <a:ext cx="1352550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>
                <a:latin typeface="Lato" panose="020F0502020204030203" pitchFamily="34" charset="0"/>
              </a:rPr>
              <a:t>Central </a:t>
            </a:r>
          </a:p>
          <a:p>
            <a:pPr algn="l"/>
            <a:r>
              <a:rPr lang="en-US" b="1">
                <a:latin typeface="Lato" panose="020F0502020204030203" pitchFamily="34" charset="0"/>
              </a:rPr>
              <a:t>Memory</a:t>
            </a:r>
          </a:p>
        </p:txBody>
      </p:sp>
      <p:sp>
        <p:nvSpPr>
          <p:cNvPr id="206868" name="Rectangle 20"/>
          <p:cNvSpPr>
            <a:spLocks noChangeArrowheads="1"/>
          </p:cNvSpPr>
          <p:nvPr/>
        </p:nvSpPr>
        <p:spPr bwMode="auto">
          <a:xfrm>
            <a:off x="596900" y="5622925"/>
            <a:ext cx="4100483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>
                <a:latin typeface="Lato" panose="020F0502020204030203" pitchFamily="34" charset="0"/>
              </a:rPr>
              <a:t>User sees 32 x 6 x 512 words</a:t>
            </a:r>
          </a:p>
          <a:p>
            <a:pPr algn="l"/>
            <a:r>
              <a:rPr lang="en-US" b="1">
                <a:latin typeface="Lato" panose="020F0502020204030203" pitchFamily="34" charset="0"/>
              </a:rPr>
              <a:t>of storage</a:t>
            </a:r>
          </a:p>
        </p:txBody>
      </p:sp>
      <p:sp>
        <p:nvSpPr>
          <p:cNvPr id="206869" name="Rectangle 21"/>
          <p:cNvSpPr>
            <a:spLocks noChangeArrowheads="1"/>
          </p:cNvSpPr>
          <p:nvPr/>
        </p:nvSpPr>
        <p:spPr bwMode="auto">
          <a:xfrm>
            <a:off x="4759325" y="1851025"/>
            <a:ext cx="3877666" cy="37830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 dirty="0">
                <a:latin typeface="Lato" panose="020F0502020204030203" pitchFamily="34" charset="0"/>
              </a:rPr>
              <a:t>“A page from secondary</a:t>
            </a:r>
          </a:p>
          <a:p>
            <a:pPr algn="l"/>
            <a:r>
              <a:rPr lang="en-US" b="1" dirty="0">
                <a:latin typeface="Lato" panose="020F0502020204030203" pitchFamily="34" charset="0"/>
              </a:rPr>
              <a:t>storage is brought into the</a:t>
            </a:r>
          </a:p>
          <a:p>
            <a:pPr algn="l"/>
            <a:r>
              <a:rPr lang="en-US" b="1" dirty="0">
                <a:latin typeface="Lato" panose="020F0502020204030203" pitchFamily="34" charset="0"/>
              </a:rPr>
              <a:t>primary storage whenever</a:t>
            </a:r>
          </a:p>
          <a:p>
            <a:pPr algn="l"/>
            <a:r>
              <a:rPr lang="en-US" b="1" dirty="0">
                <a:latin typeface="Lato" panose="020F0502020204030203" pitchFamily="34" charset="0"/>
              </a:rPr>
              <a:t>it is (implicitly) demanded</a:t>
            </a:r>
          </a:p>
          <a:p>
            <a:pPr algn="l"/>
            <a:r>
              <a:rPr lang="en-US" b="1" dirty="0">
                <a:latin typeface="Lato" panose="020F0502020204030203" pitchFamily="34" charset="0"/>
              </a:rPr>
              <a:t>by the processor.”</a:t>
            </a:r>
          </a:p>
          <a:p>
            <a:pPr algn="l"/>
            <a:r>
              <a:rPr lang="en-US" b="1" dirty="0">
                <a:latin typeface="Lato" panose="020F0502020204030203" pitchFamily="34" charset="0"/>
              </a:rPr>
              <a:t>		</a:t>
            </a:r>
            <a:r>
              <a:rPr lang="en-US" b="1" i="1" dirty="0">
                <a:latin typeface="Lato" panose="020F0502020204030203" pitchFamily="34" charset="0"/>
              </a:rPr>
              <a:t>Tom Kilburn</a:t>
            </a:r>
          </a:p>
          <a:p>
            <a:pPr algn="l"/>
            <a:endParaRPr lang="en-US" b="1" i="1" dirty="0">
              <a:latin typeface="Lato" panose="020F0502020204030203" pitchFamily="34" charset="0"/>
            </a:endParaRPr>
          </a:p>
          <a:p>
            <a:pPr algn="l"/>
            <a:r>
              <a:rPr lang="en-US" b="1" dirty="0">
                <a:latin typeface="Lato" panose="020F0502020204030203" pitchFamily="34" charset="0"/>
              </a:rPr>
              <a:t>Primary memory as a </a:t>
            </a:r>
            <a:r>
              <a:rPr lang="en-US" b="1" i="1" dirty="0">
                <a:latin typeface="Lato" panose="020F0502020204030203" pitchFamily="34" charset="0"/>
              </a:rPr>
              <a:t>cache</a:t>
            </a:r>
          </a:p>
          <a:p>
            <a:pPr algn="l"/>
            <a:r>
              <a:rPr lang="en-US" b="1" dirty="0">
                <a:latin typeface="Lato" panose="020F0502020204030203" pitchFamily="34" charset="0"/>
              </a:rPr>
              <a:t>for secondary memory</a:t>
            </a:r>
            <a:endParaRPr lang="en-US" b="1" i="1" dirty="0">
              <a:latin typeface="Lato" panose="020F0502020204030203" pitchFamily="34" charset="0"/>
            </a:endParaRPr>
          </a:p>
          <a:p>
            <a:pPr algn="l" eaLnBrk="1" hangingPunct="1"/>
            <a:endParaRPr lang="en-US" b="1" i="1" dirty="0">
              <a:latin typeface="Lato" panose="020F0502020204030203" pitchFamily="34" charset="0"/>
            </a:endParaRPr>
          </a:p>
        </p:txBody>
      </p:sp>
      <p:sp>
        <p:nvSpPr>
          <p:cNvPr id="206871" name="Line 23"/>
          <p:cNvSpPr>
            <a:spLocks noChangeShapeType="1"/>
          </p:cNvSpPr>
          <p:nvPr/>
        </p:nvSpPr>
        <p:spPr bwMode="auto">
          <a:xfrm>
            <a:off x="3657600" y="2667000"/>
            <a:ext cx="0" cy="609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206872" name="Line 24"/>
          <p:cNvSpPr>
            <a:spLocks noChangeShapeType="1"/>
          </p:cNvSpPr>
          <p:nvPr/>
        </p:nvSpPr>
        <p:spPr bwMode="auto">
          <a:xfrm>
            <a:off x="1600200" y="2057400"/>
            <a:ext cx="0" cy="457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2917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Atlas Demand Paging Scheme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CD503DD-EB3E-4629-9127-28C977B3D5BC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3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1775" y="1279525"/>
            <a:ext cx="4546820" cy="5145088"/>
          </a:xfrm>
          <a:prstGeom prst="rect">
            <a:avLst/>
          </a:prstGeo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000" dirty="0"/>
              <a:t>Page address compared against all 32 PAR’s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match, normal access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otherwise, page fault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instruction interrupted, state saved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input transfer initiated by consulting page table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free page always kept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PAR updated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no free page left, page out a page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selection by usage learning program!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selected page written to first empty page on drum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page table updated to point to new location on drum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4495800" y="1905000"/>
            <a:ext cx="4292600" cy="2286000"/>
            <a:chOff x="3251200" y="1828800"/>
            <a:chExt cx="5511800" cy="3124200"/>
          </a:xfrm>
        </p:grpSpPr>
        <p:grpSp>
          <p:nvGrpSpPr>
            <p:cNvPr id="45" name="Group 73"/>
            <p:cNvGrpSpPr>
              <a:grpSpLocks/>
            </p:cNvGrpSpPr>
            <p:nvPr/>
          </p:nvGrpSpPr>
          <p:grpSpPr bwMode="auto">
            <a:xfrm>
              <a:off x="3251200" y="1828800"/>
              <a:ext cx="5511800" cy="3124200"/>
              <a:chOff x="2048" y="1152"/>
              <a:chExt cx="3472" cy="1968"/>
            </a:xfrm>
          </p:grpSpPr>
          <p:sp>
            <p:nvSpPr>
              <p:cNvPr id="46" name="Rectangle 4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1584" cy="48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800">
                    <a:latin typeface="Lato" panose="020F0502020204030203" pitchFamily="34" charset="0"/>
                  </a:rPr>
                  <a:t>CPU</a:t>
                </a:r>
              </a:p>
            </p:txBody>
          </p: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2592" y="2448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48" name="Rectangle 24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49" name="Rectangle 25"/>
              <p:cNvSpPr>
                <a:spLocks noChangeArrowheads="1"/>
              </p:cNvSpPr>
              <p:nvPr/>
            </p:nvSpPr>
            <p:spPr bwMode="auto">
              <a:xfrm>
                <a:off x="3072" y="2448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3840" y="2448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51" name="Rectangle 37"/>
              <p:cNvSpPr>
                <a:spLocks noChangeArrowheads="1"/>
              </p:cNvSpPr>
              <p:nvPr/>
            </p:nvSpPr>
            <p:spPr bwMode="auto">
              <a:xfrm>
                <a:off x="4080" y="2448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52" name="Rectangle 38"/>
              <p:cNvSpPr>
                <a:spLocks noChangeArrowheads="1"/>
              </p:cNvSpPr>
              <p:nvPr/>
            </p:nvSpPr>
            <p:spPr bwMode="auto">
              <a:xfrm>
                <a:off x="4320" y="2448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53" name="Rectangle 39"/>
              <p:cNvSpPr>
                <a:spLocks noChangeArrowheads="1"/>
              </p:cNvSpPr>
              <p:nvPr/>
            </p:nvSpPr>
            <p:spPr bwMode="auto">
              <a:xfrm>
                <a:off x="2592" y="1872"/>
                <a:ext cx="1200" cy="288"/>
              </a:xfrm>
              <a:prstGeom prst="rect">
                <a:avLst/>
              </a:prstGeom>
              <a:solidFill>
                <a:schemeClr val="accent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800" dirty="0" err="1">
                    <a:latin typeface="Lato" panose="020F0502020204030203" pitchFamily="34" charset="0"/>
                  </a:rPr>
                  <a:t>Addr</a:t>
                </a:r>
                <a:r>
                  <a:rPr lang="en-US" sz="1800" dirty="0">
                    <a:latin typeface="Lato" panose="020F0502020204030203" pitchFamily="34" charset="0"/>
                  </a:rPr>
                  <a:t> Decode</a:t>
                </a:r>
              </a:p>
            </p:txBody>
          </p:sp>
          <p:sp>
            <p:nvSpPr>
              <p:cNvPr id="54" name="Line 40"/>
              <p:cNvSpPr>
                <a:spLocks noChangeShapeType="1"/>
              </p:cNvSpPr>
              <p:nvPr/>
            </p:nvSpPr>
            <p:spPr bwMode="auto">
              <a:xfrm>
                <a:off x="3312" y="249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55" name="Rectangle 41"/>
              <p:cNvSpPr>
                <a:spLocks noChangeArrowheads="1"/>
              </p:cNvSpPr>
              <p:nvPr/>
            </p:nvSpPr>
            <p:spPr bwMode="auto">
              <a:xfrm>
                <a:off x="2592" y="2640"/>
                <a:ext cx="192" cy="384"/>
              </a:xfrm>
              <a:prstGeom prst="rect">
                <a:avLst/>
              </a:prstGeom>
              <a:solidFill>
                <a:schemeClr val="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56" name="Rectangle 42"/>
              <p:cNvSpPr>
                <a:spLocks noChangeArrowheads="1"/>
              </p:cNvSpPr>
              <p:nvPr/>
            </p:nvSpPr>
            <p:spPr bwMode="auto">
              <a:xfrm>
                <a:off x="2832" y="2640"/>
                <a:ext cx="192" cy="384"/>
              </a:xfrm>
              <a:prstGeom prst="rect">
                <a:avLst/>
              </a:prstGeom>
              <a:solidFill>
                <a:schemeClr val="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57" name="Rectangle 43"/>
              <p:cNvSpPr>
                <a:spLocks noChangeArrowheads="1"/>
              </p:cNvSpPr>
              <p:nvPr/>
            </p:nvSpPr>
            <p:spPr bwMode="auto">
              <a:xfrm>
                <a:off x="3072" y="2640"/>
                <a:ext cx="192" cy="384"/>
              </a:xfrm>
              <a:prstGeom prst="rect">
                <a:avLst/>
              </a:prstGeom>
              <a:solidFill>
                <a:schemeClr val="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58" name="Rectangle 46"/>
              <p:cNvSpPr>
                <a:spLocks noChangeArrowheads="1"/>
              </p:cNvSpPr>
              <p:nvPr/>
            </p:nvSpPr>
            <p:spPr bwMode="auto">
              <a:xfrm>
                <a:off x="3840" y="2640"/>
                <a:ext cx="192" cy="384"/>
              </a:xfrm>
              <a:prstGeom prst="rect">
                <a:avLst/>
              </a:prstGeom>
              <a:solidFill>
                <a:schemeClr val="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59" name="Rectangle 47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192" cy="384"/>
              </a:xfrm>
              <a:prstGeom prst="rect">
                <a:avLst/>
              </a:prstGeom>
              <a:solidFill>
                <a:schemeClr val="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60" name="Rectangle 48"/>
              <p:cNvSpPr>
                <a:spLocks noChangeArrowheads="1"/>
              </p:cNvSpPr>
              <p:nvPr/>
            </p:nvSpPr>
            <p:spPr bwMode="auto">
              <a:xfrm>
                <a:off x="4320" y="2640"/>
                <a:ext cx="192" cy="384"/>
              </a:xfrm>
              <a:prstGeom prst="rect">
                <a:avLst/>
              </a:prstGeom>
              <a:solidFill>
                <a:schemeClr val="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61" name="Line 49"/>
              <p:cNvSpPr>
                <a:spLocks noChangeShapeType="1"/>
              </p:cNvSpPr>
              <p:nvPr/>
            </p:nvSpPr>
            <p:spPr bwMode="auto">
              <a:xfrm>
                <a:off x="3312" y="283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62" name="Text Box 50"/>
              <p:cNvSpPr txBox="1">
                <a:spLocks noChangeArrowheads="1"/>
              </p:cNvSpPr>
              <p:nvPr/>
            </p:nvSpPr>
            <p:spPr bwMode="auto">
              <a:xfrm>
                <a:off x="2064" y="2352"/>
                <a:ext cx="498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Lato" panose="020F0502020204030203" pitchFamily="34" charset="0"/>
                  </a:rPr>
                  <a:t>PAR</a:t>
                </a:r>
              </a:p>
            </p:txBody>
          </p:sp>
          <p:sp>
            <p:nvSpPr>
              <p:cNvPr id="63" name="Text Box 51"/>
              <p:cNvSpPr txBox="1">
                <a:spLocks noChangeArrowheads="1"/>
              </p:cNvSpPr>
              <p:nvPr/>
            </p:nvSpPr>
            <p:spPr bwMode="auto">
              <a:xfrm>
                <a:off x="2048" y="2688"/>
                <a:ext cx="571" cy="3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Lato" panose="020F0502020204030203" pitchFamily="34" charset="0"/>
                  </a:rPr>
                  <a:t>Mem</a:t>
                </a:r>
              </a:p>
            </p:txBody>
          </p:sp>
          <p:sp>
            <p:nvSpPr>
              <p:cNvPr id="64" name="Line 52"/>
              <p:cNvSpPr>
                <a:spLocks noChangeShapeType="1"/>
              </p:cNvSpPr>
              <p:nvPr/>
            </p:nvSpPr>
            <p:spPr bwMode="auto">
              <a:xfrm>
                <a:off x="2592" y="3120"/>
                <a:ext cx="29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65" name="Line 53"/>
              <p:cNvSpPr>
                <a:spLocks noChangeShapeType="1"/>
              </p:cNvSpPr>
              <p:nvPr/>
            </p:nvSpPr>
            <p:spPr bwMode="auto">
              <a:xfrm>
                <a:off x="2688" y="302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66" name="Line 54"/>
              <p:cNvSpPr>
                <a:spLocks noChangeShapeType="1"/>
              </p:cNvSpPr>
              <p:nvPr/>
            </p:nvSpPr>
            <p:spPr bwMode="auto">
              <a:xfrm>
                <a:off x="2928" y="302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67" name="Line 55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68" name="Line 56"/>
              <p:cNvSpPr>
                <a:spLocks noChangeShapeType="1"/>
              </p:cNvSpPr>
              <p:nvPr/>
            </p:nvSpPr>
            <p:spPr bwMode="auto">
              <a:xfrm>
                <a:off x="3936" y="302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69" name="Line 57"/>
              <p:cNvSpPr>
                <a:spLocks noChangeShapeType="1"/>
              </p:cNvSpPr>
              <p:nvPr/>
            </p:nvSpPr>
            <p:spPr bwMode="auto">
              <a:xfrm>
                <a:off x="4176" y="302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70" name="Line 58"/>
              <p:cNvSpPr>
                <a:spLocks noChangeShapeType="1"/>
              </p:cNvSpPr>
              <p:nvPr/>
            </p:nvSpPr>
            <p:spPr bwMode="auto">
              <a:xfrm>
                <a:off x="4416" y="302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71" name="Line 60"/>
              <p:cNvSpPr>
                <a:spLocks noChangeShapeType="1"/>
              </p:cNvSpPr>
              <p:nvPr/>
            </p:nvSpPr>
            <p:spPr bwMode="auto">
              <a:xfrm>
                <a:off x="3168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72" name="Line 61"/>
              <p:cNvSpPr>
                <a:spLocks noChangeShapeType="1"/>
              </p:cNvSpPr>
              <p:nvPr/>
            </p:nvSpPr>
            <p:spPr bwMode="auto">
              <a:xfrm>
                <a:off x="2592" y="2304"/>
                <a:ext cx="27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73" name="Line 62"/>
              <p:cNvSpPr>
                <a:spLocks noChangeShapeType="1"/>
              </p:cNvSpPr>
              <p:nvPr/>
            </p:nvSpPr>
            <p:spPr bwMode="auto">
              <a:xfrm>
                <a:off x="3168" y="216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74" name="Line 63"/>
              <p:cNvSpPr>
                <a:spLocks noChangeShapeType="1"/>
              </p:cNvSpPr>
              <p:nvPr/>
            </p:nvSpPr>
            <p:spPr bwMode="auto">
              <a:xfrm>
                <a:off x="2688" y="23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75" name="Line 64"/>
              <p:cNvSpPr>
                <a:spLocks noChangeShapeType="1"/>
              </p:cNvSpPr>
              <p:nvPr/>
            </p:nvSpPr>
            <p:spPr bwMode="auto">
              <a:xfrm>
                <a:off x="2928" y="23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76" name="Line 65"/>
              <p:cNvSpPr>
                <a:spLocks noChangeShapeType="1"/>
              </p:cNvSpPr>
              <p:nvPr/>
            </p:nvSpPr>
            <p:spPr bwMode="auto">
              <a:xfrm>
                <a:off x="3168" y="23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77" name="Line 66"/>
              <p:cNvSpPr>
                <a:spLocks noChangeShapeType="1"/>
              </p:cNvSpPr>
              <p:nvPr/>
            </p:nvSpPr>
            <p:spPr bwMode="auto">
              <a:xfrm>
                <a:off x="3936" y="23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78" name="Line 67"/>
              <p:cNvSpPr>
                <a:spLocks noChangeShapeType="1"/>
              </p:cNvSpPr>
              <p:nvPr/>
            </p:nvSpPr>
            <p:spPr bwMode="auto">
              <a:xfrm>
                <a:off x="4176" y="23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79" name="Line 68"/>
              <p:cNvSpPr>
                <a:spLocks noChangeShapeType="1"/>
              </p:cNvSpPr>
              <p:nvPr/>
            </p:nvSpPr>
            <p:spPr bwMode="auto">
              <a:xfrm>
                <a:off x="4416" y="23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80" name="AutoShape 69"/>
              <p:cNvSpPr>
                <a:spLocks noChangeArrowheads="1"/>
              </p:cNvSpPr>
              <p:nvPr/>
            </p:nvSpPr>
            <p:spPr bwMode="auto">
              <a:xfrm>
                <a:off x="4848" y="2448"/>
                <a:ext cx="528" cy="576"/>
              </a:xfrm>
              <a:prstGeom prst="can">
                <a:avLst>
                  <a:gd name="adj" fmla="val 27273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800">
                    <a:latin typeface="Lato" panose="020F0502020204030203" pitchFamily="34" charset="0"/>
                  </a:rPr>
                  <a:t>Drum</a:t>
                </a:r>
              </a:p>
            </p:txBody>
          </p:sp>
          <p:sp>
            <p:nvSpPr>
              <p:cNvPr id="81" name="Line 70"/>
              <p:cNvSpPr>
                <a:spLocks noChangeShapeType="1"/>
              </p:cNvSpPr>
              <p:nvPr/>
            </p:nvSpPr>
            <p:spPr bwMode="auto">
              <a:xfrm>
                <a:off x="5136" y="302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82" name="Line 71"/>
              <p:cNvSpPr>
                <a:spLocks noChangeShapeType="1"/>
              </p:cNvSpPr>
              <p:nvPr/>
            </p:nvSpPr>
            <p:spPr bwMode="auto">
              <a:xfrm flipH="1" flipV="1">
                <a:off x="5059" y="2304"/>
                <a:ext cx="29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83" name="Freeform 82"/>
            <p:cNvSpPr/>
            <p:nvPr/>
          </p:nvSpPr>
          <p:spPr bwMode="auto">
            <a:xfrm>
              <a:off x="6632812" y="2238233"/>
              <a:ext cx="2088107" cy="2688609"/>
            </a:xfrm>
            <a:custGeom>
              <a:avLst/>
              <a:gdLst>
                <a:gd name="connsiteX0" fmla="*/ 2088107 w 2088107"/>
                <a:gd name="connsiteY0" fmla="*/ 2688609 h 2688609"/>
                <a:gd name="connsiteX1" fmla="*/ 2088107 w 2088107"/>
                <a:gd name="connsiteY1" fmla="*/ 0 h 2688609"/>
                <a:gd name="connsiteX2" fmla="*/ 0 w 2088107"/>
                <a:gd name="connsiteY2" fmla="*/ 0 h 268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8107" h="2688609">
                  <a:moveTo>
                    <a:pt x="2088107" y="2688609"/>
                  </a:moveTo>
                  <a:lnTo>
                    <a:pt x="2088107" y="0"/>
                  </a:lnTo>
                  <a:lnTo>
                    <a:pt x="0" y="0"/>
                  </a:lnTo>
                </a:path>
              </a:pathLst>
            </a:cu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5097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 with Page Tables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433513"/>
            <a:ext cx="4385613" cy="5408613"/>
          </a:xfrm>
        </p:spPr>
        <p:txBody>
          <a:bodyPr/>
          <a:lstStyle/>
          <a:p>
            <a:r>
              <a:rPr lang="en-US" dirty="0"/>
              <a:t>Translation determines</a:t>
            </a:r>
            <a:br>
              <a:rPr lang="en-US" dirty="0"/>
            </a:br>
            <a:r>
              <a:rPr lang="en-US" dirty="0"/>
              <a:t>if page is in memory</a:t>
            </a:r>
          </a:p>
          <a:p>
            <a:r>
              <a:rPr lang="en-US" dirty="0"/>
              <a:t>On page fault (page </a:t>
            </a:r>
            <a:br>
              <a:rPr lang="en-US" dirty="0"/>
            </a:br>
            <a:r>
              <a:rPr lang="en-US" dirty="0"/>
              <a:t>not valid), bring page </a:t>
            </a:r>
            <a:br>
              <a:rPr lang="en-US" dirty="0"/>
            </a:br>
            <a:r>
              <a:rPr lang="en-US" dirty="0"/>
              <a:t>into memory</a:t>
            </a:r>
          </a:p>
          <a:p>
            <a:pPr lvl="1"/>
            <a:r>
              <a:rPr lang="en-US" dirty="0"/>
              <a:t>OS finds empty page frame</a:t>
            </a:r>
            <a:br>
              <a:rPr lang="en-US" dirty="0"/>
            </a:br>
            <a:r>
              <a:rPr lang="en-US" dirty="0"/>
              <a:t>in memory (free list)</a:t>
            </a:r>
          </a:p>
          <a:p>
            <a:pPr lvl="1"/>
            <a:r>
              <a:rPr lang="en-US" dirty="0"/>
              <a:t>OS finds page on disk</a:t>
            </a:r>
          </a:p>
          <a:p>
            <a:pPr lvl="1"/>
            <a:r>
              <a:rPr lang="en-US" dirty="0"/>
              <a:t>OS reads page into memory</a:t>
            </a:r>
          </a:p>
          <a:p>
            <a:r>
              <a:rPr lang="en-US" dirty="0"/>
              <a:t>Write backs of modified pages?</a:t>
            </a:r>
          </a:p>
          <a:p>
            <a:pPr lvl="1"/>
            <a:r>
              <a:rPr lang="en-US" dirty="0"/>
              <a:t>When done?</a:t>
            </a:r>
          </a:p>
          <a:p>
            <a:r>
              <a:rPr lang="en-US" dirty="0"/>
              <a:t>Free page lists</a:t>
            </a:r>
          </a:p>
          <a:p>
            <a:pPr lvl="1"/>
            <a:r>
              <a:rPr lang="en-US" dirty="0"/>
              <a:t>FIFO or LIFO? Something else?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79EE1E-8FB6-429F-AFC3-1357469ECDB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4332111" y="1790700"/>
            <a:ext cx="4659489" cy="3276600"/>
            <a:chOff x="384" y="895"/>
            <a:chExt cx="4704" cy="2969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413" y="2603"/>
              <a:ext cx="666" cy="179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413" y="3179"/>
              <a:ext cx="666" cy="179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4413" y="2219"/>
              <a:ext cx="666" cy="179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269" y="1233"/>
              <a:ext cx="563" cy="141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269" y="1969"/>
              <a:ext cx="563" cy="141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269" y="2571"/>
              <a:ext cx="563" cy="141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040" y="2552"/>
              <a:ext cx="564" cy="172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040" y="1937"/>
              <a:ext cx="564" cy="173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040" y="1201"/>
              <a:ext cx="564" cy="173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042" y="1030"/>
              <a:ext cx="560" cy="5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1034" y="120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034" y="137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271" y="1101"/>
              <a:ext cx="560" cy="4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2263" y="1235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1257" y="1212"/>
              <a:ext cx="219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200" b="1">
                  <a:latin typeface="Lato" panose="020F0502020204030203" pitchFamily="34" charset="0"/>
                </a:rPr>
                <a:t>1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384" y="1056"/>
              <a:ext cx="688" cy="2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100" b="1" dirty="0">
                  <a:latin typeface="Lato" panose="020F0502020204030203" pitchFamily="34" charset="0"/>
                </a:rPr>
                <a:t>Process 1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2217" y="1530"/>
              <a:ext cx="796" cy="2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100" b="1" dirty="0">
                  <a:latin typeface="Lato" panose="020F0502020204030203" pitchFamily="34" charset="0"/>
                </a:rPr>
                <a:t>Page Table </a:t>
              </a: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2263" y="1389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1042" y="1759"/>
              <a:ext cx="560" cy="52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1034" y="193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1034" y="2107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2271" y="1831"/>
              <a:ext cx="560" cy="4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2263" y="1965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1257" y="1941"/>
              <a:ext cx="219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200" b="1">
                  <a:latin typeface="Lato" panose="020F0502020204030203" pitchFamily="34" charset="0"/>
                </a:rPr>
                <a:t>1</a:t>
              </a: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84" y="1776"/>
              <a:ext cx="688" cy="2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100" b="1" dirty="0">
                  <a:latin typeface="Lato" panose="020F0502020204030203" pitchFamily="34" charset="0"/>
                </a:rPr>
                <a:t>Process 2</a:t>
              </a: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2217" y="2221"/>
              <a:ext cx="796" cy="2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100" b="1">
                  <a:latin typeface="Lato" panose="020F0502020204030203" pitchFamily="34" charset="0"/>
                </a:rPr>
                <a:t>Page Table </a:t>
              </a: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2263" y="2119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042" y="2380"/>
              <a:ext cx="560" cy="69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1034" y="2724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1034" y="2901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2264" y="2425"/>
              <a:ext cx="560" cy="5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2256" y="272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1257" y="2543"/>
              <a:ext cx="219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200" b="1">
                  <a:latin typeface="Lato" panose="020F0502020204030203" pitchFamily="34" charset="0"/>
                </a:rPr>
                <a:t>1</a:t>
              </a: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384" y="2496"/>
              <a:ext cx="688" cy="2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100" b="1" dirty="0">
                  <a:latin typeface="Lato" panose="020F0502020204030203" pitchFamily="34" charset="0"/>
                </a:rPr>
                <a:t>Process 3</a:t>
              </a: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2210" y="3015"/>
              <a:ext cx="796" cy="2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100" b="1">
                  <a:latin typeface="Lato" panose="020F0502020204030203" pitchFamily="34" charset="0"/>
                </a:rPr>
                <a:t>Page Table </a:t>
              </a: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2256" y="2874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1616" y="1291"/>
              <a:ext cx="6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1616" y="2020"/>
              <a:ext cx="6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1604" y="2635"/>
              <a:ext cx="64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4482" y="1013"/>
              <a:ext cx="471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100" b="1" dirty="0">
                  <a:latin typeface="Lato" panose="020F0502020204030203" pitchFamily="34" charset="0"/>
                </a:rPr>
                <a:t>OS</a:t>
              </a:r>
            </a:p>
            <a:p>
              <a:pPr algn="l" defTabSz="585788"/>
              <a:r>
                <a:rPr lang="en-US" sz="1100" b="1" dirty="0">
                  <a:latin typeface="Lato" panose="020F0502020204030203" pitchFamily="34" charset="0"/>
                </a:rPr>
                <a:t>pages</a:t>
              </a: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2845" y="1175"/>
              <a:ext cx="1568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2845" y="1291"/>
              <a:ext cx="1568" cy="10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2845" y="1444"/>
              <a:ext cx="1568" cy="16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2845" y="1905"/>
              <a:ext cx="1568" cy="6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2845" y="2059"/>
              <a:ext cx="1568" cy="12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2845" y="2212"/>
              <a:ext cx="1568" cy="12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>
              <a:off x="2845" y="2635"/>
              <a:ext cx="1568" cy="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>
              <a:off x="2845" y="2788"/>
              <a:ext cx="1568" cy="1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>
              <a:off x="2845" y="2942"/>
              <a:ext cx="1568" cy="6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>
              <a:off x="4413" y="945"/>
              <a:ext cx="0" cy="29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58" name="Line 54"/>
            <p:cNvSpPr>
              <a:spLocks noChangeShapeType="1"/>
            </p:cNvSpPr>
            <p:nvPr/>
          </p:nvSpPr>
          <p:spPr bwMode="auto">
            <a:xfrm>
              <a:off x="5085" y="945"/>
              <a:ext cx="0" cy="29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59" name="Line 55"/>
            <p:cNvSpPr>
              <a:spLocks noChangeShapeType="1"/>
            </p:cNvSpPr>
            <p:nvPr/>
          </p:nvSpPr>
          <p:spPr bwMode="auto">
            <a:xfrm>
              <a:off x="4413" y="1367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>
              <a:off x="4413" y="1175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61" name="Line 57"/>
            <p:cNvSpPr>
              <a:spLocks noChangeShapeType="1"/>
            </p:cNvSpPr>
            <p:nvPr/>
          </p:nvSpPr>
          <p:spPr bwMode="auto">
            <a:xfrm>
              <a:off x="4413" y="2020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62" name="Line 58"/>
            <p:cNvSpPr>
              <a:spLocks noChangeShapeType="1"/>
            </p:cNvSpPr>
            <p:nvPr/>
          </p:nvSpPr>
          <p:spPr bwMode="auto">
            <a:xfrm>
              <a:off x="4413" y="2212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>
              <a:off x="4413" y="240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>
              <a:off x="4413" y="2596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>
              <a:off x="4413" y="278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66" name="Line 62"/>
            <p:cNvSpPr>
              <a:spLocks noChangeShapeType="1"/>
            </p:cNvSpPr>
            <p:nvPr/>
          </p:nvSpPr>
          <p:spPr bwMode="auto">
            <a:xfrm>
              <a:off x="4413" y="2980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67" name="Line 63"/>
            <p:cNvSpPr>
              <a:spLocks noChangeShapeType="1"/>
            </p:cNvSpPr>
            <p:nvPr/>
          </p:nvSpPr>
          <p:spPr bwMode="auto">
            <a:xfrm>
              <a:off x="4413" y="3172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68" name="Line 64"/>
            <p:cNvSpPr>
              <a:spLocks noChangeShapeType="1"/>
            </p:cNvSpPr>
            <p:nvPr/>
          </p:nvSpPr>
          <p:spPr bwMode="auto">
            <a:xfrm>
              <a:off x="4413" y="336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69" name="Line 65"/>
            <p:cNvSpPr>
              <a:spLocks noChangeShapeType="1"/>
            </p:cNvSpPr>
            <p:nvPr/>
          </p:nvSpPr>
          <p:spPr bwMode="auto">
            <a:xfrm>
              <a:off x="4413" y="3556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70" name="Line 66"/>
            <p:cNvSpPr>
              <a:spLocks noChangeShapeType="1"/>
            </p:cNvSpPr>
            <p:nvPr/>
          </p:nvSpPr>
          <p:spPr bwMode="auto">
            <a:xfrm>
              <a:off x="4413" y="374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72" name="Rectangle 68"/>
            <p:cNvSpPr>
              <a:spLocks noChangeArrowheads="1"/>
            </p:cNvSpPr>
            <p:nvPr/>
          </p:nvSpPr>
          <p:spPr bwMode="auto">
            <a:xfrm rot="16200000">
              <a:off x="3714" y="1300"/>
              <a:ext cx="1106" cy="29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100" b="1">
                  <a:latin typeface="Lato" panose="020F0502020204030203" pitchFamily="34" charset="0"/>
                </a:rPr>
                <a:t>Physical</a:t>
              </a:r>
              <a:r>
                <a:rPr lang="en-US" sz="1600" b="1">
                  <a:latin typeface="Lato" panose="020F0502020204030203" pitchFamily="34" charset="0"/>
                </a:rPr>
                <a:t> </a:t>
              </a:r>
              <a:r>
                <a:rPr lang="en-US" sz="1100" b="1">
                  <a:latin typeface="Lato" panose="020F0502020204030203" pitchFamily="34" charset="0"/>
                </a:rPr>
                <a:t>Memory</a:t>
              </a:r>
            </a:p>
          </p:txBody>
        </p:sp>
        <p:grpSp>
          <p:nvGrpSpPr>
            <p:cNvPr id="73" name="Group 69"/>
            <p:cNvGrpSpPr>
              <a:grpSpLocks/>
            </p:cNvGrpSpPr>
            <p:nvPr/>
          </p:nvGrpSpPr>
          <p:grpSpPr bwMode="auto">
            <a:xfrm>
              <a:off x="4728" y="1519"/>
              <a:ext cx="23" cy="349"/>
              <a:chOff x="4728" y="1519"/>
              <a:chExt cx="23" cy="349"/>
            </a:xfrm>
          </p:grpSpPr>
          <p:sp>
            <p:nvSpPr>
              <p:cNvPr id="79" name="Oval 70"/>
              <p:cNvSpPr>
                <a:spLocks noChangeArrowheads="1"/>
              </p:cNvSpPr>
              <p:nvPr/>
            </p:nvSpPr>
            <p:spPr bwMode="auto">
              <a:xfrm rot="2700000">
                <a:off x="4728" y="1519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80" name="Oval 71"/>
              <p:cNvSpPr>
                <a:spLocks noChangeArrowheads="1"/>
              </p:cNvSpPr>
              <p:nvPr/>
            </p:nvSpPr>
            <p:spPr bwMode="auto">
              <a:xfrm rot="2700000">
                <a:off x="4728" y="162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81" name="Oval 72"/>
              <p:cNvSpPr>
                <a:spLocks noChangeArrowheads="1"/>
              </p:cNvSpPr>
              <p:nvPr/>
            </p:nvSpPr>
            <p:spPr bwMode="auto">
              <a:xfrm rot="2700000">
                <a:off x="4728" y="1737"/>
                <a:ext cx="23" cy="2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  <p:sp>
            <p:nvSpPr>
              <p:cNvPr id="82" name="Oval 73"/>
              <p:cNvSpPr>
                <a:spLocks noChangeArrowheads="1"/>
              </p:cNvSpPr>
              <p:nvPr/>
            </p:nvSpPr>
            <p:spPr bwMode="auto">
              <a:xfrm rot="2700000">
                <a:off x="4728" y="1846"/>
                <a:ext cx="23" cy="2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2256" y="2567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1034" y="2544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>
              <a:off x="2832" y="2488"/>
              <a:ext cx="1581" cy="1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77" name="Rectangle 9"/>
            <p:cNvSpPr>
              <a:spLocks noChangeArrowheads="1"/>
            </p:cNvSpPr>
            <p:nvPr/>
          </p:nvSpPr>
          <p:spPr bwMode="auto">
            <a:xfrm>
              <a:off x="2256" y="2736"/>
              <a:ext cx="563" cy="141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  <p:sp>
          <p:nvSpPr>
            <p:cNvPr id="78" name="Rectangle 9"/>
            <p:cNvSpPr>
              <a:spLocks noChangeArrowheads="1"/>
            </p:cNvSpPr>
            <p:nvPr/>
          </p:nvSpPr>
          <p:spPr bwMode="auto">
            <a:xfrm>
              <a:off x="4416" y="2784"/>
              <a:ext cx="672" cy="192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379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Replacement Policy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When referenced page is not in primary memory, must be brought in from secondary memory</a:t>
            </a:r>
          </a:p>
          <a:p>
            <a:r>
              <a:rPr lang="en-US" dirty="0"/>
              <a:t>If no free page frame available, a page needs to be thrown back to secondary memory</a:t>
            </a:r>
          </a:p>
          <a:p>
            <a:pPr lvl="1"/>
            <a:r>
              <a:rPr lang="en-US" dirty="0"/>
              <a:t>which page should be replaced?</a:t>
            </a:r>
          </a:p>
          <a:p>
            <a:r>
              <a:rPr lang="en-US" dirty="0"/>
              <a:t>Generally Least Recently Used (LRU) policy used</a:t>
            </a:r>
          </a:p>
          <a:p>
            <a:pPr lvl="1"/>
            <a:r>
              <a:rPr lang="en-US" dirty="0"/>
              <a:t>replacement policy in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3724C77-2DB1-44D8-8F61-75EB3E7D3BE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1420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Implementing an LRU analog (Not Recently Used)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798436-0619-4921-BFCF-93681281896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grpSp>
        <p:nvGrpSpPr>
          <p:cNvPr id="608259" name="Group 3"/>
          <p:cNvGrpSpPr>
            <a:grpSpLocks/>
          </p:cNvGrpSpPr>
          <p:nvPr/>
        </p:nvGrpSpPr>
        <p:grpSpPr bwMode="auto">
          <a:xfrm>
            <a:off x="6350000" y="1790700"/>
            <a:ext cx="930275" cy="2070100"/>
            <a:chOff x="4000" y="1128"/>
            <a:chExt cx="586" cy="1304"/>
          </a:xfrm>
        </p:grpSpPr>
        <p:sp>
          <p:nvSpPr>
            <p:cNvPr id="608260" name="Rectangle 4"/>
            <p:cNvSpPr>
              <a:spLocks noChangeArrowheads="1"/>
            </p:cNvSpPr>
            <p:nvPr/>
          </p:nvSpPr>
          <p:spPr bwMode="auto">
            <a:xfrm>
              <a:off x="4008" y="1128"/>
              <a:ext cx="568" cy="12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608261" name="Line 5"/>
            <p:cNvSpPr>
              <a:spLocks noChangeShapeType="1"/>
            </p:cNvSpPr>
            <p:nvPr/>
          </p:nvSpPr>
          <p:spPr bwMode="auto">
            <a:xfrm>
              <a:off x="4000" y="1434"/>
              <a:ext cx="5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608262" name="Line 6"/>
            <p:cNvSpPr>
              <a:spLocks noChangeShapeType="1"/>
            </p:cNvSpPr>
            <p:nvPr/>
          </p:nvSpPr>
          <p:spPr bwMode="auto">
            <a:xfrm>
              <a:off x="4000" y="1594"/>
              <a:ext cx="5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608263" name="Line 7"/>
            <p:cNvSpPr>
              <a:spLocks noChangeShapeType="1"/>
            </p:cNvSpPr>
            <p:nvPr/>
          </p:nvSpPr>
          <p:spPr bwMode="auto">
            <a:xfrm>
              <a:off x="4000" y="1275"/>
              <a:ext cx="5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608264" name="Line 8"/>
            <p:cNvSpPr>
              <a:spLocks noChangeShapeType="1"/>
            </p:cNvSpPr>
            <p:nvPr/>
          </p:nvSpPr>
          <p:spPr bwMode="auto">
            <a:xfrm>
              <a:off x="4008" y="1762"/>
              <a:ext cx="5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608265" name="Line 9"/>
            <p:cNvSpPr>
              <a:spLocks noChangeShapeType="1"/>
            </p:cNvSpPr>
            <p:nvPr/>
          </p:nvSpPr>
          <p:spPr bwMode="auto">
            <a:xfrm>
              <a:off x="4008" y="1930"/>
              <a:ext cx="5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608266" name="Line 10"/>
            <p:cNvSpPr>
              <a:spLocks noChangeShapeType="1"/>
            </p:cNvSpPr>
            <p:nvPr/>
          </p:nvSpPr>
          <p:spPr bwMode="auto">
            <a:xfrm>
              <a:off x="4008" y="2098"/>
              <a:ext cx="5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608267" name="Line 11"/>
            <p:cNvSpPr>
              <a:spLocks noChangeShapeType="1"/>
            </p:cNvSpPr>
            <p:nvPr/>
          </p:nvSpPr>
          <p:spPr bwMode="auto">
            <a:xfrm>
              <a:off x="4008" y="2266"/>
              <a:ext cx="5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  <p:sp>
          <p:nvSpPr>
            <p:cNvPr id="608268" name="Line 12"/>
            <p:cNvSpPr>
              <a:spLocks noChangeShapeType="1"/>
            </p:cNvSpPr>
            <p:nvPr/>
          </p:nvSpPr>
          <p:spPr bwMode="auto">
            <a:xfrm>
              <a:off x="4160" y="1128"/>
              <a:ext cx="0" cy="1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 pitchFamily="34" charset="0"/>
              </a:endParaRPr>
            </a:p>
          </p:txBody>
        </p:sp>
      </p:grpSp>
      <p:sp>
        <p:nvSpPr>
          <p:cNvPr id="608269" name="Rectangle 13"/>
          <p:cNvSpPr>
            <a:spLocks noChangeArrowheads="1"/>
          </p:cNvSpPr>
          <p:nvPr/>
        </p:nvSpPr>
        <p:spPr bwMode="auto">
          <a:xfrm>
            <a:off x="377825" y="1524000"/>
            <a:ext cx="7253288" cy="4660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dirty="0"/>
              <a:t>Field in PTE maintained by software</a:t>
            </a:r>
          </a:p>
          <a:p>
            <a:pPr algn="l"/>
            <a:endParaRPr lang="en-US" sz="2000" dirty="0"/>
          </a:p>
          <a:p>
            <a:pPr lvl="1" algn="l"/>
            <a:r>
              <a:rPr lang="en-US" sz="2000" dirty="0"/>
              <a:t>1 - not a candidate for replacement</a:t>
            </a:r>
          </a:p>
          <a:p>
            <a:pPr lvl="1" algn="l"/>
            <a:r>
              <a:rPr lang="en-US" sz="2000" dirty="0"/>
              <a:t>	i.e., recently referenced</a:t>
            </a:r>
          </a:p>
          <a:p>
            <a:pPr lvl="1" algn="l"/>
            <a:r>
              <a:rPr lang="en-US" sz="2000" dirty="0"/>
              <a:t>0 - a candidate for replacement</a:t>
            </a:r>
          </a:p>
          <a:p>
            <a:pPr lvl="1" algn="l"/>
            <a:r>
              <a:rPr lang="en-US" sz="2000" dirty="0"/>
              <a:t>	i.e., not recently referenced</a:t>
            </a:r>
          </a:p>
          <a:p>
            <a:pPr lvl="1" algn="l"/>
            <a:endParaRPr lang="en-US" sz="2000" dirty="0"/>
          </a:p>
          <a:p>
            <a:pPr algn="l"/>
            <a:r>
              <a:rPr lang="en-US" sz="2000" dirty="0"/>
              <a:t>How is table updated when there is a</a:t>
            </a:r>
          </a:p>
          <a:p>
            <a:pPr algn="l"/>
            <a:r>
              <a:rPr lang="en-US" sz="2000" dirty="0"/>
              <a:t>page fault or a TLB miss?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Algorithm: </a:t>
            </a:r>
          </a:p>
          <a:p>
            <a:pPr algn="l"/>
            <a:r>
              <a:rPr lang="en-US" sz="2000" dirty="0"/>
              <a:t>	Pointer to last examined page maintained</a:t>
            </a:r>
          </a:p>
          <a:p>
            <a:pPr algn="l"/>
            <a:r>
              <a:rPr lang="en-US" sz="2000" dirty="0"/>
              <a:t>	</a:t>
            </a:r>
          </a:p>
          <a:p>
            <a:pPr algn="l"/>
            <a:r>
              <a:rPr lang="en-US" sz="2000" dirty="0"/>
              <a:t>	If the examined entry is 1, it is turned to 0 and the </a:t>
            </a:r>
          </a:p>
          <a:p>
            <a:pPr algn="l"/>
            <a:r>
              <a:rPr lang="en-US" sz="2000" dirty="0"/>
              <a:t>	pointer is incremented by 1, otherwise found victim</a:t>
            </a:r>
          </a:p>
        </p:txBody>
      </p:sp>
      <p:sp>
        <p:nvSpPr>
          <p:cNvPr id="608270" name="Line 14"/>
          <p:cNvSpPr>
            <a:spLocks noChangeShapeType="1"/>
          </p:cNvSpPr>
          <p:nvPr/>
        </p:nvSpPr>
        <p:spPr bwMode="auto">
          <a:xfrm>
            <a:off x="7289800" y="2133600"/>
            <a:ext cx="596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08271" name="Rectangle 15"/>
          <p:cNvSpPr>
            <a:spLocks noChangeArrowheads="1"/>
          </p:cNvSpPr>
          <p:nvPr/>
        </p:nvSpPr>
        <p:spPr bwMode="auto">
          <a:xfrm>
            <a:off x="6321425" y="1751013"/>
            <a:ext cx="301366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>
                <a:latin typeface="Lato" panose="020F0502020204030203" pitchFamily="34" charset="0"/>
              </a:rPr>
              <a:t>0</a:t>
            </a:r>
          </a:p>
        </p:txBody>
      </p:sp>
      <p:sp>
        <p:nvSpPr>
          <p:cNvPr id="608272" name="Rectangle 16"/>
          <p:cNvSpPr>
            <a:spLocks noChangeArrowheads="1"/>
          </p:cNvSpPr>
          <p:nvPr/>
        </p:nvSpPr>
        <p:spPr bwMode="auto">
          <a:xfrm>
            <a:off x="6334125" y="1979613"/>
            <a:ext cx="301366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>
                <a:latin typeface="Lato" panose="020F0502020204030203" pitchFamily="34" charset="0"/>
              </a:rPr>
              <a:t>1</a:t>
            </a:r>
          </a:p>
        </p:txBody>
      </p:sp>
      <p:sp>
        <p:nvSpPr>
          <p:cNvPr id="608273" name="Rectangle 17"/>
          <p:cNvSpPr>
            <a:spLocks noChangeArrowheads="1"/>
          </p:cNvSpPr>
          <p:nvPr/>
        </p:nvSpPr>
        <p:spPr bwMode="auto">
          <a:xfrm>
            <a:off x="6334125" y="2233613"/>
            <a:ext cx="301366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>
                <a:latin typeface="Lato" panose="020F0502020204030203" pitchFamily="34" charset="0"/>
              </a:rPr>
              <a:t>1</a:t>
            </a:r>
          </a:p>
        </p:txBody>
      </p:sp>
      <p:sp>
        <p:nvSpPr>
          <p:cNvPr id="608274" name="Rectangle 18"/>
          <p:cNvSpPr>
            <a:spLocks noChangeArrowheads="1"/>
          </p:cNvSpPr>
          <p:nvPr/>
        </p:nvSpPr>
        <p:spPr bwMode="auto">
          <a:xfrm>
            <a:off x="6334125" y="2500313"/>
            <a:ext cx="301366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>
                <a:latin typeface="Lato" panose="020F0502020204030203" pitchFamily="34" charset="0"/>
              </a:rPr>
              <a:t>0</a:t>
            </a:r>
          </a:p>
        </p:txBody>
      </p:sp>
      <p:sp>
        <p:nvSpPr>
          <p:cNvPr id="608275" name="Rectangle 19"/>
          <p:cNvSpPr>
            <a:spLocks noChangeArrowheads="1"/>
          </p:cNvSpPr>
          <p:nvPr/>
        </p:nvSpPr>
        <p:spPr bwMode="auto">
          <a:xfrm>
            <a:off x="6334125" y="2754313"/>
            <a:ext cx="301366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>
                <a:latin typeface="Lato" panose="020F0502020204030203" pitchFamily="34" charset="0"/>
              </a:rPr>
              <a:t>0</a:t>
            </a:r>
          </a:p>
        </p:txBody>
      </p:sp>
      <p:sp>
        <p:nvSpPr>
          <p:cNvPr id="608276" name="Rectangle 20"/>
          <p:cNvSpPr>
            <a:spLocks noChangeArrowheads="1"/>
          </p:cNvSpPr>
          <p:nvPr/>
        </p:nvSpPr>
        <p:spPr bwMode="auto">
          <a:xfrm>
            <a:off x="6346825" y="3059113"/>
            <a:ext cx="301366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>
                <a:latin typeface="Lato" panose="020F0502020204030203" pitchFamily="34" charset="0"/>
              </a:rPr>
              <a:t>1</a:t>
            </a:r>
          </a:p>
        </p:txBody>
      </p:sp>
      <p:sp>
        <p:nvSpPr>
          <p:cNvPr id="608277" name="Rectangle 21"/>
          <p:cNvSpPr>
            <a:spLocks noChangeArrowheads="1"/>
          </p:cNvSpPr>
          <p:nvPr/>
        </p:nvSpPr>
        <p:spPr bwMode="auto">
          <a:xfrm>
            <a:off x="6346825" y="3313113"/>
            <a:ext cx="301366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>
                <a:latin typeface="Lato" panose="020F0502020204030203" pitchFamily="34" charset="0"/>
              </a:rPr>
              <a:t>1</a:t>
            </a:r>
          </a:p>
        </p:txBody>
      </p:sp>
      <p:sp>
        <p:nvSpPr>
          <p:cNvPr id="608278" name="Rectangle 22"/>
          <p:cNvSpPr>
            <a:spLocks noChangeArrowheads="1"/>
          </p:cNvSpPr>
          <p:nvPr/>
        </p:nvSpPr>
        <p:spPr bwMode="auto">
          <a:xfrm>
            <a:off x="6359525" y="3579813"/>
            <a:ext cx="301366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 b="1">
                <a:latin typeface="Lato" panose="020F0502020204030203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24177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8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8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82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8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Required Support for Virtual Memory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100" dirty="0"/>
              <a:t>Page table</a:t>
            </a:r>
          </a:p>
          <a:p>
            <a:pPr lvl="1"/>
            <a:r>
              <a:rPr lang="en-US" sz="1900" dirty="0"/>
              <a:t>presence bit</a:t>
            </a:r>
          </a:p>
          <a:p>
            <a:pPr lvl="2"/>
            <a:r>
              <a:rPr lang="en-US" sz="1900" dirty="0"/>
              <a:t>present </a:t>
            </a:r>
            <a:r>
              <a:rPr lang="en-US" sz="1900" b="1" dirty="0" err="1">
                <a:latin typeface="Symbol" pitchFamily="18" charset="2"/>
              </a:rPr>
              <a:t>Þ</a:t>
            </a:r>
            <a:r>
              <a:rPr lang="en-US" sz="1900" dirty="0">
                <a:latin typeface="Symbol" pitchFamily="18" charset="2"/>
              </a:rPr>
              <a:t> </a:t>
            </a:r>
            <a:r>
              <a:rPr lang="en-US" sz="1900" dirty="0"/>
              <a:t>primary memory address</a:t>
            </a:r>
          </a:p>
          <a:p>
            <a:pPr lvl="2"/>
            <a:r>
              <a:rPr lang="en-US" sz="1900" dirty="0"/>
              <a:t>missing </a:t>
            </a:r>
            <a:r>
              <a:rPr lang="en-US" sz="1900" b="1" dirty="0" err="1">
                <a:latin typeface="Symbol" pitchFamily="18" charset="2"/>
              </a:rPr>
              <a:t>Þ</a:t>
            </a:r>
            <a:r>
              <a:rPr lang="en-US" sz="1900" dirty="0">
                <a:latin typeface="Symbol" pitchFamily="18" charset="2"/>
              </a:rPr>
              <a:t> </a:t>
            </a:r>
            <a:r>
              <a:rPr lang="en-US" sz="1900" dirty="0"/>
              <a:t>secondary memory address or “doesn’t exist”</a:t>
            </a:r>
          </a:p>
          <a:p>
            <a:pPr lvl="1"/>
            <a:r>
              <a:rPr lang="en-US" sz="1900" dirty="0"/>
              <a:t>protection bits: “read only”</a:t>
            </a:r>
          </a:p>
          <a:p>
            <a:pPr lvl="1"/>
            <a:r>
              <a:rPr lang="en-US" sz="1900" dirty="0"/>
              <a:t>usage bits: accessed?, dirty?	</a:t>
            </a:r>
          </a:p>
          <a:p>
            <a:r>
              <a:rPr lang="en-US" sz="2100" dirty="0"/>
              <a:t>Page fault</a:t>
            </a:r>
          </a:p>
          <a:p>
            <a:pPr lvl="1"/>
            <a:r>
              <a:rPr lang="en-US" sz="1900" dirty="0"/>
              <a:t>synchronous exception in case of missing page or protection violation</a:t>
            </a:r>
          </a:p>
          <a:p>
            <a:r>
              <a:rPr lang="en-US" sz="2100" dirty="0"/>
              <a:t>Translation mechanism</a:t>
            </a:r>
          </a:p>
          <a:p>
            <a:r>
              <a:rPr lang="en-US" sz="2100" dirty="0"/>
              <a:t>Swapping Store and I/O</a:t>
            </a:r>
          </a:p>
          <a:p>
            <a:pPr lvl="1"/>
            <a:r>
              <a:rPr lang="en-US" sz="1900" dirty="0"/>
              <a:t>separate from file store</a:t>
            </a:r>
          </a:p>
          <a:p>
            <a:r>
              <a:rPr lang="en-US" sz="2100" dirty="0"/>
              <a:t>Page fault handler</a:t>
            </a:r>
          </a:p>
          <a:p>
            <a:pPr lvl="1"/>
            <a:r>
              <a:rPr lang="en-US" sz="1900" dirty="0"/>
              <a:t>free page lists for primary and secondary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2669DC3-B5BA-48DC-AFA6-29EA4DE9CF3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24601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up over time, but end result pretty clean</a:t>
            </a:r>
          </a:p>
          <a:p>
            <a:pPr lvl="1"/>
            <a:r>
              <a:rPr lang="en-US" dirty="0"/>
              <a:t>Some segment baggage, but fairly ignorable</a:t>
            </a:r>
          </a:p>
          <a:p>
            <a:pPr lvl="1"/>
            <a:r>
              <a:rPr lang="en-US" dirty="0"/>
              <a:t>IBM Power similar, but segments more prominent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4314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Separate Address Space per Process</a:t>
            </a:r>
          </a:p>
        </p:txBody>
      </p:sp>
      <p:sp>
        <p:nvSpPr>
          <p:cNvPr id="7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0D11CDB-7A7D-4E68-A01D-8F9B3BED1FD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8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grpSp>
        <p:nvGrpSpPr>
          <p:cNvPr id="202755" name="Group 3"/>
          <p:cNvGrpSpPr>
            <a:grpSpLocks/>
          </p:cNvGrpSpPr>
          <p:nvPr/>
        </p:nvGrpSpPr>
        <p:grpSpPr bwMode="auto">
          <a:xfrm>
            <a:off x="561975" y="1492250"/>
            <a:ext cx="7515226" cy="5278439"/>
            <a:chOff x="354" y="940"/>
            <a:chExt cx="4734" cy="3325"/>
          </a:xfrm>
        </p:grpSpPr>
        <p:sp>
          <p:nvSpPr>
            <p:cNvPr id="202756" name="Rectangle 4"/>
            <p:cNvSpPr>
              <a:spLocks noChangeArrowheads="1"/>
            </p:cNvSpPr>
            <p:nvPr/>
          </p:nvSpPr>
          <p:spPr bwMode="auto">
            <a:xfrm>
              <a:off x="4413" y="2603"/>
              <a:ext cx="666" cy="179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57" name="Rectangle 5"/>
            <p:cNvSpPr>
              <a:spLocks noChangeArrowheads="1"/>
            </p:cNvSpPr>
            <p:nvPr/>
          </p:nvSpPr>
          <p:spPr bwMode="auto">
            <a:xfrm>
              <a:off x="4413" y="3179"/>
              <a:ext cx="666" cy="179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58" name="Rectangle 6"/>
            <p:cNvSpPr>
              <a:spLocks noChangeArrowheads="1"/>
            </p:cNvSpPr>
            <p:nvPr/>
          </p:nvSpPr>
          <p:spPr bwMode="auto">
            <a:xfrm>
              <a:off x="4413" y="2219"/>
              <a:ext cx="666" cy="179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59" name="Rectangle 7"/>
            <p:cNvSpPr>
              <a:spLocks noChangeArrowheads="1"/>
            </p:cNvSpPr>
            <p:nvPr/>
          </p:nvSpPr>
          <p:spPr bwMode="auto">
            <a:xfrm>
              <a:off x="2269" y="1233"/>
              <a:ext cx="563" cy="141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0" name="Rectangle 8"/>
            <p:cNvSpPr>
              <a:spLocks noChangeArrowheads="1"/>
            </p:cNvSpPr>
            <p:nvPr/>
          </p:nvSpPr>
          <p:spPr bwMode="auto">
            <a:xfrm>
              <a:off x="2269" y="1969"/>
              <a:ext cx="563" cy="141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1" name="Rectangle 9"/>
            <p:cNvSpPr>
              <a:spLocks noChangeArrowheads="1"/>
            </p:cNvSpPr>
            <p:nvPr/>
          </p:nvSpPr>
          <p:spPr bwMode="auto">
            <a:xfrm>
              <a:off x="2269" y="2571"/>
              <a:ext cx="563" cy="141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2" name="Rectangle 10"/>
            <p:cNvSpPr>
              <a:spLocks noChangeArrowheads="1"/>
            </p:cNvSpPr>
            <p:nvPr/>
          </p:nvSpPr>
          <p:spPr bwMode="auto">
            <a:xfrm>
              <a:off x="1040" y="2552"/>
              <a:ext cx="564" cy="172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1040" y="1937"/>
              <a:ext cx="564" cy="173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1040" y="1201"/>
              <a:ext cx="564" cy="173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1042" y="1030"/>
              <a:ext cx="560" cy="5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6" name="Line 14"/>
            <p:cNvSpPr>
              <a:spLocks noChangeShapeType="1"/>
            </p:cNvSpPr>
            <p:nvPr/>
          </p:nvSpPr>
          <p:spPr bwMode="auto">
            <a:xfrm>
              <a:off x="1034" y="120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67" name="Line 15"/>
            <p:cNvSpPr>
              <a:spLocks noChangeShapeType="1"/>
            </p:cNvSpPr>
            <p:nvPr/>
          </p:nvSpPr>
          <p:spPr bwMode="auto">
            <a:xfrm>
              <a:off x="1034" y="137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68" name="Rectangle 16"/>
            <p:cNvSpPr>
              <a:spLocks noChangeArrowheads="1"/>
            </p:cNvSpPr>
            <p:nvPr/>
          </p:nvSpPr>
          <p:spPr bwMode="auto">
            <a:xfrm>
              <a:off x="2271" y="1101"/>
              <a:ext cx="560" cy="4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9" name="Line 17"/>
            <p:cNvSpPr>
              <a:spLocks noChangeShapeType="1"/>
            </p:cNvSpPr>
            <p:nvPr/>
          </p:nvSpPr>
          <p:spPr bwMode="auto">
            <a:xfrm>
              <a:off x="2263" y="1235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70" name="Rectangle 18"/>
            <p:cNvSpPr>
              <a:spLocks noChangeArrowheads="1"/>
            </p:cNvSpPr>
            <p:nvPr/>
          </p:nvSpPr>
          <p:spPr bwMode="auto">
            <a:xfrm>
              <a:off x="1257" y="1212"/>
              <a:ext cx="163" cy="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600" b="1"/>
                <a:t>1</a:t>
              </a:r>
            </a:p>
          </p:txBody>
        </p:sp>
        <p:sp>
          <p:nvSpPr>
            <p:cNvPr id="202771" name="Rectangle 19"/>
            <p:cNvSpPr>
              <a:spLocks noChangeArrowheads="1"/>
            </p:cNvSpPr>
            <p:nvPr/>
          </p:nvSpPr>
          <p:spPr bwMode="auto">
            <a:xfrm>
              <a:off x="384" y="1056"/>
              <a:ext cx="626" cy="18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400" b="1" dirty="0"/>
                <a:t>Process 1</a:t>
              </a:r>
            </a:p>
          </p:txBody>
        </p:sp>
        <p:sp>
          <p:nvSpPr>
            <p:cNvPr id="202772" name="Rectangle 20"/>
            <p:cNvSpPr>
              <a:spLocks noChangeArrowheads="1"/>
            </p:cNvSpPr>
            <p:nvPr/>
          </p:nvSpPr>
          <p:spPr bwMode="auto">
            <a:xfrm>
              <a:off x="2217" y="1530"/>
              <a:ext cx="714" cy="1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400" b="1"/>
                <a:t>Page Table </a:t>
              </a:r>
            </a:p>
          </p:txBody>
        </p:sp>
        <p:sp>
          <p:nvSpPr>
            <p:cNvPr id="202773" name="Line 21"/>
            <p:cNvSpPr>
              <a:spLocks noChangeShapeType="1"/>
            </p:cNvSpPr>
            <p:nvPr/>
          </p:nvSpPr>
          <p:spPr bwMode="auto">
            <a:xfrm>
              <a:off x="2263" y="1389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74" name="Rectangle 22"/>
            <p:cNvSpPr>
              <a:spLocks noChangeArrowheads="1"/>
            </p:cNvSpPr>
            <p:nvPr/>
          </p:nvSpPr>
          <p:spPr bwMode="auto">
            <a:xfrm>
              <a:off x="1042" y="1759"/>
              <a:ext cx="560" cy="52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5" name="Line 23"/>
            <p:cNvSpPr>
              <a:spLocks noChangeShapeType="1"/>
            </p:cNvSpPr>
            <p:nvPr/>
          </p:nvSpPr>
          <p:spPr bwMode="auto">
            <a:xfrm>
              <a:off x="1034" y="193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76" name="Line 24"/>
            <p:cNvSpPr>
              <a:spLocks noChangeShapeType="1"/>
            </p:cNvSpPr>
            <p:nvPr/>
          </p:nvSpPr>
          <p:spPr bwMode="auto">
            <a:xfrm>
              <a:off x="1034" y="2107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77" name="Rectangle 25"/>
            <p:cNvSpPr>
              <a:spLocks noChangeArrowheads="1"/>
            </p:cNvSpPr>
            <p:nvPr/>
          </p:nvSpPr>
          <p:spPr bwMode="auto">
            <a:xfrm>
              <a:off x="2271" y="1831"/>
              <a:ext cx="560" cy="4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8" name="Line 26"/>
            <p:cNvSpPr>
              <a:spLocks noChangeShapeType="1"/>
            </p:cNvSpPr>
            <p:nvPr/>
          </p:nvSpPr>
          <p:spPr bwMode="auto">
            <a:xfrm>
              <a:off x="2263" y="1965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79" name="Rectangle 27"/>
            <p:cNvSpPr>
              <a:spLocks noChangeArrowheads="1"/>
            </p:cNvSpPr>
            <p:nvPr/>
          </p:nvSpPr>
          <p:spPr bwMode="auto">
            <a:xfrm>
              <a:off x="1257" y="1941"/>
              <a:ext cx="163" cy="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600" b="1"/>
                <a:t>1</a:t>
              </a:r>
            </a:p>
          </p:txBody>
        </p:sp>
        <p:sp>
          <p:nvSpPr>
            <p:cNvPr id="202780" name="Rectangle 28"/>
            <p:cNvSpPr>
              <a:spLocks noChangeArrowheads="1"/>
            </p:cNvSpPr>
            <p:nvPr/>
          </p:nvSpPr>
          <p:spPr bwMode="auto">
            <a:xfrm>
              <a:off x="384" y="1776"/>
              <a:ext cx="626" cy="18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400" b="1" dirty="0"/>
                <a:t>Process 2</a:t>
              </a:r>
            </a:p>
          </p:txBody>
        </p:sp>
        <p:sp>
          <p:nvSpPr>
            <p:cNvPr id="202781" name="Rectangle 29"/>
            <p:cNvSpPr>
              <a:spLocks noChangeArrowheads="1"/>
            </p:cNvSpPr>
            <p:nvPr/>
          </p:nvSpPr>
          <p:spPr bwMode="auto">
            <a:xfrm>
              <a:off x="2217" y="2221"/>
              <a:ext cx="714" cy="1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400" b="1"/>
                <a:t>Page Table </a:t>
              </a:r>
            </a:p>
          </p:txBody>
        </p:sp>
        <p:sp>
          <p:nvSpPr>
            <p:cNvPr id="202782" name="Line 30"/>
            <p:cNvSpPr>
              <a:spLocks noChangeShapeType="1"/>
            </p:cNvSpPr>
            <p:nvPr/>
          </p:nvSpPr>
          <p:spPr bwMode="auto">
            <a:xfrm>
              <a:off x="2263" y="2119"/>
              <a:ext cx="576" cy="0"/>
            </a:xfrm>
            <a:prstGeom prst="line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83" name="Rectangle 31"/>
            <p:cNvSpPr>
              <a:spLocks noChangeArrowheads="1"/>
            </p:cNvSpPr>
            <p:nvPr/>
          </p:nvSpPr>
          <p:spPr bwMode="auto">
            <a:xfrm>
              <a:off x="1042" y="2380"/>
              <a:ext cx="560" cy="69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84" name="Line 32"/>
            <p:cNvSpPr>
              <a:spLocks noChangeShapeType="1"/>
            </p:cNvSpPr>
            <p:nvPr/>
          </p:nvSpPr>
          <p:spPr bwMode="auto">
            <a:xfrm>
              <a:off x="1034" y="2724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85" name="Line 33"/>
            <p:cNvSpPr>
              <a:spLocks noChangeShapeType="1"/>
            </p:cNvSpPr>
            <p:nvPr/>
          </p:nvSpPr>
          <p:spPr bwMode="auto">
            <a:xfrm>
              <a:off x="1034" y="2901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86" name="Rectangle 34"/>
            <p:cNvSpPr>
              <a:spLocks noChangeArrowheads="1"/>
            </p:cNvSpPr>
            <p:nvPr/>
          </p:nvSpPr>
          <p:spPr bwMode="auto">
            <a:xfrm>
              <a:off x="2264" y="2425"/>
              <a:ext cx="560" cy="5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87" name="Line 35"/>
            <p:cNvSpPr>
              <a:spLocks noChangeShapeType="1"/>
            </p:cNvSpPr>
            <p:nvPr/>
          </p:nvSpPr>
          <p:spPr bwMode="auto">
            <a:xfrm>
              <a:off x="2256" y="272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88" name="Rectangle 36"/>
            <p:cNvSpPr>
              <a:spLocks noChangeArrowheads="1"/>
            </p:cNvSpPr>
            <p:nvPr/>
          </p:nvSpPr>
          <p:spPr bwMode="auto">
            <a:xfrm>
              <a:off x="1257" y="2543"/>
              <a:ext cx="163" cy="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600" b="1"/>
                <a:t>1</a:t>
              </a:r>
            </a:p>
          </p:txBody>
        </p:sp>
        <p:sp>
          <p:nvSpPr>
            <p:cNvPr id="202789" name="Rectangle 37"/>
            <p:cNvSpPr>
              <a:spLocks noChangeArrowheads="1"/>
            </p:cNvSpPr>
            <p:nvPr/>
          </p:nvSpPr>
          <p:spPr bwMode="auto">
            <a:xfrm>
              <a:off x="384" y="2496"/>
              <a:ext cx="626" cy="18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400" b="1" dirty="0"/>
                <a:t>Process 3</a:t>
              </a:r>
            </a:p>
          </p:txBody>
        </p:sp>
        <p:sp>
          <p:nvSpPr>
            <p:cNvPr id="202790" name="Rectangle 38"/>
            <p:cNvSpPr>
              <a:spLocks noChangeArrowheads="1"/>
            </p:cNvSpPr>
            <p:nvPr/>
          </p:nvSpPr>
          <p:spPr bwMode="auto">
            <a:xfrm>
              <a:off x="2210" y="3015"/>
              <a:ext cx="714" cy="18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400" b="1"/>
                <a:t>Page Table </a:t>
              </a:r>
            </a:p>
          </p:txBody>
        </p:sp>
        <p:sp>
          <p:nvSpPr>
            <p:cNvPr id="202791" name="Line 39"/>
            <p:cNvSpPr>
              <a:spLocks noChangeShapeType="1"/>
            </p:cNvSpPr>
            <p:nvPr/>
          </p:nvSpPr>
          <p:spPr bwMode="auto">
            <a:xfrm>
              <a:off x="2256" y="2874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92" name="Line 40"/>
            <p:cNvSpPr>
              <a:spLocks noChangeShapeType="1"/>
            </p:cNvSpPr>
            <p:nvPr/>
          </p:nvSpPr>
          <p:spPr bwMode="auto">
            <a:xfrm>
              <a:off x="1616" y="1291"/>
              <a:ext cx="6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93" name="Line 41"/>
            <p:cNvSpPr>
              <a:spLocks noChangeShapeType="1"/>
            </p:cNvSpPr>
            <p:nvPr/>
          </p:nvSpPr>
          <p:spPr bwMode="auto">
            <a:xfrm>
              <a:off x="1616" y="2020"/>
              <a:ext cx="6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94" name="Line 42"/>
            <p:cNvSpPr>
              <a:spLocks noChangeShapeType="1"/>
            </p:cNvSpPr>
            <p:nvPr/>
          </p:nvSpPr>
          <p:spPr bwMode="auto">
            <a:xfrm>
              <a:off x="1604" y="2635"/>
              <a:ext cx="64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95" name="Rectangle 43"/>
            <p:cNvSpPr>
              <a:spLocks noChangeArrowheads="1"/>
            </p:cNvSpPr>
            <p:nvPr/>
          </p:nvSpPr>
          <p:spPr bwMode="auto">
            <a:xfrm>
              <a:off x="4482" y="1013"/>
              <a:ext cx="416" cy="3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400" b="1"/>
                <a:t>OS</a:t>
              </a:r>
            </a:p>
            <a:p>
              <a:pPr algn="l" defTabSz="585788"/>
              <a:r>
                <a:rPr lang="en-US" sz="1400" b="1"/>
                <a:t>pages</a:t>
              </a:r>
            </a:p>
          </p:txBody>
        </p:sp>
        <p:sp>
          <p:nvSpPr>
            <p:cNvPr id="202796" name="Line 44"/>
            <p:cNvSpPr>
              <a:spLocks noChangeShapeType="1"/>
            </p:cNvSpPr>
            <p:nvPr/>
          </p:nvSpPr>
          <p:spPr bwMode="auto">
            <a:xfrm>
              <a:off x="2845" y="1175"/>
              <a:ext cx="1568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97" name="Line 45"/>
            <p:cNvSpPr>
              <a:spLocks noChangeShapeType="1"/>
            </p:cNvSpPr>
            <p:nvPr/>
          </p:nvSpPr>
          <p:spPr bwMode="auto">
            <a:xfrm>
              <a:off x="2845" y="1291"/>
              <a:ext cx="1568" cy="10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98" name="Line 46"/>
            <p:cNvSpPr>
              <a:spLocks noChangeShapeType="1"/>
            </p:cNvSpPr>
            <p:nvPr/>
          </p:nvSpPr>
          <p:spPr bwMode="auto">
            <a:xfrm>
              <a:off x="2845" y="1444"/>
              <a:ext cx="1568" cy="16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99" name="Line 47"/>
            <p:cNvSpPr>
              <a:spLocks noChangeShapeType="1"/>
            </p:cNvSpPr>
            <p:nvPr/>
          </p:nvSpPr>
          <p:spPr bwMode="auto">
            <a:xfrm>
              <a:off x="2845" y="1905"/>
              <a:ext cx="1568" cy="6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00" name="Line 48"/>
            <p:cNvSpPr>
              <a:spLocks noChangeShapeType="1"/>
            </p:cNvSpPr>
            <p:nvPr/>
          </p:nvSpPr>
          <p:spPr bwMode="auto">
            <a:xfrm>
              <a:off x="2845" y="2059"/>
              <a:ext cx="1568" cy="12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01" name="Line 49"/>
            <p:cNvSpPr>
              <a:spLocks noChangeShapeType="1"/>
            </p:cNvSpPr>
            <p:nvPr/>
          </p:nvSpPr>
          <p:spPr bwMode="auto">
            <a:xfrm>
              <a:off x="2845" y="2212"/>
              <a:ext cx="1568" cy="12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02" name="Line 50"/>
            <p:cNvSpPr>
              <a:spLocks noChangeShapeType="1"/>
            </p:cNvSpPr>
            <p:nvPr/>
          </p:nvSpPr>
          <p:spPr bwMode="auto">
            <a:xfrm>
              <a:off x="2845" y="2635"/>
              <a:ext cx="1568" cy="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03" name="Line 51"/>
            <p:cNvSpPr>
              <a:spLocks noChangeShapeType="1"/>
            </p:cNvSpPr>
            <p:nvPr/>
          </p:nvSpPr>
          <p:spPr bwMode="auto">
            <a:xfrm>
              <a:off x="2845" y="2788"/>
              <a:ext cx="1568" cy="1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04" name="Line 52"/>
            <p:cNvSpPr>
              <a:spLocks noChangeShapeType="1"/>
            </p:cNvSpPr>
            <p:nvPr/>
          </p:nvSpPr>
          <p:spPr bwMode="auto">
            <a:xfrm>
              <a:off x="2845" y="2942"/>
              <a:ext cx="1568" cy="6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05" name="Line 53"/>
            <p:cNvSpPr>
              <a:spLocks noChangeShapeType="1"/>
            </p:cNvSpPr>
            <p:nvPr/>
          </p:nvSpPr>
          <p:spPr bwMode="auto">
            <a:xfrm>
              <a:off x="4413" y="945"/>
              <a:ext cx="0" cy="29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06" name="Line 54"/>
            <p:cNvSpPr>
              <a:spLocks noChangeShapeType="1"/>
            </p:cNvSpPr>
            <p:nvPr/>
          </p:nvSpPr>
          <p:spPr bwMode="auto">
            <a:xfrm>
              <a:off x="5085" y="945"/>
              <a:ext cx="0" cy="29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07" name="Line 55"/>
            <p:cNvSpPr>
              <a:spLocks noChangeShapeType="1"/>
            </p:cNvSpPr>
            <p:nvPr/>
          </p:nvSpPr>
          <p:spPr bwMode="auto">
            <a:xfrm>
              <a:off x="4413" y="1367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08" name="Line 56"/>
            <p:cNvSpPr>
              <a:spLocks noChangeShapeType="1"/>
            </p:cNvSpPr>
            <p:nvPr/>
          </p:nvSpPr>
          <p:spPr bwMode="auto">
            <a:xfrm>
              <a:off x="4413" y="1175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09" name="Line 57"/>
            <p:cNvSpPr>
              <a:spLocks noChangeShapeType="1"/>
            </p:cNvSpPr>
            <p:nvPr/>
          </p:nvSpPr>
          <p:spPr bwMode="auto">
            <a:xfrm>
              <a:off x="4413" y="2020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10" name="Line 58"/>
            <p:cNvSpPr>
              <a:spLocks noChangeShapeType="1"/>
            </p:cNvSpPr>
            <p:nvPr/>
          </p:nvSpPr>
          <p:spPr bwMode="auto">
            <a:xfrm>
              <a:off x="4413" y="2212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11" name="Line 59"/>
            <p:cNvSpPr>
              <a:spLocks noChangeShapeType="1"/>
            </p:cNvSpPr>
            <p:nvPr/>
          </p:nvSpPr>
          <p:spPr bwMode="auto">
            <a:xfrm>
              <a:off x="4413" y="240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12" name="Line 60"/>
            <p:cNvSpPr>
              <a:spLocks noChangeShapeType="1"/>
            </p:cNvSpPr>
            <p:nvPr/>
          </p:nvSpPr>
          <p:spPr bwMode="auto">
            <a:xfrm>
              <a:off x="4413" y="2596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13" name="Line 61"/>
            <p:cNvSpPr>
              <a:spLocks noChangeShapeType="1"/>
            </p:cNvSpPr>
            <p:nvPr/>
          </p:nvSpPr>
          <p:spPr bwMode="auto">
            <a:xfrm>
              <a:off x="4413" y="278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14" name="Line 62"/>
            <p:cNvSpPr>
              <a:spLocks noChangeShapeType="1"/>
            </p:cNvSpPr>
            <p:nvPr/>
          </p:nvSpPr>
          <p:spPr bwMode="auto">
            <a:xfrm>
              <a:off x="4413" y="2980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15" name="Line 63"/>
            <p:cNvSpPr>
              <a:spLocks noChangeShapeType="1"/>
            </p:cNvSpPr>
            <p:nvPr/>
          </p:nvSpPr>
          <p:spPr bwMode="auto">
            <a:xfrm>
              <a:off x="4413" y="3172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16" name="Line 64"/>
            <p:cNvSpPr>
              <a:spLocks noChangeShapeType="1"/>
            </p:cNvSpPr>
            <p:nvPr/>
          </p:nvSpPr>
          <p:spPr bwMode="auto">
            <a:xfrm>
              <a:off x="4413" y="336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17" name="Line 65"/>
            <p:cNvSpPr>
              <a:spLocks noChangeShapeType="1"/>
            </p:cNvSpPr>
            <p:nvPr/>
          </p:nvSpPr>
          <p:spPr bwMode="auto">
            <a:xfrm>
              <a:off x="4413" y="3556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18" name="Line 66"/>
            <p:cNvSpPr>
              <a:spLocks noChangeShapeType="1"/>
            </p:cNvSpPr>
            <p:nvPr/>
          </p:nvSpPr>
          <p:spPr bwMode="auto">
            <a:xfrm>
              <a:off x="4413" y="374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19" name="Rectangle 67"/>
            <p:cNvSpPr>
              <a:spLocks noChangeArrowheads="1"/>
            </p:cNvSpPr>
            <p:nvPr/>
          </p:nvSpPr>
          <p:spPr bwMode="auto">
            <a:xfrm>
              <a:off x="354" y="3249"/>
              <a:ext cx="4052" cy="10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>
                <a:buSzPct val="100000"/>
                <a:buFontTx/>
                <a:buChar char="•"/>
              </a:pPr>
              <a:r>
                <a:rPr lang="en-US" sz="2000" b="1" i="1" dirty="0">
                  <a:latin typeface="Lato" panose="020F0502020204030203" pitchFamily="34" charset="0"/>
                </a:rPr>
                <a:t> Page table - </a:t>
              </a:r>
              <a:r>
                <a:rPr lang="en-US" sz="2000" b="1" dirty="0">
                  <a:latin typeface="Lato" panose="020F0502020204030203" pitchFamily="34" charset="0"/>
                </a:rPr>
                <a:t>one per process </a:t>
              </a:r>
            </a:p>
            <a:p>
              <a:pPr algn="l" defTabSz="585788"/>
              <a:r>
                <a:rPr lang="en-US" sz="2000" b="1" dirty="0">
                  <a:latin typeface="Lato" panose="020F0502020204030203" pitchFamily="34" charset="0"/>
                </a:rPr>
                <a:t>	contains an entry for each user page</a:t>
              </a:r>
            </a:p>
            <a:p>
              <a:pPr algn="l" defTabSz="585788">
                <a:buSzPct val="100000"/>
                <a:buFontTx/>
                <a:buChar char="•"/>
              </a:pPr>
              <a:r>
                <a:rPr lang="en-US" sz="2000" b="1" i="1" dirty="0">
                  <a:latin typeface="Lato" panose="020F0502020204030203" pitchFamily="34" charset="0"/>
                </a:rPr>
                <a:t> Page frame table </a:t>
              </a:r>
              <a:r>
                <a:rPr lang="en-US" sz="2000" b="1" dirty="0">
                  <a:latin typeface="Lato" panose="020F0502020204030203" pitchFamily="34" charset="0"/>
                </a:rPr>
                <a:t>- one for the whole system</a:t>
              </a:r>
            </a:p>
            <a:p>
              <a:pPr algn="l" defTabSz="585788"/>
              <a:r>
                <a:rPr lang="en-US" sz="2000" b="1" dirty="0">
                  <a:latin typeface="Lato" panose="020F0502020204030203" pitchFamily="34" charset="0"/>
                </a:rPr>
                <a:t>   	contains bookkeeping info about each page frame </a:t>
              </a:r>
            </a:p>
            <a:p>
              <a:pPr algn="l" defTabSz="585788"/>
              <a:r>
                <a:rPr lang="en-US" sz="2000" b="1" dirty="0">
                  <a:latin typeface="Lato" panose="020F0502020204030203" pitchFamily="34" charset="0"/>
                </a:rPr>
                <a:t>	in the physical memory </a:t>
              </a:r>
              <a:r>
                <a:rPr lang="en-US" sz="2000" b="1" i="1" dirty="0">
                  <a:latin typeface="Lato" panose="020F0502020204030203" pitchFamily="34" charset="0"/>
                </a:rPr>
                <a:t>(free?, user name)</a:t>
              </a:r>
            </a:p>
          </p:txBody>
        </p:sp>
        <p:sp>
          <p:nvSpPr>
            <p:cNvPr id="202820" name="Rectangle 68"/>
            <p:cNvSpPr>
              <a:spLocks noChangeArrowheads="1"/>
            </p:cNvSpPr>
            <p:nvPr/>
          </p:nvSpPr>
          <p:spPr bwMode="auto">
            <a:xfrm rot="16200000">
              <a:off x="3757" y="1335"/>
              <a:ext cx="1018" cy="2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400" b="1"/>
                <a:t>Physical</a:t>
              </a:r>
              <a:r>
                <a:rPr lang="en-US" sz="1900" b="1"/>
                <a:t> </a:t>
              </a:r>
              <a:r>
                <a:rPr lang="en-US" sz="1400" b="1"/>
                <a:t>Memory</a:t>
              </a:r>
            </a:p>
          </p:txBody>
        </p:sp>
        <p:grpSp>
          <p:nvGrpSpPr>
            <p:cNvPr id="202821" name="Group 69"/>
            <p:cNvGrpSpPr>
              <a:grpSpLocks/>
            </p:cNvGrpSpPr>
            <p:nvPr/>
          </p:nvGrpSpPr>
          <p:grpSpPr bwMode="auto">
            <a:xfrm>
              <a:off x="4728" y="1519"/>
              <a:ext cx="23" cy="349"/>
              <a:chOff x="4728" y="1519"/>
              <a:chExt cx="23" cy="349"/>
            </a:xfrm>
          </p:grpSpPr>
          <p:sp>
            <p:nvSpPr>
              <p:cNvPr id="202822" name="Oval 70"/>
              <p:cNvSpPr>
                <a:spLocks noChangeArrowheads="1"/>
              </p:cNvSpPr>
              <p:nvPr/>
            </p:nvSpPr>
            <p:spPr bwMode="auto">
              <a:xfrm rot="2700000">
                <a:off x="4728" y="1519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823" name="Oval 71"/>
              <p:cNvSpPr>
                <a:spLocks noChangeArrowheads="1"/>
              </p:cNvSpPr>
              <p:nvPr/>
            </p:nvSpPr>
            <p:spPr bwMode="auto">
              <a:xfrm rot="2700000">
                <a:off x="4728" y="162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824" name="Oval 72"/>
              <p:cNvSpPr>
                <a:spLocks noChangeArrowheads="1"/>
              </p:cNvSpPr>
              <p:nvPr/>
            </p:nvSpPr>
            <p:spPr bwMode="auto">
              <a:xfrm rot="2700000">
                <a:off x="4728" y="1737"/>
                <a:ext cx="23" cy="2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825" name="Oval 73"/>
              <p:cNvSpPr>
                <a:spLocks noChangeArrowheads="1"/>
              </p:cNvSpPr>
              <p:nvPr/>
            </p:nvSpPr>
            <p:spPr bwMode="auto">
              <a:xfrm rot="2700000">
                <a:off x="4728" y="1846"/>
                <a:ext cx="23" cy="2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2826" name="Line 74"/>
            <p:cNvSpPr>
              <a:spLocks noChangeShapeType="1"/>
            </p:cNvSpPr>
            <p:nvPr/>
          </p:nvSpPr>
          <p:spPr bwMode="auto">
            <a:xfrm>
              <a:off x="2256" y="2567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27" name="Line 75"/>
            <p:cNvSpPr>
              <a:spLocks noChangeShapeType="1"/>
            </p:cNvSpPr>
            <p:nvPr/>
          </p:nvSpPr>
          <p:spPr bwMode="auto">
            <a:xfrm>
              <a:off x="1034" y="2544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28" name="Line 76"/>
            <p:cNvSpPr>
              <a:spLocks noChangeShapeType="1"/>
            </p:cNvSpPr>
            <p:nvPr/>
          </p:nvSpPr>
          <p:spPr bwMode="auto">
            <a:xfrm>
              <a:off x="2832" y="2488"/>
              <a:ext cx="1581" cy="1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9"/>
            <p:cNvSpPr>
              <a:spLocks noChangeArrowheads="1"/>
            </p:cNvSpPr>
            <p:nvPr/>
          </p:nvSpPr>
          <p:spPr bwMode="auto">
            <a:xfrm>
              <a:off x="2256" y="2736"/>
              <a:ext cx="563" cy="141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9"/>
            <p:cNvSpPr>
              <a:spLocks noChangeArrowheads="1"/>
            </p:cNvSpPr>
            <p:nvPr/>
          </p:nvSpPr>
          <p:spPr bwMode="auto">
            <a:xfrm>
              <a:off x="4416" y="2784"/>
              <a:ext cx="672" cy="192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79430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Memory: </a:t>
            </a:r>
            <a:br>
              <a:rPr lang="en-US" dirty="0"/>
            </a:br>
            <a:r>
              <a:rPr lang="en-US" dirty="0"/>
              <a:t>an illusion of infinite private memory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memory consists of</a:t>
            </a:r>
          </a:p>
          <a:p>
            <a:pPr lvl="1"/>
            <a:r>
              <a:rPr lang="en-US" b="1" dirty="0"/>
              <a:t>Address translation</a:t>
            </a:r>
          </a:p>
          <a:p>
            <a:pPr lvl="2"/>
            <a:r>
              <a:rPr lang="en-US" dirty="0"/>
              <a:t>Provides the illusion of a large, uniform, protected address space to each process</a:t>
            </a:r>
          </a:p>
          <a:p>
            <a:pPr lvl="3"/>
            <a:r>
              <a:rPr lang="en-US" dirty="0"/>
              <a:t>Addresses in program remain the same (virtual addresses)</a:t>
            </a:r>
          </a:p>
          <a:p>
            <a:pPr lvl="3"/>
            <a:r>
              <a:rPr lang="en-US" dirty="0"/>
              <a:t>Actual physical address is different</a:t>
            </a:r>
          </a:p>
          <a:p>
            <a:pPr lvl="2"/>
            <a:r>
              <a:rPr lang="en-US" dirty="0"/>
              <a:t>Program-transparent way to share RAM between processes</a:t>
            </a:r>
          </a:p>
          <a:p>
            <a:pPr lvl="1"/>
            <a:r>
              <a:rPr lang="en-US" dirty="0"/>
              <a:t>Demand paging (</a:t>
            </a:r>
            <a:r>
              <a:rPr lang="en-US" b="1" i="1" dirty="0"/>
              <a:t>caching</a:t>
            </a:r>
            <a:r>
              <a:rPr lang="en-US" dirty="0"/>
              <a:t>)</a:t>
            </a:r>
          </a:p>
          <a:p>
            <a:pPr lvl="2"/>
            <a:r>
              <a:rPr lang="en-US" b="1" i="1" dirty="0"/>
              <a:t>Using memory as a cache for disk</a:t>
            </a:r>
          </a:p>
          <a:p>
            <a:pPr lvl="2"/>
            <a:r>
              <a:rPr lang="en-US" dirty="0"/>
              <a:t>Transparently move data between RAM and disk to give the illusion of a large memory	</a:t>
            </a:r>
          </a:p>
          <a:p>
            <a:r>
              <a:rPr lang="en-US" dirty="0"/>
              <a:t>Provides the basic underlying structure needed to </a:t>
            </a:r>
            <a:r>
              <a:rPr lang="en-US" b="1" i="1" dirty="0"/>
              <a:t>multitask</a:t>
            </a:r>
            <a:r>
              <a:rPr lang="en-US" dirty="0"/>
              <a:t> the entire computer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3E1BF4A-8490-4B40-989F-C1E88BEE245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0225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x86 (IA-32) Translation</a:t>
            </a: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BA41D30-1DE6-4133-86D9-35303290CCC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3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(c) Derek Chiou &amp; Mattan Erez &amp; Dam Sunwoo</a:t>
            </a:r>
            <a:endParaRPr lang="en-US" altLang="en-US" dirty="0">
              <a:latin typeface="Lato" panose="020F0502020204030203" pitchFamily="34" charset="0"/>
            </a:endParaRPr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2057400" y="5562600"/>
            <a:ext cx="1524000" cy="304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Lato" panose="020F0502020204030203" pitchFamily="34" charset="0"/>
            </a:endParaRP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3581400" y="5562600"/>
            <a:ext cx="1524000" cy="304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797" name="Rectangle 5"/>
          <p:cNvSpPr>
            <a:spLocks noChangeArrowheads="1"/>
          </p:cNvSpPr>
          <p:nvPr/>
        </p:nvSpPr>
        <p:spPr bwMode="auto">
          <a:xfrm>
            <a:off x="5105400" y="5562600"/>
            <a:ext cx="1828800" cy="304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798" name="Line 6"/>
          <p:cNvSpPr>
            <a:spLocks noChangeShapeType="1"/>
          </p:cNvSpPr>
          <p:nvPr/>
        </p:nvSpPr>
        <p:spPr bwMode="auto">
          <a:xfrm>
            <a:off x="2057400" y="6019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799" name="Line 7"/>
          <p:cNvSpPr>
            <a:spLocks noChangeShapeType="1"/>
          </p:cNvSpPr>
          <p:nvPr/>
        </p:nvSpPr>
        <p:spPr bwMode="auto">
          <a:xfrm>
            <a:off x="6934200" y="6019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00" name="Line 8"/>
          <p:cNvSpPr>
            <a:spLocks noChangeShapeType="1"/>
          </p:cNvSpPr>
          <p:nvPr/>
        </p:nvSpPr>
        <p:spPr bwMode="auto">
          <a:xfrm flipH="1">
            <a:off x="2057400" y="60960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01" name="Line 9"/>
          <p:cNvSpPr>
            <a:spLocks noChangeShapeType="1"/>
          </p:cNvSpPr>
          <p:nvPr/>
        </p:nvSpPr>
        <p:spPr bwMode="auto">
          <a:xfrm>
            <a:off x="5181600" y="60960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02" name="Text Box 10"/>
          <p:cNvSpPr txBox="1">
            <a:spLocks noChangeArrowheads="1"/>
          </p:cNvSpPr>
          <p:nvPr/>
        </p:nvSpPr>
        <p:spPr bwMode="auto">
          <a:xfrm>
            <a:off x="4267200" y="5943600"/>
            <a:ext cx="53732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Lato" panose="020F0502020204030203" pitchFamily="34" charset="0"/>
              </a:rPr>
              <a:t>32b</a:t>
            </a:r>
          </a:p>
        </p:txBody>
      </p:sp>
      <p:sp>
        <p:nvSpPr>
          <p:cNvPr id="673803" name="Rectangle 11"/>
          <p:cNvSpPr>
            <a:spLocks noChangeArrowheads="1"/>
          </p:cNvSpPr>
          <p:nvPr/>
        </p:nvSpPr>
        <p:spPr bwMode="auto">
          <a:xfrm>
            <a:off x="3048000" y="17526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04" name="Rectangle 12"/>
          <p:cNvSpPr>
            <a:spLocks noChangeArrowheads="1"/>
          </p:cNvSpPr>
          <p:nvPr/>
        </p:nvSpPr>
        <p:spPr bwMode="auto">
          <a:xfrm>
            <a:off x="3048000" y="19812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05" name="Rectangle 13"/>
          <p:cNvSpPr>
            <a:spLocks noChangeArrowheads="1"/>
          </p:cNvSpPr>
          <p:nvPr/>
        </p:nvSpPr>
        <p:spPr bwMode="auto">
          <a:xfrm>
            <a:off x="3048000" y="22098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06" name="Rectangle 14"/>
          <p:cNvSpPr>
            <a:spLocks noChangeArrowheads="1"/>
          </p:cNvSpPr>
          <p:nvPr/>
        </p:nvSpPr>
        <p:spPr bwMode="auto">
          <a:xfrm>
            <a:off x="3048000" y="24384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Lato" panose="020F0502020204030203" pitchFamily="34" charset="0"/>
            </a:endParaRPr>
          </a:p>
        </p:txBody>
      </p:sp>
      <p:sp>
        <p:nvSpPr>
          <p:cNvPr id="673807" name="Rectangle 15"/>
          <p:cNvSpPr>
            <a:spLocks noChangeArrowheads="1"/>
          </p:cNvSpPr>
          <p:nvPr/>
        </p:nvSpPr>
        <p:spPr bwMode="auto">
          <a:xfrm>
            <a:off x="3048000" y="2667000"/>
            <a:ext cx="10668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Lato" panose="020F0502020204030203" pitchFamily="34" charset="0"/>
            </a:endParaRPr>
          </a:p>
        </p:txBody>
      </p:sp>
      <p:sp>
        <p:nvSpPr>
          <p:cNvPr id="673808" name="Line 16"/>
          <p:cNvSpPr>
            <a:spLocks noChangeShapeType="1"/>
          </p:cNvSpPr>
          <p:nvPr/>
        </p:nvSpPr>
        <p:spPr bwMode="auto">
          <a:xfrm>
            <a:off x="3581400" y="2819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09" name="Rectangle 17"/>
          <p:cNvSpPr>
            <a:spLocks noChangeArrowheads="1"/>
          </p:cNvSpPr>
          <p:nvPr/>
        </p:nvSpPr>
        <p:spPr bwMode="auto">
          <a:xfrm>
            <a:off x="4572000" y="22098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10" name="Rectangle 18"/>
          <p:cNvSpPr>
            <a:spLocks noChangeArrowheads="1"/>
          </p:cNvSpPr>
          <p:nvPr/>
        </p:nvSpPr>
        <p:spPr bwMode="auto">
          <a:xfrm>
            <a:off x="4572000" y="24384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11" name="Rectangle 19"/>
          <p:cNvSpPr>
            <a:spLocks noChangeArrowheads="1"/>
          </p:cNvSpPr>
          <p:nvPr/>
        </p:nvSpPr>
        <p:spPr bwMode="auto">
          <a:xfrm>
            <a:off x="4572000" y="26670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12" name="Rectangle 20"/>
          <p:cNvSpPr>
            <a:spLocks noChangeArrowheads="1"/>
          </p:cNvSpPr>
          <p:nvPr/>
        </p:nvSpPr>
        <p:spPr bwMode="auto">
          <a:xfrm>
            <a:off x="4572000" y="28956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Lato" panose="020F0502020204030203" pitchFamily="34" charset="0"/>
            </a:endParaRPr>
          </a:p>
        </p:txBody>
      </p:sp>
      <p:sp>
        <p:nvSpPr>
          <p:cNvPr id="673813" name="Rectangle 21"/>
          <p:cNvSpPr>
            <a:spLocks noChangeArrowheads="1"/>
          </p:cNvSpPr>
          <p:nvPr/>
        </p:nvSpPr>
        <p:spPr bwMode="auto">
          <a:xfrm>
            <a:off x="4572000" y="3124200"/>
            <a:ext cx="10668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Lato" panose="020F0502020204030203" pitchFamily="34" charset="0"/>
            </a:endParaRPr>
          </a:p>
        </p:txBody>
      </p:sp>
      <p:sp>
        <p:nvSpPr>
          <p:cNvPr id="673814" name="Line 22"/>
          <p:cNvSpPr>
            <a:spLocks noChangeShapeType="1"/>
          </p:cNvSpPr>
          <p:nvPr/>
        </p:nvSpPr>
        <p:spPr bwMode="auto">
          <a:xfrm>
            <a:off x="5105400" y="3276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15" name="Rectangle 23"/>
          <p:cNvSpPr>
            <a:spLocks noChangeArrowheads="1"/>
          </p:cNvSpPr>
          <p:nvPr/>
        </p:nvSpPr>
        <p:spPr bwMode="auto">
          <a:xfrm>
            <a:off x="7239000" y="2667000"/>
            <a:ext cx="4572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16" name="Rectangle 24"/>
          <p:cNvSpPr>
            <a:spLocks noChangeArrowheads="1"/>
          </p:cNvSpPr>
          <p:nvPr/>
        </p:nvSpPr>
        <p:spPr bwMode="auto">
          <a:xfrm>
            <a:off x="7239000" y="2895600"/>
            <a:ext cx="4572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17" name="Rectangle 25"/>
          <p:cNvSpPr>
            <a:spLocks noChangeArrowheads="1"/>
          </p:cNvSpPr>
          <p:nvPr/>
        </p:nvSpPr>
        <p:spPr bwMode="auto">
          <a:xfrm>
            <a:off x="7239000" y="3124200"/>
            <a:ext cx="4572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18" name="Rectangle 26"/>
          <p:cNvSpPr>
            <a:spLocks noChangeArrowheads="1"/>
          </p:cNvSpPr>
          <p:nvPr/>
        </p:nvSpPr>
        <p:spPr bwMode="auto">
          <a:xfrm>
            <a:off x="7239000" y="3352800"/>
            <a:ext cx="4572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Lato" panose="020F0502020204030203" pitchFamily="34" charset="0"/>
            </a:endParaRPr>
          </a:p>
        </p:txBody>
      </p:sp>
      <p:sp>
        <p:nvSpPr>
          <p:cNvPr id="673819" name="Rectangle 27"/>
          <p:cNvSpPr>
            <a:spLocks noChangeArrowheads="1"/>
          </p:cNvSpPr>
          <p:nvPr/>
        </p:nvSpPr>
        <p:spPr bwMode="auto">
          <a:xfrm>
            <a:off x="7239000" y="3581400"/>
            <a:ext cx="4572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Lato" panose="020F0502020204030203" pitchFamily="34" charset="0"/>
            </a:endParaRPr>
          </a:p>
        </p:txBody>
      </p:sp>
      <p:sp>
        <p:nvSpPr>
          <p:cNvPr id="673820" name="Line 28"/>
          <p:cNvSpPr>
            <a:spLocks noChangeShapeType="1"/>
          </p:cNvSpPr>
          <p:nvPr/>
        </p:nvSpPr>
        <p:spPr bwMode="auto">
          <a:xfrm>
            <a:off x="7467600" y="3733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21" name="Line 29"/>
          <p:cNvSpPr>
            <a:spLocks noChangeShapeType="1"/>
          </p:cNvSpPr>
          <p:nvPr/>
        </p:nvSpPr>
        <p:spPr bwMode="auto">
          <a:xfrm>
            <a:off x="3048000" y="152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22" name="Line 30"/>
          <p:cNvSpPr>
            <a:spLocks noChangeShapeType="1"/>
          </p:cNvSpPr>
          <p:nvPr/>
        </p:nvSpPr>
        <p:spPr bwMode="auto">
          <a:xfrm>
            <a:off x="4114800" y="152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23" name="Line 31"/>
          <p:cNvSpPr>
            <a:spLocks noChangeShapeType="1"/>
          </p:cNvSpPr>
          <p:nvPr/>
        </p:nvSpPr>
        <p:spPr bwMode="auto">
          <a:xfrm flipH="1">
            <a:off x="30480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24" name="Line 32"/>
          <p:cNvSpPr>
            <a:spLocks noChangeShapeType="1"/>
          </p:cNvSpPr>
          <p:nvPr/>
        </p:nvSpPr>
        <p:spPr bwMode="auto">
          <a:xfrm>
            <a:off x="38862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25" name="Text Box 33"/>
          <p:cNvSpPr txBox="1">
            <a:spLocks noChangeArrowheads="1"/>
          </p:cNvSpPr>
          <p:nvPr/>
        </p:nvSpPr>
        <p:spPr bwMode="auto">
          <a:xfrm>
            <a:off x="3352800" y="1447800"/>
            <a:ext cx="53732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Lato" panose="020F0502020204030203" pitchFamily="34" charset="0"/>
              </a:rPr>
              <a:t>32b</a:t>
            </a:r>
          </a:p>
        </p:txBody>
      </p:sp>
      <p:sp>
        <p:nvSpPr>
          <p:cNvPr id="673826" name="Line 34"/>
          <p:cNvSpPr>
            <a:spLocks noChangeShapeType="1"/>
          </p:cNvSpPr>
          <p:nvPr/>
        </p:nvSpPr>
        <p:spPr bwMode="auto">
          <a:xfrm>
            <a:off x="45720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27" name="Line 35"/>
          <p:cNvSpPr>
            <a:spLocks noChangeShapeType="1"/>
          </p:cNvSpPr>
          <p:nvPr/>
        </p:nvSpPr>
        <p:spPr bwMode="auto">
          <a:xfrm>
            <a:off x="56388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28" name="Line 36"/>
          <p:cNvSpPr>
            <a:spLocks noChangeShapeType="1"/>
          </p:cNvSpPr>
          <p:nvPr/>
        </p:nvSpPr>
        <p:spPr bwMode="auto">
          <a:xfrm flipH="1">
            <a:off x="4572000" y="205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29" name="Line 37"/>
          <p:cNvSpPr>
            <a:spLocks noChangeShapeType="1"/>
          </p:cNvSpPr>
          <p:nvPr/>
        </p:nvSpPr>
        <p:spPr bwMode="auto">
          <a:xfrm>
            <a:off x="5410200" y="205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30" name="Text Box 38"/>
          <p:cNvSpPr txBox="1">
            <a:spLocks noChangeArrowheads="1"/>
          </p:cNvSpPr>
          <p:nvPr/>
        </p:nvSpPr>
        <p:spPr bwMode="auto">
          <a:xfrm>
            <a:off x="4876800" y="1905000"/>
            <a:ext cx="53732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Lato" panose="020F0502020204030203" pitchFamily="34" charset="0"/>
              </a:rPr>
              <a:t>32b</a:t>
            </a:r>
          </a:p>
        </p:txBody>
      </p:sp>
      <p:sp>
        <p:nvSpPr>
          <p:cNvPr id="673831" name="Line 39"/>
          <p:cNvSpPr>
            <a:spLocks noChangeShapeType="1"/>
          </p:cNvSpPr>
          <p:nvPr/>
        </p:nvSpPr>
        <p:spPr bwMode="auto">
          <a:xfrm>
            <a:off x="7239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32" name="Line 40"/>
          <p:cNvSpPr>
            <a:spLocks noChangeShapeType="1"/>
          </p:cNvSpPr>
          <p:nvPr/>
        </p:nvSpPr>
        <p:spPr bwMode="auto">
          <a:xfrm>
            <a:off x="7696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33" name="Text Box 41"/>
          <p:cNvSpPr txBox="1">
            <a:spLocks noChangeArrowheads="1"/>
          </p:cNvSpPr>
          <p:nvPr/>
        </p:nvSpPr>
        <p:spPr bwMode="auto">
          <a:xfrm>
            <a:off x="7315200" y="2362200"/>
            <a:ext cx="42351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Lato" panose="020F0502020204030203" pitchFamily="34" charset="0"/>
              </a:rPr>
              <a:t>8b</a:t>
            </a:r>
          </a:p>
        </p:txBody>
      </p:sp>
      <p:cxnSp>
        <p:nvCxnSpPr>
          <p:cNvPr id="673834" name="AutoShape 42"/>
          <p:cNvCxnSpPr>
            <a:cxnSpLocks noChangeShapeType="1"/>
            <a:stCxn id="673795" idx="0"/>
            <a:endCxn id="673805" idx="1"/>
          </p:cNvCxnSpPr>
          <p:nvPr/>
        </p:nvCxnSpPr>
        <p:spPr bwMode="auto">
          <a:xfrm rot="16200000">
            <a:off x="1314450" y="3829050"/>
            <a:ext cx="3238500" cy="2286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73835" name="Line 43"/>
          <p:cNvSpPr>
            <a:spLocks noChangeShapeType="1"/>
          </p:cNvSpPr>
          <p:nvPr/>
        </p:nvSpPr>
        <p:spPr bwMode="auto">
          <a:xfrm>
            <a:off x="3581400" y="2286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cxnSp>
        <p:nvCxnSpPr>
          <p:cNvPr id="673836" name="AutoShape 44"/>
          <p:cNvCxnSpPr>
            <a:cxnSpLocks noChangeShapeType="1"/>
            <a:stCxn id="673796" idx="0"/>
            <a:endCxn id="673811" idx="1"/>
          </p:cNvCxnSpPr>
          <p:nvPr/>
        </p:nvCxnSpPr>
        <p:spPr bwMode="auto">
          <a:xfrm rot="16200000">
            <a:off x="3067050" y="4057650"/>
            <a:ext cx="2781300" cy="2286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73837" name="Line 45"/>
          <p:cNvSpPr>
            <a:spLocks noChangeShapeType="1"/>
          </p:cNvSpPr>
          <p:nvPr/>
        </p:nvSpPr>
        <p:spPr bwMode="auto">
          <a:xfrm>
            <a:off x="5105400" y="27432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cxnSp>
        <p:nvCxnSpPr>
          <p:cNvPr id="673838" name="AutoShape 46"/>
          <p:cNvCxnSpPr>
            <a:cxnSpLocks noChangeShapeType="1"/>
            <a:stCxn id="673797" idx="0"/>
            <a:endCxn id="673817" idx="1"/>
          </p:cNvCxnSpPr>
          <p:nvPr/>
        </p:nvCxnSpPr>
        <p:spPr bwMode="auto">
          <a:xfrm rot="16200000">
            <a:off x="5467350" y="3790950"/>
            <a:ext cx="2324100" cy="12192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73839" name="Text Box 47"/>
          <p:cNvSpPr txBox="1">
            <a:spLocks noChangeArrowheads="1"/>
          </p:cNvSpPr>
          <p:nvPr/>
        </p:nvSpPr>
        <p:spPr bwMode="auto">
          <a:xfrm>
            <a:off x="2819400" y="3654425"/>
            <a:ext cx="1492716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Page</a:t>
            </a:r>
          </a:p>
          <a:p>
            <a:r>
              <a:rPr lang="en-US" dirty="0">
                <a:latin typeface="Lato" panose="020F0502020204030203" pitchFamily="34" charset="0"/>
              </a:rPr>
              <a:t>Directory</a:t>
            </a:r>
          </a:p>
        </p:txBody>
      </p:sp>
      <p:sp>
        <p:nvSpPr>
          <p:cNvPr id="673840" name="Text Box 48"/>
          <p:cNvSpPr txBox="1">
            <a:spLocks noChangeArrowheads="1"/>
          </p:cNvSpPr>
          <p:nvPr/>
        </p:nvSpPr>
        <p:spPr bwMode="auto">
          <a:xfrm>
            <a:off x="4425950" y="4114800"/>
            <a:ext cx="160845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Lato" panose="020F0502020204030203" pitchFamily="34" charset="0"/>
              </a:rPr>
              <a:t>Page Table</a:t>
            </a:r>
          </a:p>
        </p:txBody>
      </p:sp>
      <p:sp>
        <p:nvSpPr>
          <p:cNvPr id="673841" name="Text Box 49"/>
          <p:cNvSpPr txBox="1">
            <a:spLocks noChangeArrowheads="1"/>
          </p:cNvSpPr>
          <p:nvPr/>
        </p:nvSpPr>
        <p:spPr bwMode="auto">
          <a:xfrm>
            <a:off x="6775450" y="4572000"/>
            <a:ext cx="191167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Lato" panose="020F0502020204030203" pitchFamily="34" charset="0"/>
              </a:rPr>
              <a:t>Actual frame</a:t>
            </a:r>
          </a:p>
        </p:txBody>
      </p:sp>
      <p:sp>
        <p:nvSpPr>
          <p:cNvPr id="673842" name="Text Box 50"/>
          <p:cNvSpPr txBox="1">
            <a:spLocks noChangeArrowheads="1"/>
          </p:cNvSpPr>
          <p:nvPr/>
        </p:nvSpPr>
        <p:spPr bwMode="auto">
          <a:xfrm>
            <a:off x="1371600" y="5486400"/>
            <a:ext cx="590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Lato" panose="020F0502020204030203" pitchFamily="34" charset="0"/>
              </a:rPr>
              <a:t>VA</a:t>
            </a:r>
          </a:p>
        </p:txBody>
      </p:sp>
      <p:sp>
        <p:nvSpPr>
          <p:cNvPr id="673843" name="Text Box 51"/>
          <p:cNvSpPr txBox="1">
            <a:spLocks noChangeArrowheads="1"/>
          </p:cNvSpPr>
          <p:nvPr/>
        </p:nvSpPr>
        <p:spPr bwMode="auto">
          <a:xfrm>
            <a:off x="2286000" y="4267200"/>
            <a:ext cx="58221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Lato" panose="020F0502020204030203" pitchFamily="34" charset="0"/>
              </a:rPr>
              <a:t>10b</a:t>
            </a:r>
          </a:p>
        </p:txBody>
      </p:sp>
      <p:sp>
        <p:nvSpPr>
          <p:cNvPr id="673844" name="Line 52"/>
          <p:cNvSpPr>
            <a:spLocks noChangeShapeType="1"/>
          </p:cNvSpPr>
          <p:nvPr/>
        </p:nvSpPr>
        <p:spPr bwMode="auto">
          <a:xfrm flipV="1">
            <a:off x="2743200" y="4267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45" name="Text Box 53"/>
          <p:cNvSpPr txBox="1">
            <a:spLocks noChangeArrowheads="1"/>
          </p:cNvSpPr>
          <p:nvPr/>
        </p:nvSpPr>
        <p:spPr bwMode="auto">
          <a:xfrm>
            <a:off x="3810000" y="4724400"/>
            <a:ext cx="58221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Lato" panose="020F0502020204030203" pitchFamily="34" charset="0"/>
              </a:rPr>
              <a:t>10b</a:t>
            </a:r>
          </a:p>
        </p:txBody>
      </p:sp>
      <p:sp>
        <p:nvSpPr>
          <p:cNvPr id="673846" name="Line 54"/>
          <p:cNvSpPr>
            <a:spLocks noChangeShapeType="1"/>
          </p:cNvSpPr>
          <p:nvPr/>
        </p:nvSpPr>
        <p:spPr bwMode="auto">
          <a:xfrm flipV="1">
            <a:off x="4267200" y="4724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47" name="Text Box 55"/>
          <p:cNvSpPr txBox="1">
            <a:spLocks noChangeArrowheads="1"/>
          </p:cNvSpPr>
          <p:nvPr/>
        </p:nvSpPr>
        <p:spPr bwMode="auto">
          <a:xfrm>
            <a:off x="5486400" y="5029200"/>
            <a:ext cx="58221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Lato" panose="020F0502020204030203" pitchFamily="34" charset="0"/>
              </a:rPr>
              <a:t>12b</a:t>
            </a:r>
          </a:p>
        </p:txBody>
      </p:sp>
      <p:sp>
        <p:nvSpPr>
          <p:cNvPr id="673848" name="Line 56"/>
          <p:cNvSpPr>
            <a:spLocks noChangeShapeType="1"/>
          </p:cNvSpPr>
          <p:nvPr/>
        </p:nvSpPr>
        <p:spPr bwMode="auto">
          <a:xfrm flipV="1">
            <a:off x="5943600" y="502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49" name="Rectangle 57"/>
          <p:cNvSpPr>
            <a:spLocks noChangeArrowheads="1"/>
          </p:cNvSpPr>
          <p:nvPr/>
        </p:nvSpPr>
        <p:spPr bwMode="auto">
          <a:xfrm>
            <a:off x="2057400" y="1752600"/>
            <a:ext cx="381000" cy="2286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>
                <a:latin typeface="Lato" panose="020F0502020204030203" pitchFamily="34" charset="0"/>
              </a:rPr>
              <a:t>CR3</a:t>
            </a:r>
          </a:p>
        </p:txBody>
      </p:sp>
      <p:sp>
        <p:nvSpPr>
          <p:cNvPr id="673850" name="Line 58"/>
          <p:cNvSpPr>
            <a:spLocks noChangeShapeType="1"/>
          </p:cNvSpPr>
          <p:nvPr/>
        </p:nvSpPr>
        <p:spPr bwMode="auto">
          <a:xfrm>
            <a:off x="25146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73852" name="Rectangle 60"/>
          <p:cNvSpPr>
            <a:spLocks noChangeArrowheads="1"/>
          </p:cNvSpPr>
          <p:nvPr/>
        </p:nvSpPr>
        <p:spPr bwMode="auto">
          <a:xfrm>
            <a:off x="3369290" y="6488668"/>
            <a:ext cx="58382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Lato" panose="020F0502020204030203" pitchFamily="34" charset="0"/>
              </a:rPr>
              <a:t>http://www.ibm.com/developerworks/linux/library/l-memmod/</a:t>
            </a:r>
          </a:p>
        </p:txBody>
      </p:sp>
      <p:sp>
        <p:nvSpPr>
          <p:cNvPr id="673853" name="Text Box 61"/>
          <p:cNvSpPr txBox="1">
            <a:spLocks noChangeArrowheads="1"/>
          </p:cNvSpPr>
          <p:nvPr/>
        </p:nvSpPr>
        <p:spPr bwMode="auto">
          <a:xfrm>
            <a:off x="4472940" y="970746"/>
            <a:ext cx="4309193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0"/>
              </a:rPr>
              <a:t>How big is a page?</a:t>
            </a:r>
          </a:p>
          <a:p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0"/>
              </a:rPr>
              <a:t>How big is the page table?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2400" y="2438400"/>
            <a:ext cx="213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CR3, page directory and</a:t>
            </a:r>
          </a:p>
          <a:p>
            <a:r>
              <a:rPr lang="en-US" dirty="0">
                <a:latin typeface="Lato" panose="020F0502020204030203" pitchFamily="34" charset="0"/>
              </a:rPr>
              <a:t> page table all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4140790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14600" y="6591300"/>
            <a:ext cx="4114800" cy="342900"/>
          </a:xfrm>
          <a:prstGeom prst="rect">
            <a:avLst/>
          </a:prstGeo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(c) Derek Chiou &amp; Mattan Erez &amp; Dam Sunwoo</a:t>
            </a:r>
            <a:endParaRPr lang="en-US" altLang="en-US" dirty="0">
              <a:latin typeface="Lato" panose="020F0502020204030203" pitchFamily="34" charset="0"/>
            </a:endParaRPr>
          </a:p>
        </p:txBody>
      </p:sp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E462-B420-41CE-96EE-09A94709DC3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Paging the Page Table</a:t>
            </a:r>
          </a:p>
        </p:txBody>
      </p:sp>
      <p:grpSp>
        <p:nvGrpSpPr>
          <p:cNvPr id="215043" name="Group 3"/>
          <p:cNvGrpSpPr>
            <a:grpSpLocks/>
          </p:cNvGrpSpPr>
          <p:nvPr/>
        </p:nvGrpSpPr>
        <p:grpSpPr bwMode="auto">
          <a:xfrm>
            <a:off x="1039812" y="990601"/>
            <a:ext cx="6961188" cy="3734222"/>
            <a:chOff x="1033" y="1018"/>
            <a:chExt cx="3974" cy="2945"/>
          </a:xfrm>
        </p:grpSpPr>
        <p:sp>
          <p:nvSpPr>
            <p:cNvPr id="215044" name="Rectangle 4"/>
            <p:cNvSpPr>
              <a:spLocks noChangeArrowheads="1"/>
            </p:cNvSpPr>
            <p:nvPr/>
          </p:nvSpPr>
          <p:spPr bwMode="auto">
            <a:xfrm>
              <a:off x="3433" y="1946"/>
              <a:ext cx="441" cy="493"/>
            </a:xfrm>
            <a:prstGeom prst="rect">
              <a:avLst/>
            </a:prstGeom>
            <a:pattFill prst="pct90">
              <a:fgClr>
                <a:schemeClr val="bg1"/>
              </a:fgClr>
              <a:bgClr>
                <a:srgbClr val="000000"/>
              </a:bgClr>
            </a:patt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sp>
          <p:nvSpPr>
            <p:cNvPr id="215045" name="Rectangle 5"/>
            <p:cNvSpPr>
              <a:spLocks noChangeArrowheads="1"/>
            </p:cNvSpPr>
            <p:nvPr/>
          </p:nvSpPr>
          <p:spPr bwMode="auto">
            <a:xfrm>
              <a:off x="1263" y="2477"/>
              <a:ext cx="525" cy="134"/>
            </a:xfrm>
            <a:prstGeom prst="rect">
              <a:avLst/>
            </a:prstGeom>
            <a:pattFill prst="pct90">
              <a:fgClr>
                <a:schemeClr val="bg1"/>
              </a:fgClr>
              <a:bgClr>
                <a:srgbClr val="000000"/>
              </a:bgClr>
            </a:patt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sp>
          <p:nvSpPr>
            <p:cNvPr id="215046" name="Rectangle 6"/>
            <p:cNvSpPr>
              <a:spLocks noChangeArrowheads="1"/>
            </p:cNvSpPr>
            <p:nvPr/>
          </p:nvSpPr>
          <p:spPr bwMode="auto">
            <a:xfrm>
              <a:off x="3433" y="1325"/>
              <a:ext cx="448" cy="487"/>
            </a:xfrm>
            <a:prstGeom prst="rect">
              <a:avLst/>
            </a:prstGeom>
            <a:pattFill prst="pct90">
              <a:fgClr>
                <a:schemeClr val="bg1"/>
              </a:fgClr>
              <a:bgClr>
                <a:srgbClr val="000000"/>
              </a:bgClr>
            </a:patt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sp>
          <p:nvSpPr>
            <p:cNvPr id="215047" name="Rectangle 7"/>
            <p:cNvSpPr>
              <a:spLocks noChangeArrowheads="1"/>
            </p:cNvSpPr>
            <p:nvPr/>
          </p:nvSpPr>
          <p:spPr bwMode="auto">
            <a:xfrm>
              <a:off x="4546" y="2631"/>
              <a:ext cx="461" cy="499"/>
            </a:xfrm>
            <a:prstGeom prst="rect">
              <a:avLst/>
            </a:prstGeom>
            <a:pattFill prst="pct90">
              <a:fgClr>
                <a:schemeClr val="bg1"/>
              </a:fgClr>
              <a:bgClr>
                <a:srgbClr val="000000"/>
              </a:bgClr>
            </a:patt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sp>
          <p:nvSpPr>
            <p:cNvPr id="215048" name="Rectangle 8"/>
            <p:cNvSpPr>
              <a:spLocks noChangeArrowheads="1"/>
            </p:cNvSpPr>
            <p:nvPr/>
          </p:nvSpPr>
          <p:spPr bwMode="auto">
            <a:xfrm>
              <a:off x="4546" y="1556"/>
              <a:ext cx="461" cy="499"/>
            </a:xfrm>
            <a:prstGeom prst="rect">
              <a:avLst/>
            </a:prstGeom>
            <a:pattFill prst="pct90">
              <a:fgClr>
                <a:schemeClr val="bg1"/>
              </a:fgClr>
              <a:bgClr>
                <a:srgbClr val="000000"/>
              </a:bgClr>
            </a:patt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sp>
          <p:nvSpPr>
            <p:cNvPr id="215049" name="Rectangle 9"/>
            <p:cNvSpPr>
              <a:spLocks noChangeArrowheads="1"/>
            </p:cNvSpPr>
            <p:nvPr/>
          </p:nvSpPr>
          <p:spPr bwMode="auto">
            <a:xfrm>
              <a:off x="4546" y="1018"/>
              <a:ext cx="461" cy="499"/>
            </a:xfrm>
            <a:prstGeom prst="rect">
              <a:avLst/>
            </a:prstGeom>
            <a:pattFill prst="pct90">
              <a:fgClr>
                <a:schemeClr val="bg1"/>
              </a:fgClr>
              <a:bgClr>
                <a:srgbClr val="000000"/>
              </a:bgClr>
            </a:patt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sp>
          <p:nvSpPr>
            <p:cNvPr id="215050" name="Rectangle 10"/>
            <p:cNvSpPr>
              <a:spLocks noChangeArrowheads="1"/>
            </p:cNvSpPr>
            <p:nvPr/>
          </p:nvSpPr>
          <p:spPr bwMode="auto">
            <a:xfrm>
              <a:off x="2396" y="2093"/>
              <a:ext cx="467" cy="499"/>
            </a:xfrm>
            <a:prstGeom prst="rect">
              <a:avLst/>
            </a:prstGeom>
            <a:pattFill prst="pct90">
              <a:fgClr>
                <a:schemeClr val="bg1"/>
              </a:fgClr>
              <a:bgClr>
                <a:srgbClr val="000000"/>
              </a:bgClr>
            </a:patt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sp>
          <p:nvSpPr>
            <p:cNvPr id="215051" name="Rectangle 11"/>
            <p:cNvSpPr>
              <a:spLocks noChangeArrowheads="1"/>
            </p:cNvSpPr>
            <p:nvPr/>
          </p:nvSpPr>
          <p:spPr bwMode="auto">
            <a:xfrm>
              <a:off x="2196" y="2595"/>
              <a:ext cx="731" cy="39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400" b="1" dirty="0">
                  <a:latin typeface="Lato" panose="020F0502020204030203" pitchFamily="34" charset="0"/>
                </a:rPr>
                <a:t>Page Table of </a:t>
              </a:r>
            </a:p>
            <a:p>
              <a:pPr algn="l" defTabSz="585788"/>
              <a:r>
                <a:rPr lang="en-US" sz="1400" b="1" dirty="0">
                  <a:latin typeface="Lato" panose="020F0502020204030203" pitchFamily="34" charset="0"/>
                </a:rPr>
                <a:t>the page table</a:t>
              </a:r>
            </a:p>
          </p:txBody>
        </p:sp>
        <p:sp>
          <p:nvSpPr>
            <p:cNvPr id="215052" name="Rectangle 12"/>
            <p:cNvSpPr>
              <a:spLocks noChangeArrowheads="1"/>
            </p:cNvSpPr>
            <p:nvPr/>
          </p:nvSpPr>
          <p:spPr bwMode="auto">
            <a:xfrm>
              <a:off x="3304" y="3043"/>
              <a:ext cx="636" cy="39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400" b="1">
                  <a:latin typeface="Lato" panose="020F0502020204030203" pitchFamily="34" charset="0"/>
                </a:rPr>
                <a:t>pages of the</a:t>
              </a:r>
            </a:p>
            <a:p>
              <a:pPr algn="l" defTabSz="585788"/>
              <a:r>
                <a:rPr lang="en-US" sz="1400" b="1">
                  <a:latin typeface="Lato" panose="020F0502020204030203" pitchFamily="34" charset="0"/>
                </a:rPr>
                <a:t>page table </a:t>
              </a:r>
            </a:p>
          </p:txBody>
        </p:sp>
        <p:sp>
          <p:nvSpPr>
            <p:cNvPr id="215053" name="Line 13"/>
            <p:cNvSpPr>
              <a:spLocks noChangeShapeType="1"/>
            </p:cNvSpPr>
            <p:nvPr/>
          </p:nvSpPr>
          <p:spPr bwMode="auto">
            <a:xfrm flipV="1">
              <a:off x="2850" y="1325"/>
              <a:ext cx="583" cy="8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sp>
          <p:nvSpPr>
            <p:cNvPr id="215054" name="Rectangle 14"/>
            <p:cNvSpPr>
              <a:spLocks noChangeArrowheads="1"/>
            </p:cNvSpPr>
            <p:nvPr/>
          </p:nvSpPr>
          <p:spPr bwMode="auto">
            <a:xfrm>
              <a:off x="2396" y="2465"/>
              <a:ext cx="58" cy="121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sp>
          <p:nvSpPr>
            <p:cNvPr id="215055" name="Rectangle 15"/>
            <p:cNvSpPr>
              <a:spLocks noChangeArrowheads="1"/>
            </p:cNvSpPr>
            <p:nvPr/>
          </p:nvSpPr>
          <p:spPr bwMode="auto">
            <a:xfrm>
              <a:off x="3433" y="1575"/>
              <a:ext cx="77" cy="243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grpSp>
          <p:nvGrpSpPr>
            <p:cNvPr id="215056" name="Group 16"/>
            <p:cNvGrpSpPr>
              <a:grpSpLocks/>
            </p:cNvGrpSpPr>
            <p:nvPr/>
          </p:nvGrpSpPr>
          <p:grpSpPr bwMode="auto">
            <a:xfrm>
              <a:off x="3426" y="1333"/>
              <a:ext cx="463" cy="483"/>
              <a:chOff x="3426" y="1333"/>
              <a:chExt cx="463" cy="483"/>
            </a:xfrm>
          </p:grpSpPr>
          <p:sp>
            <p:nvSpPr>
              <p:cNvPr id="215057" name="Rectangle 17"/>
              <p:cNvSpPr>
                <a:spLocks noChangeArrowheads="1"/>
              </p:cNvSpPr>
              <p:nvPr/>
            </p:nvSpPr>
            <p:spPr bwMode="auto">
              <a:xfrm>
                <a:off x="3434" y="1333"/>
                <a:ext cx="452" cy="48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058" name="Line 18"/>
              <p:cNvSpPr>
                <a:spLocks noChangeShapeType="1"/>
              </p:cNvSpPr>
              <p:nvPr/>
            </p:nvSpPr>
            <p:spPr bwMode="auto">
              <a:xfrm>
                <a:off x="3426" y="1576"/>
                <a:ext cx="4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059" name="Line 19"/>
              <p:cNvSpPr>
                <a:spLocks noChangeShapeType="1"/>
              </p:cNvSpPr>
              <p:nvPr/>
            </p:nvSpPr>
            <p:spPr bwMode="auto">
              <a:xfrm>
                <a:off x="3426" y="1704"/>
                <a:ext cx="4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060" name="Line 20"/>
              <p:cNvSpPr>
                <a:spLocks noChangeShapeType="1"/>
              </p:cNvSpPr>
              <p:nvPr/>
            </p:nvSpPr>
            <p:spPr bwMode="auto">
              <a:xfrm>
                <a:off x="3426" y="1449"/>
                <a:ext cx="4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215061" name="Rectangle 21"/>
            <p:cNvSpPr>
              <a:spLocks noChangeArrowheads="1"/>
            </p:cNvSpPr>
            <p:nvPr/>
          </p:nvSpPr>
          <p:spPr bwMode="auto">
            <a:xfrm>
              <a:off x="3433" y="2061"/>
              <a:ext cx="77" cy="256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grpSp>
          <p:nvGrpSpPr>
            <p:cNvPr id="215062" name="Group 22"/>
            <p:cNvGrpSpPr>
              <a:grpSpLocks/>
            </p:cNvGrpSpPr>
            <p:nvPr/>
          </p:nvGrpSpPr>
          <p:grpSpPr bwMode="auto">
            <a:xfrm>
              <a:off x="3426" y="1948"/>
              <a:ext cx="463" cy="483"/>
              <a:chOff x="3426" y="1948"/>
              <a:chExt cx="463" cy="483"/>
            </a:xfrm>
          </p:grpSpPr>
          <p:sp>
            <p:nvSpPr>
              <p:cNvPr id="215063" name="Rectangle 23"/>
              <p:cNvSpPr>
                <a:spLocks noChangeArrowheads="1"/>
              </p:cNvSpPr>
              <p:nvPr/>
            </p:nvSpPr>
            <p:spPr bwMode="auto">
              <a:xfrm>
                <a:off x="3434" y="1948"/>
                <a:ext cx="452" cy="48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064" name="Line 24"/>
              <p:cNvSpPr>
                <a:spLocks noChangeShapeType="1"/>
              </p:cNvSpPr>
              <p:nvPr/>
            </p:nvSpPr>
            <p:spPr bwMode="auto">
              <a:xfrm>
                <a:off x="3426" y="2191"/>
                <a:ext cx="4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065" name="Line 25"/>
              <p:cNvSpPr>
                <a:spLocks noChangeShapeType="1"/>
              </p:cNvSpPr>
              <p:nvPr/>
            </p:nvSpPr>
            <p:spPr bwMode="auto">
              <a:xfrm>
                <a:off x="3426" y="2319"/>
                <a:ext cx="4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066" name="Line 26"/>
              <p:cNvSpPr>
                <a:spLocks noChangeShapeType="1"/>
              </p:cNvSpPr>
              <p:nvPr/>
            </p:nvSpPr>
            <p:spPr bwMode="auto">
              <a:xfrm>
                <a:off x="3426" y="2064"/>
                <a:ext cx="4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215067" name="Rectangle 27"/>
            <p:cNvSpPr>
              <a:spLocks noChangeArrowheads="1"/>
            </p:cNvSpPr>
            <p:nvPr/>
          </p:nvSpPr>
          <p:spPr bwMode="auto">
            <a:xfrm>
              <a:off x="3433" y="2663"/>
              <a:ext cx="83" cy="384"/>
            </a:xfrm>
            <a:prstGeom prst="rect">
              <a:avLst/>
            </a:prstGeom>
            <a:solidFill>
              <a:schemeClr val="folHlink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grpSp>
          <p:nvGrpSpPr>
            <p:cNvPr id="215068" name="Group 28"/>
            <p:cNvGrpSpPr>
              <a:grpSpLocks/>
            </p:cNvGrpSpPr>
            <p:nvPr/>
          </p:nvGrpSpPr>
          <p:grpSpPr bwMode="auto">
            <a:xfrm>
              <a:off x="3426" y="2562"/>
              <a:ext cx="463" cy="483"/>
              <a:chOff x="3426" y="2562"/>
              <a:chExt cx="463" cy="483"/>
            </a:xfrm>
          </p:grpSpPr>
          <p:sp>
            <p:nvSpPr>
              <p:cNvPr id="215069" name="Rectangle 29"/>
              <p:cNvSpPr>
                <a:spLocks noChangeArrowheads="1"/>
              </p:cNvSpPr>
              <p:nvPr/>
            </p:nvSpPr>
            <p:spPr bwMode="auto">
              <a:xfrm>
                <a:off x="3434" y="2562"/>
                <a:ext cx="452" cy="48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070" name="Line 30"/>
              <p:cNvSpPr>
                <a:spLocks noChangeShapeType="1"/>
              </p:cNvSpPr>
              <p:nvPr/>
            </p:nvSpPr>
            <p:spPr bwMode="auto">
              <a:xfrm>
                <a:off x="3426" y="2805"/>
                <a:ext cx="4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071" name="Line 31"/>
              <p:cNvSpPr>
                <a:spLocks noChangeShapeType="1"/>
              </p:cNvSpPr>
              <p:nvPr/>
            </p:nvSpPr>
            <p:spPr bwMode="auto">
              <a:xfrm>
                <a:off x="3426" y="2933"/>
                <a:ext cx="4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072" name="Line 32"/>
              <p:cNvSpPr>
                <a:spLocks noChangeShapeType="1"/>
              </p:cNvSpPr>
              <p:nvPr/>
            </p:nvSpPr>
            <p:spPr bwMode="auto">
              <a:xfrm>
                <a:off x="3426" y="2678"/>
                <a:ext cx="4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15073" name="Group 33"/>
            <p:cNvGrpSpPr>
              <a:grpSpLocks/>
            </p:cNvGrpSpPr>
            <p:nvPr/>
          </p:nvGrpSpPr>
          <p:grpSpPr bwMode="auto">
            <a:xfrm>
              <a:off x="4540" y="1026"/>
              <a:ext cx="462" cy="483"/>
              <a:chOff x="4540" y="1026"/>
              <a:chExt cx="462" cy="483"/>
            </a:xfrm>
          </p:grpSpPr>
          <p:sp>
            <p:nvSpPr>
              <p:cNvPr id="215074" name="Rectangle 34"/>
              <p:cNvSpPr>
                <a:spLocks noChangeArrowheads="1"/>
              </p:cNvSpPr>
              <p:nvPr/>
            </p:nvSpPr>
            <p:spPr bwMode="auto">
              <a:xfrm>
                <a:off x="4548" y="1026"/>
                <a:ext cx="451" cy="48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075" name="Line 35"/>
              <p:cNvSpPr>
                <a:spLocks noChangeShapeType="1"/>
              </p:cNvSpPr>
              <p:nvPr/>
            </p:nvSpPr>
            <p:spPr bwMode="auto">
              <a:xfrm>
                <a:off x="4540" y="1269"/>
                <a:ext cx="4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076" name="Line 36"/>
              <p:cNvSpPr>
                <a:spLocks noChangeShapeType="1"/>
              </p:cNvSpPr>
              <p:nvPr/>
            </p:nvSpPr>
            <p:spPr bwMode="auto">
              <a:xfrm>
                <a:off x="4540" y="1397"/>
                <a:ext cx="4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077" name="Line 37"/>
              <p:cNvSpPr>
                <a:spLocks noChangeShapeType="1"/>
              </p:cNvSpPr>
              <p:nvPr/>
            </p:nvSpPr>
            <p:spPr bwMode="auto">
              <a:xfrm>
                <a:off x="4540" y="1142"/>
                <a:ext cx="4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15078" name="Group 38"/>
            <p:cNvGrpSpPr>
              <a:grpSpLocks/>
            </p:cNvGrpSpPr>
            <p:nvPr/>
          </p:nvGrpSpPr>
          <p:grpSpPr bwMode="auto">
            <a:xfrm>
              <a:off x="4540" y="1564"/>
              <a:ext cx="462" cy="483"/>
              <a:chOff x="4540" y="1564"/>
              <a:chExt cx="462" cy="483"/>
            </a:xfrm>
          </p:grpSpPr>
          <p:sp>
            <p:nvSpPr>
              <p:cNvPr id="215079" name="Rectangle 39"/>
              <p:cNvSpPr>
                <a:spLocks noChangeArrowheads="1"/>
              </p:cNvSpPr>
              <p:nvPr/>
            </p:nvSpPr>
            <p:spPr bwMode="auto">
              <a:xfrm>
                <a:off x="4548" y="1564"/>
                <a:ext cx="451" cy="48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080" name="Line 40"/>
              <p:cNvSpPr>
                <a:spLocks noChangeShapeType="1"/>
              </p:cNvSpPr>
              <p:nvPr/>
            </p:nvSpPr>
            <p:spPr bwMode="auto">
              <a:xfrm>
                <a:off x="4540" y="1807"/>
                <a:ext cx="4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081" name="Line 41"/>
              <p:cNvSpPr>
                <a:spLocks noChangeShapeType="1"/>
              </p:cNvSpPr>
              <p:nvPr/>
            </p:nvSpPr>
            <p:spPr bwMode="auto">
              <a:xfrm>
                <a:off x="4540" y="1935"/>
                <a:ext cx="4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082" name="Line 42"/>
              <p:cNvSpPr>
                <a:spLocks noChangeShapeType="1"/>
              </p:cNvSpPr>
              <p:nvPr/>
            </p:nvSpPr>
            <p:spPr bwMode="auto">
              <a:xfrm>
                <a:off x="4540" y="1680"/>
                <a:ext cx="4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15083" name="Group 43"/>
            <p:cNvGrpSpPr>
              <a:grpSpLocks/>
            </p:cNvGrpSpPr>
            <p:nvPr/>
          </p:nvGrpSpPr>
          <p:grpSpPr bwMode="auto">
            <a:xfrm>
              <a:off x="4540" y="2101"/>
              <a:ext cx="462" cy="483"/>
              <a:chOff x="4540" y="2101"/>
              <a:chExt cx="462" cy="483"/>
            </a:xfrm>
          </p:grpSpPr>
          <p:sp>
            <p:nvSpPr>
              <p:cNvPr id="215084" name="Rectangle 44"/>
              <p:cNvSpPr>
                <a:spLocks noChangeArrowheads="1"/>
              </p:cNvSpPr>
              <p:nvPr/>
            </p:nvSpPr>
            <p:spPr bwMode="auto">
              <a:xfrm>
                <a:off x="4548" y="2101"/>
                <a:ext cx="451" cy="48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085" name="Line 45"/>
              <p:cNvSpPr>
                <a:spLocks noChangeShapeType="1"/>
              </p:cNvSpPr>
              <p:nvPr/>
            </p:nvSpPr>
            <p:spPr bwMode="auto">
              <a:xfrm>
                <a:off x="4540" y="2344"/>
                <a:ext cx="4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086" name="Line 46"/>
              <p:cNvSpPr>
                <a:spLocks noChangeShapeType="1"/>
              </p:cNvSpPr>
              <p:nvPr/>
            </p:nvSpPr>
            <p:spPr bwMode="auto">
              <a:xfrm>
                <a:off x="4540" y="2472"/>
                <a:ext cx="4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087" name="Line 47"/>
              <p:cNvSpPr>
                <a:spLocks noChangeShapeType="1"/>
              </p:cNvSpPr>
              <p:nvPr/>
            </p:nvSpPr>
            <p:spPr bwMode="auto">
              <a:xfrm>
                <a:off x="4540" y="2217"/>
                <a:ext cx="4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15088" name="Group 48"/>
            <p:cNvGrpSpPr>
              <a:grpSpLocks/>
            </p:cNvGrpSpPr>
            <p:nvPr/>
          </p:nvGrpSpPr>
          <p:grpSpPr bwMode="auto">
            <a:xfrm>
              <a:off x="4540" y="2639"/>
              <a:ext cx="462" cy="483"/>
              <a:chOff x="4540" y="2639"/>
              <a:chExt cx="462" cy="483"/>
            </a:xfrm>
          </p:grpSpPr>
          <p:sp>
            <p:nvSpPr>
              <p:cNvPr id="215089" name="Rectangle 49"/>
              <p:cNvSpPr>
                <a:spLocks noChangeArrowheads="1"/>
              </p:cNvSpPr>
              <p:nvPr/>
            </p:nvSpPr>
            <p:spPr bwMode="auto">
              <a:xfrm>
                <a:off x="4548" y="2639"/>
                <a:ext cx="451" cy="48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090" name="Line 50"/>
              <p:cNvSpPr>
                <a:spLocks noChangeShapeType="1"/>
              </p:cNvSpPr>
              <p:nvPr/>
            </p:nvSpPr>
            <p:spPr bwMode="auto">
              <a:xfrm>
                <a:off x="4540" y="2882"/>
                <a:ext cx="4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091" name="Line 51"/>
              <p:cNvSpPr>
                <a:spLocks noChangeShapeType="1"/>
              </p:cNvSpPr>
              <p:nvPr/>
            </p:nvSpPr>
            <p:spPr bwMode="auto">
              <a:xfrm>
                <a:off x="4540" y="3010"/>
                <a:ext cx="4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092" name="Line 52"/>
              <p:cNvSpPr>
                <a:spLocks noChangeShapeType="1"/>
              </p:cNvSpPr>
              <p:nvPr/>
            </p:nvSpPr>
            <p:spPr bwMode="auto">
              <a:xfrm>
                <a:off x="4540" y="2755"/>
                <a:ext cx="4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15093" name="Group 53"/>
            <p:cNvGrpSpPr>
              <a:grpSpLocks/>
            </p:cNvGrpSpPr>
            <p:nvPr/>
          </p:nvGrpSpPr>
          <p:grpSpPr bwMode="auto">
            <a:xfrm>
              <a:off x="4540" y="3176"/>
              <a:ext cx="462" cy="483"/>
              <a:chOff x="4540" y="3176"/>
              <a:chExt cx="462" cy="483"/>
            </a:xfrm>
          </p:grpSpPr>
          <p:sp>
            <p:nvSpPr>
              <p:cNvPr id="215094" name="Rectangle 54"/>
              <p:cNvSpPr>
                <a:spLocks noChangeArrowheads="1"/>
              </p:cNvSpPr>
              <p:nvPr/>
            </p:nvSpPr>
            <p:spPr bwMode="auto">
              <a:xfrm>
                <a:off x="4548" y="3176"/>
                <a:ext cx="451" cy="48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095" name="Line 55"/>
              <p:cNvSpPr>
                <a:spLocks noChangeShapeType="1"/>
              </p:cNvSpPr>
              <p:nvPr/>
            </p:nvSpPr>
            <p:spPr bwMode="auto">
              <a:xfrm>
                <a:off x="4540" y="3419"/>
                <a:ext cx="4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096" name="Line 56"/>
              <p:cNvSpPr>
                <a:spLocks noChangeShapeType="1"/>
              </p:cNvSpPr>
              <p:nvPr/>
            </p:nvSpPr>
            <p:spPr bwMode="auto">
              <a:xfrm>
                <a:off x="4540" y="3547"/>
                <a:ext cx="4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097" name="Line 57"/>
              <p:cNvSpPr>
                <a:spLocks noChangeShapeType="1"/>
              </p:cNvSpPr>
              <p:nvPr/>
            </p:nvSpPr>
            <p:spPr bwMode="auto">
              <a:xfrm>
                <a:off x="4540" y="3292"/>
                <a:ext cx="4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215098" name="Line 58"/>
            <p:cNvSpPr>
              <a:spLocks noChangeShapeType="1"/>
            </p:cNvSpPr>
            <p:nvPr/>
          </p:nvSpPr>
          <p:spPr bwMode="auto">
            <a:xfrm flipV="1">
              <a:off x="2850" y="1940"/>
              <a:ext cx="583" cy="3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sp>
          <p:nvSpPr>
            <p:cNvPr id="215099" name="Line 59"/>
            <p:cNvSpPr>
              <a:spLocks noChangeShapeType="1"/>
            </p:cNvSpPr>
            <p:nvPr/>
          </p:nvSpPr>
          <p:spPr bwMode="auto">
            <a:xfrm>
              <a:off x="2850" y="2400"/>
              <a:ext cx="583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sp>
          <p:nvSpPr>
            <p:cNvPr id="215100" name="Line 60"/>
            <p:cNvSpPr>
              <a:spLocks noChangeShapeType="1"/>
            </p:cNvSpPr>
            <p:nvPr/>
          </p:nvSpPr>
          <p:spPr bwMode="auto">
            <a:xfrm flipV="1">
              <a:off x="3894" y="1018"/>
              <a:ext cx="652" cy="3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sp>
          <p:nvSpPr>
            <p:cNvPr id="215101" name="Line 61"/>
            <p:cNvSpPr>
              <a:spLocks noChangeShapeType="1"/>
            </p:cNvSpPr>
            <p:nvPr/>
          </p:nvSpPr>
          <p:spPr bwMode="auto">
            <a:xfrm>
              <a:off x="3894" y="1517"/>
              <a:ext cx="652" cy="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sp>
          <p:nvSpPr>
            <p:cNvPr id="215102" name="Line 62"/>
            <p:cNvSpPr>
              <a:spLocks noChangeShapeType="1"/>
            </p:cNvSpPr>
            <p:nvPr/>
          </p:nvSpPr>
          <p:spPr bwMode="auto">
            <a:xfrm>
              <a:off x="3900" y="2010"/>
              <a:ext cx="646" cy="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sp>
          <p:nvSpPr>
            <p:cNvPr id="215103" name="Line 63"/>
            <p:cNvSpPr>
              <a:spLocks noChangeShapeType="1"/>
            </p:cNvSpPr>
            <p:nvPr/>
          </p:nvSpPr>
          <p:spPr bwMode="auto">
            <a:xfrm>
              <a:off x="3894" y="2362"/>
              <a:ext cx="652" cy="2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sp>
          <p:nvSpPr>
            <p:cNvPr id="215104" name="Line 64"/>
            <p:cNvSpPr>
              <a:spLocks noChangeShapeType="1"/>
            </p:cNvSpPr>
            <p:nvPr/>
          </p:nvSpPr>
          <p:spPr bwMode="auto">
            <a:xfrm>
              <a:off x="3894" y="2631"/>
              <a:ext cx="652" cy="5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grpSp>
          <p:nvGrpSpPr>
            <p:cNvPr id="215105" name="Group 65"/>
            <p:cNvGrpSpPr>
              <a:grpSpLocks/>
            </p:cNvGrpSpPr>
            <p:nvPr/>
          </p:nvGrpSpPr>
          <p:grpSpPr bwMode="auto">
            <a:xfrm>
              <a:off x="2390" y="2101"/>
              <a:ext cx="462" cy="483"/>
              <a:chOff x="2390" y="2101"/>
              <a:chExt cx="462" cy="483"/>
            </a:xfrm>
          </p:grpSpPr>
          <p:sp>
            <p:nvSpPr>
              <p:cNvPr id="215106" name="Rectangle 66"/>
              <p:cNvSpPr>
                <a:spLocks noChangeArrowheads="1"/>
              </p:cNvSpPr>
              <p:nvPr/>
            </p:nvSpPr>
            <p:spPr bwMode="auto">
              <a:xfrm>
                <a:off x="2398" y="2101"/>
                <a:ext cx="451" cy="48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107" name="Line 67"/>
              <p:cNvSpPr>
                <a:spLocks noChangeShapeType="1"/>
              </p:cNvSpPr>
              <p:nvPr/>
            </p:nvSpPr>
            <p:spPr bwMode="auto">
              <a:xfrm>
                <a:off x="2390" y="2344"/>
                <a:ext cx="4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108" name="Line 68"/>
              <p:cNvSpPr>
                <a:spLocks noChangeShapeType="1"/>
              </p:cNvSpPr>
              <p:nvPr/>
            </p:nvSpPr>
            <p:spPr bwMode="auto">
              <a:xfrm>
                <a:off x="2390" y="2472"/>
                <a:ext cx="4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109" name="Line 69"/>
              <p:cNvSpPr>
                <a:spLocks noChangeShapeType="1"/>
              </p:cNvSpPr>
              <p:nvPr/>
            </p:nvSpPr>
            <p:spPr bwMode="auto">
              <a:xfrm>
                <a:off x="2390" y="2217"/>
                <a:ext cx="4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215110" name="Rectangle 70"/>
            <p:cNvSpPr>
              <a:spLocks noChangeArrowheads="1"/>
            </p:cNvSpPr>
            <p:nvPr/>
          </p:nvSpPr>
          <p:spPr bwMode="auto">
            <a:xfrm>
              <a:off x="4564" y="3619"/>
              <a:ext cx="349" cy="2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400" b="1">
                  <a:latin typeface="Lato" panose="020F0502020204030203" pitchFamily="34" charset="0"/>
                </a:rPr>
                <a:t>pages</a:t>
              </a:r>
            </a:p>
          </p:txBody>
        </p:sp>
        <p:sp>
          <p:nvSpPr>
            <p:cNvPr id="215111" name="Rectangle 71"/>
            <p:cNvSpPr>
              <a:spLocks noChangeArrowheads="1"/>
            </p:cNvSpPr>
            <p:nvPr/>
          </p:nvSpPr>
          <p:spPr bwMode="auto">
            <a:xfrm>
              <a:off x="1269" y="3395"/>
              <a:ext cx="1308" cy="5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400" b="1">
                  <a:latin typeface="Lato" panose="020F0502020204030203" pitchFamily="34" charset="0"/>
                </a:rPr>
                <a:t>page in secondary memory</a:t>
              </a:r>
            </a:p>
            <a:p>
              <a:pPr algn="l" defTabSz="585788"/>
              <a:r>
                <a:rPr lang="en-US" sz="1400" b="1">
                  <a:latin typeface="Lato" panose="020F0502020204030203" pitchFamily="34" charset="0"/>
                </a:rPr>
                <a:t>page in primary memory</a:t>
              </a:r>
            </a:p>
            <a:p>
              <a:pPr algn="l" defTabSz="585788"/>
              <a:r>
                <a:rPr lang="en-US" sz="1400" b="1">
                  <a:latin typeface="Lato" panose="020F0502020204030203" pitchFamily="34" charset="0"/>
                </a:rPr>
                <a:t>page does not exist</a:t>
              </a:r>
            </a:p>
          </p:txBody>
        </p:sp>
        <p:grpSp>
          <p:nvGrpSpPr>
            <p:cNvPr id="215112" name="Group 72"/>
            <p:cNvGrpSpPr>
              <a:grpSpLocks/>
            </p:cNvGrpSpPr>
            <p:nvPr/>
          </p:nvGrpSpPr>
          <p:grpSpPr bwMode="auto">
            <a:xfrm>
              <a:off x="1033" y="3509"/>
              <a:ext cx="228" cy="402"/>
              <a:chOff x="1033" y="3509"/>
              <a:chExt cx="228" cy="402"/>
            </a:xfrm>
          </p:grpSpPr>
          <p:sp>
            <p:nvSpPr>
              <p:cNvPr id="215113" name="Rectangle 73"/>
              <p:cNvSpPr>
                <a:spLocks noChangeArrowheads="1"/>
              </p:cNvSpPr>
              <p:nvPr/>
            </p:nvSpPr>
            <p:spPr bwMode="auto">
              <a:xfrm>
                <a:off x="1033" y="3655"/>
                <a:ext cx="221" cy="179"/>
              </a:xfrm>
              <a:prstGeom prst="rect">
                <a:avLst/>
              </a:prstGeom>
              <a:pattFill prst="pct90">
                <a:fgClr>
                  <a:schemeClr val="bg1"/>
                </a:fgClr>
                <a:bgClr>
                  <a:srgbClr val="000000"/>
                </a:bgClr>
              </a:patt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114" name="Rectangle 74"/>
              <p:cNvSpPr>
                <a:spLocks noChangeArrowheads="1"/>
              </p:cNvSpPr>
              <p:nvPr/>
            </p:nvSpPr>
            <p:spPr bwMode="auto">
              <a:xfrm>
                <a:off x="1036" y="3783"/>
                <a:ext cx="222" cy="128"/>
              </a:xfrm>
              <a:prstGeom prst="rect">
                <a:avLst/>
              </a:prstGeom>
              <a:solidFill>
                <a:schemeClr val="folHlink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115" name="Rectangle 75"/>
              <p:cNvSpPr>
                <a:spLocks noChangeArrowheads="1"/>
              </p:cNvSpPr>
              <p:nvPr/>
            </p:nvSpPr>
            <p:spPr bwMode="auto">
              <a:xfrm>
                <a:off x="1041" y="3509"/>
                <a:ext cx="214" cy="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116" name="Line 76"/>
              <p:cNvSpPr>
                <a:spLocks noChangeShapeType="1"/>
              </p:cNvSpPr>
              <p:nvPr/>
            </p:nvSpPr>
            <p:spPr bwMode="auto">
              <a:xfrm>
                <a:off x="1036" y="3798"/>
                <a:ext cx="22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  <p:sp>
            <p:nvSpPr>
              <p:cNvPr id="215117" name="Line 77"/>
              <p:cNvSpPr>
                <a:spLocks noChangeShapeType="1"/>
              </p:cNvSpPr>
              <p:nvPr/>
            </p:nvSpPr>
            <p:spPr bwMode="auto">
              <a:xfrm>
                <a:off x="1039" y="3663"/>
                <a:ext cx="22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215118" name="Rectangle 78"/>
            <p:cNvSpPr>
              <a:spLocks noChangeArrowheads="1"/>
            </p:cNvSpPr>
            <p:nvPr/>
          </p:nvSpPr>
          <p:spPr bwMode="auto">
            <a:xfrm>
              <a:off x="1380" y="1180"/>
              <a:ext cx="1469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sp>
          <p:nvSpPr>
            <p:cNvPr id="215119" name="Line 79"/>
            <p:cNvSpPr>
              <a:spLocks noChangeShapeType="1"/>
            </p:cNvSpPr>
            <p:nvPr/>
          </p:nvSpPr>
          <p:spPr bwMode="auto">
            <a:xfrm>
              <a:off x="2313" y="1178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sp>
          <p:nvSpPr>
            <p:cNvPr id="215120" name="Line 80"/>
            <p:cNvSpPr>
              <a:spLocks noChangeShapeType="1"/>
            </p:cNvSpPr>
            <p:nvPr/>
          </p:nvSpPr>
          <p:spPr bwMode="auto">
            <a:xfrm>
              <a:off x="1833" y="1178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sp>
          <p:nvSpPr>
            <p:cNvPr id="215121" name="Rectangle 81"/>
            <p:cNvSpPr>
              <a:spLocks noChangeArrowheads="1"/>
            </p:cNvSpPr>
            <p:nvPr/>
          </p:nvSpPr>
          <p:spPr bwMode="auto">
            <a:xfrm>
              <a:off x="1486" y="1156"/>
              <a:ext cx="120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200" b="1" dirty="0">
                  <a:latin typeface="Lato" panose="020F0502020204030203" pitchFamily="34" charset="0"/>
                </a:rPr>
                <a:t>p1	        p2 	 	   d</a:t>
              </a:r>
            </a:p>
          </p:txBody>
        </p:sp>
        <p:sp>
          <p:nvSpPr>
            <p:cNvPr id="215122" name="Rectangle 82"/>
            <p:cNvSpPr>
              <a:spLocks noChangeArrowheads="1"/>
            </p:cNvSpPr>
            <p:nvPr/>
          </p:nvSpPr>
          <p:spPr bwMode="auto">
            <a:xfrm>
              <a:off x="1252" y="2466"/>
              <a:ext cx="535" cy="1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sp>
          <p:nvSpPr>
            <p:cNvPr id="215123" name="Rectangle 83"/>
            <p:cNvSpPr>
              <a:spLocks noChangeArrowheads="1"/>
            </p:cNvSpPr>
            <p:nvPr/>
          </p:nvSpPr>
          <p:spPr bwMode="auto">
            <a:xfrm>
              <a:off x="1070" y="2563"/>
              <a:ext cx="731" cy="5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400" b="1">
                  <a:latin typeface="Lato" panose="020F0502020204030203" pitchFamily="34" charset="0"/>
                </a:rPr>
                <a:t>Base of the</a:t>
              </a:r>
            </a:p>
            <a:p>
              <a:pPr algn="l" defTabSz="585788"/>
              <a:r>
                <a:rPr lang="en-US" sz="1400" b="1">
                  <a:latin typeface="Lato" panose="020F0502020204030203" pitchFamily="34" charset="0"/>
                </a:rPr>
                <a:t>Page Table of </a:t>
              </a:r>
            </a:p>
            <a:p>
              <a:pPr algn="l" defTabSz="585788"/>
              <a:r>
                <a:rPr lang="en-US" sz="1400" b="1">
                  <a:latin typeface="Lato" panose="020F0502020204030203" pitchFamily="34" charset="0"/>
                </a:rPr>
                <a:t>the page table</a:t>
              </a:r>
            </a:p>
          </p:txBody>
        </p:sp>
        <p:sp>
          <p:nvSpPr>
            <p:cNvPr id="215124" name="Line 84"/>
            <p:cNvSpPr>
              <a:spLocks noChangeShapeType="1"/>
            </p:cNvSpPr>
            <p:nvPr/>
          </p:nvSpPr>
          <p:spPr bwMode="auto">
            <a:xfrm flipV="1">
              <a:off x="1788" y="2106"/>
              <a:ext cx="608" cy="4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sp>
          <p:nvSpPr>
            <p:cNvPr id="215125" name="Line 85"/>
            <p:cNvSpPr>
              <a:spLocks noChangeShapeType="1"/>
            </p:cNvSpPr>
            <p:nvPr/>
          </p:nvSpPr>
          <p:spPr bwMode="auto">
            <a:xfrm>
              <a:off x="2351" y="2176"/>
              <a:ext cx="0" cy="199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sp>
          <p:nvSpPr>
            <p:cNvPr id="215126" name="Line 86"/>
            <p:cNvSpPr>
              <a:spLocks noChangeShapeType="1"/>
            </p:cNvSpPr>
            <p:nvPr/>
          </p:nvSpPr>
          <p:spPr bwMode="auto">
            <a:xfrm>
              <a:off x="3394" y="1991"/>
              <a:ext cx="0" cy="34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sp>
          <p:nvSpPr>
            <p:cNvPr id="215127" name="Line 87"/>
            <p:cNvSpPr>
              <a:spLocks noChangeShapeType="1"/>
            </p:cNvSpPr>
            <p:nvPr/>
          </p:nvSpPr>
          <p:spPr bwMode="auto">
            <a:xfrm>
              <a:off x="4489" y="2637"/>
              <a:ext cx="0" cy="346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  <p:sp>
          <p:nvSpPr>
            <p:cNvPr id="215128" name="Rectangle 88"/>
            <p:cNvSpPr>
              <a:spLocks noChangeArrowheads="1"/>
            </p:cNvSpPr>
            <p:nvPr/>
          </p:nvSpPr>
          <p:spPr bwMode="auto">
            <a:xfrm>
              <a:off x="2152" y="2232"/>
              <a:ext cx="187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200" b="1">
                  <a:latin typeface="Lato" panose="020F0502020204030203" pitchFamily="34" charset="0"/>
                </a:rPr>
                <a:t>p1</a:t>
              </a:r>
            </a:p>
          </p:txBody>
        </p:sp>
        <p:sp>
          <p:nvSpPr>
            <p:cNvPr id="215129" name="Rectangle 89"/>
            <p:cNvSpPr>
              <a:spLocks noChangeArrowheads="1"/>
            </p:cNvSpPr>
            <p:nvPr/>
          </p:nvSpPr>
          <p:spPr bwMode="auto">
            <a:xfrm>
              <a:off x="4334" y="2667"/>
              <a:ext cx="138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200" b="1">
                  <a:latin typeface="Lato" panose="020F0502020204030203" pitchFamily="34" charset="0"/>
                </a:rPr>
                <a:t>d</a:t>
              </a:r>
            </a:p>
          </p:txBody>
        </p:sp>
        <p:sp>
          <p:nvSpPr>
            <p:cNvPr id="215130" name="Rectangle 90"/>
            <p:cNvSpPr>
              <a:spLocks noChangeArrowheads="1"/>
            </p:cNvSpPr>
            <p:nvPr/>
          </p:nvSpPr>
          <p:spPr bwMode="auto">
            <a:xfrm>
              <a:off x="3195" y="2091"/>
              <a:ext cx="187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200" b="1">
                  <a:latin typeface="Lato" panose="020F0502020204030203" pitchFamily="34" charset="0"/>
                </a:rPr>
                <a:t>p2</a:t>
              </a:r>
            </a:p>
          </p:txBody>
        </p:sp>
        <p:sp>
          <p:nvSpPr>
            <p:cNvPr id="215131" name="Rectangle 91"/>
            <p:cNvSpPr>
              <a:spLocks noChangeArrowheads="1"/>
            </p:cNvSpPr>
            <p:nvPr/>
          </p:nvSpPr>
          <p:spPr bwMode="auto">
            <a:xfrm>
              <a:off x="1416" y="1332"/>
              <a:ext cx="1090" cy="2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800" b="1">
                  <a:latin typeface="Lato" panose="020F0502020204030203" pitchFamily="34" charset="0"/>
                </a:rPr>
                <a:t>effective address</a:t>
              </a:r>
            </a:p>
          </p:txBody>
        </p:sp>
        <p:sp>
          <p:nvSpPr>
            <p:cNvPr id="215132" name="Rectangle 92"/>
            <p:cNvSpPr>
              <a:spLocks noChangeArrowheads="1"/>
            </p:cNvSpPr>
            <p:nvPr/>
          </p:nvSpPr>
          <p:spPr bwMode="auto">
            <a:xfrm>
              <a:off x="1089" y="1995"/>
              <a:ext cx="536" cy="39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3" rIns="73025" bIns="36513">
              <a:spAutoFit/>
            </a:bodyPr>
            <a:lstStyle/>
            <a:p>
              <a:pPr algn="l" defTabSz="585788"/>
              <a:r>
                <a:rPr lang="en-US" sz="1400" b="1" dirty="0">
                  <a:latin typeface="Lato" panose="020F0502020204030203" pitchFamily="34" charset="0"/>
                </a:rPr>
                <a:t>processor</a:t>
              </a:r>
            </a:p>
            <a:p>
              <a:pPr algn="l" defTabSz="585788"/>
              <a:r>
                <a:rPr lang="en-US" sz="1400" b="1" dirty="0">
                  <a:latin typeface="Lato" panose="020F0502020204030203" pitchFamily="34" charset="0"/>
                </a:rPr>
                <a:t>register</a:t>
              </a:r>
            </a:p>
          </p:txBody>
        </p:sp>
        <p:sp>
          <p:nvSpPr>
            <p:cNvPr id="215133" name="Line 93"/>
            <p:cNvSpPr>
              <a:spLocks noChangeShapeType="1"/>
            </p:cNvSpPr>
            <p:nvPr/>
          </p:nvSpPr>
          <p:spPr bwMode="auto">
            <a:xfrm>
              <a:off x="1379" y="2368"/>
              <a:ext cx="0" cy="9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Lato" panose="020F0502020204030203" pitchFamily="34" charset="0"/>
              </a:endParaRPr>
            </a:p>
          </p:txBody>
        </p:sp>
      </p:grpSp>
      <p:sp>
        <p:nvSpPr>
          <p:cNvPr id="97" name="Content Placeholder 68"/>
          <p:cNvSpPr>
            <a:spLocks noGrp="1"/>
          </p:cNvSpPr>
          <p:nvPr>
            <p:ph idx="4294967295"/>
          </p:nvPr>
        </p:nvSpPr>
        <p:spPr>
          <a:xfrm>
            <a:off x="231775" y="4776787"/>
            <a:ext cx="8680450" cy="185261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/>
              <a:t>Could page out data pages that aren’t being used</a:t>
            </a:r>
          </a:p>
          <a:p>
            <a:pPr lvl="1" eaLnBrk="1" hangingPunct="1">
              <a:defRPr/>
            </a:pPr>
            <a:r>
              <a:rPr lang="en-US" dirty="0"/>
              <a:t>Swapped out process?</a:t>
            </a:r>
          </a:p>
          <a:p>
            <a:pPr lvl="1" eaLnBrk="1" hangingPunct="1">
              <a:defRPr/>
            </a:pPr>
            <a:r>
              <a:rPr lang="en-US" dirty="0"/>
              <a:t>Page table entry has “memory/disk” bit, address in memory/disk</a:t>
            </a:r>
          </a:p>
          <a:p>
            <a:pPr eaLnBrk="1" hangingPunct="1">
              <a:defRPr/>
            </a:pPr>
            <a:r>
              <a:rPr lang="en-US" dirty="0"/>
              <a:t>Can page table be swapped out to disk?</a:t>
            </a:r>
          </a:p>
          <a:p>
            <a:pPr lvl="1" eaLnBrk="1" hangingPunct="1">
              <a:defRPr/>
            </a:pPr>
            <a:r>
              <a:rPr lang="en-US" dirty="0"/>
              <a:t>Pointer in page directory needs to point to disk location!</a:t>
            </a:r>
          </a:p>
          <a:p>
            <a:pPr lvl="1" eaLnBrk="1" hangingPunct="1">
              <a:defRPr/>
            </a:pPr>
            <a:r>
              <a:rPr lang="en-US" dirty="0"/>
              <a:t>Page directory has “memory/disk” bit, address in memory/disk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17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(IA-32) Translation – Larger Pages?</a:t>
            </a:r>
          </a:p>
        </p:txBody>
      </p:sp>
      <p:sp>
        <p:nvSpPr>
          <p:cNvPr id="63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9A0DE989-E92E-4DE8-AFA2-B9D5F8C9B127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6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(c) Derek Chiou &amp; Mattan Erez &amp; Dam Sunwoo</a:t>
            </a:r>
            <a:endParaRPr lang="en-US" altLang="en-US">
              <a:latin typeface="Lato" panose="020F0502020204030203" pitchFamily="34" charset="0"/>
            </a:endParaRPr>
          </a:p>
        </p:txBody>
      </p:sp>
      <p:sp>
        <p:nvSpPr>
          <p:cNvPr id="1105923" name="Rectangle 3"/>
          <p:cNvSpPr>
            <a:spLocks noChangeArrowheads="1"/>
          </p:cNvSpPr>
          <p:nvPr/>
        </p:nvSpPr>
        <p:spPr bwMode="auto">
          <a:xfrm>
            <a:off x="2057400" y="5562600"/>
            <a:ext cx="1524000" cy="304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/>
        </p:nvSpPr>
        <p:spPr bwMode="auto">
          <a:xfrm>
            <a:off x="3581400" y="5562600"/>
            <a:ext cx="1524000" cy="304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/>
        </p:nvSpPr>
        <p:spPr bwMode="auto">
          <a:xfrm>
            <a:off x="5105400" y="5562600"/>
            <a:ext cx="1828800" cy="304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26" name="Line 6"/>
          <p:cNvSpPr>
            <a:spLocks noChangeShapeType="1"/>
          </p:cNvSpPr>
          <p:nvPr/>
        </p:nvSpPr>
        <p:spPr bwMode="auto">
          <a:xfrm>
            <a:off x="2057400" y="6019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27" name="Line 7"/>
          <p:cNvSpPr>
            <a:spLocks noChangeShapeType="1"/>
          </p:cNvSpPr>
          <p:nvPr/>
        </p:nvSpPr>
        <p:spPr bwMode="auto">
          <a:xfrm>
            <a:off x="6934200" y="6019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28" name="Line 8"/>
          <p:cNvSpPr>
            <a:spLocks noChangeShapeType="1"/>
          </p:cNvSpPr>
          <p:nvPr/>
        </p:nvSpPr>
        <p:spPr bwMode="auto">
          <a:xfrm flipH="1">
            <a:off x="2057400" y="60960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29" name="Line 9"/>
          <p:cNvSpPr>
            <a:spLocks noChangeShapeType="1"/>
          </p:cNvSpPr>
          <p:nvPr/>
        </p:nvSpPr>
        <p:spPr bwMode="auto">
          <a:xfrm>
            <a:off x="5181600" y="60960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30" name="Text Box 10"/>
          <p:cNvSpPr txBox="1">
            <a:spLocks noChangeArrowheads="1"/>
          </p:cNvSpPr>
          <p:nvPr/>
        </p:nvSpPr>
        <p:spPr bwMode="auto">
          <a:xfrm>
            <a:off x="4259680" y="5943600"/>
            <a:ext cx="53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Lato" panose="020F0502020204030203" pitchFamily="34" charset="0"/>
              </a:rPr>
              <a:t>32b</a:t>
            </a:r>
          </a:p>
        </p:txBody>
      </p:sp>
      <p:sp>
        <p:nvSpPr>
          <p:cNvPr id="1105931" name="Rectangle 11"/>
          <p:cNvSpPr>
            <a:spLocks noChangeArrowheads="1"/>
          </p:cNvSpPr>
          <p:nvPr/>
        </p:nvSpPr>
        <p:spPr bwMode="auto">
          <a:xfrm>
            <a:off x="3048000" y="17526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32" name="Rectangle 12"/>
          <p:cNvSpPr>
            <a:spLocks noChangeArrowheads="1"/>
          </p:cNvSpPr>
          <p:nvPr/>
        </p:nvSpPr>
        <p:spPr bwMode="auto">
          <a:xfrm>
            <a:off x="3048000" y="19812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33" name="Rectangle 13"/>
          <p:cNvSpPr>
            <a:spLocks noChangeArrowheads="1"/>
          </p:cNvSpPr>
          <p:nvPr/>
        </p:nvSpPr>
        <p:spPr bwMode="auto">
          <a:xfrm>
            <a:off x="3048000" y="22098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34" name="Rectangle 14"/>
          <p:cNvSpPr>
            <a:spLocks noChangeArrowheads="1"/>
          </p:cNvSpPr>
          <p:nvPr/>
        </p:nvSpPr>
        <p:spPr bwMode="auto">
          <a:xfrm>
            <a:off x="3048000" y="24384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35" name="Rectangle 15"/>
          <p:cNvSpPr>
            <a:spLocks noChangeArrowheads="1"/>
          </p:cNvSpPr>
          <p:nvPr/>
        </p:nvSpPr>
        <p:spPr bwMode="auto">
          <a:xfrm>
            <a:off x="3048000" y="2667000"/>
            <a:ext cx="10668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36" name="Line 16"/>
          <p:cNvSpPr>
            <a:spLocks noChangeShapeType="1"/>
          </p:cNvSpPr>
          <p:nvPr/>
        </p:nvSpPr>
        <p:spPr bwMode="auto">
          <a:xfrm>
            <a:off x="3581400" y="2819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37" name="Rectangle 17"/>
          <p:cNvSpPr>
            <a:spLocks noChangeArrowheads="1"/>
          </p:cNvSpPr>
          <p:nvPr/>
        </p:nvSpPr>
        <p:spPr bwMode="auto">
          <a:xfrm>
            <a:off x="4572000" y="22098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38" name="Rectangle 18"/>
          <p:cNvSpPr>
            <a:spLocks noChangeArrowheads="1"/>
          </p:cNvSpPr>
          <p:nvPr/>
        </p:nvSpPr>
        <p:spPr bwMode="auto">
          <a:xfrm>
            <a:off x="4572000" y="24384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39" name="Rectangle 19"/>
          <p:cNvSpPr>
            <a:spLocks noChangeArrowheads="1"/>
          </p:cNvSpPr>
          <p:nvPr/>
        </p:nvSpPr>
        <p:spPr bwMode="auto">
          <a:xfrm>
            <a:off x="4572000" y="26670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40" name="Rectangle 20"/>
          <p:cNvSpPr>
            <a:spLocks noChangeArrowheads="1"/>
          </p:cNvSpPr>
          <p:nvPr/>
        </p:nvSpPr>
        <p:spPr bwMode="auto">
          <a:xfrm>
            <a:off x="4572000" y="28956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41" name="Rectangle 21"/>
          <p:cNvSpPr>
            <a:spLocks noChangeArrowheads="1"/>
          </p:cNvSpPr>
          <p:nvPr/>
        </p:nvSpPr>
        <p:spPr bwMode="auto">
          <a:xfrm>
            <a:off x="4572000" y="3124200"/>
            <a:ext cx="10668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42" name="Line 22"/>
          <p:cNvSpPr>
            <a:spLocks noChangeShapeType="1"/>
          </p:cNvSpPr>
          <p:nvPr/>
        </p:nvSpPr>
        <p:spPr bwMode="auto">
          <a:xfrm>
            <a:off x="5105400" y="3276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43" name="Rectangle 23"/>
          <p:cNvSpPr>
            <a:spLocks noChangeArrowheads="1"/>
          </p:cNvSpPr>
          <p:nvPr/>
        </p:nvSpPr>
        <p:spPr bwMode="auto">
          <a:xfrm>
            <a:off x="7239000" y="2667000"/>
            <a:ext cx="4572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44" name="Rectangle 24"/>
          <p:cNvSpPr>
            <a:spLocks noChangeArrowheads="1"/>
          </p:cNvSpPr>
          <p:nvPr/>
        </p:nvSpPr>
        <p:spPr bwMode="auto">
          <a:xfrm>
            <a:off x="7239000" y="2895600"/>
            <a:ext cx="4572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45" name="Rectangle 25"/>
          <p:cNvSpPr>
            <a:spLocks noChangeArrowheads="1"/>
          </p:cNvSpPr>
          <p:nvPr/>
        </p:nvSpPr>
        <p:spPr bwMode="auto">
          <a:xfrm>
            <a:off x="7239000" y="3124200"/>
            <a:ext cx="4572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46" name="Rectangle 26"/>
          <p:cNvSpPr>
            <a:spLocks noChangeArrowheads="1"/>
          </p:cNvSpPr>
          <p:nvPr/>
        </p:nvSpPr>
        <p:spPr bwMode="auto">
          <a:xfrm>
            <a:off x="7239000" y="3352800"/>
            <a:ext cx="4572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47" name="Rectangle 27"/>
          <p:cNvSpPr>
            <a:spLocks noChangeArrowheads="1"/>
          </p:cNvSpPr>
          <p:nvPr/>
        </p:nvSpPr>
        <p:spPr bwMode="auto">
          <a:xfrm>
            <a:off x="7239000" y="3581400"/>
            <a:ext cx="4572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48" name="Line 28"/>
          <p:cNvSpPr>
            <a:spLocks noChangeShapeType="1"/>
          </p:cNvSpPr>
          <p:nvPr/>
        </p:nvSpPr>
        <p:spPr bwMode="auto">
          <a:xfrm>
            <a:off x="7467600" y="3733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49" name="Line 29"/>
          <p:cNvSpPr>
            <a:spLocks noChangeShapeType="1"/>
          </p:cNvSpPr>
          <p:nvPr/>
        </p:nvSpPr>
        <p:spPr bwMode="auto">
          <a:xfrm>
            <a:off x="3048000" y="152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50" name="Line 30"/>
          <p:cNvSpPr>
            <a:spLocks noChangeShapeType="1"/>
          </p:cNvSpPr>
          <p:nvPr/>
        </p:nvSpPr>
        <p:spPr bwMode="auto">
          <a:xfrm>
            <a:off x="4114800" y="152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51" name="Line 31"/>
          <p:cNvSpPr>
            <a:spLocks noChangeShapeType="1"/>
          </p:cNvSpPr>
          <p:nvPr/>
        </p:nvSpPr>
        <p:spPr bwMode="auto">
          <a:xfrm flipH="1">
            <a:off x="30480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52" name="Line 32"/>
          <p:cNvSpPr>
            <a:spLocks noChangeShapeType="1"/>
          </p:cNvSpPr>
          <p:nvPr/>
        </p:nvSpPr>
        <p:spPr bwMode="auto">
          <a:xfrm>
            <a:off x="38862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53" name="Text Box 33"/>
          <p:cNvSpPr txBox="1">
            <a:spLocks noChangeArrowheads="1"/>
          </p:cNvSpPr>
          <p:nvPr/>
        </p:nvSpPr>
        <p:spPr bwMode="auto">
          <a:xfrm>
            <a:off x="3279977" y="1447800"/>
            <a:ext cx="5822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 dirty="0">
                <a:latin typeface="Lato" panose="020F0502020204030203" pitchFamily="34" charset="0"/>
              </a:rPr>
              <a:t>32b</a:t>
            </a:r>
          </a:p>
        </p:txBody>
      </p:sp>
      <p:sp>
        <p:nvSpPr>
          <p:cNvPr id="1105954" name="Line 34"/>
          <p:cNvSpPr>
            <a:spLocks noChangeShapeType="1"/>
          </p:cNvSpPr>
          <p:nvPr/>
        </p:nvSpPr>
        <p:spPr bwMode="auto">
          <a:xfrm>
            <a:off x="45720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55" name="Line 35"/>
          <p:cNvSpPr>
            <a:spLocks noChangeShapeType="1"/>
          </p:cNvSpPr>
          <p:nvPr/>
        </p:nvSpPr>
        <p:spPr bwMode="auto">
          <a:xfrm>
            <a:off x="56388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56" name="Line 36"/>
          <p:cNvSpPr>
            <a:spLocks noChangeShapeType="1"/>
          </p:cNvSpPr>
          <p:nvPr/>
        </p:nvSpPr>
        <p:spPr bwMode="auto">
          <a:xfrm flipH="1">
            <a:off x="4572000" y="205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57" name="Line 37"/>
          <p:cNvSpPr>
            <a:spLocks noChangeShapeType="1"/>
          </p:cNvSpPr>
          <p:nvPr/>
        </p:nvSpPr>
        <p:spPr bwMode="auto">
          <a:xfrm>
            <a:off x="5410200" y="205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58" name="Text Box 38"/>
          <p:cNvSpPr txBox="1">
            <a:spLocks noChangeArrowheads="1"/>
          </p:cNvSpPr>
          <p:nvPr/>
        </p:nvSpPr>
        <p:spPr bwMode="auto">
          <a:xfrm>
            <a:off x="4803977" y="1905000"/>
            <a:ext cx="5822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Lato" panose="020F0502020204030203" pitchFamily="34" charset="0"/>
              </a:rPr>
              <a:t>32b</a:t>
            </a:r>
          </a:p>
        </p:txBody>
      </p:sp>
      <p:sp>
        <p:nvSpPr>
          <p:cNvPr id="1105959" name="Line 39"/>
          <p:cNvSpPr>
            <a:spLocks noChangeShapeType="1"/>
          </p:cNvSpPr>
          <p:nvPr/>
        </p:nvSpPr>
        <p:spPr bwMode="auto">
          <a:xfrm>
            <a:off x="7239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60" name="Line 40"/>
          <p:cNvSpPr>
            <a:spLocks noChangeShapeType="1"/>
          </p:cNvSpPr>
          <p:nvPr/>
        </p:nvSpPr>
        <p:spPr bwMode="auto">
          <a:xfrm>
            <a:off x="7696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61" name="Text Box 41"/>
          <p:cNvSpPr txBox="1">
            <a:spLocks noChangeArrowheads="1"/>
          </p:cNvSpPr>
          <p:nvPr/>
        </p:nvSpPr>
        <p:spPr bwMode="auto">
          <a:xfrm>
            <a:off x="7264428" y="2362200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Lato" panose="020F0502020204030203" pitchFamily="34" charset="0"/>
              </a:rPr>
              <a:t>8b</a:t>
            </a:r>
          </a:p>
        </p:txBody>
      </p:sp>
      <p:cxnSp>
        <p:nvCxnSpPr>
          <p:cNvPr id="1105962" name="AutoShape 42"/>
          <p:cNvCxnSpPr>
            <a:cxnSpLocks noChangeShapeType="1"/>
            <a:stCxn id="1105923" idx="0"/>
            <a:endCxn id="1105933" idx="1"/>
          </p:cNvCxnSpPr>
          <p:nvPr/>
        </p:nvCxnSpPr>
        <p:spPr bwMode="auto">
          <a:xfrm rot="16200000">
            <a:off x="1314450" y="3829050"/>
            <a:ext cx="3238500" cy="2286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5963" name="Line 43"/>
          <p:cNvSpPr>
            <a:spLocks noChangeShapeType="1"/>
          </p:cNvSpPr>
          <p:nvPr/>
        </p:nvSpPr>
        <p:spPr bwMode="auto">
          <a:xfrm>
            <a:off x="3581400" y="2286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cxnSp>
        <p:nvCxnSpPr>
          <p:cNvPr id="1105964" name="AutoShape 44"/>
          <p:cNvCxnSpPr>
            <a:cxnSpLocks noChangeShapeType="1"/>
            <a:stCxn id="1105924" idx="0"/>
            <a:endCxn id="1105939" idx="1"/>
          </p:cNvCxnSpPr>
          <p:nvPr/>
        </p:nvCxnSpPr>
        <p:spPr bwMode="auto">
          <a:xfrm rot="16200000">
            <a:off x="3067050" y="4057650"/>
            <a:ext cx="2781300" cy="2286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5965" name="Line 45"/>
          <p:cNvSpPr>
            <a:spLocks noChangeShapeType="1"/>
          </p:cNvSpPr>
          <p:nvPr/>
        </p:nvSpPr>
        <p:spPr bwMode="auto">
          <a:xfrm>
            <a:off x="5105400" y="27432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cxnSp>
        <p:nvCxnSpPr>
          <p:cNvPr id="1105966" name="AutoShape 46"/>
          <p:cNvCxnSpPr>
            <a:cxnSpLocks noChangeShapeType="1"/>
            <a:stCxn id="1105925" idx="0"/>
            <a:endCxn id="1105945" idx="1"/>
          </p:cNvCxnSpPr>
          <p:nvPr/>
        </p:nvCxnSpPr>
        <p:spPr bwMode="auto">
          <a:xfrm rot="16200000">
            <a:off x="5467350" y="3790950"/>
            <a:ext cx="2324100" cy="12192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5967" name="Text Box 47"/>
          <p:cNvSpPr txBox="1">
            <a:spLocks noChangeArrowheads="1"/>
          </p:cNvSpPr>
          <p:nvPr/>
        </p:nvSpPr>
        <p:spPr bwMode="auto">
          <a:xfrm>
            <a:off x="2916888" y="3654425"/>
            <a:ext cx="13099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>
                <a:latin typeface="Lato" panose="020F0502020204030203" pitchFamily="34" charset="0"/>
              </a:rPr>
              <a:t>Page</a:t>
            </a:r>
          </a:p>
          <a:p>
            <a:pPr algn="ctr" eaLnBrk="0" hangingPunct="0"/>
            <a:r>
              <a:rPr lang="en-US" sz="2000" b="1" dirty="0">
                <a:latin typeface="Lato" panose="020F0502020204030203" pitchFamily="34" charset="0"/>
              </a:rPr>
              <a:t>Directory</a:t>
            </a:r>
          </a:p>
        </p:txBody>
      </p:sp>
      <p:sp>
        <p:nvSpPr>
          <p:cNvPr id="1105968" name="Text Box 48"/>
          <p:cNvSpPr txBox="1">
            <a:spLocks noChangeArrowheads="1"/>
          </p:cNvSpPr>
          <p:nvPr/>
        </p:nvSpPr>
        <p:spPr bwMode="auto">
          <a:xfrm>
            <a:off x="4401167" y="4114800"/>
            <a:ext cx="14021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latin typeface="Lato" panose="020F0502020204030203" pitchFamily="34" charset="0"/>
              </a:rPr>
              <a:t>Page Table</a:t>
            </a:r>
          </a:p>
        </p:txBody>
      </p:sp>
      <p:sp>
        <p:nvSpPr>
          <p:cNvPr id="1105969" name="Text Box 49"/>
          <p:cNvSpPr txBox="1">
            <a:spLocks noChangeArrowheads="1"/>
          </p:cNvSpPr>
          <p:nvPr/>
        </p:nvSpPr>
        <p:spPr bwMode="auto">
          <a:xfrm>
            <a:off x="6675409" y="4572000"/>
            <a:ext cx="1666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latin typeface="Lato" panose="020F0502020204030203" pitchFamily="34" charset="0"/>
              </a:rPr>
              <a:t>Actual frame</a:t>
            </a:r>
          </a:p>
        </p:txBody>
      </p:sp>
      <p:sp>
        <p:nvSpPr>
          <p:cNvPr id="1105970" name="Text Box 50"/>
          <p:cNvSpPr txBox="1">
            <a:spLocks noChangeArrowheads="1"/>
          </p:cNvSpPr>
          <p:nvPr/>
        </p:nvSpPr>
        <p:spPr bwMode="auto">
          <a:xfrm>
            <a:off x="1371600" y="5486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Lato" panose="020F0502020204030203" pitchFamily="34" charset="0"/>
              </a:rPr>
              <a:t>VA</a:t>
            </a:r>
          </a:p>
        </p:txBody>
      </p:sp>
      <p:sp>
        <p:nvSpPr>
          <p:cNvPr id="1105971" name="Text Box 51"/>
          <p:cNvSpPr txBox="1">
            <a:spLocks noChangeArrowheads="1"/>
          </p:cNvSpPr>
          <p:nvPr/>
        </p:nvSpPr>
        <p:spPr bwMode="auto">
          <a:xfrm>
            <a:off x="2212166" y="4267200"/>
            <a:ext cx="6270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latin typeface="Lato" panose="020F0502020204030203" pitchFamily="34" charset="0"/>
              </a:rPr>
              <a:t>10b</a:t>
            </a:r>
          </a:p>
        </p:txBody>
      </p:sp>
      <p:sp>
        <p:nvSpPr>
          <p:cNvPr id="1105972" name="Line 52"/>
          <p:cNvSpPr>
            <a:spLocks noChangeShapeType="1"/>
          </p:cNvSpPr>
          <p:nvPr/>
        </p:nvSpPr>
        <p:spPr bwMode="auto">
          <a:xfrm flipV="1">
            <a:off x="2743200" y="4267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73" name="Text Box 53"/>
          <p:cNvSpPr txBox="1">
            <a:spLocks noChangeArrowheads="1"/>
          </p:cNvSpPr>
          <p:nvPr/>
        </p:nvSpPr>
        <p:spPr bwMode="auto">
          <a:xfrm>
            <a:off x="3736166" y="4724400"/>
            <a:ext cx="6270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latin typeface="Lato" panose="020F0502020204030203" pitchFamily="34" charset="0"/>
              </a:rPr>
              <a:t>10b</a:t>
            </a:r>
          </a:p>
        </p:txBody>
      </p:sp>
      <p:sp>
        <p:nvSpPr>
          <p:cNvPr id="1105974" name="Line 54"/>
          <p:cNvSpPr>
            <a:spLocks noChangeShapeType="1"/>
          </p:cNvSpPr>
          <p:nvPr/>
        </p:nvSpPr>
        <p:spPr bwMode="auto">
          <a:xfrm flipV="1">
            <a:off x="4267200" y="4724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75" name="Text Box 55"/>
          <p:cNvSpPr txBox="1">
            <a:spLocks noChangeArrowheads="1"/>
          </p:cNvSpPr>
          <p:nvPr/>
        </p:nvSpPr>
        <p:spPr bwMode="auto">
          <a:xfrm>
            <a:off x="5412566" y="5029200"/>
            <a:ext cx="6270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latin typeface="Lato" panose="020F0502020204030203" pitchFamily="34" charset="0"/>
              </a:rPr>
              <a:t>12b</a:t>
            </a:r>
          </a:p>
        </p:txBody>
      </p:sp>
      <p:sp>
        <p:nvSpPr>
          <p:cNvPr id="1105976" name="Line 56"/>
          <p:cNvSpPr>
            <a:spLocks noChangeShapeType="1"/>
          </p:cNvSpPr>
          <p:nvPr/>
        </p:nvSpPr>
        <p:spPr bwMode="auto">
          <a:xfrm flipV="1">
            <a:off x="5943600" y="502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77" name="Rectangle 57"/>
          <p:cNvSpPr>
            <a:spLocks noChangeArrowheads="1"/>
          </p:cNvSpPr>
          <p:nvPr/>
        </p:nvSpPr>
        <p:spPr bwMode="auto">
          <a:xfrm>
            <a:off x="2057400" y="1752600"/>
            <a:ext cx="381000" cy="2286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Lato" panose="020F0502020204030203" pitchFamily="34" charset="0"/>
              </a:rPr>
              <a:t>CR3</a:t>
            </a:r>
          </a:p>
        </p:txBody>
      </p:sp>
      <p:sp>
        <p:nvSpPr>
          <p:cNvPr id="1105978" name="Line 58"/>
          <p:cNvSpPr>
            <a:spLocks noChangeShapeType="1"/>
          </p:cNvSpPr>
          <p:nvPr/>
        </p:nvSpPr>
        <p:spPr bwMode="auto">
          <a:xfrm>
            <a:off x="2514600" y="1905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5979" name="Text Box 59"/>
          <p:cNvSpPr txBox="1">
            <a:spLocks noChangeArrowheads="1"/>
          </p:cNvSpPr>
          <p:nvPr/>
        </p:nvSpPr>
        <p:spPr bwMode="auto">
          <a:xfrm>
            <a:off x="457200" y="2133600"/>
            <a:ext cx="191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Lato" panose="020F0502020204030203" pitchFamily="34" charset="0"/>
              </a:rPr>
              <a:t>Physical address</a:t>
            </a:r>
          </a:p>
        </p:txBody>
      </p:sp>
      <p:sp>
        <p:nvSpPr>
          <p:cNvPr id="1105980" name="Rectangle 60"/>
          <p:cNvSpPr>
            <a:spLocks noChangeArrowheads="1"/>
          </p:cNvSpPr>
          <p:nvPr/>
        </p:nvSpPr>
        <p:spPr bwMode="auto">
          <a:xfrm>
            <a:off x="2756759" y="6461325"/>
            <a:ext cx="6526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>
                <a:latin typeface="Lato" panose="020F0502020204030203" pitchFamily="34" charset="0"/>
              </a:rPr>
              <a:t>http://www.ibm.com/developerworks/linux/library/l-memmod/</a:t>
            </a:r>
          </a:p>
        </p:txBody>
      </p:sp>
    </p:spTree>
    <p:extLst>
      <p:ext uri="{BB962C8B-B14F-4D97-AF65-F5344CB8AC3E}">
        <p14:creationId xmlns:p14="http://schemas.microsoft.com/office/powerpoint/2010/main" val="313972023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(IA-32) Translation – Larger Pages</a:t>
            </a:r>
          </a:p>
        </p:txBody>
      </p:sp>
      <p:sp>
        <p:nvSpPr>
          <p:cNvPr id="6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F83E264C-7A0B-4E35-8742-8F4C34616843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66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(c) Derek Chiou &amp; Mattan Erez &amp; Dam Sunwoo</a:t>
            </a:r>
            <a:endParaRPr lang="en-US" altLang="en-US">
              <a:latin typeface="Lato" panose="020F0502020204030203" pitchFamily="34" charset="0"/>
            </a:endParaRPr>
          </a:p>
        </p:txBody>
      </p:sp>
      <p:sp>
        <p:nvSpPr>
          <p:cNvPr id="1107971" name="Rectangle 3"/>
          <p:cNvSpPr>
            <a:spLocks noChangeArrowheads="1"/>
          </p:cNvSpPr>
          <p:nvPr/>
        </p:nvSpPr>
        <p:spPr bwMode="auto">
          <a:xfrm>
            <a:off x="2057400" y="5562600"/>
            <a:ext cx="15240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/>
        </p:nvSpPr>
        <p:spPr bwMode="auto">
          <a:xfrm>
            <a:off x="3581400" y="5562600"/>
            <a:ext cx="15240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/>
        </p:nvSpPr>
        <p:spPr bwMode="auto">
          <a:xfrm>
            <a:off x="5105400" y="5562600"/>
            <a:ext cx="1828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74" name="Line 6"/>
          <p:cNvSpPr>
            <a:spLocks noChangeShapeType="1"/>
          </p:cNvSpPr>
          <p:nvPr/>
        </p:nvSpPr>
        <p:spPr bwMode="auto">
          <a:xfrm>
            <a:off x="2057400" y="6019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75" name="Line 7"/>
          <p:cNvSpPr>
            <a:spLocks noChangeShapeType="1"/>
          </p:cNvSpPr>
          <p:nvPr/>
        </p:nvSpPr>
        <p:spPr bwMode="auto">
          <a:xfrm>
            <a:off x="6934200" y="6019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76" name="Line 8"/>
          <p:cNvSpPr>
            <a:spLocks noChangeShapeType="1"/>
          </p:cNvSpPr>
          <p:nvPr/>
        </p:nvSpPr>
        <p:spPr bwMode="auto">
          <a:xfrm flipH="1">
            <a:off x="2057400" y="6096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77" name="Line 9"/>
          <p:cNvSpPr>
            <a:spLocks noChangeShapeType="1"/>
          </p:cNvSpPr>
          <p:nvPr/>
        </p:nvSpPr>
        <p:spPr bwMode="auto">
          <a:xfrm>
            <a:off x="5181600" y="6096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78" name="Text Box 10"/>
          <p:cNvSpPr txBox="1">
            <a:spLocks noChangeArrowheads="1"/>
          </p:cNvSpPr>
          <p:nvPr/>
        </p:nvSpPr>
        <p:spPr bwMode="auto">
          <a:xfrm>
            <a:off x="4259680" y="5943600"/>
            <a:ext cx="53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>
                <a:latin typeface="Lato" panose="020F0502020204030203" pitchFamily="34" charset="0"/>
              </a:rPr>
              <a:t>32b</a:t>
            </a:r>
          </a:p>
        </p:txBody>
      </p:sp>
      <p:sp>
        <p:nvSpPr>
          <p:cNvPr id="1107979" name="Rectangle 11"/>
          <p:cNvSpPr>
            <a:spLocks noChangeArrowheads="1"/>
          </p:cNvSpPr>
          <p:nvPr/>
        </p:nvSpPr>
        <p:spPr bwMode="auto">
          <a:xfrm>
            <a:off x="3048000" y="17526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80" name="Rectangle 12"/>
          <p:cNvSpPr>
            <a:spLocks noChangeArrowheads="1"/>
          </p:cNvSpPr>
          <p:nvPr/>
        </p:nvSpPr>
        <p:spPr bwMode="auto">
          <a:xfrm>
            <a:off x="3048000" y="19812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81" name="Rectangle 13"/>
          <p:cNvSpPr>
            <a:spLocks noChangeArrowheads="1"/>
          </p:cNvSpPr>
          <p:nvPr/>
        </p:nvSpPr>
        <p:spPr bwMode="auto">
          <a:xfrm>
            <a:off x="3048000" y="22098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82" name="Rectangle 14"/>
          <p:cNvSpPr>
            <a:spLocks noChangeArrowheads="1"/>
          </p:cNvSpPr>
          <p:nvPr/>
        </p:nvSpPr>
        <p:spPr bwMode="auto">
          <a:xfrm>
            <a:off x="3048000" y="24384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83" name="Rectangle 15"/>
          <p:cNvSpPr>
            <a:spLocks noChangeArrowheads="1"/>
          </p:cNvSpPr>
          <p:nvPr/>
        </p:nvSpPr>
        <p:spPr bwMode="auto">
          <a:xfrm>
            <a:off x="3048000" y="2667000"/>
            <a:ext cx="10668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84" name="Line 16"/>
          <p:cNvSpPr>
            <a:spLocks noChangeShapeType="1"/>
          </p:cNvSpPr>
          <p:nvPr/>
        </p:nvSpPr>
        <p:spPr bwMode="auto">
          <a:xfrm>
            <a:off x="3581400" y="2819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85" name="Rectangle 17"/>
          <p:cNvSpPr>
            <a:spLocks noChangeArrowheads="1"/>
          </p:cNvSpPr>
          <p:nvPr/>
        </p:nvSpPr>
        <p:spPr bwMode="auto">
          <a:xfrm>
            <a:off x="4572000" y="22098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86" name="Rectangle 18"/>
          <p:cNvSpPr>
            <a:spLocks noChangeArrowheads="1"/>
          </p:cNvSpPr>
          <p:nvPr/>
        </p:nvSpPr>
        <p:spPr bwMode="auto">
          <a:xfrm>
            <a:off x="4572000" y="24384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87" name="Rectangle 19"/>
          <p:cNvSpPr>
            <a:spLocks noChangeArrowheads="1"/>
          </p:cNvSpPr>
          <p:nvPr/>
        </p:nvSpPr>
        <p:spPr bwMode="auto">
          <a:xfrm>
            <a:off x="4572000" y="26670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88" name="Rectangle 20"/>
          <p:cNvSpPr>
            <a:spLocks noChangeArrowheads="1"/>
          </p:cNvSpPr>
          <p:nvPr/>
        </p:nvSpPr>
        <p:spPr bwMode="auto">
          <a:xfrm>
            <a:off x="4572000" y="28956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89" name="Rectangle 21"/>
          <p:cNvSpPr>
            <a:spLocks noChangeArrowheads="1"/>
          </p:cNvSpPr>
          <p:nvPr/>
        </p:nvSpPr>
        <p:spPr bwMode="auto">
          <a:xfrm>
            <a:off x="4572000" y="3124200"/>
            <a:ext cx="10668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90" name="Line 22"/>
          <p:cNvSpPr>
            <a:spLocks noChangeShapeType="1"/>
          </p:cNvSpPr>
          <p:nvPr/>
        </p:nvSpPr>
        <p:spPr bwMode="auto">
          <a:xfrm>
            <a:off x="5105400" y="3276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91" name="Rectangle 23"/>
          <p:cNvSpPr>
            <a:spLocks noChangeArrowheads="1"/>
          </p:cNvSpPr>
          <p:nvPr/>
        </p:nvSpPr>
        <p:spPr bwMode="auto">
          <a:xfrm>
            <a:off x="7239000" y="2667000"/>
            <a:ext cx="4572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92" name="Rectangle 24"/>
          <p:cNvSpPr>
            <a:spLocks noChangeArrowheads="1"/>
          </p:cNvSpPr>
          <p:nvPr/>
        </p:nvSpPr>
        <p:spPr bwMode="auto">
          <a:xfrm>
            <a:off x="7239000" y="2895600"/>
            <a:ext cx="4572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93" name="Rectangle 25"/>
          <p:cNvSpPr>
            <a:spLocks noChangeArrowheads="1"/>
          </p:cNvSpPr>
          <p:nvPr/>
        </p:nvSpPr>
        <p:spPr bwMode="auto">
          <a:xfrm>
            <a:off x="7239000" y="3124200"/>
            <a:ext cx="4572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94" name="Rectangle 26"/>
          <p:cNvSpPr>
            <a:spLocks noChangeArrowheads="1"/>
          </p:cNvSpPr>
          <p:nvPr/>
        </p:nvSpPr>
        <p:spPr bwMode="auto">
          <a:xfrm>
            <a:off x="7239000" y="3352800"/>
            <a:ext cx="4572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95" name="Rectangle 27"/>
          <p:cNvSpPr>
            <a:spLocks noChangeArrowheads="1"/>
          </p:cNvSpPr>
          <p:nvPr/>
        </p:nvSpPr>
        <p:spPr bwMode="auto">
          <a:xfrm>
            <a:off x="7239000" y="3581400"/>
            <a:ext cx="4572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96" name="Line 28"/>
          <p:cNvSpPr>
            <a:spLocks noChangeShapeType="1"/>
          </p:cNvSpPr>
          <p:nvPr/>
        </p:nvSpPr>
        <p:spPr bwMode="auto">
          <a:xfrm>
            <a:off x="7467600" y="3733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97" name="Line 29"/>
          <p:cNvSpPr>
            <a:spLocks noChangeShapeType="1"/>
          </p:cNvSpPr>
          <p:nvPr/>
        </p:nvSpPr>
        <p:spPr bwMode="auto">
          <a:xfrm>
            <a:off x="3048000" y="152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98" name="Line 30"/>
          <p:cNvSpPr>
            <a:spLocks noChangeShapeType="1"/>
          </p:cNvSpPr>
          <p:nvPr/>
        </p:nvSpPr>
        <p:spPr bwMode="auto">
          <a:xfrm>
            <a:off x="4114800" y="152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7999" name="Line 31"/>
          <p:cNvSpPr>
            <a:spLocks noChangeShapeType="1"/>
          </p:cNvSpPr>
          <p:nvPr/>
        </p:nvSpPr>
        <p:spPr bwMode="auto">
          <a:xfrm flipH="1">
            <a:off x="30480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8000" name="Line 32"/>
          <p:cNvSpPr>
            <a:spLocks noChangeShapeType="1"/>
          </p:cNvSpPr>
          <p:nvPr/>
        </p:nvSpPr>
        <p:spPr bwMode="auto">
          <a:xfrm>
            <a:off x="38862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8001" name="Text Box 33"/>
          <p:cNvSpPr txBox="1">
            <a:spLocks noChangeArrowheads="1"/>
          </p:cNvSpPr>
          <p:nvPr/>
        </p:nvSpPr>
        <p:spPr bwMode="auto">
          <a:xfrm>
            <a:off x="3346501" y="1447800"/>
            <a:ext cx="4491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>
                <a:latin typeface="Lato" panose="020F0502020204030203" pitchFamily="34" charset="0"/>
              </a:rPr>
              <a:t>32b</a:t>
            </a:r>
          </a:p>
        </p:txBody>
      </p:sp>
      <p:sp>
        <p:nvSpPr>
          <p:cNvPr id="1108002" name="Line 34"/>
          <p:cNvSpPr>
            <a:spLocks noChangeShapeType="1"/>
          </p:cNvSpPr>
          <p:nvPr/>
        </p:nvSpPr>
        <p:spPr bwMode="auto">
          <a:xfrm>
            <a:off x="45720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8003" name="Line 35"/>
          <p:cNvSpPr>
            <a:spLocks noChangeShapeType="1"/>
          </p:cNvSpPr>
          <p:nvPr/>
        </p:nvSpPr>
        <p:spPr bwMode="auto">
          <a:xfrm>
            <a:off x="56388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8004" name="Line 36"/>
          <p:cNvSpPr>
            <a:spLocks noChangeShapeType="1"/>
          </p:cNvSpPr>
          <p:nvPr/>
        </p:nvSpPr>
        <p:spPr bwMode="auto">
          <a:xfrm flipH="1">
            <a:off x="4572000" y="205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8005" name="Line 37"/>
          <p:cNvSpPr>
            <a:spLocks noChangeShapeType="1"/>
          </p:cNvSpPr>
          <p:nvPr/>
        </p:nvSpPr>
        <p:spPr bwMode="auto">
          <a:xfrm>
            <a:off x="5410200" y="205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8006" name="Text Box 38"/>
          <p:cNvSpPr txBox="1">
            <a:spLocks noChangeArrowheads="1"/>
          </p:cNvSpPr>
          <p:nvPr/>
        </p:nvSpPr>
        <p:spPr bwMode="auto">
          <a:xfrm>
            <a:off x="4869699" y="1905000"/>
            <a:ext cx="4507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>
                <a:latin typeface="Lato" panose="020F0502020204030203" pitchFamily="34" charset="0"/>
              </a:rPr>
              <a:t>32b</a:t>
            </a:r>
          </a:p>
        </p:txBody>
      </p:sp>
      <p:sp>
        <p:nvSpPr>
          <p:cNvPr id="1108007" name="Line 39"/>
          <p:cNvSpPr>
            <a:spLocks noChangeShapeType="1"/>
          </p:cNvSpPr>
          <p:nvPr/>
        </p:nvSpPr>
        <p:spPr bwMode="auto">
          <a:xfrm>
            <a:off x="7239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8008" name="Line 40"/>
          <p:cNvSpPr>
            <a:spLocks noChangeShapeType="1"/>
          </p:cNvSpPr>
          <p:nvPr/>
        </p:nvSpPr>
        <p:spPr bwMode="auto">
          <a:xfrm>
            <a:off x="7696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8009" name="Text Box 41"/>
          <p:cNvSpPr txBox="1">
            <a:spLocks noChangeArrowheads="1"/>
          </p:cNvSpPr>
          <p:nvPr/>
        </p:nvSpPr>
        <p:spPr bwMode="auto">
          <a:xfrm>
            <a:off x="7309311" y="2362200"/>
            <a:ext cx="36420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>
                <a:latin typeface="Lato" panose="020F0502020204030203" pitchFamily="34" charset="0"/>
              </a:rPr>
              <a:t>8b</a:t>
            </a:r>
          </a:p>
        </p:txBody>
      </p:sp>
      <p:cxnSp>
        <p:nvCxnSpPr>
          <p:cNvPr id="1108010" name="AutoShape 42"/>
          <p:cNvCxnSpPr>
            <a:cxnSpLocks noChangeShapeType="1"/>
            <a:stCxn id="1107971" idx="0"/>
            <a:endCxn id="1107981" idx="1"/>
          </p:cNvCxnSpPr>
          <p:nvPr/>
        </p:nvCxnSpPr>
        <p:spPr bwMode="auto">
          <a:xfrm rot="16200000">
            <a:off x="1314450" y="3829050"/>
            <a:ext cx="3238500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8011" name="Line 43"/>
          <p:cNvSpPr>
            <a:spLocks noChangeShapeType="1"/>
          </p:cNvSpPr>
          <p:nvPr/>
        </p:nvSpPr>
        <p:spPr bwMode="auto">
          <a:xfrm>
            <a:off x="358140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cxnSp>
        <p:nvCxnSpPr>
          <p:cNvPr id="1108012" name="AutoShape 44"/>
          <p:cNvCxnSpPr>
            <a:cxnSpLocks noChangeShapeType="1"/>
            <a:stCxn id="1107972" idx="0"/>
            <a:endCxn id="1107987" idx="1"/>
          </p:cNvCxnSpPr>
          <p:nvPr/>
        </p:nvCxnSpPr>
        <p:spPr bwMode="auto">
          <a:xfrm rot="16200000">
            <a:off x="3067050" y="4057650"/>
            <a:ext cx="2781300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8013" name="AutoShape 45"/>
          <p:cNvCxnSpPr>
            <a:cxnSpLocks noChangeShapeType="1"/>
            <a:stCxn id="1107973" idx="0"/>
            <a:endCxn id="1107993" idx="1"/>
          </p:cNvCxnSpPr>
          <p:nvPr/>
        </p:nvCxnSpPr>
        <p:spPr bwMode="auto">
          <a:xfrm rot="16200000">
            <a:off x="5467350" y="3790950"/>
            <a:ext cx="2324100" cy="121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8014" name="Text Box 46"/>
          <p:cNvSpPr txBox="1">
            <a:spLocks noChangeArrowheads="1"/>
          </p:cNvSpPr>
          <p:nvPr/>
        </p:nvSpPr>
        <p:spPr bwMode="auto">
          <a:xfrm>
            <a:off x="2989825" y="3654425"/>
            <a:ext cx="11641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Lato" panose="020F0502020204030203" pitchFamily="34" charset="0"/>
              </a:rPr>
              <a:t>Page</a:t>
            </a:r>
          </a:p>
          <a:p>
            <a:pPr algn="ctr" eaLnBrk="0" hangingPunct="0"/>
            <a:r>
              <a:rPr lang="en-US" sz="1800">
                <a:latin typeface="Lato" panose="020F0502020204030203" pitchFamily="34" charset="0"/>
              </a:rPr>
              <a:t>Directory</a:t>
            </a:r>
          </a:p>
        </p:txBody>
      </p:sp>
      <p:sp>
        <p:nvSpPr>
          <p:cNvPr id="1108015" name="Text Box 47"/>
          <p:cNvSpPr txBox="1">
            <a:spLocks noChangeArrowheads="1"/>
          </p:cNvSpPr>
          <p:nvPr/>
        </p:nvSpPr>
        <p:spPr bwMode="auto">
          <a:xfrm>
            <a:off x="4475771" y="4114800"/>
            <a:ext cx="12529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Lato" panose="020F0502020204030203" pitchFamily="34" charset="0"/>
              </a:rPr>
              <a:t>Page Table</a:t>
            </a:r>
          </a:p>
        </p:txBody>
      </p:sp>
      <p:sp>
        <p:nvSpPr>
          <p:cNvPr id="1108016" name="Text Box 48"/>
          <p:cNvSpPr txBox="1">
            <a:spLocks noChangeArrowheads="1"/>
          </p:cNvSpPr>
          <p:nvPr/>
        </p:nvSpPr>
        <p:spPr bwMode="auto">
          <a:xfrm>
            <a:off x="6750558" y="4572000"/>
            <a:ext cx="15166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Lato" panose="020F0502020204030203" pitchFamily="34" charset="0"/>
              </a:rPr>
              <a:t>Actual frame</a:t>
            </a:r>
          </a:p>
        </p:txBody>
      </p:sp>
      <p:sp>
        <p:nvSpPr>
          <p:cNvPr id="1108017" name="Text Box 49"/>
          <p:cNvSpPr txBox="1">
            <a:spLocks noChangeArrowheads="1"/>
          </p:cNvSpPr>
          <p:nvPr/>
        </p:nvSpPr>
        <p:spPr bwMode="auto">
          <a:xfrm>
            <a:off x="1371600" y="5486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Lato" panose="020F0502020204030203" pitchFamily="34" charset="0"/>
              </a:rPr>
              <a:t>VA</a:t>
            </a:r>
          </a:p>
        </p:txBody>
      </p:sp>
      <p:sp>
        <p:nvSpPr>
          <p:cNvPr id="1108018" name="Text Box 50"/>
          <p:cNvSpPr txBox="1">
            <a:spLocks noChangeArrowheads="1"/>
          </p:cNvSpPr>
          <p:nvPr/>
        </p:nvSpPr>
        <p:spPr bwMode="auto">
          <a:xfrm>
            <a:off x="2279491" y="4267200"/>
            <a:ext cx="492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latin typeface="Lato" panose="020F0502020204030203" pitchFamily="34" charset="0"/>
              </a:rPr>
              <a:t>10b</a:t>
            </a:r>
          </a:p>
        </p:txBody>
      </p:sp>
      <p:sp>
        <p:nvSpPr>
          <p:cNvPr id="1108019" name="Line 51"/>
          <p:cNvSpPr>
            <a:spLocks noChangeShapeType="1"/>
          </p:cNvSpPr>
          <p:nvPr/>
        </p:nvSpPr>
        <p:spPr bwMode="auto">
          <a:xfrm flipV="1">
            <a:off x="2743200" y="4267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8020" name="Text Box 52"/>
          <p:cNvSpPr txBox="1">
            <a:spLocks noChangeArrowheads="1"/>
          </p:cNvSpPr>
          <p:nvPr/>
        </p:nvSpPr>
        <p:spPr bwMode="auto">
          <a:xfrm>
            <a:off x="3803491" y="5029200"/>
            <a:ext cx="492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latin typeface="Lato" panose="020F0502020204030203" pitchFamily="34" charset="0"/>
              </a:rPr>
              <a:t>10b</a:t>
            </a:r>
          </a:p>
        </p:txBody>
      </p:sp>
      <p:sp>
        <p:nvSpPr>
          <p:cNvPr id="1108021" name="Line 53"/>
          <p:cNvSpPr>
            <a:spLocks noChangeShapeType="1"/>
          </p:cNvSpPr>
          <p:nvPr/>
        </p:nvSpPr>
        <p:spPr bwMode="auto">
          <a:xfrm flipV="1">
            <a:off x="4267200" y="502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8022" name="Text Box 54"/>
          <p:cNvSpPr txBox="1">
            <a:spLocks noChangeArrowheads="1"/>
          </p:cNvSpPr>
          <p:nvPr/>
        </p:nvSpPr>
        <p:spPr bwMode="auto">
          <a:xfrm>
            <a:off x="5479891" y="5029200"/>
            <a:ext cx="492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latin typeface="Lato" panose="020F0502020204030203" pitchFamily="34" charset="0"/>
              </a:rPr>
              <a:t>12b</a:t>
            </a:r>
          </a:p>
        </p:txBody>
      </p:sp>
      <p:sp>
        <p:nvSpPr>
          <p:cNvPr id="1108023" name="Line 55"/>
          <p:cNvSpPr>
            <a:spLocks noChangeShapeType="1"/>
          </p:cNvSpPr>
          <p:nvPr/>
        </p:nvSpPr>
        <p:spPr bwMode="auto">
          <a:xfrm flipV="1">
            <a:off x="5943600" y="5029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8024" name="Rectangle 56"/>
          <p:cNvSpPr>
            <a:spLocks noChangeArrowheads="1"/>
          </p:cNvSpPr>
          <p:nvPr/>
        </p:nvSpPr>
        <p:spPr bwMode="auto">
          <a:xfrm>
            <a:off x="2057400" y="1752600"/>
            <a:ext cx="381000" cy="2286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Lato" panose="020F0502020204030203" pitchFamily="34" charset="0"/>
              </a:rPr>
              <a:t>CR3</a:t>
            </a:r>
          </a:p>
        </p:txBody>
      </p:sp>
      <p:sp>
        <p:nvSpPr>
          <p:cNvPr id="1108025" name="Line 57"/>
          <p:cNvSpPr>
            <a:spLocks noChangeShapeType="1"/>
          </p:cNvSpPr>
          <p:nvPr/>
        </p:nvSpPr>
        <p:spPr bwMode="auto">
          <a:xfrm>
            <a:off x="25146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8026" name="Text Box 58"/>
          <p:cNvSpPr txBox="1">
            <a:spLocks noChangeArrowheads="1"/>
          </p:cNvSpPr>
          <p:nvPr/>
        </p:nvSpPr>
        <p:spPr bwMode="auto">
          <a:xfrm>
            <a:off x="457200" y="2133600"/>
            <a:ext cx="191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Lato" panose="020F0502020204030203" pitchFamily="34" charset="0"/>
              </a:rPr>
              <a:t>Physical address</a:t>
            </a:r>
          </a:p>
        </p:txBody>
      </p:sp>
      <p:sp>
        <p:nvSpPr>
          <p:cNvPr id="1108027" name="Rectangle 59"/>
          <p:cNvSpPr>
            <a:spLocks noChangeArrowheads="1"/>
          </p:cNvSpPr>
          <p:nvPr/>
        </p:nvSpPr>
        <p:spPr bwMode="auto">
          <a:xfrm>
            <a:off x="4267200" y="1752600"/>
            <a:ext cx="1676400" cy="274320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cxnSp>
        <p:nvCxnSpPr>
          <p:cNvPr id="1108028" name="AutoShape 60"/>
          <p:cNvCxnSpPr>
            <a:cxnSpLocks noChangeShapeType="1"/>
          </p:cNvCxnSpPr>
          <p:nvPr/>
        </p:nvCxnSpPr>
        <p:spPr bwMode="auto">
          <a:xfrm rot="16200000">
            <a:off x="4019550" y="3600450"/>
            <a:ext cx="2324100" cy="1676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8029" name="Text Box 61"/>
          <p:cNvSpPr txBox="1">
            <a:spLocks noChangeArrowheads="1"/>
          </p:cNvSpPr>
          <p:nvPr/>
        </p:nvSpPr>
        <p:spPr bwMode="auto">
          <a:xfrm>
            <a:off x="5532263" y="3657600"/>
            <a:ext cx="4956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CC"/>
                </a:solidFill>
                <a:latin typeface="Lato" panose="020F0502020204030203" pitchFamily="34" charset="0"/>
              </a:rPr>
              <a:t>22b</a:t>
            </a:r>
          </a:p>
        </p:txBody>
      </p:sp>
      <p:sp>
        <p:nvSpPr>
          <p:cNvPr id="1108030" name="Line 62"/>
          <p:cNvSpPr>
            <a:spLocks noChangeShapeType="1"/>
          </p:cNvSpPr>
          <p:nvPr/>
        </p:nvSpPr>
        <p:spPr bwMode="auto">
          <a:xfrm flipV="1">
            <a:off x="5943600" y="3657600"/>
            <a:ext cx="152400" cy="152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08031" name="Text Box 63"/>
          <p:cNvSpPr txBox="1">
            <a:spLocks noChangeArrowheads="1"/>
          </p:cNvSpPr>
          <p:nvPr/>
        </p:nvSpPr>
        <p:spPr bwMode="auto">
          <a:xfrm>
            <a:off x="2905408" y="3657600"/>
            <a:ext cx="132023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 dirty="0">
                <a:solidFill>
                  <a:srgbClr val="0000CC"/>
                </a:solidFill>
                <a:latin typeface="Lato" panose="020F0502020204030203" pitchFamily="34" charset="0"/>
              </a:rPr>
              <a:t>Huge-Page</a:t>
            </a:r>
            <a:br>
              <a:rPr lang="en-US" sz="1800" b="1" dirty="0">
                <a:solidFill>
                  <a:srgbClr val="0000CC"/>
                </a:solidFill>
                <a:latin typeface="Lato" panose="020F0502020204030203" pitchFamily="34" charset="0"/>
              </a:rPr>
            </a:br>
            <a:r>
              <a:rPr lang="en-US" sz="1800" b="1" dirty="0">
                <a:solidFill>
                  <a:srgbClr val="0000CC"/>
                </a:solidFill>
                <a:latin typeface="Lato" panose="020F0502020204030203" pitchFamily="34" charset="0"/>
              </a:rPr>
              <a:t>Table</a:t>
            </a:r>
          </a:p>
        </p:txBody>
      </p:sp>
      <p:sp>
        <p:nvSpPr>
          <p:cNvPr id="1108032" name="Text Box 64"/>
          <p:cNvSpPr txBox="1">
            <a:spLocks noChangeArrowheads="1"/>
          </p:cNvSpPr>
          <p:nvPr/>
        </p:nvSpPr>
        <p:spPr bwMode="auto">
          <a:xfrm>
            <a:off x="7185524" y="4876800"/>
            <a:ext cx="68480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solidFill>
                  <a:srgbClr val="0000CC"/>
                </a:solidFill>
                <a:latin typeface="Lato" panose="020F0502020204030203" pitchFamily="34" charset="0"/>
              </a:rPr>
              <a:t>4MB</a:t>
            </a:r>
          </a:p>
        </p:txBody>
      </p:sp>
    </p:spTree>
    <p:extLst>
      <p:ext uri="{BB962C8B-B14F-4D97-AF65-F5344CB8AC3E}">
        <p14:creationId xmlns:p14="http://schemas.microsoft.com/office/powerpoint/2010/main" val="206714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0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108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108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0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0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0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0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10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011" grpId="0" animBg="1"/>
      <p:bldP spid="1108027" grpId="0" animBg="1"/>
      <p:bldP spid="1108029" grpId="0"/>
      <p:bldP spid="1108030" grpId="0" animBg="1"/>
      <p:bldP spid="1108031" grpId="0" animBg="1"/>
      <p:bldP spid="11080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(IA32e) Translation – More Flexibility</a:t>
            </a:r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Announced by AMD in 2000, shipped in April 2003</a:t>
            </a:r>
          </a:p>
          <a:p>
            <a:pPr lvl="1"/>
            <a:r>
              <a:rPr lang="en-US" dirty="0"/>
              <a:t>Intel followed in March 2004, compatible with AMD64 (called it EMT64 at first), then extended to a degree and called IA-32e</a:t>
            </a:r>
          </a:p>
          <a:p>
            <a:r>
              <a:rPr lang="en-US" dirty="0"/>
              <a:t>Allows 4KiB, 2MiB, or 1GiB pages</a:t>
            </a:r>
          </a:p>
          <a:p>
            <a:r>
              <a:rPr lang="en-US" dirty="0"/>
              <a:t>Uses 64-bit addresses</a:t>
            </a:r>
          </a:p>
          <a:p>
            <a:pPr lvl="1"/>
            <a:r>
              <a:rPr lang="en-US" dirty="0"/>
              <a:t>But only 48 bits of information currently used</a:t>
            </a:r>
          </a:p>
          <a:p>
            <a:pPr lvl="1"/>
            <a:r>
              <a:rPr lang="en-US" dirty="0"/>
              <a:t>Part of the address space is not used</a:t>
            </a:r>
          </a:p>
          <a:p>
            <a:pPr lvl="2"/>
            <a:r>
              <a:rPr lang="en-US" dirty="0"/>
              <a:t>(0x00008000 00000000 – 0xffff7fff </a:t>
            </a:r>
            <a:r>
              <a:rPr lang="en-US" dirty="0" err="1"/>
              <a:t>ffffffff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High addresses for OS use</a:t>
            </a:r>
          </a:p>
          <a:p>
            <a:pPr lvl="1"/>
            <a:r>
              <a:rPr lang="en-US" dirty="0"/>
              <a:t>Low addresses for user processes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549FD51D-A93D-40CE-9394-1878C5E01C52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946989-646D-254C-A02A-B462A480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895600"/>
            <a:ext cx="1905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44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Translation</a:t>
            </a:r>
          </a:p>
        </p:txBody>
      </p:sp>
      <p:sp>
        <p:nvSpPr>
          <p:cNvPr id="8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26A8912A-3617-4D11-BB9A-66D1925D6BB9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8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(c) Derek Chiou &amp; Mattan Erez &amp; Dam Sunwoo</a:t>
            </a:r>
            <a:endParaRPr lang="en-US" altLang="en-US">
              <a:latin typeface="Lato" panose="020F0502020204030203" pitchFamily="34" charset="0"/>
            </a:endParaRPr>
          </a:p>
        </p:txBody>
      </p:sp>
      <p:sp>
        <p:nvSpPr>
          <p:cNvPr id="1112067" name="Rectangle 3"/>
          <p:cNvSpPr>
            <a:spLocks noChangeArrowheads="1"/>
          </p:cNvSpPr>
          <p:nvPr/>
        </p:nvSpPr>
        <p:spPr bwMode="auto">
          <a:xfrm>
            <a:off x="1775134" y="5029200"/>
            <a:ext cx="1263988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68" name="Rectangle 4"/>
          <p:cNvSpPr>
            <a:spLocks noChangeArrowheads="1"/>
          </p:cNvSpPr>
          <p:nvPr/>
        </p:nvSpPr>
        <p:spPr bwMode="auto">
          <a:xfrm>
            <a:off x="3035022" y="5029200"/>
            <a:ext cx="1263988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69" name="Rectangle 5"/>
          <p:cNvSpPr>
            <a:spLocks noChangeArrowheads="1"/>
          </p:cNvSpPr>
          <p:nvPr/>
        </p:nvSpPr>
        <p:spPr bwMode="auto">
          <a:xfrm>
            <a:off x="5562600" y="5029200"/>
            <a:ext cx="1828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0" name="Line 6"/>
          <p:cNvSpPr>
            <a:spLocks noChangeShapeType="1"/>
          </p:cNvSpPr>
          <p:nvPr/>
        </p:nvSpPr>
        <p:spPr bwMode="auto">
          <a:xfrm>
            <a:off x="533400" y="5486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1" name="Line 7"/>
          <p:cNvSpPr>
            <a:spLocks noChangeShapeType="1"/>
          </p:cNvSpPr>
          <p:nvPr/>
        </p:nvSpPr>
        <p:spPr bwMode="auto">
          <a:xfrm>
            <a:off x="7467600" y="5486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2" name="Line 8"/>
          <p:cNvSpPr>
            <a:spLocks noChangeShapeType="1"/>
          </p:cNvSpPr>
          <p:nvPr/>
        </p:nvSpPr>
        <p:spPr bwMode="auto">
          <a:xfrm flipH="1">
            <a:off x="533400" y="5562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3" name="Line 9"/>
          <p:cNvSpPr>
            <a:spLocks noChangeShapeType="1"/>
          </p:cNvSpPr>
          <p:nvPr/>
        </p:nvSpPr>
        <p:spPr bwMode="auto">
          <a:xfrm>
            <a:off x="3962400" y="5562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4" name="Text Box 10"/>
          <p:cNvSpPr txBox="1">
            <a:spLocks noChangeArrowheads="1"/>
          </p:cNvSpPr>
          <p:nvPr/>
        </p:nvSpPr>
        <p:spPr bwMode="auto">
          <a:xfrm>
            <a:off x="3345280" y="5410200"/>
            <a:ext cx="53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Lato" panose="020F0502020204030203" pitchFamily="34" charset="0"/>
              </a:rPr>
              <a:t>48b</a:t>
            </a:r>
          </a:p>
        </p:txBody>
      </p:sp>
      <p:sp>
        <p:nvSpPr>
          <p:cNvPr id="1112075" name="Rectangle 11"/>
          <p:cNvSpPr>
            <a:spLocks noChangeArrowheads="1"/>
          </p:cNvSpPr>
          <p:nvPr/>
        </p:nvSpPr>
        <p:spPr bwMode="auto">
          <a:xfrm>
            <a:off x="2627874" y="17526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6" name="Rectangle 12"/>
          <p:cNvSpPr>
            <a:spLocks noChangeArrowheads="1"/>
          </p:cNvSpPr>
          <p:nvPr/>
        </p:nvSpPr>
        <p:spPr bwMode="auto">
          <a:xfrm>
            <a:off x="2627874" y="19812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7" name="Rectangle 13"/>
          <p:cNvSpPr>
            <a:spLocks noChangeArrowheads="1"/>
          </p:cNvSpPr>
          <p:nvPr/>
        </p:nvSpPr>
        <p:spPr bwMode="auto">
          <a:xfrm>
            <a:off x="2627874" y="22098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8" name="Rectangle 14"/>
          <p:cNvSpPr>
            <a:spLocks noChangeArrowheads="1"/>
          </p:cNvSpPr>
          <p:nvPr/>
        </p:nvSpPr>
        <p:spPr bwMode="auto">
          <a:xfrm>
            <a:off x="2627874" y="24384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9" name="Rectangle 15"/>
          <p:cNvSpPr>
            <a:spLocks noChangeArrowheads="1"/>
          </p:cNvSpPr>
          <p:nvPr/>
        </p:nvSpPr>
        <p:spPr bwMode="auto">
          <a:xfrm>
            <a:off x="2627874" y="2667000"/>
            <a:ext cx="10668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80" name="Line 16"/>
          <p:cNvSpPr>
            <a:spLocks noChangeShapeType="1"/>
          </p:cNvSpPr>
          <p:nvPr/>
        </p:nvSpPr>
        <p:spPr bwMode="auto">
          <a:xfrm>
            <a:off x="3161274" y="2819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81" name="Rectangle 17"/>
          <p:cNvSpPr>
            <a:spLocks noChangeArrowheads="1"/>
          </p:cNvSpPr>
          <p:nvPr/>
        </p:nvSpPr>
        <p:spPr bwMode="auto">
          <a:xfrm>
            <a:off x="4070012" y="22098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82" name="Rectangle 18"/>
          <p:cNvSpPr>
            <a:spLocks noChangeArrowheads="1"/>
          </p:cNvSpPr>
          <p:nvPr/>
        </p:nvSpPr>
        <p:spPr bwMode="auto">
          <a:xfrm>
            <a:off x="4070012" y="24384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83" name="Rectangle 19"/>
          <p:cNvSpPr>
            <a:spLocks noChangeArrowheads="1"/>
          </p:cNvSpPr>
          <p:nvPr/>
        </p:nvSpPr>
        <p:spPr bwMode="auto">
          <a:xfrm>
            <a:off x="4070012" y="26670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84" name="Rectangle 20"/>
          <p:cNvSpPr>
            <a:spLocks noChangeArrowheads="1"/>
          </p:cNvSpPr>
          <p:nvPr/>
        </p:nvSpPr>
        <p:spPr bwMode="auto">
          <a:xfrm>
            <a:off x="4070012" y="28956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85" name="Rectangle 21"/>
          <p:cNvSpPr>
            <a:spLocks noChangeArrowheads="1"/>
          </p:cNvSpPr>
          <p:nvPr/>
        </p:nvSpPr>
        <p:spPr bwMode="auto">
          <a:xfrm>
            <a:off x="4070012" y="3124200"/>
            <a:ext cx="10668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86" name="Line 22"/>
          <p:cNvSpPr>
            <a:spLocks noChangeShapeType="1"/>
          </p:cNvSpPr>
          <p:nvPr/>
        </p:nvSpPr>
        <p:spPr bwMode="auto">
          <a:xfrm>
            <a:off x="4603412" y="3276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87" name="Rectangle 23"/>
          <p:cNvSpPr>
            <a:spLocks noChangeArrowheads="1"/>
          </p:cNvSpPr>
          <p:nvPr/>
        </p:nvSpPr>
        <p:spPr bwMode="auto">
          <a:xfrm>
            <a:off x="7239000" y="2667000"/>
            <a:ext cx="4572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88" name="Rectangle 24"/>
          <p:cNvSpPr>
            <a:spLocks noChangeArrowheads="1"/>
          </p:cNvSpPr>
          <p:nvPr/>
        </p:nvSpPr>
        <p:spPr bwMode="auto">
          <a:xfrm>
            <a:off x="7239000" y="2895600"/>
            <a:ext cx="4572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89" name="Rectangle 25"/>
          <p:cNvSpPr>
            <a:spLocks noChangeArrowheads="1"/>
          </p:cNvSpPr>
          <p:nvPr/>
        </p:nvSpPr>
        <p:spPr bwMode="auto">
          <a:xfrm>
            <a:off x="7239000" y="3124200"/>
            <a:ext cx="4572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0" name="Rectangle 26"/>
          <p:cNvSpPr>
            <a:spLocks noChangeArrowheads="1"/>
          </p:cNvSpPr>
          <p:nvPr/>
        </p:nvSpPr>
        <p:spPr bwMode="auto">
          <a:xfrm>
            <a:off x="7239000" y="3352800"/>
            <a:ext cx="4572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1" name="Rectangle 27"/>
          <p:cNvSpPr>
            <a:spLocks noChangeArrowheads="1"/>
          </p:cNvSpPr>
          <p:nvPr/>
        </p:nvSpPr>
        <p:spPr bwMode="auto">
          <a:xfrm>
            <a:off x="7239000" y="3581400"/>
            <a:ext cx="4572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2" name="Line 28"/>
          <p:cNvSpPr>
            <a:spLocks noChangeShapeType="1"/>
          </p:cNvSpPr>
          <p:nvPr/>
        </p:nvSpPr>
        <p:spPr bwMode="auto">
          <a:xfrm>
            <a:off x="7467600" y="3733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3" name="Line 29"/>
          <p:cNvSpPr>
            <a:spLocks noChangeShapeType="1"/>
          </p:cNvSpPr>
          <p:nvPr/>
        </p:nvSpPr>
        <p:spPr bwMode="auto">
          <a:xfrm>
            <a:off x="2627874" y="152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4" name="Line 30"/>
          <p:cNvSpPr>
            <a:spLocks noChangeShapeType="1"/>
          </p:cNvSpPr>
          <p:nvPr/>
        </p:nvSpPr>
        <p:spPr bwMode="auto">
          <a:xfrm>
            <a:off x="3694674" y="152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5" name="Line 31"/>
          <p:cNvSpPr>
            <a:spLocks noChangeShapeType="1"/>
          </p:cNvSpPr>
          <p:nvPr/>
        </p:nvSpPr>
        <p:spPr bwMode="auto">
          <a:xfrm flipH="1">
            <a:off x="2627874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6" name="Line 32"/>
          <p:cNvSpPr>
            <a:spLocks noChangeShapeType="1"/>
          </p:cNvSpPr>
          <p:nvPr/>
        </p:nvSpPr>
        <p:spPr bwMode="auto">
          <a:xfrm>
            <a:off x="3466074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7" name="Text Box 33"/>
          <p:cNvSpPr txBox="1">
            <a:spLocks noChangeArrowheads="1"/>
          </p:cNvSpPr>
          <p:nvPr/>
        </p:nvSpPr>
        <p:spPr bwMode="auto">
          <a:xfrm>
            <a:off x="2925573" y="1447800"/>
            <a:ext cx="4507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>
                <a:latin typeface="Lato" panose="020F0502020204030203" pitchFamily="34" charset="0"/>
              </a:rPr>
              <a:t>64b</a:t>
            </a:r>
          </a:p>
        </p:txBody>
      </p:sp>
      <p:sp>
        <p:nvSpPr>
          <p:cNvPr id="1112098" name="Line 34"/>
          <p:cNvSpPr>
            <a:spLocks noChangeShapeType="1"/>
          </p:cNvSpPr>
          <p:nvPr/>
        </p:nvSpPr>
        <p:spPr bwMode="auto">
          <a:xfrm>
            <a:off x="4070012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9" name="Line 35"/>
          <p:cNvSpPr>
            <a:spLocks noChangeShapeType="1"/>
          </p:cNvSpPr>
          <p:nvPr/>
        </p:nvSpPr>
        <p:spPr bwMode="auto">
          <a:xfrm>
            <a:off x="5289212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00" name="Line 36"/>
          <p:cNvSpPr>
            <a:spLocks noChangeShapeType="1"/>
          </p:cNvSpPr>
          <p:nvPr/>
        </p:nvSpPr>
        <p:spPr bwMode="auto">
          <a:xfrm flipH="1">
            <a:off x="4070012" y="205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01" name="Line 37"/>
          <p:cNvSpPr>
            <a:spLocks noChangeShapeType="1"/>
          </p:cNvSpPr>
          <p:nvPr/>
        </p:nvSpPr>
        <p:spPr bwMode="auto">
          <a:xfrm>
            <a:off x="4908212" y="205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02" name="Text Box 38"/>
          <p:cNvSpPr txBox="1">
            <a:spLocks noChangeArrowheads="1"/>
          </p:cNvSpPr>
          <p:nvPr/>
        </p:nvSpPr>
        <p:spPr bwMode="auto">
          <a:xfrm>
            <a:off x="4367711" y="1905000"/>
            <a:ext cx="4507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>
                <a:latin typeface="Lato" panose="020F0502020204030203" pitchFamily="34" charset="0"/>
              </a:rPr>
              <a:t>64b</a:t>
            </a:r>
          </a:p>
        </p:txBody>
      </p:sp>
      <p:sp>
        <p:nvSpPr>
          <p:cNvPr id="1112103" name="Line 39"/>
          <p:cNvSpPr>
            <a:spLocks noChangeShapeType="1"/>
          </p:cNvSpPr>
          <p:nvPr/>
        </p:nvSpPr>
        <p:spPr bwMode="auto">
          <a:xfrm>
            <a:off x="7239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04" name="Line 40"/>
          <p:cNvSpPr>
            <a:spLocks noChangeShapeType="1"/>
          </p:cNvSpPr>
          <p:nvPr/>
        </p:nvSpPr>
        <p:spPr bwMode="auto">
          <a:xfrm>
            <a:off x="7696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05" name="Text Box 41"/>
          <p:cNvSpPr txBox="1">
            <a:spLocks noChangeArrowheads="1"/>
          </p:cNvSpPr>
          <p:nvPr/>
        </p:nvSpPr>
        <p:spPr bwMode="auto">
          <a:xfrm>
            <a:off x="7310915" y="2362200"/>
            <a:ext cx="360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>
                <a:latin typeface="Lato" panose="020F0502020204030203" pitchFamily="34" charset="0"/>
              </a:rPr>
              <a:t>8b</a:t>
            </a:r>
          </a:p>
        </p:txBody>
      </p:sp>
      <p:cxnSp>
        <p:nvCxnSpPr>
          <p:cNvPr id="1112106" name="AutoShape 42"/>
          <p:cNvCxnSpPr>
            <a:cxnSpLocks noChangeShapeType="1"/>
            <a:endCxn id="1112077" idx="1"/>
          </p:cNvCxnSpPr>
          <p:nvPr/>
        </p:nvCxnSpPr>
        <p:spPr bwMode="auto">
          <a:xfrm rot="16200000">
            <a:off x="1161024" y="3562350"/>
            <a:ext cx="2705100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2108" name="AutoShape 44"/>
          <p:cNvCxnSpPr>
            <a:cxnSpLocks noChangeShapeType="1"/>
            <a:endCxn id="1112083" idx="1"/>
          </p:cNvCxnSpPr>
          <p:nvPr/>
        </p:nvCxnSpPr>
        <p:spPr bwMode="auto">
          <a:xfrm rot="16200000">
            <a:off x="2831762" y="3790950"/>
            <a:ext cx="2247900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2109" name="Line 45"/>
          <p:cNvSpPr>
            <a:spLocks noChangeShapeType="1"/>
          </p:cNvSpPr>
          <p:nvPr/>
        </p:nvSpPr>
        <p:spPr bwMode="auto">
          <a:xfrm>
            <a:off x="6539522" y="2740284"/>
            <a:ext cx="699478" cy="2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cxnSp>
        <p:nvCxnSpPr>
          <p:cNvPr id="1112110" name="AutoShape 46"/>
          <p:cNvCxnSpPr>
            <a:cxnSpLocks noChangeShapeType="1"/>
            <a:endCxn id="1112089" idx="1"/>
          </p:cNvCxnSpPr>
          <p:nvPr/>
        </p:nvCxnSpPr>
        <p:spPr bwMode="auto">
          <a:xfrm rot="5400000" flipH="1" flipV="1">
            <a:off x="6121889" y="3912089"/>
            <a:ext cx="1790700" cy="44352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2111" name="Text Box 47"/>
          <p:cNvSpPr txBox="1">
            <a:spLocks noChangeArrowheads="1"/>
          </p:cNvSpPr>
          <p:nvPr/>
        </p:nvSpPr>
        <p:spPr bwMode="auto">
          <a:xfrm>
            <a:off x="2569699" y="3654425"/>
            <a:ext cx="11641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>
                <a:latin typeface="Lato" panose="020F0502020204030203" pitchFamily="34" charset="0"/>
              </a:rPr>
              <a:t>Page</a:t>
            </a:r>
          </a:p>
          <a:p>
            <a:pPr algn="ctr" eaLnBrk="0" hangingPunct="0"/>
            <a:r>
              <a:rPr lang="en-US" sz="1800" dirty="0">
                <a:latin typeface="Lato" panose="020F0502020204030203" pitchFamily="34" charset="0"/>
              </a:rPr>
              <a:t>Directory</a:t>
            </a:r>
          </a:p>
          <a:p>
            <a:pPr algn="ctr" eaLnBrk="0" hangingPunct="0"/>
            <a:r>
              <a:rPr lang="en-US" sz="1800" dirty="0">
                <a:latin typeface="Lato" panose="020F0502020204030203" pitchFamily="34" charset="0"/>
              </a:rPr>
              <a:t>Pointer</a:t>
            </a:r>
          </a:p>
          <a:p>
            <a:pPr algn="ctr" eaLnBrk="0" hangingPunct="0"/>
            <a:r>
              <a:rPr lang="en-US" sz="1800" dirty="0">
                <a:latin typeface="Lato" panose="020F0502020204030203" pitchFamily="34" charset="0"/>
              </a:rPr>
              <a:t>Table</a:t>
            </a:r>
          </a:p>
        </p:txBody>
      </p:sp>
      <p:sp>
        <p:nvSpPr>
          <p:cNvPr id="1112112" name="Text Box 48"/>
          <p:cNvSpPr txBox="1">
            <a:spLocks noChangeArrowheads="1"/>
          </p:cNvSpPr>
          <p:nvPr/>
        </p:nvSpPr>
        <p:spPr bwMode="auto">
          <a:xfrm>
            <a:off x="4018186" y="4114800"/>
            <a:ext cx="11641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>
                <a:latin typeface="Lato" panose="020F0502020204030203" pitchFamily="34" charset="0"/>
              </a:rPr>
              <a:t>Page </a:t>
            </a:r>
            <a:br>
              <a:rPr lang="en-US" sz="1800" dirty="0">
                <a:latin typeface="Lato" panose="020F0502020204030203" pitchFamily="34" charset="0"/>
              </a:rPr>
            </a:br>
            <a:r>
              <a:rPr lang="en-US" sz="1800" dirty="0">
                <a:latin typeface="Lato" panose="020F0502020204030203" pitchFamily="34" charset="0"/>
              </a:rPr>
              <a:t>Directory</a:t>
            </a:r>
          </a:p>
        </p:txBody>
      </p:sp>
      <p:sp>
        <p:nvSpPr>
          <p:cNvPr id="1112113" name="Text Box 49"/>
          <p:cNvSpPr txBox="1">
            <a:spLocks noChangeArrowheads="1"/>
          </p:cNvSpPr>
          <p:nvPr/>
        </p:nvSpPr>
        <p:spPr bwMode="auto">
          <a:xfrm>
            <a:off x="6775450" y="4572000"/>
            <a:ext cx="146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Lato" panose="020F0502020204030203" pitchFamily="34" charset="0"/>
              </a:rPr>
              <a:t>Actual frame</a:t>
            </a:r>
          </a:p>
        </p:txBody>
      </p:sp>
      <p:sp>
        <p:nvSpPr>
          <p:cNvPr id="1112114" name="Text Box 50"/>
          <p:cNvSpPr txBox="1">
            <a:spLocks noChangeArrowheads="1"/>
          </p:cNvSpPr>
          <p:nvPr/>
        </p:nvSpPr>
        <p:spPr bwMode="auto">
          <a:xfrm>
            <a:off x="-57150" y="4953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Lato" panose="020F0502020204030203" pitchFamily="34" charset="0"/>
              </a:rPr>
              <a:t>VA</a:t>
            </a:r>
          </a:p>
        </p:txBody>
      </p:sp>
      <p:sp>
        <p:nvSpPr>
          <p:cNvPr id="1112115" name="Text Box 51"/>
          <p:cNvSpPr txBox="1">
            <a:spLocks noChangeArrowheads="1"/>
          </p:cNvSpPr>
          <p:nvPr/>
        </p:nvSpPr>
        <p:spPr bwMode="auto">
          <a:xfrm>
            <a:off x="1910662" y="4267200"/>
            <a:ext cx="389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Lato" panose="020F0502020204030203" pitchFamily="34" charset="0"/>
              </a:rPr>
              <a:t>9b</a:t>
            </a:r>
          </a:p>
        </p:txBody>
      </p:sp>
      <p:sp>
        <p:nvSpPr>
          <p:cNvPr id="1112116" name="Line 52"/>
          <p:cNvSpPr>
            <a:spLocks noChangeShapeType="1"/>
          </p:cNvSpPr>
          <p:nvPr/>
        </p:nvSpPr>
        <p:spPr bwMode="auto">
          <a:xfrm flipV="1">
            <a:off x="2323074" y="4267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17" name="Text Box 53"/>
          <p:cNvSpPr txBox="1">
            <a:spLocks noChangeArrowheads="1"/>
          </p:cNvSpPr>
          <p:nvPr/>
        </p:nvSpPr>
        <p:spPr bwMode="auto">
          <a:xfrm>
            <a:off x="3352800" y="4724400"/>
            <a:ext cx="389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Lato" panose="020F0502020204030203" pitchFamily="34" charset="0"/>
              </a:rPr>
              <a:t>9b</a:t>
            </a:r>
          </a:p>
        </p:txBody>
      </p:sp>
      <p:sp>
        <p:nvSpPr>
          <p:cNvPr id="1112118" name="Line 54"/>
          <p:cNvSpPr>
            <a:spLocks noChangeShapeType="1"/>
          </p:cNvSpPr>
          <p:nvPr/>
        </p:nvSpPr>
        <p:spPr bwMode="auto">
          <a:xfrm flipV="1">
            <a:off x="3765212" y="4724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19" name="Text Box 55"/>
          <p:cNvSpPr txBox="1">
            <a:spLocks noChangeArrowheads="1"/>
          </p:cNvSpPr>
          <p:nvPr/>
        </p:nvSpPr>
        <p:spPr bwMode="auto">
          <a:xfrm>
            <a:off x="6248400" y="4724400"/>
            <a:ext cx="4940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dirty="0">
                <a:latin typeface="Lato" panose="020F0502020204030203" pitchFamily="34" charset="0"/>
              </a:rPr>
              <a:t>12b</a:t>
            </a:r>
          </a:p>
        </p:txBody>
      </p:sp>
      <p:sp>
        <p:nvSpPr>
          <p:cNvPr id="1112120" name="Line 56"/>
          <p:cNvSpPr>
            <a:spLocks noChangeShapeType="1"/>
          </p:cNvSpPr>
          <p:nvPr/>
        </p:nvSpPr>
        <p:spPr bwMode="auto">
          <a:xfrm flipV="1">
            <a:off x="6705600" y="4724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21" name="Rectangle 57"/>
          <p:cNvSpPr>
            <a:spLocks noChangeArrowheads="1"/>
          </p:cNvSpPr>
          <p:nvPr/>
        </p:nvSpPr>
        <p:spPr bwMode="auto">
          <a:xfrm>
            <a:off x="152400" y="1219200"/>
            <a:ext cx="381000" cy="2286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sz="1400" dirty="0">
                <a:latin typeface="Lato" panose="020F0502020204030203" pitchFamily="34" charset="0"/>
              </a:rPr>
              <a:t>CR3</a:t>
            </a:r>
          </a:p>
        </p:txBody>
      </p:sp>
      <p:sp>
        <p:nvSpPr>
          <p:cNvPr id="1112122" name="Line 58"/>
          <p:cNvSpPr>
            <a:spLocks noChangeShapeType="1"/>
          </p:cNvSpPr>
          <p:nvPr/>
        </p:nvSpPr>
        <p:spPr bwMode="auto">
          <a:xfrm>
            <a:off x="609600" y="137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23" name="Rectangle 59"/>
          <p:cNvSpPr>
            <a:spLocks noChangeArrowheads="1"/>
          </p:cNvSpPr>
          <p:nvPr/>
        </p:nvSpPr>
        <p:spPr bwMode="auto">
          <a:xfrm>
            <a:off x="511544" y="5029200"/>
            <a:ext cx="1263988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24" name="Rectangle 60"/>
          <p:cNvSpPr>
            <a:spLocks noChangeArrowheads="1"/>
          </p:cNvSpPr>
          <p:nvPr/>
        </p:nvSpPr>
        <p:spPr bwMode="auto">
          <a:xfrm>
            <a:off x="1092200" y="12954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25" name="Rectangle 61"/>
          <p:cNvSpPr>
            <a:spLocks noChangeArrowheads="1"/>
          </p:cNvSpPr>
          <p:nvPr/>
        </p:nvSpPr>
        <p:spPr bwMode="auto">
          <a:xfrm>
            <a:off x="1092200" y="15240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26" name="Rectangle 62"/>
          <p:cNvSpPr>
            <a:spLocks noChangeArrowheads="1"/>
          </p:cNvSpPr>
          <p:nvPr/>
        </p:nvSpPr>
        <p:spPr bwMode="auto">
          <a:xfrm>
            <a:off x="1092200" y="17526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27" name="Rectangle 63"/>
          <p:cNvSpPr>
            <a:spLocks noChangeArrowheads="1"/>
          </p:cNvSpPr>
          <p:nvPr/>
        </p:nvSpPr>
        <p:spPr bwMode="auto">
          <a:xfrm>
            <a:off x="1092200" y="19812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28" name="Rectangle 64"/>
          <p:cNvSpPr>
            <a:spLocks noChangeArrowheads="1"/>
          </p:cNvSpPr>
          <p:nvPr/>
        </p:nvSpPr>
        <p:spPr bwMode="auto">
          <a:xfrm>
            <a:off x="1092200" y="2209800"/>
            <a:ext cx="10668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29" name="Line 65"/>
          <p:cNvSpPr>
            <a:spLocks noChangeShapeType="1"/>
          </p:cNvSpPr>
          <p:nvPr/>
        </p:nvSpPr>
        <p:spPr bwMode="auto">
          <a:xfrm>
            <a:off x="1625600" y="23622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30" name="Line 66"/>
          <p:cNvSpPr>
            <a:spLocks noChangeShapeType="1"/>
          </p:cNvSpPr>
          <p:nvPr/>
        </p:nvSpPr>
        <p:spPr bwMode="auto">
          <a:xfrm>
            <a:off x="1092200" y="114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31" name="Line 67"/>
          <p:cNvSpPr>
            <a:spLocks noChangeShapeType="1"/>
          </p:cNvSpPr>
          <p:nvPr/>
        </p:nvSpPr>
        <p:spPr bwMode="auto">
          <a:xfrm>
            <a:off x="2159000" y="114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32" name="Line 68"/>
          <p:cNvSpPr>
            <a:spLocks noChangeShapeType="1"/>
          </p:cNvSpPr>
          <p:nvPr/>
        </p:nvSpPr>
        <p:spPr bwMode="auto">
          <a:xfrm flipH="1">
            <a:off x="10922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33" name="Line 69"/>
          <p:cNvSpPr>
            <a:spLocks noChangeShapeType="1"/>
          </p:cNvSpPr>
          <p:nvPr/>
        </p:nvSpPr>
        <p:spPr bwMode="auto">
          <a:xfrm>
            <a:off x="19304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34" name="Text Box 70"/>
          <p:cNvSpPr txBox="1">
            <a:spLocks noChangeArrowheads="1"/>
          </p:cNvSpPr>
          <p:nvPr/>
        </p:nvSpPr>
        <p:spPr bwMode="auto">
          <a:xfrm>
            <a:off x="1389899" y="1066800"/>
            <a:ext cx="4507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>
                <a:latin typeface="Lato" panose="020F0502020204030203" pitchFamily="34" charset="0"/>
              </a:rPr>
              <a:t>64b</a:t>
            </a:r>
          </a:p>
        </p:txBody>
      </p:sp>
      <p:sp>
        <p:nvSpPr>
          <p:cNvPr id="1112135" name="Text Box 71"/>
          <p:cNvSpPr txBox="1">
            <a:spLocks noChangeArrowheads="1"/>
          </p:cNvSpPr>
          <p:nvPr/>
        </p:nvSpPr>
        <p:spPr bwMode="auto">
          <a:xfrm>
            <a:off x="1278162" y="3197225"/>
            <a:ext cx="6758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Lato" panose="020F0502020204030203" pitchFamily="34" charset="0"/>
              </a:rPr>
              <a:t>Page</a:t>
            </a:r>
          </a:p>
          <a:p>
            <a:pPr algn="ctr" eaLnBrk="0" hangingPunct="0"/>
            <a:r>
              <a:rPr lang="en-US" sz="1800">
                <a:latin typeface="Lato" panose="020F0502020204030203" pitchFamily="34" charset="0"/>
              </a:rPr>
              <a:t>Map</a:t>
            </a:r>
          </a:p>
        </p:txBody>
      </p:sp>
      <p:cxnSp>
        <p:nvCxnSpPr>
          <p:cNvPr id="1112136" name="AutoShape 72"/>
          <p:cNvCxnSpPr>
            <a:cxnSpLocks noChangeShapeType="1"/>
            <a:endCxn id="1112126" idx="1"/>
          </p:cNvCxnSpPr>
          <p:nvPr/>
        </p:nvCxnSpPr>
        <p:spPr bwMode="auto">
          <a:xfrm rot="16200000">
            <a:off x="-577850" y="3359150"/>
            <a:ext cx="3162300" cy="177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2137" name="Text Box 73"/>
          <p:cNvSpPr txBox="1">
            <a:spLocks noChangeArrowheads="1"/>
          </p:cNvSpPr>
          <p:nvPr/>
        </p:nvSpPr>
        <p:spPr bwMode="auto">
          <a:xfrm>
            <a:off x="376575" y="4267200"/>
            <a:ext cx="389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Lato" panose="020F0502020204030203" pitchFamily="34" charset="0"/>
              </a:rPr>
              <a:t>9b</a:t>
            </a:r>
          </a:p>
        </p:txBody>
      </p:sp>
      <p:sp>
        <p:nvSpPr>
          <p:cNvPr id="1112138" name="Line 74"/>
          <p:cNvSpPr>
            <a:spLocks noChangeShapeType="1"/>
          </p:cNvSpPr>
          <p:nvPr/>
        </p:nvSpPr>
        <p:spPr bwMode="auto">
          <a:xfrm flipV="1">
            <a:off x="788988" y="4267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40" name="Line 76"/>
          <p:cNvSpPr>
            <a:spLocks noChangeShapeType="1"/>
          </p:cNvSpPr>
          <p:nvPr/>
        </p:nvSpPr>
        <p:spPr bwMode="auto">
          <a:xfrm>
            <a:off x="514350" y="63690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41" name="Line 77"/>
          <p:cNvSpPr>
            <a:spLocks noChangeShapeType="1"/>
          </p:cNvSpPr>
          <p:nvPr/>
        </p:nvSpPr>
        <p:spPr bwMode="auto">
          <a:xfrm>
            <a:off x="8763000" y="63690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42" name="Line 78"/>
          <p:cNvSpPr>
            <a:spLocks noChangeShapeType="1"/>
          </p:cNvSpPr>
          <p:nvPr/>
        </p:nvSpPr>
        <p:spPr bwMode="auto">
          <a:xfrm flipH="1">
            <a:off x="514350" y="6445250"/>
            <a:ext cx="3829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43" name="Line 79"/>
          <p:cNvSpPr>
            <a:spLocks noChangeShapeType="1"/>
          </p:cNvSpPr>
          <p:nvPr/>
        </p:nvSpPr>
        <p:spPr bwMode="auto">
          <a:xfrm>
            <a:off x="4876800" y="644525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44" name="Text Box 80"/>
          <p:cNvSpPr txBox="1">
            <a:spLocks noChangeArrowheads="1"/>
          </p:cNvSpPr>
          <p:nvPr/>
        </p:nvSpPr>
        <p:spPr bwMode="auto">
          <a:xfrm>
            <a:off x="4346993" y="6292850"/>
            <a:ext cx="53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Lato" panose="020F0502020204030203" pitchFamily="34" charset="0"/>
              </a:rPr>
              <a:t>64b</a:t>
            </a:r>
          </a:p>
        </p:txBody>
      </p:sp>
      <p:sp>
        <p:nvSpPr>
          <p:cNvPr id="1112145" name="Text Box 81"/>
          <p:cNvSpPr txBox="1">
            <a:spLocks noChangeArrowheads="1"/>
          </p:cNvSpPr>
          <p:nvPr/>
        </p:nvSpPr>
        <p:spPr bwMode="auto">
          <a:xfrm>
            <a:off x="-76200" y="58356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Lato" panose="020F0502020204030203" pitchFamily="34" charset="0"/>
              </a:rPr>
              <a:t>EA</a:t>
            </a:r>
          </a:p>
        </p:txBody>
      </p:sp>
      <p:sp>
        <p:nvSpPr>
          <p:cNvPr id="1112146" name="Rectangle 82"/>
          <p:cNvSpPr>
            <a:spLocks noChangeArrowheads="1"/>
          </p:cNvSpPr>
          <p:nvPr/>
        </p:nvSpPr>
        <p:spPr bwMode="auto">
          <a:xfrm>
            <a:off x="514350" y="5911850"/>
            <a:ext cx="824865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47" name="Text Box 83"/>
          <p:cNvSpPr txBox="1">
            <a:spLocks noChangeArrowheads="1"/>
          </p:cNvSpPr>
          <p:nvPr/>
        </p:nvSpPr>
        <p:spPr bwMode="auto">
          <a:xfrm>
            <a:off x="4786390" y="1171575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0000CC"/>
                </a:solidFill>
                <a:latin typeface="Lato" panose="020F0502020204030203" pitchFamily="34" charset="0"/>
              </a:rPr>
              <a:t>How big is a page?</a:t>
            </a:r>
          </a:p>
        </p:txBody>
      </p:sp>
      <p:cxnSp>
        <p:nvCxnSpPr>
          <p:cNvPr id="3" name="Elbow Connector 2"/>
          <p:cNvCxnSpPr>
            <a:stCxn id="1112125" idx="3"/>
            <a:endCxn id="1112075" idx="1"/>
          </p:cNvCxnSpPr>
          <p:nvPr/>
        </p:nvCxnSpPr>
        <p:spPr bwMode="auto">
          <a:xfrm>
            <a:off x="2159000" y="1638300"/>
            <a:ext cx="468874" cy="228600"/>
          </a:xfrm>
          <a:prstGeom prst="bentConnector3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Rectangle 4"/>
          <p:cNvSpPr>
            <a:spLocks noChangeArrowheads="1"/>
          </p:cNvSpPr>
          <p:nvPr/>
        </p:nvSpPr>
        <p:spPr bwMode="auto">
          <a:xfrm>
            <a:off x="4298612" y="5029200"/>
            <a:ext cx="1263988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91" name="Rectangle 17"/>
          <p:cNvSpPr>
            <a:spLocks noChangeArrowheads="1"/>
          </p:cNvSpPr>
          <p:nvPr/>
        </p:nvSpPr>
        <p:spPr bwMode="auto">
          <a:xfrm>
            <a:off x="5472722" y="2619633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92" name="Rectangle 18"/>
          <p:cNvSpPr>
            <a:spLocks noChangeArrowheads="1"/>
          </p:cNvSpPr>
          <p:nvPr/>
        </p:nvSpPr>
        <p:spPr bwMode="auto">
          <a:xfrm>
            <a:off x="5472722" y="2848233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472722" y="3076833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94" name="Rectangle 20"/>
          <p:cNvSpPr>
            <a:spLocks noChangeArrowheads="1"/>
          </p:cNvSpPr>
          <p:nvPr/>
        </p:nvSpPr>
        <p:spPr bwMode="auto">
          <a:xfrm>
            <a:off x="5472722" y="3305433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95" name="Rectangle 21"/>
          <p:cNvSpPr>
            <a:spLocks noChangeArrowheads="1"/>
          </p:cNvSpPr>
          <p:nvPr/>
        </p:nvSpPr>
        <p:spPr bwMode="auto">
          <a:xfrm>
            <a:off x="5472722" y="3534033"/>
            <a:ext cx="10668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96" name="Line 22"/>
          <p:cNvSpPr>
            <a:spLocks noChangeShapeType="1"/>
          </p:cNvSpPr>
          <p:nvPr/>
        </p:nvSpPr>
        <p:spPr bwMode="auto">
          <a:xfrm>
            <a:off x="6006122" y="368643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97" name="Line 34"/>
          <p:cNvSpPr>
            <a:spLocks noChangeShapeType="1"/>
          </p:cNvSpPr>
          <p:nvPr/>
        </p:nvSpPr>
        <p:spPr bwMode="auto">
          <a:xfrm>
            <a:off x="5472722" y="239103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98" name="Line 35"/>
          <p:cNvSpPr>
            <a:spLocks noChangeShapeType="1"/>
          </p:cNvSpPr>
          <p:nvPr/>
        </p:nvSpPr>
        <p:spPr bwMode="auto">
          <a:xfrm>
            <a:off x="6539522" y="239103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99" name="Line 36"/>
          <p:cNvSpPr>
            <a:spLocks noChangeShapeType="1"/>
          </p:cNvSpPr>
          <p:nvPr/>
        </p:nvSpPr>
        <p:spPr bwMode="auto">
          <a:xfrm flipH="1">
            <a:off x="5472722" y="246723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00" name="Line 37"/>
          <p:cNvSpPr>
            <a:spLocks noChangeShapeType="1"/>
          </p:cNvSpPr>
          <p:nvPr/>
        </p:nvSpPr>
        <p:spPr bwMode="auto">
          <a:xfrm>
            <a:off x="6310922" y="246723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01" name="Text Box 38"/>
          <p:cNvSpPr txBox="1">
            <a:spLocks noChangeArrowheads="1"/>
          </p:cNvSpPr>
          <p:nvPr/>
        </p:nvSpPr>
        <p:spPr bwMode="auto">
          <a:xfrm>
            <a:off x="5770421" y="2314833"/>
            <a:ext cx="4507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>
                <a:latin typeface="Lato" panose="020F0502020204030203" pitchFamily="34" charset="0"/>
              </a:rPr>
              <a:t>64b</a:t>
            </a:r>
          </a:p>
        </p:txBody>
      </p:sp>
      <p:cxnSp>
        <p:nvCxnSpPr>
          <p:cNvPr id="102" name="AutoShape 44"/>
          <p:cNvCxnSpPr>
            <a:cxnSpLocks noChangeShapeType="1"/>
            <a:endCxn id="93" idx="1"/>
          </p:cNvCxnSpPr>
          <p:nvPr/>
        </p:nvCxnSpPr>
        <p:spPr bwMode="auto">
          <a:xfrm rot="5400000" flipH="1" flipV="1">
            <a:off x="4458439" y="4014917"/>
            <a:ext cx="1838067" cy="190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Text Box 53"/>
          <p:cNvSpPr txBox="1">
            <a:spLocks noChangeArrowheads="1"/>
          </p:cNvSpPr>
          <p:nvPr/>
        </p:nvSpPr>
        <p:spPr bwMode="auto">
          <a:xfrm>
            <a:off x="4886708" y="4727142"/>
            <a:ext cx="389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dirty="0">
                <a:latin typeface="Lato" panose="020F0502020204030203" pitchFamily="34" charset="0"/>
              </a:rPr>
              <a:t>9b</a:t>
            </a:r>
          </a:p>
        </p:txBody>
      </p:sp>
      <p:sp>
        <p:nvSpPr>
          <p:cNvPr id="105" name="Line 54"/>
          <p:cNvSpPr>
            <a:spLocks noChangeShapeType="1"/>
          </p:cNvSpPr>
          <p:nvPr/>
        </p:nvSpPr>
        <p:spPr bwMode="auto">
          <a:xfrm flipV="1">
            <a:off x="5192689" y="4778554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06" name="Text Box 48"/>
          <p:cNvSpPr txBox="1">
            <a:spLocks noChangeArrowheads="1"/>
          </p:cNvSpPr>
          <p:nvPr/>
        </p:nvSpPr>
        <p:spPr bwMode="auto">
          <a:xfrm>
            <a:off x="5376493" y="4495800"/>
            <a:ext cx="12529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>
                <a:latin typeface="Lato" panose="020F0502020204030203" pitchFamily="34" charset="0"/>
              </a:rPr>
              <a:t>Page Table</a:t>
            </a:r>
          </a:p>
        </p:txBody>
      </p:sp>
      <p:cxnSp>
        <p:nvCxnSpPr>
          <p:cNvPr id="110" name="Elbow Connector 109"/>
          <p:cNvCxnSpPr>
            <a:stCxn id="1112075" idx="3"/>
            <a:endCxn id="1112081" idx="1"/>
          </p:cNvCxnSpPr>
          <p:nvPr/>
        </p:nvCxnSpPr>
        <p:spPr bwMode="auto">
          <a:xfrm>
            <a:off x="3694674" y="1866900"/>
            <a:ext cx="375338" cy="457200"/>
          </a:xfrm>
          <a:prstGeom prst="bentConnector3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Elbow Connector 112"/>
          <p:cNvCxnSpPr>
            <a:stCxn id="1112084" idx="3"/>
            <a:endCxn id="91" idx="1"/>
          </p:cNvCxnSpPr>
          <p:nvPr/>
        </p:nvCxnSpPr>
        <p:spPr bwMode="auto">
          <a:xfrm flipV="1">
            <a:off x="5136812" y="2733933"/>
            <a:ext cx="335910" cy="27596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27853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Translation</a:t>
            </a:r>
          </a:p>
        </p:txBody>
      </p:sp>
      <p:sp>
        <p:nvSpPr>
          <p:cNvPr id="8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26A8912A-3617-4D11-BB9A-66D1925D6BB9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8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(c) Derek Chiou &amp; Mattan Erez &amp; Dam Sunwoo</a:t>
            </a:r>
            <a:endParaRPr lang="en-US" altLang="en-US">
              <a:latin typeface="Lato" panose="020F0502020204030203" pitchFamily="34" charset="0"/>
            </a:endParaRPr>
          </a:p>
        </p:txBody>
      </p:sp>
      <p:sp>
        <p:nvSpPr>
          <p:cNvPr id="1112067" name="Rectangle 3"/>
          <p:cNvSpPr>
            <a:spLocks noChangeArrowheads="1"/>
          </p:cNvSpPr>
          <p:nvPr/>
        </p:nvSpPr>
        <p:spPr bwMode="auto">
          <a:xfrm>
            <a:off x="1775134" y="5029200"/>
            <a:ext cx="1263988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68" name="Rectangle 4"/>
          <p:cNvSpPr>
            <a:spLocks noChangeArrowheads="1"/>
          </p:cNvSpPr>
          <p:nvPr/>
        </p:nvSpPr>
        <p:spPr bwMode="auto">
          <a:xfrm>
            <a:off x="3035022" y="5029200"/>
            <a:ext cx="1263988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69" name="Rectangle 5"/>
          <p:cNvSpPr>
            <a:spLocks noChangeArrowheads="1"/>
          </p:cNvSpPr>
          <p:nvPr/>
        </p:nvSpPr>
        <p:spPr bwMode="auto">
          <a:xfrm>
            <a:off x="5562600" y="5029200"/>
            <a:ext cx="1828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0" name="Line 6"/>
          <p:cNvSpPr>
            <a:spLocks noChangeShapeType="1"/>
          </p:cNvSpPr>
          <p:nvPr/>
        </p:nvSpPr>
        <p:spPr bwMode="auto">
          <a:xfrm>
            <a:off x="533400" y="5486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1" name="Line 7"/>
          <p:cNvSpPr>
            <a:spLocks noChangeShapeType="1"/>
          </p:cNvSpPr>
          <p:nvPr/>
        </p:nvSpPr>
        <p:spPr bwMode="auto">
          <a:xfrm>
            <a:off x="7467600" y="5486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2" name="Line 8"/>
          <p:cNvSpPr>
            <a:spLocks noChangeShapeType="1"/>
          </p:cNvSpPr>
          <p:nvPr/>
        </p:nvSpPr>
        <p:spPr bwMode="auto">
          <a:xfrm flipH="1">
            <a:off x="533400" y="5562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3" name="Line 9"/>
          <p:cNvSpPr>
            <a:spLocks noChangeShapeType="1"/>
          </p:cNvSpPr>
          <p:nvPr/>
        </p:nvSpPr>
        <p:spPr bwMode="auto">
          <a:xfrm>
            <a:off x="3962400" y="5562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4" name="Text Box 10"/>
          <p:cNvSpPr txBox="1">
            <a:spLocks noChangeArrowheads="1"/>
          </p:cNvSpPr>
          <p:nvPr/>
        </p:nvSpPr>
        <p:spPr bwMode="auto">
          <a:xfrm>
            <a:off x="3345280" y="5410200"/>
            <a:ext cx="53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Lato" panose="020F0502020204030203" pitchFamily="34" charset="0"/>
              </a:rPr>
              <a:t>48b</a:t>
            </a:r>
          </a:p>
        </p:txBody>
      </p:sp>
      <p:sp>
        <p:nvSpPr>
          <p:cNvPr id="1112075" name="Rectangle 11"/>
          <p:cNvSpPr>
            <a:spLocks noChangeArrowheads="1"/>
          </p:cNvSpPr>
          <p:nvPr/>
        </p:nvSpPr>
        <p:spPr bwMode="auto">
          <a:xfrm>
            <a:off x="2627874" y="17526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6" name="Rectangle 12"/>
          <p:cNvSpPr>
            <a:spLocks noChangeArrowheads="1"/>
          </p:cNvSpPr>
          <p:nvPr/>
        </p:nvSpPr>
        <p:spPr bwMode="auto">
          <a:xfrm>
            <a:off x="2627874" y="19812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7" name="Rectangle 13"/>
          <p:cNvSpPr>
            <a:spLocks noChangeArrowheads="1"/>
          </p:cNvSpPr>
          <p:nvPr/>
        </p:nvSpPr>
        <p:spPr bwMode="auto">
          <a:xfrm>
            <a:off x="2627874" y="22098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8" name="Rectangle 14"/>
          <p:cNvSpPr>
            <a:spLocks noChangeArrowheads="1"/>
          </p:cNvSpPr>
          <p:nvPr/>
        </p:nvSpPr>
        <p:spPr bwMode="auto">
          <a:xfrm>
            <a:off x="2627874" y="24384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9" name="Rectangle 15"/>
          <p:cNvSpPr>
            <a:spLocks noChangeArrowheads="1"/>
          </p:cNvSpPr>
          <p:nvPr/>
        </p:nvSpPr>
        <p:spPr bwMode="auto">
          <a:xfrm>
            <a:off x="2627874" y="2667000"/>
            <a:ext cx="10668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80" name="Line 16"/>
          <p:cNvSpPr>
            <a:spLocks noChangeShapeType="1"/>
          </p:cNvSpPr>
          <p:nvPr/>
        </p:nvSpPr>
        <p:spPr bwMode="auto">
          <a:xfrm>
            <a:off x="3161274" y="2819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81" name="Rectangle 17"/>
          <p:cNvSpPr>
            <a:spLocks noChangeArrowheads="1"/>
          </p:cNvSpPr>
          <p:nvPr/>
        </p:nvSpPr>
        <p:spPr bwMode="auto">
          <a:xfrm>
            <a:off x="4070012" y="22098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82" name="Rectangle 18"/>
          <p:cNvSpPr>
            <a:spLocks noChangeArrowheads="1"/>
          </p:cNvSpPr>
          <p:nvPr/>
        </p:nvSpPr>
        <p:spPr bwMode="auto">
          <a:xfrm>
            <a:off x="4070012" y="24384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83" name="Rectangle 19"/>
          <p:cNvSpPr>
            <a:spLocks noChangeArrowheads="1"/>
          </p:cNvSpPr>
          <p:nvPr/>
        </p:nvSpPr>
        <p:spPr bwMode="auto">
          <a:xfrm>
            <a:off x="4070012" y="26670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84" name="Rectangle 20"/>
          <p:cNvSpPr>
            <a:spLocks noChangeArrowheads="1"/>
          </p:cNvSpPr>
          <p:nvPr/>
        </p:nvSpPr>
        <p:spPr bwMode="auto">
          <a:xfrm>
            <a:off x="4070012" y="28956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85" name="Rectangle 21"/>
          <p:cNvSpPr>
            <a:spLocks noChangeArrowheads="1"/>
          </p:cNvSpPr>
          <p:nvPr/>
        </p:nvSpPr>
        <p:spPr bwMode="auto">
          <a:xfrm>
            <a:off x="4070012" y="3124200"/>
            <a:ext cx="10668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86" name="Line 22"/>
          <p:cNvSpPr>
            <a:spLocks noChangeShapeType="1"/>
          </p:cNvSpPr>
          <p:nvPr/>
        </p:nvSpPr>
        <p:spPr bwMode="auto">
          <a:xfrm>
            <a:off x="4603412" y="3276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87" name="Rectangle 23"/>
          <p:cNvSpPr>
            <a:spLocks noChangeArrowheads="1"/>
          </p:cNvSpPr>
          <p:nvPr/>
        </p:nvSpPr>
        <p:spPr bwMode="auto">
          <a:xfrm>
            <a:off x="7239000" y="2667000"/>
            <a:ext cx="4572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88" name="Rectangle 24"/>
          <p:cNvSpPr>
            <a:spLocks noChangeArrowheads="1"/>
          </p:cNvSpPr>
          <p:nvPr/>
        </p:nvSpPr>
        <p:spPr bwMode="auto">
          <a:xfrm>
            <a:off x="7239000" y="2895600"/>
            <a:ext cx="4572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89" name="Rectangle 25"/>
          <p:cNvSpPr>
            <a:spLocks noChangeArrowheads="1"/>
          </p:cNvSpPr>
          <p:nvPr/>
        </p:nvSpPr>
        <p:spPr bwMode="auto">
          <a:xfrm>
            <a:off x="7239000" y="3124200"/>
            <a:ext cx="4572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0" name="Rectangle 26"/>
          <p:cNvSpPr>
            <a:spLocks noChangeArrowheads="1"/>
          </p:cNvSpPr>
          <p:nvPr/>
        </p:nvSpPr>
        <p:spPr bwMode="auto">
          <a:xfrm>
            <a:off x="7239000" y="3352800"/>
            <a:ext cx="4572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1" name="Rectangle 27"/>
          <p:cNvSpPr>
            <a:spLocks noChangeArrowheads="1"/>
          </p:cNvSpPr>
          <p:nvPr/>
        </p:nvSpPr>
        <p:spPr bwMode="auto">
          <a:xfrm>
            <a:off x="7239000" y="3581400"/>
            <a:ext cx="4572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2" name="Line 28"/>
          <p:cNvSpPr>
            <a:spLocks noChangeShapeType="1"/>
          </p:cNvSpPr>
          <p:nvPr/>
        </p:nvSpPr>
        <p:spPr bwMode="auto">
          <a:xfrm>
            <a:off x="7467600" y="3733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3" name="Line 29"/>
          <p:cNvSpPr>
            <a:spLocks noChangeShapeType="1"/>
          </p:cNvSpPr>
          <p:nvPr/>
        </p:nvSpPr>
        <p:spPr bwMode="auto">
          <a:xfrm>
            <a:off x="2627874" y="152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4" name="Line 30"/>
          <p:cNvSpPr>
            <a:spLocks noChangeShapeType="1"/>
          </p:cNvSpPr>
          <p:nvPr/>
        </p:nvSpPr>
        <p:spPr bwMode="auto">
          <a:xfrm>
            <a:off x="3694674" y="152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5" name="Line 31"/>
          <p:cNvSpPr>
            <a:spLocks noChangeShapeType="1"/>
          </p:cNvSpPr>
          <p:nvPr/>
        </p:nvSpPr>
        <p:spPr bwMode="auto">
          <a:xfrm flipH="1">
            <a:off x="2627874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6" name="Line 32"/>
          <p:cNvSpPr>
            <a:spLocks noChangeShapeType="1"/>
          </p:cNvSpPr>
          <p:nvPr/>
        </p:nvSpPr>
        <p:spPr bwMode="auto">
          <a:xfrm>
            <a:off x="3466074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7" name="Text Box 33"/>
          <p:cNvSpPr txBox="1">
            <a:spLocks noChangeArrowheads="1"/>
          </p:cNvSpPr>
          <p:nvPr/>
        </p:nvSpPr>
        <p:spPr bwMode="auto">
          <a:xfrm>
            <a:off x="2925573" y="1447800"/>
            <a:ext cx="4507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>
                <a:latin typeface="Lato" panose="020F0502020204030203" pitchFamily="34" charset="0"/>
              </a:rPr>
              <a:t>64b</a:t>
            </a:r>
          </a:p>
        </p:txBody>
      </p:sp>
      <p:sp>
        <p:nvSpPr>
          <p:cNvPr id="1112098" name="Line 34"/>
          <p:cNvSpPr>
            <a:spLocks noChangeShapeType="1"/>
          </p:cNvSpPr>
          <p:nvPr/>
        </p:nvSpPr>
        <p:spPr bwMode="auto">
          <a:xfrm>
            <a:off x="4070012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00" name="Line 36"/>
          <p:cNvSpPr>
            <a:spLocks noChangeShapeType="1"/>
          </p:cNvSpPr>
          <p:nvPr/>
        </p:nvSpPr>
        <p:spPr bwMode="auto">
          <a:xfrm flipH="1">
            <a:off x="4070012" y="205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01" name="Line 37"/>
          <p:cNvSpPr>
            <a:spLocks noChangeShapeType="1"/>
          </p:cNvSpPr>
          <p:nvPr/>
        </p:nvSpPr>
        <p:spPr bwMode="auto">
          <a:xfrm>
            <a:off x="4908212" y="205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02" name="Text Box 38"/>
          <p:cNvSpPr txBox="1">
            <a:spLocks noChangeArrowheads="1"/>
          </p:cNvSpPr>
          <p:nvPr/>
        </p:nvSpPr>
        <p:spPr bwMode="auto">
          <a:xfrm>
            <a:off x="4367711" y="1905000"/>
            <a:ext cx="4507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>
                <a:latin typeface="Lato" panose="020F0502020204030203" pitchFamily="34" charset="0"/>
              </a:rPr>
              <a:t>64b</a:t>
            </a:r>
          </a:p>
        </p:txBody>
      </p:sp>
      <p:sp>
        <p:nvSpPr>
          <p:cNvPr id="1112103" name="Line 39"/>
          <p:cNvSpPr>
            <a:spLocks noChangeShapeType="1"/>
          </p:cNvSpPr>
          <p:nvPr/>
        </p:nvSpPr>
        <p:spPr bwMode="auto">
          <a:xfrm>
            <a:off x="7239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04" name="Line 40"/>
          <p:cNvSpPr>
            <a:spLocks noChangeShapeType="1"/>
          </p:cNvSpPr>
          <p:nvPr/>
        </p:nvSpPr>
        <p:spPr bwMode="auto">
          <a:xfrm>
            <a:off x="7696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05" name="Text Box 41"/>
          <p:cNvSpPr txBox="1">
            <a:spLocks noChangeArrowheads="1"/>
          </p:cNvSpPr>
          <p:nvPr/>
        </p:nvSpPr>
        <p:spPr bwMode="auto">
          <a:xfrm>
            <a:off x="7310915" y="2362200"/>
            <a:ext cx="360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>
                <a:latin typeface="Lato" panose="020F0502020204030203" pitchFamily="34" charset="0"/>
              </a:rPr>
              <a:t>8b</a:t>
            </a:r>
          </a:p>
        </p:txBody>
      </p:sp>
      <p:cxnSp>
        <p:nvCxnSpPr>
          <p:cNvPr id="1112106" name="AutoShape 42"/>
          <p:cNvCxnSpPr>
            <a:cxnSpLocks noChangeShapeType="1"/>
            <a:endCxn id="1112077" idx="1"/>
          </p:cNvCxnSpPr>
          <p:nvPr/>
        </p:nvCxnSpPr>
        <p:spPr bwMode="auto">
          <a:xfrm rot="16200000">
            <a:off x="1161024" y="3562350"/>
            <a:ext cx="2705100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2108" name="AutoShape 44"/>
          <p:cNvCxnSpPr>
            <a:cxnSpLocks noChangeShapeType="1"/>
            <a:endCxn id="1112083" idx="1"/>
          </p:cNvCxnSpPr>
          <p:nvPr/>
        </p:nvCxnSpPr>
        <p:spPr bwMode="auto">
          <a:xfrm rot="16200000">
            <a:off x="2831762" y="3790950"/>
            <a:ext cx="2247900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2110" name="AutoShape 46"/>
          <p:cNvCxnSpPr>
            <a:cxnSpLocks noChangeShapeType="1"/>
            <a:endCxn id="1112089" idx="1"/>
          </p:cNvCxnSpPr>
          <p:nvPr/>
        </p:nvCxnSpPr>
        <p:spPr bwMode="auto">
          <a:xfrm rot="5400000" flipH="1" flipV="1">
            <a:off x="6121889" y="3912089"/>
            <a:ext cx="1790700" cy="44352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2111" name="Text Box 47"/>
          <p:cNvSpPr txBox="1">
            <a:spLocks noChangeArrowheads="1"/>
          </p:cNvSpPr>
          <p:nvPr/>
        </p:nvSpPr>
        <p:spPr bwMode="auto">
          <a:xfrm>
            <a:off x="2569699" y="3654425"/>
            <a:ext cx="11641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>
                <a:latin typeface="Lato" panose="020F0502020204030203" pitchFamily="34" charset="0"/>
              </a:rPr>
              <a:t>Page</a:t>
            </a:r>
          </a:p>
          <a:p>
            <a:pPr algn="ctr" eaLnBrk="0" hangingPunct="0"/>
            <a:r>
              <a:rPr lang="en-US" sz="1800" dirty="0">
                <a:latin typeface="Lato" panose="020F0502020204030203" pitchFamily="34" charset="0"/>
              </a:rPr>
              <a:t>Directory</a:t>
            </a:r>
          </a:p>
          <a:p>
            <a:pPr algn="ctr" eaLnBrk="0" hangingPunct="0"/>
            <a:r>
              <a:rPr lang="en-US" sz="1800" dirty="0">
                <a:latin typeface="Lato" panose="020F0502020204030203" pitchFamily="34" charset="0"/>
              </a:rPr>
              <a:t>Pointer</a:t>
            </a:r>
          </a:p>
          <a:p>
            <a:pPr algn="ctr" eaLnBrk="0" hangingPunct="0"/>
            <a:r>
              <a:rPr lang="en-US" sz="1800" dirty="0">
                <a:latin typeface="Lato" panose="020F0502020204030203" pitchFamily="34" charset="0"/>
              </a:rPr>
              <a:t>Table</a:t>
            </a:r>
          </a:p>
        </p:txBody>
      </p:sp>
      <p:sp>
        <p:nvSpPr>
          <p:cNvPr id="1112112" name="Text Box 48"/>
          <p:cNvSpPr txBox="1">
            <a:spLocks noChangeArrowheads="1"/>
          </p:cNvSpPr>
          <p:nvPr/>
        </p:nvSpPr>
        <p:spPr bwMode="auto">
          <a:xfrm>
            <a:off x="4018186" y="4114800"/>
            <a:ext cx="11641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>
                <a:latin typeface="Lato" panose="020F0502020204030203" pitchFamily="34" charset="0"/>
              </a:rPr>
              <a:t>Page </a:t>
            </a:r>
            <a:br>
              <a:rPr lang="en-US" sz="1800" dirty="0">
                <a:latin typeface="Lato" panose="020F0502020204030203" pitchFamily="34" charset="0"/>
              </a:rPr>
            </a:br>
            <a:r>
              <a:rPr lang="en-US" sz="1800" dirty="0">
                <a:latin typeface="Lato" panose="020F0502020204030203" pitchFamily="34" charset="0"/>
              </a:rPr>
              <a:t>Directory</a:t>
            </a:r>
          </a:p>
        </p:txBody>
      </p:sp>
      <p:sp>
        <p:nvSpPr>
          <p:cNvPr id="1112113" name="Text Box 49"/>
          <p:cNvSpPr txBox="1">
            <a:spLocks noChangeArrowheads="1"/>
          </p:cNvSpPr>
          <p:nvPr/>
        </p:nvSpPr>
        <p:spPr bwMode="auto">
          <a:xfrm>
            <a:off x="6775450" y="4572000"/>
            <a:ext cx="146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Lato" panose="020F0502020204030203" pitchFamily="34" charset="0"/>
              </a:rPr>
              <a:t>Actual frame</a:t>
            </a:r>
          </a:p>
        </p:txBody>
      </p:sp>
      <p:sp>
        <p:nvSpPr>
          <p:cNvPr id="1112114" name="Text Box 50"/>
          <p:cNvSpPr txBox="1">
            <a:spLocks noChangeArrowheads="1"/>
          </p:cNvSpPr>
          <p:nvPr/>
        </p:nvSpPr>
        <p:spPr bwMode="auto">
          <a:xfrm>
            <a:off x="-57150" y="4953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Lato" panose="020F0502020204030203" pitchFamily="34" charset="0"/>
              </a:rPr>
              <a:t>VA</a:t>
            </a:r>
          </a:p>
        </p:txBody>
      </p:sp>
      <p:sp>
        <p:nvSpPr>
          <p:cNvPr id="1112115" name="Text Box 51"/>
          <p:cNvSpPr txBox="1">
            <a:spLocks noChangeArrowheads="1"/>
          </p:cNvSpPr>
          <p:nvPr/>
        </p:nvSpPr>
        <p:spPr bwMode="auto">
          <a:xfrm>
            <a:off x="1910662" y="4267200"/>
            <a:ext cx="389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Lato" panose="020F0502020204030203" pitchFamily="34" charset="0"/>
              </a:rPr>
              <a:t>9b</a:t>
            </a:r>
          </a:p>
        </p:txBody>
      </p:sp>
      <p:sp>
        <p:nvSpPr>
          <p:cNvPr id="1112116" name="Line 52"/>
          <p:cNvSpPr>
            <a:spLocks noChangeShapeType="1"/>
          </p:cNvSpPr>
          <p:nvPr/>
        </p:nvSpPr>
        <p:spPr bwMode="auto">
          <a:xfrm flipV="1">
            <a:off x="2323074" y="4267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17" name="Text Box 53"/>
          <p:cNvSpPr txBox="1">
            <a:spLocks noChangeArrowheads="1"/>
          </p:cNvSpPr>
          <p:nvPr/>
        </p:nvSpPr>
        <p:spPr bwMode="auto">
          <a:xfrm>
            <a:off x="3352800" y="4724400"/>
            <a:ext cx="389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Lato" panose="020F0502020204030203" pitchFamily="34" charset="0"/>
              </a:rPr>
              <a:t>9b</a:t>
            </a:r>
          </a:p>
        </p:txBody>
      </p:sp>
      <p:sp>
        <p:nvSpPr>
          <p:cNvPr id="1112118" name="Line 54"/>
          <p:cNvSpPr>
            <a:spLocks noChangeShapeType="1"/>
          </p:cNvSpPr>
          <p:nvPr/>
        </p:nvSpPr>
        <p:spPr bwMode="auto">
          <a:xfrm flipV="1">
            <a:off x="3765212" y="4724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19" name="Text Box 55"/>
          <p:cNvSpPr txBox="1">
            <a:spLocks noChangeArrowheads="1"/>
          </p:cNvSpPr>
          <p:nvPr/>
        </p:nvSpPr>
        <p:spPr bwMode="auto">
          <a:xfrm>
            <a:off x="6248400" y="4724400"/>
            <a:ext cx="4940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dirty="0">
                <a:latin typeface="Lato" panose="020F0502020204030203" pitchFamily="34" charset="0"/>
              </a:rPr>
              <a:t>12b</a:t>
            </a:r>
          </a:p>
        </p:txBody>
      </p:sp>
      <p:sp>
        <p:nvSpPr>
          <p:cNvPr id="1112120" name="Line 56"/>
          <p:cNvSpPr>
            <a:spLocks noChangeShapeType="1"/>
          </p:cNvSpPr>
          <p:nvPr/>
        </p:nvSpPr>
        <p:spPr bwMode="auto">
          <a:xfrm flipV="1">
            <a:off x="6705600" y="4724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21" name="Rectangle 57"/>
          <p:cNvSpPr>
            <a:spLocks noChangeArrowheads="1"/>
          </p:cNvSpPr>
          <p:nvPr/>
        </p:nvSpPr>
        <p:spPr bwMode="auto">
          <a:xfrm>
            <a:off x="152400" y="1219200"/>
            <a:ext cx="381000" cy="2286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sz="1400" dirty="0">
                <a:latin typeface="Lato" panose="020F0502020204030203" pitchFamily="34" charset="0"/>
              </a:rPr>
              <a:t>CR3</a:t>
            </a:r>
          </a:p>
        </p:txBody>
      </p:sp>
      <p:sp>
        <p:nvSpPr>
          <p:cNvPr id="1112122" name="Line 58"/>
          <p:cNvSpPr>
            <a:spLocks noChangeShapeType="1"/>
          </p:cNvSpPr>
          <p:nvPr/>
        </p:nvSpPr>
        <p:spPr bwMode="auto">
          <a:xfrm>
            <a:off x="609600" y="137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23" name="Rectangle 59"/>
          <p:cNvSpPr>
            <a:spLocks noChangeArrowheads="1"/>
          </p:cNvSpPr>
          <p:nvPr/>
        </p:nvSpPr>
        <p:spPr bwMode="auto">
          <a:xfrm>
            <a:off x="511544" y="5029200"/>
            <a:ext cx="1263988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24" name="Rectangle 60"/>
          <p:cNvSpPr>
            <a:spLocks noChangeArrowheads="1"/>
          </p:cNvSpPr>
          <p:nvPr/>
        </p:nvSpPr>
        <p:spPr bwMode="auto">
          <a:xfrm>
            <a:off x="1092200" y="12954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25" name="Rectangle 61"/>
          <p:cNvSpPr>
            <a:spLocks noChangeArrowheads="1"/>
          </p:cNvSpPr>
          <p:nvPr/>
        </p:nvSpPr>
        <p:spPr bwMode="auto">
          <a:xfrm>
            <a:off x="1092200" y="15240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26" name="Rectangle 62"/>
          <p:cNvSpPr>
            <a:spLocks noChangeArrowheads="1"/>
          </p:cNvSpPr>
          <p:nvPr/>
        </p:nvSpPr>
        <p:spPr bwMode="auto">
          <a:xfrm>
            <a:off x="1092200" y="17526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27" name="Rectangle 63"/>
          <p:cNvSpPr>
            <a:spLocks noChangeArrowheads="1"/>
          </p:cNvSpPr>
          <p:nvPr/>
        </p:nvSpPr>
        <p:spPr bwMode="auto">
          <a:xfrm>
            <a:off x="1092200" y="19812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28" name="Rectangle 64"/>
          <p:cNvSpPr>
            <a:spLocks noChangeArrowheads="1"/>
          </p:cNvSpPr>
          <p:nvPr/>
        </p:nvSpPr>
        <p:spPr bwMode="auto">
          <a:xfrm>
            <a:off x="1092200" y="2209800"/>
            <a:ext cx="10668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29" name="Line 65"/>
          <p:cNvSpPr>
            <a:spLocks noChangeShapeType="1"/>
          </p:cNvSpPr>
          <p:nvPr/>
        </p:nvSpPr>
        <p:spPr bwMode="auto">
          <a:xfrm>
            <a:off x="1625600" y="23622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30" name="Line 66"/>
          <p:cNvSpPr>
            <a:spLocks noChangeShapeType="1"/>
          </p:cNvSpPr>
          <p:nvPr/>
        </p:nvSpPr>
        <p:spPr bwMode="auto">
          <a:xfrm>
            <a:off x="1092200" y="114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31" name="Line 67"/>
          <p:cNvSpPr>
            <a:spLocks noChangeShapeType="1"/>
          </p:cNvSpPr>
          <p:nvPr/>
        </p:nvSpPr>
        <p:spPr bwMode="auto">
          <a:xfrm>
            <a:off x="2159000" y="114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32" name="Line 68"/>
          <p:cNvSpPr>
            <a:spLocks noChangeShapeType="1"/>
          </p:cNvSpPr>
          <p:nvPr/>
        </p:nvSpPr>
        <p:spPr bwMode="auto">
          <a:xfrm flipH="1">
            <a:off x="10922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33" name="Line 69"/>
          <p:cNvSpPr>
            <a:spLocks noChangeShapeType="1"/>
          </p:cNvSpPr>
          <p:nvPr/>
        </p:nvSpPr>
        <p:spPr bwMode="auto">
          <a:xfrm>
            <a:off x="19304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34" name="Text Box 70"/>
          <p:cNvSpPr txBox="1">
            <a:spLocks noChangeArrowheads="1"/>
          </p:cNvSpPr>
          <p:nvPr/>
        </p:nvSpPr>
        <p:spPr bwMode="auto">
          <a:xfrm>
            <a:off x="1389899" y="1066800"/>
            <a:ext cx="4507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>
                <a:latin typeface="Lato" panose="020F0502020204030203" pitchFamily="34" charset="0"/>
              </a:rPr>
              <a:t>64b</a:t>
            </a:r>
          </a:p>
        </p:txBody>
      </p:sp>
      <p:sp>
        <p:nvSpPr>
          <p:cNvPr id="1112135" name="Text Box 71"/>
          <p:cNvSpPr txBox="1">
            <a:spLocks noChangeArrowheads="1"/>
          </p:cNvSpPr>
          <p:nvPr/>
        </p:nvSpPr>
        <p:spPr bwMode="auto">
          <a:xfrm>
            <a:off x="1278162" y="3197225"/>
            <a:ext cx="6758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Lato" panose="020F0502020204030203" pitchFamily="34" charset="0"/>
              </a:rPr>
              <a:t>Page</a:t>
            </a:r>
          </a:p>
          <a:p>
            <a:pPr algn="ctr" eaLnBrk="0" hangingPunct="0"/>
            <a:r>
              <a:rPr lang="en-US" sz="1800">
                <a:latin typeface="Lato" panose="020F0502020204030203" pitchFamily="34" charset="0"/>
              </a:rPr>
              <a:t>Map</a:t>
            </a:r>
          </a:p>
        </p:txBody>
      </p:sp>
      <p:cxnSp>
        <p:nvCxnSpPr>
          <p:cNvPr id="1112136" name="AutoShape 72"/>
          <p:cNvCxnSpPr>
            <a:cxnSpLocks noChangeShapeType="1"/>
            <a:endCxn id="1112126" idx="1"/>
          </p:cNvCxnSpPr>
          <p:nvPr/>
        </p:nvCxnSpPr>
        <p:spPr bwMode="auto">
          <a:xfrm rot="16200000">
            <a:off x="-577850" y="3359150"/>
            <a:ext cx="3162300" cy="177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2137" name="Text Box 73"/>
          <p:cNvSpPr txBox="1">
            <a:spLocks noChangeArrowheads="1"/>
          </p:cNvSpPr>
          <p:nvPr/>
        </p:nvSpPr>
        <p:spPr bwMode="auto">
          <a:xfrm>
            <a:off x="376575" y="4267200"/>
            <a:ext cx="389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Lato" panose="020F0502020204030203" pitchFamily="34" charset="0"/>
              </a:rPr>
              <a:t>9b</a:t>
            </a:r>
          </a:p>
        </p:txBody>
      </p:sp>
      <p:sp>
        <p:nvSpPr>
          <p:cNvPr id="1112138" name="Line 74"/>
          <p:cNvSpPr>
            <a:spLocks noChangeShapeType="1"/>
          </p:cNvSpPr>
          <p:nvPr/>
        </p:nvSpPr>
        <p:spPr bwMode="auto">
          <a:xfrm flipV="1">
            <a:off x="788988" y="4267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40" name="Line 76"/>
          <p:cNvSpPr>
            <a:spLocks noChangeShapeType="1"/>
          </p:cNvSpPr>
          <p:nvPr/>
        </p:nvSpPr>
        <p:spPr bwMode="auto">
          <a:xfrm>
            <a:off x="514350" y="63690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41" name="Line 77"/>
          <p:cNvSpPr>
            <a:spLocks noChangeShapeType="1"/>
          </p:cNvSpPr>
          <p:nvPr/>
        </p:nvSpPr>
        <p:spPr bwMode="auto">
          <a:xfrm>
            <a:off x="8763000" y="63690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42" name="Line 78"/>
          <p:cNvSpPr>
            <a:spLocks noChangeShapeType="1"/>
          </p:cNvSpPr>
          <p:nvPr/>
        </p:nvSpPr>
        <p:spPr bwMode="auto">
          <a:xfrm flipH="1">
            <a:off x="514350" y="6445250"/>
            <a:ext cx="3829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43" name="Line 79"/>
          <p:cNvSpPr>
            <a:spLocks noChangeShapeType="1"/>
          </p:cNvSpPr>
          <p:nvPr/>
        </p:nvSpPr>
        <p:spPr bwMode="auto">
          <a:xfrm>
            <a:off x="4876800" y="644525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44" name="Text Box 80"/>
          <p:cNvSpPr txBox="1">
            <a:spLocks noChangeArrowheads="1"/>
          </p:cNvSpPr>
          <p:nvPr/>
        </p:nvSpPr>
        <p:spPr bwMode="auto">
          <a:xfrm>
            <a:off x="4346993" y="6292850"/>
            <a:ext cx="53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Lato" panose="020F0502020204030203" pitchFamily="34" charset="0"/>
              </a:rPr>
              <a:t>64b</a:t>
            </a:r>
          </a:p>
        </p:txBody>
      </p:sp>
      <p:sp>
        <p:nvSpPr>
          <p:cNvPr id="1112145" name="Text Box 81"/>
          <p:cNvSpPr txBox="1">
            <a:spLocks noChangeArrowheads="1"/>
          </p:cNvSpPr>
          <p:nvPr/>
        </p:nvSpPr>
        <p:spPr bwMode="auto">
          <a:xfrm>
            <a:off x="-76200" y="58356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Lato" panose="020F0502020204030203" pitchFamily="34" charset="0"/>
              </a:rPr>
              <a:t>EA</a:t>
            </a:r>
          </a:p>
        </p:txBody>
      </p:sp>
      <p:sp>
        <p:nvSpPr>
          <p:cNvPr id="1112146" name="Rectangle 82"/>
          <p:cNvSpPr>
            <a:spLocks noChangeArrowheads="1"/>
          </p:cNvSpPr>
          <p:nvPr/>
        </p:nvSpPr>
        <p:spPr bwMode="auto">
          <a:xfrm>
            <a:off x="514350" y="5911850"/>
            <a:ext cx="824865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47" name="Text Box 83"/>
          <p:cNvSpPr txBox="1">
            <a:spLocks noChangeArrowheads="1"/>
          </p:cNvSpPr>
          <p:nvPr/>
        </p:nvSpPr>
        <p:spPr bwMode="auto">
          <a:xfrm>
            <a:off x="5294542" y="1171575"/>
            <a:ext cx="20537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0"/>
              </a:rPr>
              <a:t>2MiB pages</a:t>
            </a:r>
          </a:p>
        </p:txBody>
      </p:sp>
      <p:cxnSp>
        <p:nvCxnSpPr>
          <p:cNvPr id="3" name="Elbow Connector 2"/>
          <p:cNvCxnSpPr>
            <a:stCxn id="1112125" idx="3"/>
            <a:endCxn id="1112075" idx="1"/>
          </p:cNvCxnSpPr>
          <p:nvPr/>
        </p:nvCxnSpPr>
        <p:spPr bwMode="auto">
          <a:xfrm>
            <a:off x="2159000" y="1638300"/>
            <a:ext cx="468874" cy="228600"/>
          </a:xfrm>
          <a:prstGeom prst="bentConnector3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Rectangle 4"/>
          <p:cNvSpPr>
            <a:spLocks noChangeArrowheads="1"/>
          </p:cNvSpPr>
          <p:nvPr/>
        </p:nvSpPr>
        <p:spPr bwMode="auto">
          <a:xfrm>
            <a:off x="4298612" y="5029200"/>
            <a:ext cx="1263988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cxnSp>
        <p:nvCxnSpPr>
          <p:cNvPr id="102" name="AutoShape 44"/>
          <p:cNvCxnSpPr>
            <a:cxnSpLocks noChangeShapeType="1"/>
          </p:cNvCxnSpPr>
          <p:nvPr/>
        </p:nvCxnSpPr>
        <p:spPr bwMode="auto">
          <a:xfrm rot="5400000" flipH="1" flipV="1">
            <a:off x="5162551" y="3396273"/>
            <a:ext cx="1752601" cy="151325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Text Box 53"/>
          <p:cNvSpPr txBox="1">
            <a:spLocks noChangeArrowheads="1"/>
          </p:cNvSpPr>
          <p:nvPr/>
        </p:nvSpPr>
        <p:spPr bwMode="auto">
          <a:xfrm>
            <a:off x="4886708" y="4727142"/>
            <a:ext cx="389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dirty="0">
                <a:latin typeface="Lato" panose="020F0502020204030203" pitchFamily="34" charset="0"/>
              </a:rPr>
              <a:t>9b</a:t>
            </a:r>
          </a:p>
        </p:txBody>
      </p:sp>
      <p:sp>
        <p:nvSpPr>
          <p:cNvPr id="105" name="Line 54"/>
          <p:cNvSpPr>
            <a:spLocks noChangeShapeType="1"/>
          </p:cNvSpPr>
          <p:nvPr/>
        </p:nvSpPr>
        <p:spPr bwMode="auto">
          <a:xfrm flipV="1">
            <a:off x="5192689" y="4778554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06" name="Text Box 48"/>
          <p:cNvSpPr txBox="1">
            <a:spLocks noChangeArrowheads="1"/>
          </p:cNvSpPr>
          <p:nvPr/>
        </p:nvSpPr>
        <p:spPr bwMode="auto">
          <a:xfrm>
            <a:off x="5376493" y="4495800"/>
            <a:ext cx="12529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>
                <a:latin typeface="Lato" panose="020F0502020204030203" pitchFamily="34" charset="0"/>
              </a:rPr>
              <a:t>Page Table</a:t>
            </a:r>
          </a:p>
        </p:txBody>
      </p:sp>
      <p:cxnSp>
        <p:nvCxnSpPr>
          <p:cNvPr id="110" name="Elbow Connector 109"/>
          <p:cNvCxnSpPr>
            <a:stCxn id="1112075" idx="3"/>
            <a:endCxn id="1112081" idx="1"/>
          </p:cNvCxnSpPr>
          <p:nvPr/>
        </p:nvCxnSpPr>
        <p:spPr bwMode="auto">
          <a:xfrm>
            <a:off x="3694674" y="1866900"/>
            <a:ext cx="375338" cy="457200"/>
          </a:xfrm>
          <a:prstGeom prst="bentConnector3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Elbow Connector 112"/>
          <p:cNvCxnSpPr>
            <a:stCxn id="1112084" idx="3"/>
            <a:endCxn id="1112087" idx="1"/>
          </p:cNvCxnSpPr>
          <p:nvPr/>
        </p:nvCxnSpPr>
        <p:spPr bwMode="auto">
          <a:xfrm flipV="1">
            <a:off x="5136812" y="2781300"/>
            <a:ext cx="2102188" cy="2286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Text Box 55"/>
          <p:cNvSpPr txBox="1">
            <a:spLocks noChangeArrowheads="1"/>
          </p:cNvSpPr>
          <p:nvPr/>
        </p:nvSpPr>
        <p:spPr bwMode="auto">
          <a:xfrm>
            <a:off x="6137794" y="3505200"/>
            <a:ext cx="715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chemeClr val="accent2"/>
                </a:solidFill>
                <a:latin typeface="Lato" panose="020F0502020204030203" pitchFamily="34" charset="0"/>
              </a:rPr>
              <a:t>21b</a:t>
            </a:r>
          </a:p>
        </p:txBody>
      </p:sp>
      <p:sp>
        <p:nvSpPr>
          <p:cNvPr id="108" name="Line 56"/>
          <p:cNvSpPr>
            <a:spLocks noChangeShapeType="1"/>
          </p:cNvSpPr>
          <p:nvPr/>
        </p:nvSpPr>
        <p:spPr bwMode="auto">
          <a:xfrm flipV="1">
            <a:off x="6705600" y="3505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649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Translation</a:t>
            </a:r>
          </a:p>
        </p:txBody>
      </p:sp>
      <p:sp>
        <p:nvSpPr>
          <p:cNvPr id="8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/>
          <a:p>
            <a:pPr>
              <a:defRPr/>
            </a:pPr>
            <a:fld id="{26A8912A-3617-4D11-BB9A-66D1925D6BB9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8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(c) Derek Chiou &amp; Mattan Erez &amp; Dam Sunwoo</a:t>
            </a:r>
            <a:endParaRPr lang="en-US" altLang="en-US">
              <a:latin typeface="Lato" panose="020F0502020204030203" pitchFamily="34" charset="0"/>
            </a:endParaRPr>
          </a:p>
        </p:txBody>
      </p:sp>
      <p:sp>
        <p:nvSpPr>
          <p:cNvPr id="1112067" name="Rectangle 3"/>
          <p:cNvSpPr>
            <a:spLocks noChangeArrowheads="1"/>
          </p:cNvSpPr>
          <p:nvPr/>
        </p:nvSpPr>
        <p:spPr bwMode="auto">
          <a:xfrm>
            <a:off x="1775134" y="5029200"/>
            <a:ext cx="1263988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68" name="Rectangle 4"/>
          <p:cNvSpPr>
            <a:spLocks noChangeArrowheads="1"/>
          </p:cNvSpPr>
          <p:nvPr/>
        </p:nvSpPr>
        <p:spPr bwMode="auto">
          <a:xfrm>
            <a:off x="3035022" y="5029200"/>
            <a:ext cx="1263988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69" name="Rectangle 5"/>
          <p:cNvSpPr>
            <a:spLocks noChangeArrowheads="1"/>
          </p:cNvSpPr>
          <p:nvPr/>
        </p:nvSpPr>
        <p:spPr bwMode="auto">
          <a:xfrm>
            <a:off x="5562600" y="5029200"/>
            <a:ext cx="1828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0" name="Line 6"/>
          <p:cNvSpPr>
            <a:spLocks noChangeShapeType="1"/>
          </p:cNvSpPr>
          <p:nvPr/>
        </p:nvSpPr>
        <p:spPr bwMode="auto">
          <a:xfrm>
            <a:off x="533400" y="5486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1" name="Line 7"/>
          <p:cNvSpPr>
            <a:spLocks noChangeShapeType="1"/>
          </p:cNvSpPr>
          <p:nvPr/>
        </p:nvSpPr>
        <p:spPr bwMode="auto">
          <a:xfrm>
            <a:off x="7467600" y="5486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2" name="Line 8"/>
          <p:cNvSpPr>
            <a:spLocks noChangeShapeType="1"/>
          </p:cNvSpPr>
          <p:nvPr/>
        </p:nvSpPr>
        <p:spPr bwMode="auto">
          <a:xfrm flipH="1">
            <a:off x="533400" y="5562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3" name="Line 9"/>
          <p:cNvSpPr>
            <a:spLocks noChangeShapeType="1"/>
          </p:cNvSpPr>
          <p:nvPr/>
        </p:nvSpPr>
        <p:spPr bwMode="auto">
          <a:xfrm>
            <a:off x="3962400" y="5562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4" name="Text Box 10"/>
          <p:cNvSpPr txBox="1">
            <a:spLocks noChangeArrowheads="1"/>
          </p:cNvSpPr>
          <p:nvPr/>
        </p:nvSpPr>
        <p:spPr bwMode="auto">
          <a:xfrm>
            <a:off x="3345280" y="5410200"/>
            <a:ext cx="53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Lato" panose="020F0502020204030203" pitchFamily="34" charset="0"/>
              </a:rPr>
              <a:t>48b</a:t>
            </a:r>
          </a:p>
        </p:txBody>
      </p:sp>
      <p:sp>
        <p:nvSpPr>
          <p:cNvPr id="1112075" name="Rectangle 11"/>
          <p:cNvSpPr>
            <a:spLocks noChangeArrowheads="1"/>
          </p:cNvSpPr>
          <p:nvPr/>
        </p:nvSpPr>
        <p:spPr bwMode="auto">
          <a:xfrm>
            <a:off x="2627874" y="17526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6" name="Rectangle 12"/>
          <p:cNvSpPr>
            <a:spLocks noChangeArrowheads="1"/>
          </p:cNvSpPr>
          <p:nvPr/>
        </p:nvSpPr>
        <p:spPr bwMode="auto">
          <a:xfrm>
            <a:off x="2627874" y="19812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7" name="Rectangle 13"/>
          <p:cNvSpPr>
            <a:spLocks noChangeArrowheads="1"/>
          </p:cNvSpPr>
          <p:nvPr/>
        </p:nvSpPr>
        <p:spPr bwMode="auto">
          <a:xfrm>
            <a:off x="2627874" y="22098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8" name="Rectangle 14"/>
          <p:cNvSpPr>
            <a:spLocks noChangeArrowheads="1"/>
          </p:cNvSpPr>
          <p:nvPr/>
        </p:nvSpPr>
        <p:spPr bwMode="auto">
          <a:xfrm>
            <a:off x="2627874" y="24384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79" name="Rectangle 15"/>
          <p:cNvSpPr>
            <a:spLocks noChangeArrowheads="1"/>
          </p:cNvSpPr>
          <p:nvPr/>
        </p:nvSpPr>
        <p:spPr bwMode="auto">
          <a:xfrm>
            <a:off x="2627874" y="2667000"/>
            <a:ext cx="10668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80" name="Line 16"/>
          <p:cNvSpPr>
            <a:spLocks noChangeShapeType="1"/>
          </p:cNvSpPr>
          <p:nvPr/>
        </p:nvSpPr>
        <p:spPr bwMode="auto">
          <a:xfrm>
            <a:off x="3161274" y="2819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87" name="Rectangle 23"/>
          <p:cNvSpPr>
            <a:spLocks noChangeArrowheads="1"/>
          </p:cNvSpPr>
          <p:nvPr/>
        </p:nvSpPr>
        <p:spPr bwMode="auto">
          <a:xfrm>
            <a:off x="7239000" y="2667000"/>
            <a:ext cx="4572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88" name="Rectangle 24"/>
          <p:cNvSpPr>
            <a:spLocks noChangeArrowheads="1"/>
          </p:cNvSpPr>
          <p:nvPr/>
        </p:nvSpPr>
        <p:spPr bwMode="auto">
          <a:xfrm>
            <a:off x="7239000" y="2895600"/>
            <a:ext cx="4572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89" name="Rectangle 25"/>
          <p:cNvSpPr>
            <a:spLocks noChangeArrowheads="1"/>
          </p:cNvSpPr>
          <p:nvPr/>
        </p:nvSpPr>
        <p:spPr bwMode="auto">
          <a:xfrm>
            <a:off x="7239000" y="3124200"/>
            <a:ext cx="4572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0" name="Rectangle 26"/>
          <p:cNvSpPr>
            <a:spLocks noChangeArrowheads="1"/>
          </p:cNvSpPr>
          <p:nvPr/>
        </p:nvSpPr>
        <p:spPr bwMode="auto">
          <a:xfrm>
            <a:off x="7239000" y="3352800"/>
            <a:ext cx="4572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1" name="Rectangle 27"/>
          <p:cNvSpPr>
            <a:spLocks noChangeArrowheads="1"/>
          </p:cNvSpPr>
          <p:nvPr/>
        </p:nvSpPr>
        <p:spPr bwMode="auto">
          <a:xfrm>
            <a:off x="7239000" y="3581400"/>
            <a:ext cx="4572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2" name="Line 28"/>
          <p:cNvSpPr>
            <a:spLocks noChangeShapeType="1"/>
          </p:cNvSpPr>
          <p:nvPr/>
        </p:nvSpPr>
        <p:spPr bwMode="auto">
          <a:xfrm>
            <a:off x="7467600" y="3733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3" name="Line 29"/>
          <p:cNvSpPr>
            <a:spLocks noChangeShapeType="1"/>
          </p:cNvSpPr>
          <p:nvPr/>
        </p:nvSpPr>
        <p:spPr bwMode="auto">
          <a:xfrm>
            <a:off x="2627874" y="152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4" name="Line 30"/>
          <p:cNvSpPr>
            <a:spLocks noChangeShapeType="1"/>
          </p:cNvSpPr>
          <p:nvPr/>
        </p:nvSpPr>
        <p:spPr bwMode="auto">
          <a:xfrm>
            <a:off x="3694674" y="152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5" name="Line 31"/>
          <p:cNvSpPr>
            <a:spLocks noChangeShapeType="1"/>
          </p:cNvSpPr>
          <p:nvPr/>
        </p:nvSpPr>
        <p:spPr bwMode="auto">
          <a:xfrm flipH="1">
            <a:off x="2627874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6" name="Line 32"/>
          <p:cNvSpPr>
            <a:spLocks noChangeShapeType="1"/>
          </p:cNvSpPr>
          <p:nvPr/>
        </p:nvSpPr>
        <p:spPr bwMode="auto">
          <a:xfrm>
            <a:off x="3466074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097" name="Text Box 33"/>
          <p:cNvSpPr txBox="1">
            <a:spLocks noChangeArrowheads="1"/>
          </p:cNvSpPr>
          <p:nvPr/>
        </p:nvSpPr>
        <p:spPr bwMode="auto">
          <a:xfrm>
            <a:off x="2925573" y="1447800"/>
            <a:ext cx="4507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>
                <a:latin typeface="Lato" panose="020F0502020204030203" pitchFamily="34" charset="0"/>
              </a:rPr>
              <a:t>64b</a:t>
            </a:r>
          </a:p>
        </p:txBody>
      </p:sp>
      <p:sp>
        <p:nvSpPr>
          <p:cNvPr id="1112103" name="Line 39"/>
          <p:cNvSpPr>
            <a:spLocks noChangeShapeType="1"/>
          </p:cNvSpPr>
          <p:nvPr/>
        </p:nvSpPr>
        <p:spPr bwMode="auto">
          <a:xfrm>
            <a:off x="72390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04" name="Line 40"/>
          <p:cNvSpPr>
            <a:spLocks noChangeShapeType="1"/>
          </p:cNvSpPr>
          <p:nvPr/>
        </p:nvSpPr>
        <p:spPr bwMode="auto">
          <a:xfrm>
            <a:off x="7696200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05" name="Text Box 41"/>
          <p:cNvSpPr txBox="1">
            <a:spLocks noChangeArrowheads="1"/>
          </p:cNvSpPr>
          <p:nvPr/>
        </p:nvSpPr>
        <p:spPr bwMode="auto">
          <a:xfrm>
            <a:off x="7310915" y="2362200"/>
            <a:ext cx="360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>
                <a:latin typeface="Lato" panose="020F0502020204030203" pitchFamily="34" charset="0"/>
              </a:rPr>
              <a:t>8b</a:t>
            </a:r>
          </a:p>
        </p:txBody>
      </p:sp>
      <p:cxnSp>
        <p:nvCxnSpPr>
          <p:cNvPr id="1112106" name="AutoShape 42"/>
          <p:cNvCxnSpPr>
            <a:cxnSpLocks noChangeShapeType="1"/>
            <a:endCxn id="1112077" idx="1"/>
          </p:cNvCxnSpPr>
          <p:nvPr/>
        </p:nvCxnSpPr>
        <p:spPr bwMode="auto">
          <a:xfrm rot="16200000">
            <a:off x="1161024" y="3562350"/>
            <a:ext cx="2705100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2110" name="AutoShape 46"/>
          <p:cNvCxnSpPr>
            <a:cxnSpLocks noChangeShapeType="1"/>
            <a:endCxn id="1112089" idx="1"/>
          </p:cNvCxnSpPr>
          <p:nvPr/>
        </p:nvCxnSpPr>
        <p:spPr bwMode="auto">
          <a:xfrm rot="5400000" flipH="1" flipV="1">
            <a:off x="6121889" y="3912089"/>
            <a:ext cx="1790700" cy="44352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2111" name="Text Box 47"/>
          <p:cNvSpPr txBox="1">
            <a:spLocks noChangeArrowheads="1"/>
          </p:cNvSpPr>
          <p:nvPr/>
        </p:nvSpPr>
        <p:spPr bwMode="auto">
          <a:xfrm>
            <a:off x="2569699" y="3654425"/>
            <a:ext cx="11641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>
                <a:latin typeface="Lato" panose="020F0502020204030203" pitchFamily="34" charset="0"/>
              </a:rPr>
              <a:t>Page</a:t>
            </a:r>
          </a:p>
          <a:p>
            <a:pPr algn="ctr" eaLnBrk="0" hangingPunct="0"/>
            <a:r>
              <a:rPr lang="en-US" sz="1800" dirty="0">
                <a:latin typeface="Lato" panose="020F0502020204030203" pitchFamily="34" charset="0"/>
              </a:rPr>
              <a:t>Directory</a:t>
            </a:r>
          </a:p>
          <a:p>
            <a:pPr algn="ctr" eaLnBrk="0" hangingPunct="0"/>
            <a:r>
              <a:rPr lang="en-US" sz="1800" dirty="0">
                <a:latin typeface="Lato" panose="020F0502020204030203" pitchFamily="34" charset="0"/>
              </a:rPr>
              <a:t>Pointer</a:t>
            </a:r>
          </a:p>
          <a:p>
            <a:pPr algn="ctr" eaLnBrk="0" hangingPunct="0"/>
            <a:r>
              <a:rPr lang="en-US" sz="1800" dirty="0">
                <a:latin typeface="Lato" panose="020F0502020204030203" pitchFamily="34" charset="0"/>
              </a:rPr>
              <a:t>Table</a:t>
            </a:r>
          </a:p>
        </p:txBody>
      </p:sp>
      <p:sp>
        <p:nvSpPr>
          <p:cNvPr id="1112113" name="Text Box 49"/>
          <p:cNvSpPr txBox="1">
            <a:spLocks noChangeArrowheads="1"/>
          </p:cNvSpPr>
          <p:nvPr/>
        </p:nvSpPr>
        <p:spPr bwMode="auto">
          <a:xfrm>
            <a:off x="6775450" y="4572000"/>
            <a:ext cx="146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Lato" panose="020F0502020204030203" pitchFamily="34" charset="0"/>
              </a:rPr>
              <a:t>Actual frame</a:t>
            </a:r>
          </a:p>
        </p:txBody>
      </p:sp>
      <p:sp>
        <p:nvSpPr>
          <p:cNvPr id="1112114" name="Text Box 50"/>
          <p:cNvSpPr txBox="1">
            <a:spLocks noChangeArrowheads="1"/>
          </p:cNvSpPr>
          <p:nvPr/>
        </p:nvSpPr>
        <p:spPr bwMode="auto">
          <a:xfrm>
            <a:off x="-57150" y="4953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Lato" panose="020F0502020204030203" pitchFamily="34" charset="0"/>
              </a:rPr>
              <a:t>VA</a:t>
            </a:r>
          </a:p>
        </p:txBody>
      </p:sp>
      <p:sp>
        <p:nvSpPr>
          <p:cNvPr id="1112115" name="Text Box 51"/>
          <p:cNvSpPr txBox="1">
            <a:spLocks noChangeArrowheads="1"/>
          </p:cNvSpPr>
          <p:nvPr/>
        </p:nvSpPr>
        <p:spPr bwMode="auto">
          <a:xfrm>
            <a:off x="1910662" y="4267200"/>
            <a:ext cx="389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Lato" panose="020F0502020204030203" pitchFamily="34" charset="0"/>
              </a:rPr>
              <a:t>9b</a:t>
            </a:r>
          </a:p>
        </p:txBody>
      </p:sp>
      <p:sp>
        <p:nvSpPr>
          <p:cNvPr id="1112116" name="Line 52"/>
          <p:cNvSpPr>
            <a:spLocks noChangeShapeType="1"/>
          </p:cNvSpPr>
          <p:nvPr/>
        </p:nvSpPr>
        <p:spPr bwMode="auto">
          <a:xfrm flipV="1">
            <a:off x="2323074" y="4267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17" name="Text Box 53"/>
          <p:cNvSpPr txBox="1">
            <a:spLocks noChangeArrowheads="1"/>
          </p:cNvSpPr>
          <p:nvPr/>
        </p:nvSpPr>
        <p:spPr bwMode="auto">
          <a:xfrm>
            <a:off x="3352800" y="4724400"/>
            <a:ext cx="389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Lato" panose="020F0502020204030203" pitchFamily="34" charset="0"/>
              </a:rPr>
              <a:t>9b</a:t>
            </a:r>
          </a:p>
        </p:txBody>
      </p:sp>
      <p:sp>
        <p:nvSpPr>
          <p:cNvPr id="1112118" name="Line 54"/>
          <p:cNvSpPr>
            <a:spLocks noChangeShapeType="1"/>
          </p:cNvSpPr>
          <p:nvPr/>
        </p:nvSpPr>
        <p:spPr bwMode="auto">
          <a:xfrm flipV="1">
            <a:off x="3587371" y="462597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19" name="Text Box 55"/>
          <p:cNvSpPr txBox="1">
            <a:spLocks noChangeArrowheads="1"/>
          </p:cNvSpPr>
          <p:nvPr/>
        </p:nvSpPr>
        <p:spPr bwMode="auto">
          <a:xfrm>
            <a:off x="6248400" y="4724400"/>
            <a:ext cx="4940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dirty="0">
                <a:latin typeface="Lato" panose="020F0502020204030203" pitchFamily="34" charset="0"/>
              </a:rPr>
              <a:t>12b</a:t>
            </a:r>
          </a:p>
        </p:txBody>
      </p:sp>
      <p:sp>
        <p:nvSpPr>
          <p:cNvPr id="1112120" name="Line 56"/>
          <p:cNvSpPr>
            <a:spLocks noChangeShapeType="1"/>
          </p:cNvSpPr>
          <p:nvPr/>
        </p:nvSpPr>
        <p:spPr bwMode="auto">
          <a:xfrm flipV="1">
            <a:off x="6705600" y="4724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21" name="Rectangle 57"/>
          <p:cNvSpPr>
            <a:spLocks noChangeArrowheads="1"/>
          </p:cNvSpPr>
          <p:nvPr/>
        </p:nvSpPr>
        <p:spPr bwMode="auto">
          <a:xfrm>
            <a:off x="152400" y="1219200"/>
            <a:ext cx="381000" cy="2286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sz="1400" dirty="0">
                <a:latin typeface="Lato" panose="020F0502020204030203" pitchFamily="34" charset="0"/>
              </a:rPr>
              <a:t>CR3</a:t>
            </a:r>
          </a:p>
        </p:txBody>
      </p:sp>
      <p:sp>
        <p:nvSpPr>
          <p:cNvPr id="1112122" name="Line 58"/>
          <p:cNvSpPr>
            <a:spLocks noChangeShapeType="1"/>
          </p:cNvSpPr>
          <p:nvPr/>
        </p:nvSpPr>
        <p:spPr bwMode="auto">
          <a:xfrm>
            <a:off x="609600" y="137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23" name="Rectangle 59"/>
          <p:cNvSpPr>
            <a:spLocks noChangeArrowheads="1"/>
          </p:cNvSpPr>
          <p:nvPr/>
        </p:nvSpPr>
        <p:spPr bwMode="auto">
          <a:xfrm>
            <a:off x="511544" y="5029200"/>
            <a:ext cx="1263988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24" name="Rectangle 60"/>
          <p:cNvSpPr>
            <a:spLocks noChangeArrowheads="1"/>
          </p:cNvSpPr>
          <p:nvPr/>
        </p:nvSpPr>
        <p:spPr bwMode="auto">
          <a:xfrm>
            <a:off x="1092200" y="12954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25" name="Rectangle 61"/>
          <p:cNvSpPr>
            <a:spLocks noChangeArrowheads="1"/>
          </p:cNvSpPr>
          <p:nvPr/>
        </p:nvSpPr>
        <p:spPr bwMode="auto">
          <a:xfrm>
            <a:off x="1092200" y="15240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26" name="Rectangle 62"/>
          <p:cNvSpPr>
            <a:spLocks noChangeArrowheads="1"/>
          </p:cNvSpPr>
          <p:nvPr/>
        </p:nvSpPr>
        <p:spPr bwMode="auto">
          <a:xfrm>
            <a:off x="1092200" y="17526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27" name="Rectangle 63"/>
          <p:cNvSpPr>
            <a:spLocks noChangeArrowheads="1"/>
          </p:cNvSpPr>
          <p:nvPr/>
        </p:nvSpPr>
        <p:spPr bwMode="auto">
          <a:xfrm>
            <a:off x="1092200" y="1981200"/>
            <a:ext cx="10668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28" name="Rectangle 64"/>
          <p:cNvSpPr>
            <a:spLocks noChangeArrowheads="1"/>
          </p:cNvSpPr>
          <p:nvPr/>
        </p:nvSpPr>
        <p:spPr bwMode="auto">
          <a:xfrm>
            <a:off x="1092200" y="2209800"/>
            <a:ext cx="10668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29" name="Line 65"/>
          <p:cNvSpPr>
            <a:spLocks noChangeShapeType="1"/>
          </p:cNvSpPr>
          <p:nvPr/>
        </p:nvSpPr>
        <p:spPr bwMode="auto">
          <a:xfrm>
            <a:off x="1625600" y="23622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30" name="Line 66"/>
          <p:cNvSpPr>
            <a:spLocks noChangeShapeType="1"/>
          </p:cNvSpPr>
          <p:nvPr/>
        </p:nvSpPr>
        <p:spPr bwMode="auto">
          <a:xfrm>
            <a:off x="1092200" y="114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31" name="Line 67"/>
          <p:cNvSpPr>
            <a:spLocks noChangeShapeType="1"/>
          </p:cNvSpPr>
          <p:nvPr/>
        </p:nvSpPr>
        <p:spPr bwMode="auto">
          <a:xfrm>
            <a:off x="2159000" y="114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32" name="Line 68"/>
          <p:cNvSpPr>
            <a:spLocks noChangeShapeType="1"/>
          </p:cNvSpPr>
          <p:nvPr/>
        </p:nvSpPr>
        <p:spPr bwMode="auto">
          <a:xfrm flipH="1">
            <a:off x="10922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33" name="Line 69"/>
          <p:cNvSpPr>
            <a:spLocks noChangeShapeType="1"/>
          </p:cNvSpPr>
          <p:nvPr/>
        </p:nvSpPr>
        <p:spPr bwMode="auto">
          <a:xfrm>
            <a:off x="19304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34" name="Text Box 70"/>
          <p:cNvSpPr txBox="1">
            <a:spLocks noChangeArrowheads="1"/>
          </p:cNvSpPr>
          <p:nvPr/>
        </p:nvSpPr>
        <p:spPr bwMode="auto">
          <a:xfrm>
            <a:off x="1389899" y="1066800"/>
            <a:ext cx="4507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>
                <a:latin typeface="Lato" panose="020F0502020204030203" pitchFamily="34" charset="0"/>
              </a:rPr>
              <a:t>64b</a:t>
            </a:r>
          </a:p>
        </p:txBody>
      </p:sp>
      <p:sp>
        <p:nvSpPr>
          <p:cNvPr id="1112135" name="Text Box 71"/>
          <p:cNvSpPr txBox="1">
            <a:spLocks noChangeArrowheads="1"/>
          </p:cNvSpPr>
          <p:nvPr/>
        </p:nvSpPr>
        <p:spPr bwMode="auto">
          <a:xfrm>
            <a:off x="1278162" y="3197225"/>
            <a:ext cx="6758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Lato" panose="020F0502020204030203" pitchFamily="34" charset="0"/>
              </a:rPr>
              <a:t>Page</a:t>
            </a:r>
          </a:p>
          <a:p>
            <a:pPr algn="ctr" eaLnBrk="0" hangingPunct="0"/>
            <a:r>
              <a:rPr lang="en-US" sz="1800">
                <a:latin typeface="Lato" panose="020F0502020204030203" pitchFamily="34" charset="0"/>
              </a:rPr>
              <a:t>Map</a:t>
            </a:r>
          </a:p>
        </p:txBody>
      </p:sp>
      <p:cxnSp>
        <p:nvCxnSpPr>
          <p:cNvPr id="1112136" name="AutoShape 72"/>
          <p:cNvCxnSpPr>
            <a:cxnSpLocks noChangeShapeType="1"/>
            <a:endCxn id="1112126" idx="1"/>
          </p:cNvCxnSpPr>
          <p:nvPr/>
        </p:nvCxnSpPr>
        <p:spPr bwMode="auto">
          <a:xfrm rot="16200000">
            <a:off x="-577850" y="3359150"/>
            <a:ext cx="3162300" cy="177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2137" name="Text Box 73"/>
          <p:cNvSpPr txBox="1">
            <a:spLocks noChangeArrowheads="1"/>
          </p:cNvSpPr>
          <p:nvPr/>
        </p:nvSpPr>
        <p:spPr bwMode="auto">
          <a:xfrm>
            <a:off x="376575" y="4267200"/>
            <a:ext cx="389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Lato" panose="020F0502020204030203" pitchFamily="34" charset="0"/>
              </a:rPr>
              <a:t>9b</a:t>
            </a:r>
          </a:p>
        </p:txBody>
      </p:sp>
      <p:sp>
        <p:nvSpPr>
          <p:cNvPr id="1112138" name="Line 74"/>
          <p:cNvSpPr>
            <a:spLocks noChangeShapeType="1"/>
          </p:cNvSpPr>
          <p:nvPr/>
        </p:nvSpPr>
        <p:spPr bwMode="auto">
          <a:xfrm flipV="1">
            <a:off x="788988" y="4267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40" name="Line 76"/>
          <p:cNvSpPr>
            <a:spLocks noChangeShapeType="1"/>
          </p:cNvSpPr>
          <p:nvPr/>
        </p:nvSpPr>
        <p:spPr bwMode="auto">
          <a:xfrm>
            <a:off x="514350" y="63690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41" name="Line 77"/>
          <p:cNvSpPr>
            <a:spLocks noChangeShapeType="1"/>
          </p:cNvSpPr>
          <p:nvPr/>
        </p:nvSpPr>
        <p:spPr bwMode="auto">
          <a:xfrm>
            <a:off x="8763000" y="63690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42" name="Line 78"/>
          <p:cNvSpPr>
            <a:spLocks noChangeShapeType="1"/>
          </p:cNvSpPr>
          <p:nvPr/>
        </p:nvSpPr>
        <p:spPr bwMode="auto">
          <a:xfrm flipH="1">
            <a:off x="514350" y="6445250"/>
            <a:ext cx="3829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43" name="Line 79"/>
          <p:cNvSpPr>
            <a:spLocks noChangeShapeType="1"/>
          </p:cNvSpPr>
          <p:nvPr/>
        </p:nvSpPr>
        <p:spPr bwMode="auto">
          <a:xfrm>
            <a:off x="4876800" y="644525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44" name="Text Box 80"/>
          <p:cNvSpPr txBox="1">
            <a:spLocks noChangeArrowheads="1"/>
          </p:cNvSpPr>
          <p:nvPr/>
        </p:nvSpPr>
        <p:spPr bwMode="auto">
          <a:xfrm>
            <a:off x="4346993" y="6292850"/>
            <a:ext cx="537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Lato" panose="020F0502020204030203" pitchFamily="34" charset="0"/>
              </a:rPr>
              <a:t>64b</a:t>
            </a:r>
          </a:p>
        </p:txBody>
      </p:sp>
      <p:sp>
        <p:nvSpPr>
          <p:cNvPr id="1112145" name="Text Box 81"/>
          <p:cNvSpPr txBox="1">
            <a:spLocks noChangeArrowheads="1"/>
          </p:cNvSpPr>
          <p:nvPr/>
        </p:nvSpPr>
        <p:spPr bwMode="auto">
          <a:xfrm>
            <a:off x="-76200" y="58356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Lato" panose="020F0502020204030203" pitchFamily="34" charset="0"/>
              </a:rPr>
              <a:t>EA</a:t>
            </a:r>
          </a:p>
        </p:txBody>
      </p:sp>
      <p:sp>
        <p:nvSpPr>
          <p:cNvPr id="1112146" name="Rectangle 82"/>
          <p:cNvSpPr>
            <a:spLocks noChangeArrowheads="1"/>
          </p:cNvSpPr>
          <p:nvPr/>
        </p:nvSpPr>
        <p:spPr bwMode="auto">
          <a:xfrm>
            <a:off x="514350" y="5911850"/>
            <a:ext cx="824865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12147" name="Text Box 83"/>
          <p:cNvSpPr txBox="1">
            <a:spLocks noChangeArrowheads="1"/>
          </p:cNvSpPr>
          <p:nvPr/>
        </p:nvSpPr>
        <p:spPr bwMode="auto">
          <a:xfrm>
            <a:off x="5331414" y="1171575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0"/>
              </a:rPr>
              <a:t>1GiB pages</a:t>
            </a:r>
          </a:p>
        </p:txBody>
      </p:sp>
      <p:cxnSp>
        <p:nvCxnSpPr>
          <p:cNvPr id="3" name="Elbow Connector 2"/>
          <p:cNvCxnSpPr>
            <a:stCxn id="1112125" idx="3"/>
            <a:endCxn id="1112075" idx="1"/>
          </p:cNvCxnSpPr>
          <p:nvPr/>
        </p:nvCxnSpPr>
        <p:spPr bwMode="auto">
          <a:xfrm>
            <a:off x="2159000" y="1638300"/>
            <a:ext cx="468874" cy="228600"/>
          </a:xfrm>
          <a:prstGeom prst="bentConnector3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Rectangle 4"/>
          <p:cNvSpPr>
            <a:spLocks noChangeArrowheads="1"/>
          </p:cNvSpPr>
          <p:nvPr/>
        </p:nvSpPr>
        <p:spPr bwMode="auto">
          <a:xfrm>
            <a:off x="4298612" y="5029200"/>
            <a:ext cx="1263988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cxnSp>
        <p:nvCxnSpPr>
          <p:cNvPr id="102" name="AutoShape 44"/>
          <p:cNvCxnSpPr>
            <a:cxnSpLocks noChangeShapeType="1"/>
          </p:cNvCxnSpPr>
          <p:nvPr/>
        </p:nvCxnSpPr>
        <p:spPr bwMode="auto">
          <a:xfrm rot="5400000" flipH="1" flipV="1">
            <a:off x="5200651" y="3434373"/>
            <a:ext cx="1676401" cy="151325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Text Box 53"/>
          <p:cNvSpPr txBox="1">
            <a:spLocks noChangeArrowheads="1"/>
          </p:cNvSpPr>
          <p:nvPr/>
        </p:nvSpPr>
        <p:spPr bwMode="auto">
          <a:xfrm>
            <a:off x="4886708" y="4727142"/>
            <a:ext cx="389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dirty="0">
                <a:latin typeface="Lato" panose="020F0502020204030203" pitchFamily="34" charset="0"/>
              </a:rPr>
              <a:t>9b</a:t>
            </a:r>
          </a:p>
        </p:txBody>
      </p:sp>
      <p:sp>
        <p:nvSpPr>
          <p:cNvPr id="105" name="Line 54"/>
          <p:cNvSpPr>
            <a:spLocks noChangeShapeType="1"/>
          </p:cNvSpPr>
          <p:nvPr/>
        </p:nvSpPr>
        <p:spPr bwMode="auto">
          <a:xfrm flipV="1">
            <a:off x="5192689" y="4778554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106" name="Text Box 48"/>
          <p:cNvSpPr txBox="1">
            <a:spLocks noChangeArrowheads="1"/>
          </p:cNvSpPr>
          <p:nvPr/>
        </p:nvSpPr>
        <p:spPr bwMode="auto">
          <a:xfrm>
            <a:off x="5376493" y="4495800"/>
            <a:ext cx="12529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>
                <a:latin typeface="Lato" panose="020F0502020204030203" pitchFamily="34" charset="0"/>
              </a:rPr>
              <a:t>Page Table</a:t>
            </a:r>
          </a:p>
        </p:txBody>
      </p:sp>
      <p:cxnSp>
        <p:nvCxnSpPr>
          <p:cNvPr id="110" name="Elbow Connector 109"/>
          <p:cNvCxnSpPr>
            <a:stCxn id="1112075" idx="3"/>
            <a:endCxn id="1112087" idx="1"/>
          </p:cNvCxnSpPr>
          <p:nvPr/>
        </p:nvCxnSpPr>
        <p:spPr bwMode="auto">
          <a:xfrm>
            <a:off x="3694674" y="1866900"/>
            <a:ext cx="3544326" cy="914400"/>
          </a:xfrm>
          <a:prstGeom prst="bentConnector3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AutoShape 20"/>
          <p:cNvCxnSpPr>
            <a:cxnSpLocks noChangeShapeType="1"/>
          </p:cNvCxnSpPr>
          <p:nvPr/>
        </p:nvCxnSpPr>
        <p:spPr bwMode="auto">
          <a:xfrm rot="16200000">
            <a:off x="4672622" y="3162300"/>
            <a:ext cx="838200" cy="2895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Text Box 55"/>
          <p:cNvSpPr txBox="1">
            <a:spLocks noChangeArrowheads="1"/>
          </p:cNvSpPr>
          <p:nvPr/>
        </p:nvSpPr>
        <p:spPr bwMode="auto">
          <a:xfrm>
            <a:off x="6137793" y="3505200"/>
            <a:ext cx="715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chemeClr val="accent2"/>
                </a:solidFill>
                <a:latin typeface="Lato" panose="020F0502020204030203" pitchFamily="34" charset="0"/>
              </a:rPr>
              <a:t>30b</a:t>
            </a:r>
          </a:p>
        </p:txBody>
      </p:sp>
      <p:sp>
        <p:nvSpPr>
          <p:cNvPr id="109" name="Line 56"/>
          <p:cNvSpPr>
            <a:spLocks noChangeShapeType="1"/>
          </p:cNvSpPr>
          <p:nvPr/>
        </p:nvSpPr>
        <p:spPr bwMode="auto">
          <a:xfrm flipV="1">
            <a:off x="6705600" y="3505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51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an x86 PTE?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513"/>
            <a:ext cx="8534400" cy="53482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Physical frame number (how many bits?)</a:t>
            </a:r>
          </a:p>
          <a:p>
            <a:r>
              <a:rPr lang="en-US" dirty="0"/>
              <a:t>Pointer to start of another translation level or frame (1b)</a:t>
            </a:r>
          </a:p>
          <a:p>
            <a:r>
              <a:rPr lang="en-US" dirty="0"/>
              <a:t>OS use</a:t>
            </a:r>
          </a:p>
          <a:p>
            <a:pPr lvl="1"/>
            <a:r>
              <a:rPr lang="en-US" dirty="0"/>
              <a:t>Pseudo-LRU information and other (3b right now)</a:t>
            </a:r>
          </a:p>
          <a:p>
            <a:pPr lvl="1"/>
            <a:r>
              <a:rPr lang="en-US" dirty="0"/>
              <a:t>Present in physical memory or not (1b)</a:t>
            </a:r>
          </a:p>
          <a:p>
            <a:r>
              <a:rPr lang="en-US" dirty="0"/>
              <a:t>Protection</a:t>
            </a:r>
          </a:p>
          <a:p>
            <a:pPr lvl="1"/>
            <a:r>
              <a:rPr lang="en-US" dirty="0"/>
              <a:t>User or supervisor (kernel) (1b)</a:t>
            </a:r>
          </a:p>
          <a:p>
            <a:pPr lvl="1"/>
            <a:r>
              <a:rPr lang="en-US" dirty="0"/>
              <a:t>Read-only or writeable (1b)</a:t>
            </a:r>
          </a:p>
          <a:p>
            <a:pPr lvl="1"/>
            <a:r>
              <a:rPr lang="en-US" dirty="0"/>
              <a:t>Execute disable (1b)</a:t>
            </a:r>
          </a:p>
          <a:p>
            <a:r>
              <a:rPr lang="en-US" dirty="0"/>
              <a:t>SW -&gt; HW information</a:t>
            </a:r>
          </a:p>
          <a:p>
            <a:pPr lvl="1"/>
            <a:r>
              <a:rPr lang="en-US" dirty="0" err="1"/>
              <a:t>Uncacheable</a:t>
            </a:r>
            <a:r>
              <a:rPr lang="en-US" dirty="0"/>
              <a:t> (1b)</a:t>
            </a:r>
          </a:p>
          <a:p>
            <a:pPr lvl="1"/>
            <a:r>
              <a:rPr lang="en-US" dirty="0"/>
              <a:t>Must be write through (1b)</a:t>
            </a:r>
          </a:p>
          <a:p>
            <a:r>
              <a:rPr lang="en-US" dirty="0"/>
              <a:t>HW -&gt; SW information</a:t>
            </a:r>
          </a:p>
          <a:p>
            <a:pPr lvl="1"/>
            <a:r>
              <a:rPr lang="en-US" dirty="0"/>
              <a:t>Accessed (1b)</a:t>
            </a:r>
          </a:p>
          <a:p>
            <a:pPr lvl="1"/>
            <a:r>
              <a:rPr lang="en-US" dirty="0"/>
              <a:t>Dirty (1b)</a:t>
            </a:r>
          </a:p>
          <a:p>
            <a:r>
              <a:rPr lang="en-US" dirty="0"/>
              <a:t>Reserved bits</a:t>
            </a:r>
          </a:p>
          <a:p>
            <a:pPr lvl="1"/>
            <a:r>
              <a:rPr lang="en-US" dirty="0"/>
              <a:t>Handful for </a:t>
            </a:r>
            <a:r>
              <a:rPr lang="en-US"/>
              <a:t>future extension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501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Address Translation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99F8BE-3158-4ACC-9D6D-293553305AA7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61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Abstract</a:t>
            </a:r>
            <a:r>
              <a:rPr lang="en-US" dirty="0"/>
              <a:t> Virtual Memory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2D2F65-500D-4673-AFD5-61DCF900977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6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>
                <a:latin typeface="Lato" panose="020F0502020204030203" pitchFamily="34" charset="0"/>
              </a:rPr>
              <a:t>(c) Derek Chiou &amp; Mattan Erez &amp; Dam Sunwoo</a:t>
            </a:r>
            <a:endParaRPr lang="en-US" altLang="en-US" dirty="0">
              <a:latin typeface="Lato" panose="020F0502020204030203" pitchFamily="34" charset="0"/>
            </a:endParaRPr>
          </a:p>
        </p:txBody>
      </p:sp>
      <p:sp>
        <p:nvSpPr>
          <p:cNvPr id="614405" name="Rectangle 5"/>
          <p:cNvSpPr>
            <a:spLocks noChangeArrowheads="1"/>
          </p:cNvSpPr>
          <p:nvPr/>
        </p:nvSpPr>
        <p:spPr bwMode="auto">
          <a:xfrm>
            <a:off x="2971800" y="2971800"/>
            <a:ext cx="1981200" cy="1600200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dirty="0">
                <a:latin typeface="Lato" panose="020F0502020204030203" pitchFamily="34" charset="0"/>
              </a:rPr>
              <a:t>Magic Virtual</a:t>
            </a:r>
          </a:p>
          <a:p>
            <a:r>
              <a:rPr lang="en-US" sz="1800" dirty="0">
                <a:latin typeface="Lato" panose="020F0502020204030203" pitchFamily="34" charset="0"/>
              </a:rPr>
              <a:t>Memory Module</a:t>
            </a:r>
          </a:p>
          <a:p>
            <a:r>
              <a:rPr lang="en-US" sz="1800" dirty="0">
                <a:latin typeface="Lato" panose="020F0502020204030203" pitchFamily="34" charset="0"/>
              </a:rPr>
              <a:t>(Memory </a:t>
            </a:r>
          </a:p>
          <a:p>
            <a:r>
              <a:rPr lang="en-US" sz="1800" dirty="0">
                <a:latin typeface="Lato" panose="020F0502020204030203" pitchFamily="34" charset="0"/>
              </a:rPr>
              <a:t>Management</a:t>
            </a:r>
          </a:p>
          <a:p>
            <a:r>
              <a:rPr lang="en-US" sz="1800" dirty="0">
                <a:latin typeface="Lato" panose="020F0502020204030203" pitchFamily="34" charset="0"/>
              </a:rPr>
              <a:t>Unit)</a:t>
            </a:r>
          </a:p>
        </p:txBody>
      </p:sp>
      <p:sp>
        <p:nvSpPr>
          <p:cNvPr id="614406" name="Line 6"/>
          <p:cNvSpPr>
            <a:spLocks noChangeShapeType="1"/>
          </p:cNvSpPr>
          <p:nvPr/>
        </p:nvSpPr>
        <p:spPr bwMode="auto">
          <a:xfrm>
            <a:off x="2209800" y="3505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07" name="Rectangle 7"/>
          <p:cNvSpPr>
            <a:spLocks noChangeArrowheads="1"/>
          </p:cNvSpPr>
          <p:nvPr/>
        </p:nvSpPr>
        <p:spPr bwMode="auto">
          <a:xfrm>
            <a:off x="6324600" y="2133600"/>
            <a:ext cx="990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08" name="Rectangle 8"/>
          <p:cNvSpPr>
            <a:spLocks noChangeArrowheads="1"/>
          </p:cNvSpPr>
          <p:nvPr/>
        </p:nvSpPr>
        <p:spPr bwMode="auto">
          <a:xfrm>
            <a:off x="6324600" y="2362200"/>
            <a:ext cx="990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09" name="Rectangle 9"/>
          <p:cNvSpPr>
            <a:spLocks noChangeArrowheads="1"/>
          </p:cNvSpPr>
          <p:nvPr/>
        </p:nvSpPr>
        <p:spPr bwMode="auto">
          <a:xfrm>
            <a:off x="63246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10" name="Rectangle 10"/>
          <p:cNvSpPr>
            <a:spLocks noChangeArrowheads="1"/>
          </p:cNvSpPr>
          <p:nvPr/>
        </p:nvSpPr>
        <p:spPr bwMode="auto">
          <a:xfrm>
            <a:off x="63246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11" name="Rectangle 11"/>
          <p:cNvSpPr>
            <a:spLocks noChangeArrowheads="1"/>
          </p:cNvSpPr>
          <p:nvPr/>
        </p:nvSpPr>
        <p:spPr bwMode="auto">
          <a:xfrm>
            <a:off x="63246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12" name="Rectangle 12"/>
          <p:cNvSpPr>
            <a:spLocks noChangeArrowheads="1"/>
          </p:cNvSpPr>
          <p:nvPr/>
        </p:nvSpPr>
        <p:spPr bwMode="auto">
          <a:xfrm>
            <a:off x="6324600" y="3276600"/>
            <a:ext cx="990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13" name="Rectangle 13"/>
          <p:cNvSpPr>
            <a:spLocks noChangeArrowheads="1"/>
          </p:cNvSpPr>
          <p:nvPr/>
        </p:nvSpPr>
        <p:spPr bwMode="auto">
          <a:xfrm>
            <a:off x="6324600" y="3505200"/>
            <a:ext cx="990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14" name="Rectangle 14"/>
          <p:cNvSpPr>
            <a:spLocks noChangeArrowheads="1"/>
          </p:cNvSpPr>
          <p:nvPr/>
        </p:nvSpPr>
        <p:spPr bwMode="auto">
          <a:xfrm>
            <a:off x="6324600" y="3733800"/>
            <a:ext cx="990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15" name="Rectangle 15"/>
          <p:cNvSpPr>
            <a:spLocks noChangeArrowheads="1"/>
          </p:cNvSpPr>
          <p:nvPr/>
        </p:nvSpPr>
        <p:spPr bwMode="auto">
          <a:xfrm>
            <a:off x="63246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16" name="Rectangle 16"/>
          <p:cNvSpPr>
            <a:spLocks noChangeArrowheads="1"/>
          </p:cNvSpPr>
          <p:nvPr/>
        </p:nvSpPr>
        <p:spPr bwMode="auto">
          <a:xfrm>
            <a:off x="6324600" y="4191000"/>
            <a:ext cx="990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17" name="Rectangle 17"/>
          <p:cNvSpPr>
            <a:spLocks noChangeArrowheads="1"/>
          </p:cNvSpPr>
          <p:nvPr/>
        </p:nvSpPr>
        <p:spPr bwMode="auto">
          <a:xfrm>
            <a:off x="6324600" y="4419600"/>
            <a:ext cx="990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18" name="Rectangle 18"/>
          <p:cNvSpPr>
            <a:spLocks noChangeArrowheads="1"/>
          </p:cNvSpPr>
          <p:nvPr/>
        </p:nvSpPr>
        <p:spPr bwMode="auto">
          <a:xfrm>
            <a:off x="63246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19" name="Rectangle 19"/>
          <p:cNvSpPr>
            <a:spLocks noChangeArrowheads="1"/>
          </p:cNvSpPr>
          <p:nvPr/>
        </p:nvSpPr>
        <p:spPr bwMode="auto">
          <a:xfrm>
            <a:off x="6324600" y="4876800"/>
            <a:ext cx="990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20" name="Rectangle 20"/>
          <p:cNvSpPr>
            <a:spLocks noChangeArrowheads="1"/>
          </p:cNvSpPr>
          <p:nvPr/>
        </p:nvSpPr>
        <p:spPr bwMode="auto">
          <a:xfrm>
            <a:off x="6324600" y="5105400"/>
            <a:ext cx="990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21" name="Rectangle 21"/>
          <p:cNvSpPr>
            <a:spLocks noChangeArrowheads="1"/>
          </p:cNvSpPr>
          <p:nvPr/>
        </p:nvSpPr>
        <p:spPr bwMode="auto">
          <a:xfrm>
            <a:off x="6324600" y="5334000"/>
            <a:ext cx="990600" cy="228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22" name="Line 22"/>
          <p:cNvSpPr>
            <a:spLocks noChangeShapeType="1"/>
          </p:cNvSpPr>
          <p:nvPr/>
        </p:nvSpPr>
        <p:spPr bwMode="auto">
          <a:xfrm flipV="1">
            <a:off x="5105400" y="4038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23" name="AutoShape 23"/>
          <p:cNvSpPr>
            <a:spLocks noChangeArrowheads="1"/>
          </p:cNvSpPr>
          <p:nvPr/>
        </p:nvSpPr>
        <p:spPr bwMode="auto">
          <a:xfrm>
            <a:off x="7924800" y="3429000"/>
            <a:ext cx="685800" cy="762000"/>
          </a:xfrm>
          <a:prstGeom prst="can">
            <a:avLst>
              <a:gd name="adj" fmla="val 27778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25" name="Line 25"/>
          <p:cNvSpPr>
            <a:spLocks noChangeShapeType="1"/>
          </p:cNvSpPr>
          <p:nvPr/>
        </p:nvSpPr>
        <p:spPr bwMode="auto">
          <a:xfrm flipH="1">
            <a:off x="7467600" y="3810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26" name="Line 26"/>
          <p:cNvSpPr>
            <a:spLocks noChangeShapeType="1"/>
          </p:cNvSpPr>
          <p:nvPr/>
        </p:nvSpPr>
        <p:spPr bwMode="auto">
          <a:xfrm flipH="1">
            <a:off x="2209800" y="4038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27" name="Oval 27"/>
          <p:cNvSpPr>
            <a:spLocks noChangeArrowheads="1"/>
          </p:cNvSpPr>
          <p:nvPr/>
        </p:nvSpPr>
        <p:spPr bwMode="auto">
          <a:xfrm>
            <a:off x="914400" y="2743200"/>
            <a:ext cx="10668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latin typeface="Lato" panose="020F0502020204030203" pitchFamily="34" charset="0"/>
              </a:rPr>
              <a:t>User 1</a:t>
            </a:r>
          </a:p>
        </p:txBody>
      </p:sp>
      <p:sp>
        <p:nvSpPr>
          <p:cNvPr id="614428" name="Oval 28"/>
          <p:cNvSpPr>
            <a:spLocks noChangeArrowheads="1"/>
          </p:cNvSpPr>
          <p:nvPr/>
        </p:nvSpPr>
        <p:spPr bwMode="auto">
          <a:xfrm>
            <a:off x="914400" y="3429000"/>
            <a:ext cx="10668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latin typeface="Lato" panose="020F0502020204030203" pitchFamily="34" charset="0"/>
              </a:rPr>
              <a:t>User 2</a:t>
            </a:r>
          </a:p>
        </p:txBody>
      </p:sp>
      <p:sp>
        <p:nvSpPr>
          <p:cNvPr id="614429" name="Oval 29"/>
          <p:cNvSpPr>
            <a:spLocks noChangeArrowheads="1"/>
          </p:cNvSpPr>
          <p:nvPr/>
        </p:nvSpPr>
        <p:spPr bwMode="auto">
          <a:xfrm>
            <a:off x="914400" y="4648200"/>
            <a:ext cx="10668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latin typeface="Lato" panose="020F0502020204030203" pitchFamily="34" charset="0"/>
              </a:rPr>
              <a:t>User n</a:t>
            </a:r>
          </a:p>
        </p:txBody>
      </p:sp>
      <p:sp>
        <p:nvSpPr>
          <p:cNvPr id="614431" name="Text Box 31"/>
          <p:cNvSpPr txBox="1">
            <a:spLocks noChangeArrowheads="1"/>
          </p:cNvSpPr>
          <p:nvPr/>
        </p:nvSpPr>
        <p:spPr bwMode="auto">
          <a:xfrm>
            <a:off x="6477000" y="5715000"/>
            <a:ext cx="2167581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latin typeface="Lato" panose="020F0502020204030203" pitchFamily="34" charset="0"/>
              </a:rPr>
              <a:t>Relocatability?</a:t>
            </a:r>
          </a:p>
          <a:p>
            <a:pPr algn="l"/>
            <a:r>
              <a:rPr lang="en-US">
                <a:latin typeface="Lato" panose="020F0502020204030203" pitchFamily="34" charset="0"/>
              </a:rPr>
              <a:t>Scalability?</a:t>
            </a:r>
          </a:p>
        </p:txBody>
      </p:sp>
      <p:sp>
        <p:nvSpPr>
          <p:cNvPr id="614433" name="Text Box 33"/>
          <p:cNvSpPr txBox="1">
            <a:spLocks noChangeArrowheads="1"/>
          </p:cNvSpPr>
          <p:nvPr/>
        </p:nvSpPr>
        <p:spPr bwMode="auto">
          <a:xfrm>
            <a:off x="2035175" y="3011488"/>
            <a:ext cx="98456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Lato" panose="020F0502020204030203" pitchFamily="34" charset="0"/>
              </a:rPr>
              <a:t>addr1</a:t>
            </a:r>
          </a:p>
        </p:txBody>
      </p:sp>
      <p:sp>
        <p:nvSpPr>
          <p:cNvPr id="614434" name="Text Box 34"/>
          <p:cNvSpPr txBox="1">
            <a:spLocks noChangeArrowheads="1"/>
          </p:cNvSpPr>
          <p:nvPr/>
        </p:nvSpPr>
        <p:spPr bwMode="auto">
          <a:xfrm>
            <a:off x="2133600" y="3581400"/>
            <a:ext cx="777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Lato" panose="020F0502020204030203" pitchFamily="34" charset="0"/>
              </a:rPr>
              <a:t>data</a:t>
            </a:r>
          </a:p>
        </p:txBody>
      </p:sp>
      <p:sp>
        <p:nvSpPr>
          <p:cNvPr id="614435" name="Line 35"/>
          <p:cNvSpPr>
            <a:spLocks noChangeShapeType="1"/>
          </p:cNvSpPr>
          <p:nvPr/>
        </p:nvSpPr>
        <p:spPr bwMode="auto">
          <a:xfrm>
            <a:off x="5105400" y="3581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36" name="Text Box 36"/>
          <p:cNvSpPr txBox="1">
            <a:spLocks noChangeArrowheads="1"/>
          </p:cNvSpPr>
          <p:nvPr/>
        </p:nvSpPr>
        <p:spPr bwMode="auto">
          <a:xfrm>
            <a:off x="5097463" y="3048000"/>
            <a:ext cx="98456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Lato" panose="020F0502020204030203" pitchFamily="34" charset="0"/>
              </a:rPr>
              <a:t>addr2</a:t>
            </a:r>
          </a:p>
        </p:txBody>
      </p:sp>
      <p:sp>
        <p:nvSpPr>
          <p:cNvPr id="614437" name="Text Box 37"/>
          <p:cNvSpPr txBox="1">
            <a:spLocks noChangeArrowheads="1"/>
          </p:cNvSpPr>
          <p:nvPr/>
        </p:nvSpPr>
        <p:spPr bwMode="auto">
          <a:xfrm>
            <a:off x="5257800" y="4191000"/>
            <a:ext cx="777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Lato" panose="020F0502020204030203" pitchFamily="34" charset="0"/>
              </a:rPr>
              <a:t>data</a:t>
            </a:r>
          </a:p>
        </p:txBody>
      </p:sp>
      <p:sp>
        <p:nvSpPr>
          <p:cNvPr id="614440" name="Line 40"/>
          <p:cNvSpPr>
            <a:spLocks noChangeShapeType="1"/>
          </p:cNvSpPr>
          <p:nvPr/>
        </p:nvSpPr>
        <p:spPr bwMode="auto">
          <a:xfrm>
            <a:off x="1447800" y="4114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14441" name="Text Box 41"/>
          <p:cNvSpPr txBox="1">
            <a:spLocks noChangeArrowheads="1"/>
          </p:cNvSpPr>
          <p:nvPr/>
        </p:nvSpPr>
        <p:spPr bwMode="auto">
          <a:xfrm>
            <a:off x="2955925" y="4764088"/>
            <a:ext cx="2837636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>
                <a:latin typeface="Lato" panose="020F0502020204030203" pitchFamily="34" charset="0"/>
              </a:rPr>
              <a:t>Permissions</a:t>
            </a:r>
          </a:p>
          <a:p>
            <a:pPr algn="l">
              <a:buFontTx/>
              <a:buChar char="•"/>
            </a:pPr>
            <a:r>
              <a:rPr lang="en-US">
                <a:latin typeface="Lato" panose="020F0502020204030203" pitchFamily="34" charset="0"/>
              </a:rPr>
              <a:t>Translate address</a:t>
            </a:r>
          </a:p>
          <a:p>
            <a:pPr lvl="1" algn="l">
              <a:buFontTx/>
              <a:buChar char="•"/>
            </a:pPr>
            <a:r>
              <a:rPr lang="en-US">
                <a:latin typeface="Lato" panose="020F0502020204030203" pitchFamily="34" charset="0"/>
              </a:rPr>
              <a:t>fetch from disk</a:t>
            </a:r>
          </a:p>
        </p:txBody>
      </p:sp>
    </p:spTree>
    <p:extLst>
      <p:ext uri="{BB962C8B-B14F-4D97-AF65-F5344CB8AC3E}">
        <p14:creationId xmlns:p14="http://schemas.microsoft.com/office/powerpoint/2010/main" val="741147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>
                <a:latin typeface="Lato" panose="020F0502020204030203"/>
              </a:rPr>
              <a:t>Translation Lookaside Buffers (TLB) </a:t>
            </a:r>
            <a:br>
              <a:rPr lang="en-US" dirty="0">
                <a:latin typeface="Lato" panose="020F0502020204030203"/>
              </a:rPr>
            </a:br>
            <a:r>
              <a:rPr lang="en-US" sz="1600" i="1" dirty="0">
                <a:latin typeface="Lato" panose="020F0502020204030203"/>
              </a:rPr>
              <a:t>Caching the Address Translation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D423715-04B2-4283-81E8-D5D76594D69E}" type="slidenum">
              <a:rPr lang="en-US" altLang="en-US">
                <a:latin typeface="Lato" panose="020F0502020204030203"/>
              </a:rPr>
              <a:pPr/>
              <a:t>40</a:t>
            </a:fld>
            <a:endParaRPr lang="en-US" altLang="en-US">
              <a:latin typeface="Lato" panose="020F0502020204030203"/>
            </a:endParaRPr>
          </a:p>
        </p:txBody>
      </p:sp>
      <p:sp>
        <p:nvSpPr>
          <p:cNvPr id="31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>
                <a:latin typeface="Lato" panose="020F0502020204030203"/>
              </a:rPr>
              <a:t>(c) Derek Chiou &amp; Mattan Erez &amp; Dam Sunwoo</a:t>
            </a:r>
            <a:endParaRPr lang="en-US" altLang="en-US">
              <a:latin typeface="Lato" panose="020F0502020204030203"/>
            </a:endParaRP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1685925" y="1554163"/>
            <a:ext cx="5849936" cy="19364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latin typeface="Lato" panose="020F0502020204030203"/>
              </a:rPr>
              <a:t>Address translation is very expensive!</a:t>
            </a:r>
          </a:p>
          <a:p>
            <a:pPr lvl="1" algn="l"/>
            <a:r>
              <a:rPr lang="en-US" sz="2000">
                <a:latin typeface="Lato" panose="020F0502020204030203"/>
              </a:rPr>
              <a:t>How many memory references to do a single load?</a:t>
            </a:r>
          </a:p>
          <a:p>
            <a:pPr lvl="1" algn="l"/>
            <a:r>
              <a:rPr lang="en-US" sz="2000">
                <a:latin typeface="Lato" panose="020F0502020204030203"/>
              </a:rPr>
              <a:t>Instruction and Data memory accesses!</a:t>
            </a:r>
          </a:p>
          <a:p>
            <a:pPr algn="l"/>
            <a:endParaRPr lang="en-US" sz="2000">
              <a:latin typeface="Lato" panose="020F0502020204030203"/>
            </a:endParaRPr>
          </a:p>
          <a:p>
            <a:pPr algn="l"/>
            <a:r>
              <a:rPr lang="en-US" sz="2000">
                <a:latin typeface="Lato" panose="020F0502020204030203"/>
              </a:rPr>
              <a:t>Translation Look-aside Buffers (TLB) remember</a:t>
            </a:r>
          </a:p>
          <a:p>
            <a:pPr algn="l"/>
            <a:r>
              <a:rPr lang="en-US" sz="2000">
                <a:latin typeface="Lato" panose="020F0502020204030203"/>
              </a:rPr>
              <a:t>the most recent translations</a:t>
            </a:r>
          </a:p>
        </p:txBody>
      </p:sp>
      <p:grpSp>
        <p:nvGrpSpPr>
          <p:cNvPr id="541700" name="Group 4"/>
          <p:cNvGrpSpPr>
            <a:grpSpLocks/>
          </p:cNvGrpSpPr>
          <p:nvPr/>
        </p:nvGrpSpPr>
        <p:grpSpPr bwMode="auto">
          <a:xfrm>
            <a:off x="503238" y="3830637"/>
            <a:ext cx="7832725" cy="2635249"/>
            <a:chOff x="317" y="2413"/>
            <a:chExt cx="4934" cy="1660"/>
          </a:xfrm>
        </p:grpSpPr>
        <p:grpSp>
          <p:nvGrpSpPr>
            <p:cNvPr id="541701" name="Group 5"/>
            <p:cNvGrpSpPr>
              <a:grpSpLocks/>
            </p:cNvGrpSpPr>
            <p:nvPr/>
          </p:nvGrpSpPr>
          <p:grpSpPr bwMode="auto">
            <a:xfrm>
              <a:off x="2224" y="2829"/>
              <a:ext cx="1925" cy="707"/>
              <a:chOff x="2224" y="2829"/>
              <a:chExt cx="1925" cy="707"/>
            </a:xfrm>
          </p:grpSpPr>
          <p:sp>
            <p:nvSpPr>
              <p:cNvPr id="541702" name="Rectangle 6"/>
              <p:cNvSpPr>
                <a:spLocks noChangeArrowheads="1"/>
              </p:cNvSpPr>
              <p:nvPr/>
            </p:nvSpPr>
            <p:spPr bwMode="auto">
              <a:xfrm>
                <a:off x="2227" y="2837"/>
                <a:ext cx="1922" cy="6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Lato" panose="020F0502020204030203"/>
                </a:endParaRPr>
              </a:p>
            </p:txBody>
          </p:sp>
          <p:sp>
            <p:nvSpPr>
              <p:cNvPr id="541703" name="Line 7"/>
              <p:cNvSpPr>
                <a:spLocks noChangeShapeType="1"/>
              </p:cNvSpPr>
              <p:nvPr/>
            </p:nvSpPr>
            <p:spPr bwMode="auto">
              <a:xfrm flipV="1">
                <a:off x="2239" y="3004"/>
                <a:ext cx="1895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Lato" panose="020F0502020204030203"/>
                </a:endParaRPr>
              </a:p>
            </p:txBody>
          </p:sp>
          <p:sp>
            <p:nvSpPr>
              <p:cNvPr id="541704" name="Line 8"/>
              <p:cNvSpPr>
                <a:spLocks noChangeShapeType="1"/>
              </p:cNvSpPr>
              <p:nvPr/>
            </p:nvSpPr>
            <p:spPr bwMode="auto">
              <a:xfrm flipV="1">
                <a:off x="2231" y="3186"/>
                <a:ext cx="1903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Lato" panose="020F0502020204030203"/>
                </a:endParaRPr>
              </a:p>
            </p:txBody>
          </p:sp>
          <p:sp>
            <p:nvSpPr>
              <p:cNvPr id="541705" name="Line 9"/>
              <p:cNvSpPr>
                <a:spLocks noChangeShapeType="1"/>
              </p:cNvSpPr>
              <p:nvPr/>
            </p:nvSpPr>
            <p:spPr bwMode="auto">
              <a:xfrm flipV="1">
                <a:off x="2224" y="3361"/>
                <a:ext cx="1910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Lato" panose="020F0502020204030203"/>
                </a:endParaRPr>
              </a:p>
            </p:txBody>
          </p:sp>
          <p:sp>
            <p:nvSpPr>
              <p:cNvPr id="541706" name="Line 10"/>
              <p:cNvSpPr>
                <a:spLocks noChangeShapeType="1"/>
              </p:cNvSpPr>
              <p:nvPr/>
            </p:nvSpPr>
            <p:spPr bwMode="auto">
              <a:xfrm>
                <a:off x="2226" y="2829"/>
                <a:ext cx="0" cy="7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Lato" panose="020F0502020204030203"/>
                </a:endParaRPr>
              </a:p>
            </p:txBody>
          </p:sp>
          <p:sp>
            <p:nvSpPr>
              <p:cNvPr id="541707" name="Line 11"/>
              <p:cNvSpPr>
                <a:spLocks noChangeShapeType="1"/>
              </p:cNvSpPr>
              <p:nvPr/>
            </p:nvSpPr>
            <p:spPr bwMode="auto">
              <a:xfrm>
                <a:off x="2378" y="2829"/>
                <a:ext cx="0" cy="7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Lato" panose="020F0502020204030203"/>
                </a:endParaRPr>
              </a:p>
            </p:txBody>
          </p:sp>
          <p:sp>
            <p:nvSpPr>
              <p:cNvPr id="541708" name="Line 12"/>
              <p:cNvSpPr>
                <a:spLocks noChangeShapeType="1"/>
              </p:cNvSpPr>
              <p:nvPr/>
            </p:nvSpPr>
            <p:spPr bwMode="auto">
              <a:xfrm>
                <a:off x="2698" y="2837"/>
                <a:ext cx="0" cy="69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Lato" panose="020F0502020204030203"/>
                </a:endParaRPr>
              </a:p>
            </p:txBody>
          </p:sp>
          <p:sp>
            <p:nvSpPr>
              <p:cNvPr id="541709" name="Line 13"/>
              <p:cNvSpPr>
                <a:spLocks noChangeShapeType="1"/>
              </p:cNvSpPr>
              <p:nvPr/>
            </p:nvSpPr>
            <p:spPr bwMode="auto">
              <a:xfrm>
                <a:off x="2523" y="2829"/>
                <a:ext cx="0" cy="69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Lato" panose="020F0502020204030203"/>
                </a:endParaRPr>
              </a:p>
            </p:txBody>
          </p:sp>
          <p:sp>
            <p:nvSpPr>
              <p:cNvPr id="541710" name="Line 14"/>
              <p:cNvSpPr>
                <a:spLocks noChangeShapeType="1"/>
              </p:cNvSpPr>
              <p:nvPr/>
            </p:nvSpPr>
            <p:spPr bwMode="auto">
              <a:xfrm>
                <a:off x="3435" y="2837"/>
                <a:ext cx="0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Lato" panose="020F0502020204030203"/>
                </a:endParaRPr>
              </a:p>
            </p:txBody>
          </p:sp>
        </p:grpSp>
        <p:sp>
          <p:nvSpPr>
            <p:cNvPr id="541711" name="Rectangle 15"/>
            <p:cNvSpPr>
              <a:spLocks noChangeArrowheads="1"/>
            </p:cNvSpPr>
            <p:nvPr/>
          </p:nvSpPr>
          <p:spPr bwMode="auto">
            <a:xfrm>
              <a:off x="509" y="2442"/>
              <a:ext cx="1481" cy="16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/>
              </a:endParaRPr>
            </a:p>
          </p:txBody>
        </p:sp>
        <p:sp>
          <p:nvSpPr>
            <p:cNvPr id="541712" name="Line 16"/>
            <p:cNvSpPr>
              <a:spLocks noChangeShapeType="1"/>
            </p:cNvSpPr>
            <p:nvPr/>
          </p:nvSpPr>
          <p:spPr bwMode="auto">
            <a:xfrm>
              <a:off x="1466" y="2442"/>
              <a:ext cx="0" cy="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ato" panose="020F0502020204030203"/>
              </a:endParaRPr>
            </a:p>
          </p:txBody>
        </p:sp>
        <p:sp>
          <p:nvSpPr>
            <p:cNvPr id="541713" name="Rectangle 17"/>
            <p:cNvSpPr>
              <a:spLocks noChangeArrowheads="1"/>
            </p:cNvSpPr>
            <p:nvPr/>
          </p:nvSpPr>
          <p:spPr bwMode="auto">
            <a:xfrm>
              <a:off x="629" y="2413"/>
              <a:ext cx="1339" cy="2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87313" tIns="44450" rIns="87313" bIns="44450">
              <a:spAutoFit/>
            </a:bodyPr>
            <a:lstStyle/>
            <a:p>
              <a:pPr algn="l" defTabSz="825500"/>
              <a:r>
                <a:rPr lang="en-US" sz="1700" b="1" dirty="0">
                  <a:latin typeface="Lato" panose="020F0502020204030203"/>
                </a:rPr>
                <a:t>page no.            offset</a:t>
              </a:r>
            </a:p>
          </p:txBody>
        </p:sp>
        <p:sp>
          <p:nvSpPr>
            <p:cNvPr id="541714" name="Freeform 18"/>
            <p:cNvSpPr>
              <a:spLocks/>
            </p:cNvSpPr>
            <p:nvPr/>
          </p:nvSpPr>
          <p:spPr bwMode="auto">
            <a:xfrm>
              <a:off x="509" y="2616"/>
              <a:ext cx="1490" cy="108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46" y="61"/>
                </a:cxn>
                <a:cxn ang="0">
                  <a:pos x="365" y="61"/>
                </a:cxn>
                <a:cxn ang="0">
                  <a:pos x="387" y="99"/>
                </a:cxn>
                <a:cxn ang="0">
                  <a:pos x="425" y="69"/>
                </a:cxn>
                <a:cxn ang="0">
                  <a:pos x="927" y="69"/>
                </a:cxn>
                <a:cxn ang="0">
                  <a:pos x="965" y="8"/>
                </a:cxn>
                <a:cxn ang="0">
                  <a:pos x="995" y="76"/>
                </a:cxn>
                <a:cxn ang="0">
                  <a:pos x="1162" y="76"/>
                </a:cxn>
                <a:cxn ang="0">
                  <a:pos x="1193" y="107"/>
                </a:cxn>
                <a:cxn ang="0">
                  <a:pos x="1231" y="76"/>
                </a:cxn>
                <a:cxn ang="0">
                  <a:pos x="1466" y="76"/>
                </a:cxn>
                <a:cxn ang="0">
                  <a:pos x="1489" y="0"/>
                </a:cxn>
              </a:cxnLst>
              <a:rect l="0" t="0" r="r" b="b"/>
              <a:pathLst>
                <a:path w="1490" h="108">
                  <a:moveTo>
                    <a:pt x="0" y="23"/>
                  </a:moveTo>
                  <a:lnTo>
                    <a:pt x="46" y="61"/>
                  </a:lnTo>
                  <a:lnTo>
                    <a:pt x="365" y="61"/>
                  </a:lnTo>
                  <a:lnTo>
                    <a:pt x="387" y="99"/>
                  </a:lnTo>
                  <a:lnTo>
                    <a:pt x="425" y="69"/>
                  </a:lnTo>
                  <a:lnTo>
                    <a:pt x="927" y="69"/>
                  </a:lnTo>
                  <a:lnTo>
                    <a:pt x="965" y="8"/>
                  </a:lnTo>
                  <a:lnTo>
                    <a:pt x="995" y="76"/>
                  </a:lnTo>
                  <a:lnTo>
                    <a:pt x="1162" y="76"/>
                  </a:lnTo>
                  <a:lnTo>
                    <a:pt x="1193" y="107"/>
                  </a:lnTo>
                  <a:lnTo>
                    <a:pt x="1231" y="76"/>
                  </a:lnTo>
                  <a:lnTo>
                    <a:pt x="1466" y="76"/>
                  </a:lnTo>
                  <a:lnTo>
                    <a:pt x="1489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Lato" panose="020F0502020204030203"/>
              </a:endParaRPr>
            </a:p>
          </p:txBody>
        </p:sp>
        <p:sp>
          <p:nvSpPr>
            <p:cNvPr id="541715" name="Freeform 19"/>
            <p:cNvSpPr>
              <a:spLocks/>
            </p:cNvSpPr>
            <p:nvPr/>
          </p:nvSpPr>
          <p:spPr bwMode="auto">
            <a:xfrm>
              <a:off x="896" y="2730"/>
              <a:ext cx="1263" cy="4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56"/>
                </a:cxn>
                <a:cxn ang="0">
                  <a:pos x="1262" y="456"/>
                </a:cxn>
              </a:cxnLst>
              <a:rect l="0" t="0" r="r" b="b"/>
              <a:pathLst>
                <a:path w="1263" h="457">
                  <a:moveTo>
                    <a:pt x="0" y="0"/>
                  </a:moveTo>
                  <a:lnTo>
                    <a:pt x="0" y="456"/>
                  </a:lnTo>
                  <a:lnTo>
                    <a:pt x="1262" y="45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Lato" panose="020F0502020204030203"/>
              </a:endParaRPr>
            </a:p>
          </p:txBody>
        </p:sp>
        <p:sp>
          <p:nvSpPr>
            <p:cNvPr id="541716" name="Freeform 20"/>
            <p:cNvSpPr>
              <a:spLocks/>
            </p:cNvSpPr>
            <p:nvPr/>
          </p:nvSpPr>
          <p:spPr bwMode="auto">
            <a:xfrm>
              <a:off x="1710" y="2738"/>
              <a:ext cx="3215" cy="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61"/>
                </a:cxn>
                <a:cxn ang="0">
                  <a:pos x="2690" y="61"/>
                </a:cxn>
                <a:cxn ang="0">
                  <a:pos x="2690" y="699"/>
                </a:cxn>
                <a:cxn ang="0">
                  <a:pos x="3214" y="699"/>
                </a:cxn>
              </a:cxnLst>
              <a:rect l="0" t="0" r="r" b="b"/>
              <a:pathLst>
                <a:path w="3215" h="700">
                  <a:moveTo>
                    <a:pt x="0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2690" y="61"/>
                  </a:lnTo>
                  <a:lnTo>
                    <a:pt x="2690" y="699"/>
                  </a:lnTo>
                  <a:lnTo>
                    <a:pt x="3214" y="699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Lato" panose="020F0502020204030203"/>
              </a:endParaRPr>
            </a:p>
          </p:txBody>
        </p:sp>
        <p:sp>
          <p:nvSpPr>
            <p:cNvPr id="541717" name="Rectangle 21"/>
            <p:cNvSpPr>
              <a:spLocks noChangeArrowheads="1"/>
            </p:cNvSpPr>
            <p:nvPr/>
          </p:nvSpPr>
          <p:spPr bwMode="auto">
            <a:xfrm>
              <a:off x="3466" y="3734"/>
              <a:ext cx="698" cy="1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/>
              </a:endParaRPr>
            </a:p>
          </p:txBody>
        </p:sp>
        <p:sp>
          <p:nvSpPr>
            <p:cNvPr id="541718" name="Freeform 22"/>
            <p:cNvSpPr>
              <a:spLocks/>
            </p:cNvSpPr>
            <p:nvPr/>
          </p:nvSpPr>
          <p:spPr bwMode="auto">
            <a:xfrm>
              <a:off x="3815" y="3901"/>
              <a:ext cx="1080" cy="1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4"/>
                </a:cxn>
                <a:cxn ang="0">
                  <a:pos x="1079" y="144"/>
                </a:cxn>
              </a:cxnLst>
              <a:rect l="0" t="0" r="r" b="b"/>
              <a:pathLst>
                <a:path w="1080" h="145">
                  <a:moveTo>
                    <a:pt x="0" y="0"/>
                  </a:moveTo>
                  <a:lnTo>
                    <a:pt x="0" y="144"/>
                  </a:lnTo>
                  <a:lnTo>
                    <a:pt x="1079" y="14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Lato" panose="020F0502020204030203"/>
              </a:endParaRPr>
            </a:p>
          </p:txBody>
        </p:sp>
        <p:sp>
          <p:nvSpPr>
            <p:cNvPr id="541719" name="Rectangle 23"/>
            <p:cNvSpPr>
              <a:spLocks noChangeArrowheads="1"/>
            </p:cNvSpPr>
            <p:nvPr/>
          </p:nvSpPr>
          <p:spPr bwMode="auto">
            <a:xfrm>
              <a:off x="2202" y="2527"/>
              <a:ext cx="1554" cy="2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7313" tIns="44450" rIns="87313" bIns="44450">
              <a:spAutoFit/>
            </a:bodyPr>
            <a:lstStyle/>
            <a:p>
              <a:pPr algn="l" defTabSz="825500"/>
              <a:r>
                <a:rPr lang="en-US" sz="1700" b="1">
                  <a:latin typeface="Lato" panose="020F0502020204030203"/>
                </a:rPr>
                <a:t>Permit      tag          phy add</a:t>
              </a:r>
            </a:p>
          </p:txBody>
        </p:sp>
        <p:sp>
          <p:nvSpPr>
            <p:cNvPr id="541720" name="Rectangle 24"/>
            <p:cNvSpPr>
              <a:spLocks noChangeArrowheads="1"/>
            </p:cNvSpPr>
            <p:nvPr/>
          </p:nvSpPr>
          <p:spPr bwMode="auto">
            <a:xfrm>
              <a:off x="3623" y="3705"/>
              <a:ext cx="344" cy="2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7313" tIns="44450" rIns="87313" bIns="44450">
              <a:spAutoFit/>
            </a:bodyPr>
            <a:lstStyle/>
            <a:p>
              <a:pPr algn="l" defTabSz="825500"/>
              <a:r>
                <a:rPr lang="en-US" sz="1700" b="1">
                  <a:latin typeface="Lato" panose="020F0502020204030203"/>
                </a:rPr>
                <a:t>mux</a:t>
              </a:r>
            </a:p>
          </p:txBody>
        </p:sp>
        <p:sp>
          <p:nvSpPr>
            <p:cNvPr id="541721" name="AutoShape 25"/>
            <p:cNvSpPr>
              <a:spLocks noChangeArrowheads="1"/>
            </p:cNvSpPr>
            <p:nvPr/>
          </p:nvSpPr>
          <p:spPr bwMode="auto">
            <a:xfrm rot="16200000" flipH="1">
              <a:off x="3762" y="3529"/>
              <a:ext cx="174" cy="204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Lato" panose="020F0502020204030203"/>
              </a:endParaRPr>
            </a:p>
          </p:txBody>
        </p:sp>
        <p:sp>
          <p:nvSpPr>
            <p:cNvPr id="541722" name="Freeform 26"/>
            <p:cNvSpPr>
              <a:spLocks/>
            </p:cNvSpPr>
            <p:nvPr/>
          </p:nvSpPr>
          <p:spPr bwMode="auto">
            <a:xfrm>
              <a:off x="2986" y="3536"/>
              <a:ext cx="480" cy="2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1"/>
                </a:cxn>
                <a:cxn ang="0">
                  <a:pos x="479" y="281"/>
                </a:cxn>
              </a:cxnLst>
              <a:rect l="0" t="0" r="r" b="b"/>
              <a:pathLst>
                <a:path w="480" h="282">
                  <a:moveTo>
                    <a:pt x="0" y="0"/>
                  </a:moveTo>
                  <a:lnTo>
                    <a:pt x="0" y="281"/>
                  </a:lnTo>
                  <a:lnTo>
                    <a:pt x="479" y="281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Lato" panose="020F0502020204030203"/>
              </a:endParaRPr>
            </a:p>
          </p:txBody>
        </p:sp>
        <p:sp>
          <p:nvSpPr>
            <p:cNvPr id="541723" name="Rectangle 27"/>
            <p:cNvSpPr>
              <a:spLocks noChangeArrowheads="1"/>
            </p:cNvSpPr>
            <p:nvPr/>
          </p:nvSpPr>
          <p:spPr bwMode="auto">
            <a:xfrm>
              <a:off x="4391" y="3614"/>
              <a:ext cx="860" cy="3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7313" tIns="44450" rIns="87313" bIns="44450">
              <a:spAutoFit/>
            </a:bodyPr>
            <a:lstStyle/>
            <a:p>
              <a:pPr algn="l" defTabSz="825500"/>
              <a:r>
                <a:rPr lang="en-US" sz="1700" b="1">
                  <a:latin typeface="Lato" panose="020F0502020204030203"/>
                </a:rPr>
                <a:t>physical page </a:t>
              </a:r>
            </a:p>
            <a:p>
              <a:pPr algn="l" defTabSz="825500"/>
              <a:r>
                <a:rPr lang="en-US" sz="1700" b="1">
                  <a:latin typeface="Lato" panose="020F0502020204030203"/>
                </a:rPr>
                <a:t>address</a:t>
              </a:r>
            </a:p>
          </p:txBody>
        </p:sp>
        <p:sp>
          <p:nvSpPr>
            <p:cNvPr id="541724" name="Rectangle 28"/>
            <p:cNvSpPr>
              <a:spLocks noChangeArrowheads="1"/>
            </p:cNvSpPr>
            <p:nvPr/>
          </p:nvSpPr>
          <p:spPr bwMode="auto">
            <a:xfrm>
              <a:off x="4429" y="3173"/>
              <a:ext cx="439" cy="2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7313" tIns="44450" rIns="87313" bIns="44450">
              <a:spAutoFit/>
            </a:bodyPr>
            <a:lstStyle/>
            <a:p>
              <a:pPr algn="l" defTabSz="825500"/>
              <a:r>
                <a:rPr lang="en-US" sz="1700" b="1">
                  <a:latin typeface="Lato" panose="020F0502020204030203"/>
                </a:rPr>
                <a:t>Offset</a:t>
              </a:r>
            </a:p>
          </p:txBody>
        </p:sp>
        <p:sp>
          <p:nvSpPr>
            <p:cNvPr id="541725" name="Rectangle 29"/>
            <p:cNvSpPr>
              <a:spLocks noChangeArrowheads="1"/>
            </p:cNvSpPr>
            <p:nvPr/>
          </p:nvSpPr>
          <p:spPr bwMode="auto">
            <a:xfrm>
              <a:off x="317" y="3280"/>
              <a:ext cx="2812" cy="79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7313" tIns="44450" rIns="87313" bIns="44450">
              <a:spAutoFit/>
            </a:bodyPr>
            <a:lstStyle/>
            <a:p>
              <a:pPr algn="l" defTabSz="825500"/>
              <a:r>
                <a:rPr lang="en-US" sz="1900" b="1" i="1" dirty="0">
                  <a:latin typeface="Lato" panose="020F0502020204030203"/>
                </a:rPr>
                <a:t>small associative </a:t>
              </a:r>
            </a:p>
            <a:p>
              <a:pPr algn="l" defTabSz="825500"/>
              <a:r>
                <a:rPr lang="en-US" sz="1900" b="1" i="1" dirty="0">
                  <a:latin typeface="Lato" panose="020F0502020204030203"/>
                </a:rPr>
                <a:t>memory</a:t>
              </a:r>
            </a:p>
            <a:p>
              <a:pPr algn="l" defTabSz="825500"/>
              <a:endParaRPr lang="en-US" sz="1900" b="1" i="1" dirty="0">
                <a:latin typeface="Lato" panose="020F0502020204030203"/>
              </a:endParaRPr>
            </a:p>
            <a:p>
              <a:pPr algn="l" defTabSz="825500"/>
              <a:r>
                <a:rPr lang="en-US" sz="1900" b="1" i="1" dirty="0">
                  <a:latin typeface="Lato" panose="020F0502020204030203"/>
                </a:rPr>
                <a:t>New instructions: TLB invalidate, TLB flush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422000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 TLB Miss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Software (MIPS)</a:t>
            </a:r>
          </a:p>
          <a:p>
            <a:pPr lvl="1"/>
            <a:r>
              <a:rPr lang="en-US" dirty="0"/>
              <a:t>TLB miss causes an </a:t>
            </a:r>
            <a:r>
              <a:rPr lang="en-US" b="1" i="1" dirty="0"/>
              <a:t>exception</a:t>
            </a:r>
          </a:p>
          <a:p>
            <a:pPr lvl="2"/>
            <a:r>
              <a:rPr lang="en-US" dirty="0"/>
              <a:t>operating system walks page tables and reloads TLB</a:t>
            </a:r>
          </a:p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Memory management unit (MMU) walks page tables and reloads TLB</a:t>
            </a:r>
          </a:p>
          <a:p>
            <a:pPr lvl="2"/>
            <a:r>
              <a:rPr lang="en-US" dirty="0"/>
              <a:t>Multi-level page table (SPARC, x86)</a:t>
            </a:r>
          </a:p>
          <a:p>
            <a:pPr lvl="2"/>
            <a:r>
              <a:rPr lang="en-US" dirty="0"/>
              <a:t>Hashed, inverted page table (PowerPC)</a:t>
            </a:r>
          </a:p>
          <a:p>
            <a:pPr lvl="1"/>
            <a:r>
              <a:rPr lang="en-US" dirty="0"/>
              <a:t>Page fault handler invoked when page (either data or PT) is missing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E5735ED-0653-4FBD-8493-F66210A0AEC1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84669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14600" y="6591300"/>
            <a:ext cx="4114800" cy="342900"/>
          </a:xfrm>
          <a:prstGeom prst="rect">
            <a:avLst/>
          </a:prstGeom>
        </p:spPr>
        <p:txBody>
          <a:bodyPr/>
          <a:lstStyle/>
          <a:p>
            <a:r>
              <a:rPr lang="fi-FI" altLang="en-US">
                <a:latin typeface="Lato" panose="020F0502020204030203"/>
              </a:rPr>
              <a:t>(c) Derek Chiou &amp; Mattan Erez &amp; Dam Sunwoo</a:t>
            </a:r>
            <a:endParaRPr lang="en-US" altLang="en-US">
              <a:latin typeface="Lato" panose="020F0502020204030203"/>
            </a:endParaRP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75729-050C-4C35-8C28-D217A52EF82D}" type="slidenum">
              <a:rPr lang="en-US" altLang="en-US">
                <a:latin typeface="Lato" panose="020F0502020204030203"/>
              </a:rPr>
              <a:pPr/>
              <a:t>42</a:t>
            </a:fld>
            <a:endParaRPr lang="en-US" altLang="en-US">
              <a:latin typeface="Lato" panose="020F0502020204030203"/>
            </a:endParaRPr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>
                <a:latin typeface="Lato" panose="020F0502020204030203"/>
              </a:rPr>
              <a:t>Virtual Memory Flow Chart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3657601" y="1611313"/>
            <a:ext cx="764248" cy="5142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400" b="1" dirty="0">
                <a:latin typeface="Lato" panose="020F0502020204030203"/>
              </a:rPr>
              <a:t>Virtual</a:t>
            </a:r>
          </a:p>
          <a:p>
            <a:pPr algn="l" defTabSz="739775"/>
            <a:r>
              <a:rPr lang="en-US" sz="1400" b="1" dirty="0">
                <a:latin typeface="Lato" panose="020F0502020204030203"/>
              </a:rPr>
              <a:t>Address</a:t>
            </a:r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3694113" y="2379663"/>
            <a:ext cx="711157" cy="51424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400" b="1">
                <a:latin typeface="Lato" panose="020F0502020204030203"/>
              </a:rPr>
              <a:t>TLB</a:t>
            </a:r>
          </a:p>
          <a:p>
            <a:pPr algn="l" defTabSz="739775"/>
            <a:r>
              <a:rPr lang="en-US" sz="1400" b="1">
                <a:latin typeface="Lato" panose="020F0502020204030203"/>
              </a:rPr>
              <a:t>Lookup</a:t>
            </a:r>
          </a:p>
        </p:txBody>
      </p:sp>
      <p:sp>
        <p:nvSpPr>
          <p:cNvPr id="669702" name="Rectangle 6"/>
          <p:cNvSpPr>
            <a:spLocks noChangeArrowheads="1"/>
          </p:cNvSpPr>
          <p:nvPr/>
        </p:nvSpPr>
        <p:spPr bwMode="auto">
          <a:xfrm>
            <a:off x="2390776" y="3773488"/>
            <a:ext cx="953979" cy="51424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400" b="1">
                <a:latin typeface="Lato" panose="020F0502020204030203"/>
              </a:rPr>
              <a:t>Page Table</a:t>
            </a:r>
          </a:p>
          <a:p>
            <a:pPr algn="l" defTabSz="739775"/>
            <a:r>
              <a:rPr lang="en-US" sz="1400" b="1">
                <a:latin typeface="Lato" panose="020F0502020204030203"/>
              </a:rPr>
              <a:t>Walk</a:t>
            </a:r>
          </a:p>
        </p:txBody>
      </p:sp>
      <p:sp>
        <p:nvSpPr>
          <p:cNvPr id="669703" name="Rectangle 7"/>
          <p:cNvSpPr>
            <a:spLocks noChangeArrowheads="1"/>
          </p:cNvSpPr>
          <p:nvPr/>
        </p:nvSpPr>
        <p:spPr bwMode="auto">
          <a:xfrm>
            <a:off x="1773238" y="5122863"/>
            <a:ext cx="1017266" cy="29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400" b="1" dirty="0">
                <a:latin typeface="Lato" panose="020F0502020204030203"/>
              </a:rPr>
              <a:t>Update TLB</a:t>
            </a:r>
          </a:p>
        </p:txBody>
      </p:sp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352800" y="5105400"/>
            <a:ext cx="1146339" cy="729687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400" b="1" i="1" dirty="0">
                <a:latin typeface="Lato" panose="020F0502020204030203"/>
              </a:rPr>
              <a:t>Page Fault</a:t>
            </a:r>
            <a:endParaRPr lang="en-US" sz="1400" b="1" dirty="0">
              <a:latin typeface="Lato" panose="020F0502020204030203"/>
            </a:endParaRPr>
          </a:p>
          <a:p>
            <a:pPr algn="l" defTabSz="739775"/>
            <a:r>
              <a:rPr lang="en-US" sz="1400" b="1" dirty="0">
                <a:latin typeface="Lato" panose="020F0502020204030203"/>
              </a:rPr>
              <a:t>OS read disk </a:t>
            </a:r>
          </a:p>
          <a:p>
            <a:pPr algn="l" defTabSz="739775"/>
            <a:r>
              <a:rPr lang="en-US" sz="1400" b="1" dirty="0">
                <a:latin typeface="Lato" panose="020F0502020204030203"/>
              </a:rPr>
              <a:t>Update Table</a:t>
            </a:r>
          </a:p>
        </p:txBody>
      </p:sp>
      <p:sp>
        <p:nvSpPr>
          <p:cNvPr id="669705" name="Rectangle 9"/>
          <p:cNvSpPr>
            <a:spLocks noChangeArrowheads="1"/>
          </p:cNvSpPr>
          <p:nvPr/>
        </p:nvSpPr>
        <p:spPr bwMode="auto">
          <a:xfrm>
            <a:off x="5591176" y="3740151"/>
            <a:ext cx="946221" cy="51424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400" b="1">
                <a:latin typeface="Lato" panose="020F0502020204030203"/>
              </a:rPr>
              <a:t>Protection</a:t>
            </a:r>
          </a:p>
          <a:p>
            <a:pPr algn="l" defTabSz="739775"/>
            <a:r>
              <a:rPr lang="en-US" sz="1400" b="1">
                <a:latin typeface="Lato" panose="020F0502020204030203"/>
              </a:rPr>
              <a:t>Check</a:t>
            </a:r>
          </a:p>
        </p:txBody>
      </p:sp>
      <p:sp>
        <p:nvSpPr>
          <p:cNvPr id="669706" name="Rectangle 10"/>
          <p:cNvSpPr>
            <a:spLocks noChangeArrowheads="1"/>
          </p:cNvSpPr>
          <p:nvPr/>
        </p:nvSpPr>
        <p:spPr bwMode="auto">
          <a:xfrm>
            <a:off x="7129463" y="5348288"/>
            <a:ext cx="764248" cy="5142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739775"/>
            <a:r>
              <a:rPr lang="en-US" sz="1400" b="1" dirty="0">
                <a:latin typeface="Lato" panose="020F0502020204030203"/>
              </a:rPr>
              <a:t>Physical</a:t>
            </a:r>
          </a:p>
          <a:p>
            <a:pPr defTabSz="739775"/>
            <a:r>
              <a:rPr lang="en-US" sz="1400" b="1" dirty="0">
                <a:latin typeface="Lato" panose="020F0502020204030203"/>
              </a:rPr>
              <a:t>Address</a:t>
            </a:r>
          </a:p>
        </p:txBody>
      </p:sp>
      <p:sp>
        <p:nvSpPr>
          <p:cNvPr id="669707" name="Line 11"/>
          <p:cNvSpPr>
            <a:spLocks noChangeShapeType="1"/>
          </p:cNvSpPr>
          <p:nvPr/>
        </p:nvSpPr>
        <p:spPr bwMode="auto">
          <a:xfrm>
            <a:off x="4105276" y="2065338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/>
            </a:endParaRPr>
          </a:p>
        </p:txBody>
      </p:sp>
      <p:sp>
        <p:nvSpPr>
          <p:cNvPr id="669708" name="Freeform 12"/>
          <p:cNvSpPr>
            <a:spLocks/>
          </p:cNvSpPr>
          <p:nvPr/>
        </p:nvSpPr>
        <p:spPr bwMode="auto">
          <a:xfrm>
            <a:off x="2940051" y="2933701"/>
            <a:ext cx="1166813" cy="835025"/>
          </a:xfrm>
          <a:custGeom>
            <a:avLst/>
            <a:gdLst/>
            <a:ahLst/>
            <a:cxnLst>
              <a:cxn ang="0">
                <a:pos x="734" y="0"/>
              </a:cxn>
              <a:cxn ang="0">
                <a:pos x="734" y="194"/>
              </a:cxn>
              <a:cxn ang="0">
                <a:pos x="0" y="525"/>
              </a:cxn>
            </a:cxnLst>
            <a:rect l="0" t="0" r="r" b="b"/>
            <a:pathLst>
              <a:path w="735" h="526">
                <a:moveTo>
                  <a:pt x="734" y="0"/>
                </a:moveTo>
                <a:lnTo>
                  <a:pt x="734" y="194"/>
                </a:lnTo>
                <a:lnTo>
                  <a:pt x="0" y="52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/>
            </a:endParaRPr>
          </a:p>
        </p:txBody>
      </p:sp>
      <p:sp>
        <p:nvSpPr>
          <p:cNvPr id="669709" name="Line 13"/>
          <p:cNvSpPr>
            <a:spLocks noChangeShapeType="1"/>
          </p:cNvSpPr>
          <p:nvPr/>
        </p:nvSpPr>
        <p:spPr bwMode="auto">
          <a:xfrm>
            <a:off x="4094163" y="3230563"/>
            <a:ext cx="1920875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/>
            </a:endParaRPr>
          </a:p>
        </p:txBody>
      </p:sp>
      <p:sp>
        <p:nvSpPr>
          <p:cNvPr id="669710" name="Rectangle 14"/>
          <p:cNvSpPr>
            <a:spLocks noChangeArrowheads="1"/>
          </p:cNvSpPr>
          <p:nvPr/>
        </p:nvSpPr>
        <p:spPr bwMode="auto">
          <a:xfrm>
            <a:off x="3154363" y="3200401"/>
            <a:ext cx="501740" cy="298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400" b="1">
                <a:latin typeface="Lato" panose="020F0502020204030203"/>
              </a:rPr>
              <a:t>miss</a:t>
            </a:r>
          </a:p>
        </p:txBody>
      </p:sp>
      <p:sp>
        <p:nvSpPr>
          <p:cNvPr id="669711" name="Rectangle 15"/>
          <p:cNvSpPr>
            <a:spLocks noChangeArrowheads="1"/>
          </p:cNvSpPr>
          <p:nvPr/>
        </p:nvSpPr>
        <p:spPr bwMode="auto">
          <a:xfrm>
            <a:off x="4926013" y="3222626"/>
            <a:ext cx="370294" cy="298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400" b="1">
                <a:latin typeface="Lato" panose="020F0502020204030203"/>
              </a:rPr>
              <a:t>hit</a:t>
            </a:r>
          </a:p>
        </p:txBody>
      </p:sp>
      <p:sp>
        <p:nvSpPr>
          <p:cNvPr id="669712" name="Freeform 16"/>
          <p:cNvSpPr>
            <a:spLocks/>
          </p:cNvSpPr>
          <p:nvPr/>
        </p:nvSpPr>
        <p:spPr bwMode="auto">
          <a:xfrm>
            <a:off x="2322513" y="4327526"/>
            <a:ext cx="652463" cy="790575"/>
          </a:xfrm>
          <a:custGeom>
            <a:avLst/>
            <a:gdLst/>
            <a:ahLst/>
            <a:cxnLst>
              <a:cxn ang="0">
                <a:pos x="410" y="0"/>
              </a:cxn>
              <a:cxn ang="0">
                <a:pos x="410" y="194"/>
              </a:cxn>
              <a:cxn ang="0">
                <a:pos x="0" y="497"/>
              </a:cxn>
            </a:cxnLst>
            <a:rect l="0" t="0" r="r" b="b"/>
            <a:pathLst>
              <a:path w="411" h="498">
                <a:moveTo>
                  <a:pt x="410" y="0"/>
                </a:moveTo>
                <a:lnTo>
                  <a:pt x="410" y="194"/>
                </a:lnTo>
                <a:lnTo>
                  <a:pt x="0" y="497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/>
            </a:endParaRPr>
          </a:p>
        </p:txBody>
      </p:sp>
      <p:sp>
        <p:nvSpPr>
          <p:cNvPr id="669713" name="Line 17"/>
          <p:cNvSpPr>
            <a:spLocks noChangeShapeType="1"/>
          </p:cNvSpPr>
          <p:nvPr/>
        </p:nvSpPr>
        <p:spPr bwMode="auto">
          <a:xfrm>
            <a:off x="2962276" y="4624388"/>
            <a:ext cx="1200150" cy="492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/>
            </a:endParaRPr>
          </a:p>
        </p:txBody>
      </p:sp>
      <p:sp>
        <p:nvSpPr>
          <p:cNvPr id="669714" name="Rectangle 18"/>
          <p:cNvSpPr>
            <a:spLocks noChangeArrowheads="1"/>
          </p:cNvSpPr>
          <p:nvPr/>
        </p:nvSpPr>
        <p:spPr bwMode="auto">
          <a:xfrm>
            <a:off x="1828801" y="4560888"/>
            <a:ext cx="761427" cy="298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400" b="1">
                <a:latin typeface="Lato" panose="020F0502020204030203"/>
              </a:rPr>
              <a:t>succeed</a:t>
            </a:r>
          </a:p>
        </p:txBody>
      </p:sp>
      <p:sp>
        <p:nvSpPr>
          <p:cNvPr id="669715" name="Rectangle 19"/>
          <p:cNvSpPr>
            <a:spLocks noChangeArrowheads="1"/>
          </p:cNvSpPr>
          <p:nvPr/>
        </p:nvSpPr>
        <p:spPr bwMode="auto">
          <a:xfrm>
            <a:off x="3519488" y="4629151"/>
            <a:ext cx="397866" cy="298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400" b="1">
                <a:latin typeface="Lato" panose="020F0502020204030203"/>
              </a:rPr>
              <a:t>fail</a:t>
            </a:r>
          </a:p>
        </p:txBody>
      </p:sp>
      <p:sp>
        <p:nvSpPr>
          <p:cNvPr id="669716" name="Line 20"/>
          <p:cNvSpPr>
            <a:spLocks noChangeShapeType="1"/>
          </p:cNvSpPr>
          <p:nvPr/>
        </p:nvSpPr>
        <p:spPr bwMode="auto">
          <a:xfrm flipH="1" flipV="1">
            <a:off x="2986088" y="5287962"/>
            <a:ext cx="366712" cy="46037"/>
          </a:xfrm>
          <a:prstGeom prst="line">
            <a:avLst/>
          </a:prstGeom>
          <a:noFill/>
          <a:ln w="25400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/>
            </a:endParaRPr>
          </a:p>
        </p:txBody>
      </p:sp>
      <p:sp>
        <p:nvSpPr>
          <p:cNvPr id="669717" name="Freeform 21"/>
          <p:cNvSpPr>
            <a:spLocks/>
          </p:cNvSpPr>
          <p:nvPr/>
        </p:nvSpPr>
        <p:spPr bwMode="auto">
          <a:xfrm>
            <a:off x="2401888" y="4065588"/>
            <a:ext cx="3179763" cy="2206625"/>
          </a:xfrm>
          <a:custGeom>
            <a:avLst/>
            <a:gdLst/>
            <a:ahLst/>
            <a:cxnLst>
              <a:cxn ang="0">
                <a:pos x="0" y="878"/>
              </a:cxn>
              <a:cxn ang="0">
                <a:pos x="0" y="1389"/>
              </a:cxn>
              <a:cxn ang="0">
                <a:pos x="1570" y="1389"/>
              </a:cxn>
              <a:cxn ang="0">
                <a:pos x="1570" y="0"/>
              </a:cxn>
              <a:cxn ang="0">
                <a:pos x="2002" y="0"/>
              </a:cxn>
            </a:cxnLst>
            <a:rect l="0" t="0" r="r" b="b"/>
            <a:pathLst>
              <a:path w="2003" h="1390">
                <a:moveTo>
                  <a:pt x="0" y="878"/>
                </a:moveTo>
                <a:lnTo>
                  <a:pt x="0" y="1389"/>
                </a:lnTo>
                <a:lnTo>
                  <a:pt x="1570" y="1389"/>
                </a:lnTo>
                <a:lnTo>
                  <a:pt x="1570" y="0"/>
                </a:lnTo>
                <a:lnTo>
                  <a:pt x="2002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/>
            </a:endParaRPr>
          </a:p>
        </p:txBody>
      </p:sp>
      <p:sp>
        <p:nvSpPr>
          <p:cNvPr id="669718" name="Freeform 22"/>
          <p:cNvSpPr>
            <a:spLocks/>
          </p:cNvSpPr>
          <p:nvPr/>
        </p:nvSpPr>
        <p:spPr bwMode="auto">
          <a:xfrm>
            <a:off x="5648326" y="4305301"/>
            <a:ext cx="504825" cy="938213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317" y="218"/>
              </a:cxn>
              <a:cxn ang="0">
                <a:pos x="0" y="590"/>
              </a:cxn>
            </a:cxnLst>
            <a:rect l="0" t="0" r="r" b="b"/>
            <a:pathLst>
              <a:path w="318" h="591">
                <a:moveTo>
                  <a:pt x="317" y="0"/>
                </a:moveTo>
                <a:lnTo>
                  <a:pt x="317" y="218"/>
                </a:lnTo>
                <a:lnTo>
                  <a:pt x="0" y="59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/>
            </a:endParaRPr>
          </a:p>
        </p:txBody>
      </p:sp>
      <p:sp>
        <p:nvSpPr>
          <p:cNvPr id="669719" name="Line 23"/>
          <p:cNvSpPr>
            <a:spLocks noChangeShapeType="1"/>
          </p:cNvSpPr>
          <p:nvPr/>
        </p:nvSpPr>
        <p:spPr bwMode="auto">
          <a:xfrm>
            <a:off x="6140451" y="4602163"/>
            <a:ext cx="1314450" cy="719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Lato" panose="020F0502020204030203"/>
            </a:endParaRPr>
          </a:p>
        </p:txBody>
      </p:sp>
      <p:sp>
        <p:nvSpPr>
          <p:cNvPr id="669720" name="Rectangle 24"/>
          <p:cNvSpPr>
            <a:spLocks noChangeArrowheads="1"/>
          </p:cNvSpPr>
          <p:nvPr/>
        </p:nvSpPr>
        <p:spPr bwMode="auto">
          <a:xfrm>
            <a:off x="5280026" y="4708526"/>
            <a:ext cx="679673" cy="298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400" b="1">
                <a:latin typeface="Lato" panose="020F0502020204030203"/>
              </a:rPr>
              <a:t>denied</a:t>
            </a:r>
          </a:p>
        </p:txBody>
      </p:sp>
      <p:sp>
        <p:nvSpPr>
          <p:cNvPr id="669721" name="Rectangle 25"/>
          <p:cNvSpPr>
            <a:spLocks noChangeArrowheads="1"/>
          </p:cNvSpPr>
          <p:nvPr/>
        </p:nvSpPr>
        <p:spPr bwMode="auto">
          <a:xfrm>
            <a:off x="6823076" y="4606926"/>
            <a:ext cx="914225" cy="298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400" b="1">
                <a:latin typeface="Lato" panose="020F0502020204030203"/>
              </a:rPr>
              <a:t>permitted</a:t>
            </a:r>
          </a:p>
        </p:txBody>
      </p:sp>
      <p:sp>
        <p:nvSpPr>
          <p:cNvPr id="669722" name="Rectangle 26"/>
          <p:cNvSpPr>
            <a:spLocks noChangeArrowheads="1"/>
          </p:cNvSpPr>
          <p:nvPr/>
        </p:nvSpPr>
        <p:spPr bwMode="auto">
          <a:xfrm>
            <a:off x="5110163" y="5237163"/>
            <a:ext cx="939360" cy="514243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l" defTabSz="739775"/>
            <a:r>
              <a:rPr lang="en-US" sz="1400" b="1" i="1">
                <a:latin typeface="Lato" panose="020F0502020204030203"/>
              </a:rPr>
              <a:t>Protection</a:t>
            </a:r>
          </a:p>
          <a:p>
            <a:pPr algn="l" defTabSz="739775"/>
            <a:r>
              <a:rPr lang="en-US" sz="1400" b="1" i="1">
                <a:latin typeface="Lato" panose="020F0502020204030203"/>
              </a:rPr>
              <a:t>Fault</a:t>
            </a:r>
          </a:p>
        </p:txBody>
      </p:sp>
    </p:spTree>
    <p:extLst>
      <p:ext uri="{BB962C8B-B14F-4D97-AF65-F5344CB8AC3E}">
        <p14:creationId xmlns:p14="http://schemas.microsoft.com/office/powerpoint/2010/main" val="291136080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828D-0F15-DF4D-8437-E4A9D307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3C1E-8FBF-1F47-BCD8-7A8A61D8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Copy-on-Write (COW)</a:t>
            </a:r>
          </a:p>
          <a:p>
            <a:pPr lvl="1"/>
            <a:r>
              <a:rPr lang="en-US" dirty="0"/>
              <a:t>When OS needs to copy a page</a:t>
            </a:r>
          </a:p>
          <a:p>
            <a:pPr lvl="2"/>
            <a:r>
              <a:rPr lang="en-US" dirty="0"/>
              <a:t>Instead of copying right away, just map it into target address space</a:t>
            </a:r>
          </a:p>
          <a:p>
            <a:pPr lvl="2"/>
            <a:r>
              <a:rPr lang="en-US" dirty="0"/>
              <a:t>Mark it as Read-Only in both address spaces</a:t>
            </a:r>
          </a:p>
          <a:p>
            <a:pPr lvl="2"/>
            <a:r>
              <a:rPr lang="en-US" dirty="0"/>
              <a:t>If both address space only read the page, no further action</a:t>
            </a:r>
          </a:p>
          <a:p>
            <a:pPr lvl="2"/>
            <a:r>
              <a:rPr lang="en-US" dirty="0"/>
              <a:t>If one tries to write, trap into OS, and </a:t>
            </a:r>
            <a:r>
              <a:rPr lang="en-US" b="1" i="1" dirty="0"/>
              <a:t>lazily</a:t>
            </a:r>
            <a:r>
              <a:rPr lang="en-US" dirty="0"/>
              <a:t> copy</a:t>
            </a:r>
          </a:p>
          <a:p>
            <a:pPr lvl="3"/>
            <a:r>
              <a:rPr lang="en-US" dirty="0"/>
              <a:t>Allocate new page</a:t>
            </a:r>
          </a:p>
          <a:p>
            <a:pPr lvl="3"/>
            <a:r>
              <a:rPr lang="en-US" dirty="0"/>
              <a:t>Copy data</a:t>
            </a:r>
          </a:p>
          <a:p>
            <a:pPr lvl="3"/>
            <a:r>
              <a:rPr lang="en-US" dirty="0"/>
              <a:t>Map new page to writing process</a:t>
            </a:r>
          </a:p>
          <a:p>
            <a:r>
              <a:rPr lang="en-US" dirty="0"/>
              <a:t>Demand zeroing</a:t>
            </a:r>
          </a:p>
          <a:p>
            <a:pPr lvl="1"/>
            <a:r>
              <a:rPr lang="en-US" dirty="0"/>
              <a:t>Want to zero out new pages (for security)</a:t>
            </a:r>
          </a:p>
          <a:p>
            <a:pPr lvl="2"/>
            <a:r>
              <a:rPr lang="en-US" dirty="0"/>
              <a:t>Mark new page as inaccessible</a:t>
            </a:r>
          </a:p>
          <a:p>
            <a:pPr lvl="2"/>
            <a:r>
              <a:rPr lang="en-US" dirty="0"/>
              <a:t>When process reads or writes, trap into OS, and </a:t>
            </a:r>
            <a:r>
              <a:rPr lang="en-US" b="1" i="1" dirty="0"/>
              <a:t>lazily</a:t>
            </a:r>
            <a:r>
              <a:rPr lang="en-US" dirty="0"/>
              <a:t> zero out page</a:t>
            </a:r>
          </a:p>
          <a:p>
            <a:r>
              <a:rPr lang="en-US" dirty="0"/>
              <a:t>Writeback of dirty pages</a:t>
            </a:r>
          </a:p>
          <a:p>
            <a:pPr lvl="1"/>
            <a:r>
              <a:rPr lang="en-US" b="1" i="1" dirty="0"/>
              <a:t>Lazily</a:t>
            </a:r>
            <a:r>
              <a:rPr lang="en-US" dirty="0"/>
              <a:t> write back when page is actually being repurposed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0B6EE-39A2-0D4F-BBC8-5F049525C4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31C09-D894-B84D-9487-A0D2571A3851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4554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Virtual memory gives the illusion of isolated “infinite” memory</a:t>
            </a:r>
          </a:p>
          <a:p>
            <a:pPr lvl="1"/>
            <a:r>
              <a:rPr lang="en-US" sz="2000" dirty="0"/>
              <a:t>Address translation + protection provides isolation</a:t>
            </a:r>
          </a:p>
          <a:p>
            <a:pPr lvl="1"/>
            <a:r>
              <a:rPr lang="en-US" sz="2000" dirty="0"/>
              <a:t>Address translation + demand paging enables “infinite” memory</a:t>
            </a:r>
          </a:p>
          <a:p>
            <a:r>
              <a:rPr lang="en-US" sz="2400" dirty="0"/>
              <a:t>Address translation</a:t>
            </a:r>
          </a:p>
          <a:p>
            <a:pPr lvl="1"/>
            <a:r>
              <a:rPr lang="en-US" sz="2000" dirty="0"/>
              <a:t>Segments (base + bound)</a:t>
            </a:r>
          </a:p>
          <a:p>
            <a:pPr lvl="1"/>
            <a:r>
              <a:rPr lang="en-US" sz="2000" dirty="0"/>
              <a:t>Pages are lots of smallish, fixed-size segments</a:t>
            </a:r>
          </a:p>
          <a:p>
            <a:pPr lvl="1"/>
            <a:r>
              <a:rPr lang="en-US" sz="2000" dirty="0"/>
              <a:t>Page table per process allows linear virtual address translated to physical frame + offset (in hardware)</a:t>
            </a:r>
          </a:p>
          <a:p>
            <a:pPr lvl="1"/>
            <a:r>
              <a:rPr lang="en-US" sz="2000" dirty="0"/>
              <a:t>OS maintains page table and notifies HW where to find it</a:t>
            </a:r>
          </a:p>
          <a:p>
            <a:pPr lvl="2"/>
            <a:r>
              <a:rPr lang="en-US" sz="1600" dirty="0"/>
              <a:t>Only page table pointer updated on context switch</a:t>
            </a:r>
          </a:p>
          <a:p>
            <a:pPr lvl="1"/>
            <a:r>
              <a:rPr lang="en-US" sz="2000" dirty="0"/>
              <a:t>VAX vs. x86</a:t>
            </a:r>
          </a:p>
          <a:p>
            <a:r>
              <a:rPr lang="en-US" sz="2400" dirty="0"/>
              <a:t>Privileges</a:t>
            </a:r>
          </a:p>
          <a:p>
            <a:pPr lvl="1"/>
            <a:r>
              <a:rPr lang="en-US" sz="2000" dirty="0"/>
              <a:t>Can’t have regular processes messing with pages tables or segment registers/values</a:t>
            </a:r>
          </a:p>
          <a:p>
            <a:r>
              <a:rPr lang="en-US" sz="2400" dirty="0"/>
              <a:t>Demand paging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6F08723-54D2-4578-BD5A-75247D965FFA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5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VAX User Page Tables Have </a:t>
            </a:r>
            <a:br>
              <a:rPr lang="en-US" dirty="0"/>
            </a:br>
            <a:r>
              <a:rPr lang="en-US" dirty="0"/>
              <a:t>	System Virtual Memory Addresses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7926031-1AC4-4771-A1B5-D627F7D65F5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graphicFrame>
        <p:nvGraphicFramePr>
          <p:cNvPr id="536579" name="Object 3"/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228600" y="1676400"/>
          <a:ext cx="7858125" cy="5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Visio" r:id="rId4" imgW="9523736" imgH="6155967" progId="">
                  <p:embed/>
                </p:oleObj>
              </mc:Choice>
              <mc:Fallback>
                <p:oleObj name="Visio" r:id="rId4" imgW="9523736" imgH="6155967" progId="">
                  <p:embed/>
                  <p:pic>
                    <p:nvPicPr>
                      <p:cNvPr id="536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76400"/>
                        <a:ext cx="7858125" cy="508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80" name="Line 4"/>
          <p:cNvSpPr>
            <a:spLocks noChangeShapeType="1"/>
          </p:cNvSpPr>
          <p:nvPr/>
        </p:nvSpPr>
        <p:spPr bwMode="auto">
          <a:xfrm flipH="1" flipV="1">
            <a:off x="5150915" y="2456034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>
              <a:latin typeface="Lato" panose="020F0502020204030203"/>
            </a:endParaRPr>
          </a:p>
        </p:txBody>
      </p:sp>
      <p:sp>
        <p:nvSpPr>
          <p:cNvPr id="536581" name="Line 5"/>
          <p:cNvSpPr>
            <a:spLocks noChangeShapeType="1"/>
          </p:cNvSpPr>
          <p:nvPr/>
        </p:nvSpPr>
        <p:spPr bwMode="auto">
          <a:xfrm flipH="1" flipV="1">
            <a:off x="5074715" y="3013902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>
              <a:latin typeface="Lato" panose="020F0502020204030203"/>
            </a:endParaRPr>
          </a:p>
        </p:txBody>
      </p:sp>
      <p:sp>
        <p:nvSpPr>
          <p:cNvPr id="536582" name="Line 6"/>
          <p:cNvSpPr>
            <a:spLocks noChangeShapeType="1"/>
          </p:cNvSpPr>
          <p:nvPr/>
        </p:nvSpPr>
        <p:spPr bwMode="auto">
          <a:xfrm flipH="1" flipV="1">
            <a:off x="5150915" y="3936495"/>
            <a:ext cx="990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>
              <a:latin typeface="Lato" panose="020F0502020204030203"/>
            </a:endParaRPr>
          </a:p>
        </p:txBody>
      </p:sp>
      <p:sp>
        <p:nvSpPr>
          <p:cNvPr id="536583" name="Line 7"/>
          <p:cNvSpPr>
            <a:spLocks noChangeShapeType="1"/>
          </p:cNvSpPr>
          <p:nvPr/>
        </p:nvSpPr>
        <p:spPr bwMode="auto">
          <a:xfrm flipH="1" flipV="1">
            <a:off x="4998515" y="4511825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>
              <a:latin typeface="Lato" panose="020F0502020204030203"/>
            </a:endParaRPr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628465" y="1414790"/>
            <a:ext cx="24354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Lato" panose="020F0502020204030203"/>
              </a:rPr>
              <a:t>Virtual memory</a:t>
            </a:r>
          </a:p>
        </p:txBody>
      </p:sp>
      <p:sp>
        <p:nvSpPr>
          <p:cNvPr id="536585" name="Text Box 9"/>
          <p:cNvSpPr txBox="1">
            <a:spLocks noChangeArrowheads="1"/>
          </p:cNvSpPr>
          <p:nvPr/>
        </p:nvSpPr>
        <p:spPr bwMode="auto">
          <a:xfrm>
            <a:off x="5570015" y="1500544"/>
            <a:ext cx="261289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Lato" panose="020F0502020204030203"/>
              </a:rPr>
              <a:t>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422092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00B27-0CDB-E743-9A2F-8F647BE1C4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6F08723-54D2-4578-BD5A-75247D965FFA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EF4FC-95FC-9C40-AD90-EDCC1B7650E9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CBC9C1-239C-AA4A-A932-9AC92E666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389" y="1134604"/>
            <a:ext cx="5422900" cy="38481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FF2A9FD-AFD2-144A-8C52-65F5FD7BC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15" y="451441"/>
            <a:ext cx="860318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j-cs"/>
              </a:defRPr>
            </a:lvl1pPr>
            <a:lvl2pPr marL="431800" indent="-215900" algn="l" defTabSz="457200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2800" b="1">
                <a:solidFill>
                  <a:srgbClr val="CC6633"/>
                </a:solidFill>
                <a:latin typeface="Century Gothic" pitchFamily="34" charset="0"/>
                <a:cs typeface="Times New Roman" pitchFamily="18" charset="0"/>
              </a:defRPr>
            </a:lvl2pPr>
            <a:lvl3pPr marL="647700" indent="-215900" algn="l" defTabSz="457200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2800" b="1">
                <a:solidFill>
                  <a:srgbClr val="CC6633"/>
                </a:solidFill>
                <a:latin typeface="Century Gothic" pitchFamily="34" charset="0"/>
                <a:cs typeface="Times New Roman" pitchFamily="18" charset="0"/>
              </a:defRPr>
            </a:lvl3pPr>
            <a:lvl4pPr marL="863600" indent="-215900" algn="l" defTabSz="457200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2800" b="1">
                <a:solidFill>
                  <a:srgbClr val="CC6633"/>
                </a:solidFill>
                <a:latin typeface="Century Gothic" pitchFamily="34" charset="0"/>
                <a:cs typeface="Times New Roman" pitchFamily="18" charset="0"/>
              </a:defRPr>
            </a:lvl4pPr>
            <a:lvl5pPr marL="1079500" indent="-215900" algn="l" defTabSz="457200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2800" b="1">
                <a:solidFill>
                  <a:srgbClr val="CC6633"/>
                </a:solidFill>
                <a:latin typeface="Century Gothic" pitchFamily="34" charset="0"/>
                <a:cs typeface="Times New Roman" pitchFamily="18" charset="0"/>
              </a:defRPr>
            </a:lvl5pPr>
            <a:lvl6pPr marL="1536700" indent="-215900" algn="l" defTabSz="457200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2800" b="1">
                <a:solidFill>
                  <a:srgbClr val="CC6633"/>
                </a:solidFill>
                <a:latin typeface="Century Gothic" pitchFamily="34" charset="0"/>
                <a:cs typeface="Times New Roman" pitchFamily="18" charset="0"/>
              </a:defRPr>
            </a:lvl6pPr>
            <a:lvl7pPr marL="1993900" indent="-215900" algn="l" defTabSz="457200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2800" b="1">
                <a:solidFill>
                  <a:srgbClr val="CC6633"/>
                </a:solidFill>
                <a:latin typeface="Century Gothic" pitchFamily="34" charset="0"/>
                <a:cs typeface="Times New Roman" pitchFamily="18" charset="0"/>
              </a:defRPr>
            </a:lvl7pPr>
            <a:lvl8pPr marL="2451100" indent="-215900" algn="l" defTabSz="457200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2800" b="1">
                <a:solidFill>
                  <a:srgbClr val="CC6633"/>
                </a:solidFill>
                <a:latin typeface="Century Gothic" pitchFamily="34" charset="0"/>
                <a:cs typeface="Times New Roman" pitchFamily="18" charset="0"/>
              </a:defRPr>
            </a:lvl8pPr>
            <a:lvl9pPr marL="2908300" indent="-215900" algn="l" defTabSz="457200" rtl="0" eaLnBrk="1" fontAlgn="base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2800" b="1">
                <a:solidFill>
                  <a:srgbClr val="CC6633"/>
                </a:solidFill>
                <a:latin typeface="Century Gothic" pitchFamily="34" charset="0"/>
                <a:cs typeface="Times New Roman" pitchFamily="18" charset="0"/>
              </a:defRPr>
            </a:lvl9pPr>
          </a:lstStyle>
          <a:p>
            <a:r>
              <a:rPr lang="en-US" kern="0" dirty="0">
                <a:latin typeface="Lato" panose="020F0502020204030203"/>
              </a:rPr>
              <a:t>P0LR vs P1LR Length Checking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033454C-6F61-374A-9CEE-9DAAB0DFCAF9}"/>
              </a:ext>
            </a:extLst>
          </p:cNvPr>
          <p:cNvGrpSpPr/>
          <p:nvPr/>
        </p:nvGrpSpPr>
        <p:grpSpPr>
          <a:xfrm>
            <a:off x="533400" y="3887941"/>
            <a:ext cx="5160546" cy="2450184"/>
            <a:chOff x="3429000" y="2831184"/>
            <a:chExt cx="5464865" cy="3581400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899C23D8-8648-5148-B5F9-749092270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5498184"/>
              <a:ext cx="3581400" cy="838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Lato" panose="020F0502020204030203"/>
                </a:rPr>
                <a:t>P0 (Program) Region</a:t>
              </a: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EFA0BA4C-DA4B-0944-9A23-B1A122ED7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659984"/>
              <a:ext cx="3581400" cy="838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Lato" panose="020F0502020204030203"/>
                </a:rPr>
                <a:t>P1 (Control) Region</a:t>
              </a: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A5C8799D-75EF-D94C-9F78-B3DA96F87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821784"/>
              <a:ext cx="3581400" cy="838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Lato" panose="020F0502020204030203"/>
                </a:rPr>
                <a:t>System Region</a:t>
              </a: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609B8665-5AC1-1E4C-AF6E-29315538D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2983584"/>
              <a:ext cx="3581400" cy="838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>
                  <a:latin typeface="Lato" panose="020F0502020204030203"/>
                </a:rPr>
                <a:t>(Reserved)</a:t>
              </a:r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44BC11CF-9485-794E-93B3-42D3AC591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0" y="4659984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>
                <a:latin typeface="Lato" panose="020F0502020204030203"/>
              </a:endParaRPr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BEBB5F88-EB14-3148-BD2E-406B4A5C4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58000" y="5650584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>
                <a:latin typeface="Lato" panose="020F0502020204030203"/>
              </a:endParaRPr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25773CC8-FB85-E74E-A6DD-370FA2CD1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58000" y="3974184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>
                <a:latin typeface="Lato" panose="020F0502020204030203"/>
              </a:endParaRPr>
            </a:p>
          </p:txBody>
        </p:sp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E035CC70-819D-7449-A7CF-DDF87E6DF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6107784"/>
              <a:ext cx="2286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latin typeface="Lato" panose="020F0502020204030203"/>
                </a:rPr>
                <a:t>0</a:t>
              </a:r>
            </a:p>
          </p:txBody>
        </p:sp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66AAECB0-6288-7948-BA7B-00EC1C659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5345784"/>
              <a:ext cx="2286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latin typeface="Lato" panose="020F0502020204030203"/>
                </a:rPr>
                <a:t>2</a:t>
              </a:r>
              <a:r>
                <a:rPr lang="en-US" sz="1800" baseline="30000">
                  <a:latin typeface="Lato" panose="020F0502020204030203"/>
                </a:rPr>
                <a:t>30</a:t>
              </a:r>
              <a:endParaRPr lang="en-US" sz="1800">
                <a:latin typeface="Lato" panose="020F0502020204030203"/>
              </a:endParaRPr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EEB86BA-7562-8949-9DD8-9CE479662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507584"/>
              <a:ext cx="2286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>
                  <a:latin typeface="Lato" panose="020F0502020204030203"/>
                </a:rPr>
                <a:t>2</a:t>
              </a:r>
              <a:r>
                <a:rPr lang="en-US" sz="1800" baseline="30000">
                  <a:latin typeface="Lato" panose="020F0502020204030203"/>
                </a:rPr>
                <a:t>31</a:t>
              </a:r>
              <a:endParaRPr lang="en-US" sz="1800">
                <a:latin typeface="Lato" panose="020F0502020204030203"/>
              </a:endParaRPr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C0F1FABF-DE6A-BD45-B2F2-22D172CE9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2831184"/>
              <a:ext cx="2286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Lato" panose="020F0502020204030203"/>
                </a:rPr>
                <a:t>2</a:t>
              </a:r>
              <a:r>
                <a:rPr lang="en-US" sz="1800" baseline="30000" dirty="0">
                  <a:latin typeface="Lato" panose="020F0502020204030203"/>
                </a:rPr>
                <a:t>32</a:t>
              </a:r>
              <a:endParaRPr lang="en-US" sz="1800" dirty="0">
                <a:latin typeface="Lato" panose="020F0502020204030203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460F74-819F-D644-A060-49D24CA5EA96}"/>
                </a:ext>
              </a:extLst>
            </p:cNvPr>
            <p:cNvSpPr txBox="1"/>
            <p:nvPr/>
          </p:nvSpPr>
          <p:spPr>
            <a:xfrm>
              <a:off x="7516565" y="4709752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User Stack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75BBA2-B7F5-9740-83D1-1FD351B2E663}"/>
                </a:ext>
              </a:extLst>
            </p:cNvPr>
            <p:cNvSpPr txBox="1"/>
            <p:nvPr/>
          </p:nvSpPr>
          <p:spPr>
            <a:xfrm>
              <a:off x="7542213" y="5741437"/>
              <a:ext cx="1326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User Heap</a:t>
              </a:r>
            </a:p>
            <a:p>
              <a:r>
                <a:rPr lang="en-US" sz="1800" b="1" dirty="0"/>
                <a:t>User Code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1E7572-4556-AB4A-856D-7F2F6D80428A}"/>
                </a:ext>
              </a:extLst>
            </p:cNvPr>
            <p:cNvSpPr txBox="1"/>
            <p:nvPr/>
          </p:nvSpPr>
          <p:spPr>
            <a:xfrm>
              <a:off x="7516565" y="4200291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Kernel</a:t>
              </a:r>
            </a:p>
          </p:txBody>
        </p:sp>
      </p:grpSp>
      <p:sp>
        <p:nvSpPr>
          <p:cNvPr id="46" name="Rectangle 14">
            <a:extLst>
              <a:ext uri="{FF2B5EF4-FFF2-40B4-BE49-F238E27FC236}">
                <a16:creationId xmlns:a16="http://schemas.microsoft.com/office/drawing/2014/main" id="{65F98B9B-EA23-514F-967C-606F7B8F0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67" y="2237257"/>
            <a:ext cx="4572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Lato" panose="020F0502020204030203"/>
              </a:rPr>
              <a:t>PT</a:t>
            </a:r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75AED9AC-E0D7-1145-8C2A-A2DBE6903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167" y="2237257"/>
            <a:ext cx="13716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Lato" panose="020F0502020204030203"/>
              </a:rPr>
              <a:t>Virtual page #</a:t>
            </a:r>
          </a:p>
        </p:txBody>
      </p:sp>
      <p:sp>
        <p:nvSpPr>
          <p:cNvPr id="48" name="Rectangle 18">
            <a:extLst>
              <a:ext uri="{FF2B5EF4-FFF2-40B4-BE49-F238E27FC236}">
                <a16:creationId xmlns:a16="http://schemas.microsoft.com/office/drawing/2014/main" id="{AEAFCD82-5A91-F841-A980-0EFE584F4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767" y="2237257"/>
            <a:ext cx="1066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Lato" panose="020F0502020204030203"/>
              </a:rPr>
              <a:t>Byte offset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B9D49C-130D-504C-84B4-0DDD072FDC3B}"/>
              </a:ext>
            </a:extLst>
          </p:cNvPr>
          <p:cNvSpPr txBox="1"/>
          <p:nvPr/>
        </p:nvSpPr>
        <p:spPr>
          <a:xfrm>
            <a:off x="1137864" y="197896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BCC942-28BE-844B-A2A6-A2533B5FBCD1}"/>
              </a:ext>
            </a:extLst>
          </p:cNvPr>
          <p:cNvSpPr txBox="1"/>
          <p:nvPr/>
        </p:nvSpPr>
        <p:spPr>
          <a:xfrm>
            <a:off x="2363959" y="19789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0E9547-D356-C34E-AFF2-09C55DDBB4C9}"/>
              </a:ext>
            </a:extLst>
          </p:cNvPr>
          <p:cNvSpPr/>
          <p:nvPr/>
        </p:nvSpPr>
        <p:spPr bwMode="auto">
          <a:xfrm>
            <a:off x="7162800" y="2844302"/>
            <a:ext cx="3810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27D36D-CD5A-0E4A-B408-AAB8D4736C16}"/>
              </a:ext>
            </a:extLst>
          </p:cNvPr>
          <p:cNvSpPr/>
          <p:nvPr/>
        </p:nvSpPr>
        <p:spPr bwMode="auto">
          <a:xfrm>
            <a:off x="7162800" y="3352800"/>
            <a:ext cx="3810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7F95-D7C3-214F-9D69-92F0021A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 about VAX Virtual Memory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FF74B5-B0F4-A042-9029-AE1B93376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(optional)</a:t>
            </a:r>
          </a:p>
          <a:p>
            <a:endParaRPr lang="en-US" dirty="0"/>
          </a:p>
          <a:p>
            <a:r>
              <a:rPr lang="en-US" dirty="0"/>
              <a:t>Nice overview of basic concepts</a:t>
            </a:r>
          </a:p>
          <a:p>
            <a:pPr lvl="1"/>
            <a:r>
              <a:rPr lang="en-US" dirty="0">
                <a:hlinkClick r:id="rId2"/>
              </a:rPr>
              <a:t>http://pages.cs.wisc.edu/~remzi/OSTEP/vm-vax.pdf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VAX Architecture Reference Manual:</a:t>
            </a:r>
          </a:p>
          <a:p>
            <a:pPr lvl="1"/>
            <a:r>
              <a:rPr lang="en-US" dirty="0">
                <a:hlinkClick r:id="rId3"/>
              </a:rPr>
              <a:t>http://bitsavers.trailing-edge.com/pdf/dec/vax/archSpec/EY-3459E-DP_VAX_Architecture_Reference_Manual_1987.pdf</a:t>
            </a:r>
            <a:endParaRPr lang="en-US" dirty="0"/>
          </a:p>
          <a:p>
            <a:pPr lvl="1"/>
            <a:r>
              <a:rPr lang="en-US" dirty="0"/>
              <a:t>Chapter 4: Memory Management</a:t>
            </a:r>
          </a:p>
          <a:p>
            <a:pPr lvl="1"/>
            <a:r>
              <a:rPr lang="en-US" dirty="0"/>
              <a:t>Too much details, but useful for specific information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00D269-E88B-E24E-BFA1-B5A999CF91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6F08723-54D2-4578-BD5A-75247D965FF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DBBB2-13A0-8747-AEE9-E53DC2454C32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45254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Support for Paging the Page Table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100" dirty="0"/>
              <a:t>Page tables only contain physical addresses</a:t>
            </a:r>
          </a:p>
          <a:p>
            <a:pPr lvl="1"/>
            <a:r>
              <a:rPr lang="en-US" sz="1900" dirty="0"/>
              <a:t>page of PT in memory contains memory or disk addresses</a:t>
            </a:r>
          </a:p>
          <a:p>
            <a:pPr lvl="1"/>
            <a:r>
              <a:rPr lang="en-US" sz="1900" dirty="0"/>
              <a:t>page of PT on disk contain only disk addresses</a:t>
            </a:r>
          </a:p>
          <a:p>
            <a:pPr lvl="2"/>
            <a:r>
              <a:rPr lang="en-US" sz="1900" dirty="0"/>
              <a:t>page in PT cannot be moved to disk before all its pages in memory are moved to disk</a:t>
            </a:r>
          </a:p>
          <a:p>
            <a:r>
              <a:rPr lang="en-US" sz="2100" dirty="0"/>
              <a:t>Special “</a:t>
            </a:r>
            <a:r>
              <a:rPr lang="en-US" sz="2100" dirty="0" err="1"/>
              <a:t>untranslated</a:t>
            </a:r>
            <a:r>
              <a:rPr lang="en-US" sz="2100" dirty="0"/>
              <a:t>” addressing mode required if page tables are traversed in software</a:t>
            </a:r>
          </a:p>
          <a:p>
            <a:pPr lvl="1"/>
            <a:r>
              <a:rPr lang="en-US" sz="1900" dirty="0"/>
              <a:t>Sparc: Translation-disabled processor state</a:t>
            </a:r>
          </a:p>
          <a:p>
            <a:pPr lvl="1"/>
            <a:r>
              <a:rPr lang="en-US" sz="1900" dirty="0"/>
              <a:t>Alpha: Special </a:t>
            </a:r>
            <a:r>
              <a:rPr lang="en-US" sz="1900" i="1" dirty="0" err="1"/>
              <a:t>kseg</a:t>
            </a:r>
            <a:r>
              <a:rPr lang="en-US" sz="1900" dirty="0"/>
              <a:t> segment whose addresses are not translated.  PT’s mapped to </a:t>
            </a:r>
            <a:r>
              <a:rPr lang="en-US" sz="1900" i="1" dirty="0" err="1"/>
              <a:t>kseg</a:t>
            </a:r>
            <a:endParaRPr lang="en-US" sz="1900" i="1" dirty="0"/>
          </a:p>
          <a:p>
            <a:r>
              <a:rPr lang="en-US" sz="2100" dirty="0"/>
              <a:t>Protection mode in processor necessary to maintain integrity of translation process</a:t>
            </a:r>
          </a:p>
          <a:p>
            <a:pPr lvl="1"/>
            <a:r>
              <a:rPr lang="en-US" sz="1900" dirty="0"/>
              <a:t>Don’t let a user process modify the page table, only trusted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F6CBEC6-9644-4244-A385-D97AF5573CA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06064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612A-BA10-5847-BAB4-C272C1F4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8390C-1997-0248-8B52-82C9A819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Paging</a:t>
            </a:r>
          </a:p>
          <a:p>
            <a:pPr lvl="1"/>
            <a:r>
              <a:rPr lang="en-US" dirty="0"/>
              <a:t>Provide location independence and protection of memory regions</a:t>
            </a:r>
          </a:p>
          <a:p>
            <a:endParaRPr lang="en-US" dirty="0"/>
          </a:p>
          <a:p>
            <a:r>
              <a:rPr lang="en-US" dirty="0"/>
              <a:t>Segments have a base and a bound</a:t>
            </a:r>
          </a:p>
          <a:p>
            <a:endParaRPr lang="en-US" dirty="0"/>
          </a:p>
          <a:p>
            <a:r>
              <a:rPr lang="en-US" dirty="0"/>
              <a:t>Can be used to implement virtual memory</a:t>
            </a:r>
          </a:p>
          <a:p>
            <a:r>
              <a:rPr lang="en-US" dirty="0"/>
              <a:t>Can be used to implement memory protection</a:t>
            </a:r>
          </a:p>
          <a:p>
            <a:endParaRPr lang="en-US" dirty="0"/>
          </a:p>
          <a:p>
            <a:r>
              <a:rPr lang="en-US" dirty="0"/>
              <a:t>Can be combined with paging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78D56-677D-8E46-8990-BD440C0420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0736F-36AD-8846-A978-0583C78E5459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6721647"/>
      </p:ext>
    </p:extLst>
  </p:cSld>
  <p:clrMapOvr>
    <a:masterClrMapping/>
  </p:clrMapOvr>
</p:sld>
</file>

<file path=ppt/theme/theme1.xml><?xml version="1.0" encoding="utf-8"?>
<a:theme xmlns:a="http://schemas.openxmlformats.org/drawingml/2006/main" name="460n">
  <a:themeElements>
    <a:clrScheme name="Custom 1">
      <a:dk1>
        <a:srgbClr val="003057"/>
      </a:dk1>
      <a:lt1>
        <a:sysClr val="window" lastClr="FFFFFF"/>
      </a:lt1>
      <a:dk2>
        <a:srgbClr val="115E67"/>
      </a:dk2>
      <a:lt2>
        <a:srgbClr val="D9C89E"/>
      </a:lt2>
      <a:accent1>
        <a:srgbClr val="115E67"/>
      </a:accent1>
      <a:accent2>
        <a:srgbClr val="CB6015"/>
      </a:accent2>
      <a:accent3>
        <a:srgbClr val="7FA9AE"/>
      </a:accent3>
      <a:accent4>
        <a:srgbClr val="A9C47F"/>
      </a:accent4>
      <a:accent5>
        <a:srgbClr val="D9C89E"/>
      </a:accent5>
      <a:accent6>
        <a:srgbClr val="F2A900"/>
      </a:accent6>
      <a:hlink>
        <a:srgbClr val="A9C47F"/>
      </a:hlink>
      <a:folHlink>
        <a:srgbClr val="7FA9AE"/>
      </a:folHlink>
    </a:clrScheme>
    <a:fontScheme name="Default Design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>
            <a:srgbClr val="333399"/>
          </a:buClr>
          <a:buSzPct val="100000"/>
          <a:buFont typeface="Century Gothic" pitchFamily="34" charset="0"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rgbClr val="CC6633"/>
            </a:solidFill>
            <a:effectLst/>
            <a:latin typeface="Century Gothic" pitchFamily="34" charset="0"/>
            <a:cs typeface="Times New Roman" pitchFamily="18" charset="0"/>
          </a:defRPr>
        </a:defPPr>
      </a:lstStyle>
    </a:spDef>
    <a:lnDef>
      <a:spPr bwMode="auto">
        <a:noFill/>
        <a:ln w="222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60n" id="{1DFFF42F-61EB-4570-BC87-4E7578A67701}" vid="{B05BC2EA-372D-4626-BE42-726909503E5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460n</Template>
  <TotalTime>56973</TotalTime>
  <Words>2906</Words>
  <Application>Microsoft Macintosh PowerPoint</Application>
  <PresentationFormat>On-screen Show (4:3)</PresentationFormat>
  <Paragraphs>836</Paragraphs>
  <Slides>44</Slides>
  <Notes>35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Lato</vt:lpstr>
      <vt:lpstr>Arial</vt:lpstr>
      <vt:lpstr>Century Gothic</vt:lpstr>
      <vt:lpstr>Source Sans Pro Light</vt:lpstr>
      <vt:lpstr>Symbol</vt:lpstr>
      <vt:lpstr>Times New Roman</vt:lpstr>
      <vt:lpstr>Wingdings</vt:lpstr>
      <vt:lpstr>460n</vt:lpstr>
      <vt:lpstr>Visio</vt:lpstr>
      <vt:lpstr>382N.1: Computer Architecture            Fall 2018: Lecture 14 </vt:lpstr>
      <vt:lpstr>Announcements</vt:lpstr>
      <vt:lpstr>Virtual Memory:  an illusion of infinite private memory</vt:lpstr>
      <vt:lpstr>Abstract Virtual Memory</vt:lpstr>
      <vt:lpstr>VAX User Page Tables Have   System Virtual Memory Addresses</vt:lpstr>
      <vt:lpstr>PowerPoint Presentation</vt:lpstr>
      <vt:lpstr>More reading about VAX Virtual Memory System</vt:lpstr>
      <vt:lpstr>Support for Paging the Page Table</vt:lpstr>
      <vt:lpstr>Memory Segmentation</vt:lpstr>
      <vt:lpstr>Simple Base and Bound Translation:  Location independence + Protection</vt:lpstr>
      <vt:lpstr>Simple Base and Bound Translation:  Location independence + Protection</vt:lpstr>
      <vt:lpstr>Separate Areas for  Program and Data</vt:lpstr>
      <vt:lpstr>What about more segments?</vt:lpstr>
      <vt:lpstr>Segmentation can Lead to Memory Fragmentation</vt:lpstr>
      <vt:lpstr>Paged Memory Systems</vt:lpstr>
      <vt:lpstr>Demand Paging</vt:lpstr>
      <vt:lpstr>Storage Hierarchies</vt:lpstr>
      <vt:lpstr>Hierarchical Storage</vt:lpstr>
      <vt:lpstr>Details: RAM vs. Disk</vt:lpstr>
      <vt:lpstr>Disk As Another Memory Hierarchy Level</vt:lpstr>
      <vt:lpstr>Manual Technique:  Overlays for Running Programs Larger than Memory </vt:lpstr>
      <vt:lpstr>Demand Paging (Atlas 1962)</vt:lpstr>
      <vt:lpstr>Atlas Demand Paging Scheme</vt:lpstr>
      <vt:lpstr>Demand Paging with Page Tables</vt:lpstr>
      <vt:lpstr>Replacement Policy</vt:lpstr>
      <vt:lpstr>Implementing an LRU analog (Not Recently Used)</vt:lpstr>
      <vt:lpstr>Required Support for Virtual Memory</vt:lpstr>
      <vt:lpstr>X86 Virtual Memory</vt:lpstr>
      <vt:lpstr>Separate Address Space per Process</vt:lpstr>
      <vt:lpstr>x86 (IA-32) Translation</vt:lpstr>
      <vt:lpstr>Paging the Page Table</vt:lpstr>
      <vt:lpstr>x86 (IA-32) Translation – Larger Pages?</vt:lpstr>
      <vt:lpstr>x86 (IA-32) Translation – Larger Pages</vt:lpstr>
      <vt:lpstr>x86-64 (IA32e) Translation – More Flexibility</vt:lpstr>
      <vt:lpstr>X86-64 Translation</vt:lpstr>
      <vt:lpstr>X86-64 Translation</vt:lpstr>
      <vt:lpstr>X86-64 Translation</vt:lpstr>
      <vt:lpstr>What’s in an x86 PTE?</vt:lpstr>
      <vt:lpstr>Accelerating Address Translation</vt:lpstr>
      <vt:lpstr>Translation Lookaside Buffers (TLB)  Caching the Address Translation</vt:lpstr>
      <vt:lpstr>A TLB Miss</vt:lpstr>
      <vt:lpstr>Virtual Memory Flow Chart</vt:lpstr>
      <vt:lpstr>Optimizations</vt:lpstr>
      <vt:lpstr>What did we learn?</vt:lpstr>
    </vt:vector>
  </TitlesOfParts>
  <Company>IBM CUSTOMER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360N: Computer Architecture Spring 2005</dc:title>
  <dc:creator>Derek Chiou</dc:creator>
  <cp:lastModifiedBy>Dam Sunwoo</cp:lastModifiedBy>
  <cp:revision>465</cp:revision>
  <cp:lastPrinted>2018-03-06T21:17:01Z</cp:lastPrinted>
  <dcterms:created xsi:type="dcterms:W3CDTF">2004-11-27T22:24:25Z</dcterms:created>
  <dcterms:modified xsi:type="dcterms:W3CDTF">2018-10-22T21:52:13Z</dcterms:modified>
</cp:coreProperties>
</file>