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54"/>
  </p:notesMasterIdLst>
  <p:handoutMasterIdLst>
    <p:handoutMasterId r:id="rId55"/>
  </p:handoutMasterIdLst>
  <p:sldIdLst>
    <p:sldId id="256" r:id="rId2"/>
    <p:sldId id="404" r:id="rId3"/>
    <p:sldId id="815" r:id="rId4"/>
    <p:sldId id="758" r:id="rId5"/>
    <p:sldId id="759" r:id="rId6"/>
    <p:sldId id="760" r:id="rId7"/>
    <p:sldId id="761" r:id="rId8"/>
    <p:sldId id="762" r:id="rId9"/>
    <p:sldId id="763" r:id="rId10"/>
    <p:sldId id="765" r:id="rId11"/>
    <p:sldId id="769" r:id="rId12"/>
    <p:sldId id="770" r:id="rId13"/>
    <p:sldId id="773" r:id="rId14"/>
    <p:sldId id="774" r:id="rId15"/>
    <p:sldId id="764" r:id="rId16"/>
    <p:sldId id="816" r:id="rId17"/>
    <p:sldId id="645" r:id="rId18"/>
    <p:sldId id="646" r:id="rId19"/>
    <p:sldId id="647" r:id="rId20"/>
    <p:sldId id="648" r:id="rId21"/>
    <p:sldId id="649" r:id="rId22"/>
    <p:sldId id="650" r:id="rId23"/>
    <p:sldId id="651" r:id="rId24"/>
    <p:sldId id="652" r:id="rId25"/>
    <p:sldId id="653" r:id="rId26"/>
    <p:sldId id="654" r:id="rId27"/>
    <p:sldId id="817" r:id="rId28"/>
    <p:sldId id="656" r:id="rId29"/>
    <p:sldId id="657" r:id="rId30"/>
    <p:sldId id="658" r:id="rId31"/>
    <p:sldId id="659" r:id="rId32"/>
    <p:sldId id="660" r:id="rId33"/>
    <p:sldId id="661" r:id="rId34"/>
    <p:sldId id="662" r:id="rId35"/>
    <p:sldId id="663" r:id="rId36"/>
    <p:sldId id="664" r:id="rId37"/>
    <p:sldId id="665" r:id="rId38"/>
    <p:sldId id="666" r:id="rId39"/>
    <p:sldId id="667" r:id="rId40"/>
    <p:sldId id="668" r:id="rId41"/>
    <p:sldId id="669" r:id="rId42"/>
    <p:sldId id="670" r:id="rId43"/>
    <p:sldId id="671" r:id="rId44"/>
    <p:sldId id="672" r:id="rId45"/>
    <p:sldId id="673" r:id="rId46"/>
    <p:sldId id="674" r:id="rId47"/>
    <p:sldId id="675" r:id="rId48"/>
    <p:sldId id="676" r:id="rId49"/>
    <p:sldId id="677" r:id="rId50"/>
    <p:sldId id="678" r:id="rId51"/>
    <p:sldId id="679" r:id="rId52"/>
    <p:sldId id="680" r:id="rId5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AD657D-2881-41E5-BC14-BE20F2A310EB}">
          <p14:sldIdLst>
            <p14:sldId id="256"/>
            <p14:sldId id="404"/>
            <p14:sldId id="815"/>
            <p14:sldId id="758"/>
            <p14:sldId id="759"/>
            <p14:sldId id="760"/>
            <p14:sldId id="761"/>
            <p14:sldId id="762"/>
            <p14:sldId id="763"/>
            <p14:sldId id="765"/>
            <p14:sldId id="769"/>
            <p14:sldId id="770"/>
            <p14:sldId id="773"/>
            <p14:sldId id="774"/>
            <p14:sldId id="764"/>
            <p14:sldId id="816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817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</p14:sldIdLst>
        </p14:section>
        <p14:section name="Untitled Section" id="{B7B8481B-12FB-4AA5-AD2E-010361D1F7A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65FD"/>
    <a:srgbClr val="990000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2" autoAdjust="0"/>
    <p:restoredTop sz="94650"/>
  </p:normalViewPr>
  <p:slideViewPr>
    <p:cSldViewPr>
      <p:cViewPr varScale="1">
        <p:scale>
          <a:sx n="188" d="100"/>
          <a:sy n="188" d="100"/>
        </p:scale>
        <p:origin x="16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430" y="-9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6BEE3CD2-824C-409B-AD2E-25CAA30DEF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50" units="cm"/>
          <inkml:channel name="Y" type="integer" max="1741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9-26T18:58:25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25208 18846 184 0,'0'-11'214'16,"0"2"-14"-16,0 2 27 15,0 2-38-15,0 3 13 16,0 1 121 15,-1 0-76-31,0 0-160 0,-2 2-5 16,-6 36-28-16,-12 48-12 16,10-36-14-16,3-23-4 15,5-9-11-15,-2-5-3 16,1-14-4-16,0-3-4 0,3 0-2 15,0 4-2-15,-2-1 1 16,3-9 0-16,0-8 1 16,5-41 0-16,-3 38 1 15,-4 8 0-15,2 3 1 16,0 5 15-16,-1 2 6 16,-3 10 9-16,4-6 2 0,-1 1 1 15,-2 8-13-15,-6 9-6 16,-17 24-9-16,19-38-1 15,-4-6-4-15,9-4-1 16,0-5 0-16,2 11-1 16,-4-4 1-16,4 2 0 15,-1 2 1-15,0 1 1 16,-2 0-1-16,-7 15 1 16,-23 32-1-16,15-40 7 15,3-6 1-15,-1-16 2 16,5 4 0-16,-1-6 0 15,5-2-7-15,-1 1 2 16,-2 23 0-16,-2 6 1 16,-1 11 0-16,-4 9 0 15,-5-1-4-15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50" units="cm"/>
          <inkml:channel name="Y" type="integer" max="1741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03T18:54:39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13382 15632 198 0,'-6'6'-29'16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02F2BB1-3AF9-437E-92CA-5C027E0B6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4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F22ED-F8E8-49DE-9D47-973EF7960B0D}" type="slidenum">
              <a:rPr lang="en-US"/>
              <a:pPr/>
              <a:t>1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33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D8A926F-3F9F-46C4-85DB-DF9B6E6911B9}" type="slidenum">
              <a:rPr lang="en-US" sz="1200"/>
              <a:pPr algn="r" eaLnBrk="1" hangingPunct="1"/>
              <a:t>12</a:t>
            </a:fld>
            <a:endParaRPr lang="en-US" sz="1200"/>
          </a:p>
        </p:txBody>
      </p:sp>
      <p:sp>
        <p:nvSpPr>
          <p:cNvPr id="1184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4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44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4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42317D1-AAA5-421C-B1E1-23A56A15DDD6}" type="slidenum">
              <a:rPr lang="en-US" sz="1200"/>
              <a:pPr algn="r" eaLnBrk="1" hangingPunct="1"/>
              <a:t>13</a:t>
            </a:fld>
            <a:endParaRPr lang="en-US" sz="1200"/>
          </a:p>
        </p:txBody>
      </p:sp>
      <p:sp>
        <p:nvSpPr>
          <p:cNvPr id="1190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30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92572E6-A6A6-4EB6-A8B4-D6CC6905B788}" type="slidenum">
              <a:rPr lang="en-US" sz="1200"/>
              <a:pPr algn="r" eaLnBrk="1" hangingPunct="1"/>
              <a:t>14</a:t>
            </a:fld>
            <a:endParaRPr lang="en-US" sz="1200"/>
          </a:p>
        </p:txBody>
      </p:sp>
      <p:sp>
        <p:nvSpPr>
          <p:cNvPr id="1192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2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41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64EFEA74-02A7-43CE-82AE-88E6A5648414}" type="slidenum">
              <a:rPr lang="en-US" sz="1200"/>
              <a:pPr algn="r" eaLnBrk="1" hangingPunct="1"/>
              <a:t>17</a:t>
            </a:fld>
            <a:endParaRPr lang="en-US" sz="1200"/>
          </a:p>
        </p:txBody>
      </p:sp>
      <p:sp>
        <p:nvSpPr>
          <p:cNvPr id="74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9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91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23A8FE8E-7775-4C28-9761-5255DC0C630E}" type="slidenum">
              <a:rPr lang="en-US" sz="1200"/>
              <a:pPr algn="r" eaLnBrk="1" hangingPunct="1"/>
              <a:t>19</a:t>
            </a:fld>
            <a:endParaRPr lang="en-US" sz="1200"/>
          </a:p>
        </p:txBody>
      </p:sp>
      <p:sp>
        <p:nvSpPr>
          <p:cNvPr id="75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7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7A69463-9F1C-4194-B791-9434ACBF7BE7}" type="slidenum">
              <a:rPr lang="en-US" sz="1200"/>
              <a:pPr algn="r" eaLnBrk="1" hangingPunct="1"/>
              <a:t>20</a:t>
            </a:fld>
            <a:endParaRPr lang="en-US" sz="1200"/>
          </a:p>
        </p:txBody>
      </p:sp>
      <p:sp>
        <p:nvSpPr>
          <p:cNvPr id="75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35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55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9D4043D-6260-4FF5-8E98-D02BCDC9DFE3}" type="slidenum">
              <a:rPr lang="en-US" sz="1200"/>
              <a:pPr algn="r" eaLnBrk="1" hangingPunct="1"/>
              <a:t>22</a:t>
            </a:fld>
            <a:endParaRPr lang="en-US" sz="1200"/>
          </a:p>
        </p:txBody>
      </p:sp>
      <p:sp>
        <p:nvSpPr>
          <p:cNvPr id="75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35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950E04A-6C4F-4B75-B0CA-F864F1D26A76}" type="slidenum">
              <a:rPr lang="en-US" sz="1200"/>
              <a:pPr algn="r" eaLnBrk="1" hangingPunct="1"/>
              <a:t>23</a:t>
            </a:fld>
            <a:endParaRPr lang="en-US" sz="1200"/>
          </a:p>
        </p:txBody>
      </p:sp>
      <p:sp>
        <p:nvSpPr>
          <p:cNvPr id="76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6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8B0A95-5C3C-426A-BB7E-BF54616F52C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88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BC381B4D-85E7-48C3-84BB-264F9DBEEB8C}" type="slidenum">
              <a:rPr lang="en-US" sz="1200"/>
              <a:pPr algn="r" eaLnBrk="1" hangingPunct="1"/>
              <a:t>24</a:t>
            </a:fld>
            <a:endParaRPr lang="en-US" sz="1200"/>
          </a:p>
        </p:txBody>
      </p:sp>
      <p:sp>
        <p:nvSpPr>
          <p:cNvPr id="76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85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73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113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35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60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72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209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77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923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47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4ADF227-9448-4C48-BFBD-A51079AA0683}" type="slidenum">
              <a:rPr lang="en-US" sz="1200"/>
              <a:pPr algn="r" eaLnBrk="1" hangingPunct="1"/>
              <a:t>5</a:t>
            </a:fld>
            <a:endParaRPr lang="en-US" sz="1200"/>
          </a:p>
        </p:txBody>
      </p:sp>
      <p:sp>
        <p:nvSpPr>
          <p:cNvPr id="1156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6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771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021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185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19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492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260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868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24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103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36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34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9BD1DCB-685D-401A-A498-BDBCBA1295DD}" type="slidenum">
              <a:rPr lang="en-US" sz="1200"/>
              <a:pPr algn="r" eaLnBrk="1" hangingPunct="1"/>
              <a:t>6</a:t>
            </a:fld>
            <a:endParaRPr lang="en-US" sz="1200"/>
          </a:p>
        </p:txBody>
      </p:sp>
      <p:sp>
        <p:nvSpPr>
          <p:cNvPr id="1158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8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642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761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051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993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761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097D955D-FF66-4419-ABC6-E224C5577B17}" type="slidenum">
              <a:rPr lang="en-US" sz="1200"/>
              <a:pPr algn="r" eaLnBrk="1" hangingPunct="1"/>
              <a:t>50</a:t>
            </a:fld>
            <a:endParaRPr lang="en-US" sz="1200"/>
          </a:p>
        </p:txBody>
      </p:sp>
      <p:sp>
        <p:nvSpPr>
          <p:cNvPr id="76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419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E487F0CC-75DA-4E0B-AF4D-0C7F3E430E68}" type="slidenum">
              <a:rPr lang="en-US" sz="1200"/>
              <a:pPr algn="r" eaLnBrk="1" hangingPunct="1"/>
              <a:t>51</a:t>
            </a:fld>
            <a:endParaRPr lang="en-US" sz="1200"/>
          </a:p>
        </p:txBody>
      </p:sp>
      <p:sp>
        <p:nvSpPr>
          <p:cNvPr id="77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6421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999B16CF-EFF3-481B-9744-9699F6040EE3}" type="slidenum">
              <a:rPr lang="en-US" sz="1200"/>
              <a:pPr algn="r" eaLnBrk="1" hangingPunct="1"/>
              <a:t>52</a:t>
            </a:fld>
            <a:endParaRPr lang="en-US" sz="1200"/>
          </a:p>
        </p:txBody>
      </p:sp>
      <p:sp>
        <p:nvSpPr>
          <p:cNvPr id="773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73" tIns="46997" rIns="95673" bIns="46997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731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5837" cy="35972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09861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6558ECD-ECA2-44A1-8E0F-92EACDCDAD93}" type="slidenum">
              <a:rPr lang="en-US" sz="1200"/>
              <a:pPr algn="r" eaLnBrk="1" hangingPunct="1"/>
              <a:t>7</a:t>
            </a:fld>
            <a:endParaRPr lang="en-US" sz="1200"/>
          </a:p>
        </p:txBody>
      </p:sp>
      <p:sp>
        <p:nvSpPr>
          <p:cNvPr id="1160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0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69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BAAC0932-7E65-4C74-AE22-F84AA1021BEE}" type="slidenum">
              <a:rPr lang="en-US" sz="1200"/>
              <a:pPr algn="r" eaLnBrk="1" hangingPunct="1"/>
              <a:t>8</a:t>
            </a:fld>
            <a:endParaRPr lang="en-US" sz="1200"/>
          </a:p>
        </p:txBody>
      </p:sp>
      <p:sp>
        <p:nvSpPr>
          <p:cNvPr id="1164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4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67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D07CD8B-AB6B-4CD8-B920-08B6CEF4CF3E}" type="slidenum">
              <a:rPr lang="en-US" sz="1200"/>
              <a:pPr algn="r" eaLnBrk="1" hangingPunct="1"/>
              <a:t>9</a:t>
            </a:fld>
            <a:endParaRPr lang="en-US" sz="1200"/>
          </a:p>
        </p:txBody>
      </p:sp>
      <p:sp>
        <p:nvSpPr>
          <p:cNvPr id="1172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2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40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1596431D-65FA-46B1-9922-6C6FE38D7CBF}" type="slidenum">
              <a:rPr lang="en-US" sz="1200"/>
              <a:pPr algn="r" eaLnBrk="1" hangingPunct="1"/>
              <a:t>10</a:t>
            </a:fld>
            <a:endParaRPr lang="en-US" sz="1200"/>
          </a:p>
        </p:txBody>
      </p:sp>
      <p:sp>
        <p:nvSpPr>
          <p:cNvPr id="1174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4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27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5798D37-9167-4E1B-BFE7-5C762AA733A4}" type="slidenum">
              <a:rPr lang="en-US" sz="1200"/>
              <a:pPr algn="r" eaLnBrk="1" hangingPunct="1"/>
              <a:t>11</a:t>
            </a:fld>
            <a:endParaRPr lang="en-US" sz="1200"/>
          </a:p>
        </p:txBody>
      </p:sp>
      <p:sp>
        <p:nvSpPr>
          <p:cNvPr id="1182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26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C536B-9D4C-40E9-808E-AE5D414C922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  <p:sp>
        <p:nvSpPr>
          <p:cNvPr id="8" name="Text Box 41"/>
          <p:cNvSpPr txBox="1">
            <a:spLocks noChangeArrowheads="1"/>
          </p:cNvSpPr>
          <p:nvPr userDrawn="1"/>
        </p:nvSpPr>
        <p:spPr bwMode="auto">
          <a:xfrm>
            <a:off x="-22225" y="6613525"/>
            <a:ext cx="1851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cs typeface="Arial" charset="0"/>
              </a:rPr>
              <a:t>© Derek Chiou &amp; Mattan Erez</a:t>
            </a:r>
          </a:p>
        </p:txBody>
      </p:sp>
    </p:spTree>
    <p:extLst>
      <p:ext uri="{BB962C8B-B14F-4D97-AF65-F5344CB8AC3E}">
        <p14:creationId xmlns:p14="http://schemas.microsoft.com/office/powerpoint/2010/main" val="290883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E1B7D08-3D83-458D-A577-BB55E55FB23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52042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0113" cy="6399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399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EEFB18-BA1D-41A0-9873-645E1FBEF4A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663260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5613" cy="9001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534400" cy="52562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8305800" y="6400800"/>
            <a:ext cx="836613" cy="455613"/>
          </a:xfrm>
        </p:spPr>
        <p:txBody>
          <a:bodyPr/>
          <a:lstStyle>
            <a:lvl1pPr>
              <a:defRPr/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40599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98A09C-1584-4E46-935C-492AB14C1C1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175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99F8BE-3158-4ACC-9D6D-293553305AA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78595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3F87AD-1B09-4106-B498-C90F07B9EFA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91379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F9CA2E-3FB3-45A8-9984-8D82C02330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13"/>
          </p:nvPr>
        </p:nvSpPr>
        <p:spPr>
          <a:xfrm>
            <a:off x="1143000" y="0"/>
            <a:ext cx="5181600" cy="417871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068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6F08723-54D2-4578-BD5A-75247D965FF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96699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A1E50F-F327-4055-8D0A-884D8C8DB3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18607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36EE54-81DB-4D53-A93A-BD88AB0017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340822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FEBB740-3606-4F0C-B3D6-7D39D1CFD47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96916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415" y="457200"/>
            <a:ext cx="8603185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3513"/>
            <a:ext cx="8534400" cy="540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705600" y="-14221"/>
            <a:ext cx="836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1" t="30441" r="14442" b="31507"/>
          <a:stretch/>
        </p:blipFill>
        <p:spPr>
          <a:xfrm>
            <a:off x="7733531" y="76200"/>
            <a:ext cx="124968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3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dt="0"/>
  <p:txStyles>
    <p:titleStyle>
      <a:lvl1pPr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Century Gothic" pitchFamily="34" charset="0"/>
        <a:defRPr sz="2800" b="1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j-cs"/>
        </a:defRPr>
      </a:lvl1pPr>
      <a:lvl2pPr marL="4318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2pPr>
      <a:lvl3pPr marL="647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3pPr>
      <a:lvl4pPr marL="8636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4pPr>
      <a:lvl5pPr marL="10795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5pPr>
      <a:lvl6pPr marL="1536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6pPr>
      <a:lvl7pPr marL="19939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7pPr>
      <a:lvl8pPr marL="24511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8pPr>
      <a:lvl9pPr marL="29083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9pPr>
    </p:titleStyle>
    <p:bodyStyle>
      <a:lvl1pPr marL="341313" indent="-341313" algn="l" defTabSz="457200" rtl="0" eaLnBrk="1" fontAlgn="base" hangingPunct="1">
        <a:lnSpc>
          <a:spcPct val="90000"/>
        </a:lnSpc>
        <a:spcBef>
          <a:spcPts val="650"/>
        </a:spcBef>
        <a:spcAft>
          <a:spcPct val="0"/>
        </a:spcAft>
        <a:buClr>
          <a:schemeClr val="tx1"/>
        </a:buClr>
        <a:buSzPct val="100000"/>
        <a:buFont typeface="Century Gothic" pitchFamily="34" charset="0"/>
        <a:buChar char="•"/>
        <a:defRPr sz="2600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1pPr>
      <a:lvl2pPr marL="741363" indent="-284163" algn="l" defTabSz="457200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Century Gothic" pitchFamily="34" charset="0"/>
        <a:buChar char="–"/>
        <a:defRPr sz="2200">
          <a:solidFill>
            <a:schemeClr val="tx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2pPr>
      <a:lvl3pPr marL="11430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2"/>
        </a:buClr>
        <a:buSzPct val="100000"/>
        <a:buFont typeface="Century Gothic" pitchFamily="34" charset="0"/>
        <a:buChar char="•"/>
        <a:defRPr>
          <a:solidFill>
            <a:schemeClr val="accent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3pPr>
      <a:lvl4pPr marL="1600200" indent="-228600" algn="l" defTabSz="457200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–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4pPr>
      <a:lvl5pPr marL="20574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•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5pPr>
      <a:lvl6pPr marL="25146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customXml" Target="../ink/ink2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~gbell/Computer_Structures__Readings_and_Examples/00000112.ht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ll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382N.1: Computer Architecture</a:t>
            </a:r>
            <a:br>
              <a:rPr lang="en-US" dirty="0"/>
            </a:br>
            <a:r>
              <a:rPr lang="en-US" dirty="0"/>
              <a:t>           Fall 2018: Lecture 15</a:t>
            </a:r>
            <a:br>
              <a:rPr lang="en-US" dirty="0"/>
            </a:b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Dam Sunwoo</a:t>
            </a:r>
          </a:p>
          <a:p>
            <a:r>
              <a:rPr lang="en-US" dirty="0"/>
              <a:t>University of Texas at Austin</a:t>
            </a:r>
          </a:p>
          <a:p>
            <a:r>
              <a:rPr lang="en-US" dirty="0"/>
              <a:t>Arm Research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949240" y="6771240"/>
              <a:ext cx="126000" cy="82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8440" y="6762240"/>
                <a:ext cx="1450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4815360" y="5627520"/>
              <a:ext cx="2520" cy="2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12480" y="5624280"/>
                <a:ext cx="8640" cy="8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Interrupts in a Processor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1173510" name="Rectangle 3"/>
          <p:cNvSpPr>
            <a:spLocks noChangeArrowheads="1"/>
          </p:cNvSpPr>
          <p:nvPr/>
        </p:nvSpPr>
        <p:spPr bwMode="auto">
          <a:xfrm>
            <a:off x="3200400" y="1981200"/>
            <a:ext cx="1981200" cy="1219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Processor</a:t>
            </a:r>
          </a:p>
        </p:txBody>
      </p:sp>
      <p:sp>
        <p:nvSpPr>
          <p:cNvPr id="1173511" name="Line 4"/>
          <p:cNvSpPr>
            <a:spLocks noChangeShapeType="1"/>
          </p:cNvSpPr>
          <p:nvPr/>
        </p:nvSpPr>
        <p:spPr bwMode="auto">
          <a:xfrm>
            <a:off x="1447800" y="3657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3512" name="Rectangle 5"/>
          <p:cNvSpPr>
            <a:spLocks noChangeArrowheads="1"/>
          </p:cNvSpPr>
          <p:nvPr/>
        </p:nvSpPr>
        <p:spPr bwMode="auto">
          <a:xfrm>
            <a:off x="3200400" y="4038600"/>
            <a:ext cx="1981200" cy="10668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>
                    <a:lumMod val="95000"/>
                  </a:schemeClr>
                </a:solidFill>
              </a:rPr>
              <a:t>Chipset</a:t>
            </a:r>
          </a:p>
        </p:txBody>
      </p:sp>
      <p:sp>
        <p:nvSpPr>
          <p:cNvPr id="1173513" name="Line 6"/>
          <p:cNvSpPr>
            <a:spLocks noChangeShapeType="1"/>
          </p:cNvSpPr>
          <p:nvPr/>
        </p:nvSpPr>
        <p:spPr bwMode="auto">
          <a:xfrm>
            <a:off x="5181600" y="4572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3514" name="Line 7"/>
          <p:cNvSpPr>
            <a:spLocks noChangeShapeType="1"/>
          </p:cNvSpPr>
          <p:nvPr/>
        </p:nvSpPr>
        <p:spPr bwMode="auto">
          <a:xfrm>
            <a:off x="4191000" y="3200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73515" name="Text Box 8"/>
          <p:cNvSpPr txBox="1">
            <a:spLocks noChangeArrowheads="1"/>
          </p:cNvSpPr>
          <p:nvPr/>
        </p:nvSpPr>
        <p:spPr bwMode="auto">
          <a:xfrm>
            <a:off x="5410200" y="4191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PCI</a:t>
            </a:r>
          </a:p>
        </p:txBody>
      </p:sp>
      <p:sp>
        <p:nvSpPr>
          <p:cNvPr id="1173516" name="Line 9"/>
          <p:cNvSpPr>
            <a:spLocks noChangeShapeType="1"/>
          </p:cNvSpPr>
          <p:nvPr/>
        </p:nvSpPr>
        <p:spPr bwMode="auto">
          <a:xfrm flipH="1">
            <a:off x="6019800" y="45720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3517" name="Line 10"/>
          <p:cNvSpPr>
            <a:spLocks noChangeShapeType="1"/>
          </p:cNvSpPr>
          <p:nvPr/>
        </p:nvSpPr>
        <p:spPr bwMode="auto">
          <a:xfrm flipH="1">
            <a:off x="6324600" y="45720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3518" name="Line 11"/>
          <p:cNvSpPr>
            <a:spLocks noChangeShapeType="1"/>
          </p:cNvSpPr>
          <p:nvPr/>
        </p:nvSpPr>
        <p:spPr bwMode="auto">
          <a:xfrm flipH="1">
            <a:off x="6629400" y="45720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3519" name="Line 12"/>
          <p:cNvSpPr>
            <a:spLocks noChangeShapeType="1"/>
          </p:cNvSpPr>
          <p:nvPr/>
        </p:nvSpPr>
        <p:spPr bwMode="auto">
          <a:xfrm flipH="1">
            <a:off x="6934200" y="45720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3520" name="Line 13"/>
          <p:cNvSpPr>
            <a:spLocks noChangeShapeType="1"/>
          </p:cNvSpPr>
          <p:nvPr/>
        </p:nvSpPr>
        <p:spPr bwMode="auto">
          <a:xfrm flipH="1">
            <a:off x="7239000" y="45720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3521" name="Text Box 14"/>
          <p:cNvSpPr txBox="1">
            <a:spLocks noChangeArrowheads="1"/>
          </p:cNvSpPr>
          <p:nvPr/>
        </p:nvSpPr>
        <p:spPr bwMode="auto">
          <a:xfrm rot="-4558110">
            <a:off x="5373687" y="5599113"/>
            <a:ext cx="1019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600"/>
              <a:t>keyboard</a:t>
            </a:r>
          </a:p>
        </p:txBody>
      </p:sp>
      <p:sp>
        <p:nvSpPr>
          <p:cNvPr id="1173522" name="Text Box 15"/>
          <p:cNvSpPr txBox="1">
            <a:spLocks noChangeArrowheads="1"/>
          </p:cNvSpPr>
          <p:nvPr/>
        </p:nvSpPr>
        <p:spPr bwMode="auto">
          <a:xfrm rot="-4558110">
            <a:off x="5915819" y="5452269"/>
            <a:ext cx="544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600"/>
              <a:t>disk</a:t>
            </a:r>
          </a:p>
        </p:txBody>
      </p:sp>
      <p:sp>
        <p:nvSpPr>
          <p:cNvPr id="1173523" name="Text Box 16"/>
          <p:cNvSpPr txBox="1">
            <a:spLocks noChangeArrowheads="1"/>
          </p:cNvSpPr>
          <p:nvPr/>
        </p:nvSpPr>
        <p:spPr bwMode="auto">
          <a:xfrm rot="-4558110">
            <a:off x="6045200" y="5613400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600"/>
              <a:t>network</a:t>
            </a:r>
          </a:p>
        </p:txBody>
      </p:sp>
      <p:cxnSp>
        <p:nvCxnSpPr>
          <p:cNvPr id="1173524" name="AutoShape 17"/>
          <p:cNvCxnSpPr>
            <a:cxnSpLocks noChangeShapeType="1"/>
            <a:stCxn id="1173512" idx="1"/>
            <a:endCxn id="1173510" idx="1"/>
          </p:cNvCxnSpPr>
          <p:nvPr/>
        </p:nvCxnSpPr>
        <p:spPr bwMode="auto">
          <a:xfrm rot="10800000" flipH="1">
            <a:off x="3200400" y="2590800"/>
            <a:ext cx="1588" cy="1981200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499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Happens After An Interrupt/Exception Occurs?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Call handler</a:t>
            </a:r>
          </a:p>
          <a:p>
            <a:pPr eaLnBrk="1" hangingPunct="1"/>
            <a:r>
              <a:rPr lang="en-US"/>
              <a:t>What if there are multiple interrupts/exceptions?</a:t>
            </a:r>
          </a:p>
          <a:p>
            <a:pPr eaLnBrk="1" hangingPunct="1"/>
            <a:r>
              <a:rPr lang="en-US"/>
              <a:t>How many handlers?</a:t>
            </a:r>
          </a:p>
          <a:p>
            <a:pPr lvl="1" eaLnBrk="1" hangingPunct="1"/>
            <a:r>
              <a:rPr lang="en-US"/>
              <a:t>Can you have just one?</a:t>
            </a:r>
          </a:p>
          <a:p>
            <a:pPr lvl="1" eaLnBrk="1" hangingPunct="1"/>
            <a:r>
              <a:rPr lang="en-US"/>
              <a:t>What does it need to do?</a:t>
            </a:r>
          </a:p>
          <a:p>
            <a:pPr lvl="2" eaLnBrk="1" hangingPunct="1"/>
            <a:r>
              <a:rPr lang="en-US"/>
              <a:t>Poll state to determine which interrupt/exception occurred</a:t>
            </a:r>
          </a:p>
          <a:p>
            <a:pPr lvl="2" eaLnBrk="1" hangingPunct="1"/>
            <a:r>
              <a:rPr lang="en-US"/>
              <a:t>Poll in priority order </a:t>
            </a:r>
          </a:p>
          <a:p>
            <a:pPr lvl="1" eaLnBrk="1" hangingPunct="1"/>
            <a:r>
              <a:rPr lang="en-US"/>
              <a:t>How can you determine which handler to go to more efficiently?</a:t>
            </a:r>
          </a:p>
          <a:p>
            <a:pPr lvl="2" eaLnBrk="1" hangingPunct="1"/>
            <a:r>
              <a:rPr lang="en-US" i="1"/>
              <a:t>Vector</a:t>
            </a:r>
            <a:r>
              <a:rPr lang="en-US"/>
              <a:t> to appropriate handler as specified by the specific interrupt/exception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093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Vectoring To Interrupt/Exception Handlers</a:t>
            </a:r>
          </a:p>
        </p:txBody>
      </p:sp>
      <p:sp>
        <p:nvSpPr>
          <p:cNvPr id="11837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95300" indent="-495300"/>
            <a:r>
              <a:rPr lang="en-US" dirty="0"/>
              <a:t>Temporarily disable new interrupts</a:t>
            </a:r>
          </a:p>
          <a:p>
            <a:pPr marL="495300" indent="-495300"/>
            <a:r>
              <a:rPr lang="en-US" dirty="0"/>
              <a:t>Enter supervisor mode at jump to handler</a:t>
            </a:r>
          </a:p>
          <a:p>
            <a:pPr marL="763588" lvl="1" indent="-419100"/>
            <a:r>
              <a:rPr lang="en-US" dirty="0"/>
              <a:t>Needed to fix problems</a:t>
            </a:r>
          </a:p>
          <a:p>
            <a:pPr marL="763588" lvl="1" indent="-419100"/>
            <a:r>
              <a:rPr lang="en-US" dirty="0"/>
              <a:t>But, priority for exception handling generally inherited from the original program</a:t>
            </a:r>
          </a:p>
          <a:p>
            <a:pPr marL="495300" indent="-495300" eaLnBrk="1" hangingPunct="1"/>
            <a:r>
              <a:rPr lang="en-US" dirty="0"/>
              <a:t>Interrupt/Exception saves PC of interrupted stream into special register</a:t>
            </a:r>
          </a:p>
          <a:p>
            <a:pPr marL="763588" lvl="1" indent="-419100" eaLnBrk="1" hangingPunct="1"/>
            <a:r>
              <a:rPr lang="en-US" dirty="0"/>
              <a:t>Other appropriate state may be saved</a:t>
            </a:r>
          </a:p>
          <a:p>
            <a:pPr marL="495300" indent="-495300" eaLnBrk="1" hangingPunct="1"/>
            <a:r>
              <a:rPr lang="en-US" dirty="0"/>
              <a:t>Constructs index into interrupt/exception vector</a:t>
            </a:r>
          </a:p>
          <a:p>
            <a:pPr marL="763588" lvl="1" indent="-419100" eaLnBrk="1" hangingPunct="1"/>
            <a:r>
              <a:rPr lang="en-US" dirty="0"/>
              <a:t>Uses interrupt/exception number as index</a:t>
            </a:r>
          </a:p>
          <a:p>
            <a:pPr marL="495300" indent="-495300" eaLnBrk="1" hangingPunct="1"/>
            <a:r>
              <a:rPr lang="en-US" dirty="0"/>
              <a:t>Jumps to that location in the interrupt/exception vector</a:t>
            </a:r>
          </a:p>
          <a:p>
            <a:pPr marL="763588" lvl="1" indent="-419100" eaLnBrk="1" hangingPunct="1"/>
            <a:r>
              <a:rPr lang="en-US" dirty="0"/>
              <a:t>Often another jump right afterwards to the interrupt/exception handling code</a:t>
            </a:r>
          </a:p>
          <a:p>
            <a:pPr marL="763588" lvl="1" indent="-419100" eaLnBrk="1" hangingPunct="1"/>
            <a:r>
              <a:rPr lang="en-US" dirty="0"/>
              <a:t>Re-enable new interrupts</a:t>
            </a:r>
          </a:p>
          <a:p>
            <a:pPr marL="763588" lvl="1" indent="-419100" eaLnBrk="1" hangingPunct="1"/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97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Handlers</a:t>
            </a:r>
          </a:p>
        </p:txBody>
      </p:sp>
      <p:sp>
        <p:nvSpPr>
          <p:cNvPr id="11898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DSI/ISI (Data/Instruction Storage Interrupt) handler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Page fault handler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 dirty="0"/>
              <a:t>Allocate page frame, read data from disk (if necessary), swap page back, update page table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External Interrupt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Poll all possible causes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 dirty="0"/>
              <a:t>Keyboard, disk, network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Copy into appropriate memory/buffer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err="1"/>
              <a:t>Decrementer</a:t>
            </a:r>
            <a:r>
              <a:rPr lang="en-US" sz="2000" dirty="0"/>
              <a:t> (timer)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Switch to new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Do LRU bit flipping for page reclamation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Etc.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TRAPs: debugger may replace instructions with TRAPs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 dirty="0"/>
              <a:t>Use saved PC to figure out where you are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 dirty="0"/>
              <a:t>How do you resume?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22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Nested Exceptions</a:t>
            </a:r>
          </a:p>
        </p:txBody>
      </p:sp>
      <p:sp>
        <p:nvSpPr>
          <p:cNvPr id="11919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One interrupt/exception occurs when another is already active</a:t>
            </a:r>
          </a:p>
          <a:p>
            <a:pPr eaLnBrk="1" hangingPunct="1"/>
            <a:r>
              <a:rPr lang="en-US" dirty="0"/>
              <a:t>Priority maintained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Can fundamentally do it</a:t>
            </a:r>
          </a:p>
          <a:p>
            <a:pPr lvl="1" eaLnBrk="1" hangingPunct="1"/>
            <a:r>
              <a:rPr lang="en-US"/>
              <a:t>Subroutine calls within subroutine calls</a:t>
            </a:r>
          </a:p>
          <a:p>
            <a:pPr lvl="1" eaLnBrk="1" hangingPunct="1"/>
            <a:r>
              <a:rPr lang="en-US" dirty="0"/>
              <a:t>Handlers need to save appropriate state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53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vs. Exceptions Summary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433511"/>
          <a:ext cx="8534400" cy="371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2568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Lato" panose="020F0502020204030203" pitchFamily="34" charset="0"/>
                        </a:rPr>
                        <a:t>Interrupts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ato" panose="020F0502020204030203" pitchFamily="34" charset="0"/>
                        </a:rPr>
                        <a:t>Exceptions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921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Lato" panose="020F0502020204030203" pitchFamily="34" charset="0"/>
                        </a:rPr>
                        <a:t>External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CAUSE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ato" panose="020F0502020204030203" pitchFamily="34" charset="0"/>
                        </a:rPr>
                        <a:t>Internal to running program</a:t>
                      </a:r>
                      <a:r>
                        <a:rPr lang="en-US" sz="2000" baseline="0" dirty="0">
                          <a:latin typeface="Lato" panose="020F0502020204030203" pitchFamily="34" charset="0"/>
                        </a:rPr>
                        <a:t> (process)</a:t>
                      </a:r>
                      <a:endParaRPr lang="en-US" sz="20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568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Lato" panose="020F0502020204030203" pitchFamily="34" charset="0"/>
                        </a:rPr>
                        <a:t>Usually, when convenient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WHEN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 HANDLED</a:t>
                      </a:r>
                      <a:endParaRPr lang="en-US" sz="200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ato" panose="020F0502020204030203" pitchFamily="34" charset="0"/>
                        </a:rPr>
                        <a:t>Usually, when detected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568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Lato" panose="020F0502020204030203" pitchFamily="34" charset="0"/>
                        </a:rPr>
                        <a:t>Depends on 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PRIORITY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ato" panose="020F0502020204030203" pitchFamily="34" charset="0"/>
                        </a:rPr>
                        <a:t>Same as running process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568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Lato" panose="020F0502020204030203" pitchFamily="34" charset="0"/>
                        </a:rPr>
                        <a:t>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CONTEXT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ato" panose="020F0502020204030203" pitchFamily="34" charset="0"/>
                        </a:rPr>
                        <a:t>Process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568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Lato" panose="020F0502020204030203" pitchFamily="34" charset="0"/>
                        </a:rPr>
                        <a:t>Usually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MASKABLE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ato" panose="020F0502020204030203" pitchFamily="34" charset="0"/>
                        </a:rPr>
                        <a:t>Usually</a:t>
                      </a:r>
                      <a:r>
                        <a:rPr lang="en-US" sz="2000" baseline="0" dirty="0">
                          <a:latin typeface="Lato" panose="020F0502020204030203" pitchFamily="34" charset="0"/>
                        </a:rPr>
                        <a:t> not</a:t>
                      </a:r>
                      <a:endParaRPr lang="en-US" sz="20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6464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1B18D5-158E-C948-AB0F-FE95E87E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AC70F9-1E10-E64F-83E4-D4070B1F1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9D25C-A40F-2B46-9705-96AB1D1EFF71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4145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Memory, Cache, Processor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45475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F4B105C9-BB96-4DBF-85C2-415ED3FA4649}" type="slidenum">
              <a:rPr lang="en-US" altLang="en-US" sz="1000"/>
              <a:pPr algn="r" eaLnBrk="1" hangingPunct="1"/>
              <a:t>17</a:t>
            </a:fld>
            <a:endParaRPr lang="en-US" altLang="en-US" sz="1000"/>
          </a:p>
        </p:txBody>
      </p:sp>
      <p:sp>
        <p:nvSpPr>
          <p:cNvPr id="745476" name="Rectangle 8"/>
          <p:cNvSpPr>
            <a:spLocks noChangeArrowheads="1"/>
          </p:cNvSpPr>
          <p:nvPr/>
        </p:nvSpPr>
        <p:spPr bwMode="auto">
          <a:xfrm>
            <a:off x="228600" y="1752600"/>
            <a:ext cx="8686800" cy="4724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8000"/>
              <a:t>Living Room</a:t>
            </a:r>
          </a:p>
        </p:txBody>
      </p:sp>
      <p:pic>
        <p:nvPicPr>
          <p:cNvPr id="282628" name="Picture 4" descr="IMG_42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971800"/>
            <a:ext cx="23114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2629" name="Picture 5" descr="IMG_42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23622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2631" name="Picture 7" descr="MCj0239189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276600"/>
            <a:ext cx="18288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03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Early Word on Memory Hierarchy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90883" name="Rectangle 3"/>
          <p:cNvSpPr>
            <a:spLocks noChangeArrowheads="1"/>
          </p:cNvSpPr>
          <p:nvPr/>
        </p:nvSpPr>
        <p:spPr bwMode="auto">
          <a:xfrm>
            <a:off x="381000" y="1727200"/>
            <a:ext cx="81534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800"/>
              <a:t>“4.1. Ideally one would desire an indefinitely large memory capacity … We are therefore forced to recognize the possibility of constructing a hierarchy of memories, each of which has greater capacity than the preceding but which is less quickly accessible.”</a:t>
            </a:r>
          </a:p>
          <a:p>
            <a:pPr algn="ctr" eaLnBrk="0" hangingPunct="0"/>
            <a:r>
              <a:rPr lang="en-US">
                <a:hlinkClick r:id="rId3"/>
              </a:rPr>
              <a:t>Burks, Goldstine, and von Neumann, "Preliminary discussion of the logical design of an electronic computing instrument," 1946</a:t>
            </a:r>
            <a:r>
              <a:rPr lang="en-US"/>
              <a:t> </a:t>
            </a:r>
            <a:endParaRPr lang="en-US" sz="2800"/>
          </a:p>
          <a:p>
            <a:pPr algn="ctr" eaLnBrk="0" hangingPunct="0"/>
            <a:r>
              <a:rPr lang="en-US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0857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/>
              <a:t>Cray-1 Solution: Register File Hierarchy</a:t>
            </a:r>
          </a:p>
        </p:txBody>
      </p:sp>
      <p:sp>
        <p:nvSpPr>
          <p:cNvPr id="753669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/>
              <a:t>Only 8 vector, 8 scalar, 8 address registers</a:t>
            </a:r>
          </a:p>
          <a:p>
            <a:pPr lvl="1" eaLnBrk="1" hangingPunct="1"/>
            <a:r>
              <a:rPr lang="en-US"/>
              <a:t>Electrical/address space considerations</a:t>
            </a:r>
          </a:p>
          <a:p>
            <a:pPr eaLnBrk="1" hangingPunct="1"/>
            <a:r>
              <a:rPr lang="en-US"/>
              <a:t>Working set is often larger for scalar/address</a:t>
            </a:r>
          </a:p>
          <a:p>
            <a:pPr lvl="1" eaLnBrk="1" hangingPunct="1"/>
            <a:r>
              <a:rPr lang="en-US"/>
              <a:t>vector operations could be “chained”</a:t>
            </a:r>
          </a:p>
          <a:p>
            <a:pPr lvl="2" eaLnBrk="1" hangingPunct="1"/>
            <a:r>
              <a:rPr lang="en-US"/>
              <a:t>pipelined: while later part of vector read, beginning can be operated on</a:t>
            </a:r>
          </a:p>
          <a:p>
            <a:pPr lvl="2" eaLnBrk="1" hangingPunct="1"/>
            <a:endParaRPr lang="en-US"/>
          </a:p>
          <a:p>
            <a:pPr eaLnBrk="1" hangingPunct="1"/>
            <a:r>
              <a:rPr lang="en-US"/>
              <a:t>Have additional explicitly-addressed RAMs further away than registers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53667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5D789B3-3C1F-4130-9DF0-6D292022954E}" type="slidenum">
              <a:rPr lang="en-US" altLang="en-US" sz="1000"/>
              <a:pPr algn="r" eaLnBrk="1" hangingPunct="1"/>
              <a:t>19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80510931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Lab 4 posted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Will cover Interrupts and Exceptions today to help with the lab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2907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/>
              <a:t>Cray-1: More Registers</a:t>
            </a:r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55715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FEAEE391-A09E-4B75-B241-13D6C2350D1C}" type="slidenum">
              <a:rPr lang="en-US" altLang="en-US" sz="1000"/>
              <a:pPr algn="r" eaLnBrk="1" hangingPunct="1"/>
              <a:t>20</a:t>
            </a:fld>
            <a:endParaRPr lang="en-US" altLang="en-US" sz="1000"/>
          </a:p>
        </p:txBody>
      </p:sp>
      <p:sp>
        <p:nvSpPr>
          <p:cNvPr id="755717" name="Rectangle 3"/>
          <p:cNvSpPr>
            <a:spLocks noChangeArrowheads="1"/>
          </p:cNvSpPr>
          <p:nvPr/>
        </p:nvSpPr>
        <p:spPr bwMode="auto">
          <a:xfrm>
            <a:off x="920750" y="1987550"/>
            <a:ext cx="1130300" cy="3721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/>
              <a:t>Single-</a:t>
            </a:r>
          </a:p>
          <a:p>
            <a:pPr algn="ctr" eaLnBrk="0" hangingPunct="0"/>
            <a:r>
              <a:rPr lang="en-US" sz="1800"/>
              <a:t>Ported</a:t>
            </a:r>
          </a:p>
          <a:p>
            <a:pPr algn="ctr" eaLnBrk="0" hangingPunct="0"/>
            <a:r>
              <a:rPr lang="en-US" sz="1800"/>
              <a:t>Memory</a:t>
            </a:r>
          </a:p>
          <a:p>
            <a:pPr algn="ctr" eaLnBrk="0" hangingPunct="0"/>
            <a:r>
              <a:rPr lang="en-US" sz="1800"/>
              <a:t>(320 MW/</a:t>
            </a:r>
          </a:p>
          <a:p>
            <a:pPr algn="ctr" eaLnBrk="0" hangingPunct="0"/>
            <a:r>
              <a:rPr lang="en-US" sz="1800"/>
              <a:t>sec)</a:t>
            </a:r>
          </a:p>
        </p:txBody>
      </p:sp>
      <p:sp>
        <p:nvSpPr>
          <p:cNvPr id="755718" name="Rectangle 4"/>
          <p:cNvSpPr>
            <a:spLocks noChangeArrowheads="1"/>
          </p:cNvSpPr>
          <p:nvPr/>
        </p:nvSpPr>
        <p:spPr bwMode="auto">
          <a:xfrm>
            <a:off x="2444750" y="2444750"/>
            <a:ext cx="1358900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/>
              <a:t>64 (78?)</a:t>
            </a:r>
          </a:p>
          <a:p>
            <a:pPr algn="ctr" eaLnBrk="0" hangingPunct="0"/>
            <a:r>
              <a:rPr lang="en-US" sz="1800"/>
              <a:t>T-Registers</a:t>
            </a:r>
          </a:p>
        </p:txBody>
      </p:sp>
      <p:sp>
        <p:nvSpPr>
          <p:cNvPr id="755719" name="Rectangle 5"/>
          <p:cNvSpPr>
            <a:spLocks noChangeArrowheads="1"/>
          </p:cNvSpPr>
          <p:nvPr/>
        </p:nvSpPr>
        <p:spPr bwMode="auto">
          <a:xfrm>
            <a:off x="2444750" y="4197350"/>
            <a:ext cx="1358900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/>
              <a:t>64 (78?)</a:t>
            </a:r>
          </a:p>
          <a:p>
            <a:pPr algn="ctr" eaLnBrk="0" hangingPunct="0"/>
            <a:r>
              <a:rPr lang="en-US" sz="1800"/>
              <a:t>B-Registers</a:t>
            </a:r>
          </a:p>
        </p:txBody>
      </p:sp>
      <p:sp>
        <p:nvSpPr>
          <p:cNvPr id="755720" name="Line 6"/>
          <p:cNvSpPr>
            <a:spLocks noChangeShapeType="1"/>
          </p:cNvSpPr>
          <p:nvPr/>
        </p:nvSpPr>
        <p:spPr bwMode="auto">
          <a:xfrm>
            <a:off x="2057400" y="2971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5721" name="Line 7"/>
          <p:cNvSpPr>
            <a:spLocks noChangeShapeType="1"/>
          </p:cNvSpPr>
          <p:nvPr/>
        </p:nvSpPr>
        <p:spPr bwMode="auto">
          <a:xfrm>
            <a:off x="2057400" y="4724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55722" name="Group 8"/>
          <p:cNvGrpSpPr>
            <a:grpSpLocks/>
          </p:cNvGrpSpPr>
          <p:nvPr/>
        </p:nvGrpSpPr>
        <p:grpSpPr bwMode="auto">
          <a:xfrm>
            <a:off x="4349750" y="2520950"/>
            <a:ext cx="1739900" cy="901700"/>
            <a:chOff x="2740" y="1588"/>
            <a:chExt cx="1096" cy="568"/>
          </a:xfrm>
        </p:grpSpPr>
        <p:sp>
          <p:nvSpPr>
            <p:cNvPr id="755723" name="Rectangle 9"/>
            <p:cNvSpPr>
              <a:spLocks noChangeArrowheads="1"/>
            </p:cNvSpPr>
            <p:nvPr/>
          </p:nvSpPr>
          <p:spPr bwMode="auto">
            <a:xfrm>
              <a:off x="3076" y="1588"/>
              <a:ext cx="76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55724" name="Rectangle 10"/>
            <p:cNvSpPr>
              <a:spLocks noChangeArrowheads="1"/>
            </p:cNvSpPr>
            <p:nvPr/>
          </p:nvSpPr>
          <p:spPr bwMode="auto">
            <a:xfrm>
              <a:off x="3028" y="1636"/>
              <a:ext cx="76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55725" name="Rectangle 11"/>
            <p:cNvSpPr>
              <a:spLocks noChangeArrowheads="1"/>
            </p:cNvSpPr>
            <p:nvPr/>
          </p:nvSpPr>
          <p:spPr bwMode="auto">
            <a:xfrm>
              <a:off x="2980" y="1684"/>
              <a:ext cx="76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55726" name="Rectangle 12"/>
            <p:cNvSpPr>
              <a:spLocks noChangeArrowheads="1"/>
            </p:cNvSpPr>
            <p:nvPr/>
          </p:nvSpPr>
          <p:spPr bwMode="auto">
            <a:xfrm>
              <a:off x="2932" y="1732"/>
              <a:ext cx="76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55727" name="Rectangle 13"/>
            <p:cNvSpPr>
              <a:spLocks noChangeArrowheads="1"/>
            </p:cNvSpPr>
            <p:nvPr/>
          </p:nvSpPr>
          <p:spPr bwMode="auto">
            <a:xfrm>
              <a:off x="2884" y="1780"/>
              <a:ext cx="76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55728" name="Rectangle 14"/>
            <p:cNvSpPr>
              <a:spLocks noChangeArrowheads="1"/>
            </p:cNvSpPr>
            <p:nvPr/>
          </p:nvSpPr>
          <p:spPr bwMode="auto">
            <a:xfrm>
              <a:off x="2836" y="1828"/>
              <a:ext cx="76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55729" name="Rectangle 15"/>
            <p:cNvSpPr>
              <a:spLocks noChangeArrowheads="1"/>
            </p:cNvSpPr>
            <p:nvPr/>
          </p:nvSpPr>
          <p:spPr bwMode="auto">
            <a:xfrm>
              <a:off x="2788" y="1876"/>
              <a:ext cx="76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55730" name="Rectangle 16"/>
            <p:cNvSpPr>
              <a:spLocks noChangeArrowheads="1"/>
            </p:cNvSpPr>
            <p:nvPr/>
          </p:nvSpPr>
          <p:spPr bwMode="auto">
            <a:xfrm>
              <a:off x="2740" y="1924"/>
              <a:ext cx="76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sz="1800"/>
                <a:t>S registers</a:t>
              </a:r>
            </a:p>
          </p:txBody>
        </p:sp>
      </p:grpSp>
      <p:grpSp>
        <p:nvGrpSpPr>
          <p:cNvPr id="755731" name="Group 17"/>
          <p:cNvGrpSpPr>
            <a:grpSpLocks/>
          </p:cNvGrpSpPr>
          <p:nvPr/>
        </p:nvGrpSpPr>
        <p:grpSpPr bwMode="auto">
          <a:xfrm>
            <a:off x="4349750" y="4197350"/>
            <a:ext cx="1739900" cy="901700"/>
            <a:chOff x="2740" y="2644"/>
            <a:chExt cx="1096" cy="568"/>
          </a:xfrm>
        </p:grpSpPr>
        <p:sp>
          <p:nvSpPr>
            <p:cNvPr id="755732" name="Rectangle 18"/>
            <p:cNvSpPr>
              <a:spLocks noChangeArrowheads="1"/>
            </p:cNvSpPr>
            <p:nvPr/>
          </p:nvSpPr>
          <p:spPr bwMode="auto">
            <a:xfrm>
              <a:off x="3076" y="2644"/>
              <a:ext cx="76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55733" name="Rectangle 19"/>
            <p:cNvSpPr>
              <a:spLocks noChangeArrowheads="1"/>
            </p:cNvSpPr>
            <p:nvPr/>
          </p:nvSpPr>
          <p:spPr bwMode="auto">
            <a:xfrm>
              <a:off x="3028" y="2692"/>
              <a:ext cx="76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55734" name="Rectangle 20"/>
            <p:cNvSpPr>
              <a:spLocks noChangeArrowheads="1"/>
            </p:cNvSpPr>
            <p:nvPr/>
          </p:nvSpPr>
          <p:spPr bwMode="auto">
            <a:xfrm>
              <a:off x="2980" y="2740"/>
              <a:ext cx="76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55735" name="Rectangle 21"/>
            <p:cNvSpPr>
              <a:spLocks noChangeArrowheads="1"/>
            </p:cNvSpPr>
            <p:nvPr/>
          </p:nvSpPr>
          <p:spPr bwMode="auto">
            <a:xfrm>
              <a:off x="2932" y="2788"/>
              <a:ext cx="76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55736" name="Rectangle 22"/>
            <p:cNvSpPr>
              <a:spLocks noChangeArrowheads="1"/>
            </p:cNvSpPr>
            <p:nvPr/>
          </p:nvSpPr>
          <p:spPr bwMode="auto">
            <a:xfrm>
              <a:off x="2884" y="2836"/>
              <a:ext cx="76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55737" name="Rectangle 23"/>
            <p:cNvSpPr>
              <a:spLocks noChangeArrowheads="1"/>
            </p:cNvSpPr>
            <p:nvPr/>
          </p:nvSpPr>
          <p:spPr bwMode="auto">
            <a:xfrm>
              <a:off x="2836" y="2884"/>
              <a:ext cx="76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55738" name="Rectangle 24"/>
            <p:cNvSpPr>
              <a:spLocks noChangeArrowheads="1"/>
            </p:cNvSpPr>
            <p:nvPr/>
          </p:nvSpPr>
          <p:spPr bwMode="auto">
            <a:xfrm>
              <a:off x="2788" y="2932"/>
              <a:ext cx="76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55739" name="Rectangle 25"/>
            <p:cNvSpPr>
              <a:spLocks noChangeArrowheads="1"/>
            </p:cNvSpPr>
            <p:nvPr/>
          </p:nvSpPr>
          <p:spPr bwMode="auto">
            <a:xfrm>
              <a:off x="2740" y="2980"/>
              <a:ext cx="76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sz="1800"/>
                <a:t>A registers</a:t>
              </a:r>
            </a:p>
          </p:txBody>
        </p:sp>
      </p:grpSp>
      <p:sp>
        <p:nvSpPr>
          <p:cNvPr id="755740" name="Line 26"/>
          <p:cNvSpPr>
            <a:spLocks noChangeShapeType="1"/>
          </p:cNvSpPr>
          <p:nvPr/>
        </p:nvSpPr>
        <p:spPr bwMode="auto">
          <a:xfrm>
            <a:off x="6324600" y="2819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5741" name="Line 27"/>
          <p:cNvSpPr>
            <a:spLocks noChangeShapeType="1"/>
          </p:cNvSpPr>
          <p:nvPr/>
        </p:nvSpPr>
        <p:spPr bwMode="auto">
          <a:xfrm>
            <a:off x="6324600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5742" name="Rectangle 28"/>
          <p:cNvSpPr>
            <a:spLocks noChangeArrowheads="1"/>
          </p:cNvSpPr>
          <p:nvPr/>
        </p:nvSpPr>
        <p:spPr bwMode="auto">
          <a:xfrm>
            <a:off x="7375525" y="2566988"/>
            <a:ext cx="8286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Scalar</a:t>
            </a:r>
          </a:p>
          <a:p>
            <a:pPr eaLnBrk="0" hangingPunct="0"/>
            <a:r>
              <a:rPr lang="en-US" sz="1800"/>
              <a:t>FU’s</a:t>
            </a:r>
          </a:p>
        </p:txBody>
      </p:sp>
      <p:sp>
        <p:nvSpPr>
          <p:cNvPr id="755743" name="Rectangle 29"/>
          <p:cNvSpPr>
            <a:spLocks noChangeArrowheads="1"/>
          </p:cNvSpPr>
          <p:nvPr/>
        </p:nvSpPr>
        <p:spPr bwMode="auto">
          <a:xfrm>
            <a:off x="7451725" y="4090988"/>
            <a:ext cx="1019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Address</a:t>
            </a:r>
          </a:p>
          <a:p>
            <a:pPr eaLnBrk="0" hangingPunct="0"/>
            <a:r>
              <a:rPr lang="en-US" sz="1800"/>
              <a:t>FU’s</a:t>
            </a:r>
          </a:p>
        </p:txBody>
      </p:sp>
      <p:sp>
        <p:nvSpPr>
          <p:cNvPr id="755744" name="Line 30"/>
          <p:cNvSpPr>
            <a:spLocks noChangeShapeType="1"/>
          </p:cNvSpPr>
          <p:nvPr/>
        </p:nvSpPr>
        <p:spPr bwMode="auto">
          <a:xfrm>
            <a:off x="3810000" y="2895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5745" name="Line 31"/>
          <p:cNvSpPr>
            <a:spLocks noChangeShapeType="1"/>
          </p:cNvSpPr>
          <p:nvPr/>
        </p:nvSpPr>
        <p:spPr bwMode="auto">
          <a:xfrm>
            <a:off x="3810000" y="4572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5746" name="Rectangle 32"/>
          <p:cNvSpPr>
            <a:spLocks noChangeArrowheads="1"/>
          </p:cNvSpPr>
          <p:nvPr/>
        </p:nvSpPr>
        <p:spPr bwMode="auto">
          <a:xfrm>
            <a:off x="4937125" y="5386388"/>
            <a:ext cx="38893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Provide operations to explicitly move</a:t>
            </a:r>
          </a:p>
          <a:p>
            <a:pPr eaLnBrk="0" hangingPunct="0"/>
            <a:r>
              <a:rPr lang="en-US" sz="1800"/>
              <a:t>data between S/T and A/B registers</a:t>
            </a:r>
          </a:p>
        </p:txBody>
      </p:sp>
    </p:spTree>
    <p:extLst>
      <p:ext uri="{BB962C8B-B14F-4D97-AF65-F5344CB8AC3E}">
        <p14:creationId xmlns:p14="http://schemas.microsoft.com/office/powerpoint/2010/main" val="6066190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DSPs and Stream Processors: </a:t>
            </a:r>
            <a:br>
              <a:rPr lang="en-US"/>
            </a:br>
            <a:r>
              <a:rPr lang="en-US"/>
              <a:t>Explicit Memory Hierarchy</a:t>
            </a:r>
          </a:p>
        </p:txBody>
      </p:sp>
      <p:sp>
        <p:nvSpPr>
          <p:cNvPr id="763923" name="Rectangle 19"/>
          <p:cNvSpPr>
            <a:spLocks noGrp="1" noChangeArrowheads="1"/>
          </p:cNvSpPr>
          <p:nvPr>
            <p:ph idx="1"/>
          </p:nvPr>
        </p:nvSpPr>
        <p:spPr>
          <a:xfrm>
            <a:off x="457200" y="5183187"/>
            <a:ext cx="8534400" cy="165893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/>
              <a:t>DSPs: Scratchpad memory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GPUs: “Shared memory”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Sony Cell Broadband Engine (PS3): Local store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Stream Processors: Stream register file (SRF)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1644650" y="1447800"/>
            <a:ext cx="1130300" cy="3721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/>
              <a:t>DRAM</a:t>
            </a:r>
          </a:p>
        </p:txBody>
      </p:sp>
      <p:sp>
        <p:nvSpPr>
          <p:cNvPr id="763908" name="Rectangle 4"/>
          <p:cNvSpPr>
            <a:spLocks noChangeArrowheads="1"/>
          </p:cNvSpPr>
          <p:nvPr/>
        </p:nvSpPr>
        <p:spPr bwMode="auto">
          <a:xfrm>
            <a:off x="3168650" y="2767013"/>
            <a:ext cx="1358900" cy="1728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/>
              <a:t>Local</a:t>
            </a:r>
          </a:p>
          <a:p>
            <a:pPr algn="ctr" eaLnBrk="0" hangingPunct="0"/>
            <a:r>
              <a:rPr lang="en-US" sz="1800"/>
              <a:t>SRAM</a:t>
            </a:r>
          </a:p>
        </p:txBody>
      </p:sp>
      <p:sp>
        <p:nvSpPr>
          <p:cNvPr id="763909" name="Line 5"/>
          <p:cNvSpPr>
            <a:spLocks noChangeShapeType="1"/>
          </p:cNvSpPr>
          <p:nvPr/>
        </p:nvSpPr>
        <p:spPr bwMode="auto">
          <a:xfrm>
            <a:off x="2781300" y="3294063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63910" name="Group 6"/>
          <p:cNvGrpSpPr>
            <a:grpSpLocks/>
          </p:cNvGrpSpPr>
          <p:nvPr/>
        </p:nvGrpSpPr>
        <p:grpSpPr bwMode="auto">
          <a:xfrm>
            <a:off x="5073650" y="2965450"/>
            <a:ext cx="1739900" cy="901700"/>
            <a:chOff x="2740" y="2644"/>
            <a:chExt cx="1096" cy="568"/>
          </a:xfrm>
        </p:grpSpPr>
        <p:sp>
          <p:nvSpPr>
            <p:cNvPr id="763911" name="Rectangle 7"/>
            <p:cNvSpPr>
              <a:spLocks noChangeArrowheads="1"/>
            </p:cNvSpPr>
            <p:nvPr/>
          </p:nvSpPr>
          <p:spPr bwMode="auto">
            <a:xfrm>
              <a:off x="3076" y="2644"/>
              <a:ext cx="76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12" name="Rectangle 8"/>
            <p:cNvSpPr>
              <a:spLocks noChangeArrowheads="1"/>
            </p:cNvSpPr>
            <p:nvPr/>
          </p:nvSpPr>
          <p:spPr bwMode="auto">
            <a:xfrm>
              <a:off x="3028" y="2692"/>
              <a:ext cx="76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13" name="Rectangle 9"/>
            <p:cNvSpPr>
              <a:spLocks noChangeArrowheads="1"/>
            </p:cNvSpPr>
            <p:nvPr/>
          </p:nvSpPr>
          <p:spPr bwMode="auto">
            <a:xfrm>
              <a:off x="2980" y="2740"/>
              <a:ext cx="76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14" name="Rectangle 10"/>
            <p:cNvSpPr>
              <a:spLocks noChangeArrowheads="1"/>
            </p:cNvSpPr>
            <p:nvPr/>
          </p:nvSpPr>
          <p:spPr bwMode="auto">
            <a:xfrm>
              <a:off x="2932" y="2788"/>
              <a:ext cx="76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15" name="Rectangle 11"/>
            <p:cNvSpPr>
              <a:spLocks noChangeArrowheads="1"/>
            </p:cNvSpPr>
            <p:nvPr/>
          </p:nvSpPr>
          <p:spPr bwMode="auto">
            <a:xfrm>
              <a:off x="2884" y="2836"/>
              <a:ext cx="76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16" name="Rectangle 12"/>
            <p:cNvSpPr>
              <a:spLocks noChangeArrowheads="1"/>
            </p:cNvSpPr>
            <p:nvPr/>
          </p:nvSpPr>
          <p:spPr bwMode="auto">
            <a:xfrm>
              <a:off x="2836" y="2884"/>
              <a:ext cx="76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17" name="Rectangle 13"/>
            <p:cNvSpPr>
              <a:spLocks noChangeArrowheads="1"/>
            </p:cNvSpPr>
            <p:nvPr/>
          </p:nvSpPr>
          <p:spPr bwMode="auto">
            <a:xfrm>
              <a:off x="2788" y="2932"/>
              <a:ext cx="76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18" name="Rectangle 14"/>
            <p:cNvSpPr>
              <a:spLocks noChangeArrowheads="1"/>
            </p:cNvSpPr>
            <p:nvPr/>
          </p:nvSpPr>
          <p:spPr bwMode="auto">
            <a:xfrm>
              <a:off x="2740" y="2980"/>
              <a:ext cx="76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sz="1800"/>
                <a:t> Registers</a:t>
              </a:r>
            </a:p>
          </p:txBody>
        </p:sp>
      </p:grpSp>
      <p:sp>
        <p:nvSpPr>
          <p:cNvPr id="763919" name="Line 15"/>
          <p:cNvSpPr>
            <a:spLocks noChangeShapeType="1"/>
          </p:cNvSpPr>
          <p:nvPr/>
        </p:nvSpPr>
        <p:spPr bwMode="auto">
          <a:xfrm>
            <a:off x="7048500" y="331152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3920" name="Rectangle 16"/>
          <p:cNvSpPr>
            <a:spLocks noChangeArrowheads="1"/>
          </p:cNvSpPr>
          <p:nvPr/>
        </p:nvSpPr>
        <p:spPr bwMode="auto">
          <a:xfrm>
            <a:off x="8175625" y="3059113"/>
            <a:ext cx="739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ALUs</a:t>
            </a:r>
          </a:p>
        </p:txBody>
      </p:sp>
      <p:sp>
        <p:nvSpPr>
          <p:cNvPr id="763921" name="Line 17"/>
          <p:cNvSpPr>
            <a:spLocks noChangeShapeType="1"/>
          </p:cNvSpPr>
          <p:nvPr/>
        </p:nvSpPr>
        <p:spPr bwMode="auto">
          <a:xfrm>
            <a:off x="4533900" y="327025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3922" name="Text Box 18"/>
          <p:cNvSpPr txBox="1">
            <a:spLocks noChangeArrowheads="1"/>
          </p:cNvSpPr>
          <p:nvPr/>
        </p:nvSpPr>
        <p:spPr bwMode="auto">
          <a:xfrm>
            <a:off x="3908425" y="44529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14800" y="1294002"/>
            <a:ext cx="50481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Lato" panose="020F0502020204030203"/>
              </a:rPr>
              <a:t>DRAM and local SRAM use different</a:t>
            </a:r>
            <a:br>
              <a:rPr lang="en-US" dirty="0">
                <a:solidFill>
                  <a:schemeClr val="accent2"/>
                </a:solidFill>
                <a:latin typeface="Lato" panose="020F0502020204030203"/>
              </a:rPr>
            </a:br>
            <a:r>
              <a:rPr lang="en-US" dirty="0">
                <a:solidFill>
                  <a:schemeClr val="accent2"/>
                </a:solidFill>
                <a:latin typeface="Lato" panose="020F0502020204030203"/>
              </a:rPr>
              <a:t>addresses (and/or instructions)</a:t>
            </a:r>
          </a:p>
          <a:p>
            <a:r>
              <a:rPr lang="en-US" dirty="0">
                <a:solidFill>
                  <a:schemeClr val="accent2"/>
                </a:solidFill>
                <a:latin typeface="Lato" panose="020F0502020204030203"/>
              </a:rPr>
              <a:t>under explicit SW control.</a:t>
            </a:r>
            <a:br>
              <a:rPr lang="en-US" dirty="0">
                <a:solidFill>
                  <a:schemeClr val="accent2"/>
                </a:solidFill>
                <a:latin typeface="Lato" panose="020F0502020204030203"/>
              </a:rPr>
            </a:br>
            <a:r>
              <a:rPr lang="en-US" dirty="0">
                <a:solidFill>
                  <a:schemeClr val="accent2"/>
                </a:solidFill>
                <a:latin typeface="Lato" panose="020F0502020204030203"/>
              </a:rPr>
              <a:t>Often hard/impossible to get right</a:t>
            </a:r>
          </a:p>
        </p:txBody>
      </p:sp>
    </p:spTree>
    <p:extLst>
      <p:ext uri="{BB962C8B-B14F-4D97-AF65-F5344CB8AC3E}">
        <p14:creationId xmlns:p14="http://schemas.microsoft.com/office/powerpoint/2010/main" val="85055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2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/>
              <a:t>Want Automatic Management</a:t>
            </a:r>
          </a:p>
        </p:txBody>
      </p:sp>
      <p:sp>
        <p:nvSpPr>
          <p:cNvPr id="757765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Backing registers or scratchpad nice, but</a:t>
            </a:r>
          </a:p>
          <a:p>
            <a:pPr lvl="1" eaLnBrk="1" hangingPunct="1"/>
            <a:r>
              <a:rPr lang="en-US" dirty="0"/>
              <a:t>explicit management is painful</a:t>
            </a:r>
          </a:p>
          <a:p>
            <a:pPr lvl="1" eaLnBrk="1" hangingPunct="1"/>
            <a:r>
              <a:rPr lang="en-US" dirty="0"/>
              <a:t>often cannot tell statically what will be reused</a:t>
            </a:r>
          </a:p>
          <a:p>
            <a:pPr lvl="1" eaLnBrk="1" hangingPunct="1"/>
            <a:r>
              <a:rPr lang="en-US" dirty="0"/>
              <a:t>register files got larger</a:t>
            </a:r>
          </a:p>
          <a:p>
            <a:pPr lvl="2" eaLnBrk="1" hangingPunct="1"/>
            <a:r>
              <a:rPr lang="en-US" dirty="0"/>
              <a:t>backing registers needed to get correspondingly larger</a:t>
            </a:r>
          </a:p>
          <a:p>
            <a:pPr lvl="1"/>
            <a:r>
              <a:rPr lang="en-US" dirty="0"/>
              <a:t>code portability suffers too</a:t>
            </a:r>
          </a:p>
          <a:p>
            <a:pPr eaLnBrk="1" hangingPunct="1"/>
            <a:r>
              <a:rPr lang="en-US" dirty="0"/>
              <a:t>Caches</a:t>
            </a:r>
          </a:p>
          <a:p>
            <a:pPr lvl="1" eaLnBrk="1" hangingPunct="1"/>
            <a:r>
              <a:rPr lang="en-US" dirty="0"/>
              <a:t>Cray never believed in them (“Caches are for wimps!”)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57763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1D4AC4A-263A-4F33-8E29-1CEB24906927}" type="slidenum">
              <a:rPr lang="en-US" altLang="en-US" sz="1000"/>
              <a:pPr algn="r" eaLnBrk="1" hangingPunct="1"/>
              <a:t>22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27501007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2" name="Rectangle 11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/>
              <a:t>Caches: Automatic Management of Fast Storage</a:t>
            </a:r>
          </a:p>
        </p:txBody>
      </p:sp>
      <p:sp>
        <p:nvSpPr>
          <p:cNvPr id="759813" name="Rectangle 12"/>
          <p:cNvSpPr>
            <a:spLocks noGrp="1" noChangeArrowheads="1"/>
          </p:cNvSpPr>
          <p:nvPr>
            <p:ph idx="1"/>
          </p:nvPr>
        </p:nvSpPr>
        <p:spPr>
          <a:xfrm>
            <a:off x="457200" y="3200400"/>
            <a:ext cx="8534400" cy="3641726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200" dirty="0"/>
              <a:t>Assumptions:</a:t>
            </a:r>
          </a:p>
          <a:p>
            <a:pPr lvl="1" eaLnBrk="1" hangingPunct="1"/>
            <a:r>
              <a:rPr lang="en-US" sz="2000" dirty="0"/>
              <a:t>Memory access (~100ns) &gt;&gt; cache access (~1ns)</a:t>
            </a:r>
          </a:p>
          <a:p>
            <a:pPr lvl="2" eaLnBrk="1" hangingPunct="1"/>
            <a:r>
              <a:rPr lang="en-US" sz="1900" dirty="0"/>
              <a:t>Cache is smaller, faster, and more expensive than memory</a:t>
            </a:r>
          </a:p>
          <a:p>
            <a:pPr lvl="1" eaLnBrk="1" hangingPunct="1"/>
            <a:r>
              <a:rPr lang="en-US" sz="2000" dirty="0"/>
              <a:t>Programs exhibit </a:t>
            </a:r>
            <a:r>
              <a:rPr lang="en-US" sz="2000" i="1" dirty="0"/>
              <a:t>temporal locality</a:t>
            </a:r>
          </a:p>
          <a:p>
            <a:pPr lvl="2" eaLnBrk="1" hangingPunct="1"/>
            <a:r>
              <a:rPr lang="en-US" sz="1900" dirty="0"/>
              <a:t>If an item is referenced, it will tend to be referenced again soon</a:t>
            </a:r>
          </a:p>
          <a:p>
            <a:pPr eaLnBrk="1" hangingPunct="1"/>
            <a:r>
              <a:rPr lang="en-US" sz="2200" dirty="0"/>
              <a:t>Can you do this between memory and disk???</a:t>
            </a:r>
          </a:p>
          <a:p>
            <a:pPr eaLnBrk="1" hangingPunct="1"/>
            <a:r>
              <a:rPr lang="en-US" sz="2200" dirty="0"/>
              <a:t>Memory hierarchy gets deep</a:t>
            </a:r>
          </a:p>
          <a:p>
            <a:pPr lvl="1"/>
            <a:r>
              <a:rPr lang="en-US" sz="1800" dirty="0"/>
              <a:t>Today, 3 levels of on-chip caches are common</a:t>
            </a:r>
          </a:p>
          <a:p>
            <a:pPr lvl="1"/>
            <a:r>
              <a:rPr lang="en-US" sz="1800" dirty="0"/>
              <a:t>Also between memory and disk/SSD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59811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AE16FAE-C554-47E7-BC7B-1E4F58077A50}" type="slidenum">
              <a:rPr lang="en-US" altLang="en-US" sz="1000"/>
              <a:pPr algn="r" eaLnBrk="1" hangingPunct="1"/>
              <a:t>23</a:t>
            </a:fld>
            <a:endParaRPr lang="en-US" altLang="en-US" sz="1000"/>
          </a:p>
        </p:txBody>
      </p:sp>
      <p:sp>
        <p:nvSpPr>
          <p:cNvPr id="759814" name="Rectangle 13"/>
          <p:cNvSpPr>
            <a:spLocks noChangeArrowheads="1"/>
          </p:cNvSpPr>
          <p:nvPr/>
        </p:nvSpPr>
        <p:spPr bwMode="auto">
          <a:xfrm>
            <a:off x="1219200" y="1752600"/>
            <a:ext cx="1219200" cy="914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CPU</a:t>
            </a:r>
          </a:p>
        </p:txBody>
      </p:sp>
      <p:sp>
        <p:nvSpPr>
          <p:cNvPr id="759815" name="Rectangle 14"/>
          <p:cNvSpPr>
            <a:spLocks noChangeArrowheads="1"/>
          </p:cNvSpPr>
          <p:nvPr/>
        </p:nvSpPr>
        <p:spPr bwMode="auto">
          <a:xfrm>
            <a:off x="2743200" y="17526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Cache</a:t>
            </a:r>
          </a:p>
          <a:p>
            <a:pPr algn="ctr" eaLnBrk="0" hangingPunct="0"/>
            <a:r>
              <a:rPr lang="en-US" dirty="0"/>
              <a:t>$</a:t>
            </a:r>
          </a:p>
        </p:txBody>
      </p:sp>
      <p:sp>
        <p:nvSpPr>
          <p:cNvPr id="759816" name="Rectangle 15"/>
          <p:cNvSpPr>
            <a:spLocks noChangeArrowheads="1"/>
          </p:cNvSpPr>
          <p:nvPr/>
        </p:nvSpPr>
        <p:spPr bwMode="auto">
          <a:xfrm>
            <a:off x="6477000" y="1752600"/>
            <a:ext cx="12192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Memory</a:t>
            </a:r>
          </a:p>
        </p:txBody>
      </p:sp>
      <p:cxnSp>
        <p:nvCxnSpPr>
          <p:cNvPr id="759817" name="AutoShape 16"/>
          <p:cNvCxnSpPr>
            <a:cxnSpLocks noChangeShapeType="1"/>
            <a:stCxn id="759814" idx="3"/>
            <a:endCxn id="759815" idx="1"/>
          </p:cNvCxnSpPr>
          <p:nvPr/>
        </p:nvCxnSpPr>
        <p:spPr bwMode="auto">
          <a:xfrm>
            <a:off x="2438400" y="22098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9818" name="AutoShape 17"/>
          <p:cNvCxnSpPr>
            <a:cxnSpLocks noChangeShapeType="1"/>
            <a:stCxn id="759815" idx="3"/>
            <a:endCxn id="759816" idx="1"/>
          </p:cNvCxnSpPr>
          <p:nvPr/>
        </p:nvCxnSpPr>
        <p:spPr bwMode="auto">
          <a:xfrm>
            <a:off x="3962400" y="2209800"/>
            <a:ext cx="2514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0696722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Things Have Progressed</a:t>
            </a:r>
          </a:p>
        </p:txBody>
      </p:sp>
      <p:graphicFrame>
        <p:nvGraphicFramePr>
          <p:cNvPr id="310321" name="Group 49"/>
          <p:cNvGraphicFramePr>
            <a:graphicFrameLocks noGrp="1"/>
          </p:cNvGraphicFramePr>
          <p:nvPr>
            <p:ph idx="1"/>
            <p:extLst/>
          </p:nvPr>
        </p:nvGraphicFramePr>
        <p:xfrm>
          <a:off x="388415" y="3429000"/>
          <a:ext cx="8534399" cy="3349626"/>
        </p:xfrm>
        <a:graphic>
          <a:graphicData uri="http://schemas.openxmlformats.org/drawingml/2006/table">
            <a:tbl>
              <a:tblPr/>
              <a:tblGrid>
                <a:gridCol w="1707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7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5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7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17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cs typeface="Arial" charset="0"/>
                        </a:rPr>
                        <a:t>1995 low-mid range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cs typeface="Arial" charset="0"/>
                        </a:rPr>
                        <a:t>Hennessy &amp; Patterson, Computer Arch., 1996</a:t>
                      </a:r>
                    </a:p>
                  </a:txBody>
                  <a:tcPr marL="89902" marR="899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cs typeface="Arial" charset="0"/>
                        </a:rPr>
                        <a:t>200B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cs typeface="Arial" charset="0"/>
                        </a:rPr>
                        <a:t>5ns</a:t>
                      </a:r>
                    </a:p>
                  </a:txBody>
                  <a:tcPr marL="89902" marR="899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cs typeface="Arial" charset="0"/>
                        </a:rPr>
                        <a:t>64KB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cs typeface="Arial" charset="0"/>
                        </a:rPr>
                        <a:t>10ns</a:t>
                      </a:r>
                    </a:p>
                  </a:txBody>
                  <a:tcPr marL="89902" marR="899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cs typeface="Arial" charset="0"/>
                        </a:rPr>
                        <a:t>32MB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cs typeface="Arial" charset="0"/>
                        </a:rPr>
                        <a:t>100ns</a:t>
                      </a:r>
                    </a:p>
                  </a:txBody>
                  <a:tcPr marL="89902" marR="899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cs typeface="Arial" charset="0"/>
                        </a:rPr>
                        <a:t>2GB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cs typeface="Arial" charset="0"/>
                        </a:rPr>
                        <a:t>5ms</a:t>
                      </a:r>
                    </a:p>
                  </a:txBody>
                  <a:tcPr marL="89902" marR="899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6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cs typeface="Arial" charset="0"/>
                        </a:rPr>
                        <a:t>2009 low-mid range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cs typeface="Arial" charset="0"/>
                          <a:hlinkClick r:id="rId3"/>
                        </a:rPr>
                        <a:t>www.dell.com</a:t>
                      </a: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cs typeface="Arial" charset="0"/>
                        </a:rPr>
                        <a:t>, $449 including 17” LCD flat panel</a:t>
                      </a:r>
                    </a:p>
                  </a:txBody>
                  <a:tcPr marL="89902" marR="899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cs typeface="Arial" charset="0"/>
                        </a:rPr>
                        <a:t>~200B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cs typeface="Arial" charset="0"/>
                        </a:rPr>
                        <a:t>0.33ns</a:t>
                      </a:r>
                    </a:p>
                  </a:txBody>
                  <a:tcPr marL="89902" marR="899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cs typeface="Arial" charset="0"/>
                        </a:rPr>
                        <a:t>8MB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cs typeface="Arial" charset="0"/>
                        </a:rPr>
                        <a:t>0.33ns</a:t>
                      </a:r>
                    </a:p>
                  </a:txBody>
                  <a:tcPr marL="89902" marR="899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cs typeface="Arial" charset="0"/>
                        </a:rPr>
                        <a:t>4GB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cs typeface="Arial" charset="0"/>
                        </a:rPr>
                        <a:t>&lt;100ns</a:t>
                      </a:r>
                    </a:p>
                  </a:txBody>
                  <a:tcPr marL="89902" marR="899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cs typeface="Arial" charset="0"/>
                        </a:rPr>
                        <a:t>750GB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cs typeface="Arial" charset="0"/>
                        </a:rPr>
                        <a:t>4ms</a:t>
                      </a:r>
                    </a:p>
                  </a:txBody>
                  <a:tcPr marL="89902" marR="899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6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cs typeface="Arial" charset="0"/>
                        </a:rPr>
                        <a:t>2015 </a:t>
                      </a:r>
                      <a:b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cs typeface="Arial" charset="0"/>
                        </a:rPr>
                      </a:b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cs typeface="Arial" charset="0"/>
                        </a:rPr>
                        <a:t>mid range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  <a:cs typeface="Arial" charset="0"/>
                      </a:endParaRPr>
                    </a:p>
                  </a:txBody>
                  <a:tcPr marL="89902" marR="899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cs typeface="Arial" charset="0"/>
                        </a:rPr>
                        <a:t>~200B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cs typeface="Arial" charset="0"/>
                        </a:rPr>
                        <a:t>0.33ns</a:t>
                      </a:r>
                    </a:p>
                  </a:txBody>
                  <a:tcPr marL="89902" marR="899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cs typeface="Arial" charset="0"/>
                        </a:rPr>
                        <a:t>8MB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cs typeface="Arial" charset="0"/>
                        </a:rPr>
                        <a:t>0.33ns</a:t>
                      </a:r>
                    </a:p>
                  </a:txBody>
                  <a:tcPr marL="89902" marR="899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cs typeface="Arial" charset="0"/>
                        </a:rPr>
                        <a:t>16GB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cs typeface="Arial" charset="0"/>
                        </a:rPr>
                        <a:t>&lt;100ns</a:t>
                      </a:r>
                    </a:p>
                  </a:txBody>
                  <a:tcPr marL="89902" marR="899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cs typeface="Arial" charset="0"/>
                        </a:rPr>
                        <a:t>256GB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cs typeface="Arial" charset="0"/>
                        </a:rPr>
                        <a:t>20-100us</a:t>
                      </a:r>
                    </a:p>
                  </a:txBody>
                  <a:tcPr marL="89902" marR="899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61861" name="Oval 4"/>
          <p:cNvSpPr>
            <a:spLocks noChangeArrowheads="1"/>
          </p:cNvSpPr>
          <p:nvPr/>
        </p:nvSpPr>
        <p:spPr bwMode="auto">
          <a:xfrm>
            <a:off x="2286000" y="1600200"/>
            <a:ext cx="990600" cy="9144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Lato" panose="020F0502020204030203" pitchFamily="34" charset="0"/>
              </a:rPr>
              <a:t>CPU</a:t>
            </a:r>
          </a:p>
        </p:txBody>
      </p:sp>
      <p:sp>
        <p:nvSpPr>
          <p:cNvPr id="761862" name="Rectangle 5"/>
          <p:cNvSpPr>
            <a:spLocks noChangeArrowheads="1"/>
          </p:cNvSpPr>
          <p:nvPr/>
        </p:nvSpPr>
        <p:spPr bwMode="auto">
          <a:xfrm>
            <a:off x="3886200" y="1524000"/>
            <a:ext cx="1066800" cy="11430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Lato" panose="020F0502020204030203" pitchFamily="34" charset="0"/>
              </a:rPr>
              <a:t>Cache</a:t>
            </a:r>
          </a:p>
          <a:p>
            <a:pPr algn="ctr" eaLnBrk="0" hangingPunct="0"/>
            <a:r>
              <a:rPr lang="en-US">
                <a:latin typeface="Lato" panose="020F0502020204030203" pitchFamily="34" charset="0"/>
              </a:rPr>
              <a:t>$</a:t>
            </a:r>
          </a:p>
        </p:txBody>
      </p:sp>
      <p:sp>
        <p:nvSpPr>
          <p:cNvPr id="761863" name="Rectangle 6"/>
          <p:cNvSpPr>
            <a:spLocks noChangeArrowheads="1"/>
          </p:cNvSpPr>
          <p:nvPr/>
        </p:nvSpPr>
        <p:spPr bwMode="auto">
          <a:xfrm>
            <a:off x="5562600" y="1524000"/>
            <a:ext cx="1219200" cy="1143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Lato" panose="020F0502020204030203" pitchFamily="34" charset="0"/>
              </a:rPr>
              <a:t>Memory</a:t>
            </a:r>
          </a:p>
        </p:txBody>
      </p:sp>
      <p:sp>
        <p:nvSpPr>
          <p:cNvPr id="761864" name="AutoShape 7"/>
          <p:cNvSpPr>
            <a:spLocks noChangeArrowheads="1"/>
          </p:cNvSpPr>
          <p:nvPr/>
        </p:nvSpPr>
        <p:spPr bwMode="auto">
          <a:xfrm>
            <a:off x="7391400" y="1143000"/>
            <a:ext cx="1219200" cy="1981200"/>
          </a:xfrm>
          <a:prstGeom prst="can">
            <a:avLst>
              <a:gd name="adj" fmla="val 40625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Disk/SSD</a:t>
            </a:r>
          </a:p>
        </p:txBody>
      </p:sp>
    </p:spTree>
    <p:extLst>
      <p:ext uri="{BB962C8B-B14F-4D97-AF65-F5344CB8AC3E}">
        <p14:creationId xmlns:p14="http://schemas.microsoft.com/office/powerpoint/2010/main" val="1891369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/>
              <a:t>Basic Cache Issues</a:t>
            </a:r>
          </a:p>
        </p:txBody>
      </p:sp>
      <p:sp>
        <p:nvSpPr>
          <p:cNvPr id="829444" name="Rectangle 4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/>
              <a:t>Naming</a:t>
            </a:r>
          </a:p>
          <a:p>
            <a:pPr lvl="1"/>
            <a:r>
              <a:rPr lang="en-US" dirty="0"/>
              <a:t>What do you call things?</a:t>
            </a:r>
          </a:p>
          <a:p>
            <a:r>
              <a:rPr lang="en-US" dirty="0"/>
              <a:t>Placement</a:t>
            </a:r>
          </a:p>
          <a:p>
            <a:pPr lvl="1"/>
            <a:r>
              <a:rPr lang="en-US" dirty="0"/>
              <a:t>Where in the cache is data placed?</a:t>
            </a:r>
          </a:p>
          <a:p>
            <a:pPr lvl="1"/>
            <a:r>
              <a:rPr lang="en-US" dirty="0"/>
              <a:t>Or, how can I find my data?</a:t>
            </a:r>
          </a:p>
          <a:p>
            <a:r>
              <a:rPr lang="en-US" dirty="0"/>
              <a:t>Replacement</a:t>
            </a:r>
          </a:p>
          <a:p>
            <a:pPr lvl="1"/>
            <a:r>
              <a:rPr lang="en-US" dirty="0"/>
              <a:t>Given more than one place to place, where is data placed?</a:t>
            </a:r>
          </a:p>
          <a:p>
            <a:pPr lvl="1"/>
            <a:r>
              <a:rPr lang="en-US" dirty="0"/>
              <a:t>Or, </a:t>
            </a:r>
            <a:r>
              <a:rPr lang="en-US"/>
              <a:t>what to </a:t>
            </a:r>
            <a:r>
              <a:rPr lang="en-US" dirty="0"/>
              <a:t>kick out?</a:t>
            </a:r>
          </a:p>
          <a:p>
            <a:pPr lvl="1"/>
            <a:endParaRPr lang="en-US" dirty="0"/>
          </a:p>
          <a:p>
            <a:r>
              <a:rPr lang="en-US" dirty="0"/>
              <a:t>Write Operations</a:t>
            </a:r>
          </a:p>
          <a:p>
            <a:pPr lvl="1"/>
            <a:r>
              <a:rPr lang="en-US" dirty="0"/>
              <a:t>When should memory be updated?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29442" name="Rectangle 2"/>
          <p:cNvSpPr>
            <a:spLocks noChangeArrowheads="1"/>
          </p:cNvSpPr>
          <p:nvPr/>
        </p:nvSpPr>
        <p:spPr bwMode="auto">
          <a:xfrm>
            <a:off x="1038225" y="1419225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1515849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83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What do you call things (Naming)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Computers use addresses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Grocery store based on categories</a:t>
            </a:r>
          </a:p>
          <a:p>
            <a:pPr lvl="2">
              <a:lnSpc>
                <a:spcPct val="90000"/>
              </a:lnSpc>
            </a:pPr>
            <a:r>
              <a:rPr lang="en-US" sz="1700"/>
              <a:t>Alphabetize?</a:t>
            </a:r>
          </a:p>
          <a:p>
            <a:pPr>
              <a:lnSpc>
                <a:spcPct val="90000"/>
              </a:lnSpc>
            </a:pPr>
            <a:r>
              <a:rPr lang="en-US" sz="2000"/>
              <a:t>Where do you put something (placement)?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chemeClr val="folHlink"/>
                </a:solidFill>
              </a:rPr>
              <a:t>Lots of space: “Everything has its place”</a:t>
            </a:r>
          </a:p>
          <a:p>
            <a:pPr lvl="2">
              <a:lnSpc>
                <a:spcPct val="90000"/>
              </a:lnSpc>
            </a:pPr>
            <a:r>
              <a:rPr lang="en-US" sz="1700">
                <a:solidFill>
                  <a:schemeClr val="folHlink"/>
                </a:solidFill>
              </a:rPr>
              <a:t>Grocery store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chemeClr val="folHlink"/>
                </a:solidFill>
              </a:rPr>
              <a:t>“Not everything has its place”</a:t>
            </a:r>
          </a:p>
          <a:p>
            <a:pPr lvl="2">
              <a:lnSpc>
                <a:spcPct val="90000"/>
              </a:lnSpc>
            </a:pPr>
            <a:r>
              <a:rPr lang="en-US" sz="1700">
                <a:solidFill>
                  <a:schemeClr val="folHlink"/>
                </a:solidFill>
              </a:rPr>
              <a:t>Counter space</a:t>
            </a:r>
          </a:p>
          <a:p>
            <a:pPr lvl="2">
              <a:lnSpc>
                <a:spcPct val="90000"/>
              </a:lnSpc>
            </a:pPr>
            <a:r>
              <a:rPr lang="en-US" sz="1700">
                <a:solidFill>
                  <a:schemeClr val="folHlink"/>
                </a:solidFill>
              </a:rPr>
              <a:t>Where do you put things?</a:t>
            </a:r>
          </a:p>
          <a:p>
            <a:pPr lvl="3">
              <a:lnSpc>
                <a:spcPct val="90000"/>
              </a:lnSpc>
            </a:pPr>
            <a:r>
              <a:rPr lang="en-US" sz="1400">
                <a:solidFill>
                  <a:schemeClr val="folHlink"/>
                </a:solidFill>
              </a:rPr>
              <a:t>Place anywhere?  Ok, if small kitchen</a:t>
            </a:r>
          </a:p>
          <a:p>
            <a:pPr lvl="3">
              <a:lnSpc>
                <a:spcPct val="90000"/>
              </a:lnSpc>
            </a:pPr>
            <a:r>
              <a:rPr lang="en-US" sz="1400">
                <a:solidFill>
                  <a:schemeClr val="folHlink"/>
                </a:solidFill>
              </a:rPr>
              <a:t>Place in specific locations (larger kitchen)</a:t>
            </a:r>
          </a:p>
          <a:p>
            <a:pPr lvl="4">
              <a:lnSpc>
                <a:spcPct val="90000"/>
              </a:lnSpc>
            </a:pPr>
            <a:r>
              <a:rPr lang="en-US" sz="1400">
                <a:solidFill>
                  <a:schemeClr val="folHlink"/>
                </a:solidFill>
              </a:rPr>
              <a:t>Easier to find, can run out of space faster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chemeClr val="folHlink"/>
                </a:solidFill>
              </a:rPr>
              <a:t>What do you do when you run out of space (replacement)?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chemeClr val="folHlink"/>
                </a:solidFill>
              </a:rPr>
              <a:t>What do you move?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chemeClr val="folHlink"/>
                </a:solidFill>
              </a:rPr>
              <a:t>Where do you put what you move?</a:t>
            </a:r>
          </a:p>
          <a:p>
            <a:pPr lvl="1">
              <a:lnSpc>
                <a:spcPct val="90000"/>
              </a:lnSpc>
            </a:pPr>
            <a:endParaRPr lang="en-US" sz="1800">
              <a:solidFill>
                <a:schemeClr val="folHlink"/>
              </a:solidFill>
            </a:endParaRPr>
          </a:p>
          <a:p>
            <a:pPr lvl="2">
              <a:lnSpc>
                <a:spcPct val="90000"/>
              </a:lnSpc>
            </a:pPr>
            <a:endParaRPr lang="en-US" sz="170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pic>
        <p:nvPicPr>
          <p:cNvPr id="831492" name="Picture 4" descr="MCj023724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04800"/>
            <a:ext cx="19240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1493" name="Picture 5" descr="Kitch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429000"/>
            <a:ext cx="2768600" cy="207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1494" name="Text Box 6"/>
          <p:cNvSpPr txBox="1">
            <a:spLocks noChangeArrowheads="1"/>
          </p:cNvSpPr>
          <p:nvPr/>
        </p:nvSpPr>
        <p:spPr bwMode="auto">
          <a:xfrm>
            <a:off x="5791200" y="4572000"/>
            <a:ext cx="8620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Meat</a:t>
            </a:r>
          </a:p>
        </p:txBody>
      </p:sp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6681788" y="5029200"/>
            <a:ext cx="106521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Starch</a:t>
            </a:r>
          </a:p>
        </p:txBody>
      </p:sp>
      <p:sp>
        <p:nvSpPr>
          <p:cNvPr id="831496" name="Text Box 8"/>
          <p:cNvSpPr txBox="1">
            <a:spLocks noChangeArrowheads="1"/>
          </p:cNvSpPr>
          <p:nvPr/>
        </p:nvSpPr>
        <p:spPr bwMode="auto">
          <a:xfrm>
            <a:off x="8094663" y="4648200"/>
            <a:ext cx="7270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Veg</a:t>
            </a:r>
          </a:p>
        </p:txBody>
      </p:sp>
      <p:pic>
        <p:nvPicPr>
          <p:cNvPr id="831497" name="Picture 9" descr="StPaulKitch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90600"/>
            <a:ext cx="2768600" cy="207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1499" name="Picture 11" descr="MPj0399688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3" y="43434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09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3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3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3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83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83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83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83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83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3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831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831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3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3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3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831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831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831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3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4" grpId="0" animBg="1"/>
      <p:bldP spid="831495" grpId="0" animBg="1"/>
      <p:bldP spid="83149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073F-6754-354F-9984-A7F665F6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does a cache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711F0-77B0-6B45-9525-91A46AB8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Model!</a:t>
            </a:r>
          </a:p>
          <a:p>
            <a:r>
              <a:rPr lang="en-US" dirty="0"/>
              <a:t>Program with n loads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Speedup</a:t>
            </a:r>
            <a:r>
              <a:rPr lang="en-US" baseline="-25000" dirty="0" err="1"/>
              <a:t>B</a:t>
            </a:r>
            <a:r>
              <a:rPr lang="en-US" baseline="-25000" dirty="0"/>
              <a:t>-over-A </a:t>
            </a:r>
            <a:r>
              <a:rPr lang="en-US" dirty="0"/>
              <a:t>= T</a:t>
            </a:r>
            <a:r>
              <a:rPr lang="en-US" baseline="-25000" dirty="0"/>
              <a:t>A</a:t>
            </a:r>
            <a:r>
              <a:rPr lang="en-US" dirty="0"/>
              <a:t> / T</a:t>
            </a:r>
            <a:r>
              <a:rPr lang="en-US" baseline="-25000" dirty="0"/>
              <a:t>B</a:t>
            </a:r>
          </a:p>
          <a:p>
            <a:r>
              <a:rPr lang="en-US" dirty="0"/>
              <a:t>T</a:t>
            </a:r>
            <a:r>
              <a:rPr lang="en-US" baseline="-25000" dirty="0"/>
              <a:t>A</a:t>
            </a:r>
            <a:r>
              <a:rPr lang="en-US" dirty="0"/>
              <a:t> = 100 * n</a:t>
            </a:r>
          </a:p>
          <a:p>
            <a:r>
              <a:rPr lang="en-US" dirty="0"/>
              <a:t>T</a:t>
            </a:r>
            <a:r>
              <a:rPr lang="en-US" baseline="-25000" dirty="0"/>
              <a:t>B</a:t>
            </a:r>
            <a:r>
              <a:rPr lang="en-US" dirty="0"/>
              <a:t> = (HR * 1 + (1 – HR) * (100 + 1) ) * n</a:t>
            </a:r>
          </a:p>
          <a:p>
            <a:pPr lvl="1"/>
            <a:r>
              <a:rPr lang="en-US" dirty="0"/>
              <a:t>HR (Hit Rate) = (# of accesses found in cache) / (total # of accesses)</a:t>
            </a:r>
          </a:p>
          <a:p>
            <a:pPr lvl="1"/>
            <a:r>
              <a:rPr lang="en-US" dirty="0"/>
              <a:t>Miss Rate = 1 - HR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482A-D2AB-604D-B5AC-F396C8E4DC7B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B3AA1D1-5413-364E-9B0A-C79B5D7BF3AE}"/>
              </a:ext>
            </a:extLst>
          </p:cNvPr>
          <p:cNvGrpSpPr/>
          <p:nvPr/>
        </p:nvGrpSpPr>
        <p:grpSpPr>
          <a:xfrm>
            <a:off x="878776" y="2415591"/>
            <a:ext cx="4919045" cy="1688621"/>
            <a:chOff x="878776" y="2415591"/>
            <a:chExt cx="4919045" cy="168862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E48F99-9259-1548-92C0-9D7F39AF1AE5}"/>
                </a:ext>
              </a:extLst>
            </p:cNvPr>
            <p:cNvSpPr/>
            <p:nvPr/>
          </p:nvSpPr>
          <p:spPr bwMode="auto">
            <a:xfrm>
              <a:off x="1371600" y="2514600"/>
              <a:ext cx="760413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CPU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F62B1D-FE58-774A-BFC6-5FADF4E97D07}"/>
                </a:ext>
              </a:extLst>
            </p:cNvPr>
            <p:cNvSpPr/>
            <p:nvPr/>
          </p:nvSpPr>
          <p:spPr bwMode="auto">
            <a:xfrm>
              <a:off x="5037408" y="2514600"/>
              <a:ext cx="760413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Mem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CED42C3-48DE-0C45-9E6C-41B8232A381E}"/>
                </a:ext>
              </a:extLst>
            </p:cNvPr>
            <p:cNvCxnSpPr>
              <a:stCxn id="6" idx="3"/>
              <a:endCxn id="7" idx="1"/>
            </p:cNvCxnSpPr>
            <p:nvPr/>
          </p:nvCxnSpPr>
          <p:spPr bwMode="auto">
            <a:xfrm>
              <a:off x="2132013" y="2857500"/>
              <a:ext cx="2905395" cy="0"/>
            </a:xfrm>
            <a:prstGeom prst="line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74BCBE-3AB6-1F4D-BFC2-B21ED2D5B4F4}"/>
                </a:ext>
              </a:extLst>
            </p:cNvPr>
            <p:cNvSpPr txBox="1"/>
            <p:nvPr/>
          </p:nvSpPr>
          <p:spPr>
            <a:xfrm>
              <a:off x="2687076" y="2415591"/>
              <a:ext cx="16401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cycles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B82176-51A3-0142-BF3B-5D373BFED0EA}"/>
                </a:ext>
              </a:extLst>
            </p:cNvPr>
            <p:cNvSpPr/>
            <p:nvPr/>
          </p:nvSpPr>
          <p:spPr bwMode="auto">
            <a:xfrm>
              <a:off x="1371600" y="3418412"/>
              <a:ext cx="760413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CPU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0D0F14-4620-9842-A7B3-204AD79CA31C}"/>
                </a:ext>
              </a:extLst>
            </p:cNvPr>
            <p:cNvSpPr/>
            <p:nvPr/>
          </p:nvSpPr>
          <p:spPr bwMode="auto">
            <a:xfrm>
              <a:off x="5037408" y="3418412"/>
              <a:ext cx="760413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Mem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B6A93B-EEB1-1945-868C-B175E0CEF05D}"/>
                </a:ext>
              </a:extLst>
            </p:cNvPr>
            <p:cNvCxnSpPr>
              <a:cxnSpLocks/>
              <a:stCxn id="11" idx="3"/>
            </p:cNvCxnSpPr>
            <p:nvPr/>
          </p:nvCxnSpPr>
          <p:spPr bwMode="auto">
            <a:xfrm>
              <a:off x="2132013" y="3761312"/>
              <a:ext cx="687387" cy="0"/>
            </a:xfrm>
            <a:prstGeom prst="line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2F8BD5-FE2D-FC41-8672-7FDF0BE930ED}"/>
                </a:ext>
              </a:extLst>
            </p:cNvPr>
            <p:cNvSpPr txBox="1"/>
            <p:nvPr/>
          </p:nvSpPr>
          <p:spPr>
            <a:xfrm>
              <a:off x="2095984" y="3398398"/>
              <a:ext cx="915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1 </a:t>
              </a:r>
              <a:r>
                <a:rPr lang="en-US" sz="1800" dirty="0" err="1"/>
                <a:t>cyc</a:t>
              </a:r>
              <a:endParaRPr lang="en-US" sz="18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6ACD626-B30F-174E-9F56-48687127CD4D}"/>
                </a:ext>
              </a:extLst>
            </p:cNvPr>
            <p:cNvSpPr/>
            <p:nvPr/>
          </p:nvSpPr>
          <p:spPr bwMode="auto">
            <a:xfrm>
              <a:off x="2824297" y="3391486"/>
              <a:ext cx="760413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lang="en-US" sz="2000" dirty="0">
                  <a:solidFill>
                    <a:schemeClr val="bg1"/>
                  </a:solidFill>
                  <a:latin typeface="Century Gothic" pitchFamily="34" charset="0"/>
                  <a:cs typeface="Times New Roman" pitchFamily="18" charset="0"/>
                </a:rPr>
                <a:t>$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FA2266-18CF-414B-A74C-7E7C4C7F7AD6}"/>
                </a:ext>
              </a:extLst>
            </p:cNvPr>
            <p:cNvCxnSpPr>
              <a:cxnSpLocks/>
              <a:endCxn id="12" idx="1"/>
            </p:cNvCxnSpPr>
            <p:nvPr/>
          </p:nvCxnSpPr>
          <p:spPr bwMode="auto">
            <a:xfrm>
              <a:off x="3584710" y="3761312"/>
              <a:ext cx="1452698" cy="0"/>
            </a:xfrm>
            <a:prstGeom prst="line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1FBD94-0ECA-1A49-8055-E2CC91C4A8C5}"/>
                </a:ext>
              </a:extLst>
            </p:cNvPr>
            <p:cNvSpPr txBox="1"/>
            <p:nvPr/>
          </p:nvSpPr>
          <p:spPr>
            <a:xfrm>
              <a:off x="3548682" y="3356936"/>
              <a:ext cx="13965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100 cycles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023C63-C4C0-6D49-985F-0BBB3FA434C4}"/>
                </a:ext>
              </a:extLst>
            </p:cNvPr>
            <p:cNvSpPr txBox="1"/>
            <p:nvPr/>
          </p:nvSpPr>
          <p:spPr>
            <a:xfrm>
              <a:off x="882501" y="2626667"/>
              <a:ext cx="47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A: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5AD897-E811-2D4D-8D84-B4DD9E1EA2AC}"/>
                </a:ext>
              </a:extLst>
            </p:cNvPr>
            <p:cNvSpPr txBox="1"/>
            <p:nvPr/>
          </p:nvSpPr>
          <p:spPr>
            <a:xfrm>
              <a:off x="878776" y="3503553"/>
              <a:ext cx="47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B:</a:t>
              </a:r>
            </a:p>
          </p:txBody>
        </p:sp>
      </p:grp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80C260E-B1D0-8F46-9D99-27FACC8F3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87783"/>
              </p:ext>
            </p:extLst>
          </p:nvPr>
        </p:nvGraphicFramePr>
        <p:xfrm>
          <a:off x="5839992" y="3697759"/>
          <a:ext cx="3302000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420568311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29438075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58193598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6394899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HR</a:t>
                      </a:r>
                      <a:endParaRPr lang="en-US" sz="13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T_A</a:t>
                      </a:r>
                      <a:endParaRPr lang="en-US" sz="13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T_B</a:t>
                      </a:r>
                      <a:endParaRPr lang="en-US" sz="13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Speedup</a:t>
                      </a:r>
                      <a:endParaRPr lang="en-US" sz="13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371132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12189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25843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78794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43129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1504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73158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327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47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/>
              <a:t>Basic Cache Issues</a:t>
            </a:r>
          </a:p>
        </p:txBody>
      </p:sp>
      <p:sp>
        <p:nvSpPr>
          <p:cNvPr id="829444" name="Rectangle 4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/>
              <a:t>Naming</a:t>
            </a:r>
          </a:p>
          <a:p>
            <a:pPr lvl="1"/>
            <a:r>
              <a:rPr lang="en-US" dirty="0"/>
              <a:t>What do you call things?</a:t>
            </a:r>
          </a:p>
          <a:p>
            <a:r>
              <a:rPr lang="en-US" dirty="0"/>
              <a:t>Placement</a:t>
            </a:r>
          </a:p>
          <a:p>
            <a:pPr lvl="1"/>
            <a:r>
              <a:rPr lang="en-US" dirty="0"/>
              <a:t>Where in the cache is data placed?</a:t>
            </a:r>
          </a:p>
          <a:p>
            <a:pPr lvl="1"/>
            <a:r>
              <a:rPr lang="en-US" dirty="0"/>
              <a:t>Or, how can I find my data?</a:t>
            </a:r>
          </a:p>
          <a:p>
            <a:r>
              <a:rPr lang="en-US" dirty="0"/>
              <a:t>Replacement</a:t>
            </a:r>
          </a:p>
          <a:p>
            <a:pPr lvl="1"/>
            <a:r>
              <a:rPr lang="en-US" dirty="0"/>
              <a:t>Given more than one place to place, where is data placed?</a:t>
            </a:r>
          </a:p>
          <a:p>
            <a:pPr lvl="1"/>
            <a:r>
              <a:rPr lang="en-US" dirty="0"/>
              <a:t>Or, what to kick out?</a:t>
            </a:r>
          </a:p>
          <a:p>
            <a:pPr lvl="1"/>
            <a:endParaRPr lang="en-US" dirty="0"/>
          </a:p>
          <a:p>
            <a:r>
              <a:rPr lang="en-US" dirty="0"/>
              <a:t>Write Operations</a:t>
            </a:r>
          </a:p>
          <a:p>
            <a:pPr lvl="1"/>
            <a:r>
              <a:rPr lang="en-US" dirty="0"/>
              <a:t>When should memory be updated?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62458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Baseline Cache &amp; Memory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endParaRPr lang="en-US" sz="2000" b="1" i="1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4 cache locations</a:t>
            </a:r>
          </a:p>
          <a:p>
            <a:pPr lvl="1"/>
            <a:r>
              <a:rPr lang="en-US" sz="1800" dirty="0"/>
              <a:t>Data + address tag</a:t>
            </a:r>
          </a:p>
          <a:p>
            <a:pPr lvl="1"/>
            <a:r>
              <a:rPr lang="en-US" sz="1800" dirty="0"/>
              <a:t>Also called cache-line</a:t>
            </a:r>
          </a:p>
          <a:p>
            <a:r>
              <a:rPr lang="en-US" sz="2000" dirty="0"/>
              <a:t>16 memory locations</a:t>
            </a:r>
          </a:p>
          <a:p>
            <a:r>
              <a:rPr lang="en-US" sz="2000" dirty="0"/>
              <a:t>For now, assume cache location size == memory location size</a:t>
            </a:r>
          </a:p>
          <a:p>
            <a:r>
              <a:rPr lang="en-US" sz="2000" dirty="0"/>
              <a:t>Cache is smaller than memory (obviously)</a:t>
            </a:r>
          </a:p>
          <a:p>
            <a:pPr lvl="1"/>
            <a:r>
              <a:rPr lang="en-US" sz="1800" dirty="0"/>
              <a:t>Thus, not all memory locations can be cached at the same time</a:t>
            </a:r>
          </a:p>
          <a:p>
            <a:r>
              <a:rPr lang="en-US" sz="2000" b="1" i="1" dirty="0"/>
              <a:t>Assume each memory location can only reside in one cache-line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7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33540" name="Rectangle 4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41" name="Rectangle 5"/>
          <p:cNvSpPr>
            <a:spLocks noChangeArrowheads="1"/>
          </p:cNvSpPr>
          <p:nvPr/>
        </p:nvSpPr>
        <p:spPr bwMode="auto">
          <a:xfrm>
            <a:off x="14478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42" name="Rectangle 6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43" name="Rectangle 7"/>
          <p:cNvSpPr>
            <a:spLocks noChangeArrowheads="1"/>
          </p:cNvSpPr>
          <p:nvPr/>
        </p:nvSpPr>
        <p:spPr bwMode="auto">
          <a:xfrm>
            <a:off x="14478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44" name="Rectangle 8"/>
          <p:cNvSpPr>
            <a:spLocks noChangeArrowheads="1"/>
          </p:cNvSpPr>
          <p:nvPr/>
        </p:nvSpPr>
        <p:spPr bwMode="auto">
          <a:xfrm>
            <a:off x="3429000" y="1905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45" name="Rectangle 9"/>
          <p:cNvSpPr>
            <a:spLocks noChangeArrowheads="1"/>
          </p:cNvSpPr>
          <p:nvPr/>
        </p:nvSpPr>
        <p:spPr bwMode="auto">
          <a:xfrm>
            <a:off x="3429000" y="2133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46" name="Rectangle 10"/>
          <p:cNvSpPr>
            <a:spLocks noChangeArrowheads="1"/>
          </p:cNvSpPr>
          <p:nvPr/>
        </p:nvSpPr>
        <p:spPr bwMode="auto">
          <a:xfrm>
            <a:off x="3429000" y="2362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47" name="Rectangle 11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b="1"/>
              <a:t>a</a:t>
            </a:r>
          </a:p>
        </p:txBody>
      </p:sp>
      <p:sp>
        <p:nvSpPr>
          <p:cNvPr id="833548" name="Rectangle 12"/>
          <p:cNvSpPr>
            <a:spLocks noChangeArrowheads="1"/>
          </p:cNvSpPr>
          <p:nvPr/>
        </p:nvSpPr>
        <p:spPr bwMode="auto">
          <a:xfrm>
            <a:off x="3429000" y="2819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49" name="Rectangle 13"/>
          <p:cNvSpPr>
            <a:spLocks noChangeArrowheads="1"/>
          </p:cNvSpPr>
          <p:nvPr/>
        </p:nvSpPr>
        <p:spPr bwMode="auto">
          <a:xfrm>
            <a:off x="3429000" y="3048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50" name="Rectangle 14"/>
          <p:cNvSpPr>
            <a:spLocks noChangeArrowheads="1"/>
          </p:cNvSpPr>
          <p:nvPr/>
        </p:nvSpPr>
        <p:spPr bwMode="auto">
          <a:xfrm>
            <a:off x="3429000" y="3276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51" name="Rectangle 15"/>
          <p:cNvSpPr>
            <a:spLocks noChangeArrowheads="1"/>
          </p:cNvSpPr>
          <p:nvPr/>
        </p:nvSpPr>
        <p:spPr bwMode="auto">
          <a:xfrm>
            <a:off x="3429000" y="3505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52" name="Rectangle 16"/>
          <p:cNvSpPr>
            <a:spLocks noChangeArrowheads="1"/>
          </p:cNvSpPr>
          <p:nvPr/>
        </p:nvSpPr>
        <p:spPr bwMode="auto">
          <a:xfrm>
            <a:off x="3429000" y="3733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53" name="Rectangle 17"/>
          <p:cNvSpPr>
            <a:spLocks noChangeArrowheads="1"/>
          </p:cNvSpPr>
          <p:nvPr/>
        </p:nvSpPr>
        <p:spPr bwMode="auto">
          <a:xfrm>
            <a:off x="3429000" y="3962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54" name="Rectangle 18"/>
          <p:cNvSpPr>
            <a:spLocks noChangeArrowheads="1"/>
          </p:cNvSpPr>
          <p:nvPr/>
        </p:nvSpPr>
        <p:spPr bwMode="auto">
          <a:xfrm>
            <a:off x="3429000" y="4191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55" name="Rectangle 19"/>
          <p:cNvSpPr>
            <a:spLocks noChangeArrowheads="1"/>
          </p:cNvSpPr>
          <p:nvPr/>
        </p:nvSpPr>
        <p:spPr bwMode="auto">
          <a:xfrm>
            <a:off x="3429000" y="4419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56" name="Rectangle 20"/>
          <p:cNvSpPr>
            <a:spLocks noChangeArrowheads="1"/>
          </p:cNvSpPr>
          <p:nvPr/>
        </p:nvSpPr>
        <p:spPr bwMode="auto">
          <a:xfrm>
            <a:off x="3429000" y="4648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57" name="Rectangle 21"/>
          <p:cNvSpPr>
            <a:spLocks noChangeArrowheads="1"/>
          </p:cNvSpPr>
          <p:nvPr/>
        </p:nvSpPr>
        <p:spPr bwMode="auto">
          <a:xfrm>
            <a:off x="3429000" y="4876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58" name="Rectangle 22"/>
          <p:cNvSpPr>
            <a:spLocks noChangeArrowheads="1"/>
          </p:cNvSpPr>
          <p:nvPr/>
        </p:nvSpPr>
        <p:spPr bwMode="auto">
          <a:xfrm>
            <a:off x="3429000" y="5105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59" name="Rectangle 23"/>
          <p:cNvSpPr>
            <a:spLocks noChangeArrowheads="1"/>
          </p:cNvSpPr>
          <p:nvPr/>
        </p:nvSpPr>
        <p:spPr bwMode="auto">
          <a:xfrm>
            <a:off x="3429000" y="5334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60" name="Rectangle 24"/>
          <p:cNvSpPr>
            <a:spLocks noChangeArrowheads="1"/>
          </p:cNvSpPr>
          <p:nvPr/>
        </p:nvSpPr>
        <p:spPr bwMode="auto">
          <a:xfrm>
            <a:off x="2895600" y="1905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0000</a:t>
            </a:r>
          </a:p>
        </p:txBody>
      </p:sp>
      <p:sp>
        <p:nvSpPr>
          <p:cNvPr id="833561" name="Rectangle 25"/>
          <p:cNvSpPr>
            <a:spLocks noChangeArrowheads="1"/>
          </p:cNvSpPr>
          <p:nvPr/>
        </p:nvSpPr>
        <p:spPr bwMode="auto">
          <a:xfrm>
            <a:off x="2895600" y="2133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0001</a:t>
            </a:r>
          </a:p>
        </p:txBody>
      </p:sp>
      <p:sp>
        <p:nvSpPr>
          <p:cNvPr id="833562" name="Rectangle 26"/>
          <p:cNvSpPr>
            <a:spLocks noChangeArrowheads="1"/>
          </p:cNvSpPr>
          <p:nvPr/>
        </p:nvSpPr>
        <p:spPr bwMode="auto">
          <a:xfrm>
            <a:off x="2895600" y="2362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0010</a:t>
            </a:r>
          </a:p>
        </p:txBody>
      </p:sp>
      <p:sp>
        <p:nvSpPr>
          <p:cNvPr id="833563" name="Rectangle 27"/>
          <p:cNvSpPr>
            <a:spLocks noChangeArrowheads="1"/>
          </p:cNvSpPr>
          <p:nvPr/>
        </p:nvSpPr>
        <p:spPr bwMode="auto">
          <a:xfrm>
            <a:off x="2895600" y="2590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0011</a:t>
            </a:r>
          </a:p>
        </p:txBody>
      </p:sp>
      <p:sp>
        <p:nvSpPr>
          <p:cNvPr id="833564" name="Rectangle 28"/>
          <p:cNvSpPr>
            <a:spLocks noChangeArrowheads="1"/>
          </p:cNvSpPr>
          <p:nvPr/>
        </p:nvSpPr>
        <p:spPr bwMode="auto">
          <a:xfrm>
            <a:off x="2895600" y="2819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0100</a:t>
            </a:r>
          </a:p>
        </p:txBody>
      </p:sp>
      <p:sp>
        <p:nvSpPr>
          <p:cNvPr id="833565" name="Rectangle 29"/>
          <p:cNvSpPr>
            <a:spLocks noChangeArrowheads="1"/>
          </p:cNvSpPr>
          <p:nvPr/>
        </p:nvSpPr>
        <p:spPr bwMode="auto">
          <a:xfrm>
            <a:off x="2895600" y="3048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0101</a:t>
            </a:r>
          </a:p>
        </p:txBody>
      </p:sp>
      <p:sp>
        <p:nvSpPr>
          <p:cNvPr id="833566" name="Rectangle 30"/>
          <p:cNvSpPr>
            <a:spLocks noChangeArrowheads="1"/>
          </p:cNvSpPr>
          <p:nvPr/>
        </p:nvSpPr>
        <p:spPr bwMode="auto">
          <a:xfrm>
            <a:off x="2895600" y="3276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0110</a:t>
            </a:r>
          </a:p>
        </p:txBody>
      </p:sp>
      <p:sp>
        <p:nvSpPr>
          <p:cNvPr id="833567" name="Rectangle 31"/>
          <p:cNvSpPr>
            <a:spLocks noChangeArrowheads="1"/>
          </p:cNvSpPr>
          <p:nvPr/>
        </p:nvSpPr>
        <p:spPr bwMode="auto">
          <a:xfrm>
            <a:off x="2895600" y="3505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0111</a:t>
            </a:r>
          </a:p>
        </p:txBody>
      </p:sp>
      <p:sp>
        <p:nvSpPr>
          <p:cNvPr id="833568" name="Rectangle 32"/>
          <p:cNvSpPr>
            <a:spLocks noChangeArrowheads="1"/>
          </p:cNvSpPr>
          <p:nvPr/>
        </p:nvSpPr>
        <p:spPr bwMode="auto">
          <a:xfrm>
            <a:off x="2895600" y="3733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1000</a:t>
            </a:r>
          </a:p>
        </p:txBody>
      </p:sp>
      <p:sp>
        <p:nvSpPr>
          <p:cNvPr id="833569" name="Rectangle 33"/>
          <p:cNvSpPr>
            <a:spLocks noChangeArrowheads="1"/>
          </p:cNvSpPr>
          <p:nvPr/>
        </p:nvSpPr>
        <p:spPr bwMode="auto">
          <a:xfrm>
            <a:off x="2895600" y="3962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1001</a:t>
            </a:r>
          </a:p>
        </p:txBody>
      </p:sp>
      <p:sp>
        <p:nvSpPr>
          <p:cNvPr id="833570" name="Rectangle 34"/>
          <p:cNvSpPr>
            <a:spLocks noChangeArrowheads="1"/>
          </p:cNvSpPr>
          <p:nvPr/>
        </p:nvSpPr>
        <p:spPr bwMode="auto">
          <a:xfrm>
            <a:off x="2895600" y="4191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1010</a:t>
            </a:r>
          </a:p>
        </p:txBody>
      </p:sp>
      <p:sp>
        <p:nvSpPr>
          <p:cNvPr id="833571" name="Rectangle 35"/>
          <p:cNvSpPr>
            <a:spLocks noChangeArrowheads="1"/>
          </p:cNvSpPr>
          <p:nvPr/>
        </p:nvSpPr>
        <p:spPr bwMode="auto">
          <a:xfrm>
            <a:off x="2895600" y="4419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1011</a:t>
            </a:r>
          </a:p>
        </p:txBody>
      </p:sp>
      <p:sp>
        <p:nvSpPr>
          <p:cNvPr id="833572" name="Rectangle 36"/>
          <p:cNvSpPr>
            <a:spLocks noChangeArrowheads="1"/>
          </p:cNvSpPr>
          <p:nvPr/>
        </p:nvSpPr>
        <p:spPr bwMode="auto">
          <a:xfrm>
            <a:off x="2895600" y="4648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1100</a:t>
            </a:r>
          </a:p>
        </p:txBody>
      </p:sp>
      <p:sp>
        <p:nvSpPr>
          <p:cNvPr id="833573" name="Rectangle 37"/>
          <p:cNvSpPr>
            <a:spLocks noChangeArrowheads="1"/>
          </p:cNvSpPr>
          <p:nvPr/>
        </p:nvSpPr>
        <p:spPr bwMode="auto">
          <a:xfrm>
            <a:off x="2895600" y="4876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1101</a:t>
            </a:r>
          </a:p>
        </p:txBody>
      </p:sp>
      <p:sp>
        <p:nvSpPr>
          <p:cNvPr id="833574" name="Rectangle 38"/>
          <p:cNvSpPr>
            <a:spLocks noChangeArrowheads="1"/>
          </p:cNvSpPr>
          <p:nvPr/>
        </p:nvSpPr>
        <p:spPr bwMode="auto">
          <a:xfrm>
            <a:off x="2895600" y="5105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1110</a:t>
            </a:r>
          </a:p>
        </p:txBody>
      </p:sp>
      <p:sp>
        <p:nvSpPr>
          <p:cNvPr id="833575" name="Rectangle 39"/>
          <p:cNvSpPr>
            <a:spLocks noChangeArrowheads="1"/>
          </p:cNvSpPr>
          <p:nvPr/>
        </p:nvSpPr>
        <p:spPr bwMode="auto">
          <a:xfrm>
            <a:off x="2895600" y="5334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1111</a:t>
            </a:r>
          </a:p>
        </p:txBody>
      </p:sp>
      <p:sp>
        <p:nvSpPr>
          <p:cNvPr id="833576" name="Text Box 40"/>
          <p:cNvSpPr txBox="1">
            <a:spLocks noChangeArrowheads="1"/>
          </p:cNvSpPr>
          <p:nvPr/>
        </p:nvSpPr>
        <p:spPr bwMode="auto">
          <a:xfrm>
            <a:off x="3302000" y="1371600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Memory</a:t>
            </a:r>
          </a:p>
        </p:txBody>
      </p:sp>
      <p:sp>
        <p:nvSpPr>
          <p:cNvPr id="833577" name="Text Box 41"/>
          <p:cNvSpPr txBox="1">
            <a:spLocks noChangeArrowheads="1"/>
          </p:cNvSpPr>
          <p:nvPr/>
        </p:nvSpPr>
        <p:spPr bwMode="auto">
          <a:xfrm>
            <a:off x="914400" y="1371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Cache</a:t>
            </a:r>
          </a:p>
        </p:txBody>
      </p:sp>
      <p:sp>
        <p:nvSpPr>
          <p:cNvPr id="833578" name="Rectangle 42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1"/>
          </a:p>
        </p:txBody>
      </p:sp>
      <p:grpSp>
        <p:nvGrpSpPr>
          <p:cNvPr id="833579" name="Group 43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1392" y="2064"/>
            <a:chExt cx="624" cy="576"/>
          </a:xfrm>
        </p:grpSpPr>
        <p:sp>
          <p:nvSpPr>
            <p:cNvPr id="833580" name="Rectangle 44"/>
            <p:cNvSpPr>
              <a:spLocks noChangeArrowheads="1"/>
            </p:cNvSpPr>
            <p:nvPr/>
          </p:nvSpPr>
          <p:spPr bwMode="auto">
            <a:xfrm>
              <a:off x="1392" y="2064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581" name="Rectangle 45"/>
            <p:cNvSpPr>
              <a:spLocks noChangeArrowheads="1"/>
            </p:cNvSpPr>
            <p:nvPr/>
          </p:nvSpPr>
          <p:spPr bwMode="auto">
            <a:xfrm>
              <a:off x="1392" y="2352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582" name="Rectangle 46"/>
            <p:cNvSpPr>
              <a:spLocks noChangeArrowheads="1"/>
            </p:cNvSpPr>
            <p:nvPr/>
          </p:nvSpPr>
          <p:spPr bwMode="auto">
            <a:xfrm>
              <a:off x="1392" y="2208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583" name="Rectangle 47"/>
            <p:cNvSpPr>
              <a:spLocks noChangeArrowheads="1"/>
            </p:cNvSpPr>
            <p:nvPr/>
          </p:nvSpPr>
          <p:spPr bwMode="auto">
            <a:xfrm>
              <a:off x="1392" y="2496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3584" name="Rectangle 48"/>
          <p:cNvSpPr>
            <a:spLocks noChangeArrowheads="1"/>
          </p:cNvSpPr>
          <p:nvPr/>
        </p:nvSpPr>
        <p:spPr bwMode="auto">
          <a:xfrm>
            <a:off x="304800" y="2971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</a:t>
            </a:r>
          </a:p>
        </p:txBody>
      </p:sp>
      <p:sp>
        <p:nvSpPr>
          <p:cNvPr id="833585" name="Rectangle 49"/>
          <p:cNvSpPr>
            <a:spLocks noChangeArrowheads="1"/>
          </p:cNvSpPr>
          <p:nvPr/>
        </p:nvSpPr>
        <p:spPr bwMode="auto">
          <a:xfrm>
            <a:off x="304800" y="3200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</a:t>
            </a:r>
          </a:p>
        </p:txBody>
      </p:sp>
      <p:sp>
        <p:nvSpPr>
          <p:cNvPr id="833586" name="Rectangle 50"/>
          <p:cNvSpPr>
            <a:spLocks noChangeArrowheads="1"/>
          </p:cNvSpPr>
          <p:nvPr/>
        </p:nvSpPr>
        <p:spPr bwMode="auto">
          <a:xfrm>
            <a:off x="304800" y="34290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</a:t>
            </a:r>
          </a:p>
        </p:txBody>
      </p:sp>
      <p:sp>
        <p:nvSpPr>
          <p:cNvPr id="833587" name="Rectangle 51"/>
          <p:cNvSpPr>
            <a:spLocks noChangeArrowheads="1"/>
          </p:cNvSpPr>
          <p:nvPr/>
        </p:nvSpPr>
        <p:spPr bwMode="auto">
          <a:xfrm>
            <a:off x="304800" y="36576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</a:t>
            </a:r>
          </a:p>
        </p:txBody>
      </p:sp>
      <p:sp>
        <p:nvSpPr>
          <p:cNvPr id="833588" name="Rectangle 52"/>
          <p:cNvSpPr>
            <a:spLocks noChangeArrowheads="1"/>
          </p:cNvSpPr>
          <p:nvPr/>
        </p:nvSpPr>
        <p:spPr bwMode="auto">
          <a:xfrm>
            <a:off x="1295400" y="2971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89" name="Rectangle 53"/>
          <p:cNvSpPr>
            <a:spLocks noChangeArrowheads="1"/>
          </p:cNvSpPr>
          <p:nvPr/>
        </p:nvSpPr>
        <p:spPr bwMode="auto">
          <a:xfrm>
            <a:off x="12954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90" name="Rectangle 54"/>
          <p:cNvSpPr>
            <a:spLocks noChangeArrowheads="1"/>
          </p:cNvSpPr>
          <p:nvPr/>
        </p:nvSpPr>
        <p:spPr bwMode="auto">
          <a:xfrm>
            <a:off x="1295400" y="3429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91" name="Rectangle 55"/>
          <p:cNvSpPr>
            <a:spLocks noChangeArrowheads="1"/>
          </p:cNvSpPr>
          <p:nvPr/>
        </p:nvSpPr>
        <p:spPr bwMode="auto">
          <a:xfrm>
            <a:off x="12954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7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Virtual Memory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Virtual memory gives the illusion of isolated “infinite” memory</a:t>
            </a:r>
          </a:p>
          <a:p>
            <a:pPr lvl="1"/>
            <a:r>
              <a:rPr lang="en-US" sz="2000" dirty="0"/>
              <a:t>Address translation + protection provides isolation</a:t>
            </a:r>
          </a:p>
          <a:p>
            <a:pPr lvl="1"/>
            <a:r>
              <a:rPr lang="en-US" sz="2000" dirty="0"/>
              <a:t>Address translation + demand paging enables “infinite” memory</a:t>
            </a:r>
          </a:p>
          <a:p>
            <a:r>
              <a:rPr lang="en-US" sz="2400" dirty="0"/>
              <a:t>Address translation</a:t>
            </a:r>
          </a:p>
          <a:p>
            <a:pPr lvl="1"/>
            <a:r>
              <a:rPr lang="en-US" sz="2000" dirty="0"/>
              <a:t>Segments (base + bound)</a:t>
            </a:r>
          </a:p>
          <a:p>
            <a:pPr lvl="1"/>
            <a:r>
              <a:rPr lang="en-US" sz="2000" dirty="0"/>
              <a:t>Pages are lots of smallish, fixed-size segments</a:t>
            </a:r>
          </a:p>
          <a:p>
            <a:pPr lvl="1"/>
            <a:r>
              <a:rPr lang="en-US" sz="2000" dirty="0"/>
              <a:t>Page table per process allows linear virtual address translated to physical frame + offset (in hardware)</a:t>
            </a:r>
          </a:p>
          <a:p>
            <a:pPr lvl="1"/>
            <a:r>
              <a:rPr lang="en-US" sz="2000" dirty="0"/>
              <a:t>OS maintains page table and notifies HW where to find it</a:t>
            </a:r>
          </a:p>
          <a:p>
            <a:pPr lvl="2"/>
            <a:r>
              <a:rPr lang="en-US" sz="1600" dirty="0"/>
              <a:t>Only page table pointer updated on context switch</a:t>
            </a:r>
          </a:p>
          <a:p>
            <a:pPr lvl="1"/>
            <a:r>
              <a:rPr lang="en-US" sz="2000" dirty="0"/>
              <a:t>VAX vs. x86</a:t>
            </a:r>
          </a:p>
          <a:p>
            <a:r>
              <a:rPr lang="en-US" sz="2400" dirty="0"/>
              <a:t>Privileges</a:t>
            </a:r>
          </a:p>
          <a:p>
            <a:pPr lvl="1"/>
            <a:r>
              <a:rPr lang="en-US" sz="2000" dirty="0"/>
              <a:t>Can’t have regular processes messing with pages tables or segment registers/values</a:t>
            </a:r>
          </a:p>
          <a:p>
            <a:r>
              <a:rPr lang="en-US" sz="2400" dirty="0"/>
              <a:t>Demand paging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979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Placement, Part 1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sz="2000" i="1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Use memory address as a name</a:t>
            </a:r>
          </a:p>
          <a:p>
            <a:r>
              <a:rPr lang="en-US" sz="2000" dirty="0"/>
              <a:t>Apply a function to the name to generate a cache address to access</a:t>
            </a:r>
          </a:p>
          <a:p>
            <a:r>
              <a:rPr lang="en-US" sz="2000" dirty="0"/>
              <a:t>What are reasonable functions?</a:t>
            </a:r>
          </a:p>
          <a:p>
            <a:pPr>
              <a:buFont typeface="Wingdings" pitchFamily="2" charset="2"/>
              <a:buNone/>
            </a:pPr>
            <a:endParaRPr lang="en-US" sz="2000" i="1" dirty="0"/>
          </a:p>
        </p:txBody>
      </p:sp>
      <p:sp>
        <p:nvSpPr>
          <p:cNvPr id="61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35588" name="Rectangle 4"/>
          <p:cNvSpPr>
            <a:spLocks noChangeArrowheads="1"/>
          </p:cNvSpPr>
          <p:nvPr/>
        </p:nvSpPr>
        <p:spPr bwMode="auto">
          <a:xfrm>
            <a:off x="3429000" y="1905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589" name="Rectangle 5"/>
          <p:cNvSpPr>
            <a:spLocks noChangeArrowheads="1"/>
          </p:cNvSpPr>
          <p:nvPr/>
        </p:nvSpPr>
        <p:spPr bwMode="auto">
          <a:xfrm>
            <a:off x="3429000" y="2133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590" name="Rectangle 6"/>
          <p:cNvSpPr>
            <a:spLocks noChangeArrowheads="1"/>
          </p:cNvSpPr>
          <p:nvPr/>
        </p:nvSpPr>
        <p:spPr bwMode="auto">
          <a:xfrm>
            <a:off x="3429000" y="2362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591" name="Rectangle 7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b="1"/>
              <a:t>a</a:t>
            </a:r>
          </a:p>
        </p:txBody>
      </p:sp>
      <p:sp>
        <p:nvSpPr>
          <p:cNvPr id="835592" name="Rectangle 8"/>
          <p:cNvSpPr>
            <a:spLocks noChangeArrowheads="1"/>
          </p:cNvSpPr>
          <p:nvPr/>
        </p:nvSpPr>
        <p:spPr bwMode="auto">
          <a:xfrm>
            <a:off x="3429000" y="2819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593" name="Rectangle 9"/>
          <p:cNvSpPr>
            <a:spLocks noChangeArrowheads="1"/>
          </p:cNvSpPr>
          <p:nvPr/>
        </p:nvSpPr>
        <p:spPr bwMode="auto">
          <a:xfrm>
            <a:off x="3429000" y="3048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594" name="Rectangle 10"/>
          <p:cNvSpPr>
            <a:spLocks noChangeArrowheads="1"/>
          </p:cNvSpPr>
          <p:nvPr/>
        </p:nvSpPr>
        <p:spPr bwMode="auto">
          <a:xfrm>
            <a:off x="3429000" y="3276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595" name="Rectangle 11"/>
          <p:cNvSpPr>
            <a:spLocks noChangeArrowheads="1"/>
          </p:cNvSpPr>
          <p:nvPr/>
        </p:nvSpPr>
        <p:spPr bwMode="auto">
          <a:xfrm>
            <a:off x="3429000" y="3505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596" name="Rectangle 12"/>
          <p:cNvSpPr>
            <a:spLocks noChangeArrowheads="1"/>
          </p:cNvSpPr>
          <p:nvPr/>
        </p:nvSpPr>
        <p:spPr bwMode="auto">
          <a:xfrm>
            <a:off x="3429000" y="3733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597" name="Rectangle 13"/>
          <p:cNvSpPr>
            <a:spLocks noChangeArrowheads="1"/>
          </p:cNvSpPr>
          <p:nvPr/>
        </p:nvSpPr>
        <p:spPr bwMode="auto">
          <a:xfrm>
            <a:off x="3429000" y="3962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598" name="Rectangle 14"/>
          <p:cNvSpPr>
            <a:spLocks noChangeArrowheads="1"/>
          </p:cNvSpPr>
          <p:nvPr/>
        </p:nvSpPr>
        <p:spPr bwMode="auto">
          <a:xfrm>
            <a:off x="3429000" y="4191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599" name="Rectangle 15"/>
          <p:cNvSpPr>
            <a:spLocks noChangeArrowheads="1"/>
          </p:cNvSpPr>
          <p:nvPr/>
        </p:nvSpPr>
        <p:spPr bwMode="auto">
          <a:xfrm>
            <a:off x="3429000" y="4419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600" name="Rectangle 16"/>
          <p:cNvSpPr>
            <a:spLocks noChangeArrowheads="1"/>
          </p:cNvSpPr>
          <p:nvPr/>
        </p:nvSpPr>
        <p:spPr bwMode="auto">
          <a:xfrm>
            <a:off x="3429000" y="4648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601" name="Rectangle 17"/>
          <p:cNvSpPr>
            <a:spLocks noChangeArrowheads="1"/>
          </p:cNvSpPr>
          <p:nvPr/>
        </p:nvSpPr>
        <p:spPr bwMode="auto">
          <a:xfrm>
            <a:off x="3429000" y="4876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602" name="Rectangle 18"/>
          <p:cNvSpPr>
            <a:spLocks noChangeArrowheads="1"/>
          </p:cNvSpPr>
          <p:nvPr/>
        </p:nvSpPr>
        <p:spPr bwMode="auto">
          <a:xfrm>
            <a:off x="3429000" y="5105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603" name="Rectangle 19"/>
          <p:cNvSpPr>
            <a:spLocks noChangeArrowheads="1"/>
          </p:cNvSpPr>
          <p:nvPr/>
        </p:nvSpPr>
        <p:spPr bwMode="auto">
          <a:xfrm>
            <a:off x="3429000" y="5334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604" name="Rectangle 20"/>
          <p:cNvSpPr>
            <a:spLocks noChangeArrowheads="1"/>
          </p:cNvSpPr>
          <p:nvPr/>
        </p:nvSpPr>
        <p:spPr bwMode="auto">
          <a:xfrm>
            <a:off x="2895600" y="1905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0000</a:t>
            </a:r>
          </a:p>
        </p:txBody>
      </p:sp>
      <p:sp>
        <p:nvSpPr>
          <p:cNvPr id="835605" name="Rectangle 21"/>
          <p:cNvSpPr>
            <a:spLocks noChangeArrowheads="1"/>
          </p:cNvSpPr>
          <p:nvPr/>
        </p:nvSpPr>
        <p:spPr bwMode="auto">
          <a:xfrm>
            <a:off x="2895600" y="2133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0001</a:t>
            </a:r>
          </a:p>
        </p:txBody>
      </p:sp>
      <p:sp>
        <p:nvSpPr>
          <p:cNvPr id="835606" name="Rectangle 22"/>
          <p:cNvSpPr>
            <a:spLocks noChangeArrowheads="1"/>
          </p:cNvSpPr>
          <p:nvPr/>
        </p:nvSpPr>
        <p:spPr bwMode="auto">
          <a:xfrm>
            <a:off x="2895600" y="2362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0010</a:t>
            </a:r>
          </a:p>
        </p:txBody>
      </p:sp>
      <p:sp>
        <p:nvSpPr>
          <p:cNvPr id="835607" name="Rectangle 23"/>
          <p:cNvSpPr>
            <a:spLocks noChangeArrowheads="1"/>
          </p:cNvSpPr>
          <p:nvPr/>
        </p:nvSpPr>
        <p:spPr bwMode="auto">
          <a:xfrm>
            <a:off x="2895600" y="2590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0011</a:t>
            </a:r>
          </a:p>
        </p:txBody>
      </p:sp>
      <p:sp>
        <p:nvSpPr>
          <p:cNvPr id="835608" name="Rectangle 24"/>
          <p:cNvSpPr>
            <a:spLocks noChangeArrowheads="1"/>
          </p:cNvSpPr>
          <p:nvPr/>
        </p:nvSpPr>
        <p:spPr bwMode="auto">
          <a:xfrm>
            <a:off x="2895600" y="2819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0100</a:t>
            </a:r>
          </a:p>
        </p:txBody>
      </p:sp>
      <p:sp>
        <p:nvSpPr>
          <p:cNvPr id="835609" name="Rectangle 25"/>
          <p:cNvSpPr>
            <a:spLocks noChangeArrowheads="1"/>
          </p:cNvSpPr>
          <p:nvPr/>
        </p:nvSpPr>
        <p:spPr bwMode="auto">
          <a:xfrm>
            <a:off x="2895600" y="3048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0101</a:t>
            </a:r>
          </a:p>
        </p:txBody>
      </p:sp>
      <p:sp>
        <p:nvSpPr>
          <p:cNvPr id="835610" name="Rectangle 26"/>
          <p:cNvSpPr>
            <a:spLocks noChangeArrowheads="1"/>
          </p:cNvSpPr>
          <p:nvPr/>
        </p:nvSpPr>
        <p:spPr bwMode="auto">
          <a:xfrm>
            <a:off x="2895600" y="3276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0110</a:t>
            </a:r>
          </a:p>
        </p:txBody>
      </p:sp>
      <p:sp>
        <p:nvSpPr>
          <p:cNvPr id="835611" name="Rectangle 27"/>
          <p:cNvSpPr>
            <a:spLocks noChangeArrowheads="1"/>
          </p:cNvSpPr>
          <p:nvPr/>
        </p:nvSpPr>
        <p:spPr bwMode="auto">
          <a:xfrm>
            <a:off x="2895600" y="3505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0111</a:t>
            </a:r>
          </a:p>
        </p:txBody>
      </p:sp>
      <p:sp>
        <p:nvSpPr>
          <p:cNvPr id="835612" name="Rectangle 28"/>
          <p:cNvSpPr>
            <a:spLocks noChangeArrowheads="1"/>
          </p:cNvSpPr>
          <p:nvPr/>
        </p:nvSpPr>
        <p:spPr bwMode="auto">
          <a:xfrm>
            <a:off x="2895600" y="3733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1000</a:t>
            </a:r>
          </a:p>
        </p:txBody>
      </p:sp>
      <p:sp>
        <p:nvSpPr>
          <p:cNvPr id="835613" name="Rectangle 29"/>
          <p:cNvSpPr>
            <a:spLocks noChangeArrowheads="1"/>
          </p:cNvSpPr>
          <p:nvPr/>
        </p:nvSpPr>
        <p:spPr bwMode="auto">
          <a:xfrm>
            <a:off x="2895600" y="3962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1001</a:t>
            </a:r>
          </a:p>
        </p:txBody>
      </p:sp>
      <p:sp>
        <p:nvSpPr>
          <p:cNvPr id="835614" name="Rectangle 30"/>
          <p:cNvSpPr>
            <a:spLocks noChangeArrowheads="1"/>
          </p:cNvSpPr>
          <p:nvPr/>
        </p:nvSpPr>
        <p:spPr bwMode="auto">
          <a:xfrm>
            <a:off x="2895600" y="4191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1010</a:t>
            </a:r>
          </a:p>
        </p:txBody>
      </p:sp>
      <p:sp>
        <p:nvSpPr>
          <p:cNvPr id="835615" name="Rectangle 31"/>
          <p:cNvSpPr>
            <a:spLocks noChangeArrowheads="1"/>
          </p:cNvSpPr>
          <p:nvPr/>
        </p:nvSpPr>
        <p:spPr bwMode="auto">
          <a:xfrm>
            <a:off x="2895600" y="4419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1011</a:t>
            </a:r>
          </a:p>
        </p:txBody>
      </p:sp>
      <p:sp>
        <p:nvSpPr>
          <p:cNvPr id="835616" name="Rectangle 32"/>
          <p:cNvSpPr>
            <a:spLocks noChangeArrowheads="1"/>
          </p:cNvSpPr>
          <p:nvPr/>
        </p:nvSpPr>
        <p:spPr bwMode="auto">
          <a:xfrm>
            <a:off x="2895600" y="4648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1100</a:t>
            </a:r>
          </a:p>
        </p:txBody>
      </p:sp>
      <p:sp>
        <p:nvSpPr>
          <p:cNvPr id="835617" name="Rectangle 33"/>
          <p:cNvSpPr>
            <a:spLocks noChangeArrowheads="1"/>
          </p:cNvSpPr>
          <p:nvPr/>
        </p:nvSpPr>
        <p:spPr bwMode="auto">
          <a:xfrm>
            <a:off x="2895600" y="4876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1101</a:t>
            </a:r>
          </a:p>
        </p:txBody>
      </p:sp>
      <p:sp>
        <p:nvSpPr>
          <p:cNvPr id="835618" name="Rectangle 34"/>
          <p:cNvSpPr>
            <a:spLocks noChangeArrowheads="1"/>
          </p:cNvSpPr>
          <p:nvPr/>
        </p:nvSpPr>
        <p:spPr bwMode="auto">
          <a:xfrm>
            <a:off x="2895600" y="5105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1110</a:t>
            </a:r>
          </a:p>
        </p:txBody>
      </p:sp>
      <p:sp>
        <p:nvSpPr>
          <p:cNvPr id="835619" name="Rectangle 35"/>
          <p:cNvSpPr>
            <a:spLocks noChangeArrowheads="1"/>
          </p:cNvSpPr>
          <p:nvPr/>
        </p:nvSpPr>
        <p:spPr bwMode="auto">
          <a:xfrm>
            <a:off x="2895600" y="5334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1111</a:t>
            </a:r>
          </a:p>
        </p:txBody>
      </p:sp>
      <p:sp>
        <p:nvSpPr>
          <p:cNvPr id="835620" name="Text Box 36"/>
          <p:cNvSpPr txBox="1">
            <a:spLocks noChangeArrowheads="1"/>
          </p:cNvSpPr>
          <p:nvPr/>
        </p:nvSpPr>
        <p:spPr bwMode="auto">
          <a:xfrm>
            <a:off x="3302000" y="1371600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Memory</a:t>
            </a:r>
          </a:p>
        </p:txBody>
      </p:sp>
      <p:sp>
        <p:nvSpPr>
          <p:cNvPr id="835621" name="Text Box 37"/>
          <p:cNvSpPr txBox="1">
            <a:spLocks noChangeArrowheads="1"/>
          </p:cNvSpPr>
          <p:nvPr/>
        </p:nvSpPr>
        <p:spPr bwMode="auto">
          <a:xfrm>
            <a:off x="914400" y="1371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/>
              <a:t>Cache</a:t>
            </a:r>
          </a:p>
        </p:txBody>
      </p:sp>
      <p:sp>
        <p:nvSpPr>
          <p:cNvPr id="835622" name="Rectangle 38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1"/>
          </a:p>
        </p:txBody>
      </p:sp>
      <p:sp>
        <p:nvSpPr>
          <p:cNvPr id="835623" name="Rectangle 39"/>
          <p:cNvSpPr>
            <a:spLocks noChangeArrowheads="1"/>
          </p:cNvSpPr>
          <p:nvPr/>
        </p:nvSpPr>
        <p:spPr bwMode="auto">
          <a:xfrm>
            <a:off x="533400" y="5867400"/>
            <a:ext cx="8382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/>
              <a:t>addr</a:t>
            </a:r>
          </a:p>
        </p:txBody>
      </p:sp>
      <p:sp>
        <p:nvSpPr>
          <p:cNvPr id="835624" name="Oval 40"/>
          <p:cNvSpPr>
            <a:spLocks noChangeArrowheads="1"/>
          </p:cNvSpPr>
          <p:nvPr/>
        </p:nvSpPr>
        <p:spPr bwMode="auto">
          <a:xfrm>
            <a:off x="533400" y="4876800"/>
            <a:ext cx="838200" cy="685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cache</a:t>
            </a:r>
          </a:p>
          <a:p>
            <a:pPr algn="ctr" eaLnBrk="0" hangingPunct="0"/>
            <a:r>
              <a:rPr lang="en-US" sz="2000"/>
              <a:t>func</a:t>
            </a:r>
          </a:p>
        </p:txBody>
      </p:sp>
      <p:cxnSp>
        <p:nvCxnSpPr>
          <p:cNvPr id="835625" name="AutoShape 41"/>
          <p:cNvCxnSpPr>
            <a:cxnSpLocks noChangeShapeType="1"/>
            <a:stCxn id="835623" idx="0"/>
            <a:endCxn id="835624" idx="4"/>
          </p:cNvCxnSpPr>
          <p:nvPr/>
        </p:nvCxnSpPr>
        <p:spPr bwMode="auto">
          <a:xfrm flipV="1">
            <a:off x="952500" y="5562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5626" name="AutoShape 42"/>
          <p:cNvCxnSpPr>
            <a:cxnSpLocks noChangeShapeType="1"/>
            <a:stCxn id="835624" idx="0"/>
          </p:cNvCxnSpPr>
          <p:nvPr/>
        </p:nvCxnSpPr>
        <p:spPr bwMode="auto">
          <a:xfrm rot="5400000" flipH="1">
            <a:off x="95250" y="4019550"/>
            <a:ext cx="1447800" cy="266700"/>
          </a:xfrm>
          <a:prstGeom prst="bentConnector4">
            <a:avLst>
              <a:gd name="adj1" fmla="val 34208"/>
              <a:gd name="adj2" fmla="val 26606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5627" name="Rectangle 43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628" name="Rectangle 44"/>
          <p:cNvSpPr>
            <a:spLocks noChangeArrowheads="1"/>
          </p:cNvSpPr>
          <p:nvPr/>
        </p:nvSpPr>
        <p:spPr bwMode="auto">
          <a:xfrm>
            <a:off x="14478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629" name="Rectangle 45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630" name="Rectangle 46"/>
          <p:cNvSpPr>
            <a:spLocks noChangeArrowheads="1"/>
          </p:cNvSpPr>
          <p:nvPr/>
        </p:nvSpPr>
        <p:spPr bwMode="auto">
          <a:xfrm>
            <a:off x="14478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5631" name="Group 47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1392" y="2064"/>
            <a:chExt cx="624" cy="576"/>
          </a:xfrm>
        </p:grpSpPr>
        <p:sp>
          <p:nvSpPr>
            <p:cNvPr id="835632" name="Rectangle 48"/>
            <p:cNvSpPr>
              <a:spLocks noChangeArrowheads="1"/>
            </p:cNvSpPr>
            <p:nvPr/>
          </p:nvSpPr>
          <p:spPr bwMode="auto">
            <a:xfrm>
              <a:off x="1392" y="2064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633" name="Rectangle 49"/>
            <p:cNvSpPr>
              <a:spLocks noChangeArrowheads="1"/>
            </p:cNvSpPr>
            <p:nvPr/>
          </p:nvSpPr>
          <p:spPr bwMode="auto">
            <a:xfrm>
              <a:off x="1392" y="2352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634" name="Rectangle 50"/>
            <p:cNvSpPr>
              <a:spLocks noChangeArrowheads="1"/>
            </p:cNvSpPr>
            <p:nvPr/>
          </p:nvSpPr>
          <p:spPr bwMode="auto">
            <a:xfrm>
              <a:off x="1392" y="2208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635" name="Rectangle 51"/>
            <p:cNvSpPr>
              <a:spLocks noChangeArrowheads="1"/>
            </p:cNvSpPr>
            <p:nvPr/>
          </p:nvSpPr>
          <p:spPr bwMode="auto">
            <a:xfrm>
              <a:off x="1392" y="2496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5636" name="Rectangle 52"/>
          <p:cNvSpPr>
            <a:spLocks noChangeArrowheads="1"/>
          </p:cNvSpPr>
          <p:nvPr/>
        </p:nvSpPr>
        <p:spPr bwMode="auto">
          <a:xfrm>
            <a:off x="304800" y="2971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</a:t>
            </a:r>
          </a:p>
        </p:txBody>
      </p:sp>
      <p:sp>
        <p:nvSpPr>
          <p:cNvPr id="835637" name="Rectangle 53"/>
          <p:cNvSpPr>
            <a:spLocks noChangeArrowheads="1"/>
          </p:cNvSpPr>
          <p:nvPr/>
        </p:nvSpPr>
        <p:spPr bwMode="auto">
          <a:xfrm>
            <a:off x="304800" y="3200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</a:t>
            </a:r>
          </a:p>
        </p:txBody>
      </p:sp>
      <p:sp>
        <p:nvSpPr>
          <p:cNvPr id="835638" name="Rectangle 54"/>
          <p:cNvSpPr>
            <a:spLocks noChangeArrowheads="1"/>
          </p:cNvSpPr>
          <p:nvPr/>
        </p:nvSpPr>
        <p:spPr bwMode="auto">
          <a:xfrm>
            <a:off x="304800" y="34290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</a:t>
            </a:r>
          </a:p>
        </p:txBody>
      </p:sp>
      <p:sp>
        <p:nvSpPr>
          <p:cNvPr id="835639" name="Rectangle 55"/>
          <p:cNvSpPr>
            <a:spLocks noChangeArrowheads="1"/>
          </p:cNvSpPr>
          <p:nvPr/>
        </p:nvSpPr>
        <p:spPr bwMode="auto">
          <a:xfrm>
            <a:off x="304800" y="36576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</a:t>
            </a:r>
          </a:p>
        </p:txBody>
      </p:sp>
      <p:sp>
        <p:nvSpPr>
          <p:cNvPr id="835640" name="Rectangle 56"/>
          <p:cNvSpPr>
            <a:spLocks noChangeArrowheads="1"/>
          </p:cNvSpPr>
          <p:nvPr/>
        </p:nvSpPr>
        <p:spPr bwMode="auto">
          <a:xfrm>
            <a:off x="1295400" y="2971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641" name="Rectangle 57"/>
          <p:cNvSpPr>
            <a:spLocks noChangeArrowheads="1"/>
          </p:cNvSpPr>
          <p:nvPr/>
        </p:nvSpPr>
        <p:spPr bwMode="auto">
          <a:xfrm>
            <a:off x="12954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642" name="Rectangle 58"/>
          <p:cNvSpPr>
            <a:spLocks noChangeArrowheads="1"/>
          </p:cNvSpPr>
          <p:nvPr/>
        </p:nvSpPr>
        <p:spPr bwMode="auto">
          <a:xfrm>
            <a:off x="1295400" y="3429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643" name="Rectangle 59"/>
          <p:cNvSpPr>
            <a:spLocks noChangeArrowheads="1"/>
          </p:cNvSpPr>
          <p:nvPr/>
        </p:nvSpPr>
        <p:spPr bwMode="auto">
          <a:xfrm>
            <a:off x="12954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64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to Address Cache</a:t>
            </a:r>
          </a:p>
        </p:txBody>
      </p:sp>
      <p:graphicFrame>
        <p:nvGraphicFramePr>
          <p:cNvPr id="837675" name="Object 43"/>
          <p:cNvGraphicFramePr>
            <a:graphicFrameLocks noGrp="1" noChangeAspect="1"/>
          </p:cNvGraphicFramePr>
          <p:nvPr>
            <p:ph sz="half" idx="1"/>
            <p:extLst/>
          </p:nvPr>
        </p:nvGraphicFramePr>
        <p:xfrm>
          <a:off x="4978892" y="3277710"/>
          <a:ext cx="3743653" cy="837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4" imgW="2044440" imgH="457200" progId="Equation.3">
                  <p:embed/>
                </p:oleObj>
              </mc:Choice>
              <mc:Fallback>
                <p:oleObj name="Equation" r:id="rId4" imgW="2044440" imgH="457200" progId="Equation.3">
                  <p:embed/>
                  <p:pic>
                    <p:nvPicPr>
                      <p:cNvPr id="83767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892" y="3277710"/>
                        <a:ext cx="3743653" cy="837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7635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200"/>
              <a:t>Cache expensive; use it efficiently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For “normal” access patterns use as much of the cache as possible</a:t>
            </a:r>
          </a:p>
          <a:p>
            <a:pPr>
              <a:lnSpc>
                <a:spcPct val="80000"/>
              </a:lnSpc>
            </a:pPr>
            <a:endParaRPr lang="en-US" sz="2200"/>
          </a:p>
          <a:p>
            <a:pPr>
              <a:lnSpc>
                <a:spcPct val="80000"/>
              </a:lnSpc>
            </a:pPr>
            <a:r>
              <a:rPr lang="en-US" sz="2200"/>
              <a:t>Simplest function is a subset of address bits </a:t>
            </a:r>
          </a:p>
          <a:p>
            <a:pPr>
              <a:lnSpc>
                <a:spcPct val="80000"/>
              </a:lnSpc>
            </a:pPr>
            <a:endParaRPr lang="en-US" sz="2200"/>
          </a:p>
          <a:p>
            <a:pPr>
              <a:lnSpc>
                <a:spcPct val="80000"/>
              </a:lnSpc>
            </a:pPr>
            <a:endParaRPr lang="en-US" sz="2200"/>
          </a:p>
          <a:p>
            <a:pPr>
              <a:lnSpc>
                <a:spcPct val="80000"/>
              </a:lnSpc>
            </a:pPr>
            <a:endParaRPr lang="en-US" sz="2200"/>
          </a:p>
          <a:p>
            <a:pPr lvl="1">
              <a:lnSpc>
                <a:spcPct val="80000"/>
              </a:lnSpc>
            </a:pPr>
            <a:r>
              <a:rPr lang="en-US" sz="1800"/>
              <a:t>CA = ADDR[3],ADDR[2]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CA = ADDR[3],ADDR[1]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CA = ADDR[3],ADDR[0]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CA = ADDR[2],ADDR[1]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CA = ADDR[2],ADDR[0]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CA = ADDR[1],ADDR[0]</a:t>
            </a:r>
          </a:p>
          <a:p>
            <a:pPr>
              <a:lnSpc>
                <a:spcPct val="80000"/>
              </a:lnSpc>
            </a:pPr>
            <a:r>
              <a:rPr lang="en-US" sz="2200"/>
              <a:t>Any other functions?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i="1"/>
          </a:p>
        </p:txBody>
      </p:sp>
      <p:sp>
        <p:nvSpPr>
          <p:cNvPr id="63" name="Footer 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37636" name="Rectangle 4"/>
          <p:cNvSpPr>
            <a:spLocks noChangeArrowheads="1"/>
          </p:cNvSpPr>
          <p:nvPr/>
        </p:nvSpPr>
        <p:spPr bwMode="auto">
          <a:xfrm>
            <a:off x="3429000" y="1905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7637" name="Rectangle 5"/>
          <p:cNvSpPr>
            <a:spLocks noChangeArrowheads="1"/>
          </p:cNvSpPr>
          <p:nvPr/>
        </p:nvSpPr>
        <p:spPr bwMode="auto">
          <a:xfrm>
            <a:off x="3429000" y="2133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7638" name="Rectangle 6"/>
          <p:cNvSpPr>
            <a:spLocks noChangeArrowheads="1"/>
          </p:cNvSpPr>
          <p:nvPr/>
        </p:nvSpPr>
        <p:spPr bwMode="auto">
          <a:xfrm>
            <a:off x="3429000" y="2362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7639" name="Rectangle 7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b="1"/>
              <a:t>a</a:t>
            </a:r>
          </a:p>
        </p:txBody>
      </p:sp>
      <p:sp>
        <p:nvSpPr>
          <p:cNvPr id="837640" name="Rectangle 8"/>
          <p:cNvSpPr>
            <a:spLocks noChangeArrowheads="1"/>
          </p:cNvSpPr>
          <p:nvPr/>
        </p:nvSpPr>
        <p:spPr bwMode="auto">
          <a:xfrm>
            <a:off x="3429000" y="2819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7641" name="Rectangle 9"/>
          <p:cNvSpPr>
            <a:spLocks noChangeArrowheads="1"/>
          </p:cNvSpPr>
          <p:nvPr/>
        </p:nvSpPr>
        <p:spPr bwMode="auto">
          <a:xfrm>
            <a:off x="3429000" y="3048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7642" name="Rectangle 10"/>
          <p:cNvSpPr>
            <a:spLocks noChangeArrowheads="1"/>
          </p:cNvSpPr>
          <p:nvPr/>
        </p:nvSpPr>
        <p:spPr bwMode="auto">
          <a:xfrm>
            <a:off x="3429000" y="3276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7643" name="Rectangle 11"/>
          <p:cNvSpPr>
            <a:spLocks noChangeArrowheads="1"/>
          </p:cNvSpPr>
          <p:nvPr/>
        </p:nvSpPr>
        <p:spPr bwMode="auto">
          <a:xfrm>
            <a:off x="3429000" y="3505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7644" name="Rectangle 12"/>
          <p:cNvSpPr>
            <a:spLocks noChangeArrowheads="1"/>
          </p:cNvSpPr>
          <p:nvPr/>
        </p:nvSpPr>
        <p:spPr bwMode="auto">
          <a:xfrm>
            <a:off x="3429000" y="3733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7645" name="Rectangle 13"/>
          <p:cNvSpPr>
            <a:spLocks noChangeArrowheads="1"/>
          </p:cNvSpPr>
          <p:nvPr/>
        </p:nvSpPr>
        <p:spPr bwMode="auto">
          <a:xfrm>
            <a:off x="3429000" y="3962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7646" name="Rectangle 14"/>
          <p:cNvSpPr>
            <a:spLocks noChangeArrowheads="1"/>
          </p:cNvSpPr>
          <p:nvPr/>
        </p:nvSpPr>
        <p:spPr bwMode="auto">
          <a:xfrm>
            <a:off x="3429000" y="4191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7647" name="Rectangle 15"/>
          <p:cNvSpPr>
            <a:spLocks noChangeArrowheads="1"/>
          </p:cNvSpPr>
          <p:nvPr/>
        </p:nvSpPr>
        <p:spPr bwMode="auto">
          <a:xfrm>
            <a:off x="3429000" y="4419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7648" name="Rectangle 16"/>
          <p:cNvSpPr>
            <a:spLocks noChangeArrowheads="1"/>
          </p:cNvSpPr>
          <p:nvPr/>
        </p:nvSpPr>
        <p:spPr bwMode="auto">
          <a:xfrm>
            <a:off x="3429000" y="4648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7649" name="Rectangle 17"/>
          <p:cNvSpPr>
            <a:spLocks noChangeArrowheads="1"/>
          </p:cNvSpPr>
          <p:nvPr/>
        </p:nvSpPr>
        <p:spPr bwMode="auto">
          <a:xfrm>
            <a:off x="3429000" y="4876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7650" name="Rectangle 18"/>
          <p:cNvSpPr>
            <a:spLocks noChangeArrowheads="1"/>
          </p:cNvSpPr>
          <p:nvPr/>
        </p:nvSpPr>
        <p:spPr bwMode="auto">
          <a:xfrm>
            <a:off x="3429000" y="5105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7651" name="Rectangle 19"/>
          <p:cNvSpPr>
            <a:spLocks noChangeArrowheads="1"/>
          </p:cNvSpPr>
          <p:nvPr/>
        </p:nvSpPr>
        <p:spPr bwMode="auto">
          <a:xfrm>
            <a:off x="3429000" y="5334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7652" name="Rectangle 20"/>
          <p:cNvSpPr>
            <a:spLocks noChangeArrowheads="1"/>
          </p:cNvSpPr>
          <p:nvPr/>
        </p:nvSpPr>
        <p:spPr bwMode="auto">
          <a:xfrm>
            <a:off x="2895600" y="1905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0000</a:t>
            </a:r>
          </a:p>
        </p:txBody>
      </p:sp>
      <p:sp>
        <p:nvSpPr>
          <p:cNvPr id="837653" name="Rectangle 21"/>
          <p:cNvSpPr>
            <a:spLocks noChangeArrowheads="1"/>
          </p:cNvSpPr>
          <p:nvPr/>
        </p:nvSpPr>
        <p:spPr bwMode="auto">
          <a:xfrm>
            <a:off x="2895600" y="2133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0001</a:t>
            </a:r>
          </a:p>
        </p:txBody>
      </p:sp>
      <p:sp>
        <p:nvSpPr>
          <p:cNvPr id="837654" name="Rectangle 22"/>
          <p:cNvSpPr>
            <a:spLocks noChangeArrowheads="1"/>
          </p:cNvSpPr>
          <p:nvPr/>
        </p:nvSpPr>
        <p:spPr bwMode="auto">
          <a:xfrm>
            <a:off x="2895600" y="2362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0010</a:t>
            </a:r>
          </a:p>
        </p:txBody>
      </p:sp>
      <p:sp>
        <p:nvSpPr>
          <p:cNvPr id="837655" name="Rectangle 23"/>
          <p:cNvSpPr>
            <a:spLocks noChangeArrowheads="1"/>
          </p:cNvSpPr>
          <p:nvPr/>
        </p:nvSpPr>
        <p:spPr bwMode="auto">
          <a:xfrm>
            <a:off x="2895600" y="2590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0011</a:t>
            </a:r>
          </a:p>
        </p:txBody>
      </p:sp>
      <p:sp>
        <p:nvSpPr>
          <p:cNvPr id="837656" name="Rectangle 24"/>
          <p:cNvSpPr>
            <a:spLocks noChangeArrowheads="1"/>
          </p:cNvSpPr>
          <p:nvPr/>
        </p:nvSpPr>
        <p:spPr bwMode="auto">
          <a:xfrm>
            <a:off x="2895600" y="2819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0100</a:t>
            </a:r>
          </a:p>
        </p:txBody>
      </p:sp>
      <p:sp>
        <p:nvSpPr>
          <p:cNvPr id="837657" name="Rectangle 25"/>
          <p:cNvSpPr>
            <a:spLocks noChangeArrowheads="1"/>
          </p:cNvSpPr>
          <p:nvPr/>
        </p:nvSpPr>
        <p:spPr bwMode="auto">
          <a:xfrm>
            <a:off x="2895600" y="3048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0101</a:t>
            </a:r>
          </a:p>
        </p:txBody>
      </p:sp>
      <p:sp>
        <p:nvSpPr>
          <p:cNvPr id="837658" name="Rectangle 26"/>
          <p:cNvSpPr>
            <a:spLocks noChangeArrowheads="1"/>
          </p:cNvSpPr>
          <p:nvPr/>
        </p:nvSpPr>
        <p:spPr bwMode="auto">
          <a:xfrm>
            <a:off x="2895600" y="3276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0110</a:t>
            </a:r>
          </a:p>
        </p:txBody>
      </p:sp>
      <p:sp>
        <p:nvSpPr>
          <p:cNvPr id="837659" name="Rectangle 27"/>
          <p:cNvSpPr>
            <a:spLocks noChangeArrowheads="1"/>
          </p:cNvSpPr>
          <p:nvPr/>
        </p:nvSpPr>
        <p:spPr bwMode="auto">
          <a:xfrm>
            <a:off x="2895600" y="3505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0111</a:t>
            </a:r>
          </a:p>
        </p:txBody>
      </p:sp>
      <p:sp>
        <p:nvSpPr>
          <p:cNvPr id="837660" name="Rectangle 28"/>
          <p:cNvSpPr>
            <a:spLocks noChangeArrowheads="1"/>
          </p:cNvSpPr>
          <p:nvPr/>
        </p:nvSpPr>
        <p:spPr bwMode="auto">
          <a:xfrm>
            <a:off x="2895600" y="3733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1000</a:t>
            </a:r>
          </a:p>
        </p:txBody>
      </p:sp>
      <p:sp>
        <p:nvSpPr>
          <p:cNvPr id="837661" name="Rectangle 29"/>
          <p:cNvSpPr>
            <a:spLocks noChangeArrowheads="1"/>
          </p:cNvSpPr>
          <p:nvPr/>
        </p:nvSpPr>
        <p:spPr bwMode="auto">
          <a:xfrm>
            <a:off x="2895600" y="3962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1001</a:t>
            </a:r>
          </a:p>
        </p:txBody>
      </p:sp>
      <p:sp>
        <p:nvSpPr>
          <p:cNvPr id="837662" name="Rectangle 30"/>
          <p:cNvSpPr>
            <a:spLocks noChangeArrowheads="1"/>
          </p:cNvSpPr>
          <p:nvPr/>
        </p:nvSpPr>
        <p:spPr bwMode="auto">
          <a:xfrm>
            <a:off x="2895600" y="4191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1010</a:t>
            </a:r>
          </a:p>
        </p:txBody>
      </p:sp>
      <p:sp>
        <p:nvSpPr>
          <p:cNvPr id="837663" name="Rectangle 31"/>
          <p:cNvSpPr>
            <a:spLocks noChangeArrowheads="1"/>
          </p:cNvSpPr>
          <p:nvPr/>
        </p:nvSpPr>
        <p:spPr bwMode="auto">
          <a:xfrm>
            <a:off x="2895600" y="4419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1011</a:t>
            </a:r>
          </a:p>
        </p:txBody>
      </p:sp>
      <p:sp>
        <p:nvSpPr>
          <p:cNvPr id="837664" name="Rectangle 32"/>
          <p:cNvSpPr>
            <a:spLocks noChangeArrowheads="1"/>
          </p:cNvSpPr>
          <p:nvPr/>
        </p:nvSpPr>
        <p:spPr bwMode="auto">
          <a:xfrm>
            <a:off x="2895600" y="4648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1100</a:t>
            </a:r>
          </a:p>
        </p:txBody>
      </p:sp>
      <p:sp>
        <p:nvSpPr>
          <p:cNvPr id="837665" name="Rectangle 33"/>
          <p:cNvSpPr>
            <a:spLocks noChangeArrowheads="1"/>
          </p:cNvSpPr>
          <p:nvPr/>
        </p:nvSpPr>
        <p:spPr bwMode="auto">
          <a:xfrm>
            <a:off x="2895600" y="4876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1101</a:t>
            </a:r>
          </a:p>
        </p:txBody>
      </p:sp>
      <p:sp>
        <p:nvSpPr>
          <p:cNvPr id="837666" name="Rectangle 34"/>
          <p:cNvSpPr>
            <a:spLocks noChangeArrowheads="1"/>
          </p:cNvSpPr>
          <p:nvPr/>
        </p:nvSpPr>
        <p:spPr bwMode="auto">
          <a:xfrm>
            <a:off x="2895600" y="5105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1110</a:t>
            </a:r>
          </a:p>
        </p:txBody>
      </p:sp>
      <p:sp>
        <p:nvSpPr>
          <p:cNvPr id="837667" name="Rectangle 35"/>
          <p:cNvSpPr>
            <a:spLocks noChangeArrowheads="1"/>
          </p:cNvSpPr>
          <p:nvPr/>
        </p:nvSpPr>
        <p:spPr bwMode="auto">
          <a:xfrm>
            <a:off x="2895600" y="5334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1111</a:t>
            </a:r>
          </a:p>
        </p:txBody>
      </p:sp>
      <p:sp>
        <p:nvSpPr>
          <p:cNvPr id="837668" name="Text Box 36"/>
          <p:cNvSpPr txBox="1">
            <a:spLocks noChangeArrowheads="1"/>
          </p:cNvSpPr>
          <p:nvPr/>
        </p:nvSpPr>
        <p:spPr bwMode="auto">
          <a:xfrm>
            <a:off x="3302000" y="1371600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Memory</a:t>
            </a:r>
          </a:p>
        </p:txBody>
      </p:sp>
      <p:sp>
        <p:nvSpPr>
          <p:cNvPr id="837669" name="Text Box 37"/>
          <p:cNvSpPr txBox="1">
            <a:spLocks noChangeArrowheads="1"/>
          </p:cNvSpPr>
          <p:nvPr/>
        </p:nvSpPr>
        <p:spPr bwMode="auto">
          <a:xfrm>
            <a:off x="914400" y="1371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Cache</a:t>
            </a:r>
          </a:p>
        </p:txBody>
      </p:sp>
      <p:sp>
        <p:nvSpPr>
          <p:cNvPr id="837670" name="Rectangle 38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1"/>
          </a:p>
        </p:txBody>
      </p:sp>
      <p:sp>
        <p:nvSpPr>
          <p:cNvPr id="837671" name="Rectangle 39"/>
          <p:cNvSpPr>
            <a:spLocks noChangeArrowheads="1"/>
          </p:cNvSpPr>
          <p:nvPr/>
        </p:nvSpPr>
        <p:spPr bwMode="auto">
          <a:xfrm>
            <a:off x="533400" y="5867400"/>
            <a:ext cx="8382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/>
              <a:t>addr</a:t>
            </a:r>
          </a:p>
        </p:txBody>
      </p:sp>
      <p:sp>
        <p:nvSpPr>
          <p:cNvPr id="837672" name="Oval 40"/>
          <p:cNvSpPr>
            <a:spLocks noChangeArrowheads="1"/>
          </p:cNvSpPr>
          <p:nvPr/>
        </p:nvSpPr>
        <p:spPr bwMode="auto">
          <a:xfrm>
            <a:off x="533400" y="4876800"/>
            <a:ext cx="838200" cy="685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cache</a:t>
            </a:r>
          </a:p>
          <a:p>
            <a:pPr algn="ctr" eaLnBrk="0" hangingPunct="0"/>
            <a:r>
              <a:rPr lang="en-US" sz="2000"/>
              <a:t>func</a:t>
            </a:r>
          </a:p>
        </p:txBody>
      </p:sp>
      <p:cxnSp>
        <p:nvCxnSpPr>
          <p:cNvPr id="837673" name="AutoShape 41"/>
          <p:cNvCxnSpPr>
            <a:cxnSpLocks noChangeShapeType="1"/>
            <a:stCxn id="837671" idx="0"/>
            <a:endCxn id="837672" idx="4"/>
          </p:cNvCxnSpPr>
          <p:nvPr/>
        </p:nvCxnSpPr>
        <p:spPr bwMode="auto">
          <a:xfrm flipV="1">
            <a:off x="952500" y="5562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7674" name="AutoShape 42"/>
          <p:cNvCxnSpPr>
            <a:cxnSpLocks noChangeShapeType="1"/>
            <a:stCxn id="837672" idx="0"/>
          </p:cNvCxnSpPr>
          <p:nvPr/>
        </p:nvCxnSpPr>
        <p:spPr bwMode="auto">
          <a:xfrm rot="5400000" flipH="1">
            <a:off x="95250" y="4019550"/>
            <a:ext cx="1447800" cy="266700"/>
          </a:xfrm>
          <a:prstGeom prst="bentConnector4">
            <a:avLst>
              <a:gd name="adj1" fmla="val 34208"/>
              <a:gd name="adj2" fmla="val 26606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7676" name="Rectangle 44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7677" name="Rectangle 45"/>
          <p:cNvSpPr>
            <a:spLocks noChangeArrowheads="1"/>
          </p:cNvSpPr>
          <p:nvPr/>
        </p:nvSpPr>
        <p:spPr bwMode="auto">
          <a:xfrm>
            <a:off x="14478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7678" name="Rectangle 46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7679" name="Rectangle 47"/>
          <p:cNvSpPr>
            <a:spLocks noChangeArrowheads="1"/>
          </p:cNvSpPr>
          <p:nvPr/>
        </p:nvSpPr>
        <p:spPr bwMode="auto">
          <a:xfrm>
            <a:off x="14478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7680" name="Group 48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1392" y="2064"/>
            <a:chExt cx="624" cy="576"/>
          </a:xfrm>
        </p:grpSpPr>
        <p:sp>
          <p:nvSpPr>
            <p:cNvPr id="837681" name="Rectangle 49"/>
            <p:cNvSpPr>
              <a:spLocks noChangeArrowheads="1"/>
            </p:cNvSpPr>
            <p:nvPr/>
          </p:nvSpPr>
          <p:spPr bwMode="auto">
            <a:xfrm>
              <a:off x="1392" y="2064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82" name="Rectangle 50"/>
            <p:cNvSpPr>
              <a:spLocks noChangeArrowheads="1"/>
            </p:cNvSpPr>
            <p:nvPr/>
          </p:nvSpPr>
          <p:spPr bwMode="auto">
            <a:xfrm>
              <a:off x="1392" y="2352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83" name="Rectangle 51"/>
            <p:cNvSpPr>
              <a:spLocks noChangeArrowheads="1"/>
            </p:cNvSpPr>
            <p:nvPr/>
          </p:nvSpPr>
          <p:spPr bwMode="auto">
            <a:xfrm>
              <a:off x="1392" y="2208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84" name="Rectangle 52"/>
            <p:cNvSpPr>
              <a:spLocks noChangeArrowheads="1"/>
            </p:cNvSpPr>
            <p:nvPr/>
          </p:nvSpPr>
          <p:spPr bwMode="auto">
            <a:xfrm>
              <a:off x="1392" y="2496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7685" name="Rectangle 53"/>
          <p:cNvSpPr>
            <a:spLocks noChangeArrowheads="1"/>
          </p:cNvSpPr>
          <p:nvPr/>
        </p:nvSpPr>
        <p:spPr bwMode="auto">
          <a:xfrm>
            <a:off x="304800" y="2971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</a:t>
            </a:r>
          </a:p>
        </p:txBody>
      </p:sp>
      <p:sp>
        <p:nvSpPr>
          <p:cNvPr id="837686" name="Rectangle 54"/>
          <p:cNvSpPr>
            <a:spLocks noChangeArrowheads="1"/>
          </p:cNvSpPr>
          <p:nvPr/>
        </p:nvSpPr>
        <p:spPr bwMode="auto">
          <a:xfrm>
            <a:off x="304800" y="3200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</a:t>
            </a:r>
          </a:p>
        </p:txBody>
      </p:sp>
      <p:sp>
        <p:nvSpPr>
          <p:cNvPr id="837687" name="Rectangle 55"/>
          <p:cNvSpPr>
            <a:spLocks noChangeArrowheads="1"/>
          </p:cNvSpPr>
          <p:nvPr/>
        </p:nvSpPr>
        <p:spPr bwMode="auto">
          <a:xfrm>
            <a:off x="304800" y="34290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</a:t>
            </a:r>
          </a:p>
        </p:txBody>
      </p:sp>
      <p:sp>
        <p:nvSpPr>
          <p:cNvPr id="837688" name="Rectangle 56"/>
          <p:cNvSpPr>
            <a:spLocks noChangeArrowheads="1"/>
          </p:cNvSpPr>
          <p:nvPr/>
        </p:nvSpPr>
        <p:spPr bwMode="auto">
          <a:xfrm>
            <a:off x="304800" y="36576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</a:t>
            </a:r>
          </a:p>
        </p:txBody>
      </p:sp>
      <p:sp>
        <p:nvSpPr>
          <p:cNvPr id="837689" name="Rectangle 57"/>
          <p:cNvSpPr>
            <a:spLocks noChangeArrowheads="1"/>
          </p:cNvSpPr>
          <p:nvPr/>
        </p:nvSpPr>
        <p:spPr bwMode="auto">
          <a:xfrm>
            <a:off x="1295400" y="2971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7690" name="Rectangle 58"/>
          <p:cNvSpPr>
            <a:spLocks noChangeArrowheads="1"/>
          </p:cNvSpPr>
          <p:nvPr/>
        </p:nvSpPr>
        <p:spPr bwMode="auto">
          <a:xfrm>
            <a:off x="12954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7691" name="Rectangle 59"/>
          <p:cNvSpPr>
            <a:spLocks noChangeArrowheads="1"/>
          </p:cNvSpPr>
          <p:nvPr/>
        </p:nvSpPr>
        <p:spPr bwMode="auto">
          <a:xfrm>
            <a:off x="1295400" y="3429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7692" name="Rectangle 60"/>
          <p:cNvSpPr>
            <a:spLocks noChangeArrowheads="1"/>
          </p:cNvSpPr>
          <p:nvPr/>
        </p:nvSpPr>
        <p:spPr bwMode="auto">
          <a:xfrm>
            <a:off x="12954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2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3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3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0" fill="hold"/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8376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8376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8376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83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3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8376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8376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8376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1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1000" fill="hold"/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1000" fill="hold"/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00" fill="hold"/>
                                        <p:tgtEl>
                                          <p:spTgt spid="8376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8376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8376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83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83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8376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8376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8376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1000" fill="hold"/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1000" fill="hold"/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106" dur="1000" fill="hold"/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1000" fill="hold"/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1000" fill="hold"/>
                                        <p:tgtEl>
                                          <p:spTgt spid="8376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110" dur="1000" fill="hold"/>
                                        <p:tgtEl>
                                          <p:spTgt spid="8376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1000" fill="hold"/>
                                        <p:tgtEl>
                                          <p:spTgt spid="8376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83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83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00" fill="hold"/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00" fill="hold"/>
                                        <p:tgtEl>
                                          <p:spTgt spid="8376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8376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8376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1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1000" fill="hold"/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142" dur="1000" fill="hold"/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1000" fill="hold"/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1000" fill="hold"/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146" dur="1000" fill="hold"/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1000" fill="hold"/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1000" fill="hold"/>
                                        <p:tgtEl>
                                          <p:spTgt spid="8376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150" dur="1000" fill="hold"/>
                                        <p:tgtEl>
                                          <p:spTgt spid="8376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1000" fill="hold"/>
                                        <p:tgtEl>
                                          <p:spTgt spid="8376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837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837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1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0" dur="1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1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1000" fill="hold"/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4" dur="1000" fill="hold"/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1000" fill="hold"/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1000" fill="hold"/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8" dur="1000" fill="hold"/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1000" fill="hold"/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1000" fill="hold"/>
                                        <p:tgtEl>
                                          <p:spTgt spid="8376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2" dur="1000" fill="hold"/>
                                        <p:tgtEl>
                                          <p:spTgt spid="8376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1000" fill="hold"/>
                                        <p:tgtEl>
                                          <p:spTgt spid="8376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1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178" dur="1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1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1000" fill="hold"/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182" dur="1000" fill="hold"/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1000" fill="hold"/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1000" fill="hold"/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186" dur="1000" fill="hold"/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1000" fill="hold"/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1000" fill="hold"/>
                                        <p:tgtEl>
                                          <p:spTgt spid="8376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190" dur="1000" fill="hold"/>
                                        <p:tgtEl>
                                          <p:spTgt spid="8376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1000" fill="hold"/>
                                        <p:tgtEl>
                                          <p:spTgt spid="8376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1000" fill="hold"/>
                                        <p:tgtEl>
                                          <p:spTgt spid="837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1000" fill="hold"/>
                                        <p:tgtEl>
                                          <p:spTgt spid="837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2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2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2000" fill="hold"/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2000" fill="hold"/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8" dur="2000" fill="hold"/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2000" fill="hold"/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" dur="2000" fill="hold"/>
                                        <p:tgtEl>
                                          <p:spTgt spid="8376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2" dur="2000" fill="hold"/>
                                        <p:tgtEl>
                                          <p:spTgt spid="8376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2000" fill="hold"/>
                                        <p:tgtEl>
                                          <p:spTgt spid="8376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1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218" dur="1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1000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1000" fill="hold"/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222" dur="1000" fill="hold"/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1000" fill="hold"/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1000" fill="hold"/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226" dur="1000" fill="hold"/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1000" fill="hold"/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1000" fill="hold"/>
                                        <p:tgtEl>
                                          <p:spTgt spid="8376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230" dur="1000" fill="hold"/>
                                        <p:tgtEl>
                                          <p:spTgt spid="8376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1000" fill="hold"/>
                                        <p:tgtEl>
                                          <p:spTgt spid="8376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1000" fill="hold"/>
                                        <p:tgtEl>
                                          <p:spTgt spid="837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1000" fill="hold"/>
                                        <p:tgtEl>
                                          <p:spTgt spid="837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1" dur="2000" fill="hold"/>
                                        <p:tgtEl>
                                          <p:spTgt spid="837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Direct-Mapped Cache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Address cache with lowest order address bits</a:t>
            </a:r>
          </a:p>
          <a:p>
            <a:r>
              <a:rPr lang="en-US"/>
              <a:t>Very simple</a:t>
            </a:r>
          </a:p>
          <a:p>
            <a:pPr lvl="1"/>
            <a:r>
              <a:rPr lang="en-US"/>
              <a:t>Only one place to look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pic>
        <p:nvPicPr>
          <p:cNvPr id="8194" name="Picture 2" descr="File:Mixed nuts small whit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54" y="3064412"/>
            <a:ext cx="3040585" cy="258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images.fineartamerica.com/images-medium-large/roasted-cashew-nuts-yali-sh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94" y="2845001"/>
            <a:ext cx="2009438" cy="130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upload.wikimedia.org/wikipedia/commons/0/0c/Peanutja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5062" y="43434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s://upload.wikimedia.org/wikipedia/commons/d/de/Brazil_nut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902" y="4342175"/>
            <a:ext cx="2126946" cy="130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c2.staticflickr.com/4/3295/3060098365_c2c5dc4786_b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062" y="2809924"/>
            <a:ext cx="2004965" cy="134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Pecan Pieces, 3 lbs.-  Louisiana Pecan Pieces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1" r="52164" b="47619"/>
          <a:stretch/>
        </p:blipFill>
        <p:spPr bwMode="auto">
          <a:xfrm>
            <a:off x="5273701" y="3534844"/>
            <a:ext cx="1930119" cy="13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284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Direct-Mapped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/>
              <a:t>For (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4; ++</a:t>
            </a:r>
            <a:r>
              <a:rPr lang="en-US" sz="2000" dirty="0" err="1"/>
              <a:t>i</a:t>
            </a:r>
            <a:r>
              <a:rPr lang="en-US" sz="2000" dirty="0"/>
              <a:t>) {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A += mem[</a:t>
            </a:r>
            <a:r>
              <a:rPr lang="en-US" sz="1800" dirty="0" err="1"/>
              <a:t>i</a:t>
            </a:r>
            <a:r>
              <a:rPr lang="en-US" sz="1800" dirty="0"/>
              <a:t>];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}	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For (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4; ++</a:t>
            </a:r>
            <a:r>
              <a:rPr lang="en-US" sz="2000" dirty="0" err="1"/>
              <a:t>i</a:t>
            </a:r>
            <a:r>
              <a:rPr lang="en-US" sz="2000" dirty="0"/>
              <a:t>) {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B *= (mem[</a:t>
            </a:r>
            <a:r>
              <a:rPr lang="en-US" sz="1800" dirty="0" err="1"/>
              <a:t>i</a:t>
            </a:r>
            <a:r>
              <a:rPr lang="en-US" sz="1800" dirty="0"/>
              <a:t>] + A);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}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r>
              <a:rPr lang="en-US" sz="2000" dirty="0"/>
              <a:t>Assume mem == 0b1000</a:t>
            </a:r>
          </a:p>
          <a:p>
            <a:r>
              <a:rPr lang="en-US" sz="2000" dirty="0" err="1"/>
              <a:t>ldb</a:t>
            </a:r>
            <a:r>
              <a:rPr lang="en-US" sz="2000" dirty="0"/>
              <a:t> R</a:t>
            </a:r>
            <a:r>
              <a:rPr lang="en-US" sz="2000" baseline="-25000" dirty="0"/>
              <a:t>a</a:t>
            </a:r>
            <a:r>
              <a:rPr lang="en-US" sz="2000" dirty="0"/>
              <a:t>, 0b1000</a:t>
            </a:r>
          </a:p>
          <a:p>
            <a:r>
              <a:rPr lang="en-US" sz="2000" dirty="0" err="1"/>
              <a:t>ldb</a:t>
            </a:r>
            <a:r>
              <a:rPr lang="en-US" sz="2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r>
              <a:rPr lang="en-US" sz="2000" dirty="0"/>
              <a:t>, 0b1001; add R</a:t>
            </a:r>
            <a:r>
              <a:rPr lang="en-US" sz="2000" baseline="-25000" dirty="0"/>
              <a:t>a </a:t>
            </a:r>
            <a:r>
              <a:rPr lang="en-US" sz="2000" dirty="0"/>
              <a:t>,</a:t>
            </a:r>
            <a:r>
              <a:rPr lang="en-US" sz="2000" baseline="-25000" dirty="0"/>
              <a:t> </a:t>
            </a:r>
            <a:r>
              <a:rPr lang="en-US" sz="2000" dirty="0"/>
              <a:t>R</a:t>
            </a:r>
            <a:r>
              <a:rPr lang="en-US" sz="2000" baseline="-25000" dirty="0"/>
              <a:t>a </a:t>
            </a:r>
            <a:r>
              <a:rPr lang="en-US" sz="2000" dirty="0"/>
              <a:t>,</a:t>
            </a:r>
            <a:r>
              <a:rPr lang="en-US" sz="2000" baseline="-25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endParaRPr lang="en-US" sz="2000" dirty="0"/>
          </a:p>
          <a:p>
            <a:r>
              <a:rPr lang="en-US" sz="2000" dirty="0" err="1"/>
              <a:t>ldb</a:t>
            </a:r>
            <a:r>
              <a:rPr lang="en-US" sz="2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r>
              <a:rPr lang="en-US" sz="2000" dirty="0"/>
              <a:t>, 0b1010; add R</a:t>
            </a:r>
            <a:r>
              <a:rPr lang="en-US" sz="2000" baseline="-25000" dirty="0"/>
              <a:t>a </a:t>
            </a:r>
            <a:r>
              <a:rPr lang="en-US" sz="2000" dirty="0"/>
              <a:t>,</a:t>
            </a:r>
            <a:r>
              <a:rPr lang="en-US" sz="2000" baseline="-25000" dirty="0"/>
              <a:t> </a:t>
            </a:r>
            <a:r>
              <a:rPr lang="en-US" sz="2000" dirty="0"/>
              <a:t>R</a:t>
            </a:r>
            <a:r>
              <a:rPr lang="en-US" sz="2000" baseline="-25000" dirty="0"/>
              <a:t>a </a:t>
            </a:r>
            <a:r>
              <a:rPr lang="en-US" sz="2000" dirty="0"/>
              <a:t>,</a:t>
            </a:r>
            <a:r>
              <a:rPr lang="en-US" sz="2000" baseline="-25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endParaRPr lang="en-US" sz="2000" dirty="0"/>
          </a:p>
          <a:p>
            <a:r>
              <a:rPr lang="en-US" sz="2000" dirty="0" err="1"/>
              <a:t>ldb</a:t>
            </a:r>
            <a:r>
              <a:rPr lang="en-US" sz="2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r>
              <a:rPr lang="en-US" sz="2000" dirty="0"/>
              <a:t>, 0b1011; add R</a:t>
            </a:r>
            <a:r>
              <a:rPr lang="en-US" sz="2000" baseline="-25000" dirty="0"/>
              <a:t>a </a:t>
            </a:r>
            <a:r>
              <a:rPr lang="en-US" sz="2000" dirty="0"/>
              <a:t>,</a:t>
            </a:r>
            <a:r>
              <a:rPr lang="en-US" sz="2000" baseline="-25000" dirty="0"/>
              <a:t> </a:t>
            </a:r>
            <a:r>
              <a:rPr lang="en-US" sz="2000" dirty="0"/>
              <a:t>R</a:t>
            </a:r>
            <a:r>
              <a:rPr lang="en-US" sz="2000" baseline="-25000" dirty="0"/>
              <a:t>a </a:t>
            </a:r>
            <a:r>
              <a:rPr lang="en-US" sz="2000" dirty="0"/>
              <a:t>,</a:t>
            </a:r>
            <a:r>
              <a:rPr lang="en-US" sz="2000" baseline="-25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endParaRPr lang="en-US" sz="2000" baseline="-25000" dirty="0"/>
          </a:p>
          <a:p>
            <a:endParaRPr lang="en-US" sz="2000" baseline="-25000" dirty="0"/>
          </a:p>
          <a:p>
            <a:r>
              <a:rPr lang="en-US" sz="2000" dirty="0" err="1"/>
              <a:t>ldb</a:t>
            </a:r>
            <a:r>
              <a:rPr lang="en-US" sz="2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b</a:t>
            </a:r>
            <a:r>
              <a:rPr lang="en-US" sz="2000" dirty="0"/>
              <a:t>, 0b1000; cache hit?</a:t>
            </a:r>
            <a:endParaRPr lang="en-US" sz="2000" baseline="-25000" dirty="0"/>
          </a:p>
          <a:p>
            <a:endParaRPr lang="en-US" sz="2000" baseline="-25000" dirty="0"/>
          </a:p>
        </p:txBody>
      </p:sp>
      <p:sp>
        <p:nvSpPr>
          <p:cNvPr id="75" name="Footer 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41732" name="Rectangle 4"/>
          <p:cNvSpPr>
            <a:spLocks noChangeArrowheads="1"/>
          </p:cNvSpPr>
          <p:nvPr/>
        </p:nvSpPr>
        <p:spPr bwMode="auto">
          <a:xfrm>
            <a:off x="3429000" y="1905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33" name="Rectangle 5"/>
          <p:cNvSpPr>
            <a:spLocks noChangeArrowheads="1"/>
          </p:cNvSpPr>
          <p:nvPr/>
        </p:nvSpPr>
        <p:spPr bwMode="auto">
          <a:xfrm>
            <a:off x="3429000" y="2133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34" name="Rectangle 6"/>
          <p:cNvSpPr>
            <a:spLocks noChangeArrowheads="1"/>
          </p:cNvSpPr>
          <p:nvPr/>
        </p:nvSpPr>
        <p:spPr bwMode="auto">
          <a:xfrm>
            <a:off x="3429000" y="2362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35" name="Rectangle 7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b="1"/>
              <a:t>a</a:t>
            </a:r>
          </a:p>
        </p:txBody>
      </p:sp>
      <p:sp>
        <p:nvSpPr>
          <p:cNvPr id="841736" name="Rectangle 8"/>
          <p:cNvSpPr>
            <a:spLocks noChangeArrowheads="1"/>
          </p:cNvSpPr>
          <p:nvPr/>
        </p:nvSpPr>
        <p:spPr bwMode="auto">
          <a:xfrm>
            <a:off x="3429000" y="2819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37" name="Rectangle 9"/>
          <p:cNvSpPr>
            <a:spLocks noChangeArrowheads="1"/>
          </p:cNvSpPr>
          <p:nvPr/>
        </p:nvSpPr>
        <p:spPr bwMode="auto">
          <a:xfrm>
            <a:off x="3429000" y="3048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38" name="Rectangle 10"/>
          <p:cNvSpPr>
            <a:spLocks noChangeArrowheads="1"/>
          </p:cNvSpPr>
          <p:nvPr/>
        </p:nvSpPr>
        <p:spPr bwMode="auto">
          <a:xfrm>
            <a:off x="3429000" y="3276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39" name="Rectangle 11"/>
          <p:cNvSpPr>
            <a:spLocks noChangeArrowheads="1"/>
          </p:cNvSpPr>
          <p:nvPr/>
        </p:nvSpPr>
        <p:spPr bwMode="auto">
          <a:xfrm>
            <a:off x="3429000" y="3505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40" name="Rectangle 12"/>
          <p:cNvSpPr>
            <a:spLocks noChangeArrowheads="1"/>
          </p:cNvSpPr>
          <p:nvPr/>
        </p:nvSpPr>
        <p:spPr bwMode="auto">
          <a:xfrm>
            <a:off x="3429000" y="3733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a</a:t>
            </a:r>
          </a:p>
        </p:txBody>
      </p:sp>
      <p:sp>
        <p:nvSpPr>
          <p:cNvPr id="841741" name="Rectangle 13"/>
          <p:cNvSpPr>
            <a:spLocks noChangeArrowheads="1"/>
          </p:cNvSpPr>
          <p:nvPr/>
        </p:nvSpPr>
        <p:spPr bwMode="auto">
          <a:xfrm>
            <a:off x="3429000" y="3962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b</a:t>
            </a:r>
          </a:p>
        </p:txBody>
      </p:sp>
      <p:sp>
        <p:nvSpPr>
          <p:cNvPr id="841742" name="Rectangle 14"/>
          <p:cNvSpPr>
            <a:spLocks noChangeArrowheads="1"/>
          </p:cNvSpPr>
          <p:nvPr/>
        </p:nvSpPr>
        <p:spPr bwMode="auto">
          <a:xfrm>
            <a:off x="3429000" y="4191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c</a:t>
            </a:r>
          </a:p>
        </p:txBody>
      </p:sp>
      <p:sp>
        <p:nvSpPr>
          <p:cNvPr id="841743" name="Rectangle 15"/>
          <p:cNvSpPr>
            <a:spLocks noChangeArrowheads="1"/>
          </p:cNvSpPr>
          <p:nvPr/>
        </p:nvSpPr>
        <p:spPr bwMode="auto">
          <a:xfrm>
            <a:off x="3429000" y="4419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d</a:t>
            </a:r>
          </a:p>
        </p:txBody>
      </p:sp>
      <p:sp>
        <p:nvSpPr>
          <p:cNvPr id="841744" name="Rectangle 16"/>
          <p:cNvSpPr>
            <a:spLocks noChangeArrowheads="1"/>
          </p:cNvSpPr>
          <p:nvPr/>
        </p:nvSpPr>
        <p:spPr bwMode="auto">
          <a:xfrm>
            <a:off x="3429000" y="4648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45" name="Rectangle 17"/>
          <p:cNvSpPr>
            <a:spLocks noChangeArrowheads="1"/>
          </p:cNvSpPr>
          <p:nvPr/>
        </p:nvSpPr>
        <p:spPr bwMode="auto">
          <a:xfrm>
            <a:off x="3429000" y="4876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46" name="Rectangle 18"/>
          <p:cNvSpPr>
            <a:spLocks noChangeArrowheads="1"/>
          </p:cNvSpPr>
          <p:nvPr/>
        </p:nvSpPr>
        <p:spPr bwMode="auto">
          <a:xfrm>
            <a:off x="3429000" y="5105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47" name="Rectangle 19"/>
          <p:cNvSpPr>
            <a:spLocks noChangeArrowheads="1"/>
          </p:cNvSpPr>
          <p:nvPr/>
        </p:nvSpPr>
        <p:spPr bwMode="auto">
          <a:xfrm>
            <a:off x="3429000" y="5334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48" name="Rectangle 20"/>
          <p:cNvSpPr>
            <a:spLocks noChangeArrowheads="1"/>
          </p:cNvSpPr>
          <p:nvPr/>
        </p:nvSpPr>
        <p:spPr bwMode="auto">
          <a:xfrm>
            <a:off x="2895600" y="1905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0000</a:t>
            </a:r>
          </a:p>
        </p:txBody>
      </p:sp>
      <p:sp>
        <p:nvSpPr>
          <p:cNvPr id="841749" name="Rectangle 21"/>
          <p:cNvSpPr>
            <a:spLocks noChangeArrowheads="1"/>
          </p:cNvSpPr>
          <p:nvPr/>
        </p:nvSpPr>
        <p:spPr bwMode="auto">
          <a:xfrm>
            <a:off x="2895600" y="2133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0001</a:t>
            </a:r>
          </a:p>
        </p:txBody>
      </p:sp>
      <p:sp>
        <p:nvSpPr>
          <p:cNvPr id="841750" name="Rectangle 22"/>
          <p:cNvSpPr>
            <a:spLocks noChangeArrowheads="1"/>
          </p:cNvSpPr>
          <p:nvPr/>
        </p:nvSpPr>
        <p:spPr bwMode="auto">
          <a:xfrm>
            <a:off x="2895600" y="2362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0010</a:t>
            </a:r>
          </a:p>
        </p:txBody>
      </p:sp>
      <p:sp>
        <p:nvSpPr>
          <p:cNvPr id="841751" name="Rectangle 23"/>
          <p:cNvSpPr>
            <a:spLocks noChangeArrowheads="1"/>
          </p:cNvSpPr>
          <p:nvPr/>
        </p:nvSpPr>
        <p:spPr bwMode="auto">
          <a:xfrm>
            <a:off x="2895600" y="2590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0011</a:t>
            </a:r>
          </a:p>
        </p:txBody>
      </p:sp>
      <p:sp>
        <p:nvSpPr>
          <p:cNvPr id="841752" name="Rectangle 24"/>
          <p:cNvSpPr>
            <a:spLocks noChangeArrowheads="1"/>
          </p:cNvSpPr>
          <p:nvPr/>
        </p:nvSpPr>
        <p:spPr bwMode="auto">
          <a:xfrm>
            <a:off x="2895600" y="2819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0100</a:t>
            </a:r>
          </a:p>
        </p:txBody>
      </p:sp>
      <p:sp>
        <p:nvSpPr>
          <p:cNvPr id="841753" name="Rectangle 25"/>
          <p:cNvSpPr>
            <a:spLocks noChangeArrowheads="1"/>
          </p:cNvSpPr>
          <p:nvPr/>
        </p:nvSpPr>
        <p:spPr bwMode="auto">
          <a:xfrm>
            <a:off x="2895600" y="3048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0101</a:t>
            </a:r>
          </a:p>
        </p:txBody>
      </p:sp>
      <p:sp>
        <p:nvSpPr>
          <p:cNvPr id="841754" name="Rectangle 26"/>
          <p:cNvSpPr>
            <a:spLocks noChangeArrowheads="1"/>
          </p:cNvSpPr>
          <p:nvPr/>
        </p:nvSpPr>
        <p:spPr bwMode="auto">
          <a:xfrm>
            <a:off x="2895600" y="3276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0110</a:t>
            </a:r>
          </a:p>
        </p:txBody>
      </p:sp>
      <p:sp>
        <p:nvSpPr>
          <p:cNvPr id="841755" name="Rectangle 27"/>
          <p:cNvSpPr>
            <a:spLocks noChangeArrowheads="1"/>
          </p:cNvSpPr>
          <p:nvPr/>
        </p:nvSpPr>
        <p:spPr bwMode="auto">
          <a:xfrm>
            <a:off x="2895600" y="3505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0111</a:t>
            </a:r>
          </a:p>
        </p:txBody>
      </p:sp>
      <p:sp>
        <p:nvSpPr>
          <p:cNvPr id="841756" name="Rectangle 28"/>
          <p:cNvSpPr>
            <a:spLocks noChangeArrowheads="1"/>
          </p:cNvSpPr>
          <p:nvPr/>
        </p:nvSpPr>
        <p:spPr bwMode="auto">
          <a:xfrm>
            <a:off x="2895600" y="3733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1000</a:t>
            </a:r>
          </a:p>
        </p:txBody>
      </p:sp>
      <p:sp>
        <p:nvSpPr>
          <p:cNvPr id="841757" name="Rectangle 29"/>
          <p:cNvSpPr>
            <a:spLocks noChangeArrowheads="1"/>
          </p:cNvSpPr>
          <p:nvPr/>
        </p:nvSpPr>
        <p:spPr bwMode="auto">
          <a:xfrm>
            <a:off x="2895600" y="3962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1001</a:t>
            </a:r>
          </a:p>
        </p:txBody>
      </p:sp>
      <p:sp>
        <p:nvSpPr>
          <p:cNvPr id="841758" name="Rectangle 30"/>
          <p:cNvSpPr>
            <a:spLocks noChangeArrowheads="1"/>
          </p:cNvSpPr>
          <p:nvPr/>
        </p:nvSpPr>
        <p:spPr bwMode="auto">
          <a:xfrm>
            <a:off x="2895600" y="4191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1010</a:t>
            </a:r>
          </a:p>
        </p:txBody>
      </p:sp>
      <p:sp>
        <p:nvSpPr>
          <p:cNvPr id="841759" name="Rectangle 31"/>
          <p:cNvSpPr>
            <a:spLocks noChangeArrowheads="1"/>
          </p:cNvSpPr>
          <p:nvPr/>
        </p:nvSpPr>
        <p:spPr bwMode="auto">
          <a:xfrm>
            <a:off x="2895600" y="4419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1011</a:t>
            </a:r>
          </a:p>
        </p:txBody>
      </p:sp>
      <p:sp>
        <p:nvSpPr>
          <p:cNvPr id="841760" name="Rectangle 32"/>
          <p:cNvSpPr>
            <a:spLocks noChangeArrowheads="1"/>
          </p:cNvSpPr>
          <p:nvPr/>
        </p:nvSpPr>
        <p:spPr bwMode="auto">
          <a:xfrm>
            <a:off x="2895600" y="4648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1100</a:t>
            </a:r>
          </a:p>
        </p:txBody>
      </p:sp>
      <p:sp>
        <p:nvSpPr>
          <p:cNvPr id="841761" name="Rectangle 33"/>
          <p:cNvSpPr>
            <a:spLocks noChangeArrowheads="1"/>
          </p:cNvSpPr>
          <p:nvPr/>
        </p:nvSpPr>
        <p:spPr bwMode="auto">
          <a:xfrm>
            <a:off x="2895600" y="4876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1101</a:t>
            </a:r>
          </a:p>
        </p:txBody>
      </p:sp>
      <p:sp>
        <p:nvSpPr>
          <p:cNvPr id="841762" name="Rectangle 34"/>
          <p:cNvSpPr>
            <a:spLocks noChangeArrowheads="1"/>
          </p:cNvSpPr>
          <p:nvPr/>
        </p:nvSpPr>
        <p:spPr bwMode="auto">
          <a:xfrm>
            <a:off x="2895600" y="5105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1110</a:t>
            </a:r>
          </a:p>
        </p:txBody>
      </p:sp>
      <p:sp>
        <p:nvSpPr>
          <p:cNvPr id="841763" name="Rectangle 35"/>
          <p:cNvSpPr>
            <a:spLocks noChangeArrowheads="1"/>
          </p:cNvSpPr>
          <p:nvPr/>
        </p:nvSpPr>
        <p:spPr bwMode="auto">
          <a:xfrm>
            <a:off x="2895600" y="5334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1111</a:t>
            </a:r>
          </a:p>
        </p:txBody>
      </p:sp>
      <p:sp>
        <p:nvSpPr>
          <p:cNvPr id="841764" name="Text Box 36"/>
          <p:cNvSpPr txBox="1">
            <a:spLocks noChangeArrowheads="1"/>
          </p:cNvSpPr>
          <p:nvPr/>
        </p:nvSpPr>
        <p:spPr bwMode="auto">
          <a:xfrm>
            <a:off x="3302000" y="1371600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Memory</a:t>
            </a:r>
          </a:p>
        </p:txBody>
      </p:sp>
      <p:sp>
        <p:nvSpPr>
          <p:cNvPr id="841765" name="Text Box 37"/>
          <p:cNvSpPr txBox="1">
            <a:spLocks noChangeArrowheads="1"/>
          </p:cNvSpPr>
          <p:nvPr/>
        </p:nvSpPr>
        <p:spPr bwMode="auto">
          <a:xfrm>
            <a:off x="914400" y="1371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Cache</a:t>
            </a:r>
          </a:p>
        </p:txBody>
      </p:sp>
      <p:sp>
        <p:nvSpPr>
          <p:cNvPr id="841766" name="Rectangle 38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1"/>
          </a:p>
        </p:txBody>
      </p:sp>
      <p:sp>
        <p:nvSpPr>
          <p:cNvPr id="841767" name="Rectangle 39"/>
          <p:cNvSpPr>
            <a:spLocks noChangeArrowheads="1"/>
          </p:cNvSpPr>
          <p:nvPr/>
        </p:nvSpPr>
        <p:spPr bwMode="auto">
          <a:xfrm>
            <a:off x="533400" y="5867400"/>
            <a:ext cx="8382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/>
              <a:t>addr</a:t>
            </a:r>
          </a:p>
        </p:txBody>
      </p:sp>
      <p:sp>
        <p:nvSpPr>
          <p:cNvPr id="841768" name="Oval 40"/>
          <p:cNvSpPr>
            <a:spLocks noChangeArrowheads="1"/>
          </p:cNvSpPr>
          <p:nvPr/>
        </p:nvSpPr>
        <p:spPr bwMode="auto">
          <a:xfrm>
            <a:off x="533400" y="4876800"/>
            <a:ext cx="838200" cy="685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/>
              <a:t>Addr[1:0]</a:t>
            </a:r>
          </a:p>
        </p:txBody>
      </p:sp>
      <p:cxnSp>
        <p:nvCxnSpPr>
          <p:cNvPr id="841769" name="AutoShape 41"/>
          <p:cNvCxnSpPr>
            <a:cxnSpLocks noChangeShapeType="1"/>
            <a:stCxn id="841767" idx="0"/>
            <a:endCxn id="841768" idx="4"/>
          </p:cNvCxnSpPr>
          <p:nvPr/>
        </p:nvCxnSpPr>
        <p:spPr bwMode="auto">
          <a:xfrm flipV="1">
            <a:off x="952500" y="5562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1770" name="AutoShape 42"/>
          <p:cNvCxnSpPr>
            <a:cxnSpLocks noChangeShapeType="1"/>
            <a:stCxn id="841768" idx="0"/>
          </p:cNvCxnSpPr>
          <p:nvPr/>
        </p:nvCxnSpPr>
        <p:spPr bwMode="auto">
          <a:xfrm rot="5400000" flipH="1">
            <a:off x="95250" y="4019550"/>
            <a:ext cx="1447800" cy="266700"/>
          </a:xfrm>
          <a:prstGeom prst="bentConnector4">
            <a:avLst>
              <a:gd name="adj1" fmla="val 34208"/>
              <a:gd name="adj2" fmla="val 26606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1771" name="Rectangle 43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72" name="Rectangle 44"/>
          <p:cNvSpPr>
            <a:spLocks noChangeArrowheads="1"/>
          </p:cNvSpPr>
          <p:nvPr/>
        </p:nvSpPr>
        <p:spPr bwMode="auto">
          <a:xfrm>
            <a:off x="14478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73" name="Rectangle 45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74" name="Rectangle 46"/>
          <p:cNvSpPr>
            <a:spLocks noChangeArrowheads="1"/>
          </p:cNvSpPr>
          <p:nvPr/>
        </p:nvSpPr>
        <p:spPr bwMode="auto">
          <a:xfrm>
            <a:off x="14478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1775" name="Group 47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1392" y="2064"/>
            <a:chExt cx="624" cy="576"/>
          </a:xfrm>
        </p:grpSpPr>
        <p:sp>
          <p:nvSpPr>
            <p:cNvPr id="841776" name="Rectangle 48"/>
            <p:cNvSpPr>
              <a:spLocks noChangeArrowheads="1"/>
            </p:cNvSpPr>
            <p:nvPr/>
          </p:nvSpPr>
          <p:spPr bwMode="auto">
            <a:xfrm>
              <a:off x="1392" y="2064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77" name="Rectangle 49"/>
            <p:cNvSpPr>
              <a:spLocks noChangeArrowheads="1"/>
            </p:cNvSpPr>
            <p:nvPr/>
          </p:nvSpPr>
          <p:spPr bwMode="auto">
            <a:xfrm>
              <a:off x="1392" y="2352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78" name="Rectangle 50"/>
            <p:cNvSpPr>
              <a:spLocks noChangeArrowheads="1"/>
            </p:cNvSpPr>
            <p:nvPr/>
          </p:nvSpPr>
          <p:spPr bwMode="auto">
            <a:xfrm>
              <a:off x="1392" y="2208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79" name="Rectangle 51"/>
            <p:cNvSpPr>
              <a:spLocks noChangeArrowheads="1"/>
            </p:cNvSpPr>
            <p:nvPr/>
          </p:nvSpPr>
          <p:spPr bwMode="auto">
            <a:xfrm>
              <a:off x="1392" y="2496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1780" name="Rectangle 52"/>
          <p:cNvSpPr>
            <a:spLocks noChangeArrowheads="1"/>
          </p:cNvSpPr>
          <p:nvPr/>
        </p:nvSpPr>
        <p:spPr bwMode="auto">
          <a:xfrm>
            <a:off x="304800" y="2971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</a:t>
            </a:r>
          </a:p>
        </p:txBody>
      </p:sp>
      <p:sp>
        <p:nvSpPr>
          <p:cNvPr id="841781" name="Rectangle 53"/>
          <p:cNvSpPr>
            <a:spLocks noChangeArrowheads="1"/>
          </p:cNvSpPr>
          <p:nvPr/>
        </p:nvSpPr>
        <p:spPr bwMode="auto">
          <a:xfrm>
            <a:off x="304800" y="3200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</a:t>
            </a:r>
          </a:p>
        </p:txBody>
      </p:sp>
      <p:sp>
        <p:nvSpPr>
          <p:cNvPr id="841782" name="Rectangle 54"/>
          <p:cNvSpPr>
            <a:spLocks noChangeArrowheads="1"/>
          </p:cNvSpPr>
          <p:nvPr/>
        </p:nvSpPr>
        <p:spPr bwMode="auto">
          <a:xfrm>
            <a:off x="304800" y="34290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</a:t>
            </a:r>
          </a:p>
        </p:txBody>
      </p:sp>
      <p:sp>
        <p:nvSpPr>
          <p:cNvPr id="841783" name="Rectangle 55"/>
          <p:cNvSpPr>
            <a:spLocks noChangeArrowheads="1"/>
          </p:cNvSpPr>
          <p:nvPr/>
        </p:nvSpPr>
        <p:spPr bwMode="auto">
          <a:xfrm>
            <a:off x="304800" y="36576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</a:t>
            </a:r>
          </a:p>
        </p:txBody>
      </p:sp>
      <p:sp>
        <p:nvSpPr>
          <p:cNvPr id="841784" name="Rectangle 56"/>
          <p:cNvSpPr>
            <a:spLocks noChangeArrowheads="1"/>
          </p:cNvSpPr>
          <p:nvPr/>
        </p:nvSpPr>
        <p:spPr bwMode="auto">
          <a:xfrm>
            <a:off x="1295400" y="2971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85" name="Rectangle 57"/>
          <p:cNvSpPr>
            <a:spLocks noChangeArrowheads="1"/>
          </p:cNvSpPr>
          <p:nvPr/>
        </p:nvSpPr>
        <p:spPr bwMode="auto">
          <a:xfrm>
            <a:off x="12954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86" name="Rectangle 58"/>
          <p:cNvSpPr>
            <a:spLocks noChangeArrowheads="1"/>
          </p:cNvSpPr>
          <p:nvPr/>
        </p:nvSpPr>
        <p:spPr bwMode="auto">
          <a:xfrm>
            <a:off x="1295400" y="3429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87" name="Rectangle 59"/>
          <p:cNvSpPr>
            <a:spLocks noChangeArrowheads="1"/>
          </p:cNvSpPr>
          <p:nvPr/>
        </p:nvSpPr>
        <p:spPr bwMode="auto">
          <a:xfrm>
            <a:off x="12954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88" name="Rectangle 60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/>
          </a:p>
        </p:txBody>
      </p:sp>
      <p:sp>
        <p:nvSpPr>
          <p:cNvPr id="841789" name="Rectangle 61"/>
          <p:cNvSpPr>
            <a:spLocks noChangeArrowheads="1"/>
          </p:cNvSpPr>
          <p:nvPr/>
        </p:nvSpPr>
        <p:spPr bwMode="auto">
          <a:xfrm>
            <a:off x="14478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/>
          </a:p>
        </p:txBody>
      </p:sp>
      <p:sp>
        <p:nvSpPr>
          <p:cNvPr id="841790" name="Rectangle 62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/>
          </a:p>
        </p:txBody>
      </p:sp>
      <p:sp>
        <p:nvSpPr>
          <p:cNvPr id="841791" name="Rectangle 63"/>
          <p:cNvSpPr>
            <a:spLocks noChangeArrowheads="1"/>
          </p:cNvSpPr>
          <p:nvPr/>
        </p:nvSpPr>
        <p:spPr bwMode="auto">
          <a:xfrm>
            <a:off x="14478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/>
          </a:p>
        </p:txBody>
      </p:sp>
      <p:grpSp>
        <p:nvGrpSpPr>
          <p:cNvPr id="841792" name="Group 64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1392" y="2064"/>
            <a:chExt cx="624" cy="576"/>
          </a:xfrm>
        </p:grpSpPr>
        <p:sp>
          <p:nvSpPr>
            <p:cNvPr id="841793" name="Rectangle 65"/>
            <p:cNvSpPr>
              <a:spLocks noChangeArrowheads="1"/>
            </p:cNvSpPr>
            <p:nvPr/>
          </p:nvSpPr>
          <p:spPr bwMode="auto">
            <a:xfrm>
              <a:off x="1392" y="2064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0" hangingPunct="0"/>
              <a:endParaRPr lang="en-US" sz="1600"/>
            </a:p>
          </p:txBody>
        </p:sp>
        <p:sp>
          <p:nvSpPr>
            <p:cNvPr id="841794" name="Rectangle 66"/>
            <p:cNvSpPr>
              <a:spLocks noChangeArrowheads="1"/>
            </p:cNvSpPr>
            <p:nvPr/>
          </p:nvSpPr>
          <p:spPr bwMode="auto">
            <a:xfrm>
              <a:off x="1392" y="2352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0" hangingPunct="0"/>
              <a:endParaRPr lang="en-US" sz="1600"/>
            </a:p>
          </p:txBody>
        </p:sp>
        <p:sp>
          <p:nvSpPr>
            <p:cNvPr id="841795" name="Rectangle 67"/>
            <p:cNvSpPr>
              <a:spLocks noChangeArrowheads="1"/>
            </p:cNvSpPr>
            <p:nvPr/>
          </p:nvSpPr>
          <p:spPr bwMode="auto">
            <a:xfrm>
              <a:off x="1392" y="2208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0" hangingPunct="0"/>
              <a:endParaRPr lang="en-US" sz="1600"/>
            </a:p>
          </p:txBody>
        </p:sp>
        <p:sp>
          <p:nvSpPr>
            <p:cNvPr id="841796" name="Rectangle 68"/>
            <p:cNvSpPr>
              <a:spLocks noChangeArrowheads="1"/>
            </p:cNvSpPr>
            <p:nvPr/>
          </p:nvSpPr>
          <p:spPr bwMode="auto">
            <a:xfrm>
              <a:off x="1392" y="2496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0" hangingPunct="0"/>
              <a:endParaRPr lang="en-US" sz="1600"/>
            </a:p>
          </p:txBody>
        </p:sp>
      </p:grpSp>
      <p:sp>
        <p:nvSpPr>
          <p:cNvPr id="841797" name="Oval 69"/>
          <p:cNvSpPr>
            <a:spLocks noChangeArrowheads="1"/>
          </p:cNvSpPr>
          <p:nvPr/>
        </p:nvSpPr>
        <p:spPr bwMode="auto">
          <a:xfrm>
            <a:off x="1828800" y="4953000"/>
            <a:ext cx="381000" cy="381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=</a:t>
            </a:r>
          </a:p>
        </p:txBody>
      </p:sp>
      <p:cxnSp>
        <p:nvCxnSpPr>
          <p:cNvPr id="841798" name="AutoShape 70"/>
          <p:cNvCxnSpPr>
            <a:cxnSpLocks noChangeShapeType="1"/>
            <a:stCxn id="841796" idx="2"/>
            <a:endCxn id="841797" idx="0"/>
          </p:cNvCxnSpPr>
          <p:nvPr/>
        </p:nvCxnSpPr>
        <p:spPr bwMode="auto">
          <a:xfrm rot="16200000" flipH="1">
            <a:off x="971550" y="3905250"/>
            <a:ext cx="1066800" cy="1028700"/>
          </a:xfrm>
          <a:prstGeom prst="bentConnector3">
            <a:avLst>
              <a:gd name="adj1" fmla="val 305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1799" name="AutoShape 71"/>
          <p:cNvCxnSpPr>
            <a:cxnSpLocks noChangeShapeType="1"/>
            <a:stCxn id="841767" idx="3"/>
            <a:endCxn id="841797" idx="2"/>
          </p:cNvCxnSpPr>
          <p:nvPr/>
        </p:nvCxnSpPr>
        <p:spPr bwMode="auto">
          <a:xfrm flipV="1">
            <a:off x="1371600" y="5143500"/>
            <a:ext cx="4572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1800" name="Text Box 72"/>
          <p:cNvSpPr txBox="1">
            <a:spLocks noChangeArrowheads="1"/>
          </p:cNvSpPr>
          <p:nvPr/>
        </p:nvSpPr>
        <p:spPr bwMode="auto">
          <a:xfrm>
            <a:off x="1752600" y="5791200"/>
            <a:ext cx="544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/>
              <a:t>Hit?</a:t>
            </a:r>
          </a:p>
        </p:txBody>
      </p:sp>
      <p:cxnSp>
        <p:nvCxnSpPr>
          <p:cNvPr id="841801" name="AutoShape 73"/>
          <p:cNvCxnSpPr>
            <a:cxnSpLocks noChangeShapeType="1"/>
            <a:stCxn id="841797" idx="4"/>
            <a:endCxn id="841800" idx="0"/>
          </p:cNvCxnSpPr>
          <p:nvPr/>
        </p:nvCxnSpPr>
        <p:spPr bwMode="auto">
          <a:xfrm>
            <a:off x="2019300" y="5334000"/>
            <a:ext cx="63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" name="Rectangle 43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Rectangle 44"/>
          <p:cNvSpPr>
            <a:spLocks noChangeArrowheads="1"/>
          </p:cNvSpPr>
          <p:nvPr/>
        </p:nvSpPr>
        <p:spPr bwMode="auto">
          <a:xfrm>
            <a:off x="14478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0" name="Rectangle 45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1" name="Rectangle 46"/>
          <p:cNvSpPr>
            <a:spLocks noChangeArrowheads="1"/>
          </p:cNvSpPr>
          <p:nvPr/>
        </p:nvSpPr>
        <p:spPr bwMode="auto">
          <a:xfrm>
            <a:off x="14478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32" name="Group 47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1392" y="2064"/>
            <a:chExt cx="624" cy="576"/>
          </a:xfrm>
        </p:grpSpPr>
        <p:sp>
          <p:nvSpPr>
            <p:cNvPr id="133" name="Rectangle 48"/>
            <p:cNvSpPr>
              <a:spLocks noChangeArrowheads="1"/>
            </p:cNvSpPr>
            <p:nvPr/>
          </p:nvSpPr>
          <p:spPr bwMode="auto">
            <a:xfrm>
              <a:off x="1392" y="2064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4" name="Rectangle 49"/>
            <p:cNvSpPr>
              <a:spLocks noChangeArrowheads="1"/>
            </p:cNvSpPr>
            <p:nvPr/>
          </p:nvSpPr>
          <p:spPr bwMode="auto">
            <a:xfrm>
              <a:off x="1392" y="2352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5" name="Rectangle 50"/>
            <p:cNvSpPr>
              <a:spLocks noChangeArrowheads="1"/>
            </p:cNvSpPr>
            <p:nvPr/>
          </p:nvSpPr>
          <p:spPr bwMode="auto">
            <a:xfrm>
              <a:off x="1392" y="2208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6" name="Rectangle 51"/>
            <p:cNvSpPr>
              <a:spLocks noChangeArrowheads="1"/>
            </p:cNvSpPr>
            <p:nvPr/>
          </p:nvSpPr>
          <p:spPr bwMode="auto">
            <a:xfrm>
              <a:off x="1392" y="2496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37" name="Rectangle 56"/>
          <p:cNvSpPr>
            <a:spLocks noChangeArrowheads="1"/>
          </p:cNvSpPr>
          <p:nvPr/>
        </p:nvSpPr>
        <p:spPr bwMode="auto">
          <a:xfrm>
            <a:off x="1295400" y="2971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8" name="Rectangle 57"/>
          <p:cNvSpPr>
            <a:spLocks noChangeArrowheads="1"/>
          </p:cNvSpPr>
          <p:nvPr/>
        </p:nvSpPr>
        <p:spPr bwMode="auto">
          <a:xfrm>
            <a:off x="12954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9" name="Rectangle 58"/>
          <p:cNvSpPr>
            <a:spLocks noChangeArrowheads="1"/>
          </p:cNvSpPr>
          <p:nvPr/>
        </p:nvSpPr>
        <p:spPr bwMode="auto">
          <a:xfrm>
            <a:off x="1295400" y="3429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0" name="Rectangle 59"/>
          <p:cNvSpPr>
            <a:spLocks noChangeArrowheads="1"/>
          </p:cNvSpPr>
          <p:nvPr/>
        </p:nvSpPr>
        <p:spPr bwMode="auto">
          <a:xfrm>
            <a:off x="12954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1" name="Rectangle 60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142" name="Rectangle 61"/>
          <p:cNvSpPr>
            <a:spLocks noChangeArrowheads="1"/>
          </p:cNvSpPr>
          <p:nvPr/>
        </p:nvSpPr>
        <p:spPr bwMode="auto">
          <a:xfrm>
            <a:off x="14478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43" name="Rectangle 62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144" name="Rectangle 63"/>
          <p:cNvSpPr>
            <a:spLocks noChangeArrowheads="1"/>
          </p:cNvSpPr>
          <p:nvPr/>
        </p:nvSpPr>
        <p:spPr bwMode="auto">
          <a:xfrm>
            <a:off x="14478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145" name="Rectangle 64"/>
          <p:cNvSpPr>
            <a:spLocks noChangeArrowheads="1"/>
          </p:cNvSpPr>
          <p:nvPr/>
        </p:nvSpPr>
        <p:spPr bwMode="auto">
          <a:xfrm>
            <a:off x="1295400" y="2971800"/>
            <a:ext cx="1524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6" name="Rectangle 65"/>
          <p:cNvSpPr>
            <a:spLocks noChangeArrowheads="1"/>
          </p:cNvSpPr>
          <p:nvPr/>
        </p:nvSpPr>
        <p:spPr bwMode="auto">
          <a:xfrm>
            <a:off x="1295400" y="3200400"/>
            <a:ext cx="1524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7" name="Rectangle 66"/>
          <p:cNvSpPr>
            <a:spLocks noChangeArrowheads="1"/>
          </p:cNvSpPr>
          <p:nvPr/>
        </p:nvSpPr>
        <p:spPr bwMode="auto">
          <a:xfrm>
            <a:off x="1295400" y="3429000"/>
            <a:ext cx="1524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8" name="Rectangle 67"/>
          <p:cNvSpPr>
            <a:spLocks noChangeArrowheads="1"/>
          </p:cNvSpPr>
          <p:nvPr/>
        </p:nvSpPr>
        <p:spPr bwMode="auto">
          <a:xfrm>
            <a:off x="1295400" y="3657600"/>
            <a:ext cx="1524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49" name="Group 68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1392" y="2064"/>
            <a:chExt cx="624" cy="576"/>
          </a:xfrm>
        </p:grpSpPr>
        <p:sp>
          <p:nvSpPr>
            <p:cNvPr id="150" name="Rectangle 69"/>
            <p:cNvSpPr>
              <a:spLocks noChangeArrowheads="1"/>
            </p:cNvSpPr>
            <p:nvPr/>
          </p:nvSpPr>
          <p:spPr bwMode="auto">
            <a:xfrm>
              <a:off x="1392" y="2064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0" hangingPunct="0"/>
              <a:r>
                <a:rPr lang="en-US" sz="160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1000</a:t>
              </a:r>
            </a:p>
          </p:txBody>
        </p:sp>
        <p:sp>
          <p:nvSpPr>
            <p:cNvPr id="151" name="Rectangle 70"/>
            <p:cNvSpPr>
              <a:spLocks noChangeArrowheads="1"/>
            </p:cNvSpPr>
            <p:nvPr/>
          </p:nvSpPr>
          <p:spPr bwMode="auto">
            <a:xfrm>
              <a:off x="1392" y="2352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0" hangingPunct="0"/>
              <a:r>
                <a:rPr lang="en-US" sz="160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1010</a:t>
              </a:r>
            </a:p>
          </p:txBody>
        </p:sp>
        <p:sp>
          <p:nvSpPr>
            <p:cNvPr id="152" name="Rectangle 71"/>
            <p:cNvSpPr>
              <a:spLocks noChangeArrowheads="1"/>
            </p:cNvSpPr>
            <p:nvPr/>
          </p:nvSpPr>
          <p:spPr bwMode="auto">
            <a:xfrm>
              <a:off x="1392" y="2208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0" hangingPunct="0"/>
              <a:r>
                <a:rPr lang="en-US" sz="160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1001</a:t>
              </a:r>
            </a:p>
          </p:txBody>
        </p:sp>
        <p:sp>
          <p:nvSpPr>
            <p:cNvPr id="153" name="Rectangle 72"/>
            <p:cNvSpPr>
              <a:spLocks noChangeArrowheads="1"/>
            </p:cNvSpPr>
            <p:nvPr/>
          </p:nvSpPr>
          <p:spPr bwMode="auto">
            <a:xfrm>
              <a:off x="1392" y="2496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0" hangingPunct="0"/>
              <a:r>
                <a:rPr lang="en-US" sz="160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1011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6076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5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2514600" y="6591300"/>
            <a:ext cx="4114800" cy="342900"/>
          </a:xfrm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All Those Address Tag Bits?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2000" baseline="-25000"/>
          </a:p>
          <a:p>
            <a:endParaRPr lang="en-US" sz="2000" baseline="-25000"/>
          </a:p>
        </p:txBody>
      </p:sp>
      <p:sp>
        <p:nvSpPr>
          <p:cNvPr id="845828" name="Rectangle 4"/>
          <p:cNvSpPr>
            <a:spLocks noChangeArrowheads="1"/>
          </p:cNvSpPr>
          <p:nvPr/>
        </p:nvSpPr>
        <p:spPr bwMode="auto">
          <a:xfrm>
            <a:off x="3429000" y="1905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829" name="Rectangle 5"/>
          <p:cNvSpPr>
            <a:spLocks noChangeArrowheads="1"/>
          </p:cNvSpPr>
          <p:nvPr/>
        </p:nvSpPr>
        <p:spPr bwMode="auto">
          <a:xfrm>
            <a:off x="3429000" y="2133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830" name="Rectangle 6"/>
          <p:cNvSpPr>
            <a:spLocks noChangeArrowheads="1"/>
          </p:cNvSpPr>
          <p:nvPr/>
        </p:nvSpPr>
        <p:spPr bwMode="auto">
          <a:xfrm>
            <a:off x="3429000" y="2362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831" name="Rectangle 7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b="1"/>
              <a:t>a</a:t>
            </a:r>
          </a:p>
        </p:txBody>
      </p:sp>
      <p:sp>
        <p:nvSpPr>
          <p:cNvPr id="845832" name="Rectangle 8"/>
          <p:cNvSpPr>
            <a:spLocks noChangeArrowheads="1"/>
          </p:cNvSpPr>
          <p:nvPr/>
        </p:nvSpPr>
        <p:spPr bwMode="auto">
          <a:xfrm>
            <a:off x="3429000" y="2819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833" name="Rectangle 9"/>
          <p:cNvSpPr>
            <a:spLocks noChangeArrowheads="1"/>
          </p:cNvSpPr>
          <p:nvPr/>
        </p:nvSpPr>
        <p:spPr bwMode="auto">
          <a:xfrm>
            <a:off x="3429000" y="3048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834" name="Rectangle 10"/>
          <p:cNvSpPr>
            <a:spLocks noChangeArrowheads="1"/>
          </p:cNvSpPr>
          <p:nvPr/>
        </p:nvSpPr>
        <p:spPr bwMode="auto">
          <a:xfrm>
            <a:off x="3429000" y="3276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835" name="Rectangle 11"/>
          <p:cNvSpPr>
            <a:spLocks noChangeArrowheads="1"/>
          </p:cNvSpPr>
          <p:nvPr/>
        </p:nvSpPr>
        <p:spPr bwMode="auto">
          <a:xfrm>
            <a:off x="3429000" y="3505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836" name="Rectangle 12"/>
          <p:cNvSpPr>
            <a:spLocks noChangeArrowheads="1"/>
          </p:cNvSpPr>
          <p:nvPr/>
        </p:nvSpPr>
        <p:spPr bwMode="auto">
          <a:xfrm>
            <a:off x="3429000" y="3733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a</a:t>
            </a:r>
          </a:p>
        </p:txBody>
      </p:sp>
      <p:sp>
        <p:nvSpPr>
          <p:cNvPr id="845837" name="Rectangle 13"/>
          <p:cNvSpPr>
            <a:spLocks noChangeArrowheads="1"/>
          </p:cNvSpPr>
          <p:nvPr/>
        </p:nvSpPr>
        <p:spPr bwMode="auto">
          <a:xfrm>
            <a:off x="3429000" y="3962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b</a:t>
            </a:r>
          </a:p>
        </p:txBody>
      </p:sp>
      <p:sp>
        <p:nvSpPr>
          <p:cNvPr id="845838" name="Rectangle 14"/>
          <p:cNvSpPr>
            <a:spLocks noChangeArrowheads="1"/>
          </p:cNvSpPr>
          <p:nvPr/>
        </p:nvSpPr>
        <p:spPr bwMode="auto">
          <a:xfrm>
            <a:off x="3429000" y="4191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c</a:t>
            </a:r>
          </a:p>
        </p:txBody>
      </p:sp>
      <p:sp>
        <p:nvSpPr>
          <p:cNvPr id="845839" name="Rectangle 15"/>
          <p:cNvSpPr>
            <a:spLocks noChangeArrowheads="1"/>
          </p:cNvSpPr>
          <p:nvPr/>
        </p:nvSpPr>
        <p:spPr bwMode="auto">
          <a:xfrm>
            <a:off x="3429000" y="4419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d</a:t>
            </a:r>
          </a:p>
        </p:txBody>
      </p:sp>
      <p:sp>
        <p:nvSpPr>
          <p:cNvPr id="845840" name="Rectangle 16"/>
          <p:cNvSpPr>
            <a:spLocks noChangeArrowheads="1"/>
          </p:cNvSpPr>
          <p:nvPr/>
        </p:nvSpPr>
        <p:spPr bwMode="auto">
          <a:xfrm>
            <a:off x="3429000" y="4648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841" name="Rectangle 17"/>
          <p:cNvSpPr>
            <a:spLocks noChangeArrowheads="1"/>
          </p:cNvSpPr>
          <p:nvPr/>
        </p:nvSpPr>
        <p:spPr bwMode="auto">
          <a:xfrm>
            <a:off x="3429000" y="4876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842" name="Rectangle 18"/>
          <p:cNvSpPr>
            <a:spLocks noChangeArrowheads="1"/>
          </p:cNvSpPr>
          <p:nvPr/>
        </p:nvSpPr>
        <p:spPr bwMode="auto">
          <a:xfrm>
            <a:off x="3429000" y="5105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843" name="Rectangle 19"/>
          <p:cNvSpPr>
            <a:spLocks noChangeArrowheads="1"/>
          </p:cNvSpPr>
          <p:nvPr/>
        </p:nvSpPr>
        <p:spPr bwMode="auto">
          <a:xfrm>
            <a:off x="3429000" y="5334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844" name="Rectangle 20"/>
          <p:cNvSpPr>
            <a:spLocks noChangeArrowheads="1"/>
          </p:cNvSpPr>
          <p:nvPr/>
        </p:nvSpPr>
        <p:spPr bwMode="auto">
          <a:xfrm>
            <a:off x="2895600" y="1905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0000</a:t>
            </a:r>
          </a:p>
        </p:txBody>
      </p:sp>
      <p:sp>
        <p:nvSpPr>
          <p:cNvPr id="845845" name="Rectangle 21"/>
          <p:cNvSpPr>
            <a:spLocks noChangeArrowheads="1"/>
          </p:cNvSpPr>
          <p:nvPr/>
        </p:nvSpPr>
        <p:spPr bwMode="auto">
          <a:xfrm>
            <a:off x="2895600" y="2133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0001</a:t>
            </a:r>
          </a:p>
        </p:txBody>
      </p:sp>
      <p:sp>
        <p:nvSpPr>
          <p:cNvPr id="845846" name="Rectangle 22"/>
          <p:cNvSpPr>
            <a:spLocks noChangeArrowheads="1"/>
          </p:cNvSpPr>
          <p:nvPr/>
        </p:nvSpPr>
        <p:spPr bwMode="auto">
          <a:xfrm>
            <a:off x="2895600" y="2362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0010</a:t>
            </a:r>
          </a:p>
        </p:txBody>
      </p:sp>
      <p:sp>
        <p:nvSpPr>
          <p:cNvPr id="845847" name="Rectangle 23"/>
          <p:cNvSpPr>
            <a:spLocks noChangeArrowheads="1"/>
          </p:cNvSpPr>
          <p:nvPr/>
        </p:nvSpPr>
        <p:spPr bwMode="auto">
          <a:xfrm>
            <a:off x="2895600" y="2590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0011</a:t>
            </a:r>
          </a:p>
        </p:txBody>
      </p:sp>
      <p:sp>
        <p:nvSpPr>
          <p:cNvPr id="845848" name="Rectangle 24"/>
          <p:cNvSpPr>
            <a:spLocks noChangeArrowheads="1"/>
          </p:cNvSpPr>
          <p:nvPr/>
        </p:nvSpPr>
        <p:spPr bwMode="auto">
          <a:xfrm>
            <a:off x="2895600" y="2819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0100</a:t>
            </a:r>
          </a:p>
        </p:txBody>
      </p:sp>
      <p:sp>
        <p:nvSpPr>
          <p:cNvPr id="845849" name="Rectangle 25"/>
          <p:cNvSpPr>
            <a:spLocks noChangeArrowheads="1"/>
          </p:cNvSpPr>
          <p:nvPr/>
        </p:nvSpPr>
        <p:spPr bwMode="auto">
          <a:xfrm>
            <a:off x="2895600" y="3048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0101</a:t>
            </a:r>
          </a:p>
        </p:txBody>
      </p:sp>
      <p:sp>
        <p:nvSpPr>
          <p:cNvPr id="845850" name="Rectangle 26"/>
          <p:cNvSpPr>
            <a:spLocks noChangeArrowheads="1"/>
          </p:cNvSpPr>
          <p:nvPr/>
        </p:nvSpPr>
        <p:spPr bwMode="auto">
          <a:xfrm>
            <a:off x="2895600" y="3276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0110</a:t>
            </a:r>
          </a:p>
        </p:txBody>
      </p:sp>
      <p:sp>
        <p:nvSpPr>
          <p:cNvPr id="845851" name="Rectangle 27"/>
          <p:cNvSpPr>
            <a:spLocks noChangeArrowheads="1"/>
          </p:cNvSpPr>
          <p:nvPr/>
        </p:nvSpPr>
        <p:spPr bwMode="auto">
          <a:xfrm>
            <a:off x="2895600" y="3505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0111</a:t>
            </a:r>
          </a:p>
        </p:txBody>
      </p:sp>
      <p:sp>
        <p:nvSpPr>
          <p:cNvPr id="845852" name="Rectangle 28"/>
          <p:cNvSpPr>
            <a:spLocks noChangeArrowheads="1"/>
          </p:cNvSpPr>
          <p:nvPr/>
        </p:nvSpPr>
        <p:spPr bwMode="auto">
          <a:xfrm>
            <a:off x="2895600" y="3733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1000</a:t>
            </a:r>
          </a:p>
        </p:txBody>
      </p:sp>
      <p:sp>
        <p:nvSpPr>
          <p:cNvPr id="845853" name="Rectangle 29"/>
          <p:cNvSpPr>
            <a:spLocks noChangeArrowheads="1"/>
          </p:cNvSpPr>
          <p:nvPr/>
        </p:nvSpPr>
        <p:spPr bwMode="auto">
          <a:xfrm>
            <a:off x="2895600" y="3962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1001</a:t>
            </a:r>
          </a:p>
        </p:txBody>
      </p:sp>
      <p:sp>
        <p:nvSpPr>
          <p:cNvPr id="845854" name="Rectangle 30"/>
          <p:cNvSpPr>
            <a:spLocks noChangeArrowheads="1"/>
          </p:cNvSpPr>
          <p:nvPr/>
        </p:nvSpPr>
        <p:spPr bwMode="auto">
          <a:xfrm>
            <a:off x="2895600" y="4191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1010</a:t>
            </a:r>
          </a:p>
        </p:txBody>
      </p:sp>
      <p:sp>
        <p:nvSpPr>
          <p:cNvPr id="845855" name="Rectangle 31"/>
          <p:cNvSpPr>
            <a:spLocks noChangeArrowheads="1"/>
          </p:cNvSpPr>
          <p:nvPr/>
        </p:nvSpPr>
        <p:spPr bwMode="auto">
          <a:xfrm>
            <a:off x="2895600" y="4419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1011</a:t>
            </a:r>
          </a:p>
        </p:txBody>
      </p:sp>
      <p:sp>
        <p:nvSpPr>
          <p:cNvPr id="845856" name="Rectangle 32"/>
          <p:cNvSpPr>
            <a:spLocks noChangeArrowheads="1"/>
          </p:cNvSpPr>
          <p:nvPr/>
        </p:nvSpPr>
        <p:spPr bwMode="auto">
          <a:xfrm>
            <a:off x="2895600" y="4648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1100</a:t>
            </a:r>
          </a:p>
        </p:txBody>
      </p:sp>
      <p:sp>
        <p:nvSpPr>
          <p:cNvPr id="845857" name="Rectangle 33"/>
          <p:cNvSpPr>
            <a:spLocks noChangeArrowheads="1"/>
          </p:cNvSpPr>
          <p:nvPr/>
        </p:nvSpPr>
        <p:spPr bwMode="auto">
          <a:xfrm>
            <a:off x="2895600" y="4876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1101</a:t>
            </a:r>
          </a:p>
        </p:txBody>
      </p:sp>
      <p:sp>
        <p:nvSpPr>
          <p:cNvPr id="845858" name="Rectangle 34"/>
          <p:cNvSpPr>
            <a:spLocks noChangeArrowheads="1"/>
          </p:cNvSpPr>
          <p:nvPr/>
        </p:nvSpPr>
        <p:spPr bwMode="auto">
          <a:xfrm>
            <a:off x="2895600" y="5105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1110</a:t>
            </a:r>
          </a:p>
        </p:txBody>
      </p:sp>
      <p:sp>
        <p:nvSpPr>
          <p:cNvPr id="845859" name="Rectangle 35"/>
          <p:cNvSpPr>
            <a:spLocks noChangeArrowheads="1"/>
          </p:cNvSpPr>
          <p:nvPr/>
        </p:nvSpPr>
        <p:spPr bwMode="auto">
          <a:xfrm>
            <a:off x="2895600" y="5334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1111</a:t>
            </a:r>
          </a:p>
        </p:txBody>
      </p:sp>
      <p:sp>
        <p:nvSpPr>
          <p:cNvPr id="845860" name="Text Box 36"/>
          <p:cNvSpPr txBox="1">
            <a:spLocks noChangeArrowheads="1"/>
          </p:cNvSpPr>
          <p:nvPr/>
        </p:nvSpPr>
        <p:spPr bwMode="auto">
          <a:xfrm>
            <a:off x="3302000" y="1371600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Memory</a:t>
            </a:r>
          </a:p>
        </p:txBody>
      </p:sp>
      <p:sp>
        <p:nvSpPr>
          <p:cNvPr id="845861" name="Text Box 37"/>
          <p:cNvSpPr txBox="1">
            <a:spLocks noChangeArrowheads="1"/>
          </p:cNvSpPr>
          <p:nvPr/>
        </p:nvSpPr>
        <p:spPr bwMode="auto">
          <a:xfrm>
            <a:off x="914400" y="1371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Cache</a:t>
            </a:r>
          </a:p>
        </p:txBody>
      </p:sp>
      <p:sp>
        <p:nvSpPr>
          <p:cNvPr id="845862" name="Rectangle 38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1"/>
          </a:p>
        </p:txBody>
      </p:sp>
      <p:sp>
        <p:nvSpPr>
          <p:cNvPr id="845863" name="Rectangle 39"/>
          <p:cNvSpPr>
            <a:spLocks noChangeArrowheads="1"/>
          </p:cNvSpPr>
          <p:nvPr/>
        </p:nvSpPr>
        <p:spPr bwMode="auto">
          <a:xfrm>
            <a:off x="533400" y="5867400"/>
            <a:ext cx="8382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/>
              <a:t>addr</a:t>
            </a:r>
          </a:p>
        </p:txBody>
      </p:sp>
      <p:sp>
        <p:nvSpPr>
          <p:cNvPr id="845864" name="Oval 40"/>
          <p:cNvSpPr>
            <a:spLocks noChangeArrowheads="1"/>
          </p:cNvSpPr>
          <p:nvPr/>
        </p:nvSpPr>
        <p:spPr bwMode="auto">
          <a:xfrm>
            <a:off x="533400" y="4876800"/>
            <a:ext cx="838200" cy="685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/>
              <a:t>Addr[1:0]</a:t>
            </a:r>
          </a:p>
        </p:txBody>
      </p:sp>
      <p:cxnSp>
        <p:nvCxnSpPr>
          <p:cNvPr id="845865" name="AutoShape 41"/>
          <p:cNvCxnSpPr>
            <a:cxnSpLocks noChangeShapeType="1"/>
            <a:stCxn id="845863" idx="0"/>
            <a:endCxn id="845864" idx="4"/>
          </p:cNvCxnSpPr>
          <p:nvPr/>
        </p:nvCxnSpPr>
        <p:spPr bwMode="auto">
          <a:xfrm flipV="1">
            <a:off x="952500" y="5562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5866" name="AutoShape 42"/>
          <p:cNvCxnSpPr>
            <a:cxnSpLocks noChangeShapeType="1"/>
            <a:stCxn id="845864" idx="0"/>
          </p:cNvCxnSpPr>
          <p:nvPr/>
        </p:nvCxnSpPr>
        <p:spPr bwMode="auto">
          <a:xfrm rot="5400000" flipH="1">
            <a:off x="95250" y="4019550"/>
            <a:ext cx="1447800" cy="266700"/>
          </a:xfrm>
          <a:prstGeom prst="bentConnector4">
            <a:avLst>
              <a:gd name="adj1" fmla="val 34208"/>
              <a:gd name="adj2" fmla="val 26606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5867" name="Rectangle 43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45868" name="Rectangle 44"/>
          <p:cNvSpPr>
            <a:spLocks noChangeArrowheads="1"/>
          </p:cNvSpPr>
          <p:nvPr/>
        </p:nvSpPr>
        <p:spPr bwMode="auto">
          <a:xfrm>
            <a:off x="14478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45869" name="Rectangle 45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45870" name="Rectangle 46"/>
          <p:cNvSpPr>
            <a:spLocks noChangeArrowheads="1"/>
          </p:cNvSpPr>
          <p:nvPr/>
        </p:nvSpPr>
        <p:spPr bwMode="auto">
          <a:xfrm>
            <a:off x="14478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845871" name="Group 47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1392" y="2064"/>
            <a:chExt cx="624" cy="576"/>
          </a:xfrm>
        </p:grpSpPr>
        <p:sp>
          <p:nvSpPr>
            <p:cNvPr id="845872" name="Rectangle 48"/>
            <p:cNvSpPr>
              <a:spLocks noChangeArrowheads="1"/>
            </p:cNvSpPr>
            <p:nvPr/>
          </p:nvSpPr>
          <p:spPr bwMode="auto">
            <a:xfrm>
              <a:off x="1392" y="2064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45873" name="Rectangle 49"/>
            <p:cNvSpPr>
              <a:spLocks noChangeArrowheads="1"/>
            </p:cNvSpPr>
            <p:nvPr/>
          </p:nvSpPr>
          <p:spPr bwMode="auto">
            <a:xfrm>
              <a:off x="1392" y="2352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45874" name="Rectangle 50"/>
            <p:cNvSpPr>
              <a:spLocks noChangeArrowheads="1"/>
            </p:cNvSpPr>
            <p:nvPr/>
          </p:nvSpPr>
          <p:spPr bwMode="auto">
            <a:xfrm>
              <a:off x="1392" y="2208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45875" name="Rectangle 51"/>
            <p:cNvSpPr>
              <a:spLocks noChangeArrowheads="1"/>
            </p:cNvSpPr>
            <p:nvPr/>
          </p:nvSpPr>
          <p:spPr bwMode="auto">
            <a:xfrm>
              <a:off x="1392" y="2496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845876" name="Rectangle 52"/>
          <p:cNvSpPr>
            <a:spLocks noChangeArrowheads="1"/>
          </p:cNvSpPr>
          <p:nvPr/>
        </p:nvSpPr>
        <p:spPr bwMode="auto">
          <a:xfrm>
            <a:off x="304800" y="2971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</a:t>
            </a:r>
          </a:p>
        </p:txBody>
      </p:sp>
      <p:sp>
        <p:nvSpPr>
          <p:cNvPr id="845877" name="Rectangle 53"/>
          <p:cNvSpPr>
            <a:spLocks noChangeArrowheads="1"/>
          </p:cNvSpPr>
          <p:nvPr/>
        </p:nvSpPr>
        <p:spPr bwMode="auto">
          <a:xfrm>
            <a:off x="304800" y="3200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</a:t>
            </a:r>
          </a:p>
        </p:txBody>
      </p:sp>
      <p:sp>
        <p:nvSpPr>
          <p:cNvPr id="845878" name="Rectangle 54"/>
          <p:cNvSpPr>
            <a:spLocks noChangeArrowheads="1"/>
          </p:cNvSpPr>
          <p:nvPr/>
        </p:nvSpPr>
        <p:spPr bwMode="auto">
          <a:xfrm>
            <a:off x="304800" y="34290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</a:t>
            </a:r>
          </a:p>
        </p:txBody>
      </p:sp>
      <p:sp>
        <p:nvSpPr>
          <p:cNvPr id="845879" name="Rectangle 55"/>
          <p:cNvSpPr>
            <a:spLocks noChangeArrowheads="1"/>
          </p:cNvSpPr>
          <p:nvPr/>
        </p:nvSpPr>
        <p:spPr bwMode="auto">
          <a:xfrm>
            <a:off x="304800" y="36576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</a:t>
            </a:r>
          </a:p>
        </p:txBody>
      </p:sp>
      <p:sp>
        <p:nvSpPr>
          <p:cNvPr id="845880" name="Rectangle 56"/>
          <p:cNvSpPr>
            <a:spLocks noChangeArrowheads="1"/>
          </p:cNvSpPr>
          <p:nvPr/>
        </p:nvSpPr>
        <p:spPr bwMode="auto">
          <a:xfrm>
            <a:off x="1295400" y="2971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45881" name="Rectangle 57"/>
          <p:cNvSpPr>
            <a:spLocks noChangeArrowheads="1"/>
          </p:cNvSpPr>
          <p:nvPr/>
        </p:nvSpPr>
        <p:spPr bwMode="auto">
          <a:xfrm>
            <a:off x="12954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45882" name="Rectangle 58"/>
          <p:cNvSpPr>
            <a:spLocks noChangeArrowheads="1"/>
          </p:cNvSpPr>
          <p:nvPr/>
        </p:nvSpPr>
        <p:spPr bwMode="auto">
          <a:xfrm>
            <a:off x="1295400" y="3429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45883" name="Rectangle 59"/>
          <p:cNvSpPr>
            <a:spLocks noChangeArrowheads="1"/>
          </p:cNvSpPr>
          <p:nvPr/>
        </p:nvSpPr>
        <p:spPr bwMode="auto">
          <a:xfrm>
            <a:off x="12954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45884" name="Rectangle 60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845885" name="Rectangle 61"/>
          <p:cNvSpPr>
            <a:spLocks noChangeArrowheads="1"/>
          </p:cNvSpPr>
          <p:nvPr/>
        </p:nvSpPr>
        <p:spPr bwMode="auto">
          <a:xfrm>
            <a:off x="14478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845886" name="Rectangle 62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845887" name="Rectangle 63"/>
          <p:cNvSpPr>
            <a:spLocks noChangeArrowheads="1"/>
          </p:cNvSpPr>
          <p:nvPr/>
        </p:nvSpPr>
        <p:spPr bwMode="auto">
          <a:xfrm>
            <a:off x="14478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845888" name="Rectangle 64"/>
          <p:cNvSpPr>
            <a:spLocks noChangeArrowheads="1"/>
          </p:cNvSpPr>
          <p:nvPr/>
        </p:nvSpPr>
        <p:spPr bwMode="auto">
          <a:xfrm>
            <a:off x="1295400" y="2971800"/>
            <a:ext cx="1524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45889" name="Rectangle 65"/>
          <p:cNvSpPr>
            <a:spLocks noChangeArrowheads="1"/>
          </p:cNvSpPr>
          <p:nvPr/>
        </p:nvSpPr>
        <p:spPr bwMode="auto">
          <a:xfrm>
            <a:off x="1295400" y="3200400"/>
            <a:ext cx="1524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45890" name="Rectangle 66"/>
          <p:cNvSpPr>
            <a:spLocks noChangeArrowheads="1"/>
          </p:cNvSpPr>
          <p:nvPr/>
        </p:nvSpPr>
        <p:spPr bwMode="auto">
          <a:xfrm>
            <a:off x="1295400" y="3429000"/>
            <a:ext cx="1524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45891" name="Rectangle 67"/>
          <p:cNvSpPr>
            <a:spLocks noChangeArrowheads="1"/>
          </p:cNvSpPr>
          <p:nvPr/>
        </p:nvSpPr>
        <p:spPr bwMode="auto">
          <a:xfrm>
            <a:off x="1295400" y="3657600"/>
            <a:ext cx="1524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845892" name="Group 68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1392" y="2064"/>
            <a:chExt cx="624" cy="576"/>
          </a:xfrm>
        </p:grpSpPr>
        <p:sp>
          <p:nvSpPr>
            <p:cNvPr id="845893" name="Rectangle 69"/>
            <p:cNvSpPr>
              <a:spLocks noChangeArrowheads="1"/>
            </p:cNvSpPr>
            <p:nvPr/>
          </p:nvSpPr>
          <p:spPr bwMode="auto">
            <a:xfrm>
              <a:off x="1392" y="2064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0" hangingPunct="0"/>
              <a:r>
                <a:rPr lang="en-US" sz="160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1000</a:t>
              </a:r>
            </a:p>
          </p:txBody>
        </p:sp>
        <p:sp>
          <p:nvSpPr>
            <p:cNvPr id="845894" name="Rectangle 70"/>
            <p:cNvSpPr>
              <a:spLocks noChangeArrowheads="1"/>
            </p:cNvSpPr>
            <p:nvPr/>
          </p:nvSpPr>
          <p:spPr bwMode="auto">
            <a:xfrm>
              <a:off x="1392" y="2352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0" hangingPunct="0"/>
              <a:r>
                <a:rPr lang="en-US" sz="160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1010</a:t>
              </a:r>
            </a:p>
          </p:txBody>
        </p:sp>
        <p:sp>
          <p:nvSpPr>
            <p:cNvPr id="845895" name="Rectangle 71"/>
            <p:cNvSpPr>
              <a:spLocks noChangeArrowheads="1"/>
            </p:cNvSpPr>
            <p:nvPr/>
          </p:nvSpPr>
          <p:spPr bwMode="auto">
            <a:xfrm>
              <a:off x="1392" y="2208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0" hangingPunct="0"/>
              <a:r>
                <a:rPr lang="en-US" sz="160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1001</a:t>
              </a:r>
            </a:p>
          </p:txBody>
        </p:sp>
        <p:sp>
          <p:nvSpPr>
            <p:cNvPr id="845896" name="Rectangle 72"/>
            <p:cNvSpPr>
              <a:spLocks noChangeArrowheads="1"/>
            </p:cNvSpPr>
            <p:nvPr/>
          </p:nvSpPr>
          <p:spPr bwMode="auto">
            <a:xfrm>
              <a:off x="1392" y="2496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0" hangingPunct="0"/>
              <a:r>
                <a:rPr lang="en-US" sz="160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1011</a:t>
              </a:r>
            </a:p>
          </p:txBody>
        </p:sp>
      </p:grpSp>
      <p:sp>
        <p:nvSpPr>
          <p:cNvPr id="845897" name="Oval 73"/>
          <p:cNvSpPr>
            <a:spLocks noChangeArrowheads="1"/>
          </p:cNvSpPr>
          <p:nvPr/>
        </p:nvSpPr>
        <p:spPr bwMode="auto">
          <a:xfrm>
            <a:off x="1828800" y="4953000"/>
            <a:ext cx="381000" cy="381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=</a:t>
            </a:r>
          </a:p>
        </p:txBody>
      </p:sp>
      <p:cxnSp>
        <p:nvCxnSpPr>
          <p:cNvPr id="845898" name="AutoShape 74"/>
          <p:cNvCxnSpPr>
            <a:cxnSpLocks noChangeShapeType="1"/>
            <a:stCxn id="845896" idx="2"/>
            <a:endCxn id="845897" idx="0"/>
          </p:cNvCxnSpPr>
          <p:nvPr/>
        </p:nvCxnSpPr>
        <p:spPr bwMode="auto">
          <a:xfrm rot="16200000" flipH="1">
            <a:off x="971550" y="3905250"/>
            <a:ext cx="1066800" cy="1028700"/>
          </a:xfrm>
          <a:prstGeom prst="bentConnector3">
            <a:avLst>
              <a:gd name="adj1" fmla="val 305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5899" name="AutoShape 75"/>
          <p:cNvCxnSpPr>
            <a:cxnSpLocks noChangeShapeType="1"/>
            <a:stCxn id="845863" idx="3"/>
            <a:endCxn id="845897" idx="2"/>
          </p:cNvCxnSpPr>
          <p:nvPr/>
        </p:nvCxnSpPr>
        <p:spPr bwMode="auto">
          <a:xfrm flipV="1">
            <a:off x="1371600" y="5143500"/>
            <a:ext cx="4572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5900" name="Text Box 76"/>
          <p:cNvSpPr txBox="1">
            <a:spLocks noChangeArrowheads="1"/>
          </p:cNvSpPr>
          <p:nvPr/>
        </p:nvSpPr>
        <p:spPr bwMode="auto">
          <a:xfrm>
            <a:off x="1752600" y="5791200"/>
            <a:ext cx="544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/>
              <a:t>Hit?</a:t>
            </a:r>
          </a:p>
        </p:txBody>
      </p:sp>
      <p:cxnSp>
        <p:nvCxnSpPr>
          <p:cNvPr id="845901" name="AutoShape 77"/>
          <p:cNvCxnSpPr>
            <a:cxnSpLocks noChangeShapeType="1"/>
            <a:stCxn id="845897" idx="4"/>
            <a:endCxn id="845900" idx="0"/>
          </p:cNvCxnSpPr>
          <p:nvPr/>
        </p:nvCxnSpPr>
        <p:spPr bwMode="auto">
          <a:xfrm>
            <a:off x="2019300" y="5334000"/>
            <a:ext cx="63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5902" name="Rectangle 78"/>
          <p:cNvSpPr>
            <a:spLocks noChangeArrowheads="1"/>
          </p:cNvSpPr>
          <p:nvPr/>
        </p:nvSpPr>
        <p:spPr bwMode="auto">
          <a:xfrm>
            <a:off x="1371600" y="5486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/>
              <a:t>[3:2]</a:t>
            </a:r>
          </a:p>
        </p:txBody>
      </p:sp>
    </p:spTree>
    <p:extLst>
      <p:ext uri="{BB962C8B-B14F-4D97-AF65-F5344CB8AC3E}">
        <p14:creationId xmlns:p14="http://schemas.microsoft.com/office/powerpoint/2010/main" val="391783583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5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2514600" y="6591300"/>
            <a:ext cx="4114800" cy="342900"/>
          </a:xfrm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All Those Address Tag Bits?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2000" baseline="-25000"/>
          </a:p>
          <a:p>
            <a:endParaRPr lang="en-US" sz="2000" baseline="-25000"/>
          </a:p>
        </p:txBody>
      </p:sp>
      <p:sp>
        <p:nvSpPr>
          <p:cNvPr id="847876" name="Rectangle 4"/>
          <p:cNvSpPr>
            <a:spLocks noChangeArrowheads="1"/>
          </p:cNvSpPr>
          <p:nvPr/>
        </p:nvSpPr>
        <p:spPr bwMode="auto">
          <a:xfrm>
            <a:off x="3429000" y="1905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877" name="Rectangle 5"/>
          <p:cNvSpPr>
            <a:spLocks noChangeArrowheads="1"/>
          </p:cNvSpPr>
          <p:nvPr/>
        </p:nvSpPr>
        <p:spPr bwMode="auto">
          <a:xfrm>
            <a:off x="3429000" y="2133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878" name="Rectangle 6"/>
          <p:cNvSpPr>
            <a:spLocks noChangeArrowheads="1"/>
          </p:cNvSpPr>
          <p:nvPr/>
        </p:nvSpPr>
        <p:spPr bwMode="auto">
          <a:xfrm>
            <a:off x="3429000" y="2362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879" name="Rectangle 7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b="1"/>
              <a:t>a</a:t>
            </a:r>
          </a:p>
        </p:txBody>
      </p:sp>
      <p:sp>
        <p:nvSpPr>
          <p:cNvPr id="847880" name="Rectangle 8"/>
          <p:cNvSpPr>
            <a:spLocks noChangeArrowheads="1"/>
          </p:cNvSpPr>
          <p:nvPr/>
        </p:nvSpPr>
        <p:spPr bwMode="auto">
          <a:xfrm>
            <a:off x="3429000" y="2819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881" name="Rectangle 9"/>
          <p:cNvSpPr>
            <a:spLocks noChangeArrowheads="1"/>
          </p:cNvSpPr>
          <p:nvPr/>
        </p:nvSpPr>
        <p:spPr bwMode="auto">
          <a:xfrm>
            <a:off x="3429000" y="3048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882" name="Rectangle 10"/>
          <p:cNvSpPr>
            <a:spLocks noChangeArrowheads="1"/>
          </p:cNvSpPr>
          <p:nvPr/>
        </p:nvSpPr>
        <p:spPr bwMode="auto">
          <a:xfrm>
            <a:off x="3429000" y="3276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883" name="Rectangle 11"/>
          <p:cNvSpPr>
            <a:spLocks noChangeArrowheads="1"/>
          </p:cNvSpPr>
          <p:nvPr/>
        </p:nvSpPr>
        <p:spPr bwMode="auto">
          <a:xfrm>
            <a:off x="3429000" y="3505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884" name="Rectangle 12"/>
          <p:cNvSpPr>
            <a:spLocks noChangeArrowheads="1"/>
          </p:cNvSpPr>
          <p:nvPr/>
        </p:nvSpPr>
        <p:spPr bwMode="auto">
          <a:xfrm>
            <a:off x="3429000" y="3733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a</a:t>
            </a:r>
          </a:p>
        </p:txBody>
      </p:sp>
      <p:sp>
        <p:nvSpPr>
          <p:cNvPr id="847885" name="Rectangle 13"/>
          <p:cNvSpPr>
            <a:spLocks noChangeArrowheads="1"/>
          </p:cNvSpPr>
          <p:nvPr/>
        </p:nvSpPr>
        <p:spPr bwMode="auto">
          <a:xfrm>
            <a:off x="3429000" y="3962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b</a:t>
            </a:r>
          </a:p>
        </p:txBody>
      </p:sp>
      <p:sp>
        <p:nvSpPr>
          <p:cNvPr id="847886" name="Rectangle 14"/>
          <p:cNvSpPr>
            <a:spLocks noChangeArrowheads="1"/>
          </p:cNvSpPr>
          <p:nvPr/>
        </p:nvSpPr>
        <p:spPr bwMode="auto">
          <a:xfrm>
            <a:off x="3429000" y="4191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c</a:t>
            </a:r>
          </a:p>
        </p:txBody>
      </p:sp>
      <p:sp>
        <p:nvSpPr>
          <p:cNvPr id="847887" name="Rectangle 15"/>
          <p:cNvSpPr>
            <a:spLocks noChangeArrowheads="1"/>
          </p:cNvSpPr>
          <p:nvPr/>
        </p:nvSpPr>
        <p:spPr bwMode="auto">
          <a:xfrm>
            <a:off x="3429000" y="4419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d</a:t>
            </a:r>
          </a:p>
        </p:txBody>
      </p:sp>
      <p:sp>
        <p:nvSpPr>
          <p:cNvPr id="847888" name="Rectangle 16"/>
          <p:cNvSpPr>
            <a:spLocks noChangeArrowheads="1"/>
          </p:cNvSpPr>
          <p:nvPr/>
        </p:nvSpPr>
        <p:spPr bwMode="auto">
          <a:xfrm>
            <a:off x="3429000" y="4648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889" name="Rectangle 17"/>
          <p:cNvSpPr>
            <a:spLocks noChangeArrowheads="1"/>
          </p:cNvSpPr>
          <p:nvPr/>
        </p:nvSpPr>
        <p:spPr bwMode="auto">
          <a:xfrm>
            <a:off x="3429000" y="4876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890" name="Rectangle 18"/>
          <p:cNvSpPr>
            <a:spLocks noChangeArrowheads="1"/>
          </p:cNvSpPr>
          <p:nvPr/>
        </p:nvSpPr>
        <p:spPr bwMode="auto">
          <a:xfrm>
            <a:off x="3429000" y="5105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891" name="Rectangle 19"/>
          <p:cNvSpPr>
            <a:spLocks noChangeArrowheads="1"/>
          </p:cNvSpPr>
          <p:nvPr/>
        </p:nvSpPr>
        <p:spPr bwMode="auto">
          <a:xfrm>
            <a:off x="3429000" y="5334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892" name="Rectangle 20"/>
          <p:cNvSpPr>
            <a:spLocks noChangeArrowheads="1"/>
          </p:cNvSpPr>
          <p:nvPr/>
        </p:nvSpPr>
        <p:spPr bwMode="auto">
          <a:xfrm>
            <a:off x="2895600" y="1905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0000</a:t>
            </a:r>
          </a:p>
        </p:txBody>
      </p:sp>
      <p:sp>
        <p:nvSpPr>
          <p:cNvPr id="847893" name="Rectangle 21"/>
          <p:cNvSpPr>
            <a:spLocks noChangeArrowheads="1"/>
          </p:cNvSpPr>
          <p:nvPr/>
        </p:nvSpPr>
        <p:spPr bwMode="auto">
          <a:xfrm>
            <a:off x="2895600" y="2133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0001</a:t>
            </a:r>
          </a:p>
        </p:txBody>
      </p:sp>
      <p:sp>
        <p:nvSpPr>
          <p:cNvPr id="847894" name="Rectangle 22"/>
          <p:cNvSpPr>
            <a:spLocks noChangeArrowheads="1"/>
          </p:cNvSpPr>
          <p:nvPr/>
        </p:nvSpPr>
        <p:spPr bwMode="auto">
          <a:xfrm>
            <a:off x="2895600" y="2362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0010</a:t>
            </a:r>
          </a:p>
        </p:txBody>
      </p:sp>
      <p:sp>
        <p:nvSpPr>
          <p:cNvPr id="847895" name="Rectangle 23"/>
          <p:cNvSpPr>
            <a:spLocks noChangeArrowheads="1"/>
          </p:cNvSpPr>
          <p:nvPr/>
        </p:nvSpPr>
        <p:spPr bwMode="auto">
          <a:xfrm>
            <a:off x="2895600" y="2590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0011</a:t>
            </a:r>
          </a:p>
        </p:txBody>
      </p:sp>
      <p:sp>
        <p:nvSpPr>
          <p:cNvPr id="847896" name="Rectangle 24"/>
          <p:cNvSpPr>
            <a:spLocks noChangeArrowheads="1"/>
          </p:cNvSpPr>
          <p:nvPr/>
        </p:nvSpPr>
        <p:spPr bwMode="auto">
          <a:xfrm>
            <a:off x="2895600" y="2819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0100</a:t>
            </a:r>
          </a:p>
        </p:txBody>
      </p:sp>
      <p:sp>
        <p:nvSpPr>
          <p:cNvPr id="847897" name="Rectangle 25"/>
          <p:cNvSpPr>
            <a:spLocks noChangeArrowheads="1"/>
          </p:cNvSpPr>
          <p:nvPr/>
        </p:nvSpPr>
        <p:spPr bwMode="auto">
          <a:xfrm>
            <a:off x="2895600" y="3048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0101</a:t>
            </a:r>
          </a:p>
        </p:txBody>
      </p:sp>
      <p:sp>
        <p:nvSpPr>
          <p:cNvPr id="847898" name="Rectangle 26"/>
          <p:cNvSpPr>
            <a:spLocks noChangeArrowheads="1"/>
          </p:cNvSpPr>
          <p:nvPr/>
        </p:nvSpPr>
        <p:spPr bwMode="auto">
          <a:xfrm>
            <a:off x="2895600" y="3276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0110</a:t>
            </a:r>
          </a:p>
        </p:txBody>
      </p:sp>
      <p:sp>
        <p:nvSpPr>
          <p:cNvPr id="847899" name="Rectangle 27"/>
          <p:cNvSpPr>
            <a:spLocks noChangeArrowheads="1"/>
          </p:cNvSpPr>
          <p:nvPr/>
        </p:nvSpPr>
        <p:spPr bwMode="auto">
          <a:xfrm>
            <a:off x="2895600" y="3505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0111</a:t>
            </a:r>
          </a:p>
        </p:txBody>
      </p:sp>
      <p:sp>
        <p:nvSpPr>
          <p:cNvPr id="847900" name="Rectangle 28"/>
          <p:cNvSpPr>
            <a:spLocks noChangeArrowheads="1"/>
          </p:cNvSpPr>
          <p:nvPr/>
        </p:nvSpPr>
        <p:spPr bwMode="auto">
          <a:xfrm>
            <a:off x="2895600" y="3733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1000</a:t>
            </a:r>
          </a:p>
        </p:txBody>
      </p:sp>
      <p:sp>
        <p:nvSpPr>
          <p:cNvPr id="847901" name="Rectangle 29"/>
          <p:cNvSpPr>
            <a:spLocks noChangeArrowheads="1"/>
          </p:cNvSpPr>
          <p:nvPr/>
        </p:nvSpPr>
        <p:spPr bwMode="auto">
          <a:xfrm>
            <a:off x="2895600" y="3962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1001</a:t>
            </a:r>
          </a:p>
        </p:txBody>
      </p:sp>
      <p:sp>
        <p:nvSpPr>
          <p:cNvPr id="847902" name="Rectangle 30"/>
          <p:cNvSpPr>
            <a:spLocks noChangeArrowheads="1"/>
          </p:cNvSpPr>
          <p:nvPr/>
        </p:nvSpPr>
        <p:spPr bwMode="auto">
          <a:xfrm>
            <a:off x="2895600" y="4191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1010</a:t>
            </a:r>
          </a:p>
        </p:txBody>
      </p:sp>
      <p:sp>
        <p:nvSpPr>
          <p:cNvPr id="847903" name="Rectangle 31"/>
          <p:cNvSpPr>
            <a:spLocks noChangeArrowheads="1"/>
          </p:cNvSpPr>
          <p:nvPr/>
        </p:nvSpPr>
        <p:spPr bwMode="auto">
          <a:xfrm>
            <a:off x="2895600" y="4419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1011</a:t>
            </a:r>
          </a:p>
        </p:txBody>
      </p:sp>
      <p:sp>
        <p:nvSpPr>
          <p:cNvPr id="847904" name="Rectangle 32"/>
          <p:cNvSpPr>
            <a:spLocks noChangeArrowheads="1"/>
          </p:cNvSpPr>
          <p:nvPr/>
        </p:nvSpPr>
        <p:spPr bwMode="auto">
          <a:xfrm>
            <a:off x="2895600" y="4648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1100</a:t>
            </a:r>
          </a:p>
        </p:txBody>
      </p:sp>
      <p:sp>
        <p:nvSpPr>
          <p:cNvPr id="847905" name="Rectangle 33"/>
          <p:cNvSpPr>
            <a:spLocks noChangeArrowheads="1"/>
          </p:cNvSpPr>
          <p:nvPr/>
        </p:nvSpPr>
        <p:spPr bwMode="auto">
          <a:xfrm>
            <a:off x="2895600" y="4876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1101</a:t>
            </a:r>
          </a:p>
        </p:txBody>
      </p:sp>
      <p:sp>
        <p:nvSpPr>
          <p:cNvPr id="847906" name="Rectangle 34"/>
          <p:cNvSpPr>
            <a:spLocks noChangeArrowheads="1"/>
          </p:cNvSpPr>
          <p:nvPr/>
        </p:nvSpPr>
        <p:spPr bwMode="auto">
          <a:xfrm>
            <a:off x="2895600" y="5105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1110</a:t>
            </a:r>
          </a:p>
        </p:txBody>
      </p:sp>
      <p:sp>
        <p:nvSpPr>
          <p:cNvPr id="847907" name="Rectangle 35"/>
          <p:cNvSpPr>
            <a:spLocks noChangeArrowheads="1"/>
          </p:cNvSpPr>
          <p:nvPr/>
        </p:nvSpPr>
        <p:spPr bwMode="auto">
          <a:xfrm>
            <a:off x="2895600" y="5334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1111</a:t>
            </a:r>
          </a:p>
        </p:txBody>
      </p:sp>
      <p:sp>
        <p:nvSpPr>
          <p:cNvPr id="847908" name="Text Box 36"/>
          <p:cNvSpPr txBox="1">
            <a:spLocks noChangeArrowheads="1"/>
          </p:cNvSpPr>
          <p:nvPr/>
        </p:nvSpPr>
        <p:spPr bwMode="auto">
          <a:xfrm>
            <a:off x="3302000" y="1371600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Memory</a:t>
            </a:r>
          </a:p>
        </p:txBody>
      </p:sp>
      <p:sp>
        <p:nvSpPr>
          <p:cNvPr id="847909" name="Text Box 37"/>
          <p:cNvSpPr txBox="1">
            <a:spLocks noChangeArrowheads="1"/>
          </p:cNvSpPr>
          <p:nvPr/>
        </p:nvSpPr>
        <p:spPr bwMode="auto">
          <a:xfrm>
            <a:off x="914400" y="1371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Cache</a:t>
            </a:r>
          </a:p>
        </p:txBody>
      </p:sp>
      <p:sp>
        <p:nvSpPr>
          <p:cNvPr id="847910" name="Rectangle 38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1"/>
          </a:p>
        </p:txBody>
      </p:sp>
      <p:sp>
        <p:nvSpPr>
          <p:cNvPr id="847911" name="Rectangle 39"/>
          <p:cNvSpPr>
            <a:spLocks noChangeArrowheads="1"/>
          </p:cNvSpPr>
          <p:nvPr/>
        </p:nvSpPr>
        <p:spPr bwMode="auto">
          <a:xfrm>
            <a:off x="533400" y="5867400"/>
            <a:ext cx="8382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/>
              <a:t>addr</a:t>
            </a:r>
          </a:p>
        </p:txBody>
      </p:sp>
      <p:sp>
        <p:nvSpPr>
          <p:cNvPr id="847912" name="Oval 40"/>
          <p:cNvSpPr>
            <a:spLocks noChangeArrowheads="1"/>
          </p:cNvSpPr>
          <p:nvPr/>
        </p:nvSpPr>
        <p:spPr bwMode="auto">
          <a:xfrm>
            <a:off x="533400" y="4876800"/>
            <a:ext cx="838200" cy="685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/>
              <a:t>Addr[1:0]</a:t>
            </a:r>
          </a:p>
        </p:txBody>
      </p:sp>
      <p:cxnSp>
        <p:nvCxnSpPr>
          <p:cNvPr id="847913" name="AutoShape 41"/>
          <p:cNvCxnSpPr>
            <a:cxnSpLocks noChangeShapeType="1"/>
            <a:stCxn id="847911" idx="0"/>
            <a:endCxn id="847912" idx="4"/>
          </p:cNvCxnSpPr>
          <p:nvPr/>
        </p:nvCxnSpPr>
        <p:spPr bwMode="auto">
          <a:xfrm flipV="1">
            <a:off x="952500" y="5562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7914" name="AutoShape 42"/>
          <p:cNvCxnSpPr>
            <a:cxnSpLocks noChangeShapeType="1"/>
            <a:stCxn id="847912" idx="0"/>
          </p:cNvCxnSpPr>
          <p:nvPr/>
        </p:nvCxnSpPr>
        <p:spPr bwMode="auto">
          <a:xfrm rot="5400000" flipH="1">
            <a:off x="95250" y="4019550"/>
            <a:ext cx="1447800" cy="266700"/>
          </a:xfrm>
          <a:prstGeom prst="bentConnector4">
            <a:avLst>
              <a:gd name="adj1" fmla="val 34208"/>
              <a:gd name="adj2" fmla="val 26606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7915" name="Rectangle 43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47916" name="Rectangle 44"/>
          <p:cNvSpPr>
            <a:spLocks noChangeArrowheads="1"/>
          </p:cNvSpPr>
          <p:nvPr/>
        </p:nvSpPr>
        <p:spPr bwMode="auto">
          <a:xfrm>
            <a:off x="14478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47917" name="Rectangle 45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47918" name="Rectangle 46"/>
          <p:cNvSpPr>
            <a:spLocks noChangeArrowheads="1"/>
          </p:cNvSpPr>
          <p:nvPr/>
        </p:nvSpPr>
        <p:spPr bwMode="auto">
          <a:xfrm>
            <a:off x="14478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847919" name="Group 47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1392" y="2064"/>
            <a:chExt cx="624" cy="576"/>
          </a:xfrm>
        </p:grpSpPr>
        <p:sp>
          <p:nvSpPr>
            <p:cNvPr id="847920" name="Rectangle 48"/>
            <p:cNvSpPr>
              <a:spLocks noChangeArrowheads="1"/>
            </p:cNvSpPr>
            <p:nvPr/>
          </p:nvSpPr>
          <p:spPr bwMode="auto">
            <a:xfrm>
              <a:off x="1392" y="2064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47921" name="Rectangle 49"/>
            <p:cNvSpPr>
              <a:spLocks noChangeArrowheads="1"/>
            </p:cNvSpPr>
            <p:nvPr/>
          </p:nvSpPr>
          <p:spPr bwMode="auto">
            <a:xfrm>
              <a:off x="1392" y="2352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47922" name="Rectangle 50"/>
            <p:cNvSpPr>
              <a:spLocks noChangeArrowheads="1"/>
            </p:cNvSpPr>
            <p:nvPr/>
          </p:nvSpPr>
          <p:spPr bwMode="auto">
            <a:xfrm>
              <a:off x="1392" y="2208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47923" name="Rectangle 51"/>
            <p:cNvSpPr>
              <a:spLocks noChangeArrowheads="1"/>
            </p:cNvSpPr>
            <p:nvPr/>
          </p:nvSpPr>
          <p:spPr bwMode="auto">
            <a:xfrm>
              <a:off x="1392" y="2496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847924" name="Rectangle 52"/>
          <p:cNvSpPr>
            <a:spLocks noChangeArrowheads="1"/>
          </p:cNvSpPr>
          <p:nvPr/>
        </p:nvSpPr>
        <p:spPr bwMode="auto">
          <a:xfrm>
            <a:off x="304800" y="2971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</a:t>
            </a:r>
          </a:p>
        </p:txBody>
      </p:sp>
      <p:sp>
        <p:nvSpPr>
          <p:cNvPr id="847925" name="Rectangle 53"/>
          <p:cNvSpPr>
            <a:spLocks noChangeArrowheads="1"/>
          </p:cNvSpPr>
          <p:nvPr/>
        </p:nvSpPr>
        <p:spPr bwMode="auto">
          <a:xfrm>
            <a:off x="304800" y="3200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</a:t>
            </a:r>
          </a:p>
        </p:txBody>
      </p:sp>
      <p:sp>
        <p:nvSpPr>
          <p:cNvPr id="847926" name="Rectangle 54"/>
          <p:cNvSpPr>
            <a:spLocks noChangeArrowheads="1"/>
          </p:cNvSpPr>
          <p:nvPr/>
        </p:nvSpPr>
        <p:spPr bwMode="auto">
          <a:xfrm>
            <a:off x="304800" y="34290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</a:t>
            </a:r>
          </a:p>
        </p:txBody>
      </p:sp>
      <p:sp>
        <p:nvSpPr>
          <p:cNvPr id="847927" name="Rectangle 55"/>
          <p:cNvSpPr>
            <a:spLocks noChangeArrowheads="1"/>
          </p:cNvSpPr>
          <p:nvPr/>
        </p:nvSpPr>
        <p:spPr bwMode="auto">
          <a:xfrm>
            <a:off x="304800" y="36576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</a:t>
            </a:r>
          </a:p>
        </p:txBody>
      </p:sp>
      <p:sp>
        <p:nvSpPr>
          <p:cNvPr id="847928" name="Rectangle 56"/>
          <p:cNvSpPr>
            <a:spLocks noChangeArrowheads="1"/>
          </p:cNvSpPr>
          <p:nvPr/>
        </p:nvSpPr>
        <p:spPr bwMode="auto">
          <a:xfrm>
            <a:off x="1295400" y="2971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47929" name="Rectangle 57"/>
          <p:cNvSpPr>
            <a:spLocks noChangeArrowheads="1"/>
          </p:cNvSpPr>
          <p:nvPr/>
        </p:nvSpPr>
        <p:spPr bwMode="auto">
          <a:xfrm>
            <a:off x="12954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47930" name="Rectangle 58"/>
          <p:cNvSpPr>
            <a:spLocks noChangeArrowheads="1"/>
          </p:cNvSpPr>
          <p:nvPr/>
        </p:nvSpPr>
        <p:spPr bwMode="auto">
          <a:xfrm>
            <a:off x="1295400" y="3429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47931" name="Rectangle 59"/>
          <p:cNvSpPr>
            <a:spLocks noChangeArrowheads="1"/>
          </p:cNvSpPr>
          <p:nvPr/>
        </p:nvSpPr>
        <p:spPr bwMode="auto">
          <a:xfrm>
            <a:off x="12954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47932" name="Rectangle 60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847933" name="Rectangle 61"/>
          <p:cNvSpPr>
            <a:spLocks noChangeArrowheads="1"/>
          </p:cNvSpPr>
          <p:nvPr/>
        </p:nvSpPr>
        <p:spPr bwMode="auto">
          <a:xfrm>
            <a:off x="14478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847934" name="Rectangle 62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847935" name="Rectangle 63"/>
          <p:cNvSpPr>
            <a:spLocks noChangeArrowheads="1"/>
          </p:cNvSpPr>
          <p:nvPr/>
        </p:nvSpPr>
        <p:spPr bwMode="auto">
          <a:xfrm>
            <a:off x="14478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847936" name="Rectangle 64"/>
          <p:cNvSpPr>
            <a:spLocks noChangeArrowheads="1"/>
          </p:cNvSpPr>
          <p:nvPr/>
        </p:nvSpPr>
        <p:spPr bwMode="auto">
          <a:xfrm>
            <a:off x="1295400" y="2971800"/>
            <a:ext cx="1524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47937" name="Rectangle 65"/>
          <p:cNvSpPr>
            <a:spLocks noChangeArrowheads="1"/>
          </p:cNvSpPr>
          <p:nvPr/>
        </p:nvSpPr>
        <p:spPr bwMode="auto">
          <a:xfrm>
            <a:off x="1295400" y="3200400"/>
            <a:ext cx="1524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47938" name="Rectangle 66"/>
          <p:cNvSpPr>
            <a:spLocks noChangeArrowheads="1"/>
          </p:cNvSpPr>
          <p:nvPr/>
        </p:nvSpPr>
        <p:spPr bwMode="auto">
          <a:xfrm>
            <a:off x="1295400" y="3429000"/>
            <a:ext cx="1524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47939" name="Rectangle 67"/>
          <p:cNvSpPr>
            <a:spLocks noChangeArrowheads="1"/>
          </p:cNvSpPr>
          <p:nvPr/>
        </p:nvSpPr>
        <p:spPr bwMode="auto">
          <a:xfrm>
            <a:off x="1295400" y="3657600"/>
            <a:ext cx="1524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847940" name="Group 68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1392" y="2064"/>
            <a:chExt cx="624" cy="576"/>
          </a:xfrm>
        </p:grpSpPr>
        <p:sp>
          <p:nvSpPr>
            <p:cNvPr id="847941" name="Rectangle 69"/>
            <p:cNvSpPr>
              <a:spLocks noChangeArrowheads="1"/>
            </p:cNvSpPr>
            <p:nvPr/>
          </p:nvSpPr>
          <p:spPr bwMode="auto">
            <a:xfrm>
              <a:off x="1392" y="2064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0" hangingPunct="0"/>
              <a:r>
                <a:rPr lang="en-US" sz="160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1000</a:t>
              </a:r>
            </a:p>
          </p:txBody>
        </p:sp>
        <p:sp>
          <p:nvSpPr>
            <p:cNvPr id="847942" name="Rectangle 70"/>
            <p:cNvSpPr>
              <a:spLocks noChangeArrowheads="1"/>
            </p:cNvSpPr>
            <p:nvPr/>
          </p:nvSpPr>
          <p:spPr bwMode="auto">
            <a:xfrm>
              <a:off x="1392" y="2352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0" hangingPunct="0"/>
              <a:r>
                <a:rPr lang="en-US" sz="160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1010</a:t>
              </a:r>
            </a:p>
          </p:txBody>
        </p:sp>
        <p:sp>
          <p:nvSpPr>
            <p:cNvPr id="847943" name="Rectangle 71"/>
            <p:cNvSpPr>
              <a:spLocks noChangeArrowheads="1"/>
            </p:cNvSpPr>
            <p:nvPr/>
          </p:nvSpPr>
          <p:spPr bwMode="auto">
            <a:xfrm>
              <a:off x="1392" y="2208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0" hangingPunct="0"/>
              <a:r>
                <a:rPr lang="en-US" sz="160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1001</a:t>
              </a:r>
            </a:p>
          </p:txBody>
        </p:sp>
        <p:sp>
          <p:nvSpPr>
            <p:cNvPr id="847944" name="Rectangle 72"/>
            <p:cNvSpPr>
              <a:spLocks noChangeArrowheads="1"/>
            </p:cNvSpPr>
            <p:nvPr/>
          </p:nvSpPr>
          <p:spPr bwMode="auto">
            <a:xfrm>
              <a:off x="1392" y="2496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0" hangingPunct="0"/>
              <a:r>
                <a:rPr lang="en-US" sz="160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1011</a:t>
              </a:r>
            </a:p>
          </p:txBody>
        </p:sp>
      </p:grpSp>
      <p:sp>
        <p:nvSpPr>
          <p:cNvPr id="847945" name="Oval 73"/>
          <p:cNvSpPr>
            <a:spLocks noChangeArrowheads="1"/>
          </p:cNvSpPr>
          <p:nvPr/>
        </p:nvSpPr>
        <p:spPr bwMode="auto">
          <a:xfrm>
            <a:off x="1828800" y="4953000"/>
            <a:ext cx="381000" cy="381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=</a:t>
            </a:r>
          </a:p>
        </p:txBody>
      </p:sp>
      <p:cxnSp>
        <p:nvCxnSpPr>
          <p:cNvPr id="847946" name="AutoShape 74"/>
          <p:cNvCxnSpPr>
            <a:cxnSpLocks noChangeShapeType="1"/>
            <a:stCxn id="847944" idx="2"/>
            <a:endCxn id="847945" idx="0"/>
          </p:cNvCxnSpPr>
          <p:nvPr/>
        </p:nvCxnSpPr>
        <p:spPr bwMode="auto">
          <a:xfrm rot="16200000" flipH="1">
            <a:off x="971550" y="3905250"/>
            <a:ext cx="1066800" cy="1028700"/>
          </a:xfrm>
          <a:prstGeom prst="bentConnector3">
            <a:avLst>
              <a:gd name="adj1" fmla="val 305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7947" name="AutoShape 75"/>
          <p:cNvCxnSpPr>
            <a:cxnSpLocks noChangeShapeType="1"/>
            <a:stCxn id="847911" idx="3"/>
            <a:endCxn id="847945" idx="2"/>
          </p:cNvCxnSpPr>
          <p:nvPr/>
        </p:nvCxnSpPr>
        <p:spPr bwMode="auto">
          <a:xfrm flipV="1">
            <a:off x="1371600" y="5143500"/>
            <a:ext cx="4572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7948" name="Text Box 76"/>
          <p:cNvSpPr txBox="1">
            <a:spLocks noChangeArrowheads="1"/>
          </p:cNvSpPr>
          <p:nvPr/>
        </p:nvSpPr>
        <p:spPr bwMode="auto">
          <a:xfrm>
            <a:off x="1752600" y="5791200"/>
            <a:ext cx="544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/>
              <a:t>Hit?</a:t>
            </a:r>
          </a:p>
        </p:txBody>
      </p:sp>
      <p:cxnSp>
        <p:nvCxnSpPr>
          <p:cNvPr id="847949" name="AutoShape 77"/>
          <p:cNvCxnSpPr>
            <a:cxnSpLocks noChangeShapeType="1"/>
            <a:stCxn id="847945" idx="4"/>
            <a:endCxn id="847948" idx="0"/>
          </p:cNvCxnSpPr>
          <p:nvPr/>
        </p:nvCxnSpPr>
        <p:spPr bwMode="auto">
          <a:xfrm>
            <a:off x="2019300" y="5334000"/>
            <a:ext cx="63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47950" name="Group 78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1392" y="2064"/>
            <a:chExt cx="624" cy="576"/>
          </a:xfrm>
        </p:grpSpPr>
        <p:sp>
          <p:nvSpPr>
            <p:cNvPr id="847951" name="Rectangle 79"/>
            <p:cNvSpPr>
              <a:spLocks noChangeArrowheads="1"/>
            </p:cNvSpPr>
            <p:nvPr/>
          </p:nvSpPr>
          <p:spPr bwMode="auto">
            <a:xfrm>
              <a:off x="1392" y="2064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0" hangingPunct="0"/>
              <a:r>
                <a:rPr lang="en-US" sz="160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10</a:t>
              </a:r>
            </a:p>
          </p:txBody>
        </p:sp>
        <p:sp>
          <p:nvSpPr>
            <p:cNvPr id="847952" name="Rectangle 80"/>
            <p:cNvSpPr>
              <a:spLocks noChangeArrowheads="1"/>
            </p:cNvSpPr>
            <p:nvPr/>
          </p:nvSpPr>
          <p:spPr bwMode="auto">
            <a:xfrm>
              <a:off x="1392" y="2352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0" hangingPunct="0"/>
              <a:r>
                <a:rPr lang="en-US" sz="160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10</a:t>
              </a:r>
            </a:p>
          </p:txBody>
        </p:sp>
        <p:sp>
          <p:nvSpPr>
            <p:cNvPr id="847953" name="Rectangle 81"/>
            <p:cNvSpPr>
              <a:spLocks noChangeArrowheads="1"/>
            </p:cNvSpPr>
            <p:nvPr/>
          </p:nvSpPr>
          <p:spPr bwMode="auto">
            <a:xfrm>
              <a:off x="1392" y="2208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0" hangingPunct="0"/>
              <a:r>
                <a:rPr lang="en-US" sz="160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10</a:t>
              </a:r>
            </a:p>
          </p:txBody>
        </p:sp>
        <p:sp>
          <p:nvSpPr>
            <p:cNvPr id="847954" name="Rectangle 82"/>
            <p:cNvSpPr>
              <a:spLocks noChangeArrowheads="1"/>
            </p:cNvSpPr>
            <p:nvPr/>
          </p:nvSpPr>
          <p:spPr bwMode="auto">
            <a:xfrm>
              <a:off x="1392" y="2496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0" hangingPunct="0"/>
              <a:r>
                <a:rPr lang="en-US" sz="160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10</a:t>
              </a:r>
            </a:p>
          </p:txBody>
        </p:sp>
      </p:grpSp>
      <p:sp>
        <p:nvSpPr>
          <p:cNvPr id="847955" name="Rectangle 83"/>
          <p:cNvSpPr>
            <a:spLocks noChangeArrowheads="1"/>
          </p:cNvSpPr>
          <p:nvPr/>
        </p:nvSpPr>
        <p:spPr bwMode="auto">
          <a:xfrm>
            <a:off x="1371600" y="5486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/>
              <a:t>[3:2]</a:t>
            </a:r>
          </a:p>
        </p:txBody>
      </p:sp>
    </p:spTree>
    <p:extLst>
      <p:ext uri="{BB962C8B-B14F-4D97-AF65-F5344CB8AC3E}">
        <p14:creationId xmlns:p14="http://schemas.microsoft.com/office/powerpoint/2010/main" val="23602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Reminder: Abstract View of Memory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51971" name="Rectangle 3"/>
          <p:cNvSpPr>
            <a:spLocks noChangeArrowheads="1"/>
          </p:cNvSpPr>
          <p:nvPr/>
        </p:nvSpPr>
        <p:spPr bwMode="auto">
          <a:xfrm>
            <a:off x="3429000" y="2514600"/>
            <a:ext cx="2209800" cy="1676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72" name="Line 4"/>
          <p:cNvSpPr>
            <a:spLocks noChangeShapeType="1"/>
          </p:cNvSpPr>
          <p:nvPr/>
        </p:nvSpPr>
        <p:spPr bwMode="auto">
          <a:xfrm>
            <a:off x="2514600" y="3352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73" name="Text Box 5"/>
          <p:cNvSpPr txBox="1">
            <a:spLocks noChangeArrowheads="1"/>
          </p:cNvSpPr>
          <p:nvPr/>
        </p:nvSpPr>
        <p:spPr bwMode="auto">
          <a:xfrm>
            <a:off x="1203325" y="3048000"/>
            <a:ext cx="130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Address</a:t>
            </a:r>
          </a:p>
        </p:txBody>
      </p:sp>
      <p:sp>
        <p:nvSpPr>
          <p:cNvPr id="851974" name="Line 6"/>
          <p:cNvSpPr>
            <a:spLocks noChangeShapeType="1"/>
          </p:cNvSpPr>
          <p:nvPr/>
        </p:nvSpPr>
        <p:spPr bwMode="auto">
          <a:xfrm flipH="1">
            <a:off x="2895600" y="32766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75" name="Text Box 7"/>
          <p:cNvSpPr txBox="1">
            <a:spLocks noChangeArrowheads="1"/>
          </p:cNvSpPr>
          <p:nvPr/>
        </p:nvSpPr>
        <p:spPr bwMode="auto">
          <a:xfrm>
            <a:off x="2719388" y="33162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n</a:t>
            </a:r>
          </a:p>
        </p:txBody>
      </p:sp>
      <p:sp>
        <p:nvSpPr>
          <p:cNvPr id="851976" name="Line 8"/>
          <p:cNvSpPr>
            <a:spLocks noChangeShapeType="1"/>
          </p:cNvSpPr>
          <p:nvPr/>
        </p:nvSpPr>
        <p:spPr bwMode="auto">
          <a:xfrm>
            <a:off x="4572000" y="4191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77" name="Line 9"/>
          <p:cNvSpPr>
            <a:spLocks noChangeShapeType="1"/>
          </p:cNvSpPr>
          <p:nvPr/>
        </p:nvSpPr>
        <p:spPr bwMode="auto">
          <a:xfrm flipH="1">
            <a:off x="56388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78" name="Line 10"/>
          <p:cNvSpPr>
            <a:spLocks noChangeShapeType="1"/>
          </p:cNvSpPr>
          <p:nvPr/>
        </p:nvSpPr>
        <p:spPr bwMode="auto">
          <a:xfrm flipH="1">
            <a:off x="5638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79" name="Text Box 11"/>
          <p:cNvSpPr txBox="1">
            <a:spLocks noChangeArrowheads="1"/>
          </p:cNvSpPr>
          <p:nvPr/>
        </p:nvSpPr>
        <p:spPr bwMode="auto">
          <a:xfrm>
            <a:off x="6096000" y="2667000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CE</a:t>
            </a:r>
          </a:p>
        </p:txBody>
      </p:sp>
      <p:sp>
        <p:nvSpPr>
          <p:cNvPr id="851980" name="Text Box 12"/>
          <p:cNvSpPr txBox="1">
            <a:spLocks noChangeArrowheads="1"/>
          </p:cNvSpPr>
          <p:nvPr/>
        </p:nvSpPr>
        <p:spPr bwMode="auto">
          <a:xfrm>
            <a:off x="6062663" y="3505200"/>
            <a:ext cx="674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WE</a:t>
            </a:r>
          </a:p>
        </p:txBody>
      </p:sp>
      <p:sp>
        <p:nvSpPr>
          <p:cNvPr id="851981" name="Line 13"/>
          <p:cNvSpPr>
            <a:spLocks noChangeShapeType="1"/>
          </p:cNvSpPr>
          <p:nvPr/>
        </p:nvSpPr>
        <p:spPr bwMode="auto">
          <a:xfrm flipH="1">
            <a:off x="4495800" y="4419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82" name="Text Box 14"/>
          <p:cNvSpPr txBox="1">
            <a:spLocks noChangeArrowheads="1"/>
          </p:cNvSpPr>
          <p:nvPr/>
        </p:nvSpPr>
        <p:spPr bwMode="auto">
          <a:xfrm>
            <a:off x="4656138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k</a:t>
            </a:r>
          </a:p>
        </p:txBody>
      </p:sp>
      <p:sp>
        <p:nvSpPr>
          <p:cNvPr id="851983" name="Text Box 15"/>
          <p:cNvSpPr txBox="1">
            <a:spLocks noChangeArrowheads="1"/>
          </p:cNvSpPr>
          <p:nvPr/>
        </p:nvSpPr>
        <p:spPr bwMode="auto">
          <a:xfrm>
            <a:off x="4035425" y="5029200"/>
            <a:ext cx="1252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29139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Possible Direct-Mapped Cache Implementation</a:t>
            </a:r>
          </a:p>
        </p:txBody>
      </p:sp>
      <p:sp>
        <p:nvSpPr>
          <p:cNvPr id="85401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Cache state is RAM!</a:t>
            </a:r>
          </a:p>
          <a:p>
            <a:r>
              <a:rPr lang="en-US" sz="2000" dirty="0"/>
              <a:t>Implement cache as a single SRAM</a:t>
            </a:r>
          </a:p>
          <a:p>
            <a:r>
              <a:rPr lang="en-US" sz="2000" dirty="0"/>
              <a:t>Need appropriate comparators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Memory is implemented as a DRAM</a:t>
            </a:r>
          </a:p>
          <a:p>
            <a:endParaRPr lang="en-US" sz="2000" dirty="0"/>
          </a:p>
        </p:txBody>
      </p:sp>
      <p:sp>
        <p:nvSpPr>
          <p:cNvPr id="53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54020" name="Rectangle 4"/>
          <p:cNvSpPr>
            <a:spLocks noChangeArrowheads="1"/>
          </p:cNvSpPr>
          <p:nvPr/>
        </p:nvSpPr>
        <p:spPr bwMode="auto">
          <a:xfrm>
            <a:off x="12954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21" name="Rectangle 5"/>
          <p:cNvSpPr>
            <a:spLocks noChangeArrowheads="1"/>
          </p:cNvSpPr>
          <p:nvPr/>
        </p:nvSpPr>
        <p:spPr bwMode="auto">
          <a:xfrm>
            <a:off x="12954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22" name="Rectangle 6"/>
          <p:cNvSpPr>
            <a:spLocks noChangeArrowheads="1"/>
          </p:cNvSpPr>
          <p:nvPr/>
        </p:nvSpPr>
        <p:spPr bwMode="auto">
          <a:xfrm>
            <a:off x="12954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23" name="Rectangle 7"/>
          <p:cNvSpPr>
            <a:spLocks noChangeArrowheads="1"/>
          </p:cNvSpPr>
          <p:nvPr/>
        </p:nvSpPr>
        <p:spPr bwMode="auto">
          <a:xfrm>
            <a:off x="12954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24" name="Rectangle 8"/>
          <p:cNvSpPr>
            <a:spLocks noChangeArrowheads="1"/>
          </p:cNvSpPr>
          <p:nvPr/>
        </p:nvSpPr>
        <p:spPr bwMode="auto">
          <a:xfrm>
            <a:off x="3429000" y="1905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25" name="Rectangle 9"/>
          <p:cNvSpPr>
            <a:spLocks noChangeArrowheads="1"/>
          </p:cNvSpPr>
          <p:nvPr/>
        </p:nvSpPr>
        <p:spPr bwMode="auto">
          <a:xfrm>
            <a:off x="3429000" y="2133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26" name="Rectangle 10"/>
          <p:cNvSpPr>
            <a:spLocks noChangeArrowheads="1"/>
          </p:cNvSpPr>
          <p:nvPr/>
        </p:nvSpPr>
        <p:spPr bwMode="auto">
          <a:xfrm>
            <a:off x="3429000" y="2362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27" name="Rectangle 11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b="1"/>
              <a:t>a</a:t>
            </a:r>
          </a:p>
        </p:txBody>
      </p:sp>
      <p:sp>
        <p:nvSpPr>
          <p:cNvPr id="854028" name="Rectangle 12"/>
          <p:cNvSpPr>
            <a:spLocks noChangeArrowheads="1"/>
          </p:cNvSpPr>
          <p:nvPr/>
        </p:nvSpPr>
        <p:spPr bwMode="auto">
          <a:xfrm>
            <a:off x="3429000" y="2819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29" name="Rectangle 13"/>
          <p:cNvSpPr>
            <a:spLocks noChangeArrowheads="1"/>
          </p:cNvSpPr>
          <p:nvPr/>
        </p:nvSpPr>
        <p:spPr bwMode="auto">
          <a:xfrm>
            <a:off x="3429000" y="3048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30" name="Rectangle 14"/>
          <p:cNvSpPr>
            <a:spLocks noChangeArrowheads="1"/>
          </p:cNvSpPr>
          <p:nvPr/>
        </p:nvSpPr>
        <p:spPr bwMode="auto">
          <a:xfrm>
            <a:off x="3429000" y="3276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31" name="Rectangle 15"/>
          <p:cNvSpPr>
            <a:spLocks noChangeArrowheads="1"/>
          </p:cNvSpPr>
          <p:nvPr/>
        </p:nvSpPr>
        <p:spPr bwMode="auto">
          <a:xfrm>
            <a:off x="3429000" y="3505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32" name="Rectangle 16"/>
          <p:cNvSpPr>
            <a:spLocks noChangeArrowheads="1"/>
          </p:cNvSpPr>
          <p:nvPr/>
        </p:nvSpPr>
        <p:spPr bwMode="auto">
          <a:xfrm>
            <a:off x="3429000" y="3733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33" name="Rectangle 17"/>
          <p:cNvSpPr>
            <a:spLocks noChangeArrowheads="1"/>
          </p:cNvSpPr>
          <p:nvPr/>
        </p:nvSpPr>
        <p:spPr bwMode="auto">
          <a:xfrm>
            <a:off x="3429000" y="3962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34" name="Rectangle 18"/>
          <p:cNvSpPr>
            <a:spLocks noChangeArrowheads="1"/>
          </p:cNvSpPr>
          <p:nvPr/>
        </p:nvSpPr>
        <p:spPr bwMode="auto">
          <a:xfrm>
            <a:off x="3429000" y="4191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35" name="Rectangle 19"/>
          <p:cNvSpPr>
            <a:spLocks noChangeArrowheads="1"/>
          </p:cNvSpPr>
          <p:nvPr/>
        </p:nvSpPr>
        <p:spPr bwMode="auto">
          <a:xfrm>
            <a:off x="3429000" y="4419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36" name="Rectangle 20"/>
          <p:cNvSpPr>
            <a:spLocks noChangeArrowheads="1"/>
          </p:cNvSpPr>
          <p:nvPr/>
        </p:nvSpPr>
        <p:spPr bwMode="auto">
          <a:xfrm>
            <a:off x="3429000" y="4648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37" name="Rectangle 21"/>
          <p:cNvSpPr>
            <a:spLocks noChangeArrowheads="1"/>
          </p:cNvSpPr>
          <p:nvPr/>
        </p:nvSpPr>
        <p:spPr bwMode="auto">
          <a:xfrm>
            <a:off x="3429000" y="4876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38" name="Rectangle 22"/>
          <p:cNvSpPr>
            <a:spLocks noChangeArrowheads="1"/>
          </p:cNvSpPr>
          <p:nvPr/>
        </p:nvSpPr>
        <p:spPr bwMode="auto">
          <a:xfrm>
            <a:off x="3429000" y="5105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39" name="Rectangle 23"/>
          <p:cNvSpPr>
            <a:spLocks noChangeArrowheads="1"/>
          </p:cNvSpPr>
          <p:nvPr/>
        </p:nvSpPr>
        <p:spPr bwMode="auto">
          <a:xfrm>
            <a:off x="3429000" y="5334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40" name="Rectangle 24"/>
          <p:cNvSpPr>
            <a:spLocks noChangeArrowheads="1"/>
          </p:cNvSpPr>
          <p:nvPr/>
        </p:nvSpPr>
        <p:spPr bwMode="auto">
          <a:xfrm>
            <a:off x="2895600" y="1905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0000</a:t>
            </a:r>
          </a:p>
        </p:txBody>
      </p:sp>
      <p:sp>
        <p:nvSpPr>
          <p:cNvPr id="854041" name="Rectangle 25"/>
          <p:cNvSpPr>
            <a:spLocks noChangeArrowheads="1"/>
          </p:cNvSpPr>
          <p:nvPr/>
        </p:nvSpPr>
        <p:spPr bwMode="auto">
          <a:xfrm>
            <a:off x="2895600" y="2133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0001</a:t>
            </a:r>
          </a:p>
        </p:txBody>
      </p:sp>
      <p:sp>
        <p:nvSpPr>
          <p:cNvPr id="854042" name="Rectangle 26"/>
          <p:cNvSpPr>
            <a:spLocks noChangeArrowheads="1"/>
          </p:cNvSpPr>
          <p:nvPr/>
        </p:nvSpPr>
        <p:spPr bwMode="auto">
          <a:xfrm>
            <a:off x="2895600" y="2362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0010</a:t>
            </a:r>
          </a:p>
        </p:txBody>
      </p:sp>
      <p:sp>
        <p:nvSpPr>
          <p:cNvPr id="854043" name="Rectangle 27"/>
          <p:cNvSpPr>
            <a:spLocks noChangeArrowheads="1"/>
          </p:cNvSpPr>
          <p:nvPr/>
        </p:nvSpPr>
        <p:spPr bwMode="auto">
          <a:xfrm>
            <a:off x="2895600" y="2590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0011</a:t>
            </a:r>
          </a:p>
        </p:txBody>
      </p:sp>
      <p:sp>
        <p:nvSpPr>
          <p:cNvPr id="854044" name="Rectangle 28"/>
          <p:cNvSpPr>
            <a:spLocks noChangeArrowheads="1"/>
          </p:cNvSpPr>
          <p:nvPr/>
        </p:nvSpPr>
        <p:spPr bwMode="auto">
          <a:xfrm>
            <a:off x="2895600" y="2819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0100</a:t>
            </a:r>
          </a:p>
        </p:txBody>
      </p:sp>
      <p:sp>
        <p:nvSpPr>
          <p:cNvPr id="854045" name="Rectangle 29"/>
          <p:cNvSpPr>
            <a:spLocks noChangeArrowheads="1"/>
          </p:cNvSpPr>
          <p:nvPr/>
        </p:nvSpPr>
        <p:spPr bwMode="auto">
          <a:xfrm>
            <a:off x="2895600" y="3048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0101</a:t>
            </a:r>
          </a:p>
        </p:txBody>
      </p:sp>
      <p:sp>
        <p:nvSpPr>
          <p:cNvPr id="854046" name="Rectangle 30"/>
          <p:cNvSpPr>
            <a:spLocks noChangeArrowheads="1"/>
          </p:cNvSpPr>
          <p:nvPr/>
        </p:nvSpPr>
        <p:spPr bwMode="auto">
          <a:xfrm>
            <a:off x="2895600" y="3276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0110</a:t>
            </a:r>
          </a:p>
        </p:txBody>
      </p:sp>
      <p:sp>
        <p:nvSpPr>
          <p:cNvPr id="854047" name="Rectangle 31"/>
          <p:cNvSpPr>
            <a:spLocks noChangeArrowheads="1"/>
          </p:cNvSpPr>
          <p:nvPr/>
        </p:nvSpPr>
        <p:spPr bwMode="auto">
          <a:xfrm>
            <a:off x="2895600" y="3505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0111</a:t>
            </a:r>
          </a:p>
        </p:txBody>
      </p:sp>
      <p:sp>
        <p:nvSpPr>
          <p:cNvPr id="854048" name="Rectangle 32"/>
          <p:cNvSpPr>
            <a:spLocks noChangeArrowheads="1"/>
          </p:cNvSpPr>
          <p:nvPr/>
        </p:nvSpPr>
        <p:spPr bwMode="auto">
          <a:xfrm>
            <a:off x="2895600" y="3733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1000</a:t>
            </a:r>
          </a:p>
        </p:txBody>
      </p:sp>
      <p:sp>
        <p:nvSpPr>
          <p:cNvPr id="854049" name="Rectangle 33"/>
          <p:cNvSpPr>
            <a:spLocks noChangeArrowheads="1"/>
          </p:cNvSpPr>
          <p:nvPr/>
        </p:nvSpPr>
        <p:spPr bwMode="auto">
          <a:xfrm>
            <a:off x="2895600" y="3962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1001</a:t>
            </a:r>
          </a:p>
        </p:txBody>
      </p:sp>
      <p:sp>
        <p:nvSpPr>
          <p:cNvPr id="854050" name="Rectangle 34"/>
          <p:cNvSpPr>
            <a:spLocks noChangeArrowheads="1"/>
          </p:cNvSpPr>
          <p:nvPr/>
        </p:nvSpPr>
        <p:spPr bwMode="auto">
          <a:xfrm>
            <a:off x="2895600" y="4191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1010</a:t>
            </a:r>
          </a:p>
        </p:txBody>
      </p:sp>
      <p:sp>
        <p:nvSpPr>
          <p:cNvPr id="854051" name="Rectangle 35"/>
          <p:cNvSpPr>
            <a:spLocks noChangeArrowheads="1"/>
          </p:cNvSpPr>
          <p:nvPr/>
        </p:nvSpPr>
        <p:spPr bwMode="auto">
          <a:xfrm>
            <a:off x="2895600" y="4419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1011</a:t>
            </a:r>
          </a:p>
        </p:txBody>
      </p:sp>
      <p:sp>
        <p:nvSpPr>
          <p:cNvPr id="854052" name="Rectangle 36"/>
          <p:cNvSpPr>
            <a:spLocks noChangeArrowheads="1"/>
          </p:cNvSpPr>
          <p:nvPr/>
        </p:nvSpPr>
        <p:spPr bwMode="auto">
          <a:xfrm>
            <a:off x="2895600" y="4648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1100</a:t>
            </a:r>
          </a:p>
        </p:txBody>
      </p:sp>
      <p:sp>
        <p:nvSpPr>
          <p:cNvPr id="854053" name="Rectangle 37"/>
          <p:cNvSpPr>
            <a:spLocks noChangeArrowheads="1"/>
          </p:cNvSpPr>
          <p:nvPr/>
        </p:nvSpPr>
        <p:spPr bwMode="auto">
          <a:xfrm>
            <a:off x="2895600" y="4876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1101</a:t>
            </a:r>
          </a:p>
        </p:txBody>
      </p:sp>
      <p:sp>
        <p:nvSpPr>
          <p:cNvPr id="854054" name="Rectangle 38"/>
          <p:cNvSpPr>
            <a:spLocks noChangeArrowheads="1"/>
          </p:cNvSpPr>
          <p:nvPr/>
        </p:nvSpPr>
        <p:spPr bwMode="auto">
          <a:xfrm>
            <a:off x="2895600" y="5105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1110</a:t>
            </a:r>
          </a:p>
        </p:txBody>
      </p:sp>
      <p:sp>
        <p:nvSpPr>
          <p:cNvPr id="854055" name="Rectangle 39"/>
          <p:cNvSpPr>
            <a:spLocks noChangeArrowheads="1"/>
          </p:cNvSpPr>
          <p:nvPr/>
        </p:nvSpPr>
        <p:spPr bwMode="auto">
          <a:xfrm>
            <a:off x="2895600" y="5334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1111</a:t>
            </a:r>
          </a:p>
        </p:txBody>
      </p:sp>
      <p:sp>
        <p:nvSpPr>
          <p:cNvPr id="854056" name="Text Box 40"/>
          <p:cNvSpPr txBox="1">
            <a:spLocks noChangeArrowheads="1"/>
          </p:cNvSpPr>
          <p:nvPr/>
        </p:nvSpPr>
        <p:spPr bwMode="auto">
          <a:xfrm>
            <a:off x="3302000" y="1371600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Memory</a:t>
            </a:r>
          </a:p>
        </p:txBody>
      </p:sp>
      <p:sp>
        <p:nvSpPr>
          <p:cNvPr id="854057" name="Text Box 41"/>
          <p:cNvSpPr txBox="1">
            <a:spLocks noChangeArrowheads="1"/>
          </p:cNvSpPr>
          <p:nvPr/>
        </p:nvSpPr>
        <p:spPr bwMode="auto">
          <a:xfrm>
            <a:off x="914400" y="1371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Cache</a:t>
            </a:r>
          </a:p>
        </p:txBody>
      </p:sp>
      <p:sp>
        <p:nvSpPr>
          <p:cNvPr id="854058" name="Rectangle 42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b="1"/>
              <a:t>a</a:t>
            </a:r>
          </a:p>
        </p:txBody>
      </p:sp>
      <p:grpSp>
        <p:nvGrpSpPr>
          <p:cNvPr id="854059" name="Group 43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1392" y="2064"/>
            <a:chExt cx="624" cy="576"/>
          </a:xfrm>
        </p:grpSpPr>
        <p:sp>
          <p:nvSpPr>
            <p:cNvPr id="854060" name="Rectangle 44"/>
            <p:cNvSpPr>
              <a:spLocks noChangeArrowheads="1"/>
            </p:cNvSpPr>
            <p:nvPr/>
          </p:nvSpPr>
          <p:spPr bwMode="auto">
            <a:xfrm>
              <a:off x="1392" y="2064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61" name="Rectangle 45"/>
            <p:cNvSpPr>
              <a:spLocks noChangeArrowheads="1"/>
            </p:cNvSpPr>
            <p:nvPr/>
          </p:nvSpPr>
          <p:spPr bwMode="auto">
            <a:xfrm>
              <a:off x="1392" y="2352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62" name="Rectangle 46"/>
            <p:cNvSpPr>
              <a:spLocks noChangeArrowheads="1"/>
            </p:cNvSpPr>
            <p:nvPr/>
          </p:nvSpPr>
          <p:spPr bwMode="auto">
            <a:xfrm>
              <a:off x="1392" y="2208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63" name="Rectangle 47"/>
            <p:cNvSpPr>
              <a:spLocks noChangeArrowheads="1"/>
            </p:cNvSpPr>
            <p:nvPr/>
          </p:nvSpPr>
          <p:spPr bwMode="auto">
            <a:xfrm>
              <a:off x="1392" y="2496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4064" name="Rectangle 48"/>
          <p:cNvSpPr>
            <a:spLocks noChangeArrowheads="1"/>
          </p:cNvSpPr>
          <p:nvPr/>
        </p:nvSpPr>
        <p:spPr bwMode="auto">
          <a:xfrm>
            <a:off x="304800" y="2971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</a:t>
            </a:r>
          </a:p>
        </p:txBody>
      </p:sp>
      <p:sp>
        <p:nvSpPr>
          <p:cNvPr id="854065" name="Rectangle 49"/>
          <p:cNvSpPr>
            <a:spLocks noChangeArrowheads="1"/>
          </p:cNvSpPr>
          <p:nvPr/>
        </p:nvSpPr>
        <p:spPr bwMode="auto">
          <a:xfrm>
            <a:off x="304800" y="3200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</a:t>
            </a:r>
          </a:p>
        </p:txBody>
      </p:sp>
      <p:sp>
        <p:nvSpPr>
          <p:cNvPr id="854066" name="Rectangle 50"/>
          <p:cNvSpPr>
            <a:spLocks noChangeArrowheads="1"/>
          </p:cNvSpPr>
          <p:nvPr/>
        </p:nvSpPr>
        <p:spPr bwMode="auto">
          <a:xfrm>
            <a:off x="304800" y="34290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</a:t>
            </a:r>
          </a:p>
        </p:txBody>
      </p:sp>
      <p:sp>
        <p:nvSpPr>
          <p:cNvPr id="854067" name="Rectangle 51"/>
          <p:cNvSpPr>
            <a:spLocks noChangeArrowheads="1"/>
          </p:cNvSpPr>
          <p:nvPr/>
        </p:nvSpPr>
        <p:spPr bwMode="auto">
          <a:xfrm>
            <a:off x="304800" y="36576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98020313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5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2514600" y="6591300"/>
            <a:ext cx="4114800" cy="342900"/>
          </a:xfrm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Possible Direct-Mapped Cache Implementation</a:t>
            </a:r>
          </a:p>
        </p:txBody>
      </p:sp>
      <p:sp>
        <p:nvSpPr>
          <p:cNvPr id="856068" name="Rectangle 4"/>
          <p:cNvSpPr>
            <a:spLocks noChangeArrowheads="1"/>
          </p:cNvSpPr>
          <p:nvPr/>
        </p:nvSpPr>
        <p:spPr bwMode="auto">
          <a:xfrm>
            <a:off x="12954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69" name="Rectangle 5"/>
          <p:cNvSpPr>
            <a:spLocks noChangeArrowheads="1"/>
          </p:cNvSpPr>
          <p:nvPr/>
        </p:nvSpPr>
        <p:spPr bwMode="auto">
          <a:xfrm>
            <a:off x="12954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70" name="Rectangle 6"/>
          <p:cNvSpPr>
            <a:spLocks noChangeArrowheads="1"/>
          </p:cNvSpPr>
          <p:nvPr/>
        </p:nvSpPr>
        <p:spPr bwMode="auto">
          <a:xfrm>
            <a:off x="12954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71" name="Rectangle 7"/>
          <p:cNvSpPr>
            <a:spLocks noChangeArrowheads="1"/>
          </p:cNvSpPr>
          <p:nvPr/>
        </p:nvSpPr>
        <p:spPr bwMode="auto">
          <a:xfrm>
            <a:off x="12954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72" name="Rectangle 8"/>
          <p:cNvSpPr>
            <a:spLocks noChangeArrowheads="1"/>
          </p:cNvSpPr>
          <p:nvPr/>
        </p:nvSpPr>
        <p:spPr bwMode="auto">
          <a:xfrm>
            <a:off x="3429000" y="1905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73" name="Rectangle 9"/>
          <p:cNvSpPr>
            <a:spLocks noChangeArrowheads="1"/>
          </p:cNvSpPr>
          <p:nvPr/>
        </p:nvSpPr>
        <p:spPr bwMode="auto">
          <a:xfrm>
            <a:off x="3429000" y="2133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74" name="Rectangle 10"/>
          <p:cNvSpPr>
            <a:spLocks noChangeArrowheads="1"/>
          </p:cNvSpPr>
          <p:nvPr/>
        </p:nvSpPr>
        <p:spPr bwMode="auto">
          <a:xfrm>
            <a:off x="3429000" y="2362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75" name="Rectangle 11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b="1"/>
              <a:t>a</a:t>
            </a:r>
          </a:p>
        </p:txBody>
      </p:sp>
      <p:sp>
        <p:nvSpPr>
          <p:cNvPr id="856076" name="Rectangle 12"/>
          <p:cNvSpPr>
            <a:spLocks noChangeArrowheads="1"/>
          </p:cNvSpPr>
          <p:nvPr/>
        </p:nvSpPr>
        <p:spPr bwMode="auto">
          <a:xfrm>
            <a:off x="3429000" y="2819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77" name="Rectangle 13"/>
          <p:cNvSpPr>
            <a:spLocks noChangeArrowheads="1"/>
          </p:cNvSpPr>
          <p:nvPr/>
        </p:nvSpPr>
        <p:spPr bwMode="auto">
          <a:xfrm>
            <a:off x="3429000" y="3048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78" name="Rectangle 14"/>
          <p:cNvSpPr>
            <a:spLocks noChangeArrowheads="1"/>
          </p:cNvSpPr>
          <p:nvPr/>
        </p:nvSpPr>
        <p:spPr bwMode="auto">
          <a:xfrm>
            <a:off x="3429000" y="3276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79" name="Rectangle 15"/>
          <p:cNvSpPr>
            <a:spLocks noChangeArrowheads="1"/>
          </p:cNvSpPr>
          <p:nvPr/>
        </p:nvSpPr>
        <p:spPr bwMode="auto">
          <a:xfrm>
            <a:off x="3429000" y="3505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80" name="Rectangle 16"/>
          <p:cNvSpPr>
            <a:spLocks noChangeArrowheads="1"/>
          </p:cNvSpPr>
          <p:nvPr/>
        </p:nvSpPr>
        <p:spPr bwMode="auto">
          <a:xfrm>
            <a:off x="3429000" y="3733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81" name="Rectangle 17"/>
          <p:cNvSpPr>
            <a:spLocks noChangeArrowheads="1"/>
          </p:cNvSpPr>
          <p:nvPr/>
        </p:nvSpPr>
        <p:spPr bwMode="auto">
          <a:xfrm>
            <a:off x="3429000" y="3962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82" name="Rectangle 18"/>
          <p:cNvSpPr>
            <a:spLocks noChangeArrowheads="1"/>
          </p:cNvSpPr>
          <p:nvPr/>
        </p:nvSpPr>
        <p:spPr bwMode="auto">
          <a:xfrm>
            <a:off x="3429000" y="4191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83" name="Rectangle 19"/>
          <p:cNvSpPr>
            <a:spLocks noChangeArrowheads="1"/>
          </p:cNvSpPr>
          <p:nvPr/>
        </p:nvSpPr>
        <p:spPr bwMode="auto">
          <a:xfrm>
            <a:off x="3429000" y="4419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84" name="Rectangle 20"/>
          <p:cNvSpPr>
            <a:spLocks noChangeArrowheads="1"/>
          </p:cNvSpPr>
          <p:nvPr/>
        </p:nvSpPr>
        <p:spPr bwMode="auto">
          <a:xfrm>
            <a:off x="3429000" y="4648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85" name="Rectangle 21"/>
          <p:cNvSpPr>
            <a:spLocks noChangeArrowheads="1"/>
          </p:cNvSpPr>
          <p:nvPr/>
        </p:nvSpPr>
        <p:spPr bwMode="auto">
          <a:xfrm>
            <a:off x="3429000" y="4876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86" name="Rectangle 22"/>
          <p:cNvSpPr>
            <a:spLocks noChangeArrowheads="1"/>
          </p:cNvSpPr>
          <p:nvPr/>
        </p:nvSpPr>
        <p:spPr bwMode="auto">
          <a:xfrm>
            <a:off x="3429000" y="5105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87" name="Rectangle 23"/>
          <p:cNvSpPr>
            <a:spLocks noChangeArrowheads="1"/>
          </p:cNvSpPr>
          <p:nvPr/>
        </p:nvSpPr>
        <p:spPr bwMode="auto">
          <a:xfrm>
            <a:off x="3429000" y="5334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88" name="Rectangle 24"/>
          <p:cNvSpPr>
            <a:spLocks noChangeArrowheads="1"/>
          </p:cNvSpPr>
          <p:nvPr/>
        </p:nvSpPr>
        <p:spPr bwMode="auto">
          <a:xfrm>
            <a:off x="2895600" y="1905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0000</a:t>
            </a:r>
          </a:p>
        </p:txBody>
      </p:sp>
      <p:sp>
        <p:nvSpPr>
          <p:cNvPr id="856089" name="Rectangle 25"/>
          <p:cNvSpPr>
            <a:spLocks noChangeArrowheads="1"/>
          </p:cNvSpPr>
          <p:nvPr/>
        </p:nvSpPr>
        <p:spPr bwMode="auto">
          <a:xfrm>
            <a:off x="2895600" y="2133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0001</a:t>
            </a:r>
          </a:p>
        </p:txBody>
      </p:sp>
      <p:sp>
        <p:nvSpPr>
          <p:cNvPr id="856090" name="Rectangle 26"/>
          <p:cNvSpPr>
            <a:spLocks noChangeArrowheads="1"/>
          </p:cNvSpPr>
          <p:nvPr/>
        </p:nvSpPr>
        <p:spPr bwMode="auto">
          <a:xfrm>
            <a:off x="2895600" y="2362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0010</a:t>
            </a:r>
          </a:p>
        </p:txBody>
      </p:sp>
      <p:sp>
        <p:nvSpPr>
          <p:cNvPr id="856091" name="Rectangle 27"/>
          <p:cNvSpPr>
            <a:spLocks noChangeArrowheads="1"/>
          </p:cNvSpPr>
          <p:nvPr/>
        </p:nvSpPr>
        <p:spPr bwMode="auto">
          <a:xfrm>
            <a:off x="2895600" y="2590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0011</a:t>
            </a:r>
          </a:p>
        </p:txBody>
      </p:sp>
      <p:sp>
        <p:nvSpPr>
          <p:cNvPr id="856092" name="Rectangle 28"/>
          <p:cNvSpPr>
            <a:spLocks noChangeArrowheads="1"/>
          </p:cNvSpPr>
          <p:nvPr/>
        </p:nvSpPr>
        <p:spPr bwMode="auto">
          <a:xfrm>
            <a:off x="2895600" y="2819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0100</a:t>
            </a:r>
          </a:p>
        </p:txBody>
      </p:sp>
      <p:sp>
        <p:nvSpPr>
          <p:cNvPr id="856093" name="Rectangle 29"/>
          <p:cNvSpPr>
            <a:spLocks noChangeArrowheads="1"/>
          </p:cNvSpPr>
          <p:nvPr/>
        </p:nvSpPr>
        <p:spPr bwMode="auto">
          <a:xfrm>
            <a:off x="2895600" y="3048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0101</a:t>
            </a:r>
          </a:p>
        </p:txBody>
      </p:sp>
      <p:sp>
        <p:nvSpPr>
          <p:cNvPr id="856094" name="Rectangle 30"/>
          <p:cNvSpPr>
            <a:spLocks noChangeArrowheads="1"/>
          </p:cNvSpPr>
          <p:nvPr/>
        </p:nvSpPr>
        <p:spPr bwMode="auto">
          <a:xfrm>
            <a:off x="2895600" y="3276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0110</a:t>
            </a:r>
          </a:p>
        </p:txBody>
      </p:sp>
      <p:sp>
        <p:nvSpPr>
          <p:cNvPr id="856095" name="Rectangle 31"/>
          <p:cNvSpPr>
            <a:spLocks noChangeArrowheads="1"/>
          </p:cNvSpPr>
          <p:nvPr/>
        </p:nvSpPr>
        <p:spPr bwMode="auto">
          <a:xfrm>
            <a:off x="2895600" y="3505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0111</a:t>
            </a:r>
          </a:p>
        </p:txBody>
      </p:sp>
      <p:sp>
        <p:nvSpPr>
          <p:cNvPr id="856096" name="Rectangle 32"/>
          <p:cNvSpPr>
            <a:spLocks noChangeArrowheads="1"/>
          </p:cNvSpPr>
          <p:nvPr/>
        </p:nvSpPr>
        <p:spPr bwMode="auto">
          <a:xfrm>
            <a:off x="2895600" y="3733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1000</a:t>
            </a:r>
          </a:p>
        </p:txBody>
      </p:sp>
      <p:sp>
        <p:nvSpPr>
          <p:cNvPr id="856097" name="Rectangle 33"/>
          <p:cNvSpPr>
            <a:spLocks noChangeArrowheads="1"/>
          </p:cNvSpPr>
          <p:nvPr/>
        </p:nvSpPr>
        <p:spPr bwMode="auto">
          <a:xfrm>
            <a:off x="2895600" y="3962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1001</a:t>
            </a:r>
          </a:p>
        </p:txBody>
      </p:sp>
      <p:sp>
        <p:nvSpPr>
          <p:cNvPr id="856098" name="Rectangle 34"/>
          <p:cNvSpPr>
            <a:spLocks noChangeArrowheads="1"/>
          </p:cNvSpPr>
          <p:nvPr/>
        </p:nvSpPr>
        <p:spPr bwMode="auto">
          <a:xfrm>
            <a:off x="2895600" y="4191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1010</a:t>
            </a:r>
          </a:p>
        </p:txBody>
      </p:sp>
      <p:sp>
        <p:nvSpPr>
          <p:cNvPr id="856099" name="Rectangle 35"/>
          <p:cNvSpPr>
            <a:spLocks noChangeArrowheads="1"/>
          </p:cNvSpPr>
          <p:nvPr/>
        </p:nvSpPr>
        <p:spPr bwMode="auto">
          <a:xfrm>
            <a:off x="2895600" y="4419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1011</a:t>
            </a:r>
          </a:p>
        </p:txBody>
      </p:sp>
      <p:sp>
        <p:nvSpPr>
          <p:cNvPr id="856100" name="Rectangle 36"/>
          <p:cNvSpPr>
            <a:spLocks noChangeArrowheads="1"/>
          </p:cNvSpPr>
          <p:nvPr/>
        </p:nvSpPr>
        <p:spPr bwMode="auto">
          <a:xfrm>
            <a:off x="2895600" y="4648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1100</a:t>
            </a:r>
          </a:p>
        </p:txBody>
      </p:sp>
      <p:sp>
        <p:nvSpPr>
          <p:cNvPr id="856101" name="Rectangle 37"/>
          <p:cNvSpPr>
            <a:spLocks noChangeArrowheads="1"/>
          </p:cNvSpPr>
          <p:nvPr/>
        </p:nvSpPr>
        <p:spPr bwMode="auto">
          <a:xfrm>
            <a:off x="2895600" y="4876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1101</a:t>
            </a:r>
          </a:p>
        </p:txBody>
      </p:sp>
      <p:sp>
        <p:nvSpPr>
          <p:cNvPr id="856102" name="Rectangle 38"/>
          <p:cNvSpPr>
            <a:spLocks noChangeArrowheads="1"/>
          </p:cNvSpPr>
          <p:nvPr/>
        </p:nvSpPr>
        <p:spPr bwMode="auto">
          <a:xfrm>
            <a:off x="2895600" y="5105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1110</a:t>
            </a:r>
          </a:p>
        </p:txBody>
      </p:sp>
      <p:sp>
        <p:nvSpPr>
          <p:cNvPr id="856103" name="Rectangle 39"/>
          <p:cNvSpPr>
            <a:spLocks noChangeArrowheads="1"/>
          </p:cNvSpPr>
          <p:nvPr/>
        </p:nvSpPr>
        <p:spPr bwMode="auto">
          <a:xfrm>
            <a:off x="2895600" y="5334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1111</a:t>
            </a:r>
          </a:p>
        </p:txBody>
      </p:sp>
      <p:sp>
        <p:nvSpPr>
          <p:cNvPr id="856104" name="Text Box 40"/>
          <p:cNvSpPr txBox="1">
            <a:spLocks noChangeArrowheads="1"/>
          </p:cNvSpPr>
          <p:nvPr/>
        </p:nvSpPr>
        <p:spPr bwMode="auto">
          <a:xfrm>
            <a:off x="3302000" y="1371600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Memory</a:t>
            </a:r>
          </a:p>
        </p:txBody>
      </p:sp>
      <p:sp>
        <p:nvSpPr>
          <p:cNvPr id="856105" name="Text Box 41"/>
          <p:cNvSpPr txBox="1">
            <a:spLocks noChangeArrowheads="1"/>
          </p:cNvSpPr>
          <p:nvPr/>
        </p:nvSpPr>
        <p:spPr bwMode="auto">
          <a:xfrm>
            <a:off x="914400" y="1371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Cache</a:t>
            </a:r>
          </a:p>
        </p:txBody>
      </p:sp>
      <p:sp>
        <p:nvSpPr>
          <p:cNvPr id="856106" name="Rectangle 42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b="1"/>
              <a:t>a</a:t>
            </a:r>
          </a:p>
        </p:txBody>
      </p:sp>
      <p:grpSp>
        <p:nvGrpSpPr>
          <p:cNvPr id="856107" name="Group 43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1392" y="2064"/>
            <a:chExt cx="624" cy="576"/>
          </a:xfrm>
        </p:grpSpPr>
        <p:sp>
          <p:nvSpPr>
            <p:cNvPr id="856108" name="Rectangle 44"/>
            <p:cNvSpPr>
              <a:spLocks noChangeArrowheads="1"/>
            </p:cNvSpPr>
            <p:nvPr/>
          </p:nvSpPr>
          <p:spPr bwMode="auto">
            <a:xfrm>
              <a:off x="1392" y="2064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09" name="Rectangle 45"/>
            <p:cNvSpPr>
              <a:spLocks noChangeArrowheads="1"/>
            </p:cNvSpPr>
            <p:nvPr/>
          </p:nvSpPr>
          <p:spPr bwMode="auto">
            <a:xfrm>
              <a:off x="1392" y="2352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10" name="Rectangle 46"/>
            <p:cNvSpPr>
              <a:spLocks noChangeArrowheads="1"/>
            </p:cNvSpPr>
            <p:nvPr/>
          </p:nvSpPr>
          <p:spPr bwMode="auto">
            <a:xfrm>
              <a:off x="1392" y="2208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11" name="Rectangle 47"/>
            <p:cNvSpPr>
              <a:spLocks noChangeArrowheads="1"/>
            </p:cNvSpPr>
            <p:nvPr/>
          </p:nvSpPr>
          <p:spPr bwMode="auto">
            <a:xfrm>
              <a:off x="1392" y="2496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6112" name="Rectangle 48"/>
          <p:cNvSpPr>
            <a:spLocks noChangeArrowheads="1"/>
          </p:cNvSpPr>
          <p:nvPr/>
        </p:nvSpPr>
        <p:spPr bwMode="auto">
          <a:xfrm>
            <a:off x="304800" y="2971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</a:t>
            </a:r>
          </a:p>
        </p:txBody>
      </p:sp>
      <p:sp>
        <p:nvSpPr>
          <p:cNvPr id="856113" name="Rectangle 49"/>
          <p:cNvSpPr>
            <a:spLocks noChangeArrowheads="1"/>
          </p:cNvSpPr>
          <p:nvPr/>
        </p:nvSpPr>
        <p:spPr bwMode="auto">
          <a:xfrm>
            <a:off x="304800" y="3200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</a:t>
            </a:r>
          </a:p>
        </p:txBody>
      </p:sp>
      <p:sp>
        <p:nvSpPr>
          <p:cNvPr id="856114" name="Rectangle 50"/>
          <p:cNvSpPr>
            <a:spLocks noChangeArrowheads="1"/>
          </p:cNvSpPr>
          <p:nvPr/>
        </p:nvSpPr>
        <p:spPr bwMode="auto">
          <a:xfrm>
            <a:off x="304800" y="34290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</a:t>
            </a:r>
          </a:p>
        </p:txBody>
      </p:sp>
      <p:sp>
        <p:nvSpPr>
          <p:cNvPr id="856115" name="Rectangle 51"/>
          <p:cNvSpPr>
            <a:spLocks noChangeArrowheads="1"/>
          </p:cNvSpPr>
          <p:nvPr/>
        </p:nvSpPr>
        <p:spPr bwMode="auto">
          <a:xfrm>
            <a:off x="304800" y="36576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</a:t>
            </a:r>
          </a:p>
        </p:txBody>
      </p:sp>
      <p:grpSp>
        <p:nvGrpSpPr>
          <p:cNvPr id="856116" name="Group 52"/>
          <p:cNvGrpSpPr>
            <a:grpSpLocks/>
          </p:cNvGrpSpPr>
          <p:nvPr/>
        </p:nvGrpSpPr>
        <p:grpSpPr bwMode="auto">
          <a:xfrm>
            <a:off x="214312" y="2971800"/>
            <a:ext cx="2544764" cy="1814513"/>
            <a:chOff x="135" y="3024"/>
            <a:chExt cx="1603" cy="1143"/>
          </a:xfrm>
        </p:grpSpPr>
        <p:sp>
          <p:nvSpPr>
            <p:cNvPr id="856117" name="Rectangle 53"/>
            <p:cNvSpPr>
              <a:spLocks noChangeArrowheads="1"/>
            </p:cNvSpPr>
            <p:nvPr/>
          </p:nvSpPr>
          <p:spPr bwMode="auto">
            <a:xfrm>
              <a:off x="432" y="3024"/>
              <a:ext cx="1008" cy="576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Cache</a:t>
              </a:r>
            </a:p>
            <a:p>
              <a:pPr algn="ctr" eaLnBrk="0" hangingPunct="0"/>
              <a:r>
                <a:rPr lang="en-US" sz="2000"/>
                <a:t>SRAM</a:t>
              </a:r>
            </a:p>
          </p:txBody>
        </p:sp>
        <p:sp>
          <p:nvSpPr>
            <p:cNvPr id="856118" name="Line 54"/>
            <p:cNvSpPr>
              <a:spLocks noChangeShapeType="1"/>
            </p:cNvSpPr>
            <p:nvPr/>
          </p:nvSpPr>
          <p:spPr bwMode="auto">
            <a:xfrm>
              <a:off x="192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19" name="Line 55"/>
            <p:cNvSpPr>
              <a:spLocks noChangeShapeType="1"/>
            </p:cNvSpPr>
            <p:nvPr/>
          </p:nvSpPr>
          <p:spPr bwMode="auto">
            <a:xfrm>
              <a:off x="912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20" name="Line 56"/>
            <p:cNvSpPr>
              <a:spLocks noChangeShapeType="1"/>
            </p:cNvSpPr>
            <p:nvPr/>
          </p:nvSpPr>
          <p:spPr bwMode="auto">
            <a:xfrm flipH="1">
              <a:off x="240" y="321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21" name="Text Box 57"/>
            <p:cNvSpPr txBox="1">
              <a:spLocks noChangeArrowheads="1"/>
            </p:cNvSpPr>
            <p:nvPr/>
          </p:nvSpPr>
          <p:spPr bwMode="auto">
            <a:xfrm>
              <a:off x="192" y="336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/>
                <a:t>2</a:t>
              </a:r>
            </a:p>
          </p:txBody>
        </p:sp>
        <p:sp>
          <p:nvSpPr>
            <p:cNvPr id="856122" name="Line 58"/>
            <p:cNvSpPr>
              <a:spLocks noChangeShapeType="1"/>
            </p:cNvSpPr>
            <p:nvPr/>
          </p:nvSpPr>
          <p:spPr bwMode="auto">
            <a:xfrm flipH="1">
              <a:off x="864" y="36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23" name="Text Box 59"/>
            <p:cNvSpPr txBox="1">
              <a:spLocks noChangeArrowheads="1"/>
            </p:cNvSpPr>
            <p:nvPr/>
          </p:nvSpPr>
          <p:spPr bwMode="auto">
            <a:xfrm>
              <a:off x="135" y="3934"/>
              <a:ext cx="16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dirty="0" err="1"/>
                <a:t>addr_tag</a:t>
              </a:r>
              <a:r>
                <a:rPr lang="en-US" sz="1800" dirty="0"/>
                <a:t> + valid + data</a:t>
              </a:r>
            </a:p>
          </p:txBody>
        </p:sp>
      </p:grpSp>
      <p:grpSp>
        <p:nvGrpSpPr>
          <p:cNvPr id="856124" name="Group 60"/>
          <p:cNvGrpSpPr>
            <a:grpSpLocks/>
          </p:cNvGrpSpPr>
          <p:nvPr/>
        </p:nvGrpSpPr>
        <p:grpSpPr bwMode="auto">
          <a:xfrm>
            <a:off x="3048000" y="1905000"/>
            <a:ext cx="1371600" cy="4633913"/>
            <a:chOff x="3168" y="1152"/>
            <a:chExt cx="864" cy="2919"/>
          </a:xfrm>
        </p:grpSpPr>
        <p:sp>
          <p:nvSpPr>
            <p:cNvPr id="856125" name="Rectangle 61"/>
            <p:cNvSpPr>
              <a:spLocks noChangeArrowheads="1"/>
            </p:cNvSpPr>
            <p:nvPr/>
          </p:nvSpPr>
          <p:spPr bwMode="auto">
            <a:xfrm>
              <a:off x="3408" y="1152"/>
              <a:ext cx="624" cy="2304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Mem</a:t>
              </a:r>
            </a:p>
            <a:p>
              <a:pPr algn="ctr" eaLnBrk="0" hangingPunct="0"/>
              <a:r>
                <a:rPr lang="en-US" sz="2000"/>
                <a:t>(DRAM)</a:t>
              </a:r>
            </a:p>
          </p:txBody>
        </p:sp>
        <p:sp>
          <p:nvSpPr>
            <p:cNvPr id="856126" name="Line 62"/>
            <p:cNvSpPr>
              <a:spLocks noChangeShapeType="1"/>
            </p:cNvSpPr>
            <p:nvPr/>
          </p:nvSpPr>
          <p:spPr bwMode="auto">
            <a:xfrm>
              <a:off x="3168" y="22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27" name="Line 63"/>
            <p:cNvSpPr>
              <a:spLocks noChangeShapeType="1"/>
            </p:cNvSpPr>
            <p:nvPr/>
          </p:nvSpPr>
          <p:spPr bwMode="auto">
            <a:xfrm flipH="1">
              <a:off x="3216" y="216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28" name="Text Box 64"/>
            <p:cNvSpPr txBox="1">
              <a:spLocks noChangeArrowheads="1"/>
            </p:cNvSpPr>
            <p:nvPr/>
          </p:nvSpPr>
          <p:spPr bwMode="auto">
            <a:xfrm>
              <a:off x="3168" y="230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/>
                <a:t>4</a:t>
              </a:r>
            </a:p>
          </p:txBody>
        </p:sp>
        <p:sp>
          <p:nvSpPr>
            <p:cNvPr id="856129" name="Line 65"/>
            <p:cNvSpPr>
              <a:spLocks noChangeShapeType="1"/>
            </p:cNvSpPr>
            <p:nvPr/>
          </p:nvSpPr>
          <p:spPr bwMode="auto">
            <a:xfrm>
              <a:off x="3709" y="350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30" name="Line 66"/>
            <p:cNvSpPr>
              <a:spLocks noChangeShapeType="1"/>
            </p:cNvSpPr>
            <p:nvPr/>
          </p:nvSpPr>
          <p:spPr bwMode="auto">
            <a:xfrm flipH="1">
              <a:off x="3661" y="360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31" name="Text Box 67"/>
            <p:cNvSpPr txBox="1">
              <a:spLocks noChangeArrowheads="1"/>
            </p:cNvSpPr>
            <p:nvPr/>
          </p:nvSpPr>
          <p:spPr bwMode="auto">
            <a:xfrm>
              <a:off x="3534" y="3840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/>
                <a:t>data</a:t>
              </a:r>
            </a:p>
          </p:txBody>
        </p:sp>
      </p:grpSp>
      <p:sp>
        <p:nvSpPr>
          <p:cNvPr id="73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Cache state is RAM!</a:t>
            </a:r>
          </a:p>
          <a:p>
            <a:r>
              <a:rPr lang="en-US" sz="2000" dirty="0"/>
              <a:t>Implement cache as a single SRAM</a:t>
            </a:r>
          </a:p>
          <a:p>
            <a:r>
              <a:rPr lang="en-US" sz="2000" dirty="0"/>
              <a:t>Need appropriate comparators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Memory is implemented as a DRAM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755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5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5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88" grpId="0"/>
      <p:bldP spid="856089" grpId="0"/>
      <p:bldP spid="856090" grpId="0"/>
      <p:bldP spid="856091" grpId="0"/>
      <p:bldP spid="856092" grpId="0"/>
      <p:bldP spid="856093" grpId="0"/>
      <p:bldP spid="856094" grpId="0"/>
      <p:bldP spid="856095" grpId="0"/>
      <p:bldP spid="856096" grpId="0"/>
      <p:bldP spid="856097" grpId="0"/>
      <p:bldP spid="856098" grpId="0"/>
      <p:bldP spid="856099" grpId="0"/>
      <p:bldP spid="856100" grpId="0"/>
      <p:bldP spid="856101" grpId="0"/>
      <p:bldP spid="856102" grpId="0"/>
      <p:bldP spid="856103" grpId="0"/>
      <p:bldP spid="856112" grpId="0"/>
      <p:bldP spid="856113" grpId="0"/>
      <p:bldP spid="856114" grpId="0"/>
      <p:bldP spid="8561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</a:t>
            </a:r>
          </a:p>
        </p:txBody>
      </p:sp>
      <p:sp>
        <p:nvSpPr>
          <p:cNvPr id="85811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What if our access pattern is mostly contiguous but not completely?</a:t>
            </a:r>
          </a:p>
          <a:p>
            <a:pPr>
              <a:buNone/>
            </a:pPr>
            <a:r>
              <a:rPr lang="en-US" sz="2000" dirty="0"/>
              <a:t>For (I = 0; I &lt; 3; ++I) {</a:t>
            </a:r>
          </a:p>
          <a:p>
            <a:pPr lvl="1">
              <a:buNone/>
            </a:pPr>
            <a:r>
              <a:rPr lang="en-US" sz="1800" dirty="0"/>
              <a:t>A += mem[</a:t>
            </a:r>
            <a:r>
              <a:rPr lang="en-US" sz="1800" dirty="0" err="1"/>
              <a:t>i</a:t>
            </a:r>
            <a:r>
              <a:rPr lang="en-US" sz="1800" dirty="0"/>
              <a:t>];</a:t>
            </a:r>
          </a:p>
          <a:p>
            <a:pPr>
              <a:buNone/>
            </a:pPr>
            <a:r>
              <a:rPr lang="en-US" sz="2000" dirty="0"/>
              <a:t>}	</a:t>
            </a:r>
          </a:p>
          <a:p>
            <a:pPr>
              <a:buNone/>
            </a:pPr>
            <a:r>
              <a:rPr lang="en-US" sz="2000" dirty="0"/>
              <a:t>A += mem[5];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Assume mem == 0b1000</a:t>
            </a:r>
          </a:p>
          <a:p>
            <a:r>
              <a:rPr lang="en-US" sz="2000" dirty="0" err="1"/>
              <a:t>ldw</a:t>
            </a:r>
            <a:r>
              <a:rPr lang="en-US" sz="2000" dirty="0"/>
              <a:t> R</a:t>
            </a:r>
            <a:r>
              <a:rPr lang="en-US" sz="2000" baseline="-25000" dirty="0"/>
              <a:t>a</a:t>
            </a:r>
            <a:r>
              <a:rPr lang="en-US" sz="2000" dirty="0"/>
              <a:t>, 0b1000</a:t>
            </a:r>
          </a:p>
          <a:p>
            <a:r>
              <a:rPr lang="en-US" sz="2000" dirty="0" err="1"/>
              <a:t>ldw</a:t>
            </a:r>
            <a:r>
              <a:rPr lang="en-US" sz="2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r>
              <a:rPr lang="en-US" sz="2000" dirty="0"/>
              <a:t>, 0b1001; add R</a:t>
            </a:r>
            <a:r>
              <a:rPr lang="en-US" sz="2000" baseline="-25000" dirty="0"/>
              <a:t>a </a:t>
            </a:r>
            <a:r>
              <a:rPr lang="en-US" sz="2000" dirty="0"/>
              <a:t>,</a:t>
            </a:r>
            <a:r>
              <a:rPr lang="en-US" sz="2000" baseline="-25000" dirty="0"/>
              <a:t> </a:t>
            </a:r>
            <a:r>
              <a:rPr lang="en-US" sz="2000" dirty="0"/>
              <a:t>R</a:t>
            </a:r>
            <a:r>
              <a:rPr lang="en-US" sz="2000" baseline="-25000" dirty="0"/>
              <a:t>a </a:t>
            </a:r>
            <a:r>
              <a:rPr lang="en-US" sz="2000" dirty="0"/>
              <a:t>,</a:t>
            </a:r>
            <a:r>
              <a:rPr lang="en-US" sz="2000" baseline="-25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endParaRPr lang="en-US" sz="2000" dirty="0"/>
          </a:p>
          <a:p>
            <a:r>
              <a:rPr lang="en-US" sz="2000" dirty="0" err="1"/>
              <a:t>ldw</a:t>
            </a:r>
            <a:r>
              <a:rPr lang="en-US" sz="2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r>
              <a:rPr lang="en-US" sz="2000" dirty="0"/>
              <a:t>, 0b1010; add R</a:t>
            </a:r>
            <a:r>
              <a:rPr lang="en-US" sz="2000" baseline="-25000" dirty="0"/>
              <a:t>a </a:t>
            </a:r>
            <a:r>
              <a:rPr lang="en-US" sz="2000" dirty="0"/>
              <a:t>,</a:t>
            </a:r>
            <a:r>
              <a:rPr lang="en-US" sz="2000" baseline="-25000" dirty="0"/>
              <a:t> </a:t>
            </a:r>
            <a:r>
              <a:rPr lang="en-US" sz="2000" dirty="0"/>
              <a:t>R</a:t>
            </a:r>
            <a:r>
              <a:rPr lang="en-US" sz="2000" baseline="-25000" dirty="0"/>
              <a:t>a </a:t>
            </a:r>
            <a:r>
              <a:rPr lang="en-US" sz="2000" dirty="0"/>
              <a:t>,</a:t>
            </a:r>
            <a:r>
              <a:rPr lang="en-US" sz="2000" baseline="-25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endParaRPr lang="en-US" sz="2000" dirty="0"/>
          </a:p>
          <a:p>
            <a:r>
              <a:rPr lang="en-US" sz="2000" dirty="0" err="1"/>
              <a:t>ldw</a:t>
            </a:r>
            <a:r>
              <a:rPr lang="en-US" sz="2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r>
              <a:rPr lang="en-US" sz="2000" dirty="0"/>
              <a:t>, 0b1101; add R</a:t>
            </a:r>
            <a:r>
              <a:rPr lang="en-US" sz="2000" baseline="-25000" dirty="0"/>
              <a:t>a </a:t>
            </a:r>
            <a:r>
              <a:rPr lang="en-US" sz="2000" dirty="0"/>
              <a:t>,</a:t>
            </a:r>
            <a:r>
              <a:rPr lang="en-US" sz="2000" baseline="-25000" dirty="0"/>
              <a:t> </a:t>
            </a:r>
            <a:r>
              <a:rPr lang="en-US" sz="2000" dirty="0"/>
              <a:t>R</a:t>
            </a:r>
            <a:r>
              <a:rPr lang="en-US" sz="2000" baseline="-25000" dirty="0"/>
              <a:t>a </a:t>
            </a:r>
            <a:r>
              <a:rPr lang="en-US" sz="2000" dirty="0"/>
              <a:t>,</a:t>
            </a:r>
            <a:r>
              <a:rPr lang="en-US" sz="2000" baseline="-25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endParaRPr lang="en-US" sz="2000" baseline="-25000" dirty="0"/>
          </a:p>
          <a:p>
            <a:r>
              <a:rPr lang="en-US" sz="2000" baseline="-25000" dirty="0"/>
              <a:t>…….</a:t>
            </a:r>
          </a:p>
          <a:p>
            <a:r>
              <a:rPr lang="en-US" sz="2000" dirty="0" err="1"/>
              <a:t>ldw</a:t>
            </a:r>
            <a:r>
              <a:rPr lang="en-US" sz="2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b</a:t>
            </a:r>
            <a:r>
              <a:rPr lang="en-US" sz="2000" dirty="0"/>
              <a:t>, 0b1001; cache hit?</a:t>
            </a:r>
          </a:p>
          <a:p>
            <a:endParaRPr lang="en-US" dirty="0"/>
          </a:p>
        </p:txBody>
      </p:sp>
      <p:sp>
        <p:nvSpPr>
          <p:cNvPr id="70" name="Footer 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58116" name="Rectangle 4"/>
          <p:cNvSpPr>
            <a:spLocks noChangeArrowheads="1"/>
          </p:cNvSpPr>
          <p:nvPr/>
        </p:nvSpPr>
        <p:spPr bwMode="auto">
          <a:xfrm>
            <a:off x="3429000" y="1905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17" name="Rectangle 5"/>
          <p:cNvSpPr>
            <a:spLocks noChangeArrowheads="1"/>
          </p:cNvSpPr>
          <p:nvPr/>
        </p:nvSpPr>
        <p:spPr bwMode="auto">
          <a:xfrm>
            <a:off x="3429000" y="2133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18" name="Rectangle 6"/>
          <p:cNvSpPr>
            <a:spLocks noChangeArrowheads="1"/>
          </p:cNvSpPr>
          <p:nvPr/>
        </p:nvSpPr>
        <p:spPr bwMode="auto">
          <a:xfrm>
            <a:off x="3429000" y="2362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19" name="Rectangle 7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b="1"/>
              <a:t>a</a:t>
            </a:r>
          </a:p>
        </p:txBody>
      </p:sp>
      <p:sp>
        <p:nvSpPr>
          <p:cNvPr id="858120" name="Rectangle 8"/>
          <p:cNvSpPr>
            <a:spLocks noChangeArrowheads="1"/>
          </p:cNvSpPr>
          <p:nvPr/>
        </p:nvSpPr>
        <p:spPr bwMode="auto">
          <a:xfrm>
            <a:off x="3429000" y="2819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21" name="Rectangle 9"/>
          <p:cNvSpPr>
            <a:spLocks noChangeArrowheads="1"/>
          </p:cNvSpPr>
          <p:nvPr/>
        </p:nvSpPr>
        <p:spPr bwMode="auto">
          <a:xfrm>
            <a:off x="3429000" y="3048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22" name="Rectangle 10"/>
          <p:cNvSpPr>
            <a:spLocks noChangeArrowheads="1"/>
          </p:cNvSpPr>
          <p:nvPr/>
        </p:nvSpPr>
        <p:spPr bwMode="auto">
          <a:xfrm>
            <a:off x="3429000" y="3276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23" name="Rectangle 11"/>
          <p:cNvSpPr>
            <a:spLocks noChangeArrowheads="1"/>
          </p:cNvSpPr>
          <p:nvPr/>
        </p:nvSpPr>
        <p:spPr bwMode="auto">
          <a:xfrm>
            <a:off x="3429000" y="3505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24" name="Rectangle 12"/>
          <p:cNvSpPr>
            <a:spLocks noChangeArrowheads="1"/>
          </p:cNvSpPr>
          <p:nvPr/>
        </p:nvSpPr>
        <p:spPr bwMode="auto">
          <a:xfrm>
            <a:off x="3429000" y="3733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a</a:t>
            </a:r>
          </a:p>
        </p:txBody>
      </p:sp>
      <p:sp>
        <p:nvSpPr>
          <p:cNvPr id="858125" name="Rectangle 13"/>
          <p:cNvSpPr>
            <a:spLocks noChangeArrowheads="1"/>
          </p:cNvSpPr>
          <p:nvPr/>
        </p:nvSpPr>
        <p:spPr bwMode="auto">
          <a:xfrm>
            <a:off x="3429000" y="3962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b</a:t>
            </a:r>
          </a:p>
        </p:txBody>
      </p:sp>
      <p:sp>
        <p:nvSpPr>
          <p:cNvPr id="858126" name="Rectangle 14"/>
          <p:cNvSpPr>
            <a:spLocks noChangeArrowheads="1"/>
          </p:cNvSpPr>
          <p:nvPr/>
        </p:nvSpPr>
        <p:spPr bwMode="auto">
          <a:xfrm>
            <a:off x="3429000" y="4191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c</a:t>
            </a:r>
          </a:p>
        </p:txBody>
      </p:sp>
      <p:sp>
        <p:nvSpPr>
          <p:cNvPr id="858127" name="Rectangle 15"/>
          <p:cNvSpPr>
            <a:spLocks noChangeArrowheads="1"/>
          </p:cNvSpPr>
          <p:nvPr/>
        </p:nvSpPr>
        <p:spPr bwMode="auto">
          <a:xfrm>
            <a:off x="3429000" y="4876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d</a:t>
            </a:r>
          </a:p>
        </p:txBody>
      </p:sp>
      <p:sp>
        <p:nvSpPr>
          <p:cNvPr id="858128" name="Rectangle 16"/>
          <p:cNvSpPr>
            <a:spLocks noChangeArrowheads="1"/>
          </p:cNvSpPr>
          <p:nvPr/>
        </p:nvSpPr>
        <p:spPr bwMode="auto">
          <a:xfrm>
            <a:off x="3429000" y="4419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29" name="Rectangle 17"/>
          <p:cNvSpPr>
            <a:spLocks noChangeArrowheads="1"/>
          </p:cNvSpPr>
          <p:nvPr/>
        </p:nvSpPr>
        <p:spPr bwMode="auto">
          <a:xfrm>
            <a:off x="3429000" y="4648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30" name="Rectangle 18"/>
          <p:cNvSpPr>
            <a:spLocks noChangeArrowheads="1"/>
          </p:cNvSpPr>
          <p:nvPr/>
        </p:nvSpPr>
        <p:spPr bwMode="auto">
          <a:xfrm>
            <a:off x="3429000" y="5105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31" name="Rectangle 19"/>
          <p:cNvSpPr>
            <a:spLocks noChangeArrowheads="1"/>
          </p:cNvSpPr>
          <p:nvPr/>
        </p:nvSpPr>
        <p:spPr bwMode="auto">
          <a:xfrm>
            <a:off x="3429000" y="5334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32" name="Rectangle 20"/>
          <p:cNvSpPr>
            <a:spLocks noChangeArrowheads="1"/>
          </p:cNvSpPr>
          <p:nvPr/>
        </p:nvSpPr>
        <p:spPr bwMode="auto">
          <a:xfrm>
            <a:off x="2895600" y="1905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0000</a:t>
            </a:r>
          </a:p>
        </p:txBody>
      </p:sp>
      <p:sp>
        <p:nvSpPr>
          <p:cNvPr id="858133" name="Rectangle 21"/>
          <p:cNvSpPr>
            <a:spLocks noChangeArrowheads="1"/>
          </p:cNvSpPr>
          <p:nvPr/>
        </p:nvSpPr>
        <p:spPr bwMode="auto">
          <a:xfrm>
            <a:off x="2895600" y="2133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0001</a:t>
            </a:r>
          </a:p>
        </p:txBody>
      </p:sp>
      <p:sp>
        <p:nvSpPr>
          <p:cNvPr id="858134" name="Rectangle 22"/>
          <p:cNvSpPr>
            <a:spLocks noChangeArrowheads="1"/>
          </p:cNvSpPr>
          <p:nvPr/>
        </p:nvSpPr>
        <p:spPr bwMode="auto">
          <a:xfrm>
            <a:off x="2895600" y="2362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0010</a:t>
            </a:r>
          </a:p>
        </p:txBody>
      </p:sp>
      <p:sp>
        <p:nvSpPr>
          <p:cNvPr id="858135" name="Rectangle 23"/>
          <p:cNvSpPr>
            <a:spLocks noChangeArrowheads="1"/>
          </p:cNvSpPr>
          <p:nvPr/>
        </p:nvSpPr>
        <p:spPr bwMode="auto">
          <a:xfrm>
            <a:off x="2895600" y="2590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0011</a:t>
            </a:r>
          </a:p>
        </p:txBody>
      </p:sp>
      <p:sp>
        <p:nvSpPr>
          <p:cNvPr id="858136" name="Rectangle 24"/>
          <p:cNvSpPr>
            <a:spLocks noChangeArrowheads="1"/>
          </p:cNvSpPr>
          <p:nvPr/>
        </p:nvSpPr>
        <p:spPr bwMode="auto">
          <a:xfrm>
            <a:off x="2895600" y="2819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0100</a:t>
            </a:r>
          </a:p>
        </p:txBody>
      </p:sp>
      <p:sp>
        <p:nvSpPr>
          <p:cNvPr id="858137" name="Rectangle 25"/>
          <p:cNvSpPr>
            <a:spLocks noChangeArrowheads="1"/>
          </p:cNvSpPr>
          <p:nvPr/>
        </p:nvSpPr>
        <p:spPr bwMode="auto">
          <a:xfrm>
            <a:off x="2895600" y="3048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0101</a:t>
            </a:r>
          </a:p>
        </p:txBody>
      </p:sp>
      <p:sp>
        <p:nvSpPr>
          <p:cNvPr id="858138" name="Rectangle 26"/>
          <p:cNvSpPr>
            <a:spLocks noChangeArrowheads="1"/>
          </p:cNvSpPr>
          <p:nvPr/>
        </p:nvSpPr>
        <p:spPr bwMode="auto">
          <a:xfrm>
            <a:off x="2895600" y="3276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0110</a:t>
            </a:r>
          </a:p>
        </p:txBody>
      </p:sp>
      <p:sp>
        <p:nvSpPr>
          <p:cNvPr id="858139" name="Rectangle 27"/>
          <p:cNvSpPr>
            <a:spLocks noChangeArrowheads="1"/>
          </p:cNvSpPr>
          <p:nvPr/>
        </p:nvSpPr>
        <p:spPr bwMode="auto">
          <a:xfrm>
            <a:off x="2895600" y="3505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0111</a:t>
            </a:r>
          </a:p>
        </p:txBody>
      </p:sp>
      <p:sp>
        <p:nvSpPr>
          <p:cNvPr id="858140" name="Rectangle 28"/>
          <p:cNvSpPr>
            <a:spLocks noChangeArrowheads="1"/>
          </p:cNvSpPr>
          <p:nvPr/>
        </p:nvSpPr>
        <p:spPr bwMode="auto">
          <a:xfrm>
            <a:off x="2895600" y="3733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1000</a:t>
            </a:r>
          </a:p>
        </p:txBody>
      </p:sp>
      <p:sp>
        <p:nvSpPr>
          <p:cNvPr id="858141" name="Rectangle 29"/>
          <p:cNvSpPr>
            <a:spLocks noChangeArrowheads="1"/>
          </p:cNvSpPr>
          <p:nvPr/>
        </p:nvSpPr>
        <p:spPr bwMode="auto">
          <a:xfrm>
            <a:off x="2895600" y="3962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1001</a:t>
            </a:r>
          </a:p>
        </p:txBody>
      </p:sp>
      <p:sp>
        <p:nvSpPr>
          <p:cNvPr id="858142" name="Rectangle 30"/>
          <p:cNvSpPr>
            <a:spLocks noChangeArrowheads="1"/>
          </p:cNvSpPr>
          <p:nvPr/>
        </p:nvSpPr>
        <p:spPr bwMode="auto">
          <a:xfrm>
            <a:off x="2895600" y="4191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1010</a:t>
            </a:r>
          </a:p>
        </p:txBody>
      </p:sp>
      <p:sp>
        <p:nvSpPr>
          <p:cNvPr id="858143" name="Rectangle 31"/>
          <p:cNvSpPr>
            <a:spLocks noChangeArrowheads="1"/>
          </p:cNvSpPr>
          <p:nvPr/>
        </p:nvSpPr>
        <p:spPr bwMode="auto">
          <a:xfrm>
            <a:off x="2895600" y="4419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1011</a:t>
            </a:r>
          </a:p>
        </p:txBody>
      </p:sp>
      <p:sp>
        <p:nvSpPr>
          <p:cNvPr id="858144" name="Rectangle 32"/>
          <p:cNvSpPr>
            <a:spLocks noChangeArrowheads="1"/>
          </p:cNvSpPr>
          <p:nvPr/>
        </p:nvSpPr>
        <p:spPr bwMode="auto">
          <a:xfrm>
            <a:off x="2895600" y="4648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1100</a:t>
            </a:r>
          </a:p>
        </p:txBody>
      </p:sp>
      <p:sp>
        <p:nvSpPr>
          <p:cNvPr id="858145" name="Rectangle 33"/>
          <p:cNvSpPr>
            <a:spLocks noChangeArrowheads="1"/>
          </p:cNvSpPr>
          <p:nvPr/>
        </p:nvSpPr>
        <p:spPr bwMode="auto">
          <a:xfrm>
            <a:off x="2895600" y="4876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1101</a:t>
            </a:r>
          </a:p>
        </p:txBody>
      </p:sp>
      <p:sp>
        <p:nvSpPr>
          <p:cNvPr id="858146" name="Rectangle 34"/>
          <p:cNvSpPr>
            <a:spLocks noChangeArrowheads="1"/>
          </p:cNvSpPr>
          <p:nvPr/>
        </p:nvSpPr>
        <p:spPr bwMode="auto">
          <a:xfrm>
            <a:off x="2895600" y="5105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1110</a:t>
            </a:r>
          </a:p>
        </p:txBody>
      </p:sp>
      <p:sp>
        <p:nvSpPr>
          <p:cNvPr id="858147" name="Rectangle 35"/>
          <p:cNvSpPr>
            <a:spLocks noChangeArrowheads="1"/>
          </p:cNvSpPr>
          <p:nvPr/>
        </p:nvSpPr>
        <p:spPr bwMode="auto">
          <a:xfrm>
            <a:off x="2895600" y="5334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1111</a:t>
            </a:r>
          </a:p>
        </p:txBody>
      </p:sp>
      <p:sp>
        <p:nvSpPr>
          <p:cNvPr id="858148" name="Text Box 36"/>
          <p:cNvSpPr txBox="1">
            <a:spLocks noChangeArrowheads="1"/>
          </p:cNvSpPr>
          <p:nvPr/>
        </p:nvSpPr>
        <p:spPr bwMode="auto">
          <a:xfrm>
            <a:off x="3302000" y="1371600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Memory</a:t>
            </a:r>
          </a:p>
        </p:txBody>
      </p:sp>
      <p:sp>
        <p:nvSpPr>
          <p:cNvPr id="858149" name="Text Box 37"/>
          <p:cNvSpPr txBox="1">
            <a:spLocks noChangeArrowheads="1"/>
          </p:cNvSpPr>
          <p:nvPr/>
        </p:nvSpPr>
        <p:spPr bwMode="auto">
          <a:xfrm>
            <a:off x="914400" y="1371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Cache</a:t>
            </a:r>
          </a:p>
        </p:txBody>
      </p:sp>
      <p:sp>
        <p:nvSpPr>
          <p:cNvPr id="858150" name="Rectangle 38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1"/>
          </a:p>
        </p:txBody>
      </p:sp>
      <p:sp>
        <p:nvSpPr>
          <p:cNvPr id="858151" name="Rectangle 39"/>
          <p:cNvSpPr>
            <a:spLocks noChangeArrowheads="1"/>
          </p:cNvSpPr>
          <p:nvPr/>
        </p:nvSpPr>
        <p:spPr bwMode="auto">
          <a:xfrm>
            <a:off x="533400" y="5867400"/>
            <a:ext cx="8382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/>
              <a:t>addr</a:t>
            </a:r>
          </a:p>
        </p:txBody>
      </p:sp>
      <p:sp>
        <p:nvSpPr>
          <p:cNvPr id="858152" name="Oval 40"/>
          <p:cNvSpPr>
            <a:spLocks noChangeArrowheads="1"/>
          </p:cNvSpPr>
          <p:nvPr/>
        </p:nvSpPr>
        <p:spPr bwMode="auto">
          <a:xfrm>
            <a:off x="533400" y="4876800"/>
            <a:ext cx="838200" cy="685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/>
              <a:t>Addr[1:0]</a:t>
            </a:r>
          </a:p>
        </p:txBody>
      </p:sp>
      <p:cxnSp>
        <p:nvCxnSpPr>
          <p:cNvPr id="858153" name="AutoShape 41"/>
          <p:cNvCxnSpPr>
            <a:cxnSpLocks noChangeShapeType="1"/>
            <a:stCxn id="858151" idx="0"/>
            <a:endCxn id="858152" idx="4"/>
          </p:cNvCxnSpPr>
          <p:nvPr/>
        </p:nvCxnSpPr>
        <p:spPr bwMode="auto">
          <a:xfrm flipV="1">
            <a:off x="952500" y="5562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8154" name="AutoShape 42"/>
          <p:cNvCxnSpPr>
            <a:cxnSpLocks noChangeShapeType="1"/>
            <a:stCxn id="858152" idx="0"/>
          </p:cNvCxnSpPr>
          <p:nvPr/>
        </p:nvCxnSpPr>
        <p:spPr bwMode="auto">
          <a:xfrm rot="5400000" flipH="1">
            <a:off x="95250" y="4019550"/>
            <a:ext cx="1447800" cy="266700"/>
          </a:xfrm>
          <a:prstGeom prst="bentConnector4">
            <a:avLst>
              <a:gd name="adj1" fmla="val 34208"/>
              <a:gd name="adj2" fmla="val 26606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8155" name="Rectangle 43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56" name="Rectangle 44"/>
          <p:cNvSpPr>
            <a:spLocks noChangeArrowheads="1"/>
          </p:cNvSpPr>
          <p:nvPr/>
        </p:nvSpPr>
        <p:spPr bwMode="auto">
          <a:xfrm>
            <a:off x="14478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57" name="Rectangle 45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58" name="Rectangle 46"/>
          <p:cNvSpPr>
            <a:spLocks noChangeArrowheads="1"/>
          </p:cNvSpPr>
          <p:nvPr/>
        </p:nvSpPr>
        <p:spPr bwMode="auto">
          <a:xfrm>
            <a:off x="14478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58159" name="Group 47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432" y="1872"/>
            <a:chExt cx="384" cy="576"/>
          </a:xfrm>
        </p:grpSpPr>
        <p:sp>
          <p:nvSpPr>
            <p:cNvPr id="858160" name="Rectangle 48"/>
            <p:cNvSpPr>
              <a:spLocks noChangeArrowheads="1"/>
            </p:cNvSpPr>
            <p:nvPr/>
          </p:nvSpPr>
          <p:spPr bwMode="auto">
            <a:xfrm>
              <a:off x="432" y="1872"/>
              <a:ext cx="38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161" name="Rectangle 49"/>
            <p:cNvSpPr>
              <a:spLocks noChangeArrowheads="1"/>
            </p:cNvSpPr>
            <p:nvPr/>
          </p:nvSpPr>
          <p:spPr bwMode="auto">
            <a:xfrm>
              <a:off x="432" y="2160"/>
              <a:ext cx="38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162" name="Rectangle 50"/>
            <p:cNvSpPr>
              <a:spLocks noChangeArrowheads="1"/>
            </p:cNvSpPr>
            <p:nvPr/>
          </p:nvSpPr>
          <p:spPr bwMode="auto">
            <a:xfrm>
              <a:off x="432" y="2016"/>
              <a:ext cx="38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163" name="Rectangle 51"/>
            <p:cNvSpPr>
              <a:spLocks noChangeArrowheads="1"/>
            </p:cNvSpPr>
            <p:nvPr/>
          </p:nvSpPr>
          <p:spPr bwMode="auto">
            <a:xfrm>
              <a:off x="432" y="2304"/>
              <a:ext cx="38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8164" name="Rectangle 52"/>
          <p:cNvSpPr>
            <a:spLocks noChangeArrowheads="1"/>
          </p:cNvSpPr>
          <p:nvPr/>
        </p:nvSpPr>
        <p:spPr bwMode="auto">
          <a:xfrm>
            <a:off x="304800" y="2971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</a:t>
            </a:r>
          </a:p>
        </p:txBody>
      </p:sp>
      <p:sp>
        <p:nvSpPr>
          <p:cNvPr id="858165" name="Rectangle 53"/>
          <p:cNvSpPr>
            <a:spLocks noChangeArrowheads="1"/>
          </p:cNvSpPr>
          <p:nvPr/>
        </p:nvSpPr>
        <p:spPr bwMode="auto">
          <a:xfrm>
            <a:off x="304800" y="3200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</a:t>
            </a:r>
          </a:p>
        </p:txBody>
      </p:sp>
      <p:sp>
        <p:nvSpPr>
          <p:cNvPr id="858166" name="Rectangle 54"/>
          <p:cNvSpPr>
            <a:spLocks noChangeArrowheads="1"/>
          </p:cNvSpPr>
          <p:nvPr/>
        </p:nvSpPr>
        <p:spPr bwMode="auto">
          <a:xfrm>
            <a:off x="304800" y="34290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</a:t>
            </a:r>
          </a:p>
        </p:txBody>
      </p:sp>
      <p:sp>
        <p:nvSpPr>
          <p:cNvPr id="858167" name="Rectangle 55"/>
          <p:cNvSpPr>
            <a:spLocks noChangeArrowheads="1"/>
          </p:cNvSpPr>
          <p:nvPr/>
        </p:nvSpPr>
        <p:spPr bwMode="auto">
          <a:xfrm>
            <a:off x="304800" y="36576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</a:t>
            </a:r>
          </a:p>
        </p:txBody>
      </p:sp>
      <p:sp>
        <p:nvSpPr>
          <p:cNvPr id="858168" name="Rectangle 56"/>
          <p:cNvSpPr>
            <a:spLocks noChangeArrowheads="1"/>
          </p:cNvSpPr>
          <p:nvPr/>
        </p:nvSpPr>
        <p:spPr bwMode="auto">
          <a:xfrm>
            <a:off x="1295400" y="2971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69" name="Rectangle 57"/>
          <p:cNvSpPr>
            <a:spLocks noChangeArrowheads="1"/>
          </p:cNvSpPr>
          <p:nvPr/>
        </p:nvSpPr>
        <p:spPr bwMode="auto">
          <a:xfrm>
            <a:off x="12954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70" name="Rectangle 58"/>
          <p:cNvSpPr>
            <a:spLocks noChangeArrowheads="1"/>
          </p:cNvSpPr>
          <p:nvPr/>
        </p:nvSpPr>
        <p:spPr bwMode="auto">
          <a:xfrm>
            <a:off x="1295400" y="3429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71" name="Rectangle 59"/>
          <p:cNvSpPr>
            <a:spLocks noChangeArrowheads="1"/>
          </p:cNvSpPr>
          <p:nvPr/>
        </p:nvSpPr>
        <p:spPr bwMode="auto">
          <a:xfrm>
            <a:off x="12954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72" name="Rectangle 60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/>
          </a:p>
        </p:txBody>
      </p:sp>
      <p:sp>
        <p:nvSpPr>
          <p:cNvPr id="858173" name="Rectangle 61"/>
          <p:cNvSpPr>
            <a:spLocks noChangeArrowheads="1"/>
          </p:cNvSpPr>
          <p:nvPr/>
        </p:nvSpPr>
        <p:spPr bwMode="auto">
          <a:xfrm>
            <a:off x="14478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/>
          </a:p>
        </p:txBody>
      </p:sp>
      <p:sp>
        <p:nvSpPr>
          <p:cNvPr id="858174" name="Rectangle 62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b</a:t>
            </a:r>
          </a:p>
        </p:txBody>
      </p:sp>
      <p:sp>
        <p:nvSpPr>
          <p:cNvPr id="858175" name="Rectangle 63"/>
          <p:cNvSpPr>
            <a:spLocks noChangeArrowheads="1"/>
          </p:cNvSpPr>
          <p:nvPr/>
        </p:nvSpPr>
        <p:spPr bwMode="auto">
          <a:xfrm>
            <a:off x="14478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/>
          </a:p>
        </p:txBody>
      </p:sp>
      <p:sp>
        <p:nvSpPr>
          <p:cNvPr id="858176" name="Rectangle 64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/>
          </a:p>
        </p:txBody>
      </p:sp>
      <p:sp>
        <p:nvSpPr>
          <p:cNvPr id="858177" name="Rectangle 65"/>
          <p:cNvSpPr>
            <a:spLocks noChangeArrowheads="1"/>
          </p:cNvSpPr>
          <p:nvPr/>
        </p:nvSpPr>
        <p:spPr bwMode="auto">
          <a:xfrm>
            <a:off x="685800" y="2971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endParaRPr lang="en-US" sz="1600"/>
          </a:p>
        </p:txBody>
      </p:sp>
      <p:sp>
        <p:nvSpPr>
          <p:cNvPr id="858178" name="Rectangle 66"/>
          <p:cNvSpPr>
            <a:spLocks noChangeArrowheads="1"/>
          </p:cNvSpPr>
          <p:nvPr/>
        </p:nvSpPr>
        <p:spPr bwMode="auto">
          <a:xfrm>
            <a:off x="685800" y="3429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endParaRPr lang="en-US" sz="1600"/>
          </a:p>
        </p:txBody>
      </p:sp>
      <p:sp>
        <p:nvSpPr>
          <p:cNvPr id="858179" name="Rectangle 67"/>
          <p:cNvSpPr>
            <a:spLocks noChangeArrowheads="1"/>
          </p:cNvSpPr>
          <p:nvPr/>
        </p:nvSpPr>
        <p:spPr bwMode="auto">
          <a:xfrm>
            <a:off x="6858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/>
              <a:t>10</a:t>
            </a:r>
          </a:p>
        </p:txBody>
      </p:sp>
      <p:sp>
        <p:nvSpPr>
          <p:cNvPr id="858180" name="Rectangle 68"/>
          <p:cNvSpPr>
            <a:spLocks noChangeArrowheads="1"/>
          </p:cNvSpPr>
          <p:nvPr/>
        </p:nvSpPr>
        <p:spPr bwMode="auto">
          <a:xfrm>
            <a:off x="6858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endParaRPr lang="en-US" sz="1600"/>
          </a:p>
        </p:txBody>
      </p:sp>
      <p:sp>
        <p:nvSpPr>
          <p:cNvPr id="72" name="Rectangle 43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3" name="Rectangle 44"/>
          <p:cNvSpPr>
            <a:spLocks noChangeArrowheads="1"/>
          </p:cNvSpPr>
          <p:nvPr/>
        </p:nvSpPr>
        <p:spPr bwMode="auto">
          <a:xfrm>
            <a:off x="14478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4" name="Rectangle 45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5" name="Rectangle 46"/>
          <p:cNvSpPr>
            <a:spLocks noChangeArrowheads="1"/>
          </p:cNvSpPr>
          <p:nvPr/>
        </p:nvSpPr>
        <p:spPr bwMode="auto">
          <a:xfrm>
            <a:off x="14478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76" name="Group 47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432" y="1872"/>
            <a:chExt cx="384" cy="576"/>
          </a:xfrm>
        </p:grpSpPr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>
              <a:off x="432" y="1872"/>
              <a:ext cx="38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>
              <a:off x="432" y="2160"/>
              <a:ext cx="38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>
              <a:off x="432" y="2016"/>
              <a:ext cx="38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>
              <a:off x="432" y="2304"/>
              <a:ext cx="38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81" name="Rectangle 56"/>
          <p:cNvSpPr>
            <a:spLocks noChangeArrowheads="1"/>
          </p:cNvSpPr>
          <p:nvPr/>
        </p:nvSpPr>
        <p:spPr bwMode="auto">
          <a:xfrm>
            <a:off x="1295400" y="2971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2" name="Rectangle 57"/>
          <p:cNvSpPr>
            <a:spLocks noChangeArrowheads="1"/>
          </p:cNvSpPr>
          <p:nvPr/>
        </p:nvSpPr>
        <p:spPr bwMode="auto">
          <a:xfrm>
            <a:off x="12954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3" name="Rectangle 58"/>
          <p:cNvSpPr>
            <a:spLocks noChangeArrowheads="1"/>
          </p:cNvSpPr>
          <p:nvPr/>
        </p:nvSpPr>
        <p:spPr bwMode="auto">
          <a:xfrm>
            <a:off x="1295400" y="3429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4" name="Rectangle 59"/>
          <p:cNvSpPr>
            <a:spLocks noChangeArrowheads="1"/>
          </p:cNvSpPr>
          <p:nvPr/>
        </p:nvSpPr>
        <p:spPr bwMode="auto">
          <a:xfrm>
            <a:off x="12954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5" name="Rectangle 60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86" name="Rectangle 61"/>
          <p:cNvSpPr>
            <a:spLocks noChangeArrowheads="1"/>
          </p:cNvSpPr>
          <p:nvPr/>
        </p:nvSpPr>
        <p:spPr bwMode="auto">
          <a:xfrm>
            <a:off x="14478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87" name="Rectangle 62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88" name="Rectangle 63"/>
          <p:cNvSpPr>
            <a:spLocks noChangeArrowheads="1"/>
          </p:cNvSpPr>
          <p:nvPr/>
        </p:nvSpPr>
        <p:spPr bwMode="auto">
          <a:xfrm>
            <a:off x="14478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9" name="Rectangle 64"/>
          <p:cNvSpPr>
            <a:spLocks noChangeArrowheads="1"/>
          </p:cNvSpPr>
          <p:nvPr/>
        </p:nvSpPr>
        <p:spPr bwMode="auto">
          <a:xfrm>
            <a:off x="1295400" y="2971800"/>
            <a:ext cx="1524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0" name="Rectangle 65"/>
          <p:cNvSpPr>
            <a:spLocks noChangeArrowheads="1"/>
          </p:cNvSpPr>
          <p:nvPr/>
        </p:nvSpPr>
        <p:spPr bwMode="auto">
          <a:xfrm>
            <a:off x="1295400" y="3200400"/>
            <a:ext cx="1524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1" name="Rectangle 66"/>
          <p:cNvSpPr>
            <a:spLocks noChangeArrowheads="1"/>
          </p:cNvSpPr>
          <p:nvPr/>
        </p:nvSpPr>
        <p:spPr bwMode="auto">
          <a:xfrm>
            <a:off x="1295400" y="3429000"/>
            <a:ext cx="1524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2" name="Rectangle 67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93" name="Rectangle 68"/>
          <p:cNvSpPr>
            <a:spLocks noChangeArrowheads="1"/>
          </p:cNvSpPr>
          <p:nvPr/>
        </p:nvSpPr>
        <p:spPr bwMode="auto">
          <a:xfrm>
            <a:off x="685800" y="2971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</a:rPr>
              <a:t>10</a:t>
            </a:r>
          </a:p>
        </p:txBody>
      </p:sp>
      <p:sp>
        <p:nvSpPr>
          <p:cNvPr id="94" name="Rectangle 69"/>
          <p:cNvSpPr>
            <a:spLocks noChangeArrowheads="1"/>
          </p:cNvSpPr>
          <p:nvPr/>
        </p:nvSpPr>
        <p:spPr bwMode="auto">
          <a:xfrm>
            <a:off x="685800" y="3429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</a:rPr>
              <a:t>10</a:t>
            </a:r>
          </a:p>
        </p:txBody>
      </p:sp>
      <p:sp>
        <p:nvSpPr>
          <p:cNvPr id="95" name="Rectangle 70"/>
          <p:cNvSpPr>
            <a:spLocks noChangeArrowheads="1"/>
          </p:cNvSpPr>
          <p:nvPr/>
        </p:nvSpPr>
        <p:spPr bwMode="auto">
          <a:xfrm>
            <a:off x="6858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</a:rPr>
              <a:t>10</a:t>
            </a:r>
          </a:p>
        </p:txBody>
      </p:sp>
      <p:sp>
        <p:nvSpPr>
          <p:cNvPr id="96" name="Rectangle 71"/>
          <p:cNvSpPr>
            <a:spLocks noChangeArrowheads="1"/>
          </p:cNvSpPr>
          <p:nvPr/>
        </p:nvSpPr>
        <p:spPr bwMode="auto">
          <a:xfrm>
            <a:off x="6858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338870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  <p:bldP spid="89" grpId="0" animBg="1"/>
      <p:bldP spid="90" grpId="0" animBg="1"/>
      <p:bldP spid="91" grpId="0" animBg="1"/>
      <p:bldP spid="92" grpId="0" animBg="1"/>
      <p:bldP spid="94" grpId="0" animBg="1"/>
      <p:bldP spid="95" grpId="0" animBg="1"/>
      <p:bldP spid="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0612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Each cacheable memory location is mapped to a </a:t>
            </a:r>
            <a:r>
              <a:rPr lang="en-US" sz="2000" i="1" dirty="0"/>
              <a:t>set </a:t>
            </a:r>
            <a:r>
              <a:rPr lang="en-US" sz="2000" dirty="0"/>
              <a:t>of cache locations</a:t>
            </a:r>
          </a:p>
          <a:p>
            <a:r>
              <a:rPr lang="en-US" sz="2000" dirty="0"/>
              <a:t>A set is one or more cache locations</a:t>
            </a:r>
          </a:p>
          <a:p>
            <a:r>
              <a:rPr lang="en-US" sz="2000" dirty="0"/>
              <a:t>Generally (but not always) set size is a power of 2</a:t>
            </a:r>
          </a:p>
          <a:p>
            <a:r>
              <a:rPr lang="en-US" sz="2000" dirty="0"/>
              <a:t>Total number of cache-lines is divisible by number of sets</a:t>
            </a:r>
          </a:p>
          <a:p>
            <a:pPr lvl="1"/>
            <a:r>
              <a:rPr lang="en-US" sz="1800" dirty="0"/>
              <a:t>Otherwise, waste some cache-lines</a:t>
            </a:r>
          </a:p>
          <a:p>
            <a:endParaRPr lang="en-US" sz="2000" dirty="0"/>
          </a:p>
          <a:p>
            <a:r>
              <a:rPr lang="en-US" sz="2000" dirty="0"/>
              <a:t>Thus, for this example, expect set sizes of 1, 2, 4</a:t>
            </a:r>
          </a:p>
          <a:p>
            <a:r>
              <a:rPr lang="en-US" sz="2000" dirty="0"/>
              <a:t>Direct mapped is set size == 1!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56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62212" name="Rectangle 4"/>
          <p:cNvSpPr>
            <a:spLocks noChangeArrowheads="1"/>
          </p:cNvSpPr>
          <p:nvPr/>
        </p:nvSpPr>
        <p:spPr bwMode="auto">
          <a:xfrm>
            <a:off x="3429000" y="1905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3" name="Rectangle 5"/>
          <p:cNvSpPr>
            <a:spLocks noChangeArrowheads="1"/>
          </p:cNvSpPr>
          <p:nvPr/>
        </p:nvSpPr>
        <p:spPr bwMode="auto">
          <a:xfrm>
            <a:off x="3429000" y="2133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4" name="Rectangle 6"/>
          <p:cNvSpPr>
            <a:spLocks noChangeArrowheads="1"/>
          </p:cNvSpPr>
          <p:nvPr/>
        </p:nvSpPr>
        <p:spPr bwMode="auto">
          <a:xfrm>
            <a:off x="3429000" y="2362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5" name="Rectangle 7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1"/>
          </a:p>
        </p:txBody>
      </p:sp>
      <p:sp>
        <p:nvSpPr>
          <p:cNvPr id="862216" name="Rectangle 8"/>
          <p:cNvSpPr>
            <a:spLocks noChangeArrowheads="1"/>
          </p:cNvSpPr>
          <p:nvPr/>
        </p:nvSpPr>
        <p:spPr bwMode="auto">
          <a:xfrm>
            <a:off x="3429000" y="2819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7" name="Rectangle 9"/>
          <p:cNvSpPr>
            <a:spLocks noChangeArrowheads="1"/>
          </p:cNvSpPr>
          <p:nvPr/>
        </p:nvSpPr>
        <p:spPr bwMode="auto">
          <a:xfrm>
            <a:off x="3429000" y="3048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8" name="Rectangle 10"/>
          <p:cNvSpPr>
            <a:spLocks noChangeArrowheads="1"/>
          </p:cNvSpPr>
          <p:nvPr/>
        </p:nvSpPr>
        <p:spPr bwMode="auto">
          <a:xfrm>
            <a:off x="3429000" y="3276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9" name="Rectangle 11"/>
          <p:cNvSpPr>
            <a:spLocks noChangeArrowheads="1"/>
          </p:cNvSpPr>
          <p:nvPr/>
        </p:nvSpPr>
        <p:spPr bwMode="auto">
          <a:xfrm>
            <a:off x="3429000" y="3505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0" name="Rectangle 12"/>
          <p:cNvSpPr>
            <a:spLocks noChangeArrowheads="1"/>
          </p:cNvSpPr>
          <p:nvPr/>
        </p:nvSpPr>
        <p:spPr bwMode="auto">
          <a:xfrm>
            <a:off x="3429000" y="3733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1" name="Rectangle 13"/>
          <p:cNvSpPr>
            <a:spLocks noChangeArrowheads="1"/>
          </p:cNvSpPr>
          <p:nvPr/>
        </p:nvSpPr>
        <p:spPr bwMode="auto">
          <a:xfrm>
            <a:off x="3429000" y="3962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2" name="Rectangle 14"/>
          <p:cNvSpPr>
            <a:spLocks noChangeArrowheads="1"/>
          </p:cNvSpPr>
          <p:nvPr/>
        </p:nvSpPr>
        <p:spPr bwMode="auto">
          <a:xfrm>
            <a:off x="3429000" y="4191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3" name="Rectangle 15"/>
          <p:cNvSpPr>
            <a:spLocks noChangeArrowheads="1"/>
          </p:cNvSpPr>
          <p:nvPr/>
        </p:nvSpPr>
        <p:spPr bwMode="auto">
          <a:xfrm>
            <a:off x="3429000" y="4419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4" name="Rectangle 16"/>
          <p:cNvSpPr>
            <a:spLocks noChangeArrowheads="1"/>
          </p:cNvSpPr>
          <p:nvPr/>
        </p:nvSpPr>
        <p:spPr bwMode="auto">
          <a:xfrm>
            <a:off x="3429000" y="4648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5" name="Rectangle 17"/>
          <p:cNvSpPr>
            <a:spLocks noChangeArrowheads="1"/>
          </p:cNvSpPr>
          <p:nvPr/>
        </p:nvSpPr>
        <p:spPr bwMode="auto">
          <a:xfrm>
            <a:off x="3429000" y="4876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6" name="Rectangle 18"/>
          <p:cNvSpPr>
            <a:spLocks noChangeArrowheads="1"/>
          </p:cNvSpPr>
          <p:nvPr/>
        </p:nvSpPr>
        <p:spPr bwMode="auto">
          <a:xfrm>
            <a:off x="3429000" y="5105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7" name="Rectangle 19"/>
          <p:cNvSpPr>
            <a:spLocks noChangeArrowheads="1"/>
          </p:cNvSpPr>
          <p:nvPr/>
        </p:nvSpPr>
        <p:spPr bwMode="auto">
          <a:xfrm>
            <a:off x="3429000" y="5334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8" name="Rectangle 20"/>
          <p:cNvSpPr>
            <a:spLocks noChangeArrowheads="1"/>
          </p:cNvSpPr>
          <p:nvPr/>
        </p:nvSpPr>
        <p:spPr bwMode="auto">
          <a:xfrm>
            <a:off x="2895600" y="1905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0000</a:t>
            </a:r>
          </a:p>
        </p:txBody>
      </p:sp>
      <p:sp>
        <p:nvSpPr>
          <p:cNvPr id="862229" name="Rectangle 21"/>
          <p:cNvSpPr>
            <a:spLocks noChangeArrowheads="1"/>
          </p:cNvSpPr>
          <p:nvPr/>
        </p:nvSpPr>
        <p:spPr bwMode="auto">
          <a:xfrm>
            <a:off x="2895600" y="2133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0001</a:t>
            </a:r>
          </a:p>
        </p:txBody>
      </p:sp>
      <p:sp>
        <p:nvSpPr>
          <p:cNvPr id="862230" name="Rectangle 22"/>
          <p:cNvSpPr>
            <a:spLocks noChangeArrowheads="1"/>
          </p:cNvSpPr>
          <p:nvPr/>
        </p:nvSpPr>
        <p:spPr bwMode="auto">
          <a:xfrm>
            <a:off x="2895600" y="2362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0010</a:t>
            </a:r>
          </a:p>
        </p:txBody>
      </p:sp>
      <p:sp>
        <p:nvSpPr>
          <p:cNvPr id="862231" name="Rectangle 23"/>
          <p:cNvSpPr>
            <a:spLocks noChangeArrowheads="1"/>
          </p:cNvSpPr>
          <p:nvPr/>
        </p:nvSpPr>
        <p:spPr bwMode="auto">
          <a:xfrm>
            <a:off x="2895600" y="2590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0011</a:t>
            </a:r>
          </a:p>
        </p:txBody>
      </p:sp>
      <p:sp>
        <p:nvSpPr>
          <p:cNvPr id="862232" name="Rectangle 24"/>
          <p:cNvSpPr>
            <a:spLocks noChangeArrowheads="1"/>
          </p:cNvSpPr>
          <p:nvPr/>
        </p:nvSpPr>
        <p:spPr bwMode="auto">
          <a:xfrm>
            <a:off x="2895600" y="2819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0100</a:t>
            </a:r>
          </a:p>
        </p:txBody>
      </p:sp>
      <p:sp>
        <p:nvSpPr>
          <p:cNvPr id="862233" name="Rectangle 25"/>
          <p:cNvSpPr>
            <a:spLocks noChangeArrowheads="1"/>
          </p:cNvSpPr>
          <p:nvPr/>
        </p:nvSpPr>
        <p:spPr bwMode="auto">
          <a:xfrm>
            <a:off x="2895600" y="3048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0101</a:t>
            </a:r>
          </a:p>
        </p:txBody>
      </p:sp>
      <p:sp>
        <p:nvSpPr>
          <p:cNvPr id="862234" name="Rectangle 26"/>
          <p:cNvSpPr>
            <a:spLocks noChangeArrowheads="1"/>
          </p:cNvSpPr>
          <p:nvPr/>
        </p:nvSpPr>
        <p:spPr bwMode="auto">
          <a:xfrm>
            <a:off x="2895600" y="3276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0110</a:t>
            </a:r>
          </a:p>
        </p:txBody>
      </p:sp>
      <p:sp>
        <p:nvSpPr>
          <p:cNvPr id="862235" name="Rectangle 27"/>
          <p:cNvSpPr>
            <a:spLocks noChangeArrowheads="1"/>
          </p:cNvSpPr>
          <p:nvPr/>
        </p:nvSpPr>
        <p:spPr bwMode="auto">
          <a:xfrm>
            <a:off x="2895600" y="3505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0111</a:t>
            </a:r>
          </a:p>
        </p:txBody>
      </p:sp>
      <p:sp>
        <p:nvSpPr>
          <p:cNvPr id="862236" name="Rectangle 28"/>
          <p:cNvSpPr>
            <a:spLocks noChangeArrowheads="1"/>
          </p:cNvSpPr>
          <p:nvPr/>
        </p:nvSpPr>
        <p:spPr bwMode="auto">
          <a:xfrm>
            <a:off x="2895600" y="3733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1000</a:t>
            </a:r>
          </a:p>
        </p:txBody>
      </p:sp>
      <p:sp>
        <p:nvSpPr>
          <p:cNvPr id="862237" name="Rectangle 29"/>
          <p:cNvSpPr>
            <a:spLocks noChangeArrowheads="1"/>
          </p:cNvSpPr>
          <p:nvPr/>
        </p:nvSpPr>
        <p:spPr bwMode="auto">
          <a:xfrm>
            <a:off x="2895600" y="3962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1001</a:t>
            </a:r>
          </a:p>
        </p:txBody>
      </p:sp>
      <p:sp>
        <p:nvSpPr>
          <p:cNvPr id="862238" name="Rectangle 30"/>
          <p:cNvSpPr>
            <a:spLocks noChangeArrowheads="1"/>
          </p:cNvSpPr>
          <p:nvPr/>
        </p:nvSpPr>
        <p:spPr bwMode="auto">
          <a:xfrm>
            <a:off x="2895600" y="4191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1010</a:t>
            </a:r>
          </a:p>
        </p:txBody>
      </p:sp>
      <p:sp>
        <p:nvSpPr>
          <p:cNvPr id="862239" name="Rectangle 31"/>
          <p:cNvSpPr>
            <a:spLocks noChangeArrowheads="1"/>
          </p:cNvSpPr>
          <p:nvPr/>
        </p:nvSpPr>
        <p:spPr bwMode="auto">
          <a:xfrm>
            <a:off x="2895600" y="4419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1011</a:t>
            </a:r>
          </a:p>
        </p:txBody>
      </p:sp>
      <p:sp>
        <p:nvSpPr>
          <p:cNvPr id="862240" name="Rectangle 32"/>
          <p:cNvSpPr>
            <a:spLocks noChangeArrowheads="1"/>
          </p:cNvSpPr>
          <p:nvPr/>
        </p:nvSpPr>
        <p:spPr bwMode="auto">
          <a:xfrm>
            <a:off x="2895600" y="4648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1100</a:t>
            </a:r>
          </a:p>
        </p:txBody>
      </p:sp>
      <p:sp>
        <p:nvSpPr>
          <p:cNvPr id="862241" name="Rectangle 33"/>
          <p:cNvSpPr>
            <a:spLocks noChangeArrowheads="1"/>
          </p:cNvSpPr>
          <p:nvPr/>
        </p:nvSpPr>
        <p:spPr bwMode="auto">
          <a:xfrm>
            <a:off x="2895600" y="4876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1101</a:t>
            </a:r>
          </a:p>
        </p:txBody>
      </p:sp>
      <p:sp>
        <p:nvSpPr>
          <p:cNvPr id="862242" name="Rectangle 34"/>
          <p:cNvSpPr>
            <a:spLocks noChangeArrowheads="1"/>
          </p:cNvSpPr>
          <p:nvPr/>
        </p:nvSpPr>
        <p:spPr bwMode="auto">
          <a:xfrm>
            <a:off x="2895600" y="5105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1110</a:t>
            </a:r>
          </a:p>
        </p:txBody>
      </p:sp>
      <p:sp>
        <p:nvSpPr>
          <p:cNvPr id="862243" name="Rectangle 35"/>
          <p:cNvSpPr>
            <a:spLocks noChangeArrowheads="1"/>
          </p:cNvSpPr>
          <p:nvPr/>
        </p:nvSpPr>
        <p:spPr bwMode="auto">
          <a:xfrm>
            <a:off x="2895600" y="5334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1111</a:t>
            </a:r>
          </a:p>
        </p:txBody>
      </p:sp>
      <p:sp>
        <p:nvSpPr>
          <p:cNvPr id="862244" name="Text Box 36"/>
          <p:cNvSpPr txBox="1">
            <a:spLocks noChangeArrowheads="1"/>
          </p:cNvSpPr>
          <p:nvPr/>
        </p:nvSpPr>
        <p:spPr bwMode="auto">
          <a:xfrm>
            <a:off x="3302000" y="1371600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Memory</a:t>
            </a:r>
          </a:p>
        </p:txBody>
      </p:sp>
      <p:sp>
        <p:nvSpPr>
          <p:cNvPr id="862245" name="Text Box 37"/>
          <p:cNvSpPr txBox="1">
            <a:spLocks noChangeArrowheads="1"/>
          </p:cNvSpPr>
          <p:nvPr/>
        </p:nvSpPr>
        <p:spPr bwMode="auto">
          <a:xfrm>
            <a:off x="914400" y="1371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Cache</a:t>
            </a:r>
          </a:p>
        </p:txBody>
      </p:sp>
      <p:sp>
        <p:nvSpPr>
          <p:cNvPr id="862246" name="Rectangle 38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47" name="Rectangle 39"/>
          <p:cNvSpPr>
            <a:spLocks noChangeArrowheads="1"/>
          </p:cNvSpPr>
          <p:nvPr/>
        </p:nvSpPr>
        <p:spPr bwMode="auto">
          <a:xfrm>
            <a:off x="14478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48" name="Rectangle 40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49" name="Rectangle 41"/>
          <p:cNvSpPr>
            <a:spLocks noChangeArrowheads="1"/>
          </p:cNvSpPr>
          <p:nvPr/>
        </p:nvSpPr>
        <p:spPr bwMode="auto">
          <a:xfrm>
            <a:off x="14478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62250" name="Group 42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1392" y="2064"/>
            <a:chExt cx="624" cy="576"/>
          </a:xfrm>
        </p:grpSpPr>
        <p:sp>
          <p:nvSpPr>
            <p:cNvPr id="862251" name="Rectangle 43"/>
            <p:cNvSpPr>
              <a:spLocks noChangeArrowheads="1"/>
            </p:cNvSpPr>
            <p:nvPr/>
          </p:nvSpPr>
          <p:spPr bwMode="auto">
            <a:xfrm>
              <a:off x="1392" y="2064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52" name="Rectangle 44"/>
            <p:cNvSpPr>
              <a:spLocks noChangeArrowheads="1"/>
            </p:cNvSpPr>
            <p:nvPr/>
          </p:nvSpPr>
          <p:spPr bwMode="auto">
            <a:xfrm>
              <a:off x="1392" y="2352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53" name="Rectangle 45"/>
            <p:cNvSpPr>
              <a:spLocks noChangeArrowheads="1"/>
            </p:cNvSpPr>
            <p:nvPr/>
          </p:nvSpPr>
          <p:spPr bwMode="auto">
            <a:xfrm>
              <a:off x="1392" y="2208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54" name="Rectangle 46"/>
            <p:cNvSpPr>
              <a:spLocks noChangeArrowheads="1"/>
            </p:cNvSpPr>
            <p:nvPr/>
          </p:nvSpPr>
          <p:spPr bwMode="auto">
            <a:xfrm>
              <a:off x="1392" y="2496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2255" name="Rectangle 47"/>
          <p:cNvSpPr>
            <a:spLocks noChangeArrowheads="1"/>
          </p:cNvSpPr>
          <p:nvPr/>
        </p:nvSpPr>
        <p:spPr bwMode="auto">
          <a:xfrm>
            <a:off x="304800" y="2971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</a:t>
            </a:r>
          </a:p>
        </p:txBody>
      </p:sp>
      <p:sp>
        <p:nvSpPr>
          <p:cNvPr id="862256" name="Rectangle 48"/>
          <p:cNvSpPr>
            <a:spLocks noChangeArrowheads="1"/>
          </p:cNvSpPr>
          <p:nvPr/>
        </p:nvSpPr>
        <p:spPr bwMode="auto">
          <a:xfrm>
            <a:off x="304800" y="3200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</a:t>
            </a:r>
          </a:p>
        </p:txBody>
      </p:sp>
      <p:sp>
        <p:nvSpPr>
          <p:cNvPr id="862257" name="Rectangle 49"/>
          <p:cNvSpPr>
            <a:spLocks noChangeArrowheads="1"/>
          </p:cNvSpPr>
          <p:nvPr/>
        </p:nvSpPr>
        <p:spPr bwMode="auto">
          <a:xfrm>
            <a:off x="304800" y="34290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</a:t>
            </a:r>
          </a:p>
        </p:txBody>
      </p:sp>
      <p:sp>
        <p:nvSpPr>
          <p:cNvPr id="862258" name="Rectangle 50"/>
          <p:cNvSpPr>
            <a:spLocks noChangeArrowheads="1"/>
          </p:cNvSpPr>
          <p:nvPr/>
        </p:nvSpPr>
        <p:spPr bwMode="auto">
          <a:xfrm>
            <a:off x="304800" y="36576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</a:t>
            </a:r>
          </a:p>
        </p:txBody>
      </p:sp>
      <p:sp>
        <p:nvSpPr>
          <p:cNvPr id="862259" name="Rectangle 51"/>
          <p:cNvSpPr>
            <a:spLocks noChangeArrowheads="1"/>
          </p:cNvSpPr>
          <p:nvPr/>
        </p:nvSpPr>
        <p:spPr bwMode="auto">
          <a:xfrm>
            <a:off x="1295400" y="2971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60" name="Rectangle 52"/>
          <p:cNvSpPr>
            <a:spLocks noChangeArrowheads="1"/>
          </p:cNvSpPr>
          <p:nvPr/>
        </p:nvSpPr>
        <p:spPr bwMode="auto">
          <a:xfrm>
            <a:off x="12954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61" name="Rectangle 53"/>
          <p:cNvSpPr>
            <a:spLocks noChangeArrowheads="1"/>
          </p:cNvSpPr>
          <p:nvPr/>
        </p:nvSpPr>
        <p:spPr bwMode="auto">
          <a:xfrm>
            <a:off x="1295400" y="3429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62" name="Rectangle 54"/>
          <p:cNvSpPr>
            <a:spLocks noChangeArrowheads="1"/>
          </p:cNvSpPr>
          <p:nvPr/>
        </p:nvSpPr>
        <p:spPr bwMode="auto">
          <a:xfrm>
            <a:off x="12954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8" name="Picture 2" descr="File:Mixed nuts small whit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291" y="954355"/>
            <a:ext cx="3040585" cy="258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Pecan Pieces, 3 lbs.-  Louisiana Pecan Piec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1" r="52164" b="47619"/>
          <a:stretch/>
        </p:blipFill>
        <p:spPr bwMode="auto">
          <a:xfrm>
            <a:off x="5676994" y="3876952"/>
            <a:ext cx="2349126" cy="168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09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Each cacheable memory location is mapped to a </a:t>
            </a:r>
            <a:r>
              <a:rPr lang="en-US" sz="2000" i="1" dirty="0"/>
              <a:t>set </a:t>
            </a:r>
            <a:r>
              <a:rPr lang="en-US" sz="2000" dirty="0"/>
              <a:t>of cache locations</a:t>
            </a:r>
          </a:p>
          <a:p>
            <a:r>
              <a:rPr lang="en-US" sz="2000" dirty="0"/>
              <a:t>A set is one or more cache locations</a:t>
            </a:r>
          </a:p>
          <a:p>
            <a:r>
              <a:rPr lang="en-US" sz="2000" dirty="0"/>
              <a:t>Generally (but not always) set size is a power of 2</a:t>
            </a:r>
          </a:p>
          <a:p>
            <a:r>
              <a:rPr lang="en-US" sz="2000" dirty="0"/>
              <a:t>Total number of cache-lines is divisible by number of sets</a:t>
            </a:r>
          </a:p>
          <a:p>
            <a:pPr lvl="1"/>
            <a:r>
              <a:rPr lang="en-US" sz="1800" dirty="0"/>
              <a:t>Otherwise, waste some cache-lines</a:t>
            </a:r>
          </a:p>
          <a:p>
            <a:endParaRPr lang="en-US" sz="2000" dirty="0"/>
          </a:p>
          <a:p>
            <a:r>
              <a:rPr lang="en-US" sz="2000" dirty="0"/>
              <a:t>Thus, for this example, expect set sizes of 1, 2, 4</a:t>
            </a:r>
          </a:p>
          <a:p>
            <a:r>
              <a:rPr lang="en-US" sz="2000" dirty="0"/>
              <a:t>Direct mapped is set size == 1!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56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62212" name="Rectangle 4"/>
          <p:cNvSpPr>
            <a:spLocks noChangeArrowheads="1"/>
          </p:cNvSpPr>
          <p:nvPr/>
        </p:nvSpPr>
        <p:spPr bwMode="auto">
          <a:xfrm>
            <a:off x="3429000" y="1905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3" name="Rectangle 5"/>
          <p:cNvSpPr>
            <a:spLocks noChangeArrowheads="1"/>
          </p:cNvSpPr>
          <p:nvPr/>
        </p:nvSpPr>
        <p:spPr bwMode="auto">
          <a:xfrm>
            <a:off x="3429000" y="2133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4" name="Rectangle 6"/>
          <p:cNvSpPr>
            <a:spLocks noChangeArrowheads="1"/>
          </p:cNvSpPr>
          <p:nvPr/>
        </p:nvSpPr>
        <p:spPr bwMode="auto">
          <a:xfrm>
            <a:off x="3429000" y="2362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5" name="Rectangle 7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1"/>
          </a:p>
        </p:txBody>
      </p:sp>
      <p:sp>
        <p:nvSpPr>
          <p:cNvPr id="862216" name="Rectangle 8"/>
          <p:cNvSpPr>
            <a:spLocks noChangeArrowheads="1"/>
          </p:cNvSpPr>
          <p:nvPr/>
        </p:nvSpPr>
        <p:spPr bwMode="auto">
          <a:xfrm>
            <a:off x="3429000" y="2819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7" name="Rectangle 9"/>
          <p:cNvSpPr>
            <a:spLocks noChangeArrowheads="1"/>
          </p:cNvSpPr>
          <p:nvPr/>
        </p:nvSpPr>
        <p:spPr bwMode="auto">
          <a:xfrm>
            <a:off x="3429000" y="3048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8" name="Rectangle 10"/>
          <p:cNvSpPr>
            <a:spLocks noChangeArrowheads="1"/>
          </p:cNvSpPr>
          <p:nvPr/>
        </p:nvSpPr>
        <p:spPr bwMode="auto">
          <a:xfrm>
            <a:off x="3429000" y="3276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9" name="Rectangle 11"/>
          <p:cNvSpPr>
            <a:spLocks noChangeArrowheads="1"/>
          </p:cNvSpPr>
          <p:nvPr/>
        </p:nvSpPr>
        <p:spPr bwMode="auto">
          <a:xfrm>
            <a:off x="3429000" y="3505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0" name="Rectangle 12"/>
          <p:cNvSpPr>
            <a:spLocks noChangeArrowheads="1"/>
          </p:cNvSpPr>
          <p:nvPr/>
        </p:nvSpPr>
        <p:spPr bwMode="auto">
          <a:xfrm>
            <a:off x="3429000" y="3733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1" name="Rectangle 13"/>
          <p:cNvSpPr>
            <a:spLocks noChangeArrowheads="1"/>
          </p:cNvSpPr>
          <p:nvPr/>
        </p:nvSpPr>
        <p:spPr bwMode="auto">
          <a:xfrm>
            <a:off x="3429000" y="3962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2" name="Rectangle 14"/>
          <p:cNvSpPr>
            <a:spLocks noChangeArrowheads="1"/>
          </p:cNvSpPr>
          <p:nvPr/>
        </p:nvSpPr>
        <p:spPr bwMode="auto">
          <a:xfrm>
            <a:off x="3429000" y="4191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3" name="Rectangle 15"/>
          <p:cNvSpPr>
            <a:spLocks noChangeArrowheads="1"/>
          </p:cNvSpPr>
          <p:nvPr/>
        </p:nvSpPr>
        <p:spPr bwMode="auto">
          <a:xfrm>
            <a:off x="3429000" y="4419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4" name="Rectangle 16"/>
          <p:cNvSpPr>
            <a:spLocks noChangeArrowheads="1"/>
          </p:cNvSpPr>
          <p:nvPr/>
        </p:nvSpPr>
        <p:spPr bwMode="auto">
          <a:xfrm>
            <a:off x="3429000" y="4648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5" name="Rectangle 17"/>
          <p:cNvSpPr>
            <a:spLocks noChangeArrowheads="1"/>
          </p:cNvSpPr>
          <p:nvPr/>
        </p:nvSpPr>
        <p:spPr bwMode="auto">
          <a:xfrm>
            <a:off x="3429000" y="4876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6" name="Rectangle 18"/>
          <p:cNvSpPr>
            <a:spLocks noChangeArrowheads="1"/>
          </p:cNvSpPr>
          <p:nvPr/>
        </p:nvSpPr>
        <p:spPr bwMode="auto">
          <a:xfrm>
            <a:off x="3429000" y="5105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7" name="Rectangle 19"/>
          <p:cNvSpPr>
            <a:spLocks noChangeArrowheads="1"/>
          </p:cNvSpPr>
          <p:nvPr/>
        </p:nvSpPr>
        <p:spPr bwMode="auto">
          <a:xfrm>
            <a:off x="3429000" y="5334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8" name="Rectangle 20"/>
          <p:cNvSpPr>
            <a:spLocks noChangeArrowheads="1"/>
          </p:cNvSpPr>
          <p:nvPr/>
        </p:nvSpPr>
        <p:spPr bwMode="auto">
          <a:xfrm>
            <a:off x="2895600" y="1905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0000</a:t>
            </a:r>
          </a:p>
        </p:txBody>
      </p:sp>
      <p:sp>
        <p:nvSpPr>
          <p:cNvPr id="862229" name="Rectangle 21"/>
          <p:cNvSpPr>
            <a:spLocks noChangeArrowheads="1"/>
          </p:cNvSpPr>
          <p:nvPr/>
        </p:nvSpPr>
        <p:spPr bwMode="auto">
          <a:xfrm>
            <a:off x="2895600" y="2133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0001</a:t>
            </a:r>
          </a:p>
        </p:txBody>
      </p:sp>
      <p:sp>
        <p:nvSpPr>
          <p:cNvPr id="862230" name="Rectangle 22"/>
          <p:cNvSpPr>
            <a:spLocks noChangeArrowheads="1"/>
          </p:cNvSpPr>
          <p:nvPr/>
        </p:nvSpPr>
        <p:spPr bwMode="auto">
          <a:xfrm>
            <a:off x="2895600" y="2362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0010</a:t>
            </a:r>
          </a:p>
        </p:txBody>
      </p:sp>
      <p:sp>
        <p:nvSpPr>
          <p:cNvPr id="862231" name="Rectangle 23"/>
          <p:cNvSpPr>
            <a:spLocks noChangeArrowheads="1"/>
          </p:cNvSpPr>
          <p:nvPr/>
        </p:nvSpPr>
        <p:spPr bwMode="auto">
          <a:xfrm>
            <a:off x="2895600" y="2590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0011</a:t>
            </a:r>
          </a:p>
        </p:txBody>
      </p:sp>
      <p:sp>
        <p:nvSpPr>
          <p:cNvPr id="862232" name="Rectangle 24"/>
          <p:cNvSpPr>
            <a:spLocks noChangeArrowheads="1"/>
          </p:cNvSpPr>
          <p:nvPr/>
        </p:nvSpPr>
        <p:spPr bwMode="auto">
          <a:xfrm>
            <a:off x="2895600" y="2819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0100</a:t>
            </a:r>
          </a:p>
        </p:txBody>
      </p:sp>
      <p:sp>
        <p:nvSpPr>
          <p:cNvPr id="862233" name="Rectangle 25"/>
          <p:cNvSpPr>
            <a:spLocks noChangeArrowheads="1"/>
          </p:cNvSpPr>
          <p:nvPr/>
        </p:nvSpPr>
        <p:spPr bwMode="auto">
          <a:xfrm>
            <a:off x="2895600" y="3048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0101</a:t>
            </a:r>
          </a:p>
        </p:txBody>
      </p:sp>
      <p:sp>
        <p:nvSpPr>
          <p:cNvPr id="862234" name="Rectangle 26"/>
          <p:cNvSpPr>
            <a:spLocks noChangeArrowheads="1"/>
          </p:cNvSpPr>
          <p:nvPr/>
        </p:nvSpPr>
        <p:spPr bwMode="auto">
          <a:xfrm>
            <a:off x="2895600" y="3276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0110</a:t>
            </a:r>
          </a:p>
        </p:txBody>
      </p:sp>
      <p:sp>
        <p:nvSpPr>
          <p:cNvPr id="862235" name="Rectangle 27"/>
          <p:cNvSpPr>
            <a:spLocks noChangeArrowheads="1"/>
          </p:cNvSpPr>
          <p:nvPr/>
        </p:nvSpPr>
        <p:spPr bwMode="auto">
          <a:xfrm>
            <a:off x="2895600" y="3505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0111</a:t>
            </a:r>
          </a:p>
        </p:txBody>
      </p:sp>
      <p:sp>
        <p:nvSpPr>
          <p:cNvPr id="862236" name="Rectangle 28"/>
          <p:cNvSpPr>
            <a:spLocks noChangeArrowheads="1"/>
          </p:cNvSpPr>
          <p:nvPr/>
        </p:nvSpPr>
        <p:spPr bwMode="auto">
          <a:xfrm>
            <a:off x="2895600" y="3733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1000</a:t>
            </a:r>
          </a:p>
        </p:txBody>
      </p:sp>
      <p:sp>
        <p:nvSpPr>
          <p:cNvPr id="862237" name="Rectangle 29"/>
          <p:cNvSpPr>
            <a:spLocks noChangeArrowheads="1"/>
          </p:cNvSpPr>
          <p:nvPr/>
        </p:nvSpPr>
        <p:spPr bwMode="auto">
          <a:xfrm>
            <a:off x="2895600" y="3962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1001</a:t>
            </a:r>
          </a:p>
        </p:txBody>
      </p:sp>
      <p:sp>
        <p:nvSpPr>
          <p:cNvPr id="862238" name="Rectangle 30"/>
          <p:cNvSpPr>
            <a:spLocks noChangeArrowheads="1"/>
          </p:cNvSpPr>
          <p:nvPr/>
        </p:nvSpPr>
        <p:spPr bwMode="auto">
          <a:xfrm>
            <a:off x="2895600" y="4191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1010</a:t>
            </a:r>
          </a:p>
        </p:txBody>
      </p:sp>
      <p:sp>
        <p:nvSpPr>
          <p:cNvPr id="862239" name="Rectangle 31"/>
          <p:cNvSpPr>
            <a:spLocks noChangeArrowheads="1"/>
          </p:cNvSpPr>
          <p:nvPr/>
        </p:nvSpPr>
        <p:spPr bwMode="auto">
          <a:xfrm>
            <a:off x="2895600" y="4419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1011</a:t>
            </a:r>
          </a:p>
        </p:txBody>
      </p:sp>
      <p:sp>
        <p:nvSpPr>
          <p:cNvPr id="862240" name="Rectangle 32"/>
          <p:cNvSpPr>
            <a:spLocks noChangeArrowheads="1"/>
          </p:cNvSpPr>
          <p:nvPr/>
        </p:nvSpPr>
        <p:spPr bwMode="auto">
          <a:xfrm>
            <a:off x="2895600" y="4648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1100</a:t>
            </a:r>
          </a:p>
        </p:txBody>
      </p:sp>
      <p:sp>
        <p:nvSpPr>
          <p:cNvPr id="862241" name="Rectangle 33"/>
          <p:cNvSpPr>
            <a:spLocks noChangeArrowheads="1"/>
          </p:cNvSpPr>
          <p:nvPr/>
        </p:nvSpPr>
        <p:spPr bwMode="auto">
          <a:xfrm>
            <a:off x="2895600" y="4876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1101</a:t>
            </a:r>
          </a:p>
        </p:txBody>
      </p:sp>
      <p:sp>
        <p:nvSpPr>
          <p:cNvPr id="862242" name="Rectangle 34"/>
          <p:cNvSpPr>
            <a:spLocks noChangeArrowheads="1"/>
          </p:cNvSpPr>
          <p:nvPr/>
        </p:nvSpPr>
        <p:spPr bwMode="auto">
          <a:xfrm>
            <a:off x="2895600" y="5105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1110</a:t>
            </a:r>
          </a:p>
        </p:txBody>
      </p:sp>
      <p:sp>
        <p:nvSpPr>
          <p:cNvPr id="862243" name="Rectangle 35"/>
          <p:cNvSpPr>
            <a:spLocks noChangeArrowheads="1"/>
          </p:cNvSpPr>
          <p:nvPr/>
        </p:nvSpPr>
        <p:spPr bwMode="auto">
          <a:xfrm>
            <a:off x="2895600" y="5334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1111</a:t>
            </a:r>
          </a:p>
        </p:txBody>
      </p:sp>
      <p:sp>
        <p:nvSpPr>
          <p:cNvPr id="862244" name="Text Box 36"/>
          <p:cNvSpPr txBox="1">
            <a:spLocks noChangeArrowheads="1"/>
          </p:cNvSpPr>
          <p:nvPr/>
        </p:nvSpPr>
        <p:spPr bwMode="auto">
          <a:xfrm>
            <a:off x="3302000" y="1371600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Memory</a:t>
            </a:r>
          </a:p>
        </p:txBody>
      </p:sp>
      <p:sp>
        <p:nvSpPr>
          <p:cNvPr id="862245" name="Text Box 37"/>
          <p:cNvSpPr txBox="1">
            <a:spLocks noChangeArrowheads="1"/>
          </p:cNvSpPr>
          <p:nvPr/>
        </p:nvSpPr>
        <p:spPr bwMode="auto">
          <a:xfrm>
            <a:off x="914400" y="1371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Cache</a:t>
            </a:r>
          </a:p>
        </p:txBody>
      </p:sp>
      <p:sp>
        <p:nvSpPr>
          <p:cNvPr id="862246" name="Rectangle 38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47" name="Rectangle 39"/>
          <p:cNvSpPr>
            <a:spLocks noChangeArrowheads="1"/>
          </p:cNvSpPr>
          <p:nvPr/>
        </p:nvSpPr>
        <p:spPr bwMode="auto">
          <a:xfrm>
            <a:off x="14478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48" name="Rectangle 40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49" name="Rectangle 41"/>
          <p:cNvSpPr>
            <a:spLocks noChangeArrowheads="1"/>
          </p:cNvSpPr>
          <p:nvPr/>
        </p:nvSpPr>
        <p:spPr bwMode="auto">
          <a:xfrm>
            <a:off x="14478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62250" name="Group 42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1392" y="2064"/>
            <a:chExt cx="624" cy="576"/>
          </a:xfrm>
        </p:grpSpPr>
        <p:sp>
          <p:nvSpPr>
            <p:cNvPr id="862251" name="Rectangle 43"/>
            <p:cNvSpPr>
              <a:spLocks noChangeArrowheads="1"/>
            </p:cNvSpPr>
            <p:nvPr/>
          </p:nvSpPr>
          <p:spPr bwMode="auto">
            <a:xfrm>
              <a:off x="1392" y="2064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52" name="Rectangle 44"/>
            <p:cNvSpPr>
              <a:spLocks noChangeArrowheads="1"/>
            </p:cNvSpPr>
            <p:nvPr/>
          </p:nvSpPr>
          <p:spPr bwMode="auto">
            <a:xfrm>
              <a:off x="1392" y="2352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53" name="Rectangle 45"/>
            <p:cNvSpPr>
              <a:spLocks noChangeArrowheads="1"/>
            </p:cNvSpPr>
            <p:nvPr/>
          </p:nvSpPr>
          <p:spPr bwMode="auto">
            <a:xfrm>
              <a:off x="1392" y="2208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54" name="Rectangle 46"/>
            <p:cNvSpPr>
              <a:spLocks noChangeArrowheads="1"/>
            </p:cNvSpPr>
            <p:nvPr/>
          </p:nvSpPr>
          <p:spPr bwMode="auto">
            <a:xfrm>
              <a:off x="1392" y="2496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2255" name="Rectangle 47"/>
          <p:cNvSpPr>
            <a:spLocks noChangeArrowheads="1"/>
          </p:cNvSpPr>
          <p:nvPr/>
        </p:nvSpPr>
        <p:spPr bwMode="auto">
          <a:xfrm>
            <a:off x="304800" y="2971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</a:t>
            </a:r>
          </a:p>
        </p:txBody>
      </p:sp>
      <p:sp>
        <p:nvSpPr>
          <p:cNvPr id="862256" name="Rectangle 48"/>
          <p:cNvSpPr>
            <a:spLocks noChangeArrowheads="1"/>
          </p:cNvSpPr>
          <p:nvPr/>
        </p:nvSpPr>
        <p:spPr bwMode="auto">
          <a:xfrm>
            <a:off x="304800" y="3200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</a:t>
            </a:r>
          </a:p>
        </p:txBody>
      </p:sp>
      <p:sp>
        <p:nvSpPr>
          <p:cNvPr id="862257" name="Rectangle 49"/>
          <p:cNvSpPr>
            <a:spLocks noChangeArrowheads="1"/>
          </p:cNvSpPr>
          <p:nvPr/>
        </p:nvSpPr>
        <p:spPr bwMode="auto">
          <a:xfrm>
            <a:off x="304800" y="34290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</a:t>
            </a:r>
          </a:p>
        </p:txBody>
      </p:sp>
      <p:sp>
        <p:nvSpPr>
          <p:cNvPr id="862258" name="Rectangle 50"/>
          <p:cNvSpPr>
            <a:spLocks noChangeArrowheads="1"/>
          </p:cNvSpPr>
          <p:nvPr/>
        </p:nvSpPr>
        <p:spPr bwMode="auto">
          <a:xfrm>
            <a:off x="304800" y="36576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</a:t>
            </a:r>
          </a:p>
        </p:txBody>
      </p:sp>
      <p:sp>
        <p:nvSpPr>
          <p:cNvPr id="862259" name="Rectangle 51"/>
          <p:cNvSpPr>
            <a:spLocks noChangeArrowheads="1"/>
          </p:cNvSpPr>
          <p:nvPr/>
        </p:nvSpPr>
        <p:spPr bwMode="auto">
          <a:xfrm>
            <a:off x="1295400" y="2971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60" name="Rectangle 52"/>
          <p:cNvSpPr>
            <a:spLocks noChangeArrowheads="1"/>
          </p:cNvSpPr>
          <p:nvPr/>
        </p:nvSpPr>
        <p:spPr bwMode="auto">
          <a:xfrm>
            <a:off x="12954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61" name="Rectangle 53"/>
          <p:cNvSpPr>
            <a:spLocks noChangeArrowheads="1"/>
          </p:cNvSpPr>
          <p:nvPr/>
        </p:nvSpPr>
        <p:spPr bwMode="auto">
          <a:xfrm>
            <a:off x="1295400" y="3429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62" name="Rectangle 54"/>
          <p:cNvSpPr>
            <a:spLocks noChangeArrowheads="1"/>
          </p:cNvSpPr>
          <p:nvPr/>
        </p:nvSpPr>
        <p:spPr bwMode="auto">
          <a:xfrm>
            <a:off x="12954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304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Set-Associative</a:t>
            </a:r>
          </a:p>
        </p:txBody>
      </p:sp>
      <p:sp>
        <p:nvSpPr>
          <p:cNvPr id="866309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/>
              <a:t>Each set is 2 entries big</a:t>
            </a:r>
          </a:p>
          <a:p>
            <a:r>
              <a:rPr lang="en-US" sz="1800" dirty="0"/>
              <a:t>Which </a:t>
            </a:r>
            <a:r>
              <a:rPr lang="en-US" sz="1800" dirty="0" err="1"/>
              <a:t>addr</a:t>
            </a:r>
            <a:r>
              <a:rPr lang="en-US" sz="1800" dirty="0"/>
              <a:t> bits select set?</a:t>
            </a:r>
          </a:p>
          <a:p>
            <a:r>
              <a:rPr lang="en-US" sz="1800" dirty="0"/>
              <a:t>Either entry can store any cache-line that maps to that set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For (I = 0; I &lt; 3; ++I) {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/>
              <a:t>A += mem[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}	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A += mem[5];</a:t>
            </a:r>
          </a:p>
          <a:p>
            <a:pPr>
              <a:buFont typeface="Wingdings" pitchFamily="2" charset="2"/>
              <a:buNone/>
            </a:pPr>
            <a:endParaRPr lang="en-US" sz="1800" dirty="0"/>
          </a:p>
          <a:p>
            <a:r>
              <a:rPr lang="en-US" sz="1800" dirty="0"/>
              <a:t>Assume mem == 0b1000</a:t>
            </a:r>
          </a:p>
          <a:p>
            <a:r>
              <a:rPr lang="en-US" sz="1800" dirty="0" err="1"/>
              <a:t>ldw</a:t>
            </a:r>
            <a:r>
              <a:rPr lang="en-US" sz="1800" dirty="0"/>
              <a:t> R</a:t>
            </a:r>
            <a:r>
              <a:rPr lang="en-US" sz="1800" baseline="-25000" dirty="0"/>
              <a:t>a</a:t>
            </a:r>
            <a:r>
              <a:rPr lang="en-US" sz="1800" dirty="0"/>
              <a:t>, 0b1000</a:t>
            </a:r>
          </a:p>
          <a:p>
            <a:r>
              <a:rPr lang="en-US" sz="1800" dirty="0" err="1"/>
              <a:t>ldw</a:t>
            </a:r>
            <a:r>
              <a:rPr lang="en-US" sz="1800" dirty="0"/>
              <a:t> </a:t>
            </a:r>
            <a:r>
              <a:rPr lang="en-US" sz="1800" dirty="0" err="1"/>
              <a:t>R</a:t>
            </a:r>
            <a:r>
              <a:rPr lang="en-US" sz="1800" baseline="-25000" dirty="0" err="1"/>
              <a:t>t</a:t>
            </a:r>
            <a:r>
              <a:rPr lang="en-US" sz="1800" dirty="0"/>
              <a:t>, 0b1001; add R</a:t>
            </a:r>
            <a:r>
              <a:rPr lang="en-US" sz="1800" baseline="-25000" dirty="0"/>
              <a:t>a </a:t>
            </a:r>
            <a:r>
              <a:rPr lang="en-US" sz="1800" dirty="0"/>
              <a:t>,</a:t>
            </a:r>
            <a:r>
              <a:rPr lang="en-US" sz="1800" baseline="-25000" dirty="0"/>
              <a:t> </a:t>
            </a:r>
            <a:r>
              <a:rPr lang="en-US" sz="1800" dirty="0"/>
              <a:t>R</a:t>
            </a:r>
            <a:r>
              <a:rPr lang="en-US" sz="1800" baseline="-25000" dirty="0"/>
              <a:t>a </a:t>
            </a:r>
            <a:r>
              <a:rPr lang="en-US" sz="1800" dirty="0"/>
              <a:t>,</a:t>
            </a:r>
            <a:r>
              <a:rPr lang="en-US" sz="1800" baseline="-25000" dirty="0"/>
              <a:t> </a:t>
            </a:r>
            <a:r>
              <a:rPr lang="en-US" sz="1800" dirty="0" err="1"/>
              <a:t>R</a:t>
            </a:r>
            <a:r>
              <a:rPr lang="en-US" sz="1800" baseline="-25000" dirty="0" err="1"/>
              <a:t>t</a:t>
            </a:r>
            <a:endParaRPr lang="en-US" sz="1800" dirty="0"/>
          </a:p>
          <a:p>
            <a:r>
              <a:rPr lang="en-US" sz="1800" dirty="0" err="1"/>
              <a:t>ldw</a:t>
            </a:r>
            <a:r>
              <a:rPr lang="en-US" sz="1800" dirty="0"/>
              <a:t> </a:t>
            </a:r>
            <a:r>
              <a:rPr lang="en-US" sz="1800" dirty="0" err="1"/>
              <a:t>R</a:t>
            </a:r>
            <a:r>
              <a:rPr lang="en-US" sz="1800" baseline="-25000" dirty="0" err="1"/>
              <a:t>t</a:t>
            </a:r>
            <a:r>
              <a:rPr lang="en-US" sz="1800" dirty="0"/>
              <a:t>, 0b1010; add R</a:t>
            </a:r>
            <a:r>
              <a:rPr lang="en-US" sz="1800" baseline="-25000" dirty="0"/>
              <a:t>a </a:t>
            </a:r>
            <a:r>
              <a:rPr lang="en-US" sz="1800" dirty="0"/>
              <a:t>,</a:t>
            </a:r>
            <a:r>
              <a:rPr lang="en-US" sz="1800" baseline="-25000" dirty="0"/>
              <a:t> </a:t>
            </a:r>
            <a:r>
              <a:rPr lang="en-US" sz="1800" dirty="0"/>
              <a:t>R</a:t>
            </a:r>
            <a:r>
              <a:rPr lang="en-US" sz="1800" baseline="-25000" dirty="0"/>
              <a:t>a </a:t>
            </a:r>
            <a:r>
              <a:rPr lang="en-US" sz="1800" dirty="0"/>
              <a:t>,</a:t>
            </a:r>
            <a:r>
              <a:rPr lang="en-US" sz="1800" baseline="-25000" dirty="0"/>
              <a:t> </a:t>
            </a:r>
            <a:r>
              <a:rPr lang="en-US" sz="1800" dirty="0" err="1"/>
              <a:t>R</a:t>
            </a:r>
            <a:r>
              <a:rPr lang="en-US" sz="1800" baseline="-25000" dirty="0" err="1"/>
              <a:t>t</a:t>
            </a:r>
            <a:endParaRPr lang="en-US" sz="1800" dirty="0"/>
          </a:p>
          <a:p>
            <a:r>
              <a:rPr lang="en-US" sz="1800" dirty="0" err="1"/>
              <a:t>ldw</a:t>
            </a:r>
            <a:r>
              <a:rPr lang="en-US" sz="1800" dirty="0"/>
              <a:t> </a:t>
            </a:r>
            <a:r>
              <a:rPr lang="en-US" sz="1800" dirty="0" err="1"/>
              <a:t>R</a:t>
            </a:r>
            <a:r>
              <a:rPr lang="en-US" sz="1800" baseline="-25000" dirty="0" err="1"/>
              <a:t>t</a:t>
            </a:r>
            <a:r>
              <a:rPr lang="en-US" sz="1800" dirty="0"/>
              <a:t>, 0b1101; add R</a:t>
            </a:r>
            <a:r>
              <a:rPr lang="en-US" sz="1800" baseline="-25000" dirty="0"/>
              <a:t>a </a:t>
            </a:r>
            <a:r>
              <a:rPr lang="en-US" sz="1800" dirty="0"/>
              <a:t>,</a:t>
            </a:r>
            <a:r>
              <a:rPr lang="en-US" sz="1800" baseline="-25000" dirty="0"/>
              <a:t> </a:t>
            </a:r>
            <a:r>
              <a:rPr lang="en-US" sz="1800" dirty="0"/>
              <a:t>R</a:t>
            </a:r>
            <a:r>
              <a:rPr lang="en-US" sz="1800" baseline="-25000" dirty="0"/>
              <a:t>a </a:t>
            </a:r>
            <a:r>
              <a:rPr lang="en-US" sz="1800" dirty="0"/>
              <a:t>,</a:t>
            </a:r>
            <a:r>
              <a:rPr lang="en-US" sz="1800" baseline="-25000" dirty="0"/>
              <a:t> </a:t>
            </a:r>
            <a:r>
              <a:rPr lang="en-US" sz="1800" dirty="0" err="1"/>
              <a:t>R</a:t>
            </a:r>
            <a:r>
              <a:rPr lang="en-US" sz="1800" baseline="-25000" dirty="0" err="1"/>
              <a:t>t</a:t>
            </a:r>
            <a:endParaRPr lang="en-US" sz="1800" baseline="-25000" dirty="0"/>
          </a:p>
          <a:p>
            <a:endParaRPr lang="en-US" sz="1800" baseline="-25000" dirty="0"/>
          </a:p>
          <a:p>
            <a:r>
              <a:rPr lang="en-US" sz="1800" dirty="0" err="1"/>
              <a:t>ldw</a:t>
            </a:r>
            <a:r>
              <a:rPr lang="en-US" sz="1800" dirty="0"/>
              <a:t> </a:t>
            </a:r>
            <a:r>
              <a:rPr lang="en-US" sz="1800" dirty="0" err="1"/>
              <a:t>R</a:t>
            </a:r>
            <a:r>
              <a:rPr lang="en-US" sz="1800" baseline="-25000" dirty="0" err="1"/>
              <a:t>b</a:t>
            </a:r>
            <a:r>
              <a:rPr lang="en-US" sz="1800" dirty="0"/>
              <a:t>, 0b1001; cache hit?</a:t>
            </a:r>
          </a:p>
          <a:p>
            <a:endParaRPr lang="en-US" dirty="0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866306" name="Rectangle 2"/>
          <p:cNvSpPr>
            <a:spLocks noChangeArrowheads="1"/>
          </p:cNvSpPr>
          <p:nvPr/>
        </p:nvSpPr>
        <p:spPr bwMode="auto">
          <a:xfrm>
            <a:off x="304800" y="3573463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/>
              <a:t>Set 1</a:t>
            </a:r>
          </a:p>
        </p:txBody>
      </p:sp>
      <p:sp>
        <p:nvSpPr>
          <p:cNvPr id="866307" name="Rectangle 3"/>
          <p:cNvSpPr>
            <a:spLocks noChangeArrowheads="1"/>
          </p:cNvSpPr>
          <p:nvPr/>
        </p:nvSpPr>
        <p:spPr bwMode="auto">
          <a:xfrm>
            <a:off x="304800" y="3040063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/>
              <a:t>Set 0</a:t>
            </a:r>
          </a:p>
        </p:txBody>
      </p:sp>
      <p:sp>
        <p:nvSpPr>
          <p:cNvPr id="866310" name="Rectangle 6"/>
          <p:cNvSpPr>
            <a:spLocks noChangeArrowheads="1"/>
          </p:cNvSpPr>
          <p:nvPr/>
        </p:nvSpPr>
        <p:spPr bwMode="auto">
          <a:xfrm>
            <a:off x="1143000" y="3116263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11" name="Rectangle 7"/>
          <p:cNvSpPr>
            <a:spLocks noChangeArrowheads="1"/>
          </p:cNvSpPr>
          <p:nvPr/>
        </p:nvSpPr>
        <p:spPr bwMode="auto">
          <a:xfrm>
            <a:off x="3657600" y="3116263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12" name="Rectangle 8"/>
          <p:cNvSpPr>
            <a:spLocks noChangeArrowheads="1"/>
          </p:cNvSpPr>
          <p:nvPr/>
        </p:nvSpPr>
        <p:spPr bwMode="auto">
          <a:xfrm>
            <a:off x="1143000" y="3649663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13" name="Rectangle 9"/>
          <p:cNvSpPr>
            <a:spLocks noChangeArrowheads="1"/>
          </p:cNvSpPr>
          <p:nvPr/>
        </p:nvSpPr>
        <p:spPr bwMode="auto">
          <a:xfrm>
            <a:off x="3657600" y="3649663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14" name="Rectangle 10"/>
          <p:cNvSpPr>
            <a:spLocks noChangeArrowheads="1"/>
          </p:cNvSpPr>
          <p:nvPr/>
        </p:nvSpPr>
        <p:spPr bwMode="auto">
          <a:xfrm>
            <a:off x="381000" y="3116263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15" name="Rectangle 11"/>
          <p:cNvSpPr>
            <a:spLocks noChangeArrowheads="1"/>
          </p:cNvSpPr>
          <p:nvPr/>
        </p:nvSpPr>
        <p:spPr bwMode="auto">
          <a:xfrm>
            <a:off x="2895600" y="3116263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16" name="Rectangle 12"/>
          <p:cNvSpPr>
            <a:spLocks noChangeArrowheads="1"/>
          </p:cNvSpPr>
          <p:nvPr/>
        </p:nvSpPr>
        <p:spPr bwMode="auto">
          <a:xfrm>
            <a:off x="381000" y="3649663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17" name="Rectangle 13"/>
          <p:cNvSpPr>
            <a:spLocks noChangeArrowheads="1"/>
          </p:cNvSpPr>
          <p:nvPr/>
        </p:nvSpPr>
        <p:spPr bwMode="auto">
          <a:xfrm>
            <a:off x="2895600" y="3649663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18" name="Rectangle 14"/>
          <p:cNvSpPr>
            <a:spLocks noChangeArrowheads="1"/>
          </p:cNvSpPr>
          <p:nvPr/>
        </p:nvSpPr>
        <p:spPr bwMode="auto">
          <a:xfrm>
            <a:off x="990600" y="3116263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19" name="Rectangle 15"/>
          <p:cNvSpPr>
            <a:spLocks noChangeArrowheads="1"/>
          </p:cNvSpPr>
          <p:nvPr/>
        </p:nvSpPr>
        <p:spPr bwMode="auto">
          <a:xfrm>
            <a:off x="990600" y="3649663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20" name="Rectangle 16"/>
          <p:cNvSpPr>
            <a:spLocks noChangeArrowheads="1"/>
          </p:cNvSpPr>
          <p:nvPr/>
        </p:nvSpPr>
        <p:spPr bwMode="auto">
          <a:xfrm>
            <a:off x="3505200" y="3116263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21" name="Rectangle 17"/>
          <p:cNvSpPr>
            <a:spLocks noChangeArrowheads="1"/>
          </p:cNvSpPr>
          <p:nvPr/>
        </p:nvSpPr>
        <p:spPr bwMode="auto">
          <a:xfrm>
            <a:off x="3505200" y="3649663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22" name="Rectangle 18"/>
          <p:cNvSpPr>
            <a:spLocks noChangeArrowheads="1"/>
          </p:cNvSpPr>
          <p:nvPr/>
        </p:nvSpPr>
        <p:spPr bwMode="auto">
          <a:xfrm>
            <a:off x="-76200" y="3040063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/>
              <a:t>0</a:t>
            </a:r>
          </a:p>
        </p:txBody>
      </p:sp>
      <p:sp>
        <p:nvSpPr>
          <p:cNvPr id="866323" name="Rectangle 19"/>
          <p:cNvSpPr>
            <a:spLocks noChangeArrowheads="1"/>
          </p:cNvSpPr>
          <p:nvPr/>
        </p:nvSpPr>
        <p:spPr bwMode="auto">
          <a:xfrm>
            <a:off x="-76200" y="3573463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/>
              <a:t>1</a:t>
            </a:r>
          </a:p>
        </p:txBody>
      </p:sp>
      <p:sp>
        <p:nvSpPr>
          <p:cNvPr id="866324" name="Rectangle 20"/>
          <p:cNvSpPr>
            <a:spLocks noChangeArrowheads="1"/>
          </p:cNvSpPr>
          <p:nvPr/>
        </p:nvSpPr>
        <p:spPr bwMode="auto">
          <a:xfrm>
            <a:off x="381000" y="3116263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</a:rPr>
              <a:t>1000</a:t>
            </a:r>
          </a:p>
        </p:txBody>
      </p:sp>
      <p:sp>
        <p:nvSpPr>
          <p:cNvPr id="866325" name="Rectangle 21"/>
          <p:cNvSpPr>
            <a:spLocks noChangeArrowheads="1"/>
          </p:cNvSpPr>
          <p:nvPr/>
        </p:nvSpPr>
        <p:spPr bwMode="auto">
          <a:xfrm>
            <a:off x="381000" y="3649663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</a:rPr>
              <a:t>1001</a:t>
            </a:r>
          </a:p>
        </p:txBody>
      </p:sp>
      <p:sp>
        <p:nvSpPr>
          <p:cNvPr id="866326" name="Rectangle 22"/>
          <p:cNvSpPr>
            <a:spLocks noChangeArrowheads="1"/>
          </p:cNvSpPr>
          <p:nvPr/>
        </p:nvSpPr>
        <p:spPr bwMode="auto">
          <a:xfrm>
            <a:off x="2895600" y="3116263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1010</a:t>
            </a:r>
          </a:p>
        </p:txBody>
      </p:sp>
      <p:sp>
        <p:nvSpPr>
          <p:cNvPr id="866327" name="Rectangle 23"/>
          <p:cNvSpPr>
            <a:spLocks noChangeArrowheads="1"/>
          </p:cNvSpPr>
          <p:nvPr/>
        </p:nvSpPr>
        <p:spPr bwMode="auto">
          <a:xfrm>
            <a:off x="2895600" y="3649663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</a:rPr>
              <a:t>1101</a:t>
            </a:r>
          </a:p>
        </p:txBody>
      </p:sp>
    </p:spTree>
    <p:extLst>
      <p:ext uri="{BB962C8B-B14F-4D97-AF65-F5344CB8AC3E}">
        <p14:creationId xmlns:p14="http://schemas.microsoft.com/office/powerpoint/2010/main" val="220046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6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6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86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86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324" grpId="0" animBg="1"/>
      <p:bldP spid="866325" grpId="0" animBg="1"/>
      <p:bldP spid="866326" grpId="0" animBg="1"/>
      <p:bldP spid="86632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Same Structure Implement a 2-Way Set-Associative Cache?</a:t>
            </a:r>
          </a:p>
        </p:txBody>
      </p:sp>
      <p:sp>
        <p:nvSpPr>
          <p:cNvPr id="68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68355" name="Rectangle 3"/>
          <p:cNvSpPr>
            <a:spLocks noChangeArrowheads="1"/>
          </p:cNvSpPr>
          <p:nvPr/>
        </p:nvSpPr>
        <p:spPr bwMode="auto">
          <a:xfrm>
            <a:off x="12954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56" name="Rectangle 4"/>
          <p:cNvSpPr>
            <a:spLocks noChangeArrowheads="1"/>
          </p:cNvSpPr>
          <p:nvPr/>
        </p:nvSpPr>
        <p:spPr bwMode="auto">
          <a:xfrm>
            <a:off x="12954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57" name="Rectangle 5"/>
          <p:cNvSpPr>
            <a:spLocks noChangeArrowheads="1"/>
          </p:cNvSpPr>
          <p:nvPr/>
        </p:nvSpPr>
        <p:spPr bwMode="auto">
          <a:xfrm>
            <a:off x="12954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58" name="Rectangle 6"/>
          <p:cNvSpPr>
            <a:spLocks noChangeArrowheads="1"/>
          </p:cNvSpPr>
          <p:nvPr/>
        </p:nvSpPr>
        <p:spPr bwMode="auto">
          <a:xfrm>
            <a:off x="12954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59" name="Rectangle 7"/>
          <p:cNvSpPr>
            <a:spLocks noChangeArrowheads="1"/>
          </p:cNvSpPr>
          <p:nvPr/>
        </p:nvSpPr>
        <p:spPr bwMode="auto">
          <a:xfrm>
            <a:off x="3429000" y="1905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60" name="Rectangle 8"/>
          <p:cNvSpPr>
            <a:spLocks noChangeArrowheads="1"/>
          </p:cNvSpPr>
          <p:nvPr/>
        </p:nvSpPr>
        <p:spPr bwMode="auto">
          <a:xfrm>
            <a:off x="3429000" y="2133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61" name="Rectangle 9"/>
          <p:cNvSpPr>
            <a:spLocks noChangeArrowheads="1"/>
          </p:cNvSpPr>
          <p:nvPr/>
        </p:nvSpPr>
        <p:spPr bwMode="auto">
          <a:xfrm>
            <a:off x="3429000" y="2362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62" name="Rectangle 10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b="1"/>
              <a:t>a</a:t>
            </a:r>
          </a:p>
        </p:txBody>
      </p:sp>
      <p:sp>
        <p:nvSpPr>
          <p:cNvPr id="868363" name="Rectangle 11"/>
          <p:cNvSpPr>
            <a:spLocks noChangeArrowheads="1"/>
          </p:cNvSpPr>
          <p:nvPr/>
        </p:nvSpPr>
        <p:spPr bwMode="auto">
          <a:xfrm>
            <a:off x="3429000" y="2819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64" name="Rectangle 12"/>
          <p:cNvSpPr>
            <a:spLocks noChangeArrowheads="1"/>
          </p:cNvSpPr>
          <p:nvPr/>
        </p:nvSpPr>
        <p:spPr bwMode="auto">
          <a:xfrm>
            <a:off x="3429000" y="3048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65" name="Rectangle 13"/>
          <p:cNvSpPr>
            <a:spLocks noChangeArrowheads="1"/>
          </p:cNvSpPr>
          <p:nvPr/>
        </p:nvSpPr>
        <p:spPr bwMode="auto">
          <a:xfrm>
            <a:off x="3429000" y="3276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66" name="Rectangle 14"/>
          <p:cNvSpPr>
            <a:spLocks noChangeArrowheads="1"/>
          </p:cNvSpPr>
          <p:nvPr/>
        </p:nvSpPr>
        <p:spPr bwMode="auto">
          <a:xfrm>
            <a:off x="3429000" y="3505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67" name="Rectangle 15"/>
          <p:cNvSpPr>
            <a:spLocks noChangeArrowheads="1"/>
          </p:cNvSpPr>
          <p:nvPr/>
        </p:nvSpPr>
        <p:spPr bwMode="auto">
          <a:xfrm>
            <a:off x="3429000" y="3733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68" name="Rectangle 16"/>
          <p:cNvSpPr>
            <a:spLocks noChangeArrowheads="1"/>
          </p:cNvSpPr>
          <p:nvPr/>
        </p:nvSpPr>
        <p:spPr bwMode="auto">
          <a:xfrm>
            <a:off x="3429000" y="3962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69" name="Rectangle 17"/>
          <p:cNvSpPr>
            <a:spLocks noChangeArrowheads="1"/>
          </p:cNvSpPr>
          <p:nvPr/>
        </p:nvSpPr>
        <p:spPr bwMode="auto">
          <a:xfrm>
            <a:off x="3429000" y="4191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70" name="Rectangle 18"/>
          <p:cNvSpPr>
            <a:spLocks noChangeArrowheads="1"/>
          </p:cNvSpPr>
          <p:nvPr/>
        </p:nvSpPr>
        <p:spPr bwMode="auto">
          <a:xfrm>
            <a:off x="3429000" y="4419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71" name="Rectangle 19"/>
          <p:cNvSpPr>
            <a:spLocks noChangeArrowheads="1"/>
          </p:cNvSpPr>
          <p:nvPr/>
        </p:nvSpPr>
        <p:spPr bwMode="auto">
          <a:xfrm>
            <a:off x="3429000" y="4648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72" name="Rectangle 20"/>
          <p:cNvSpPr>
            <a:spLocks noChangeArrowheads="1"/>
          </p:cNvSpPr>
          <p:nvPr/>
        </p:nvSpPr>
        <p:spPr bwMode="auto">
          <a:xfrm>
            <a:off x="3429000" y="4876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73" name="Rectangle 21"/>
          <p:cNvSpPr>
            <a:spLocks noChangeArrowheads="1"/>
          </p:cNvSpPr>
          <p:nvPr/>
        </p:nvSpPr>
        <p:spPr bwMode="auto">
          <a:xfrm>
            <a:off x="3429000" y="5105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74" name="Rectangle 22"/>
          <p:cNvSpPr>
            <a:spLocks noChangeArrowheads="1"/>
          </p:cNvSpPr>
          <p:nvPr/>
        </p:nvSpPr>
        <p:spPr bwMode="auto">
          <a:xfrm>
            <a:off x="3429000" y="5334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75" name="Rectangle 23"/>
          <p:cNvSpPr>
            <a:spLocks noChangeArrowheads="1"/>
          </p:cNvSpPr>
          <p:nvPr/>
        </p:nvSpPr>
        <p:spPr bwMode="auto">
          <a:xfrm>
            <a:off x="2895600" y="1905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0000</a:t>
            </a:r>
          </a:p>
        </p:txBody>
      </p:sp>
      <p:sp>
        <p:nvSpPr>
          <p:cNvPr id="868376" name="Rectangle 24"/>
          <p:cNvSpPr>
            <a:spLocks noChangeArrowheads="1"/>
          </p:cNvSpPr>
          <p:nvPr/>
        </p:nvSpPr>
        <p:spPr bwMode="auto">
          <a:xfrm>
            <a:off x="2895600" y="2133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0001</a:t>
            </a:r>
          </a:p>
        </p:txBody>
      </p:sp>
      <p:sp>
        <p:nvSpPr>
          <p:cNvPr id="868377" name="Rectangle 25"/>
          <p:cNvSpPr>
            <a:spLocks noChangeArrowheads="1"/>
          </p:cNvSpPr>
          <p:nvPr/>
        </p:nvSpPr>
        <p:spPr bwMode="auto">
          <a:xfrm>
            <a:off x="2895600" y="2362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0010</a:t>
            </a:r>
          </a:p>
        </p:txBody>
      </p:sp>
      <p:sp>
        <p:nvSpPr>
          <p:cNvPr id="868378" name="Rectangle 26"/>
          <p:cNvSpPr>
            <a:spLocks noChangeArrowheads="1"/>
          </p:cNvSpPr>
          <p:nvPr/>
        </p:nvSpPr>
        <p:spPr bwMode="auto">
          <a:xfrm>
            <a:off x="2895600" y="2590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0011</a:t>
            </a:r>
          </a:p>
        </p:txBody>
      </p:sp>
      <p:sp>
        <p:nvSpPr>
          <p:cNvPr id="868379" name="Rectangle 27"/>
          <p:cNvSpPr>
            <a:spLocks noChangeArrowheads="1"/>
          </p:cNvSpPr>
          <p:nvPr/>
        </p:nvSpPr>
        <p:spPr bwMode="auto">
          <a:xfrm>
            <a:off x="2895600" y="2819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 dirty="0"/>
              <a:t>0100</a:t>
            </a:r>
          </a:p>
        </p:txBody>
      </p:sp>
      <p:sp>
        <p:nvSpPr>
          <p:cNvPr id="868380" name="Rectangle 28"/>
          <p:cNvSpPr>
            <a:spLocks noChangeArrowheads="1"/>
          </p:cNvSpPr>
          <p:nvPr/>
        </p:nvSpPr>
        <p:spPr bwMode="auto">
          <a:xfrm>
            <a:off x="2895600" y="3048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 dirty="0"/>
              <a:t>0101</a:t>
            </a:r>
          </a:p>
        </p:txBody>
      </p:sp>
      <p:sp>
        <p:nvSpPr>
          <p:cNvPr id="868381" name="Rectangle 29"/>
          <p:cNvSpPr>
            <a:spLocks noChangeArrowheads="1"/>
          </p:cNvSpPr>
          <p:nvPr/>
        </p:nvSpPr>
        <p:spPr bwMode="auto">
          <a:xfrm>
            <a:off x="2895600" y="3276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0110</a:t>
            </a:r>
          </a:p>
        </p:txBody>
      </p:sp>
      <p:sp>
        <p:nvSpPr>
          <p:cNvPr id="868382" name="Rectangle 30"/>
          <p:cNvSpPr>
            <a:spLocks noChangeArrowheads="1"/>
          </p:cNvSpPr>
          <p:nvPr/>
        </p:nvSpPr>
        <p:spPr bwMode="auto">
          <a:xfrm>
            <a:off x="2895600" y="3505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0111</a:t>
            </a:r>
          </a:p>
        </p:txBody>
      </p:sp>
      <p:sp>
        <p:nvSpPr>
          <p:cNvPr id="868383" name="Rectangle 31"/>
          <p:cNvSpPr>
            <a:spLocks noChangeArrowheads="1"/>
          </p:cNvSpPr>
          <p:nvPr/>
        </p:nvSpPr>
        <p:spPr bwMode="auto">
          <a:xfrm>
            <a:off x="2895600" y="3733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1000</a:t>
            </a:r>
          </a:p>
        </p:txBody>
      </p:sp>
      <p:sp>
        <p:nvSpPr>
          <p:cNvPr id="868384" name="Rectangle 32"/>
          <p:cNvSpPr>
            <a:spLocks noChangeArrowheads="1"/>
          </p:cNvSpPr>
          <p:nvPr/>
        </p:nvSpPr>
        <p:spPr bwMode="auto">
          <a:xfrm>
            <a:off x="2895600" y="3962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1001</a:t>
            </a:r>
          </a:p>
        </p:txBody>
      </p:sp>
      <p:sp>
        <p:nvSpPr>
          <p:cNvPr id="868385" name="Rectangle 33"/>
          <p:cNvSpPr>
            <a:spLocks noChangeArrowheads="1"/>
          </p:cNvSpPr>
          <p:nvPr/>
        </p:nvSpPr>
        <p:spPr bwMode="auto">
          <a:xfrm>
            <a:off x="2895600" y="4191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1010</a:t>
            </a:r>
          </a:p>
        </p:txBody>
      </p:sp>
      <p:sp>
        <p:nvSpPr>
          <p:cNvPr id="868386" name="Rectangle 34"/>
          <p:cNvSpPr>
            <a:spLocks noChangeArrowheads="1"/>
          </p:cNvSpPr>
          <p:nvPr/>
        </p:nvSpPr>
        <p:spPr bwMode="auto">
          <a:xfrm>
            <a:off x="2895600" y="4419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1011</a:t>
            </a:r>
          </a:p>
        </p:txBody>
      </p:sp>
      <p:sp>
        <p:nvSpPr>
          <p:cNvPr id="868387" name="Rectangle 35"/>
          <p:cNvSpPr>
            <a:spLocks noChangeArrowheads="1"/>
          </p:cNvSpPr>
          <p:nvPr/>
        </p:nvSpPr>
        <p:spPr bwMode="auto">
          <a:xfrm>
            <a:off x="2895600" y="4648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1100</a:t>
            </a:r>
          </a:p>
        </p:txBody>
      </p:sp>
      <p:sp>
        <p:nvSpPr>
          <p:cNvPr id="868388" name="Rectangle 36"/>
          <p:cNvSpPr>
            <a:spLocks noChangeArrowheads="1"/>
          </p:cNvSpPr>
          <p:nvPr/>
        </p:nvSpPr>
        <p:spPr bwMode="auto">
          <a:xfrm>
            <a:off x="2895600" y="4876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1101</a:t>
            </a:r>
          </a:p>
        </p:txBody>
      </p:sp>
      <p:sp>
        <p:nvSpPr>
          <p:cNvPr id="868389" name="Rectangle 37"/>
          <p:cNvSpPr>
            <a:spLocks noChangeArrowheads="1"/>
          </p:cNvSpPr>
          <p:nvPr/>
        </p:nvSpPr>
        <p:spPr bwMode="auto">
          <a:xfrm>
            <a:off x="2895600" y="5105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1110</a:t>
            </a:r>
          </a:p>
        </p:txBody>
      </p:sp>
      <p:sp>
        <p:nvSpPr>
          <p:cNvPr id="868390" name="Rectangle 38"/>
          <p:cNvSpPr>
            <a:spLocks noChangeArrowheads="1"/>
          </p:cNvSpPr>
          <p:nvPr/>
        </p:nvSpPr>
        <p:spPr bwMode="auto">
          <a:xfrm>
            <a:off x="2895600" y="5334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1111</a:t>
            </a:r>
          </a:p>
        </p:txBody>
      </p:sp>
      <p:sp>
        <p:nvSpPr>
          <p:cNvPr id="868391" name="Text Box 39"/>
          <p:cNvSpPr txBox="1">
            <a:spLocks noChangeArrowheads="1"/>
          </p:cNvSpPr>
          <p:nvPr/>
        </p:nvSpPr>
        <p:spPr bwMode="auto">
          <a:xfrm>
            <a:off x="3302000" y="1371600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Memory</a:t>
            </a:r>
          </a:p>
        </p:txBody>
      </p:sp>
      <p:sp>
        <p:nvSpPr>
          <p:cNvPr id="868392" name="Text Box 40"/>
          <p:cNvSpPr txBox="1">
            <a:spLocks noChangeArrowheads="1"/>
          </p:cNvSpPr>
          <p:nvPr/>
        </p:nvSpPr>
        <p:spPr bwMode="auto">
          <a:xfrm>
            <a:off x="914400" y="1371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Cache</a:t>
            </a:r>
          </a:p>
        </p:txBody>
      </p:sp>
      <p:sp>
        <p:nvSpPr>
          <p:cNvPr id="868393" name="Rectangle 41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b="1"/>
              <a:t>a</a:t>
            </a:r>
          </a:p>
        </p:txBody>
      </p:sp>
      <p:grpSp>
        <p:nvGrpSpPr>
          <p:cNvPr id="868394" name="Group 42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1392" y="2064"/>
            <a:chExt cx="624" cy="576"/>
          </a:xfrm>
        </p:grpSpPr>
        <p:sp>
          <p:nvSpPr>
            <p:cNvPr id="868395" name="Rectangle 43"/>
            <p:cNvSpPr>
              <a:spLocks noChangeArrowheads="1"/>
            </p:cNvSpPr>
            <p:nvPr/>
          </p:nvSpPr>
          <p:spPr bwMode="auto">
            <a:xfrm>
              <a:off x="1392" y="2064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396" name="Rectangle 44"/>
            <p:cNvSpPr>
              <a:spLocks noChangeArrowheads="1"/>
            </p:cNvSpPr>
            <p:nvPr/>
          </p:nvSpPr>
          <p:spPr bwMode="auto">
            <a:xfrm>
              <a:off x="1392" y="2352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397" name="Rectangle 45"/>
            <p:cNvSpPr>
              <a:spLocks noChangeArrowheads="1"/>
            </p:cNvSpPr>
            <p:nvPr/>
          </p:nvSpPr>
          <p:spPr bwMode="auto">
            <a:xfrm>
              <a:off x="1392" y="2208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398" name="Rectangle 46"/>
            <p:cNvSpPr>
              <a:spLocks noChangeArrowheads="1"/>
            </p:cNvSpPr>
            <p:nvPr/>
          </p:nvSpPr>
          <p:spPr bwMode="auto">
            <a:xfrm>
              <a:off x="1392" y="2496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8399" name="Rectangle 47"/>
          <p:cNvSpPr>
            <a:spLocks noChangeArrowheads="1"/>
          </p:cNvSpPr>
          <p:nvPr/>
        </p:nvSpPr>
        <p:spPr bwMode="auto">
          <a:xfrm>
            <a:off x="304800" y="2971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</a:t>
            </a:r>
          </a:p>
        </p:txBody>
      </p:sp>
      <p:sp>
        <p:nvSpPr>
          <p:cNvPr id="868400" name="Rectangle 48"/>
          <p:cNvSpPr>
            <a:spLocks noChangeArrowheads="1"/>
          </p:cNvSpPr>
          <p:nvPr/>
        </p:nvSpPr>
        <p:spPr bwMode="auto">
          <a:xfrm>
            <a:off x="304800" y="3200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</a:t>
            </a:r>
          </a:p>
        </p:txBody>
      </p:sp>
      <p:sp>
        <p:nvSpPr>
          <p:cNvPr id="868401" name="Rectangle 49"/>
          <p:cNvSpPr>
            <a:spLocks noChangeArrowheads="1"/>
          </p:cNvSpPr>
          <p:nvPr/>
        </p:nvSpPr>
        <p:spPr bwMode="auto">
          <a:xfrm>
            <a:off x="304800" y="34290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</a:t>
            </a:r>
          </a:p>
        </p:txBody>
      </p:sp>
      <p:sp>
        <p:nvSpPr>
          <p:cNvPr id="868402" name="Rectangle 50"/>
          <p:cNvSpPr>
            <a:spLocks noChangeArrowheads="1"/>
          </p:cNvSpPr>
          <p:nvPr/>
        </p:nvSpPr>
        <p:spPr bwMode="auto">
          <a:xfrm>
            <a:off x="304800" y="36576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</a:t>
            </a:r>
          </a:p>
        </p:txBody>
      </p:sp>
      <p:grpSp>
        <p:nvGrpSpPr>
          <p:cNvPr id="868403" name="Group 51"/>
          <p:cNvGrpSpPr>
            <a:grpSpLocks/>
          </p:cNvGrpSpPr>
          <p:nvPr/>
        </p:nvGrpSpPr>
        <p:grpSpPr bwMode="auto">
          <a:xfrm>
            <a:off x="92075" y="2971800"/>
            <a:ext cx="2665415" cy="1814513"/>
            <a:chOff x="58" y="3024"/>
            <a:chExt cx="1679" cy="1143"/>
          </a:xfrm>
        </p:grpSpPr>
        <p:sp>
          <p:nvSpPr>
            <p:cNvPr id="868404" name="Rectangle 52"/>
            <p:cNvSpPr>
              <a:spLocks noChangeArrowheads="1"/>
            </p:cNvSpPr>
            <p:nvPr/>
          </p:nvSpPr>
          <p:spPr bwMode="auto">
            <a:xfrm>
              <a:off x="432" y="3024"/>
              <a:ext cx="1008" cy="576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Cache</a:t>
              </a:r>
            </a:p>
            <a:p>
              <a:pPr algn="ctr" eaLnBrk="0" hangingPunct="0"/>
              <a:r>
                <a:rPr lang="en-US" sz="2000"/>
                <a:t>SRAM</a:t>
              </a:r>
            </a:p>
          </p:txBody>
        </p:sp>
        <p:sp>
          <p:nvSpPr>
            <p:cNvPr id="868405" name="Line 53"/>
            <p:cNvSpPr>
              <a:spLocks noChangeShapeType="1"/>
            </p:cNvSpPr>
            <p:nvPr/>
          </p:nvSpPr>
          <p:spPr bwMode="auto">
            <a:xfrm>
              <a:off x="96" y="33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406" name="Line 54"/>
            <p:cNvSpPr>
              <a:spLocks noChangeShapeType="1"/>
            </p:cNvSpPr>
            <p:nvPr/>
          </p:nvSpPr>
          <p:spPr bwMode="auto">
            <a:xfrm>
              <a:off x="912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407" name="Line 55"/>
            <p:cNvSpPr>
              <a:spLocks noChangeShapeType="1"/>
            </p:cNvSpPr>
            <p:nvPr/>
          </p:nvSpPr>
          <p:spPr bwMode="auto">
            <a:xfrm flipH="1">
              <a:off x="137" y="321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408" name="Text Box 56"/>
            <p:cNvSpPr txBox="1">
              <a:spLocks noChangeArrowheads="1"/>
            </p:cNvSpPr>
            <p:nvPr/>
          </p:nvSpPr>
          <p:spPr bwMode="auto">
            <a:xfrm>
              <a:off x="58" y="336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/>
                <a:t>2</a:t>
              </a:r>
            </a:p>
          </p:txBody>
        </p:sp>
        <p:sp>
          <p:nvSpPr>
            <p:cNvPr id="868409" name="Line 57"/>
            <p:cNvSpPr>
              <a:spLocks noChangeShapeType="1"/>
            </p:cNvSpPr>
            <p:nvPr/>
          </p:nvSpPr>
          <p:spPr bwMode="auto">
            <a:xfrm flipH="1">
              <a:off x="864" y="36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410" name="Text Box 58"/>
            <p:cNvSpPr txBox="1">
              <a:spLocks noChangeArrowheads="1"/>
            </p:cNvSpPr>
            <p:nvPr/>
          </p:nvSpPr>
          <p:spPr bwMode="auto">
            <a:xfrm>
              <a:off x="134" y="3934"/>
              <a:ext cx="16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dirty="0" err="1"/>
                <a:t>addr_tag</a:t>
              </a:r>
              <a:r>
                <a:rPr lang="en-US" sz="1800" dirty="0"/>
                <a:t> + valid + data</a:t>
              </a:r>
            </a:p>
          </p:txBody>
        </p:sp>
      </p:grpSp>
      <p:grpSp>
        <p:nvGrpSpPr>
          <p:cNvPr id="868411" name="Group 59"/>
          <p:cNvGrpSpPr>
            <a:grpSpLocks/>
          </p:cNvGrpSpPr>
          <p:nvPr/>
        </p:nvGrpSpPr>
        <p:grpSpPr bwMode="auto">
          <a:xfrm>
            <a:off x="2582864" y="1905000"/>
            <a:ext cx="1836738" cy="4633913"/>
            <a:chOff x="2875" y="1152"/>
            <a:chExt cx="1157" cy="2919"/>
          </a:xfrm>
        </p:grpSpPr>
        <p:sp>
          <p:nvSpPr>
            <p:cNvPr id="868412" name="Rectangle 60"/>
            <p:cNvSpPr>
              <a:spLocks noChangeArrowheads="1"/>
            </p:cNvSpPr>
            <p:nvPr/>
          </p:nvSpPr>
          <p:spPr bwMode="auto">
            <a:xfrm>
              <a:off x="3408" y="1152"/>
              <a:ext cx="624" cy="2304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Mem</a:t>
              </a:r>
            </a:p>
            <a:p>
              <a:pPr algn="ctr" eaLnBrk="0" hangingPunct="0"/>
              <a:r>
                <a:rPr lang="en-US" sz="2000"/>
                <a:t>(DRAM)</a:t>
              </a:r>
            </a:p>
          </p:txBody>
        </p:sp>
        <p:sp>
          <p:nvSpPr>
            <p:cNvPr id="868413" name="Line 61"/>
            <p:cNvSpPr>
              <a:spLocks noChangeShapeType="1"/>
            </p:cNvSpPr>
            <p:nvPr/>
          </p:nvSpPr>
          <p:spPr bwMode="auto">
            <a:xfrm>
              <a:off x="2875" y="2254"/>
              <a:ext cx="533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414" name="Line 62"/>
            <p:cNvSpPr>
              <a:spLocks noChangeShapeType="1"/>
            </p:cNvSpPr>
            <p:nvPr/>
          </p:nvSpPr>
          <p:spPr bwMode="auto">
            <a:xfrm flipH="1">
              <a:off x="2976" y="215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415" name="Text Box 63"/>
            <p:cNvSpPr txBox="1">
              <a:spLocks noChangeArrowheads="1"/>
            </p:cNvSpPr>
            <p:nvPr/>
          </p:nvSpPr>
          <p:spPr bwMode="auto">
            <a:xfrm>
              <a:off x="2906" y="230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/>
                <a:t>4</a:t>
              </a:r>
            </a:p>
          </p:txBody>
        </p:sp>
        <p:sp>
          <p:nvSpPr>
            <p:cNvPr id="868416" name="Line 64"/>
            <p:cNvSpPr>
              <a:spLocks noChangeShapeType="1"/>
            </p:cNvSpPr>
            <p:nvPr/>
          </p:nvSpPr>
          <p:spPr bwMode="auto">
            <a:xfrm>
              <a:off x="3709" y="350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417" name="Line 65"/>
            <p:cNvSpPr>
              <a:spLocks noChangeShapeType="1"/>
            </p:cNvSpPr>
            <p:nvPr/>
          </p:nvSpPr>
          <p:spPr bwMode="auto">
            <a:xfrm flipH="1">
              <a:off x="3661" y="360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418" name="Text Box 66"/>
            <p:cNvSpPr txBox="1">
              <a:spLocks noChangeArrowheads="1"/>
            </p:cNvSpPr>
            <p:nvPr/>
          </p:nvSpPr>
          <p:spPr bwMode="auto">
            <a:xfrm>
              <a:off x="3534" y="3840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/>
                <a:t>data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10200" y="25908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/>
              </a:rPr>
              <a:t>Finding the right tag?</a:t>
            </a:r>
          </a:p>
        </p:txBody>
      </p:sp>
    </p:spTree>
    <p:extLst>
      <p:ext uri="{BB962C8B-B14F-4D97-AF65-F5344CB8AC3E}">
        <p14:creationId xmlns:p14="http://schemas.microsoft.com/office/powerpoint/2010/main" val="21303251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Possible 2-Way Set-Associative Cache Implementation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Cache is simply RAM</a:t>
            </a:r>
          </a:p>
          <a:p>
            <a:r>
              <a:rPr lang="en-US" sz="2400" dirty="0"/>
              <a:t>Implement 2-way set-associative cache as a two SRAMs</a:t>
            </a:r>
          </a:p>
          <a:p>
            <a:endParaRPr lang="en-US" sz="2400" dirty="0"/>
          </a:p>
          <a:p>
            <a:r>
              <a:rPr lang="en-US" sz="2400" dirty="0"/>
              <a:t>Similar to Banked Memory</a:t>
            </a:r>
          </a:p>
          <a:p>
            <a:pPr lvl="1"/>
            <a:r>
              <a:rPr lang="en-US" sz="2000" dirty="0"/>
              <a:t>But use same address for both</a:t>
            </a:r>
          </a:p>
          <a:p>
            <a:pPr lvl="1"/>
            <a:r>
              <a:rPr lang="en-US" sz="2000" dirty="0"/>
              <a:t>Double bandwidth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72452" name="Rectangle 4"/>
          <p:cNvSpPr>
            <a:spLocks noChangeArrowheads="1"/>
          </p:cNvSpPr>
          <p:nvPr/>
        </p:nvSpPr>
        <p:spPr bwMode="auto">
          <a:xfrm>
            <a:off x="12954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2453" name="Rectangle 5"/>
          <p:cNvSpPr>
            <a:spLocks noChangeArrowheads="1"/>
          </p:cNvSpPr>
          <p:nvPr/>
        </p:nvSpPr>
        <p:spPr bwMode="auto">
          <a:xfrm>
            <a:off x="12954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2454" name="Text Box 6"/>
          <p:cNvSpPr txBox="1">
            <a:spLocks noChangeArrowheads="1"/>
          </p:cNvSpPr>
          <p:nvPr/>
        </p:nvSpPr>
        <p:spPr bwMode="auto">
          <a:xfrm>
            <a:off x="914400" y="1371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Cache</a:t>
            </a:r>
          </a:p>
        </p:txBody>
      </p:sp>
      <p:sp>
        <p:nvSpPr>
          <p:cNvPr id="872455" name="Rectangle 7"/>
          <p:cNvSpPr>
            <a:spLocks noChangeArrowheads="1"/>
          </p:cNvSpPr>
          <p:nvPr/>
        </p:nvSpPr>
        <p:spPr bwMode="auto">
          <a:xfrm>
            <a:off x="304800" y="2971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 dirty="0"/>
              <a:t>0</a:t>
            </a:r>
          </a:p>
        </p:txBody>
      </p:sp>
      <p:sp>
        <p:nvSpPr>
          <p:cNvPr id="872456" name="Rectangle 8"/>
          <p:cNvSpPr>
            <a:spLocks noChangeArrowheads="1"/>
          </p:cNvSpPr>
          <p:nvPr/>
        </p:nvSpPr>
        <p:spPr bwMode="auto">
          <a:xfrm>
            <a:off x="304800" y="3200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 dirty="0"/>
              <a:t>1</a:t>
            </a:r>
          </a:p>
        </p:txBody>
      </p:sp>
      <p:sp>
        <p:nvSpPr>
          <p:cNvPr id="872457" name="Rectangle 9"/>
          <p:cNvSpPr>
            <a:spLocks noChangeArrowheads="1"/>
          </p:cNvSpPr>
          <p:nvPr/>
        </p:nvSpPr>
        <p:spPr bwMode="auto">
          <a:xfrm>
            <a:off x="685800" y="2971800"/>
            <a:ext cx="1600200" cy="4572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/>
              <a:t>Cache</a:t>
            </a:r>
          </a:p>
          <a:p>
            <a:pPr algn="ctr" eaLnBrk="0" hangingPunct="0"/>
            <a:r>
              <a:rPr lang="en-US" sz="1600"/>
              <a:t>SRAM</a:t>
            </a:r>
          </a:p>
        </p:txBody>
      </p:sp>
      <p:sp>
        <p:nvSpPr>
          <p:cNvPr id="872458" name="Line 10"/>
          <p:cNvSpPr>
            <a:spLocks noChangeShapeType="1"/>
          </p:cNvSpPr>
          <p:nvPr/>
        </p:nvSpPr>
        <p:spPr bwMode="auto">
          <a:xfrm>
            <a:off x="304800" y="3200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2459" name="Line 11"/>
          <p:cNvSpPr>
            <a:spLocks noChangeShapeType="1"/>
          </p:cNvSpPr>
          <p:nvPr/>
        </p:nvSpPr>
        <p:spPr bwMode="auto">
          <a:xfrm>
            <a:off x="14478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2460" name="Line 12"/>
          <p:cNvSpPr>
            <a:spLocks noChangeShapeType="1"/>
          </p:cNvSpPr>
          <p:nvPr/>
        </p:nvSpPr>
        <p:spPr bwMode="auto">
          <a:xfrm flipH="1">
            <a:off x="1371600" y="3581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2461" name="Text Box 13"/>
          <p:cNvSpPr txBox="1">
            <a:spLocks noChangeArrowheads="1"/>
          </p:cNvSpPr>
          <p:nvPr/>
        </p:nvSpPr>
        <p:spPr bwMode="auto">
          <a:xfrm>
            <a:off x="391708" y="3959225"/>
            <a:ext cx="2185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 err="1"/>
              <a:t>addr_tag</a:t>
            </a:r>
            <a:r>
              <a:rPr lang="en-US" sz="1800" dirty="0"/>
              <a:t> + v + data</a:t>
            </a:r>
          </a:p>
        </p:txBody>
      </p:sp>
      <p:sp>
        <p:nvSpPr>
          <p:cNvPr id="872462" name="Rectangle 14"/>
          <p:cNvSpPr>
            <a:spLocks noChangeArrowheads="1"/>
          </p:cNvSpPr>
          <p:nvPr/>
        </p:nvSpPr>
        <p:spPr bwMode="auto">
          <a:xfrm>
            <a:off x="35052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2463" name="Rectangle 15"/>
          <p:cNvSpPr>
            <a:spLocks noChangeArrowheads="1"/>
          </p:cNvSpPr>
          <p:nvPr/>
        </p:nvSpPr>
        <p:spPr bwMode="auto">
          <a:xfrm>
            <a:off x="35052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2464" name="Rectangle 16"/>
          <p:cNvSpPr>
            <a:spLocks noChangeArrowheads="1"/>
          </p:cNvSpPr>
          <p:nvPr/>
        </p:nvSpPr>
        <p:spPr bwMode="auto">
          <a:xfrm>
            <a:off x="2514600" y="2971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 dirty="0"/>
              <a:t>0</a:t>
            </a:r>
          </a:p>
        </p:txBody>
      </p:sp>
      <p:sp>
        <p:nvSpPr>
          <p:cNvPr id="872465" name="Rectangle 17"/>
          <p:cNvSpPr>
            <a:spLocks noChangeArrowheads="1"/>
          </p:cNvSpPr>
          <p:nvPr/>
        </p:nvSpPr>
        <p:spPr bwMode="auto">
          <a:xfrm>
            <a:off x="2514600" y="3200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 dirty="0"/>
              <a:t>1</a:t>
            </a:r>
          </a:p>
        </p:txBody>
      </p:sp>
      <p:sp>
        <p:nvSpPr>
          <p:cNvPr id="872466" name="Rectangle 18"/>
          <p:cNvSpPr>
            <a:spLocks noChangeArrowheads="1"/>
          </p:cNvSpPr>
          <p:nvPr/>
        </p:nvSpPr>
        <p:spPr bwMode="auto">
          <a:xfrm>
            <a:off x="2895600" y="2971800"/>
            <a:ext cx="1600200" cy="4572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/>
              <a:t>Cache</a:t>
            </a:r>
          </a:p>
          <a:p>
            <a:pPr algn="ctr" eaLnBrk="0" hangingPunct="0"/>
            <a:r>
              <a:rPr lang="en-US" sz="1600"/>
              <a:t>SRAM</a:t>
            </a:r>
          </a:p>
        </p:txBody>
      </p:sp>
      <p:sp>
        <p:nvSpPr>
          <p:cNvPr id="872467" name="Line 19"/>
          <p:cNvSpPr>
            <a:spLocks noChangeShapeType="1"/>
          </p:cNvSpPr>
          <p:nvPr/>
        </p:nvSpPr>
        <p:spPr bwMode="auto">
          <a:xfrm>
            <a:off x="2514600" y="3200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2468" name="Line 20"/>
          <p:cNvSpPr>
            <a:spLocks noChangeShapeType="1"/>
          </p:cNvSpPr>
          <p:nvPr/>
        </p:nvSpPr>
        <p:spPr bwMode="auto">
          <a:xfrm>
            <a:off x="36576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2469" name="Line 21"/>
          <p:cNvSpPr>
            <a:spLocks noChangeShapeType="1"/>
          </p:cNvSpPr>
          <p:nvPr/>
        </p:nvSpPr>
        <p:spPr bwMode="auto">
          <a:xfrm flipH="1">
            <a:off x="3581400" y="3581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2470" name="Text Box 22"/>
          <p:cNvSpPr txBox="1">
            <a:spLocks noChangeArrowheads="1"/>
          </p:cNvSpPr>
          <p:nvPr/>
        </p:nvSpPr>
        <p:spPr bwMode="auto">
          <a:xfrm>
            <a:off x="2601507" y="3959225"/>
            <a:ext cx="2185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 err="1"/>
              <a:t>addr_tag</a:t>
            </a:r>
            <a:r>
              <a:rPr lang="en-US" sz="1800" dirty="0"/>
              <a:t> + v + data</a:t>
            </a:r>
          </a:p>
        </p:txBody>
      </p:sp>
    </p:spTree>
    <p:extLst>
      <p:ext uri="{BB962C8B-B14F-4D97-AF65-F5344CB8AC3E}">
        <p14:creationId xmlns:p14="http://schemas.microsoft.com/office/powerpoint/2010/main" val="1031961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4-Way Set-Associative </a:t>
            </a:r>
            <a:br>
              <a:rPr lang="en-US" dirty="0"/>
            </a:br>
            <a:r>
              <a:rPr lang="en-US" dirty="0"/>
              <a:t>(Fully Associative for a 4-entry cache)</a:t>
            </a:r>
          </a:p>
        </p:txBody>
      </p:sp>
      <p:sp>
        <p:nvSpPr>
          <p:cNvPr id="87654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3276600"/>
            <a:ext cx="8534400" cy="318452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Each Set 4 entries big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Every entry can store any cache-line that maps to that set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err="1"/>
              <a:t>ldw</a:t>
            </a:r>
            <a:r>
              <a:rPr lang="en-US" sz="2000" dirty="0"/>
              <a:t> R</a:t>
            </a:r>
            <a:r>
              <a:rPr lang="en-US" sz="2000" baseline="-25000" dirty="0"/>
              <a:t>a</a:t>
            </a:r>
            <a:r>
              <a:rPr lang="en-US" sz="2000" dirty="0"/>
              <a:t>, 0b0000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ldw</a:t>
            </a:r>
            <a:r>
              <a:rPr lang="en-US" sz="2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r>
              <a:rPr lang="en-US" sz="2000" dirty="0"/>
              <a:t>, 0b0100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ldw</a:t>
            </a:r>
            <a:r>
              <a:rPr lang="en-US" sz="2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r>
              <a:rPr lang="en-US" sz="2000" dirty="0"/>
              <a:t>, 0b1000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ldw</a:t>
            </a:r>
            <a:r>
              <a:rPr lang="en-US" sz="2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r>
              <a:rPr lang="en-US" sz="2000" dirty="0"/>
              <a:t>, 0b1100</a:t>
            </a:r>
            <a:endParaRPr lang="en-US" sz="2000" baseline="-25000" dirty="0"/>
          </a:p>
          <a:p>
            <a:pPr>
              <a:lnSpc>
                <a:spcPct val="80000"/>
              </a:lnSpc>
            </a:pPr>
            <a:r>
              <a:rPr lang="en-US" sz="2000" dirty="0" err="1"/>
              <a:t>ldw</a:t>
            </a:r>
            <a:r>
              <a:rPr lang="en-US" sz="2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b</a:t>
            </a:r>
            <a:r>
              <a:rPr lang="en-US" sz="2000" dirty="0"/>
              <a:t>, 0b1000; cache hit?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Tags?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sp>
        <p:nvSpPr>
          <p:cNvPr id="23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76546" name="Rectangle 2"/>
          <p:cNvSpPr>
            <a:spLocks noChangeArrowheads="1"/>
          </p:cNvSpPr>
          <p:nvPr/>
        </p:nvSpPr>
        <p:spPr bwMode="auto">
          <a:xfrm>
            <a:off x="533400" y="2590800"/>
            <a:ext cx="7848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400"/>
          </a:p>
        </p:txBody>
      </p:sp>
      <p:sp>
        <p:nvSpPr>
          <p:cNvPr id="876549" name="Rectangle 5"/>
          <p:cNvSpPr>
            <a:spLocks noChangeArrowheads="1"/>
          </p:cNvSpPr>
          <p:nvPr/>
        </p:nvSpPr>
        <p:spPr bwMode="auto">
          <a:xfrm>
            <a:off x="1371600" y="2667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0" name="Rectangle 6"/>
          <p:cNvSpPr>
            <a:spLocks noChangeArrowheads="1"/>
          </p:cNvSpPr>
          <p:nvPr/>
        </p:nvSpPr>
        <p:spPr bwMode="auto">
          <a:xfrm>
            <a:off x="3352800" y="2667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1" name="Rectangle 7"/>
          <p:cNvSpPr>
            <a:spLocks noChangeArrowheads="1"/>
          </p:cNvSpPr>
          <p:nvPr/>
        </p:nvSpPr>
        <p:spPr bwMode="auto">
          <a:xfrm>
            <a:off x="5334000" y="2667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2" name="Rectangle 8"/>
          <p:cNvSpPr>
            <a:spLocks noChangeArrowheads="1"/>
          </p:cNvSpPr>
          <p:nvPr/>
        </p:nvSpPr>
        <p:spPr bwMode="auto">
          <a:xfrm>
            <a:off x="7315200" y="2667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3" name="Rectangle 9"/>
          <p:cNvSpPr>
            <a:spLocks noChangeArrowheads="1"/>
          </p:cNvSpPr>
          <p:nvPr/>
        </p:nvSpPr>
        <p:spPr bwMode="auto">
          <a:xfrm>
            <a:off x="609600" y="2667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4" name="Rectangle 10"/>
          <p:cNvSpPr>
            <a:spLocks noChangeArrowheads="1"/>
          </p:cNvSpPr>
          <p:nvPr/>
        </p:nvSpPr>
        <p:spPr bwMode="auto">
          <a:xfrm>
            <a:off x="2590800" y="2667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5" name="Rectangle 11"/>
          <p:cNvSpPr>
            <a:spLocks noChangeArrowheads="1"/>
          </p:cNvSpPr>
          <p:nvPr/>
        </p:nvSpPr>
        <p:spPr bwMode="auto">
          <a:xfrm>
            <a:off x="4572000" y="2667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6" name="Rectangle 12"/>
          <p:cNvSpPr>
            <a:spLocks noChangeArrowheads="1"/>
          </p:cNvSpPr>
          <p:nvPr/>
        </p:nvSpPr>
        <p:spPr bwMode="auto">
          <a:xfrm>
            <a:off x="6553200" y="2667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7" name="Rectangle 13"/>
          <p:cNvSpPr>
            <a:spLocks noChangeArrowheads="1"/>
          </p:cNvSpPr>
          <p:nvPr/>
        </p:nvSpPr>
        <p:spPr bwMode="auto">
          <a:xfrm>
            <a:off x="1219200" y="2667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8" name="Rectangle 14"/>
          <p:cNvSpPr>
            <a:spLocks noChangeArrowheads="1"/>
          </p:cNvSpPr>
          <p:nvPr/>
        </p:nvSpPr>
        <p:spPr bwMode="auto">
          <a:xfrm>
            <a:off x="5181600" y="2667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9" name="Rectangle 15"/>
          <p:cNvSpPr>
            <a:spLocks noChangeArrowheads="1"/>
          </p:cNvSpPr>
          <p:nvPr/>
        </p:nvSpPr>
        <p:spPr bwMode="auto">
          <a:xfrm>
            <a:off x="3200400" y="2667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60" name="Rectangle 16"/>
          <p:cNvSpPr>
            <a:spLocks noChangeArrowheads="1"/>
          </p:cNvSpPr>
          <p:nvPr/>
        </p:nvSpPr>
        <p:spPr bwMode="auto">
          <a:xfrm>
            <a:off x="7162800" y="2667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61" name="Rectangle 17"/>
          <p:cNvSpPr>
            <a:spLocks noChangeArrowheads="1"/>
          </p:cNvSpPr>
          <p:nvPr/>
        </p:nvSpPr>
        <p:spPr bwMode="auto">
          <a:xfrm>
            <a:off x="152400" y="25908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/>
              <a:t>0</a:t>
            </a:r>
          </a:p>
        </p:txBody>
      </p:sp>
      <p:sp>
        <p:nvSpPr>
          <p:cNvPr id="876562" name="Rectangle 18"/>
          <p:cNvSpPr>
            <a:spLocks noChangeArrowheads="1"/>
          </p:cNvSpPr>
          <p:nvPr/>
        </p:nvSpPr>
        <p:spPr bwMode="auto">
          <a:xfrm>
            <a:off x="609600" y="2667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/>
              <a:t>0000</a:t>
            </a:r>
          </a:p>
        </p:txBody>
      </p:sp>
      <p:sp>
        <p:nvSpPr>
          <p:cNvPr id="876563" name="Rectangle 19"/>
          <p:cNvSpPr>
            <a:spLocks noChangeArrowheads="1"/>
          </p:cNvSpPr>
          <p:nvPr/>
        </p:nvSpPr>
        <p:spPr bwMode="auto">
          <a:xfrm>
            <a:off x="4572000" y="2667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/>
              <a:t>1000</a:t>
            </a:r>
          </a:p>
        </p:txBody>
      </p:sp>
      <p:sp>
        <p:nvSpPr>
          <p:cNvPr id="876564" name="Rectangle 20"/>
          <p:cNvSpPr>
            <a:spLocks noChangeArrowheads="1"/>
          </p:cNvSpPr>
          <p:nvPr/>
        </p:nvSpPr>
        <p:spPr bwMode="auto">
          <a:xfrm>
            <a:off x="2590800" y="2667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/>
              <a:t>0100</a:t>
            </a:r>
          </a:p>
        </p:txBody>
      </p:sp>
      <p:sp>
        <p:nvSpPr>
          <p:cNvPr id="876565" name="Rectangle 21"/>
          <p:cNvSpPr>
            <a:spLocks noChangeArrowheads="1"/>
          </p:cNvSpPr>
          <p:nvPr/>
        </p:nvSpPr>
        <p:spPr bwMode="auto">
          <a:xfrm>
            <a:off x="6553200" y="2667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/>
              <a:t>1100</a:t>
            </a:r>
          </a:p>
        </p:txBody>
      </p:sp>
    </p:spTree>
    <p:extLst>
      <p:ext uri="{BB962C8B-B14F-4D97-AF65-F5344CB8AC3E}">
        <p14:creationId xmlns:p14="http://schemas.microsoft.com/office/powerpoint/2010/main" val="200652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876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87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876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87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0" fill="hold"/>
                                        <p:tgtEl>
                                          <p:spTgt spid="876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87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0" fill="hold"/>
                                        <p:tgtEl>
                                          <p:spTgt spid="876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87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00" fill="hold"/>
                                        <p:tgtEl>
                                          <p:spTgt spid="8765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62" grpId="0" animBg="1"/>
      <p:bldP spid="876563" grpId="0" animBg="1"/>
      <p:bldP spid="876564" grpId="0" animBg="1"/>
      <p:bldP spid="87656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Set-Associative vs. Direct Mapped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tradeoffs?</a:t>
            </a:r>
          </a:p>
          <a:p>
            <a:r>
              <a:rPr lang="en-US" dirty="0"/>
              <a:t>Set-Associative Pros</a:t>
            </a:r>
          </a:p>
          <a:p>
            <a:pPr lvl="1"/>
            <a:r>
              <a:rPr lang="en-US" dirty="0"/>
              <a:t>Generally higher hit rate</a:t>
            </a:r>
          </a:p>
          <a:p>
            <a:pPr lvl="1"/>
            <a:r>
              <a:rPr lang="en-US" dirty="0"/>
              <a:t>Better utilization of cache resources</a:t>
            </a:r>
          </a:p>
          <a:p>
            <a:r>
              <a:rPr lang="en-US" dirty="0"/>
              <a:t>Direct-Mapped Pros</a:t>
            </a:r>
          </a:p>
          <a:p>
            <a:pPr lvl="1"/>
            <a:r>
              <a:rPr lang="en-US" dirty="0"/>
              <a:t>Simpler</a:t>
            </a:r>
          </a:p>
          <a:p>
            <a:pPr lvl="1"/>
            <a:r>
              <a:rPr lang="en-US" dirty="0"/>
              <a:t>Faster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57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8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8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8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far: temporal locality</a:t>
            </a:r>
          </a:p>
          <a:p>
            <a:r>
              <a:rPr lang="en-US" dirty="0"/>
              <a:t>What about spatial?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49602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Block Size (Cache-Line Size) of 2</a:t>
            </a:r>
            <a:br>
              <a:rPr lang="en-US" dirty="0"/>
            </a:br>
            <a:r>
              <a:rPr lang="en-US" dirty="0"/>
              <a:t>(Direct Mapped Cache)</a:t>
            </a:r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867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27775" y="1279525"/>
            <a:ext cx="2816225" cy="5145088"/>
          </a:xfrm>
        </p:spPr>
        <p:txBody>
          <a:bodyPr/>
          <a:lstStyle/>
          <a:p>
            <a:r>
              <a:rPr lang="en-US" sz="2200"/>
              <a:t>ldb Ra, 1000</a:t>
            </a:r>
          </a:p>
          <a:p>
            <a:r>
              <a:rPr lang="en-US" sz="2200"/>
              <a:t>ldb Rb, 1001</a:t>
            </a:r>
          </a:p>
          <a:p>
            <a:r>
              <a:rPr lang="en-US" sz="2200"/>
              <a:t>ldb Rc, 1010</a:t>
            </a:r>
          </a:p>
          <a:p>
            <a:r>
              <a:rPr lang="en-US" sz="2200"/>
              <a:t>ldb Rd, 1011</a:t>
            </a:r>
          </a:p>
        </p:txBody>
      </p:sp>
      <p:sp>
        <p:nvSpPr>
          <p:cNvPr id="886788" name="Rectangle 4"/>
          <p:cNvSpPr>
            <a:spLocks noChangeArrowheads="1"/>
          </p:cNvSpPr>
          <p:nvPr/>
        </p:nvSpPr>
        <p:spPr bwMode="auto">
          <a:xfrm>
            <a:off x="4479925" y="1905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789" name="Rectangle 5"/>
          <p:cNvSpPr>
            <a:spLocks noChangeArrowheads="1"/>
          </p:cNvSpPr>
          <p:nvPr/>
        </p:nvSpPr>
        <p:spPr bwMode="auto">
          <a:xfrm>
            <a:off x="4479925" y="2133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790" name="Rectangle 6"/>
          <p:cNvSpPr>
            <a:spLocks noChangeArrowheads="1"/>
          </p:cNvSpPr>
          <p:nvPr/>
        </p:nvSpPr>
        <p:spPr bwMode="auto">
          <a:xfrm>
            <a:off x="4479925" y="2362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791" name="Rectangle 7"/>
          <p:cNvSpPr>
            <a:spLocks noChangeArrowheads="1"/>
          </p:cNvSpPr>
          <p:nvPr/>
        </p:nvSpPr>
        <p:spPr bwMode="auto">
          <a:xfrm>
            <a:off x="4479925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b="1"/>
              <a:t>a</a:t>
            </a:r>
          </a:p>
        </p:txBody>
      </p:sp>
      <p:sp>
        <p:nvSpPr>
          <p:cNvPr id="886792" name="Rectangle 8"/>
          <p:cNvSpPr>
            <a:spLocks noChangeArrowheads="1"/>
          </p:cNvSpPr>
          <p:nvPr/>
        </p:nvSpPr>
        <p:spPr bwMode="auto">
          <a:xfrm>
            <a:off x="4479925" y="2819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793" name="Rectangle 9"/>
          <p:cNvSpPr>
            <a:spLocks noChangeArrowheads="1"/>
          </p:cNvSpPr>
          <p:nvPr/>
        </p:nvSpPr>
        <p:spPr bwMode="auto">
          <a:xfrm>
            <a:off x="4479925" y="3048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794" name="Rectangle 10"/>
          <p:cNvSpPr>
            <a:spLocks noChangeArrowheads="1"/>
          </p:cNvSpPr>
          <p:nvPr/>
        </p:nvSpPr>
        <p:spPr bwMode="auto">
          <a:xfrm>
            <a:off x="4479925" y="3276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795" name="Rectangle 11"/>
          <p:cNvSpPr>
            <a:spLocks noChangeArrowheads="1"/>
          </p:cNvSpPr>
          <p:nvPr/>
        </p:nvSpPr>
        <p:spPr bwMode="auto">
          <a:xfrm>
            <a:off x="4479925" y="3505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796" name="Rectangle 12"/>
          <p:cNvSpPr>
            <a:spLocks noChangeArrowheads="1"/>
          </p:cNvSpPr>
          <p:nvPr/>
        </p:nvSpPr>
        <p:spPr bwMode="auto">
          <a:xfrm>
            <a:off x="4479925" y="3733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a</a:t>
            </a:r>
          </a:p>
        </p:txBody>
      </p:sp>
      <p:sp>
        <p:nvSpPr>
          <p:cNvPr id="886797" name="Rectangle 13"/>
          <p:cNvSpPr>
            <a:spLocks noChangeArrowheads="1"/>
          </p:cNvSpPr>
          <p:nvPr/>
        </p:nvSpPr>
        <p:spPr bwMode="auto">
          <a:xfrm>
            <a:off x="4479925" y="3962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b</a:t>
            </a:r>
          </a:p>
        </p:txBody>
      </p:sp>
      <p:sp>
        <p:nvSpPr>
          <p:cNvPr id="886798" name="Rectangle 14"/>
          <p:cNvSpPr>
            <a:spLocks noChangeArrowheads="1"/>
          </p:cNvSpPr>
          <p:nvPr/>
        </p:nvSpPr>
        <p:spPr bwMode="auto">
          <a:xfrm>
            <a:off x="4479925" y="4191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c</a:t>
            </a:r>
          </a:p>
        </p:txBody>
      </p:sp>
      <p:sp>
        <p:nvSpPr>
          <p:cNvPr id="886799" name="Rectangle 15"/>
          <p:cNvSpPr>
            <a:spLocks noChangeArrowheads="1"/>
          </p:cNvSpPr>
          <p:nvPr/>
        </p:nvSpPr>
        <p:spPr bwMode="auto">
          <a:xfrm>
            <a:off x="4479925" y="4419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d</a:t>
            </a:r>
          </a:p>
        </p:txBody>
      </p:sp>
      <p:sp>
        <p:nvSpPr>
          <p:cNvPr id="886800" name="Rectangle 16"/>
          <p:cNvSpPr>
            <a:spLocks noChangeArrowheads="1"/>
          </p:cNvSpPr>
          <p:nvPr/>
        </p:nvSpPr>
        <p:spPr bwMode="auto">
          <a:xfrm>
            <a:off x="4479925" y="4648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01" name="Rectangle 17"/>
          <p:cNvSpPr>
            <a:spLocks noChangeArrowheads="1"/>
          </p:cNvSpPr>
          <p:nvPr/>
        </p:nvSpPr>
        <p:spPr bwMode="auto">
          <a:xfrm>
            <a:off x="4479925" y="4876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02" name="Rectangle 18"/>
          <p:cNvSpPr>
            <a:spLocks noChangeArrowheads="1"/>
          </p:cNvSpPr>
          <p:nvPr/>
        </p:nvSpPr>
        <p:spPr bwMode="auto">
          <a:xfrm>
            <a:off x="4479925" y="5105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03" name="Rectangle 19"/>
          <p:cNvSpPr>
            <a:spLocks noChangeArrowheads="1"/>
          </p:cNvSpPr>
          <p:nvPr/>
        </p:nvSpPr>
        <p:spPr bwMode="auto">
          <a:xfrm>
            <a:off x="4479925" y="5334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04" name="Rectangle 20"/>
          <p:cNvSpPr>
            <a:spLocks noChangeArrowheads="1"/>
          </p:cNvSpPr>
          <p:nvPr/>
        </p:nvSpPr>
        <p:spPr bwMode="auto">
          <a:xfrm>
            <a:off x="3946525" y="1905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0000</a:t>
            </a:r>
          </a:p>
        </p:txBody>
      </p:sp>
      <p:sp>
        <p:nvSpPr>
          <p:cNvPr id="886805" name="Rectangle 21"/>
          <p:cNvSpPr>
            <a:spLocks noChangeArrowheads="1"/>
          </p:cNvSpPr>
          <p:nvPr/>
        </p:nvSpPr>
        <p:spPr bwMode="auto">
          <a:xfrm>
            <a:off x="3946525" y="2133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0001</a:t>
            </a:r>
          </a:p>
        </p:txBody>
      </p:sp>
      <p:sp>
        <p:nvSpPr>
          <p:cNvPr id="886806" name="Rectangle 22"/>
          <p:cNvSpPr>
            <a:spLocks noChangeArrowheads="1"/>
          </p:cNvSpPr>
          <p:nvPr/>
        </p:nvSpPr>
        <p:spPr bwMode="auto">
          <a:xfrm>
            <a:off x="3946525" y="2362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0010</a:t>
            </a:r>
          </a:p>
        </p:txBody>
      </p:sp>
      <p:sp>
        <p:nvSpPr>
          <p:cNvPr id="886807" name="Rectangle 23"/>
          <p:cNvSpPr>
            <a:spLocks noChangeArrowheads="1"/>
          </p:cNvSpPr>
          <p:nvPr/>
        </p:nvSpPr>
        <p:spPr bwMode="auto">
          <a:xfrm>
            <a:off x="3946525" y="2590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0011</a:t>
            </a:r>
          </a:p>
        </p:txBody>
      </p:sp>
      <p:sp>
        <p:nvSpPr>
          <p:cNvPr id="886808" name="Rectangle 24"/>
          <p:cNvSpPr>
            <a:spLocks noChangeArrowheads="1"/>
          </p:cNvSpPr>
          <p:nvPr/>
        </p:nvSpPr>
        <p:spPr bwMode="auto">
          <a:xfrm>
            <a:off x="3946525" y="2819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0100</a:t>
            </a:r>
          </a:p>
        </p:txBody>
      </p:sp>
      <p:sp>
        <p:nvSpPr>
          <p:cNvPr id="886809" name="Rectangle 25"/>
          <p:cNvSpPr>
            <a:spLocks noChangeArrowheads="1"/>
          </p:cNvSpPr>
          <p:nvPr/>
        </p:nvSpPr>
        <p:spPr bwMode="auto">
          <a:xfrm>
            <a:off x="3946525" y="3048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0101</a:t>
            </a:r>
          </a:p>
        </p:txBody>
      </p:sp>
      <p:sp>
        <p:nvSpPr>
          <p:cNvPr id="886810" name="Rectangle 26"/>
          <p:cNvSpPr>
            <a:spLocks noChangeArrowheads="1"/>
          </p:cNvSpPr>
          <p:nvPr/>
        </p:nvSpPr>
        <p:spPr bwMode="auto">
          <a:xfrm>
            <a:off x="3946525" y="3276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0110</a:t>
            </a:r>
          </a:p>
        </p:txBody>
      </p:sp>
      <p:sp>
        <p:nvSpPr>
          <p:cNvPr id="886811" name="Rectangle 27"/>
          <p:cNvSpPr>
            <a:spLocks noChangeArrowheads="1"/>
          </p:cNvSpPr>
          <p:nvPr/>
        </p:nvSpPr>
        <p:spPr bwMode="auto">
          <a:xfrm>
            <a:off x="3946525" y="3505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0111</a:t>
            </a:r>
          </a:p>
        </p:txBody>
      </p:sp>
      <p:sp>
        <p:nvSpPr>
          <p:cNvPr id="886812" name="Rectangle 28"/>
          <p:cNvSpPr>
            <a:spLocks noChangeArrowheads="1"/>
          </p:cNvSpPr>
          <p:nvPr/>
        </p:nvSpPr>
        <p:spPr bwMode="auto">
          <a:xfrm>
            <a:off x="3946525" y="3733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1000</a:t>
            </a:r>
          </a:p>
        </p:txBody>
      </p:sp>
      <p:sp>
        <p:nvSpPr>
          <p:cNvPr id="886813" name="Rectangle 29"/>
          <p:cNvSpPr>
            <a:spLocks noChangeArrowheads="1"/>
          </p:cNvSpPr>
          <p:nvPr/>
        </p:nvSpPr>
        <p:spPr bwMode="auto">
          <a:xfrm>
            <a:off x="3946525" y="3962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1001</a:t>
            </a:r>
          </a:p>
        </p:txBody>
      </p:sp>
      <p:sp>
        <p:nvSpPr>
          <p:cNvPr id="886814" name="Rectangle 30"/>
          <p:cNvSpPr>
            <a:spLocks noChangeArrowheads="1"/>
          </p:cNvSpPr>
          <p:nvPr/>
        </p:nvSpPr>
        <p:spPr bwMode="auto">
          <a:xfrm>
            <a:off x="3946525" y="4191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1010</a:t>
            </a:r>
          </a:p>
        </p:txBody>
      </p:sp>
      <p:sp>
        <p:nvSpPr>
          <p:cNvPr id="886815" name="Rectangle 31"/>
          <p:cNvSpPr>
            <a:spLocks noChangeArrowheads="1"/>
          </p:cNvSpPr>
          <p:nvPr/>
        </p:nvSpPr>
        <p:spPr bwMode="auto">
          <a:xfrm>
            <a:off x="3946525" y="4419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1011</a:t>
            </a:r>
          </a:p>
        </p:txBody>
      </p:sp>
      <p:sp>
        <p:nvSpPr>
          <p:cNvPr id="886816" name="Rectangle 32"/>
          <p:cNvSpPr>
            <a:spLocks noChangeArrowheads="1"/>
          </p:cNvSpPr>
          <p:nvPr/>
        </p:nvSpPr>
        <p:spPr bwMode="auto">
          <a:xfrm>
            <a:off x="3946525" y="4648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1100</a:t>
            </a:r>
          </a:p>
        </p:txBody>
      </p:sp>
      <p:sp>
        <p:nvSpPr>
          <p:cNvPr id="886817" name="Rectangle 33"/>
          <p:cNvSpPr>
            <a:spLocks noChangeArrowheads="1"/>
          </p:cNvSpPr>
          <p:nvPr/>
        </p:nvSpPr>
        <p:spPr bwMode="auto">
          <a:xfrm>
            <a:off x="3946525" y="4876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1101</a:t>
            </a:r>
          </a:p>
        </p:txBody>
      </p:sp>
      <p:sp>
        <p:nvSpPr>
          <p:cNvPr id="886818" name="Rectangle 34"/>
          <p:cNvSpPr>
            <a:spLocks noChangeArrowheads="1"/>
          </p:cNvSpPr>
          <p:nvPr/>
        </p:nvSpPr>
        <p:spPr bwMode="auto">
          <a:xfrm>
            <a:off x="3946525" y="5105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1110</a:t>
            </a:r>
          </a:p>
        </p:txBody>
      </p:sp>
      <p:sp>
        <p:nvSpPr>
          <p:cNvPr id="886819" name="Rectangle 35"/>
          <p:cNvSpPr>
            <a:spLocks noChangeArrowheads="1"/>
          </p:cNvSpPr>
          <p:nvPr/>
        </p:nvSpPr>
        <p:spPr bwMode="auto">
          <a:xfrm>
            <a:off x="3946525" y="5334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1111</a:t>
            </a:r>
          </a:p>
        </p:txBody>
      </p:sp>
      <p:sp>
        <p:nvSpPr>
          <p:cNvPr id="886820" name="Text Box 36"/>
          <p:cNvSpPr txBox="1">
            <a:spLocks noChangeArrowheads="1"/>
          </p:cNvSpPr>
          <p:nvPr/>
        </p:nvSpPr>
        <p:spPr bwMode="auto">
          <a:xfrm>
            <a:off x="4352925" y="1371600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Memory</a:t>
            </a:r>
          </a:p>
        </p:txBody>
      </p:sp>
      <p:sp>
        <p:nvSpPr>
          <p:cNvPr id="886821" name="Text Box 37"/>
          <p:cNvSpPr txBox="1">
            <a:spLocks noChangeArrowheads="1"/>
          </p:cNvSpPr>
          <p:nvPr/>
        </p:nvSpPr>
        <p:spPr bwMode="auto">
          <a:xfrm>
            <a:off x="914400" y="1371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Cache</a:t>
            </a:r>
          </a:p>
        </p:txBody>
      </p:sp>
      <p:sp>
        <p:nvSpPr>
          <p:cNvPr id="886822" name="Rectangle 38"/>
          <p:cNvSpPr>
            <a:spLocks noChangeArrowheads="1"/>
          </p:cNvSpPr>
          <p:nvPr/>
        </p:nvSpPr>
        <p:spPr bwMode="auto">
          <a:xfrm>
            <a:off x="4479925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1"/>
          </a:p>
        </p:txBody>
      </p:sp>
      <p:sp>
        <p:nvSpPr>
          <p:cNvPr id="886823" name="Rectangle 39"/>
          <p:cNvSpPr>
            <a:spLocks noChangeArrowheads="1"/>
          </p:cNvSpPr>
          <p:nvPr/>
        </p:nvSpPr>
        <p:spPr bwMode="auto">
          <a:xfrm>
            <a:off x="533400" y="5867400"/>
            <a:ext cx="8382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/>
              <a:t>addr</a:t>
            </a:r>
          </a:p>
        </p:txBody>
      </p:sp>
      <p:sp>
        <p:nvSpPr>
          <p:cNvPr id="886824" name="Oval 40"/>
          <p:cNvSpPr>
            <a:spLocks noChangeArrowheads="1"/>
          </p:cNvSpPr>
          <p:nvPr/>
        </p:nvSpPr>
        <p:spPr bwMode="auto">
          <a:xfrm>
            <a:off x="533400" y="4876800"/>
            <a:ext cx="838200" cy="685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/>
              <a:t>Addr[2:1]</a:t>
            </a:r>
          </a:p>
        </p:txBody>
      </p:sp>
      <p:cxnSp>
        <p:nvCxnSpPr>
          <p:cNvPr id="886825" name="AutoShape 41"/>
          <p:cNvCxnSpPr>
            <a:cxnSpLocks noChangeShapeType="1"/>
            <a:stCxn id="886823" idx="0"/>
            <a:endCxn id="886824" idx="4"/>
          </p:cNvCxnSpPr>
          <p:nvPr/>
        </p:nvCxnSpPr>
        <p:spPr bwMode="auto">
          <a:xfrm flipV="1">
            <a:off x="952500" y="5562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6826" name="AutoShape 42"/>
          <p:cNvCxnSpPr>
            <a:cxnSpLocks noChangeShapeType="1"/>
            <a:stCxn id="886824" idx="0"/>
          </p:cNvCxnSpPr>
          <p:nvPr/>
        </p:nvCxnSpPr>
        <p:spPr bwMode="auto">
          <a:xfrm rot="5400000" flipH="1">
            <a:off x="95250" y="4019550"/>
            <a:ext cx="1447800" cy="266700"/>
          </a:xfrm>
          <a:prstGeom prst="bentConnector4">
            <a:avLst>
              <a:gd name="adj1" fmla="val 34208"/>
              <a:gd name="adj2" fmla="val 26606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6827" name="Rectangle 43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28" name="Rectangle 44"/>
          <p:cNvSpPr>
            <a:spLocks noChangeArrowheads="1"/>
          </p:cNvSpPr>
          <p:nvPr/>
        </p:nvSpPr>
        <p:spPr bwMode="auto">
          <a:xfrm>
            <a:off x="14478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29" name="Rectangle 45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30" name="Rectangle 46"/>
          <p:cNvSpPr>
            <a:spLocks noChangeArrowheads="1"/>
          </p:cNvSpPr>
          <p:nvPr/>
        </p:nvSpPr>
        <p:spPr bwMode="auto">
          <a:xfrm>
            <a:off x="14478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6831" name="Group 47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1392" y="2064"/>
            <a:chExt cx="624" cy="576"/>
          </a:xfrm>
        </p:grpSpPr>
        <p:sp>
          <p:nvSpPr>
            <p:cNvPr id="886832" name="Rectangle 48"/>
            <p:cNvSpPr>
              <a:spLocks noChangeArrowheads="1"/>
            </p:cNvSpPr>
            <p:nvPr/>
          </p:nvSpPr>
          <p:spPr bwMode="auto">
            <a:xfrm>
              <a:off x="1392" y="2064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6833" name="Rectangle 49"/>
            <p:cNvSpPr>
              <a:spLocks noChangeArrowheads="1"/>
            </p:cNvSpPr>
            <p:nvPr/>
          </p:nvSpPr>
          <p:spPr bwMode="auto">
            <a:xfrm>
              <a:off x="1392" y="2352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6834" name="Rectangle 50"/>
            <p:cNvSpPr>
              <a:spLocks noChangeArrowheads="1"/>
            </p:cNvSpPr>
            <p:nvPr/>
          </p:nvSpPr>
          <p:spPr bwMode="auto">
            <a:xfrm>
              <a:off x="1392" y="2208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6835" name="Rectangle 51"/>
            <p:cNvSpPr>
              <a:spLocks noChangeArrowheads="1"/>
            </p:cNvSpPr>
            <p:nvPr/>
          </p:nvSpPr>
          <p:spPr bwMode="auto">
            <a:xfrm>
              <a:off x="1392" y="2496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6836" name="Rectangle 52"/>
          <p:cNvSpPr>
            <a:spLocks noChangeArrowheads="1"/>
          </p:cNvSpPr>
          <p:nvPr/>
        </p:nvSpPr>
        <p:spPr bwMode="auto">
          <a:xfrm>
            <a:off x="304800" y="2971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</a:t>
            </a:r>
          </a:p>
        </p:txBody>
      </p:sp>
      <p:sp>
        <p:nvSpPr>
          <p:cNvPr id="886837" name="Rectangle 53"/>
          <p:cNvSpPr>
            <a:spLocks noChangeArrowheads="1"/>
          </p:cNvSpPr>
          <p:nvPr/>
        </p:nvSpPr>
        <p:spPr bwMode="auto">
          <a:xfrm>
            <a:off x="304800" y="3200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</a:t>
            </a:r>
          </a:p>
        </p:txBody>
      </p:sp>
      <p:sp>
        <p:nvSpPr>
          <p:cNvPr id="886838" name="Rectangle 54"/>
          <p:cNvSpPr>
            <a:spLocks noChangeArrowheads="1"/>
          </p:cNvSpPr>
          <p:nvPr/>
        </p:nvSpPr>
        <p:spPr bwMode="auto">
          <a:xfrm>
            <a:off x="304800" y="34290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</a:t>
            </a:r>
          </a:p>
        </p:txBody>
      </p:sp>
      <p:sp>
        <p:nvSpPr>
          <p:cNvPr id="886839" name="Rectangle 55"/>
          <p:cNvSpPr>
            <a:spLocks noChangeArrowheads="1"/>
          </p:cNvSpPr>
          <p:nvPr/>
        </p:nvSpPr>
        <p:spPr bwMode="auto">
          <a:xfrm>
            <a:off x="304800" y="36576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</a:t>
            </a:r>
          </a:p>
        </p:txBody>
      </p:sp>
      <p:sp>
        <p:nvSpPr>
          <p:cNvPr id="886840" name="Rectangle 56"/>
          <p:cNvSpPr>
            <a:spLocks noChangeArrowheads="1"/>
          </p:cNvSpPr>
          <p:nvPr/>
        </p:nvSpPr>
        <p:spPr bwMode="auto">
          <a:xfrm>
            <a:off x="1295400" y="2971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41" name="Rectangle 57"/>
          <p:cNvSpPr>
            <a:spLocks noChangeArrowheads="1"/>
          </p:cNvSpPr>
          <p:nvPr/>
        </p:nvSpPr>
        <p:spPr bwMode="auto">
          <a:xfrm>
            <a:off x="12954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42" name="Rectangle 58"/>
          <p:cNvSpPr>
            <a:spLocks noChangeArrowheads="1"/>
          </p:cNvSpPr>
          <p:nvPr/>
        </p:nvSpPr>
        <p:spPr bwMode="auto">
          <a:xfrm>
            <a:off x="1295400" y="3429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43" name="Rectangle 59"/>
          <p:cNvSpPr>
            <a:spLocks noChangeArrowheads="1"/>
          </p:cNvSpPr>
          <p:nvPr/>
        </p:nvSpPr>
        <p:spPr bwMode="auto">
          <a:xfrm>
            <a:off x="12954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44" name="Rectangle 60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accent5">
                    <a:lumMod val="20000"/>
                    <a:lumOff val="80000"/>
                  </a:schemeClr>
                </a:solidFill>
              </a:rPr>
              <a:t>a:b</a:t>
            </a:r>
          </a:p>
        </p:txBody>
      </p:sp>
      <p:sp>
        <p:nvSpPr>
          <p:cNvPr id="886845" name="Rectangle 61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accent5">
                    <a:lumMod val="20000"/>
                    <a:lumOff val="80000"/>
                  </a:schemeClr>
                </a:solidFill>
              </a:rPr>
              <a:t>c:d</a:t>
            </a:r>
          </a:p>
        </p:txBody>
      </p:sp>
      <p:sp>
        <p:nvSpPr>
          <p:cNvPr id="886846" name="Rectangle 62"/>
          <p:cNvSpPr>
            <a:spLocks noChangeArrowheads="1"/>
          </p:cNvSpPr>
          <p:nvPr/>
        </p:nvSpPr>
        <p:spPr bwMode="auto">
          <a:xfrm>
            <a:off x="1295400" y="2971800"/>
            <a:ext cx="1524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47" name="Rectangle 63"/>
          <p:cNvSpPr>
            <a:spLocks noChangeArrowheads="1"/>
          </p:cNvSpPr>
          <p:nvPr/>
        </p:nvSpPr>
        <p:spPr bwMode="auto">
          <a:xfrm>
            <a:off x="1295400" y="3200400"/>
            <a:ext cx="1524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48" name="Oval 64"/>
          <p:cNvSpPr>
            <a:spLocks noChangeArrowheads="1"/>
          </p:cNvSpPr>
          <p:nvPr/>
        </p:nvSpPr>
        <p:spPr bwMode="auto">
          <a:xfrm>
            <a:off x="1828800" y="4953000"/>
            <a:ext cx="381000" cy="381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=</a:t>
            </a:r>
          </a:p>
        </p:txBody>
      </p:sp>
      <p:cxnSp>
        <p:nvCxnSpPr>
          <p:cNvPr id="886849" name="AutoShape 65"/>
          <p:cNvCxnSpPr>
            <a:cxnSpLocks noChangeShapeType="1"/>
            <a:endCxn id="886848" idx="0"/>
          </p:cNvCxnSpPr>
          <p:nvPr/>
        </p:nvCxnSpPr>
        <p:spPr bwMode="auto">
          <a:xfrm rot="16200000" flipH="1">
            <a:off x="971550" y="3905250"/>
            <a:ext cx="1066800" cy="1028700"/>
          </a:xfrm>
          <a:prstGeom prst="bentConnector3">
            <a:avLst>
              <a:gd name="adj1" fmla="val 305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6850" name="AutoShape 66"/>
          <p:cNvCxnSpPr>
            <a:cxnSpLocks noChangeShapeType="1"/>
            <a:stCxn id="886823" idx="3"/>
            <a:endCxn id="886848" idx="2"/>
          </p:cNvCxnSpPr>
          <p:nvPr/>
        </p:nvCxnSpPr>
        <p:spPr bwMode="auto">
          <a:xfrm flipV="1">
            <a:off x="1371600" y="5143500"/>
            <a:ext cx="4572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6851" name="Text Box 67"/>
          <p:cNvSpPr txBox="1">
            <a:spLocks noChangeArrowheads="1"/>
          </p:cNvSpPr>
          <p:nvPr/>
        </p:nvSpPr>
        <p:spPr bwMode="auto">
          <a:xfrm>
            <a:off x="1752600" y="5791200"/>
            <a:ext cx="544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/>
              <a:t>Hit?</a:t>
            </a:r>
          </a:p>
        </p:txBody>
      </p:sp>
      <p:cxnSp>
        <p:nvCxnSpPr>
          <p:cNvPr id="886852" name="AutoShape 68"/>
          <p:cNvCxnSpPr>
            <a:cxnSpLocks noChangeShapeType="1"/>
            <a:stCxn id="886848" idx="4"/>
            <a:endCxn id="886851" idx="0"/>
          </p:cNvCxnSpPr>
          <p:nvPr/>
        </p:nvCxnSpPr>
        <p:spPr bwMode="auto">
          <a:xfrm>
            <a:off x="2019300" y="5334000"/>
            <a:ext cx="63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6853" name="Rectangle 69"/>
          <p:cNvSpPr>
            <a:spLocks noChangeArrowheads="1"/>
          </p:cNvSpPr>
          <p:nvPr/>
        </p:nvSpPr>
        <p:spPr bwMode="auto">
          <a:xfrm>
            <a:off x="1371600" y="5410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/>
              <a:t>[3]</a:t>
            </a:r>
          </a:p>
        </p:txBody>
      </p:sp>
      <p:sp>
        <p:nvSpPr>
          <p:cNvPr id="886854" name="Text Box 70"/>
          <p:cNvSpPr txBox="1">
            <a:spLocks noChangeArrowheads="1"/>
          </p:cNvSpPr>
          <p:nvPr/>
        </p:nvSpPr>
        <p:spPr bwMode="auto">
          <a:xfrm>
            <a:off x="5486400" y="3886200"/>
            <a:ext cx="3556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What is total cache size?</a:t>
            </a:r>
          </a:p>
          <a:p>
            <a:pPr algn="ctr" eaLnBrk="0" hangingPunct="0"/>
            <a:r>
              <a:rPr lang="en-US"/>
              <a:t>Which addr bits used?</a:t>
            </a:r>
          </a:p>
        </p:txBody>
      </p:sp>
    </p:spTree>
    <p:extLst>
      <p:ext uri="{BB962C8B-B14F-4D97-AF65-F5344CB8AC3E}">
        <p14:creationId xmlns:p14="http://schemas.microsoft.com/office/powerpoint/2010/main" val="187449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8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88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8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88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88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88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8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88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844" grpId="0" animBg="1"/>
      <p:bldP spid="886845" grpId="0" animBg="1"/>
      <p:bldP spid="886846" grpId="0" animBg="1"/>
      <p:bldP spid="88684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Naming and Placement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namespace is the same as the memory namespace</a:t>
            </a:r>
          </a:p>
          <a:p>
            <a:r>
              <a:rPr lang="en-US" dirty="0"/>
              <a:t>Cache placement will be as below for:</a:t>
            </a:r>
          </a:p>
          <a:p>
            <a:pPr lvl="1"/>
            <a:r>
              <a:rPr lang="en-US" i="1" dirty="0"/>
              <a:t>b </a:t>
            </a:r>
            <a:r>
              <a:rPr lang="en-US" dirty="0"/>
              <a:t>bits in a memory address</a:t>
            </a:r>
            <a:r>
              <a:rPr lang="en-US" i="1" dirty="0"/>
              <a:t> </a:t>
            </a:r>
          </a:p>
          <a:p>
            <a:pPr lvl="1"/>
            <a:r>
              <a:rPr lang="en-US" i="1" dirty="0"/>
              <a:t>2</a:t>
            </a:r>
            <a:r>
              <a:rPr lang="en-US" i="1" baseline="30000" dirty="0"/>
              <a:t>n</a:t>
            </a:r>
            <a:r>
              <a:rPr lang="en-US" dirty="0"/>
              <a:t>-way set-associative cache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S</a:t>
            </a:r>
            <a:r>
              <a:rPr lang="en-US" dirty="0"/>
              <a:t> sets (</a:t>
            </a:r>
            <a:r>
              <a:rPr lang="en-US" i="1" dirty="0"/>
              <a:t>s = log</a:t>
            </a:r>
            <a:r>
              <a:rPr lang="en-US" i="1" baseline="-25000" dirty="0"/>
              <a:t>2</a:t>
            </a:r>
            <a:r>
              <a:rPr lang="en-US" i="1" dirty="0"/>
              <a:t>S)</a:t>
            </a:r>
          </a:p>
          <a:p>
            <a:pPr lvl="1"/>
            <a:r>
              <a:rPr lang="en-US" i="1" dirty="0"/>
              <a:t>L</a:t>
            </a:r>
            <a:r>
              <a:rPr lang="en-US" dirty="0"/>
              <a:t> bytes of data in a cache line (</a:t>
            </a:r>
            <a:r>
              <a:rPr lang="en-US" i="1" dirty="0"/>
              <a:t>l = log</a:t>
            </a:r>
            <a:r>
              <a:rPr lang="en-US" i="1" baseline="-25000" dirty="0"/>
              <a:t>2</a:t>
            </a:r>
            <a:r>
              <a:rPr lang="en-US" i="1" dirty="0"/>
              <a:t>L)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Cache size?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896004" name="Rectangle 4"/>
          <p:cNvSpPr>
            <a:spLocks noChangeArrowheads="1"/>
          </p:cNvSpPr>
          <p:nvPr/>
        </p:nvSpPr>
        <p:spPr bwMode="auto">
          <a:xfrm>
            <a:off x="1447800" y="4800600"/>
            <a:ext cx="37338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tag</a:t>
            </a:r>
          </a:p>
        </p:txBody>
      </p:sp>
      <p:sp>
        <p:nvSpPr>
          <p:cNvPr id="896005" name="Rectangle 5"/>
          <p:cNvSpPr>
            <a:spLocks noChangeArrowheads="1"/>
          </p:cNvSpPr>
          <p:nvPr/>
        </p:nvSpPr>
        <p:spPr bwMode="auto">
          <a:xfrm>
            <a:off x="5181600" y="4800600"/>
            <a:ext cx="1676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index</a:t>
            </a:r>
          </a:p>
        </p:txBody>
      </p:sp>
      <p:sp>
        <p:nvSpPr>
          <p:cNvPr id="896006" name="Rectangle 6"/>
          <p:cNvSpPr>
            <a:spLocks noChangeArrowheads="1"/>
          </p:cNvSpPr>
          <p:nvPr/>
        </p:nvSpPr>
        <p:spPr bwMode="auto">
          <a:xfrm>
            <a:off x="6858000" y="4800600"/>
            <a:ext cx="9906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offset</a:t>
            </a:r>
          </a:p>
        </p:txBody>
      </p:sp>
      <p:sp>
        <p:nvSpPr>
          <p:cNvPr id="896007" name="Text Box 7"/>
          <p:cNvSpPr txBox="1">
            <a:spLocks noChangeArrowheads="1"/>
          </p:cNvSpPr>
          <p:nvPr/>
        </p:nvSpPr>
        <p:spPr bwMode="auto">
          <a:xfrm>
            <a:off x="7646988" y="43434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96008" name="Text Box 8"/>
          <p:cNvSpPr txBox="1">
            <a:spLocks noChangeArrowheads="1"/>
          </p:cNvSpPr>
          <p:nvPr/>
        </p:nvSpPr>
        <p:spPr bwMode="auto">
          <a:xfrm>
            <a:off x="6553200" y="4343400"/>
            <a:ext cx="252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896009" name="Text Box 9"/>
          <p:cNvSpPr txBox="1">
            <a:spLocks noChangeArrowheads="1"/>
          </p:cNvSpPr>
          <p:nvPr/>
        </p:nvSpPr>
        <p:spPr bwMode="auto">
          <a:xfrm>
            <a:off x="4572000" y="4343400"/>
            <a:ext cx="58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err="1"/>
              <a:t>l+s</a:t>
            </a:r>
            <a:endParaRPr lang="en-US" i="1" dirty="0"/>
          </a:p>
        </p:txBody>
      </p:sp>
      <p:sp>
        <p:nvSpPr>
          <p:cNvPr id="896010" name="Text Box 10"/>
          <p:cNvSpPr txBox="1">
            <a:spLocks noChangeArrowheads="1"/>
          </p:cNvSpPr>
          <p:nvPr/>
        </p:nvSpPr>
        <p:spPr bwMode="auto">
          <a:xfrm>
            <a:off x="1427099" y="4343400"/>
            <a:ext cx="6303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b-1</a:t>
            </a:r>
          </a:p>
        </p:txBody>
      </p:sp>
    </p:spTree>
    <p:extLst>
      <p:ext uri="{BB962C8B-B14F-4D97-AF65-F5344CB8AC3E}">
        <p14:creationId xmlns:p14="http://schemas.microsoft.com/office/powerpoint/2010/main" val="73259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Definitions</a:t>
            </a:r>
          </a:p>
        </p:txBody>
      </p:sp>
      <p:sp>
        <p:nvSpPr>
          <p:cNvPr id="11550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Our definitions</a:t>
            </a:r>
          </a:p>
          <a:p>
            <a:pPr lvl="1" eaLnBrk="1" hangingPunct="1"/>
            <a:r>
              <a:rPr lang="en-US"/>
              <a:t>Interrupt: an event external to the processor that alters the normal flow of instructions </a:t>
            </a:r>
          </a:p>
          <a:p>
            <a:pPr lvl="2" eaLnBrk="1" hangingPunct="1"/>
            <a:r>
              <a:rPr lang="en-US"/>
              <a:t>Disk, network, keyboard</a:t>
            </a:r>
          </a:p>
          <a:p>
            <a:pPr lvl="1" eaLnBrk="1" hangingPunct="1"/>
            <a:r>
              <a:rPr lang="en-US"/>
              <a:t>Exception: an event internal to the processor that alters the normal flow of instructions</a:t>
            </a:r>
          </a:p>
          <a:p>
            <a:pPr lvl="2" eaLnBrk="1" hangingPunct="1"/>
            <a:r>
              <a:rPr lang="en-US"/>
              <a:t>Page fault, arithmetic exception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Note: these definitions are not universally accepted</a:t>
            </a:r>
          </a:p>
          <a:p>
            <a:pPr eaLnBrk="1" hangingPunct="1"/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0223948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Terms: Types of Misses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Compulsory</a:t>
            </a:r>
          </a:p>
          <a:p>
            <a:pPr lvl="1" eaLnBrk="1" hangingPunct="1"/>
            <a:r>
              <a:rPr lang="en-US"/>
              <a:t>First access</a:t>
            </a:r>
          </a:p>
          <a:p>
            <a:pPr eaLnBrk="1" hangingPunct="1"/>
            <a:r>
              <a:rPr lang="en-US"/>
              <a:t>Conflict</a:t>
            </a:r>
          </a:p>
          <a:p>
            <a:pPr lvl="1" eaLnBrk="1" hangingPunct="1"/>
            <a:r>
              <a:rPr lang="en-US"/>
              <a:t>Cache is not associative enough</a:t>
            </a:r>
          </a:p>
          <a:p>
            <a:pPr eaLnBrk="1" hangingPunct="1"/>
            <a:r>
              <a:rPr lang="en-US"/>
              <a:t>Capacity</a:t>
            </a:r>
          </a:p>
          <a:p>
            <a:pPr lvl="1" eaLnBrk="1" hangingPunct="1"/>
            <a:r>
              <a:rPr lang="en-US"/>
              <a:t>Cache is not big enough, forced to make room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68003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E0A0EE5B-A210-4417-9AFA-AFC18C16728E}" type="slidenum">
              <a:rPr lang="en-US" altLang="en-US" sz="1000"/>
              <a:pPr algn="r" eaLnBrk="1" hangingPunct="1"/>
              <a:t>50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606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To Do On Miss?</a:t>
            </a:r>
          </a:p>
        </p:txBody>
      </p:sp>
      <p:sp>
        <p:nvSpPr>
          <p:cNvPr id="7700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Put into cache or not?</a:t>
            </a:r>
          </a:p>
          <a:p>
            <a:pPr lvl="1" eaLnBrk="1" hangingPunct="1"/>
            <a:r>
              <a:rPr lang="en-US"/>
              <a:t>Any reason not to put into cache?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Difference between loads and stores?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70051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B1A3E418-2D85-4852-9658-4718349DD674}" type="slidenum">
              <a:rPr lang="en-US" altLang="en-US" sz="1000"/>
              <a:pPr algn="r" eaLnBrk="1" hangingPunct="1"/>
              <a:t>51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1209358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10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/>
              <a:t>Replacement Policy</a:t>
            </a:r>
          </a:p>
        </p:txBody>
      </p:sp>
      <p:sp>
        <p:nvSpPr>
          <p:cNvPr id="772102" name="Rectangle 4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/>
              <a:t>Which block should be replaced?</a:t>
            </a:r>
          </a:p>
          <a:p>
            <a:pPr lvl="1" eaLnBrk="1" hangingPunct="1"/>
            <a:r>
              <a:rPr lang="en-US"/>
              <a:t>Direct mapped?</a:t>
            </a:r>
          </a:p>
          <a:p>
            <a:pPr lvl="1" eaLnBrk="1" hangingPunct="1"/>
            <a:r>
              <a:rPr lang="en-US"/>
              <a:t>Associative caches?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Replacement Policy</a:t>
            </a:r>
          </a:p>
          <a:p>
            <a:pPr lvl="1" eaLnBrk="1" hangingPunct="1"/>
            <a:r>
              <a:rPr lang="en-US"/>
              <a:t>least-recently-used (LRU)</a:t>
            </a:r>
          </a:p>
          <a:p>
            <a:pPr lvl="2" eaLnBrk="1" hangingPunct="1"/>
            <a:r>
              <a:rPr lang="en-US"/>
              <a:t>difficult to implement perfect LRU</a:t>
            </a:r>
          </a:p>
          <a:p>
            <a:pPr lvl="1" eaLnBrk="1" hangingPunct="1"/>
            <a:r>
              <a:rPr lang="en-US"/>
              <a:t>Random </a:t>
            </a:r>
          </a:p>
          <a:p>
            <a:pPr lvl="1" eaLnBrk="1" hangingPunct="1"/>
            <a:r>
              <a:rPr lang="en-US"/>
              <a:t>FIFO (uncommon)</a:t>
            </a:r>
          </a:p>
          <a:p>
            <a:pPr lvl="1" eaLnBrk="1" hangingPunct="1"/>
            <a:r>
              <a:rPr lang="en-US"/>
              <a:t>LIFO (uncommon)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72099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F5B0AE27-11A8-4812-8FD2-17C8F60466B3}" type="slidenum">
              <a:rPr lang="en-US" altLang="en-US" sz="1000"/>
              <a:pPr algn="r" eaLnBrk="1" hangingPunct="1"/>
              <a:t>52</a:t>
            </a:fld>
            <a:endParaRPr lang="en-US" altLang="en-US" sz="1000"/>
          </a:p>
        </p:txBody>
      </p:sp>
      <p:sp>
        <p:nvSpPr>
          <p:cNvPr id="772101" name="Rectangle 3"/>
          <p:cNvSpPr>
            <a:spLocks noChangeArrowheads="1"/>
          </p:cNvSpPr>
          <p:nvPr/>
        </p:nvSpPr>
        <p:spPr bwMode="auto">
          <a:xfrm>
            <a:off x="1127125" y="1939925"/>
            <a:ext cx="7754938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9641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Others’ Definitions</a:t>
            </a:r>
          </a:p>
        </p:txBody>
      </p:sp>
      <p:sp>
        <p:nvSpPr>
          <p:cNvPr id="11571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/>
              <a:t>Intel </a:t>
            </a:r>
            <a:r>
              <a:rPr lang="en-US" sz="1100"/>
              <a:t>(http://www.intel.com/cd/ids/developer/asmo-na/eng/microprocessors/ia32/xeon/19250.htm?page=2)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/>
              <a:t>Interrupt:</a:t>
            </a:r>
            <a:r>
              <a:rPr lang="en-US" sz="1800"/>
              <a:t> An exception that comes from outside of the processor. There are two kinds of exceptions: local and external. A local exception is generated from a program. External exceptions are usually generated by external I/O devices and received at exception pins. </a:t>
            </a:r>
          </a:p>
          <a:p>
            <a:pPr eaLnBrk="1" hangingPunct="1">
              <a:lnSpc>
                <a:spcPct val="90000"/>
              </a:lnSpc>
            </a:pPr>
            <a:r>
              <a:rPr lang="en-US" sz="2200"/>
              <a:t>PowerPC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Interrupts “allow the processor to change state as a result of external signals, errors, or unusual conditions arising in the execution of instructions”</a:t>
            </a:r>
          </a:p>
          <a:p>
            <a:pPr eaLnBrk="1" hangingPunct="1">
              <a:lnSpc>
                <a:spcPct val="90000"/>
              </a:lnSpc>
            </a:pPr>
            <a:r>
              <a:rPr lang="en-US" sz="2200"/>
              <a:t>PowerPC 604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Everything is an exception</a:t>
            </a:r>
          </a:p>
          <a:p>
            <a:pPr eaLnBrk="1" hangingPunct="1">
              <a:lnSpc>
                <a:spcPct val="90000"/>
              </a:lnSpc>
            </a:pPr>
            <a:r>
              <a:rPr lang="en-US" sz="2200"/>
              <a:t>68K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Everything is an exception</a:t>
            </a:r>
          </a:p>
          <a:p>
            <a:pPr eaLnBrk="1" hangingPunct="1">
              <a:lnSpc>
                <a:spcPct val="90000"/>
              </a:lnSpc>
            </a:pPr>
            <a:r>
              <a:rPr lang="en-US" sz="2200"/>
              <a:t>VAX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Interrupts: device, software, urgent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Exceptions: faults, traps, aborts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86076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Terms</a:t>
            </a:r>
          </a:p>
        </p:txBody>
      </p:sp>
      <p:sp>
        <p:nvSpPr>
          <p:cNvPr id="11591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Synchronous vs. Asynchronous</a:t>
            </a:r>
          </a:p>
          <a:p>
            <a:pPr lvl="1" eaLnBrk="1" hangingPunct="1"/>
            <a:r>
              <a:rPr lang="en-US" dirty="0"/>
              <a:t>Synchronous: event happens in same place in instruction stream every time (assuming same data)</a:t>
            </a:r>
          </a:p>
          <a:p>
            <a:pPr lvl="2" eaLnBrk="1" hangingPunct="1"/>
            <a:r>
              <a:rPr lang="en-US" dirty="0"/>
              <a:t>Basically synonymous with exceptions</a:t>
            </a:r>
          </a:p>
          <a:p>
            <a:pPr lvl="1" eaLnBrk="1" hangingPunct="1"/>
            <a:r>
              <a:rPr lang="en-US" dirty="0"/>
              <a:t>Asynchronous: event can happen at any point </a:t>
            </a:r>
          </a:p>
          <a:p>
            <a:pPr lvl="2" eaLnBrk="1" hangingPunct="1"/>
            <a:r>
              <a:rPr lang="en-US" dirty="0"/>
              <a:t>Basically synonymous with interrupts</a:t>
            </a:r>
          </a:p>
          <a:p>
            <a:pPr eaLnBrk="1" hangingPunct="1"/>
            <a:r>
              <a:rPr lang="en-US" dirty="0"/>
              <a:t>Maskable vs. </a:t>
            </a:r>
            <a:r>
              <a:rPr lang="en-US" dirty="0" err="1"/>
              <a:t>Unmaskable</a:t>
            </a:r>
            <a:endParaRPr lang="en-US" dirty="0"/>
          </a:p>
          <a:p>
            <a:pPr lvl="1" eaLnBrk="1" hangingPunct="1"/>
            <a:r>
              <a:rPr lang="en-US" dirty="0"/>
              <a:t>Interrupts/exceptions can be individually masked</a:t>
            </a:r>
          </a:p>
          <a:p>
            <a:pPr lvl="2" eaLnBrk="1" hangingPunct="1"/>
            <a:r>
              <a:rPr lang="en-US" dirty="0"/>
              <a:t>E.g., misaligned access causes an exception or not?</a:t>
            </a:r>
          </a:p>
          <a:p>
            <a:pPr eaLnBrk="1" hangingPunct="1"/>
            <a:r>
              <a:rPr lang="en-US" dirty="0"/>
              <a:t>User requested </a:t>
            </a:r>
          </a:p>
          <a:p>
            <a:pPr lvl="1" eaLnBrk="1" hangingPunct="1"/>
            <a:r>
              <a:rPr lang="en-US" dirty="0"/>
              <a:t>Users can call </a:t>
            </a:r>
            <a:r>
              <a:rPr lang="en-US" i="1" dirty="0"/>
              <a:t>TRAP</a:t>
            </a:r>
            <a:r>
              <a:rPr lang="en-US" dirty="0"/>
              <a:t> instructions that are handled by the exception handling mechanisms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3531736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Why?</a:t>
            </a:r>
          </a:p>
        </p:txBody>
      </p:sp>
      <p:sp>
        <p:nvSpPr>
          <p:cNvPr id="11632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Don’t want to waste time waiting for rare events</a:t>
            </a:r>
          </a:p>
          <a:p>
            <a:pPr lvl="1" eaLnBrk="1" hangingPunct="1"/>
            <a:r>
              <a:rPr lang="en-US" dirty="0"/>
              <a:t>There are a lot of things to do</a:t>
            </a:r>
          </a:p>
          <a:p>
            <a:pPr lvl="2" eaLnBrk="1" hangingPunct="1"/>
            <a:r>
              <a:rPr lang="en-US" dirty="0"/>
              <a:t>Special hardware to do those things?</a:t>
            </a:r>
          </a:p>
          <a:p>
            <a:pPr lvl="3" eaLnBrk="1" hangingPunct="1"/>
            <a:r>
              <a:rPr lang="en-US" dirty="0"/>
              <a:t>Expensive, infrequent -&gt; antithesis of “optimize the common case”</a:t>
            </a:r>
          </a:p>
          <a:p>
            <a:pPr lvl="2" eaLnBrk="1" hangingPunct="1"/>
            <a:r>
              <a:rPr lang="en-US" dirty="0"/>
              <a:t>Software?</a:t>
            </a:r>
          </a:p>
          <a:p>
            <a:pPr lvl="3" eaLnBrk="1" hangingPunct="1"/>
            <a:r>
              <a:rPr lang="en-US" dirty="0"/>
              <a:t>Cost-effective, how to do it?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Can switch program being run</a:t>
            </a:r>
          </a:p>
          <a:p>
            <a:pPr lvl="1" eaLnBrk="1" hangingPunct="1"/>
            <a:r>
              <a:rPr lang="en-US" dirty="0"/>
              <a:t>When to switch?</a:t>
            </a:r>
          </a:p>
          <a:p>
            <a:pPr lvl="1" eaLnBrk="1" hangingPunct="1"/>
            <a:r>
              <a:rPr lang="en-US" dirty="0"/>
              <a:t>How to switch?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74452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When Do You Call the Handler?</a:t>
            </a:r>
            <a:br>
              <a:rPr lang="en-US" dirty="0"/>
            </a:br>
            <a:r>
              <a:rPr lang="en-US" dirty="0"/>
              <a:t>Where Do You Restart?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Interrupts</a:t>
            </a:r>
          </a:p>
          <a:p>
            <a:pPr lvl="1" eaLnBrk="1" hangingPunct="1"/>
            <a:r>
              <a:rPr lang="en-US"/>
              <a:t>Instruction is allowed to complete before interrupt handler executed (why?)</a:t>
            </a:r>
          </a:p>
          <a:p>
            <a:pPr lvl="1" eaLnBrk="1" hangingPunct="1"/>
            <a:r>
              <a:rPr lang="en-US"/>
              <a:t>Interrupt handler returns to the </a:t>
            </a:r>
            <a:r>
              <a:rPr lang="en-US" i="1"/>
              <a:t>following</a:t>
            </a:r>
            <a:r>
              <a:rPr lang="en-US"/>
              <a:t> instruction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Exceptions</a:t>
            </a:r>
          </a:p>
          <a:p>
            <a:pPr lvl="1" eaLnBrk="1" hangingPunct="1"/>
            <a:r>
              <a:rPr lang="en-US"/>
              <a:t>Instruction causing exception cannot complete without help</a:t>
            </a:r>
          </a:p>
          <a:p>
            <a:pPr lvl="2" eaLnBrk="1" hangingPunct="1"/>
            <a:r>
              <a:rPr lang="en-US"/>
              <a:t>Must call handler before instruction completes</a:t>
            </a:r>
          </a:p>
          <a:p>
            <a:pPr lvl="1" eaLnBrk="1" hangingPunct="1"/>
            <a:r>
              <a:rPr lang="en-US"/>
              <a:t>Exception handler returns to the instruction that caused the exception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53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60n">
  <a:themeElements>
    <a:clrScheme name="Custom 1">
      <a:dk1>
        <a:srgbClr val="003057"/>
      </a:dk1>
      <a:lt1>
        <a:sysClr val="window" lastClr="FFFFFF"/>
      </a:lt1>
      <a:dk2>
        <a:srgbClr val="115E67"/>
      </a:dk2>
      <a:lt2>
        <a:srgbClr val="D9C89E"/>
      </a:lt2>
      <a:accent1>
        <a:srgbClr val="115E67"/>
      </a:accent1>
      <a:accent2>
        <a:srgbClr val="CB6015"/>
      </a:accent2>
      <a:accent3>
        <a:srgbClr val="7FA9AE"/>
      </a:accent3>
      <a:accent4>
        <a:srgbClr val="A9C47F"/>
      </a:accent4>
      <a:accent5>
        <a:srgbClr val="D9C89E"/>
      </a:accent5>
      <a:accent6>
        <a:srgbClr val="F2A900"/>
      </a:accent6>
      <a:hlink>
        <a:srgbClr val="A9C47F"/>
      </a:hlink>
      <a:folHlink>
        <a:srgbClr val="7FA9AE"/>
      </a:folHlink>
    </a:clrScheme>
    <a:fontScheme name="Default Design">
      <a:majorFont>
        <a:latin typeface="Century Gothic"/>
        <a:ea typeface=""/>
        <a:cs typeface="Times New Roman"/>
      </a:majorFont>
      <a:minorFont>
        <a:latin typeface="Century Gothic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>
            <a:srgbClr val="333399"/>
          </a:buClr>
          <a:buSzPct val="100000"/>
          <a:buFont typeface="Century Gothic" pitchFamily="34" charset="0"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rgbClr val="CC6633"/>
            </a:solidFill>
            <a:effectLst/>
            <a:latin typeface="Century Gothic" pitchFamily="34" charset="0"/>
            <a:cs typeface="Times New Roman" pitchFamily="18" charset="0"/>
          </a:defRPr>
        </a:defPPr>
      </a:lstStyle>
    </a:spDef>
    <a:lnDef>
      <a:spPr bwMode="auto">
        <a:noFill/>
        <a:ln w="222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460n" id="{1DFFF42F-61EB-4570-BC87-4E7578A67701}" vid="{B05BC2EA-372D-4626-BE42-726909503E5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460n</Template>
  <TotalTime>57243</TotalTime>
  <Words>3536</Words>
  <Application>Microsoft Macintosh PowerPoint</Application>
  <PresentationFormat>On-screen Show (4:3)</PresentationFormat>
  <Paragraphs>1056</Paragraphs>
  <Slides>52</Slides>
  <Notes>46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Lato</vt:lpstr>
      <vt:lpstr>Arial</vt:lpstr>
      <vt:lpstr>Calibri</vt:lpstr>
      <vt:lpstr>Century Gothic</vt:lpstr>
      <vt:lpstr>Source Sans Pro Light</vt:lpstr>
      <vt:lpstr>Times New Roman</vt:lpstr>
      <vt:lpstr>Wingdings</vt:lpstr>
      <vt:lpstr>460n</vt:lpstr>
      <vt:lpstr>Equation</vt:lpstr>
      <vt:lpstr>382N.1: Computer Architecture            Fall 2018: Lecture 15 </vt:lpstr>
      <vt:lpstr>Announcements</vt:lpstr>
      <vt:lpstr>Last time: Virtual Memory</vt:lpstr>
      <vt:lpstr>Interrupts</vt:lpstr>
      <vt:lpstr>Definitions</vt:lpstr>
      <vt:lpstr>Others’ Definitions</vt:lpstr>
      <vt:lpstr>Terms</vt:lpstr>
      <vt:lpstr>Why?</vt:lpstr>
      <vt:lpstr>When Do You Call the Handler? Where Do You Restart?</vt:lpstr>
      <vt:lpstr>Interrupts in a Processor</vt:lpstr>
      <vt:lpstr>What Happens After An Interrupt/Exception Occurs?</vt:lpstr>
      <vt:lpstr>Vectoring To Interrupt/Exception Handlers</vt:lpstr>
      <vt:lpstr>Handlers</vt:lpstr>
      <vt:lpstr>Nested Exceptions</vt:lpstr>
      <vt:lpstr>Interrupts vs. Exceptions Summary</vt:lpstr>
      <vt:lpstr>CACHES</vt:lpstr>
      <vt:lpstr>Memory, Cache, Processor</vt:lpstr>
      <vt:lpstr>An Early Word on Memory Hierarchy</vt:lpstr>
      <vt:lpstr>Cray-1 Solution: Register File Hierarchy</vt:lpstr>
      <vt:lpstr>Cray-1: More Registers</vt:lpstr>
      <vt:lpstr>DSPs and Stream Processors:  Explicit Memory Hierarchy</vt:lpstr>
      <vt:lpstr>Want Automatic Management</vt:lpstr>
      <vt:lpstr>Caches: Automatic Management of Fast Storage</vt:lpstr>
      <vt:lpstr>How Things Have Progressed</vt:lpstr>
      <vt:lpstr>Basic Cache Issues</vt:lpstr>
      <vt:lpstr>Examples</vt:lpstr>
      <vt:lpstr>How much does a cache help?</vt:lpstr>
      <vt:lpstr>Basic Cache Issues</vt:lpstr>
      <vt:lpstr>Baseline Cache &amp; Memory</vt:lpstr>
      <vt:lpstr>Cache Placement, Part 1</vt:lpstr>
      <vt:lpstr>Function to Address Cache</vt:lpstr>
      <vt:lpstr>Direct-Mapped Cache</vt:lpstr>
      <vt:lpstr>Example: Direct-Mapped Cache</vt:lpstr>
      <vt:lpstr>Do We Need All Those Address Tag Bits?</vt:lpstr>
      <vt:lpstr>Do We Need All Those Address Tag Bits?</vt:lpstr>
      <vt:lpstr>Reminder: Abstract View of Memory</vt:lpstr>
      <vt:lpstr>One Possible Direct-Mapped Cache Implementation</vt:lpstr>
      <vt:lpstr>One Possible Direct-Mapped Cache Implementation</vt:lpstr>
      <vt:lpstr>Conflicts</vt:lpstr>
      <vt:lpstr>Sets</vt:lpstr>
      <vt:lpstr>Sets</vt:lpstr>
      <vt:lpstr>2-Way Set-Associative</vt:lpstr>
      <vt:lpstr>Can Same Structure Implement a 2-Way Set-Associative Cache?</vt:lpstr>
      <vt:lpstr>One Possible 2-Way Set-Associative Cache Implementation</vt:lpstr>
      <vt:lpstr>4-Way Set-Associative  (Fully Associative for a 4-entry cache)</vt:lpstr>
      <vt:lpstr>Set-Associative vs. Direct Mapped</vt:lpstr>
      <vt:lpstr>Locality again</vt:lpstr>
      <vt:lpstr>Example: Block Size (Cache-Line Size) of 2 (Direct Mapped Cache)</vt:lpstr>
      <vt:lpstr>Cache Naming and Placement</vt:lpstr>
      <vt:lpstr>Terms: Types of Misses</vt:lpstr>
      <vt:lpstr>What To Do On Miss?</vt:lpstr>
      <vt:lpstr>Replacement Policy</vt:lpstr>
    </vt:vector>
  </TitlesOfParts>
  <Company>IBM CUSTOMER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360N: Computer Architecture Spring 2005</dc:title>
  <dc:creator>Derek Chiou</dc:creator>
  <cp:lastModifiedBy>Dam Sunwoo</cp:lastModifiedBy>
  <cp:revision>488</cp:revision>
  <cp:lastPrinted>2018-03-06T21:17:01Z</cp:lastPrinted>
  <dcterms:created xsi:type="dcterms:W3CDTF">2004-11-27T22:24:25Z</dcterms:created>
  <dcterms:modified xsi:type="dcterms:W3CDTF">2018-10-24T20:27:11Z</dcterms:modified>
</cp:coreProperties>
</file>