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7"/>
  </p:notesMasterIdLst>
  <p:handoutMasterIdLst>
    <p:handoutMasterId r:id="rId58"/>
  </p:handoutMasterIdLst>
  <p:sldIdLst>
    <p:sldId id="256" r:id="rId2"/>
    <p:sldId id="404" r:id="rId3"/>
    <p:sldId id="819" r:id="rId4"/>
    <p:sldId id="826" r:id="rId5"/>
    <p:sldId id="821" r:id="rId6"/>
    <p:sldId id="822" r:id="rId7"/>
    <p:sldId id="830" r:id="rId8"/>
    <p:sldId id="823" r:id="rId9"/>
    <p:sldId id="824" r:id="rId10"/>
    <p:sldId id="825" r:id="rId11"/>
    <p:sldId id="828" r:id="rId12"/>
    <p:sldId id="827" r:id="rId13"/>
    <p:sldId id="815" r:id="rId14"/>
    <p:sldId id="666" r:id="rId15"/>
    <p:sldId id="667" r:id="rId16"/>
    <p:sldId id="668" r:id="rId17"/>
    <p:sldId id="669" r:id="rId18"/>
    <p:sldId id="670" r:id="rId19"/>
    <p:sldId id="671" r:id="rId20"/>
    <p:sldId id="672" r:id="rId21"/>
    <p:sldId id="673" r:id="rId22"/>
    <p:sldId id="674" r:id="rId23"/>
    <p:sldId id="675" r:id="rId24"/>
    <p:sldId id="676" r:id="rId25"/>
    <p:sldId id="712" r:id="rId26"/>
    <p:sldId id="677" r:id="rId27"/>
    <p:sldId id="708" r:id="rId28"/>
    <p:sldId id="709" r:id="rId29"/>
    <p:sldId id="710" r:id="rId30"/>
    <p:sldId id="832" r:id="rId31"/>
    <p:sldId id="679" r:id="rId32"/>
    <p:sldId id="680" r:id="rId33"/>
    <p:sldId id="682" r:id="rId34"/>
    <p:sldId id="683" r:id="rId35"/>
    <p:sldId id="684" r:id="rId36"/>
    <p:sldId id="685" r:id="rId37"/>
    <p:sldId id="686" r:id="rId38"/>
    <p:sldId id="687" r:id="rId39"/>
    <p:sldId id="831" r:id="rId40"/>
    <p:sldId id="818" r:id="rId41"/>
    <p:sldId id="689" r:id="rId42"/>
    <p:sldId id="741" r:id="rId43"/>
    <p:sldId id="721" r:id="rId44"/>
    <p:sldId id="817" r:id="rId45"/>
    <p:sldId id="722" r:id="rId46"/>
    <p:sldId id="723" r:id="rId47"/>
    <p:sldId id="742" r:id="rId48"/>
    <p:sldId id="724" r:id="rId49"/>
    <p:sldId id="725" r:id="rId50"/>
    <p:sldId id="726" r:id="rId51"/>
    <p:sldId id="734" r:id="rId52"/>
    <p:sldId id="829" r:id="rId53"/>
    <p:sldId id="735" r:id="rId54"/>
    <p:sldId id="820" r:id="rId55"/>
    <p:sldId id="728" r:id="rId5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AD657D-2881-41E5-BC14-BE20F2A310EB}">
          <p14:sldIdLst>
            <p14:sldId id="256"/>
            <p14:sldId id="404"/>
            <p14:sldId id="819"/>
            <p14:sldId id="826"/>
            <p14:sldId id="821"/>
            <p14:sldId id="822"/>
            <p14:sldId id="830"/>
            <p14:sldId id="823"/>
            <p14:sldId id="824"/>
            <p14:sldId id="825"/>
            <p14:sldId id="828"/>
            <p14:sldId id="827"/>
            <p14:sldId id="81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712"/>
            <p14:sldId id="677"/>
            <p14:sldId id="708"/>
            <p14:sldId id="709"/>
            <p14:sldId id="710"/>
            <p14:sldId id="832"/>
            <p14:sldId id="679"/>
            <p14:sldId id="680"/>
            <p14:sldId id="682"/>
            <p14:sldId id="683"/>
            <p14:sldId id="684"/>
            <p14:sldId id="685"/>
            <p14:sldId id="686"/>
            <p14:sldId id="687"/>
            <p14:sldId id="831"/>
            <p14:sldId id="818"/>
            <p14:sldId id="689"/>
            <p14:sldId id="741"/>
            <p14:sldId id="721"/>
            <p14:sldId id="817"/>
            <p14:sldId id="722"/>
            <p14:sldId id="723"/>
            <p14:sldId id="742"/>
            <p14:sldId id="724"/>
            <p14:sldId id="725"/>
            <p14:sldId id="726"/>
            <p14:sldId id="734"/>
            <p14:sldId id="829"/>
            <p14:sldId id="735"/>
            <p14:sldId id="820"/>
            <p14:sldId id="728"/>
          </p14:sldIdLst>
        </p14:section>
        <p14:section name="Untitled Section" id="{B7B8481B-12FB-4AA5-AD2E-010361D1F7A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5FD"/>
    <a:srgbClr val="9900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3" autoAdjust="0"/>
    <p:restoredTop sz="94630"/>
  </p:normalViewPr>
  <p:slideViewPr>
    <p:cSldViewPr>
      <p:cViewPr varScale="1">
        <p:scale>
          <a:sx n="81" d="100"/>
          <a:sy n="81" d="100"/>
        </p:scale>
        <p:origin x="178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皇帝 吕小布" userId="120f9e7590229139" providerId="LiveId" clId="{57A7145E-C99B-4851-B96B-68315B22DE0B}"/>
    <pc:docChg chg="modSld">
      <pc:chgData name="皇帝 吕小布" userId="120f9e7590229139" providerId="LiveId" clId="{57A7145E-C99B-4851-B96B-68315B22DE0B}" dt="2018-11-17T19:29:36.871" v="0" actId="1076"/>
      <pc:docMkLst>
        <pc:docMk/>
      </pc:docMkLst>
      <pc:sldChg chg="modSp">
        <pc:chgData name="皇帝 吕小布" userId="120f9e7590229139" providerId="LiveId" clId="{57A7145E-C99B-4851-B96B-68315B22DE0B}" dt="2018-11-17T19:29:36.871" v="0" actId="1076"/>
        <pc:sldMkLst>
          <pc:docMk/>
          <pc:sldMk cId="1458533605" sldId="687"/>
        </pc:sldMkLst>
        <pc:spChg chg="mod">
          <ac:chgData name="皇帝 吕小布" userId="120f9e7590229139" providerId="LiveId" clId="{57A7145E-C99B-4851-B96B-68315B22DE0B}" dt="2018-11-17T19:29:36.871" v="0" actId="1076"/>
          <ac:spMkLst>
            <pc:docMk/>
            <pc:sldMk cId="1458533605" sldId="687"/>
            <ac:spMk id="78644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9-26T18:58:25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25208 18846 184 0,'0'-11'214'16,"0"2"-14"-16,0 2 27 15,0 2-38-15,0 3 13 16,0 1 121 15,-1 0-76-31,0 0-160 0,-2 2-5 16,-6 36-28-16,-12 48-12 16,10-36-14-16,3-23-4 15,5-9-11-15,-2-5-3 16,1-14-4-16,0-3-4 0,3 0-2 15,0 4-2-15,-2-1 1 16,3-9 0-16,0-8 1 16,5-41 0-16,-3 38 1 15,-4 8 0-15,2 3 1 16,0 5 15-16,-1 2 6 16,-3 10 9-16,4-6 2 0,-1 1 1 15,-2 8-13-15,-6 9-6 16,-17 24-9-16,19-38-1 15,-4-6-4-15,9-4-1 16,0-5 0-16,2 11-1 16,-4-4 1-16,4 2 0 15,-1 2 1-15,0 1 1 16,-2 0-1-16,-7 15 1 16,-23 32-1-16,15-40 7 15,3-6 1-15,-1-16 2 16,5 4 0-16,-1-6 0 15,5-2-7-15,-1 1 2 16,-2 23 0-16,-2 6 1 16,-1 11 0-16,-4 9 0 15,-5-1-4-15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03T18:54:39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13382 15632 198 0,'-6'6'-29'16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80" units="cm"/>
          <inkml:channel name="Y" type="integer" max="696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7-09-28T18:28:11.901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548-61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80" units="cm"/>
          <inkml:channel name="Y" type="integer" max="696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7-09-28T18:28:00.17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0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99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76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97D955D-FF66-4419-ABC6-E224C5577B17}" type="slidenum">
              <a:rPr lang="en-US" sz="1200"/>
              <a:pPr algn="r" eaLnBrk="1" hangingPunct="1"/>
              <a:t>30</a:t>
            </a:fld>
            <a:endParaRPr lang="en-US" sz="1200"/>
          </a:p>
        </p:txBody>
      </p:sp>
      <p:sp>
        <p:nvSpPr>
          <p:cNvPr id="76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00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E487F0CC-75DA-4E0B-AF4D-0C7F3E430E68}" type="slidenum">
              <a:rPr lang="en-US" sz="1200"/>
              <a:pPr algn="r" eaLnBrk="1" hangingPunct="1"/>
              <a:t>31</a:t>
            </a:fld>
            <a:endParaRPr lang="en-US" sz="1200"/>
          </a:p>
        </p:txBody>
      </p:sp>
      <p:sp>
        <p:nvSpPr>
          <p:cNvPr id="77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642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999B16CF-EFF3-481B-9744-9699F6040EE3}" type="slidenum">
              <a:rPr lang="en-US" sz="1200"/>
              <a:pPr algn="r" eaLnBrk="1" hangingPunct="1"/>
              <a:t>32</a:t>
            </a:fld>
            <a:endParaRPr lang="en-US" sz="1200"/>
          </a:p>
        </p:txBody>
      </p:sp>
      <p:sp>
        <p:nvSpPr>
          <p:cNvPr id="773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731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98611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7EC6903-3BFF-4B77-85BA-20C22240824A}" type="slidenum">
              <a:rPr lang="en-US" sz="1200"/>
              <a:pPr algn="r" eaLnBrk="1" hangingPunct="1"/>
              <a:t>33</a:t>
            </a:fld>
            <a:endParaRPr lang="en-US" sz="1200"/>
          </a:p>
        </p:txBody>
      </p:sp>
      <p:sp>
        <p:nvSpPr>
          <p:cNvPr id="777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772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02427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10EDF3F-9157-4C0B-B1B1-4793DA6526A2}" type="slidenum">
              <a:rPr lang="en-US" sz="1200"/>
              <a:pPr algn="r" eaLnBrk="1" hangingPunct="1"/>
              <a:t>34</a:t>
            </a:fld>
            <a:endParaRPr lang="en-US" sz="1200"/>
          </a:p>
        </p:txBody>
      </p:sp>
      <p:sp>
        <p:nvSpPr>
          <p:cNvPr id="779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792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00637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8F2F98D-1261-4663-9BBA-4434E7EF53EF}" type="slidenum">
              <a:rPr lang="en-US" sz="1200"/>
              <a:pPr algn="r" eaLnBrk="1" hangingPunct="1"/>
              <a:t>35</a:t>
            </a:fld>
            <a:endParaRPr lang="en-US" sz="1200"/>
          </a:p>
        </p:txBody>
      </p:sp>
      <p:sp>
        <p:nvSpPr>
          <p:cNvPr id="781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813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42967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155ACB1C-C379-45AC-B427-C99B24A61164}" type="slidenum">
              <a:rPr lang="en-US" sz="1200"/>
              <a:pPr algn="r" eaLnBrk="1" hangingPunct="1"/>
              <a:t>36</a:t>
            </a:fld>
            <a:endParaRPr lang="en-US" sz="1200"/>
          </a:p>
        </p:txBody>
      </p:sp>
      <p:sp>
        <p:nvSpPr>
          <p:cNvPr id="783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833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1593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49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47C855A-0AAC-44E0-A160-2252A4828328}" type="slidenum">
              <a:rPr lang="en-US" sz="1200"/>
              <a:pPr algn="r" eaLnBrk="1" hangingPunct="1"/>
              <a:t>37</a:t>
            </a:fld>
            <a:endParaRPr lang="en-US" sz="1200"/>
          </a:p>
        </p:txBody>
      </p:sp>
      <p:sp>
        <p:nvSpPr>
          <p:cNvPr id="785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854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09264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3F93E3A6-6C36-465B-BEDB-50B38165B648}" type="slidenum">
              <a:rPr lang="en-US" sz="1200"/>
              <a:pPr algn="r" eaLnBrk="1" hangingPunct="1"/>
              <a:t>38</a:t>
            </a:fld>
            <a:endParaRPr lang="en-US" sz="1200"/>
          </a:p>
        </p:txBody>
      </p:sp>
      <p:sp>
        <p:nvSpPr>
          <p:cNvPr id="787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874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02946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3F93E3A6-6C36-465B-BEDB-50B38165B648}" type="slidenum">
              <a:rPr lang="en-US" sz="1200"/>
              <a:pPr algn="r" eaLnBrk="1" hangingPunct="1"/>
              <a:t>39</a:t>
            </a:fld>
            <a:endParaRPr lang="en-US" sz="1200"/>
          </a:p>
        </p:txBody>
      </p:sp>
      <p:sp>
        <p:nvSpPr>
          <p:cNvPr id="787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874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42669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833516E-F059-49A9-BFED-616C6A066E20}" type="slidenum">
              <a:rPr lang="en-US" sz="1200"/>
              <a:pPr algn="r" eaLnBrk="1" hangingPunct="1"/>
              <a:t>41</a:t>
            </a:fld>
            <a:endParaRPr lang="en-US" sz="1200"/>
          </a:p>
        </p:txBody>
      </p:sp>
      <p:sp>
        <p:nvSpPr>
          <p:cNvPr id="954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7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97D955D-FF66-4419-ABC6-E224C5577B17}" type="slidenum">
              <a:rPr lang="en-US" sz="1200"/>
              <a:pPr algn="r" eaLnBrk="1" hangingPunct="1"/>
              <a:t>43</a:t>
            </a:fld>
            <a:endParaRPr lang="en-US" sz="1200"/>
          </a:p>
        </p:txBody>
      </p:sp>
      <p:sp>
        <p:nvSpPr>
          <p:cNvPr id="76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863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5F353-13E3-4628-A428-6563EFDBF3F6}" type="slidenum">
              <a:rPr lang="en-US"/>
              <a:pPr/>
              <a:t>45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99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6272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79192-7564-4A85-8166-5404530B9CF0}" type="slidenum">
              <a:rPr lang="en-US"/>
              <a:pPr/>
              <a:t>48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55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6EC2C8-B852-4D84-A00E-784020012E1F}" type="slidenum">
              <a:rPr lang="en-US"/>
              <a:pPr/>
              <a:t>49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10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F9E95-1C89-4EFD-A8D7-F1121F9F420D}" type="slidenum">
              <a:rPr lang="en-US"/>
              <a:pPr/>
              <a:t>50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4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6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39F2FC57-6D80-4649-AEF7-29393EFBFA5C}" type="slidenum">
              <a:rPr lang="en-US" sz="1200"/>
              <a:pPr algn="r" eaLnBrk="1" hangingPunct="1"/>
              <a:t>55</a:t>
            </a:fld>
            <a:endParaRPr lang="en-US" sz="1200"/>
          </a:p>
        </p:txBody>
      </p:sp>
      <p:sp>
        <p:nvSpPr>
          <p:cNvPr id="76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8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86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2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0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4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7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  <p:sp>
        <p:nvSpPr>
          <p:cNvPr id="8" name="Text Box 41"/>
          <p:cNvSpPr txBox="1">
            <a:spLocks noChangeArrowheads="1"/>
          </p:cNvSpPr>
          <p:nvPr userDrawn="1"/>
        </p:nvSpPr>
        <p:spPr bwMode="auto">
          <a:xfrm>
            <a:off x="-22225" y="6613525"/>
            <a:ext cx="1851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cs typeface="Arial" charset="0"/>
              </a:rPr>
              <a:t>© Derek Chiou &amp; Mattan Erez</a:t>
            </a:r>
          </a:p>
        </p:txBody>
      </p:sp>
    </p:spTree>
    <p:extLst>
      <p:ext uri="{BB962C8B-B14F-4D97-AF65-F5344CB8AC3E}">
        <p14:creationId xmlns:p14="http://schemas.microsoft.com/office/powerpoint/2010/main" val="29088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5204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66326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059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7859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9137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068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69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1860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4082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91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457200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leels.org/ajaleel/publications/isca2010-rrip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TT3D0JTBiiIWAqXlKes1jK7uYyBHKMxCJyxGbE2aEoc/edit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TT3D0JTBiiIWAqXlKes1jK7uYyBHKMxCJyxGbE2aEoc/edit?usp=shar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3" Type="http://schemas.openxmlformats.org/officeDocument/2006/relationships/image" Target="../media/image1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32" Type="http://schemas.openxmlformats.org/officeDocument/2006/relationships/customXml" Target="../ink/ink4.xml"/><Relationship Id="rId31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seweb.ucsd.edu/~calder/papers/ASPLOS-02-SimPoint.pdf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kluk.org/ck/papers/pin_pldi05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nipersim.org/" TargetMode="External"/><Relationship Id="rId2" Type="http://schemas.openxmlformats.org/officeDocument/2006/relationships/hyperlink" Target="http://gem5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c2.ece.tamu.edu/" TargetMode="External"/><Relationship Id="rId5" Type="http://schemas.openxmlformats.org/officeDocument/2006/relationships/hyperlink" Target="https://github.com/ChampSim/ChampSim" TargetMode="External"/><Relationship Id="rId4" Type="http://schemas.openxmlformats.org/officeDocument/2006/relationships/hyperlink" Target="https://github.com/s5z/zsi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382N.1: Computer Architecture</a:t>
            </a:r>
            <a:br>
              <a:rPr lang="en-US" dirty="0"/>
            </a:br>
            <a:r>
              <a:rPr lang="en-US" dirty="0"/>
              <a:t>           Fall 2018: Lecture 16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 Sunwoo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 dirty="0"/>
              <a:t>Arm Research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949240" y="6771240"/>
              <a:ext cx="126000" cy="82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8440" y="6762240"/>
                <a:ext cx="1450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815360" y="5627520"/>
              <a:ext cx="2520" cy="2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2480" y="5624280"/>
                <a:ext cx="8640" cy="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4A76-22FA-1E42-867E-CB792ED9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RRIP: Re-reference Interval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005D-62FC-3347-BB30-489BE8CCD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 of cache replacement policies that focus on cases that perform badly under LRU (Least Recent Used)</a:t>
            </a:r>
          </a:p>
          <a:p>
            <a:r>
              <a:rPr lang="en-US" dirty="0"/>
              <a:t>We will discuss in greater detail during the cache lectures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F9D4C-AC1A-9545-A857-67E3B38B0190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0E309-BA2F-1C43-99DB-8F97E12A427D}"/>
              </a:ext>
            </a:extLst>
          </p:cNvPr>
          <p:cNvSpPr txBox="1"/>
          <p:nvPr/>
        </p:nvSpPr>
        <p:spPr>
          <a:xfrm>
            <a:off x="436759" y="6019800"/>
            <a:ext cx="850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hlinkClick r:id="rId2"/>
              </a:rPr>
              <a:t>http://www.jaleels.org/ajaleel/publications/isca2010-rrip.pdf</a:t>
            </a:r>
            <a:r>
              <a:rPr lang="en-US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85904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5028-5E62-9C4E-8BE3-2D12B3A2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Lab (Reprise)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6934-E95B-0F40-A2A7-8A394BD2F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b="1" dirty="0"/>
              <a:t>RRIP</a:t>
            </a:r>
            <a:r>
              <a:rPr lang="en-US" dirty="0"/>
              <a:t> (SRRIP and DRRIP) against LRU on a set of benchmarks</a:t>
            </a:r>
          </a:p>
          <a:p>
            <a:endParaRPr lang="en-US" dirty="0"/>
          </a:p>
          <a:p>
            <a:r>
              <a:rPr lang="en-US" dirty="0"/>
              <a:t>Evaluate using </a:t>
            </a:r>
            <a:r>
              <a:rPr lang="en-US" b="1" dirty="0" err="1"/>
              <a:t>Simpoints</a:t>
            </a:r>
            <a:r>
              <a:rPr lang="en-US" dirty="0"/>
              <a:t> of select </a:t>
            </a:r>
            <a:r>
              <a:rPr lang="en-US" b="1" dirty="0"/>
              <a:t>SPEC Benchmarks </a:t>
            </a:r>
            <a:r>
              <a:rPr lang="en-US" dirty="0"/>
              <a:t>on </a:t>
            </a:r>
            <a:r>
              <a:rPr lang="en-US" b="1" dirty="0" err="1"/>
              <a:t>ChampSim</a:t>
            </a:r>
            <a:endParaRPr lang="en-US" b="1" dirty="0"/>
          </a:p>
          <a:p>
            <a:r>
              <a:rPr lang="en-US" dirty="0" err="1"/>
              <a:t>Simpoints</a:t>
            </a:r>
            <a:r>
              <a:rPr lang="en-US" dirty="0"/>
              <a:t> and traces will be generated using </a:t>
            </a:r>
            <a:r>
              <a:rPr lang="en-US" b="1" dirty="0"/>
              <a:t>Pin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the lab in </a:t>
            </a:r>
            <a:r>
              <a:rPr lang="en-US" b="1" dirty="0"/>
              <a:t>group of 2</a:t>
            </a:r>
          </a:p>
          <a:p>
            <a:r>
              <a:rPr lang="en-US" dirty="0"/>
              <a:t>Submit the final presentation file (.ppt or .pdf) by Dec 10 (11:59pm)</a:t>
            </a:r>
          </a:p>
          <a:p>
            <a:r>
              <a:rPr lang="en-US" dirty="0"/>
              <a:t>Start early!</a:t>
            </a:r>
          </a:p>
          <a:p>
            <a:pPr lvl="1"/>
            <a:r>
              <a:rPr lang="en-US" dirty="0" err="1"/>
              <a:t>Simpoint</a:t>
            </a:r>
            <a:r>
              <a:rPr lang="en-US" dirty="0"/>
              <a:t> / trace generation can be time consuming!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3395E-337D-4748-BA6E-B9F88F359131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E4804-F48C-1540-B732-DE821A9F84D9}"/>
              </a:ext>
            </a:extLst>
          </p:cNvPr>
          <p:cNvSpPr txBox="1"/>
          <p:nvPr/>
        </p:nvSpPr>
        <p:spPr>
          <a:xfrm>
            <a:off x="6096000" y="70291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hlinkClick r:id="rId2"/>
              </a:rPr>
              <a:t>Lab description</a:t>
            </a:r>
            <a:r>
              <a:rPr lang="en-US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2650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DD5F-CB6C-B240-A8CA-503AE8A3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submit?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B063-E2B6-784F-AA69-A3FD510D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should include the following information:</a:t>
            </a:r>
          </a:p>
          <a:p>
            <a:pPr lvl="1"/>
            <a:r>
              <a:rPr lang="en-US" dirty="0"/>
              <a:t>Brief summary of the RRIP cache replacement policies</a:t>
            </a:r>
          </a:p>
          <a:p>
            <a:pPr lvl="1"/>
            <a:r>
              <a:rPr lang="en-US" dirty="0"/>
              <a:t>Your </a:t>
            </a:r>
            <a:r>
              <a:rPr lang="en-US" dirty="0" err="1"/>
              <a:t>SimPoint</a:t>
            </a:r>
            <a:r>
              <a:rPr lang="en-US" dirty="0"/>
              <a:t> setup</a:t>
            </a:r>
          </a:p>
          <a:p>
            <a:pPr lvl="2"/>
            <a:r>
              <a:rPr lang="en-US" dirty="0"/>
              <a:t># of </a:t>
            </a:r>
            <a:r>
              <a:rPr lang="en-US" dirty="0" err="1"/>
              <a:t>SimPoints</a:t>
            </a:r>
            <a:r>
              <a:rPr lang="en-US" dirty="0"/>
              <a:t>, length of </a:t>
            </a:r>
            <a:r>
              <a:rPr lang="en-US" dirty="0" err="1"/>
              <a:t>SimPoints</a:t>
            </a:r>
            <a:r>
              <a:rPr lang="en-US" dirty="0"/>
              <a:t> used</a:t>
            </a:r>
          </a:p>
          <a:p>
            <a:pPr lvl="2"/>
            <a:r>
              <a:rPr lang="en-US" dirty="0"/>
              <a:t>List of identified </a:t>
            </a:r>
            <a:r>
              <a:rPr lang="en-US" dirty="0" err="1"/>
              <a:t>SimPoints</a:t>
            </a:r>
            <a:r>
              <a:rPr lang="en-US" dirty="0"/>
              <a:t> and weights for each benchmark</a:t>
            </a:r>
          </a:p>
          <a:p>
            <a:pPr lvl="1"/>
            <a:r>
              <a:rPr lang="en-US" dirty="0"/>
              <a:t>Quantitative evaluation</a:t>
            </a:r>
          </a:p>
          <a:p>
            <a:pPr lvl="2"/>
            <a:r>
              <a:rPr lang="en-US" dirty="0"/>
              <a:t>Important metrics for comparing cache replacement policies &amp; rationale</a:t>
            </a:r>
          </a:p>
          <a:p>
            <a:pPr lvl="2"/>
            <a:r>
              <a:rPr lang="en-US" dirty="0"/>
              <a:t>Methodology (system configurations, how you collected data)</a:t>
            </a:r>
          </a:p>
          <a:p>
            <a:pPr lvl="2"/>
            <a:r>
              <a:rPr lang="en-US" dirty="0"/>
              <a:t>Your evaluation data for RRIP vs. LRU</a:t>
            </a:r>
          </a:p>
          <a:p>
            <a:pPr lvl="3"/>
            <a:r>
              <a:rPr lang="en-US" dirty="0"/>
              <a:t>Different cache sizes</a:t>
            </a:r>
          </a:p>
          <a:p>
            <a:pPr lvl="3"/>
            <a:r>
              <a:rPr lang="en-US" dirty="0"/>
              <a:t>Different set-</a:t>
            </a:r>
            <a:r>
              <a:rPr lang="en-US" dirty="0" err="1"/>
              <a:t>associativities</a:t>
            </a:r>
            <a:endParaRPr lang="en-US" dirty="0"/>
          </a:p>
          <a:p>
            <a:pPr lvl="3"/>
            <a:r>
              <a:rPr lang="en-US" dirty="0"/>
              <a:t>S-curve (refer to Figure 9 in the RRIP paper)</a:t>
            </a:r>
          </a:p>
          <a:p>
            <a:pPr lvl="3"/>
            <a:r>
              <a:rPr lang="en-US" dirty="0"/>
              <a:t>Effect of prefetch vs. no prefetch</a:t>
            </a:r>
          </a:p>
          <a:p>
            <a:pPr lvl="1"/>
            <a:r>
              <a:rPr lang="en-US" dirty="0"/>
              <a:t>Analysis</a:t>
            </a:r>
          </a:p>
          <a:p>
            <a:pPr lvl="2"/>
            <a:r>
              <a:rPr lang="en-US" dirty="0"/>
              <a:t>Discuss your observations, insights from the data</a:t>
            </a:r>
          </a:p>
          <a:p>
            <a:pPr lvl="2"/>
            <a:r>
              <a:rPr lang="en-US" dirty="0"/>
              <a:t>Conclude and make recommendation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EE5AB-EC57-5543-8313-46F2FCF58809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826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Interrupts and Exceptions</a:t>
            </a:r>
          </a:p>
          <a:p>
            <a:endParaRPr lang="en-US" sz="2400" dirty="0"/>
          </a:p>
          <a:p>
            <a:r>
              <a:rPr lang="en-US" sz="2400" dirty="0"/>
              <a:t>Caches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97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2514600" y="6591300"/>
            <a:ext cx="4114800" cy="342900"/>
          </a:xfrm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Direct-Mapped Cache Implementation</a:t>
            </a:r>
          </a:p>
        </p:txBody>
      </p:sp>
      <p:sp>
        <p:nvSpPr>
          <p:cNvPr id="856068" name="Rectangle 4"/>
          <p:cNvSpPr>
            <a:spLocks noChangeArrowheads="1"/>
          </p:cNvSpPr>
          <p:nvPr/>
        </p:nvSpPr>
        <p:spPr bwMode="auto">
          <a:xfrm>
            <a:off x="12954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69" name="Rectangle 5"/>
          <p:cNvSpPr>
            <a:spLocks noChangeArrowheads="1"/>
          </p:cNvSpPr>
          <p:nvPr/>
        </p:nvSpPr>
        <p:spPr bwMode="auto">
          <a:xfrm>
            <a:off x="12954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0" name="Rectangle 6"/>
          <p:cNvSpPr>
            <a:spLocks noChangeArrowheads="1"/>
          </p:cNvSpPr>
          <p:nvPr/>
        </p:nvSpPr>
        <p:spPr bwMode="auto">
          <a:xfrm>
            <a:off x="12954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1" name="Rectangle 7"/>
          <p:cNvSpPr>
            <a:spLocks noChangeArrowheads="1"/>
          </p:cNvSpPr>
          <p:nvPr/>
        </p:nvSpPr>
        <p:spPr bwMode="auto">
          <a:xfrm>
            <a:off x="12954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2" name="Rectangle 8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3" name="Rectangle 9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4" name="Rectangle 10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5" name="Rectangle 11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56076" name="Rectangle 12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7" name="Rectangle 13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8" name="Rectangle 14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79" name="Rectangle 15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0" name="Rectangle 16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1" name="Rectangle 17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2" name="Rectangle 18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3" name="Rectangle 19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4" name="Rectangle 20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5" name="Rectangle 21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6" name="Rectangle 22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7" name="Rectangle 23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6088" name="Rectangle 24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56089" name="Rectangle 25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56090" name="Rectangle 26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56091" name="Rectangle 27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56092" name="Rectangle 28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56093" name="Rectangle 29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56094" name="Rectangle 30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56095" name="Rectangle 31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56096" name="Rectangle 32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56097" name="Rectangle 33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56098" name="Rectangle 34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56099" name="Rectangle 35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56100" name="Rectangle 36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56101" name="Rectangle 37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56102" name="Rectangle 38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56103" name="Rectangle 39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56104" name="Text Box 40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56105" name="Text Box 41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56106" name="Rectangle 42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grpSp>
        <p:nvGrpSpPr>
          <p:cNvPr id="856107" name="Group 43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56108" name="Rectangle 44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09" name="Rectangle 45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10" name="Rectangle 46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11" name="Rectangle 47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6112" name="Rectangle 48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56113" name="Rectangle 49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56114" name="Rectangle 50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56115" name="Rectangle 51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grpSp>
        <p:nvGrpSpPr>
          <p:cNvPr id="856116" name="Group 52"/>
          <p:cNvGrpSpPr>
            <a:grpSpLocks/>
          </p:cNvGrpSpPr>
          <p:nvPr/>
        </p:nvGrpSpPr>
        <p:grpSpPr bwMode="auto">
          <a:xfrm>
            <a:off x="214312" y="2971800"/>
            <a:ext cx="2544764" cy="1814513"/>
            <a:chOff x="135" y="3024"/>
            <a:chExt cx="1603" cy="1143"/>
          </a:xfrm>
        </p:grpSpPr>
        <p:sp>
          <p:nvSpPr>
            <p:cNvPr id="856117" name="Rectangle 53"/>
            <p:cNvSpPr>
              <a:spLocks noChangeArrowheads="1"/>
            </p:cNvSpPr>
            <p:nvPr/>
          </p:nvSpPr>
          <p:spPr bwMode="auto">
            <a:xfrm>
              <a:off x="432" y="3024"/>
              <a:ext cx="1008" cy="576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Cache</a:t>
              </a:r>
            </a:p>
            <a:p>
              <a:pPr algn="ctr" eaLnBrk="0" hangingPunct="0"/>
              <a:r>
                <a:rPr lang="en-US" sz="2000"/>
                <a:t>SRAM</a:t>
              </a:r>
            </a:p>
          </p:txBody>
        </p:sp>
        <p:sp>
          <p:nvSpPr>
            <p:cNvPr id="856118" name="Line 54"/>
            <p:cNvSpPr>
              <a:spLocks noChangeShapeType="1"/>
            </p:cNvSpPr>
            <p:nvPr/>
          </p:nvSpPr>
          <p:spPr bwMode="auto">
            <a:xfrm>
              <a:off x="192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19" name="Line 55"/>
            <p:cNvSpPr>
              <a:spLocks noChangeShapeType="1"/>
            </p:cNvSpPr>
            <p:nvPr/>
          </p:nvSpPr>
          <p:spPr bwMode="auto">
            <a:xfrm>
              <a:off x="912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0" name="Line 56"/>
            <p:cNvSpPr>
              <a:spLocks noChangeShapeType="1"/>
            </p:cNvSpPr>
            <p:nvPr/>
          </p:nvSpPr>
          <p:spPr bwMode="auto">
            <a:xfrm flipH="1">
              <a:off x="240" y="321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1" name="Text Box 57"/>
            <p:cNvSpPr txBox="1">
              <a:spLocks noChangeArrowheads="1"/>
            </p:cNvSpPr>
            <p:nvPr/>
          </p:nvSpPr>
          <p:spPr bwMode="auto">
            <a:xfrm>
              <a:off x="192" y="336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/>
                <a:t>2</a:t>
              </a:r>
            </a:p>
          </p:txBody>
        </p:sp>
        <p:sp>
          <p:nvSpPr>
            <p:cNvPr id="856122" name="Line 58"/>
            <p:cNvSpPr>
              <a:spLocks noChangeShapeType="1"/>
            </p:cNvSpPr>
            <p:nvPr/>
          </p:nvSpPr>
          <p:spPr bwMode="auto">
            <a:xfrm flipH="1">
              <a:off x="864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3" name="Text Box 59"/>
            <p:cNvSpPr txBox="1">
              <a:spLocks noChangeArrowheads="1"/>
            </p:cNvSpPr>
            <p:nvPr/>
          </p:nvSpPr>
          <p:spPr bwMode="auto">
            <a:xfrm>
              <a:off x="135" y="3934"/>
              <a:ext cx="16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dirty="0" err="1"/>
                <a:t>addr_tag</a:t>
              </a:r>
              <a:r>
                <a:rPr lang="en-US" sz="1800" dirty="0"/>
                <a:t> + valid + data</a:t>
              </a:r>
            </a:p>
          </p:txBody>
        </p:sp>
      </p:grpSp>
      <p:grpSp>
        <p:nvGrpSpPr>
          <p:cNvPr id="856124" name="Group 60"/>
          <p:cNvGrpSpPr>
            <a:grpSpLocks/>
          </p:cNvGrpSpPr>
          <p:nvPr/>
        </p:nvGrpSpPr>
        <p:grpSpPr bwMode="auto">
          <a:xfrm>
            <a:off x="3048000" y="1905000"/>
            <a:ext cx="1371600" cy="4633913"/>
            <a:chOff x="3168" y="1152"/>
            <a:chExt cx="864" cy="2919"/>
          </a:xfrm>
        </p:grpSpPr>
        <p:sp>
          <p:nvSpPr>
            <p:cNvPr id="856125" name="Rectangle 61"/>
            <p:cNvSpPr>
              <a:spLocks noChangeArrowheads="1"/>
            </p:cNvSpPr>
            <p:nvPr/>
          </p:nvSpPr>
          <p:spPr bwMode="auto">
            <a:xfrm>
              <a:off x="3408" y="1152"/>
              <a:ext cx="624" cy="2304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Mem</a:t>
              </a:r>
            </a:p>
            <a:p>
              <a:pPr algn="ctr" eaLnBrk="0" hangingPunct="0"/>
              <a:r>
                <a:rPr lang="en-US" sz="2000"/>
                <a:t>(DRAM)</a:t>
              </a:r>
            </a:p>
          </p:txBody>
        </p:sp>
        <p:sp>
          <p:nvSpPr>
            <p:cNvPr id="856126" name="Line 62"/>
            <p:cNvSpPr>
              <a:spLocks noChangeShapeType="1"/>
            </p:cNvSpPr>
            <p:nvPr/>
          </p:nvSpPr>
          <p:spPr bwMode="auto">
            <a:xfrm>
              <a:off x="3168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7" name="Line 63"/>
            <p:cNvSpPr>
              <a:spLocks noChangeShapeType="1"/>
            </p:cNvSpPr>
            <p:nvPr/>
          </p:nvSpPr>
          <p:spPr bwMode="auto">
            <a:xfrm flipH="1">
              <a:off x="3216" y="216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28" name="Text Box 64"/>
            <p:cNvSpPr txBox="1">
              <a:spLocks noChangeArrowheads="1"/>
            </p:cNvSpPr>
            <p:nvPr/>
          </p:nvSpPr>
          <p:spPr bwMode="auto">
            <a:xfrm>
              <a:off x="3168" y="23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/>
                <a:t>4</a:t>
              </a:r>
            </a:p>
          </p:txBody>
        </p:sp>
        <p:sp>
          <p:nvSpPr>
            <p:cNvPr id="856129" name="Line 65"/>
            <p:cNvSpPr>
              <a:spLocks noChangeShapeType="1"/>
            </p:cNvSpPr>
            <p:nvPr/>
          </p:nvSpPr>
          <p:spPr bwMode="auto">
            <a:xfrm>
              <a:off x="3709" y="350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30" name="Line 66"/>
            <p:cNvSpPr>
              <a:spLocks noChangeShapeType="1"/>
            </p:cNvSpPr>
            <p:nvPr/>
          </p:nvSpPr>
          <p:spPr bwMode="auto">
            <a:xfrm flipH="1">
              <a:off x="3661" y="360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131" name="Text Box 67"/>
            <p:cNvSpPr txBox="1">
              <a:spLocks noChangeArrowheads="1"/>
            </p:cNvSpPr>
            <p:nvPr/>
          </p:nvSpPr>
          <p:spPr bwMode="auto">
            <a:xfrm>
              <a:off x="3534" y="3840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data</a:t>
              </a:r>
            </a:p>
          </p:txBody>
        </p:sp>
      </p:grpSp>
      <p:sp>
        <p:nvSpPr>
          <p:cNvPr id="73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Cache state is RAM!</a:t>
            </a:r>
          </a:p>
          <a:p>
            <a:r>
              <a:rPr lang="en-US" sz="2000" dirty="0"/>
              <a:t>Implement cache as a single SRAM</a:t>
            </a:r>
          </a:p>
          <a:p>
            <a:r>
              <a:rPr lang="en-US" sz="2000" dirty="0"/>
              <a:t>Need appropriate comparators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Memory is implemented as a DRAM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755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5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5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88" grpId="0"/>
      <p:bldP spid="856089" grpId="0"/>
      <p:bldP spid="856090" grpId="0"/>
      <p:bldP spid="856091" grpId="0"/>
      <p:bldP spid="856092" grpId="0"/>
      <p:bldP spid="856093" grpId="0"/>
      <p:bldP spid="856094" grpId="0"/>
      <p:bldP spid="856095" grpId="0"/>
      <p:bldP spid="856096" grpId="0"/>
      <p:bldP spid="856097" grpId="0"/>
      <p:bldP spid="856098" grpId="0"/>
      <p:bldP spid="856099" grpId="0"/>
      <p:bldP spid="856100" grpId="0"/>
      <p:bldP spid="856101" grpId="0"/>
      <p:bldP spid="856102" grpId="0"/>
      <p:bldP spid="856103" grpId="0"/>
      <p:bldP spid="856112" grpId="0"/>
      <p:bldP spid="856113" grpId="0"/>
      <p:bldP spid="856114" grpId="0"/>
      <p:bldP spid="8561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What if our access pattern is mostly contiguous but not completely?</a:t>
            </a:r>
          </a:p>
          <a:p>
            <a:pPr>
              <a:buNone/>
            </a:pPr>
            <a:r>
              <a:rPr lang="en-US" sz="2000" dirty="0"/>
              <a:t>For (I = 0; I &lt; 3; ++I) {</a:t>
            </a:r>
          </a:p>
          <a:p>
            <a:pPr lvl="1">
              <a:buNone/>
            </a:pPr>
            <a:r>
              <a:rPr lang="en-US" sz="1800" dirty="0"/>
              <a:t>A += mem[</a:t>
            </a:r>
            <a:r>
              <a:rPr lang="en-US" sz="1800" dirty="0" err="1"/>
              <a:t>i</a:t>
            </a:r>
            <a:r>
              <a:rPr lang="en-US" sz="1800" dirty="0"/>
              <a:t>];</a:t>
            </a:r>
          </a:p>
          <a:p>
            <a:pPr>
              <a:buNone/>
            </a:pPr>
            <a:r>
              <a:rPr lang="en-US" sz="2000" dirty="0"/>
              <a:t>}	</a:t>
            </a:r>
          </a:p>
          <a:p>
            <a:pPr>
              <a:buNone/>
            </a:pPr>
            <a:r>
              <a:rPr lang="en-US" sz="2000" dirty="0"/>
              <a:t>A += mem[5];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Assume mem == 0b1000</a:t>
            </a:r>
          </a:p>
          <a:p>
            <a:r>
              <a:rPr lang="en-US" sz="2000" dirty="0" err="1"/>
              <a:t>ldw</a:t>
            </a:r>
            <a:r>
              <a:rPr lang="en-US" sz="2000" dirty="0"/>
              <a:t> R</a:t>
            </a:r>
            <a:r>
              <a:rPr lang="en-US" sz="2000" baseline="-25000" dirty="0"/>
              <a:t>a</a:t>
            </a:r>
            <a:r>
              <a:rPr lang="en-US" sz="2000" dirty="0"/>
              <a:t>, 0b1000</a:t>
            </a:r>
          </a:p>
          <a:p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0b1001; add 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/>
              <a:t>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endParaRPr lang="en-US" sz="2000" dirty="0"/>
          </a:p>
          <a:p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0b1010; add 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/>
              <a:t>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endParaRPr lang="en-US" sz="2000" dirty="0"/>
          </a:p>
          <a:p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0b1101; add 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/>
              <a:t>R</a:t>
            </a:r>
            <a:r>
              <a:rPr lang="en-US" sz="2000" baseline="-25000" dirty="0"/>
              <a:t>a </a:t>
            </a:r>
            <a:r>
              <a:rPr lang="en-US" sz="2000" dirty="0"/>
              <a:t>,</a:t>
            </a:r>
            <a:r>
              <a:rPr lang="en-US" sz="2000" baseline="-25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endParaRPr lang="en-US" sz="2000" baseline="-25000" dirty="0"/>
          </a:p>
          <a:p>
            <a:r>
              <a:rPr lang="en-US" sz="2000" baseline="-25000" dirty="0"/>
              <a:t>…….</a:t>
            </a:r>
          </a:p>
          <a:p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b</a:t>
            </a:r>
            <a:r>
              <a:rPr lang="en-US" sz="2000" dirty="0"/>
              <a:t>, 0b1001; cache hit?</a:t>
            </a:r>
          </a:p>
          <a:p>
            <a:endParaRPr lang="en-US" dirty="0"/>
          </a:p>
        </p:txBody>
      </p:sp>
      <p:sp>
        <p:nvSpPr>
          <p:cNvPr id="70" name="Footer 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58116" name="Rectangle 4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19" name="Rectangle 7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58120" name="Rectangle 8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1" name="Rectangle 9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2" name="Rectangle 10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3" name="Rectangle 11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4" name="Rectangle 12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a</a:t>
            </a:r>
          </a:p>
        </p:txBody>
      </p:sp>
      <p:sp>
        <p:nvSpPr>
          <p:cNvPr id="858125" name="Rectangle 13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b</a:t>
            </a:r>
          </a:p>
        </p:txBody>
      </p:sp>
      <p:sp>
        <p:nvSpPr>
          <p:cNvPr id="858126" name="Rectangle 14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c</a:t>
            </a:r>
          </a:p>
        </p:txBody>
      </p:sp>
      <p:sp>
        <p:nvSpPr>
          <p:cNvPr id="858127" name="Rectangle 15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d</a:t>
            </a:r>
          </a:p>
        </p:txBody>
      </p:sp>
      <p:sp>
        <p:nvSpPr>
          <p:cNvPr id="858128" name="Rectangle 16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29" name="Rectangle 17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30" name="Rectangle 18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31" name="Rectangle 19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32" name="Rectangle 20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58133" name="Rectangle 21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58134" name="Rectangle 22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58135" name="Rectangle 23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58136" name="Rectangle 24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58137" name="Rectangle 25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58138" name="Rectangle 26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58139" name="Rectangle 27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58140" name="Rectangle 28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58141" name="Rectangle 29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58142" name="Rectangle 30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58143" name="Rectangle 31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58144" name="Rectangle 32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58145" name="Rectangle 33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58146" name="Rectangle 34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58147" name="Rectangle 35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58148" name="Text Box 36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58149" name="Text Box 37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58150" name="Rectangle 38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sp>
        <p:nvSpPr>
          <p:cNvPr id="858151" name="Rectangle 39"/>
          <p:cNvSpPr>
            <a:spLocks noChangeArrowheads="1"/>
          </p:cNvSpPr>
          <p:nvPr/>
        </p:nvSpPr>
        <p:spPr bwMode="auto">
          <a:xfrm>
            <a:off x="533400" y="58674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addr</a:t>
            </a:r>
          </a:p>
        </p:txBody>
      </p:sp>
      <p:sp>
        <p:nvSpPr>
          <p:cNvPr id="858152" name="Oval 40"/>
          <p:cNvSpPr>
            <a:spLocks noChangeArrowheads="1"/>
          </p:cNvSpPr>
          <p:nvPr/>
        </p:nvSpPr>
        <p:spPr bwMode="auto">
          <a:xfrm>
            <a:off x="533400" y="48768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/>
              <a:t>Addr[1:0]</a:t>
            </a:r>
          </a:p>
        </p:txBody>
      </p:sp>
      <p:cxnSp>
        <p:nvCxnSpPr>
          <p:cNvPr id="858153" name="AutoShape 41"/>
          <p:cNvCxnSpPr>
            <a:cxnSpLocks noChangeShapeType="1"/>
            <a:stCxn id="858151" idx="0"/>
            <a:endCxn id="858152" idx="4"/>
          </p:cNvCxnSpPr>
          <p:nvPr/>
        </p:nvCxnSpPr>
        <p:spPr bwMode="auto">
          <a:xfrm flipV="1">
            <a:off x="952500" y="5562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8154" name="AutoShape 42"/>
          <p:cNvCxnSpPr>
            <a:cxnSpLocks noChangeShapeType="1"/>
            <a:stCxn id="858152" idx="0"/>
          </p:cNvCxnSpPr>
          <p:nvPr/>
        </p:nvCxnSpPr>
        <p:spPr bwMode="auto">
          <a:xfrm rot="5400000" flipH="1">
            <a:off x="95250" y="4019550"/>
            <a:ext cx="1447800" cy="266700"/>
          </a:xfrm>
          <a:prstGeom prst="bentConnector4">
            <a:avLst>
              <a:gd name="adj1" fmla="val 34208"/>
              <a:gd name="adj2" fmla="val 2660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8155" name="Rectangle 43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6" name="Rectangle 44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7" name="Rectangle 45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58" name="Rectangle 46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8159" name="Group 47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432" y="1872"/>
            <a:chExt cx="384" cy="576"/>
          </a:xfrm>
        </p:grpSpPr>
        <p:sp>
          <p:nvSpPr>
            <p:cNvPr id="858160" name="Rectangle 48"/>
            <p:cNvSpPr>
              <a:spLocks noChangeArrowheads="1"/>
            </p:cNvSpPr>
            <p:nvPr/>
          </p:nvSpPr>
          <p:spPr bwMode="auto">
            <a:xfrm>
              <a:off x="432" y="1872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61" name="Rectangle 49"/>
            <p:cNvSpPr>
              <a:spLocks noChangeArrowheads="1"/>
            </p:cNvSpPr>
            <p:nvPr/>
          </p:nvSpPr>
          <p:spPr bwMode="auto">
            <a:xfrm>
              <a:off x="432" y="2160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62" name="Rectangle 50"/>
            <p:cNvSpPr>
              <a:spLocks noChangeArrowheads="1"/>
            </p:cNvSpPr>
            <p:nvPr/>
          </p:nvSpPr>
          <p:spPr bwMode="auto">
            <a:xfrm>
              <a:off x="432" y="2016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63" name="Rectangle 51"/>
            <p:cNvSpPr>
              <a:spLocks noChangeArrowheads="1"/>
            </p:cNvSpPr>
            <p:nvPr/>
          </p:nvSpPr>
          <p:spPr bwMode="auto">
            <a:xfrm>
              <a:off x="432" y="2304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8164" name="Rectangle 52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58165" name="Rectangle 53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58166" name="Rectangle 54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58167" name="Rectangle 55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58168" name="Rectangle 56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69" name="Rectangle 57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70" name="Rectangle 58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71" name="Rectangle 59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8172" name="Rectangle 60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858173" name="Rectangle 61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858174" name="Rectangle 62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b</a:t>
            </a:r>
          </a:p>
        </p:txBody>
      </p:sp>
      <p:sp>
        <p:nvSpPr>
          <p:cNvPr id="858175" name="Rectangle 63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858176" name="Rectangle 64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858177" name="Rectangle 65"/>
          <p:cNvSpPr>
            <a:spLocks noChangeArrowheads="1"/>
          </p:cNvSpPr>
          <p:nvPr/>
        </p:nvSpPr>
        <p:spPr bwMode="auto">
          <a:xfrm>
            <a:off x="685800" y="2971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endParaRPr lang="en-US" sz="1600"/>
          </a:p>
        </p:txBody>
      </p:sp>
      <p:sp>
        <p:nvSpPr>
          <p:cNvPr id="858178" name="Rectangle 66"/>
          <p:cNvSpPr>
            <a:spLocks noChangeArrowheads="1"/>
          </p:cNvSpPr>
          <p:nvPr/>
        </p:nvSpPr>
        <p:spPr bwMode="auto">
          <a:xfrm>
            <a:off x="685800" y="3429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endParaRPr lang="en-US" sz="1600"/>
          </a:p>
        </p:txBody>
      </p:sp>
      <p:sp>
        <p:nvSpPr>
          <p:cNvPr id="858179" name="Rectangle 67"/>
          <p:cNvSpPr>
            <a:spLocks noChangeArrowheads="1"/>
          </p:cNvSpPr>
          <p:nvPr/>
        </p:nvSpPr>
        <p:spPr bwMode="auto">
          <a:xfrm>
            <a:off x="6858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10</a:t>
            </a:r>
          </a:p>
        </p:txBody>
      </p:sp>
      <p:sp>
        <p:nvSpPr>
          <p:cNvPr id="858180" name="Rectangle 68"/>
          <p:cNvSpPr>
            <a:spLocks noChangeArrowheads="1"/>
          </p:cNvSpPr>
          <p:nvPr/>
        </p:nvSpPr>
        <p:spPr bwMode="auto">
          <a:xfrm>
            <a:off x="6858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endParaRPr lang="en-US" sz="1600"/>
          </a:p>
        </p:txBody>
      </p:sp>
      <p:sp>
        <p:nvSpPr>
          <p:cNvPr id="72" name="Rectangle 43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Rectangle 44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4" name="Rectangle 45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Rectangle 46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76" name="Group 47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432" y="1872"/>
            <a:chExt cx="384" cy="576"/>
          </a:xfrm>
        </p:grpSpPr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>
              <a:off x="432" y="1872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>
              <a:off x="432" y="2160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>
              <a:off x="432" y="2016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>
              <a:off x="432" y="2304"/>
              <a:ext cx="38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1" name="Rectangle 56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2" name="Rectangle 57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3" name="Rectangle 58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" name="Rectangle 59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5" name="Rectangle 60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86" name="Rectangle 61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87" name="Rectangle 62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88" name="Rectangle 63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64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65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1" name="Rectangle 66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2" name="Rectangle 67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2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93" name="Rectangle 68"/>
          <p:cNvSpPr>
            <a:spLocks noChangeArrowheads="1"/>
          </p:cNvSpPr>
          <p:nvPr/>
        </p:nvSpPr>
        <p:spPr bwMode="auto">
          <a:xfrm>
            <a:off x="685800" y="2971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10</a:t>
            </a:r>
          </a:p>
        </p:txBody>
      </p:sp>
      <p:sp>
        <p:nvSpPr>
          <p:cNvPr id="94" name="Rectangle 69"/>
          <p:cNvSpPr>
            <a:spLocks noChangeArrowheads="1"/>
          </p:cNvSpPr>
          <p:nvPr/>
        </p:nvSpPr>
        <p:spPr bwMode="auto">
          <a:xfrm>
            <a:off x="685800" y="3429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10</a:t>
            </a:r>
          </a:p>
        </p:txBody>
      </p:sp>
      <p:sp>
        <p:nvSpPr>
          <p:cNvPr id="95" name="Rectangle 70"/>
          <p:cNvSpPr>
            <a:spLocks noChangeArrowheads="1"/>
          </p:cNvSpPr>
          <p:nvPr/>
        </p:nvSpPr>
        <p:spPr bwMode="auto">
          <a:xfrm>
            <a:off x="6858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10</a:t>
            </a:r>
          </a:p>
        </p:txBody>
      </p:sp>
      <p:sp>
        <p:nvSpPr>
          <p:cNvPr id="96" name="Rectangle 71"/>
          <p:cNvSpPr>
            <a:spLocks noChangeArrowheads="1"/>
          </p:cNvSpPr>
          <p:nvPr/>
        </p:nvSpPr>
        <p:spPr bwMode="auto">
          <a:xfrm>
            <a:off x="6858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38870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9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Each cacheable memory location is mapped to a </a:t>
            </a:r>
            <a:r>
              <a:rPr lang="en-US" sz="2000" i="1" dirty="0"/>
              <a:t>set </a:t>
            </a:r>
            <a:r>
              <a:rPr lang="en-US" sz="2000" dirty="0"/>
              <a:t>of cache locations</a:t>
            </a:r>
          </a:p>
          <a:p>
            <a:r>
              <a:rPr lang="en-US" sz="2000" dirty="0"/>
              <a:t>A set is one or more cache locations</a:t>
            </a:r>
          </a:p>
          <a:p>
            <a:r>
              <a:rPr lang="en-US" sz="2000" dirty="0"/>
              <a:t>Generally (but not always) set size is a power of 2</a:t>
            </a:r>
          </a:p>
          <a:p>
            <a:r>
              <a:rPr lang="en-US" sz="2000" dirty="0"/>
              <a:t>Total number of cache-lines is divisible by number of sets</a:t>
            </a:r>
          </a:p>
          <a:p>
            <a:pPr lvl="1"/>
            <a:r>
              <a:rPr lang="en-US" sz="1800" dirty="0"/>
              <a:t>Otherwise, waste some cache-lines</a:t>
            </a:r>
          </a:p>
          <a:p>
            <a:endParaRPr lang="en-US" sz="2000" dirty="0"/>
          </a:p>
          <a:p>
            <a:r>
              <a:rPr lang="en-US" sz="2000" dirty="0"/>
              <a:t>Thus, for this example, expect set sizes of 1, 2, 4</a:t>
            </a:r>
          </a:p>
          <a:p>
            <a:r>
              <a:rPr lang="en-US" sz="2000" dirty="0"/>
              <a:t>Direct mapped is set size == 1!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6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62212" name="Rectangle 4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3" name="Rectangle 5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4" name="Rectangle 6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5" name="Rectangle 7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sp>
        <p:nvSpPr>
          <p:cNvPr id="862216" name="Rectangle 8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7" name="Rectangle 9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8" name="Rectangle 10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9" name="Rectangle 11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0" name="Rectangle 12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1" name="Rectangle 13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2" name="Rectangle 14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3" name="Rectangle 15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4" name="Rectangle 16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5" name="Rectangle 17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6" name="Rectangle 18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7" name="Rectangle 19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8" name="Rectangle 20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62229" name="Rectangle 21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62230" name="Rectangle 22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62231" name="Rectangle 23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62232" name="Rectangle 24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62233" name="Rectangle 25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62234" name="Rectangle 26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62235" name="Rectangle 27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62236" name="Rectangle 28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62237" name="Rectangle 29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62238" name="Rectangle 30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62239" name="Rectangle 31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62240" name="Rectangle 32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62241" name="Rectangle 33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62242" name="Rectangle 34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62243" name="Rectangle 35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62244" name="Text Box 36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62245" name="Text Box 37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62246" name="Rectangle 38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7" name="Rectangle 39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8" name="Rectangle 40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9" name="Rectangle 41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2250" name="Group 42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62251" name="Rectangle 43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2" name="Rectangle 44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3" name="Rectangle 45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4" name="Rectangle 46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2255" name="Rectangle 47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62256" name="Rectangle 48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62257" name="Rectangle 49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62258" name="Rectangle 50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62259" name="Rectangle 51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0" name="Rectangle 52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1" name="Rectangle 53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2" name="Rectangle 54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8" name="Picture 2" descr="File:Mixed nuts small whit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291" y="954355"/>
            <a:ext cx="3040585" cy="258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Pecan Pieces, 3 lbs.-  Louisiana Pecan Piec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1" r="52164" b="47619"/>
          <a:stretch/>
        </p:blipFill>
        <p:spPr bwMode="auto">
          <a:xfrm>
            <a:off x="5676994" y="3876952"/>
            <a:ext cx="2349126" cy="168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0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Each cacheable memory location is mapped to a </a:t>
            </a:r>
            <a:r>
              <a:rPr lang="en-US" sz="2000" i="1" dirty="0"/>
              <a:t>set </a:t>
            </a:r>
            <a:r>
              <a:rPr lang="en-US" sz="2000" dirty="0"/>
              <a:t>of cache locations</a:t>
            </a:r>
          </a:p>
          <a:p>
            <a:r>
              <a:rPr lang="en-US" sz="2000" dirty="0"/>
              <a:t>A set is one or more cache locations</a:t>
            </a:r>
          </a:p>
          <a:p>
            <a:r>
              <a:rPr lang="en-US" sz="2000" dirty="0"/>
              <a:t>Generally (but not always) set size is a power of 2</a:t>
            </a:r>
          </a:p>
          <a:p>
            <a:r>
              <a:rPr lang="en-US" sz="2000" dirty="0"/>
              <a:t>Total number of cache-lines is divisible by number of sets</a:t>
            </a:r>
          </a:p>
          <a:p>
            <a:pPr lvl="1"/>
            <a:r>
              <a:rPr lang="en-US" sz="1800" dirty="0"/>
              <a:t>Otherwise, waste some cache-lines</a:t>
            </a:r>
          </a:p>
          <a:p>
            <a:endParaRPr lang="en-US" sz="2000" dirty="0"/>
          </a:p>
          <a:p>
            <a:r>
              <a:rPr lang="en-US" sz="2000" dirty="0"/>
              <a:t>Thus, for this example, expect set sizes of 1, 2, 4</a:t>
            </a:r>
          </a:p>
          <a:p>
            <a:r>
              <a:rPr lang="en-US" sz="2000" dirty="0"/>
              <a:t>Direct mapped is set size == 1!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6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62212" name="Rectangle 4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3" name="Rectangle 5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4" name="Rectangle 6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5" name="Rectangle 7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sp>
        <p:nvSpPr>
          <p:cNvPr id="862216" name="Rectangle 8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7" name="Rectangle 9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8" name="Rectangle 10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19" name="Rectangle 11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0" name="Rectangle 12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1" name="Rectangle 13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2" name="Rectangle 14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3" name="Rectangle 15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4" name="Rectangle 16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5" name="Rectangle 17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6" name="Rectangle 18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7" name="Rectangle 19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28" name="Rectangle 20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62229" name="Rectangle 21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62230" name="Rectangle 22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62231" name="Rectangle 23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62232" name="Rectangle 24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62233" name="Rectangle 25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62234" name="Rectangle 26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62235" name="Rectangle 27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62236" name="Rectangle 28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62237" name="Rectangle 29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62238" name="Rectangle 30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62239" name="Rectangle 31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62240" name="Rectangle 32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62241" name="Rectangle 33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62242" name="Rectangle 34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62243" name="Rectangle 35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62244" name="Text Box 36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62245" name="Text Box 37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62246" name="Rectangle 38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7" name="Rectangle 39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8" name="Rectangle 40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49" name="Rectangle 41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2250" name="Group 42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62251" name="Rectangle 43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2" name="Rectangle 44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3" name="Rectangle 45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54" name="Rectangle 46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2255" name="Rectangle 47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62256" name="Rectangle 48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62257" name="Rectangle 49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62258" name="Rectangle 50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62259" name="Rectangle 51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0" name="Rectangle 52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1" name="Rectangle 53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262" name="Rectangle 54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</a:t>
            </a:r>
          </a:p>
        </p:txBody>
      </p:sp>
      <p:sp>
        <p:nvSpPr>
          <p:cNvPr id="866309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Each set is 2 entries big</a:t>
            </a:r>
          </a:p>
          <a:p>
            <a:r>
              <a:rPr lang="en-US" sz="1800" dirty="0"/>
              <a:t>Which </a:t>
            </a:r>
            <a:r>
              <a:rPr lang="en-US" sz="1800" dirty="0" err="1"/>
              <a:t>addr</a:t>
            </a:r>
            <a:r>
              <a:rPr lang="en-US" sz="1800" dirty="0"/>
              <a:t> bits select set?</a:t>
            </a:r>
          </a:p>
          <a:p>
            <a:r>
              <a:rPr lang="en-US" sz="1800" dirty="0"/>
              <a:t>Either entry can store any cache-line that maps to that set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For (I = 0; I &lt; 3; ++I) {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A += mem[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}	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A += mem[5];</a:t>
            </a:r>
          </a:p>
          <a:p>
            <a:pPr>
              <a:buFont typeface="Wingdings" pitchFamily="2" charset="2"/>
              <a:buNone/>
            </a:pPr>
            <a:endParaRPr lang="en-US" sz="1800" dirty="0"/>
          </a:p>
          <a:p>
            <a:r>
              <a:rPr lang="en-US" sz="1800" dirty="0"/>
              <a:t>Assume mem == 0b1000</a:t>
            </a:r>
          </a:p>
          <a:p>
            <a:r>
              <a:rPr lang="en-US" sz="1800" dirty="0" err="1"/>
              <a:t>ldw</a:t>
            </a:r>
            <a:r>
              <a:rPr lang="en-US" sz="1800" dirty="0"/>
              <a:t> R</a:t>
            </a:r>
            <a:r>
              <a:rPr lang="en-US" sz="1800" baseline="-25000" dirty="0"/>
              <a:t>a</a:t>
            </a:r>
            <a:r>
              <a:rPr lang="en-US" sz="1800" dirty="0"/>
              <a:t>, 0b1000</a:t>
            </a:r>
          </a:p>
          <a:p>
            <a:r>
              <a:rPr lang="en-US" sz="1800" dirty="0" err="1"/>
              <a:t>ldw</a:t>
            </a:r>
            <a:r>
              <a:rPr lang="en-US" sz="18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r>
              <a:rPr lang="en-US" sz="1800" dirty="0"/>
              <a:t>, 0b1001; add 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/>
              <a:t>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endParaRPr lang="en-US" sz="1800" dirty="0"/>
          </a:p>
          <a:p>
            <a:r>
              <a:rPr lang="en-US" sz="1800" dirty="0" err="1"/>
              <a:t>ldw</a:t>
            </a:r>
            <a:r>
              <a:rPr lang="en-US" sz="18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r>
              <a:rPr lang="en-US" sz="1800" dirty="0"/>
              <a:t>, 0b1010; add 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/>
              <a:t>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endParaRPr lang="en-US" sz="1800" dirty="0"/>
          </a:p>
          <a:p>
            <a:r>
              <a:rPr lang="en-US" sz="1800" dirty="0" err="1"/>
              <a:t>ldw</a:t>
            </a:r>
            <a:r>
              <a:rPr lang="en-US" sz="18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r>
              <a:rPr lang="en-US" sz="1800" dirty="0"/>
              <a:t>, 0b1101; add 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/>
              <a:t>R</a:t>
            </a:r>
            <a:r>
              <a:rPr lang="en-US" sz="1800" baseline="-25000" dirty="0"/>
              <a:t>a 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t</a:t>
            </a:r>
            <a:endParaRPr lang="en-US" sz="1800" baseline="-25000" dirty="0"/>
          </a:p>
          <a:p>
            <a:endParaRPr lang="en-US" sz="1800" baseline="-25000" dirty="0"/>
          </a:p>
          <a:p>
            <a:r>
              <a:rPr lang="en-US" sz="1800" dirty="0" err="1"/>
              <a:t>ldw</a:t>
            </a:r>
            <a:r>
              <a:rPr lang="en-US" sz="1800" dirty="0"/>
              <a:t> </a:t>
            </a:r>
            <a:r>
              <a:rPr lang="en-US" sz="1800" dirty="0" err="1"/>
              <a:t>R</a:t>
            </a:r>
            <a:r>
              <a:rPr lang="en-US" sz="1800" baseline="-25000" dirty="0" err="1"/>
              <a:t>b</a:t>
            </a:r>
            <a:r>
              <a:rPr lang="en-US" sz="1800" dirty="0"/>
              <a:t>, 0b1001; cache hit?</a:t>
            </a:r>
          </a:p>
          <a:p>
            <a:endParaRPr lang="en-US" dirty="0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866306" name="Rectangle 2"/>
          <p:cNvSpPr>
            <a:spLocks noChangeArrowheads="1"/>
          </p:cNvSpPr>
          <p:nvPr/>
        </p:nvSpPr>
        <p:spPr bwMode="auto">
          <a:xfrm>
            <a:off x="304800" y="3573463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Set 1</a:t>
            </a:r>
          </a:p>
        </p:txBody>
      </p:sp>
      <p:sp>
        <p:nvSpPr>
          <p:cNvPr id="866307" name="Rectangle 3"/>
          <p:cNvSpPr>
            <a:spLocks noChangeArrowheads="1"/>
          </p:cNvSpPr>
          <p:nvPr/>
        </p:nvSpPr>
        <p:spPr bwMode="auto">
          <a:xfrm>
            <a:off x="304800" y="3040063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Set 0</a:t>
            </a:r>
          </a:p>
        </p:txBody>
      </p:sp>
      <p:sp>
        <p:nvSpPr>
          <p:cNvPr id="866310" name="Rectangle 6"/>
          <p:cNvSpPr>
            <a:spLocks noChangeArrowheads="1"/>
          </p:cNvSpPr>
          <p:nvPr/>
        </p:nvSpPr>
        <p:spPr bwMode="auto">
          <a:xfrm>
            <a:off x="1143000" y="3116263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1" name="Rectangle 7"/>
          <p:cNvSpPr>
            <a:spLocks noChangeArrowheads="1"/>
          </p:cNvSpPr>
          <p:nvPr/>
        </p:nvSpPr>
        <p:spPr bwMode="auto">
          <a:xfrm>
            <a:off x="3657600" y="3116263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2" name="Rectangle 8"/>
          <p:cNvSpPr>
            <a:spLocks noChangeArrowheads="1"/>
          </p:cNvSpPr>
          <p:nvPr/>
        </p:nvSpPr>
        <p:spPr bwMode="auto">
          <a:xfrm>
            <a:off x="1143000" y="3649663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3" name="Rectangle 9"/>
          <p:cNvSpPr>
            <a:spLocks noChangeArrowheads="1"/>
          </p:cNvSpPr>
          <p:nvPr/>
        </p:nvSpPr>
        <p:spPr bwMode="auto">
          <a:xfrm>
            <a:off x="3657600" y="3649663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4" name="Rectangle 10"/>
          <p:cNvSpPr>
            <a:spLocks noChangeArrowheads="1"/>
          </p:cNvSpPr>
          <p:nvPr/>
        </p:nvSpPr>
        <p:spPr bwMode="auto">
          <a:xfrm>
            <a:off x="381000" y="31162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5" name="Rectangle 11"/>
          <p:cNvSpPr>
            <a:spLocks noChangeArrowheads="1"/>
          </p:cNvSpPr>
          <p:nvPr/>
        </p:nvSpPr>
        <p:spPr bwMode="auto">
          <a:xfrm>
            <a:off x="2895600" y="31162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6" name="Rectangle 12"/>
          <p:cNvSpPr>
            <a:spLocks noChangeArrowheads="1"/>
          </p:cNvSpPr>
          <p:nvPr/>
        </p:nvSpPr>
        <p:spPr bwMode="auto">
          <a:xfrm>
            <a:off x="381000" y="36496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7" name="Rectangle 13"/>
          <p:cNvSpPr>
            <a:spLocks noChangeArrowheads="1"/>
          </p:cNvSpPr>
          <p:nvPr/>
        </p:nvSpPr>
        <p:spPr bwMode="auto">
          <a:xfrm>
            <a:off x="2895600" y="36496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8" name="Rectangle 14"/>
          <p:cNvSpPr>
            <a:spLocks noChangeArrowheads="1"/>
          </p:cNvSpPr>
          <p:nvPr/>
        </p:nvSpPr>
        <p:spPr bwMode="auto">
          <a:xfrm>
            <a:off x="990600" y="3116263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19" name="Rectangle 15"/>
          <p:cNvSpPr>
            <a:spLocks noChangeArrowheads="1"/>
          </p:cNvSpPr>
          <p:nvPr/>
        </p:nvSpPr>
        <p:spPr bwMode="auto">
          <a:xfrm>
            <a:off x="990600" y="3649663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20" name="Rectangle 16"/>
          <p:cNvSpPr>
            <a:spLocks noChangeArrowheads="1"/>
          </p:cNvSpPr>
          <p:nvPr/>
        </p:nvSpPr>
        <p:spPr bwMode="auto">
          <a:xfrm>
            <a:off x="3505200" y="3116263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21" name="Rectangle 17"/>
          <p:cNvSpPr>
            <a:spLocks noChangeArrowheads="1"/>
          </p:cNvSpPr>
          <p:nvPr/>
        </p:nvSpPr>
        <p:spPr bwMode="auto">
          <a:xfrm>
            <a:off x="3505200" y="3649663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6322" name="Rectangle 18"/>
          <p:cNvSpPr>
            <a:spLocks noChangeArrowheads="1"/>
          </p:cNvSpPr>
          <p:nvPr/>
        </p:nvSpPr>
        <p:spPr bwMode="auto">
          <a:xfrm>
            <a:off x="-76200" y="3040063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0</a:t>
            </a:r>
          </a:p>
        </p:txBody>
      </p:sp>
      <p:sp>
        <p:nvSpPr>
          <p:cNvPr id="866323" name="Rectangle 19"/>
          <p:cNvSpPr>
            <a:spLocks noChangeArrowheads="1"/>
          </p:cNvSpPr>
          <p:nvPr/>
        </p:nvSpPr>
        <p:spPr bwMode="auto">
          <a:xfrm>
            <a:off x="-76200" y="3573463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1</a:t>
            </a:r>
          </a:p>
        </p:txBody>
      </p:sp>
      <p:sp>
        <p:nvSpPr>
          <p:cNvPr id="866324" name="Rectangle 20"/>
          <p:cNvSpPr>
            <a:spLocks noChangeArrowheads="1"/>
          </p:cNvSpPr>
          <p:nvPr/>
        </p:nvSpPr>
        <p:spPr bwMode="auto">
          <a:xfrm>
            <a:off x="381000" y="31162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1000</a:t>
            </a:r>
          </a:p>
        </p:txBody>
      </p:sp>
      <p:sp>
        <p:nvSpPr>
          <p:cNvPr id="866325" name="Rectangle 21"/>
          <p:cNvSpPr>
            <a:spLocks noChangeArrowheads="1"/>
          </p:cNvSpPr>
          <p:nvPr/>
        </p:nvSpPr>
        <p:spPr bwMode="auto">
          <a:xfrm>
            <a:off x="381000" y="36496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1001</a:t>
            </a:r>
          </a:p>
        </p:txBody>
      </p:sp>
      <p:sp>
        <p:nvSpPr>
          <p:cNvPr id="866326" name="Rectangle 22"/>
          <p:cNvSpPr>
            <a:spLocks noChangeArrowheads="1"/>
          </p:cNvSpPr>
          <p:nvPr/>
        </p:nvSpPr>
        <p:spPr bwMode="auto">
          <a:xfrm>
            <a:off x="2895600" y="31162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1010</a:t>
            </a:r>
          </a:p>
        </p:txBody>
      </p:sp>
      <p:sp>
        <p:nvSpPr>
          <p:cNvPr id="866327" name="Rectangle 23"/>
          <p:cNvSpPr>
            <a:spLocks noChangeArrowheads="1"/>
          </p:cNvSpPr>
          <p:nvPr/>
        </p:nvSpPr>
        <p:spPr bwMode="auto">
          <a:xfrm>
            <a:off x="2895600" y="3649663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</a:rPr>
              <a:t>1101</a:t>
            </a:r>
          </a:p>
        </p:txBody>
      </p:sp>
    </p:spTree>
    <p:extLst>
      <p:ext uri="{BB962C8B-B14F-4D97-AF65-F5344CB8AC3E}">
        <p14:creationId xmlns:p14="http://schemas.microsoft.com/office/powerpoint/2010/main" val="220046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6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6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6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24" grpId="0" animBg="1"/>
      <p:bldP spid="866325" grpId="0" animBg="1"/>
      <p:bldP spid="866326" grpId="0" animBg="1"/>
      <p:bldP spid="8663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Same Structure Implement a 2-Way Set-Associative Cache?</a:t>
            </a:r>
          </a:p>
        </p:txBody>
      </p:sp>
      <p:sp>
        <p:nvSpPr>
          <p:cNvPr id="68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68355" name="Rectangle 3"/>
          <p:cNvSpPr>
            <a:spLocks noChangeArrowheads="1"/>
          </p:cNvSpPr>
          <p:nvPr/>
        </p:nvSpPr>
        <p:spPr bwMode="auto">
          <a:xfrm>
            <a:off x="12954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56" name="Rectangle 4"/>
          <p:cNvSpPr>
            <a:spLocks noChangeArrowheads="1"/>
          </p:cNvSpPr>
          <p:nvPr/>
        </p:nvSpPr>
        <p:spPr bwMode="auto">
          <a:xfrm>
            <a:off x="12954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57" name="Rectangle 5"/>
          <p:cNvSpPr>
            <a:spLocks noChangeArrowheads="1"/>
          </p:cNvSpPr>
          <p:nvPr/>
        </p:nvSpPr>
        <p:spPr bwMode="auto">
          <a:xfrm>
            <a:off x="12954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58" name="Rectangle 6"/>
          <p:cNvSpPr>
            <a:spLocks noChangeArrowheads="1"/>
          </p:cNvSpPr>
          <p:nvPr/>
        </p:nvSpPr>
        <p:spPr bwMode="auto">
          <a:xfrm>
            <a:off x="12954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59" name="Rectangle 7"/>
          <p:cNvSpPr>
            <a:spLocks noChangeArrowheads="1"/>
          </p:cNvSpPr>
          <p:nvPr/>
        </p:nvSpPr>
        <p:spPr bwMode="auto">
          <a:xfrm>
            <a:off x="3429000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0" name="Rectangle 8"/>
          <p:cNvSpPr>
            <a:spLocks noChangeArrowheads="1"/>
          </p:cNvSpPr>
          <p:nvPr/>
        </p:nvSpPr>
        <p:spPr bwMode="auto">
          <a:xfrm>
            <a:off x="34290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1" name="Rectangle 9"/>
          <p:cNvSpPr>
            <a:spLocks noChangeArrowheads="1"/>
          </p:cNvSpPr>
          <p:nvPr/>
        </p:nvSpPr>
        <p:spPr bwMode="auto">
          <a:xfrm>
            <a:off x="34290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2" name="Rectangle 10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68363" name="Rectangle 11"/>
          <p:cNvSpPr>
            <a:spLocks noChangeArrowheads="1"/>
          </p:cNvSpPr>
          <p:nvPr/>
        </p:nvSpPr>
        <p:spPr bwMode="auto">
          <a:xfrm>
            <a:off x="34290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4" name="Rectangle 12"/>
          <p:cNvSpPr>
            <a:spLocks noChangeArrowheads="1"/>
          </p:cNvSpPr>
          <p:nvPr/>
        </p:nvSpPr>
        <p:spPr bwMode="auto">
          <a:xfrm>
            <a:off x="34290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5" name="Rectangle 13"/>
          <p:cNvSpPr>
            <a:spLocks noChangeArrowheads="1"/>
          </p:cNvSpPr>
          <p:nvPr/>
        </p:nvSpPr>
        <p:spPr bwMode="auto">
          <a:xfrm>
            <a:off x="34290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6" name="Rectangle 14"/>
          <p:cNvSpPr>
            <a:spLocks noChangeArrowheads="1"/>
          </p:cNvSpPr>
          <p:nvPr/>
        </p:nvSpPr>
        <p:spPr bwMode="auto">
          <a:xfrm>
            <a:off x="34290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7" name="Rectangle 15"/>
          <p:cNvSpPr>
            <a:spLocks noChangeArrowheads="1"/>
          </p:cNvSpPr>
          <p:nvPr/>
        </p:nvSpPr>
        <p:spPr bwMode="auto">
          <a:xfrm>
            <a:off x="34290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8" name="Rectangle 16"/>
          <p:cNvSpPr>
            <a:spLocks noChangeArrowheads="1"/>
          </p:cNvSpPr>
          <p:nvPr/>
        </p:nvSpPr>
        <p:spPr bwMode="auto">
          <a:xfrm>
            <a:off x="34290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69" name="Rectangle 17"/>
          <p:cNvSpPr>
            <a:spLocks noChangeArrowheads="1"/>
          </p:cNvSpPr>
          <p:nvPr/>
        </p:nvSpPr>
        <p:spPr bwMode="auto">
          <a:xfrm>
            <a:off x="34290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0" name="Rectangle 18"/>
          <p:cNvSpPr>
            <a:spLocks noChangeArrowheads="1"/>
          </p:cNvSpPr>
          <p:nvPr/>
        </p:nvSpPr>
        <p:spPr bwMode="auto">
          <a:xfrm>
            <a:off x="34290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1" name="Rectangle 19"/>
          <p:cNvSpPr>
            <a:spLocks noChangeArrowheads="1"/>
          </p:cNvSpPr>
          <p:nvPr/>
        </p:nvSpPr>
        <p:spPr bwMode="auto">
          <a:xfrm>
            <a:off x="34290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2" name="Rectangle 20"/>
          <p:cNvSpPr>
            <a:spLocks noChangeArrowheads="1"/>
          </p:cNvSpPr>
          <p:nvPr/>
        </p:nvSpPr>
        <p:spPr bwMode="auto">
          <a:xfrm>
            <a:off x="34290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3" name="Rectangle 21"/>
          <p:cNvSpPr>
            <a:spLocks noChangeArrowheads="1"/>
          </p:cNvSpPr>
          <p:nvPr/>
        </p:nvSpPr>
        <p:spPr bwMode="auto">
          <a:xfrm>
            <a:off x="34290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4" name="Rectangle 22"/>
          <p:cNvSpPr>
            <a:spLocks noChangeArrowheads="1"/>
          </p:cNvSpPr>
          <p:nvPr/>
        </p:nvSpPr>
        <p:spPr bwMode="auto">
          <a:xfrm>
            <a:off x="34290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375" name="Rectangle 23"/>
          <p:cNvSpPr>
            <a:spLocks noChangeArrowheads="1"/>
          </p:cNvSpPr>
          <p:nvPr/>
        </p:nvSpPr>
        <p:spPr bwMode="auto">
          <a:xfrm>
            <a:off x="2895600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68376" name="Rectangle 24"/>
          <p:cNvSpPr>
            <a:spLocks noChangeArrowheads="1"/>
          </p:cNvSpPr>
          <p:nvPr/>
        </p:nvSpPr>
        <p:spPr bwMode="auto">
          <a:xfrm>
            <a:off x="2895600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68377" name="Rectangle 25"/>
          <p:cNvSpPr>
            <a:spLocks noChangeArrowheads="1"/>
          </p:cNvSpPr>
          <p:nvPr/>
        </p:nvSpPr>
        <p:spPr bwMode="auto">
          <a:xfrm>
            <a:off x="2895600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68378" name="Rectangle 26"/>
          <p:cNvSpPr>
            <a:spLocks noChangeArrowheads="1"/>
          </p:cNvSpPr>
          <p:nvPr/>
        </p:nvSpPr>
        <p:spPr bwMode="auto">
          <a:xfrm>
            <a:off x="2895600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68379" name="Rectangle 27"/>
          <p:cNvSpPr>
            <a:spLocks noChangeArrowheads="1"/>
          </p:cNvSpPr>
          <p:nvPr/>
        </p:nvSpPr>
        <p:spPr bwMode="auto">
          <a:xfrm>
            <a:off x="2895600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0100</a:t>
            </a:r>
          </a:p>
        </p:txBody>
      </p:sp>
      <p:sp>
        <p:nvSpPr>
          <p:cNvPr id="868380" name="Rectangle 28"/>
          <p:cNvSpPr>
            <a:spLocks noChangeArrowheads="1"/>
          </p:cNvSpPr>
          <p:nvPr/>
        </p:nvSpPr>
        <p:spPr bwMode="auto">
          <a:xfrm>
            <a:off x="2895600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0101</a:t>
            </a:r>
          </a:p>
        </p:txBody>
      </p:sp>
      <p:sp>
        <p:nvSpPr>
          <p:cNvPr id="868381" name="Rectangle 29"/>
          <p:cNvSpPr>
            <a:spLocks noChangeArrowheads="1"/>
          </p:cNvSpPr>
          <p:nvPr/>
        </p:nvSpPr>
        <p:spPr bwMode="auto">
          <a:xfrm>
            <a:off x="2895600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68382" name="Rectangle 30"/>
          <p:cNvSpPr>
            <a:spLocks noChangeArrowheads="1"/>
          </p:cNvSpPr>
          <p:nvPr/>
        </p:nvSpPr>
        <p:spPr bwMode="auto">
          <a:xfrm>
            <a:off x="2895600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68383" name="Rectangle 31"/>
          <p:cNvSpPr>
            <a:spLocks noChangeArrowheads="1"/>
          </p:cNvSpPr>
          <p:nvPr/>
        </p:nvSpPr>
        <p:spPr bwMode="auto">
          <a:xfrm>
            <a:off x="2895600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68384" name="Rectangle 32"/>
          <p:cNvSpPr>
            <a:spLocks noChangeArrowheads="1"/>
          </p:cNvSpPr>
          <p:nvPr/>
        </p:nvSpPr>
        <p:spPr bwMode="auto">
          <a:xfrm>
            <a:off x="2895600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68385" name="Rectangle 33"/>
          <p:cNvSpPr>
            <a:spLocks noChangeArrowheads="1"/>
          </p:cNvSpPr>
          <p:nvPr/>
        </p:nvSpPr>
        <p:spPr bwMode="auto">
          <a:xfrm>
            <a:off x="2895600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68386" name="Rectangle 34"/>
          <p:cNvSpPr>
            <a:spLocks noChangeArrowheads="1"/>
          </p:cNvSpPr>
          <p:nvPr/>
        </p:nvSpPr>
        <p:spPr bwMode="auto">
          <a:xfrm>
            <a:off x="2895600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68387" name="Rectangle 35"/>
          <p:cNvSpPr>
            <a:spLocks noChangeArrowheads="1"/>
          </p:cNvSpPr>
          <p:nvPr/>
        </p:nvSpPr>
        <p:spPr bwMode="auto">
          <a:xfrm>
            <a:off x="2895600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68388" name="Rectangle 36"/>
          <p:cNvSpPr>
            <a:spLocks noChangeArrowheads="1"/>
          </p:cNvSpPr>
          <p:nvPr/>
        </p:nvSpPr>
        <p:spPr bwMode="auto">
          <a:xfrm>
            <a:off x="2895600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68389" name="Rectangle 37"/>
          <p:cNvSpPr>
            <a:spLocks noChangeArrowheads="1"/>
          </p:cNvSpPr>
          <p:nvPr/>
        </p:nvSpPr>
        <p:spPr bwMode="auto">
          <a:xfrm>
            <a:off x="2895600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68390" name="Rectangle 38"/>
          <p:cNvSpPr>
            <a:spLocks noChangeArrowheads="1"/>
          </p:cNvSpPr>
          <p:nvPr/>
        </p:nvSpPr>
        <p:spPr bwMode="auto">
          <a:xfrm>
            <a:off x="2895600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68391" name="Text Box 39"/>
          <p:cNvSpPr txBox="1">
            <a:spLocks noChangeArrowheads="1"/>
          </p:cNvSpPr>
          <p:nvPr/>
        </p:nvSpPr>
        <p:spPr bwMode="auto">
          <a:xfrm>
            <a:off x="3302000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68392" name="Text Box 40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68393" name="Rectangle 41"/>
          <p:cNvSpPr>
            <a:spLocks noChangeArrowheads="1"/>
          </p:cNvSpPr>
          <p:nvPr/>
        </p:nvSpPr>
        <p:spPr bwMode="auto">
          <a:xfrm>
            <a:off x="34290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grpSp>
        <p:nvGrpSpPr>
          <p:cNvPr id="868394" name="Group 42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68395" name="Rectangle 43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96" name="Rectangle 44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97" name="Rectangle 45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98" name="Rectangle 46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8399" name="Rectangle 47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68400" name="Rectangle 48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68401" name="Rectangle 49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68402" name="Rectangle 50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grpSp>
        <p:nvGrpSpPr>
          <p:cNvPr id="868403" name="Group 51"/>
          <p:cNvGrpSpPr>
            <a:grpSpLocks/>
          </p:cNvGrpSpPr>
          <p:nvPr/>
        </p:nvGrpSpPr>
        <p:grpSpPr bwMode="auto">
          <a:xfrm>
            <a:off x="92075" y="2971800"/>
            <a:ext cx="2665415" cy="1814513"/>
            <a:chOff x="58" y="3024"/>
            <a:chExt cx="1679" cy="1143"/>
          </a:xfrm>
        </p:grpSpPr>
        <p:sp>
          <p:nvSpPr>
            <p:cNvPr id="868404" name="Rectangle 52"/>
            <p:cNvSpPr>
              <a:spLocks noChangeArrowheads="1"/>
            </p:cNvSpPr>
            <p:nvPr/>
          </p:nvSpPr>
          <p:spPr bwMode="auto">
            <a:xfrm>
              <a:off x="432" y="3024"/>
              <a:ext cx="1008" cy="576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Cache</a:t>
              </a:r>
            </a:p>
            <a:p>
              <a:pPr algn="ctr" eaLnBrk="0" hangingPunct="0"/>
              <a:r>
                <a:rPr lang="en-US" sz="2000"/>
                <a:t>SRAM</a:t>
              </a:r>
            </a:p>
          </p:txBody>
        </p:sp>
        <p:sp>
          <p:nvSpPr>
            <p:cNvPr id="868405" name="Line 53"/>
            <p:cNvSpPr>
              <a:spLocks noChangeShapeType="1"/>
            </p:cNvSpPr>
            <p:nvPr/>
          </p:nvSpPr>
          <p:spPr bwMode="auto">
            <a:xfrm>
              <a:off x="96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06" name="Line 54"/>
            <p:cNvSpPr>
              <a:spLocks noChangeShapeType="1"/>
            </p:cNvSpPr>
            <p:nvPr/>
          </p:nvSpPr>
          <p:spPr bwMode="auto">
            <a:xfrm>
              <a:off x="912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07" name="Line 55"/>
            <p:cNvSpPr>
              <a:spLocks noChangeShapeType="1"/>
            </p:cNvSpPr>
            <p:nvPr/>
          </p:nvSpPr>
          <p:spPr bwMode="auto">
            <a:xfrm flipH="1">
              <a:off x="137" y="321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08" name="Text Box 56"/>
            <p:cNvSpPr txBox="1">
              <a:spLocks noChangeArrowheads="1"/>
            </p:cNvSpPr>
            <p:nvPr/>
          </p:nvSpPr>
          <p:spPr bwMode="auto">
            <a:xfrm>
              <a:off x="58" y="336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/>
                <a:t>2</a:t>
              </a:r>
            </a:p>
          </p:txBody>
        </p:sp>
        <p:sp>
          <p:nvSpPr>
            <p:cNvPr id="868409" name="Line 57"/>
            <p:cNvSpPr>
              <a:spLocks noChangeShapeType="1"/>
            </p:cNvSpPr>
            <p:nvPr/>
          </p:nvSpPr>
          <p:spPr bwMode="auto">
            <a:xfrm flipH="1">
              <a:off x="864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10" name="Text Box 58"/>
            <p:cNvSpPr txBox="1">
              <a:spLocks noChangeArrowheads="1"/>
            </p:cNvSpPr>
            <p:nvPr/>
          </p:nvSpPr>
          <p:spPr bwMode="auto">
            <a:xfrm>
              <a:off x="134" y="3934"/>
              <a:ext cx="16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dirty="0" err="1"/>
                <a:t>addr_tag</a:t>
              </a:r>
              <a:r>
                <a:rPr lang="en-US" sz="1800" dirty="0"/>
                <a:t> + valid + data</a:t>
              </a:r>
            </a:p>
          </p:txBody>
        </p:sp>
      </p:grpSp>
      <p:grpSp>
        <p:nvGrpSpPr>
          <p:cNvPr id="868411" name="Group 59"/>
          <p:cNvGrpSpPr>
            <a:grpSpLocks/>
          </p:cNvGrpSpPr>
          <p:nvPr/>
        </p:nvGrpSpPr>
        <p:grpSpPr bwMode="auto">
          <a:xfrm>
            <a:off x="2582864" y="1905000"/>
            <a:ext cx="1836738" cy="4633913"/>
            <a:chOff x="2875" y="1152"/>
            <a:chExt cx="1157" cy="2919"/>
          </a:xfrm>
        </p:grpSpPr>
        <p:sp>
          <p:nvSpPr>
            <p:cNvPr id="868412" name="Rectangle 60"/>
            <p:cNvSpPr>
              <a:spLocks noChangeArrowheads="1"/>
            </p:cNvSpPr>
            <p:nvPr/>
          </p:nvSpPr>
          <p:spPr bwMode="auto">
            <a:xfrm>
              <a:off x="3408" y="1152"/>
              <a:ext cx="624" cy="2304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Mem</a:t>
              </a:r>
            </a:p>
            <a:p>
              <a:pPr algn="ctr" eaLnBrk="0" hangingPunct="0"/>
              <a:r>
                <a:rPr lang="en-US" sz="2000"/>
                <a:t>(DRAM)</a:t>
              </a:r>
            </a:p>
          </p:txBody>
        </p:sp>
        <p:sp>
          <p:nvSpPr>
            <p:cNvPr id="868413" name="Line 61"/>
            <p:cNvSpPr>
              <a:spLocks noChangeShapeType="1"/>
            </p:cNvSpPr>
            <p:nvPr/>
          </p:nvSpPr>
          <p:spPr bwMode="auto">
            <a:xfrm>
              <a:off x="2875" y="2254"/>
              <a:ext cx="533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14" name="Line 62"/>
            <p:cNvSpPr>
              <a:spLocks noChangeShapeType="1"/>
            </p:cNvSpPr>
            <p:nvPr/>
          </p:nvSpPr>
          <p:spPr bwMode="auto">
            <a:xfrm flipH="1">
              <a:off x="2976" y="215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15" name="Text Box 63"/>
            <p:cNvSpPr txBox="1">
              <a:spLocks noChangeArrowheads="1"/>
            </p:cNvSpPr>
            <p:nvPr/>
          </p:nvSpPr>
          <p:spPr bwMode="auto">
            <a:xfrm>
              <a:off x="2906" y="230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/>
                <a:t>4</a:t>
              </a:r>
            </a:p>
          </p:txBody>
        </p:sp>
        <p:sp>
          <p:nvSpPr>
            <p:cNvPr id="868416" name="Line 64"/>
            <p:cNvSpPr>
              <a:spLocks noChangeShapeType="1"/>
            </p:cNvSpPr>
            <p:nvPr/>
          </p:nvSpPr>
          <p:spPr bwMode="auto">
            <a:xfrm>
              <a:off x="3709" y="350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17" name="Line 65"/>
            <p:cNvSpPr>
              <a:spLocks noChangeShapeType="1"/>
            </p:cNvSpPr>
            <p:nvPr/>
          </p:nvSpPr>
          <p:spPr bwMode="auto">
            <a:xfrm flipH="1">
              <a:off x="3661" y="360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418" name="Text Box 66"/>
            <p:cNvSpPr txBox="1">
              <a:spLocks noChangeArrowheads="1"/>
            </p:cNvSpPr>
            <p:nvPr/>
          </p:nvSpPr>
          <p:spPr bwMode="auto">
            <a:xfrm>
              <a:off x="3534" y="3840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data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10200" y="25908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/>
              </a:rPr>
              <a:t>Finding the right tag?</a:t>
            </a:r>
          </a:p>
        </p:txBody>
      </p:sp>
    </p:spTree>
    <p:extLst>
      <p:ext uri="{BB962C8B-B14F-4D97-AF65-F5344CB8AC3E}">
        <p14:creationId xmlns:p14="http://schemas.microsoft.com/office/powerpoint/2010/main" val="213032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Wingdings" panose="05000000000000000000" pitchFamily="2" charset="2"/>
              </a:rPr>
              <a:t>Grad Lab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290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2-Way Set-Associative Cache Implementation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Cache is simply RAM</a:t>
            </a:r>
          </a:p>
          <a:p>
            <a:r>
              <a:rPr lang="en-US" sz="2400" dirty="0"/>
              <a:t>Implement 2-way set-associative cache as a two SRAMs</a:t>
            </a:r>
          </a:p>
          <a:p>
            <a:endParaRPr lang="en-US" sz="2400" dirty="0"/>
          </a:p>
          <a:p>
            <a:r>
              <a:rPr lang="en-US" sz="2400" dirty="0"/>
              <a:t>Similar to Banked Memory</a:t>
            </a:r>
          </a:p>
          <a:p>
            <a:pPr lvl="1"/>
            <a:r>
              <a:rPr lang="en-US" sz="2000" dirty="0"/>
              <a:t>But use same address for both</a:t>
            </a:r>
          </a:p>
          <a:p>
            <a:pPr lvl="1"/>
            <a:r>
              <a:rPr lang="en-US" sz="2000" dirty="0"/>
              <a:t>Double bandwidth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72452" name="Rectangle 4"/>
          <p:cNvSpPr>
            <a:spLocks noChangeArrowheads="1"/>
          </p:cNvSpPr>
          <p:nvPr/>
        </p:nvSpPr>
        <p:spPr bwMode="auto">
          <a:xfrm>
            <a:off x="12954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53" name="Rectangle 5"/>
          <p:cNvSpPr>
            <a:spLocks noChangeArrowheads="1"/>
          </p:cNvSpPr>
          <p:nvPr/>
        </p:nvSpPr>
        <p:spPr bwMode="auto">
          <a:xfrm>
            <a:off x="12954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54" name="Text Box 6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72455" name="Rectangle 7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0</a:t>
            </a:r>
          </a:p>
        </p:txBody>
      </p:sp>
      <p:sp>
        <p:nvSpPr>
          <p:cNvPr id="872456" name="Rectangle 8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1</a:t>
            </a:r>
          </a:p>
        </p:txBody>
      </p:sp>
      <p:sp>
        <p:nvSpPr>
          <p:cNvPr id="872457" name="Rectangle 9"/>
          <p:cNvSpPr>
            <a:spLocks noChangeArrowheads="1"/>
          </p:cNvSpPr>
          <p:nvPr/>
        </p:nvSpPr>
        <p:spPr bwMode="auto">
          <a:xfrm>
            <a:off x="685800" y="2971800"/>
            <a:ext cx="1600200" cy="4572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/>
              <a:t>Cache</a:t>
            </a:r>
          </a:p>
          <a:p>
            <a:pPr algn="ctr" eaLnBrk="0" hangingPunct="0"/>
            <a:r>
              <a:rPr lang="en-US" sz="1600"/>
              <a:t>SRAM</a:t>
            </a:r>
          </a:p>
        </p:txBody>
      </p:sp>
      <p:sp>
        <p:nvSpPr>
          <p:cNvPr id="872458" name="Line 10"/>
          <p:cNvSpPr>
            <a:spLocks noChangeShapeType="1"/>
          </p:cNvSpPr>
          <p:nvPr/>
        </p:nvSpPr>
        <p:spPr bwMode="auto">
          <a:xfrm>
            <a:off x="3048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59" name="Line 11"/>
          <p:cNvSpPr>
            <a:spLocks noChangeShapeType="1"/>
          </p:cNvSpPr>
          <p:nvPr/>
        </p:nvSpPr>
        <p:spPr bwMode="auto">
          <a:xfrm>
            <a:off x="14478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0" name="Line 12"/>
          <p:cNvSpPr>
            <a:spLocks noChangeShapeType="1"/>
          </p:cNvSpPr>
          <p:nvPr/>
        </p:nvSpPr>
        <p:spPr bwMode="auto">
          <a:xfrm flipH="1">
            <a:off x="1371600" y="3581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1" name="Text Box 13"/>
          <p:cNvSpPr txBox="1">
            <a:spLocks noChangeArrowheads="1"/>
          </p:cNvSpPr>
          <p:nvPr/>
        </p:nvSpPr>
        <p:spPr bwMode="auto">
          <a:xfrm>
            <a:off x="391708" y="3959225"/>
            <a:ext cx="2185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 err="1"/>
              <a:t>addr_tag</a:t>
            </a:r>
            <a:r>
              <a:rPr lang="en-US" sz="1800" dirty="0"/>
              <a:t> + v + data</a:t>
            </a:r>
          </a:p>
        </p:txBody>
      </p:sp>
      <p:sp>
        <p:nvSpPr>
          <p:cNvPr id="872462" name="Rectangle 14"/>
          <p:cNvSpPr>
            <a:spLocks noChangeArrowheads="1"/>
          </p:cNvSpPr>
          <p:nvPr/>
        </p:nvSpPr>
        <p:spPr bwMode="auto">
          <a:xfrm>
            <a:off x="35052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3" name="Rectangle 15"/>
          <p:cNvSpPr>
            <a:spLocks noChangeArrowheads="1"/>
          </p:cNvSpPr>
          <p:nvPr/>
        </p:nvSpPr>
        <p:spPr bwMode="auto">
          <a:xfrm>
            <a:off x="35052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4" name="Rectangle 16"/>
          <p:cNvSpPr>
            <a:spLocks noChangeArrowheads="1"/>
          </p:cNvSpPr>
          <p:nvPr/>
        </p:nvSpPr>
        <p:spPr bwMode="auto">
          <a:xfrm>
            <a:off x="25146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0</a:t>
            </a:r>
          </a:p>
        </p:txBody>
      </p:sp>
      <p:sp>
        <p:nvSpPr>
          <p:cNvPr id="872465" name="Rectangle 17"/>
          <p:cNvSpPr>
            <a:spLocks noChangeArrowheads="1"/>
          </p:cNvSpPr>
          <p:nvPr/>
        </p:nvSpPr>
        <p:spPr bwMode="auto">
          <a:xfrm>
            <a:off x="25146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 dirty="0"/>
              <a:t>1</a:t>
            </a:r>
          </a:p>
        </p:txBody>
      </p:sp>
      <p:sp>
        <p:nvSpPr>
          <p:cNvPr id="872466" name="Rectangle 18"/>
          <p:cNvSpPr>
            <a:spLocks noChangeArrowheads="1"/>
          </p:cNvSpPr>
          <p:nvPr/>
        </p:nvSpPr>
        <p:spPr bwMode="auto">
          <a:xfrm>
            <a:off x="2895600" y="2971800"/>
            <a:ext cx="1600200" cy="4572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/>
              <a:t>Cache</a:t>
            </a:r>
          </a:p>
          <a:p>
            <a:pPr algn="ctr" eaLnBrk="0" hangingPunct="0"/>
            <a:r>
              <a:rPr lang="en-US" sz="1600"/>
              <a:t>SRAM</a:t>
            </a:r>
          </a:p>
        </p:txBody>
      </p:sp>
      <p:sp>
        <p:nvSpPr>
          <p:cNvPr id="872467" name="Line 19"/>
          <p:cNvSpPr>
            <a:spLocks noChangeShapeType="1"/>
          </p:cNvSpPr>
          <p:nvPr/>
        </p:nvSpPr>
        <p:spPr bwMode="auto">
          <a:xfrm>
            <a:off x="25146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8" name="Line 20"/>
          <p:cNvSpPr>
            <a:spLocks noChangeShapeType="1"/>
          </p:cNvSpPr>
          <p:nvPr/>
        </p:nvSpPr>
        <p:spPr bwMode="auto">
          <a:xfrm>
            <a:off x="36576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69" name="Line 21"/>
          <p:cNvSpPr>
            <a:spLocks noChangeShapeType="1"/>
          </p:cNvSpPr>
          <p:nvPr/>
        </p:nvSpPr>
        <p:spPr bwMode="auto">
          <a:xfrm flipH="1">
            <a:off x="3581400" y="3581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2470" name="Text Box 22"/>
          <p:cNvSpPr txBox="1">
            <a:spLocks noChangeArrowheads="1"/>
          </p:cNvSpPr>
          <p:nvPr/>
        </p:nvSpPr>
        <p:spPr bwMode="auto">
          <a:xfrm>
            <a:off x="2601507" y="3959225"/>
            <a:ext cx="2185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 err="1"/>
              <a:t>addr_tag</a:t>
            </a:r>
            <a:r>
              <a:rPr lang="en-US" sz="1800" dirty="0"/>
              <a:t> + v + data</a:t>
            </a:r>
          </a:p>
        </p:txBody>
      </p:sp>
    </p:spTree>
    <p:extLst>
      <p:ext uri="{BB962C8B-B14F-4D97-AF65-F5344CB8AC3E}">
        <p14:creationId xmlns:p14="http://schemas.microsoft.com/office/powerpoint/2010/main" val="1031961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4-Way Set-Associative </a:t>
            </a:r>
            <a:br>
              <a:rPr lang="en-US" dirty="0"/>
            </a:br>
            <a:r>
              <a:rPr lang="en-US" dirty="0"/>
              <a:t>(Fully Associative for a 4-entry cache)</a:t>
            </a:r>
          </a:p>
        </p:txBody>
      </p:sp>
      <p:sp>
        <p:nvSpPr>
          <p:cNvPr id="87654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3276600"/>
            <a:ext cx="8534400" cy="318452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Each Set 4 entries big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Every entry can store any cache-line that maps to that set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ldw</a:t>
            </a:r>
            <a:r>
              <a:rPr lang="en-US" sz="2000" dirty="0"/>
              <a:t> R</a:t>
            </a:r>
            <a:r>
              <a:rPr lang="en-US" sz="2000" baseline="-25000" dirty="0"/>
              <a:t>a</a:t>
            </a:r>
            <a:r>
              <a:rPr lang="en-US" sz="2000" dirty="0"/>
              <a:t>, 0b0000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0b0100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0b1000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, 0b1100</a:t>
            </a:r>
            <a:endParaRPr lang="en-US" sz="2000" baseline="-25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ldw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baseline="-25000" dirty="0" err="1"/>
              <a:t>b</a:t>
            </a:r>
            <a:r>
              <a:rPr lang="en-US" sz="2000" dirty="0"/>
              <a:t>, 0b0100; cache hit?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Tags?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76546" name="Rectangle 2"/>
          <p:cNvSpPr>
            <a:spLocks noChangeArrowheads="1"/>
          </p:cNvSpPr>
          <p:nvPr/>
        </p:nvSpPr>
        <p:spPr bwMode="auto">
          <a:xfrm>
            <a:off x="533400" y="2590800"/>
            <a:ext cx="7848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400"/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auto">
          <a:xfrm>
            <a:off x="1371600" y="2667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0" name="Rectangle 6"/>
          <p:cNvSpPr>
            <a:spLocks noChangeArrowheads="1"/>
          </p:cNvSpPr>
          <p:nvPr/>
        </p:nvSpPr>
        <p:spPr bwMode="auto">
          <a:xfrm>
            <a:off x="3352800" y="2667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1" name="Rectangle 7"/>
          <p:cNvSpPr>
            <a:spLocks noChangeArrowheads="1"/>
          </p:cNvSpPr>
          <p:nvPr/>
        </p:nvSpPr>
        <p:spPr bwMode="auto">
          <a:xfrm>
            <a:off x="5334000" y="2667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Rectangle 8"/>
          <p:cNvSpPr>
            <a:spLocks noChangeArrowheads="1"/>
          </p:cNvSpPr>
          <p:nvPr/>
        </p:nvSpPr>
        <p:spPr bwMode="auto">
          <a:xfrm>
            <a:off x="7315200" y="2667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3" name="Rectangle 9"/>
          <p:cNvSpPr>
            <a:spLocks noChangeArrowheads="1"/>
          </p:cNvSpPr>
          <p:nvPr/>
        </p:nvSpPr>
        <p:spPr bwMode="auto">
          <a:xfrm>
            <a:off x="6096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4" name="Rectangle 10"/>
          <p:cNvSpPr>
            <a:spLocks noChangeArrowheads="1"/>
          </p:cNvSpPr>
          <p:nvPr/>
        </p:nvSpPr>
        <p:spPr bwMode="auto">
          <a:xfrm>
            <a:off x="25908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5" name="Rectangle 11"/>
          <p:cNvSpPr>
            <a:spLocks noChangeArrowheads="1"/>
          </p:cNvSpPr>
          <p:nvPr/>
        </p:nvSpPr>
        <p:spPr bwMode="auto">
          <a:xfrm>
            <a:off x="45720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6" name="Rectangle 12"/>
          <p:cNvSpPr>
            <a:spLocks noChangeArrowheads="1"/>
          </p:cNvSpPr>
          <p:nvPr/>
        </p:nvSpPr>
        <p:spPr bwMode="auto">
          <a:xfrm>
            <a:off x="65532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7" name="Rectangle 13"/>
          <p:cNvSpPr>
            <a:spLocks noChangeArrowheads="1"/>
          </p:cNvSpPr>
          <p:nvPr/>
        </p:nvSpPr>
        <p:spPr bwMode="auto">
          <a:xfrm>
            <a:off x="1219200" y="2667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8" name="Rectangle 14"/>
          <p:cNvSpPr>
            <a:spLocks noChangeArrowheads="1"/>
          </p:cNvSpPr>
          <p:nvPr/>
        </p:nvSpPr>
        <p:spPr bwMode="auto">
          <a:xfrm>
            <a:off x="5181600" y="2667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9" name="Rectangle 15"/>
          <p:cNvSpPr>
            <a:spLocks noChangeArrowheads="1"/>
          </p:cNvSpPr>
          <p:nvPr/>
        </p:nvSpPr>
        <p:spPr bwMode="auto">
          <a:xfrm>
            <a:off x="3200400" y="2667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0" name="Rectangle 16"/>
          <p:cNvSpPr>
            <a:spLocks noChangeArrowheads="1"/>
          </p:cNvSpPr>
          <p:nvPr/>
        </p:nvSpPr>
        <p:spPr bwMode="auto">
          <a:xfrm>
            <a:off x="7162800" y="2667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1" name="Rectangle 17"/>
          <p:cNvSpPr>
            <a:spLocks noChangeArrowheads="1"/>
          </p:cNvSpPr>
          <p:nvPr/>
        </p:nvSpPr>
        <p:spPr bwMode="auto">
          <a:xfrm>
            <a:off x="152400" y="25908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0</a:t>
            </a:r>
          </a:p>
        </p:txBody>
      </p:sp>
      <p:sp>
        <p:nvSpPr>
          <p:cNvPr id="876562" name="Rectangle 18"/>
          <p:cNvSpPr>
            <a:spLocks noChangeArrowheads="1"/>
          </p:cNvSpPr>
          <p:nvPr/>
        </p:nvSpPr>
        <p:spPr bwMode="auto">
          <a:xfrm>
            <a:off x="6096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0000</a:t>
            </a:r>
          </a:p>
        </p:txBody>
      </p:sp>
      <p:sp>
        <p:nvSpPr>
          <p:cNvPr id="876563" name="Rectangle 19"/>
          <p:cNvSpPr>
            <a:spLocks noChangeArrowheads="1"/>
          </p:cNvSpPr>
          <p:nvPr/>
        </p:nvSpPr>
        <p:spPr bwMode="auto">
          <a:xfrm>
            <a:off x="45720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1000</a:t>
            </a:r>
          </a:p>
        </p:txBody>
      </p:sp>
      <p:sp>
        <p:nvSpPr>
          <p:cNvPr id="876564" name="Rectangle 20"/>
          <p:cNvSpPr>
            <a:spLocks noChangeArrowheads="1"/>
          </p:cNvSpPr>
          <p:nvPr/>
        </p:nvSpPr>
        <p:spPr bwMode="auto">
          <a:xfrm>
            <a:off x="25908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0100</a:t>
            </a:r>
          </a:p>
        </p:txBody>
      </p:sp>
      <p:sp>
        <p:nvSpPr>
          <p:cNvPr id="876565" name="Rectangle 21"/>
          <p:cNvSpPr>
            <a:spLocks noChangeArrowheads="1"/>
          </p:cNvSpPr>
          <p:nvPr/>
        </p:nvSpPr>
        <p:spPr bwMode="auto">
          <a:xfrm>
            <a:off x="6553200" y="2667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/>
              <a:t>1100</a:t>
            </a:r>
          </a:p>
        </p:txBody>
      </p:sp>
    </p:spTree>
    <p:extLst>
      <p:ext uri="{BB962C8B-B14F-4D97-AF65-F5344CB8AC3E}">
        <p14:creationId xmlns:p14="http://schemas.microsoft.com/office/powerpoint/2010/main" val="200652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876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7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876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87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876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87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0" fill="hold"/>
                                        <p:tgtEl>
                                          <p:spTgt spid="876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87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876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62" grpId="0" animBg="1"/>
      <p:bldP spid="876563" grpId="0" animBg="1"/>
      <p:bldP spid="876564" grpId="0" animBg="1"/>
      <p:bldP spid="8765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Set-Associative vs. Direct Mapped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tradeoffs?</a:t>
            </a:r>
          </a:p>
          <a:p>
            <a:r>
              <a:rPr lang="en-US" dirty="0"/>
              <a:t>Set-Associative Pros</a:t>
            </a:r>
          </a:p>
          <a:p>
            <a:pPr lvl="1"/>
            <a:r>
              <a:rPr lang="en-US" dirty="0"/>
              <a:t>Generally higher hit rate</a:t>
            </a:r>
          </a:p>
          <a:p>
            <a:pPr lvl="1"/>
            <a:r>
              <a:rPr lang="en-US" dirty="0"/>
              <a:t>Better utilization of cache resources</a:t>
            </a:r>
          </a:p>
          <a:p>
            <a:r>
              <a:rPr lang="en-US" dirty="0"/>
              <a:t>Direct-Mapped Pros</a:t>
            </a:r>
          </a:p>
          <a:p>
            <a:pPr lvl="1"/>
            <a:r>
              <a:rPr lang="en-US" dirty="0"/>
              <a:t>Simpler</a:t>
            </a:r>
          </a:p>
          <a:p>
            <a:pPr lvl="1"/>
            <a:r>
              <a:rPr lang="en-US" dirty="0"/>
              <a:t>Faster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57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far: temporal locality</a:t>
            </a:r>
          </a:p>
          <a:p>
            <a:r>
              <a:rPr lang="en-US" dirty="0"/>
              <a:t>What about spatial?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4960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Block Size (Cache-Line Size) of 2</a:t>
            </a:r>
            <a:br>
              <a:rPr lang="en-US" dirty="0"/>
            </a:br>
            <a:r>
              <a:rPr lang="en-US" dirty="0"/>
              <a:t>(Direct Mapped Cache)</a:t>
            </a:r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27775" y="1279525"/>
            <a:ext cx="2816225" cy="5145088"/>
          </a:xfrm>
        </p:spPr>
        <p:txBody>
          <a:bodyPr/>
          <a:lstStyle/>
          <a:p>
            <a:r>
              <a:rPr lang="en-US" sz="2200"/>
              <a:t>ldb Ra, 1000</a:t>
            </a:r>
          </a:p>
          <a:p>
            <a:r>
              <a:rPr lang="en-US" sz="2200"/>
              <a:t>ldb Rb, 1001</a:t>
            </a:r>
          </a:p>
          <a:p>
            <a:r>
              <a:rPr lang="en-US" sz="2200"/>
              <a:t>ldb Rc, 1010</a:t>
            </a:r>
          </a:p>
          <a:p>
            <a:r>
              <a:rPr lang="en-US" sz="2200"/>
              <a:t>ldb Rd, 1011</a:t>
            </a:r>
          </a:p>
        </p:txBody>
      </p:sp>
      <p:sp>
        <p:nvSpPr>
          <p:cNvPr id="886788" name="Rectangle 4"/>
          <p:cNvSpPr>
            <a:spLocks noChangeArrowheads="1"/>
          </p:cNvSpPr>
          <p:nvPr/>
        </p:nvSpPr>
        <p:spPr bwMode="auto">
          <a:xfrm>
            <a:off x="4479925" y="1905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89" name="Rectangle 5"/>
          <p:cNvSpPr>
            <a:spLocks noChangeArrowheads="1"/>
          </p:cNvSpPr>
          <p:nvPr/>
        </p:nvSpPr>
        <p:spPr bwMode="auto">
          <a:xfrm>
            <a:off x="4479925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0" name="Rectangle 6"/>
          <p:cNvSpPr>
            <a:spLocks noChangeArrowheads="1"/>
          </p:cNvSpPr>
          <p:nvPr/>
        </p:nvSpPr>
        <p:spPr bwMode="auto">
          <a:xfrm>
            <a:off x="4479925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1" name="Rectangle 7"/>
          <p:cNvSpPr>
            <a:spLocks noChangeArrowheads="1"/>
          </p:cNvSpPr>
          <p:nvPr/>
        </p:nvSpPr>
        <p:spPr bwMode="auto">
          <a:xfrm>
            <a:off x="4479925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a</a:t>
            </a:r>
          </a:p>
        </p:txBody>
      </p:sp>
      <p:sp>
        <p:nvSpPr>
          <p:cNvPr id="886792" name="Rectangle 8"/>
          <p:cNvSpPr>
            <a:spLocks noChangeArrowheads="1"/>
          </p:cNvSpPr>
          <p:nvPr/>
        </p:nvSpPr>
        <p:spPr bwMode="auto">
          <a:xfrm>
            <a:off x="4479925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3" name="Rectangle 9"/>
          <p:cNvSpPr>
            <a:spLocks noChangeArrowheads="1"/>
          </p:cNvSpPr>
          <p:nvPr/>
        </p:nvSpPr>
        <p:spPr bwMode="auto">
          <a:xfrm>
            <a:off x="4479925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4" name="Rectangle 10"/>
          <p:cNvSpPr>
            <a:spLocks noChangeArrowheads="1"/>
          </p:cNvSpPr>
          <p:nvPr/>
        </p:nvSpPr>
        <p:spPr bwMode="auto">
          <a:xfrm>
            <a:off x="4479925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5" name="Rectangle 11"/>
          <p:cNvSpPr>
            <a:spLocks noChangeArrowheads="1"/>
          </p:cNvSpPr>
          <p:nvPr/>
        </p:nvSpPr>
        <p:spPr bwMode="auto">
          <a:xfrm>
            <a:off x="4479925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796" name="Rectangle 12"/>
          <p:cNvSpPr>
            <a:spLocks noChangeArrowheads="1"/>
          </p:cNvSpPr>
          <p:nvPr/>
        </p:nvSpPr>
        <p:spPr bwMode="auto">
          <a:xfrm>
            <a:off x="4479925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a</a:t>
            </a:r>
          </a:p>
        </p:txBody>
      </p:sp>
      <p:sp>
        <p:nvSpPr>
          <p:cNvPr id="886797" name="Rectangle 13"/>
          <p:cNvSpPr>
            <a:spLocks noChangeArrowheads="1"/>
          </p:cNvSpPr>
          <p:nvPr/>
        </p:nvSpPr>
        <p:spPr bwMode="auto">
          <a:xfrm>
            <a:off x="4479925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b</a:t>
            </a:r>
          </a:p>
        </p:txBody>
      </p:sp>
      <p:sp>
        <p:nvSpPr>
          <p:cNvPr id="886798" name="Rectangle 14"/>
          <p:cNvSpPr>
            <a:spLocks noChangeArrowheads="1"/>
          </p:cNvSpPr>
          <p:nvPr/>
        </p:nvSpPr>
        <p:spPr bwMode="auto">
          <a:xfrm>
            <a:off x="4479925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c</a:t>
            </a:r>
          </a:p>
        </p:txBody>
      </p:sp>
      <p:sp>
        <p:nvSpPr>
          <p:cNvPr id="886799" name="Rectangle 15"/>
          <p:cNvSpPr>
            <a:spLocks noChangeArrowheads="1"/>
          </p:cNvSpPr>
          <p:nvPr/>
        </p:nvSpPr>
        <p:spPr bwMode="auto">
          <a:xfrm>
            <a:off x="4479925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d</a:t>
            </a:r>
          </a:p>
        </p:txBody>
      </p:sp>
      <p:sp>
        <p:nvSpPr>
          <p:cNvPr id="886800" name="Rectangle 16"/>
          <p:cNvSpPr>
            <a:spLocks noChangeArrowheads="1"/>
          </p:cNvSpPr>
          <p:nvPr/>
        </p:nvSpPr>
        <p:spPr bwMode="auto">
          <a:xfrm>
            <a:off x="4479925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01" name="Rectangle 17"/>
          <p:cNvSpPr>
            <a:spLocks noChangeArrowheads="1"/>
          </p:cNvSpPr>
          <p:nvPr/>
        </p:nvSpPr>
        <p:spPr bwMode="auto">
          <a:xfrm>
            <a:off x="4479925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02" name="Rectangle 18"/>
          <p:cNvSpPr>
            <a:spLocks noChangeArrowheads="1"/>
          </p:cNvSpPr>
          <p:nvPr/>
        </p:nvSpPr>
        <p:spPr bwMode="auto">
          <a:xfrm>
            <a:off x="4479925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03" name="Rectangle 19"/>
          <p:cNvSpPr>
            <a:spLocks noChangeArrowheads="1"/>
          </p:cNvSpPr>
          <p:nvPr/>
        </p:nvSpPr>
        <p:spPr bwMode="auto">
          <a:xfrm>
            <a:off x="4479925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04" name="Rectangle 20"/>
          <p:cNvSpPr>
            <a:spLocks noChangeArrowheads="1"/>
          </p:cNvSpPr>
          <p:nvPr/>
        </p:nvSpPr>
        <p:spPr bwMode="auto">
          <a:xfrm>
            <a:off x="3946525" y="1905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0000</a:t>
            </a:r>
          </a:p>
        </p:txBody>
      </p:sp>
      <p:sp>
        <p:nvSpPr>
          <p:cNvPr id="886805" name="Rectangle 21"/>
          <p:cNvSpPr>
            <a:spLocks noChangeArrowheads="1"/>
          </p:cNvSpPr>
          <p:nvPr/>
        </p:nvSpPr>
        <p:spPr bwMode="auto">
          <a:xfrm>
            <a:off x="3946525" y="2133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0001</a:t>
            </a:r>
          </a:p>
        </p:txBody>
      </p:sp>
      <p:sp>
        <p:nvSpPr>
          <p:cNvPr id="886806" name="Rectangle 22"/>
          <p:cNvSpPr>
            <a:spLocks noChangeArrowheads="1"/>
          </p:cNvSpPr>
          <p:nvPr/>
        </p:nvSpPr>
        <p:spPr bwMode="auto">
          <a:xfrm>
            <a:off x="3946525" y="2362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0010</a:t>
            </a:r>
          </a:p>
        </p:txBody>
      </p:sp>
      <p:sp>
        <p:nvSpPr>
          <p:cNvPr id="886807" name="Rectangle 23"/>
          <p:cNvSpPr>
            <a:spLocks noChangeArrowheads="1"/>
          </p:cNvSpPr>
          <p:nvPr/>
        </p:nvSpPr>
        <p:spPr bwMode="auto">
          <a:xfrm>
            <a:off x="3946525" y="2590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0011</a:t>
            </a:r>
          </a:p>
        </p:txBody>
      </p:sp>
      <p:sp>
        <p:nvSpPr>
          <p:cNvPr id="886808" name="Rectangle 24"/>
          <p:cNvSpPr>
            <a:spLocks noChangeArrowheads="1"/>
          </p:cNvSpPr>
          <p:nvPr/>
        </p:nvSpPr>
        <p:spPr bwMode="auto">
          <a:xfrm>
            <a:off x="3946525" y="2819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0100</a:t>
            </a:r>
          </a:p>
        </p:txBody>
      </p:sp>
      <p:sp>
        <p:nvSpPr>
          <p:cNvPr id="886809" name="Rectangle 25"/>
          <p:cNvSpPr>
            <a:spLocks noChangeArrowheads="1"/>
          </p:cNvSpPr>
          <p:nvPr/>
        </p:nvSpPr>
        <p:spPr bwMode="auto">
          <a:xfrm>
            <a:off x="3946525" y="3048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0101</a:t>
            </a:r>
          </a:p>
        </p:txBody>
      </p:sp>
      <p:sp>
        <p:nvSpPr>
          <p:cNvPr id="886810" name="Rectangle 26"/>
          <p:cNvSpPr>
            <a:spLocks noChangeArrowheads="1"/>
          </p:cNvSpPr>
          <p:nvPr/>
        </p:nvSpPr>
        <p:spPr bwMode="auto">
          <a:xfrm>
            <a:off x="3946525" y="3276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0110</a:t>
            </a:r>
          </a:p>
        </p:txBody>
      </p:sp>
      <p:sp>
        <p:nvSpPr>
          <p:cNvPr id="886811" name="Rectangle 27"/>
          <p:cNvSpPr>
            <a:spLocks noChangeArrowheads="1"/>
          </p:cNvSpPr>
          <p:nvPr/>
        </p:nvSpPr>
        <p:spPr bwMode="auto">
          <a:xfrm>
            <a:off x="3946525" y="3505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0111</a:t>
            </a:r>
          </a:p>
        </p:txBody>
      </p:sp>
      <p:sp>
        <p:nvSpPr>
          <p:cNvPr id="886812" name="Rectangle 28"/>
          <p:cNvSpPr>
            <a:spLocks noChangeArrowheads="1"/>
          </p:cNvSpPr>
          <p:nvPr/>
        </p:nvSpPr>
        <p:spPr bwMode="auto">
          <a:xfrm>
            <a:off x="3946525" y="3733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1000</a:t>
            </a:r>
          </a:p>
        </p:txBody>
      </p:sp>
      <p:sp>
        <p:nvSpPr>
          <p:cNvPr id="886813" name="Rectangle 29"/>
          <p:cNvSpPr>
            <a:spLocks noChangeArrowheads="1"/>
          </p:cNvSpPr>
          <p:nvPr/>
        </p:nvSpPr>
        <p:spPr bwMode="auto">
          <a:xfrm>
            <a:off x="3946525" y="3962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1001</a:t>
            </a:r>
          </a:p>
        </p:txBody>
      </p:sp>
      <p:sp>
        <p:nvSpPr>
          <p:cNvPr id="886814" name="Rectangle 30"/>
          <p:cNvSpPr>
            <a:spLocks noChangeArrowheads="1"/>
          </p:cNvSpPr>
          <p:nvPr/>
        </p:nvSpPr>
        <p:spPr bwMode="auto">
          <a:xfrm>
            <a:off x="3946525" y="4191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1010</a:t>
            </a:r>
          </a:p>
        </p:txBody>
      </p:sp>
      <p:sp>
        <p:nvSpPr>
          <p:cNvPr id="886815" name="Rectangle 31"/>
          <p:cNvSpPr>
            <a:spLocks noChangeArrowheads="1"/>
          </p:cNvSpPr>
          <p:nvPr/>
        </p:nvSpPr>
        <p:spPr bwMode="auto">
          <a:xfrm>
            <a:off x="3946525" y="44196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1011</a:t>
            </a:r>
          </a:p>
        </p:txBody>
      </p:sp>
      <p:sp>
        <p:nvSpPr>
          <p:cNvPr id="886816" name="Rectangle 32"/>
          <p:cNvSpPr>
            <a:spLocks noChangeArrowheads="1"/>
          </p:cNvSpPr>
          <p:nvPr/>
        </p:nvSpPr>
        <p:spPr bwMode="auto">
          <a:xfrm>
            <a:off x="3946525" y="4648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1100</a:t>
            </a:r>
          </a:p>
        </p:txBody>
      </p:sp>
      <p:sp>
        <p:nvSpPr>
          <p:cNvPr id="886817" name="Rectangle 33"/>
          <p:cNvSpPr>
            <a:spLocks noChangeArrowheads="1"/>
          </p:cNvSpPr>
          <p:nvPr/>
        </p:nvSpPr>
        <p:spPr bwMode="auto">
          <a:xfrm>
            <a:off x="3946525" y="48768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1101</a:t>
            </a:r>
          </a:p>
        </p:txBody>
      </p:sp>
      <p:sp>
        <p:nvSpPr>
          <p:cNvPr id="886818" name="Rectangle 34"/>
          <p:cNvSpPr>
            <a:spLocks noChangeArrowheads="1"/>
          </p:cNvSpPr>
          <p:nvPr/>
        </p:nvSpPr>
        <p:spPr bwMode="auto">
          <a:xfrm>
            <a:off x="3946525" y="51054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1110</a:t>
            </a:r>
          </a:p>
        </p:txBody>
      </p:sp>
      <p:sp>
        <p:nvSpPr>
          <p:cNvPr id="886819" name="Rectangle 35"/>
          <p:cNvSpPr>
            <a:spLocks noChangeArrowheads="1"/>
          </p:cNvSpPr>
          <p:nvPr/>
        </p:nvSpPr>
        <p:spPr bwMode="auto">
          <a:xfrm>
            <a:off x="3946525" y="53340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1111</a:t>
            </a:r>
          </a:p>
        </p:txBody>
      </p:sp>
      <p:sp>
        <p:nvSpPr>
          <p:cNvPr id="886820" name="Text Box 36"/>
          <p:cNvSpPr txBox="1">
            <a:spLocks noChangeArrowheads="1"/>
          </p:cNvSpPr>
          <p:nvPr/>
        </p:nvSpPr>
        <p:spPr bwMode="auto">
          <a:xfrm>
            <a:off x="4352925" y="137160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Memory</a:t>
            </a:r>
          </a:p>
        </p:txBody>
      </p:sp>
      <p:sp>
        <p:nvSpPr>
          <p:cNvPr id="886821" name="Text Box 37"/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Cache</a:t>
            </a:r>
          </a:p>
        </p:txBody>
      </p:sp>
      <p:sp>
        <p:nvSpPr>
          <p:cNvPr id="886822" name="Rectangle 38"/>
          <p:cNvSpPr>
            <a:spLocks noChangeArrowheads="1"/>
          </p:cNvSpPr>
          <p:nvPr/>
        </p:nvSpPr>
        <p:spPr bwMode="auto">
          <a:xfrm>
            <a:off x="4479925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1"/>
          </a:p>
        </p:txBody>
      </p:sp>
      <p:sp>
        <p:nvSpPr>
          <p:cNvPr id="886823" name="Rectangle 39"/>
          <p:cNvSpPr>
            <a:spLocks noChangeArrowheads="1"/>
          </p:cNvSpPr>
          <p:nvPr/>
        </p:nvSpPr>
        <p:spPr bwMode="auto">
          <a:xfrm>
            <a:off x="533400" y="5867400"/>
            <a:ext cx="8382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addr</a:t>
            </a:r>
          </a:p>
        </p:txBody>
      </p:sp>
      <p:sp>
        <p:nvSpPr>
          <p:cNvPr id="886824" name="Oval 40"/>
          <p:cNvSpPr>
            <a:spLocks noChangeArrowheads="1"/>
          </p:cNvSpPr>
          <p:nvPr/>
        </p:nvSpPr>
        <p:spPr bwMode="auto">
          <a:xfrm>
            <a:off x="533400" y="4876800"/>
            <a:ext cx="838200" cy="685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/>
              <a:t>Addr[2:1]</a:t>
            </a:r>
          </a:p>
        </p:txBody>
      </p:sp>
      <p:cxnSp>
        <p:nvCxnSpPr>
          <p:cNvPr id="886825" name="AutoShape 41"/>
          <p:cNvCxnSpPr>
            <a:cxnSpLocks noChangeShapeType="1"/>
            <a:stCxn id="886823" idx="0"/>
            <a:endCxn id="886824" idx="4"/>
          </p:cNvCxnSpPr>
          <p:nvPr/>
        </p:nvCxnSpPr>
        <p:spPr bwMode="auto">
          <a:xfrm flipV="1">
            <a:off x="952500" y="5562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6826" name="AutoShape 42"/>
          <p:cNvCxnSpPr>
            <a:cxnSpLocks noChangeShapeType="1"/>
            <a:stCxn id="886824" idx="0"/>
          </p:cNvCxnSpPr>
          <p:nvPr/>
        </p:nvCxnSpPr>
        <p:spPr bwMode="auto">
          <a:xfrm rot="5400000" flipH="1">
            <a:off x="95250" y="4019550"/>
            <a:ext cx="1447800" cy="266700"/>
          </a:xfrm>
          <a:prstGeom prst="bentConnector4">
            <a:avLst>
              <a:gd name="adj1" fmla="val 34208"/>
              <a:gd name="adj2" fmla="val 2660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6827" name="Rectangle 43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28" name="Rectangle 44"/>
          <p:cNvSpPr>
            <a:spLocks noChangeArrowheads="1"/>
          </p:cNvSpPr>
          <p:nvPr/>
        </p:nvSpPr>
        <p:spPr bwMode="auto">
          <a:xfrm>
            <a:off x="14478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29" name="Rectangle 45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30" name="Rectangle 46"/>
          <p:cNvSpPr>
            <a:spLocks noChangeArrowheads="1"/>
          </p:cNvSpPr>
          <p:nvPr/>
        </p:nvSpPr>
        <p:spPr bwMode="auto">
          <a:xfrm>
            <a:off x="14478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6831" name="Group 47"/>
          <p:cNvGrpSpPr>
            <a:grpSpLocks/>
          </p:cNvGrpSpPr>
          <p:nvPr/>
        </p:nvGrpSpPr>
        <p:grpSpPr bwMode="auto">
          <a:xfrm>
            <a:off x="685800" y="2971800"/>
            <a:ext cx="609600" cy="914400"/>
            <a:chOff x="1392" y="2064"/>
            <a:chExt cx="624" cy="576"/>
          </a:xfrm>
        </p:grpSpPr>
        <p:sp>
          <p:nvSpPr>
            <p:cNvPr id="886832" name="Rectangle 48"/>
            <p:cNvSpPr>
              <a:spLocks noChangeArrowheads="1"/>
            </p:cNvSpPr>
            <p:nvPr/>
          </p:nvSpPr>
          <p:spPr bwMode="auto">
            <a:xfrm>
              <a:off x="1392" y="2064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833" name="Rectangle 49"/>
            <p:cNvSpPr>
              <a:spLocks noChangeArrowheads="1"/>
            </p:cNvSpPr>
            <p:nvPr/>
          </p:nvSpPr>
          <p:spPr bwMode="auto">
            <a:xfrm>
              <a:off x="1392" y="2352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834" name="Rectangle 50"/>
            <p:cNvSpPr>
              <a:spLocks noChangeArrowheads="1"/>
            </p:cNvSpPr>
            <p:nvPr/>
          </p:nvSpPr>
          <p:spPr bwMode="auto">
            <a:xfrm>
              <a:off x="1392" y="2208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835" name="Rectangle 51"/>
            <p:cNvSpPr>
              <a:spLocks noChangeArrowheads="1"/>
            </p:cNvSpPr>
            <p:nvPr/>
          </p:nvSpPr>
          <p:spPr bwMode="auto">
            <a:xfrm>
              <a:off x="1392" y="2496"/>
              <a:ext cx="624" cy="144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6836" name="Rectangle 52"/>
          <p:cNvSpPr>
            <a:spLocks noChangeArrowheads="1"/>
          </p:cNvSpPr>
          <p:nvPr/>
        </p:nvSpPr>
        <p:spPr bwMode="auto">
          <a:xfrm>
            <a:off x="304800" y="29718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00</a:t>
            </a:r>
          </a:p>
        </p:txBody>
      </p:sp>
      <p:sp>
        <p:nvSpPr>
          <p:cNvPr id="886837" name="Rectangle 53"/>
          <p:cNvSpPr>
            <a:spLocks noChangeArrowheads="1"/>
          </p:cNvSpPr>
          <p:nvPr/>
        </p:nvSpPr>
        <p:spPr bwMode="auto">
          <a:xfrm>
            <a:off x="304800" y="32004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01</a:t>
            </a:r>
          </a:p>
        </p:txBody>
      </p:sp>
      <p:sp>
        <p:nvSpPr>
          <p:cNvPr id="886838" name="Rectangle 54"/>
          <p:cNvSpPr>
            <a:spLocks noChangeArrowheads="1"/>
          </p:cNvSpPr>
          <p:nvPr/>
        </p:nvSpPr>
        <p:spPr bwMode="auto">
          <a:xfrm>
            <a:off x="304800" y="34290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10</a:t>
            </a:r>
          </a:p>
        </p:txBody>
      </p:sp>
      <p:sp>
        <p:nvSpPr>
          <p:cNvPr id="886839" name="Rectangle 55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400"/>
              <a:t>11</a:t>
            </a:r>
          </a:p>
        </p:txBody>
      </p:sp>
      <p:sp>
        <p:nvSpPr>
          <p:cNvPr id="886840" name="Rectangle 56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1" name="Rectangle 57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2" name="Rectangle 58"/>
          <p:cNvSpPr>
            <a:spLocks noChangeArrowheads="1"/>
          </p:cNvSpPr>
          <p:nvPr/>
        </p:nvSpPr>
        <p:spPr bwMode="auto">
          <a:xfrm>
            <a:off x="12954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3" name="Rectangle 59"/>
          <p:cNvSpPr>
            <a:spLocks noChangeArrowheads="1"/>
          </p:cNvSpPr>
          <p:nvPr/>
        </p:nvSpPr>
        <p:spPr bwMode="auto">
          <a:xfrm>
            <a:off x="12954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4" name="Rectangle 60"/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a:b</a:t>
            </a:r>
          </a:p>
        </p:txBody>
      </p:sp>
      <p:sp>
        <p:nvSpPr>
          <p:cNvPr id="886845" name="Rectangle 61"/>
          <p:cNvSpPr>
            <a:spLocks noChangeArrowheads="1"/>
          </p:cNvSpPr>
          <p:nvPr/>
        </p:nvSpPr>
        <p:spPr bwMode="auto">
          <a:xfrm>
            <a:off x="14478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accent5">
                    <a:lumMod val="20000"/>
                    <a:lumOff val="80000"/>
                  </a:schemeClr>
                </a:solidFill>
              </a:rPr>
              <a:t>c:d</a:t>
            </a:r>
          </a:p>
        </p:txBody>
      </p:sp>
      <p:sp>
        <p:nvSpPr>
          <p:cNvPr id="886846" name="Rectangle 62"/>
          <p:cNvSpPr>
            <a:spLocks noChangeArrowheads="1"/>
          </p:cNvSpPr>
          <p:nvPr/>
        </p:nvSpPr>
        <p:spPr bwMode="auto">
          <a:xfrm>
            <a:off x="1295400" y="29718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7" name="Rectangle 63"/>
          <p:cNvSpPr>
            <a:spLocks noChangeArrowheads="1"/>
          </p:cNvSpPr>
          <p:nvPr/>
        </p:nvSpPr>
        <p:spPr bwMode="auto">
          <a:xfrm>
            <a:off x="1295400" y="3200400"/>
            <a:ext cx="1524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6848" name="Oval 64"/>
          <p:cNvSpPr>
            <a:spLocks noChangeArrowheads="1"/>
          </p:cNvSpPr>
          <p:nvPr/>
        </p:nvSpPr>
        <p:spPr bwMode="auto">
          <a:xfrm>
            <a:off x="1828800" y="4953000"/>
            <a:ext cx="381000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=</a:t>
            </a:r>
          </a:p>
        </p:txBody>
      </p:sp>
      <p:cxnSp>
        <p:nvCxnSpPr>
          <p:cNvPr id="886849" name="AutoShape 65"/>
          <p:cNvCxnSpPr>
            <a:cxnSpLocks noChangeShapeType="1"/>
            <a:endCxn id="886848" idx="0"/>
          </p:cNvCxnSpPr>
          <p:nvPr/>
        </p:nvCxnSpPr>
        <p:spPr bwMode="auto">
          <a:xfrm rot="16200000" flipH="1">
            <a:off x="971550" y="3905250"/>
            <a:ext cx="1066800" cy="1028700"/>
          </a:xfrm>
          <a:prstGeom prst="bentConnector3">
            <a:avLst>
              <a:gd name="adj1" fmla="val 305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6850" name="AutoShape 66"/>
          <p:cNvCxnSpPr>
            <a:cxnSpLocks noChangeShapeType="1"/>
            <a:stCxn id="886823" idx="3"/>
            <a:endCxn id="886848" idx="2"/>
          </p:cNvCxnSpPr>
          <p:nvPr/>
        </p:nvCxnSpPr>
        <p:spPr bwMode="auto">
          <a:xfrm flipV="1">
            <a:off x="1371600" y="5143500"/>
            <a:ext cx="4572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6851" name="Text Box 67"/>
          <p:cNvSpPr txBox="1">
            <a:spLocks noChangeArrowheads="1"/>
          </p:cNvSpPr>
          <p:nvPr/>
        </p:nvSpPr>
        <p:spPr bwMode="auto">
          <a:xfrm>
            <a:off x="1752600" y="5791200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Hit?</a:t>
            </a:r>
          </a:p>
        </p:txBody>
      </p:sp>
      <p:cxnSp>
        <p:nvCxnSpPr>
          <p:cNvPr id="886852" name="AutoShape 68"/>
          <p:cNvCxnSpPr>
            <a:cxnSpLocks noChangeShapeType="1"/>
            <a:stCxn id="886848" idx="4"/>
            <a:endCxn id="886851" idx="0"/>
          </p:cNvCxnSpPr>
          <p:nvPr/>
        </p:nvCxnSpPr>
        <p:spPr bwMode="auto">
          <a:xfrm>
            <a:off x="2019300" y="5334000"/>
            <a:ext cx="63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6853" name="Rectangle 69"/>
          <p:cNvSpPr>
            <a:spLocks noChangeArrowheads="1"/>
          </p:cNvSpPr>
          <p:nvPr/>
        </p:nvSpPr>
        <p:spPr bwMode="auto">
          <a:xfrm>
            <a:off x="1371600" y="5410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/>
              <a:t>[3]</a:t>
            </a:r>
          </a:p>
        </p:txBody>
      </p:sp>
      <p:sp>
        <p:nvSpPr>
          <p:cNvPr id="886854" name="Text Box 70"/>
          <p:cNvSpPr txBox="1">
            <a:spLocks noChangeArrowheads="1"/>
          </p:cNvSpPr>
          <p:nvPr/>
        </p:nvSpPr>
        <p:spPr bwMode="auto">
          <a:xfrm>
            <a:off x="5486400" y="3886200"/>
            <a:ext cx="355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What is total cache size?</a:t>
            </a:r>
          </a:p>
          <a:p>
            <a:pPr algn="ctr" eaLnBrk="0" hangingPunct="0"/>
            <a:r>
              <a:rPr lang="en-US"/>
              <a:t>Which addr bits used?</a:t>
            </a:r>
          </a:p>
        </p:txBody>
      </p:sp>
    </p:spTree>
    <p:extLst>
      <p:ext uri="{BB962C8B-B14F-4D97-AF65-F5344CB8AC3E}">
        <p14:creationId xmlns:p14="http://schemas.microsoft.com/office/powerpoint/2010/main" val="18744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8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8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8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88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88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88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8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88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844" grpId="0" animBg="1"/>
      <p:bldP spid="886845" grpId="0" animBg="1"/>
      <p:bldP spid="886846" grpId="0" animBg="1"/>
      <p:bldP spid="8868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writes?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STB do?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If miss, just write directly to memory?</a:t>
            </a:r>
          </a:p>
          <a:p>
            <a:pPr lvl="2"/>
            <a:r>
              <a:rPr lang="en-US" dirty="0"/>
              <a:t>Write no allocate – don’t bother caching</a:t>
            </a:r>
          </a:p>
          <a:p>
            <a:pPr lvl="2"/>
            <a:r>
              <a:rPr lang="en-US" dirty="0"/>
              <a:t>Write allocate – first fill cache from memory and now it’s a hit</a:t>
            </a:r>
          </a:p>
          <a:p>
            <a:pPr lvl="1"/>
            <a:r>
              <a:rPr lang="en-US" dirty="0"/>
              <a:t>If hit, just write to cache?</a:t>
            </a:r>
          </a:p>
          <a:p>
            <a:pPr lvl="2"/>
            <a:r>
              <a:rPr lang="en-US" b="1" dirty="0"/>
              <a:t>Writeback</a:t>
            </a:r>
            <a:r>
              <a:rPr lang="en-US" dirty="0"/>
              <a:t> cache – write when evicting </a:t>
            </a:r>
            <a:r>
              <a:rPr lang="en-US" sz="2400" b="1" dirty="0">
                <a:solidFill>
                  <a:schemeClr val="tx1"/>
                </a:solidFill>
              </a:rPr>
              <a:t>(needs “dirty” bit)</a:t>
            </a:r>
          </a:p>
          <a:p>
            <a:pPr lvl="2"/>
            <a:r>
              <a:rPr lang="en-US" b="1" dirty="0"/>
              <a:t>Writethrough</a:t>
            </a:r>
            <a:r>
              <a:rPr lang="en-US" dirty="0"/>
              <a:t> cache – write to both cache and memory</a:t>
            </a:r>
          </a:p>
          <a:p>
            <a:pPr lvl="2"/>
            <a:endParaRPr lang="en-US" dirty="0"/>
          </a:p>
          <a:p>
            <a:r>
              <a:rPr lang="en-US" dirty="0"/>
              <a:t>Depends on what you think happens more often</a:t>
            </a:r>
          </a:p>
          <a:p>
            <a:pPr lvl="1"/>
            <a:r>
              <a:rPr lang="en-US" dirty="0"/>
              <a:t>Access soon after a write – write allocate</a:t>
            </a:r>
          </a:p>
          <a:p>
            <a:pPr lvl="1"/>
            <a:r>
              <a:rPr lang="en-US" dirty="0"/>
              <a:t>Multiple stores to same line – write back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6232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Naming and Placement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namespace is the same as the memory namespace</a:t>
            </a:r>
          </a:p>
          <a:p>
            <a:r>
              <a:rPr lang="en-US" dirty="0"/>
              <a:t>Cache placement will be as below for:</a:t>
            </a:r>
          </a:p>
          <a:p>
            <a:pPr lvl="1"/>
            <a:r>
              <a:rPr lang="en-US" i="1" dirty="0"/>
              <a:t>b </a:t>
            </a:r>
            <a:r>
              <a:rPr lang="en-US" dirty="0"/>
              <a:t>bits in a memory address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dirty="0"/>
              <a:t>-way set-associative cache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S</a:t>
            </a:r>
            <a:r>
              <a:rPr lang="en-US" dirty="0"/>
              <a:t> sets (</a:t>
            </a:r>
            <a:r>
              <a:rPr lang="en-US" i="1" dirty="0"/>
              <a:t>s = log</a:t>
            </a:r>
            <a:r>
              <a:rPr lang="en-US" i="1" baseline="-25000" dirty="0"/>
              <a:t>2</a:t>
            </a:r>
            <a:r>
              <a:rPr lang="en-US" i="1" dirty="0"/>
              <a:t>S)</a:t>
            </a:r>
          </a:p>
          <a:p>
            <a:pPr lvl="1"/>
            <a:r>
              <a:rPr lang="en-US" i="1" dirty="0"/>
              <a:t>L</a:t>
            </a:r>
            <a:r>
              <a:rPr lang="en-US" dirty="0"/>
              <a:t> bytes of data in a cache line (</a:t>
            </a:r>
            <a:r>
              <a:rPr lang="en-US" i="1" dirty="0"/>
              <a:t>l = log</a:t>
            </a:r>
            <a:r>
              <a:rPr lang="en-US" i="1" baseline="-25000" dirty="0"/>
              <a:t>2</a:t>
            </a:r>
            <a:r>
              <a:rPr lang="en-US" i="1" dirty="0"/>
              <a:t>L)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Cache size?</a:t>
            </a:r>
          </a:p>
          <a:p>
            <a:pPr lvl="2"/>
            <a:r>
              <a:rPr lang="en-US" dirty="0"/>
              <a:t>Data?</a:t>
            </a:r>
          </a:p>
          <a:p>
            <a:pPr lvl="2"/>
            <a:r>
              <a:rPr lang="en-US" dirty="0"/>
              <a:t>Tag?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896004" name="Rectangle 4"/>
          <p:cNvSpPr>
            <a:spLocks noChangeArrowheads="1"/>
          </p:cNvSpPr>
          <p:nvPr/>
        </p:nvSpPr>
        <p:spPr bwMode="auto">
          <a:xfrm>
            <a:off x="1447800" y="5562600"/>
            <a:ext cx="37338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tag</a:t>
            </a:r>
          </a:p>
        </p:txBody>
      </p:sp>
      <p:sp>
        <p:nvSpPr>
          <p:cNvPr id="896005" name="Rectangle 5"/>
          <p:cNvSpPr>
            <a:spLocks noChangeArrowheads="1"/>
          </p:cNvSpPr>
          <p:nvPr/>
        </p:nvSpPr>
        <p:spPr bwMode="auto">
          <a:xfrm>
            <a:off x="5181600" y="5562600"/>
            <a:ext cx="1676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index</a:t>
            </a:r>
          </a:p>
        </p:txBody>
      </p:sp>
      <p:sp>
        <p:nvSpPr>
          <p:cNvPr id="896006" name="Rectangle 6"/>
          <p:cNvSpPr>
            <a:spLocks noChangeArrowheads="1"/>
          </p:cNvSpPr>
          <p:nvPr/>
        </p:nvSpPr>
        <p:spPr bwMode="auto">
          <a:xfrm>
            <a:off x="6858000" y="5562600"/>
            <a:ext cx="9906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offset</a:t>
            </a:r>
          </a:p>
        </p:txBody>
      </p:sp>
      <p:sp>
        <p:nvSpPr>
          <p:cNvPr id="896007" name="Text Box 7"/>
          <p:cNvSpPr txBox="1">
            <a:spLocks noChangeArrowheads="1"/>
          </p:cNvSpPr>
          <p:nvPr/>
        </p:nvSpPr>
        <p:spPr bwMode="auto">
          <a:xfrm>
            <a:off x="7646988" y="51054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96008" name="Text Box 8"/>
          <p:cNvSpPr txBox="1">
            <a:spLocks noChangeArrowheads="1"/>
          </p:cNvSpPr>
          <p:nvPr/>
        </p:nvSpPr>
        <p:spPr bwMode="auto">
          <a:xfrm>
            <a:off x="6553200" y="5105400"/>
            <a:ext cx="25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4572000" y="5105400"/>
            <a:ext cx="58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/>
              <a:t>l+s</a:t>
            </a:r>
            <a:endParaRPr lang="en-US" i="1" dirty="0"/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1427099" y="5105400"/>
            <a:ext cx="6303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b-1</a:t>
            </a:r>
          </a:p>
        </p:txBody>
      </p:sp>
    </p:spTree>
    <p:extLst>
      <p:ext uri="{BB962C8B-B14F-4D97-AF65-F5344CB8AC3E}">
        <p14:creationId xmlns:p14="http://schemas.microsoft.com/office/powerpoint/2010/main" val="732594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diagram?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513"/>
            <a:ext cx="8534400" cy="852487"/>
          </a:xfrm>
        </p:spPr>
        <p:txBody>
          <a:bodyPr/>
          <a:lstStyle/>
          <a:p>
            <a:r>
              <a:rPr lang="en-US" dirty="0"/>
              <a:t>LC3b architecture with 512B memory and a cache:</a:t>
            </a:r>
          </a:p>
          <a:p>
            <a:pPr lvl="1"/>
            <a:r>
              <a:rPr lang="en-US" dirty="0"/>
              <a:t>64B capacity, 4B cache blocks (cache lines), 2-way associative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35814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1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124200"/>
            <a:ext cx="4419600" cy="381000"/>
          </a:xfrm>
          <a:prstGeom prst="rect">
            <a:avLst/>
          </a:prstGeom>
          <a:solidFill>
            <a:srgbClr val="7FA9A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430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abcd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576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efgh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430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ijkl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6576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mnop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810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8956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810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8956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9906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9906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5052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5052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810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810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8956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1110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8956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304800" y="44958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3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04800" y="40386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2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1143000" y="4114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qrst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657600" y="4114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uvwx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1143000" y="4572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yzAB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657600" y="4572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CDEF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3810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28956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3810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28956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990600" y="4114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990600" y="4572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3505200" y="4114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505200" y="4572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3810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1100</a:t>
            </a:r>
          </a:p>
        </p:txBody>
      </p:sp>
      <p:sp>
        <p:nvSpPr>
          <p:cNvPr id="41" name="Rectangle 21"/>
          <p:cNvSpPr>
            <a:spLocks noChangeArrowheads="1"/>
          </p:cNvSpPr>
          <p:nvPr/>
        </p:nvSpPr>
        <p:spPr bwMode="auto">
          <a:xfrm>
            <a:off x="3810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28956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1010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28956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1111</a:t>
            </a: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04800" y="54102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5</a:t>
            </a: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304800" y="49530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4</a:t>
            </a: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143000" y="50292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GHIJ</a:t>
            </a: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657600" y="50292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KLMN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1143000" y="5486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OPQR</a:t>
            </a:r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3657600" y="5486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STUV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381000" y="5029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2895600" y="5029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381000" y="5486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2895600" y="5486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990600" y="50292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990600" y="5486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3505200" y="50292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3505200" y="5486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381000" y="5029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1111</a:t>
            </a: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381000" y="5486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2895600" y="5029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2895600" y="5486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304800" y="63246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7</a:t>
            </a: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304800" y="58674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6</a:t>
            </a:r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1143000" y="5943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WXYZ</a:t>
            </a: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3657600" y="5943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0123</a:t>
            </a:r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1143000" y="6400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4567</a:t>
            </a:r>
          </a:p>
        </p:txBody>
      </p:sp>
      <p:sp>
        <p:nvSpPr>
          <p:cNvPr id="67" name="Rectangle 9"/>
          <p:cNvSpPr>
            <a:spLocks noChangeArrowheads="1"/>
          </p:cNvSpPr>
          <p:nvPr/>
        </p:nvSpPr>
        <p:spPr bwMode="auto">
          <a:xfrm>
            <a:off x="3657600" y="6400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89#$</a:t>
            </a: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381000" y="5943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9" name="Rectangle 11"/>
          <p:cNvSpPr>
            <a:spLocks noChangeArrowheads="1"/>
          </p:cNvSpPr>
          <p:nvPr/>
        </p:nvSpPr>
        <p:spPr bwMode="auto">
          <a:xfrm>
            <a:off x="2895600" y="5943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0" name="Rectangle 12"/>
          <p:cNvSpPr>
            <a:spLocks noChangeArrowheads="1"/>
          </p:cNvSpPr>
          <p:nvPr/>
        </p:nvSpPr>
        <p:spPr bwMode="auto">
          <a:xfrm>
            <a:off x="381000" y="6400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auto">
          <a:xfrm>
            <a:off x="2895600" y="6400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990600" y="5943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990600" y="6400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3505200" y="5943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3505200" y="6400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6" name="Rectangle 20"/>
          <p:cNvSpPr>
            <a:spLocks noChangeArrowheads="1"/>
          </p:cNvSpPr>
          <p:nvPr/>
        </p:nvSpPr>
        <p:spPr bwMode="auto">
          <a:xfrm>
            <a:off x="381000" y="5943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1010</a:t>
            </a:r>
          </a:p>
        </p:txBody>
      </p:sp>
      <p:sp>
        <p:nvSpPr>
          <p:cNvPr id="77" name="Rectangle 21"/>
          <p:cNvSpPr>
            <a:spLocks noChangeArrowheads="1"/>
          </p:cNvSpPr>
          <p:nvPr/>
        </p:nvSpPr>
        <p:spPr bwMode="auto">
          <a:xfrm>
            <a:off x="381000" y="6400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78" name="Rectangle 22"/>
          <p:cNvSpPr>
            <a:spLocks noChangeArrowheads="1"/>
          </p:cNvSpPr>
          <p:nvPr/>
        </p:nvSpPr>
        <p:spPr bwMode="auto">
          <a:xfrm>
            <a:off x="2895600" y="5943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79" name="Rectangle 23"/>
          <p:cNvSpPr>
            <a:spLocks noChangeArrowheads="1"/>
          </p:cNvSpPr>
          <p:nvPr/>
        </p:nvSpPr>
        <p:spPr bwMode="auto">
          <a:xfrm>
            <a:off x="2895600" y="6400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71895" y="2553565"/>
            <a:ext cx="2927638" cy="41823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Lato" panose="020F0502020204030203" pitchFamily="34" charset="0"/>
              </a:rPr>
              <a:t>tag</a:t>
            </a: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3199533" y="2553565"/>
            <a:ext cx="1314450" cy="418234"/>
          </a:xfrm>
          <a:prstGeom prst="rect">
            <a:avLst/>
          </a:prstGeom>
          <a:solidFill>
            <a:srgbClr val="7FA9AE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index</a:t>
            </a:r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4513983" y="2553565"/>
            <a:ext cx="776720" cy="41823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offset</a:t>
            </a:r>
          </a:p>
        </p:txBody>
      </p: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4976931" y="2204947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0</a:t>
            </a:r>
          </a:p>
        </p:txBody>
      </p:sp>
      <p:sp>
        <p:nvSpPr>
          <p:cNvPr id="84" name="Text Box 8"/>
          <p:cNvSpPr txBox="1">
            <a:spLocks noChangeArrowheads="1"/>
          </p:cNvSpPr>
          <p:nvPr/>
        </p:nvSpPr>
        <p:spPr bwMode="auto">
          <a:xfrm>
            <a:off x="4544493" y="2204947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3242042" y="2190689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>
                <a:latin typeface="Lato" panose="020F0502020204030203" pitchFamily="34" charset="0"/>
              </a:rPr>
              <a:t>4</a:t>
            </a:r>
          </a:p>
        </p:txBody>
      </p:sp>
      <p:sp>
        <p:nvSpPr>
          <p:cNvPr id="86" name="Text Box 10"/>
          <p:cNvSpPr txBox="1">
            <a:spLocks noChangeArrowheads="1"/>
          </p:cNvSpPr>
          <p:nvPr/>
        </p:nvSpPr>
        <p:spPr bwMode="auto">
          <a:xfrm>
            <a:off x="275854" y="2195079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>
                <a:latin typeface="Lato" panose="020F0502020204030203" pitchFamily="34" charset="0"/>
              </a:rPr>
              <a:t>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91200" y="289560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100010001 = 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791200" y="3805535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110111111 = ?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91200" y="335280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111000000 = 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791200" y="4262735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110100110 = 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DD5CEC-660F-364E-8AC0-3D4C568C38DC}"/>
              </a:ext>
            </a:extLst>
          </p:cNvPr>
          <p:cNvCxnSpPr/>
          <p:nvPr/>
        </p:nvCxnSpPr>
        <p:spPr bwMode="auto">
          <a:xfrm>
            <a:off x="7086600" y="2590799"/>
            <a:ext cx="0" cy="2271743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74DF487-631C-6348-A0FB-83DC247A9A6D}"/>
              </a:ext>
            </a:extLst>
          </p:cNvPr>
          <p:cNvCxnSpPr/>
          <p:nvPr/>
        </p:nvCxnSpPr>
        <p:spPr bwMode="auto">
          <a:xfrm>
            <a:off x="6553200" y="2590799"/>
            <a:ext cx="0" cy="2271743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253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diagram?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513"/>
            <a:ext cx="8534400" cy="852487"/>
          </a:xfrm>
        </p:spPr>
        <p:txBody>
          <a:bodyPr/>
          <a:lstStyle/>
          <a:p>
            <a:r>
              <a:rPr lang="en-US" dirty="0"/>
              <a:t>LC3b architecture with 512B memory and a cache:</a:t>
            </a:r>
          </a:p>
          <a:p>
            <a:pPr lvl="1"/>
            <a:r>
              <a:rPr lang="en-US" dirty="0"/>
              <a:t>64B capacity, 4B cache blocks (cache lines), 2-way associative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35814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1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1242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430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abcd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576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efgh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430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ijkl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6576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mnop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810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8956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810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8956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9906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9906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5052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5052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810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810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8956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1110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8956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304800" y="44958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3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04800" y="40386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2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1143000" y="4114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qrst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657600" y="4114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uvwx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1143000" y="4572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yzAB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657600" y="4572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CDEF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3810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28956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3810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28956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990600" y="4114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990600" y="4572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3505200" y="4114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505200" y="4572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3810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1100</a:t>
            </a:r>
          </a:p>
        </p:txBody>
      </p:sp>
      <p:sp>
        <p:nvSpPr>
          <p:cNvPr id="41" name="Rectangle 21"/>
          <p:cNvSpPr>
            <a:spLocks noChangeArrowheads="1"/>
          </p:cNvSpPr>
          <p:nvPr/>
        </p:nvSpPr>
        <p:spPr bwMode="auto">
          <a:xfrm>
            <a:off x="3810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28956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1010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28956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1111</a:t>
            </a: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304800" y="54102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5</a:t>
            </a: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304800" y="49530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4</a:t>
            </a: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143000" y="50292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GHIJ</a:t>
            </a: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657600" y="50292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KLMN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1143000" y="5486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OPQR</a:t>
            </a:r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3657600" y="5486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STUV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381000" y="5029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2895600" y="5029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381000" y="5486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2895600" y="5486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990600" y="50292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990600" y="5486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3505200" y="50292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3505200" y="5486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381000" y="5029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1111</a:t>
            </a: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381000" y="5486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2895600" y="5029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2895600" y="5486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304800" y="63246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7</a:t>
            </a: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304800" y="5867400"/>
            <a:ext cx="4419600" cy="381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Set 6</a:t>
            </a:r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1143000" y="5943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WXYZ</a:t>
            </a: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3657600" y="5943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0123</a:t>
            </a:r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1143000" y="6400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4567</a:t>
            </a:r>
          </a:p>
        </p:txBody>
      </p:sp>
      <p:sp>
        <p:nvSpPr>
          <p:cNvPr id="67" name="Rectangle 9"/>
          <p:cNvSpPr>
            <a:spLocks noChangeArrowheads="1"/>
          </p:cNvSpPr>
          <p:nvPr/>
        </p:nvSpPr>
        <p:spPr bwMode="auto">
          <a:xfrm>
            <a:off x="3657600" y="6400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89#$</a:t>
            </a: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381000" y="5943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9" name="Rectangle 11"/>
          <p:cNvSpPr>
            <a:spLocks noChangeArrowheads="1"/>
          </p:cNvSpPr>
          <p:nvPr/>
        </p:nvSpPr>
        <p:spPr bwMode="auto">
          <a:xfrm>
            <a:off x="2895600" y="5943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0" name="Rectangle 12"/>
          <p:cNvSpPr>
            <a:spLocks noChangeArrowheads="1"/>
          </p:cNvSpPr>
          <p:nvPr/>
        </p:nvSpPr>
        <p:spPr bwMode="auto">
          <a:xfrm>
            <a:off x="381000" y="6400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auto">
          <a:xfrm>
            <a:off x="2895600" y="6400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990600" y="5943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990600" y="6400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3505200" y="5943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3505200" y="6400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6" name="Rectangle 20"/>
          <p:cNvSpPr>
            <a:spLocks noChangeArrowheads="1"/>
          </p:cNvSpPr>
          <p:nvPr/>
        </p:nvSpPr>
        <p:spPr bwMode="auto">
          <a:xfrm>
            <a:off x="381000" y="5943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1010</a:t>
            </a:r>
          </a:p>
        </p:txBody>
      </p:sp>
      <p:sp>
        <p:nvSpPr>
          <p:cNvPr id="77" name="Rectangle 21"/>
          <p:cNvSpPr>
            <a:spLocks noChangeArrowheads="1"/>
          </p:cNvSpPr>
          <p:nvPr/>
        </p:nvSpPr>
        <p:spPr bwMode="auto">
          <a:xfrm>
            <a:off x="381000" y="6400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78" name="Rectangle 22"/>
          <p:cNvSpPr>
            <a:spLocks noChangeArrowheads="1"/>
          </p:cNvSpPr>
          <p:nvPr/>
        </p:nvSpPr>
        <p:spPr bwMode="auto">
          <a:xfrm>
            <a:off x="2895600" y="5943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79" name="Rectangle 23"/>
          <p:cNvSpPr>
            <a:spLocks noChangeArrowheads="1"/>
          </p:cNvSpPr>
          <p:nvPr/>
        </p:nvSpPr>
        <p:spPr bwMode="auto">
          <a:xfrm>
            <a:off x="2895600" y="6400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71896" y="2195080"/>
            <a:ext cx="5062105" cy="776720"/>
            <a:chOff x="952500" y="2057400"/>
            <a:chExt cx="6456017" cy="990600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952500" y="2514600"/>
              <a:ext cx="3733800" cy="53340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Lato" panose="020F0502020204030203" pitchFamily="34" charset="0"/>
                </a:rPr>
                <a:t>tag</a:t>
              </a:r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4686300" y="2514600"/>
              <a:ext cx="1676400" cy="533400"/>
            </a:xfrm>
            <a:prstGeom prst="rect">
              <a:avLst/>
            </a:prstGeom>
            <a:solidFill>
              <a:srgbClr val="7FA9A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Lato" panose="020F0502020204030203" pitchFamily="34" charset="0"/>
                </a:rPr>
                <a:t>index</a:t>
              </a:r>
            </a:p>
          </p:txBody>
        </p:sp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6362700" y="2514600"/>
              <a:ext cx="990600" cy="53340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Lato" panose="020F0502020204030203" pitchFamily="34" charset="0"/>
                </a:rPr>
                <a:t>offset</a:t>
              </a:r>
            </a:p>
          </p:txBody>
        </p:sp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6982870" y="2057400"/>
              <a:ext cx="425647" cy="510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Lato" panose="020F0502020204030203" pitchFamily="34" charset="0"/>
                </a:rPr>
                <a:t>0</a:t>
              </a:r>
            </a:p>
          </p:txBody>
        </p:sp>
        <p:sp>
          <p:nvSpPr>
            <p:cNvPr id="84" name="Text Box 8"/>
            <p:cNvSpPr txBox="1">
              <a:spLocks noChangeArrowheads="1"/>
            </p:cNvSpPr>
            <p:nvPr/>
          </p:nvSpPr>
          <p:spPr bwMode="auto">
            <a:xfrm>
              <a:off x="6436691" y="2057400"/>
              <a:ext cx="425647" cy="510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 dirty="0">
                  <a:latin typeface="Lato" panose="020F0502020204030203" pitchFamily="34" charset="0"/>
                </a:rPr>
                <a:t>1</a:t>
              </a:r>
            </a:p>
          </p:txBody>
        </p:sp>
        <p:sp>
          <p:nvSpPr>
            <p:cNvPr id="85" name="Text Box 9"/>
            <p:cNvSpPr txBox="1">
              <a:spLocks noChangeArrowheads="1"/>
            </p:cNvSpPr>
            <p:nvPr/>
          </p:nvSpPr>
          <p:spPr bwMode="auto">
            <a:xfrm>
              <a:off x="4687404" y="2057400"/>
              <a:ext cx="425647" cy="510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 dirty="0">
                  <a:latin typeface="Lato" panose="020F0502020204030203" pitchFamily="34" charset="0"/>
                </a:rPr>
                <a:t>4</a:t>
              </a:r>
            </a:p>
          </p:txBody>
        </p:sp>
        <p:sp>
          <p:nvSpPr>
            <p:cNvPr id="86" name="Text Box 10"/>
            <p:cNvSpPr txBox="1">
              <a:spLocks noChangeArrowheads="1"/>
            </p:cNvSpPr>
            <p:nvPr/>
          </p:nvSpPr>
          <p:spPr bwMode="auto">
            <a:xfrm>
              <a:off x="957549" y="2057400"/>
              <a:ext cx="425647" cy="510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 dirty="0">
                  <a:latin typeface="Lato" panose="020F0502020204030203" pitchFamily="34" charset="0"/>
                </a:rPr>
                <a:t>8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791200" y="2895600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100010001 = L (M)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791200" y="380553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110111111 = $ (8)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91200" y="3352800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111000000 = e (h)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791200" y="426273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110100110 = o (n)</a:t>
            </a:r>
          </a:p>
        </p:txBody>
      </p:sp>
    </p:spTree>
    <p:extLst>
      <p:ext uri="{BB962C8B-B14F-4D97-AF65-F5344CB8AC3E}">
        <p14:creationId xmlns:p14="http://schemas.microsoft.com/office/powerpoint/2010/main" val="3436657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diagram?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513"/>
            <a:ext cx="8534400" cy="852487"/>
          </a:xfrm>
        </p:spPr>
        <p:txBody>
          <a:bodyPr/>
          <a:lstStyle/>
          <a:p>
            <a:r>
              <a:rPr lang="en-US" dirty="0"/>
              <a:t>LC3b architecture with 512B memory and a cache:</a:t>
            </a:r>
          </a:p>
          <a:p>
            <a:pPr lvl="1"/>
            <a:r>
              <a:rPr lang="en-US" dirty="0"/>
              <a:t>64B capacity, 4B cache blocks (cache lines), 2-way associative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430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abcd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00400" y="3200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efgh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430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ijkl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200400" y="3429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mnop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810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4384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81000" y="3429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438400" y="3429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9906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9906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048000" y="3200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048000" y="3429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810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81000" y="3429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438400" y="3200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1110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438400" y="3429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11430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qrst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00400" y="3657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uvwx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1143000" y="38862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yzAB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200400" y="38862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CDEF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3810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24384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381000" y="3886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2438400" y="3886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9906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990600" y="38862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3048000" y="3657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048000" y="38862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3810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1100</a:t>
            </a:r>
          </a:p>
        </p:txBody>
      </p:sp>
      <p:sp>
        <p:nvSpPr>
          <p:cNvPr id="41" name="Rectangle 21"/>
          <p:cNvSpPr>
            <a:spLocks noChangeArrowheads="1"/>
          </p:cNvSpPr>
          <p:nvPr/>
        </p:nvSpPr>
        <p:spPr bwMode="auto">
          <a:xfrm>
            <a:off x="381000" y="3886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2438400" y="3657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1010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2438400" y="38862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1111</a:t>
            </a: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143000" y="4114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GHIJ</a:t>
            </a: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200400" y="4114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KLMN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1143000" y="4343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OPQR</a:t>
            </a:r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3200400" y="4343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STUV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3810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24384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381000" y="4343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2438400" y="4343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990600" y="4114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990600" y="4343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3048000" y="41148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3048000" y="43434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3810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1111</a:t>
            </a: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381000" y="4343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2438400" y="41148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2438400" y="43434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1143000" y="4572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WXYZ</a:t>
            </a: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3200400" y="4572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0123</a:t>
            </a:r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1143000" y="4800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4567</a:t>
            </a:r>
          </a:p>
        </p:txBody>
      </p:sp>
      <p:sp>
        <p:nvSpPr>
          <p:cNvPr id="67" name="Rectangle 9"/>
          <p:cNvSpPr>
            <a:spLocks noChangeArrowheads="1"/>
          </p:cNvSpPr>
          <p:nvPr/>
        </p:nvSpPr>
        <p:spPr bwMode="auto">
          <a:xfrm>
            <a:off x="3200400" y="48006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89#$</a:t>
            </a: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3810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9" name="Rectangle 11"/>
          <p:cNvSpPr>
            <a:spLocks noChangeArrowheads="1"/>
          </p:cNvSpPr>
          <p:nvPr/>
        </p:nvSpPr>
        <p:spPr bwMode="auto">
          <a:xfrm>
            <a:off x="24384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0" name="Rectangle 12"/>
          <p:cNvSpPr>
            <a:spLocks noChangeArrowheads="1"/>
          </p:cNvSpPr>
          <p:nvPr/>
        </p:nvSpPr>
        <p:spPr bwMode="auto">
          <a:xfrm>
            <a:off x="381000" y="4800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auto">
          <a:xfrm>
            <a:off x="2438400" y="4800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990600" y="4572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990600" y="4800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3048000" y="45720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3048000" y="480060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6" name="Rectangle 20"/>
          <p:cNvSpPr>
            <a:spLocks noChangeArrowheads="1"/>
          </p:cNvSpPr>
          <p:nvPr/>
        </p:nvSpPr>
        <p:spPr bwMode="auto">
          <a:xfrm>
            <a:off x="3810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1010</a:t>
            </a:r>
          </a:p>
        </p:txBody>
      </p:sp>
      <p:sp>
        <p:nvSpPr>
          <p:cNvPr id="77" name="Rectangle 21"/>
          <p:cNvSpPr>
            <a:spLocks noChangeArrowheads="1"/>
          </p:cNvSpPr>
          <p:nvPr/>
        </p:nvSpPr>
        <p:spPr bwMode="auto">
          <a:xfrm>
            <a:off x="381000" y="4800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78" name="Rectangle 22"/>
          <p:cNvSpPr>
            <a:spLocks noChangeArrowheads="1"/>
          </p:cNvSpPr>
          <p:nvPr/>
        </p:nvSpPr>
        <p:spPr bwMode="auto">
          <a:xfrm>
            <a:off x="2438400" y="45720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79" name="Rectangle 23"/>
          <p:cNvSpPr>
            <a:spLocks noChangeArrowheads="1"/>
          </p:cNvSpPr>
          <p:nvPr/>
        </p:nvSpPr>
        <p:spPr bwMode="auto">
          <a:xfrm>
            <a:off x="2438400" y="480060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71896" y="2195080"/>
            <a:ext cx="5018810" cy="776720"/>
            <a:chOff x="952500" y="2057400"/>
            <a:chExt cx="6400800" cy="990600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952500" y="2514600"/>
              <a:ext cx="3733800" cy="53340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Lato" panose="020F0502020204030203" pitchFamily="34" charset="0"/>
                </a:rPr>
                <a:t>tag</a:t>
              </a:r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4686300" y="2514600"/>
              <a:ext cx="1676400" cy="533400"/>
            </a:xfrm>
            <a:prstGeom prst="rect">
              <a:avLst/>
            </a:prstGeom>
            <a:solidFill>
              <a:srgbClr val="7FA9A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Lato" panose="020F0502020204030203" pitchFamily="34" charset="0"/>
                </a:rPr>
                <a:t>index</a:t>
              </a:r>
            </a:p>
          </p:txBody>
        </p:sp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6362700" y="2514600"/>
              <a:ext cx="990600" cy="53340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2">
                      <a:lumMod val="20000"/>
                      <a:lumOff val="80000"/>
                    </a:schemeClr>
                  </a:solidFill>
                  <a:latin typeface="Lato" panose="020F0502020204030203" pitchFamily="34" charset="0"/>
                </a:rPr>
                <a:t>offset</a:t>
              </a:r>
            </a:p>
          </p:txBody>
        </p:sp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6922604" y="2057400"/>
              <a:ext cx="425647" cy="510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Lato" panose="020F0502020204030203" pitchFamily="34" charset="0"/>
                </a:rPr>
                <a:t>0</a:t>
              </a:r>
            </a:p>
          </p:txBody>
        </p:sp>
        <p:sp>
          <p:nvSpPr>
            <p:cNvPr id="84" name="Text Box 8"/>
            <p:cNvSpPr txBox="1">
              <a:spLocks noChangeArrowheads="1"/>
            </p:cNvSpPr>
            <p:nvPr/>
          </p:nvSpPr>
          <p:spPr bwMode="auto">
            <a:xfrm>
              <a:off x="6436692" y="2057400"/>
              <a:ext cx="425647" cy="510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 dirty="0">
                  <a:latin typeface="Lato" panose="020F0502020204030203" pitchFamily="34" charset="0"/>
                </a:rPr>
                <a:t>1</a:t>
              </a:r>
            </a:p>
          </p:txBody>
        </p:sp>
        <p:sp>
          <p:nvSpPr>
            <p:cNvPr id="85" name="Text Box 9"/>
            <p:cNvSpPr txBox="1">
              <a:spLocks noChangeArrowheads="1"/>
            </p:cNvSpPr>
            <p:nvPr/>
          </p:nvSpPr>
          <p:spPr bwMode="auto">
            <a:xfrm>
              <a:off x="4747670" y="2057400"/>
              <a:ext cx="425647" cy="510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 dirty="0">
                  <a:latin typeface="Lato" panose="020F0502020204030203" pitchFamily="34" charset="0"/>
                </a:rPr>
                <a:t>4</a:t>
              </a:r>
            </a:p>
          </p:txBody>
        </p:sp>
        <p:sp>
          <p:nvSpPr>
            <p:cNvPr id="86" name="Text Box 10"/>
            <p:cNvSpPr txBox="1">
              <a:spLocks noChangeArrowheads="1"/>
            </p:cNvSpPr>
            <p:nvPr/>
          </p:nvSpPr>
          <p:spPr bwMode="auto">
            <a:xfrm>
              <a:off x="957549" y="2057400"/>
              <a:ext cx="425647" cy="510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 dirty="0">
                  <a:latin typeface="Lato" panose="020F0502020204030203" pitchFamily="34" charset="0"/>
                </a:rPr>
                <a:t>8</a:t>
              </a:r>
            </a:p>
          </p:txBody>
        </p:sp>
      </p:grpSp>
      <p:sp>
        <p:nvSpPr>
          <p:cNvPr id="93" name="Rectangle 10"/>
          <p:cNvSpPr>
            <a:spLocks noChangeArrowheads="1"/>
          </p:cNvSpPr>
          <p:nvPr/>
        </p:nvSpPr>
        <p:spPr bwMode="auto">
          <a:xfrm>
            <a:off x="5737860" y="32809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4" name="Rectangle 12"/>
          <p:cNvSpPr>
            <a:spLocks noChangeArrowheads="1"/>
          </p:cNvSpPr>
          <p:nvPr/>
        </p:nvSpPr>
        <p:spPr bwMode="auto">
          <a:xfrm>
            <a:off x="5737860" y="35095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6347460" y="32809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6347460" y="35095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7" name="Rectangle 20"/>
          <p:cNvSpPr>
            <a:spLocks noChangeArrowheads="1"/>
          </p:cNvSpPr>
          <p:nvPr/>
        </p:nvSpPr>
        <p:spPr bwMode="auto">
          <a:xfrm>
            <a:off x="5737860" y="32809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98" name="Rectangle 21"/>
          <p:cNvSpPr>
            <a:spLocks noChangeArrowheads="1"/>
          </p:cNvSpPr>
          <p:nvPr/>
        </p:nvSpPr>
        <p:spPr bwMode="auto">
          <a:xfrm>
            <a:off x="5737860" y="35095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5737860" y="37381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0" name="Rectangle 12"/>
          <p:cNvSpPr>
            <a:spLocks noChangeArrowheads="1"/>
          </p:cNvSpPr>
          <p:nvPr/>
        </p:nvSpPr>
        <p:spPr bwMode="auto">
          <a:xfrm>
            <a:off x="5737860" y="39667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6347460" y="37381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6347460" y="39667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3" name="Rectangle 20"/>
          <p:cNvSpPr>
            <a:spLocks noChangeArrowheads="1"/>
          </p:cNvSpPr>
          <p:nvPr/>
        </p:nvSpPr>
        <p:spPr bwMode="auto">
          <a:xfrm>
            <a:off x="5737860" y="37381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1100</a:t>
            </a:r>
          </a:p>
        </p:txBody>
      </p:sp>
      <p:sp>
        <p:nvSpPr>
          <p:cNvPr id="104" name="Rectangle 21"/>
          <p:cNvSpPr>
            <a:spLocks noChangeArrowheads="1"/>
          </p:cNvSpPr>
          <p:nvPr/>
        </p:nvSpPr>
        <p:spPr bwMode="auto">
          <a:xfrm>
            <a:off x="5737860" y="39667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105" name="Rectangle 10"/>
          <p:cNvSpPr>
            <a:spLocks noChangeArrowheads="1"/>
          </p:cNvSpPr>
          <p:nvPr/>
        </p:nvSpPr>
        <p:spPr bwMode="auto">
          <a:xfrm>
            <a:off x="5737860" y="41953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6" name="Rectangle 12"/>
          <p:cNvSpPr>
            <a:spLocks noChangeArrowheads="1"/>
          </p:cNvSpPr>
          <p:nvPr/>
        </p:nvSpPr>
        <p:spPr bwMode="auto">
          <a:xfrm>
            <a:off x="5737860" y="44239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6347460" y="41953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8" name="Rectangle 15"/>
          <p:cNvSpPr>
            <a:spLocks noChangeArrowheads="1"/>
          </p:cNvSpPr>
          <p:nvPr/>
        </p:nvSpPr>
        <p:spPr bwMode="auto">
          <a:xfrm>
            <a:off x="6347460" y="44239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9" name="Rectangle 20"/>
          <p:cNvSpPr>
            <a:spLocks noChangeArrowheads="1"/>
          </p:cNvSpPr>
          <p:nvPr/>
        </p:nvSpPr>
        <p:spPr bwMode="auto">
          <a:xfrm>
            <a:off x="5737860" y="41953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1111</a:t>
            </a:r>
          </a:p>
        </p:txBody>
      </p:sp>
      <p:sp>
        <p:nvSpPr>
          <p:cNvPr id="110" name="Rectangle 21"/>
          <p:cNvSpPr>
            <a:spLocks noChangeArrowheads="1"/>
          </p:cNvSpPr>
          <p:nvPr/>
        </p:nvSpPr>
        <p:spPr bwMode="auto">
          <a:xfrm>
            <a:off x="5737860" y="44239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111" name="Rectangle 10"/>
          <p:cNvSpPr>
            <a:spLocks noChangeArrowheads="1"/>
          </p:cNvSpPr>
          <p:nvPr/>
        </p:nvSpPr>
        <p:spPr bwMode="auto">
          <a:xfrm>
            <a:off x="5737860" y="46525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2" name="Rectangle 12"/>
          <p:cNvSpPr>
            <a:spLocks noChangeArrowheads="1"/>
          </p:cNvSpPr>
          <p:nvPr/>
        </p:nvSpPr>
        <p:spPr bwMode="auto">
          <a:xfrm>
            <a:off x="5737860" y="48811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3" name="Rectangle 14"/>
          <p:cNvSpPr>
            <a:spLocks noChangeArrowheads="1"/>
          </p:cNvSpPr>
          <p:nvPr/>
        </p:nvSpPr>
        <p:spPr bwMode="auto">
          <a:xfrm>
            <a:off x="6347460" y="46525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4" name="Rectangle 15"/>
          <p:cNvSpPr>
            <a:spLocks noChangeArrowheads="1"/>
          </p:cNvSpPr>
          <p:nvPr/>
        </p:nvSpPr>
        <p:spPr bwMode="auto">
          <a:xfrm>
            <a:off x="6347460" y="48811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5" name="Rectangle 20"/>
          <p:cNvSpPr>
            <a:spLocks noChangeArrowheads="1"/>
          </p:cNvSpPr>
          <p:nvPr/>
        </p:nvSpPr>
        <p:spPr bwMode="auto">
          <a:xfrm>
            <a:off x="5737860" y="46525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1010</a:t>
            </a:r>
          </a:p>
        </p:txBody>
      </p:sp>
      <p:sp>
        <p:nvSpPr>
          <p:cNvPr id="116" name="Rectangle 21"/>
          <p:cNvSpPr>
            <a:spLocks noChangeArrowheads="1"/>
          </p:cNvSpPr>
          <p:nvPr/>
        </p:nvSpPr>
        <p:spPr bwMode="auto">
          <a:xfrm>
            <a:off x="5737860" y="48811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117" name="Rectangle 11"/>
          <p:cNvSpPr>
            <a:spLocks noChangeArrowheads="1"/>
          </p:cNvSpPr>
          <p:nvPr/>
        </p:nvSpPr>
        <p:spPr bwMode="auto">
          <a:xfrm>
            <a:off x="6507480" y="32809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8" name="Rectangle 13"/>
          <p:cNvSpPr>
            <a:spLocks noChangeArrowheads="1"/>
          </p:cNvSpPr>
          <p:nvPr/>
        </p:nvSpPr>
        <p:spPr bwMode="auto">
          <a:xfrm>
            <a:off x="6507480" y="35095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9" name="Rectangle 16"/>
          <p:cNvSpPr>
            <a:spLocks noChangeArrowheads="1"/>
          </p:cNvSpPr>
          <p:nvPr/>
        </p:nvSpPr>
        <p:spPr bwMode="auto">
          <a:xfrm>
            <a:off x="7117080" y="32809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0" name="Rectangle 17"/>
          <p:cNvSpPr>
            <a:spLocks noChangeArrowheads="1"/>
          </p:cNvSpPr>
          <p:nvPr/>
        </p:nvSpPr>
        <p:spPr bwMode="auto">
          <a:xfrm>
            <a:off x="7117080" y="35095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1" name="Rectangle 22"/>
          <p:cNvSpPr>
            <a:spLocks noChangeArrowheads="1"/>
          </p:cNvSpPr>
          <p:nvPr/>
        </p:nvSpPr>
        <p:spPr bwMode="auto">
          <a:xfrm>
            <a:off x="6507480" y="32809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1110</a:t>
            </a:r>
          </a:p>
        </p:txBody>
      </p:sp>
      <p:sp>
        <p:nvSpPr>
          <p:cNvPr id="122" name="Rectangle 23"/>
          <p:cNvSpPr>
            <a:spLocks noChangeArrowheads="1"/>
          </p:cNvSpPr>
          <p:nvPr/>
        </p:nvSpPr>
        <p:spPr bwMode="auto">
          <a:xfrm>
            <a:off x="6507480" y="35095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123" name="Rectangle 11"/>
          <p:cNvSpPr>
            <a:spLocks noChangeArrowheads="1"/>
          </p:cNvSpPr>
          <p:nvPr/>
        </p:nvSpPr>
        <p:spPr bwMode="auto">
          <a:xfrm>
            <a:off x="6507480" y="37381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4" name="Rectangle 13"/>
          <p:cNvSpPr>
            <a:spLocks noChangeArrowheads="1"/>
          </p:cNvSpPr>
          <p:nvPr/>
        </p:nvSpPr>
        <p:spPr bwMode="auto">
          <a:xfrm>
            <a:off x="6507480" y="39667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5" name="Rectangle 16"/>
          <p:cNvSpPr>
            <a:spLocks noChangeArrowheads="1"/>
          </p:cNvSpPr>
          <p:nvPr/>
        </p:nvSpPr>
        <p:spPr bwMode="auto">
          <a:xfrm>
            <a:off x="7117080" y="37381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6" name="Rectangle 17"/>
          <p:cNvSpPr>
            <a:spLocks noChangeArrowheads="1"/>
          </p:cNvSpPr>
          <p:nvPr/>
        </p:nvSpPr>
        <p:spPr bwMode="auto">
          <a:xfrm>
            <a:off x="7117080" y="39667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7" name="Rectangle 22"/>
          <p:cNvSpPr>
            <a:spLocks noChangeArrowheads="1"/>
          </p:cNvSpPr>
          <p:nvPr/>
        </p:nvSpPr>
        <p:spPr bwMode="auto">
          <a:xfrm>
            <a:off x="6507480" y="37381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1010</a:t>
            </a:r>
          </a:p>
        </p:txBody>
      </p:sp>
      <p:sp>
        <p:nvSpPr>
          <p:cNvPr id="128" name="Rectangle 23"/>
          <p:cNvSpPr>
            <a:spLocks noChangeArrowheads="1"/>
          </p:cNvSpPr>
          <p:nvPr/>
        </p:nvSpPr>
        <p:spPr bwMode="auto">
          <a:xfrm>
            <a:off x="6507480" y="39667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1111</a:t>
            </a:r>
          </a:p>
        </p:txBody>
      </p:sp>
      <p:sp>
        <p:nvSpPr>
          <p:cNvPr id="129" name="Rectangle 11"/>
          <p:cNvSpPr>
            <a:spLocks noChangeArrowheads="1"/>
          </p:cNvSpPr>
          <p:nvPr/>
        </p:nvSpPr>
        <p:spPr bwMode="auto">
          <a:xfrm>
            <a:off x="6507480" y="41953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0" name="Rectangle 13"/>
          <p:cNvSpPr>
            <a:spLocks noChangeArrowheads="1"/>
          </p:cNvSpPr>
          <p:nvPr/>
        </p:nvSpPr>
        <p:spPr bwMode="auto">
          <a:xfrm>
            <a:off x="6507480" y="44239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1" name="Rectangle 16"/>
          <p:cNvSpPr>
            <a:spLocks noChangeArrowheads="1"/>
          </p:cNvSpPr>
          <p:nvPr/>
        </p:nvSpPr>
        <p:spPr bwMode="auto">
          <a:xfrm>
            <a:off x="7117080" y="41953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2" name="Rectangle 17"/>
          <p:cNvSpPr>
            <a:spLocks noChangeArrowheads="1"/>
          </p:cNvSpPr>
          <p:nvPr/>
        </p:nvSpPr>
        <p:spPr bwMode="auto">
          <a:xfrm>
            <a:off x="7117080" y="44239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3" name="Rectangle 22"/>
          <p:cNvSpPr>
            <a:spLocks noChangeArrowheads="1"/>
          </p:cNvSpPr>
          <p:nvPr/>
        </p:nvSpPr>
        <p:spPr bwMode="auto">
          <a:xfrm>
            <a:off x="6507480" y="41953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134" name="Rectangle 23"/>
          <p:cNvSpPr>
            <a:spLocks noChangeArrowheads="1"/>
          </p:cNvSpPr>
          <p:nvPr/>
        </p:nvSpPr>
        <p:spPr bwMode="auto">
          <a:xfrm>
            <a:off x="6507480" y="44239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1001</a:t>
            </a:r>
          </a:p>
        </p:txBody>
      </p:sp>
      <p:sp>
        <p:nvSpPr>
          <p:cNvPr id="135" name="Rectangle 11"/>
          <p:cNvSpPr>
            <a:spLocks noChangeArrowheads="1"/>
          </p:cNvSpPr>
          <p:nvPr/>
        </p:nvSpPr>
        <p:spPr bwMode="auto">
          <a:xfrm>
            <a:off x="6507480" y="46525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6" name="Rectangle 13"/>
          <p:cNvSpPr>
            <a:spLocks noChangeArrowheads="1"/>
          </p:cNvSpPr>
          <p:nvPr/>
        </p:nvSpPr>
        <p:spPr bwMode="auto">
          <a:xfrm>
            <a:off x="6507480" y="48811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7" name="Rectangle 16"/>
          <p:cNvSpPr>
            <a:spLocks noChangeArrowheads="1"/>
          </p:cNvSpPr>
          <p:nvPr/>
        </p:nvSpPr>
        <p:spPr bwMode="auto">
          <a:xfrm>
            <a:off x="7117080" y="46525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8" name="Rectangle 17"/>
          <p:cNvSpPr>
            <a:spLocks noChangeArrowheads="1"/>
          </p:cNvSpPr>
          <p:nvPr/>
        </p:nvSpPr>
        <p:spPr bwMode="auto">
          <a:xfrm>
            <a:off x="7117080" y="4881190"/>
            <a:ext cx="152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9" name="Rectangle 22"/>
          <p:cNvSpPr>
            <a:spLocks noChangeArrowheads="1"/>
          </p:cNvSpPr>
          <p:nvPr/>
        </p:nvSpPr>
        <p:spPr bwMode="auto">
          <a:xfrm>
            <a:off x="6507480" y="46525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</a:p>
        </p:txBody>
      </p:sp>
      <p:sp>
        <p:nvSpPr>
          <p:cNvPr id="140" name="Rectangle 23"/>
          <p:cNvSpPr>
            <a:spLocks noChangeArrowheads="1"/>
          </p:cNvSpPr>
          <p:nvPr/>
        </p:nvSpPr>
        <p:spPr bwMode="auto">
          <a:xfrm>
            <a:off x="6507480" y="4881190"/>
            <a:ext cx="609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1101</a:t>
            </a:r>
          </a:p>
        </p:txBody>
      </p:sp>
      <p:sp>
        <p:nvSpPr>
          <p:cNvPr id="141" name="Rectangle 7"/>
          <p:cNvSpPr>
            <a:spLocks noChangeArrowheads="1"/>
          </p:cNvSpPr>
          <p:nvPr/>
        </p:nvSpPr>
        <p:spPr bwMode="auto">
          <a:xfrm>
            <a:off x="7802880" y="43096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efgh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2" name="Rectangle 9"/>
          <p:cNvSpPr>
            <a:spLocks noChangeArrowheads="1"/>
          </p:cNvSpPr>
          <p:nvPr/>
        </p:nvSpPr>
        <p:spPr bwMode="auto">
          <a:xfrm>
            <a:off x="7802880" y="45382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mnop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3" name="Rectangle 7"/>
          <p:cNvSpPr>
            <a:spLocks noChangeArrowheads="1"/>
          </p:cNvSpPr>
          <p:nvPr/>
        </p:nvSpPr>
        <p:spPr bwMode="auto">
          <a:xfrm>
            <a:off x="7802880" y="47668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uvwx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4" name="Rectangle 9"/>
          <p:cNvSpPr>
            <a:spLocks noChangeArrowheads="1"/>
          </p:cNvSpPr>
          <p:nvPr/>
        </p:nvSpPr>
        <p:spPr bwMode="auto">
          <a:xfrm>
            <a:off x="7802880" y="49954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CDEF</a:t>
            </a:r>
          </a:p>
        </p:txBody>
      </p:sp>
      <p:sp>
        <p:nvSpPr>
          <p:cNvPr id="145" name="Rectangle 7"/>
          <p:cNvSpPr>
            <a:spLocks noChangeArrowheads="1"/>
          </p:cNvSpPr>
          <p:nvPr/>
        </p:nvSpPr>
        <p:spPr bwMode="auto">
          <a:xfrm>
            <a:off x="7802880" y="52240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KLMN</a:t>
            </a:r>
          </a:p>
        </p:txBody>
      </p:sp>
      <p:sp>
        <p:nvSpPr>
          <p:cNvPr id="146" name="Rectangle 9"/>
          <p:cNvSpPr>
            <a:spLocks noChangeArrowheads="1"/>
          </p:cNvSpPr>
          <p:nvPr/>
        </p:nvSpPr>
        <p:spPr bwMode="auto">
          <a:xfrm>
            <a:off x="7802880" y="54526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STUV</a:t>
            </a:r>
          </a:p>
        </p:txBody>
      </p:sp>
      <p:sp>
        <p:nvSpPr>
          <p:cNvPr id="147" name="Rectangle 7"/>
          <p:cNvSpPr>
            <a:spLocks noChangeArrowheads="1"/>
          </p:cNvSpPr>
          <p:nvPr/>
        </p:nvSpPr>
        <p:spPr bwMode="auto">
          <a:xfrm>
            <a:off x="7802880" y="56812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0123</a:t>
            </a:r>
          </a:p>
        </p:txBody>
      </p:sp>
      <p:sp>
        <p:nvSpPr>
          <p:cNvPr id="148" name="Rectangle 9"/>
          <p:cNvSpPr>
            <a:spLocks noChangeArrowheads="1"/>
          </p:cNvSpPr>
          <p:nvPr/>
        </p:nvSpPr>
        <p:spPr bwMode="auto">
          <a:xfrm>
            <a:off x="7802880" y="59098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89#$</a:t>
            </a:r>
          </a:p>
        </p:txBody>
      </p:sp>
      <p:sp>
        <p:nvSpPr>
          <p:cNvPr id="149" name="Rectangle 6"/>
          <p:cNvSpPr>
            <a:spLocks noChangeArrowheads="1"/>
          </p:cNvSpPr>
          <p:nvPr/>
        </p:nvSpPr>
        <p:spPr bwMode="auto">
          <a:xfrm>
            <a:off x="7802880" y="24808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abcd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50" name="Rectangle 8"/>
          <p:cNvSpPr>
            <a:spLocks noChangeArrowheads="1"/>
          </p:cNvSpPr>
          <p:nvPr/>
        </p:nvSpPr>
        <p:spPr bwMode="auto">
          <a:xfrm>
            <a:off x="7802880" y="27094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ijkl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51" name="Rectangle 6"/>
          <p:cNvSpPr>
            <a:spLocks noChangeArrowheads="1"/>
          </p:cNvSpPr>
          <p:nvPr/>
        </p:nvSpPr>
        <p:spPr bwMode="auto">
          <a:xfrm>
            <a:off x="7802880" y="29380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qrst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52" name="Rectangle 8"/>
          <p:cNvSpPr>
            <a:spLocks noChangeArrowheads="1"/>
          </p:cNvSpPr>
          <p:nvPr/>
        </p:nvSpPr>
        <p:spPr bwMode="auto">
          <a:xfrm>
            <a:off x="7802880" y="31666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yzAB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53" name="Rectangle 6"/>
          <p:cNvSpPr>
            <a:spLocks noChangeArrowheads="1"/>
          </p:cNvSpPr>
          <p:nvPr/>
        </p:nvSpPr>
        <p:spPr bwMode="auto">
          <a:xfrm>
            <a:off x="7802880" y="33952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GHIJ</a:t>
            </a:r>
          </a:p>
        </p:txBody>
      </p:sp>
      <p:sp>
        <p:nvSpPr>
          <p:cNvPr id="154" name="Rectangle 8"/>
          <p:cNvSpPr>
            <a:spLocks noChangeArrowheads="1"/>
          </p:cNvSpPr>
          <p:nvPr/>
        </p:nvSpPr>
        <p:spPr bwMode="auto">
          <a:xfrm>
            <a:off x="7802880" y="36238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OPQR</a:t>
            </a:r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7802880" y="38524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WXYZ</a:t>
            </a:r>
          </a:p>
        </p:txBody>
      </p:sp>
      <p:sp>
        <p:nvSpPr>
          <p:cNvPr id="156" name="Rectangle 8"/>
          <p:cNvSpPr>
            <a:spLocks noChangeArrowheads="1"/>
          </p:cNvSpPr>
          <p:nvPr/>
        </p:nvSpPr>
        <p:spPr bwMode="auto">
          <a:xfrm>
            <a:off x="7802880" y="408109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4567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0" y="41148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/>
              </a:rPr>
              <a:t>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47972" y="5129420"/>
            <a:ext cx="140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/>
              </a:rPr>
              <a:t>Tag array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42213" y="6165740"/>
            <a:ext cx="1606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/>
              </a:rPr>
              <a:t>Data array</a:t>
            </a:r>
          </a:p>
        </p:txBody>
      </p:sp>
      <p:cxnSp>
        <p:nvCxnSpPr>
          <p:cNvPr id="158" name="Straight Connector 157"/>
          <p:cNvCxnSpPr/>
          <p:nvPr/>
        </p:nvCxnSpPr>
        <p:spPr bwMode="auto">
          <a:xfrm>
            <a:off x="7620000" y="4309690"/>
            <a:ext cx="1295400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2536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5028-5E62-9C4E-8BE3-2D12B3A2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6934-E95B-0F40-A2A7-8A394BD2F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b="1" dirty="0"/>
              <a:t>RRIP</a:t>
            </a:r>
            <a:r>
              <a:rPr lang="en-US" dirty="0"/>
              <a:t> (SRRIP and DRRIP) against LRU on a set of benchmarks</a:t>
            </a:r>
          </a:p>
          <a:p>
            <a:endParaRPr lang="en-US" dirty="0"/>
          </a:p>
          <a:p>
            <a:r>
              <a:rPr lang="en-US" dirty="0"/>
              <a:t>Evaluate using </a:t>
            </a:r>
            <a:r>
              <a:rPr lang="en-US" b="1" dirty="0" err="1"/>
              <a:t>Simpoints</a:t>
            </a:r>
            <a:r>
              <a:rPr lang="en-US" dirty="0"/>
              <a:t> of select </a:t>
            </a:r>
            <a:r>
              <a:rPr lang="en-US" b="1" dirty="0"/>
              <a:t>SPEC Benchmarks </a:t>
            </a:r>
            <a:r>
              <a:rPr lang="en-US" dirty="0"/>
              <a:t>on </a:t>
            </a:r>
            <a:r>
              <a:rPr lang="en-US" b="1" dirty="0" err="1"/>
              <a:t>ChampSim</a:t>
            </a:r>
            <a:endParaRPr lang="en-US" b="1" dirty="0"/>
          </a:p>
          <a:p>
            <a:r>
              <a:rPr lang="en-US" dirty="0" err="1"/>
              <a:t>Simpoints</a:t>
            </a:r>
            <a:r>
              <a:rPr lang="en-US" dirty="0"/>
              <a:t> and traces will be generated using </a:t>
            </a:r>
            <a:r>
              <a:rPr lang="en-US" b="1" dirty="0"/>
              <a:t>Pin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the lab in </a:t>
            </a:r>
            <a:r>
              <a:rPr lang="en-US" b="1" dirty="0"/>
              <a:t>group of 2</a:t>
            </a:r>
          </a:p>
          <a:p>
            <a:r>
              <a:rPr lang="en-US" dirty="0"/>
              <a:t>Submit the final presentation file (.ppt or .pdf) by Dec 10 (11:59pm)</a:t>
            </a:r>
          </a:p>
          <a:p>
            <a:r>
              <a:rPr lang="en-US" dirty="0"/>
              <a:t>Start early!</a:t>
            </a:r>
          </a:p>
          <a:p>
            <a:pPr lvl="1"/>
            <a:r>
              <a:rPr lang="en-US" dirty="0" err="1"/>
              <a:t>Simpoint</a:t>
            </a:r>
            <a:r>
              <a:rPr lang="en-US" dirty="0"/>
              <a:t> / trace generation can be time consuming!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3395E-337D-4748-BA6E-B9F88F359131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E4804-F48C-1540-B732-DE821A9F84D9}"/>
              </a:ext>
            </a:extLst>
          </p:cNvPr>
          <p:cNvSpPr txBox="1"/>
          <p:nvPr/>
        </p:nvSpPr>
        <p:spPr>
          <a:xfrm>
            <a:off x="6096000" y="70291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hlinkClick r:id="rId2"/>
              </a:rPr>
              <a:t>Lab description</a:t>
            </a:r>
            <a:r>
              <a:rPr lang="en-US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44491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Terms: Types of Misses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Compulsory</a:t>
            </a:r>
          </a:p>
          <a:p>
            <a:pPr lvl="1" eaLnBrk="1" hangingPunct="1"/>
            <a:r>
              <a:rPr lang="en-US" dirty="0"/>
              <a:t>First access</a:t>
            </a:r>
          </a:p>
          <a:p>
            <a:pPr eaLnBrk="1" hangingPunct="1"/>
            <a:r>
              <a:rPr lang="en-US" dirty="0"/>
              <a:t>Conflict</a:t>
            </a:r>
          </a:p>
          <a:p>
            <a:pPr lvl="1" eaLnBrk="1" hangingPunct="1"/>
            <a:r>
              <a:rPr lang="en-US" dirty="0"/>
              <a:t>Cache is not associative enough</a:t>
            </a:r>
          </a:p>
          <a:p>
            <a:pPr eaLnBrk="1" hangingPunct="1"/>
            <a:r>
              <a:rPr lang="en-US" dirty="0"/>
              <a:t>Capacity</a:t>
            </a:r>
          </a:p>
          <a:p>
            <a:pPr lvl="1" eaLnBrk="1" hangingPunct="1"/>
            <a:r>
              <a:rPr lang="en-US" dirty="0"/>
              <a:t>Cache is not big enough, forced to make room</a:t>
            </a:r>
          </a:p>
          <a:p>
            <a:r>
              <a:rPr lang="en-US" dirty="0"/>
              <a:t>How to determine miss type:</a:t>
            </a:r>
          </a:p>
          <a:p>
            <a:pPr lvl="1"/>
            <a:r>
              <a:rPr lang="en-US" dirty="0"/>
              <a:t>Compulsory</a:t>
            </a:r>
          </a:p>
          <a:p>
            <a:pPr lvl="2"/>
            <a:r>
              <a:rPr lang="en-US" dirty="0"/>
              <a:t>no choice (first time seen or coherence invalidation)</a:t>
            </a:r>
          </a:p>
          <a:p>
            <a:pPr lvl="1"/>
            <a:r>
              <a:rPr lang="en-US" dirty="0"/>
              <a:t>Capacity</a:t>
            </a:r>
          </a:p>
          <a:p>
            <a:pPr lvl="2"/>
            <a:r>
              <a:rPr lang="en-US" dirty="0"/>
              <a:t>Simulate fully-associate cache with capacity, line size, and </a:t>
            </a:r>
            <a:r>
              <a:rPr lang="en-US" dirty="0" err="1"/>
              <a:t>alloc</a:t>
            </a:r>
            <a:r>
              <a:rPr lang="en-US" dirty="0"/>
              <a:t>/replacement policy; is miss – capacity miss</a:t>
            </a:r>
          </a:p>
          <a:p>
            <a:pPr lvl="1"/>
            <a:r>
              <a:rPr lang="en-US" dirty="0"/>
              <a:t>Conflict</a:t>
            </a:r>
          </a:p>
          <a:p>
            <a:pPr lvl="2"/>
            <a:r>
              <a:rPr lang="en-US" dirty="0"/>
              <a:t>Simulate given cache, if miss but not capacity miss, then conflict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68003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E0A0EE5B-A210-4417-9AFA-AFC18C16728E}" type="slidenum">
              <a:rPr lang="en-US" altLang="en-US" sz="1000"/>
              <a:pPr algn="r" eaLnBrk="1" hangingPunct="1"/>
              <a:t>30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69336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2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2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2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To Do On Miss?</a:t>
            </a:r>
          </a:p>
        </p:txBody>
      </p:sp>
      <p:sp>
        <p:nvSpPr>
          <p:cNvPr id="7700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Put into cache or not?</a:t>
            </a:r>
          </a:p>
          <a:p>
            <a:pPr lvl="1" eaLnBrk="1" hangingPunct="1"/>
            <a:r>
              <a:rPr lang="en-US"/>
              <a:t>Any reason not to put into cache?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Difference between loads and stores?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70051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B1A3E418-2D85-4852-9658-4718349DD674}" type="slidenum">
              <a:rPr lang="en-US" altLang="en-US" sz="1000"/>
              <a:pPr algn="r" eaLnBrk="1" hangingPunct="1"/>
              <a:t>31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120935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10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Replacement Policy</a:t>
            </a:r>
          </a:p>
        </p:txBody>
      </p:sp>
      <p:sp>
        <p:nvSpPr>
          <p:cNvPr id="772102" name="Rectangle 4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Which block should be replaced?</a:t>
            </a:r>
          </a:p>
          <a:p>
            <a:pPr lvl="1" eaLnBrk="1" hangingPunct="1"/>
            <a:r>
              <a:rPr lang="en-US" dirty="0"/>
              <a:t>Direct mapped?</a:t>
            </a:r>
          </a:p>
          <a:p>
            <a:pPr lvl="1" eaLnBrk="1" hangingPunct="1"/>
            <a:r>
              <a:rPr lang="en-US" dirty="0"/>
              <a:t>Associative caches?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Replacement Policy</a:t>
            </a:r>
          </a:p>
          <a:p>
            <a:pPr lvl="1" eaLnBrk="1" hangingPunct="1"/>
            <a:r>
              <a:rPr lang="en-US" dirty="0"/>
              <a:t>least-recently-used (LRU)</a:t>
            </a:r>
          </a:p>
          <a:p>
            <a:pPr lvl="2" eaLnBrk="1" hangingPunct="1"/>
            <a:r>
              <a:rPr lang="en-US" dirty="0"/>
              <a:t>difficult to implement perfect LRU</a:t>
            </a:r>
          </a:p>
          <a:p>
            <a:pPr lvl="1" eaLnBrk="1" hangingPunct="1"/>
            <a:r>
              <a:rPr lang="en-US" dirty="0"/>
              <a:t>Random </a:t>
            </a:r>
          </a:p>
          <a:p>
            <a:pPr lvl="1" eaLnBrk="1" hangingPunct="1"/>
            <a:r>
              <a:rPr lang="en-US" dirty="0"/>
              <a:t>FIFO (uncommon)</a:t>
            </a:r>
          </a:p>
          <a:p>
            <a:pPr lvl="1" eaLnBrk="1" hangingPunct="1"/>
            <a:r>
              <a:rPr lang="en-US" dirty="0"/>
              <a:t>LIFO (uncommon)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Optimal?</a:t>
            </a:r>
          </a:p>
          <a:p>
            <a:pPr lvl="2"/>
            <a:r>
              <a:rPr lang="en-US" dirty="0" err="1"/>
              <a:t>Belady’s</a:t>
            </a:r>
            <a:r>
              <a:rPr lang="en-US" dirty="0"/>
              <a:t> algorithm: Replace most distant reuse in the future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72099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F5B0AE27-11A8-4812-8FD2-17C8F60466B3}" type="slidenum">
              <a:rPr lang="en-US" altLang="en-US" sz="1000"/>
              <a:pPr algn="r" eaLnBrk="1" hangingPunct="1"/>
              <a:t>32</a:t>
            </a:fld>
            <a:endParaRPr lang="en-US" altLang="en-US" sz="1000"/>
          </a:p>
        </p:txBody>
      </p:sp>
      <p:sp>
        <p:nvSpPr>
          <p:cNvPr id="772101" name="Rectangle 3"/>
          <p:cNvSpPr>
            <a:spLocks noChangeArrowheads="1"/>
          </p:cNvSpPr>
          <p:nvPr/>
        </p:nvSpPr>
        <p:spPr bwMode="auto">
          <a:xfrm>
            <a:off x="1127125" y="1939925"/>
            <a:ext cx="7754938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9641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203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76195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6DFFA57-7398-48B2-AED2-6DC248FD14D7}" type="slidenum">
              <a:rPr lang="en-US" altLang="en-US" sz="1000"/>
              <a:pPr algn="r" eaLnBrk="1" hangingPunct="1"/>
              <a:t>33</a:t>
            </a:fld>
            <a:endParaRPr lang="en-US" altLang="en-US" sz="1000"/>
          </a:p>
        </p:txBody>
      </p:sp>
      <p:sp>
        <p:nvSpPr>
          <p:cNvPr id="776196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0	0	0</a:t>
            </a:r>
          </a:p>
          <a:p>
            <a:pPr eaLnBrk="0" hangingPunct="0"/>
            <a:r>
              <a:rPr lang="en-US" b="1"/>
              <a:t>2	0	0	0	0	</a:t>
            </a:r>
          </a:p>
          <a:p>
            <a:pPr eaLnBrk="0" hangingPunct="0"/>
            <a:r>
              <a:rPr lang="en-US" b="1"/>
              <a:t>1	0	0	0	0</a:t>
            </a:r>
          </a:p>
          <a:p>
            <a:pPr eaLnBrk="0" hangingPunct="0"/>
            <a:r>
              <a:rPr lang="en-US" b="1"/>
              <a:t>0	0	1	1	1</a:t>
            </a:r>
          </a:p>
        </p:txBody>
      </p:sp>
      <p:sp>
        <p:nvSpPr>
          <p:cNvPr id="776197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76198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76199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76200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dirty="0"/>
              <a:t>when the </a:t>
            </a:r>
            <a:r>
              <a:rPr lang="en-US" sz="2800" dirty="0" err="1"/>
              <a:t>i’th</a:t>
            </a:r>
            <a:r>
              <a:rPr lang="en-US" sz="2800" dirty="0"/>
              <a:t> block is referenced</a:t>
            </a:r>
          </a:p>
          <a:p>
            <a:pPr eaLnBrk="0" hangingPunct="0"/>
            <a:r>
              <a:rPr lang="en-US" sz="2800" dirty="0"/>
              <a:t>	row </a:t>
            </a:r>
            <a:r>
              <a:rPr lang="en-US" sz="2800" dirty="0" err="1"/>
              <a:t>i</a:t>
            </a:r>
            <a:r>
              <a:rPr lang="en-US" sz="2800" dirty="0"/>
              <a:t> is set to 1</a:t>
            </a:r>
          </a:p>
          <a:p>
            <a:pPr eaLnBrk="0" hangingPunct="0"/>
            <a:r>
              <a:rPr lang="en-US" sz="2800"/>
              <a:t>	column </a:t>
            </a:r>
            <a:r>
              <a:rPr lang="en-US" sz="2800" dirty="0" err="1"/>
              <a:t>i</a:t>
            </a:r>
            <a:r>
              <a:rPr lang="en-US" sz="2800" dirty="0"/>
              <a:t> is set to 0</a:t>
            </a:r>
          </a:p>
          <a:p>
            <a:pPr eaLnBrk="0" hangingPunct="0"/>
            <a:r>
              <a:rPr lang="en-US" sz="2800" dirty="0"/>
              <a:t>the row containing all 0’s is the LRU block</a:t>
            </a:r>
          </a:p>
          <a:p>
            <a:pPr eaLnBrk="0" hangingPunct="0"/>
            <a:r>
              <a:rPr lang="en-US" sz="2800" dirty="0"/>
              <a:t>	</a:t>
            </a:r>
          </a:p>
          <a:p>
            <a:pPr eaLnBrk="0" hangingPunct="0"/>
            <a:r>
              <a:rPr lang="en-US" sz="2800" dirty="0"/>
              <a:t>	example: 	</a:t>
            </a:r>
            <a:r>
              <a:rPr lang="en-US" sz="2800" dirty="0">
                <a:solidFill>
                  <a:srgbClr val="FF0000"/>
                </a:solidFill>
              </a:rPr>
              <a:t>b0</a:t>
            </a:r>
            <a:r>
              <a:rPr lang="en-US" sz="2800" dirty="0"/>
              <a:t>, b1, b2, b3, b0, b2</a:t>
            </a:r>
          </a:p>
        </p:txBody>
      </p:sp>
      <p:sp>
        <p:nvSpPr>
          <p:cNvPr id="776201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6202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0951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1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78243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8BE3444E-2A1D-4698-B9F4-5C268AD929B0}" type="slidenum">
              <a:rPr lang="en-US" altLang="en-US" sz="1000"/>
              <a:pPr algn="r" eaLnBrk="1" hangingPunct="1"/>
              <a:t>34</a:t>
            </a:fld>
            <a:endParaRPr lang="en-US" altLang="en-US" sz="1000"/>
          </a:p>
        </p:txBody>
      </p:sp>
      <p:sp>
        <p:nvSpPr>
          <p:cNvPr id="778244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0	0	0</a:t>
            </a:r>
          </a:p>
          <a:p>
            <a:pPr eaLnBrk="0" hangingPunct="0"/>
            <a:r>
              <a:rPr lang="en-US" b="1"/>
              <a:t>2	0	0	0	0	</a:t>
            </a:r>
          </a:p>
          <a:p>
            <a:pPr eaLnBrk="0" hangingPunct="0"/>
            <a:r>
              <a:rPr lang="en-US" b="1"/>
              <a:t>1	1	0	1	1</a:t>
            </a:r>
          </a:p>
          <a:p>
            <a:pPr eaLnBrk="0" hangingPunct="0"/>
            <a:r>
              <a:rPr lang="en-US" b="1"/>
              <a:t>0	0	0	1	1</a:t>
            </a:r>
          </a:p>
        </p:txBody>
      </p:sp>
      <p:sp>
        <p:nvSpPr>
          <p:cNvPr id="778245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78246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78247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78248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b0, </a:t>
            </a:r>
            <a:r>
              <a:rPr lang="en-US" sz="2800">
                <a:solidFill>
                  <a:srgbClr val="FF0000"/>
                </a:solidFill>
              </a:rPr>
              <a:t>b1</a:t>
            </a:r>
            <a:r>
              <a:rPr lang="en-US" sz="2800"/>
              <a:t>, b2, b3, b0, b2</a:t>
            </a:r>
          </a:p>
        </p:txBody>
      </p:sp>
      <p:sp>
        <p:nvSpPr>
          <p:cNvPr id="778249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50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040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9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80291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E13D0F94-DA37-4E20-976A-CEA49BC45670}" type="slidenum">
              <a:rPr lang="en-US" altLang="en-US" sz="1000"/>
              <a:pPr algn="r" eaLnBrk="1" hangingPunct="1"/>
              <a:t>35</a:t>
            </a:fld>
            <a:endParaRPr lang="en-US" altLang="en-US" sz="1000"/>
          </a:p>
        </p:txBody>
      </p:sp>
      <p:sp>
        <p:nvSpPr>
          <p:cNvPr id="780292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0	0	0</a:t>
            </a:r>
          </a:p>
          <a:p>
            <a:pPr eaLnBrk="0" hangingPunct="0"/>
            <a:r>
              <a:rPr lang="en-US" b="1"/>
              <a:t>2	1	1	0	1	</a:t>
            </a:r>
          </a:p>
          <a:p>
            <a:pPr eaLnBrk="0" hangingPunct="0"/>
            <a:r>
              <a:rPr lang="en-US" b="1"/>
              <a:t>1	1	0	0	1</a:t>
            </a:r>
          </a:p>
          <a:p>
            <a:pPr eaLnBrk="0" hangingPunct="0"/>
            <a:r>
              <a:rPr lang="en-US" b="1"/>
              <a:t>0	0	0	0	1</a:t>
            </a:r>
          </a:p>
        </p:txBody>
      </p:sp>
      <p:sp>
        <p:nvSpPr>
          <p:cNvPr id="780293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80294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80295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80296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b0, b1, </a:t>
            </a:r>
            <a:r>
              <a:rPr lang="en-US" sz="2800">
                <a:solidFill>
                  <a:srgbClr val="FF0000"/>
                </a:solidFill>
              </a:rPr>
              <a:t>b2</a:t>
            </a:r>
            <a:r>
              <a:rPr lang="en-US" sz="2800"/>
              <a:t>, b3, b0, b2</a:t>
            </a:r>
          </a:p>
        </p:txBody>
      </p:sp>
      <p:sp>
        <p:nvSpPr>
          <p:cNvPr id="780297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298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5477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7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82339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E6A26DE-8D99-4758-957E-DD5871226358}" type="slidenum">
              <a:rPr lang="en-US" altLang="en-US" sz="1000"/>
              <a:pPr algn="r" eaLnBrk="1" hangingPunct="1"/>
              <a:t>36</a:t>
            </a:fld>
            <a:endParaRPr lang="en-US" altLang="en-US" sz="1000"/>
          </a:p>
        </p:txBody>
      </p:sp>
      <p:sp>
        <p:nvSpPr>
          <p:cNvPr id="782340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1	1	1	0</a:t>
            </a:r>
          </a:p>
          <a:p>
            <a:pPr eaLnBrk="0" hangingPunct="0"/>
            <a:r>
              <a:rPr lang="en-US" b="1"/>
              <a:t>2	1	1	0	0	</a:t>
            </a:r>
          </a:p>
          <a:p>
            <a:pPr eaLnBrk="0" hangingPunct="0"/>
            <a:r>
              <a:rPr lang="en-US" b="1"/>
              <a:t>1	1	0	0	0</a:t>
            </a:r>
          </a:p>
          <a:p>
            <a:pPr eaLnBrk="0" hangingPunct="0"/>
            <a:r>
              <a:rPr lang="en-US" b="1"/>
              <a:t>0	0	0	0	0</a:t>
            </a:r>
          </a:p>
        </p:txBody>
      </p:sp>
      <p:sp>
        <p:nvSpPr>
          <p:cNvPr id="782341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82342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82343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82344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b0, b1, b2, </a:t>
            </a:r>
            <a:r>
              <a:rPr lang="en-US" sz="2800">
                <a:solidFill>
                  <a:srgbClr val="FF0000"/>
                </a:solidFill>
              </a:rPr>
              <a:t>b3</a:t>
            </a:r>
            <a:r>
              <a:rPr lang="en-US" sz="2800"/>
              <a:t>, b0, b2</a:t>
            </a:r>
          </a:p>
        </p:txBody>
      </p:sp>
      <p:sp>
        <p:nvSpPr>
          <p:cNvPr id="782345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2346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5581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95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84387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811A55A-51DD-419B-9217-D418A9C8B067}" type="slidenum">
              <a:rPr lang="en-US" altLang="en-US" sz="1000"/>
              <a:pPr algn="r" eaLnBrk="1" hangingPunct="1"/>
              <a:t>37</a:t>
            </a:fld>
            <a:endParaRPr lang="en-US" altLang="en-US" sz="1000"/>
          </a:p>
        </p:txBody>
      </p:sp>
      <p:sp>
        <p:nvSpPr>
          <p:cNvPr id="784388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1	1	0</a:t>
            </a:r>
          </a:p>
          <a:p>
            <a:pPr eaLnBrk="0" hangingPunct="0"/>
            <a:r>
              <a:rPr lang="en-US" b="1"/>
              <a:t>2	0	1	0	0	</a:t>
            </a:r>
          </a:p>
          <a:p>
            <a:pPr eaLnBrk="0" hangingPunct="0"/>
            <a:r>
              <a:rPr lang="en-US" b="1"/>
              <a:t>1	0	0	0	0</a:t>
            </a:r>
          </a:p>
          <a:p>
            <a:pPr eaLnBrk="0" hangingPunct="0"/>
            <a:r>
              <a:rPr lang="en-US" b="1"/>
              <a:t>0	0	1	1	1</a:t>
            </a:r>
          </a:p>
        </p:txBody>
      </p:sp>
      <p:sp>
        <p:nvSpPr>
          <p:cNvPr id="784389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84390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84391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84392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b0, b1, b2, b3, </a:t>
            </a:r>
            <a:r>
              <a:rPr lang="en-US" sz="2800">
                <a:solidFill>
                  <a:srgbClr val="FF0000"/>
                </a:solidFill>
              </a:rPr>
              <a:t>b0</a:t>
            </a:r>
            <a:r>
              <a:rPr lang="en-US" sz="2800"/>
              <a:t>, b2</a:t>
            </a:r>
          </a:p>
        </p:txBody>
      </p:sp>
      <p:sp>
        <p:nvSpPr>
          <p:cNvPr id="784393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4394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1115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43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86435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0F5AF7A-E889-441D-9440-E8BE6BA7872C}" type="slidenum">
              <a:rPr lang="en-US" altLang="en-US" sz="1000"/>
              <a:pPr algn="r" eaLnBrk="1" hangingPunct="1"/>
              <a:t>38</a:t>
            </a:fld>
            <a:endParaRPr lang="en-US" altLang="en-US" sz="1000"/>
          </a:p>
        </p:txBody>
      </p:sp>
      <p:sp>
        <p:nvSpPr>
          <p:cNvPr id="786436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1	0	0</a:t>
            </a:r>
          </a:p>
          <a:p>
            <a:pPr eaLnBrk="0" hangingPunct="0"/>
            <a:r>
              <a:rPr lang="en-US" b="1"/>
              <a:t>2	1	1	0	1	</a:t>
            </a:r>
          </a:p>
          <a:p>
            <a:pPr eaLnBrk="0" hangingPunct="0"/>
            <a:r>
              <a:rPr lang="en-US" b="1"/>
              <a:t>1	0	0	0	0</a:t>
            </a:r>
          </a:p>
          <a:p>
            <a:pPr eaLnBrk="0" hangingPunct="0"/>
            <a:r>
              <a:rPr lang="en-US" b="1"/>
              <a:t>0	0	1	0	1</a:t>
            </a:r>
          </a:p>
        </p:txBody>
      </p:sp>
      <p:sp>
        <p:nvSpPr>
          <p:cNvPr id="786437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86438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86439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86440" name="Rectangle 6"/>
          <p:cNvSpPr>
            <a:spLocks noChangeArrowheads="1"/>
          </p:cNvSpPr>
          <p:nvPr/>
        </p:nvSpPr>
        <p:spPr bwMode="auto">
          <a:xfrm>
            <a:off x="864393" y="3721362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dirty="0"/>
              <a:t>when the </a:t>
            </a:r>
            <a:r>
              <a:rPr lang="en-US" sz="2800" dirty="0" err="1"/>
              <a:t>i’th</a:t>
            </a:r>
            <a:r>
              <a:rPr lang="en-US" sz="2800" dirty="0"/>
              <a:t> block is referenced</a:t>
            </a:r>
          </a:p>
          <a:p>
            <a:pPr eaLnBrk="0" hangingPunct="0"/>
            <a:r>
              <a:rPr lang="en-US" sz="2800" dirty="0"/>
              <a:t>	row </a:t>
            </a:r>
            <a:r>
              <a:rPr lang="en-US" sz="2800" dirty="0" err="1"/>
              <a:t>i</a:t>
            </a:r>
            <a:r>
              <a:rPr lang="en-US" sz="2800" dirty="0"/>
              <a:t> is set to 1</a:t>
            </a:r>
          </a:p>
          <a:p>
            <a:pPr eaLnBrk="0" hangingPunct="0"/>
            <a:r>
              <a:rPr lang="en-US" sz="2800" dirty="0"/>
              <a:t>	column </a:t>
            </a:r>
            <a:r>
              <a:rPr lang="en-US" sz="2800" dirty="0" err="1"/>
              <a:t>i</a:t>
            </a:r>
            <a:r>
              <a:rPr lang="en-US" sz="2800" dirty="0"/>
              <a:t> is set to 0</a:t>
            </a:r>
          </a:p>
          <a:p>
            <a:pPr eaLnBrk="0" hangingPunct="0"/>
            <a:r>
              <a:rPr lang="en-US" sz="2800" dirty="0"/>
              <a:t>the row containing all 0’s is the LRU block</a:t>
            </a:r>
          </a:p>
          <a:p>
            <a:pPr eaLnBrk="0" hangingPunct="0"/>
            <a:r>
              <a:rPr lang="en-US" sz="2800" dirty="0"/>
              <a:t>	</a:t>
            </a:r>
          </a:p>
          <a:p>
            <a:pPr eaLnBrk="0" hangingPunct="0"/>
            <a:r>
              <a:rPr lang="en-US" sz="2800" dirty="0"/>
              <a:t>	example: 	b0, b1, b2, b3, b0, </a:t>
            </a:r>
            <a:r>
              <a:rPr lang="en-US" sz="2800" dirty="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786441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6442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360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43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86435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0F5AF7A-E889-441D-9440-E8BE6BA7872C}" type="slidenum">
              <a:rPr lang="en-US" altLang="en-US" sz="1000"/>
              <a:pPr algn="r" eaLnBrk="1" hangingPunct="1"/>
              <a:t>39</a:t>
            </a:fld>
            <a:endParaRPr lang="en-US" altLang="en-US" sz="1000"/>
          </a:p>
        </p:txBody>
      </p:sp>
      <p:sp>
        <p:nvSpPr>
          <p:cNvPr id="786436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1	0	0</a:t>
            </a:r>
          </a:p>
          <a:p>
            <a:pPr eaLnBrk="0" hangingPunct="0"/>
            <a:r>
              <a:rPr lang="en-US" b="1"/>
              <a:t>2	1	1	0	1	</a:t>
            </a:r>
          </a:p>
          <a:p>
            <a:pPr eaLnBrk="0" hangingPunct="0"/>
            <a:r>
              <a:rPr lang="en-US" b="1"/>
              <a:t>1	0	0	0	0</a:t>
            </a:r>
          </a:p>
          <a:p>
            <a:pPr eaLnBrk="0" hangingPunct="0"/>
            <a:r>
              <a:rPr lang="en-US" b="1"/>
              <a:t>0	0	1	0	1</a:t>
            </a:r>
          </a:p>
        </p:txBody>
      </p:sp>
      <p:sp>
        <p:nvSpPr>
          <p:cNvPr id="786437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86438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86439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86440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b0, b1, b2, b3, b0, </a:t>
            </a:r>
            <a:r>
              <a:rPr lang="en-US" sz="280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786441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6442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4AC1D-F0D7-DC43-A0E0-4F625B5E1019}"/>
              </a:ext>
            </a:extLst>
          </p:cNvPr>
          <p:cNvSpPr txBox="1"/>
          <p:nvPr/>
        </p:nvSpPr>
        <p:spPr>
          <a:xfrm>
            <a:off x="6337301" y="3522662"/>
            <a:ext cx="25019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Row with lowest binary value is LRU!</a:t>
            </a:r>
          </a:p>
        </p:txBody>
      </p:sp>
    </p:spTree>
    <p:extLst>
      <p:ext uri="{BB962C8B-B14F-4D97-AF65-F5344CB8AC3E}">
        <p14:creationId xmlns:p14="http://schemas.microsoft.com/office/powerpoint/2010/main" val="15736392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94EC-49E9-8F43-B95C-3F60E173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 CPU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8F95-B66A-614C-B48F-763C527FF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benchmarks announced by SPEC (Standard Performance Evaluation Corporation)</a:t>
            </a:r>
          </a:p>
          <a:p>
            <a:pPr lvl="1"/>
            <a:r>
              <a:rPr lang="en-US" dirty="0"/>
              <a:t>Non-profit corporation formed to establish, maintain and endorse standardized benchmarks and tools</a:t>
            </a:r>
          </a:p>
          <a:p>
            <a:r>
              <a:rPr lang="en-US" dirty="0"/>
              <a:t>SPEC CPU benchmarks</a:t>
            </a:r>
          </a:p>
          <a:p>
            <a:pPr lvl="1"/>
            <a:r>
              <a:rPr lang="en-US" dirty="0"/>
              <a:t>Usually divided Integer (INT) and Floating Point (FP) flavors</a:t>
            </a:r>
          </a:p>
          <a:p>
            <a:pPr lvl="1"/>
            <a:r>
              <a:rPr lang="en-US" dirty="0"/>
              <a:t>Individual vs “Rate” (for multi-programmed)</a:t>
            </a:r>
          </a:p>
          <a:p>
            <a:pPr lvl="1"/>
            <a:r>
              <a:rPr lang="en-US" dirty="0"/>
              <a:t>Very different characteristics per application</a:t>
            </a:r>
          </a:p>
          <a:p>
            <a:endParaRPr lang="en-US" dirty="0"/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SPEC CPU 92, 95, 2000, 2006, and 2017</a:t>
            </a:r>
          </a:p>
          <a:p>
            <a:r>
              <a:rPr lang="en-US" dirty="0"/>
              <a:t>We will use a subset of 2006 benchmarks</a:t>
            </a:r>
          </a:p>
          <a:p>
            <a:pPr lvl="1"/>
            <a:r>
              <a:rPr lang="en-US" dirty="0"/>
              <a:t>bzip2, </a:t>
            </a:r>
            <a:r>
              <a:rPr lang="en-US" dirty="0" err="1"/>
              <a:t>cactusADM</a:t>
            </a:r>
            <a:r>
              <a:rPr lang="en-US" dirty="0"/>
              <a:t>, </a:t>
            </a:r>
            <a:r>
              <a:rPr lang="en-US" dirty="0" err="1"/>
              <a:t>hmmer</a:t>
            </a:r>
            <a:r>
              <a:rPr lang="en-US" dirty="0"/>
              <a:t>, </a:t>
            </a:r>
            <a:r>
              <a:rPr lang="en-US" dirty="0" err="1"/>
              <a:t>mcf</a:t>
            </a:r>
            <a:r>
              <a:rPr lang="en-US" dirty="0"/>
              <a:t>, sphinx3 (used in RRIP paper)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1FF52-C5A9-0D4A-AA0C-C4FE23790192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1727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B9C6-E4B3-7948-8FFC-3BA8212F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Pseudo-LRU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E18CD-26DF-CB4C-B557-6E888D1634F4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5E66AD2-66B1-8A43-9190-57E9D8AE33FC}"/>
              </a:ext>
            </a:extLst>
          </p:cNvPr>
          <p:cNvGrpSpPr/>
          <p:nvPr/>
        </p:nvGrpSpPr>
        <p:grpSpPr>
          <a:xfrm>
            <a:off x="388415" y="1373121"/>
            <a:ext cx="2772834" cy="2137898"/>
            <a:chOff x="388415" y="1373121"/>
            <a:chExt cx="2772834" cy="21378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5FF480-3DA4-DC4E-AB58-E7FB7C8081D4}"/>
                </a:ext>
              </a:extLst>
            </p:cNvPr>
            <p:cNvSpPr/>
            <p:nvPr/>
          </p:nvSpPr>
          <p:spPr bwMode="auto">
            <a:xfrm>
              <a:off x="1422760" y="137312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F4FB4F-A71F-1A45-A1D0-5224517B8798}"/>
                </a:ext>
              </a:extLst>
            </p:cNvPr>
            <p:cNvSpPr/>
            <p:nvPr/>
          </p:nvSpPr>
          <p:spPr bwMode="auto">
            <a:xfrm>
              <a:off x="736960" y="216746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2F364F-F851-9548-8F50-580E94C46FF1}"/>
                </a:ext>
              </a:extLst>
            </p:cNvPr>
            <p:cNvSpPr/>
            <p:nvPr/>
          </p:nvSpPr>
          <p:spPr bwMode="auto">
            <a:xfrm>
              <a:off x="2133960" y="216746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C4126B-DFAD-E147-9602-C33197C97197}"/>
                </a:ext>
              </a:extLst>
            </p:cNvPr>
            <p:cNvSpPr/>
            <p:nvPr/>
          </p:nvSpPr>
          <p:spPr bwMode="auto">
            <a:xfrm>
              <a:off x="388415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B04682-FC69-3B4A-9D81-8DB2D3EAF155}"/>
                </a:ext>
              </a:extLst>
            </p:cNvPr>
            <p:cNvSpPr/>
            <p:nvPr/>
          </p:nvSpPr>
          <p:spPr bwMode="auto">
            <a:xfrm>
              <a:off x="1084093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A9B3A5-B0F7-6446-B3E5-D69B885C2659}"/>
                </a:ext>
              </a:extLst>
            </p:cNvPr>
            <p:cNvSpPr/>
            <p:nvPr/>
          </p:nvSpPr>
          <p:spPr bwMode="auto">
            <a:xfrm>
              <a:off x="1779771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AEACA0-9932-634D-B056-9C695C0A30D1}"/>
                </a:ext>
              </a:extLst>
            </p:cNvPr>
            <p:cNvSpPr/>
            <p:nvPr/>
          </p:nvSpPr>
          <p:spPr bwMode="auto">
            <a:xfrm>
              <a:off x="2475449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518FDCC-DF94-2147-969F-EB78003FF523}"/>
                </a:ext>
              </a:extLst>
            </p:cNvPr>
            <p:cNvCxnSpPr>
              <a:stCxn id="4" idx="2"/>
              <a:endCxn id="5" idx="0"/>
            </p:cNvCxnSpPr>
            <p:nvPr/>
          </p:nvCxnSpPr>
          <p:spPr bwMode="auto">
            <a:xfrm flipH="1">
              <a:off x="1079860" y="1906521"/>
              <a:ext cx="6858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BBCE949-2C55-1847-9FD9-5A90E35D0A91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 bwMode="auto">
            <a:xfrm flipH="1">
              <a:off x="731315" y="2700866"/>
              <a:ext cx="348545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7447F72-6B49-A642-9E5D-5C403C13BD7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 bwMode="auto">
            <a:xfrm flipH="1">
              <a:off x="2122671" y="2700866"/>
              <a:ext cx="3541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5DAEF1-EEA9-6C42-872E-3707BF3E019D}"/>
              </a:ext>
            </a:extLst>
          </p:cNvPr>
          <p:cNvGrpSpPr/>
          <p:nvPr/>
        </p:nvGrpSpPr>
        <p:grpSpPr>
          <a:xfrm>
            <a:off x="3385255" y="1373121"/>
            <a:ext cx="2772834" cy="2137898"/>
            <a:chOff x="3385255" y="1373121"/>
            <a:chExt cx="2772834" cy="213789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CF9EC9-1E27-A546-B648-9A370902CEE3}"/>
                </a:ext>
              </a:extLst>
            </p:cNvPr>
            <p:cNvSpPr/>
            <p:nvPr/>
          </p:nvSpPr>
          <p:spPr bwMode="auto">
            <a:xfrm>
              <a:off x="4419600" y="137312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14D481-C0E9-E54E-B486-35805D31E3D3}"/>
                </a:ext>
              </a:extLst>
            </p:cNvPr>
            <p:cNvSpPr/>
            <p:nvPr/>
          </p:nvSpPr>
          <p:spPr bwMode="auto">
            <a:xfrm>
              <a:off x="3733800" y="216746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8F09E6-5CFB-5443-B6F9-A330893C31D1}"/>
                </a:ext>
              </a:extLst>
            </p:cNvPr>
            <p:cNvSpPr/>
            <p:nvPr/>
          </p:nvSpPr>
          <p:spPr bwMode="auto">
            <a:xfrm>
              <a:off x="5130800" y="216746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DEF0A4-DE61-E54B-BAF5-B0849D08D800}"/>
                </a:ext>
              </a:extLst>
            </p:cNvPr>
            <p:cNvSpPr/>
            <p:nvPr/>
          </p:nvSpPr>
          <p:spPr bwMode="auto">
            <a:xfrm>
              <a:off x="3385255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65361E-35FB-0448-80DB-C66FA3A861B0}"/>
                </a:ext>
              </a:extLst>
            </p:cNvPr>
            <p:cNvSpPr/>
            <p:nvPr/>
          </p:nvSpPr>
          <p:spPr bwMode="auto">
            <a:xfrm>
              <a:off x="4080933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7A3DCD-8E26-1A49-9B97-BFCF34064C54}"/>
                </a:ext>
              </a:extLst>
            </p:cNvPr>
            <p:cNvSpPr/>
            <p:nvPr/>
          </p:nvSpPr>
          <p:spPr bwMode="auto">
            <a:xfrm>
              <a:off x="4776611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57BC79-ABF9-EF41-AC43-10F79EF516DD}"/>
                </a:ext>
              </a:extLst>
            </p:cNvPr>
            <p:cNvSpPr/>
            <p:nvPr/>
          </p:nvSpPr>
          <p:spPr bwMode="auto">
            <a:xfrm>
              <a:off x="5472289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8ED305-9120-1340-BCAA-35914A95EF83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 bwMode="auto">
            <a:xfrm>
              <a:off x="4762500" y="1906521"/>
              <a:ext cx="7112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9B8FA5F-446E-3C49-9205-9D845815D6DF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>
              <a:off x="4076700" y="2700866"/>
              <a:ext cx="347133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35BDA8E-4AB7-024E-B72F-06AE0EB3D6C4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 bwMode="auto">
            <a:xfrm flipH="1">
              <a:off x="5119511" y="2700866"/>
              <a:ext cx="3541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37BE157-0F32-2341-906E-F520A34C5DD7}"/>
              </a:ext>
            </a:extLst>
          </p:cNvPr>
          <p:cNvGrpSpPr/>
          <p:nvPr/>
        </p:nvGrpSpPr>
        <p:grpSpPr>
          <a:xfrm>
            <a:off x="6318595" y="1361657"/>
            <a:ext cx="2772834" cy="2137898"/>
            <a:chOff x="6318595" y="1361657"/>
            <a:chExt cx="2772834" cy="213789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320DE5-8597-2D49-B8AE-E13D71FA88E9}"/>
                </a:ext>
              </a:extLst>
            </p:cNvPr>
            <p:cNvSpPr/>
            <p:nvPr/>
          </p:nvSpPr>
          <p:spPr bwMode="auto">
            <a:xfrm>
              <a:off x="7352940" y="1361657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AB05AD7-D207-2F46-B02C-A3F19FA98CCA}"/>
                </a:ext>
              </a:extLst>
            </p:cNvPr>
            <p:cNvSpPr/>
            <p:nvPr/>
          </p:nvSpPr>
          <p:spPr bwMode="auto">
            <a:xfrm>
              <a:off x="6667140" y="2156002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93DE2CB-FCD6-7243-B365-3CC331063E75}"/>
                </a:ext>
              </a:extLst>
            </p:cNvPr>
            <p:cNvSpPr/>
            <p:nvPr/>
          </p:nvSpPr>
          <p:spPr bwMode="auto">
            <a:xfrm>
              <a:off x="8064140" y="2156002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88E835-1BF9-3B45-9386-895BB60F82BB}"/>
                </a:ext>
              </a:extLst>
            </p:cNvPr>
            <p:cNvSpPr/>
            <p:nvPr/>
          </p:nvSpPr>
          <p:spPr bwMode="auto">
            <a:xfrm>
              <a:off x="6318595" y="2966155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DA76A4-6D54-0E4D-8B0C-85483F93289A}"/>
                </a:ext>
              </a:extLst>
            </p:cNvPr>
            <p:cNvSpPr/>
            <p:nvPr/>
          </p:nvSpPr>
          <p:spPr bwMode="auto">
            <a:xfrm>
              <a:off x="7014273" y="2966155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8239D6-34BD-FD4F-93D1-CB5D81F4BA87}"/>
                </a:ext>
              </a:extLst>
            </p:cNvPr>
            <p:cNvSpPr/>
            <p:nvPr/>
          </p:nvSpPr>
          <p:spPr bwMode="auto">
            <a:xfrm>
              <a:off x="7709951" y="2966155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D7E0844-5670-A049-88B2-9EFC79BAF740}"/>
                </a:ext>
              </a:extLst>
            </p:cNvPr>
            <p:cNvSpPr/>
            <p:nvPr/>
          </p:nvSpPr>
          <p:spPr bwMode="auto">
            <a:xfrm>
              <a:off x="8405629" y="2966155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4498E9E-0A87-CE48-AE06-AEEFAC52D1D2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 bwMode="auto">
            <a:xfrm flipH="1">
              <a:off x="7010040" y="1895057"/>
              <a:ext cx="6858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3F5563-B6EE-EC46-85E8-EE4965D47BBD}"/>
                </a:ext>
              </a:extLst>
            </p:cNvPr>
            <p:cNvCxnSpPr>
              <a:cxnSpLocks/>
              <a:stCxn id="34" idx="2"/>
              <a:endCxn id="37" idx="0"/>
            </p:cNvCxnSpPr>
            <p:nvPr/>
          </p:nvCxnSpPr>
          <p:spPr bwMode="auto">
            <a:xfrm>
              <a:off x="7010040" y="2689402"/>
              <a:ext cx="347133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4221FCE-0A54-B248-97BC-A67E29B2E6C3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 bwMode="auto">
            <a:xfrm>
              <a:off x="8407040" y="2689402"/>
              <a:ext cx="3414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A200050-BA7E-904F-A789-5CDA52718594}"/>
              </a:ext>
            </a:extLst>
          </p:cNvPr>
          <p:cNvGrpSpPr/>
          <p:nvPr/>
        </p:nvGrpSpPr>
        <p:grpSpPr>
          <a:xfrm>
            <a:off x="388415" y="4152726"/>
            <a:ext cx="2772834" cy="2137898"/>
            <a:chOff x="388415" y="4152726"/>
            <a:chExt cx="2772834" cy="213789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04CF2FC-45B0-9B45-80AF-4F5FC1AD717D}"/>
                </a:ext>
              </a:extLst>
            </p:cNvPr>
            <p:cNvSpPr/>
            <p:nvPr/>
          </p:nvSpPr>
          <p:spPr bwMode="auto">
            <a:xfrm>
              <a:off x="1422760" y="415272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A3444A3-342A-CD41-9522-0D5CBC232096}"/>
                </a:ext>
              </a:extLst>
            </p:cNvPr>
            <p:cNvSpPr/>
            <p:nvPr/>
          </p:nvSpPr>
          <p:spPr bwMode="auto">
            <a:xfrm>
              <a:off x="73696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210E9DC-C9C6-3D48-ACAA-E6FD68063AAE}"/>
                </a:ext>
              </a:extLst>
            </p:cNvPr>
            <p:cNvSpPr/>
            <p:nvPr/>
          </p:nvSpPr>
          <p:spPr bwMode="auto">
            <a:xfrm>
              <a:off x="213396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3549D50-55EA-7147-9932-7DF64CF37212}"/>
                </a:ext>
              </a:extLst>
            </p:cNvPr>
            <p:cNvSpPr/>
            <p:nvPr/>
          </p:nvSpPr>
          <p:spPr bwMode="auto">
            <a:xfrm>
              <a:off x="388415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6F3CFC8-D336-0549-9A08-D5AD97ED9557}"/>
                </a:ext>
              </a:extLst>
            </p:cNvPr>
            <p:cNvSpPr/>
            <p:nvPr/>
          </p:nvSpPr>
          <p:spPr bwMode="auto">
            <a:xfrm>
              <a:off x="1084093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16B2F46-B7EC-2049-BECC-75415F0F8AFA}"/>
                </a:ext>
              </a:extLst>
            </p:cNvPr>
            <p:cNvSpPr/>
            <p:nvPr/>
          </p:nvSpPr>
          <p:spPr bwMode="auto">
            <a:xfrm>
              <a:off x="1779771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DE9E083-CC4D-E847-8FB3-E2840997A0C7}"/>
                </a:ext>
              </a:extLst>
            </p:cNvPr>
            <p:cNvSpPr/>
            <p:nvPr/>
          </p:nvSpPr>
          <p:spPr bwMode="auto">
            <a:xfrm>
              <a:off x="2475449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44C42F0-8B84-7446-B433-2A7A2F2E09C5}"/>
                </a:ext>
              </a:extLst>
            </p:cNvPr>
            <p:cNvCxnSpPr>
              <a:cxnSpLocks/>
              <a:stCxn id="52" idx="2"/>
              <a:endCxn id="54" idx="0"/>
            </p:cNvCxnSpPr>
            <p:nvPr/>
          </p:nvCxnSpPr>
          <p:spPr bwMode="auto">
            <a:xfrm>
              <a:off x="1765660" y="4686126"/>
              <a:ext cx="7112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2A3F96E-B072-E44E-AEFB-E088EE09EF92}"/>
                </a:ext>
              </a:extLst>
            </p:cNvPr>
            <p:cNvCxnSpPr>
              <a:cxnSpLocks/>
              <a:stCxn id="53" idx="2"/>
              <a:endCxn id="55" idx="0"/>
            </p:cNvCxnSpPr>
            <p:nvPr/>
          </p:nvCxnSpPr>
          <p:spPr bwMode="auto">
            <a:xfrm flipH="1">
              <a:off x="731315" y="5480471"/>
              <a:ext cx="348545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5A5F769-CC99-6A47-A1F8-B4C66909CD7C}"/>
                </a:ext>
              </a:extLst>
            </p:cNvPr>
            <p:cNvCxnSpPr>
              <a:cxnSpLocks/>
              <a:stCxn id="54" idx="2"/>
              <a:endCxn id="58" idx="0"/>
            </p:cNvCxnSpPr>
            <p:nvPr/>
          </p:nvCxnSpPr>
          <p:spPr bwMode="auto">
            <a:xfrm>
              <a:off x="2476860" y="5480471"/>
              <a:ext cx="3414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14F3211-0534-2F45-90B9-AAD4E2E923D3}"/>
              </a:ext>
            </a:extLst>
          </p:cNvPr>
          <p:cNvGrpSpPr/>
          <p:nvPr/>
        </p:nvGrpSpPr>
        <p:grpSpPr>
          <a:xfrm>
            <a:off x="3385255" y="4152726"/>
            <a:ext cx="2772834" cy="2137898"/>
            <a:chOff x="3385255" y="4152726"/>
            <a:chExt cx="2772834" cy="213789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5D74BD-9B42-9D49-A480-8256B6A4D82B}"/>
                </a:ext>
              </a:extLst>
            </p:cNvPr>
            <p:cNvSpPr/>
            <p:nvPr/>
          </p:nvSpPr>
          <p:spPr bwMode="auto">
            <a:xfrm>
              <a:off x="4419600" y="415272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A11B059-D99B-3D41-BCD6-A8F85CAFC278}"/>
                </a:ext>
              </a:extLst>
            </p:cNvPr>
            <p:cNvSpPr/>
            <p:nvPr/>
          </p:nvSpPr>
          <p:spPr bwMode="auto">
            <a:xfrm>
              <a:off x="373380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30CBB7D-2969-2943-B0BC-BA9511A7F4B9}"/>
                </a:ext>
              </a:extLst>
            </p:cNvPr>
            <p:cNvSpPr/>
            <p:nvPr/>
          </p:nvSpPr>
          <p:spPr bwMode="auto">
            <a:xfrm>
              <a:off x="513080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1182B6F-504C-4B40-BF2C-59432CE71054}"/>
                </a:ext>
              </a:extLst>
            </p:cNvPr>
            <p:cNvSpPr/>
            <p:nvPr/>
          </p:nvSpPr>
          <p:spPr bwMode="auto">
            <a:xfrm>
              <a:off x="3385255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86E8CC8-5188-864F-AF14-60F8259DABBD}"/>
                </a:ext>
              </a:extLst>
            </p:cNvPr>
            <p:cNvSpPr/>
            <p:nvPr/>
          </p:nvSpPr>
          <p:spPr bwMode="auto">
            <a:xfrm>
              <a:off x="4080933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FC23D6-987F-6642-A57E-9C9537CFFC1C}"/>
                </a:ext>
              </a:extLst>
            </p:cNvPr>
            <p:cNvSpPr/>
            <p:nvPr/>
          </p:nvSpPr>
          <p:spPr bwMode="auto">
            <a:xfrm>
              <a:off x="4776611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D9EC2E7-02E1-9C40-9B5F-8D7D62921B77}"/>
                </a:ext>
              </a:extLst>
            </p:cNvPr>
            <p:cNvSpPr/>
            <p:nvPr/>
          </p:nvSpPr>
          <p:spPr bwMode="auto">
            <a:xfrm>
              <a:off x="5472289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AF68B4B-068B-ED4D-A5E3-EB823E08C292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 flipH="1">
              <a:off x="4076700" y="4686126"/>
              <a:ext cx="6858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62AF8EC-1543-FD4E-B324-24E6347CDEE7}"/>
                </a:ext>
              </a:extLst>
            </p:cNvPr>
            <p:cNvCxnSpPr>
              <a:cxnSpLocks/>
              <a:stCxn id="65" idx="2"/>
              <a:endCxn id="67" idx="0"/>
            </p:cNvCxnSpPr>
            <p:nvPr/>
          </p:nvCxnSpPr>
          <p:spPr bwMode="auto">
            <a:xfrm flipH="1">
              <a:off x="3728155" y="5480471"/>
              <a:ext cx="348545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CBF3D5E-382B-2C4A-B01E-159ABC1F014B}"/>
                </a:ext>
              </a:extLst>
            </p:cNvPr>
            <p:cNvCxnSpPr>
              <a:cxnSpLocks/>
              <a:stCxn id="66" idx="2"/>
              <a:endCxn id="69" idx="0"/>
            </p:cNvCxnSpPr>
            <p:nvPr/>
          </p:nvCxnSpPr>
          <p:spPr bwMode="auto">
            <a:xfrm flipH="1">
              <a:off x="5119511" y="5480471"/>
              <a:ext cx="3541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4EFF960-9C75-BF41-8B54-40751CBE8522}"/>
              </a:ext>
            </a:extLst>
          </p:cNvPr>
          <p:cNvGrpSpPr/>
          <p:nvPr/>
        </p:nvGrpSpPr>
        <p:grpSpPr>
          <a:xfrm>
            <a:off x="6318595" y="4152726"/>
            <a:ext cx="2772834" cy="2137898"/>
            <a:chOff x="6318595" y="4152726"/>
            <a:chExt cx="2772834" cy="213789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0F34470-197A-8347-9BE9-02C6A79231FA}"/>
                </a:ext>
              </a:extLst>
            </p:cNvPr>
            <p:cNvSpPr/>
            <p:nvPr/>
          </p:nvSpPr>
          <p:spPr bwMode="auto">
            <a:xfrm>
              <a:off x="7352940" y="415272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44604E-DF47-424B-9429-31F4E21D00E2}"/>
                </a:ext>
              </a:extLst>
            </p:cNvPr>
            <p:cNvSpPr/>
            <p:nvPr/>
          </p:nvSpPr>
          <p:spPr bwMode="auto">
            <a:xfrm>
              <a:off x="666714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4F3AB14-72B4-ED4B-AD48-6CF5FEA6E569}"/>
                </a:ext>
              </a:extLst>
            </p:cNvPr>
            <p:cNvSpPr/>
            <p:nvPr/>
          </p:nvSpPr>
          <p:spPr bwMode="auto">
            <a:xfrm>
              <a:off x="806414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9A33069-73FC-154A-9EE5-A6A3E17141EC}"/>
                </a:ext>
              </a:extLst>
            </p:cNvPr>
            <p:cNvSpPr/>
            <p:nvPr/>
          </p:nvSpPr>
          <p:spPr bwMode="auto">
            <a:xfrm>
              <a:off x="6318595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EF11A26-411D-A841-8D0F-256A354A127C}"/>
                </a:ext>
              </a:extLst>
            </p:cNvPr>
            <p:cNvSpPr/>
            <p:nvPr/>
          </p:nvSpPr>
          <p:spPr bwMode="auto">
            <a:xfrm>
              <a:off x="7014273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EC1D9BD-F8F0-A344-97D1-D661B67D9993}"/>
                </a:ext>
              </a:extLst>
            </p:cNvPr>
            <p:cNvSpPr/>
            <p:nvPr/>
          </p:nvSpPr>
          <p:spPr bwMode="auto">
            <a:xfrm>
              <a:off x="7709951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0F824FB-4783-6547-B71E-ACD413F92785}"/>
                </a:ext>
              </a:extLst>
            </p:cNvPr>
            <p:cNvSpPr/>
            <p:nvPr/>
          </p:nvSpPr>
          <p:spPr bwMode="auto">
            <a:xfrm>
              <a:off x="8405629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FB73823-751A-9246-9B9E-86A0E8DB7398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 bwMode="auto">
            <a:xfrm>
              <a:off x="7695840" y="4686126"/>
              <a:ext cx="7112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295833A-788D-BC4C-BBB4-442F4D6DCEF9}"/>
                </a:ext>
              </a:extLst>
            </p:cNvPr>
            <p:cNvCxnSpPr>
              <a:cxnSpLocks/>
              <a:stCxn id="77" idx="2"/>
              <a:endCxn id="80" idx="0"/>
            </p:cNvCxnSpPr>
            <p:nvPr/>
          </p:nvCxnSpPr>
          <p:spPr bwMode="auto">
            <a:xfrm>
              <a:off x="7010040" y="5480471"/>
              <a:ext cx="347133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4A9A2DA-BDEC-BA44-AD67-E423D11FC001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 bwMode="auto">
            <a:xfrm flipH="1">
              <a:off x="8052851" y="5480471"/>
              <a:ext cx="3541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326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7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General Rule: Bigger == Slower</a:t>
            </a:r>
          </a:p>
        </p:txBody>
      </p:sp>
      <p:sp>
        <p:nvSpPr>
          <p:cNvPr id="953348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8534400" cy="3641726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How big should the cache be?</a:t>
            </a:r>
          </a:p>
          <a:p>
            <a:pPr lvl="1" eaLnBrk="1" hangingPunct="1"/>
            <a:r>
              <a:rPr lang="en-US" dirty="0"/>
              <a:t>Too small and too much memory traffic</a:t>
            </a:r>
          </a:p>
          <a:p>
            <a:pPr lvl="1" eaLnBrk="1" hangingPunct="1"/>
            <a:r>
              <a:rPr lang="en-US" dirty="0"/>
              <a:t>Too large and cache slows down execution (high latency)</a:t>
            </a:r>
          </a:p>
          <a:p>
            <a:pPr eaLnBrk="1" hangingPunct="1"/>
            <a:r>
              <a:rPr lang="en-US" dirty="0"/>
              <a:t>Make multiple levels of cache</a:t>
            </a:r>
          </a:p>
          <a:p>
            <a:pPr lvl="1" eaLnBrk="1" hangingPunct="1"/>
            <a:r>
              <a:rPr lang="en-US" dirty="0"/>
              <a:t>Small L1 backed up by larger L2</a:t>
            </a:r>
          </a:p>
          <a:p>
            <a:pPr lvl="1" eaLnBrk="1" hangingPunct="1"/>
            <a:r>
              <a:rPr lang="en-US" dirty="0"/>
              <a:t>Today’s processors typically have 3 cache levels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953346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E911EE4A-4D0B-4656-A394-96F825FC659E}" type="slidenum">
              <a:rPr lang="en-US" altLang="en-US" sz="1000"/>
              <a:pPr algn="r" eaLnBrk="1" hangingPunct="1"/>
              <a:t>41</a:t>
            </a:fld>
            <a:endParaRPr lang="en-US" altLang="en-US" sz="1000"/>
          </a:p>
        </p:txBody>
      </p:sp>
      <p:sp>
        <p:nvSpPr>
          <p:cNvPr id="953349" name="Rectangle 13"/>
          <p:cNvSpPr>
            <a:spLocks noChangeArrowheads="1"/>
          </p:cNvSpPr>
          <p:nvPr/>
        </p:nvSpPr>
        <p:spPr bwMode="auto">
          <a:xfrm>
            <a:off x="1219200" y="1752600"/>
            <a:ext cx="1219200" cy="914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CPU</a:t>
            </a:r>
          </a:p>
        </p:txBody>
      </p:sp>
      <p:sp>
        <p:nvSpPr>
          <p:cNvPr id="953350" name="Rectangle 14"/>
          <p:cNvSpPr>
            <a:spLocks noChangeArrowheads="1"/>
          </p:cNvSpPr>
          <p:nvPr/>
        </p:nvSpPr>
        <p:spPr bwMode="auto">
          <a:xfrm>
            <a:off x="27432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Cache</a:t>
            </a:r>
          </a:p>
          <a:p>
            <a:pPr algn="ctr" eaLnBrk="0" hangingPunct="0"/>
            <a:r>
              <a:rPr lang="en-US"/>
              <a:t>$</a:t>
            </a:r>
          </a:p>
        </p:txBody>
      </p:sp>
      <p:sp>
        <p:nvSpPr>
          <p:cNvPr id="953351" name="Rectangle 15"/>
          <p:cNvSpPr>
            <a:spLocks noChangeArrowheads="1"/>
          </p:cNvSpPr>
          <p:nvPr/>
        </p:nvSpPr>
        <p:spPr bwMode="auto">
          <a:xfrm>
            <a:off x="6477000" y="1752600"/>
            <a:ext cx="12192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Memory</a:t>
            </a:r>
          </a:p>
        </p:txBody>
      </p:sp>
      <p:cxnSp>
        <p:nvCxnSpPr>
          <p:cNvPr id="953352" name="AutoShape 16"/>
          <p:cNvCxnSpPr>
            <a:cxnSpLocks noChangeShapeType="1"/>
            <a:stCxn id="953349" idx="3"/>
            <a:endCxn id="953350" idx="1"/>
          </p:cNvCxnSpPr>
          <p:nvPr/>
        </p:nvCxnSpPr>
        <p:spPr bwMode="auto">
          <a:xfrm>
            <a:off x="2438400" y="22098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3353" name="AutoShape 17"/>
          <p:cNvCxnSpPr>
            <a:cxnSpLocks noChangeShapeType="1"/>
            <a:stCxn id="953350" idx="3"/>
            <a:endCxn id="953351" idx="1"/>
          </p:cNvCxnSpPr>
          <p:nvPr/>
        </p:nvCxnSpPr>
        <p:spPr bwMode="auto">
          <a:xfrm>
            <a:off x="3962400" y="22098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3354" name="Rectangle 14"/>
          <p:cNvSpPr>
            <a:spLocks noChangeArrowheads="1"/>
          </p:cNvSpPr>
          <p:nvPr/>
        </p:nvSpPr>
        <p:spPr bwMode="auto">
          <a:xfrm>
            <a:off x="45720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Cache</a:t>
            </a:r>
          </a:p>
          <a:p>
            <a:pPr algn="ctr" eaLnBrk="0" hangingPunct="0"/>
            <a:r>
              <a:rPr lang="en-US"/>
              <a:t>$</a:t>
            </a:r>
          </a:p>
        </p:txBody>
      </p:sp>
      <p:cxnSp>
        <p:nvCxnSpPr>
          <p:cNvPr id="953355" name="AutoShape 16"/>
          <p:cNvCxnSpPr>
            <a:cxnSpLocks noChangeShapeType="1"/>
            <a:stCxn id="953350" idx="3"/>
            <a:endCxn id="953354" idx="1"/>
          </p:cNvCxnSpPr>
          <p:nvPr/>
        </p:nvCxnSpPr>
        <p:spPr bwMode="auto">
          <a:xfrm>
            <a:off x="3962400" y="22098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3356" name="AutoShape 16"/>
          <p:cNvCxnSpPr>
            <a:cxnSpLocks noChangeShapeType="1"/>
            <a:stCxn id="953354" idx="3"/>
            <a:endCxn id="953351" idx="1"/>
          </p:cNvCxnSpPr>
          <p:nvPr/>
        </p:nvCxnSpPr>
        <p:spPr bwMode="auto">
          <a:xfrm>
            <a:off x="5791200" y="22098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3357" name="Rectangle 14"/>
          <p:cNvSpPr>
            <a:spLocks noChangeArrowheads="1"/>
          </p:cNvSpPr>
          <p:nvPr/>
        </p:nvSpPr>
        <p:spPr bwMode="auto">
          <a:xfrm>
            <a:off x="27432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Level 1</a:t>
            </a:r>
          </a:p>
          <a:p>
            <a:pPr algn="ctr" eaLnBrk="0" hangingPunct="0"/>
            <a:r>
              <a:rPr lang="en-US" dirty="0"/>
              <a:t>(L1 $)</a:t>
            </a:r>
          </a:p>
        </p:txBody>
      </p:sp>
      <p:sp>
        <p:nvSpPr>
          <p:cNvPr id="953358" name="Rectangle 14"/>
          <p:cNvSpPr>
            <a:spLocks noChangeArrowheads="1"/>
          </p:cNvSpPr>
          <p:nvPr/>
        </p:nvSpPr>
        <p:spPr bwMode="auto">
          <a:xfrm>
            <a:off x="45720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Level 2</a:t>
            </a:r>
            <a:br>
              <a:rPr lang="en-US"/>
            </a:br>
            <a:r>
              <a:rPr lang="en-US"/>
              <a:t>(L2 $)</a:t>
            </a:r>
          </a:p>
        </p:txBody>
      </p:sp>
    </p:spTree>
    <p:extLst>
      <p:ext uri="{BB962C8B-B14F-4D97-AF65-F5344CB8AC3E}">
        <p14:creationId xmlns:p14="http://schemas.microsoft.com/office/powerpoint/2010/main" val="4214897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5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5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5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5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5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53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53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53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8" grpId="0" build="p"/>
      <p:bldP spid="953354" grpId="0" animBg="1"/>
      <p:bldP spid="953357" grpId="0" animBg="1"/>
      <p:bldP spid="9533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a cache hierarchy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10084-672E-054E-B5A5-AA606AD0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62287"/>
            <a:ext cx="8534400" cy="3779839"/>
          </a:xfrm>
        </p:spPr>
        <p:txBody>
          <a:bodyPr/>
          <a:lstStyle/>
          <a:p>
            <a:r>
              <a:rPr lang="en-US" dirty="0"/>
              <a:t>n load instructions</a:t>
            </a:r>
          </a:p>
          <a:p>
            <a:r>
              <a:rPr lang="en-US" dirty="0"/>
              <a:t>Total time T: Add up fraction of instructions at particular level multiplied by access latency at that level</a:t>
            </a:r>
          </a:p>
          <a:p>
            <a:r>
              <a:rPr lang="en-US" dirty="0"/>
              <a:t>T = ( h</a:t>
            </a:r>
            <a:r>
              <a:rPr lang="en-US" baseline="-25000" dirty="0"/>
              <a:t>1</a:t>
            </a:r>
            <a:r>
              <a:rPr lang="en-US" dirty="0"/>
              <a:t>*1 + (1-h</a:t>
            </a:r>
            <a:r>
              <a:rPr lang="en-US" baseline="-25000" dirty="0"/>
              <a:t>1</a:t>
            </a:r>
            <a:r>
              <a:rPr lang="en-US" dirty="0"/>
              <a:t>)*h</a:t>
            </a:r>
            <a:r>
              <a:rPr lang="en-US" baseline="-25000" dirty="0"/>
              <a:t>2</a:t>
            </a:r>
            <a:r>
              <a:rPr lang="en-US" dirty="0"/>
              <a:t>*(1+10) + (1-h</a:t>
            </a:r>
            <a:r>
              <a:rPr lang="en-US" baseline="-25000" dirty="0"/>
              <a:t>1</a:t>
            </a:r>
            <a:r>
              <a:rPr lang="en-US" dirty="0"/>
              <a:t>)*(1-h</a:t>
            </a:r>
            <a:r>
              <a:rPr lang="en-US" baseline="-25000" dirty="0"/>
              <a:t>2</a:t>
            </a:r>
            <a:r>
              <a:rPr lang="en-US" dirty="0"/>
              <a:t>)*(1+10+100) ) * n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hit rate at L1$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: hit rate at L2$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219200" y="1752600"/>
            <a:ext cx="1219200" cy="914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CPU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7432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Cache</a:t>
            </a:r>
          </a:p>
          <a:p>
            <a:pPr algn="ctr" eaLnBrk="0" hangingPunct="0"/>
            <a:r>
              <a:rPr lang="en-US"/>
              <a:t>$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248400" y="1752600"/>
            <a:ext cx="1447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Memory</a:t>
            </a:r>
          </a:p>
          <a:p>
            <a:pPr algn="ctr" eaLnBrk="0" hangingPunct="0"/>
            <a:r>
              <a:rPr lang="en-US" dirty="0"/>
              <a:t>100 cycles</a:t>
            </a:r>
          </a:p>
        </p:txBody>
      </p:sp>
      <p:cxnSp>
        <p:nvCxnSpPr>
          <p:cNvPr id="19" name="AutoShape 16"/>
          <p:cNvCxnSpPr>
            <a:cxnSpLocks noChangeShapeType="1"/>
            <a:stCxn id="16" idx="3"/>
            <a:endCxn id="17" idx="1"/>
          </p:cNvCxnSpPr>
          <p:nvPr/>
        </p:nvCxnSpPr>
        <p:spPr bwMode="auto">
          <a:xfrm>
            <a:off x="2438400" y="22098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7"/>
          <p:cNvCxnSpPr>
            <a:cxnSpLocks noChangeShapeType="1"/>
            <a:stCxn id="17" idx="3"/>
            <a:endCxn id="18" idx="1"/>
          </p:cNvCxnSpPr>
          <p:nvPr/>
        </p:nvCxnSpPr>
        <p:spPr bwMode="auto">
          <a:xfrm>
            <a:off x="3962400" y="2209800"/>
            <a:ext cx="2286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45720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Cache</a:t>
            </a:r>
          </a:p>
          <a:p>
            <a:pPr algn="ctr" eaLnBrk="0" hangingPunct="0"/>
            <a:r>
              <a:rPr lang="en-US"/>
              <a:t>$</a:t>
            </a:r>
          </a:p>
        </p:txBody>
      </p:sp>
      <p:cxnSp>
        <p:nvCxnSpPr>
          <p:cNvPr id="22" name="AutoShape 16"/>
          <p:cNvCxnSpPr>
            <a:cxnSpLocks noChangeShapeType="1"/>
            <a:stCxn id="17" idx="3"/>
            <a:endCxn id="21" idx="1"/>
          </p:cNvCxnSpPr>
          <p:nvPr/>
        </p:nvCxnSpPr>
        <p:spPr bwMode="auto">
          <a:xfrm>
            <a:off x="3962400" y="22098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6"/>
          <p:cNvCxnSpPr>
            <a:cxnSpLocks noChangeShapeType="1"/>
            <a:stCxn id="21" idx="3"/>
            <a:endCxn id="18" idx="1"/>
          </p:cNvCxnSpPr>
          <p:nvPr/>
        </p:nvCxnSpPr>
        <p:spPr bwMode="auto">
          <a:xfrm>
            <a:off x="5791200" y="22098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7432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L1 $</a:t>
            </a:r>
          </a:p>
          <a:p>
            <a:pPr algn="ctr" eaLnBrk="0" hangingPunct="0"/>
            <a:r>
              <a:rPr lang="en-US" dirty="0"/>
              <a:t>1 cycle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45720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L2 $</a:t>
            </a:r>
          </a:p>
          <a:p>
            <a:pPr algn="ctr" eaLnBrk="0" hangingPunct="0"/>
            <a:r>
              <a:rPr lang="en-US" dirty="0"/>
              <a:t>10 cycle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4" name="Ink 83"/>
              <p14:cNvContentPartPr/>
              <p14:nvPr/>
            </p14:nvContentPartPr>
            <p14:xfrm>
              <a:off x="10436569" y="5174428"/>
              <a:ext cx="360" cy="3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28289" y="5166148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5" name="Ink 84"/>
              <p14:cNvContentPartPr/>
              <p14:nvPr/>
            </p14:nvContentPartPr>
            <p14:xfrm>
              <a:off x="10239289" y="5196388"/>
              <a:ext cx="360" cy="3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31009" y="5188108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129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Terms: Types of Misses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Compulsory</a:t>
            </a:r>
          </a:p>
          <a:p>
            <a:pPr lvl="1" eaLnBrk="1" hangingPunct="1"/>
            <a:r>
              <a:rPr lang="en-US" dirty="0"/>
              <a:t>First access</a:t>
            </a:r>
          </a:p>
          <a:p>
            <a:pPr eaLnBrk="1" hangingPunct="1"/>
            <a:r>
              <a:rPr lang="en-US" dirty="0"/>
              <a:t>Conflict</a:t>
            </a:r>
          </a:p>
          <a:p>
            <a:pPr lvl="1" eaLnBrk="1" hangingPunct="1"/>
            <a:r>
              <a:rPr lang="en-US" dirty="0"/>
              <a:t>Cache is not associative enough</a:t>
            </a:r>
          </a:p>
          <a:p>
            <a:pPr eaLnBrk="1" hangingPunct="1"/>
            <a:r>
              <a:rPr lang="en-US" dirty="0"/>
              <a:t>Capacity</a:t>
            </a:r>
          </a:p>
          <a:p>
            <a:pPr lvl="1" eaLnBrk="1" hangingPunct="1"/>
            <a:r>
              <a:rPr lang="en-US" dirty="0"/>
              <a:t>Cache is not big enough, forced to make room</a:t>
            </a:r>
          </a:p>
          <a:p>
            <a:r>
              <a:rPr lang="en-US" dirty="0"/>
              <a:t>How to determine miss type:</a:t>
            </a:r>
          </a:p>
          <a:p>
            <a:pPr lvl="1"/>
            <a:r>
              <a:rPr lang="en-US" dirty="0"/>
              <a:t>Compulsory</a:t>
            </a:r>
          </a:p>
          <a:p>
            <a:pPr lvl="2"/>
            <a:r>
              <a:rPr lang="en-US" dirty="0"/>
              <a:t>no choice (first time seen or coherence invalidation)</a:t>
            </a:r>
          </a:p>
          <a:p>
            <a:pPr lvl="1"/>
            <a:r>
              <a:rPr lang="en-US" dirty="0"/>
              <a:t>Capacity</a:t>
            </a:r>
          </a:p>
          <a:p>
            <a:pPr lvl="2"/>
            <a:r>
              <a:rPr lang="en-US" dirty="0"/>
              <a:t>Simulate fully-associate cache with capacity, line size, and </a:t>
            </a:r>
            <a:r>
              <a:rPr lang="en-US" dirty="0" err="1"/>
              <a:t>alloc</a:t>
            </a:r>
            <a:r>
              <a:rPr lang="en-US" dirty="0"/>
              <a:t>/replacement policy; is miss – capacity miss</a:t>
            </a:r>
          </a:p>
          <a:p>
            <a:pPr lvl="1"/>
            <a:r>
              <a:rPr lang="en-US" dirty="0"/>
              <a:t>Conflict</a:t>
            </a:r>
          </a:p>
          <a:p>
            <a:pPr lvl="2"/>
            <a:r>
              <a:rPr lang="en-US" dirty="0"/>
              <a:t>Simulate given cache, if miss but not capacity miss, then conflict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68003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E0A0EE5B-A210-4417-9AFA-AFC18C16728E}" type="slidenum">
              <a:rPr lang="en-US" altLang="en-US" sz="1000"/>
              <a:pPr algn="r" eaLnBrk="1" hangingPunct="1"/>
              <a:t>43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3788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2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2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2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cache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  <a:p>
            <a:pPr lvl="1"/>
            <a:r>
              <a:rPr lang="en-US" dirty="0"/>
              <a:t>Anything other than levels?</a:t>
            </a:r>
          </a:p>
          <a:p>
            <a:r>
              <a:rPr lang="en-US" dirty="0"/>
              <a:t>Hit rate</a:t>
            </a:r>
          </a:p>
          <a:p>
            <a:pPr lvl="1"/>
            <a:r>
              <a:rPr lang="en-US" dirty="0"/>
              <a:t>Reduce misses</a:t>
            </a:r>
          </a:p>
          <a:p>
            <a:pPr lvl="1"/>
            <a:endParaRPr lang="en-US" dirty="0"/>
          </a:p>
          <a:p>
            <a:r>
              <a:rPr lang="en-US" dirty="0"/>
              <a:t>Conflict misses</a:t>
            </a:r>
          </a:p>
          <a:p>
            <a:pPr lvl="1"/>
            <a:r>
              <a:rPr lang="en-US" dirty="0"/>
              <a:t>Associativity tradeoffs</a:t>
            </a:r>
          </a:p>
          <a:p>
            <a:pPr lvl="1"/>
            <a:r>
              <a:rPr lang="en-US" dirty="0"/>
              <a:t>Victim cache</a:t>
            </a:r>
          </a:p>
          <a:p>
            <a:r>
              <a:rPr lang="en-US" dirty="0"/>
              <a:t>Compulsory misses</a:t>
            </a:r>
          </a:p>
          <a:p>
            <a:pPr lvl="1"/>
            <a:r>
              <a:rPr lang="en-US" dirty="0"/>
              <a:t>Cache line size</a:t>
            </a:r>
          </a:p>
          <a:p>
            <a:pPr lvl="1"/>
            <a:r>
              <a:rPr lang="en-US" dirty="0" err="1"/>
              <a:t>Prefetch</a:t>
            </a:r>
            <a:endParaRPr lang="en-US" dirty="0"/>
          </a:p>
          <a:p>
            <a:r>
              <a:rPr lang="en-US" dirty="0"/>
              <a:t>Capacity misses</a:t>
            </a:r>
          </a:p>
          <a:p>
            <a:pPr lvl="1"/>
            <a:r>
              <a:rPr lang="en-US" dirty="0"/>
              <a:t>Replacement policies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2275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Word First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bus is generally one or two words wide</a:t>
            </a:r>
          </a:p>
          <a:p>
            <a:pPr lvl="1"/>
            <a:r>
              <a:rPr lang="en-US" dirty="0"/>
              <a:t>Pentium 4 is 64b wide, 32b words</a:t>
            </a:r>
          </a:p>
          <a:p>
            <a:r>
              <a:rPr lang="en-US" dirty="0"/>
              <a:t>Cache-line fills require multiple words over bus</a:t>
            </a:r>
          </a:p>
          <a:p>
            <a:r>
              <a:rPr lang="en-US" dirty="0"/>
              <a:t>A simple cache-fill would always start on word 0</a:t>
            </a:r>
          </a:p>
          <a:p>
            <a:endParaRPr lang="en-US" dirty="0"/>
          </a:p>
          <a:p>
            <a:r>
              <a:rPr lang="en-US" dirty="0"/>
              <a:t>If you have an 8 word cache-line, and you miss on the 5</a:t>
            </a:r>
            <a:r>
              <a:rPr lang="en-US" baseline="30000" dirty="0"/>
              <a:t>th</a:t>
            </a:r>
            <a:r>
              <a:rPr lang="en-US" dirty="0"/>
              <a:t> word, with a 1 word bus, you need to wait for the 5</a:t>
            </a:r>
            <a:r>
              <a:rPr lang="en-US" baseline="30000" dirty="0"/>
              <a:t>th</a:t>
            </a:r>
            <a:r>
              <a:rPr lang="en-US" dirty="0"/>
              <a:t> word</a:t>
            </a:r>
          </a:p>
          <a:p>
            <a:pPr lvl="1"/>
            <a:r>
              <a:rPr lang="en-US" dirty="0"/>
              <a:t>Why not start on the 5</a:t>
            </a:r>
            <a:r>
              <a:rPr lang="en-US" baseline="30000" dirty="0"/>
              <a:t>th</a:t>
            </a:r>
            <a:r>
              <a:rPr lang="en-US" dirty="0"/>
              <a:t> word?</a:t>
            </a:r>
          </a:p>
          <a:p>
            <a:r>
              <a:rPr lang="en-US" dirty="0">
                <a:solidFill>
                  <a:schemeClr val="accent2"/>
                </a:solidFill>
              </a:rPr>
              <a:t>Design logic to do so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6509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 can be specialized for data and instructions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Memory is read for every instruction</a:t>
            </a:r>
          </a:p>
          <a:p>
            <a:pPr lvl="1"/>
            <a:r>
              <a:rPr lang="en-US"/>
              <a:t>Lots of spatial locality </a:t>
            </a:r>
          </a:p>
          <a:p>
            <a:pPr lvl="2"/>
            <a:r>
              <a:rPr lang="en-US"/>
              <a:t>instructions tend to follow one another</a:t>
            </a:r>
          </a:p>
          <a:p>
            <a:pPr lvl="1"/>
            <a:r>
              <a:rPr lang="en-US"/>
              <a:t>Lots of temporal locality</a:t>
            </a:r>
          </a:p>
          <a:p>
            <a:pPr lvl="2"/>
            <a:r>
              <a:rPr lang="en-US"/>
              <a:t>Programs have loops</a:t>
            </a:r>
          </a:p>
          <a:p>
            <a:pPr lvl="2"/>
            <a:r>
              <a:rPr lang="en-US"/>
              <a:t>Programs are often not that big</a:t>
            </a:r>
          </a:p>
          <a:p>
            <a:r>
              <a:rPr lang="en-US"/>
              <a:t>Can have a special cache just for instructions</a:t>
            </a:r>
          </a:p>
          <a:p>
            <a:pPr lvl="1"/>
            <a:r>
              <a:rPr lang="en-US"/>
              <a:t>Reduce conflicts with data</a:t>
            </a:r>
          </a:p>
          <a:p>
            <a:pPr lvl="1"/>
            <a:r>
              <a:rPr lang="en-US"/>
              <a:t>Perhaps longer cache lines</a:t>
            </a:r>
          </a:p>
          <a:p>
            <a:pPr lvl="1"/>
            <a:r>
              <a:rPr lang="en-US"/>
              <a:t>Can have very high hit rate if data doesn’t evict instructions</a:t>
            </a:r>
          </a:p>
          <a:p>
            <a:r>
              <a:rPr lang="en-US"/>
              <a:t>All processors today (almost) have separate </a:t>
            </a:r>
            <a:br>
              <a:rPr lang="en-US"/>
            </a:br>
            <a:r>
              <a:rPr lang="en-US"/>
              <a:t>ICache and DCache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54351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down on tag lookup?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where the data is</a:t>
            </a:r>
          </a:p>
          <a:p>
            <a:r>
              <a:rPr lang="en-US" dirty="0"/>
              <a:t>E.g., way prediction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2122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Prefetching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Issue loads that will miss </a:t>
            </a:r>
            <a:r>
              <a:rPr lang="en-US" i="1"/>
              <a:t>early</a:t>
            </a:r>
          </a:p>
          <a:p>
            <a:r>
              <a:rPr lang="en-US"/>
              <a:t>Done by	</a:t>
            </a:r>
          </a:p>
          <a:p>
            <a:pPr lvl="1"/>
            <a:r>
              <a:rPr lang="en-US"/>
              <a:t>User (prefetch instructions)</a:t>
            </a:r>
          </a:p>
          <a:p>
            <a:pPr lvl="1"/>
            <a:r>
              <a:rPr lang="en-US"/>
              <a:t>Compiler (prefetch instructions)</a:t>
            </a:r>
          </a:p>
          <a:p>
            <a:pPr lvl="1"/>
            <a:r>
              <a:rPr lang="en-US"/>
              <a:t>Hardware (look for patterns)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9831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Victim Caches (Jouppi)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Associative caches expensive</a:t>
            </a:r>
          </a:p>
          <a:p>
            <a:r>
              <a:rPr lang="en-US"/>
              <a:t>Sometimes associativity necessary to get reasonable hit rate</a:t>
            </a:r>
          </a:p>
          <a:p>
            <a:pPr lvl="1"/>
            <a:r>
              <a:rPr lang="en-US"/>
              <a:t>Some memory access patterns need associativity</a:t>
            </a:r>
          </a:p>
          <a:p>
            <a:pPr lvl="1"/>
            <a:r>
              <a:rPr lang="en-US"/>
              <a:t>But perhaps on a small number</a:t>
            </a:r>
          </a:p>
          <a:p>
            <a:r>
              <a:rPr lang="en-US"/>
              <a:t>Combine a large direct-mapped cache with a small fully-associative cache</a:t>
            </a:r>
          </a:p>
          <a:p>
            <a:pPr lvl="1"/>
            <a:r>
              <a:rPr lang="en-US"/>
              <a:t>Fill fully-associative with conflicts from direct-mapped cache</a:t>
            </a:r>
          </a:p>
          <a:p>
            <a:pPr lvl="1"/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456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C76D-BE6E-7448-B4C4-F3D41612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84454-DD8B-7B45-B53D-F8AEBD17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Simulating full program is often too time consuming</a:t>
            </a:r>
          </a:p>
          <a:p>
            <a:pPr lvl="1"/>
            <a:r>
              <a:rPr lang="en-US" dirty="0"/>
              <a:t>Programs typically exhibit phase behavior</a:t>
            </a:r>
          </a:p>
          <a:p>
            <a:pPr lvl="1"/>
            <a:r>
              <a:rPr lang="en-US" dirty="0"/>
              <a:t>How do we characterize and identify these phases automatically?</a:t>
            </a:r>
          </a:p>
          <a:p>
            <a:pPr lvl="1"/>
            <a:endParaRPr lang="en-US" dirty="0"/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Collect Basic Block Vector (BBV) for each interval</a:t>
            </a:r>
          </a:p>
          <a:p>
            <a:pPr lvl="2"/>
            <a:r>
              <a:rPr lang="en-US" dirty="0"/>
              <a:t>BBV: Histogram of how many times each basic block was executed in interval</a:t>
            </a:r>
          </a:p>
          <a:p>
            <a:pPr lvl="1"/>
            <a:r>
              <a:rPr lang="en-US" dirty="0"/>
              <a:t>Reduce dimension of BBV to 15 using random linear projection</a:t>
            </a:r>
          </a:p>
          <a:p>
            <a:pPr lvl="1"/>
            <a:r>
              <a:rPr lang="en-US" dirty="0"/>
              <a:t>Use K-means clustering: Partition data into k clusters</a:t>
            </a:r>
          </a:p>
          <a:p>
            <a:pPr lvl="1"/>
            <a:r>
              <a:rPr lang="en-US" dirty="0"/>
              <a:t>Choose clustering with smallest k, such that BIC score is at least 90% of the best score</a:t>
            </a:r>
          </a:p>
          <a:p>
            <a:pPr lvl="2"/>
            <a:r>
              <a:rPr lang="en-US" dirty="0"/>
              <a:t>BIC (Bayesian Information Criterion): Goodness of fit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5A750-5796-5440-B314-F6B23CD0ABC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C192D-75E0-AD49-98F3-56DEB69AE2A5}"/>
              </a:ext>
            </a:extLst>
          </p:cNvPr>
          <p:cNvSpPr txBox="1"/>
          <p:nvPr/>
        </p:nvSpPr>
        <p:spPr>
          <a:xfrm>
            <a:off x="2651970" y="737979"/>
            <a:ext cx="6500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[ https://cseweb.ucsd.edu/~calder/papers/ASPLOS-02-SimPoint.pdf</a:t>
            </a:r>
            <a:r>
              <a:rPr lang="en-US" sz="1600" dirty="0"/>
              <a:t> ] </a:t>
            </a:r>
          </a:p>
        </p:txBody>
      </p:sp>
    </p:spTree>
    <p:extLst>
      <p:ext uri="{BB962C8B-B14F-4D97-AF65-F5344CB8AC3E}">
        <p14:creationId xmlns:p14="http://schemas.microsoft.com/office/powerpoint/2010/main" val="3583062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Control Instructions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control over placement and replacement</a:t>
            </a:r>
          </a:p>
          <a:p>
            <a:r>
              <a:rPr lang="en-US" dirty="0"/>
              <a:t>PowerPC example:</a:t>
            </a:r>
          </a:p>
          <a:p>
            <a:pPr lvl="1"/>
            <a:r>
              <a:rPr lang="en-US" dirty="0" err="1"/>
              <a:t>dcbt</a:t>
            </a:r>
            <a:r>
              <a:rPr lang="en-US" dirty="0"/>
              <a:t>: data cache block touch</a:t>
            </a:r>
          </a:p>
          <a:p>
            <a:pPr lvl="1"/>
            <a:r>
              <a:rPr lang="en-US" dirty="0" err="1"/>
              <a:t>dcbtst</a:t>
            </a:r>
            <a:r>
              <a:rPr lang="en-US" dirty="0"/>
              <a:t>: data cache block touch for store</a:t>
            </a:r>
          </a:p>
          <a:p>
            <a:pPr lvl="1"/>
            <a:r>
              <a:rPr lang="en-US" dirty="0" err="1"/>
              <a:t>dcbz</a:t>
            </a:r>
            <a:r>
              <a:rPr lang="en-US" dirty="0"/>
              <a:t>: data cache block zero</a:t>
            </a:r>
          </a:p>
          <a:p>
            <a:pPr lvl="1"/>
            <a:r>
              <a:rPr lang="en-US" dirty="0" err="1"/>
              <a:t>dcbst</a:t>
            </a:r>
            <a:r>
              <a:rPr lang="en-US" dirty="0"/>
              <a:t>: data cache block store</a:t>
            </a:r>
          </a:p>
          <a:p>
            <a:pPr lvl="2"/>
            <a:r>
              <a:rPr lang="en-US" dirty="0"/>
              <a:t>Stores dirty data back to memory</a:t>
            </a:r>
          </a:p>
          <a:p>
            <a:pPr lvl="1"/>
            <a:r>
              <a:rPr lang="en-US" dirty="0" err="1"/>
              <a:t>dcbf</a:t>
            </a:r>
            <a:r>
              <a:rPr lang="en-US" dirty="0"/>
              <a:t>: data cache block flush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56871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Placement/replacement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 block prediction</a:t>
            </a:r>
          </a:p>
          <a:p>
            <a:r>
              <a:rPr lang="en-US" dirty="0"/>
              <a:t>LRU-stack location</a:t>
            </a:r>
          </a:p>
          <a:p>
            <a:r>
              <a:rPr lang="en-US" dirty="0"/>
              <a:t>Blend LRU and LFU</a:t>
            </a:r>
          </a:p>
          <a:p>
            <a:r>
              <a:rPr lang="en-US" dirty="0"/>
              <a:t>Inter-reference intervals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7132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40E8-99C7-2E4F-A90E-C79B4D7E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A7BC-E3D6-0B4B-BB6D-CC9679FC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AD01E-30D1-6A4B-A4B9-D6066676C1F4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5411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SW care about cache (is it </a:t>
            </a:r>
            <a:r>
              <a:rPr lang="en-US" dirty="0" err="1"/>
              <a:t>microarch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If architectural state changes are unaffected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uarch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So, despite cache control instructions and </a:t>
            </a:r>
            <a:r>
              <a:rPr lang="en-US" dirty="0" err="1">
                <a:sym typeface="Wingdings" panose="05000000000000000000" pitchFamily="2" charset="2"/>
              </a:rPr>
              <a:t>prefetch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 cache (for now) is </a:t>
            </a:r>
            <a:r>
              <a:rPr lang="en-US" dirty="0" err="1">
                <a:sym typeface="Wingdings" panose="05000000000000000000" pitchFamily="2" charset="2"/>
              </a:rPr>
              <a:t>uarch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We’ll revisit when we talk </a:t>
            </a:r>
            <a:r>
              <a:rPr lang="en-US">
                <a:sym typeface="Wingdings" panose="05000000000000000000" pitchFamily="2" charset="2"/>
              </a:rPr>
              <a:t>about parallelism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0874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94C4-5996-704E-9B37-AB5A2121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 and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AD73C-5ABF-AA47-AA6E-F7E97E87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8DC95-5AF5-B247-AF7F-E9107E7F6A23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5061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2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What did we learn?</a:t>
            </a:r>
            <a:br>
              <a:rPr lang="en-US" dirty="0"/>
            </a:br>
            <a:r>
              <a:rPr lang="en-US" dirty="0"/>
              <a:t>Caches: Automatic Management of Fast Storage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759813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276600"/>
            <a:ext cx="8153400" cy="3200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Assumptions: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memory access (~100ns) &gt;&gt; cache access (~1ns)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Cache is smaller, faster, more expensive than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Programs exhibit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temporal locality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If an item is referenced, it will tend to be referenced again soon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Programs exhibit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spatial locality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If an item is referenced, the next item in memory is likely to be accessed soon</a:t>
            </a:r>
          </a:p>
        </p:txBody>
      </p:sp>
      <p:sp>
        <p:nvSpPr>
          <p:cNvPr id="759811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7658077F-808C-498F-B020-A690FD1E881D}" type="slidenum">
              <a:rPr lang="en-US" altLang="en-US" sz="1000"/>
              <a:pPr algn="r" eaLnBrk="1" hangingPunct="1"/>
              <a:t>55</a:t>
            </a:fld>
            <a:endParaRPr lang="en-US" altLang="en-US" sz="1000"/>
          </a:p>
        </p:txBody>
      </p:sp>
      <p:sp>
        <p:nvSpPr>
          <p:cNvPr id="759814" name="Rectangle 13"/>
          <p:cNvSpPr>
            <a:spLocks noChangeArrowheads="1"/>
          </p:cNvSpPr>
          <p:nvPr/>
        </p:nvSpPr>
        <p:spPr bwMode="auto">
          <a:xfrm>
            <a:off x="1219200" y="1752600"/>
            <a:ext cx="1219200" cy="914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CPU</a:t>
            </a:r>
          </a:p>
        </p:txBody>
      </p:sp>
      <p:sp>
        <p:nvSpPr>
          <p:cNvPr id="759815" name="Rectangle 14"/>
          <p:cNvSpPr>
            <a:spLocks noChangeArrowheads="1"/>
          </p:cNvSpPr>
          <p:nvPr/>
        </p:nvSpPr>
        <p:spPr bwMode="auto">
          <a:xfrm>
            <a:off x="27432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Cache</a:t>
            </a:r>
          </a:p>
          <a:p>
            <a:pPr algn="ctr" eaLnBrk="0" hangingPunct="0"/>
            <a:r>
              <a:rPr lang="en-US" dirty="0"/>
              <a:t>$</a:t>
            </a:r>
          </a:p>
        </p:txBody>
      </p:sp>
      <p:sp>
        <p:nvSpPr>
          <p:cNvPr id="759816" name="Rectangle 15"/>
          <p:cNvSpPr>
            <a:spLocks noChangeArrowheads="1"/>
          </p:cNvSpPr>
          <p:nvPr/>
        </p:nvSpPr>
        <p:spPr bwMode="auto">
          <a:xfrm>
            <a:off x="6477000" y="1752600"/>
            <a:ext cx="12192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Memory</a:t>
            </a:r>
          </a:p>
        </p:txBody>
      </p:sp>
      <p:cxnSp>
        <p:nvCxnSpPr>
          <p:cNvPr id="759817" name="AutoShape 16"/>
          <p:cNvCxnSpPr>
            <a:cxnSpLocks noChangeShapeType="1"/>
            <a:stCxn id="759814" idx="3"/>
            <a:endCxn id="759815" idx="1"/>
          </p:cNvCxnSpPr>
          <p:nvPr/>
        </p:nvCxnSpPr>
        <p:spPr bwMode="auto">
          <a:xfrm>
            <a:off x="2438400" y="22098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9818" name="AutoShape 17"/>
          <p:cNvCxnSpPr>
            <a:cxnSpLocks noChangeShapeType="1"/>
            <a:stCxn id="759815" idx="3"/>
            <a:endCxn id="759816" idx="1"/>
          </p:cNvCxnSpPr>
          <p:nvPr/>
        </p:nvCxnSpPr>
        <p:spPr bwMode="auto">
          <a:xfrm>
            <a:off x="3962400" y="22098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766691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26DA-97C2-9E48-8875-B1859919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Phase Behavior identified by </a:t>
            </a:r>
            <a:r>
              <a:rPr lang="en-US" dirty="0" err="1"/>
              <a:t>SimPoints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D728-08AB-A346-82EE-36A80EBB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gcc-166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7777E-2713-C74F-A36A-641316238A76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4963B-39CE-B44B-AFEE-BD3685FA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45" y="1905000"/>
            <a:ext cx="792191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2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CA4F-C782-A446-889C-D3D3B753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Stats with </a:t>
            </a:r>
            <a:r>
              <a:rPr lang="en-US" dirty="0" err="1"/>
              <a:t>SimPoints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CFB2-263D-204A-84FE-7DD2CA67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Stats of full run can be projected by weighting stats from individual </a:t>
            </a:r>
            <a:r>
              <a:rPr lang="en-US" dirty="0" err="1"/>
              <a:t>SimPoints</a:t>
            </a:r>
            <a:endParaRPr lang="en-US" dirty="0"/>
          </a:p>
          <a:p>
            <a:r>
              <a:rPr lang="en-US" dirty="0"/>
              <a:t>E.g., 3 </a:t>
            </a:r>
            <a:r>
              <a:rPr lang="en-US" dirty="0" err="1"/>
              <a:t>SimPoints</a:t>
            </a:r>
            <a:r>
              <a:rPr lang="en-US" dirty="0"/>
              <a:t> with weights [.22, .33, .45] and CPIs of (CPI1, CPI2, CPI3):</a:t>
            </a:r>
          </a:p>
          <a:p>
            <a:pPr lvl="1"/>
            <a:r>
              <a:rPr lang="en-US" dirty="0"/>
              <a:t>CPI = 0.22 * CPI1 + 0.33 * CPI2 + 0.45 * CPI3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Watch out when weighting them:</a:t>
            </a:r>
          </a:p>
          <a:p>
            <a:pPr lvl="1"/>
            <a:r>
              <a:rPr lang="en-US" dirty="0"/>
              <a:t>Raw counts can be weighted:</a:t>
            </a:r>
          </a:p>
          <a:p>
            <a:pPr lvl="2"/>
            <a:r>
              <a:rPr lang="en-US" dirty="0"/>
              <a:t># of cycles, cache misses, cache accesses, …</a:t>
            </a:r>
          </a:p>
          <a:p>
            <a:pPr lvl="1"/>
            <a:r>
              <a:rPr lang="en-US" dirty="0"/>
              <a:t>But </a:t>
            </a:r>
            <a:r>
              <a:rPr lang="en-US" b="1" dirty="0"/>
              <a:t>not</a:t>
            </a:r>
            <a:r>
              <a:rPr lang="en-US" dirty="0"/>
              <a:t> all “rate” stats can be weighted:</a:t>
            </a:r>
          </a:p>
          <a:p>
            <a:pPr lvl="2"/>
            <a:r>
              <a:rPr lang="en-US" dirty="0"/>
              <a:t>IPC, cache miss rates, branch misprediction rate, …</a:t>
            </a:r>
          </a:p>
          <a:p>
            <a:pPr lvl="2"/>
            <a:r>
              <a:rPr lang="en-US" dirty="0"/>
              <a:t>Weight the individual components first and then calculate rate!</a:t>
            </a:r>
          </a:p>
          <a:p>
            <a:pPr lvl="1"/>
            <a:r>
              <a:rPr lang="en-US" dirty="0"/>
              <a:t>“per-instruction” stats can be safely weighted:</a:t>
            </a:r>
          </a:p>
          <a:p>
            <a:pPr lvl="2"/>
            <a:r>
              <a:rPr lang="en-US" dirty="0"/>
              <a:t>CPI, cache MPKI (miss-per-kilo-instructions), branch MPKI,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6CF77-7F38-1048-8605-5537C33CE70F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377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13AA-F2B7-724B-9DFB-CF34ED6D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Pin: Dynamic Binary 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F984-D955-684B-81D9-5FF9456F9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Provide easy-to-use, portable, transparent, and efficient instrumentation</a:t>
            </a:r>
          </a:p>
          <a:p>
            <a:r>
              <a:rPr lang="en-US" dirty="0"/>
              <a:t>Much faster than simulation</a:t>
            </a:r>
          </a:p>
          <a:p>
            <a:pPr lvl="1"/>
            <a:r>
              <a:rPr lang="en-US" dirty="0"/>
              <a:t>Heavily depends on type of analysis</a:t>
            </a:r>
          </a:p>
          <a:p>
            <a:pPr lvl="1"/>
            <a:r>
              <a:rPr lang="en-US" dirty="0"/>
              <a:t>Intended for light-weight analysis</a:t>
            </a:r>
          </a:p>
          <a:p>
            <a:r>
              <a:rPr lang="en-US" dirty="0"/>
              <a:t>Uses “dynamic compilation” (also called just-in-time compilation) to instrument executables while they are running</a:t>
            </a:r>
          </a:p>
          <a:p>
            <a:r>
              <a:rPr lang="en-US" dirty="0"/>
              <a:t>Uses several optimizations to make it fast</a:t>
            </a:r>
          </a:p>
          <a:p>
            <a:endParaRPr lang="en-US" dirty="0"/>
          </a:p>
          <a:p>
            <a:r>
              <a:rPr lang="en-US" dirty="0"/>
              <a:t>We will use it to generate BBVs and traces for our simulator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3C132-B6DE-CB45-90C4-4EA75F9C359C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E8CF5-84C1-1A4E-BD88-B33F29C7A712}"/>
              </a:ext>
            </a:extLst>
          </p:cNvPr>
          <p:cNvSpPr txBox="1"/>
          <p:nvPr/>
        </p:nvSpPr>
        <p:spPr>
          <a:xfrm>
            <a:off x="3939385" y="1064181"/>
            <a:ext cx="505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 </a:t>
            </a:r>
            <a:r>
              <a:rPr lang="en-US" sz="1800" dirty="0">
                <a:hlinkClick r:id="rId2"/>
              </a:rPr>
              <a:t>http://www.ckluk.org/ck/papers/pin_pldi05.pdf</a:t>
            </a:r>
            <a:r>
              <a:rPr lang="en-US" sz="1800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21323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3930-23F0-2B40-B41C-335FFBD3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188C-5F07-3945-8D5E-992009DC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architecture simulators exist</a:t>
            </a:r>
          </a:p>
          <a:p>
            <a:pPr lvl="1"/>
            <a:r>
              <a:rPr lang="en-US" dirty="0"/>
              <a:t>Different features and trade-offs</a:t>
            </a:r>
          </a:p>
          <a:p>
            <a:pPr lvl="1"/>
            <a:r>
              <a:rPr lang="en-US" dirty="0"/>
              <a:t>gem5: </a:t>
            </a:r>
            <a:r>
              <a:rPr lang="en-US" dirty="0">
                <a:hlinkClick r:id="rId2"/>
              </a:rPr>
              <a:t>http://gem5.org</a:t>
            </a:r>
            <a:endParaRPr lang="en-US" dirty="0"/>
          </a:p>
          <a:p>
            <a:pPr lvl="1"/>
            <a:r>
              <a:rPr lang="en-US" dirty="0"/>
              <a:t>Sniper: </a:t>
            </a:r>
            <a:r>
              <a:rPr lang="en-US" dirty="0">
                <a:hlinkClick r:id="rId3"/>
              </a:rPr>
              <a:t>http://snipersim.org</a:t>
            </a:r>
            <a:endParaRPr lang="en-US" dirty="0"/>
          </a:p>
          <a:p>
            <a:pPr lvl="1"/>
            <a:r>
              <a:rPr lang="en-US" dirty="0" err="1"/>
              <a:t>ZSim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https://github.com/s5z/zsim</a:t>
            </a:r>
            <a:endParaRPr lang="en-US" dirty="0"/>
          </a:p>
          <a:p>
            <a:pPr lvl="1"/>
            <a:r>
              <a:rPr lang="en-US" dirty="0" err="1"/>
              <a:t>ChampSim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https://github.com/ChampSim/ChampSim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ChampSim</a:t>
            </a:r>
            <a:endParaRPr lang="en-US" dirty="0"/>
          </a:p>
          <a:p>
            <a:pPr lvl="1"/>
            <a:r>
              <a:rPr lang="en-US" dirty="0"/>
              <a:t>Trace-based (faster than execution-driven, but less accurate)</a:t>
            </a:r>
          </a:p>
          <a:p>
            <a:pPr lvl="1"/>
            <a:r>
              <a:rPr lang="en-US" dirty="0"/>
              <a:t>This simulator was used for the 2</a:t>
            </a:r>
            <a:r>
              <a:rPr lang="en-US" baseline="30000" dirty="0"/>
              <a:t>nd</a:t>
            </a:r>
            <a:r>
              <a:rPr lang="en-US" dirty="0"/>
              <a:t> Cache Replacement Championship ( </a:t>
            </a:r>
            <a:r>
              <a:rPr lang="en-US" dirty="0">
                <a:hlinkClick r:id="rId6"/>
              </a:rPr>
              <a:t>https://crc2.ece.tamu.edu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Trace generated through </a:t>
            </a:r>
            <a:r>
              <a:rPr lang="en-US" dirty="0" err="1"/>
              <a:t>PinTools</a:t>
            </a:r>
            <a:endParaRPr lang="en-US" dirty="0"/>
          </a:p>
          <a:p>
            <a:pPr lvl="1"/>
            <a:r>
              <a:rPr lang="en-US" dirty="0"/>
              <a:t>We will use it mainly for its ease-of-use and speed (to help with your experiments)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B8B5D-E728-3348-AC0E-DE895E3B4890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0919989"/>
      </p:ext>
    </p:extLst>
  </p:cSld>
  <p:clrMapOvr>
    <a:masterClrMapping/>
  </p:clrMapOvr>
</p:sld>
</file>

<file path=ppt/theme/theme1.xml><?xml version="1.0" encoding="utf-8"?>
<a:theme xmlns:a="http://schemas.openxmlformats.org/drawingml/2006/main" name="460n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0n" id="{1DFFF42F-61EB-4570-BC87-4E7578A67701}" vid="{B05BC2EA-372D-4626-BE42-726909503E5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460n</Template>
  <TotalTime>64496</TotalTime>
  <Words>3545</Words>
  <Application>Microsoft Office PowerPoint</Application>
  <PresentationFormat>全屏显示(4:3)</PresentationFormat>
  <Paragraphs>1027</Paragraphs>
  <Slides>55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Lato</vt:lpstr>
      <vt:lpstr>Source Code Pro</vt:lpstr>
      <vt:lpstr>Arial</vt:lpstr>
      <vt:lpstr>Century Gothic</vt:lpstr>
      <vt:lpstr>Source Sans Pro Light</vt:lpstr>
      <vt:lpstr>Times New Roman</vt:lpstr>
      <vt:lpstr>Wingdings</vt:lpstr>
      <vt:lpstr>460n</vt:lpstr>
      <vt:lpstr>382N.1: Computer Architecture            Fall 2018: Lecture 16 </vt:lpstr>
      <vt:lpstr>Announcements</vt:lpstr>
      <vt:lpstr>Grad Lab</vt:lpstr>
      <vt:lpstr>SPEC CPU Benchmarks</vt:lpstr>
      <vt:lpstr>SimPoints</vt:lpstr>
      <vt:lpstr>Example Phase Behavior identified by SimPoints</vt:lpstr>
      <vt:lpstr>Weighting Stats with SimPoints</vt:lpstr>
      <vt:lpstr>Pin: Dynamic Binary Instrumentation</vt:lpstr>
      <vt:lpstr>Simulators</vt:lpstr>
      <vt:lpstr>RRIP: Re-reference Interval Prediction</vt:lpstr>
      <vt:lpstr>Grad Lab (Reprise)</vt:lpstr>
      <vt:lpstr>What to submit?</vt:lpstr>
      <vt:lpstr>Last time</vt:lpstr>
      <vt:lpstr>One Possible Direct-Mapped Cache Implementation</vt:lpstr>
      <vt:lpstr>Conflicts</vt:lpstr>
      <vt:lpstr>Sets</vt:lpstr>
      <vt:lpstr>Sets</vt:lpstr>
      <vt:lpstr>2-Way Set-Associative</vt:lpstr>
      <vt:lpstr>Can Same Structure Implement a 2-Way Set-Associative Cache?</vt:lpstr>
      <vt:lpstr>One Possible 2-Way Set-Associative Cache Implementation</vt:lpstr>
      <vt:lpstr>4-Way Set-Associative  (Fully Associative for a 4-entry cache)</vt:lpstr>
      <vt:lpstr>Set-Associative vs. Direct Mapped</vt:lpstr>
      <vt:lpstr>Locality again</vt:lpstr>
      <vt:lpstr>Example: Block Size (Cache-Line Size) of 2 (Direct Mapped Cache)</vt:lpstr>
      <vt:lpstr>What about writes?</vt:lpstr>
      <vt:lpstr>Cache Naming and Placement</vt:lpstr>
      <vt:lpstr>A better diagram?</vt:lpstr>
      <vt:lpstr>A better diagram?</vt:lpstr>
      <vt:lpstr>A better diagram?</vt:lpstr>
      <vt:lpstr>Terms: Types of Misses</vt:lpstr>
      <vt:lpstr>What To Do On Miss?</vt:lpstr>
      <vt:lpstr>Replacement Policy</vt:lpstr>
      <vt:lpstr>One Implementation of Hardware LRU</vt:lpstr>
      <vt:lpstr>One Implementation of Hardware LRU</vt:lpstr>
      <vt:lpstr>One Implementation of Hardware LRU</vt:lpstr>
      <vt:lpstr>One Implementation of Hardware LRU</vt:lpstr>
      <vt:lpstr>One Implementation of Hardware LRU</vt:lpstr>
      <vt:lpstr>One Implementation of Hardware LRU</vt:lpstr>
      <vt:lpstr>One Implementation of Hardware LRU</vt:lpstr>
      <vt:lpstr>Tree-based Pseudo-LRU</vt:lpstr>
      <vt:lpstr>General Rule: Bigger == Slower</vt:lpstr>
      <vt:lpstr>How much does a cache hierarchy help?</vt:lpstr>
      <vt:lpstr>Terms: Types of Misses</vt:lpstr>
      <vt:lpstr>Other cache optimizations</vt:lpstr>
      <vt:lpstr>Critical Word First</vt:lpstr>
      <vt:lpstr>Caches can be specialized for data and instructions</vt:lpstr>
      <vt:lpstr>Cut down on tag lookup?</vt:lpstr>
      <vt:lpstr>Prefetching</vt:lpstr>
      <vt:lpstr>Victim Caches (Jouppi)</vt:lpstr>
      <vt:lpstr>Cache Control Instructions</vt:lpstr>
      <vt:lpstr>Placement/replacement optimizations</vt:lpstr>
      <vt:lpstr>RRIP</vt:lpstr>
      <vt:lpstr>Does SW care about cache (is it microarch)?</vt:lpstr>
      <vt:lpstr>Caches and Virtual Memory</vt:lpstr>
      <vt:lpstr>What did we learn? Caches: Automatic Management of Fast Storage</vt:lpstr>
    </vt:vector>
  </TitlesOfParts>
  <Company>IBM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皇帝 吕小布</cp:lastModifiedBy>
  <cp:revision>524</cp:revision>
  <cp:lastPrinted>2018-03-06T21:17:01Z</cp:lastPrinted>
  <dcterms:created xsi:type="dcterms:W3CDTF">2004-11-27T22:24:25Z</dcterms:created>
  <dcterms:modified xsi:type="dcterms:W3CDTF">2018-11-17T19:30:09Z</dcterms:modified>
</cp:coreProperties>
</file>