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38"/>
  </p:notesMasterIdLst>
  <p:handoutMasterIdLst>
    <p:handoutMasterId r:id="rId39"/>
  </p:handoutMasterIdLst>
  <p:sldIdLst>
    <p:sldId id="256" r:id="rId2"/>
    <p:sldId id="815" r:id="rId3"/>
    <p:sldId id="832" r:id="rId4"/>
    <p:sldId id="679" r:id="rId5"/>
    <p:sldId id="680" r:id="rId6"/>
    <p:sldId id="682" r:id="rId7"/>
    <p:sldId id="683" r:id="rId8"/>
    <p:sldId id="684" r:id="rId9"/>
    <p:sldId id="685" r:id="rId10"/>
    <p:sldId id="686" r:id="rId11"/>
    <p:sldId id="687" r:id="rId12"/>
    <p:sldId id="831" r:id="rId13"/>
    <p:sldId id="842" r:id="rId14"/>
    <p:sldId id="818" r:id="rId15"/>
    <p:sldId id="689" r:id="rId16"/>
    <p:sldId id="741" r:id="rId17"/>
    <p:sldId id="841" r:id="rId18"/>
    <p:sldId id="835" r:id="rId19"/>
    <p:sldId id="834" r:id="rId20"/>
    <p:sldId id="833" r:id="rId21"/>
    <p:sldId id="836" r:id="rId22"/>
    <p:sldId id="837" r:id="rId23"/>
    <p:sldId id="817" r:id="rId24"/>
    <p:sldId id="722" r:id="rId25"/>
    <p:sldId id="723" r:id="rId26"/>
    <p:sldId id="724" r:id="rId27"/>
    <p:sldId id="725" r:id="rId28"/>
    <p:sldId id="734" r:id="rId29"/>
    <p:sldId id="829" r:id="rId30"/>
    <p:sldId id="838" r:id="rId31"/>
    <p:sldId id="839" r:id="rId32"/>
    <p:sldId id="840" r:id="rId33"/>
    <p:sldId id="742" r:id="rId34"/>
    <p:sldId id="726" r:id="rId35"/>
    <p:sldId id="735" r:id="rId36"/>
    <p:sldId id="728" r:id="rId3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6AD657D-2881-41E5-BC14-BE20F2A310EB}">
          <p14:sldIdLst>
            <p14:sldId id="256"/>
            <p14:sldId id="815"/>
            <p14:sldId id="832"/>
            <p14:sldId id="679"/>
            <p14:sldId id="680"/>
            <p14:sldId id="682"/>
            <p14:sldId id="683"/>
            <p14:sldId id="684"/>
            <p14:sldId id="685"/>
            <p14:sldId id="686"/>
            <p14:sldId id="687"/>
            <p14:sldId id="831"/>
            <p14:sldId id="842"/>
            <p14:sldId id="818"/>
            <p14:sldId id="689"/>
            <p14:sldId id="741"/>
            <p14:sldId id="841"/>
            <p14:sldId id="835"/>
            <p14:sldId id="834"/>
            <p14:sldId id="833"/>
            <p14:sldId id="836"/>
            <p14:sldId id="837"/>
            <p14:sldId id="817"/>
            <p14:sldId id="722"/>
            <p14:sldId id="723"/>
            <p14:sldId id="724"/>
            <p14:sldId id="725"/>
            <p14:sldId id="734"/>
            <p14:sldId id="829"/>
            <p14:sldId id="838"/>
            <p14:sldId id="839"/>
            <p14:sldId id="840"/>
            <p14:sldId id="742"/>
            <p14:sldId id="726"/>
            <p14:sldId id="735"/>
            <p14:sldId id="728"/>
          </p14:sldIdLst>
        </p14:section>
        <p14:section name="Untitled Section" id="{B7B8481B-12FB-4AA5-AD2E-010361D1F7A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365FD"/>
    <a:srgbClr val="990000"/>
    <a:srgbClr val="FF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68" autoAdjust="0"/>
    <p:restoredTop sz="94585"/>
  </p:normalViewPr>
  <p:slideViewPr>
    <p:cSldViewPr>
      <p:cViewPr varScale="1">
        <p:scale>
          <a:sx n="172" d="100"/>
          <a:sy n="172" d="100"/>
        </p:scale>
        <p:origin x="192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1430" y="-91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9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fld id="{6BEE3CD2-824C-409B-AD2E-25CAA30DEF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2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50" units="cm"/>
          <inkml:channel name="Y" type="integer" max="1741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9-26T18:58:25.3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25208 18846 184 0,'0'-11'214'16,"0"2"-14"-16,0 2 27 15,0 2-38-15,0 3 13 16,0 1 121 15,-1 0-76-31,0 0-160 0,-2 2-5 16,-6 36-28-16,-12 48-12 16,10-36-14-16,3-23-4 15,5-9-11-15,-2-5-3 16,1-14-4-16,0-3-4 0,3 0-2 15,0 4-2-15,-2-1 1 16,3-9 0-16,0-8 1 16,5-41 0-16,-3 38 1 15,-4 8 0-15,2 3 1 16,0 5 15-16,-1 2 6 16,-3 10 9-16,4-6 2 0,-1 1 1 15,-2 8-13-15,-6 9-6 16,-17 24-9-16,19-38-1 15,-4-6-4-15,9-4-1 16,0-5 0-16,2 11-1 16,-4-4 1-16,4 2 0 15,-1 2 1-15,0 1 1 16,-2 0-1-16,-7 15 1 16,-23 32-1-16,15-40 7 15,3-6 1-15,-1-16 2 16,5 4 0-16,-1-6 0 15,5-2-7-15,-1 1 2 16,-2 23 0-16,-2 6 1 16,-1 11 0-16,-4 9 0 15,-5-1-4-15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50" units="cm"/>
          <inkml:channel name="Y" type="integer" max="1741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0-03T18:54:39.3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13382 15632 198 0,'-6'6'-29'16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80" units="cm"/>
          <inkml:channel name="Y" type="integer" max="6964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7-09-28T18:28:11.901"/>
    </inkml:context>
    <inkml:brush xml:id="br0">
      <inkml:brushProperty name="width" value="0.04667" units="cm"/>
      <inkml:brushProperty name="height" value="0.04667" units="cm"/>
      <inkml:brushProperty name="color" value="#3165BB"/>
      <inkml:brushProperty name="fitToCurve" value="1"/>
    </inkml:brush>
  </inkml:definitions>
  <inkml:trace contextRef="#ctx0" brushRef="#br0">548-61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80" units="cm"/>
          <inkml:channel name="Y" type="integer" max="6964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7-09-28T18:28:00.177"/>
    </inkml:context>
    <inkml:brush xml:id="br0">
      <inkml:brushProperty name="width" value="0.04667" units="cm"/>
      <inkml:brushProperty name="height" value="0.04667" units="cm"/>
      <inkml:brushProperty name="color" value="#3165BB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93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9" y="4560889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02F2BB1-3AF9-437E-92CA-5C027E0B60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146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DF22ED-F8E8-49DE-9D47-973EF7960B0D}" type="slidenum">
              <a:rPr lang="en-US"/>
              <a:pPr/>
              <a:t>1</a:t>
            </a:fld>
            <a:endParaRPr lang="en-US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338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8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3F93E3A6-6C36-465B-BEDB-50B38165B648}" type="slidenum">
              <a:rPr lang="en-US" sz="1200"/>
              <a:pPr algn="r" eaLnBrk="1" hangingPunct="1"/>
              <a:t>11</a:t>
            </a:fld>
            <a:endParaRPr lang="en-US" sz="1200"/>
          </a:p>
        </p:txBody>
      </p:sp>
      <p:sp>
        <p:nvSpPr>
          <p:cNvPr id="7874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73" tIns="46997" rIns="95673" bIns="46997"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78746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5837" cy="3597275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6029465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8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3F93E3A6-6C36-465B-BEDB-50B38165B648}" type="slidenum">
              <a:rPr lang="en-US" sz="1200"/>
              <a:pPr algn="r" eaLnBrk="1" hangingPunct="1"/>
              <a:t>12</a:t>
            </a:fld>
            <a:endParaRPr lang="en-US" sz="1200"/>
          </a:p>
        </p:txBody>
      </p:sp>
      <p:sp>
        <p:nvSpPr>
          <p:cNvPr id="7874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73" tIns="46997" rIns="95673" bIns="46997"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78746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5837" cy="3597275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642669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0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A833516E-F059-49A9-BFED-616C6A066E20}" type="slidenum">
              <a:rPr lang="en-US" sz="1200"/>
              <a:pPr algn="r" eaLnBrk="1" hangingPunct="1"/>
              <a:t>15</a:t>
            </a:fld>
            <a:endParaRPr lang="en-US" sz="1200"/>
          </a:p>
        </p:txBody>
      </p:sp>
      <p:sp>
        <p:nvSpPr>
          <p:cNvPr id="954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4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172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05F353-13E3-4628-A428-6563EFDBF3F6}" type="slidenum">
              <a:rPr lang="en-US"/>
              <a:pPr/>
              <a:t>24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998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6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6272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E79192-7564-4A85-8166-5404530B9CF0}" type="slidenum">
              <a:rPr lang="en-US"/>
              <a:pPr/>
              <a:t>26</a:t>
            </a:fld>
            <a:endParaRPr lang="en-US"/>
          </a:p>
        </p:txBody>
      </p:sp>
      <p:sp>
        <p:nvSpPr>
          <p:cNvPr id="453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554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6EC2C8-B852-4D84-A00E-784020012E1F}" type="slidenum">
              <a:rPr lang="en-US"/>
              <a:pPr/>
              <a:t>27</a:t>
            </a:fld>
            <a:endParaRPr lang="en-US"/>
          </a:p>
        </p:txBody>
      </p:sp>
      <p:sp>
        <p:nvSpPr>
          <p:cNvPr id="455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105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CF9E95-1C89-4EFD-A8D7-F1121F9F420D}" type="slidenum">
              <a:rPr lang="en-US"/>
              <a:pPr/>
              <a:t>34</a:t>
            </a:fld>
            <a:endParaRPr lang="en-US"/>
          </a:p>
        </p:txBody>
      </p:sp>
      <p:sp>
        <p:nvSpPr>
          <p:cNvPr id="45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3292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39F2FC57-6D80-4649-AEF7-29393EFBFA5C}" type="slidenum">
              <a:rPr lang="en-US" sz="1200"/>
              <a:pPr algn="r" eaLnBrk="1" hangingPunct="1"/>
              <a:t>36</a:t>
            </a:fld>
            <a:endParaRPr lang="en-US" sz="1200"/>
          </a:p>
        </p:txBody>
      </p:sp>
      <p:sp>
        <p:nvSpPr>
          <p:cNvPr id="76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082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6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097D955D-FF66-4419-ABC6-E224C5577B17}" type="slidenum">
              <a:rPr lang="en-US" sz="1200"/>
              <a:pPr algn="r" eaLnBrk="1" hangingPunct="1"/>
              <a:t>3</a:t>
            </a:fld>
            <a:endParaRPr lang="en-US" sz="1200"/>
          </a:p>
        </p:txBody>
      </p:sp>
      <p:sp>
        <p:nvSpPr>
          <p:cNvPr id="76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500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4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E487F0CC-75DA-4E0B-AF4D-0C7F3E430E68}" type="slidenum">
              <a:rPr lang="en-US" sz="1200"/>
              <a:pPr algn="r" eaLnBrk="1" hangingPunct="1"/>
              <a:t>4</a:t>
            </a:fld>
            <a:endParaRPr lang="en-US" sz="1200"/>
          </a:p>
        </p:txBody>
      </p:sp>
      <p:sp>
        <p:nvSpPr>
          <p:cNvPr id="77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642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999B16CF-EFF3-481B-9744-9699F6040EE3}" type="slidenum">
              <a:rPr lang="en-US" sz="1200"/>
              <a:pPr algn="r" eaLnBrk="1" hangingPunct="1"/>
              <a:t>5</a:t>
            </a:fld>
            <a:endParaRPr lang="en-US" sz="1200"/>
          </a:p>
        </p:txBody>
      </p:sp>
      <p:sp>
        <p:nvSpPr>
          <p:cNvPr id="7731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73" tIns="46997" rIns="95673" bIns="46997"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77312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5837" cy="3597275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4098611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47EC6903-3BFF-4B77-85BA-20C22240824A}" type="slidenum">
              <a:rPr lang="en-US" sz="1200"/>
              <a:pPr algn="r" eaLnBrk="1" hangingPunct="1"/>
              <a:t>6</a:t>
            </a:fld>
            <a:endParaRPr lang="en-US" sz="1200"/>
          </a:p>
        </p:txBody>
      </p:sp>
      <p:sp>
        <p:nvSpPr>
          <p:cNvPr id="7772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73" tIns="46997" rIns="95673" bIns="46997"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77722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5837" cy="3597275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302427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410EDF3F-9157-4C0B-B1B1-4793DA6526A2}" type="slidenum">
              <a:rPr lang="en-US" sz="1200"/>
              <a:pPr algn="r" eaLnBrk="1" hangingPunct="1"/>
              <a:t>7</a:t>
            </a:fld>
            <a:endParaRPr lang="en-US" sz="1200"/>
          </a:p>
        </p:txBody>
      </p:sp>
      <p:sp>
        <p:nvSpPr>
          <p:cNvPr id="7792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73" tIns="46997" rIns="95673" bIns="46997"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77926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5837" cy="3597275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200637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4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48F2F98D-1261-4663-9BBA-4434E7EF53EF}" type="slidenum">
              <a:rPr lang="en-US" sz="1200"/>
              <a:pPr algn="r" eaLnBrk="1" hangingPunct="1"/>
              <a:t>8</a:t>
            </a:fld>
            <a:endParaRPr lang="en-US" sz="1200"/>
          </a:p>
        </p:txBody>
      </p:sp>
      <p:sp>
        <p:nvSpPr>
          <p:cNvPr id="7813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73" tIns="46997" rIns="95673" bIns="46997"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78131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5837" cy="3597275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342967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2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155ACB1C-C379-45AC-B427-C99B24A61164}" type="slidenum">
              <a:rPr lang="en-US" sz="1200"/>
              <a:pPr algn="r" eaLnBrk="1" hangingPunct="1"/>
              <a:t>9</a:t>
            </a:fld>
            <a:endParaRPr lang="en-US" sz="1200"/>
          </a:p>
        </p:txBody>
      </p:sp>
      <p:sp>
        <p:nvSpPr>
          <p:cNvPr id="783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73" tIns="46997" rIns="95673" bIns="46997"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78336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5837" cy="3597275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915933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A47C855A-0AAC-44E0-A160-2252A4828328}" type="slidenum">
              <a:rPr lang="en-US" sz="1200"/>
              <a:pPr algn="r" eaLnBrk="1" hangingPunct="1"/>
              <a:t>10</a:t>
            </a:fld>
            <a:endParaRPr lang="en-US" sz="1200"/>
          </a:p>
        </p:txBody>
      </p:sp>
      <p:sp>
        <p:nvSpPr>
          <p:cNvPr id="7854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73" tIns="46997" rIns="95673" bIns="46997"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78541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5837" cy="3597275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409264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7C536B-9D4C-40E9-808E-AE5D414C922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xfrm>
            <a:off x="388415" y="23521"/>
            <a:ext cx="5181600" cy="417871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en-US" altLang="en-US"/>
              <a:t>(c) Derek Chiou &amp; Mattan Erez &amp; Dam Sunwoo</a:t>
            </a:r>
          </a:p>
        </p:txBody>
      </p:sp>
      <p:sp>
        <p:nvSpPr>
          <p:cNvPr id="8" name="Text Box 41"/>
          <p:cNvSpPr txBox="1">
            <a:spLocks noChangeArrowheads="1"/>
          </p:cNvSpPr>
          <p:nvPr userDrawn="1"/>
        </p:nvSpPr>
        <p:spPr bwMode="auto">
          <a:xfrm>
            <a:off x="-22225" y="6613525"/>
            <a:ext cx="18510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>
                <a:cs typeface="Arial" charset="0"/>
              </a:rPr>
              <a:t>© Derek Chiou &amp; Mattan Erez</a:t>
            </a:r>
          </a:p>
        </p:txBody>
      </p:sp>
    </p:spTree>
    <p:extLst>
      <p:ext uri="{BB962C8B-B14F-4D97-AF65-F5344CB8AC3E}">
        <p14:creationId xmlns:p14="http://schemas.microsoft.com/office/powerpoint/2010/main" val="2908837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E1B7D08-3D83-458D-A577-BB55E55FB238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idx="11"/>
          </p:nvPr>
        </p:nvSpPr>
        <p:spPr>
          <a:xfrm>
            <a:off x="1143000" y="6400800"/>
            <a:ext cx="6854825" cy="455613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en-US"/>
              <a:t>(c)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252042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0"/>
            <a:ext cx="2170113" cy="63992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362700" cy="63992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CEEFB18-BA1D-41A0-9873-645E1FBEF4A5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idx="11"/>
          </p:nvPr>
        </p:nvSpPr>
        <p:spPr>
          <a:xfrm>
            <a:off x="1143000" y="6400800"/>
            <a:ext cx="6854825" cy="455613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en-US"/>
              <a:t>(c)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2663260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8075613" cy="90011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143000"/>
            <a:ext cx="8534400" cy="5256213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>
          <a:xfrm>
            <a:off x="8305800" y="6400800"/>
            <a:ext cx="836613" cy="455613"/>
          </a:xfrm>
        </p:spPr>
        <p:txBody>
          <a:bodyPr/>
          <a:lstStyle>
            <a:lvl1pPr>
              <a:defRPr/>
            </a:lvl1pPr>
          </a:lstStyle>
          <a:p>
            <a:fld id="{E490F00D-2DF2-4DD3-A4B3-02FC914B153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idx="11"/>
          </p:nvPr>
        </p:nvSpPr>
        <p:spPr>
          <a:xfrm>
            <a:off x="1143000" y="6400800"/>
            <a:ext cx="6854825" cy="455613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 altLang="en-US"/>
              <a:t>(c)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40599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98A09C-1584-4E46-935C-492AB14C1C1B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xfrm>
            <a:off x="388415" y="23521"/>
            <a:ext cx="5181600" cy="417871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en-US" altLang="en-US"/>
              <a:t>(c)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41754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99F8BE-3158-4ACC-9D6D-293553305AA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xfrm>
            <a:off x="388415" y="23521"/>
            <a:ext cx="5181600" cy="417871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en-US" altLang="en-US"/>
              <a:t>(c)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1785959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1910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143000"/>
            <a:ext cx="41910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3F87AD-1B09-4106-B498-C90F07B9EFA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idx="3"/>
          </p:nvPr>
        </p:nvSpPr>
        <p:spPr>
          <a:xfrm>
            <a:off x="388415" y="23521"/>
            <a:ext cx="5181600" cy="417871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en-US" altLang="en-US"/>
              <a:t>(c)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1913791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0F9CA2E-3FB3-45A8-9984-8D82C0233043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idx="13"/>
          </p:nvPr>
        </p:nvSpPr>
        <p:spPr>
          <a:xfrm>
            <a:off x="1143000" y="0"/>
            <a:ext cx="5181600" cy="417871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en-US"/>
              <a:t>(c)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1068155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6F08723-54D2-4578-BD5A-75247D965FFA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841376" y="0"/>
            <a:ext cx="5483224" cy="455613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idx="3"/>
          </p:nvPr>
        </p:nvSpPr>
        <p:spPr>
          <a:xfrm>
            <a:off x="388415" y="23521"/>
            <a:ext cx="5181600" cy="417871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en-US" altLang="en-US"/>
              <a:t>(c)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2966991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CA1E50F-F327-4055-8D0A-884D8C8DB32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>
          <a:xfrm>
            <a:off x="388415" y="23521"/>
            <a:ext cx="5181600" cy="417871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en-US" altLang="en-US"/>
              <a:t>(c)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1186072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D36EE54-81DB-4D53-A93A-BD88AB00172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idx="11"/>
          </p:nvPr>
        </p:nvSpPr>
        <p:spPr>
          <a:xfrm>
            <a:off x="1143000" y="6400800"/>
            <a:ext cx="6854825" cy="455613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 altLang="en-US"/>
              <a:t>(c)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340822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FEBB740-3606-4F0C-B3D6-7D39D1CFD47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idx="11"/>
          </p:nvPr>
        </p:nvSpPr>
        <p:spPr>
          <a:xfrm>
            <a:off x="1143000" y="6400800"/>
            <a:ext cx="6854825" cy="455613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en-US"/>
              <a:t>(c)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296916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8415" y="457200"/>
            <a:ext cx="8603185" cy="90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33513"/>
            <a:ext cx="8534400" cy="540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outline text format</a:t>
            </a:r>
          </a:p>
          <a:p>
            <a:pPr lvl="1"/>
            <a:r>
              <a:rPr lang="en-GB" dirty="0"/>
              <a:t>Second Outline Level</a:t>
            </a:r>
          </a:p>
          <a:p>
            <a:pPr lvl="2"/>
            <a:r>
              <a:rPr lang="en-GB" dirty="0"/>
              <a:t>Third Outline Level</a:t>
            </a:r>
          </a:p>
          <a:p>
            <a:pPr lvl="3"/>
            <a:r>
              <a:rPr lang="en-GB" dirty="0"/>
              <a:t>Fourth Outline Level</a:t>
            </a:r>
          </a:p>
          <a:p>
            <a:pPr lvl="4"/>
            <a:r>
              <a:rPr lang="en-GB" dirty="0"/>
              <a:t>Fifth Outline Level</a:t>
            </a:r>
          </a:p>
          <a:p>
            <a:pPr lvl="4"/>
            <a:r>
              <a:rPr lang="en-GB" dirty="0"/>
              <a:t>Sixth Outline Level</a:t>
            </a:r>
          </a:p>
          <a:p>
            <a:pPr lvl="4"/>
            <a:r>
              <a:rPr lang="en-GB" dirty="0"/>
              <a:t>Seventh Outline Level</a:t>
            </a:r>
          </a:p>
          <a:p>
            <a:pPr lvl="4"/>
            <a:r>
              <a:rPr lang="en-GB" dirty="0"/>
              <a:t>Eighth Outline Level</a:t>
            </a:r>
          </a:p>
          <a:p>
            <a:pPr lvl="4"/>
            <a:r>
              <a:rPr lang="en-GB" dirty="0"/>
              <a:t>Ninth Outline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705600" y="-14221"/>
            <a:ext cx="8366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 b="0">
                <a:solidFill>
                  <a:schemeClr val="tx2"/>
                </a:solidFill>
                <a:latin typeface="Lato" panose="020F0502020204030203" pitchFamily="34" charset="0"/>
                <a:ea typeface="Source Sans Pro Light" panose="020B0403030403020204" pitchFamily="34" charset="0"/>
              </a:defRPr>
            </a:lvl1pPr>
          </a:lstStyle>
          <a:p>
            <a:fld id="{E490F00D-2DF2-4DD3-A4B3-02FC914B153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idx="3"/>
          </p:nvPr>
        </p:nvSpPr>
        <p:spPr>
          <a:xfrm>
            <a:off x="388415" y="23521"/>
            <a:ext cx="5181600" cy="417871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tx2"/>
                </a:solidFill>
                <a:latin typeface="Lato" panose="020F0502020204030203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en-US" altLang="en-US"/>
              <a:t>(c) Derek Chiou &amp; Mattan Erez &amp; Dam Sunwoo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1" t="30441" r="14442" b="31507"/>
          <a:stretch/>
        </p:blipFill>
        <p:spPr>
          <a:xfrm>
            <a:off x="7733531" y="76200"/>
            <a:ext cx="124968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532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sldNum="0" hdr="0" dt="0"/>
  <p:txStyles>
    <p:titleStyle>
      <a:lvl1pPr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Century Gothic" pitchFamily="34" charset="0"/>
        <a:defRPr sz="2800" b="1">
          <a:solidFill>
            <a:schemeClr val="tx1"/>
          </a:solidFill>
          <a:latin typeface="Lato" panose="020F0502020204030203" pitchFamily="34" charset="0"/>
          <a:ea typeface="Source Sans Pro Light" panose="020B0403030403020204" pitchFamily="34" charset="0"/>
          <a:cs typeface="+mj-cs"/>
        </a:defRPr>
      </a:lvl1pPr>
      <a:lvl2pPr marL="4318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2pPr>
      <a:lvl3pPr marL="6477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3pPr>
      <a:lvl4pPr marL="8636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4pPr>
      <a:lvl5pPr marL="10795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5pPr>
      <a:lvl6pPr marL="15367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6pPr>
      <a:lvl7pPr marL="19939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7pPr>
      <a:lvl8pPr marL="24511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8pPr>
      <a:lvl9pPr marL="29083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9pPr>
    </p:titleStyle>
    <p:bodyStyle>
      <a:lvl1pPr marL="341313" indent="-341313" algn="l" defTabSz="457200" rtl="0" eaLnBrk="1" fontAlgn="base" hangingPunct="1">
        <a:lnSpc>
          <a:spcPct val="90000"/>
        </a:lnSpc>
        <a:spcBef>
          <a:spcPts val="650"/>
        </a:spcBef>
        <a:spcAft>
          <a:spcPct val="0"/>
        </a:spcAft>
        <a:buClr>
          <a:schemeClr val="tx1"/>
        </a:buClr>
        <a:buSzPct val="100000"/>
        <a:buFont typeface="Century Gothic" pitchFamily="34" charset="0"/>
        <a:buChar char="•"/>
        <a:defRPr sz="2600">
          <a:solidFill>
            <a:schemeClr val="tx1"/>
          </a:solidFill>
          <a:latin typeface="Lato" panose="020F0502020204030203" pitchFamily="34" charset="0"/>
          <a:ea typeface="Source Sans Pro Light" panose="020B0403030403020204" pitchFamily="34" charset="0"/>
          <a:cs typeface="+mn-cs"/>
        </a:defRPr>
      </a:lvl1pPr>
      <a:lvl2pPr marL="741363" indent="-284163" algn="l" defTabSz="457200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2"/>
        </a:buClr>
        <a:buSzPct val="100000"/>
        <a:buFont typeface="Century Gothic" pitchFamily="34" charset="0"/>
        <a:buChar char="–"/>
        <a:defRPr sz="2200">
          <a:solidFill>
            <a:schemeClr val="tx2"/>
          </a:solidFill>
          <a:latin typeface="Lato" panose="020F0502020204030203" pitchFamily="34" charset="0"/>
          <a:ea typeface="Source Sans Pro Light" panose="020B0403030403020204" pitchFamily="34" charset="0"/>
          <a:cs typeface="+mn-cs"/>
        </a:defRPr>
      </a:lvl2pPr>
      <a:lvl3pPr marL="1143000" indent="-228600" algn="l" defTabSz="45720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accent2"/>
        </a:buClr>
        <a:buSzPct val="100000"/>
        <a:buFont typeface="Century Gothic" pitchFamily="34" charset="0"/>
        <a:buChar char="•"/>
        <a:defRPr>
          <a:solidFill>
            <a:schemeClr val="accent2"/>
          </a:solidFill>
          <a:latin typeface="Lato" panose="020F0502020204030203" pitchFamily="34" charset="0"/>
          <a:ea typeface="Source Sans Pro Light" panose="020B0403030403020204" pitchFamily="34" charset="0"/>
          <a:cs typeface="+mn-cs"/>
        </a:defRPr>
      </a:lvl3pPr>
      <a:lvl4pPr marL="1600200" indent="-228600" algn="l" defTabSz="457200" rtl="0" eaLnBrk="1" fontAlgn="base" hangingPunct="1">
        <a:lnSpc>
          <a:spcPct val="90000"/>
        </a:lnSpc>
        <a:spcBef>
          <a:spcPts val="450"/>
        </a:spcBef>
        <a:spcAft>
          <a:spcPct val="0"/>
        </a:spcAft>
        <a:buClr>
          <a:schemeClr val="accent4"/>
        </a:buClr>
        <a:buSzPct val="100000"/>
        <a:buFont typeface="Century Gothic" pitchFamily="34" charset="0"/>
        <a:buChar char="–"/>
        <a:defRPr>
          <a:solidFill>
            <a:schemeClr val="accent4"/>
          </a:solidFill>
          <a:latin typeface="Lato" panose="020F0502020204030203" pitchFamily="34" charset="0"/>
          <a:ea typeface="Source Sans Pro Light" panose="020B0403030403020204" pitchFamily="34" charset="0"/>
          <a:cs typeface="+mn-cs"/>
        </a:defRPr>
      </a:lvl4pPr>
      <a:lvl5pPr marL="2057400" indent="-228600" algn="l" defTabSz="45720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accent4"/>
        </a:buClr>
        <a:buSzPct val="100000"/>
        <a:buFont typeface="Century Gothic" pitchFamily="34" charset="0"/>
        <a:buChar char="•"/>
        <a:defRPr>
          <a:solidFill>
            <a:schemeClr val="accent4"/>
          </a:solidFill>
          <a:latin typeface="Lato" panose="020F0502020204030203" pitchFamily="34" charset="0"/>
          <a:ea typeface="Source Sans Pro Light" panose="020B0403030403020204" pitchFamily="34" charset="0"/>
          <a:cs typeface="+mn-cs"/>
        </a:defRPr>
      </a:lvl5pPr>
      <a:lvl6pPr marL="2514600" indent="-228600" algn="l" defTabSz="457200" rtl="0" eaLnBrk="1" fontAlgn="base" hangingPunct="1">
        <a:lnSpc>
          <a:spcPct val="99000"/>
        </a:lnSpc>
        <a:spcBef>
          <a:spcPts val="500"/>
        </a:spcBef>
        <a:spcAft>
          <a:spcPct val="0"/>
        </a:spcAft>
        <a:buClr>
          <a:srgbClr val="0000FF"/>
        </a:buClr>
        <a:buSzPct val="100000"/>
        <a:buFont typeface="Century Gothic" pitchFamily="34" charset="0"/>
        <a:buChar char="•"/>
        <a:defRPr>
          <a:solidFill>
            <a:srgbClr val="8383AD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lnSpc>
          <a:spcPct val="99000"/>
        </a:lnSpc>
        <a:spcBef>
          <a:spcPts val="500"/>
        </a:spcBef>
        <a:spcAft>
          <a:spcPct val="0"/>
        </a:spcAft>
        <a:buClr>
          <a:srgbClr val="0000FF"/>
        </a:buClr>
        <a:buSzPct val="100000"/>
        <a:buFont typeface="Century Gothic" pitchFamily="34" charset="0"/>
        <a:buChar char="•"/>
        <a:defRPr>
          <a:solidFill>
            <a:srgbClr val="8383AD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lnSpc>
          <a:spcPct val="99000"/>
        </a:lnSpc>
        <a:spcBef>
          <a:spcPts val="500"/>
        </a:spcBef>
        <a:spcAft>
          <a:spcPct val="0"/>
        </a:spcAft>
        <a:buClr>
          <a:srgbClr val="0000FF"/>
        </a:buClr>
        <a:buSzPct val="100000"/>
        <a:buFont typeface="Century Gothic" pitchFamily="34" charset="0"/>
        <a:buChar char="•"/>
        <a:defRPr>
          <a:solidFill>
            <a:srgbClr val="8383AD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lnSpc>
          <a:spcPct val="99000"/>
        </a:lnSpc>
        <a:spcBef>
          <a:spcPts val="500"/>
        </a:spcBef>
        <a:spcAft>
          <a:spcPct val="0"/>
        </a:spcAft>
        <a:buClr>
          <a:srgbClr val="0000FF"/>
        </a:buClr>
        <a:buSzPct val="100000"/>
        <a:buFont typeface="Century Gothic" pitchFamily="34" charset="0"/>
        <a:buChar char="•"/>
        <a:defRPr>
          <a:solidFill>
            <a:srgbClr val="8383AD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openxmlformats.org/officeDocument/2006/relationships/customXml" Target="../ink/ink2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3" Type="http://schemas.openxmlformats.org/officeDocument/2006/relationships/image" Target="../media/image18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32" Type="http://schemas.openxmlformats.org/officeDocument/2006/relationships/customXml" Target="../ink/ink4.xml"/><Relationship Id="rId31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382N.1: Computer Architecture</a:t>
            </a:r>
            <a:br>
              <a:rPr lang="en-US" dirty="0"/>
            </a:br>
            <a:r>
              <a:rPr lang="en-US" dirty="0"/>
              <a:t>           Fall 2018: Lecture 17</a:t>
            </a:r>
            <a:br>
              <a:rPr lang="en-US" dirty="0"/>
            </a:b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Dam Sunwoo</a:t>
            </a:r>
          </a:p>
          <a:p>
            <a:r>
              <a:rPr lang="en-US" dirty="0"/>
              <a:t>University of Texas at Austin</a:t>
            </a:r>
          </a:p>
          <a:p>
            <a:r>
              <a:rPr lang="en-US" dirty="0"/>
              <a:t>Arm Research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8949240" y="6771240"/>
              <a:ext cx="126000" cy="820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38440" y="6762240"/>
                <a:ext cx="14508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4815360" y="5627520"/>
              <a:ext cx="2520" cy="25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12480" y="5624280"/>
                <a:ext cx="8640" cy="8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395" name="Rectangle 9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dirty="0"/>
              <a:t>One Implementation of Hardware LRU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sp>
        <p:nvSpPr>
          <p:cNvPr id="784387" name="Slide Number Placeholder 5"/>
          <p:cNvSpPr txBox="1">
            <a:spLocks noGrp="1"/>
          </p:cNvSpPr>
          <p:nvPr/>
        </p:nvSpPr>
        <p:spPr bwMode="auto">
          <a:xfrm>
            <a:off x="7010400" y="6615113"/>
            <a:ext cx="213360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4811A55A-51DD-419B-9217-D418A9C8B067}" type="slidenum">
              <a:rPr lang="en-US" altLang="en-US" sz="1000"/>
              <a:pPr algn="r" eaLnBrk="1" hangingPunct="1"/>
              <a:t>10</a:t>
            </a:fld>
            <a:endParaRPr lang="en-US" altLang="en-US" sz="1000"/>
          </a:p>
        </p:txBody>
      </p:sp>
      <p:sp>
        <p:nvSpPr>
          <p:cNvPr id="784388" name="Rectangle 2"/>
          <p:cNvSpPr>
            <a:spLocks noChangeArrowheads="1"/>
          </p:cNvSpPr>
          <p:nvPr/>
        </p:nvSpPr>
        <p:spPr bwMode="auto">
          <a:xfrm>
            <a:off x="2422525" y="1482725"/>
            <a:ext cx="475297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/>
              <a:t>	0	1	2	3</a:t>
            </a:r>
          </a:p>
          <a:p>
            <a:pPr eaLnBrk="0" hangingPunct="0"/>
            <a:r>
              <a:rPr lang="en-US" b="1"/>
              <a:t>3	0	1	1	0</a:t>
            </a:r>
          </a:p>
          <a:p>
            <a:pPr eaLnBrk="0" hangingPunct="0"/>
            <a:r>
              <a:rPr lang="en-US" b="1"/>
              <a:t>2	0	1	0	0	</a:t>
            </a:r>
          </a:p>
          <a:p>
            <a:pPr eaLnBrk="0" hangingPunct="0"/>
            <a:r>
              <a:rPr lang="en-US" b="1"/>
              <a:t>1	0	0	0	0</a:t>
            </a:r>
          </a:p>
          <a:p>
            <a:pPr eaLnBrk="0" hangingPunct="0"/>
            <a:r>
              <a:rPr lang="en-US" b="1"/>
              <a:t>0	0	1	1	1</a:t>
            </a:r>
          </a:p>
        </p:txBody>
      </p:sp>
      <p:sp>
        <p:nvSpPr>
          <p:cNvPr id="784389" name="Rectangle 3"/>
          <p:cNvSpPr>
            <a:spLocks noChangeArrowheads="1"/>
          </p:cNvSpPr>
          <p:nvPr/>
        </p:nvSpPr>
        <p:spPr bwMode="auto">
          <a:xfrm>
            <a:off x="1889125" y="240982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 i="1"/>
              <a:t>j</a:t>
            </a:r>
          </a:p>
        </p:txBody>
      </p:sp>
      <p:sp>
        <p:nvSpPr>
          <p:cNvPr id="784390" name="Rectangle 4"/>
          <p:cNvSpPr>
            <a:spLocks noChangeArrowheads="1"/>
          </p:cNvSpPr>
          <p:nvPr/>
        </p:nvSpPr>
        <p:spPr bwMode="auto">
          <a:xfrm>
            <a:off x="4251325" y="101282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 i="1"/>
              <a:t>k</a:t>
            </a:r>
          </a:p>
        </p:txBody>
      </p:sp>
      <p:sp>
        <p:nvSpPr>
          <p:cNvPr id="784391" name="Rectangle 5"/>
          <p:cNvSpPr>
            <a:spLocks noChangeArrowheads="1"/>
          </p:cNvSpPr>
          <p:nvPr/>
        </p:nvSpPr>
        <p:spPr bwMode="auto">
          <a:xfrm>
            <a:off x="6842125" y="1914525"/>
            <a:ext cx="155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/>
              <a:t>4-way set</a:t>
            </a:r>
          </a:p>
        </p:txBody>
      </p:sp>
      <p:sp>
        <p:nvSpPr>
          <p:cNvPr id="784392" name="Rectangle 6"/>
          <p:cNvSpPr>
            <a:spLocks noChangeArrowheads="1"/>
          </p:cNvSpPr>
          <p:nvPr/>
        </p:nvSpPr>
        <p:spPr bwMode="auto">
          <a:xfrm>
            <a:off x="962025" y="3786188"/>
            <a:ext cx="6773863" cy="26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800"/>
              <a:t>when the i’th block is referenced</a:t>
            </a:r>
          </a:p>
          <a:p>
            <a:pPr eaLnBrk="0" hangingPunct="0"/>
            <a:r>
              <a:rPr lang="en-US" sz="2800"/>
              <a:t>	row i is set to 1</a:t>
            </a:r>
          </a:p>
          <a:p>
            <a:pPr eaLnBrk="0" hangingPunct="0"/>
            <a:r>
              <a:rPr lang="en-US" sz="2800"/>
              <a:t>	column i is set to 0</a:t>
            </a:r>
          </a:p>
          <a:p>
            <a:pPr eaLnBrk="0" hangingPunct="0"/>
            <a:r>
              <a:rPr lang="en-US" sz="2800"/>
              <a:t>the row containing all 0’s is the LRU block</a:t>
            </a:r>
          </a:p>
          <a:p>
            <a:pPr eaLnBrk="0" hangingPunct="0"/>
            <a:r>
              <a:rPr lang="en-US" sz="2800"/>
              <a:t>	</a:t>
            </a:r>
          </a:p>
          <a:p>
            <a:pPr eaLnBrk="0" hangingPunct="0"/>
            <a:r>
              <a:rPr lang="en-US" sz="2800"/>
              <a:t>	example: 	b0, b1, b2, b3, </a:t>
            </a:r>
            <a:r>
              <a:rPr lang="en-US" sz="2800">
                <a:solidFill>
                  <a:srgbClr val="FF0000"/>
                </a:solidFill>
              </a:rPr>
              <a:t>b0</a:t>
            </a:r>
            <a:r>
              <a:rPr lang="en-US" sz="2800"/>
              <a:t>, b2</a:t>
            </a:r>
          </a:p>
        </p:txBody>
      </p:sp>
      <p:sp>
        <p:nvSpPr>
          <p:cNvPr id="784393" name="Line 7"/>
          <p:cNvSpPr>
            <a:spLocks noChangeShapeType="1"/>
          </p:cNvSpPr>
          <p:nvPr/>
        </p:nvSpPr>
        <p:spPr bwMode="auto">
          <a:xfrm>
            <a:off x="2489200" y="1866900"/>
            <a:ext cx="4152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4394" name="Line 8"/>
          <p:cNvSpPr>
            <a:spLocks noChangeShapeType="1"/>
          </p:cNvSpPr>
          <p:nvPr/>
        </p:nvSpPr>
        <p:spPr bwMode="auto">
          <a:xfrm>
            <a:off x="3073400" y="1600200"/>
            <a:ext cx="0" cy="1714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71115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443" name="Rectangle 9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dirty="0"/>
              <a:t>One Implementation of Hardware LRU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sp>
        <p:nvSpPr>
          <p:cNvPr id="786435" name="Slide Number Placeholder 5"/>
          <p:cNvSpPr txBox="1">
            <a:spLocks noGrp="1"/>
          </p:cNvSpPr>
          <p:nvPr/>
        </p:nvSpPr>
        <p:spPr bwMode="auto">
          <a:xfrm>
            <a:off x="7010400" y="6615113"/>
            <a:ext cx="213360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A0F5AF7A-E889-441D-9440-E8BE6BA7872C}" type="slidenum">
              <a:rPr lang="en-US" altLang="en-US" sz="1000"/>
              <a:pPr algn="r" eaLnBrk="1" hangingPunct="1"/>
              <a:t>11</a:t>
            </a:fld>
            <a:endParaRPr lang="en-US" altLang="en-US" sz="1000"/>
          </a:p>
        </p:txBody>
      </p:sp>
      <p:sp>
        <p:nvSpPr>
          <p:cNvPr id="786436" name="Rectangle 2"/>
          <p:cNvSpPr>
            <a:spLocks noChangeArrowheads="1"/>
          </p:cNvSpPr>
          <p:nvPr/>
        </p:nvSpPr>
        <p:spPr bwMode="auto">
          <a:xfrm>
            <a:off x="2422525" y="1482725"/>
            <a:ext cx="475297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/>
              <a:t>	0	1	2	3</a:t>
            </a:r>
          </a:p>
          <a:p>
            <a:pPr eaLnBrk="0" hangingPunct="0"/>
            <a:r>
              <a:rPr lang="en-US" b="1"/>
              <a:t>3	0	1	0	0</a:t>
            </a:r>
          </a:p>
          <a:p>
            <a:pPr eaLnBrk="0" hangingPunct="0"/>
            <a:r>
              <a:rPr lang="en-US" b="1"/>
              <a:t>2	1	1	0	1	</a:t>
            </a:r>
          </a:p>
          <a:p>
            <a:pPr eaLnBrk="0" hangingPunct="0"/>
            <a:r>
              <a:rPr lang="en-US" b="1"/>
              <a:t>1	0	0	0	0</a:t>
            </a:r>
          </a:p>
          <a:p>
            <a:pPr eaLnBrk="0" hangingPunct="0"/>
            <a:r>
              <a:rPr lang="en-US" b="1"/>
              <a:t>0	0	1	0	1</a:t>
            </a:r>
          </a:p>
        </p:txBody>
      </p:sp>
      <p:sp>
        <p:nvSpPr>
          <p:cNvPr id="786437" name="Rectangle 3"/>
          <p:cNvSpPr>
            <a:spLocks noChangeArrowheads="1"/>
          </p:cNvSpPr>
          <p:nvPr/>
        </p:nvSpPr>
        <p:spPr bwMode="auto">
          <a:xfrm>
            <a:off x="1889125" y="240982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 i="1"/>
              <a:t>j</a:t>
            </a:r>
          </a:p>
        </p:txBody>
      </p:sp>
      <p:sp>
        <p:nvSpPr>
          <p:cNvPr id="786438" name="Rectangle 4"/>
          <p:cNvSpPr>
            <a:spLocks noChangeArrowheads="1"/>
          </p:cNvSpPr>
          <p:nvPr/>
        </p:nvSpPr>
        <p:spPr bwMode="auto">
          <a:xfrm>
            <a:off x="4251325" y="101282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 i="1"/>
              <a:t>k</a:t>
            </a:r>
          </a:p>
        </p:txBody>
      </p:sp>
      <p:sp>
        <p:nvSpPr>
          <p:cNvPr id="786439" name="Rectangle 5"/>
          <p:cNvSpPr>
            <a:spLocks noChangeArrowheads="1"/>
          </p:cNvSpPr>
          <p:nvPr/>
        </p:nvSpPr>
        <p:spPr bwMode="auto">
          <a:xfrm>
            <a:off x="6842125" y="1914525"/>
            <a:ext cx="155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/>
              <a:t>4-way set</a:t>
            </a:r>
          </a:p>
        </p:txBody>
      </p:sp>
      <p:sp>
        <p:nvSpPr>
          <p:cNvPr id="786440" name="Rectangle 6"/>
          <p:cNvSpPr>
            <a:spLocks noChangeArrowheads="1"/>
          </p:cNvSpPr>
          <p:nvPr/>
        </p:nvSpPr>
        <p:spPr bwMode="auto">
          <a:xfrm>
            <a:off x="962025" y="3786188"/>
            <a:ext cx="6773863" cy="26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800"/>
              <a:t>when the i’th block is referenced</a:t>
            </a:r>
          </a:p>
          <a:p>
            <a:pPr eaLnBrk="0" hangingPunct="0"/>
            <a:r>
              <a:rPr lang="en-US" sz="2800"/>
              <a:t>	row i is set to 1</a:t>
            </a:r>
          </a:p>
          <a:p>
            <a:pPr eaLnBrk="0" hangingPunct="0"/>
            <a:r>
              <a:rPr lang="en-US" sz="2800"/>
              <a:t>	column i is set to 0</a:t>
            </a:r>
          </a:p>
          <a:p>
            <a:pPr eaLnBrk="0" hangingPunct="0"/>
            <a:r>
              <a:rPr lang="en-US" sz="2800"/>
              <a:t>the row containing all 0’s is the LRU block</a:t>
            </a:r>
          </a:p>
          <a:p>
            <a:pPr eaLnBrk="0" hangingPunct="0"/>
            <a:r>
              <a:rPr lang="en-US" sz="2800"/>
              <a:t>	</a:t>
            </a:r>
          </a:p>
          <a:p>
            <a:pPr eaLnBrk="0" hangingPunct="0"/>
            <a:r>
              <a:rPr lang="en-US" sz="2800"/>
              <a:t>	example: 	b0, b1, b2, b3, b0, </a:t>
            </a:r>
            <a:r>
              <a:rPr lang="en-US" sz="2800">
                <a:solidFill>
                  <a:srgbClr val="FF0000"/>
                </a:solidFill>
              </a:rPr>
              <a:t>b2</a:t>
            </a:r>
          </a:p>
        </p:txBody>
      </p:sp>
      <p:sp>
        <p:nvSpPr>
          <p:cNvPr id="786441" name="Line 7"/>
          <p:cNvSpPr>
            <a:spLocks noChangeShapeType="1"/>
          </p:cNvSpPr>
          <p:nvPr/>
        </p:nvSpPr>
        <p:spPr bwMode="auto">
          <a:xfrm>
            <a:off x="2489200" y="1866900"/>
            <a:ext cx="4152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6442" name="Line 8"/>
          <p:cNvSpPr>
            <a:spLocks noChangeShapeType="1"/>
          </p:cNvSpPr>
          <p:nvPr/>
        </p:nvSpPr>
        <p:spPr bwMode="auto">
          <a:xfrm>
            <a:off x="3073400" y="1600200"/>
            <a:ext cx="0" cy="1714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3360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443" name="Rectangle 9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dirty="0"/>
              <a:t>One Implementation of Hardware LRU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sp>
        <p:nvSpPr>
          <p:cNvPr id="786435" name="Slide Number Placeholder 5"/>
          <p:cNvSpPr txBox="1">
            <a:spLocks noGrp="1"/>
          </p:cNvSpPr>
          <p:nvPr/>
        </p:nvSpPr>
        <p:spPr bwMode="auto">
          <a:xfrm>
            <a:off x="7010400" y="6615113"/>
            <a:ext cx="213360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A0F5AF7A-E889-441D-9440-E8BE6BA7872C}" type="slidenum">
              <a:rPr lang="en-US" altLang="en-US" sz="1000"/>
              <a:pPr algn="r" eaLnBrk="1" hangingPunct="1"/>
              <a:t>12</a:t>
            </a:fld>
            <a:endParaRPr lang="en-US" altLang="en-US" sz="1000"/>
          </a:p>
        </p:txBody>
      </p:sp>
      <p:sp>
        <p:nvSpPr>
          <p:cNvPr id="786436" name="Rectangle 2"/>
          <p:cNvSpPr>
            <a:spLocks noChangeArrowheads="1"/>
          </p:cNvSpPr>
          <p:nvPr/>
        </p:nvSpPr>
        <p:spPr bwMode="auto">
          <a:xfrm>
            <a:off x="2422525" y="1482725"/>
            <a:ext cx="475297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/>
              <a:t>	0	1	2	3</a:t>
            </a:r>
          </a:p>
          <a:p>
            <a:pPr eaLnBrk="0" hangingPunct="0"/>
            <a:r>
              <a:rPr lang="en-US" b="1"/>
              <a:t>3	0	1	0	0</a:t>
            </a:r>
          </a:p>
          <a:p>
            <a:pPr eaLnBrk="0" hangingPunct="0"/>
            <a:r>
              <a:rPr lang="en-US" b="1"/>
              <a:t>2	1	1	0	1	</a:t>
            </a:r>
          </a:p>
          <a:p>
            <a:pPr eaLnBrk="0" hangingPunct="0"/>
            <a:r>
              <a:rPr lang="en-US" b="1"/>
              <a:t>1	0	0	0	0</a:t>
            </a:r>
          </a:p>
          <a:p>
            <a:pPr eaLnBrk="0" hangingPunct="0"/>
            <a:r>
              <a:rPr lang="en-US" b="1"/>
              <a:t>0	0	1	0	1</a:t>
            </a:r>
          </a:p>
        </p:txBody>
      </p:sp>
      <p:sp>
        <p:nvSpPr>
          <p:cNvPr id="786437" name="Rectangle 3"/>
          <p:cNvSpPr>
            <a:spLocks noChangeArrowheads="1"/>
          </p:cNvSpPr>
          <p:nvPr/>
        </p:nvSpPr>
        <p:spPr bwMode="auto">
          <a:xfrm>
            <a:off x="1889125" y="240982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 i="1"/>
              <a:t>j</a:t>
            </a:r>
          </a:p>
        </p:txBody>
      </p:sp>
      <p:sp>
        <p:nvSpPr>
          <p:cNvPr id="786438" name="Rectangle 4"/>
          <p:cNvSpPr>
            <a:spLocks noChangeArrowheads="1"/>
          </p:cNvSpPr>
          <p:nvPr/>
        </p:nvSpPr>
        <p:spPr bwMode="auto">
          <a:xfrm>
            <a:off x="4251325" y="101282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 i="1"/>
              <a:t>k</a:t>
            </a:r>
          </a:p>
        </p:txBody>
      </p:sp>
      <p:sp>
        <p:nvSpPr>
          <p:cNvPr id="786439" name="Rectangle 5"/>
          <p:cNvSpPr>
            <a:spLocks noChangeArrowheads="1"/>
          </p:cNvSpPr>
          <p:nvPr/>
        </p:nvSpPr>
        <p:spPr bwMode="auto">
          <a:xfrm>
            <a:off x="6842125" y="1914525"/>
            <a:ext cx="155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/>
              <a:t>4-way set</a:t>
            </a:r>
          </a:p>
        </p:txBody>
      </p:sp>
      <p:sp>
        <p:nvSpPr>
          <p:cNvPr id="786440" name="Rectangle 6"/>
          <p:cNvSpPr>
            <a:spLocks noChangeArrowheads="1"/>
          </p:cNvSpPr>
          <p:nvPr/>
        </p:nvSpPr>
        <p:spPr bwMode="auto">
          <a:xfrm>
            <a:off x="962025" y="3786188"/>
            <a:ext cx="6773863" cy="26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800"/>
              <a:t>when the i’th block is referenced</a:t>
            </a:r>
          </a:p>
          <a:p>
            <a:pPr eaLnBrk="0" hangingPunct="0"/>
            <a:r>
              <a:rPr lang="en-US" sz="2800"/>
              <a:t>	row i is set to 1</a:t>
            </a:r>
          </a:p>
          <a:p>
            <a:pPr eaLnBrk="0" hangingPunct="0"/>
            <a:r>
              <a:rPr lang="en-US" sz="2800"/>
              <a:t>	column i is set to 0</a:t>
            </a:r>
          </a:p>
          <a:p>
            <a:pPr eaLnBrk="0" hangingPunct="0"/>
            <a:r>
              <a:rPr lang="en-US" sz="2800"/>
              <a:t>the row containing all 0’s is the LRU block</a:t>
            </a:r>
          </a:p>
          <a:p>
            <a:pPr eaLnBrk="0" hangingPunct="0"/>
            <a:r>
              <a:rPr lang="en-US" sz="2800"/>
              <a:t>	</a:t>
            </a:r>
          </a:p>
          <a:p>
            <a:pPr eaLnBrk="0" hangingPunct="0"/>
            <a:r>
              <a:rPr lang="en-US" sz="2800"/>
              <a:t>	example: 	b0, b1, b2, b3, b0, </a:t>
            </a:r>
            <a:r>
              <a:rPr lang="en-US" sz="2800">
                <a:solidFill>
                  <a:srgbClr val="FF0000"/>
                </a:solidFill>
              </a:rPr>
              <a:t>b2</a:t>
            </a:r>
          </a:p>
        </p:txBody>
      </p:sp>
      <p:sp>
        <p:nvSpPr>
          <p:cNvPr id="786441" name="Line 7"/>
          <p:cNvSpPr>
            <a:spLocks noChangeShapeType="1"/>
          </p:cNvSpPr>
          <p:nvPr/>
        </p:nvSpPr>
        <p:spPr bwMode="auto">
          <a:xfrm>
            <a:off x="2489200" y="1866900"/>
            <a:ext cx="4152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6442" name="Line 8"/>
          <p:cNvSpPr>
            <a:spLocks noChangeShapeType="1"/>
          </p:cNvSpPr>
          <p:nvPr/>
        </p:nvSpPr>
        <p:spPr bwMode="auto">
          <a:xfrm>
            <a:off x="3073400" y="1600200"/>
            <a:ext cx="0" cy="1714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14AC1D-F0D7-DC43-A0E0-4F625B5E1019}"/>
              </a:ext>
            </a:extLst>
          </p:cNvPr>
          <p:cNvSpPr txBox="1"/>
          <p:nvPr/>
        </p:nvSpPr>
        <p:spPr>
          <a:xfrm>
            <a:off x="6337301" y="3522662"/>
            <a:ext cx="2501900" cy="1200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Row with lowest binary value is LRU!</a:t>
            </a:r>
          </a:p>
        </p:txBody>
      </p:sp>
    </p:spTree>
    <p:extLst>
      <p:ext uri="{BB962C8B-B14F-4D97-AF65-F5344CB8AC3E}">
        <p14:creationId xmlns:p14="http://schemas.microsoft.com/office/powerpoint/2010/main" val="157363924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12E5B-8E62-2B47-81D5-BB5680DA9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Pseudo-LRU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4582F-A36F-F745-B503-59C2FA453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Achieve close to LRU performance with far simpler policy and fewer state to track</a:t>
            </a:r>
          </a:p>
          <a:p>
            <a:endParaRPr lang="en-US" dirty="0"/>
          </a:p>
          <a:p>
            <a:r>
              <a:rPr lang="en-US" dirty="0"/>
              <a:t>Tree-based Pseudo-LRU</a:t>
            </a:r>
          </a:p>
          <a:p>
            <a:pPr lvl="1"/>
            <a:r>
              <a:rPr lang="en-US" dirty="0"/>
              <a:t>(n-1) bits organized as tree for n-ways</a:t>
            </a:r>
          </a:p>
          <a:p>
            <a:pPr lvl="1"/>
            <a:r>
              <a:rPr lang="en-US" dirty="0"/>
              <a:t>Bits point to path to victim (left or right)</a:t>
            </a:r>
          </a:p>
          <a:p>
            <a:pPr lvl="1"/>
            <a:r>
              <a:rPr lang="en-US" dirty="0"/>
              <a:t>Upon cache access, ensure bits along path are pointing “the other way” </a:t>
            </a:r>
          </a:p>
          <a:p>
            <a:endParaRPr lang="en-US" dirty="0"/>
          </a:p>
          <a:p>
            <a:r>
              <a:rPr lang="en-US" dirty="0"/>
              <a:t>Not Recently Used (NRU)</a:t>
            </a:r>
          </a:p>
          <a:p>
            <a:pPr lvl="1"/>
            <a:r>
              <a:rPr lang="en-US" dirty="0"/>
              <a:t>1 bit per cache line</a:t>
            </a:r>
          </a:p>
          <a:p>
            <a:pPr lvl="1"/>
            <a:r>
              <a:rPr lang="en-US" dirty="0"/>
              <a:t>Set bit to 0 on cache hit</a:t>
            </a:r>
          </a:p>
          <a:p>
            <a:pPr lvl="1"/>
            <a:r>
              <a:rPr lang="en-US" dirty="0"/>
              <a:t>Set all bits to 1 when all bits are 0</a:t>
            </a:r>
          </a:p>
          <a:p>
            <a:pPr lvl="1"/>
            <a:r>
              <a:rPr lang="en-US" dirty="0"/>
              <a:t>Replace line with 1</a:t>
            </a:r>
          </a:p>
          <a:p>
            <a:pPr lvl="1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E3565-54AA-C94E-A08F-F4578E1FFD48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(c)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4228367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B9C6-E4B3-7948-8FFC-3BA8212FE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Tree-based Pseudo-LRU Example (4-way)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AE18CD-26DF-CB4C-B557-6E888D1634F4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(c) Derek Chiou &amp; Mattan Erez &amp; Dam Sunwoo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65E66AD2-66B1-8A43-9190-57E9D8AE33FC}"/>
              </a:ext>
            </a:extLst>
          </p:cNvPr>
          <p:cNvGrpSpPr/>
          <p:nvPr/>
        </p:nvGrpSpPr>
        <p:grpSpPr>
          <a:xfrm>
            <a:off x="388415" y="1373121"/>
            <a:ext cx="2772834" cy="2137898"/>
            <a:chOff x="388415" y="1373121"/>
            <a:chExt cx="2772834" cy="213789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25FF480-3DA4-DC4E-AB58-E7FB7C8081D4}"/>
                </a:ext>
              </a:extLst>
            </p:cNvPr>
            <p:cNvSpPr/>
            <p:nvPr/>
          </p:nvSpPr>
          <p:spPr bwMode="auto">
            <a:xfrm>
              <a:off x="1422760" y="1373121"/>
              <a:ext cx="6858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r>
                <a:rPr kumimoji="0" lang="en-US" sz="28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entury Gothic" pitchFamily="34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FF4FB4F-A71F-1A45-A1D0-5224517B8798}"/>
                </a:ext>
              </a:extLst>
            </p:cNvPr>
            <p:cNvSpPr/>
            <p:nvPr/>
          </p:nvSpPr>
          <p:spPr bwMode="auto">
            <a:xfrm>
              <a:off x="736960" y="2167466"/>
              <a:ext cx="6858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r>
                <a:rPr kumimoji="0" lang="en-US" sz="28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entury Gothic" pitchFamily="34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C2F364F-F851-9548-8F50-580E94C46FF1}"/>
                </a:ext>
              </a:extLst>
            </p:cNvPr>
            <p:cNvSpPr/>
            <p:nvPr/>
          </p:nvSpPr>
          <p:spPr bwMode="auto">
            <a:xfrm>
              <a:off x="2133960" y="2167466"/>
              <a:ext cx="6858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r>
                <a:rPr kumimoji="0" lang="en-US" sz="28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entury Gothic" pitchFamily="34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3C4126B-DFAD-E147-9602-C33197C97197}"/>
                </a:ext>
              </a:extLst>
            </p:cNvPr>
            <p:cNvSpPr/>
            <p:nvPr/>
          </p:nvSpPr>
          <p:spPr bwMode="auto">
            <a:xfrm>
              <a:off x="388415" y="2977619"/>
              <a:ext cx="6858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endParaRPr kumimoji="0" 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entury Gothic" pitchFamily="34" charset="0"/>
                <a:cs typeface="Times New Roman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3B04682-FC69-3B4A-9D81-8DB2D3EAF155}"/>
                </a:ext>
              </a:extLst>
            </p:cNvPr>
            <p:cNvSpPr/>
            <p:nvPr/>
          </p:nvSpPr>
          <p:spPr bwMode="auto">
            <a:xfrm>
              <a:off x="1084093" y="2977619"/>
              <a:ext cx="6858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endParaRPr kumimoji="0" 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entury Gothic" pitchFamily="34" charset="0"/>
                <a:cs typeface="Times New Roman" pitchFamily="18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9A9B3A5-B0F7-6446-B3E5-D69B885C2659}"/>
                </a:ext>
              </a:extLst>
            </p:cNvPr>
            <p:cNvSpPr/>
            <p:nvPr/>
          </p:nvSpPr>
          <p:spPr bwMode="auto">
            <a:xfrm>
              <a:off x="1779771" y="2977619"/>
              <a:ext cx="6858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endParaRPr kumimoji="0" 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entury Gothic" pitchFamily="34" charset="0"/>
                <a:cs typeface="Times New Roman" pitchFamily="18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AAEACA0-9932-634D-B056-9C695C0A30D1}"/>
                </a:ext>
              </a:extLst>
            </p:cNvPr>
            <p:cNvSpPr/>
            <p:nvPr/>
          </p:nvSpPr>
          <p:spPr bwMode="auto">
            <a:xfrm>
              <a:off x="2475449" y="2977619"/>
              <a:ext cx="6858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endParaRPr kumimoji="0" 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entury Gothic" pitchFamily="34" charset="0"/>
                <a:cs typeface="Times New Roman" pitchFamily="18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518FDCC-DF94-2147-969F-EB78003FF523}"/>
                </a:ext>
              </a:extLst>
            </p:cNvPr>
            <p:cNvCxnSpPr>
              <a:stCxn id="4" idx="2"/>
              <a:endCxn id="5" idx="0"/>
            </p:cNvCxnSpPr>
            <p:nvPr/>
          </p:nvCxnSpPr>
          <p:spPr bwMode="auto">
            <a:xfrm flipH="1">
              <a:off x="1079860" y="1906521"/>
              <a:ext cx="685800" cy="260945"/>
            </a:xfrm>
            <a:prstGeom prst="straightConnector1">
              <a:avLst/>
            </a:prstGeom>
            <a:noFill/>
            <a:ln w="222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BBCE949-2C55-1847-9FD9-5A90E35D0A91}"/>
                </a:ext>
              </a:extLst>
            </p:cNvPr>
            <p:cNvCxnSpPr>
              <a:cxnSpLocks/>
              <a:stCxn id="5" idx="2"/>
              <a:endCxn id="11" idx="0"/>
            </p:cNvCxnSpPr>
            <p:nvPr/>
          </p:nvCxnSpPr>
          <p:spPr bwMode="auto">
            <a:xfrm flipH="1">
              <a:off x="731315" y="2700866"/>
              <a:ext cx="348545" cy="276753"/>
            </a:xfrm>
            <a:prstGeom prst="straightConnector1">
              <a:avLst/>
            </a:prstGeom>
            <a:noFill/>
            <a:ln w="222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97447F72-6B49-A642-9E5D-5C403C13BD78}"/>
                </a:ext>
              </a:extLst>
            </p:cNvPr>
            <p:cNvCxnSpPr>
              <a:cxnSpLocks/>
              <a:stCxn id="6" idx="2"/>
              <a:endCxn id="13" idx="0"/>
            </p:cNvCxnSpPr>
            <p:nvPr/>
          </p:nvCxnSpPr>
          <p:spPr bwMode="auto">
            <a:xfrm flipH="1">
              <a:off x="2122671" y="2700866"/>
              <a:ext cx="354189" cy="276753"/>
            </a:xfrm>
            <a:prstGeom prst="straightConnector1">
              <a:avLst/>
            </a:prstGeom>
            <a:noFill/>
            <a:ln w="222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65DAEF1-EEA9-6C42-872E-3707BF3E019D}"/>
              </a:ext>
            </a:extLst>
          </p:cNvPr>
          <p:cNvGrpSpPr/>
          <p:nvPr/>
        </p:nvGrpSpPr>
        <p:grpSpPr>
          <a:xfrm>
            <a:off x="3385255" y="1373121"/>
            <a:ext cx="2772834" cy="2137898"/>
            <a:chOff x="3385255" y="1373121"/>
            <a:chExt cx="2772834" cy="213789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8CF9EC9-1E27-A546-B648-9A370902CEE3}"/>
                </a:ext>
              </a:extLst>
            </p:cNvPr>
            <p:cNvSpPr/>
            <p:nvPr/>
          </p:nvSpPr>
          <p:spPr bwMode="auto">
            <a:xfrm>
              <a:off x="4419600" y="1373121"/>
              <a:ext cx="6858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r>
                <a:rPr lang="en-US" sz="2800" b="1" dirty="0">
                  <a:solidFill>
                    <a:schemeClr val="bg1"/>
                  </a:solidFill>
                  <a:latin typeface="Century Gothic" pitchFamily="34" charset="0"/>
                  <a:cs typeface="Times New Roman" pitchFamily="18" charset="0"/>
                </a:rPr>
                <a:t>1</a:t>
              </a:r>
              <a:endParaRPr kumimoji="0" 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entury Gothic" pitchFamily="34" charset="0"/>
                <a:cs typeface="Times New Roman" pitchFamily="18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214D481-C0E9-E54E-B486-35805D31E3D3}"/>
                </a:ext>
              </a:extLst>
            </p:cNvPr>
            <p:cNvSpPr/>
            <p:nvPr/>
          </p:nvSpPr>
          <p:spPr bwMode="auto">
            <a:xfrm>
              <a:off x="3733800" y="2167466"/>
              <a:ext cx="6858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r>
                <a:rPr lang="en-US" sz="2800" b="1" dirty="0">
                  <a:solidFill>
                    <a:schemeClr val="bg1"/>
                  </a:solidFill>
                  <a:latin typeface="Century Gothic" pitchFamily="34" charset="0"/>
                  <a:cs typeface="Times New Roman" pitchFamily="18" charset="0"/>
                </a:rPr>
                <a:t>1</a:t>
              </a:r>
              <a:endParaRPr kumimoji="0" 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entury Gothic" pitchFamily="34" charset="0"/>
                <a:cs typeface="Times New Roman" pitchFamily="18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08F09E6-5CFB-5443-B6F9-A330893C31D1}"/>
                </a:ext>
              </a:extLst>
            </p:cNvPr>
            <p:cNvSpPr/>
            <p:nvPr/>
          </p:nvSpPr>
          <p:spPr bwMode="auto">
            <a:xfrm>
              <a:off x="5130800" y="2167466"/>
              <a:ext cx="6858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r>
                <a:rPr kumimoji="0" lang="en-US" sz="28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entury Gothic" pitchFamily="34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0DEF0A4-DE61-E54B-BAF5-B0849D08D800}"/>
                </a:ext>
              </a:extLst>
            </p:cNvPr>
            <p:cNvSpPr/>
            <p:nvPr/>
          </p:nvSpPr>
          <p:spPr bwMode="auto">
            <a:xfrm>
              <a:off x="3385255" y="2977619"/>
              <a:ext cx="6858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r>
                <a:rPr kumimoji="0" lang="en-US" sz="28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entury Gothic" pitchFamily="34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C65361E-35FB-0448-80DB-C66FA3A861B0}"/>
                </a:ext>
              </a:extLst>
            </p:cNvPr>
            <p:cNvSpPr/>
            <p:nvPr/>
          </p:nvSpPr>
          <p:spPr bwMode="auto">
            <a:xfrm>
              <a:off x="4080933" y="2977619"/>
              <a:ext cx="6858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endParaRPr kumimoji="0" 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entury Gothic" pitchFamily="34" charset="0"/>
                <a:cs typeface="Times New Roman" pitchFamily="18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37A3DCD-8E26-1A49-9B97-BFCF34064C54}"/>
                </a:ext>
              </a:extLst>
            </p:cNvPr>
            <p:cNvSpPr/>
            <p:nvPr/>
          </p:nvSpPr>
          <p:spPr bwMode="auto">
            <a:xfrm>
              <a:off x="4776611" y="2977619"/>
              <a:ext cx="6858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endParaRPr kumimoji="0" 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entury Gothic" pitchFamily="34" charset="0"/>
                <a:cs typeface="Times New Roman" pitchFamily="18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757BC79-ABF9-EF41-AC43-10F79EF516DD}"/>
                </a:ext>
              </a:extLst>
            </p:cNvPr>
            <p:cNvSpPr/>
            <p:nvPr/>
          </p:nvSpPr>
          <p:spPr bwMode="auto">
            <a:xfrm>
              <a:off x="5472289" y="2977619"/>
              <a:ext cx="6858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endParaRPr kumimoji="0" 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entury Gothic" pitchFamily="34" charset="0"/>
                <a:cs typeface="Times New Roman" pitchFamily="18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28ED305-9120-1340-BCAA-35914A95EF83}"/>
                </a:ext>
              </a:extLst>
            </p:cNvPr>
            <p:cNvCxnSpPr>
              <a:cxnSpLocks/>
              <a:stCxn id="22" idx="2"/>
              <a:endCxn id="24" idx="0"/>
            </p:cNvCxnSpPr>
            <p:nvPr/>
          </p:nvCxnSpPr>
          <p:spPr bwMode="auto">
            <a:xfrm>
              <a:off x="4762500" y="1906521"/>
              <a:ext cx="711200" cy="260945"/>
            </a:xfrm>
            <a:prstGeom prst="straightConnector1">
              <a:avLst/>
            </a:prstGeom>
            <a:noFill/>
            <a:ln w="222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9B8FA5F-446E-3C49-9205-9D845815D6DF}"/>
                </a:ext>
              </a:extLst>
            </p:cNvPr>
            <p:cNvCxnSpPr>
              <a:cxnSpLocks/>
              <a:stCxn id="23" idx="2"/>
              <a:endCxn id="26" idx="0"/>
            </p:cNvCxnSpPr>
            <p:nvPr/>
          </p:nvCxnSpPr>
          <p:spPr bwMode="auto">
            <a:xfrm>
              <a:off x="4076700" y="2700866"/>
              <a:ext cx="347133" cy="276753"/>
            </a:xfrm>
            <a:prstGeom prst="straightConnector1">
              <a:avLst/>
            </a:prstGeom>
            <a:noFill/>
            <a:ln w="222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35BDA8E-4AB7-024E-B72F-06AE0EB3D6C4}"/>
                </a:ext>
              </a:extLst>
            </p:cNvPr>
            <p:cNvCxnSpPr>
              <a:cxnSpLocks/>
              <a:stCxn id="24" idx="2"/>
              <a:endCxn id="27" idx="0"/>
            </p:cNvCxnSpPr>
            <p:nvPr/>
          </p:nvCxnSpPr>
          <p:spPr bwMode="auto">
            <a:xfrm flipH="1">
              <a:off x="5119511" y="2700866"/>
              <a:ext cx="354189" cy="276753"/>
            </a:xfrm>
            <a:prstGeom prst="straightConnector1">
              <a:avLst/>
            </a:prstGeom>
            <a:noFill/>
            <a:ln w="222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B37BE157-0F32-2341-906E-F520A34C5DD7}"/>
              </a:ext>
            </a:extLst>
          </p:cNvPr>
          <p:cNvGrpSpPr/>
          <p:nvPr/>
        </p:nvGrpSpPr>
        <p:grpSpPr>
          <a:xfrm>
            <a:off x="6318595" y="1361657"/>
            <a:ext cx="2772834" cy="2137898"/>
            <a:chOff x="6318595" y="1361657"/>
            <a:chExt cx="2772834" cy="2137898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4320DE5-8597-2D49-B8AE-E13D71FA88E9}"/>
                </a:ext>
              </a:extLst>
            </p:cNvPr>
            <p:cNvSpPr/>
            <p:nvPr/>
          </p:nvSpPr>
          <p:spPr bwMode="auto">
            <a:xfrm>
              <a:off x="7352940" y="1361657"/>
              <a:ext cx="6858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r>
                <a:rPr kumimoji="0" lang="en-US" sz="28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entury Gothic" pitchFamily="34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AB05AD7-D207-2F46-B02C-A3F19FA98CCA}"/>
                </a:ext>
              </a:extLst>
            </p:cNvPr>
            <p:cNvSpPr/>
            <p:nvPr/>
          </p:nvSpPr>
          <p:spPr bwMode="auto">
            <a:xfrm>
              <a:off x="6667140" y="2156002"/>
              <a:ext cx="6858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r>
                <a:rPr lang="en-US" sz="2800" b="1" dirty="0">
                  <a:solidFill>
                    <a:schemeClr val="bg1"/>
                  </a:solidFill>
                  <a:latin typeface="Century Gothic" pitchFamily="34" charset="0"/>
                  <a:cs typeface="Times New Roman" pitchFamily="18" charset="0"/>
                </a:rPr>
                <a:t>1</a:t>
              </a:r>
              <a:endParaRPr kumimoji="0" 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entury Gothic" pitchFamily="34" charset="0"/>
                <a:cs typeface="Times New Roman" pitchFamily="18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93DE2CB-FCD6-7243-B365-3CC331063E75}"/>
                </a:ext>
              </a:extLst>
            </p:cNvPr>
            <p:cNvSpPr/>
            <p:nvPr/>
          </p:nvSpPr>
          <p:spPr bwMode="auto">
            <a:xfrm>
              <a:off x="8064140" y="2156002"/>
              <a:ext cx="6858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r>
                <a:rPr lang="en-US" sz="2800" b="1" dirty="0">
                  <a:solidFill>
                    <a:schemeClr val="bg1"/>
                  </a:solidFill>
                  <a:latin typeface="Century Gothic" pitchFamily="34" charset="0"/>
                  <a:cs typeface="Times New Roman" pitchFamily="18" charset="0"/>
                </a:rPr>
                <a:t>1</a:t>
              </a:r>
              <a:endParaRPr kumimoji="0" 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entury Gothic" pitchFamily="34" charset="0"/>
                <a:cs typeface="Times New Roman" pitchFamily="18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A88E835-1BF9-3B45-9386-895BB60F82BB}"/>
                </a:ext>
              </a:extLst>
            </p:cNvPr>
            <p:cNvSpPr/>
            <p:nvPr/>
          </p:nvSpPr>
          <p:spPr bwMode="auto">
            <a:xfrm>
              <a:off x="6318595" y="2966155"/>
              <a:ext cx="6858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r>
                <a:rPr kumimoji="0" lang="en-US" sz="28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entury Gothic" pitchFamily="34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8DA76A4-6D54-0E4D-8B0C-85483F93289A}"/>
                </a:ext>
              </a:extLst>
            </p:cNvPr>
            <p:cNvSpPr/>
            <p:nvPr/>
          </p:nvSpPr>
          <p:spPr bwMode="auto">
            <a:xfrm>
              <a:off x="7014273" y="2966155"/>
              <a:ext cx="6858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endParaRPr kumimoji="0" 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entury Gothic" pitchFamily="34" charset="0"/>
                <a:cs typeface="Times New Roman" pitchFamily="18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B8239D6-34BD-FD4F-93D1-CB5D81F4BA87}"/>
                </a:ext>
              </a:extLst>
            </p:cNvPr>
            <p:cNvSpPr/>
            <p:nvPr/>
          </p:nvSpPr>
          <p:spPr bwMode="auto">
            <a:xfrm>
              <a:off x="7709951" y="2966155"/>
              <a:ext cx="6858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r>
                <a:rPr kumimoji="0" lang="en-US" sz="28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entury Gothic" pitchFamily="34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D7E0844-5670-A049-88B2-9EFC79BAF740}"/>
                </a:ext>
              </a:extLst>
            </p:cNvPr>
            <p:cNvSpPr/>
            <p:nvPr/>
          </p:nvSpPr>
          <p:spPr bwMode="auto">
            <a:xfrm>
              <a:off x="8405629" y="2966155"/>
              <a:ext cx="6858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endParaRPr kumimoji="0" 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entury Gothic" pitchFamily="34" charset="0"/>
                <a:cs typeface="Times New Roman" pitchFamily="18" charset="0"/>
              </a:endParaRP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4498E9E-0A87-CE48-AE06-AEEFAC52D1D2}"/>
                </a:ext>
              </a:extLst>
            </p:cNvPr>
            <p:cNvCxnSpPr>
              <a:cxnSpLocks/>
              <a:stCxn id="33" idx="2"/>
              <a:endCxn id="34" idx="0"/>
            </p:cNvCxnSpPr>
            <p:nvPr/>
          </p:nvCxnSpPr>
          <p:spPr bwMode="auto">
            <a:xfrm flipH="1">
              <a:off x="7010040" y="1895057"/>
              <a:ext cx="685800" cy="260945"/>
            </a:xfrm>
            <a:prstGeom prst="straightConnector1">
              <a:avLst/>
            </a:prstGeom>
            <a:noFill/>
            <a:ln w="222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D3F5563-B6EE-EC46-85E8-EE4965D47BBD}"/>
                </a:ext>
              </a:extLst>
            </p:cNvPr>
            <p:cNvCxnSpPr>
              <a:cxnSpLocks/>
              <a:stCxn id="34" idx="2"/>
              <a:endCxn id="37" idx="0"/>
            </p:cNvCxnSpPr>
            <p:nvPr/>
          </p:nvCxnSpPr>
          <p:spPr bwMode="auto">
            <a:xfrm>
              <a:off x="7010040" y="2689402"/>
              <a:ext cx="347133" cy="276753"/>
            </a:xfrm>
            <a:prstGeom prst="straightConnector1">
              <a:avLst/>
            </a:prstGeom>
            <a:noFill/>
            <a:ln w="222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64221FCE-0A54-B248-97BC-A67E29B2E6C3}"/>
                </a:ext>
              </a:extLst>
            </p:cNvPr>
            <p:cNvCxnSpPr>
              <a:cxnSpLocks/>
              <a:stCxn id="35" idx="2"/>
              <a:endCxn id="39" idx="0"/>
            </p:cNvCxnSpPr>
            <p:nvPr/>
          </p:nvCxnSpPr>
          <p:spPr bwMode="auto">
            <a:xfrm>
              <a:off x="8407040" y="2689402"/>
              <a:ext cx="341489" cy="276753"/>
            </a:xfrm>
            <a:prstGeom prst="straightConnector1">
              <a:avLst/>
            </a:prstGeom>
            <a:noFill/>
            <a:ln w="222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4A200050-BA7E-904F-A789-5CDA52718594}"/>
              </a:ext>
            </a:extLst>
          </p:cNvPr>
          <p:cNvGrpSpPr/>
          <p:nvPr/>
        </p:nvGrpSpPr>
        <p:grpSpPr>
          <a:xfrm>
            <a:off x="388415" y="4152726"/>
            <a:ext cx="2772834" cy="2137898"/>
            <a:chOff x="388415" y="4152726"/>
            <a:chExt cx="2772834" cy="2137898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04CF2FC-45B0-9B45-80AF-4F5FC1AD717D}"/>
                </a:ext>
              </a:extLst>
            </p:cNvPr>
            <p:cNvSpPr/>
            <p:nvPr/>
          </p:nvSpPr>
          <p:spPr bwMode="auto">
            <a:xfrm>
              <a:off x="1422760" y="4152726"/>
              <a:ext cx="6858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r>
                <a:rPr lang="en-US" sz="2800" b="1" dirty="0">
                  <a:solidFill>
                    <a:schemeClr val="bg1"/>
                  </a:solidFill>
                  <a:latin typeface="Century Gothic" pitchFamily="34" charset="0"/>
                  <a:cs typeface="Times New Roman" pitchFamily="18" charset="0"/>
                </a:rPr>
                <a:t>1</a:t>
              </a:r>
              <a:endParaRPr kumimoji="0" 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entury Gothic" pitchFamily="34" charset="0"/>
                <a:cs typeface="Times New Roman" pitchFamily="18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A3444A3-342A-CD41-9522-0D5CBC232096}"/>
                </a:ext>
              </a:extLst>
            </p:cNvPr>
            <p:cNvSpPr/>
            <p:nvPr/>
          </p:nvSpPr>
          <p:spPr bwMode="auto">
            <a:xfrm>
              <a:off x="736960" y="4947071"/>
              <a:ext cx="6858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r>
                <a:rPr kumimoji="0" lang="en-US" sz="28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entury Gothic" pitchFamily="34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210E9DC-C9C6-3D48-ACAA-E6FD68063AAE}"/>
                </a:ext>
              </a:extLst>
            </p:cNvPr>
            <p:cNvSpPr/>
            <p:nvPr/>
          </p:nvSpPr>
          <p:spPr bwMode="auto">
            <a:xfrm>
              <a:off x="2133960" y="4947071"/>
              <a:ext cx="6858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r>
                <a:rPr lang="en-US" sz="2800" b="1" dirty="0">
                  <a:solidFill>
                    <a:schemeClr val="bg1"/>
                  </a:solidFill>
                  <a:latin typeface="Century Gothic" pitchFamily="34" charset="0"/>
                  <a:cs typeface="Times New Roman" pitchFamily="18" charset="0"/>
                </a:rPr>
                <a:t>1</a:t>
              </a:r>
              <a:endParaRPr kumimoji="0" 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entury Gothic" pitchFamily="34" charset="0"/>
                <a:cs typeface="Times New Roman" pitchFamily="18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3549D50-55EA-7147-9932-7DF64CF37212}"/>
                </a:ext>
              </a:extLst>
            </p:cNvPr>
            <p:cNvSpPr/>
            <p:nvPr/>
          </p:nvSpPr>
          <p:spPr bwMode="auto">
            <a:xfrm>
              <a:off x="388415" y="5757224"/>
              <a:ext cx="6858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r>
                <a:rPr kumimoji="0" lang="en-US" sz="28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entury Gothic" pitchFamily="34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6F3CFC8-D336-0549-9A08-D5AD97ED9557}"/>
                </a:ext>
              </a:extLst>
            </p:cNvPr>
            <p:cNvSpPr/>
            <p:nvPr/>
          </p:nvSpPr>
          <p:spPr bwMode="auto">
            <a:xfrm>
              <a:off x="1084093" y="5757224"/>
              <a:ext cx="6858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r>
                <a:rPr kumimoji="0" lang="en-US" sz="28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entury Gothic" pitchFamily="34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16B2F46-B7EC-2049-BECC-75415F0F8AFA}"/>
                </a:ext>
              </a:extLst>
            </p:cNvPr>
            <p:cNvSpPr/>
            <p:nvPr/>
          </p:nvSpPr>
          <p:spPr bwMode="auto">
            <a:xfrm>
              <a:off x="1779771" y="5757224"/>
              <a:ext cx="6858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r>
                <a:rPr kumimoji="0" lang="en-US" sz="28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entury Gothic" pitchFamily="34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DE9E083-CC4D-E847-8FB3-E2840997A0C7}"/>
                </a:ext>
              </a:extLst>
            </p:cNvPr>
            <p:cNvSpPr/>
            <p:nvPr/>
          </p:nvSpPr>
          <p:spPr bwMode="auto">
            <a:xfrm>
              <a:off x="2475449" y="5757224"/>
              <a:ext cx="6858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endParaRPr kumimoji="0" 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entury Gothic" pitchFamily="34" charset="0"/>
                <a:cs typeface="Times New Roman" pitchFamily="18" charset="0"/>
              </a:endParaRP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44C42F0-8B84-7446-B433-2A7A2F2E09C5}"/>
                </a:ext>
              </a:extLst>
            </p:cNvPr>
            <p:cNvCxnSpPr>
              <a:cxnSpLocks/>
              <a:stCxn id="52" idx="2"/>
              <a:endCxn id="54" idx="0"/>
            </p:cNvCxnSpPr>
            <p:nvPr/>
          </p:nvCxnSpPr>
          <p:spPr bwMode="auto">
            <a:xfrm>
              <a:off x="1765660" y="4686126"/>
              <a:ext cx="711200" cy="260945"/>
            </a:xfrm>
            <a:prstGeom prst="straightConnector1">
              <a:avLst/>
            </a:prstGeom>
            <a:noFill/>
            <a:ln w="222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42A3F96E-B072-E44E-AEFB-E088EE09EF92}"/>
                </a:ext>
              </a:extLst>
            </p:cNvPr>
            <p:cNvCxnSpPr>
              <a:cxnSpLocks/>
              <a:stCxn id="53" idx="2"/>
              <a:endCxn id="55" idx="0"/>
            </p:cNvCxnSpPr>
            <p:nvPr/>
          </p:nvCxnSpPr>
          <p:spPr bwMode="auto">
            <a:xfrm flipH="1">
              <a:off x="731315" y="5480471"/>
              <a:ext cx="348545" cy="276753"/>
            </a:xfrm>
            <a:prstGeom prst="straightConnector1">
              <a:avLst/>
            </a:prstGeom>
            <a:noFill/>
            <a:ln w="222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B5A5F769-CC99-6A47-A1F8-B4C66909CD7C}"/>
                </a:ext>
              </a:extLst>
            </p:cNvPr>
            <p:cNvCxnSpPr>
              <a:cxnSpLocks/>
              <a:stCxn id="54" idx="2"/>
              <a:endCxn id="58" idx="0"/>
            </p:cNvCxnSpPr>
            <p:nvPr/>
          </p:nvCxnSpPr>
          <p:spPr bwMode="auto">
            <a:xfrm>
              <a:off x="2476860" y="5480471"/>
              <a:ext cx="341489" cy="276753"/>
            </a:xfrm>
            <a:prstGeom prst="straightConnector1">
              <a:avLst/>
            </a:prstGeom>
            <a:noFill/>
            <a:ln w="222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14F3211-0534-2F45-90B9-AAD4E2E923D3}"/>
              </a:ext>
            </a:extLst>
          </p:cNvPr>
          <p:cNvGrpSpPr/>
          <p:nvPr/>
        </p:nvGrpSpPr>
        <p:grpSpPr>
          <a:xfrm>
            <a:off x="3385255" y="4152726"/>
            <a:ext cx="2772834" cy="2137898"/>
            <a:chOff x="3385255" y="4152726"/>
            <a:chExt cx="2772834" cy="2137898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55D74BD-9B42-9D49-A480-8256B6A4D82B}"/>
                </a:ext>
              </a:extLst>
            </p:cNvPr>
            <p:cNvSpPr/>
            <p:nvPr/>
          </p:nvSpPr>
          <p:spPr bwMode="auto">
            <a:xfrm>
              <a:off x="4419600" y="4152726"/>
              <a:ext cx="6858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r>
                <a:rPr kumimoji="0" lang="en-US" sz="28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entury Gothic" pitchFamily="34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A11B059-D99B-3D41-BCD6-A8F85CAFC278}"/>
                </a:ext>
              </a:extLst>
            </p:cNvPr>
            <p:cNvSpPr/>
            <p:nvPr/>
          </p:nvSpPr>
          <p:spPr bwMode="auto">
            <a:xfrm>
              <a:off x="3733800" y="4947071"/>
              <a:ext cx="6858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r>
                <a:rPr kumimoji="0" lang="en-US" sz="28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entury Gothic" pitchFamily="34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30CBB7D-2969-2943-B0BC-BA9511A7F4B9}"/>
                </a:ext>
              </a:extLst>
            </p:cNvPr>
            <p:cNvSpPr/>
            <p:nvPr/>
          </p:nvSpPr>
          <p:spPr bwMode="auto">
            <a:xfrm>
              <a:off x="5130800" y="4947071"/>
              <a:ext cx="6858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r>
                <a:rPr kumimoji="0" lang="en-US" sz="28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entury Gothic" pitchFamily="34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1182B6F-504C-4B40-BF2C-59432CE71054}"/>
                </a:ext>
              </a:extLst>
            </p:cNvPr>
            <p:cNvSpPr/>
            <p:nvPr/>
          </p:nvSpPr>
          <p:spPr bwMode="auto">
            <a:xfrm>
              <a:off x="3385255" y="5757224"/>
              <a:ext cx="6858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r>
                <a:rPr kumimoji="0" lang="en-US" sz="28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entury Gothic" pitchFamily="34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86E8CC8-5188-864F-AF14-60F8259DABBD}"/>
                </a:ext>
              </a:extLst>
            </p:cNvPr>
            <p:cNvSpPr/>
            <p:nvPr/>
          </p:nvSpPr>
          <p:spPr bwMode="auto">
            <a:xfrm>
              <a:off x="4080933" y="5757224"/>
              <a:ext cx="6858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r>
                <a:rPr kumimoji="0" lang="en-US" sz="28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entury Gothic" pitchFamily="34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EFC23D6-987F-6642-A57E-9C9537CFFC1C}"/>
                </a:ext>
              </a:extLst>
            </p:cNvPr>
            <p:cNvSpPr/>
            <p:nvPr/>
          </p:nvSpPr>
          <p:spPr bwMode="auto">
            <a:xfrm>
              <a:off x="4776611" y="5757224"/>
              <a:ext cx="6858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r>
                <a:rPr kumimoji="0" lang="en-US" sz="28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entury Gothic" pitchFamily="34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D9EC2E7-02E1-9C40-9B5F-8D7D62921B77}"/>
                </a:ext>
              </a:extLst>
            </p:cNvPr>
            <p:cNvSpPr/>
            <p:nvPr/>
          </p:nvSpPr>
          <p:spPr bwMode="auto">
            <a:xfrm>
              <a:off x="5472289" y="5757224"/>
              <a:ext cx="6858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r>
                <a:rPr kumimoji="0" lang="en-US" sz="28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entury Gothic" pitchFamily="34" charset="0"/>
                  <a:cs typeface="Times New Roman" pitchFamily="18" charset="0"/>
                </a:rPr>
                <a:t>D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FAF68B4B-068B-ED4D-A5E3-EB823E08C292}"/>
                </a:ext>
              </a:extLst>
            </p:cNvPr>
            <p:cNvCxnSpPr>
              <a:cxnSpLocks/>
              <a:stCxn id="64" idx="2"/>
              <a:endCxn id="65" idx="0"/>
            </p:cNvCxnSpPr>
            <p:nvPr/>
          </p:nvCxnSpPr>
          <p:spPr bwMode="auto">
            <a:xfrm flipH="1">
              <a:off x="4076700" y="4686126"/>
              <a:ext cx="685800" cy="260945"/>
            </a:xfrm>
            <a:prstGeom prst="straightConnector1">
              <a:avLst/>
            </a:prstGeom>
            <a:noFill/>
            <a:ln w="222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962AF8EC-1543-FD4E-B324-24E6347CDEE7}"/>
                </a:ext>
              </a:extLst>
            </p:cNvPr>
            <p:cNvCxnSpPr>
              <a:cxnSpLocks/>
              <a:stCxn id="65" idx="2"/>
              <a:endCxn id="67" idx="0"/>
            </p:cNvCxnSpPr>
            <p:nvPr/>
          </p:nvCxnSpPr>
          <p:spPr bwMode="auto">
            <a:xfrm flipH="1">
              <a:off x="3728155" y="5480471"/>
              <a:ext cx="348545" cy="276753"/>
            </a:xfrm>
            <a:prstGeom prst="straightConnector1">
              <a:avLst/>
            </a:prstGeom>
            <a:noFill/>
            <a:ln w="222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ACBF3D5E-382B-2C4A-B01E-159ABC1F014B}"/>
                </a:ext>
              </a:extLst>
            </p:cNvPr>
            <p:cNvCxnSpPr>
              <a:cxnSpLocks/>
              <a:stCxn id="66" idx="2"/>
              <a:endCxn id="69" idx="0"/>
            </p:cNvCxnSpPr>
            <p:nvPr/>
          </p:nvCxnSpPr>
          <p:spPr bwMode="auto">
            <a:xfrm flipH="1">
              <a:off x="5119511" y="5480471"/>
              <a:ext cx="354189" cy="276753"/>
            </a:xfrm>
            <a:prstGeom prst="straightConnector1">
              <a:avLst/>
            </a:prstGeom>
            <a:noFill/>
            <a:ln w="222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4EFF960-9C75-BF41-8B54-40751CBE8522}"/>
              </a:ext>
            </a:extLst>
          </p:cNvPr>
          <p:cNvGrpSpPr/>
          <p:nvPr/>
        </p:nvGrpSpPr>
        <p:grpSpPr>
          <a:xfrm>
            <a:off x="6318595" y="4152726"/>
            <a:ext cx="2772834" cy="2137898"/>
            <a:chOff x="6318595" y="4152726"/>
            <a:chExt cx="2772834" cy="2137898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0F34470-197A-8347-9BE9-02C6A79231FA}"/>
                </a:ext>
              </a:extLst>
            </p:cNvPr>
            <p:cNvSpPr/>
            <p:nvPr/>
          </p:nvSpPr>
          <p:spPr bwMode="auto">
            <a:xfrm>
              <a:off x="7352940" y="4152726"/>
              <a:ext cx="6858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r>
                <a:rPr lang="en-US" sz="2800" b="1" dirty="0">
                  <a:solidFill>
                    <a:schemeClr val="bg1"/>
                  </a:solidFill>
                  <a:latin typeface="Century Gothic" pitchFamily="34" charset="0"/>
                  <a:cs typeface="Times New Roman" pitchFamily="18" charset="0"/>
                </a:rPr>
                <a:t>1</a:t>
              </a:r>
              <a:endParaRPr kumimoji="0" 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entury Gothic" pitchFamily="34" charset="0"/>
                <a:cs typeface="Times New Roman" pitchFamily="18" charset="0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E044604E-DF47-424B-9429-31F4E21D00E2}"/>
                </a:ext>
              </a:extLst>
            </p:cNvPr>
            <p:cNvSpPr/>
            <p:nvPr/>
          </p:nvSpPr>
          <p:spPr bwMode="auto">
            <a:xfrm>
              <a:off x="6667140" y="4947071"/>
              <a:ext cx="6858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r>
                <a:rPr lang="en-US" sz="2800" b="1" dirty="0">
                  <a:solidFill>
                    <a:schemeClr val="bg1"/>
                  </a:solidFill>
                  <a:latin typeface="Century Gothic" pitchFamily="34" charset="0"/>
                  <a:cs typeface="Times New Roman" pitchFamily="18" charset="0"/>
                </a:rPr>
                <a:t>1</a:t>
              </a:r>
              <a:endParaRPr kumimoji="0" 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entury Gothic" pitchFamily="34" charset="0"/>
                <a:cs typeface="Times New Roman" pitchFamily="18" charset="0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4F3AB14-72B4-ED4B-AD48-6CF5FEA6E569}"/>
                </a:ext>
              </a:extLst>
            </p:cNvPr>
            <p:cNvSpPr/>
            <p:nvPr/>
          </p:nvSpPr>
          <p:spPr bwMode="auto">
            <a:xfrm>
              <a:off x="8064140" y="4947071"/>
              <a:ext cx="6858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r>
                <a:rPr kumimoji="0" lang="en-US" sz="28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entury Gothic" pitchFamily="34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9A33069-73FC-154A-9EE5-A6A3E17141EC}"/>
                </a:ext>
              </a:extLst>
            </p:cNvPr>
            <p:cNvSpPr/>
            <p:nvPr/>
          </p:nvSpPr>
          <p:spPr bwMode="auto">
            <a:xfrm>
              <a:off x="6318595" y="5757224"/>
              <a:ext cx="6858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r>
                <a:rPr kumimoji="0" lang="en-US" sz="28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entury Gothic" pitchFamily="34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EF11A26-411D-A841-8D0F-256A354A127C}"/>
                </a:ext>
              </a:extLst>
            </p:cNvPr>
            <p:cNvSpPr/>
            <p:nvPr/>
          </p:nvSpPr>
          <p:spPr bwMode="auto">
            <a:xfrm>
              <a:off x="7014273" y="5757224"/>
              <a:ext cx="6858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r>
                <a:rPr kumimoji="0" lang="en-US" sz="28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entury Gothic" pitchFamily="34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FEC1D9BD-F8F0-A344-97D1-D661B67D9993}"/>
                </a:ext>
              </a:extLst>
            </p:cNvPr>
            <p:cNvSpPr/>
            <p:nvPr/>
          </p:nvSpPr>
          <p:spPr bwMode="auto">
            <a:xfrm>
              <a:off x="7709951" y="5757224"/>
              <a:ext cx="6858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r>
                <a:rPr kumimoji="0" lang="en-US" sz="28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entury Gothic" pitchFamily="34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C0F824FB-4783-6547-B71E-ACD413F92785}"/>
                </a:ext>
              </a:extLst>
            </p:cNvPr>
            <p:cNvSpPr/>
            <p:nvPr/>
          </p:nvSpPr>
          <p:spPr bwMode="auto">
            <a:xfrm>
              <a:off x="8405629" y="5757224"/>
              <a:ext cx="6858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r>
                <a:rPr kumimoji="0" lang="en-US" sz="28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entury Gothic" pitchFamily="34" charset="0"/>
                  <a:cs typeface="Times New Roman" pitchFamily="18" charset="0"/>
                </a:rPr>
                <a:t>D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BFB73823-751A-9246-9B9E-86A0E8DB7398}"/>
                </a:ext>
              </a:extLst>
            </p:cNvPr>
            <p:cNvCxnSpPr>
              <a:cxnSpLocks/>
              <a:stCxn id="76" idx="2"/>
              <a:endCxn id="78" idx="0"/>
            </p:cNvCxnSpPr>
            <p:nvPr/>
          </p:nvCxnSpPr>
          <p:spPr bwMode="auto">
            <a:xfrm>
              <a:off x="7695840" y="4686126"/>
              <a:ext cx="711200" cy="260945"/>
            </a:xfrm>
            <a:prstGeom prst="straightConnector1">
              <a:avLst/>
            </a:prstGeom>
            <a:noFill/>
            <a:ln w="222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8295833A-788D-BC4C-BBB4-442F4D6DCEF9}"/>
                </a:ext>
              </a:extLst>
            </p:cNvPr>
            <p:cNvCxnSpPr>
              <a:cxnSpLocks/>
              <a:stCxn id="77" idx="2"/>
              <a:endCxn id="80" idx="0"/>
            </p:cNvCxnSpPr>
            <p:nvPr/>
          </p:nvCxnSpPr>
          <p:spPr bwMode="auto">
            <a:xfrm>
              <a:off x="7010040" y="5480471"/>
              <a:ext cx="347133" cy="276753"/>
            </a:xfrm>
            <a:prstGeom prst="straightConnector1">
              <a:avLst/>
            </a:prstGeom>
            <a:noFill/>
            <a:ln w="222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A4A9A2DA-BDEC-BA44-AD67-E423D11FC001}"/>
                </a:ext>
              </a:extLst>
            </p:cNvPr>
            <p:cNvCxnSpPr>
              <a:cxnSpLocks/>
              <a:stCxn id="78" idx="2"/>
              <a:endCxn id="81" idx="0"/>
            </p:cNvCxnSpPr>
            <p:nvPr/>
          </p:nvCxnSpPr>
          <p:spPr bwMode="auto">
            <a:xfrm flipH="1">
              <a:off x="8052851" y="5480471"/>
              <a:ext cx="354189" cy="276753"/>
            </a:xfrm>
            <a:prstGeom prst="straightConnector1">
              <a:avLst/>
            </a:prstGeom>
            <a:noFill/>
            <a:ln w="222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13267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347" name="Rectangle 11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dirty="0"/>
              <a:t>General Rule: Bigger == Slower</a:t>
            </a:r>
          </a:p>
        </p:txBody>
      </p:sp>
      <p:sp>
        <p:nvSpPr>
          <p:cNvPr id="953348" name="Rectangle 12"/>
          <p:cNvSpPr>
            <a:spLocks noGrp="1" noChangeArrowheads="1"/>
          </p:cNvSpPr>
          <p:nvPr>
            <p:ph idx="1"/>
          </p:nvPr>
        </p:nvSpPr>
        <p:spPr>
          <a:xfrm>
            <a:off x="457200" y="3200400"/>
            <a:ext cx="8534400" cy="3641726"/>
          </a:xfrm>
        </p:spPr>
        <p:txBody>
          <a:bodyPr lIns="90488" tIns="44450" rIns="90488" bIns="44450"/>
          <a:lstStyle/>
          <a:p>
            <a:pPr eaLnBrk="1" hangingPunct="1"/>
            <a:r>
              <a:rPr lang="en-US" dirty="0"/>
              <a:t>How big should the cache be?</a:t>
            </a:r>
          </a:p>
          <a:p>
            <a:pPr lvl="1" eaLnBrk="1" hangingPunct="1"/>
            <a:r>
              <a:rPr lang="en-US" dirty="0"/>
              <a:t>Too small and too much memory traffic</a:t>
            </a:r>
          </a:p>
          <a:p>
            <a:pPr lvl="1" eaLnBrk="1" hangingPunct="1"/>
            <a:r>
              <a:rPr lang="en-US" dirty="0"/>
              <a:t>Too large and cache slows down execution (high latency)</a:t>
            </a:r>
          </a:p>
          <a:p>
            <a:pPr eaLnBrk="1" hangingPunct="1"/>
            <a:r>
              <a:rPr lang="en-US" dirty="0"/>
              <a:t>Make multiple levels of cache</a:t>
            </a:r>
          </a:p>
          <a:p>
            <a:pPr lvl="1" eaLnBrk="1" hangingPunct="1"/>
            <a:r>
              <a:rPr lang="en-US" dirty="0"/>
              <a:t>Small L1 backed up by larger L2</a:t>
            </a:r>
          </a:p>
          <a:p>
            <a:pPr lvl="1" eaLnBrk="1" hangingPunct="1"/>
            <a:r>
              <a:rPr lang="en-US" dirty="0"/>
              <a:t>Today’s processors typically have 3 cache levels</a:t>
            </a:r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 dirty="0"/>
          </a:p>
        </p:txBody>
      </p:sp>
      <p:sp>
        <p:nvSpPr>
          <p:cNvPr id="953346" name="Slide Number Placeholder 5"/>
          <p:cNvSpPr txBox="1">
            <a:spLocks noGrp="1"/>
          </p:cNvSpPr>
          <p:nvPr/>
        </p:nvSpPr>
        <p:spPr bwMode="auto">
          <a:xfrm>
            <a:off x="7010400" y="6615113"/>
            <a:ext cx="213360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E911EE4A-4D0B-4656-A394-96F825FC659E}" type="slidenum">
              <a:rPr lang="en-US" altLang="en-US" sz="1000"/>
              <a:pPr algn="r" eaLnBrk="1" hangingPunct="1"/>
              <a:t>15</a:t>
            </a:fld>
            <a:endParaRPr lang="en-US" altLang="en-US" sz="1000"/>
          </a:p>
        </p:txBody>
      </p:sp>
      <p:sp>
        <p:nvSpPr>
          <p:cNvPr id="953349" name="Rectangle 13"/>
          <p:cNvSpPr>
            <a:spLocks noChangeArrowheads="1"/>
          </p:cNvSpPr>
          <p:nvPr/>
        </p:nvSpPr>
        <p:spPr bwMode="auto">
          <a:xfrm>
            <a:off x="1219200" y="1752600"/>
            <a:ext cx="1219200" cy="914400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CPU</a:t>
            </a:r>
          </a:p>
        </p:txBody>
      </p:sp>
      <p:sp>
        <p:nvSpPr>
          <p:cNvPr id="953350" name="Rectangle 14"/>
          <p:cNvSpPr>
            <a:spLocks noChangeArrowheads="1"/>
          </p:cNvSpPr>
          <p:nvPr/>
        </p:nvSpPr>
        <p:spPr bwMode="auto">
          <a:xfrm>
            <a:off x="2743200" y="1752600"/>
            <a:ext cx="1219200" cy="914400"/>
          </a:xfrm>
          <a:prstGeom prst="rect">
            <a:avLst/>
          </a:prstGeom>
          <a:solidFill>
            <a:schemeClr val="accent6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Cache</a:t>
            </a:r>
          </a:p>
          <a:p>
            <a:pPr algn="ctr" eaLnBrk="0" hangingPunct="0"/>
            <a:r>
              <a:rPr lang="en-US"/>
              <a:t>$</a:t>
            </a:r>
          </a:p>
        </p:txBody>
      </p:sp>
      <p:sp>
        <p:nvSpPr>
          <p:cNvPr id="953351" name="Rectangle 15"/>
          <p:cNvSpPr>
            <a:spLocks noChangeArrowheads="1"/>
          </p:cNvSpPr>
          <p:nvPr/>
        </p:nvSpPr>
        <p:spPr bwMode="auto">
          <a:xfrm>
            <a:off x="6477000" y="1752600"/>
            <a:ext cx="1219200" cy="9144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Memory</a:t>
            </a:r>
          </a:p>
        </p:txBody>
      </p:sp>
      <p:cxnSp>
        <p:nvCxnSpPr>
          <p:cNvPr id="953352" name="AutoShape 16"/>
          <p:cNvCxnSpPr>
            <a:cxnSpLocks noChangeShapeType="1"/>
            <a:stCxn id="953349" idx="3"/>
            <a:endCxn id="953350" idx="1"/>
          </p:cNvCxnSpPr>
          <p:nvPr/>
        </p:nvCxnSpPr>
        <p:spPr bwMode="auto">
          <a:xfrm>
            <a:off x="2438400" y="2209800"/>
            <a:ext cx="304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53353" name="AutoShape 17"/>
          <p:cNvCxnSpPr>
            <a:cxnSpLocks noChangeShapeType="1"/>
            <a:stCxn id="953350" idx="3"/>
            <a:endCxn id="953351" idx="1"/>
          </p:cNvCxnSpPr>
          <p:nvPr/>
        </p:nvCxnSpPr>
        <p:spPr bwMode="auto">
          <a:xfrm>
            <a:off x="3962400" y="2209800"/>
            <a:ext cx="2514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53354" name="Rectangle 14"/>
          <p:cNvSpPr>
            <a:spLocks noChangeArrowheads="1"/>
          </p:cNvSpPr>
          <p:nvPr/>
        </p:nvSpPr>
        <p:spPr bwMode="auto">
          <a:xfrm>
            <a:off x="4572000" y="1752600"/>
            <a:ext cx="1219200" cy="914400"/>
          </a:xfrm>
          <a:prstGeom prst="rect">
            <a:avLst/>
          </a:prstGeom>
          <a:solidFill>
            <a:schemeClr val="accent6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Cache</a:t>
            </a:r>
          </a:p>
          <a:p>
            <a:pPr algn="ctr" eaLnBrk="0" hangingPunct="0"/>
            <a:r>
              <a:rPr lang="en-US"/>
              <a:t>$</a:t>
            </a:r>
          </a:p>
        </p:txBody>
      </p:sp>
      <p:cxnSp>
        <p:nvCxnSpPr>
          <p:cNvPr id="953355" name="AutoShape 16"/>
          <p:cNvCxnSpPr>
            <a:cxnSpLocks noChangeShapeType="1"/>
            <a:stCxn id="953350" idx="3"/>
            <a:endCxn id="953354" idx="1"/>
          </p:cNvCxnSpPr>
          <p:nvPr/>
        </p:nvCxnSpPr>
        <p:spPr bwMode="auto">
          <a:xfrm>
            <a:off x="3962400" y="2209800"/>
            <a:ext cx="609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53356" name="AutoShape 16"/>
          <p:cNvCxnSpPr>
            <a:cxnSpLocks noChangeShapeType="1"/>
            <a:stCxn id="953354" idx="3"/>
            <a:endCxn id="953351" idx="1"/>
          </p:cNvCxnSpPr>
          <p:nvPr/>
        </p:nvCxnSpPr>
        <p:spPr bwMode="auto">
          <a:xfrm>
            <a:off x="5791200" y="2209800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53357" name="Rectangle 14"/>
          <p:cNvSpPr>
            <a:spLocks noChangeArrowheads="1"/>
          </p:cNvSpPr>
          <p:nvPr/>
        </p:nvSpPr>
        <p:spPr bwMode="auto">
          <a:xfrm>
            <a:off x="2743200" y="1752600"/>
            <a:ext cx="1219200" cy="914400"/>
          </a:xfrm>
          <a:prstGeom prst="rect">
            <a:avLst/>
          </a:prstGeom>
          <a:solidFill>
            <a:schemeClr val="accent6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/>
              <a:t>Level 1</a:t>
            </a:r>
          </a:p>
          <a:p>
            <a:pPr algn="ctr" eaLnBrk="0" hangingPunct="0"/>
            <a:r>
              <a:rPr lang="en-US" dirty="0"/>
              <a:t>(L1 $)</a:t>
            </a:r>
          </a:p>
        </p:txBody>
      </p:sp>
      <p:sp>
        <p:nvSpPr>
          <p:cNvPr id="953358" name="Rectangle 14"/>
          <p:cNvSpPr>
            <a:spLocks noChangeArrowheads="1"/>
          </p:cNvSpPr>
          <p:nvPr/>
        </p:nvSpPr>
        <p:spPr bwMode="auto">
          <a:xfrm>
            <a:off x="4572000" y="1752600"/>
            <a:ext cx="1219200" cy="914400"/>
          </a:xfrm>
          <a:prstGeom prst="rect">
            <a:avLst/>
          </a:prstGeom>
          <a:solidFill>
            <a:schemeClr val="accent6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Level 2</a:t>
            </a:r>
            <a:br>
              <a:rPr lang="en-US"/>
            </a:br>
            <a:r>
              <a:rPr lang="en-US"/>
              <a:t>(L2 $)</a:t>
            </a:r>
          </a:p>
        </p:txBody>
      </p:sp>
    </p:spTree>
    <p:extLst>
      <p:ext uri="{BB962C8B-B14F-4D97-AF65-F5344CB8AC3E}">
        <p14:creationId xmlns:p14="http://schemas.microsoft.com/office/powerpoint/2010/main" val="42148975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53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953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953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953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953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953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953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953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348" grpId="0" build="p"/>
      <p:bldP spid="953354" grpId="0" animBg="1"/>
      <p:bldP spid="953357" grpId="0" animBg="1"/>
      <p:bldP spid="95335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does a cache hierarchy help?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10084-672E-054E-B5A5-AA606AD0C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062287"/>
            <a:ext cx="8534400" cy="3779839"/>
          </a:xfrm>
        </p:spPr>
        <p:txBody>
          <a:bodyPr/>
          <a:lstStyle/>
          <a:p>
            <a:r>
              <a:rPr lang="en-US" dirty="0"/>
              <a:t>n load instructions</a:t>
            </a:r>
          </a:p>
          <a:p>
            <a:r>
              <a:rPr lang="en-US" dirty="0"/>
              <a:t>Total time T: Add up fraction of instructions at particular level multiplied by access latency at that level</a:t>
            </a:r>
          </a:p>
          <a:p>
            <a:r>
              <a:rPr lang="en-US" dirty="0"/>
              <a:t>T = ( h</a:t>
            </a:r>
            <a:r>
              <a:rPr lang="en-US" baseline="-25000" dirty="0"/>
              <a:t>1</a:t>
            </a:r>
            <a:r>
              <a:rPr lang="en-US" dirty="0"/>
              <a:t>*1 + (1-h</a:t>
            </a:r>
            <a:r>
              <a:rPr lang="en-US" baseline="-25000" dirty="0"/>
              <a:t>1</a:t>
            </a:r>
            <a:r>
              <a:rPr lang="en-US" dirty="0"/>
              <a:t>)*h</a:t>
            </a:r>
            <a:r>
              <a:rPr lang="en-US" baseline="-25000" dirty="0"/>
              <a:t>2</a:t>
            </a:r>
            <a:r>
              <a:rPr lang="en-US" dirty="0"/>
              <a:t>*(1+10) + (1-h</a:t>
            </a:r>
            <a:r>
              <a:rPr lang="en-US" baseline="-25000" dirty="0"/>
              <a:t>1</a:t>
            </a:r>
            <a:r>
              <a:rPr lang="en-US" dirty="0"/>
              <a:t>)*(1-h</a:t>
            </a:r>
            <a:r>
              <a:rPr lang="en-US" baseline="-25000" dirty="0"/>
              <a:t>2</a:t>
            </a:r>
            <a:r>
              <a:rPr lang="en-US" dirty="0"/>
              <a:t>)*(1+10+100) ) * n</a:t>
            </a:r>
          </a:p>
          <a:p>
            <a:pPr lvl="1"/>
            <a:r>
              <a:rPr lang="en-US" dirty="0"/>
              <a:t>h</a:t>
            </a:r>
            <a:r>
              <a:rPr lang="en-US" baseline="-25000" dirty="0"/>
              <a:t>1</a:t>
            </a:r>
            <a:r>
              <a:rPr lang="en-US" dirty="0"/>
              <a:t>: hit rate at L1$</a:t>
            </a:r>
          </a:p>
          <a:p>
            <a:pPr lvl="1"/>
            <a:r>
              <a:rPr lang="en-US" dirty="0"/>
              <a:t>h</a:t>
            </a:r>
            <a:r>
              <a:rPr lang="en-US" baseline="-25000" dirty="0"/>
              <a:t>2</a:t>
            </a:r>
            <a:r>
              <a:rPr lang="en-US" dirty="0"/>
              <a:t>: hit rate at L2$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(c) Derek Chiou &amp; Mattan Erez &amp; Dam Sunwoo</a:t>
            </a:r>
            <a:endParaRPr lang="en-US" altLang="en-US" dirty="0"/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1219200" y="1752600"/>
            <a:ext cx="1219200" cy="914400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CPU</a:t>
            </a: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2743200" y="1752600"/>
            <a:ext cx="1219200" cy="914400"/>
          </a:xfrm>
          <a:prstGeom prst="rect">
            <a:avLst/>
          </a:prstGeom>
          <a:solidFill>
            <a:schemeClr val="accent6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Cache</a:t>
            </a:r>
          </a:p>
          <a:p>
            <a:pPr algn="ctr" eaLnBrk="0" hangingPunct="0"/>
            <a:r>
              <a:rPr lang="en-US"/>
              <a:t>$</a:t>
            </a: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6248400" y="1752600"/>
            <a:ext cx="1447800" cy="9144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/>
              <a:t>Memory</a:t>
            </a:r>
          </a:p>
          <a:p>
            <a:pPr algn="ctr" eaLnBrk="0" hangingPunct="0"/>
            <a:r>
              <a:rPr lang="en-US" dirty="0"/>
              <a:t>100 cycles</a:t>
            </a:r>
          </a:p>
        </p:txBody>
      </p:sp>
      <p:cxnSp>
        <p:nvCxnSpPr>
          <p:cNvPr id="19" name="AutoShape 16"/>
          <p:cNvCxnSpPr>
            <a:cxnSpLocks noChangeShapeType="1"/>
            <a:stCxn id="16" idx="3"/>
            <a:endCxn id="17" idx="1"/>
          </p:cNvCxnSpPr>
          <p:nvPr/>
        </p:nvCxnSpPr>
        <p:spPr bwMode="auto">
          <a:xfrm>
            <a:off x="2438400" y="2209800"/>
            <a:ext cx="304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17"/>
          <p:cNvCxnSpPr>
            <a:cxnSpLocks noChangeShapeType="1"/>
            <a:stCxn id="17" idx="3"/>
            <a:endCxn id="18" idx="1"/>
          </p:cNvCxnSpPr>
          <p:nvPr/>
        </p:nvCxnSpPr>
        <p:spPr bwMode="auto">
          <a:xfrm>
            <a:off x="3962400" y="2209800"/>
            <a:ext cx="2286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4572000" y="1752600"/>
            <a:ext cx="1219200" cy="914400"/>
          </a:xfrm>
          <a:prstGeom prst="rect">
            <a:avLst/>
          </a:prstGeom>
          <a:solidFill>
            <a:schemeClr val="accent6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Cache</a:t>
            </a:r>
          </a:p>
          <a:p>
            <a:pPr algn="ctr" eaLnBrk="0" hangingPunct="0"/>
            <a:r>
              <a:rPr lang="en-US"/>
              <a:t>$</a:t>
            </a:r>
          </a:p>
        </p:txBody>
      </p:sp>
      <p:cxnSp>
        <p:nvCxnSpPr>
          <p:cNvPr id="22" name="AutoShape 16"/>
          <p:cNvCxnSpPr>
            <a:cxnSpLocks noChangeShapeType="1"/>
            <a:stCxn id="17" idx="3"/>
            <a:endCxn id="21" idx="1"/>
          </p:cNvCxnSpPr>
          <p:nvPr/>
        </p:nvCxnSpPr>
        <p:spPr bwMode="auto">
          <a:xfrm>
            <a:off x="3962400" y="2209800"/>
            <a:ext cx="609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16"/>
          <p:cNvCxnSpPr>
            <a:cxnSpLocks noChangeShapeType="1"/>
            <a:stCxn id="21" idx="3"/>
            <a:endCxn id="18" idx="1"/>
          </p:cNvCxnSpPr>
          <p:nvPr/>
        </p:nvCxnSpPr>
        <p:spPr bwMode="auto">
          <a:xfrm>
            <a:off x="5791200" y="2209800"/>
            <a:ext cx="457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2743200" y="1752600"/>
            <a:ext cx="1219200" cy="914400"/>
          </a:xfrm>
          <a:prstGeom prst="rect">
            <a:avLst/>
          </a:prstGeom>
          <a:solidFill>
            <a:schemeClr val="accent6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/>
              <a:t>L1 $</a:t>
            </a:r>
          </a:p>
          <a:p>
            <a:pPr algn="ctr" eaLnBrk="0" hangingPunct="0"/>
            <a:r>
              <a:rPr lang="en-US" dirty="0"/>
              <a:t>1 cycle</a:t>
            </a:r>
          </a:p>
        </p:txBody>
      </p: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4572000" y="1752600"/>
            <a:ext cx="1219200" cy="914400"/>
          </a:xfrm>
          <a:prstGeom prst="rect">
            <a:avLst/>
          </a:prstGeom>
          <a:solidFill>
            <a:schemeClr val="accent6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/>
              <a:t>L2 $</a:t>
            </a:r>
          </a:p>
          <a:p>
            <a:pPr algn="ctr" eaLnBrk="0" hangingPunct="0"/>
            <a:r>
              <a:rPr lang="en-US" dirty="0"/>
              <a:t>10 cycle	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4" name="Ink 83"/>
              <p14:cNvContentPartPr/>
              <p14:nvPr/>
            </p14:nvContentPartPr>
            <p14:xfrm>
              <a:off x="10436569" y="5174428"/>
              <a:ext cx="360" cy="360"/>
            </p14:xfrm>
          </p:contentPart>
        </mc:Choice>
        <mc:Fallback xmlns="">
          <p:pic>
            <p:nvPicPr>
              <p:cNvPr id="84" name="Ink 83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428289" y="5166148"/>
                <a:ext cx="16920" cy="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5" name="Ink 84"/>
              <p14:cNvContentPartPr/>
              <p14:nvPr/>
            </p14:nvContentPartPr>
            <p14:xfrm>
              <a:off x="10239289" y="5196388"/>
              <a:ext cx="360" cy="360"/>
            </p14:xfrm>
          </p:contentPart>
        </mc:Choice>
        <mc:Fallback xmlns="">
          <p:pic>
            <p:nvPicPr>
              <p:cNvPr id="85" name="Ink 84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231009" y="5188108"/>
                <a:ext cx="16920" cy="1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129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6AFDE-25DE-DA4E-8C8B-A115B0791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Inclusive Caches vs. Exclusive Caches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954EA-3A9F-F348-BE8F-9F88D7D4B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Inclusive Caches</a:t>
            </a:r>
          </a:p>
          <a:p>
            <a:pPr lvl="1"/>
            <a:r>
              <a:rPr lang="en-US" dirty="0"/>
              <a:t>Every block in a level also exists in the next level</a:t>
            </a:r>
          </a:p>
          <a:p>
            <a:pPr lvl="1"/>
            <a:r>
              <a:rPr lang="en-US" dirty="0"/>
              <a:t>When fetching a block, place it in all cache levels</a:t>
            </a:r>
          </a:p>
          <a:p>
            <a:pPr lvl="1"/>
            <a:r>
              <a:rPr lang="en-US" dirty="0"/>
              <a:t>(-) Duplication of data in hierarchy</a:t>
            </a:r>
          </a:p>
          <a:p>
            <a:pPr lvl="1"/>
            <a:r>
              <a:rPr lang="en-US" dirty="0"/>
              <a:t>(-) more effort to maintain inclusion</a:t>
            </a:r>
          </a:p>
          <a:p>
            <a:pPr lvl="1"/>
            <a:r>
              <a:rPr lang="en-US" dirty="0"/>
              <a:t>(+) cache coherence in multiprocessors easier</a:t>
            </a:r>
          </a:p>
          <a:p>
            <a:pPr lvl="2"/>
            <a:r>
              <a:rPr lang="en-US" dirty="0"/>
              <a:t>Only track in last-level cache</a:t>
            </a:r>
          </a:p>
          <a:p>
            <a:r>
              <a:rPr lang="en-US" dirty="0"/>
              <a:t>Exclusive Caches</a:t>
            </a:r>
          </a:p>
          <a:p>
            <a:pPr lvl="1"/>
            <a:r>
              <a:rPr lang="en-US" dirty="0"/>
              <a:t>Blocks contained in cache levels are mutually exclusive</a:t>
            </a:r>
          </a:p>
          <a:p>
            <a:pPr lvl="1"/>
            <a:r>
              <a:rPr lang="en-US" dirty="0"/>
              <a:t>(+) More efficient utilization of cache space</a:t>
            </a:r>
          </a:p>
          <a:p>
            <a:pPr lvl="1"/>
            <a:r>
              <a:rPr lang="en-US" dirty="0"/>
              <a:t>(+) More flexibility in replacement / placement</a:t>
            </a:r>
          </a:p>
          <a:p>
            <a:pPr lvl="1"/>
            <a:r>
              <a:rPr lang="en-US" dirty="0"/>
              <a:t>(-) More blocks/levels to keep trace of for cache coherence</a:t>
            </a:r>
          </a:p>
          <a:p>
            <a:r>
              <a:rPr lang="en-US" dirty="0"/>
              <a:t>Non-Inclusive Non-Exclusive cache</a:t>
            </a:r>
          </a:p>
          <a:p>
            <a:pPr lvl="1"/>
            <a:r>
              <a:rPr lang="en-US" dirty="0"/>
              <a:t>No guarantees for inclusion or exclusion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FD9778-8ABF-EF40-8FFB-D7712F1587C6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(c)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36529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B72AE-6FF2-AC46-9604-7AE79578A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or Physical Addresses for Caches?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FD5A9-4060-BB45-A068-BA3705559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TLB look up takes time</a:t>
            </a:r>
          </a:p>
          <a:p>
            <a:pPr lvl="1"/>
            <a:r>
              <a:rPr lang="en-US" dirty="0"/>
              <a:t>For both instructions and data addresses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F842E1-7C95-8A47-A3E6-E292B8A10048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(c) Derek Chiou &amp; Mattan Erez &amp; Dam Sunwoo</a:t>
            </a:r>
            <a:endParaRPr lang="en-US" altLang="en-US" dirty="0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DEC34461-FFA6-2348-B4CC-E7E7CFC93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743200"/>
            <a:ext cx="1219200" cy="914400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CPU</a:t>
            </a: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0E73B3B5-B86B-AD42-A0AB-06C4C80D5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743200"/>
            <a:ext cx="1219200" cy="914400"/>
          </a:xfrm>
          <a:prstGeom prst="rect">
            <a:avLst/>
          </a:prstGeom>
          <a:solidFill>
            <a:schemeClr val="accent6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/>
              <a:t>Virtual</a:t>
            </a:r>
          </a:p>
          <a:p>
            <a:pPr algn="ctr" eaLnBrk="0" hangingPunct="0"/>
            <a:r>
              <a:rPr lang="en-US" dirty="0"/>
              <a:t>Cache</a:t>
            </a:r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B1FD2541-0F3D-324D-AB35-505EDDDCD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2743200"/>
            <a:ext cx="1219200" cy="9144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Memory</a:t>
            </a:r>
          </a:p>
        </p:txBody>
      </p:sp>
      <p:cxnSp>
        <p:nvCxnSpPr>
          <p:cNvPr id="8" name="AutoShape 16">
            <a:extLst>
              <a:ext uri="{FF2B5EF4-FFF2-40B4-BE49-F238E27FC236}">
                <a16:creationId xmlns:a16="http://schemas.microsoft.com/office/drawing/2014/main" id="{6A36B0BC-AC97-C243-BBE4-B97B3E32CEE1}"/>
              </a:ext>
            </a:extLst>
          </p:cNvPr>
          <p:cNvCxnSpPr>
            <a:cxnSpLocks noChangeShapeType="1"/>
            <a:stCxn id="5" idx="3"/>
            <a:endCxn id="6" idx="1"/>
          </p:cNvCxnSpPr>
          <p:nvPr/>
        </p:nvCxnSpPr>
        <p:spPr bwMode="auto">
          <a:xfrm>
            <a:off x="2514600" y="3200400"/>
            <a:ext cx="609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17">
            <a:extLst>
              <a:ext uri="{FF2B5EF4-FFF2-40B4-BE49-F238E27FC236}">
                <a16:creationId xmlns:a16="http://schemas.microsoft.com/office/drawing/2014/main" id="{E22F1A84-BB7E-6941-983D-375258B7EDF8}"/>
              </a:ext>
            </a:extLst>
          </p:cNvPr>
          <p:cNvCxnSpPr>
            <a:cxnSpLocks noChangeShapeType="1"/>
            <a:stCxn id="11" idx="3"/>
            <a:endCxn id="7" idx="1"/>
          </p:cNvCxnSpPr>
          <p:nvPr/>
        </p:nvCxnSpPr>
        <p:spPr bwMode="auto">
          <a:xfrm>
            <a:off x="6039737" y="3200400"/>
            <a:ext cx="5134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Rectangle 14">
            <a:extLst>
              <a:ext uri="{FF2B5EF4-FFF2-40B4-BE49-F238E27FC236}">
                <a16:creationId xmlns:a16="http://schemas.microsoft.com/office/drawing/2014/main" id="{3CD01EC2-5F2F-0B41-9656-5317FD993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0537" y="2895600"/>
            <a:ext cx="1219200" cy="609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/>
              <a:t>TLB</a:t>
            </a:r>
          </a:p>
        </p:txBody>
      </p:sp>
      <p:cxnSp>
        <p:nvCxnSpPr>
          <p:cNvPr id="12" name="AutoShape 17">
            <a:extLst>
              <a:ext uri="{FF2B5EF4-FFF2-40B4-BE49-F238E27FC236}">
                <a16:creationId xmlns:a16="http://schemas.microsoft.com/office/drawing/2014/main" id="{4528BC1B-99AD-AD4A-B5FD-DCCDFB3962D9}"/>
              </a:ext>
            </a:extLst>
          </p:cNvPr>
          <p:cNvCxnSpPr>
            <a:cxnSpLocks noChangeShapeType="1"/>
            <a:stCxn id="6" idx="3"/>
            <a:endCxn id="11" idx="1"/>
          </p:cNvCxnSpPr>
          <p:nvPr/>
        </p:nvCxnSpPr>
        <p:spPr bwMode="auto">
          <a:xfrm>
            <a:off x="4343400" y="3200400"/>
            <a:ext cx="47713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E4B6DC1-9937-834B-8A3E-783B9DB30FC0}"/>
              </a:ext>
            </a:extLst>
          </p:cNvPr>
          <p:cNvSpPr txBox="1"/>
          <p:nvPr/>
        </p:nvSpPr>
        <p:spPr>
          <a:xfrm>
            <a:off x="2580092" y="2895600"/>
            <a:ext cx="475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VA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06C6D5-B5E4-504C-9B6C-5E0F2D6404E2}"/>
              </a:ext>
            </a:extLst>
          </p:cNvPr>
          <p:cNvSpPr txBox="1"/>
          <p:nvPr/>
        </p:nvSpPr>
        <p:spPr>
          <a:xfrm>
            <a:off x="4318092" y="2877689"/>
            <a:ext cx="475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VA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95070D1-C355-5D4D-9DD2-B073BF4266A3}"/>
              </a:ext>
            </a:extLst>
          </p:cNvPr>
          <p:cNvSpPr txBox="1"/>
          <p:nvPr/>
        </p:nvSpPr>
        <p:spPr>
          <a:xfrm>
            <a:off x="6041551" y="2893816"/>
            <a:ext cx="475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PA</a:t>
            </a:r>
          </a:p>
        </p:txBody>
      </p:sp>
      <p:sp>
        <p:nvSpPr>
          <p:cNvPr id="30" name="Rectangle 13">
            <a:extLst>
              <a:ext uri="{FF2B5EF4-FFF2-40B4-BE49-F238E27FC236}">
                <a16:creationId xmlns:a16="http://schemas.microsoft.com/office/drawing/2014/main" id="{14E0D903-1010-5F43-9300-60F332B0F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776731"/>
            <a:ext cx="1219200" cy="914400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CPU</a:t>
            </a:r>
          </a:p>
        </p:txBody>
      </p:sp>
      <p:sp>
        <p:nvSpPr>
          <p:cNvPr id="31" name="Rectangle 14">
            <a:extLst>
              <a:ext uri="{FF2B5EF4-FFF2-40B4-BE49-F238E27FC236}">
                <a16:creationId xmlns:a16="http://schemas.microsoft.com/office/drawing/2014/main" id="{5F8BC5EE-7825-AC4C-9180-B751059FE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6852" y="4776731"/>
            <a:ext cx="1219200" cy="914400"/>
          </a:xfrm>
          <a:prstGeom prst="rect">
            <a:avLst/>
          </a:prstGeom>
          <a:solidFill>
            <a:schemeClr val="accent6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/>
              <a:t>Physical</a:t>
            </a:r>
          </a:p>
          <a:p>
            <a:pPr algn="ctr" eaLnBrk="0" hangingPunct="0"/>
            <a:r>
              <a:rPr lang="en-US" dirty="0"/>
              <a:t>Cache</a:t>
            </a:r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C342C0EB-3F14-3748-83D0-DB7273B5E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776731"/>
            <a:ext cx="1219200" cy="9144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Memory</a:t>
            </a:r>
          </a:p>
        </p:txBody>
      </p:sp>
      <p:cxnSp>
        <p:nvCxnSpPr>
          <p:cNvPr id="33" name="AutoShape 16">
            <a:extLst>
              <a:ext uri="{FF2B5EF4-FFF2-40B4-BE49-F238E27FC236}">
                <a16:creationId xmlns:a16="http://schemas.microsoft.com/office/drawing/2014/main" id="{51779F0E-34E8-804C-974E-5A25947D6ACE}"/>
              </a:ext>
            </a:extLst>
          </p:cNvPr>
          <p:cNvCxnSpPr>
            <a:cxnSpLocks noChangeShapeType="1"/>
            <a:stCxn id="30" idx="3"/>
            <a:endCxn id="35" idx="1"/>
          </p:cNvCxnSpPr>
          <p:nvPr/>
        </p:nvCxnSpPr>
        <p:spPr bwMode="auto">
          <a:xfrm>
            <a:off x="2514600" y="5233931"/>
            <a:ext cx="604284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17">
            <a:extLst>
              <a:ext uri="{FF2B5EF4-FFF2-40B4-BE49-F238E27FC236}">
                <a16:creationId xmlns:a16="http://schemas.microsoft.com/office/drawing/2014/main" id="{806A2166-D30F-E849-A470-E22B9D96CC27}"/>
              </a:ext>
            </a:extLst>
          </p:cNvPr>
          <p:cNvCxnSpPr>
            <a:cxnSpLocks noChangeShapeType="1"/>
            <a:stCxn id="31" idx="3"/>
            <a:endCxn id="32" idx="1"/>
          </p:cNvCxnSpPr>
          <p:nvPr/>
        </p:nvCxnSpPr>
        <p:spPr bwMode="auto">
          <a:xfrm>
            <a:off x="6086052" y="5233931"/>
            <a:ext cx="46714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Rectangle 14">
            <a:extLst>
              <a:ext uri="{FF2B5EF4-FFF2-40B4-BE49-F238E27FC236}">
                <a16:creationId xmlns:a16="http://schemas.microsoft.com/office/drawing/2014/main" id="{15C74A10-4E7A-124A-A762-68CD24EB8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8884" y="4929131"/>
            <a:ext cx="1219200" cy="609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/>
              <a:t>TLB</a:t>
            </a:r>
          </a:p>
        </p:txBody>
      </p:sp>
      <p:cxnSp>
        <p:nvCxnSpPr>
          <p:cNvPr id="36" name="AutoShape 17">
            <a:extLst>
              <a:ext uri="{FF2B5EF4-FFF2-40B4-BE49-F238E27FC236}">
                <a16:creationId xmlns:a16="http://schemas.microsoft.com/office/drawing/2014/main" id="{9BAA04D4-6484-434A-8D03-06CB85EF188C}"/>
              </a:ext>
            </a:extLst>
          </p:cNvPr>
          <p:cNvCxnSpPr>
            <a:cxnSpLocks noChangeShapeType="1"/>
            <a:stCxn id="35" idx="3"/>
            <a:endCxn id="31" idx="1"/>
          </p:cNvCxnSpPr>
          <p:nvPr/>
        </p:nvCxnSpPr>
        <p:spPr bwMode="auto">
          <a:xfrm>
            <a:off x="4338084" y="5233931"/>
            <a:ext cx="52876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F14BFA5-345E-F24F-8594-C3ECABFFE559}"/>
              </a:ext>
            </a:extLst>
          </p:cNvPr>
          <p:cNvSpPr txBox="1"/>
          <p:nvPr/>
        </p:nvSpPr>
        <p:spPr>
          <a:xfrm>
            <a:off x="2580092" y="4929131"/>
            <a:ext cx="475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VA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D5345A8-D8D4-9841-8759-B2A39E4955EB}"/>
              </a:ext>
            </a:extLst>
          </p:cNvPr>
          <p:cNvSpPr txBox="1"/>
          <p:nvPr/>
        </p:nvSpPr>
        <p:spPr>
          <a:xfrm>
            <a:off x="4371552" y="4905276"/>
            <a:ext cx="475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B19860-56A6-A84E-BE06-C64B05212759}"/>
              </a:ext>
            </a:extLst>
          </p:cNvPr>
          <p:cNvSpPr txBox="1"/>
          <p:nvPr/>
        </p:nvSpPr>
        <p:spPr>
          <a:xfrm>
            <a:off x="6119722" y="4893730"/>
            <a:ext cx="475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PA</a:t>
            </a:r>
          </a:p>
        </p:txBody>
      </p:sp>
    </p:spTree>
    <p:extLst>
      <p:ext uri="{BB962C8B-B14F-4D97-AF65-F5344CB8AC3E}">
        <p14:creationId xmlns:p14="http://schemas.microsoft.com/office/powerpoint/2010/main" val="2845581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14DD9-8CDE-9D48-8412-AFE2C11F8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Virtual Caches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E7649-3B3F-B842-8052-97146D6BF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Synonym: a word that means the same as another word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Virtual cache can have two copies of same physical data</a:t>
            </a:r>
          </a:p>
          <a:p>
            <a:pPr lvl="1"/>
            <a:endParaRPr lang="en-US" dirty="0"/>
          </a:p>
          <a:p>
            <a:r>
              <a:rPr lang="en-US" dirty="0"/>
              <a:t>Homonym: words with same spelling but different meaning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One virtual page maps to two physical page</a:t>
            </a:r>
          </a:p>
          <a:p>
            <a:pPr lvl="1"/>
            <a:r>
              <a:rPr lang="en-US" sz="2000" dirty="0"/>
              <a:t>Solutions: Add ASID with tag, use physical tags, flush on context switch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F27CE1-0300-7D44-BC2F-1A7127DF7E07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(c) Derek Chiou &amp; Mattan Erez &amp; Dam Sunwoo</a:t>
            </a:r>
            <a:endParaRPr lang="en-US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B16D78-7CBC-F443-8112-64A49E5D4B7C}"/>
              </a:ext>
            </a:extLst>
          </p:cNvPr>
          <p:cNvSpPr/>
          <p:nvPr/>
        </p:nvSpPr>
        <p:spPr bwMode="auto">
          <a:xfrm>
            <a:off x="1295400" y="1981200"/>
            <a:ext cx="1219200" cy="381000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Century Gothic" pitchFamily="34" charset="0"/>
              <a:buNone/>
              <a:tabLst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r>
              <a:rPr lang="en-US" sz="20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0" lang="en-US" sz="2000" i="0" u="none" strike="noStrike" cap="none" normalizeH="0" baseline="-2500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8C250C-1EAA-C74E-8BCF-9C0FD56BBCFA}"/>
              </a:ext>
            </a:extLst>
          </p:cNvPr>
          <p:cNvSpPr/>
          <p:nvPr/>
        </p:nvSpPr>
        <p:spPr bwMode="auto">
          <a:xfrm>
            <a:off x="1300716" y="2488129"/>
            <a:ext cx="1219200" cy="381000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Century Gothic" pitchFamily="34" charset="0"/>
              <a:buNone/>
              <a:tabLst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r>
              <a:rPr lang="en-US" sz="20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kumimoji="0" lang="en-US" sz="2000" i="0" u="none" strike="noStrike" cap="none" normalizeH="0" baseline="-2500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50DE7B-5D4C-2F4D-BADD-E0D446519859}"/>
              </a:ext>
            </a:extLst>
          </p:cNvPr>
          <p:cNvSpPr/>
          <p:nvPr/>
        </p:nvSpPr>
        <p:spPr bwMode="auto">
          <a:xfrm>
            <a:off x="3281916" y="2267228"/>
            <a:ext cx="1219200" cy="381000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Century Gothic" pitchFamily="34" charset="0"/>
              <a:buNone/>
              <a:tabLst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</a:t>
            </a:r>
            <a:endParaRPr kumimoji="0" lang="en-US" sz="2000" i="0" u="none" strike="noStrike" cap="none" normalizeH="0" baseline="-2500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9081BA2-F3E6-AF4C-9277-7AFFBDD1AE6E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 bwMode="auto">
          <a:xfrm>
            <a:off x="2514600" y="2171700"/>
            <a:ext cx="767316" cy="286028"/>
          </a:xfrm>
          <a:prstGeom prst="straightConnector1">
            <a:avLst/>
          </a:prstGeom>
          <a:noFill/>
          <a:ln w="222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FBB1641-5FA4-2D49-BA30-82BFEA322505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 bwMode="auto">
          <a:xfrm flipV="1">
            <a:off x="2519916" y="2457728"/>
            <a:ext cx="762000" cy="220901"/>
          </a:xfrm>
          <a:prstGeom prst="straightConnector1">
            <a:avLst/>
          </a:prstGeom>
          <a:noFill/>
          <a:ln w="222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85D7A55-4EB3-854D-8C97-1A50E781459C}"/>
              </a:ext>
            </a:extLst>
          </p:cNvPr>
          <p:cNvSpPr/>
          <p:nvPr/>
        </p:nvSpPr>
        <p:spPr bwMode="auto">
          <a:xfrm>
            <a:off x="1300716" y="4781329"/>
            <a:ext cx="1219200" cy="381000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Century Gothic" pitchFamily="34" charset="0"/>
              <a:buNone/>
              <a:tabLst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endParaRPr kumimoji="0" lang="en-US" sz="2000" i="0" u="none" strike="noStrike" cap="none" normalizeH="0" baseline="-2500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321693-0D7E-3441-874B-34CF1AAB6E32}"/>
              </a:ext>
            </a:extLst>
          </p:cNvPr>
          <p:cNvSpPr/>
          <p:nvPr/>
        </p:nvSpPr>
        <p:spPr bwMode="auto">
          <a:xfrm>
            <a:off x="3281916" y="4529471"/>
            <a:ext cx="1219200" cy="381000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Century Gothic" pitchFamily="34" charset="0"/>
              <a:buNone/>
              <a:tabLst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</a:t>
            </a:r>
            <a:r>
              <a:rPr lang="en-US" sz="20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0" lang="en-US" sz="2000" i="0" u="none" strike="noStrike" cap="none" normalizeH="0" baseline="-2500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19CC5A5-3C3C-064B-AB5C-73383C67B3E2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 bwMode="auto">
          <a:xfrm flipV="1">
            <a:off x="2519916" y="4719971"/>
            <a:ext cx="762000" cy="251858"/>
          </a:xfrm>
          <a:prstGeom prst="straightConnector1">
            <a:avLst/>
          </a:prstGeom>
          <a:noFill/>
          <a:ln w="222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DC670C9-24E7-074F-997B-2A2328436D2A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 bwMode="auto">
          <a:xfrm>
            <a:off x="2519916" y="4971829"/>
            <a:ext cx="762000" cy="266700"/>
          </a:xfrm>
          <a:prstGeom prst="straightConnector1">
            <a:avLst/>
          </a:prstGeom>
          <a:noFill/>
          <a:ln w="222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EAD2E17-A9AD-954B-8430-079E5FFE2DB8}"/>
              </a:ext>
            </a:extLst>
          </p:cNvPr>
          <p:cNvSpPr/>
          <p:nvPr/>
        </p:nvSpPr>
        <p:spPr bwMode="auto">
          <a:xfrm>
            <a:off x="3281916" y="5048029"/>
            <a:ext cx="1219200" cy="381000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Century Gothic" pitchFamily="34" charset="0"/>
              <a:buNone/>
              <a:tabLst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</a:t>
            </a:r>
            <a:r>
              <a:rPr lang="en-US" sz="20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kumimoji="0" lang="en-US" sz="2000" i="0" u="none" strike="noStrike" cap="none" normalizeH="0" baseline="-2500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423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Grad Lab</a:t>
            </a:r>
          </a:p>
          <a:p>
            <a:pPr lvl="1"/>
            <a:r>
              <a:rPr lang="en-US" sz="2000" dirty="0"/>
              <a:t>We will look into LRC resources</a:t>
            </a:r>
          </a:p>
          <a:p>
            <a:pPr lvl="1"/>
            <a:r>
              <a:rPr lang="en-US" sz="2000" dirty="0"/>
              <a:t>Perhaps get started with Virtual Machines in the meantime?</a:t>
            </a:r>
          </a:p>
          <a:p>
            <a:endParaRPr lang="en-US" sz="2400" dirty="0"/>
          </a:p>
          <a:p>
            <a:r>
              <a:rPr lang="en-US" sz="2400" dirty="0"/>
              <a:t>Caches</a:t>
            </a:r>
          </a:p>
          <a:p>
            <a:pPr lvl="1"/>
            <a:r>
              <a:rPr lang="en-US" sz="2000" dirty="0"/>
              <a:t>Set-associative caches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4979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0433C-7616-A242-A179-771AFFB3C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Virtually-Indexed Physically Tagged (VIPT) Caches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E45F2-4A81-3849-892F-31D2A4509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of both worlds!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342E0D-9002-314D-BCFD-26A56D5FBCA8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(c) Derek Chiou &amp; Mattan Erez &amp; Dam Sunwoo</a:t>
            </a:r>
            <a:endParaRPr lang="en-US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794A72-9A17-4546-A217-B1321A37B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228502"/>
            <a:ext cx="3962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Tag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51C29C-12D3-E740-9398-264D24CC1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228502"/>
            <a:ext cx="14478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Index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4B3F32-5D36-924F-94F8-171E4F24B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228502"/>
            <a:ext cx="9906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Offset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9C3790-62B7-5E42-9780-9C0B33053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209800"/>
            <a:ext cx="37338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VPN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46868A-7A74-FE43-BB70-BDC3A7A39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209800"/>
            <a:ext cx="26670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Page Offset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F8ED890-7D19-FC43-B735-5DF184C8B1E9}"/>
              </a:ext>
            </a:extLst>
          </p:cNvPr>
          <p:cNvCxnSpPr>
            <a:cxnSpLocks/>
            <a:stCxn id="8" idx="2"/>
          </p:cNvCxnSpPr>
          <p:nvPr/>
        </p:nvCxnSpPr>
        <p:spPr bwMode="auto">
          <a:xfrm rot="5400000">
            <a:off x="1962150" y="1695450"/>
            <a:ext cx="304800" cy="2400300"/>
          </a:xfrm>
          <a:prstGeom prst="bentConnector2">
            <a:avLst/>
          </a:prstGeom>
          <a:noFill/>
          <a:ln w="222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E90454D5-C8ED-DD4B-BD6C-EDEE25BCA923}"/>
              </a:ext>
            </a:extLst>
          </p:cNvPr>
          <p:cNvCxnSpPr>
            <a:cxnSpLocks/>
            <a:endCxn id="26" idx="1"/>
          </p:cNvCxnSpPr>
          <p:nvPr/>
        </p:nvCxnSpPr>
        <p:spPr bwMode="auto">
          <a:xfrm rot="16200000" flipH="1">
            <a:off x="521772" y="3440628"/>
            <a:ext cx="1775856" cy="990599"/>
          </a:xfrm>
          <a:prstGeom prst="bentConnector2">
            <a:avLst/>
          </a:prstGeom>
          <a:noFill/>
          <a:ln w="222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981A532-A6C8-0748-B747-05782279217C}"/>
              </a:ext>
            </a:extLst>
          </p:cNvPr>
          <p:cNvSpPr/>
          <p:nvPr/>
        </p:nvSpPr>
        <p:spPr bwMode="auto">
          <a:xfrm>
            <a:off x="1905000" y="4435712"/>
            <a:ext cx="990600" cy="776287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Century Gothic" pitchFamily="34" charset="0"/>
              <a:buNone/>
              <a:tabLst/>
            </a:pPr>
            <a:r>
              <a:rPr kumimoji="0" lang="en-US" sz="2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TLB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1823C8E-45B5-B540-BBE3-C2251E82C96B}"/>
              </a:ext>
            </a:extLst>
          </p:cNvPr>
          <p:cNvSpPr/>
          <p:nvPr/>
        </p:nvSpPr>
        <p:spPr bwMode="auto">
          <a:xfrm>
            <a:off x="5570015" y="4261343"/>
            <a:ext cx="1707084" cy="1072657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Century Gothic" pitchFamily="34" charset="0"/>
              <a:buNone/>
              <a:tabLst/>
            </a:pPr>
            <a:r>
              <a:rPr kumimoji="0" lang="en-US" sz="2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Cache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15EC6F9-C889-D142-838A-99052B27C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5582" y="5887055"/>
            <a:ext cx="1769435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PFN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A7EE034-AADF-EB4A-8768-A429B6E3A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5297" y="5887055"/>
            <a:ext cx="1769435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(</a:t>
            </a:r>
            <a:r>
              <a:rPr lang="en-US" dirty="0" err="1"/>
              <a:t>phys</a:t>
            </a:r>
            <a:r>
              <a:rPr lang="en-US" dirty="0"/>
              <a:t>) Tag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5DDBC2C-A005-6349-894A-2852F51DA31C}"/>
              </a:ext>
            </a:extLst>
          </p:cNvPr>
          <p:cNvSpPr/>
          <p:nvPr/>
        </p:nvSpPr>
        <p:spPr bwMode="auto">
          <a:xfrm>
            <a:off x="3874342" y="5924429"/>
            <a:ext cx="533400" cy="4572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Century Gothic" pitchFamily="34" charset="0"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itchFamily="34" charset="0"/>
                <a:cs typeface="Times New Roman" pitchFamily="18" charset="0"/>
              </a:rPr>
              <a:t>=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CBE448B-A618-134A-86C3-AEE84A389241}"/>
              </a:ext>
            </a:extLst>
          </p:cNvPr>
          <p:cNvCxnSpPr>
            <a:stCxn id="26" idx="2"/>
            <a:endCxn id="31" idx="0"/>
          </p:cNvCxnSpPr>
          <p:nvPr/>
        </p:nvCxnSpPr>
        <p:spPr bwMode="auto">
          <a:xfrm>
            <a:off x="2400300" y="5211999"/>
            <a:ext cx="0" cy="675056"/>
          </a:xfrm>
          <a:prstGeom prst="straightConnector1">
            <a:avLst/>
          </a:prstGeom>
          <a:noFill/>
          <a:ln w="222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900F1C8-2741-0949-A189-1044F3472CA5}"/>
              </a:ext>
            </a:extLst>
          </p:cNvPr>
          <p:cNvCxnSpPr>
            <a:cxnSpLocks/>
            <a:stCxn id="31" idx="3"/>
            <a:endCxn id="33" idx="2"/>
          </p:cNvCxnSpPr>
          <p:nvPr/>
        </p:nvCxnSpPr>
        <p:spPr bwMode="auto">
          <a:xfrm flipV="1">
            <a:off x="3285017" y="6153029"/>
            <a:ext cx="589325" cy="726"/>
          </a:xfrm>
          <a:prstGeom prst="straightConnector1">
            <a:avLst/>
          </a:prstGeom>
          <a:noFill/>
          <a:ln w="222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65DFB4A-6FFF-2F40-AAC5-127D3A611C23}"/>
              </a:ext>
            </a:extLst>
          </p:cNvPr>
          <p:cNvCxnSpPr>
            <a:cxnSpLocks/>
            <a:stCxn id="32" idx="1"/>
            <a:endCxn id="33" idx="6"/>
          </p:cNvCxnSpPr>
          <p:nvPr/>
        </p:nvCxnSpPr>
        <p:spPr bwMode="auto">
          <a:xfrm flipH="1" flipV="1">
            <a:off x="4407742" y="6153029"/>
            <a:ext cx="277555" cy="726"/>
          </a:xfrm>
          <a:prstGeom prst="straightConnector1">
            <a:avLst/>
          </a:prstGeom>
          <a:noFill/>
          <a:ln w="222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CB51C039-4583-8F40-92E6-9BCCDA058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9932" y="5887055"/>
            <a:ext cx="1769435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Data</a:t>
            </a:r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AA80B05C-0719-AC44-BB2A-933A43C0F8C4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 bwMode="auto">
          <a:xfrm rot="16200000" flipH="1">
            <a:off x="6029108" y="3866893"/>
            <a:ext cx="499441" cy="289457"/>
          </a:xfrm>
          <a:prstGeom prst="bentConnector3">
            <a:avLst>
              <a:gd name="adj1" fmla="val 50000"/>
            </a:avLst>
          </a:prstGeom>
          <a:noFill/>
          <a:ln w="222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7F8CBF55-75F6-FA4F-92EC-B72695E4F810}"/>
              </a:ext>
            </a:extLst>
          </p:cNvPr>
          <p:cNvCxnSpPr>
            <a:cxnSpLocks/>
            <a:stCxn id="28" idx="2"/>
            <a:endCxn id="45" idx="0"/>
          </p:cNvCxnSpPr>
          <p:nvPr/>
        </p:nvCxnSpPr>
        <p:spPr bwMode="auto">
          <a:xfrm rot="16200000" flipH="1">
            <a:off x="6782576" y="4974980"/>
            <a:ext cx="553055" cy="1271093"/>
          </a:xfrm>
          <a:prstGeom prst="bentConnector3">
            <a:avLst>
              <a:gd name="adj1" fmla="val 50000"/>
            </a:avLst>
          </a:prstGeom>
          <a:noFill/>
          <a:ln w="222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0FEB195E-CFF6-C84B-98D2-AB55968D7545}"/>
              </a:ext>
            </a:extLst>
          </p:cNvPr>
          <p:cNvCxnSpPr>
            <a:cxnSpLocks/>
            <a:stCxn id="28" idx="2"/>
            <a:endCxn id="32" idx="0"/>
          </p:cNvCxnSpPr>
          <p:nvPr/>
        </p:nvCxnSpPr>
        <p:spPr bwMode="auto">
          <a:xfrm rot="5400000">
            <a:off x="5720259" y="5183756"/>
            <a:ext cx="553055" cy="853542"/>
          </a:xfrm>
          <a:prstGeom prst="bentConnector3">
            <a:avLst>
              <a:gd name="adj1" fmla="val 50000"/>
            </a:avLst>
          </a:prstGeom>
          <a:noFill/>
          <a:ln w="222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B34D4D8-9EC1-6940-9202-9771D2D77FD8}"/>
              </a:ext>
            </a:extLst>
          </p:cNvPr>
          <p:cNvCxnSpPr>
            <a:cxnSpLocks/>
          </p:cNvCxnSpPr>
          <p:nvPr/>
        </p:nvCxnSpPr>
        <p:spPr bwMode="auto">
          <a:xfrm>
            <a:off x="5181600" y="3240022"/>
            <a:ext cx="0" cy="521878"/>
          </a:xfrm>
          <a:prstGeom prst="line">
            <a:avLst/>
          </a:prstGeom>
          <a:noFill/>
          <a:ln w="22225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1D65506A-48CA-1F4B-B428-D7FD712D2BE4}"/>
              </a:ext>
            </a:extLst>
          </p:cNvPr>
          <p:cNvCxnSpPr/>
          <p:nvPr/>
        </p:nvCxnSpPr>
        <p:spPr bwMode="auto">
          <a:xfrm rot="5400000">
            <a:off x="3318923" y="3871977"/>
            <a:ext cx="2125154" cy="1905000"/>
          </a:xfrm>
          <a:prstGeom prst="bentConnector3">
            <a:avLst/>
          </a:prstGeom>
          <a:noFill/>
          <a:ln w="222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3447310B-43F3-0F43-A9E8-6EAF5247B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5017" y="5887055"/>
            <a:ext cx="291673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86FD0B8-F907-8545-8958-D0B128FA43AB}"/>
              </a:ext>
            </a:extLst>
          </p:cNvPr>
          <p:cNvSpPr txBox="1"/>
          <p:nvPr/>
        </p:nvSpPr>
        <p:spPr>
          <a:xfrm>
            <a:off x="837492" y="2205335"/>
            <a:ext cx="572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</a:t>
            </a:r>
          </a:p>
        </p:txBody>
      </p:sp>
    </p:spTree>
    <p:extLst>
      <p:ext uri="{BB962C8B-B14F-4D97-AF65-F5344CB8AC3E}">
        <p14:creationId xmlns:p14="http://schemas.microsoft.com/office/powerpoint/2010/main" val="873545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232FA-3885-F34A-9201-F2AF99B5A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VIPT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06AF1-B40A-3F49-A320-1C6246099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concurrently look up TLB and cache using VA bits</a:t>
            </a:r>
          </a:p>
          <a:p>
            <a:pPr lvl="1"/>
            <a:r>
              <a:rPr lang="en-US" dirty="0"/>
              <a:t>Compare tag (physical) against TLB output later</a:t>
            </a:r>
          </a:p>
          <a:p>
            <a:endParaRPr lang="en-US" dirty="0"/>
          </a:p>
          <a:p>
            <a:r>
              <a:rPr lang="en-US" dirty="0"/>
              <a:t>Cache Index bits need to fit in Page Offset</a:t>
            </a:r>
          </a:p>
          <a:p>
            <a:pPr lvl="1"/>
            <a:r>
              <a:rPr lang="en-US" dirty="0"/>
              <a:t>Page offset same in VA and PA!</a:t>
            </a:r>
          </a:p>
          <a:p>
            <a:pPr lvl="1"/>
            <a:r>
              <a:rPr lang="en-US" dirty="0"/>
              <a:t>Constraints on cache configuration</a:t>
            </a:r>
          </a:p>
          <a:p>
            <a:pPr lvl="2"/>
            <a:r>
              <a:rPr lang="en-US" dirty="0"/>
              <a:t>Cache size &lt;= Page size * Associativity</a:t>
            </a:r>
          </a:p>
          <a:p>
            <a:pPr lvl="1"/>
            <a:r>
              <a:rPr lang="en-US" dirty="0"/>
              <a:t>If Cache size larger than (page size * </a:t>
            </a:r>
            <a:r>
              <a:rPr lang="en-US" dirty="0" err="1"/>
              <a:t>assoc</a:t>
            </a:r>
            <a:r>
              <a:rPr lang="en-US" dirty="0"/>
              <a:t>), can cause synonyms</a:t>
            </a:r>
          </a:p>
          <a:p>
            <a:pPr lvl="1"/>
            <a:r>
              <a:rPr lang="en-US" dirty="0"/>
              <a:t>Solutions?</a:t>
            </a:r>
          </a:p>
          <a:p>
            <a:pPr lvl="2"/>
            <a:r>
              <a:rPr lang="en-US" dirty="0"/>
              <a:t>Ensure mapping of overlapping bits are the same in S/W (early SPARC)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40736D-0507-4A4F-A669-A75FB95B133B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(c)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508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F5CB3-8C9E-6147-9D96-43E1ED483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or Physical Caches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42A40-C800-644A-972C-8433ABD0E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VIVT: Fastest, but can have synonyms and homonyms</a:t>
            </a:r>
          </a:p>
          <a:p>
            <a:endParaRPr lang="en-US" dirty="0"/>
          </a:p>
          <a:p>
            <a:r>
              <a:rPr lang="en-US" dirty="0"/>
              <a:t>VIPT: Fast, no homonyms</a:t>
            </a:r>
          </a:p>
          <a:p>
            <a:pPr lvl="1"/>
            <a:r>
              <a:rPr lang="en-US" dirty="0"/>
              <a:t>Mostly used in L1 caches</a:t>
            </a:r>
          </a:p>
          <a:p>
            <a:endParaRPr lang="en-US" dirty="0"/>
          </a:p>
          <a:p>
            <a:r>
              <a:rPr lang="en-US" dirty="0"/>
              <a:t>PIVT: ?</a:t>
            </a:r>
          </a:p>
          <a:p>
            <a:endParaRPr lang="en-US" dirty="0"/>
          </a:p>
          <a:p>
            <a:r>
              <a:rPr lang="en-US" dirty="0"/>
              <a:t>PIPT: Slower, but no synonyms or homonyms</a:t>
            </a:r>
          </a:p>
          <a:p>
            <a:pPr lvl="1"/>
            <a:r>
              <a:rPr lang="en-US" dirty="0"/>
              <a:t>Used in lower level caches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9AE804-5450-3A4F-AB18-8F3A429A47C1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(c)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77974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cache optimizations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Latency</a:t>
            </a:r>
          </a:p>
          <a:p>
            <a:pPr lvl="1"/>
            <a:r>
              <a:rPr lang="en-US" dirty="0"/>
              <a:t>Anything other than levels?</a:t>
            </a:r>
          </a:p>
          <a:p>
            <a:r>
              <a:rPr lang="en-US" dirty="0"/>
              <a:t>Hit rate</a:t>
            </a:r>
          </a:p>
          <a:p>
            <a:pPr lvl="1"/>
            <a:r>
              <a:rPr lang="en-US" dirty="0"/>
              <a:t>Reduce misses</a:t>
            </a:r>
          </a:p>
          <a:p>
            <a:pPr lvl="1"/>
            <a:endParaRPr lang="en-US" dirty="0"/>
          </a:p>
          <a:p>
            <a:r>
              <a:rPr lang="en-US" dirty="0"/>
              <a:t>Conflict misses</a:t>
            </a:r>
          </a:p>
          <a:p>
            <a:pPr lvl="1"/>
            <a:r>
              <a:rPr lang="en-US" dirty="0"/>
              <a:t>Associativity tradeoffs</a:t>
            </a:r>
          </a:p>
          <a:p>
            <a:pPr lvl="1"/>
            <a:r>
              <a:rPr lang="en-US" dirty="0"/>
              <a:t>Victim cache</a:t>
            </a:r>
          </a:p>
          <a:p>
            <a:r>
              <a:rPr lang="en-US" dirty="0"/>
              <a:t>Compulsory misses</a:t>
            </a:r>
          </a:p>
          <a:p>
            <a:pPr lvl="1"/>
            <a:r>
              <a:rPr lang="en-US" dirty="0"/>
              <a:t>Cache line size</a:t>
            </a:r>
          </a:p>
          <a:p>
            <a:pPr lvl="1"/>
            <a:r>
              <a:rPr lang="en-US" dirty="0" err="1"/>
              <a:t>Prefetch</a:t>
            </a:r>
            <a:endParaRPr lang="en-US" dirty="0"/>
          </a:p>
          <a:p>
            <a:r>
              <a:rPr lang="en-US" dirty="0"/>
              <a:t>Capacity misses</a:t>
            </a:r>
          </a:p>
          <a:p>
            <a:pPr lvl="1"/>
            <a:r>
              <a:rPr lang="en-US" dirty="0"/>
              <a:t>Replacement policies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12275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Critical Word First</a:t>
            </a:r>
          </a:p>
        </p:txBody>
      </p:sp>
      <p:sp>
        <p:nvSpPr>
          <p:cNvPr id="386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bus is generally one or two words wide</a:t>
            </a:r>
          </a:p>
          <a:p>
            <a:pPr lvl="1"/>
            <a:r>
              <a:rPr lang="en-US" dirty="0"/>
              <a:t>Pentium 4 is 64b wide, 32b words</a:t>
            </a:r>
          </a:p>
          <a:p>
            <a:r>
              <a:rPr lang="en-US" dirty="0"/>
              <a:t>Cache-line fills require multiple words over bus</a:t>
            </a:r>
          </a:p>
          <a:p>
            <a:r>
              <a:rPr lang="en-US" dirty="0"/>
              <a:t>A simple cache-fill would always start on word 0</a:t>
            </a:r>
          </a:p>
          <a:p>
            <a:endParaRPr lang="en-US" dirty="0"/>
          </a:p>
          <a:p>
            <a:r>
              <a:rPr lang="en-US" dirty="0"/>
              <a:t>If you have an 8 word cache-line, and you miss on the 5</a:t>
            </a:r>
            <a:r>
              <a:rPr lang="en-US" baseline="30000" dirty="0"/>
              <a:t>th</a:t>
            </a:r>
            <a:r>
              <a:rPr lang="en-US" dirty="0"/>
              <a:t> word, with a 1 word bus, you need to wait for the 5</a:t>
            </a:r>
            <a:r>
              <a:rPr lang="en-US" baseline="30000" dirty="0"/>
              <a:t>th</a:t>
            </a:r>
            <a:r>
              <a:rPr lang="en-US" dirty="0"/>
              <a:t> word</a:t>
            </a:r>
          </a:p>
          <a:p>
            <a:pPr lvl="1"/>
            <a:r>
              <a:rPr lang="en-US" dirty="0"/>
              <a:t>Why not start on the 5</a:t>
            </a:r>
            <a:r>
              <a:rPr lang="en-US" baseline="30000" dirty="0"/>
              <a:t>th</a:t>
            </a:r>
            <a:r>
              <a:rPr lang="en-US" dirty="0"/>
              <a:t> word?</a:t>
            </a:r>
          </a:p>
          <a:p>
            <a:r>
              <a:rPr lang="en-US" dirty="0">
                <a:solidFill>
                  <a:schemeClr val="accent2"/>
                </a:solidFill>
              </a:rPr>
              <a:t>Design logic to do so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66509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Caches can be specialized for data and instructions</a:t>
            </a:r>
          </a:p>
        </p:txBody>
      </p:sp>
      <p:sp>
        <p:nvSpPr>
          <p:cNvPr id="955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is read for every instruction</a:t>
            </a:r>
          </a:p>
          <a:p>
            <a:pPr lvl="1"/>
            <a:r>
              <a:rPr lang="en-US" dirty="0"/>
              <a:t>Lots of spatial locality </a:t>
            </a:r>
          </a:p>
          <a:p>
            <a:pPr lvl="2"/>
            <a:r>
              <a:rPr lang="en-US" dirty="0"/>
              <a:t>instructions tend to follow one another</a:t>
            </a:r>
          </a:p>
          <a:p>
            <a:pPr lvl="1"/>
            <a:r>
              <a:rPr lang="en-US" dirty="0"/>
              <a:t>Lots of temporal locality</a:t>
            </a:r>
          </a:p>
          <a:p>
            <a:pPr lvl="2"/>
            <a:r>
              <a:rPr lang="en-US" dirty="0"/>
              <a:t>Programs have loops</a:t>
            </a:r>
          </a:p>
          <a:p>
            <a:pPr lvl="2"/>
            <a:r>
              <a:rPr lang="en-US" dirty="0"/>
              <a:t>Programs are often not that big</a:t>
            </a:r>
          </a:p>
          <a:p>
            <a:r>
              <a:rPr lang="en-US" dirty="0"/>
              <a:t>Can have a special cache just for instructions</a:t>
            </a:r>
          </a:p>
          <a:p>
            <a:pPr lvl="1"/>
            <a:r>
              <a:rPr lang="en-US" dirty="0"/>
              <a:t>Reduce conflicts with data</a:t>
            </a:r>
          </a:p>
          <a:p>
            <a:pPr lvl="1"/>
            <a:r>
              <a:rPr lang="en-US" dirty="0"/>
              <a:t>Perhaps longer cache lines</a:t>
            </a:r>
          </a:p>
          <a:p>
            <a:pPr lvl="1"/>
            <a:r>
              <a:rPr lang="en-US" dirty="0"/>
              <a:t>Can have very high hit rate if data doesn’t evict instructions</a:t>
            </a:r>
          </a:p>
          <a:p>
            <a:r>
              <a:rPr lang="en-US" dirty="0"/>
              <a:t>All processors today (almost) have separate </a:t>
            </a:r>
            <a:r>
              <a:rPr lang="en-US" dirty="0" err="1"/>
              <a:t>ICache</a:t>
            </a:r>
            <a:r>
              <a:rPr lang="en-US" dirty="0"/>
              <a:t> and </a:t>
            </a:r>
            <a:r>
              <a:rPr lang="en-US" dirty="0" err="1"/>
              <a:t>DCache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154351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Prefetching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Issue loads that will miss </a:t>
            </a:r>
            <a:r>
              <a:rPr lang="en-US" i="1" dirty="0"/>
              <a:t>early </a:t>
            </a:r>
            <a:r>
              <a:rPr lang="en-US" dirty="0"/>
              <a:t>(before demand)</a:t>
            </a:r>
          </a:p>
          <a:p>
            <a:r>
              <a:rPr lang="en-US" dirty="0"/>
              <a:t>Done by	</a:t>
            </a:r>
          </a:p>
          <a:p>
            <a:pPr lvl="1"/>
            <a:r>
              <a:rPr lang="en-US" dirty="0"/>
              <a:t>User (prefetch instructions)</a:t>
            </a:r>
          </a:p>
          <a:p>
            <a:pPr lvl="1"/>
            <a:r>
              <a:rPr lang="en-US" dirty="0"/>
              <a:t>Compiler (prefetch instructions)</a:t>
            </a:r>
          </a:p>
          <a:p>
            <a:pPr lvl="1"/>
            <a:r>
              <a:rPr lang="en-US" dirty="0"/>
              <a:t>Hardware (look for patterns)</a:t>
            </a:r>
          </a:p>
          <a:p>
            <a:pPr lvl="1"/>
            <a:endParaRPr lang="en-US" dirty="0"/>
          </a:p>
          <a:p>
            <a:r>
              <a:rPr lang="en-US" dirty="0"/>
              <a:t>Huge amount of research</a:t>
            </a:r>
          </a:p>
          <a:p>
            <a:pPr lvl="1"/>
            <a:r>
              <a:rPr lang="en-US" dirty="0"/>
              <a:t>Still on-going</a:t>
            </a:r>
          </a:p>
          <a:p>
            <a:pPr lvl="1"/>
            <a:r>
              <a:rPr lang="en-US" dirty="0"/>
              <a:t>Will cover some examples in later lectures (if time permits)</a:t>
            </a:r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398313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Victim Caches</a:t>
            </a:r>
          </a:p>
        </p:txBody>
      </p:sp>
      <p:sp>
        <p:nvSpPr>
          <p:cNvPr id="333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Associative caches expensive</a:t>
            </a:r>
          </a:p>
          <a:p>
            <a:r>
              <a:rPr lang="en-US"/>
              <a:t>Sometimes associativity necessary to get reasonable hit rate</a:t>
            </a:r>
          </a:p>
          <a:p>
            <a:pPr lvl="1"/>
            <a:r>
              <a:rPr lang="en-US"/>
              <a:t>Some memory access patterns need associativity</a:t>
            </a:r>
          </a:p>
          <a:p>
            <a:pPr lvl="1"/>
            <a:r>
              <a:rPr lang="en-US"/>
              <a:t>But perhaps on a small number</a:t>
            </a:r>
          </a:p>
          <a:p>
            <a:r>
              <a:rPr lang="en-US"/>
              <a:t>Combine a large direct-mapped cache with a small fully-associative cache</a:t>
            </a:r>
          </a:p>
          <a:p>
            <a:pPr lvl="1"/>
            <a:r>
              <a:rPr lang="en-US"/>
              <a:t>Fill fully-associative with conflicts from direct-mapped cache</a:t>
            </a:r>
          </a:p>
          <a:p>
            <a:pPr lvl="1"/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E104E4-B297-8E45-8BDB-873A6D18E11C}"/>
              </a:ext>
            </a:extLst>
          </p:cNvPr>
          <p:cNvSpPr txBox="1"/>
          <p:nvPr/>
        </p:nvSpPr>
        <p:spPr>
          <a:xfrm>
            <a:off x="5867400" y="6096000"/>
            <a:ext cx="2905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en-US" dirty="0" err="1"/>
              <a:t>Jouppi</a:t>
            </a:r>
            <a:r>
              <a:rPr lang="en-US" dirty="0"/>
              <a:t>, ISCA 1990]</a:t>
            </a:r>
          </a:p>
        </p:txBody>
      </p:sp>
    </p:spTree>
    <p:extLst>
      <p:ext uri="{BB962C8B-B14F-4D97-AF65-F5344CB8AC3E}">
        <p14:creationId xmlns:p14="http://schemas.microsoft.com/office/powerpoint/2010/main" val="20145602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Placement/replacement optimizations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Dead block prediction</a:t>
            </a:r>
          </a:p>
          <a:p>
            <a:r>
              <a:rPr lang="en-US" dirty="0"/>
              <a:t>LRU-stack location</a:t>
            </a:r>
          </a:p>
          <a:p>
            <a:r>
              <a:rPr lang="en-US" dirty="0"/>
              <a:t>Blend LRU and LFU</a:t>
            </a:r>
          </a:p>
          <a:p>
            <a:r>
              <a:rPr lang="en-US" dirty="0"/>
              <a:t>Inter-reference intervals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(c)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371325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940E8-99C7-2E4F-A90E-C79B4D7E3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Re-Reference Interval Prediction (RRIP)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5AD01E-30D1-6A4B-A4B9-D6066676C1F4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(c) Derek Chiou &amp; Mattan Erez &amp; Dam Sunwoo</a:t>
            </a:r>
            <a:endParaRPr lang="en-US" alt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67A87BB-0C2C-7E43-984D-809256E5E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CFE21017-A15E-064C-ACA7-4BB0422E0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96" y="1468955"/>
            <a:ext cx="8269807" cy="4570479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400598F-77C0-D44A-820D-0398497D3C09}"/>
              </a:ext>
            </a:extLst>
          </p:cNvPr>
          <p:cNvSpPr txBox="1"/>
          <p:nvPr/>
        </p:nvSpPr>
        <p:spPr>
          <a:xfrm>
            <a:off x="5791200" y="6169967"/>
            <a:ext cx="2281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[Jaleel+, ISCA 2010]</a:t>
            </a:r>
          </a:p>
        </p:txBody>
      </p:sp>
    </p:spTree>
    <p:extLst>
      <p:ext uri="{BB962C8B-B14F-4D97-AF65-F5344CB8AC3E}">
        <p14:creationId xmlns:p14="http://schemas.microsoft.com/office/powerpoint/2010/main" val="406541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Terms: Types of Misses</a:t>
            </a:r>
          </a:p>
        </p:txBody>
      </p:sp>
      <p:sp>
        <p:nvSpPr>
          <p:cNvPr id="532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Compulsory</a:t>
            </a:r>
          </a:p>
          <a:p>
            <a:pPr lvl="1" eaLnBrk="1" hangingPunct="1"/>
            <a:r>
              <a:rPr lang="en-US" dirty="0"/>
              <a:t>First access</a:t>
            </a:r>
          </a:p>
          <a:p>
            <a:pPr eaLnBrk="1" hangingPunct="1"/>
            <a:r>
              <a:rPr lang="en-US" dirty="0"/>
              <a:t>Conflict</a:t>
            </a:r>
          </a:p>
          <a:p>
            <a:pPr lvl="1" eaLnBrk="1" hangingPunct="1"/>
            <a:r>
              <a:rPr lang="en-US" dirty="0"/>
              <a:t>Cache is not associative enough</a:t>
            </a:r>
          </a:p>
          <a:p>
            <a:pPr eaLnBrk="1" hangingPunct="1"/>
            <a:r>
              <a:rPr lang="en-US" dirty="0"/>
              <a:t>Capacity</a:t>
            </a:r>
          </a:p>
          <a:p>
            <a:pPr lvl="1" eaLnBrk="1" hangingPunct="1"/>
            <a:r>
              <a:rPr lang="en-US" dirty="0"/>
              <a:t>Cache is not big enough, forced to make room</a:t>
            </a:r>
          </a:p>
          <a:p>
            <a:r>
              <a:rPr lang="en-US" dirty="0"/>
              <a:t>How to determine miss type:</a:t>
            </a:r>
          </a:p>
          <a:p>
            <a:pPr lvl="1"/>
            <a:r>
              <a:rPr lang="en-US" dirty="0"/>
              <a:t>Compulsory</a:t>
            </a:r>
          </a:p>
          <a:p>
            <a:pPr lvl="2"/>
            <a:r>
              <a:rPr lang="en-US" dirty="0"/>
              <a:t>no choice (first time seen or coherence invalidation)</a:t>
            </a:r>
          </a:p>
          <a:p>
            <a:pPr lvl="1"/>
            <a:r>
              <a:rPr lang="en-US" dirty="0"/>
              <a:t>Capacity</a:t>
            </a:r>
          </a:p>
          <a:p>
            <a:pPr lvl="2"/>
            <a:r>
              <a:rPr lang="en-US" dirty="0"/>
              <a:t>Simulate fully-associate cache with capacity, line size, and </a:t>
            </a:r>
            <a:r>
              <a:rPr lang="en-US" dirty="0" err="1"/>
              <a:t>alloc</a:t>
            </a:r>
            <a:r>
              <a:rPr lang="en-US" dirty="0"/>
              <a:t>/replacement policy; is miss – capacity miss</a:t>
            </a:r>
          </a:p>
          <a:p>
            <a:pPr lvl="1"/>
            <a:r>
              <a:rPr lang="en-US" dirty="0"/>
              <a:t>Conflict</a:t>
            </a:r>
          </a:p>
          <a:p>
            <a:pPr lvl="2"/>
            <a:r>
              <a:rPr lang="en-US" dirty="0"/>
              <a:t>Simulate given cache, if miss but not capacity miss, then conflict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sp>
        <p:nvSpPr>
          <p:cNvPr id="768003" name="Slide Number Placeholder 5"/>
          <p:cNvSpPr txBox="1">
            <a:spLocks noGrp="1"/>
          </p:cNvSpPr>
          <p:nvPr/>
        </p:nvSpPr>
        <p:spPr bwMode="auto">
          <a:xfrm>
            <a:off x="7010400" y="6615113"/>
            <a:ext cx="213360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E0A0EE5B-A210-4417-9AFA-AFC18C16728E}" type="slidenum">
              <a:rPr lang="en-US" altLang="en-US" sz="1000"/>
              <a:pPr algn="r" eaLnBrk="1" hangingPunct="1"/>
              <a:t>3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2693366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2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2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32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32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32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32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32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32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32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32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E4D48-A751-DE49-B14D-FE391E115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Re-Reference Interval Prediction (RRIP)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A1887-6DD2-1A42-ADBA-A2C3FB065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368344-F797-E04F-83F2-1A94A69A2DF0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(c) Derek Chiou &amp; Mattan Erez &amp; Dam Sunwoo</a:t>
            </a:r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6E3BE4-CFBE-DD4A-AB48-EBA2E4CBA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06" y="1433513"/>
            <a:ext cx="8686187" cy="4800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51C6C9-449B-E646-890C-65B3F7CC3C43}"/>
              </a:ext>
            </a:extLst>
          </p:cNvPr>
          <p:cNvSpPr txBox="1"/>
          <p:nvPr/>
        </p:nvSpPr>
        <p:spPr>
          <a:xfrm>
            <a:off x="5791200" y="6169967"/>
            <a:ext cx="2281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[Jaleel+, ISCA 2010]</a:t>
            </a:r>
          </a:p>
        </p:txBody>
      </p:sp>
    </p:spTree>
    <p:extLst>
      <p:ext uri="{BB962C8B-B14F-4D97-AF65-F5344CB8AC3E}">
        <p14:creationId xmlns:p14="http://schemas.microsoft.com/office/powerpoint/2010/main" val="39445514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EC01F-EC4E-C546-A2A6-CA0916956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Re-Reference Interval Prediction (RRIP)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917C-9BF1-124D-BF0C-534642051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into “long” re-reference interval and promote on hit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05254-9E18-0641-B900-78FF7D9A4577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(c) Derek Chiou &amp; Mattan Erez &amp; Dam Sunwoo</a:t>
            </a:r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7DACDA-A5A1-284F-ABD2-D75B40F24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905000"/>
            <a:ext cx="5905500" cy="47562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4A5F2C-5D25-8442-BB80-F5B0B5FFE0E6}"/>
              </a:ext>
            </a:extLst>
          </p:cNvPr>
          <p:cNvSpPr txBox="1"/>
          <p:nvPr/>
        </p:nvSpPr>
        <p:spPr>
          <a:xfrm>
            <a:off x="6553200" y="6427381"/>
            <a:ext cx="2281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[Jaleel+, ISCA 2010]</a:t>
            </a:r>
          </a:p>
        </p:txBody>
      </p:sp>
    </p:spTree>
    <p:extLst>
      <p:ext uri="{BB962C8B-B14F-4D97-AF65-F5344CB8AC3E}">
        <p14:creationId xmlns:p14="http://schemas.microsoft.com/office/powerpoint/2010/main" val="10241327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4D5B7-5917-2E4A-A1E8-D4897D7DE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DF9973-0F8B-324C-904F-BFED5B088E51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(c) Derek Chiou &amp; Mattan Erez &amp; Dam Sunwoo</a:t>
            </a:r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AF8199-9FE3-1949-B4FF-D92F1FADE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07" y="1468955"/>
            <a:ext cx="8603185" cy="475472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157EE7A-2AAF-A74B-B615-12F024F9E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Re-Reference Interval Prediction (RRIP)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9D8003-9672-B846-BA1C-1D6DB504BF5D}"/>
              </a:ext>
            </a:extLst>
          </p:cNvPr>
          <p:cNvSpPr txBox="1"/>
          <p:nvPr/>
        </p:nvSpPr>
        <p:spPr>
          <a:xfrm>
            <a:off x="6553200" y="6427381"/>
            <a:ext cx="2281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[Jaleel+, ISCA 2010]</a:t>
            </a:r>
          </a:p>
        </p:txBody>
      </p:sp>
    </p:spTree>
    <p:extLst>
      <p:ext uri="{BB962C8B-B14F-4D97-AF65-F5344CB8AC3E}">
        <p14:creationId xmlns:p14="http://schemas.microsoft.com/office/powerpoint/2010/main" val="27040323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 down on tag lookup?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 where the data is</a:t>
            </a:r>
          </a:p>
          <a:p>
            <a:r>
              <a:rPr lang="en-US" dirty="0"/>
              <a:t>E.g., way prediction</a:t>
            </a:r>
          </a:p>
          <a:p>
            <a:pPr lvl="1"/>
            <a:r>
              <a:rPr lang="en-US" dirty="0"/>
              <a:t>[Powell+, MICRO 2001]</a:t>
            </a:r>
          </a:p>
          <a:p>
            <a:pPr lvl="1"/>
            <a:r>
              <a:rPr lang="en-US" dirty="0"/>
              <a:t>Predict way; only 1 tag comparison performed that cycle</a:t>
            </a:r>
          </a:p>
          <a:p>
            <a:pPr lvl="1"/>
            <a:r>
              <a:rPr lang="en-US" dirty="0"/>
              <a:t>If miss:</a:t>
            </a:r>
          </a:p>
          <a:p>
            <a:pPr lvl="2"/>
            <a:r>
              <a:rPr lang="en-US" dirty="0"/>
              <a:t>Check other ways in set</a:t>
            </a:r>
          </a:p>
          <a:p>
            <a:pPr lvl="2"/>
            <a:r>
              <a:rPr lang="en-US" dirty="0"/>
              <a:t>Go to next level if not found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(c)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806771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Cache Control Instructions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 control over placement and replacement</a:t>
            </a:r>
          </a:p>
          <a:p>
            <a:r>
              <a:rPr lang="en-US" dirty="0"/>
              <a:t>PowerPC example:</a:t>
            </a:r>
          </a:p>
          <a:p>
            <a:pPr lvl="1"/>
            <a:r>
              <a:rPr lang="en-US" dirty="0" err="1"/>
              <a:t>dcbt</a:t>
            </a:r>
            <a:r>
              <a:rPr lang="en-US" dirty="0"/>
              <a:t>: data cache block touch</a:t>
            </a:r>
          </a:p>
          <a:p>
            <a:pPr lvl="1"/>
            <a:r>
              <a:rPr lang="en-US" dirty="0" err="1"/>
              <a:t>dcbtst</a:t>
            </a:r>
            <a:r>
              <a:rPr lang="en-US" dirty="0"/>
              <a:t>: data cache block touch for store</a:t>
            </a:r>
          </a:p>
          <a:p>
            <a:pPr lvl="1"/>
            <a:r>
              <a:rPr lang="en-US" dirty="0" err="1"/>
              <a:t>dcbz</a:t>
            </a:r>
            <a:r>
              <a:rPr lang="en-US" dirty="0"/>
              <a:t>: data cache block zero</a:t>
            </a:r>
          </a:p>
          <a:p>
            <a:pPr lvl="1"/>
            <a:r>
              <a:rPr lang="en-US" dirty="0" err="1"/>
              <a:t>dcbst</a:t>
            </a:r>
            <a:r>
              <a:rPr lang="en-US" dirty="0"/>
              <a:t>: data cache block store</a:t>
            </a:r>
          </a:p>
          <a:p>
            <a:pPr lvl="2"/>
            <a:r>
              <a:rPr lang="en-US" dirty="0"/>
              <a:t>Stores dirty data back to memory</a:t>
            </a:r>
          </a:p>
          <a:p>
            <a:pPr lvl="1"/>
            <a:r>
              <a:rPr lang="en-US" dirty="0" err="1"/>
              <a:t>dcbf</a:t>
            </a:r>
            <a:r>
              <a:rPr lang="en-US" dirty="0"/>
              <a:t>: data cache block flush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685590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SW care about cache (is it </a:t>
            </a:r>
            <a:r>
              <a:rPr lang="en-US" dirty="0" err="1"/>
              <a:t>microarch</a:t>
            </a:r>
            <a:r>
              <a:rPr lang="en-US" dirty="0"/>
              <a:t>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Recall: If architectural state changes are unaffected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uarch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So, despite cache control instructions and </a:t>
            </a:r>
            <a:r>
              <a:rPr lang="en-US" dirty="0" err="1">
                <a:sym typeface="Wingdings" panose="05000000000000000000" pitchFamily="2" charset="2"/>
              </a:rPr>
              <a:t>prefetch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a cache (for now) is </a:t>
            </a:r>
            <a:r>
              <a:rPr lang="en-US" dirty="0" err="1">
                <a:sym typeface="Wingdings" panose="05000000000000000000" pitchFamily="2" charset="2"/>
              </a:rPr>
              <a:t>uarch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We’ll revisit when we talk </a:t>
            </a:r>
            <a:r>
              <a:rPr lang="en-US">
                <a:sym typeface="Wingdings" panose="05000000000000000000" pitchFamily="2" charset="2"/>
              </a:rPr>
              <a:t>about parallelism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(c)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522264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2" name="Rectangle 11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dirty="0"/>
              <a:t>What did we learn?</a:t>
            </a:r>
            <a:br>
              <a:rPr lang="en-US" dirty="0"/>
            </a:br>
            <a:r>
              <a:rPr lang="en-US" dirty="0"/>
              <a:t>Caches: Automatic Management of Fast Storage</a:t>
            </a: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 dirty="0"/>
          </a:p>
        </p:txBody>
      </p:sp>
      <p:sp>
        <p:nvSpPr>
          <p:cNvPr id="759813" name="Rectangle 1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3276600"/>
            <a:ext cx="8153400" cy="3200400"/>
          </a:xfrm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sz="2200" dirty="0"/>
              <a:t>Assumptions: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memory access (~100ns) &gt;&gt; cache access (~1ns)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900" dirty="0"/>
              <a:t>Cache is smaller, faster, more expensive than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Programs exhibit </a:t>
            </a:r>
            <a:r>
              <a:rPr lang="en-US" b="1" i="1" dirty="0">
                <a:solidFill>
                  <a:schemeClr val="accent4">
                    <a:lumMod val="75000"/>
                  </a:schemeClr>
                </a:solidFill>
              </a:rPr>
              <a:t>temporal locality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900" dirty="0"/>
              <a:t>If an item is referenced, it will tend to be referenced again soon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Programs exhibit </a:t>
            </a:r>
            <a:r>
              <a:rPr lang="en-US" b="1" i="1" dirty="0">
                <a:solidFill>
                  <a:schemeClr val="accent4">
                    <a:lumMod val="75000"/>
                  </a:schemeClr>
                </a:solidFill>
              </a:rPr>
              <a:t>spatial locality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sz="1900" dirty="0"/>
              <a:t>If an item is referenced, the next item in memory is likely to be accessed soon</a:t>
            </a:r>
          </a:p>
        </p:txBody>
      </p:sp>
      <p:sp>
        <p:nvSpPr>
          <p:cNvPr id="759811" name="Slide Number Placeholder 5"/>
          <p:cNvSpPr txBox="1">
            <a:spLocks noGrp="1"/>
          </p:cNvSpPr>
          <p:nvPr/>
        </p:nvSpPr>
        <p:spPr bwMode="auto">
          <a:xfrm>
            <a:off x="7010400" y="6615113"/>
            <a:ext cx="213360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7658077F-808C-498F-B020-A690FD1E881D}" type="slidenum">
              <a:rPr lang="en-US" altLang="en-US" sz="1000"/>
              <a:pPr algn="r" eaLnBrk="1" hangingPunct="1"/>
              <a:t>36</a:t>
            </a:fld>
            <a:endParaRPr lang="en-US" altLang="en-US" sz="1000"/>
          </a:p>
        </p:txBody>
      </p:sp>
      <p:sp>
        <p:nvSpPr>
          <p:cNvPr id="759814" name="Rectangle 13"/>
          <p:cNvSpPr>
            <a:spLocks noChangeArrowheads="1"/>
          </p:cNvSpPr>
          <p:nvPr/>
        </p:nvSpPr>
        <p:spPr bwMode="auto">
          <a:xfrm>
            <a:off x="1219200" y="1752600"/>
            <a:ext cx="1219200" cy="914400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CPU</a:t>
            </a:r>
          </a:p>
        </p:txBody>
      </p:sp>
      <p:sp>
        <p:nvSpPr>
          <p:cNvPr id="759815" name="Rectangle 14"/>
          <p:cNvSpPr>
            <a:spLocks noChangeArrowheads="1"/>
          </p:cNvSpPr>
          <p:nvPr/>
        </p:nvSpPr>
        <p:spPr bwMode="auto">
          <a:xfrm>
            <a:off x="2743200" y="1752600"/>
            <a:ext cx="1219200" cy="914400"/>
          </a:xfrm>
          <a:prstGeom prst="rect">
            <a:avLst/>
          </a:prstGeom>
          <a:solidFill>
            <a:schemeClr val="accent6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/>
              <a:t>Cache</a:t>
            </a:r>
          </a:p>
          <a:p>
            <a:pPr algn="ctr" eaLnBrk="0" hangingPunct="0"/>
            <a:r>
              <a:rPr lang="en-US" dirty="0"/>
              <a:t>$</a:t>
            </a:r>
          </a:p>
        </p:txBody>
      </p:sp>
      <p:sp>
        <p:nvSpPr>
          <p:cNvPr id="759816" name="Rectangle 15"/>
          <p:cNvSpPr>
            <a:spLocks noChangeArrowheads="1"/>
          </p:cNvSpPr>
          <p:nvPr/>
        </p:nvSpPr>
        <p:spPr bwMode="auto">
          <a:xfrm>
            <a:off x="6477000" y="1752600"/>
            <a:ext cx="1219200" cy="9144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Memory</a:t>
            </a:r>
          </a:p>
        </p:txBody>
      </p:sp>
      <p:cxnSp>
        <p:nvCxnSpPr>
          <p:cNvPr id="759817" name="AutoShape 16"/>
          <p:cNvCxnSpPr>
            <a:cxnSpLocks noChangeShapeType="1"/>
            <a:stCxn id="759814" idx="3"/>
            <a:endCxn id="759815" idx="1"/>
          </p:cNvCxnSpPr>
          <p:nvPr/>
        </p:nvCxnSpPr>
        <p:spPr bwMode="auto">
          <a:xfrm>
            <a:off x="2438400" y="2209800"/>
            <a:ext cx="304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9818" name="AutoShape 17"/>
          <p:cNvCxnSpPr>
            <a:cxnSpLocks noChangeShapeType="1"/>
            <a:stCxn id="759815" idx="3"/>
            <a:endCxn id="759816" idx="1"/>
          </p:cNvCxnSpPr>
          <p:nvPr/>
        </p:nvCxnSpPr>
        <p:spPr bwMode="auto">
          <a:xfrm>
            <a:off x="3962400" y="2209800"/>
            <a:ext cx="2514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3766691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What To Do On Miss?</a:t>
            </a:r>
          </a:p>
        </p:txBody>
      </p:sp>
      <p:sp>
        <p:nvSpPr>
          <p:cNvPr id="77005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Put into cache or not?</a:t>
            </a:r>
          </a:p>
          <a:p>
            <a:pPr lvl="1" eaLnBrk="1" hangingPunct="1"/>
            <a:r>
              <a:rPr lang="en-US"/>
              <a:t>Any reason not to put into cache?</a:t>
            </a:r>
          </a:p>
          <a:p>
            <a:pPr lvl="1" eaLnBrk="1" hangingPunct="1"/>
            <a:endParaRPr lang="en-US"/>
          </a:p>
          <a:p>
            <a:pPr eaLnBrk="1" hangingPunct="1"/>
            <a:r>
              <a:rPr lang="en-US"/>
              <a:t>Difference between loads and stores?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sp>
        <p:nvSpPr>
          <p:cNvPr id="770051" name="Slide Number Placeholder 5"/>
          <p:cNvSpPr txBox="1">
            <a:spLocks noGrp="1"/>
          </p:cNvSpPr>
          <p:nvPr/>
        </p:nvSpPr>
        <p:spPr bwMode="auto">
          <a:xfrm>
            <a:off x="7010400" y="6615113"/>
            <a:ext cx="213360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B1A3E418-2D85-4852-9658-4718349DD674}" type="slidenum">
              <a:rPr lang="en-US" altLang="en-US" sz="1000"/>
              <a:pPr algn="r" eaLnBrk="1" hangingPunct="1"/>
              <a:t>4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2120935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10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/>
              <a:t>Replacement Policy</a:t>
            </a:r>
          </a:p>
        </p:txBody>
      </p:sp>
      <p:sp>
        <p:nvSpPr>
          <p:cNvPr id="772102" name="Rectangle 4"/>
          <p:cNvSpPr>
            <a:spLocks noGrp="1" noChangeArrowheads="1"/>
          </p:cNvSpPr>
          <p:nvPr>
            <p:ph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dirty="0"/>
              <a:t>Which block should be replaced?</a:t>
            </a:r>
          </a:p>
          <a:p>
            <a:pPr lvl="1" eaLnBrk="1" hangingPunct="1"/>
            <a:r>
              <a:rPr lang="en-US" dirty="0"/>
              <a:t>Direct mapped?</a:t>
            </a:r>
          </a:p>
          <a:p>
            <a:pPr lvl="1" eaLnBrk="1" hangingPunct="1"/>
            <a:r>
              <a:rPr lang="en-US" dirty="0"/>
              <a:t>Associative caches?</a:t>
            </a:r>
          </a:p>
          <a:p>
            <a:pPr eaLnBrk="1" hangingPunct="1"/>
            <a:r>
              <a:rPr lang="en-US" dirty="0"/>
              <a:t>Replacement Policy</a:t>
            </a:r>
          </a:p>
          <a:p>
            <a:pPr lvl="1" eaLnBrk="1" hangingPunct="1"/>
            <a:r>
              <a:rPr lang="en-US" dirty="0"/>
              <a:t>Least Recently Used (LRU)</a:t>
            </a:r>
          </a:p>
          <a:p>
            <a:pPr lvl="2" eaLnBrk="1" hangingPunct="1"/>
            <a:r>
              <a:rPr lang="en-US" dirty="0"/>
              <a:t>difficult to implement perfect LRU</a:t>
            </a:r>
          </a:p>
          <a:p>
            <a:pPr lvl="2" eaLnBrk="1" hangingPunct="1"/>
            <a:r>
              <a:rPr lang="en-US" dirty="0"/>
              <a:t>Need log</a:t>
            </a:r>
            <a:r>
              <a:rPr lang="en-US" baseline="-25000" dirty="0"/>
              <a:t>2</a:t>
            </a:r>
            <a:r>
              <a:rPr lang="en-US" dirty="0"/>
              <a:t>(n!) bits to represent state for n-way set-associative structure</a:t>
            </a:r>
          </a:p>
          <a:p>
            <a:pPr lvl="1" eaLnBrk="1" hangingPunct="1"/>
            <a:r>
              <a:rPr lang="en-US" dirty="0"/>
              <a:t>Least Frequently Used (LFU)</a:t>
            </a:r>
          </a:p>
          <a:p>
            <a:pPr lvl="1" eaLnBrk="1" hangingPunct="1"/>
            <a:r>
              <a:rPr lang="en-US" dirty="0"/>
              <a:t>Random </a:t>
            </a:r>
          </a:p>
          <a:p>
            <a:pPr lvl="1" eaLnBrk="1" hangingPunct="1"/>
            <a:r>
              <a:rPr lang="en-US" dirty="0"/>
              <a:t>FIFO (uncommon)</a:t>
            </a:r>
          </a:p>
          <a:p>
            <a:pPr lvl="1" eaLnBrk="1" hangingPunct="1"/>
            <a:r>
              <a:rPr lang="en-US" dirty="0"/>
              <a:t>LIFO (uncommon)</a:t>
            </a:r>
          </a:p>
          <a:p>
            <a:pPr lvl="1" eaLnBrk="1" hangingPunct="1"/>
            <a:r>
              <a:rPr lang="en-US" dirty="0"/>
              <a:t>Optimal?</a:t>
            </a:r>
          </a:p>
          <a:p>
            <a:pPr lvl="2"/>
            <a:r>
              <a:rPr lang="en-US" dirty="0" err="1"/>
              <a:t>Belady’s</a:t>
            </a:r>
            <a:r>
              <a:rPr lang="en-US" dirty="0"/>
              <a:t> algorithm: Replace most distant reuse in the future</a:t>
            </a:r>
          </a:p>
          <a:p>
            <a:pPr lvl="3"/>
            <a:r>
              <a:rPr lang="en-US" dirty="0"/>
              <a:t>[IBM Journal, 1966]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sp>
        <p:nvSpPr>
          <p:cNvPr id="772099" name="Slide Number Placeholder 5"/>
          <p:cNvSpPr txBox="1">
            <a:spLocks noGrp="1"/>
          </p:cNvSpPr>
          <p:nvPr/>
        </p:nvSpPr>
        <p:spPr bwMode="auto">
          <a:xfrm>
            <a:off x="7010400" y="6615113"/>
            <a:ext cx="213360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F5B0AE27-11A8-4812-8FD2-17C8F60466B3}" type="slidenum">
              <a:rPr lang="en-US" altLang="en-US" sz="1000"/>
              <a:pPr algn="r" eaLnBrk="1" hangingPunct="1"/>
              <a:t>5</a:t>
            </a:fld>
            <a:endParaRPr lang="en-US" altLang="en-US" sz="1000"/>
          </a:p>
        </p:txBody>
      </p:sp>
      <p:sp>
        <p:nvSpPr>
          <p:cNvPr id="772101" name="Rectangle 3"/>
          <p:cNvSpPr>
            <a:spLocks noChangeArrowheads="1"/>
          </p:cNvSpPr>
          <p:nvPr/>
        </p:nvSpPr>
        <p:spPr bwMode="auto">
          <a:xfrm>
            <a:off x="1127125" y="1939925"/>
            <a:ext cx="7754938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9641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203" name="Rectangle 9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dirty="0"/>
              <a:t>One Implementation of Hardware LRU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sp>
        <p:nvSpPr>
          <p:cNvPr id="776195" name="Slide Number Placeholder 5"/>
          <p:cNvSpPr txBox="1">
            <a:spLocks noGrp="1"/>
          </p:cNvSpPr>
          <p:nvPr/>
        </p:nvSpPr>
        <p:spPr bwMode="auto">
          <a:xfrm>
            <a:off x="7010400" y="6615113"/>
            <a:ext cx="213360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A6DFFA57-7398-48B2-AED2-6DC248FD14D7}" type="slidenum">
              <a:rPr lang="en-US" altLang="en-US" sz="1000"/>
              <a:pPr algn="r" eaLnBrk="1" hangingPunct="1"/>
              <a:t>6</a:t>
            </a:fld>
            <a:endParaRPr lang="en-US" altLang="en-US" sz="1000"/>
          </a:p>
        </p:txBody>
      </p:sp>
      <p:sp>
        <p:nvSpPr>
          <p:cNvPr id="776196" name="Rectangle 2"/>
          <p:cNvSpPr>
            <a:spLocks noChangeArrowheads="1"/>
          </p:cNvSpPr>
          <p:nvPr/>
        </p:nvSpPr>
        <p:spPr bwMode="auto">
          <a:xfrm>
            <a:off x="2422525" y="1482725"/>
            <a:ext cx="475297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/>
              <a:t>	0	1	2	3</a:t>
            </a:r>
          </a:p>
          <a:p>
            <a:pPr eaLnBrk="0" hangingPunct="0"/>
            <a:r>
              <a:rPr lang="en-US" b="1"/>
              <a:t>3	0	0	0	0</a:t>
            </a:r>
          </a:p>
          <a:p>
            <a:pPr eaLnBrk="0" hangingPunct="0"/>
            <a:r>
              <a:rPr lang="en-US" b="1"/>
              <a:t>2	0	0	0	0	</a:t>
            </a:r>
          </a:p>
          <a:p>
            <a:pPr eaLnBrk="0" hangingPunct="0"/>
            <a:r>
              <a:rPr lang="en-US" b="1"/>
              <a:t>1	0	0	0	0</a:t>
            </a:r>
          </a:p>
          <a:p>
            <a:pPr eaLnBrk="0" hangingPunct="0"/>
            <a:r>
              <a:rPr lang="en-US" b="1"/>
              <a:t>0	0	1	1	1</a:t>
            </a:r>
          </a:p>
        </p:txBody>
      </p:sp>
      <p:sp>
        <p:nvSpPr>
          <p:cNvPr id="776197" name="Rectangle 3"/>
          <p:cNvSpPr>
            <a:spLocks noChangeArrowheads="1"/>
          </p:cNvSpPr>
          <p:nvPr/>
        </p:nvSpPr>
        <p:spPr bwMode="auto">
          <a:xfrm>
            <a:off x="1889125" y="240982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 i="1"/>
              <a:t>j</a:t>
            </a:r>
          </a:p>
        </p:txBody>
      </p:sp>
      <p:sp>
        <p:nvSpPr>
          <p:cNvPr id="776198" name="Rectangle 4"/>
          <p:cNvSpPr>
            <a:spLocks noChangeArrowheads="1"/>
          </p:cNvSpPr>
          <p:nvPr/>
        </p:nvSpPr>
        <p:spPr bwMode="auto">
          <a:xfrm>
            <a:off x="4251325" y="101282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 i="1"/>
              <a:t>k</a:t>
            </a:r>
          </a:p>
        </p:txBody>
      </p:sp>
      <p:sp>
        <p:nvSpPr>
          <p:cNvPr id="776199" name="Rectangle 5"/>
          <p:cNvSpPr>
            <a:spLocks noChangeArrowheads="1"/>
          </p:cNvSpPr>
          <p:nvPr/>
        </p:nvSpPr>
        <p:spPr bwMode="auto">
          <a:xfrm>
            <a:off x="6842125" y="1914525"/>
            <a:ext cx="155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/>
              <a:t>4-way set</a:t>
            </a:r>
          </a:p>
        </p:txBody>
      </p:sp>
      <p:sp>
        <p:nvSpPr>
          <p:cNvPr id="776200" name="Rectangle 6"/>
          <p:cNvSpPr>
            <a:spLocks noChangeArrowheads="1"/>
          </p:cNvSpPr>
          <p:nvPr/>
        </p:nvSpPr>
        <p:spPr bwMode="auto">
          <a:xfrm>
            <a:off x="962025" y="3786188"/>
            <a:ext cx="6773863" cy="26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800"/>
              <a:t>when the i’th block is referenced</a:t>
            </a:r>
          </a:p>
          <a:p>
            <a:pPr eaLnBrk="0" hangingPunct="0"/>
            <a:r>
              <a:rPr lang="en-US" sz="2800"/>
              <a:t>	row i is set to 1</a:t>
            </a:r>
          </a:p>
          <a:p>
            <a:pPr eaLnBrk="0" hangingPunct="0"/>
            <a:r>
              <a:rPr lang="en-US" sz="2800"/>
              <a:t>	column i is set to 0</a:t>
            </a:r>
          </a:p>
          <a:p>
            <a:pPr eaLnBrk="0" hangingPunct="0"/>
            <a:r>
              <a:rPr lang="en-US" sz="2800"/>
              <a:t>the row containing all 0’s is the LRU block</a:t>
            </a:r>
          </a:p>
          <a:p>
            <a:pPr eaLnBrk="0" hangingPunct="0"/>
            <a:r>
              <a:rPr lang="en-US" sz="2800"/>
              <a:t>	</a:t>
            </a:r>
          </a:p>
          <a:p>
            <a:pPr eaLnBrk="0" hangingPunct="0"/>
            <a:r>
              <a:rPr lang="en-US" sz="2800"/>
              <a:t>	example: 	</a:t>
            </a:r>
            <a:r>
              <a:rPr lang="en-US" sz="2800">
                <a:solidFill>
                  <a:srgbClr val="FF0000"/>
                </a:solidFill>
              </a:rPr>
              <a:t>b0</a:t>
            </a:r>
            <a:r>
              <a:rPr lang="en-US" sz="2800"/>
              <a:t>, b1, b2, b3, b0, b2</a:t>
            </a:r>
          </a:p>
        </p:txBody>
      </p:sp>
      <p:sp>
        <p:nvSpPr>
          <p:cNvPr id="776201" name="Line 7"/>
          <p:cNvSpPr>
            <a:spLocks noChangeShapeType="1"/>
          </p:cNvSpPr>
          <p:nvPr/>
        </p:nvSpPr>
        <p:spPr bwMode="auto">
          <a:xfrm>
            <a:off x="2489200" y="1866900"/>
            <a:ext cx="4152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6202" name="Line 8"/>
          <p:cNvSpPr>
            <a:spLocks noChangeShapeType="1"/>
          </p:cNvSpPr>
          <p:nvPr/>
        </p:nvSpPr>
        <p:spPr bwMode="auto">
          <a:xfrm>
            <a:off x="3073400" y="1600200"/>
            <a:ext cx="0" cy="1714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0951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1" name="Rectangle 9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dirty="0"/>
              <a:t>One Implementation of Hardware LRU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sp>
        <p:nvSpPr>
          <p:cNvPr id="778243" name="Slide Number Placeholder 5"/>
          <p:cNvSpPr txBox="1">
            <a:spLocks noGrp="1"/>
          </p:cNvSpPr>
          <p:nvPr/>
        </p:nvSpPr>
        <p:spPr bwMode="auto">
          <a:xfrm>
            <a:off x="7010400" y="6615113"/>
            <a:ext cx="213360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8BE3444E-2A1D-4698-B9F4-5C268AD929B0}" type="slidenum">
              <a:rPr lang="en-US" altLang="en-US" sz="1000"/>
              <a:pPr algn="r" eaLnBrk="1" hangingPunct="1"/>
              <a:t>7</a:t>
            </a:fld>
            <a:endParaRPr lang="en-US" altLang="en-US" sz="1000"/>
          </a:p>
        </p:txBody>
      </p:sp>
      <p:sp>
        <p:nvSpPr>
          <p:cNvPr id="778244" name="Rectangle 2"/>
          <p:cNvSpPr>
            <a:spLocks noChangeArrowheads="1"/>
          </p:cNvSpPr>
          <p:nvPr/>
        </p:nvSpPr>
        <p:spPr bwMode="auto">
          <a:xfrm>
            <a:off x="2422525" y="1482725"/>
            <a:ext cx="475297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/>
              <a:t>	0	1	2	3</a:t>
            </a:r>
          </a:p>
          <a:p>
            <a:pPr eaLnBrk="0" hangingPunct="0"/>
            <a:r>
              <a:rPr lang="en-US" b="1"/>
              <a:t>3	0	0	0	0</a:t>
            </a:r>
          </a:p>
          <a:p>
            <a:pPr eaLnBrk="0" hangingPunct="0"/>
            <a:r>
              <a:rPr lang="en-US" b="1"/>
              <a:t>2	0	0	0	0	</a:t>
            </a:r>
          </a:p>
          <a:p>
            <a:pPr eaLnBrk="0" hangingPunct="0"/>
            <a:r>
              <a:rPr lang="en-US" b="1"/>
              <a:t>1	1	0	1	1</a:t>
            </a:r>
          </a:p>
          <a:p>
            <a:pPr eaLnBrk="0" hangingPunct="0"/>
            <a:r>
              <a:rPr lang="en-US" b="1"/>
              <a:t>0	0	0	1	1</a:t>
            </a:r>
          </a:p>
        </p:txBody>
      </p:sp>
      <p:sp>
        <p:nvSpPr>
          <p:cNvPr id="778245" name="Rectangle 3"/>
          <p:cNvSpPr>
            <a:spLocks noChangeArrowheads="1"/>
          </p:cNvSpPr>
          <p:nvPr/>
        </p:nvSpPr>
        <p:spPr bwMode="auto">
          <a:xfrm>
            <a:off x="1889125" y="240982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 i="1"/>
              <a:t>j</a:t>
            </a:r>
          </a:p>
        </p:txBody>
      </p:sp>
      <p:sp>
        <p:nvSpPr>
          <p:cNvPr id="778246" name="Rectangle 4"/>
          <p:cNvSpPr>
            <a:spLocks noChangeArrowheads="1"/>
          </p:cNvSpPr>
          <p:nvPr/>
        </p:nvSpPr>
        <p:spPr bwMode="auto">
          <a:xfrm>
            <a:off x="4251325" y="101282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 i="1"/>
              <a:t>k</a:t>
            </a:r>
          </a:p>
        </p:txBody>
      </p:sp>
      <p:sp>
        <p:nvSpPr>
          <p:cNvPr id="778247" name="Rectangle 5"/>
          <p:cNvSpPr>
            <a:spLocks noChangeArrowheads="1"/>
          </p:cNvSpPr>
          <p:nvPr/>
        </p:nvSpPr>
        <p:spPr bwMode="auto">
          <a:xfrm>
            <a:off x="6842125" y="1914525"/>
            <a:ext cx="155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/>
              <a:t>4-way set</a:t>
            </a:r>
          </a:p>
        </p:txBody>
      </p:sp>
      <p:sp>
        <p:nvSpPr>
          <p:cNvPr id="778248" name="Rectangle 6"/>
          <p:cNvSpPr>
            <a:spLocks noChangeArrowheads="1"/>
          </p:cNvSpPr>
          <p:nvPr/>
        </p:nvSpPr>
        <p:spPr bwMode="auto">
          <a:xfrm>
            <a:off x="962025" y="3786188"/>
            <a:ext cx="6773863" cy="26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800"/>
              <a:t>when the i’th block is referenced</a:t>
            </a:r>
          </a:p>
          <a:p>
            <a:pPr eaLnBrk="0" hangingPunct="0"/>
            <a:r>
              <a:rPr lang="en-US" sz="2800"/>
              <a:t>	row i is set to 1</a:t>
            </a:r>
          </a:p>
          <a:p>
            <a:pPr eaLnBrk="0" hangingPunct="0"/>
            <a:r>
              <a:rPr lang="en-US" sz="2800"/>
              <a:t>	column i is set to 0</a:t>
            </a:r>
          </a:p>
          <a:p>
            <a:pPr eaLnBrk="0" hangingPunct="0"/>
            <a:r>
              <a:rPr lang="en-US" sz="2800"/>
              <a:t>the row containing all 0’s is the LRU block</a:t>
            </a:r>
          </a:p>
          <a:p>
            <a:pPr eaLnBrk="0" hangingPunct="0"/>
            <a:r>
              <a:rPr lang="en-US" sz="2800"/>
              <a:t>	</a:t>
            </a:r>
          </a:p>
          <a:p>
            <a:pPr eaLnBrk="0" hangingPunct="0"/>
            <a:r>
              <a:rPr lang="en-US" sz="2800"/>
              <a:t>	example: 	b0, </a:t>
            </a:r>
            <a:r>
              <a:rPr lang="en-US" sz="2800">
                <a:solidFill>
                  <a:srgbClr val="FF0000"/>
                </a:solidFill>
              </a:rPr>
              <a:t>b1</a:t>
            </a:r>
            <a:r>
              <a:rPr lang="en-US" sz="2800"/>
              <a:t>, b2, b3, b0, b2</a:t>
            </a:r>
          </a:p>
        </p:txBody>
      </p:sp>
      <p:sp>
        <p:nvSpPr>
          <p:cNvPr id="778249" name="Line 7"/>
          <p:cNvSpPr>
            <a:spLocks noChangeShapeType="1"/>
          </p:cNvSpPr>
          <p:nvPr/>
        </p:nvSpPr>
        <p:spPr bwMode="auto">
          <a:xfrm>
            <a:off x="2489200" y="1866900"/>
            <a:ext cx="4152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250" name="Line 8"/>
          <p:cNvSpPr>
            <a:spLocks noChangeShapeType="1"/>
          </p:cNvSpPr>
          <p:nvPr/>
        </p:nvSpPr>
        <p:spPr bwMode="auto">
          <a:xfrm>
            <a:off x="3073400" y="1600200"/>
            <a:ext cx="0" cy="1714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5040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299" name="Rectangle 9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dirty="0"/>
              <a:t>One Implementation of Hardware LRU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sp>
        <p:nvSpPr>
          <p:cNvPr id="780291" name="Slide Number Placeholder 5"/>
          <p:cNvSpPr txBox="1">
            <a:spLocks noGrp="1"/>
          </p:cNvSpPr>
          <p:nvPr/>
        </p:nvSpPr>
        <p:spPr bwMode="auto">
          <a:xfrm>
            <a:off x="7010400" y="6615113"/>
            <a:ext cx="213360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E13D0F94-DA37-4E20-976A-CEA49BC45670}" type="slidenum">
              <a:rPr lang="en-US" altLang="en-US" sz="1000"/>
              <a:pPr algn="r" eaLnBrk="1" hangingPunct="1"/>
              <a:t>8</a:t>
            </a:fld>
            <a:endParaRPr lang="en-US" altLang="en-US" sz="1000"/>
          </a:p>
        </p:txBody>
      </p:sp>
      <p:sp>
        <p:nvSpPr>
          <p:cNvPr id="780292" name="Rectangle 2"/>
          <p:cNvSpPr>
            <a:spLocks noChangeArrowheads="1"/>
          </p:cNvSpPr>
          <p:nvPr/>
        </p:nvSpPr>
        <p:spPr bwMode="auto">
          <a:xfrm>
            <a:off x="2422525" y="1482725"/>
            <a:ext cx="475297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/>
              <a:t>	0	1	2	3</a:t>
            </a:r>
          </a:p>
          <a:p>
            <a:pPr eaLnBrk="0" hangingPunct="0"/>
            <a:r>
              <a:rPr lang="en-US" b="1"/>
              <a:t>3	0	0	0	0</a:t>
            </a:r>
          </a:p>
          <a:p>
            <a:pPr eaLnBrk="0" hangingPunct="0"/>
            <a:r>
              <a:rPr lang="en-US" b="1"/>
              <a:t>2	1	1	0	1	</a:t>
            </a:r>
          </a:p>
          <a:p>
            <a:pPr eaLnBrk="0" hangingPunct="0"/>
            <a:r>
              <a:rPr lang="en-US" b="1"/>
              <a:t>1	1	0	0	1</a:t>
            </a:r>
          </a:p>
          <a:p>
            <a:pPr eaLnBrk="0" hangingPunct="0"/>
            <a:r>
              <a:rPr lang="en-US" b="1"/>
              <a:t>0	0	0	0	1</a:t>
            </a:r>
          </a:p>
        </p:txBody>
      </p:sp>
      <p:sp>
        <p:nvSpPr>
          <p:cNvPr id="780293" name="Rectangle 3"/>
          <p:cNvSpPr>
            <a:spLocks noChangeArrowheads="1"/>
          </p:cNvSpPr>
          <p:nvPr/>
        </p:nvSpPr>
        <p:spPr bwMode="auto">
          <a:xfrm>
            <a:off x="1889125" y="240982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 i="1"/>
              <a:t>j</a:t>
            </a:r>
          </a:p>
        </p:txBody>
      </p:sp>
      <p:sp>
        <p:nvSpPr>
          <p:cNvPr id="780294" name="Rectangle 4"/>
          <p:cNvSpPr>
            <a:spLocks noChangeArrowheads="1"/>
          </p:cNvSpPr>
          <p:nvPr/>
        </p:nvSpPr>
        <p:spPr bwMode="auto">
          <a:xfrm>
            <a:off x="4251325" y="101282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 i="1"/>
              <a:t>k</a:t>
            </a:r>
          </a:p>
        </p:txBody>
      </p:sp>
      <p:sp>
        <p:nvSpPr>
          <p:cNvPr id="780295" name="Rectangle 5"/>
          <p:cNvSpPr>
            <a:spLocks noChangeArrowheads="1"/>
          </p:cNvSpPr>
          <p:nvPr/>
        </p:nvSpPr>
        <p:spPr bwMode="auto">
          <a:xfrm>
            <a:off x="6842125" y="1914525"/>
            <a:ext cx="155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/>
              <a:t>4-way set</a:t>
            </a:r>
          </a:p>
        </p:txBody>
      </p:sp>
      <p:sp>
        <p:nvSpPr>
          <p:cNvPr id="780296" name="Rectangle 6"/>
          <p:cNvSpPr>
            <a:spLocks noChangeArrowheads="1"/>
          </p:cNvSpPr>
          <p:nvPr/>
        </p:nvSpPr>
        <p:spPr bwMode="auto">
          <a:xfrm>
            <a:off x="962025" y="3786188"/>
            <a:ext cx="6773863" cy="26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800"/>
              <a:t>when the i’th block is referenced</a:t>
            </a:r>
          </a:p>
          <a:p>
            <a:pPr eaLnBrk="0" hangingPunct="0"/>
            <a:r>
              <a:rPr lang="en-US" sz="2800"/>
              <a:t>	row i is set to 1</a:t>
            </a:r>
          </a:p>
          <a:p>
            <a:pPr eaLnBrk="0" hangingPunct="0"/>
            <a:r>
              <a:rPr lang="en-US" sz="2800"/>
              <a:t>	column i is set to 0</a:t>
            </a:r>
          </a:p>
          <a:p>
            <a:pPr eaLnBrk="0" hangingPunct="0"/>
            <a:r>
              <a:rPr lang="en-US" sz="2800"/>
              <a:t>the row containing all 0’s is the LRU block</a:t>
            </a:r>
          </a:p>
          <a:p>
            <a:pPr eaLnBrk="0" hangingPunct="0"/>
            <a:r>
              <a:rPr lang="en-US" sz="2800"/>
              <a:t>	</a:t>
            </a:r>
          </a:p>
          <a:p>
            <a:pPr eaLnBrk="0" hangingPunct="0"/>
            <a:r>
              <a:rPr lang="en-US" sz="2800"/>
              <a:t>	example: 	b0, b1, </a:t>
            </a:r>
            <a:r>
              <a:rPr lang="en-US" sz="2800">
                <a:solidFill>
                  <a:srgbClr val="FF0000"/>
                </a:solidFill>
              </a:rPr>
              <a:t>b2</a:t>
            </a:r>
            <a:r>
              <a:rPr lang="en-US" sz="2800"/>
              <a:t>, b3, b0, b2</a:t>
            </a:r>
          </a:p>
        </p:txBody>
      </p:sp>
      <p:sp>
        <p:nvSpPr>
          <p:cNvPr id="780297" name="Line 7"/>
          <p:cNvSpPr>
            <a:spLocks noChangeShapeType="1"/>
          </p:cNvSpPr>
          <p:nvPr/>
        </p:nvSpPr>
        <p:spPr bwMode="auto">
          <a:xfrm>
            <a:off x="2489200" y="1866900"/>
            <a:ext cx="4152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0298" name="Line 8"/>
          <p:cNvSpPr>
            <a:spLocks noChangeShapeType="1"/>
          </p:cNvSpPr>
          <p:nvPr/>
        </p:nvSpPr>
        <p:spPr bwMode="auto">
          <a:xfrm>
            <a:off x="3073400" y="1600200"/>
            <a:ext cx="0" cy="1714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5477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47" name="Rectangle 9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dirty="0"/>
              <a:t>One Implementation of Hardware LRU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fi-FI" altLang="en-US"/>
              <a:t>(c) Derek Chiou &amp; Mattan Erez &amp; Dam Sunwoo</a:t>
            </a:r>
            <a:endParaRPr lang="en-US" altLang="en-US"/>
          </a:p>
        </p:txBody>
      </p:sp>
      <p:sp>
        <p:nvSpPr>
          <p:cNvPr id="782339" name="Slide Number Placeholder 5"/>
          <p:cNvSpPr txBox="1">
            <a:spLocks noGrp="1"/>
          </p:cNvSpPr>
          <p:nvPr/>
        </p:nvSpPr>
        <p:spPr bwMode="auto">
          <a:xfrm>
            <a:off x="7010400" y="6615113"/>
            <a:ext cx="213360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4E6A26DE-8D99-4758-957E-DD5871226358}" type="slidenum">
              <a:rPr lang="en-US" altLang="en-US" sz="1000"/>
              <a:pPr algn="r" eaLnBrk="1" hangingPunct="1"/>
              <a:t>9</a:t>
            </a:fld>
            <a:endParaRPr lang="en-US" altLang="en-US" sz="1000"/>
          </a:p>
        </p:txBody>
      </p:sp>
      <p:sp>
        <p:nvSpPr>
          <p:cNvPr id="782340" name="Rectangle 2"/>
          <p:cNvSpPr>
            <a:spLocks noChangeArrowheads="1"/>
          </p:cNvSpPr>
          <p:nvPr/>
        </p:nvSpPr>
        <p:spPr bwMode="auto">
          <a:xfrm>
            <a:off x="2422525" y="1482725"/>
            <a:ext cx="475297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/>
              <a:t>	0	1	2	3</a:t>
            </a:r>
          </a:p>
          <a:p>
            <a:pPr eaLnBrk="0" hangingPunct="0"/>
            <a:r>
              <a:rPr lang="en-US" b="1"/>
              <a:t>3	1	1	1	0</a:t>
            </a:r>
          </a:p>
          <a:p>
            <a:pPr eaLnBrk="0" hangingPunct="0"/>
            <a:r>
              <a:rPr lang="en-US" b="1"/>
              <a:t>2	1	1	0	0	</a:t>
            </a:r>
          </a:p>
          <a:p>
            <a:pPr eaLnBrk="0" hangingPunct="0"/>
            <a:r>
              <a:rPr lang="en-US" b="1"/>
              <a:t>1	1	0	0	0</a:t>
            </a:r>
          </a:p>
          <a:p>
            <a:pPr eaLnBrk="0" hangingPunct="0"/>
            <a:r>
              <a:rPr lang="en-US" b="1"/>
              <a:t>0	0	0	0	0</a:t>
            </a:r>
          </a:p>
        </p:txBody>
      </p:sp>
      <p:sp>
        <p:nvSpPr>
          <p:cNvPr id="782341" name="Rectangle 3"/>
          <p:cNvSpPr>
            <a:spLocks noChangeArrowheads="1"/>
          </p:cNvSpPr>
          <p:nvPr/>
        </p:nvSpPr>
        <p:spPr bwMode="auto">
          <a:xfrm>
            <a:off x="1889125" y="240982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 i="1"/>
              <a:t>j</a:t>
            </a:r>
          </a:p>
        </p:txBody>
      </p:sp>
      <p:sp>
        <p:nvSpPr>
          <p:cNvPr id="782342" name="Rectangle 4"/>
          <p:cNvSpPr>
            <a:spLocks noChangeArrowheads="1"/>
          </p:cNvSpPr>
          <p:nvPr/>
        </p:nvSpPr>
        <p:spPr bwMode="auto">
          <a:xfrm>
            <a:off x="4251325" y="101282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 i="1"/>
              <a:t>k</a:t>
            </a:r>
          </a:p>
        </p:txBody>
      </p:sp>
      <p:sp>
        <p:nvSpPr>
          <p:cNvPr id="782343" name="Rectangle 5"/>
          <p:cNvSpPr>
            <a:spLocks noChangeArrowheads="1"/>
          </p:cNvSpPr>
          <p:nvPr/>
        </p:nvSpPr>
        <p:spPr bwMode="auto">
          <a:xfrm>
            <a:off x="6842125" y="1914525"/>
            <a:ext cx="155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/>
              <a:t>4-way set</a:t>
            </a:r>
          </a:p>
        </p:txBody>
      </p:sp>
      <p:sp>
        <p:nvSpPr>
          <p:cNvPr id="782344" name="Rectangle 6"/>
          <p:cNvSpPr>
            <a:spLocks noChangeArrowheads="1"/>
          </p:cNvSpPr>
          <p:nvPr/>
        </p:nvSpPr>
        <p:spPr bwMode="auto">
          <a:xfrm>
            <a:off x="962025" y="3786188"/>
            <a:ext cx="6773863" cy="26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800"/>
              <a:t>when the i’th block is referenced</a:t>
            </a:r>
          </a:p>
          <a:p>
            <a:pPr eaLnBrk="0" hangingPunct="0"/>
            <a:r>
              <a:rPr lang="en-US" sz="2800"/>
              <a:t>	row i is set to 1</a:t>
            </a:r>
          </a:p>
          <a:p>
            <a:pPr eaLnBrk="0" hangingPunct="0"/>
            <a:r>
              <a:rPr lang="en-US" sz="2800"/>
              <a:t>	column i is set to 0</a:t>
            </a:r>
          </a:p>
          <a:p>
            <a:pPr eaLnBrk="0" hangingPunct="0"/>
            <a:r>
              <a:rPr lang="en-US" sz="2800"/>
              <a:t>the row containing all 0’s is the LRU block</a:t>
            </a:r>
          </a:p>
          <a:p>
            <a:pPr eaLnBrk="0" hangingPunct="0"/>
            <a:r>
              <a:rPr lang="en-US" sz="2800"/>
              <a:t>	</a:t>
            </a:r>
          </a:p>
          <a:p>
            <a:pPr eaLnBrk="0" hangingPunct="0"/>
            <a:r>
              <a:rPr lang="en-US" sz="2800"/>
              <a:t>	example: 	b0, b1, b2, </a:t>
            </a:r>
            <a:r>
              <a:rPr lang="en-US" sz="2800">
                <a:solidFill>
                  <a:srgbClr val="FF0000"/>
                </a:solidFill>
              </a:rPr>
              <a:t>b3</a:t>
            </a:r>
            <a:r>
              <a:rPr lang="en-US" sz="2800"/>
              <a:t>, b0, b2</a:t>
            </a:r>
          </a:p>
        </p:txBody>
      </p:sp>
      <p:sp>
        <p:nvSpPr>
          <p:cNvPr id="782345" name="Line 7"/>
          <p:cNvSpPr>
            <a:spLocks noChangeShapeType="1"/>
          </p:cNvSpPr>
          <p:nvPr/>
        </p:nvSpPr>
        <p:spPr bwMode="auto">
          <a:xfrm>
            <a:off x="2489200" y="1866900"/>
            <a:ext cx="4152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2346" name="Line 8"/>
          <p:cNvSpPr>
            <a:spLocks noChangeShapeType="1"/>
          </p:cNvSpPr>
          <p:nvPr/>
        </p:nvSpPr>
        <p:spPr bwMode="auto">
          <a:xfrm>
            <a:off x="3073400" y="1600200"/>
            <a:ext cx="0" cy="1714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5581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460n">
  <a:themeElements>
    <a:clrScheme name="Custom 1">
      <a:dk1>
        <a:srgbClr val="003057"/>
      </a:dk1>
      <a:lt1>
        <a:sysClr val="window" lastClr="FFFFFF"/>
      </a:lt1>
      <a:dk2>
        <a:srgbClr val="115E67"/>
      </a:dk2>
      <a:lt2>
        <a:srgbClr val="D9C89E"/>
      </a:lt2>
      <a:accent1>
        <a:srgbClr val="115E67"/>
      </a:accent1>
      <a:accent2>
        <a:srgbClr val="CB6015"/>
      </a:accent2>
      <a:accent3>
        <a:srgbClr val="7FA9AE"/>
      </a:accent3>
      <a:accent4>
        <a:srgbClr val="A9C47F"/>
      </a:accent4>
      <a:accent5>
        <a:srgbClr val="D9C89E"/>
      </a:accent5>
      <a:accent6>
        <a:srgbClr val="F2A900"/>
      </a:accent6>
      <a:hlink>
        <a:srgbClr val="A9C47F"/>
      </a:hlink>
      <a:folHlink>
        <a:srgbClr val="7FA9AE"/>
      </a:folHlink>
    </a:clrScheme>
    <a:fontScheme name="Default Design">
      <a:majorFont>
        <a:latin typeface="Century Gothic"/>
        <a:ea typeface=""/>
        <a:cs typeface="Times New Roman"/>
      </a:majorFont>
      <a:minorFont>
        <a:latin typeface="Century Gothic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rtlCol="0" anchor="ctr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99000"/>
          </a:lnSpc>
          <a:spcBef>
            <a:spcPct val="0"/>
          </a:spcBef>
          <a:spcAft>
            <a:spcPct val="0"/>
          </a:spcAft>
          <a:buClr>
            <a:srgbClr val="333399"/>
          </a:buClr>
          <a:buSzPct val="100000"/>
          <a:buFont typeface="Century Gothic" pitchFamily="34" charset="0"/>
          <a:buNone/>
          <a:tabLst/>
          <a:defRPr kumimoji="0" sz="2800" b="1" i="0" u="none" strike="noStrike" cap="none" normalizeH="0" baseline="0" smtClean="0">
            <a:ln>
              <a:noFill/>
            </a:ln>
            <a:solidFill>
              <a:srgbClr val="CC6633"/>
            </a:solidFill>
            <a:effectLst/>
            <a:latin typeface="Century Gothic" pitchFamily="34" charset="0"/>
            <a:cs typeface="Times New Roman" pitchFamily="18" charset="0"/>
          </a:defRPr>
        </a:defPPr>
      </a:lstStyle>
    </a:spDef>
    <a:lnDef>
      <a:spPr bwMode="auto">
        <a:noFill/>
        <a:ln w="222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460n" id="{1DFFF42F-61EB-4570-BC87-4E7578A67701}" vid="{B05BC2EA-372D-4626-BE42-726909503E5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460n</Template>
  <TotalTime>67151</TotalTime>
  <Words>1871</Words>
  <Application>Microsoft Macintosh PowerPoint</Application>
  <PresentationFormat>On-screen Show (4:3)</PresentationFormat>
  <Paragraphs>484</Paragraphs>
  <Slides>36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Century Gothic</vt:lpstr>
      <vt:lpstr>Lato</vt:lpstr>
      <vt:lpstr>Source Sans Pro Light</vt:lpstr>
      <vt:lpstr>Times New Roman</vt:lpstr>
      <vt:lpstr>Wingdings</vt:lpstr>
      <vt:lpstr>460n</vt:lpstr>
      <vt:lpstr>382N.1: Computer Architecture            Fall 2018: Lecture 17 </vt:lpstr>
      <vt:lpstr>Last time</vt:lpstr>
      <vt:lpstr>Terms: Types of Misses</vt:lpstr>
      <vt:lpstr>What To Do On Miss?</vt:lpstr>
      <vt:lpstr>Replacement Policy</vt:lpstr>
      <vt:lpstr>One Implementation of Hardware LRU</vt:lpstr>
      <vt:lpstr>One Implementation of Hardware LRU</vt:lpstr>
      <vt:lpstr>One Implementation of Hardware LRU</vt:lpstr>
      <vt:lpstr>One Implementation of Hardware LRU</vt:lpstr>
      <vt:lpstr>One Implementation of Hardware LRU</vt:lpstr>
      <vt:lpstr>One Implementation of Hardware LRU</vt:lpstr>
      <vt:lpstr>One Implementation of Hardware LRU</vt:lpstr>
      <vt:lpstr>Pseudo-LRU</vt:lpstr>
      <vt:lpstr>Tree-based Pseudo-LRU Example (4-way)</vt:lpstr>
      <vt:lpstr>General Rule: Bigger == Slower</vt:lpstr>
      <vt:lpstr>How much does a cache hierarchy help?</vt:lpstr>
      <vt:lpstr>Inclusive Caches vs. Exclusive Caches</vt:lpstr>
      <vt:lpstr>Virtual or Physical Addresses for Caches?</vt:lpstr>
      <vt:lpstr>Issues with Virtual Caches</vt:lpstr>
      <vt:lpstr>Virtually-Indexed Physically Tagged (VIPT) Caches</vt:lpstr>
      <vt:lpstr>VIPT Cache</vt:lpstr>
      <vt:lpstr>Virtual or Physical Caches</vt:lpstr>
      <vt:lpstr>Other cache optimizations</vt:lpstr>
      <vt:lpstr>Critical Word First</vt:lpstr>
      <vt:lpstr>Caches can be specialized for data and instructions</vt:lpstr>
      <vt:lpstr>Prefetching</vt:lpstr>
      <vt:lpstr>Victim Caches</vt:lpstr>
      <vt:lpstr>Placement/replacement optimizations</vt:lpstr>
      <vt:lpstr>Re-Reference Interval Prediction (RRIP)</vt:lpstr>
      <vt:lpstr>Re-Reference Interval Prediction (RRIP)</vt:lpstr>
      <vt:lpstr>Re-Reference Interval Prediction (RRIP)</vt:lpstr>
      <vt:lpstr>Re-Reference Interval Prediction (RRIP)</vt:lpstr>
      <vt:lpstr>Cut down on tag lookup?</vt:lpstr>
      <vt:lpstr>Cache Control Instructions</vt:lpstr>
      <vt:lpstr>Does SW care about cache (is it microarch)?</vt:lpstr>
      <vt:lpstr>What did we learn? Caches: Automatic Management of Fast Storage</vt:lpstr>
    </vt:vector>
  </TitlesOfParts>
  <Company>IBM CUSTOMER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360N: Computer Architecture Spring 2005</dc:title>
  <dc:creator>Derek Chiou</dc:creator>
  <cp:lastModifiedBy>Dam Sunwoo</cp:lastModifiedBy>
  <cp:revision>548</cp:revision>
  <cp:lastPrinted>2018-03-06T21:17:01Z</cp:lastPrinted>
  <dcterms:created xsi:type="dcterms:W3CDTF">2004-11-27T22:24:25Z</dcterms:created>
  <dcterms:modified xsi:type="dcterms:W3CDTF">2018-10-31T21:44:51Z</dcterms:modified>
</cp:coreProperties>
</file>