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42"/>
  </p:notesMasterIdLst>
  <p:handoutMasterIdLst>
    <p:handoutMasterId r:id="rId43"/>
  </p:handoutMasterIdLst>
  <p:sldIdLst>
    <p:sldId id="256" r:id="rId2"/>
    <p:sldId id="404" r:id="rId3"/>
    <p:sldId id="835" r:id="rId4"/>
    <p:sldId id="834" r:id="rId5"/>
    <p:sldId id="833" r:id="rId6"/>
    <p:sldId id="841" r:id="rId7"/>
    <p:sldId id="776" r:id="rId8"/>
    <p:sldId id="777" r:id="rId9"/>
    <p:sldId id="837" r:id="rId10"/>
    <p:sldId id="739" r:id="rId11"/>
    <p:sldId id="791" r:id="rId12"/>
    <p:sldId id="836" r:id="rId13"/>
    <p:sldId id="792" r:id="rId14"/>
    <p:sldId id="793" r:id="rId15"/>
    <p:sldId id="794" r:id="rId16"/>
    <p:sldId id="795" r:id="rId17"/>
    <p:sldId id="838" r:id="rId18"/>
    <p:sldId id="839" r:id="rId19"/>
    <p:sldId id="796" r:id="rId20"/>
    <p:sldId id="797" r:id="rId21"/>
    <p:sldId id="799" r:id="rId22"/>
    <p:sldId id="800" r:id="rId23"/>
    <p:sldId id="798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348" r:id="rId34"/>
    <p:sldId id="840" r:id="rId35"/>
    <p:sldId id="810" r:id="rId36"/>
    <p:sldId id="816" r:id="rId37"/>
    <p:sldId id="780" r:id="rId38"/>
    <p:sldId id="781" r:id="rId39"/>
    <p:sldId id="782" r:id="rId40"/>
    <p:sldId id="786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AD657D-2881-41E5-BC14-BE20F2A310EB}">
          <p14:sldIdLst>
            <p14:sldId id="256"/>
            <p14:sldId id="404"/>
          </p14:sldIdLst>
        </p14:section>
        <p14:section name="Untitled Section" id="{B7B8481B-12FB-4AA5-AD2E-010361D1F7A9}">
          <p14:sldIdLst>
            <p14:sldId id="835"/>
            <p14:sldId id="834"/>
            <p14:sldId id="833"/>
            <p14:sldId id="841"/>
            <p14:sldId id="776"/>
            <p14:sldId id="777"/>
            <p14:sldId id="837"/>
            <p14:sldId id="739"/>
            <p14:sldId id="791"/>
            <p14:sldId id="836"/>
            <p14:sldId id="792"/>
            <p14:sldId id="793"/>
            <p14:sldId id="794"/>
            <p14:sldId id="795"/>
            <p14:sldId id="838"/>
            <p14:sldId id="839"/>
            <p14:sldId id="796"/>
            <p14:sldId id="797"/>
            <p14:sldId id="799"/>
            <p14:sldId id="800"/>
            <p14:sldId id="798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348"/>
            <p14:sldId id="840"/>
            <p14:sldId id="810"/>
            <p14:sldId id="816"/>
            <p14:sldId id="780"/>
            <p14:sldId id="781"/>
            <p14:sldId id="782"/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0000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4" autoAdjust="0"/>
    <p:restoredTop sz="94170" autoAdjust="0"/>
  </p:normalViewPr>
  <p:slideViewPr>
    <p:cSldViewPr>
      <p:cViewPr varScale="1">
        <p:scale>
          <a:sx n="137" d="100"/>
          <a:sy n="137" d="100"/>
        </p:scale>
        <p:origin x="200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1430" y="-91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6BEE3CD2-824C-409B-AD2E-25CAA30DEF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02F2BB1-3AF9-437E-92CA-5C027E0B6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F22ED-F8E8-49DE-9D47-973EF7960B0D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33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3AAF48D2-40ED-41D3-8F01-14FEA63F3EB5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1221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6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16029D5-70C6-4090-B9AC-C556D7603CE0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  <p:sp>
        <p:nvSpPr>
          <p:cNvPr id="1217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4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9D77362C-701A-4216-8A72-75ADBFE563C8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223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F712AA1F-E6E1-44F0-8275-1EE12EBBB0E0}" type="slidenum">
              <a:rPr lang="en-US" sz="1200"/>
              <a:pPr algn="r" eaLnBrk="1" hangingPunct="1"/>
              <a:t>25</a:t>
            </a:fld>
            <a:endParaRPr lang="en-US" sz="1200"/>
          </a:p>
        </p:txBody>
      </p:sp>
      <p:sp>
        <p:nvSpPr>
          <p:cNvPr id="1225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4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7EB44ED-67F9-40F6-AB6A-45C4142DB857}" type="slidenum">
              <a:rPr lang="en-US" sz="1200"/>
              <a:pPr algn="r" eaLnBrk="1" hangingPunct="1"/>
              <a:t>26</a:t>
            </a:fld>
            <a:endParaRPr lang="en-US" sz="1200"/>
          </a:p>
        </p:txBody>
      </p:sp>
      <p:sp>
        <p:nvSpPr>
          <p:cNvPr id="1227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7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B7AC709-6EF9-462F-B901-9E8214621B2A}" type="slidenum">
              <a:rPr lang="en-US" sz="1200"/>
              <a:pPr algn="r" eaLnBrk="1" hangingPunct="1"/>
              <a:t>27</a:t>
            </a:fld>
            <a:endParaRPr lang="en-US" sz="1200"/>
          </a:p>
        </p:txBody>
      </p:sp>
      <p:sp>
        <p:nvSpPr>
          <p:cNvPr id="1229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4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5DBF1562-ED1B-4236-A946-45E95C9CFCDA}" type="slidenum">
              <a:rPr lang="en-US" sz="1200"/>
              <a:pPr algn="r" eaLnBrk="1" hangingPunct="1"/>
              <a:t>28</a:t>
            </a:fld>
            <a:endParaRPr lang="en-US" sz="1200"/>
          </a:p>
        </p:txBody>
      </p:sp>
      <p:sp>
        <p:nvSpPr>
          <p:cNvPr id="1231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44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9056216-F1DB-44ED-800A-07A2957DE83D}" type="slidenum">
              <a:rPr lang="en-US" sz="1200"/>
              <a:pPr algn="r" eaLnBrk="1" hangingPunct="1"/>
              <a:t>29</a:t>
            </a:fld>
            <a:endParaRPr lang="en-US" sz="1200"/>
          </a:p>
        </p:txBody>
      </p:sp>
      <p:sp>
        <p:nvSpPr>
          <p:cNvPr id="1233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3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3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771C1044-53F5-4BD7-A5DE-68BCC7CCE73F}" type="slidenum">
              <a:rPr lang="en-US" sz="1200"/>
              <a:pPr algn="r" eaLnBrk="1" hangingPunct="1"/>
              <a:t>30</a:t>
            </a:fld>
            <a:endParaRPr lang="en-US" sz="1200"/>
          </a:p>
        </p:txBody>
      </p:sp>
      <p:sp>
        <p:nvSpPr>
          <p:cNvPr id="1235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5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BW:</a:t>
            </a:r>
            <a:r>
              <a:rPr lang="en-US" baseline="0" dirty="0"/>
              <a:t> how many hosts can simultaneously send messages</a:t>
            </a:r>
          </a:p>
          <a:p>
            <a:r>
              <a:rPr lang="en-US" baseline="0" dirty="0"/>
              <a:t>Bisection BW: how many links have to break before the network is cut in two halves. If the network is segmented into two equal parts, the BW between the two parts. Worst-case segmentation.</a:t>
            </a:r>
            <a:endParaRPr lang="en-US" dirty="0"/>
          </a:p>
          <a:p>
            <a:r>
              <a:rPr lang="en-US" dirty="0"/>
              <a:t>Latency: number of hops required from source to destination</a:t>
            </a:r>
          </a:p>
          <a:p>
            <a:r>
              <a:rPr lang="en-US" dirty="0"/>
              <a:t>Cost: required number of switches or network interfaces</a:t>
            </a:r>
          </a:p>
          <a:p>
            <a:endParaRPr lang="en-US" dirty="0"/>
          </a:p>
          <a:p>
            <a:r>
              <a:rPr lang="en-US" dirty="0"/>
              <a:t>Tree: Bisection bandwidth</a:t>
            </a:r>
            <a:r>
              <a:rPr lang="en-US" baseline="0" dirty="0"/>
              <a:t> O(1) before fat tree. </a:t>
            </a:r>
            <a:r>
              <a:rPr lang="en-US" baseline="0" dirty="0" err="1"/>
              <a:t>O(n</a:t>
            </a:r>
            <a:r>
              <a:rPr lang="en-US" baseline="0" dirty="0"/>
              <a:t>) with fat tree? Latency </a:t>
            </a:r>
            <a:r>
              <a:rPr lang="en-US" baseline="0" dirty="0" err="1"/>
              <a:t>O(logN</a:t>
            </a:r>
            <a:r>
              <a:rPr lang="en-US" baseline="0" dirty="0"/>
              <a:t>)</a:t>
            </a:r>
            <a:endParaRPr lang="en-US" dirty="0"/>
          </a:p>
          <a:p>
            <a:r>
              <a:rPr lang="en-US" dirty="0"/>
              <a:t>Butterfly: Latency:</a:t>
            </a:r>
            <a:r>
              <a:rPr lang="en-US" baseline="0" dirty="0"/>
              <a:t> </a:t>
            </a:r>
            <a:r>
              <a:rPr lang="en-US" baseline="0" dirty="0" err="1"/>
              <a:t>O(k</a:t>
            </a:r>
            <a:r>
              <a:rPr lang="en-US" baseline="0" dirty="0"/>
              <a:t>) bandwidth: O(2^k)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2E4BA-03A4-174D-9E73-31A3F19986A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E6121C49-1872-49F1-8A83-BDAC05523085}" type="slidenum">
              <a:rPr lang="en-US" sz="1200"/>
              <a:pPr algn="r" eaLnBrk="1" hangingPunct="1"/>
              <a:t>10</a:t>
            </a:fld>
            <a:endParaRPr lang="en-US" sz="1200"/>
          </a:p>
        </p:txBody>
      </p:sp>
      <p:sp>
        <p:nvSpPr>
          <p:cNvPr id="1203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4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20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A3D07-C990-498E-A870-0DD4D0D029FF}" type="slidenum">
              <a:rPr lang="en-US"/>
              <a:pPr/>
              <a:t>37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67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5380C-BA00-40F1-9841-CDC60DD5300D}" type="slidenum">
              <a:rPr lang="en-US"/>
              <a:pPr/>
              <a:t>38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17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4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B0A95-5C3C-426A-BB7E-BF54616F52C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1BE3052F-1B0F-40E6-845C-6D8B987E064F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1201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DD30D78E-FE76-40FA-88EA-1E5A946DF4FE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1205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F7AC65A-42F3-4B4A-AC22-798BD8CAAFF5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1207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B1813588-0523-4463-A647-AB423749673A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  <p:sp>
        <p:nvSpPr>
          <p:cNvPr id="1209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843BCFDC-4B92-43BA-A200-284CA169CE38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1213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8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B7BBB5A-F202-4060-A8C8-488A684704B8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  <p:sp>
        <p:nvSpPr>
          <p:cNvPr id="1215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7"/>
          <p:cNvSpPr txBox="1">
            <a:spLocks noGrp="1" noChangeArrowheads="1"/>
          </p:cNvSpPr>
          <p:nvPr/>
        </p:nvSpPr>
        <p:spPr bwMode="auto">
          <a:xfrm>
            <a:off x="4269381" y="8555747"/>
            <a:ext cx="3266650" cy="449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813EF17-22CE-405C-B3C2-1AECA3B0D493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1219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98975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7C536B-9D4C-40E9-808E-AE5D414C922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8" name="Text Box 41"/>
          <p:cNvSpPr txBox="1">
            <a:spLocks noChangeArrowheads="1"/>
          </p:cNvSpPr>
          <p:nvPr userDrawn="1"/>
        </p:nvSpPr>
        <p:spPr bwMode="auto">
          <a:xfrm>
            <a:off x="-22225" y="6613525"/>
            <a:ext cx="18510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>
                <a:cs typeface="Arial" charset="0"/>
              </a:rPr>
              <a:t>© Derek Chiou &amp; Mattan Erez</a:t>
            </a:r>
          </a:p>
        </p:txBody>
      </p:sp>
    </p:spTree>
    <p:extLst>
      <p:ext uri="{BB962C8B-B14F-4D97-AF65-F5344CB8AC3E}">
        <p14:creationId xmlns:p14="http://schemas.microsoft.com/office/powerpoint/2010/main" val="290883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1B7D08-3D83-458D-A577-BB55E55FB2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52042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EEFB18-BA1D-41A0-9873-645E1FBEF4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63260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0599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8A09C-1584-4E46-935C-492AB14C1C1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99F8BE-3158-4ACC-9D6D-293553305A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7859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3F87AD-1B09-4106-B498-C90F07B9EFA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9137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F9CA2E-3FB3-45A8-9984-8D82C02330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3"/>
          </p:nvPr>
        </p:nvSpPr>
        <p:spPr>
          <a:xfrm>
            <a:off x="1143000" y="0"/>
            <a:ext cx="5181600" cy="417871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068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F08723-54D2-4578-BD5A-75247D965F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841376" y="0"/>
            <a:ext cx="5483224" cy="4556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699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CA1E50F-F327-4055-8D0A-884D8C8DB3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11860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36EE54-81DB-4D53-A93A-BD88AB00172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0822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FEBB740-3606-4F0C-B3D6-7D39D1CFD47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96916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457200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705600" y="-14221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fld id="{E490F00D-2DF2-4DD3-A4B3-02FC914B153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388415" y="23521"/>
            <a:ext cx="5181600" cy="41787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tx2"/>
                </a:solidFill>
                <a:latin typeface="Lato" panose="020F0502020204030203" pitchFamily="34" charset="0"/>
                <a:ea typeface="Source Sans Pro Light" panose="020B0403030403020204" pitchFamily="34" charset="0"/>
              </a:defRPr>
            </a:lvl1pPr>
          </a:lstStyle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1" t="30441" r="14442" b="31507"/>
          <a:stretch/>
        </p:blipFill>
        <p:spPr>
          <a:xfrm>
            <a:off x="7733531" y="76200"/>
            <a:ext cx="124968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2800" b="1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0000"/>
        </a:lnSpc>
        <a:spcBef>
          <a:spcPts val="650"/>
        </a:spcBef>
        <a:spcAft>
          <a:spcPct val="0"/>
        </a:spcAft>
        <a:buClr>
          <a:schemeClr val="tx1"/>
        </a:buClr>
        <a:buSzPct val="100000"/>
        <a:buFont typeface="Century Gothic" pitchFamily="34" charset="0"/>
        <a:buChar char="•"/>
        <a:defRPr sz="2600">
          <a:solidFill>
            <a:schemeClr val="tx1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1pPr>
      <a:lvl2pPr marL="741363" indent="-284163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Century Gothic" pitchFamily="34" charset="0"/>
        <a:buChar char="–"/>
        <a:defRPr sz="2200">
          <a:solidFill>
            <a:schemeClr val="tx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2pPr>
      <a:lvl3pPr marL="11430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100000"/>
        <a:buFont typeface="Century Gothic" pitchFamily="34" charset="0"/>
        <a:buChar char="•"/>
        <a:defRPr>
          <a:solidFill>
            <a:schemeClr val="accent2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3pPr>
      <a:lvl4pPr marL="1600200" indent="-228600" algn="l" defTabSz="457200" rtl="0" eaLnBrk="1" fontAlgn="base" hangingPunct="1">
        <a:lnSpc>
          <a:spcPct val="90000"/>
        </a:lnSpc>
        <a:spcBef>
          <a:spcPts val="45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–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4pPr>
      <a:lvl5pPr marL="2057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4"/>
        </a:buClr>
        <a:buSzPct val="100000"/>
        <a:buFont typeface="Century Gothic" pitchFamily="34" charset="0"/>
        <a:buChar char="•"/>
        <a:defRPr>
          <a:solidFill>
            <a:schemeClr val="accent4"/>
          </a:solidFill>
          <a:latin typeface="Lato" panose="020F0502020204030203" pitchFamily="34" charset="0"/>
          <a:ea typeface="Source Sans Pro Light" panose="020B0403030403020204" pitchFamily="34" charset="0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382N.1: Computer Architecture</a:t>
            </a:r>
            <a:br>
              <a:rPr lang="en-US" dirty="0"/>
            </a:br>
            <a:r>
              <a:rPr lang="en-US" dirty="0"/>
              <a:t>           Fall 2018: Lecture 18</a:t>
            </a:r>
            <a:br>
              <a:rPr lang="en-US" dirty="0"/>
            </a:b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Dam Sunwoo</a:t>
            </a:r>
          </a:p>
          <a:p>
            <a:r>
              <a:rPr lang="en-US" dirty="0"/>
              <a:t>University of Texas at Austin</a:t>
            </a:r>
          </a:p>
          <a:p>
            <a:r>
              <a:rPr lang="en-US" dirty="0"/>
              <a:t>Arm Research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Simple Bus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1202182" name="Rectangle 3"/>
          <p:cNvSpPr>
            <a:spLocks noChangeArrowheads="1"/>
          </p:cNvSpPr>
          <p:nvPr/>
        </p:nvSpPr>
        <p:spPr bwMode="auto">
          <a:xfrm>
            <a:off x="1828800" y="2667000"/>
            <a:ext cx="1371600" cy="228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Device 1</a:t>
            </a:r>
          </a:p>
        </p:txBody>
      </p:sp>
      <p:sp>
        <p:nvSpPr>
          <p:cNvPr id="1202183" name="Rectangle 4"/>
          <p:cNvSpPr>
            <a:spLocks noChangeArrowheads="1"/>
          </p:cNvSpPr>
          <p:nvPr/>
        </p:nvSpPr>
        <p:spPr bwMode="auto">
          <a:xfrm>
            <a:off x="3657600" y="2667000"/>
            <a:ext cx="1371600" cy="228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Device 2</a:t>
            </a:r>
          </a:p>
        </p:txBody>
      </p:sp>
      <p:sp>
        <p:nvSpPr>
          <p:cNvPr id="1202184" name="Rectangle 5"/>
          <p:cNvSpPr>
            <a:spLocks noChangeArrowheads="1"/>
          </p:cNvSpPr>
          <p:nvPr/>
        </p:nvSpPr>
        <p:spPr bwMode="auto">
          <a:xfrm>
            <a:off x="5486400" y="2667000"/>
            <a:ext cx="1371600" cy="228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Device 3</a:t>
            </a:r>
          </a:p>
        </p:txBody>
      </p:sp>
      <p:sp>
        <p:nvSpPr>
          <p:cNvPr id="1202185" name="Rectangle 6"/>
          <p:cNvSpPr>
            <a:spLocks noChangeArrowheads="1"/>
          </p:cNvSpPr>
          <p:nvPr/>
        </p:nvSpPr>
        <p:spPr bwMode="auto">
          <a:xfrm>
            <a:off x="7239000" y="1752600"/>
            <a:ext cx="1371600" cy="609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Priority</a:t>
            </a:r>
          </a:p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Arb Unit</a:t>
            </a:r>
          </a:p>
        </p:txBody>
      </p:sp>
      <p:sp>
        <p:nvSpPr>
          <p:cNvPr id="1202186" name="Freeform 7"/>
          <p:cNvSpPr>
            <a:spLocks/>
          </p:cNvSpPr>
          <p:nvPr/>
        </p:nvSpPr>
        <p:spPr bwMode="auto">
          <a:xfrm>
            <a:off x="2514600" y="1828800"/>
            <a:ext cx="4724400" cy="838200"/>
          </a:xfrm>
          <a:custGeom>
            <a:avLst/>
            <a:gdLst>
              <a:gd name="T0" fmla="*/ 3024 w 3024"/>
              <a:gd name="T1" fmla="*/ 0 h 528"/>
              <a:gd name="T2" fmla="*/ 0 w 3024"/>
              <a:gd name="T3" fmla="*/ 0 h 528"/>
              <a:gd name="T4" fmla="*/ 0 w 3024"/>
              <a:gd name="T5" fmla="*/ 528 h 528"/>
              <a:gd name="T6" fmla="*/ 0 60000 65536"/>
              <a:gd name="T7" fmla="*/ 0 60000 65536"/>
              <a:gd name="T8" fmla="*/ 0 60000 65536"/>
              <a:gd name="T9" fmla="*/ 0 w 3024"/>
              <a:gd name="T10" fmla="*/ 0 h 528"/>
              <a:gd name="T11" fmla="*/ 3024 w 3024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24" h="528">
                <a:moveTo>
                  <a:pt x="3024" y="0"/>
                </a:moveTo>
                <a:lnTo>
                  <a:pt x="0" y="0"/>
                </a:lnTo>
                <a:lnTo>
                  <a:pt x="0" y="5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2187" name="Freeform 8"/>
          <p:cNvSpPr>
            <a:spLocks/>
          </p:cNvSpPr>
          <p:nvPr/>
        </p:nvSpPr>
        <p:spPr bwMode="auto">
          <a:xfrm>
            <a:off x="4343400" y="2057400"/>
            <a:ext cx="2895600" cy="609600"/>
          </a:xfrm>
          <a:custGeom>
            <a:avLst/>
            <a:gdLst>
              <a:gd name="T0" fmla="*/ 1824 w 1824"/>
              <a:gd name="T1" fmla="*/ 0 h 384"/>
              <a:gd name="T2" fmla="*/ 0 w 1824"/>
              <a:gd name="T3" fmla="*/ 0 h 384"/>
              <a:gd name="T4" fmla="*/ 0 w 1824"/>
              <a:gd name="T5" fmla="*/ 384 h 384"/>
              <a:gd name="T6" fmla="*/ 0 60000 65536"/>
              <a:gd name="T7" fmla="*/ 0 60000 65536"/>
              <a:gd name="T8" fmla="*/ 0 60000 65536"/>
              <a:gd name="T9" fmla="*/ 0 w 1824"/>
              <a:gd name="T10" fmla="*/ 0 h 384"/>
              <a:gd name="T11" fmla="*/ 1824 w 182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384">
                <a:moveTo>
                  <a:pt x="1824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2188" name="Freeform 9"/>
          <p:cNvSpPr>
            <a:spLocks/>
          </p:cNvSpPr>
          <p:nvPr/>
        </p:nvSpPr>
        <p:spPr bwMode="auto">
          <a:xfrm>
            <a:off x="6172200" y="2286000"/>
            <a:ext cx="1066800" cy="381000"/>
          </a:xfrm>
          <a:custGeom>
            <a:avLst/>
            <a:gdLst>
              <a:gd name="T0" fmla="*/ 672 w 672"/>
              <a:gd name="T1" fmla="*/ 0 h 288"/>
              <a:gd name="T2" fmla="*/ 0 w 672"/>
              <a:gd name="T3" fmla="*/ 0 h 288"/>
              <a:gd name="T4" fmla="*/ 0 w 672"/>
              <a:gd name="T5" fmla="*/ 288 h 288"/>
              <a:gd name="T6" fmla="*/ 0 60000 65536"/>
              <a:gd name="T7" fmla="*/ 0 60000 65536"/>
              <a:gd name="T8" fmla="*/ 0 60000 65536"/>
              <a:gd name="T9" fmla="*/ 0 w 672"/>
              <a:gd name="T10" fmla="*/ 0 h 288"/>
              <a:gd name="T11" fmla="*/ 672 w 6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8">
                <a:moveTo>
                  <a:pt x="672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2189" name="Line 10"/>
          <p:cNvSpPr>
            <a:spLocks noChangeShapeType="1"/>
          </p:cNvSpPr>
          <p:nvPr/>
        </p:nvSpPr>
        <p:spPr bwMode="auto">
          <a:xfrm>
            <a:off x="2514600" y="4953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2190" name="Line 11"/>
          <p:cNvSpPr>
            <a:spLocks noChangeShapeType="1"/>
          </p:cNvSpPr>
          <p:nvPr/>
        </p:nvSpPr>
        <p:spPr bwMode="auto">
          <a:xfrm>
            <a:off x="4343400" y="4953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2191" name="Line 12"/>
          <p:cNvSpPr>
            <a:spLocks noChangeShapeType="1"/>
          </p:cNvSpPr>
          <p:nvPr/>
        </p:nvSpPr>
        <p:spPr bwMode="auto">
          <a:xfrm>
            <a:off x="6172200" y="4953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2192" name="Line 13"/>
          <p:cNvSpPr>
            <a:spLocks noChangeShapeType="1"/>
          </p:cNvSpPr>
          <p:nvPr/>
        </p:nvSpPr>
        <p:spPr bwMode="auto">
          <a:xfrm>
            <a:off x="1828800" y="5334000"/>
            <a:ext cx="502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4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185" grpId="0" animBg="1"/>
      <p:bldP spid="1202186" grpId="0" animBg="1"/>
      <p:bldP spid="1202187" grpId="0" animBg="1"/>
      <p:bldP spid="12021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 Bus?</a:t>
            </a:r>
          </a:p>
        </p:txBody>
      </p:sp>
      <p:sp>
        <p:nvSpPr>
          <p:cNvPr id="1200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Shared data transport</a:t>
            </a:r>
          </a:p>
          <a:p>
            <a:pPr lvl="1" eaLnBrk="1" hangingPunct="1"/>
            <a:r>
              <a:rPr lang="en-US" dirty="0"/>
              <a:t>Point-to-point connections traditionally not a bus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Requires</a:t>
            </a:r>
          </a:p>
          <a:p>
            <a:pPr lvl="1" eaLnBrk="1" hangingPunct="1"/>
            <a:r>
              <a:rPr lang="en-US" dirty="0"/>
              <a:t>Data</a:t>
            </a:r>
          </a:p>
          <a:p>
            <a:pPr lvl="1" eaLnBrk="1" hangingPunct="1"/>
            <a:r>
              <a:rPr lang="en-US" dirty="0"/>
              <a:t>Address/control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Traditionally parallel (multiple wires) but lately some have become serial</a:t>
            </a:r>
          </a:p>
          <a:p>
            <a:pPr lvl="1" eaLnBrk="1" hangingPunct="1"/>
            <a:r>
              <a:rPr lang="en-US" dirty="0"/>
              <a:t>USB: Universal Serial Bus</a:t>
            </a:r>
          </a:p>
          <a:p>
            <a:pPr lvl="1" eaLnBrk="1" hangingPunct="1"/>
            <a:r>
              <a:rPr lang="en-US" dirty="0"/>
              <a:t>SATA</a:t>
            </a:r>
          </a:p>
          <a:p>
            <a:pPr lvl="1" eaLnBrk="1" hangingPunct="1"/>
            <a:r>
              <a:rPr lang="en-US" dirty="0"/>
              <a:t>…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33165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7489-0985-6A4F-809E-90C9C95B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Serial (vs. Parallel)?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F4F0-2570-F54A-BB60-892D0793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links transmit less data per clock cycle than parallel links</a:t>
            </a:r>
          </a:p>
          <a:p>
            <a:r>
              <a:rPr lang="en-US" dirty="0"/>
              <a:t>But, serial links can be clocked faster than parallel links</a:t>
            </a:r>
          </a:p>
          <a:p>
            <a:pPr lvl="1"/>
            <a:r>
              <a:rPr lang="en-US" dirty="0"/>
              <a:t>Ultimately achieve higher data rate!</a:t>
            </a:r>
          </a:p>
          <a:p>
            <a:pPr lvl="1"/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Clock skew between channels not an issue</a:t>
            </a:r>
          </a:p>
          <a:p>
            <a:pPr lvl="1"/>
            <a:r>
              <a:rPr lang="en-US" dirty="0"/>
              <a:t>Connection requires less space (less wires) allowing extra space for better isolation of link from its surrounding</a:t>
            </a:r>
          </a:p>
          <a:p>
            <a:pPr lvl="1"/>
            <a:r>
              <a:rPr lang="en-US" dirty="0"/>
              <a:t>Crosstalk is less of an issue</a:t>
            </a:r>
          </a:p>
          <a:p>
            <a:pPr lvl="1"/>
            <a:r>
              <a:rPr lang="en-US" dirty="0"/>
              <a:t>Also, cheaper to implement (fewer pins)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0792-0278-2442-8B02-6BD6AA2B1F8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15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important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shared bus safely</a:t>
            </a:r>
          </a:p>
          <a:p>
            <a:r>
              <a:rPr lang="en-US" dirty="0"/>
              <a:t>Designing the bus</a:t>
            </a:r>
          </a:p>
          <a:p>
            <a:r>
              <a:rPr lang="en-US" dirty="0"/>
              <a:t>Interrupts</a:t>
            </a:r>
          </a:p>
          <a:p>
            <a:r>
              <a:rPr lang="en-US" dirty="0"/>
              <a:t>Memory mapped I/O and caches?</a:t>
            </a:r>
          </a:p>
          <a:p>
            <a:r>
              <a:rPr lang="en-US" dirty="0"/>
              <a:t>Multiple users?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36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Bus Characteristics</a:t>
            </a:r>
          </a:p>
        </p:txBody>
      </p:sp>
      <p:sp>
        <p:nvSpPr>
          <p:cNvPr id="12042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Arbitration: who gets bus</a:t>
            </a:r>
          </a:p>
          <a:p>
            <a:pPr lvl="1" eaLnBrk="1" hangingPunct="1"/>
            <a:r>
              <a:rPr lang="en-US"/>
              <a:t>Central</a:t>
            </a:r>
          </a:p>
          <a:p>
            <a:pPr lvl="1" eaLnBrk="1" hangingPunct="1"/>
            <a:r>
              <a:rPr lang="en-US"/>
              <a:t>Distributed</a:t>
            </a:r>
          </a:p>
          <a:p>
            <a:pPr eaLnBrk="1" hangingPunct="1"/>
            <a:r>
              <a:rPr lang="en-US"/>
              <a:t>Transfer of data on bus</a:t>
            </a:r>
          </a:p>
          <a:p>
            <a:pPr lvl="1" eaLnBrk="1" hangingPunct="1"/>
            <a:r>
              <a:rPr lang="en-US"/>
              <a:t>Asynchronous: notify when you are done</a:t>
            </a:r>
          </a:p>
          <a:p>
            <a:pPr lvl="1" eaLnBrk="1" hangingPunct="1"/>
            <a:r>
              <a:rPr lang="en-US"/>
              <a:t>Synchronous: every transfer takes the same amount of time</a:t>
            </a:r>
          </a:p>
          <a:p>
            <a:pPr eaLnBrk="1" hangingPunct="1"/>
            <a:r>
              <a:rPr lang="en-US"/>
              <a:t>Bus tenure</a:t>
            </a:r>
          </a:p>
          <a:p>
            <a:pPr lvl="1" eaLnBrk="1" hangingPunct="1"/>
            <a:r>
              <a:rPr lang="en-US"/>
              <a:t>Pending</a:t>
            </a:r>
          </a:p>
          <a:p>
            <a:pPr lvl="1" eaLnBrk="1" hangingPunct="1"/>
            <a:r>
              <a:rPr lang="en-US"/>
              <a:t>Split transaction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45227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Centrally Arbitrated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1206278" name="Rectangle 3"/>
          <p:cNvSpPr>
            <a:spLocks noChangeArrowheads="1"/>
          </p:cNvSpPr>
          <p:nvPr/>
        </p:nvSpPr>
        <p:spPr bwMode="auto">
          <a:xfrm>
            <a:off x="1828800" y="2667000"/>
            <a:ext cx="1371600" cy="228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Device 1</a:t>
            </a:r>
          </a:p>
        </p:txBody>
      </p:sp>
      <p:sp>
        <p:nvSpPr>
          <p:cNvPr id="1206279" name="Rectangle 4"/>
          <p:cNvSpPr>
            <a:spLocks noChangeArrowheads="1"/>
          </p:cNvSpPr>
          <p:nvPr/>
        </p:nvSpPr>
        <p:spPr bwMode="auto">
          <a:xfrm>
            <a:off x="3657600" y="2667000"/>
            <a:ext cx="1371600" cy="228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Device 2</a:t>
            </a:r>
          </a:p>
        </p:txBody>
      </p:sp>
      <p:sp>
        <p:nvSpPr>
          <p:cNvPr id="1206280" name="Rectangle 5"/>
          <p:cNvSpPr>
            <a:spLocks noChangeArrowheads="1"/>
          </p:cNvSpPr>
          <p:nvPr/>
        </p:nvSpPr>
        <p:spPr bwMode="auto">
          <a:xfrm>
            <a:off x="5486400" y="2667000"/>
            <a:ext cx="1371600" cy="2286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>
                    <a:lumMod val="95000"/>
                  </a:schemeClr>
                </a:solidFill>
              </a:rPr>
              <a:t>Device 3</a:t>
            </a:r>
          </a:p>
        </p:txBody>
      </p:sp>
      <p:sp>
        <p:nvSpPr>
          <p:cNvPr id="1206281" name="Rectangle 6"/>
          <p:cNvSpPr>
            <a:spLocks noChangeArrowheads="1"/>
          </p:cNvSpPr>
          <p:nvPr/>
        </p:nvSpPr>
        <p:spPr bwMode="auto">
          <a:xfrm>
            <a:off x="7239000" y="1752600"/>
            <a:ext cx="1371600" cy="609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Priority</a:t>
            </a:r>
          </a:p>
          <a:p>
            <a:pPr algn="ctr" eaLnBrk="0" hangingPunct="0"/>
            <a:r>
              <a:rPr lang="en-US" sz="1800">
                <a:solidFill>
                  <a:schemeClr val="bg1">
                    <a:lumMod val="95000"/>
                  </a:schemeClr>
                </a:solidFill>
              </a:rPr>
              <a:t>Arb Unit</a:t>
            </a:r>
          </a:p>
        </p:txBody>
      </p:sp>
      <p:sp>
        <p:nvSpPr>
          <p:cNvPr id="1206282" name="Freeform 7"/>
          <p:cNvSpPr>
            <a:spLocks/>
          </p:cNvSpPr>
          <p:nvPr/>
        </p:nvSpPr>
        <p:spPr bwMode="auto">
          <a:xfrm>
            <a:off x="2514600" y="1828800"/>
            <a:ext cx="4724400" cy="838200"/>
          </a:xfrm>
          <a:custGeom>
            <a:avLst/>
            <a:gdLst>
              <a:gd name="T0" fmla="*/ 3024 w 3024"/>
              <a:gd name="T1" fmla="*/ 0 h 528"/>
              <a:gd name="T2" fmla="*/ 0 w 3024"/>
              <a:gd name="T3" fmla="*/ 0 h 528"/>
              <a:gd name="T4" fmla="*/ 0 w 3024"/>
              <a:gd name="T5" fmla="*/ 528 h 528"/>
              <a:gd name="T6" fmla="*/ 0 60000 65536"/>
              <a:gd name="T7" fmla="*/ 0 60000 65536"/>
              <a:gd name="T8" fmla="*/ 0 60000 65536"/>
              <a:gd name="T9" fmla="*/ 0 w 3024"/>
              <a:gd name="T10" fmla="*/ 0 h 528"/>
              <a:gd name="T11" fmla="*/ 3024 w 3024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24" h="528">
                <a:moveTo>
                  <a:pt x="3024" y="0"/>
                </a:moveTo>
                <a:lnTo>
                  <a:pt x="0" y="0"/>
                </a:lnTo>
                <a:lnTo>
                  <a:pt x="0" y="52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6283" name="Freeform 8"/>
          <p:cNvSpPr>
            <a:spLocks/>
          </p:cNvSpPr>
          <p:nvPr/>
        </p:nvSpPr>
        <p:spPr bwMode="auto">
          <a:xfrm>
            <a:off x="4343400" y="2057400"/>
            <a:ext cx="2895600" cy="609600"/>
          </a:xfrm>
          <a:custGeom>
            <a:avLst/>
            <a:gdLst>
              <a:gd name="T0" fmla="*/ 1824 w 1824"/>
              <a:gd name="T1" fmla="*/ 0 h 384"/>
              <a:gd name="T2" fmla="*/ 0 w 1824"/>
              <a:gd name="T3" fmla="*/ 0 h 384"/>
              <a:gd name="T4" fmla="*/ 0 w 1824"/>
              <a:gd name="T5" fmla="*/ 384 h 384"/>
              <a:gd name="T6" fmla="*/ 0 60000 65536"/>
              <a:gd name="T7" fmla="*/ 0 60000 65536"/>
              <a:gd name="T8" fmla="*/ 0 60000 65536"/>
              <a:gd name="T9" fmla="*/ 0 w 1824"/>
              <a:gd name="T10" fmla="*/ 0 h 384"/>
              <a:gd name="T11" fmla="*/ 1824 w 182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384">
                <a:moveTo>
                  <a:pt x="1824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6284" name="Freeform 9"/>
          <p:cNvSpPr>
            <a:spLocks/>
          </p:cNvSpPr>
          <p:nvPr/>
        </p:nvSpPr>
        <p:spPr bwMode="auto">
          <a:xfrm>
            <a:off x="6172200" y="2286000"/>
            <a:ext cx="1066800" cy="381000"/>
          </a:xfrm>
          <a:custGeom>
            <a:avLst/>
            <a:gdLst>
              <a:gd name="T0" fmla="*/ 672 w 672"/>
              <a:gd name="T1" fmla="*/ 0 h 288"/>
              <a:gd name="T2" fmla="*/ 0 w 672"/>
              <a:gd name="T3" fmla="*/ 0 h 288"/>
              <a:gd name="T4" fmla="*/ 0 w 672"/>
              <a:gd name="T5" fmla="*/ 288 h 288"/>
              <a:gd name="T6" fmla="*/ 0 60000 65536"/>
              <a:gd name="T7" fmla="*/ 0 60000 65536"/>
              <a:gd name="T8" fmla="*/ 0 60000 65536"/>
              <a:gd name="T9" fmla="*/ 0 w 672"/>
              <a:gd name="T10" fmla="*/ 0 h 288"/>
              <a:gd name="T11" fmla="*/ 672 w 6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88">
                <a:moveTo>
                  <a:pt x="672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US" sz="1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6285" name="Line 10"/>
          <p:cNvSpPr>
            <a:spLocks noChangeShapeType="1"/>
          </p:cNvSpPr>
          <p:nvPr/>
        </p:nvSpPr>
        <p:spPr bwMode="auto">
          <a:xfrm>
            <a:off x="2514600" y="4953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6286" name="Line 11"/>
          <p:cNvSpPr>
            <a:spLocks noChangeShapeType="1"/>
          </p:cNvSpPr>
          <p:nvPr/>
        </p:nvSpPr>
        <p:spPr bwMode="auto">
          <a:xfrm>
            <a:off x="4343400" y="4953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6287" name="Line 12"/>
          <p:cNvSpPr>
            <a:spLocks noChangeShapeType="1"/>
          </p:cNvSpPr>
          <p:nvPr/>
        </p:nvSpPr>
        <p:spPr bwMode="auto">
          <a:xfrm>
            <a:off x="6172200" y="4953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6288" name="Line 13"/>
          <p:cNvSpPr>
            <a:spLocks noChangeShapeType="1"/>
          </p:cNvSpPr>
          <p:nvPr/>
        </p:nvSpPr>
        <p:spPr bwMode="auto">
          <a:xfrm>
            <a:off x="1828800" y="5334000"/>
            <a:ext cx="502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B8B4A-D0F4-0C4D-A7EA-140D0BFB0079}"/>
              </a:ext>
            </a:extLst>
          </p:cNvPr>
          <p:cNvSpPr txBox="1"/>
          <p:nvPr/>
        </p:nvSpPr>
        <p:spPr>
          <a:xfrm>
            <a:off x="7239000" y="71497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Policies for determining scheduling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77B7A-18C2-9447-9B18-841057B2BEBF}"/>
              </a:ext>
            </a:extLst>
          </p:cNvPr>
          <p:cNvSpPr txBox="1"/>
          <p:nvPr/>
        </p:nvSpPr>
        <p:spPr>
          <a:xfrm>
            <a:off x="3200400" y="1433513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Bus Request / Bus Grant</a:t>
            </a:r>
          </a:p>
        </p:txBody>
      </p:sp>
    </p:spTree>
    <p:extLst>
      <p:ext uri="{BB962C8B-B14F-4D97-AF65-F5344CB8AC3E}">
        <p14:creationId xmlns:p14="http://schemas.microsoft.com/office/powerpoint/2010/main" val="108435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Central Arbitration Example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1208326" name="Picture 3" descr="MCj029038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38242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07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B041-8B4E-CB41-B279-3EC26084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54E0-23A2-D845-BDE9-3013F6DB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device has separate line </a:t>
            </a:r>
          </a:p>
          <a:p>
            <a:r>
              <a:rPr lang="en-US" dirty="0"/>
              <a:t>Requires central arbiter</a:t>
            </a:r>
          </a:p>
          <a:p>
            <a:pPr lvl="1"/>
            <a:r>
              <a:rPr lang="en-US" dirty="0"/>
              <a:t>May become bottleneck</a:t>
            </a:r>
          </a:p>
          <a:p>
            <a:endParaRPr lang="en-US" dirty="0"/>
          </a:p>
          <a:p>
            <a:r>
              <a:rPr lang="en-US" dirty="0"/>
              <a:t>As system scales larger (more nodes):</a:t>
            </a:r>
          </a:p>
          <a:p>
            <a:pPr lvl="1"/>
            <a:r>
              <a:rPr lang="en-US" dirty="0"/>
              <a:t>Latency increases</a:t>
            </a:r>
          </a:p>
          <a:p>
            <a:pPr lvl="2"/>
            <a:r>
              <a:rPr lang="en-US" dirty="0"/>
              <a:t>Info collection time</a:t>
            </a:r>
          </a:p>
          <a:p>
            <a:pPr lvl="2"/>
            <a:r>
              <a:rPr lang="en-US" dirty="0"/>
              <a:t>Decision time</a:t>
            </a:r>
          </a:p>
          <a:p>
            <a:pPr lvl="2"/>
            <a:r>
              <a:rPr lang="en-US" dirty="0"/>
              <a:t>Transmit time (of decision)</a:t>
            </a:r>
          </a:p>
          <a:p>
            <a:pPr lvl="1"/>
            <a:r>
              <a:rPr lang="en-US" dirty="0"/>
              <a:t>Throughput decreases</a:t>
            </a:r>
          </a:p>
          <a:p>
            <a:pPr lvl="2"/>
            <a:r>
              <a:rPr lang="en-US" dirty="0"/>
              <a:t>Throughput depends on bandwidth and utilization of bus</a:t>
            </a:r>
          </a:p>
          <a:p>
            <a:pPr lvl="2"/>
            <a:r>
              <a:rPr lang="en-US" dirty="0"/>
              <a:t>Arbiter response time can have impact on bus utilization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85C8-8600-F34A-B878-17C8BB79D17D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370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4473-AC1D-584F-8FCA-2AA45DFC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Daisy-Chain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EBA0-53D0-4640-A963-6915AA4C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Not fair</a:t>
            </a:r>
          </a:p>
          <a:p>
            <a:r>
              <a:rPr lang="en-US" dirty="0"/>
              <a:t>Slow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8604-2A52-E943-8E00-50D712F77D8C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71372-BCB6-5D4E-A325-7BCCB4B04CBC}"/>
              </a:ext>
            </a:extLst>
          </p:cNvPr>
          <p:cNvSpPr/>
          <p:nvPr/>
        </p:nvSpPr>
        <p:spPr bwMode="auto">
          <a:xfrm>
            <a:off x="950160" y="4636532"/>
            <a:ext cx="121920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rPr>
              <a:t>Bus</a:t>
            </a:r>
          </a:p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dirty="0">
                <a:solidFill>
                  <a:schemeClr val="bg1"/>
                </a:solidFill>
                <a:latin typeface="Century Gothic" pitchFamily="34" charset="0"/>
                <a:cs typeface="Times New Roman" pitchFamily="18" charset="0"/>
              </a:rPr>
              <a:t>Arbiter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B684A-7276-BA46-8474-D6A865E1A992}"/>
              </a:ext>
            </a:extLst>
          </p:cNvPr>
          <p:cNvSpPr/>
          <p:nvPr/>
        </p:nvSpPr>
        <p:spPr bwMode="auto">
          <a:xfrm>
            <a:off x="2702760" y="3341132"/>
            <a:ext cx="10668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rPr>
              <a:t>Device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7A3D6-F16B-AB4F-88DE-4E045162FC73}"/>
              </a:ext>
            </a:extLst>
          </p:cNvPr>
          <p:cNvSpPr/>
          <p:nvPr/>
        </p:nvSpPr>
        <p:spPr bwMode="auto">
          <a:xfrm>
            <a:off x="4268567" y="3349599"/>
            <a:ext cx="10668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rPr>
              <a:t>Device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8DAE3-8702-314F-AD80-B0614A1BC414}"/>
              </a:ext>
            </a:extLst>
          </p:cNvPr>
          <p:cNvSpPr/>
          <p:nvPr/>
        </p:nvSpPr>
        <p:spPr bwMode="auto">
          <a:xfrm>
            <a:off x="6935567" y="3341132"/>
            <a:ext cx="10668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entury Gothic" pitchFamily="34" charset="0"/>
                <a:cs typeface="Times New Roman" pitchFamily="18" charset="0"/>
              </a:rPr>
              <a:t>Device 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A835423-9C95-2443-AACD-37C97B8DA283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9360" y="4187799"/>
            <a:ext cx="762000" cy="753533"/>
          </a:xfrm>
          <a:prstGeom prst="bentConnector3">
            <a:avLst>
              <a:gd name="adj1" fmla="val 100000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9719340-3C30-6D42-B375-22A60589D53D}"/>
              </a:ext>
            </a:extLst>
          </p:cNvPr>
          <p:cNvCxnSpPr>
            <a:cxnSpLocks/>
          </p:cNvCxnSpPr>
          <p:nvPr/>
        </p:nvCxnSpPr>
        <p:spPr bwMode="auto">
          <a:xfrm flipV="1">
            <a:off x="3617160" y="4196266"/>
            <a:ext cx="838199" cy="516467"/>
          </a:xfrm>
          <a:prstGeom prst="bentConnector3">
            <a:avLst>
              <a:gd name="adj1" fmla="val 100505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296C5C-BB71-2440-941F-E843C38BD5B9}"/>
              </a:ext>
            </a:extLst>
          </p:cNvPr>
          <p:cNvCxnSpPr/>
          <p:nvPr/>
        </p:nvCxnSpPr>
        <p:spPr bwMode="auto">
          <a:xfrm flipV="1">
            <a:off x="3617160" y="4187799"/>
            <a:ext cx="0" cy="524933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795DB9A-FC2D-614E-811E-F19B408C7550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1159" y="4196267"/>
            <a:ext cx="1981200" cy="516465"/>
          </a:xfrm>
          <a:prstGeom prst="bentConnector3">
            <a:avLst>
              <a:gd name="adj1" fmla="val 100000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F37F89-2039-7541-90CE-BCADDD13700D}"/>
              </a:ext>
            </a:extLst>
          </p:cNvPr>
          <p:cNvCxnSpPr/>
          <p:nvPr/>
        </p:nvCxnSpPr>
        <p:spPr bwMode="auto">
          <a:xfrm flipV="1">
            <a:off x="5132692" y="4196266"/>
            <a:ext cx="0" cy="524933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C26C538-DA93-F443-A475-22F97E58AAF0}"/>
              </a:ext>
            </a:extLst>
          </p:cNvPr>
          <p:cNvCxnSpPr>
            <a:cxnSpLocks/>
            <a:endCxn id="6" idx="3"/>
          </p:cNvCxnSpPr>
          <p:nvPr/>
        </p:nvCxnSpPr>
        <p:spPr bwMode="auto">
          <a:xfrm rot="10800000" flipV="1">
            <a:off x="2169360" y="4196266"/>
            <a:ext cx="5181600" cy="1240366"/>
          </a:xfrm>
          <a:prstGeom prst="bentConnector3">
            <a:avLst>
              <a:gd name="adj1" fmla="val 0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1E3134-BCDB-8A47-824B-4C8ED6DB7842}"/>
              </a:ext>
            </a:extLst>
          </p:cNvPr>
          <p:cNvCxnSpPr>
            <a:cxnSpLocks/>
          </p:cNvCxnSpPr>
          <p:nvPr/>
        </p:nvCxnSpPr>
        <p:spPr bwMode="auto">
          <a:xfrm flipV="1">
            <a:off x="4683960" y="4196267"/>
            <a:ext cx="0" cy="1240365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C71AA9-7D65-AE43-A1F9-09345EAF39A0}"/>
              </a:ext>
            </a:extLst>
          </p:cNvPr>
          <p:cNvCxnSpPr>
            <a:cxnSpLocks/>
          </p:cNvCxnSpPr>
          <p:nvPr/>
        </p:nvCxnSpPr>
        <p:spPr bwMode="auto">
          <a:xfrm flipV="1">
            <a:off x="3159960" y="4196267"/>
            <a:ext cx="0" cy="1240365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1C31AD2-466B-1C40-AFAA-B7E0FD76EBD6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2169360" y="4204732"/>
            <a:ext cx="5600700" cy="1595965"/>
          </a:xfrm>
          <a:prstGeom prst="bentConnector3">
            <a:avLst>
              <a:gd name="adj1" fmla="val -38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01C665-3972-9E44-A589-E579A83F62B0}"/>
              </a:ext>
            </a:extLst>
          </p:cNvPr>
          <p:cNvCxnSpPr>
            <a:cxnSpLocks/>
          </p:cNvCxnSpPr>
          <p:nvPr/>
        </p:nvCxnSpPr>
        <p:spPr bwMode="auto">
          <a:xfrm flipV="1">
            <a:off x="3388560" y="4187800"/>
            <a:ext cx="0" cy="1612898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69C30C-6141-174D-B456-84727B2A2B85}"/>
              </a:ext>
            </a:extLst>
          </p:cNvPr>
          <p:cNvCxnSpPr>
            <a:cxnSpLocks/>
          </p:cNvCxnSpPr>
          <p:nvPr/>
        </p:nvCxnSpPr>
        <p:spPr bwMode="auto">
          <a:xfrm flipV="1">
            <a:off x="4952776" y="4204732"/>
            <a:ext cx="0" cy="1612898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1B496F-433A-6E4E-99B8-016AFD85A296}"/>
              </a:ext>
            </a:extLst>
          </p:cNvPr>
          <p:cNvSpPr/>
          <p:nvPr/>
        </p:nvSpPr>
        <p:spPr bwMode="auto">
          <a:xfrm>
            <a:off x="3121859" y="5406997"/>
            <a:ext cx="76200" cy="76200"/>
          </a:xfrm>
          <a:prstGeom prst="ellipse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72C6CC-9543-B54E-9084-8CCEB4EFBC65}"/>
              </a:ext>
            </a:extLst>
          </p:cNvPr>
          <p:cNvSpPr/>
          <p:nvPr/>
        </p:nvSpPr>
        <p:spPr bwMode="auto">
          <a:xfrm>
            <a:off x="3350460" y="5767390"/>
            <a:ext cx="76200" cy="76200"/>
          </a:xfrm>
          <a:prstGeom prst="ellipse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7FF9566-831E-3247-84F2-B4621D361704}"/>
              </a:ext>
            </a:extLst>
          </p:cNvPr>
          <p:cNvSpPr/>
          <p:nvPr/>
        </p:nvSpPr>
        <p:spPr bwMode="auto">
          <a:xfrm>
            <a:off x="4650381" y="5393792"/>
            <a:ext cx="76200" cy="76200"/>
          </a:xfrm>
          <a:prstGeom prst="ellipse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3F6952-A7E4-4446-96B8-877DA45B1A65}"/>
              </a:ext>
            </a:extLst>
          </p:cNvPr>
          <p:cNvSpPr/>
          <p:nvPr/>
        </p:nvSpPr>
        <p:spPr bwMode="auto">
          <a:xfrm>
            <a:off x="4914676" y="5762598"/>
            <a:ext cx="76200" cy="76200"/>
          </a:xfrm>
          <a:prstGeom prst="ellipse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3DD752-6748-164F-8A8E-AF7249E6A707}"/>
              </a:ext>
            </a:extLst>
          </p:cNvPr>
          <p:cNvGrpSpPr/>
          <p:nvPr/>
        </p:nvGrpSpPr>
        <p:grpSpPr>
          <a:xfrm>
            <a:off x="6207960" y="5182894"/>
            <a:ext cx="152400" cy="435771"/>
            <a:chOff x="5953815" y="1937166"/>
            <a:chExt cx="152400" cy="43577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96357EB-CFF1-F045-84FC-CE38CA1C0358}"/>
                </a:ext>
              </a:extLst>
            </p:cNvPr>
            <p:cNvGrpSpPr/>
            <p:nvPr/>
          </p:nvGrpSpPr>
          <p:grpSpPr>
            <a:xfrm>
              <a:off x="5953815" y="1937166"/>
              <a:ext cx="152400" cy="435771"/>
              <a:chOff x="5867400" y="1066799"/>
              <a:chExt cx="152400" cy="435771"/>
            </a:xfrm>
          </p:grpSpPr>
          <p:sp>
            <p:nvSpPr>
              <p:cNvPr id="50" name="Parallelogram 49">
                <a:extLst>
                  <a:ext uri="{FF2B5EF4-FFF2-40B4-BE49-F238E27FC236}">
                    <a16:creationId xmlns:a16="http://schemas.microsoft.com/office/drawing/2014/main" id="{CBC5DC1D-5B99-5040-AB2F-A5C004DABF37}"/>
                  </a:ext>
                </a:extLst>
              </p:cNvPr>
              <p:cNvSpPr/>
              <p:nvPr/>
            </p:nvSpPr>
            <p:spPr bwMode="auto">
              <a:xfrm>
                <a:off x="5867400" y="1143000"/>
                <a:ext cx="152400" cy="304800"/>
              </a:xfrm>
              <a:prstGeom prst="parallelogram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9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Century Gothic" pitchFamily="34" charset="0"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rgbClr val="CC6633"/>
                  </a:solidFill>
                  <a:effectLst/>
                  <a:latin typeface="Century Gothic" pitchFamily="34" charset="0"/>
                  <a:cs typeface="Times New Roman" pitchFamily="18" charset="0"/>
                </a:endParaRPr>
              </a:p>
            </p:txBody>
          </p:sp>
          <p:sp>
            <p:nvSpPr>
              <p:cNvPr id="51" name="Parallelogram 50">
                <a:extLst>
                  <a:ext uri="{FF2B5EF4-FFF2-40B4-BE49-F238E27FC236}">
                    <a16:creationId xmlns:a16="http://schemas.microsoft.com/office/drawing/2014/main" id="{7253B859-BD93-9D44-B147-4748702BF13A}"/>
                  </a:ext>
                </a:extLst>
              </p:cNvPr>
              <p:cNvSpPr/>
              <p:nvPr/>
            </p:nvSpPr>
            <p:spPr bwMode="auto">
              <a:xfrm>
                <a:off x="5937983" y="1066799"/>
                <a:ext cx="45719" cy="182033"/>
              </a:xfrm>
              <a:prstGeom prst="parallelogram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9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Century Gothic" pitchFamily="34" charset="0"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rgbClr val="CC6633"/>
                  </a:solidFill>
                  <a:effectLst/>
                  <a:latin typeface="Century Gothic" pitchFamily="34" charset="0"/>
                  <a:cs typeface="Times New Roman" pitchFamily="18" charset="0"/>
                </a:endParaRPr>
              </a:p>
            </p:txBody>
          </p:sp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5FB8948E-EC03-1043-A15D-4446F1B64A88}"/>
                  </a:ext>
                </a:extLst>
              </p:cNvPr>
              <p:cNvSpPr/>
              <p:nvPr/>
            </p:nvSpPr>
            <p:spPr bwMode="auto">
              <a:xfrm>
                <a:off x="5907902" y="1350170"/>
                <a:ext cx="45719" cy="152400"/>
              </a:xfrm>
              <a:prstGeom prst="parallelogram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9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Century Gothic" pitchFamily="34" charset="0"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rgbClr val="CC6633"/>
                  </a:solidFill>
                  <a:effectLst/>
                  <a:latin typeface="Century Gothic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F2D88258-694B-6A49-8D1E-3C1F35CA78A6}"/>
                </a:ext>
              </a:extLst>
            </p:cNvPr>
            <p:cNvSpPr/>
            <p:nvPr/>
          </p:nvSpPr>
          <p:spPr bwMode="auto">
            <a:xfrm>
              <a:off x="6009155" y="2070867"/>
              <a:ext cx="45719" cy="182033"/>
            </a:xfrm>
            <a:prstGeom prst="parallelogram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DE6C78F-FBA7-9C48-8172-E04B1D8020B2}"/>
              </a:ext>
            </a:extLst>
          </p:cNvPr>
          <p:cNvGrpSpPr/>
          <p:nvPr/>
        </p:nvGrpSpPr>
        <p:grpSpPr>
          <a:xfrm>
            <a:off x="6182077" y="4512638"/>
            <a:ext cx="152400" cy="435771"/>
            <a:chOff x="5953815" y="1937166"/>
            <a:chExt cx="152400" cy="43577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0160D88-B0D0-FC44-8C5A-AE09A25655E9}"/>
                </a:ext>
              </a:extLst>
            </p:cNvPr>
            <p:cNvGrpSpPr/>
            <p:nvPr/>
          </p:nvGrpSpPr>
          <p:grpSpPr>
            <a:xfrm>
              <a:off x="5953815" y="1937166"/>
              <a:ext cx="152400" cy="435771"/>
              <a:chOff x="5867400" y="1066799"/>
              <a:chExt cx="152400" cy="435771"/>
            </a:xfrm>
          </p:grpSpPr>
          <p:sp>
            <p:nvSpPr>
              <p:cNvPr id="63" name="Parallelogram 62">
                <a:extLst>
                  <a:ext uri="{FF2B5EF4-FFF2-40B4-BE49-F238E27FC236}">
                    <a16:creationId xmlns:a16="http://schemas.microsoft.com/office/drawing/2014/main" id="{06AC17A2-B613-4D46-9D5F-E0B61B791222}"/>
                  </a:ext>
                </a:extLst>
              </p:cNvPr>
              <p:cNvSpPr/>
              <p:nvPr/>
            </p:nvSpPr>
            <p:spPr bwMode="auto">
              <a:xfrm>
                <a:off x="5867400" y="1143000"/>
                <a:ext cx="152400" cy="304800"/>
              </a:xfrm>
              <a:prstGeom prst="parallelogram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9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Century Gothic" pitchFamily="34" charset="0"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rgbClr val="CC6633"/>
                  </a:solidFill>
                  <a:effectLst/>
                  <a:latin typeface="Century Gothic" pitchFamily="34" charset="0"/>
                  <a:cs typeface="Times New Roman" pitchFamily="18" charset="0"/>
                </a:endParaRPr>
              </a:p>
            </p:txBody>
          </p:sp>
          <p:sp>
            <p:nvSpPr>
              <p:cNvPr id="64" name="Parallelogram 63">
                <a:extLst>
                  <a:ext uri="{FF2B5EF4-FFF2-40B4-BE49-F238E27FC236}">
                    <a16:creationId xmlns:a16="http://schemas.microsoft.com/office/drawing/2014/main" id="{AE590253-A820-1740-A8E7-25C5B3FD5DE1}"/>
                  </a:ext>
                </a:extLst>
              </p:cNvPr>
              <p:cNvSpPr/>
              <p:nvPr/>
            </p:nvSpPr>
            <p:spPr bwMode="auto">
              <a:xfrm>
                <a:off x="5937983" y="1066799"/>
                <a:ext cx="45719" cy="182033"/>
              </a:xfrm>
              <a:prstGeom prst="parallelogram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9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Century Gothic" pitchFamily="34" charset="0"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rgbClr val="CC6633"/>
                  </a:solidFill>
                  <a:effectLst/>
                  <a:latin typeface="Century Gothic" pitchFamily="34" charset="0"/>
                  <a:cs typeface="Times New Roman" pitchFamily="18" charset="0"/>
                </a:endParaRPr>
              </a:p>
            </p:txBody>
          </p:sp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C895A4B7-51F2-5447-97AF-3E902BDD1C31}"/>
                  </a:ext>
                </a:extLst>
              </p:cNvPr>
              <p:cNvSpPr/>
              <p:nvPr/>
            </p:nvSpPr>
            <p:spPr bwMode="auto">
              <a:xfrm>
                <a:off x="5907902" y="1350170"/>
                <a:ext cx="45719" cy="152400"/>
              </a:xfrm>
              <a:prstGeom prst="parallelogram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9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Century Gothic" pitchFamily="34" charset="0"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rgbClr val="CC6633"/>
                  </a:solidFill>
                  <a:effectLst/>
                  <a:latin typeface="Century Gothic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8DE3F124-3258-BB47-B6F5-EBB3E737AA54}"/>
                </a:ext>
              </a:extLst>
            </p:cNvPr>
            <p:cNvSpPr/>
            <p:nvPr/>
          </p:nvSpPr>
          <p:spPr bwMode="auto">
            <a:xfrm>
              <a:off x="6009155" y="2070867"/>
              <a:ext cx="45719" cy="182033"/>
            </a:xfrm>
            <a:prstGeom prst="parallelogram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4BBE8A-5599-4D47-B23B-DC7496D2FC96}"/>
              </a:ext>
            </a:extLst>
          </p:cNvPr>
          <p:cNvGrpSpPr/>
          <p:nvPr/>
        </p:nvGrpSpPr>
        <p:grpSpPr>
          <a:xfrm>
            <a:off x="6407704" y="5618665"/>
            <a:ext cx="152400" cy="435771"/>
            <a:chOff x="5953815" y="1937166"/>
            <a:chExt cx="152400" cy="43577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16E45B0-E3E7-C34B-9E7B-63449920EC02}"/>
                </a:ext>
              </a:extLst>
            </p:cNvPr>
            <p:cNvGrpSpPr/>
            <p:nvPr/>
          </p:nvGrpSpPr>
          <p:grpSpPr>
            <a:xfrm>
              <a:off x="5953815" y="1937166"/>
              <a:ext cx="152400" cy="435771"/>
              <a:chOff x="5867400" y="1066799"/>
              <a:chExt cx="152400" cy="435771"/>
            </a:xfrm>
          </p:grpSpPr>
          <p:sp>
            <p:nvSpPr>
              <p:cNvPr id="69" name="Parallelogram 68">
                <a:extLst>
                  <a:ext uri="{FF2B5EF4-FFF2-40B4-BE49-F238E27FC236}">
                    <a16:creationId xmlns:a16="http://schemas.microsoft.com/office/drawing/2014/main" id="{AC5670E1-3DA6-4940-8999-0756094E9FD7}"/>
                  </a:ext>
                </a:extLst>
              </p:cNvPr>
              <p:cNvSpPr/>
              <p:nvPr/>
            </p:nvSpPr>
            <p:spPr bwMode="auto">
              <a:xfrm>
                <a:off x="5867400" y="1143000"/>
                <a:ext cx="152400" cy="304800"/>
              </a:xfrm>
              <a:prstGeom prst="parallelogram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9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Century Gothic" pitchFamily="34" charset="0"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rgbClr val="CC6633"/>
                  </a:solidFill>
                  <a:effectLst/>
                  <a:latin typeface="Century Gothic" pitchFamily="34" charset="0"/>
                  <a:cs typeface="Times New Roman" pitchFamily="18" charset="0"/>
                </a:endParaRPr>
              </a:p>
            </p:txBody>
          </p:sp>
          <p:sp>
            <p:nvSpPr>
              <p:cNvPr id="70" name="Parallelogram 69">
                <a:extLst>
                  <a:ext uri="{FF2B5EF4-FFF2-40B4-BE49-F238E27FC236}">
                    <a16:creationId xmlns:a16="http://schemas.microsoft.com/office/drawing/2014/main" id="{71C2E6E5-29BC-4240-8089-59DE8C348C11}"/>
                  </a:ext>
                </a:extLst>
              </p:cNvPr>
              <p:cNvSpPr/>
              <p:nvPr/>
            </p:nvSpPr>
            <p:spPr bwMode="auto">
              <a:xfrm>
                <a:off x="5937983" y="1066799"/>
                <a:ext cx="45719" cy="182033"/>
              </a:xfrm>
              <a:prstGeom prst="parallelogram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9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Century Gothic" pitchFamily="34" charset="0"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rgbClr val="CC6633"/>
                  </a:solidFill>
                  <a:effectLst/>
                  <a:latin typeface="Century Gothic" pitchFamily="34" charset="0"/>
                  <a:cs typeface="Times New Roman" pitchFamily="18" charset="0"/>
                </a:endParaRPr>
              </a:p>
            </p:txBody>
          </p:sp>
          <p:sp>
            <p:nvSpPr>
              <p:cNvPr id="71" name="Parallelogram 70">
                <a:extLst>
                  <a:ext uri="{FF2B5EF4-FFF2-40B4-BE49-F238E27FC236}">
                    <a16:creationId xmlns:a16="http://schemas.microsoft.com/office/drawing/2014/main" id="{8141DFA7-3F30-9049-8EBC-55A99E4E02F0}"/>
                  </a:ext>
                </a:extLst>
              </p:cNvPr>
              <p:cNvSpPr/>
              <p:nvPr/>
            </p:nvSpPr>
            <p:spPr bwMode="auto">
              <a:xfrm>
                <a:off x="5907902" y="1350170"/>
                <a:ext cx="45719" cy="152400"/>
              </a:xfrm>
              <a:prstGeom prst="parallelogram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57200" rtl="0" eaLnBrk="1" fontAlgn="base" latinLnBrk="0" hangingPunct="1">
                  <a:lnSpc>
                    <a:spcPct val="9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99"/>
                  </a:buClr>
                  <a:buSzPct val="100000"/>
                  <a:buFont typeface="Century Gothic" pitchFamily="34" charset="0"/>
                  <a:buNone/>
                  <a:tabLst/>
                </a:pPr>
                <a:endParaRPr kumimoji="0" lang="en-US" sz="2800" b="1" i="0" u="none" strike="noStrike" cap="none" normalizeH="0" baseline="0">
                  <a:ln>
                    <a:noFill/>
                  </a:ln>
                  <a:solidFill>
                    <a:srgbClr val="CC6633"/>
                  </a:solidFill>
                  <a:effectLst/>
                  <a:latin typeface="Century Gothic" pitchFamily="34" charset="0"/>
                  <a:cs typeface="Times New Roman" pitchFamily="18" charset="0"/>
                </a:endParaRPr>
              </a:p>
            </p:txBody>
          </p:sp>
        </p:grp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CF4F9416-ABE8-2345-B95D-E6FFBBFE2EE5}"/>
                </a:ext>
              </a:extLst>
            </p:cNvPr>
            <p:cNvSpPr/>
            <p:nvPr/>
          </p:nvSpPr>
          <p:spPr bwMode="auto">
            <a:xfrm>
              <a:off x="6009155" y="2070867"/>
              <a:ext cx="45719" cy="182033"/>
            </a:xfrm>
            <a:prstGeom prst="parallelogram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5DD4C15-7BFF-CB44-B129-097623AB7599}"/>
              </a:ext>
            </a:extLst>
          </p:cNvPr>
          <p:cNvSpPr txBox="1"/>
          <p:nvPr/>
        </p:nvSpPr>
        <p:spPr>
          <a:xfrm>
            <a:off x="5810026" y="421950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Grant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3B8390-B7CD-E840-ABA3-61A874026504}"/>
              </a:ext>
            </a:extLst>
          </p:cNvPr>
          <p:cNvSpPr txBox="1"/>
          <p:nvPr/>
        </p:nvSpPr>
        <p:spPr>
          <a:xfrm>
            <a:off x="5540722" y="495053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Release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674B89-FF76-C849-920B-E6693D7D34BE}"/>
              </a:ext>
            </a:extLst>
          </p:cNvPr>
          <p:cNvSpPr txBox="1"/>
          <p:nvPr/>
        </p:nvSpPr>
        <p:spPr>
          <a:xfrm>
            <a:off x="6498337" y="582378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Request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FEECA3-9CFA-ED4E-B65C-1C6E37A518AC}"/>
              </a:ext>
            </a:extLst>
          </p:cNvPr>
          <p:cNvSpPr txBox="1"/>
          <p:nvPr/>
        </p:nvSpPr>
        <p:spPr>
          <a:xfrm>
            <a:off x="3617414" y="46864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Grant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B27244-01C4-494B-B397-DBE48CB595E7}"/>
              </a:ext>
            </a:extLst>
          </p:cNvPr>
          <p:cNvSpPr txBox="1"/>
          <p:nvPr/>
        </p:nvSpPr>
        <p:spPr>
          <a:xfrm>
            <a:off x="2190923" y="46113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Grant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0BCFA1-0AC7-184B-B20B-C4097A634620}"/>
              </a:ext>
            </a:extLst>
          </p:cNvPr>
          <p:cNvSpPr txBox="1"/>
          <p:nvPr/>
        </p:nvSpPr>
        <p:spPr>
          <a:xfrm>
            <a:off x="6706086" y="28956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Lowest priority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DA5F186-A4CF-9849-8224-2908B529DCC5}"/>
              </a:ext>
            </a:extLst>
          </p:cNvPr>
          <p:cNvSpPr txBox="1"/>
          <p:nvPr/>
        </p:nvSpPr>
        <p:spPr>
          <a:xfrm>
            <a:off x="2374385" y="2895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Highest priority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EE5C55B-4716-964B-AD82-179C1F18392D}"/>
              </a:ext>
            </a:extLst>
          </p:cNvPr>
          <p:cNvSpPr/>
          <p:nvPr/>
        </p:nvSpPr>
        <p:spPr bwMode="auto">
          <a:xfrm>
            <a:off x="5941327" y="3732248"/>
            <a:ext cx="76200" cy="76200"/>
          </a:xfrm>
          <a:prstGeom prst="ellipse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E3538EB-C1D3-1C4C-BF9E-5B0F9D063907}"/>
              </a:ext>
            </a:extLst>
          </p:cNvPr>
          <p:cNvSpPr/>
          <p:nvPr/>
        </p:nvSpPr>
        <p:spPr bwMode="auto">
          <a:xfrm>
            <a:off x="6098117" y="3733712"/>
            <a:ext cx="76200" cy="76200"/>
          </a:xfrm>
          <a:prstGeom prst="ellipse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2B1C79B-427E-A744-91D7-AD99F1E5A612}"/>
              </a:ext>
            </a:extLst>
          </p:cNvPr>
          <p:cNvSpPr/>
          <p:nvPr/>
        </p:nvSpPr>
        <p:spPr bwMode="auto">
          <a:xfrm>
            <a:off x="6253407" y="3731845"/>
            <a:ext cx="76200" cy="76200"/>
          </a:xfrm>
          <a:prstGeom prst="ellipse">
            <a:avLst/>
          </a:prstGeom>
          <a:solidFill>
            <a:srgbClr val="000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38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/>
              <a:t>Distributed Arbitration</a:t>
            </a:r>
          </a:p>
        </p:txBody>
      </p:sp>
      <p:sp>
        <p:nvSpPr>
          <p:cNvPr id="12124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Each device decides on its own whether its allowed to use the resource</a:t>
            </a:r>
          </a:p>
          <a:p>
            <a:pPr lvl="1" eaLnBrk="1" hangingPunct="1"/>
            <a:r>
              <a:rPr lang="en-US" dirty="0"/>
              <a:t>May have information from other devices</a:t>
            </a:r>
          </a:p>
          <a:p>
            <a:pPr eaLnBrk="1" hangingPunct="1"/>
            <a:r>
              <a:rPr lang="en-US" dirty="0"/>
              <a:t>Potential problems?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marL="457200" lvl="1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Examples</a:t>
            </a:r>
          </a:p>
          <a:p>
            <a:pPr lvl="1" eaLnBrk="1" hangingPunct="1"/>
            <a:r>
              <a:rPr lang="en-US" dirty="0"/>
              <a:t>Dinner table</a:t>
            </a:r>
          </a:p>
          <a:p>
            <a:pPr lvl="1" eaLnBrk="1" hangingPunct="1"/>
            <a:r>
              <a:rPr lang="en-US" dirty="0"/>
              <a:t>Ethernet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3233312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working out Grad Lab on LRC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/scratch space?</a:t>
            </a:r>
          </a:p>
          <a:p>
            <a:pPr lvl="1"/>
            <a:r>
              <a:rPr lang="en-US" dirty="0"/>
              <a:t>Haven’t tested out dependencies yet</a:t>
            </a:r>
          </a:p>
          <a:p>
            <a:pPr lvl="1"/>
            <a:r>
              <a:rPr lang="en-US" dirty="0"/>
              <a:t>Has anyone tried it out yet?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90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Distributed Arbitration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Each device decides on its own whether its allowed to use the resource</a:t>
            </a:r>
          </a:p>
          <a:p>
            <a:pPr lvl="1" eaLnBrk="1" hangingPunct="1"/>
            <a:r>
              <a:rPr lang="en-US" dirty="0"/>
              <a:t>May have information from other devices</a:t>
            </a:r>
          </a:p>
          <a:p>
            <a:pPr eaLnBrk="1" hangingPunct="1"/>
            <a:r>
              <a:rPr lang="en-US" dirty="0"/>
              <a:t>Potential problems?</a:t>
            </a:r>
          </a:p>
          <a:p>
            <a:pPr lvl="1" eaLnBrk="1" hangingPunct="1"/>
            <a:r>
              <a:rPr lang="en-US" dirty="0"/>
              <a:t>Collisions</a:t>
            </a:r>
          </a:p>
          <a:p>
            <a:pPr lvl="2" eaLnBrk="1" hangingPunct="1"/>
            <a:r>
              <a:rPr lang="en-US" dirty="0"/>
              <a:t>Must have some way to detect and resolve collisions </a:t>
            </a:r>
          </a:p>
          <a:p>
            <a:pPr lvl="3" eaLnBrk="1" hangingPunct="1"/>
            <a:r>
              <a:rPr lang="en-US" dirty="0"/>
              <a:t>collision detection</a:t>
            </a:r>
          </a:p>
          <a:p>
            <a:pPr eaLnBrk="1" hangingPunct="1"/>
            <a:r>
              <a:rPr lang="en-US" dirty="0"/>
              <a:t>Examples</a:t>
            </a:r>
          </a:p>
          <a:p>
            <a:pPr lvl="1" eaLnBrk="1" hangingPunct="1"/>
            <a:r>
              <a:rPr lang="en-US" dirty="0"/>
              <a:t>Dinner table</a:t>
            </a:r>
          </a:p>
          <a:p>
            <a:pPr lvl="1" eaLnBrk="1" hangingPunct="1"/>
            <a:r>
              <a:rPr lang="en-US" dirty="0"/>
              <a:t>Ethernet</a:t>
            </a:r>
          </a:p>
          <a:p>
            <a:pPr lvl="2" eaLnBrk="1" hangingPunct="1"/>
            <a:r>
              <a:rPr lang="en-US" dirty="0"/>
              <a:t>Carrier Sense Multiple Access / Collision Detection (CSMA/CD)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26731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Asynchronous</a:t>
            </a:r>
          </a:p>
        </p:txBody>
      </p:sp>
      <p:sp>
        <p:nvSpPr>
          <p:cNvPr id="12185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Handshaking protocol</a:t>
            </a:r>
          </a:p>
          <a:p>
            <a:pPr lvl="1" eaLnBrk="1" hangingPunct="1"/>
            <a:r>
              <a:rPr lang="en-US" dirty="0"/>
              <a:t>Identify start and end of each phase of the bus protocol</a:t>
            </a:r>
          </a:p>
          <a:p>
            <a:pPr eaLnBrk="1" hangingPunct="1"/>
            <a:r>
              <a:rPr lang="en-US" dirty="0"/>
              <a:t>Not tied to a clock</a:t>
            </a:r>
          </a:p>
          <a:p>
            <a:pPr lvl="1" eaLnBrk="1" hangingPunct="1"/>
            <a:r>
              <a:rPr lang="en-US" dirty="0"/>
              <a:t>Can assert requests and grants at any time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Benefits?</a:t>
            </a:r>
          </a:p>
          <a:p>
            <a:pPr lvl="1"/>
            <a:r>
              <a:rPr lang="en-US" dirty="0"/>
              <a:t>Hint: some new memory controllers for PCs are asynchronous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67699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 dirty="0"/>
              <a:t>The Handshake Protocol</a:t>
            </a:r>
          </a:p>
        </p:txBody>
      </p:sp>
      <p:sp>
        <p:nvSpPr>
          <p:cNvPr id="12206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57600"/>
            <a:ext cx="8534400" cy="318452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he-IL" sz="1800" dirty="0"/>
              <a:t>Processor reading memory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e-IL" sz="1800" dirty="0"/>
              <a:t>Processor asserts </a:t>
            </a:r>
            <a:r>
              <a:rPr lang="en-US" altLang="he-IL" sz="1800" dirty="0" err="1"/>
              <a:t>ReadReq</a:t>
            </a:r>
            <a:r>
              <a:rPr lang="en-US" altLang="he-IL" sz="1800" dirty="0"/>
              <a:t> signal and sends the address over the shared bus: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e-IL" sz="1600" dirty="0"/>
              <a:t>1. Mem sees the </a:t>
            </a:r>
            <a:r>
              <a:rPr lang="en-US" altLang="he-IL" sz="1600" dirty="0" err="1"/>
              <a:t>Readreq</a:t>
            </a:r>
            <a:r>
              <a:rPr lang="en-US" altLang="he-IL" sz="1600" dirty="0"/>
              <a:t>, reads the address and sets Ack.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e-IL" sz="1600" dirty="0"/>
              <a:t>2. Processor sees the </a:t>
            </a:r>
            <a:r>
              <a:rPr lang="en-US" altLang="he-IL" sz="1600" dirty="0" err="1"/>
              <a:t>Ack</a:t>
            </a:r>
            <a:r>
              <a:rPr lang="en-US" altLang="he-IL" sz="1600" dirty="0"/>
              <a:t> line is set and releases the </a:t>
            </a:r>
            <a:r>
              <a:rPr lang="en-US" altLang="he-IL" sz="1600" dirty="0" err="1"/>
              <a:t>ReadReq</a:t>
            </a:r>
            <a:r>
              <a:rPr lang="en-US" altLang="he-IL" sz="1600" dirty="0"/>
              <a:t> and data lines.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e-IL" sz="1600" dirty="0"/>
              <a:t>3. Mem sees that </a:t>
            </a:r>
            <a:r>
              <a:rPr lang="en-US" altLang="he-IL" sz="1600" dirty="0" err="1"/>
              <a:t>ReadReq</a:t>
            </a:r>
            <a:r>
              <a:rPr lang="en-US" altLang="he-IL" sz="1600" dirty="0"/>
              <a:t> is low and drops </a:t>
            </a:r>
            <a:r>
              <a:rPr lang="en-US" altLang="he-IL" sz="1600" dirty="0" err="1"/>
              <a:t>Ack</a:t>
            </a:r>
            <a:r>
              <a:rPr lang="en-US" altLang="he-IL" sz="1600" dirty="0"/>
              <a:t> to acknowledge that.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e-IL" sz="1600" dirty="0"/>
              <a:t>4. Mem places the data on the data lines and raises </a:t>
            </a:r>
            <a:r>
              <a:rPr lang="en-US" altLang="he-IL" sz="1600" dirty="0" err="1"/>
              <a:t>DataRdy</a:t>
            </a:r>
            <a:r>
              <a:rPr lang="en-US" altLang="he-IL" sz="16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e-IL" sz="1600" dirty="0"/>
              <a:t>5. Processor sees </a:t>
            </a:r>
            <a:r>
              <a:rPr lang="en-US" altLang="he-IL" sz="1600" dirty="0" err="1"/>
              <a:t>DataRdy</a:t>
            </a:r>
            <a:r>
              <a:rPr lang="en-US" altLang="he-IL" sz="1600" dirty="0"/>
              <a:t>, reads the data from the bus and raises Ack.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e-IL" sz="1600" dirty="0"/>
              <a:t>6. Mem sees the </a:t>
            </a:r>
            <a:r>
              <a:rPr lang="en-US" altLang="he-IL" sz="1600" dirty="0" err="1"/>
              <a:t>Ack</a:t>
            </a:r>
            <a:r>
              <a:rPr lang="en-US" altLang="he-IL" sz="1600" dirty="0"/>
              <a:t> signal, drops </a:t>
            </a:r>
            <a:r>
              <a:rPr lang="en-US" altLang="he-IL" sz="1600" dirty="0" err="1"/>
              <a:t>DataRdy</a:t>
            </a:r>
            <a:r>
              <a:rPr lang="en-US" altLang="he-IL" sz="1600" dirty="0"/>
              <a:t> and releases the data lines.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he-IL" sz="1600" dirty="0"/>
              <a:t>7. Processor sees </a:t>
            </a:r>
            <a:r>
              <a:rPr lang="en-US" altLang="he-IL" sz="1600" dirty="0" err="1"/>
              <a:t>DataRdy</a:t>
            </a:r>
            <a:r>
              <a:rPr lang="en-US" altLang="he-IL" sz="1600" dirty="0"/>
              <a:t> go low, drops </a:t>
            </a:r>
            <a:r>
              <a:rPr lang="en-US" altLang="he-IL" sz="1600" dirty="0" err="1"/>
              <a:t>Ack</a:t>
            </a:r>
            <a:r>
              <a:rPr lang="en-US" altLang="he-IL" sz="1600" dirty="0"/>
              <a:t> which indicates that transmission is over.</a:t>
            </a:r>
            <a:endParaRPr lang="en-US" altLang="he-IL" sz="1800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1220615" name="Picture 4" descr="F08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6781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0616" name="Text Box 5"/>
          <p:cNvSpPr txBox="1">
            <a:spLocks noChangeArrowheads="1"/>
          </p:cNvSpPr>
          <p:nvPr/>
        </p:nvSpPr>
        <p:spPr bwMode="auto">
          <a:xfrm>
            <a:off x="6705600" y="2119313"/>
            <a:ext cx="248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What is missing?</a:t>
            </a:r>
          </a:p>
        </p:txBody>
      </p:sp>
      <p:sp>
        <p:nvSpPr>
          <p:cNvPr id="1220617" name="Text Box 6"/>
          <p:cNvSpPr txBox="1">
            <a:spLocks noChangeArrowheads="1"/>
          </p:cNvSpPr>
          <p:nvPr/>
        </p:nvSpPr>
        <p:spPr bwMode="auto">
          <a:xfrm>
            <a:off x="152400" y="1295400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</a:rPr>
              <a:t>Proc</a:t>
            </a:r>
          </a:p>
        </p:txBody>
      </p:sp>
      <p:sp>
        <p:nvSpPr>
          <p:cNvPr id="1220618" name="Text Box 7"/>
          <p:cNvSpPr txBox="1">
            <a:spLocks noChangeArrowheads="1"/>
          </p:cNvSpPr>
          <p:nvPr/>
        </p:nvSpPr>
        <p:spPr bwMode="auto">
          <a:xfrm>
            <a:off x="152400" y="266700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600">
                <a:solidFill>
                  <a:schemeClr val="tx2"/>
                </a:solidFill>
              </a:rPr>
              <a:t>Mem</a:t>
            </a:r>
          </a:p>
        </p:txBody>
      </p:sp>
    </p:spTree>
    <p:extLst>
      <p:ext uri="{BB962C8B-B14F-4D97-AF65-F5344CB8AC3E}">
        <p14:creationId xmlns:p14="http://schemas.microsoft.com/office/powerpoint/2010/main" val="150444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Synchronous Bus</a:t>
            </a:r>
          </a:p>
        </p:txBody>
      </p:sp>
      <p:sp>
        <p:nvSpPr>
          <p:cNvPr id="12165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All transfers take the same amount of time</a:t>
            </a:r>
          </a:p>
          <a:p>
            <a:pPr lvl="1" eaLnBrk="1" hangingPunct="1"/>
            <a:r>
              <a:rPr lang="en-US"/>
              <a:t>If less time required, waste the time</a:t>
            </a:r>
          </a:p>
          <a:p>
            <a:pPr eaLnBrk="1" hangingPunct="1"/>
            <a:r>
              <a:rPr lang="en-US"/>
              <a:t>Bus cycle fixed</a:t>
            </a:r>
          </a:p>
          <a:p>
            <a:pPr eaLnBrk="1" hangingPunct="1"/>
            <a:r>
              <a:rPr lang="en-US"/>
              <a:t>Tend to be short buses (minimize clock time)</a:t>
            </a:r>
          </a:p>
          <a:p>
            <a:pPr eaLnBrk="1" hangingPunct="1"/>
            <a:r>
              <a:rPr lang="en-US"/>
              <a:t>Tend to be similar speed devices</a:t>
            </a:r>
          </a:p>
          <a:p>
            <a:pPr eaLnBrk="1" hangingPunct="1"/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1216519" name="Picture 4" descr="MPj0399337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29000"/>
            <a:ext cx="2081213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141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Synchronous Bus</a:t>
            </a:r>
          </a:p>
        </p:txBody>
      </p:sp>
      <p:graphicFrame>
        <p:nvGraphicFramePr>
          <p:cNvPr id="12226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352818"/>
              </p:ext>
            </p:extLst>
          </p:nvPr>
        </p:nvGraphicFramePr>
        <p:xfrm>
          <a:off x="512344" y="3505200"/>
          <a:ext cx="8424114" cy="132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4" imgW="2060151" imgH="324061" progId="">
                  <p:embed/>
                </p:oleObj>
              </mc:Choice>
              <mc:Fallback>
                <p:oleObj name="Visio" r:id="rId4" imgW="2060151" imgH="324061" progId="">
                  <p:embed/>
                  <p:pic>
                    <p:nvPicPr>
                      <p:cNvPr id="12226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44" y="3505200"/>
                        <a:ext cx="8424114" cy="1323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12226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279525"/>
            <a:ext cx="8378825" cy="5145088"/>
          </a:xfrm>
        </p:spPr>
        <p:txBody>
          <a:bodyPr/>
          <a:lstStyle/>
          <a:p>
            <a:pPr eaLnBrk="1" hangingPunct="1"/>
            <a:r>
              <a:rPr lang="en-US" sz="2800" dirty="0"/>
              <a:t>Cycle 1 after address grant submit address</a:t>
            </a:r>
          </a:p>
          <a:p>
            <a:pPr eaLnBrk="1" hangingPunct="1"/>
            <a:r>
              <a:rPr lang="en-US" sz="2800" dirty="0"/>
              <a:t>Cycle 3 after address grant, return data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Issues?</a:t>
            </a:r>
          </a:p>
        </p:txBody>
      </p:sp>
    </p:spTree>
    <p:extLst>
      <p:ext uri="{BB962C8B-B14F-4D97-AF65-F5344CB8AC3E}">
        <p14:creationId xmlns:p14="http://schemas.microsoft.com/office/powerpoint/2010/main" val="7711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Synchronous vs. Asynchronous</a:t>
            </a:r>
          </a:p>
        </p:txBody>
      </p:sp>
      <p:sp>
        <p:nvSpPr>
          <p:cNvPr id="12247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Synchronous communication is </a:t>
            </a:r>
            <a:r>
              <a:rPr lang="en-US" i="1"/>
              <a:t>implicit</a:t>
            </a:r>
          </a:p>
          <a:p>
            <a:pPr lvl="1" eaLnBrk="1" hangingPunct="1"/>
            <a:r>
              <a:rPr lang="en-US"/>
              <a:t>Know when something is supposed to be there</a:t>
            </a:r>
          </a:p>
          <a:p>
            <a:pPr eaLnBrk="1" hangingPunct="1"/>
            <a:r>
              <a:rPr lang="en-US"/>
              <a:t>Asynchronous is </a:t>
            </a:r>
            <a:r>
              <a:rPr lang="en-US" i="1"/>
              <a:t>explicit</a:t>
            </a:r>
          </a:p>
          <a:p>
            <a:pPr lvl="1" eaLnBrk="1" hangingPunct="1"/>
            <a:r>
              <a:rPr lang="en-US"/>
              <a:t>Everything signaled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Synchronous reduces handshaking</a:t>
            </a:r>
          </a:p>
          <a:p>
            <a:pPr lvl="1" eaLnBrk="1" hangingPunct="1"/>
            <a:r>
              <a:rPr lang="en-US"/>
              <a:t>But there is more handshaking than you might expect in a real system</a:t>
            </a:r>
          </a:p>
          <a:p>
            <a:pPr lvl="2" eaLnBrk="1" hangingPunct="1"/>
            <a:r>
              <a:rPr lang="en-US"/>
              <a:t>Bus request, bus grant, data asserted, data received</a:t>
            </a:r>
          </a:p>
          <a:p>
            <a:pPr eaLnBrk="1" hangingPunct="1"/>
            <a:r>
              <a:rPr lang="en-US"/>
              <a:t>Asynchronous runs as fast as part can run</a:t>
            </a:r>
          </a:p>
          <a:p>
            <a:pPr lvl="1" eaLnBrk="1" hangingPunct="1"/>
            <a:r>
              <a:rPr lang="en-US"/>
              <a:t>But still need to get back into synchronous domain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789027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Bus Tenure: Pending</a:t>
            </a:r>
          </a:p>
        </p:txBody>
      </p:sp>
      <p:sp>
        <p:nvSpPr>
          <p:cNvPr id="12267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Hold onto resource until you’re done</a:t>
            </a:r>
          </a:p>
          <a:p>
            <a:pPr eaLnBrk="1" hangingPunct="1"/>
            <a:r>
              <a:rPr lang="en-US"/>
              <a:t>Wasteful, but simple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4180037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Bus Tenure: Split Transaction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Allow other transfers to go when you’re not ready</a:t>
            </a:r>
          </a:p>
          <a:p>
            <a:r>
              <a:rPr lang="en-US" sz="2200" dirty="0"/>
              <a:t>Applicable to all buses (address and data)</a:t>
            </a:r>
          </a:p>
          <a:p>
            <a:r>
              <a:rPr lang="en-US" sz="2200" dirty="0"/>
              <a:t>Can be out-of-order or in-order</a:t>
            </a:r>
          </a:p>
          <a:p>
            <a:pPr lvl="1"/>
            <a:r>
              <a:rPr lang="en-US" sz="2000" dirty="0"/>
              <a:t>What support is needed for out-of-order bus transactions?</a:t>
            </a:r>
          </a:p>
          <a:p>
            <a:endParaRPr 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/>
          </p:nvPr>
        </p:nvGraphicFramePr>
        <p:xfrm>
          <a:off x="332476" y="3593070"/>
          <a:ext cx="8659124" cy="108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4" imgW="4352247" imgH="547449" progId="">
                  <p:embed/>
                </p:oleObj>
              </mc:Choice>
              <mc:Fallback>
                <p:oleObj name="Visio" r:id="rId4" imgW="4352247" imgH="547449" progId="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76" y="3593070"/>
                        <a:ext cx="8659124" cy="1089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1129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Single-Bus Computer</a:t>
            </a:r>
          </a:p>
        </p:txBody>
      </p:sp>
      <p:sp>
        <p:nvSpPr>
          <p:cNvPr id="6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1230854" name="Rectangle 3"/>
          <p:cNvSpPr>
            <a:spLocks noChangeArrowheads="1"/>
          </p:cNvSpPr>
          <p:nvPr/>
        </p:nvSpPr>
        <p:spPr bwMode="auto">
          <a:xfrm>
            <a:off x="4876800" y="2667000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1230855" name="Group 4"/>
          <p:cNvGrpSpPr>
            <a:grpSpLocks/>
          </p:cNvGrpSpPr>
          <p:nvPr/>
        </p:nvGrpSpPr>
        <p:grpSpPr bwMode="auto">
          <a:xfrm>
            <a:off x="6477000" y="2209800"/>
            <a:ext cx="1524000" cy="1143000"/>
            <a:chOff x="1296" y="2784"/>
            <a:chExt cx="960" cy="720"/>
          </a:xfrm>
        </p:grpSpPr>
        <p:sp>
          <p:nvSpPr>
            <p:cNvPr id="1230856" name="Rectangle 5"/>
            <p:cNvSpPr>
              <a:spLocks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1230857" name="Rectangle 6"/>
            <p:cNvSpPr>
              <a:spLocks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1230858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1230859" name="Group 8"/>
          <p:cNvGrpSpPr>
            <a:grpSpLocks/>
          </p:cNvGrpSpPr>
          <p:nvPr/>
        </p:nvGrpSpPr>
        <p:grpSpPr bwMode="auto">
          <a:xfrm>
            <a:off x="1295400" y="2286000"/>
            <a:ext cx="990600" cy="990600"/>
            <a:chOff x="432" y="1152"/>
            <a:chExt cx="624" cy="624"/>
          </a:xfrm>
        </p:grpSpPr>
        <p:sp>
          <p:nvSpPr>
            <p:cNvPr id="1230860" name="Freeform 9"/>
            <p:cNvSpPr>
              <a:spLocks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84"/>
                <a:gd name="T17" fmla="*/ 624 w 62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0861" name="Rectangle 10"/>
            <p:cNvSpPr>
              <a:spLocks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6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1230862" name="Text Box 11"/>
            <p:cNvSpPr txBox="1">
              <a:spLocks noChangeArrowheads="1"/>
            </p:cNvSpPr>
            <p:nvPr/>
          </p:nvSpPr>
          <p:spPr bwMode="auto">
            <a:xfrm>
              <a:off x="440" y="1417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1230863" name="Group 12"/>
          <p:cNvGrpSpPr>
            <a:grpSpLocks/>
          </p:cNvGrpSpPr>
          <p:nvPr/>
        </p:nvGrpSpPr>
        <p:grpSpPr bwMode="auto">
          <a:xfrm>
            <a:off x="2743200" y="2286000"/>
            <a:ext cx="1524000" cy="990600"/>
            <a:chOff x="1584" y="1152"/>
            <a:chExt cx="960" cy="624"/>
          </a:xfrm>
        </p:grpSpPr>
        <p:sp>
          <p:nvSpPr>
            <p:cNvPr id="1230864" name="Freeform 13"/>
            <p:cNvSpPr>
              <a:spLocks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0"/>
                <a:gd name="T25" fmla="*/ 0 h 384"/>
                <a:gd name="T26" fmla="*/ 960 w 960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230865" name="Group 14"/>
            <p:cNvGrpSpPr>
              <a:grpSpLocks/>
            </p:cNvGrpSpPr>
            <p:nvPr/>
          </p:nvGrpSpPr>
          <p:grpSpPr bwMode="auto">
            <a:xfrm>
              <a:off x="1584" y="1152"/>
              <a:ext cx="960" cy="553"/>
              <a:chOff x="1584" y="1152"/>
              <a:chExt cx="960" cy="553"/>
            </a:xfrm>
          </p:grpSpPr>
          <p:sp>
            <p:nvSpPr>
              <p:cNvPr id="1230866" name="Rectangle 15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230867" name="Rectangle 16"/>
              <p:cNvSpPr>
                <a:spLocks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16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1230868" name="Text Box 17"/>
              <p:cNvSpPr txBox="1">
                <a:spLocks noChangeArrowheads="1"/>
              </p:cNvSpPr>
              <p:nvPr/>
            </p:nvSpPr>
            <p:spPr bwMode="auto">
              <a:xfrm>
                <a:off x="1820" y="1417"/>
                <a:ext cx="4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1230869" name="Freeform 18"/>
          <p:cNvSpPr>
            <a:spLocks/>
          </p:cNvSpPr>
          <p:nvPr/>
        </p:nvSpPr>
        <p:spPr bwMode="auto">
          <a:xfrm>
            <a:off x="838200" y="1676400"/>
            <a:ext cx="7315200" cy="2209800"/>
          </a:xfrm>
          <a:custGeom>
            <a:avLst/>
            <a:gdLst>
              <a:gd name="T0" fmla="*/ 7315200 w 4608"/>
              <a:gd name="T1" fmla="*/ 0 h 1392"/>
              <a:gd name="T2" fmla="*/ 0 w 4608"/>
              <a:gd name="T3" fmla="*/ 0 h 1392"/>
              <a:gd name="T4" fmla="*/ 0 w 4608"/>
              <a:gd name="T5" fmla="*/ 2209800 h 1392"/>
              <a:gd name="T6" fmla="*/ 7315200 w 4608"/>
              <a:gd name="T7" fmla="*/ 2209800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4608"/>
              <a:gd name="T13" fmla="*/ 0 h 1392"/>
              <a:gd name="T14" fmla="*/ 4608 w 460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0" name="Line 19"/>
          <p:cNvSpPr>
            <a:spLocks noChangeShapeType="1"/>
          </p:cNvSpPr>
          <p:nvPr/>
        </p:nvSpPr>
        <p:spPr bwMode="auto">
          <a:xfrm>
            <a:off x="7696200" y="1676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1" name="Line 20"/>
          <p:cNvSpPr>
            <a:spLocks noChangeShapeType="1"/>
          </p:cNvSpPr>
          <p:nvPr/>
        </p:nvSpPr>
        <p:spPr bwMode="auto">
          <a:xfrm>
            <a:off x="6781800" y="16764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2" name="Line 21"/>
          <p:cNvSpPr>
            <a:spLocks noChangeShapeType="1"/>
          </p:cNvSpPr>
          <p:nvPr/>
        </p:nvSpPr>
        <p:spPr bwMode="auto">
          <a:xfrm>
            <a:off x="4038600" y="1676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3" name="Line 22"/>
          <p:cNvSpPr>
            <a:spLocks noChangeShapeType="1"/>
          </p:cNvSpPr>
          <p:nvPr/>
        </p:nvSpPr>
        <p:spPr bwMode="auto">
          <a:xfrm>
            <a:off x="3124200" y="1676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4" name="Line 23"/>
          <p:cNvSpPr>
            <a:spLocks noChangeShapeType="1"/>
          </p:cNvSpPr>
          <p:nvPr/>
        </p:nvSpPr>
        <p:spPr bwMode="auto">
          <a:xfrm>
            <a:off x="1600200" y="16764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5" name="Line 24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6" name="Line 25"/>
          <p:cNvSpPr>
            <a:spLocks noChangeShapeType="1"/>
          </p:cNvSpPr>
          <p:nvPr/>
        </p:nvSpPr>
        <p:spPr bwMode="auto">
          <a:xfrm>
            <a:off x="5410200" y="3276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7" name="Line 26"/>
          <p:cNvSpPr>
            <a:spLocks noChangeShapeType="1"/>
          </p:cNvSpPr>
          <p:nvPr/>
        </p:nvSpPr>
        <p:spPr bwMode="auto">
          <a:xfrm>
            <a:off x="7315200" y="335280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8" name="Line 27"/>
          <p:cNvSpPr>
            <a:spLocks noChangeShapeType="1"/>
          </p:cNvSpPr>
          <p:nvPr/>
        </p:nvSpPr>
        <p:spPr bwMode="auto">
          <a:xfrm>
            <a:off x="5410200" y="1676400"/>
            <a:ext cx="0" cy="952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79" name="Line 28"/>
          <p:cNvSpPr>
            <a:spLocks noChangeShapeType="1"/>
          </p:cNvSpPr>
          <p:nvPr/>
        </p:nvSpPr>
        <p:spPr bwMode="auto">
          <a:xfrm>
            <a:off x="1752600" y="327660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80" name="Line 29"/>
          <p:cNvSpPr>
            <a:spLocks noChangeShapeType="1"/>
          </p:cNvSpPr>
          <p:nvPr/>
        </p:nvSpPr>
        <p:spPr bwMode="auto">
          <a:xfrm flipH="1">
            <a:off x="1828800" y="2362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81" name="Line 30"/>
          <p:cNvSpPr>
            <a:spLocks noChangeShapeType="1"/>
          </p:cNvSpPr>
          <p:nvPr/>
        </p:nvSpPr>
        <p:spPr bwMode="auto">
          <a:xfrm flipH="1">
            <a:off x="3276600" y="2362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82" name="Line 31"/>
          <p:cNvSpPr>
            <a:spLocks noChangeShapeType="1"/>
          </p:cNvSpPr>
          <p:nvPr/>
        </p:nvSpPr>
        <p:spPr bwMode="auto">
          <a:xfrm flipH="1">
            <a:off x="4191000" y="23622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83" name="Line 32"/>
          <p:cNvSpPr>
            <a:spLocks noChangeShapeType="1"/>
          </p:cNvSpPr>
          <p:nvPr/>
        </p:nvSpPr>
        <p:spPr bwMode="auto">
          <a:xfrm flipH="1">
            <a:off x="5867400" y="2895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84" name="Line 33"/>
          <p:cNvSpPr>
            <a:spLocks noChangeShapeType="1"/>
          </p:cNvSpPr>
          <p:nvPr/>
        </p:nvSpPr>
        <p:spPr bwMode="auto">
          <a:xfrm flipH="1">
            <a:off x="7010400" y="22860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85" name="Line 34"/>
          <p:cNvSpPr>
            <a:spLocks noChangeShapeType="1"/>
          </p:cNvSpPr>
          <p:nvPr/>
        </p:nvSpPr>
        <p:spPr bwMode="auto">
          <a:xfrm flipH="1">
            <a:off x="7924800" y="22860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30886" name="Group 35"/>
          <p:cNvGrpSpPr>
            <a:grpSpLocks/>
          </p:cNvGrpSpPr>
          <p:nvPr/>
        </p:nvGrpSpPr>
        <p:grpSpPr bwMode="auto">
          <a:xfrm>
            <a:off x="1600200" y="3581400"/>
            <a:ext cx="304800" cy="304800"/>
            <a:chOff x="768" y="2928"/>
            <a:chExt cx="192" cy="192"/>
          </a:xfrm>
        </p:grpSpPr>
        <p:sp>
          <p:nvSpPr>
            <p:cNvPr id="1230887" name="AutoShape 36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0888" name="Oval 37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30889" name="Group 38"/>
          <p:cNvGrpSpPr>
            <a:grpSpLocks/>
          </p:cNvGrpSpPr>
          <p:nvPr/>
        </p:nvGrpSpPr>
        <p:grpSpPr bwMode="auto">
          <a:xfrm>
            <a:off x="7162800" y="3581400"/>
            <a:ext cx="304800" cy="304800"/>
            <a:chOff x="768" y="2928"/>
            <a:chExt cx="192" cy="192"/>
          </a:xfrm>
        </p:grpSpPr>
        <p:sp>
          <p:nvSpPr>
            <p:cNvPr id="1230890" name="AutoShape 39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0891" name="Oval 40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30892" name="Group 41"/>
          <p:cNvGrpSpPr>
            <a:grpSpLocks/>
          </p:cNvGrpSpPr>
          <p:nvPr/>
        </p:nvGrpSpPr>
        <p:grpSpPr bwMode="auto">
          <a:xfrm>
            <a:off x="3352800" y="3581400"/>
            <a:ext cx="304800" cy="304800"/>
            <a:chOff x="768" y="2928"/>
            <a:chExt cx="192" cy="192"/>
          </a:xfrm>
        </p:grpSpPr>
        <p:sp>
          <p:nvSpPr>
            <p:cNvPr id="1230893" name="AutoShape 42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0894" name="Oval 43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30895" name="Group 44"/>
          <p:cNvGrpSpPr>
            <a:grpSpLocks/>
          </p:cNvGrpSpPr>
          <p:nvPr/>
        </p:nvGrpSpPr>
        <p:grpSpPr bwMode="auto">
          <a:xfrm>
            <a:off x="5257800" y="3581400"/>
            <a:ext cx="304800" cy="304800"/>
            <a:chOff x="768" y="2928"/>
            <a:chExt cx="192" cy="192"/>
          </a:xfrm>
        </p:grpSpPr>
        <p:sp>
          <p:nvSpPr>
            <p:cNvPr id="1230896" name="AutoShape 45"/>
            <p:cNvSpPr>
              <a:spLocks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0897" name="Oval 46"/>
            <p:cNvSpPr>
              <a:spLocks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18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230898" name="Line 47"/>
          <p:cNvSpPr>
            <a:spLocks noChangeShapeType="1"/>
          </p:cNvSpPr>
          <p:nvPr/>
        </p:nvSpPr>
        <p:spPr bwMode="auto">
          <a:xfrm flipH="1">
            <a:off x="1828800" y="3657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899" name="Line 48"/>
          <p:cNvSpPr>
            <a:spLocks noChangeShapeType="1"/>
          </p:cNvSpPr>
          <p:nvPr/>
        </p:nvSpPr>
        <p:spPr bwMode="auto">
          <a:xfrm flipH="1">
            <a:off x="3581400" y="3657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900" name="Line 49"/>
          <p:cNvSpPr>
            <a:spLocks noChangeShapeType="1"/>
          </p:cNvSpPr>
          <p:nvPr/>
        </p:nvSpPr>
        <p:spPr bwMode="auto">
          <a:xfrm flipH="1">
            <a:off x="5486400" y="3657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901" name="Line 50"/>
          <p:cNvSpPr>
            <a:spLocks noChangeShapeType="1"/>
          </p:cNvSpPr>
          <p:nvPr/>
        </p:nvSpPr>
        <p:spPr bwMode="auto">
          <a:xfrm flipH="1">
            <a:off x="7391400" y="3657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902" name="Line 51"/>
          <p:cNvSpPr>
            <a:spLocks noChangeShapeType="1"/>
          </p:cNvSpPr>
          <p:nvPr/>
        </p:nvSpPr>
        <p:spPr bwMode="auto">
          <a:xfrm flipH="1">
            <a:off x="7924800" y="2895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903" name="Line 52"/>
          <p:cNvSpPr>
            <a:spLocks noChangeShapeType="1"/>
          </p:cNvSpPr>
          <p:nvPr/>
        </p:nvSpPr>
        <p:spPr bwMode="auto">
          <a:xfrm flipH="1">
            <a:off x="1981200" y="2895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904" name="Line 53"/>
          <p:cNvSpPr>
            <a:spLocks noChangeShapeType="1"/>
          </p:cNvSpPr>
          <p:nvPr/>
        </p:nvSpPr>
        <p:spPr bwMode="auto">
          <a:xfrm flipH="1">
            <a:off x="4038600" y="289560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905" name="AutoShape 54"/>
          <p:cNvSpPr>
            <a:spLocks noChangeArrowheads="1"/>
          </p:cNvSpPr>
          <p:nvPr/>
        </p:nvSpPr>
        <p:spPr bwMode="auto">
          <a:xfrm>
            <a:off x="6248400" y="4724400"/>
            <a:ext cx="1219200" cy="1066800"/>
          </a:xfrm>
          <a:prstGeom prst="can">
            <a:avLst>
              <a:gd name="adj" fmla="val 25000"/>
            </a:avLst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Disk</a:t>
            </a:r>
          </a:p>
        </p:txBody>
      </p:sp>
      <p:pic>
        <p:nvPicPr>
          <p:cNvPr id="1230906" name="Picture 55" descr="MCj039848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24400"/>
            <a:ext cx="183356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907" name="Picture 56" descr="MCj039849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91000"/>
            <a:ext cx="18415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908" name="Line 57"/>
          <p:cNvSpPr>
            <a:spLocks noChangeShapeType="1"/>
          </p:cNvSpPr>
          <p:nvPr/>
        </p:nvSpPr>
        <p:spPr bwMode="auto">
          <a:xfrm>
            <a:off x="2438400" y="3886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909" name="Line 58"/>
          <p:cNvSpPr>
            <a:spLocks noChangeShapeType="1"/>
          </p:cNvSpPr>
          <p:nvPr/>
        </p:nvSpPr>
        <p:spPr bwMode="auto">
          <a:xfrm>
            <a:off x="4800600" y="3886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0910" name="Line 59"/>
          <p:cNvSpPr>
            <a:spLocks noChangeShapeType="1"/>
          </p:cNvSpPr>
          <p:nvPr/>
        </p:nvSpPr>
        <p:spPr bwMode="auto">
          <a:xfrm>
            <a:off x="6781800" y="38862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22332" name="Picture 60" descr="MPj0145603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590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33" name="Picture 61" descr="MPj0145603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6200"/>
            <a:ext cx="590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334" name="Picture 62" descr="MPj0145603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86200"/>
            <a:ext cx="590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2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DMA</a:t>
            </a:r>
          </a:p>
        </p:txBody>
      </p:sp>
      <p:sp>
        <p:nvSpPr>
          <p:cNvPr id="12329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Block copy without with minimal processor assist</a:t>
            </a:r>
          </a:p>
          <a:p>
            <a:pPr eaLnBrk="1" hangingPunct="1"/>
            <a:r>
              <a:rPr lang="en-US"/>
              <a:t>Processor issues DMA command</a:t>
            </a:r>
          </a:p>
          <a:p>
            <a:pPr lvl="1" eaLnBrk="1" hangingPunct="1"/>
            <a:r>
              <a:rPr lang="en-US"/>
              <a:t>Start source address</a:t>
            </a:r>
          </a:p>
          <a:p>
            <a:pPr lvl="1" eaLnBrk="1" hangingPunct="1"/>
            <a:r>
              <a:rPr lang="en-US"/>
              <a:t>Start destination address</a:t>
            </a:r>
          </a:p>
          <a:p>
            <a:pPr lvl="1" eaLnBrk="1" hangingPunct="1"/>
            <a:r>
              <a:rPr lang="en-US"/>
              <a:t>length</a:t>
            </a:r>
          </a:p>
          <a:p>
            <a:pPr eaLnBrk="1" hangingPunct="1"/>
            <a:r>
              <a:rPr lang="en-US"/>
              <a:t>DMA Engine performs move transparently</a:t>
            </a:r>
          </a:p>
          <a:p>
            <a:pPr lvl="1" eaLnBrk="1" hangingPunct="1"/>
            <a:r>
              <a:rPr lang="en-US"/>
              <a:t>Completion notification</a:t>
            </a:r>
          </a:p>
          <a:p>
            <a:pPr lvl="2" eaLnBrk="1" hangingPunct="1"/>
            <a:r>
              <a:rPr lang="en-US"/>
              <a:t>None</a:t>
            </a:r>
          </a:p>
          <a:p>
            <a:pPr lvl="2" eaLnBrk="1" hangingPunct="1"/>
            <a:r>
              <a:rPr lang="en-US"/>
              <a:t>Poll</a:t>
            </a:r>
          </a:p>
          <a:p>
            <a:pPr lvl="2" eaLnBrk="1" hangingPunct="1"/>
            <a:r>
              <a:rPr lang="en-US"/>
              <a:t>Interrupt</a:t>
            </a:r>
          </a:p>
          <a:p>
            <a:pPr eaLnBrk="1" hangingPunct="1"/>
            <a:r>
              <a:rPr lang="en-US"/>
              <a:t>Can it be done in a single-bus computer?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</p:spTree>
    <p:extLst>
      <p:ext uri="{BB962C8B-B14F-4D97-AF65-F5344CB8AC3E}">
        <p14:creationId xmlns:p14="http://schemas.microsoft.com/office/powerpoint/2010/main" val="35912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69C2-BA93-A345-9B95-58863592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 / Next-Victim Replacement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02A3-729C-4344-8694-E99F1C6F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each cache line in set as either (need 2-bits per line):</a:t>
            </a:r>
          </a:p>
          <a:p>
            <a:pPr lvl="1"/>
            <a:r>
              <a:rPr lang="en-US" dirty="0"/>
              <a:t>Victim (V)</a:t>
            </a:r>
          </a:p>
          <a:p>
            <a:pPr lvl="1"/>
            <a:r>
              <a:rPr lang="en-US" dirty="0"/>
              <a:t>Next-Victim (NV)</a:t>
            </a:r>
          </a:p>
          <a:p>
            <a:pPr lvl="1"/>
            <a:r>
              <a:rPr lang="en-US" dirty="0"/>
              <a:t>Other (O)</a:t>
            </a:r>
          </a:p>
          <a:p>
            <a:r>
              <a:rPr lang="en-US" dirty="0"/>
              <a:t>On cache miss:</a:t>
            </a:r>
          </a:p>
          <a:p>
            <a:pPr lvl="1"/>
            <a:r>
              <a:rPr lang="en-US" dirty="0"/>
              <a:t>Replace line marked as Victim</a:t>
            </a:r>
          </a:p>
          <a:p>
            <a:pPr lvl="1"/>
            <a:r>
              <a:rPr lang="en-US" dirty="0"/>
              <a:t>Line marked as NV is now Victim</a:t>
            </a:r>
          </a:p>
          <a:p>
            <a:pPr lvl="1"/>
            <a:r>
              <a:rPr lang="en-US" dirty="0"/>
              <a:t>Randomly select NV from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On cache hit:</a:t>
            </a:r>
          </a:p>
          <a:p>
            <a:pPr lvl="1"/>
            <a:r>
              <a:rPr lang="en-US" dirty="0"/>
              <a:t>If line was V, line becomes O. NV-&gt;V, randomly select NV from 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If line was NV, line becomes O. Randomly select NV from </a:t>
            </a:r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/>
              <a:t>If line was O, no action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770A-1EED-E140-A7FE-784F94B9A829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906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Bus Organization in Modern Computers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idx="3"/>
          </p:nvPr>
        </p:nvSpPr>
        <p:spPr>
          <a:prstGeom prst="rect">
            <a:avLst/>
          </a:prstGeom>
          <a:ln/>
        </p:spPr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1234950" name="Rectangle 3"/>
          <p:cNvSpPr>
            <a:spLocks noChangeArrowheads="1"/>
          </p:cNvSpPr>
          <p:nvPr/>
        </p:nvSpPr>
        <p:spPr bwMode="auto">
          <a:xfrm>
            <a:off x="3352800" y="1219200"/>
            <a:ext cx="1524000" cy="1066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CPU</a:t>
            </a:r>
          </a:p>
        </p:txBody>
      </p:sp>
      <p:sp>
        <p:nvSpPr>
          <p:cNvPr id="1234951" name="Rectangle 4"/>
          <p:cNvSpPr>
            <a:spLocks noChangeArrowheads="1"/>
          </p:cNvSpPr>
          <p:nvPr/>
        </p:nvSpPr>
        <p:spPr bwMode="auto">
          <a:xfrm>
            <a:off x="3352800" y="2743200"/>
            <a:ext cx="1524000" cy="9906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Memory</a:t>
            </a:r>
          </a:p>
          <a:p>
            <a:pPr algn="ctr" eaLnBrk="0" hangingPunct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Controller</a:t>
            </a:r>
          </a:p>
        </p:txBody>
      </p:sp>
      <p:sp>
        <p:nvSpPr>
          <p:cNvPr id="1234952" name="Rectangle 5"/>
          <p:cNvSpPr>
            <a:spLocks noChangeArrowheads="1"/>
          </p:cNvSpPr>
          <p:nvPr/>
        </p:nvSpPr>
        <p:spPr bwMode="auto">
          <a:xfrm>
            <a:off x="5334000" y="2743200"/>
            <a:ext cx="1143000" cy="990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>
                    <a:lumMod val="95000"/>
                  </a:schemeClr>
                </a:solidFill>
              </a:rPr>
              <a:t>Memory</a:t>
            </a:r>
          </a:p>
        </p:txBody>
      </p:sp>
      <p:cxnSp>
        <p:nvCxnSpPr>
          <p:cNvPr id="1234953" name="AutoShape 6"/>
          <p:cNvCxnSpPr>
            <a:cxnSpLocks noChangeShapeType="1"/>
          </p:cNvCxnSpPr>
          <p:nvPr/>
        </p:nvCxnSpPr>
        <p:spPr bwMode="auto">
          <a:xfrm>
            <a:off x="37338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954" name="AutoShape 7"/>
          <p:cNvCxnSpPr>
            <a:cxnSpLocks noChangeShapeType="1"/>
          </p:cNvCxnSpPr>
          <p:nvPr/>
        </p:nvCxnSpPr>
        <p:spPr bwMode="auto">
          <a:xfrm>
            <a:off x="4876800" y="29718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955" name="AutoShape 8"/>
          <p:cNvCxnSpPr>
            <a:cxnSpLocks noChangeShapeType="1"/>
            <a:stCxn id="1234951" idx="2"/>
          </p:cNvCxnSpPr>
          <p:nvPr/>
        </p:nvCxnSpPr>
        <p:spPr bwMode="auto">
          <a:xfrm>
            <a:off x="4114800" y="3733800"/>
            <a:ext cx="0" cy="16160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4956" name="Line 9"/>
          <p:cNvSpPr>
            <a:spLocks noChangeShapeType="1"/>
          </p:cNvSpPr>
          <p:nvPr/>
        </p:nvSpPr>
        <p:spPr bwMode="auto">
          <a:xfrm>
            <a:off x="1905000" y="5349875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57" name="Text Box 10"/>
          <p:cNvSpPr txBox="1">
            <a:spLocks noChangeArrowheads="1"/>
          </p:cNvSpPr>
          <p:nvPr/>
        </p:nvSpPr>
        <p:spPr bwMode="auto">
          <a:xfrm>
            <a:off x="5486400" y="5349875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PCI</a:t>
            </a:r>
          </a:p>
        </p:txBody>
      </p:sp>
      <p:sp>
        <p:nvSpPr>
          <p:cNvPr id="1234958" name="Rectangle 11"/>
          <p:cNvSpPr>
            <a:spLocks noChangeArrowheads="1"/>
          </p:cNvSpPr>
          <p:nvPr/>
        </p:nvSpPr>
        <p:spPr bwMode="auto">
          <a:xfrm>
            <a:off x="3124200" y="5502275"/>
            <a:ext cx="152400" cy="533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1234959" name="Line 12"/>
          <p:cNvSpPr>
            <a:spLocks noChangeShapeType="1"/>
          </p:cNvSpPr>
          <p:nvPr/>
        </p:nvSpPr>
        <p:spPr bwMode="auto">
          <a:xfrm>
            <a:off x="3200400" y="5349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60" name="Line 13"/>
          <p:cNvSpPr>
            <a:spLocks noChangeShapeType="1"/>
          </p:cNvSpPr>
          <p:nvPr/>
        </p:nvSpPr>
        <p:spPr bwMode="auto">
          <a:xfrm>
            <a:off x="4495800" y="228600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4961" name="Line 14"/>
          <p:cNvSpPr>
            <a:spLocks noChangeShapeType="1"/>
          </p:cNvSpPr>
          <p:nvPr/>
        </p:nvSpPr>
        <p:spPr bwMode="auto">
          <a:xfrm>
            <a:off x="4876800" y="3505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4962" name="Rectangle 15"/>
          <p:cNvSpPr>
            <a:spLocks noChangeArrowheads="1"/>
          </p:cNvSpPr>
          <p:nvPr/>
        </p:nvSpPr>
        <p:spPr bwMode="auto">
          <a:xfrm>
            <a:off x="3505200" y="5502275"/>
            <a:ext cx="152400" cy="533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1234963" name="Line 16"/>
          <p:cNvSpPr>
            <a:spLocks noChangeShapeType="1"/>
          </p:cNvSpPr>
          <p:nvPr/>
        </p:nvSpPr>
        <p:spPr bwMode="auto">
          <a:xfrm>
            <a:off x="3581400" y="5349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64" name="Rectangle 17"/>
          <p:cNvSpPr>
            <a:spLocks noChangeArrowheads="1"/>
          </p:cNvSpPr>
          <p:nvPr/>
        </p:nvSpPr>
        <p:spPr bwMode="auto">
          <a:xfrm>
            <a:off x="3886200" y="5502275"/>
            <a:ext cx="152400" cy="533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1234965" name="Line 18"/>
          <p:cNvSpPr>
            <a:spLocks noChangeShapeType="1"/>
          </p:cNvSpPr>
          <p:nvPr/>
        </p:nvSpPr>
        <p:spPr bwMode="auto">
          <a:xfrm>
            <a:off x="3962400" y="5349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66" name="Rectangle 19"/>
          <p:cNvSpPr>
            <a:spLocks noChangeArrowheads="1"/>
          </p:cNvSpPr>
          <p:nvPr/>
        </p:nvSpPr>
        <p:spPr bwMode="auto">
          <a:xfrm>
            <a:off x="4267200" y="5502275"/>
            <a:ext cx="152400" cy="533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1234967" name="Line 20"/>
          <p:cNvSpPr>
            <a:spLocks noChangeShapeType="1"/>
          </p:cNvSpPr>
          <p:nvPr/>
        </p:nvSpPr>
        <p:spPr bwMode="auto">
          <a:xfrm>
            <a:off x="4343400" y="5349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968" name="Rectangle 21"/>
          <p:cNvSpPr>
            <a:spLocks noChangeArrowheads="1"/>
          </p:cNvSpPr>
          <p:nvPr/>
        </p:nvSpPr>
        <p:spPr bwMode="auto">
          <a:xfrm>
            <a:off x="4648200" y="5502275"/>
            <a:ext cx="152400" cy="5334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1234969" name="Line 22"/>
          <p:cNvSpPr>
            <a:spLocks noChangeShapeType="1"/>
          </p:cNvSpPr>
          <p:nvPr/>
        </p:nvSpPr>
        <p:spPr bwMode="auto">
          <a:xfrm>
            <a:off x="4724400" y="53498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4970" name="AutoShape 23"/>
          <p:cNvCxnSpPr>
            <a:cxnSpLocks noChangeShapeType="1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4971" name="AutoShape 24"/>
          <p:cNvCxnSpPr>
            <a:cxnSpLocks noChangeShapeType="1"/>
          </p:cNvCxnSpPr>
          <p:nvPr/>
        </p:nvCxnSpPr>
        <p:spPr bwMode="auto">
          <a:xfrm>
            <a:off x="4876800" y="31242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9429" y="1551685"/>
            <a:ext cx="351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Really multiple independent buses:</a:t>
            </a:r>
          </a:p>
          <a:p>
            <a:r>
              <a:rPr lang="en-US" i="1" dirty="0"/>
              <a:t>DMA is easy</a:t>
            </a:r>
          </a:p>
          <a:p>
            <a:r>
              <a:rPr lang="en-US" i="1" dirty="0"/>
              <a:t>Increased parallelism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32475" y="3654545"/>
            <a:ext cx="351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Really multiple independent buses</a:t>
            </a:r>
            <a:br>
              <a:rPr lang="en-US" dirty="0"/>
            </a:br>
            <a:r>
              <a:rPr lang="en-US" dirty="0"/>
              <a:t>in memory as well: </a:t>
            </a:r>
            <a:r>
              <a:rPr lang="en-US" b="1" dirty="0"/>
              <a:t>channels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826B0-7580-7947-877F-99D70E2D2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87" y="3191469"/>
            <a:ext cx="2712111" cy="32093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301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buses to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Buses are great, but:</a:t>
            </a:r>
          </a:p>
          <a:p>
            <a:pPr lvl="1"/>
            <a:r>
              <a:rPr lang="en-US" dirty="0"/>
              <a:t>Signal integrity difficult with many “bus drops”</a:t>
            </a:r>
          </a:p>
          <a:p>
            <a:pPr lvl="1"/>
            <a:r>
              <a:rPr lang="en-US" dirty="0"/>
              <a:t>Lowers speed</a:t>
            </a:r>
          </a:p>
          <a:p>
            <a:r>
              <a:rPr lang="en-US" dirty="0"/>
              <a:t>Point-to-point connections offer highest speed, but:</a:t>
            </a:r>
          </a:p>
          <a:p>
            <a:pPr lvl="1"/>
            <a:r>
              <a:rPr lang="en-US" dirty="0"/>
              <a:t>Too many end-points for everything to connect to everything</a:t>
            </a:r>
          </a:p>
          <a:p>
            <a:r>
              <a:rPr lang="en-US" dirty="0"/>
              <a:t>Interconnection networks</a:t>
            </a:r>
          </a:p>
          <a:p>
            <a:pPr lvl="1"/>
            <a:r>
              <a:rPr lang="en-US" dirty="0"/>
              <a:t>Take multiple hops to get from place to place (node to node)</a:t>
            </a:r>
          </a:p>
          <a:p>
            <a:pPr lvl="1"/>
            <a:r>
              <a:rPr lang="en-US" dirty="0"/>
              <a:t>See next slide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Can combine buses and various networks in a hierarchy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153" name="Oval 152"/>
          <p:cNvSpPr/>
          <p:nvPr/>
        </p:nvSpPr>
        <p:spPr bwMode="auto">
          <a:xfrm>
            <a:off x="3581400" y="4529893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54" name="Oval 153"/>
          <p:cNvSpPr/>
          <p:nvPr/>
        </p:nvSpPr>
        <p:spPr bwMode="auto">
          <a:xfrm>
            <a:off x="3581400" y="49911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3581400" y="5444293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56" name="Oval 155"/>
          <p:cNvSpPr/>
          <p:nvPr/>
        </p:nvSpPr>
        <p:spPr bwMode="auto">
          <a:xfrm>
            <a:off x="4031386" y="45339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57" name="Oval 156"/>
          <p:cNvSpPr/>
          <p:nvPr/>
        </p:nvSpPr>
        <p:spPr bwMode="auto">
          <a:xfrm>
            <a:off x="4031386" y="4995107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58" name="Oval 157"/>
          <p:cNvSpPr/>
          <p:nvPr/>
        </p:nvSpPr>
        <p:spPr bwMode="auto">
          <a:xfrm>
            <a:off x="4031386" y="54483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59" name="Oval 158"/>
          <p:cNvSpPr/>
          <p:nvPr/>
        </p:nvSpPr>
        <p:spPr bwMode="auto">
          <a:xfrm>
            <a:off x="4488586" y="45339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60" name="Oval 159"/>
          <p:cNvSpPr/>
          <p:nvPr/>
        </p:nvSpPr>
        <p:spPr bwMode="auto">
          <a:xfrm>
            <a:off x="4488586" y="4995107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61" name="Oval 160"/>
          <p:cNvSpPr/>
          <p:nvPr/>
        </p:nvSpPr>
        <p:spPr bwMode="auto">
          <a:xfrm>
            <a:off x="4488586" y="54483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cxnSp>
        <p:nvCxnSpPr>
          <p:cNvPr id="162" name="Straight Arrow Connector 161"/>
          <p:cNvCxnSpPr>
            <a:stCxn id="153" idx="6"/>
            <a:endCxn id="156" idx="2"/>
          </p:cNvCxnSpPr>
          <p:nvPr/>
        </p:nvCxnSpPr>
        <p:spPr bwMode="auto">
          <a:xfrm>
            <a:off x="3810000" y="4644193"/>
            <a:ext cx="221386" cy="40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Arrow Connector 162"/>
          <p:cNvCxnSpPr>
            <a:stCxn id="156" idx="6"/>
            <a:endCxn id="159" idx="2"/>
          </p:cNvCxnSpPr>
          <p:nvPr/>
        </p:nvCxnSpPr>
        <p:spPr bwMode="auto">
          <a:xfrm>
            <a:off x="4259986" y="4648200"/>
            <a:ext cx="228600" cy="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Straight Arrow Connector 163"/>
          <p:cNvCxnSpPr>
            <a:stCxn id="160" idx="0"/>
            <a:endCxn id="159" idx="4"/>
          </p:cNvCxnSpPr>
          <p:nvPr/>
        </p:nvCxnSpPr>
        <p:spPr bwMode="auto">
          <a:xfrm flipV="1">
            <a:off x="4602886" y="4762500"/>
            <a:ext cx="0" cy="2326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Straight Arrow Connector 164"/>
          <p:cNvCxnSpPr>
            <a:stCxn id="161" idx="0"/>
            <a:endCxn id="160" idx="4"/>
          </p:cNvCxnSpPr>
          <p:nvPr/>
        </p:nvCxnSpPr>
        <p:spPr bwMode="auto">
          <a:xfrm flipV="1">
            <a:off x="4602886" y="5223707"/>
            <a:ext cx="0" cy="224593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Straight Arrow Connector 165"/>
          <p:cNvCxnSpPr>
            <a:stCxn id="158" idx="0"/>
            <a:endCxn id="157" idx="4"/>
          </p:cNvCxnSpPr>
          <p:nvPr/>
        </p:nvCxnSpPr>
        <p:spPr bwMode="auto">
          <a:xfrm flipV="1">
            <a:off x="4145686" y="5223707"/>
            <a:ext cx="0" cy="224593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Straight Arrow Connector 166"/>
          <p:cNvCxnSpPr>
            <a:stCxn id="158" idx="2"/>
            <a:endCxn id="155" idx="6"/>
          </p:cNvCxnSpPr>
          <p:nvPr/>
        </p:nvCxnSpPr>
        <p:spPr bwMode="auto">
          <a:xfrm flipH="1" flipV="1">
            <a:off x="3810000" y="5558593"/>
            <a:ext cx="221386" cy="40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Straight Arrow Connector 167"/>
          <p:cNvCxnSpPr>
            <a:stCxn id="161" idx="2"/>
            <a:endCxn id="158" idx="6"/>
          </p:cNvCxnSpPr>
          <p:nvPr/>
        </p:nvCxnSpPr>
        <p:spPr bwMode="auto">
          <a:xfrm flipH="1">
            <a:off x="4259986" y="5562600"/>
            <a:ext cx="228600" cy="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Straight Arrow Connector 168"/>
          <p:cNvCxnSpPr>
            <a:stCxn id="155" idx="0"/>
            <a:endCxn id="154" idx="4"/>
          </p:cNvCxnSpPr>
          <p:nvPr/>
        </p:nvCxnSpPr>
        <p:spPr bwMode="auto">
          <a:xfrm flipV="1">
            <a:off x="3695700" y="5219700"/>
            <a:ext cx="0" cy="224593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Straight Arrow Connector 169"/>
          <p:cNvCxnSpPr>
            <a:stCxn id="154" idx="0"/>
            <a:endCxn id="153" idx="4"/>
          </p:cNvCxnSpPr>
          <p:nvPr/>
        </p:nvCxnSpPr>
        <p:spPr bwMode="auto">
          <a:xfrm flipV="1">
            <a:off x="3695700" y="4758493"/>
            <a:ext cx="0" cy="2326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Straight Arrow Connector 170"/>
          <p:cNvCxnSpPr>
            <a:stCxn id="157" idx="0"/>
            <a:endCxn id="156" idx="4"/>
          </p:cNvCxnSpPr>
          <p:nvPr/>
        </p:nvCxnSpPr>
        <p:spPr bwMode="auto">
          <a:xfrm flipV="1">
            <a:off x="4145686" y="4762500"/>
            <a:ext cx="0" cy="2326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Straight Arrow Connector 171"/>
          <p:cNvCxnSpPr>
            <a:stCxn id="157" idx="6"/>
            <a:endCxn id="160" idx="2"/>
          </p:cNvCxnSpPr>
          <p:nvPr/>
        </p:nvCxnSpPr>
        <p:spPr bwMode="auto">
          <a:xfrm>
            <a:off x="4259986" y="5109407"/>
            <a:ext cx="228600" cy="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Straight Arrow Connector 172"/>
          <p:cNvCxnSpPr>
            <a:stCxn id="157" idx="2"/>
            <a:endCxn id="154" idx="6"/>
          </p:cNvCxnSpPr>
          <p:nvPr/>
        </p:nvCxnSpPr>
        <p:spPr bwMode="auto">
          <a:xfrm flipH="1" flipV="1">
            <a:off x="3810000" y="5105400"/>
            <a:ext cx="221386" cy="40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20449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 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Network topology = how nodes are connected to one another</a:t>
            </a:r>
          </a:p>
          <a:p>
            <a:r>
              <a:rPr lang="en-US" sz="2400" dirty="0"/>
              <a:t>Topology considerations:</a:t>
            </a:r>
          </a:p>
          <a:p>
            <a:pPr lvl="1"/>
            <a:r>
              <a:rPr lang="en-US" sz="2000" dirty="0"/>
              <a:t>Diameter (maximum hops between any two nodes)</a:t>
            </a:r>
          </a:p>
          <a:p>
            <a:pPr lvl="1"/>
            <a:r>
              <a:rPr lang="en-US" sz="2000" dirty="0"/>
              <a:t>Bi-section bandwidth (minimum BW between any two “halves”)</a:t>
            </a:r>
          </a:p>
          <a:p>
            <a:pPr lvl="1"/>
            <a:r>
              <a:rPr lang="en-US" sz="2000" dirty="0"/>
              <a:t>“Embedding” / packaging</a:t>
            </a:r>
          </a:p>
          <a:p>
            <a:pPr lvl="1"/>
            <a:r>
              <a:rPr lang="en-US" sz="2000" dirty="0"/>
              <a:t>Cost of links (some more expensive than others)</a:t>
            </a:r>
          </a:p>
          <a:p>
            <a:pPr lvl="1"/>
            <a:r>
              <a:rPr lang="en-US" sz="2000" dirty="0" err="1"/>
              <a:t>Routability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4489450"/>
            <a:ext cx="228600" cy="1377950"/>
            <a:chOff x="1295400" y="4114800"/>
            <a:chExt cx="228600" cy="1377950"/>
          </a:xfrm>
        </p:grpSpPr>
        <p:sp>
          <p:nvSpPr>
            <p:cNvPr id="7" name="Oval 6"/>
            <p:cNvSpPr/>
            <p:nvPr/>
          </p:nvSpPr>
          <p:spPr bwMode="auto">
            <a:xfrm>
              <a:off x="1295400" y="4114800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295400" y="4495800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295400" y="4876800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95400" y="5257800"/>
              <a:ext cx="228600" cy="228600"/>
            </a:xfrm>
            <a:prstGeom prst="ellipse">
              <a:avLst/>
            </a:prstGeom>
            <a:solidFill>
              <a:schemeClr val="accent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57200" rtl="0" eaLnBrk="1" fontAlgn="base" latinLnBrk="0" hangingPunct="1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Century Gothic" pitchFamily="34" charset="0"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rgbClr val="CC6633"/>
                </a:solidFill>
                <a:effectLst/>
                <a:latin typeface="Century Gothic" pitchFamily="34" charset="0"/>
                <a:cs typeface="Times New Roman" pitchFamily="18" charset="0"/>
              </a:endParaRP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 bwMode="auto">
            <a:xfrm>
              <a:off x="1409700" y="4343400"/>
              <a:ext cx="0" cy="15240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>
              <a:stCxn id="8" idx="4"/>
              <a:endCxn id="9" idx="0"/>
            </p:cNvCxnSpPr>
            <p:nvPr/>
          </p:nvCxnSpPr>
          <p:spPr bwMode="auto">
            <a:xfrm>
              <a:off x="1409700" y="4724400"/>
              <a:ext cx="0" cy="15240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endCxn id="10" idx="0"/>
            </p:cNvCxnSpPr>
            <p:nvPr/>
          </p:nvCxnSpPr>
          <p:spPr bwMode="auto">
            <a:xfrm>
              <a:off x="1409700" y="5105400"/>
              <a:ext cx="0" cy="152400"/>
            </a:xfrm>
            <a:prstGeom prst="straightConnector1">
              <a:avLst/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Curved Connector 13"/>
            <p:cNvCxnSpPr>
              <a:stCxn id="10" idx="4"/>
              <a:endCxn id="7" idx="0"/>
            </p:cNvCxnSpPr>
            <p:nvPr/>
          </p:nvCxnSpPr>
          <p:spPr bwMode="auto">
            <a:xfrm rot="5400000" flipH="1">
              <a:off x="723900" y="4800600"/>
              <a:ext cx="1371600" cy="12700"/>
            </a:xfrm>
            <a:prstGeom prst="curvedConnector5">
              <a:avLst>
                <a:gd name="adj1" fmla="val -16667"/>
                <a:gd name="adj2" fmla="val 2700000"/>
                <a:gd name="adj3" fmla="val 116667"/>
              </a:avLst>
            </a:prstGeom>
            <a:noFill/>
            <a:ln w="222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Oval 14"/>
          <p:cNvSpPr/>
          <p:nvPr/>
        </p:nvSpPr>
        <p:spPr bwMode="auto">
          <a:xfrm>
            <a:off x="1565707" y="44831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65707" y="48641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65707" y="52451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1565707" y="56261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644590" y="4711700"/>
            <a:ext cx="0" cy="1524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1644590" y="5092700"/>
            <a:ext cx="0" cy="1524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44590" y="5473700"/>
            <a:ext cx="0" cy="1524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urved Connector 21"/>
          <p:cNvCxnSpPr>
            <a:stCxn id="18" idx="4"/>
            <a:endCxn id="15" idx="0"/>
          </p:cNvCxnSpPr>
          <p:nvPr/>
        </p:nvCxnSpPr>
        <p:spPr bwMode="auto">
          <a:xfrm rot="5400000" flipH="1">
            <a:off x="994207" y="5168900"/>
            <a:ext cx="1371600" cy="12700"/>
          </a:xfrm>
          <a:prstGeom prst="curvedConnector5">
            <a:avLst>
              <a:gd name="adj1" fmla="val -16667"/>
              <a:gd name="adj2" fmla="val 2700000"/>
              <a:gd name="adj3" fmla="val 116667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711912" y="4718050"/>
            <a:ext cx="0" cy="1524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711912" y="5099050"/>
            <a:ext cx="0" cy="1524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711912" y="5480050"/>
            <a:ext cx="0" cy="1524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15" idx="0"/>
            <a:endCxn id="18" idx="4"/>
          </p:cNvCxnSpPr>
          <p:nvPr/>
        </p:nvCxnSpPr>
        <p:spPr bwMode="auto">
          <a:xfrm rot="16200000" flipH="1">
            <a:off x="994207" y="5168900"/>
            <a:ext cx="1371600" cy="12700"/>
          </a:xfrm>
          <a:prstGeom prst="curvedConnector5">
            <a:avLst>
              <a:gd name="adj1" fmla="val -16667"/>
              <a:gd name="adj2" fmla="val 2700000"/>
              <a:gd name="adj3" fmla="val 116667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2521814" y="4485443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2521814" y="494665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521814" y="5399843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971800" y="448945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971800" y="4950657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971800" y="540385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429000" y="448945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3429000" y="4950657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429000" y="540385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27" idx="6"/>
            <a:endCxn id="30" idx="2"/>
          </p:cNvCxnSpPr>
          <p:nvPr/>
        </p:nvCxnSpPr>
        <p:spPr bwMode="auto">
          <a:xfrm>
            <a:off x="2750414" y="4599743"/>
            <a:ext cx="221386" cy="40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30" idx="6"/>
            <a:endCxn id="33" idx="2"/>
          </p:cNvCxnSpPr>
          <p:nvPr/>
        </p:nvCxnSpPr>
        <p:spPr bwMode="auto">
          <a:xfrm>
            <a:off x="3200400" y="4603750"/>
            <a:ext cx="228600" cy="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34" idx="0"/>
            <a:endCxn id="33" idx="4"/>
          </p:cNvCxnSpPr>
          <p:nvPr/>
        </p:nvCxnSpPr>
        <p:spPr bwMode="auto">
          <a:xfrm flipV="1">
            <a:off x="3543300" y="4718050"/>
            <a:ext cx="0" cy="2326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35" idx="0"/>
            <a:endCxn id="34" idx="4"/>
          </p:cNvCxnSpPr>
          <p:nvPr/>
        </p:nvCxnSpPr>
        <p:spPr bwMode="auto">
          <a:xfrm flipV="1">
            <a:off x="3543300" y="5179257"/>
            <a:ext cx="0" cy="224593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32" idx="0"/>
            <a:endCxn id="31" idx="4"/>
          </p:cNvCxnSpPr>
          <p:nvPr/>
        </p:nvCxnSpPr>
        <p:spPr bwMode="auto">
          <a:xfrm flipV="1">
            <a:off x="3086100" y="5179257"/>
            <a:ext cx="0" cy="224593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32" idx="2"/>
            <a:endCxn id="29" idx="6"/>
          </p:cNvCxnSpPr>
          <p:nvPr/>
        </p:nvCxnSpPr>
        <p:spPr bwMode="auto">
          <a:xfrm flipH="1" flipV="1">
            <a:off x="2750414" y="5514143"/>
            <a:ext cx="221386" cy="40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5" idx="2"/>
            <a:endCxn id="32" idx="6"/>
          </p:cNvCxnSpPr>
          <p:nvPr/>
        </p:nvCxnSpPr>
        <p:spPr bwMode="auto">
          <a:xfrm flipH="1">
            <a:off x="3200400" y="5518150"/>
            <a:ext cx="228600" cy="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29" idx="0"/>
            <a:endCxn id="28" idx="4"/>
          </p:cNvCxnSpPr>
          <p:nvPr/>
        </p:nvCxnSpPr>
        <p:spPr bwMode="auto">
          <a:xfrm flipV="1">
            <a:off x="2636114" y="5175250"/>
            <a:ext cx="0" cy="224593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28" idx="0"/>
            <a:endCxn id="27" idx="4"/>
          </p:cNvCxnSpPr>
          <p:nvPr/>
        </p:nvCxnSpPr>
        <p:spPr bwMode="auto">
          <a:xfrm flipV="1">
            <a:off x="2636114" y="4714043"/>
            <a:ext cx="0" cy="2326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1" idx="0"/>
            <a:endCxn id="30" idx="4"/>
          </p:cNvCxnSpPr>
          <p:nvPr/>
        </p:nvCxnSpPr>
        <p:spPr bwMode="auto">
          <a:xfrm flipV="1">
            <a:off x="3086100" y="4718050"/>
            <a:ext cx="0" cy="2326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31" idx="6"/>
            <a:endCxn id="34" idx="2"/>
          </p:cNvCxnSpPr>
          <p:nvPr/>
        </p:nvCxnSpPr>
        <p:spPr bwMode="auto">
          <a:xfrm>
            <a:off x="3200400" y="5064957"/>
            <a:ext cx="228600" cy="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31" idx="2"/>
            <a:endCxn id="28" idx="6"/>
          </p:cNvCxnSpPr>
          <p:nvPr/>
        </p:nvCxnSpPr>
        <p:spPr bwMode="auto">
          <a:xfrm flipH="1" flipV="1">
            <a:off x="2750414" y="5060950"/>
            <a:ext cx="221386" cy="40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4142204" y="4487231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142204" y="4948438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142204" y="5401631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592190" y="4491238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592190" y="4952445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592190" y="5405638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049390" y="4491238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49390" y="4952445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049390" y="5405638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cxnSp>
        <p:nvCxnSpPr>
          <p:cNvPr id="57" name="Straight Arrow Connector 56"/>
          <p:cNvCxnSpPr>
            <a:stCxn id="48" idx="6"/>
            <a:endCxn id="51" idx="2"/>
          </p:cNvCxnSpPr>
          <p:nvPr/>
        </p:nvCxnSpPr>
        <p:spPr bwMode="auto">
          <a:xfrm>
            <a:off x="4370804" y="4601531"/>
            <a:ext cx="221386" cy="40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51" idx="6"/>
            <a:endCxn id="54" idx="2"/>
          </p:cNvCxnSpPr>
          <p:nvPr/>
        </p:nvCxnSpPr>
        <p:spPr bwMode="auto">
          <a:xfrm>
            <a:off x="4820790" y="4605538"/>
            <a:ext cx="228600" cy="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Arrow Connector 58"/>
          <p:cNvCxnSpPr>
            <a:stCxn id="55" idx="0"/>
            <a:endCxn id="54" idx="4"/>
          </p:cNvCxnSpPr>
          <p:nvPr/>
        </p:nvCxnSpPr>
        <p:spPr bwMode="auto">
          <a:xfrm flipV="1">
            <a:off x="5163690" y="4719838"/>
            <a:ext cx="0" cy="2326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56" idx="0"/>
            <a:endCxn id="55" idx="4"/>
          </p:cNvCxnSpPr>
          <p:nvPr/>
        </p:nvCxnSpPr>
        <p:spPr bwMode="auto">
          <a:xfrm flipV="1">
            <a:off x="5163690" y="5181045"/>
            <a:ext cx="0" cy="224593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3" idx="0"/>
            <a:endCxn id="52" idx="4"/>
          </p:cNvCxnSpPr>
          <p:nvPr/>
        </p:nvCxnSpPr>
        <p:spPr bwMode="auto">
          <a:xfrm flipV="1">
            <a:off x="4706490" y="5181045"/>
            <a:ext cx="0" cy="224593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53" idx="2"/>
            <a:endCxn id="50" idx="6"/>
          </p:cNvCxnSpPr>
          <p:nvPr/>
        </p:nvCxnSpPr>
        <p:spPr bwMode="auto">
          <a:xfrm flipH="1" flipV="1">
            <a:off x="4370804" y="5515931"/>
            <a:ext cx="221386" cy="40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Arrow Connector 62"/>
          <p:cNvCxnSpPr>
            <a:stCxn id="56" idx="2"/>
            <a:endCxn id="53" idx="6"/>
          </p:cNvCxnSpPr>
          <p:nvPr/>
        </p:nvCxnSpPr>
        <p:spPr bwMode="auto">
          <a:xfrm flipH="1">
            <a:off x="4820790" y="5519938"/>
            <a:ext cx="228600" cy="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50" idx="0"/>
            <a:endCxn id="49" idx="4"/>
          </p:cNvCxnSpPr>
          <p:nvPr/>
        </p:nvCxnSpPr>
        <p:spPr bwMode="auto">
          <a:xfrm flipV="1">
            <a:off x="4256504" y="5177038"/>
            <a:ext cx="0" cy="224593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49" idx="0"/>
            <a:endCxn id="48" idx="4"/>
          </p:cNvCxnSpPr>
          <p:nvPr/>
        </p:nvCxnSpPr>
        <p:spPr bwMode="auto">
          <a:xfrm flipV="1">
            <a:off x="4256504" y="4715831"/>
            <a:ext cx="0" cy="2326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52" idx="0"/>
            <a:endCxn id="51" idx="4"/>
          </p:cNvCxnSpPr>
          <p:nvPr/>
        </p:nvCxnSpPr>
        <p:spPr bwMode="auto">
          <a:xfrm flipV="1">
            <a:off x="4706490" y="4719838"/>
            <a:ext cx="0" cy="2326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52" idx="6"/>
            <a:endCxn id="55" idx="2"/>
          </p:cNvCxnSpPr>
          <p:nvPr/>
        </p:nvCxnSpPr>
        <p:spPr bwMode="auto">
          <a:xfrm>
            <a:off x="4820790" y="5066745"/>
            <a:ext cx="228600" cy="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52" idx="2"/>
            <a:endCxn id="49" idx="6"/>
          </p:cNvCxnSpPr>
          <p:nvPr/>
        </p:nvCxnSpPr>
        <p:spPr bwMode="auto">
          <a:xfrm flipH="1" flipV="1">
            <a:off x="4370804" y="5062738"/>
            <a:ext cx="221386" cy="4007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Curved Connector 68"/>
          <p:cNvCxnSpPr>
            <a:stCxn id="48" idx="1"/>
            <a:endCxn id="54" idx="7"/>
          </p:cNvCxnSpPr>
          <p:nvPr/>
        </p:nvCxnSpPr>
        <p:spPr bwMode="auto">
          <a:xfrm rot="16200000" flipH="1">
            <a:off x="4708093" y="3988297"/>
            <a:ext cx="4007" cy="1068830"/>
          </a:xfrm>
          <a:prstGeom prst="curvedConnector3">
            <a:avLst>
              <a:gd name="adj1" fmla="val -6540504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Curved Connector 69"/>
          <p:cNvCxnSpPr>
            <a:stCxn id="49" idx="1"/>
            <a:endCxn id="55" idx="0"/>
          </p:cNvCxnSpPr>
          <p:nvPr/>
        </p:nvCxnSpPr>
        <p:spPr bwMode="auto">
          <a:xfrm rot="5400000" flipH="1" flipV="1">
            <a:off x="4654951" y="4473177"/>
            <a:ext cx="29471" cy="988008"/>
          </a:xfrm>
          <a:prstGeom prst="curvedConnector3">
            <a:avLst>
              <a:gd name="adj1" fmla="val 889274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Curved Connector 70"/>
          <p:cNvCxnSpPr>
            <a:stCxn id="50" idx="1"/>
            <a:endCxn id="56" idx="7"/>
          </p:cNvCxnSpPr>
          <p:nvPr/>
        </p:nvCxnSpPr>
        <p:spPr bwMode="auto">
          <a:xfrm rot="16200000" flipH="1">
            <a:off x="4708093" y="4902697"/>
            <a:ext cx="4007" cy="1068830"/>
          </a:xfrm>
          <a:prstGeom prst="curvedConnector3">
            <a:avLst>
              <a:gd name="adj1" fmla="val -6540504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urved Connector 71"/>
          <p:cNvCxnSpPr>
            <a:stCxn id="54" idx="7"/>
            <a:endCxn id="56" idx="5"/>
          </p:cNvCxnSpPr>
          <p:nvPr/>
        </p:nvCxnSpPr>
        <p:spPr bwMode="auto">
          <a:xfrm rot="16200000" flipH="1">
            <a:off x="4706490" y="5062738"/>
            <a:ext cx="1076044" cy="12700"/>
          </a:xfrm>
          <a:prstGeom prst="curvedConnector5">
            <a:avLst>
              <a:gd name="adj1" fmla="val -21244"/>
              <a:gd name="adj2" fmla="val 1379118"/>
              <a:gd name="adj3" fmla="val 121244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Curved Connector 72"/>
          <p:cNvCxnSpPr>
            <a:stCxn id="51" idx="7"/>
            <a:endCxn id="53" idx="5"/>
          </p:cNvCxnSpPr>
          <p:nvPr/>
        </p:nvCxnSpPr>
        <p:spPr bwMode="auto">
          <a:xfrm rot="16200000" flipH="1">
            <a:off x="4249290" y="5062738"/>
            <a:ext cx="1076044" cy="12700"/>
          </a:xfrm>
          <a:prstGeom prst="curvedConnector5">
            <a:avLst>
              <a:gd name="adj1" fmla="val -21244"/>
              <a:gd name="adj2" fmla="val 1239307"/>
              <a:gd name="adj3" fmla="val 121244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Curved Connector 73"/>
          <p:cNvCxnSpPr>
            <a:stCxn id="48" idx="7"/>
            <a:endCxn id="50" idx="5"/>
          </p:cNvCxnSpPr>
          <p:nvPr/>
        </p:nvCxnSpPr>
        <p:spPr bwMode="auto">
          <a:xfrm rot="16200000" flipH="1">
            <a:off x="3799304" y="5058731"/>
            <a:ext cx="1076044" cy="12700"/>
          </a:xfrm>
          <a:prstGeom prst="curvedConnector5">
            <a:avLst>
              <a:gd name="adj1" fmla="val -21244"/>
              <a:gd name="adj2" fmla="val 1029598"/>
              <a:gd name="adj3" fmla="val 121244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76"/>
          <p:cNvSpPr/>
          <p:nvPr/>
        </p:nvSpPr>
        <p:spPr bwMode="auto">
          <a:xfrm>
            <a:off x="6884634" y="56388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162800" y="56388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198834" y="56388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6477000" y="56388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7848600" y="56388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8126766" y="56388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8561034" y="56388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8839200" y="5638800"/>
            <a:ext cx="228600" cy="228600"/>
          </a:xfrm>
          <a:prstGeom prst="ellipse">
            <a:avLst/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629400" y="5029200"/>
            <a:ext cx="228600" cy="22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8305800" y="5029200"/>
            <a:ext cx="228600" cy="22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7467600" y="4495800"/>
            <a:ext cx="228600" cy="22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  <p:cxnSp>
        <p:nvCxnSpPr>
          <p:cNvPr id="89" name="Straight Arrow Connector 88"/>
          <p:cNvCxnSpPr>
            <a:stCxn id="79" idx="0"/>
            <a:endCxn id="85" idx="4"/>
          </p:cNvCxnSpPr>
          <p:nvPr/>
        </p:nvCxnSpPr>
        <p:spPr bwMode="auto">
          <a:xfrm flipV="1">
            <a:off x="6313134" y="5257800"/>
            <a:ext cx="430566" cy="3810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>
            <a:stCxn id="80" idx="0"/>
            <a:endCxn id="85" idx="4"/>
          </p:cNvCxnSpPr>
          <p:nvPr/>
        </p:nvCxnSpPr>
        <p:spPr bwMode="auto">
          <a:xfrm flipV="1">
            <a:off x="6591300" y="5257800"/>
            <a:ext cx="152400" cy="3810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>
            <a:stCxn id="77" idx="0"/>
            <a:endCxn id="85" idx="4"/>
          </p:cNvCxnSpPr>
          <p:nvPr/>
        </p:nvCxnSpPr>
        <p:spPr bwMode="auto">
          <a:xfrm flipH="1" flipV="1">
            <a:off x="6743700" y="5257800"/>
            <a:ext cx="255234" cy="3810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>
            <a:stCxn id="78" idx="0"/>
            <a:endCxn id="85" idx="4"/>
          </p:cNvCxnSpPr>
          <p:nvPr/>
        </p:nvCxnSpPr>
        <p:spPr bwMode="auto">
          <a:xfrm flipH="1" flipV="1">
            <a:off x="6743700" y="5257800"/>
            <a:ext cx="533400" cy="3810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>
            <a:stCxn id="85" idx="0"/>
            <a:endCxn id="87" idx="4"/>
          </p:cNvCxnSpPr>
          <p:nvPr/>
        </p:nvCxnSpPr>
        <p:spPr bwMode="auto">
          <a:xfrm flipV="1">
            <a:off x="6743700" y="4724400"/>
            <a:ext cx="838200" cy="304800"/>
          </a:xfrm>
          <a:prstGeom prst="straightConnector1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>
            <a:stCxn id="86" idx="0"/>
            <a:endCxn id="87" idx="4"/>
          </p:cNvCxnSpPr>
          <p:nvPr/>
        </p:nvCxnSpPr>
        <p:spPr bwMode="auto">
          <a:xfrm flipH="1" flipV="1">
            <a:off x="7581900" y="4724400"/>
            <a:ext cx="838200" cy="304800"/>
          </a:xfrm>
          <a:prstGeom prst="straightConnector1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/>
          <p:cNvCxnSpPr>
            <a:stCxn id="84" idx="0"/>
            <a:endCxn id="86" idx="4"/>
          </p:cNvCxnSpPr>
          <p:nvPr/>
        </p:nvCxnSpPr>
        <p:spPr bwMode="auto">
          <a:xfrm flipH="1" flipV="1">
            <a:off x="8420100" y="5257800"/>
            <a:ext cx="533400" cy="3810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stCxn id="83" idx="0"/>
            <a:endCxn id="86" idx="4"/>
          </p:cNvCxnSpPr>
          <p:nvPr/>
        </p:nvCxnSpPr>
        <p:spPr bwMode="auto">
          <a:xfrm flipH="1" flipV="1">
            <a:off x="8420100" y="5257800"/>
            <a:ext cx="255234" cy="3810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>
            <a:stCxn id="82" idx="0"/>
            <a:endCxn id="86" idx="4"/>
          </p:cNvCxnSpPr>
          <p:nvPr/>
        </p:nvCxnSpPr>
        <p:spPr bwMode="auto">
          <a:xfrm flipV="1">
            <a:off x="8241066" y="5257800"/>
            <a:ext cx="179034" cy="3810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>
            <a:stCxn id="81" idx="0"/>
            <a:endCxn id="86" idx="4"/>
          </p:cNvCxnSpPr>
          <p:nvPr/>
        </p:nvCxnSpPr>
        <p:spPr bwMode="auto">
          <a:xfrm flipV="1">
            <a:off x="7962900" y="5257800"/>
            <a:ext cx="457200" cy="3810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76200" y="6093766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/>
                </a:solidFill>
              </a:rPr>
              <a:t>Uni</a:t>
            </a:r>
            <a:r>
              <a:rPr lang="en-US" sz="2000" dirty="0">
                <a:solidFill>
                  <a:schemeClr val="accent2"/>
                </a:solidFill>
              </a:rPr>
              <a:t>-  and    bi-directional rings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467252" y="6099069"/>
            <a:ext cx="144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2D mesh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060499" y="6099069"/>
            <a:ext cx="144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2D torus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591300" y="6099069"/>
            <a:ext cx="2247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“Folded” Clos</a:t>
            </a:r>
            <a:br>
              <a:rPr lang="en-US" sz="2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a.k.a. fat tree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096727" y="396240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Direct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58842" y="3962400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Indirect</a:t>
            </a:r>
          </a:p>
        </p:txBody>
      </p:sp>
    </p:spTree>
    <p:extLst>
      <p:ext uri="{BB962C8B-B14F-4D97-AF65-F5344CB8AC3E}">
        <p14:creationId xmlns:p14="http://schemas.microsoft.com/office/powerpoint/2010/main" val="3380385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Topologies 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3664482"/>
              </p:ext>
            </p:extLst>
          </p:nvPr>
        </p:nvGraphicFramePr>
        <p:xfrm>
          <a:off x="186590" y="1338532"/>
          <a:ext cx="8775702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Topology</a:t>
                      </a:r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Aggregate BW</a:t>
                      </a:r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Bisection BW</a:t>
                      </a:r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Latency</a:t>
                      </a:r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at</a:t>
                      </a:r>
                    </a:p>
                  </a:txBody>
                  <a:tcPr marL="44926" marR="449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Ideal</a:t>
                      </a:r>
                    </a:p>
                  </a:txBody>
                  <a:tcPr marL="44926" marR="44926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ALL</a:t>
                      </a:r>
                    </a:p>
                  </a:txBody>
                  <a:tcPr marL="44926" marR="44926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</a:t>
                      </a:r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44926" marR="44926" anchor="ctr">
                    <a:solidFill>
                      <a:srgbClr val="D73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44926" marR="44926" anchor="ctr">
                    <a:solidFill>
                      <a:srgbClr val="D73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Latency, Cost</a:t>
                      </a:r>
                    </a:p>
                  </a:txBody>
                  <a:tcPr marL="44926" marR="449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Fully</a:t>
                      </a:r>
                      <a:r>
                        <a:rPr lang="en-US" baseline="0" dirty="0"/>
                        <a:t> Connected</a:t>
                      </a:r>
                      <a:endParaRPr lang="en-US" dirty="0"/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O(N^2)</a:t>
                      </a:r>
                    </a:p>
                  </a:txBody>
                  <a:tcPr marL="44926" marR="44926" anchor="ctr">
                    <a:solidFill>
                      <a:srgbClr val="D73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BW, Latency</a:t>
                      </a:r>
                    </a:p>
                  </a:txBody>
                  <a:tcPr marL="44926" marR="449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</a:t>
                      </a:r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 marL="44926" marR="44926" anchor="ctr">
                    <a:solidFill>
                      <a:srgbClr val="D73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D73A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BW, Cost</a:t>
                      </a:r>
                    </a:p>
                  </a:txBody>
                  <a:tcPr marL="44926" marR="449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Mesh</a:t>
                      </a:r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sqrt</a:t>
                      </a:r>
                      <a:r>
                        <a:rPr lang="en-US" dirty="0"/>
                        <a:t>(N))</a:t>
                      </a:r>
                    </a:p>
                  </a:txBody>
                  <a:tcPr marL="44926" marR="4492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sqrt</a:t>
                      </a:r>
                      <a:r>
                        <a:rPr lang="en-US" dirty="0"/>
                        <a:t>(N))</a:t>
                      </a:r>
                    </a:p>
                  </a:txBody>
                  <a:tcPr marL="44926" marR="4492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BW, Cost</a:t>
                      </a:r>
                    </a:p>
                  </a:txBody>
                  <a:tcPr marL="44926" marR="449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Hypercube</a:t>
                      </a:r>
                    </a:p>
                  </a:txBody>
                  <a:tcPr marL="44926" marR="44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 marL="44926" marR="44926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logN</a:t>
                      </a:r>
                      <a:r>
                        <a:rPr lang="en-US" dirty="0"/>
                        <a:t>)</a:t>
                      </a:r>
                    </a:p>
                  </a:txBody>
                  <a:tcPr marL="44926" marR="4492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NlogN</a:t>
                      </a:r>
                      <a:r>
                        <a:rPr lang="en-US" dirty="0"/>
                        <a:t>)</a:t>
                      </a:r>
                    </a:p>
                  </a:txBody>
                  <a:tcPr marL="44926" marR="44926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BW</a:t>
                      </a:r>
                    </a:p>
                  </a:txBody>
                  <a:tcPr marL="44926" marR="449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17486" y="4953000"/>
            <a:ext cx="8621714" cy="1219200"/>
          </a:xfrm>
        </p:spPr>
        <p:txBody>
          <a:bodyPr/>
          <a:lstStyle/>
          <a:p>
            <a:r>
              <a:rPr lang="en-US" sz="2400" dirty="0"/>
              <a:t>Trade-off of Bandwidth, Latency, and Cost: </a:t>
            </a:r>
            <a:r>
              <a:rPr lang="en-US" sz="2400" b="1" i="1" dirty="0"/>
              <a:t>Pick two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099" y="5296337"/>
            <a:ext cx="4293151" cy="14310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B266A-5A38-7947-A1AE-D0C89A2D45CF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77119-82E2-4A4D-A1DB-92769ECE5287}"/>
              </a:ext>
            </a:extLst>
          </p:cNvPr>
          <p:cNvSpPr txBox="1"/>
          <p:nvPr/>
        </p:nvSpPr>
        <p:spPr>
          <a:xfrm>
            <a:off x="3007207" y="6152235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Hypercube:</a:t>
            </a:r>
          </a:p>
        </p:txBody>
      </p:sp>
    </p:spTree>
    <p:extLst>
      <p:ext uri="{BB962C8B-B14F-4D97-AF65-F5344CB8AC3E}">
        <p14:creationId xmlns:p14="http://schemas.microsoft.com/office/powerpoint/2010/main" val="713510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BD839F-AFCF-7D41-805C-5C97E387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Multi-state Logarithmic Network</a:t>
            </a:r>
            <a:br>
              <a:rPr lang="en-US" dirty="0"/>
            </a:br>
            <a:r>
              <a:rPr lang="en-US" dirty="0"/>
              <a:t>Example: Omega Network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FDB7EE-AB61-A747-A65D-236A2A77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block is 2x2 switch (crossbar)</a:t>
            </a:r>
          </a:p>
          <a:p>
            <a:pPr lvl="1"/>
            <a:r>
              <a:rPr lang="en-US" dirty="0"/>
              <a:t>Can be generalized (K x K)</a:t>
            </a:r>
          </a:p>
          <a:p>
            <a:r>
              <a:rPr lang="en-US" dirty="0"/>
              <a:t>Switch settings can be determined solely be destination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3F33B-31D5-8A45-B817-624A56AE8BB6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51132-DA4D-8A40-93F2-75CE4C77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67000"/>
            <a:ext cx="5448300" cy="363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99F81B-EF93-3D43-B1C1-C6300DCFD54D}"/>
              </a:ext>
            </a:extLst>
          </p:cNvPr>
          <p:cNvSpPr txBox="1"/>
          <p:nvPr/>
        </p:nvSpPr>
        <p:spPr>
          <a:xfrm>
            <a:off x="647700" y="6068367"/>
            <a:ext cx="488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Latency: O(</a:t>
            </a:r>
            <a:r>
              <a:rPr lang="en-US" dirty="0" err="1"/>
              <a:t>logN</a:t>
            </a:r>
            <a:r>
              <a:rPr lang="en-US" dirty="0"/>
              <a:t>), Cost: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278C2-CA53-C846-AF7D-B9C2A5221AF1}"/>
              </a:ext>
            </a:extLst>
          </p:cNvPr>
          <p:cNvSpPr txBox="1"/>
          <p:nvPr/>
        </p:nvSpPr>
        <p:spPr>
          <a:xfrm>
            <a:off x="4707113" y="2971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DE1FE-D9A2-0146-AA41-488939B68694}"/>
              </a:ext>
            </a:extLst>
          </p:cNvPr>
          <p:cNvSpPr txBox="1"/>
          <p:nvPr/>
        </p:nvSpPr>
        <p:spPr>
          <a:xfrm>
            <a:off x="4730720" y="33163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DFBF8-6551-E64E-9AC5-3B4825205039}"/>
              </a:ext>
            </a:extLst>
          </p:cNvPr>
          <p:cNvSpPr txBox="1"/>
          <p:nvPr/>
        </p:nvSpPr>
        <p:spPr>
          <a:xfrm>
            <a:off x="491585" y="3916899"/>
            <a:ext cx="2712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route from 101 to 010 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CF93D54-C504-BB46-BF2D-8DEEFFE1734F}"/>
              </a:ext>
            </a:extLst>
          </p:cNvPr>
          <p:cNvSpPr/>
          <p:nvPr/>
        </p:nvSpPr>
        <p:spPr bwMode="auto">
          <a:xfrm>
            <a:off x="3657600" y="3928188"/>
            <a:ext cx="4236098" cy="1091681"/>
          </a:xfrm>
          <a:custGeom>
            <a:avLst/>
            <a:gdLst>
              <a:gd name="connsiteX0" fmla="*/ 0 w 4236098"/>
              <a:gd name="connsiteY0" fmla="*/ 1091681 h 1091681"/>
              <a:gd name="connsiteX1" fmla="*/ 74645 w 4236098"/>
              <a:gd name="connsiteY1" fmla="*/ 1073020 h 1091681"/>
              <a:gd name="connsiteX2" fmla="*/ 167951 w 4236098"/>
              <a:gd name="connsiteY2" fmla="*/ 1035698 h 1091681"/>
              <a:gd name="connsiteX3" fmla="*/ 195943 w 4236098"/>
              <a:gd name="connsiteY3" fmla="*/ 1007706 h 1091681"/>
              <a:gd name="connsiteX4" fmla="*/ 298580 w 4236098"/>
              <a:gd name="connsiteY4" fmla="*/ 923730 h 1091681"/>
              <a:gd name="connsiteX5" fmla="*/ 410547 w 4236098"/>
              <a:gd name="connsiteY5" fmla="*/ 755779 h 1091681"/>
              <a:gd name="connsiteX6" fmla="*/ 429208 w 4236098"/>
              <a:gd name="connsiteY6" fmla="*/ 727788 h 1091681"/>
              <a:gd name="connsiteX7" fmla="*/ 438539 w 4236098"/>
              <a:gd name="connsiteY7" fmla="*/ 699796 h 1091681"/>
              <a:gd name="connsiteX8" fmla="*/ 457200 w 4236098"/>
              <a:gd name="connsiteY8" fmla="*/ 681134 h 1091681"/>
              <a:gd name="connsiteX9" fmla="*/ 485192 w 4236098"/>
              <a:gd name="connsiteY9" fmla="*/ 634481 h 1091681"/>
              <a:gd name="connsiteX10" fmla="*/ 494522 w 4236098"/>
              <a:gd name="connsiteY10" fmla="*/ 606490 h 1091681"/>
              <a:gd name="connsiteX11" fmla="*/ 513184 w 4236098"/>
              <a:gd name="connsiteY11" fmla="*/ 569167 h 1091681"/>
              <a:gd name="connsiteX12" fmla="*/ 522514 w 4236098"/>
              <a:gd name="connsiteY12" fmla="*/ 541175 h 1091681"/>
              <a:gd name="connsiteX13" fmla="*/ 541176 w 4236098"/>
              <a:gd name="connsiteY13" fmla="*/ 522514 h 1091681"/>
              <a:gd name="connsiteX14" fmla="*/ 569167 w 4236098"/>
              <a:gd name="connsiteY14" fmla="*/ 429208 h 1091681"/>
              <a:gd name="connsiteX15" fmla="*/ 587829 w 4236098"/>
              <a:gd name="connsiteY15" fmla="*/ 410547 h 1091681"/>
              <a:gd name="connsiteX16" fmla="*/ 606490 w 4236098"/>
              <a:gd name="connsiteY16" fmla="*/ 354563 h 1091681"/>
              <a:gd name="connsiteX17" fmla="*/ 643812 w 4236098"/>
              <a:gd name="connsiteY17" fmla="*/ 298579 h 1091681"/>
              <a:gd name="connsiteX18" fmla="*/ 671804 w 4236098"/>
              <a:gd name="connsiteY18" fmla="*/ 270588 h 1091681"/>
              <a:gd name="connsiteX19" fmla="*/ 709127 w 4236098"/>
              <a:gd name="connsiteY19" fmla="*/ 214604 h 1091681"/>
              <a:gd name="connsiteX20" fmla="*/ 727788 w 4236098"/>
              <a:gd name="connsiteY20" fmla="*/ 186612 h 1091681"/>
              <a:gd name="connsiteX21" fmla="*/ 811763 w 4236098"/>
              <a:gd name="connsiteY21" fmla="*/ 139959 h 1091681"/>
              <a:gd name="connsiteX22" fmla="*/ 849086 w 4236098"/>
              <a:gd name="connsiteY22" fmla="*/ 121298 h 1091681"/>
              <a:gd name="connsiteX23" fmla="*/ 877078 w 4236098"/>
              <a:gd name="connsiteY23" fmla="*/ 102636 h 1091681"/>
              <a:gd name="connsiteX24" fmla="*/ 914400 w 4236098"/>
              <a:gd name="connsiteY24" fmla="*/ 93306 h 1091681"/>
              <a:gd name="connsiteX25" fmla="*/ 970384 w 4236098"/>
              <a:gd name="connsiteY25" fmla="*/ 74645 h 1091681"/>
              <a:gd name="connsiteX26" fmla="*/ 1203649 w 4236098"/>
              <a:gd name="connsiteY26" fmla="*/ 55983 h 1091681"/>
              <a:gd name="connsiteX27" fmla="*/ 1268963 w 4236098"/>
              <a:gd name="connsiteY27" fmla="*/ 65314 h 1091681"/>
              <a:gd name="connsiteX28" fmla="*/ 1324947 w 4236098"/>
              <a:gd name="connsiteY28" fmla="*/ 83975 h 1091681"/>
              <a:gd name="connsiteX29" fmla="*/ 1408922 w 4236098"/>
              <a:gd name="connsiteY29" fmla="*/ 139959 h 1091681"/>
              <a:gd name="connsiteX30" fmla="*/ 1436914 w 4236098"/>
              <a:gd name="connsiteY30" fmla="*/ 158620 h 1091681"/>
              <a:gd name="connsiteX31" fmla="*/ 1483567 w 4236098"/>
              <a:gd name="connsiteY31" fmla="*/ 186612 h 1091681"/>
              <a:gd name="connsiteX32" fmla="*/ 1502229 w 4236098"/>
              <a:gd name="connsiteY32" fmla="*/ 205273 h 1091681"/>
              <a:gd name="connsiteX33" fmla="*/ 1548882 w 4236098"/>
              <a:gd name="connsiteY33" fmla="*/ 233265 h 1091681"/>
              <a:gd name="connsiteX34" fmla="*/ 1614196 w 4236098"/>
              <a:gd name="connsiteY34" fmla="*/ 429208 h 1091681"/>
              <a:gd name="connsiteX35" fmla="*/ 1623527 w 4236098"/>
              <a:gd name="connsiteY35" fmla="*/ 457200 h 1091681"/>
              <a:gd name="connsiteX36" fmla="*/ 1632857 w 4236098"/>
              <a:gd name="connsiteY36" fmla="*/ 485192 h 1091681"/>
              <a:gd name="connsiteX37" fmla="*/ 1698171 w 4236098"/>
              <a:gd name="connsiteY37" fmla="*/ 569167 h 1091681"/>
              <a:gd name="connsiteX38" fmla="*/ 1716833 w 4236098"/>
              <a:gd name="connsiteY38" fmla="*/ 625151 h 1091681"/>
              <a:gd name="connsiteX39" fmla="*/ 1754155 w 4236098"/>
              <a:gd name="connsiteY39" fmla="*/ 681134 h 1091681"/>
              <a:gd name="connsiteX40" fmla="*/ 1763486 w 4236098"/>
              <a:gd name="connsiteY40" fmla="*/ 709126 h 1091681"/>
              <a:gd name="connsiteX41" fmla="*/ 1791478 w 4236098"/>
              <a:gd name="connsiteY41" fmla="*/ 718457 h 1091681"/>
              <a:gd name="connsiteX42" fmla="*/ 1875453 w 4236098"/>
              <a:gd name="connsiteY42" fmla="*/ 755779 h 1091681"/>
              <a:gd name="connsiteX43" fmla="*/ 1987420 w 4236098"/>
              <a:gd name="connsiteY43" fmla="*/ 793102 h 1091681"/>
              <a:gd name="connsiteX44" fmla="*/ 2015412 w 4236098"/>
              <a:gd name="connsiteY44" fmla="*/ 802432 h 1091681"/>
              <a:gd name="connsiteX45" fmla="*/ 2043404 w 4236098"/>
              <a:gd name="connsiteY45" fmla="*/ 811763 h 1091681"/>
              <a:gd name="connsiteX46" fmla="*/ 2118049 w 4236098"/>
              <a:gd name="connsiteY46" fmla="*/ 830424 h 1091681"/>
              <a:gd name="connsiteX47" fmla="*/ 2155371 w 4236098"/>
              <a:gd name="connsiteY47" fmla="*/ 839755 h 1091681"/>
              <a:gd name="connsiteX48" fmla="*/ 2211355 w 4236098"/>
              <a:gd name="connsiteY48" fmla="*/ 858416 h 1091681"/>
              <a:gd name="connsiteX49" fmla="*/ 2258008 w 4236098"/>
              <a:gd name="connsiteY49" fmla="*/ 895739 h 1091681"/>
              <a:gd name="connsiteX50" fmla="*/ 2286000 w 4236098"/>
              <a:gd name="connsiteY50" fmla="*/ 914400 h 1091681"/>
              <a:gd name="connsiteX51" fmla="*/ 2313992 w 4236098"/>
              <a:gd name="connsiteY51" fmla="*/ 942392 h 1091681"/>
              <a:gd name="connsiteX52" fmla="*/ 2369976 w 4236098"/>
              <a:gd name="connsiteY52" fmla="*/ 979714 h 1091681"/>
              <a:gd name="connsiteX53" fmla="*/ 2397967 w 4236098"/>
              <a:gd name="connsiteY53" fmla="*/ 998375 h 1091681"/>
              <a:gd name="connsiteX54" fmla="*/ 2425959 w 4236098"/>
              <a:gd name="connsiteY54" fmla="*/ 1007706 h 1091681"/>
              <a:gd name="connsiteX55" fmla="*/ 2509935 w 4236098"/>
              <a:gd name="connsiteY55" fmla="*/ 1054359 h 1091681"/>
              <a:gd name="connsiteX56" fmla="*/ 2575249 w 4236098"/>
              <a:gd name="connsiteY56" fmla="*/ 1045028 h 1091681"/>
              <a:gd name="connsiteX57" fmla="*/ 2612571 w 4236098"/>
              <a:gd name="connsiteY57" fmla="*/ 998375 h 1091681"/>
              <a:gd name="connsiteX58" fmla="*/ 2631233 w 4236098"/>
              <a:gd name="connsiteY58" fmla="*/ 979714 h 1091681"/>
              <a:gd name="connsiteX59" fmla="*/ 2668555 w 4236098"/>
              <a:gd name="connsiteY59" fmla="*/ 923730 h 1091681"/>
              <a:gd name="connsiteX60" fmla="*/ 2687216 w 4236098"/>
              <a:gd name="connsiteY60" fmla="*/ 895739 h 1091681"/>
              <a:gd name="connsiteX61" fmla="*/ 2705878 w 4236098"/>
              <a:gd name="connsiteY61" fmla="*/ 877077 h 1091681"/>
              <a:gd name="connsiteX62" fmla="*/ 2743200 w 4236098"/>
              <a:gd name="connsiteY62" fmla="*/ 821094 h 1091681"/>
              <a:gd name="connsiteX63" fmla="*/ 2752531 w 4236098"/>
              <a:gd name="connsiteY63" fmla="*/ 793102 h 1091681"/>
              <a:gd name="connsiteX64" fmla="*/ 2789853 w 4236098"/>
              <a:gd name="connsiteY64" fmla="*/ 737118 h 1091681"/>
              <a:gd name="connsiteX65" fmla="*/ 2799184 w 4236098"/>
              <a:gd name="connsiteY65" fmla="*/ 699796 h 1091681"/>
              <a:gd name="connsiteX66" fmla="*/ 2817845 w 4236098"/>
              <a:gd name="connsiteY66" fmla="*/ 681134 h 1091681"/>
              <a:gd name="connsiteX67" fmla="*/ 2836506 w 4236098"/>
              <a:gd name="connsiteY67" fmla="*/ 625151 h 1091681"/>
              <a:gd name="connsiteX68" fmla="*/ 2845837 w 4236098"/>
              <a:gd name="connsiteY68" fmla="*/ 597159 h 1091681"/>
              <a:gd name="connsiteX69" fmla="*/ 2883159 w 4236098"/>
              <a:gd name="connsiteY69" fmla="*/ 541175 h 1091681"/>
              <a:gd name="connsiteX70" fmla="*/ 2901820 w 4236098"/>
              <a:gd name="connsiteY70" fmla="*/ 513183 h 1091681"/>
              <a:gd name="connsiteX71" fmla="*/ 2985796 w 4236098"/>
              <a:gd name="connsiteY71" fmla="*/ 457200 h 1091681"/>
              <a:gd name="connsiteX72" fmla="*/ 3013788 w 4236098"/>
              <a:gd name="connsiteY72" fmla="*/ 438539 h 1091681"/>
              <a:gd name="connsiteX73" fmla="*/ 3069771 w 4236098"/>
              <a:gd name="connsiteY73" fmla="*/ 419877 h 1091681"/>
              <a:gd name="connsiteX74" fmla="*/ 3172408 w 4236098"/>
              <a:gd name="connsiteY74" fmla="*/ 391885 h 1091681"/>
              <a:gd name="connsiteX75" fmla="*/ 3303037 w 4236098"/>
              <a:gd name="connsiteY75" fmla="*/ 373224 h 1091681"/>
              <a:gd name="connsiteX76" fmla="*/ 3415004 w 4236098"/>
              <a:gd name="connsiteY76" fmla="*/ 335902 h 1091681"/>
              <a:gd name="connsiteX77" fmla="*/ 3442996 w 4236098"/>
              <a:gd name="connsiteY77" fmla="*/ 326571 h 1091681"/>
              <a:gd name="connsiteX78" fmla="*/ 3470988 w 4236098"/>
              <a:gd name="connsiteY78" fmla="*/ 307910 h 1091681"/>
              <a:gd name="connsiteX79" fmla="*/ 3526971 w 4236098"/>
              <a:gd name="connsiteY79" fmla="*/ 289249 h 1091681"/>
              <a:gd name="connsiteX80" fmla="*/ 3582955 w 4236098"/>
              <a:gd name="connsiteY80" fmla="*/ 251926 h 1091681"/>
              <a:gd name="connsiteX81" fmla="*/ 3620278 w 4236098"/>
              <a:gd name="connsiteY81" fmla="*/ 205273 h 1091681"/>
              <a:gd name="connsiteX82" fmla="*/ 3638939 w 4236098"/>
              <a:gd name="connsiteY82" fmla="*/ 177281 h 1091681"/>
              <a:gd name="connsiteX83" fmla="*/ 3666931 w 4236098"/>
              <a:gd name="connsiteY83" fmla="*/ 130628 h 1091681"/>
              <a:gd name="connsiteX84" fmla="*/ 3722914 w 4236098"/>
              <a:gd name="connsiteY84" fmla="*/ 55983 h 1091681"/>
              <a:gd name="connsiteX85" fmla="*/ 3750906 w 4236098"/>
              <a:gd name="connsiteY85" fmla="*/ 46653 h 1091681"/>
              <a:gd name="connsiteX86" fmla="*/ 3778898 w 4236098"/>
              <a:gd name="connsiteY86" fmla="*/ 27992 h 1091681"/>
              <a:gd name="connsiteX87" fmla="*/ 3825551 w 4236098"/>
              <a:gd name="connsiteY87" fmla="*/ 18661 h 1091681"/>
              <a:gd name="connsiteX88" fmla="*/ 4049486 w 4236098"/>
              <a:gd name="connsiteY88" fmla="*/ 0 h 1091681"/>
              <a:gd name="connsiteX89" fmla="*/ 4236098 w 4236098"/>
              <a:gd name="connsiteY89" fmla="*/ 9330 h 109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236098" h="1091681">
                <a:moveTo>
                  <a:pt x="0" y="1091681"/>
                </a:moveTo>
                <a:cubicBezTo>
                  <a:pt x="24882" y="1085461"/>
                  <a:pt x="50314" y="1081130"/>
                  <a:pt x="74645" y="1073020"/>
                </a:cubicBezTo>
                <a:cubicBezTo>
                  <a:pt x="106424" y="1062427"/>
                  <a:pt x="167951" y="1035698"/>
                  <a:pt x="167951" y="1035698"/>
                </a:cubicBezTo>
                <a:cubicBezTo>
                  <a:pt x="177282" y="1026367"/>
                  <a:pt x="185527" y="1015807"/>
                  <a:pt x="195943" y="1007706"/>
                </a:cubicBezTo>
                <a:cubicBezTo>
                  <a:pt x="237518" y="975369"/>
                  <a:pt x="268140" y="969390"/>
                  <a:pt x="298580" y="923730"/>
                </a:cubicBezTo>
                <a:lnTo>
                  <a:pt x="410547" y="755779"/>
                </a:lnTo>
                <a:cubicBezTo>
                  <a:pt x="416767" y="746449"/>
                  <a:pt x="425662" y="738426"/>
                  <a:pt x="429208" y="727788"/>
                </a:cubicBezTo>
                <a:cubicBezTo>
                  <a:pt x="432318" y="718457"/>
                  <a:pt x="433479" y="708230"/>
                  <a:pt x="438539" y="699796"/>
                </a:cubicBezTo>
                <a:cubicBezTo>
                  <a:pt x="443065" y="692253"/>
                  <a:pt x="450980" y="687355"/>
                  <a:pt x="457200" y="681134"/>
                </a:cubicBezTo>
                <a:cubicBezTo>
                  <a:pt x="483635" y="601836"/>
                  <a:pt x="446767" y="698525"/>
                  <a:pt x="485192" y="634481"/>
                </a:cubicBezTo>
                <a:cubicBezTo>
                  <a:pt x="490252" y="626047"/>
                  <a:pt x="490648" y="615530"/>
                  <a:pt x="494522" y="606490"/>
                </a:cubicBezTo>
                <a:cubicBezTo>
                  <a:pt x="500001" y="593705"/>
                  <a:pt x="507705" y="581952"/>
                  <a:pt x="513184" y="569167"/>
                </a:cubicBezTo>
                <a:cubicBezTo>
                  <a:pt x="517058" y="560127"/>
                  <a:pt x="517454" y="549609"/>
                  <a:pt x="522514" y="541175"/>
                </a:cubicBezTo>
                <a:cubicBezTo>
                  <a:pt x="527040" y="533632"/>
                  <a:pt x="534955" y="528734"/>
                  <a:pt x="541176" y="522514"/>
                </a:cubicBezTo>
                <a:cubicBezTo>
                  <a:pt x="545404" y="505599"/>
                  <a:pt x="561594" y="436780"/>
                  <a:pt x="569167" y="429208"/>
                </a:cubicBezTo>
                <a:lnTo>
                  <a:pt x="587829" y="410547"/>
                </a:lnTo>
                <a:cubicBezTo>
                  <a:pt x="594049" y="391886"/>
                  <a:pt x="595579" y="370930"/>
                  <a:pt x="606490" y="354563"/>
                </a:cubicBezTo>
                <a:cubicBezTo>
                  <a:pt x="618931" y="335902"/>
                  <a:pt x="627953" y="314438"/>
                  <a:pt x="643812" y="298579"/>
                </a:cubicBezTo>
                <a:cubicBezTo>
                  <a:pt x="653143" y="289249"/>
                  <a:pt x="663703" y="281004"/>
                  <a:pt x="671804" y="270588"/>
                </a:cubicBezTo>
                <a:cubicBezTo>
                  <a:pt x="685574" y="252884"/>
                  <a:pt x="696686" y="233265"/>
                  <a:pt x="709127" y="214604"/>
                </a:cubicBezTo>
                <a:cubicBezTo>
                  <a:pt x="715347" y="205273"/>
                  <a:pt x="718457" y="192832"/>
                  <a:pt x="727788" y="186612"/>
                </a:cubicBezTo>
                <a:cubicBezTo>
                  <a:pt x="836887" y="113880"/>
                  <a:pt x="742790" y="169519"/>
                  <a:pt x="811763" y="139959"/>
                </a:cubicBezTo>
                <a:cubicBezTo>
                  <a:pt x="824548" y="134480"/>
                  <a:pt x="837009" y="128199"/>
                  <a:pt x="849086" y="121298"/>
                </a:cubicBezTo>
                <a:cubicBezTo>
                  <a:pt x="858823" y="115734"/>
                  <a:pt x="866771" y="107054"/>
                  <a:pt x="877078" y="102636"/>
                </a:cubicBezTo>
                <a:cubicBezTo>
                  <a:pt x="888865" y="97585"/>
                  <a:pt x="902117" y="96991"/>
                  <a:pt x="914400" y="93306"/>
                </a:cubicBezTo>
                <a:cubicBezTo>
                  <a:pt x="933241" y="87654"/>
                  <a:pt x="950794" y="76426"/>
                  <a:pt x="970384" y="74645"/>
                </a:cubicBezTo>
                <a:cubicBezTo>
                  <a:pt x="1116495" y="61362"/>
                  <a:pt x="1038754" y="67762"/>
                  <a:pt x="1203649" y="55983"/>
                </a:cubicBezTo>
                <a:cubicBezTo>
                  <a:pt x="1225420" y="59093"/>
                  <a:pt x="1247534" y="60369"/>
                  <a:pt x="1268963" y="65314"/>
                </a:cubicBezTo>
                <a:cubicBezTo>
                  <a:pt x="1288130" y="69737"/>
                  <a:pt x="1324947" y="83975"/>
                  <a:pt x="1324947" y="83975"/>
                </a:cubicBezTo>
                <a:lnTo>
                  <a:pt x="1408922" y="139959"/>
                </a:lnTo>
                <a:cubicBezTo>
                  <a:pt x="1418253" y="146179"/>
                  <a:pt x="1428984" y="150691"/>
                  <a:pt x="1436914" y="158620"/>
                </a:cubicBezTo>
                <a:cubicBezTo>
                  <a:pt x="1462531" y="184235"/>
                  <a:pt x="1447230" y="174499"/>
                  <a:pt x="1483567" y="186612"/>
                </a:cubicBezTo>
                <a:cubicBezTo>
                  <a:pt x="1489788" y="192832"/>
                  <a:pt x="1494686" y="200747"/>
                  <a:pt x="1502229" y="205273"/>
                </a:cubicBezTo>
                <a:cubicBezTo>
                  <a:pt x="1562792" y="241611"/>
                  <a:pt x="1501596" y="185982"/>
                  <a:pt x="1548882" y="233265"/>
                </a:cubicBezTo>
                <a:lnTo>
                  <a:pt x="1614196" y="429208"/>
                </a:lnTo>
                <a:lnTo>
                  <a:pt x="1623527" y="457200"/>
                </a:lnTo>
                <a:cubicBezTo>
                  <a:pt x="1626637" y="466531"/>
                  <a:pt x="1625902" y="478238"/>
                  <a:pt x="1632857" y="485192"/>
                </a:cubicBezTo>
                <a:cubicBezTo>
                  <a:pt x="1657011" y="509345"/>
                  <a:pt x="1687009" y="535682"/>
                  <a:pt x="1698171" y="569167"/>
                </a:cubicBezTo>
                <a:cubicBezTo>
                  <a:pt x="1704392" y="587828"/>
                  <a:pt x="1705922" y="608784"/>
                  <a:pt x="1716833" y="625151"/>
                </a:cubicBezTo>
                <a:cubicBezTo>
                  <a:pt x="1729274" y="643812"/>
                  <a:pt x="1747063" y="659857"/>
                  <a:pt x="1754155" y="681134"/>
                </a:cubicBezTo>
                <a:cubicBezTo>
                  <a:pt x="1757265" y="690465"/>
                  <a:pt x="1756531" y="702171"/>
                  <a:pt x="1763486" y="709126"/>
                </a:cubicBezTo>
                <a:cubicBezTo>
                  <a:pt x="1770441" y="716081"/>
                  <a:pt x="1782681" y="714058"/>
                  <a:pt x="1791478" y="718457"/>
                </a:cubicBezTo>
                <a:cubicBezTo>
                  <a:pt x="1880194" y="762816"/>
                  <a:pt x="1731020" y="707635"/>
                  <a:pt x="1875453" y="755779"/>
                </a:cubicBezTo>
                <a:lnTo>
                  <a:pt x="1987420" y="793102"/>
                </a:lnTo>
                <a:lnTo>
                  <a:pt x="2015412" y="802432"/>
                </a:lnTo>
                <a:cubicBezTo>
                  <a:pt x="2024743" y="805542"/>
                  <a:pt x="2033862" y="809378"/>
                  <a:pt x="2043404" y="811763"/>
                </a:cubicBezTo>
                <a:lnTo>
                  <a:pt x="2118049" y="830424"/>
                </a:lnTo>
                <a:cubicBezTo>
                  <a:pt x="2130490" y="833534"/>
                  <a:pt x="2143205" y="835700"/>
                  <a:pt x="2155371" y="839755"/>
                </a:cubicBezTo>
                <a:cubicBezTo>
                  <a:pt x="2174032" y="845975"/>
                  <a:pt x="2194988" y="847505"/>
                  <a:pt x="2211355" y="858416"/>
                </a:cubicBezTo>
                <a:cubicBezTo>
                  <a:pt x="2297511" y="915852"/>
                  <a:pt x="2191532" y="842557"/>
                  <a:pt x="2258008" y="895739"/>
                </a:cubicBezTo>
                <a:cubicBezTo>
                  <a:pt x="2266765" y="902744"/>
                  <a:pt x="2277385" y="907221"/>
                  <a:pt x="2286000" y="914400"/>
                </a:cubicBezTo>
                <a:cubicBezTo>
                  <a:pt x="2296137" y="922848"/>
                  <a:pt x="2303576" y="934291"/>
                  <a:pt x="2313992" y="942392"/>
                </a:cubicBezTo>
                <a:cubicBezTo>
                  <a:pt x="2331696" y="956161"/>
                  <a:pt x="2351315" y="967273"/>
                  <a:pt x="2369976" y="979714"/>
                </a:cubicBezTo>
                <a:cubicBezTo>
                  <a:pt x="2379306" y="985934"/>
                  <a:pt x="2387329" y="994829"/>
                  <a:pt x="2397967" y="998375"/>
                </a:cubicBezTo>
                <a:cubicBezTo>
                  <a:pt x="2407298" y="1001485"/>
                  <a:pt x="2417361" y="1002930"/>
                  <a:pt x="2425959" y="1007706"/>
                </a:cubicBezTo>
                <a:cubicBezTo>
                  <a:pt x="2522210" y="1061179"/>
                  <a:pt x="2446596" y="1033245"/>
                  <a:pt x="2509935" y="1054359"/>
                </a:cubicBezTo>
                <a:cubicBezTo>
                  <a:pt x="2531706" y="1051249"/>
                  <a:pt x="2554184" y="1051348"/>
                  <a:pt x="2575249" y="1045028"/>
                </a:cubicBezTo>
                <a:cubicBezTo>
                  <a:pt x="2616045" y="1032789"/>
                  <a:pt x="2595643" y="1026588"/>
                  <a:pt x="2612571" y="998375"/>
                </a:cubicBezTo>
                <a:cubicBezTo>
                  <a:pt x="2617097" y="990832"/>
                  <a:pt x="2625955" y="986752"/>
                  <a:pt x="2631233" y="979714"/>
                </a:cubicBezTo>
                <a:cubicBezTo>
                  <a:pt x="2644690" y="961772"/>
                  <a:pt x="2656114" y="942391"/>
                  <a:pt x="2668555" y="923730"/>
                </a:cubicBezTo>
                <a:cubicBezTo>
                  <a:pt x="2674775" y="914400"/>
                  <a:pt x="2679287" y="903668"/>
                  <a:pt x="2687216" y="895739"/>
                </a:cubicBezTo>
                <a:cubicBezTo>
                  <a:pt x="2693437" y="889518"/>
                  <a:pt x="2700600" y="884115"/>
                  <a:pt x="2705878" y="877077"/>
                </a:cubicBezTo>
                <a:cubicBezTo>
                  <a:pt x="2719335" y="859135"/>
                  <a:pt x="2736108" y="842371"/>
                  <a:pt x="2743200" y="821094"/>
                </a:cubicBezTo>
                <a:cubicBezTo>
                  <a:pt x="2746310" y="811763"/>
                  <a:pt x="2747755" y="801700"/>
                  <a:pt x="2752531" y="793102"/>
                </a:cubicBezTo>
                <a:cubicBezTo>
                  <a:pt x="2763423" y="773496"/>
                  <a:pt x="2789853" y="737118"/>
                  <a:pt x="2789853" y="737118"/>
                </a:cubicBezTo>
                <a:cubicBezTo>
                  <a:pt x="2792963" y="724677"/>
                  <a:pt x="2793449" y="711266"/>
                  <a:pt x="2799184" y="699796"/>
                </a:cubicBezTo>
                <a:cubicBezTo>
                  <a:pt x="2803118" y="691928"/>
                  <a:pt x="2813911" y="689002"/>
                  <a:pt x="2817845" y="681134"/>
                </a:cubicBezTo>
                <a:cubicBezTo>
                  <a:pt x="2826642" y="663540"/>
                  <a:pt x="2830286" y="643812"/>
                  <a:pt x="2836506" y="625151"/>
                </a:cubicBezTo>
                <a:cubicBezTo>
                  <a:pt x="2839616" y="615820"/>
                  <a:pt x="2840381" y="605343"/>
                  <a:pt x="2845837" y="597159"/>
                </a:cubicBezTo>
                <a:lnTo>
                  <a:pt x="2883159" y="541175"/>
                </a:lnTo>
                <a:cubicBezTo>
                  <a:pt x="2889379" y="531844"/>
                  <a:pt x="2892489" y="519403"/>
                  <a:pt x="2901820" y="513183"/>
                </a:cubicBezTo>
                <a:lnTo>
                  <a:pt x="2985796" y="457200"/>
                </a:lnTo>
                <a:cubicBezTo>
                  <a:pt x="2995127" y="450980"/>
                  <a:pt x="3003150" y="442085"/>
                  <a:pt x="3013788" y="438539"/>
                </a:cubicBezTo>
                <a:lnTo>
                  <a:pt x="3069771" y="419877"/>
                </a:lnTo>
                <a:cubicBezTo>
                  <a:pt x="3103926" y="408492"/>
                  <a:pt x="3135600" y="397143"/>
                  <a:pt x="3172408" y="391885"/>
                </a:cubicBezTo>
                <a:lnTo>
                  <a:pt x="3303037" y="373224"/>
                </a:lnTo>
                <a:lnTo>
                  <a:pt x="3415004" y="335902"/>
                </a:lnTo>
                <a:cubicBezTo>
                  <a:pt x="3424335" y="332792"/>
                  <a:pt x="3434812" y="332027"/>
                  <a:pt x="3442996" y="326571"/>
                </a:cubicBezTo>
                <a:cubicBezTo>
                  <a:pt x="3452327" y="320351"/>
                  <a:pt x="3460741" y="312464"/>
                  <a:pt x="3470988" y="307910"/>
                </a:cubicBezTo>
                <a:cubicBezTo>
                  <a:pt x="3488963" y="299921"/>
                  <a:pt x="3526971" y="289249"/>
                  <a:pt x="3526971" y="289249"/>
                </a:cubicBezTo>
                <a:cubicBezTo>
                  <a:pt x="3545632" y="276808"/>
                  <a:pt x="3570514" y="270587"/>
                  <a:pt x="3582955" y="251926"/>
                </a:cubicBezTo>
                <a:cubicBezTo>
                  <a:pt x="3640391" y="165770"/>
                  <a:pt x="3567096" y="271749"/>
                  <a:pt x="3620278" y="205273"/>
                </a:cubicBezTo>
                <a:cubicBezTo>
                  <a:pt x="3627283" y="196516"/>
                  <a:pt x="3632719" y="186612"/>
                  <a:pt x="3638939" y="177281"/>
                </a:cubicBezTo>
                <a:cubicBezTo>
                  <a:pt x="3656778" y="123762"/>
                  <a:pt x="3636192" y="171613"/>
                  <a:pt x="3666931" y="130628"/>
                </a:cubicBezTo>
                <a:cubicBezTo>
                  <a:pt x="3670715" y="125582"/>
                  <a:pt x="3703464" y="67653"/>
                  <a:pt x="3722914" y="55983"/>
                </a:cubicBezTo>
                <a:cubicBezTo>
                  <a:pt x="3731348" y="50923"/>
                  <a:pt x="3741575" y="49763"/>
                  <a:pt x="3750906" y="46653"/>
                </a:cubicBezTo>
                <a:cubicBezTo>
                  <a:pt x="3760237" y="40433"/>
                  <a:pt x="3768398" y="31930"/>
                  <a:pt x="3778898" y="27992"/>
                </a:cubicBezTo>
                <a:cubicBezTo>
                  <a:pt x="3793747" y="22424"/>
                  <a:pt x="3809948" y="21498"/>
                  <a:pt x="3825551" y="18661"/>
                </a:cubicBezTo>
                <a:cubicBezTo>
                  <a:pt x="3923487" y="854"/>
                  <a:pt x="3902225" y="8181"/>
                  <a:pt x="4049486" y="0"/>
                </a:cubicBezTo>
                <a:cubicBezTo>
                  <a:pt x="4211192" y="10106"/>
                  <a:pt x="4148916" y="9330"/>
                  <a:pt x="4236098" y="933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2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1881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vs. Exceptions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057974"/>
              </p:ext>
            </p:extLst>
          </p:nvPr>
        </p:nvGraphicFramePr>
        <p:xfrm>
          <a:off x="457200" y="1433511"/>
          <a:ext cx="8534400" cy="371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Interrupts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Exceptions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921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CAUSE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Internal to running program</a:t>
                      </a:r>
                      <a:r>
                        <a:rPr lang="en-US" sz="2000" baseline="0" dirty="0">
                          <a:latin typeface="Lato" panose="020F0502020204030203" pitchFamily="34" charset="0"/>
                        </a:rPr>
                        <a:t> (process)</a:t>
                      </a:r>
                      <a:endParaRPr lang="en-US" sz="20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Usually, when convenient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WHEN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 HANDLED</a:t>
                      </a:r>
                      <a:endParaRPr lang="en-US" sz="2000" dirty="0">
                        <a:solidFill>
                          <a:schemeClr val="tx1"/>
                        </a:solidFill>
                        <a:latin typeface="Lato" panose="020F0502020204030203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Usually, when detected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Depends on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PRIORITY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Same as running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ASSOCIATED WITH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68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Lato" panose="020F0502020204030203" pitchFamily="34" charset="0"/>
                        </a:rPr>
                        <a:t>Usually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</a:rPr>
                        <a:t>MASKABLE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ato" panose="020F0502020204030203" pitchFamily="34" charset="0"/>
                        </a:rPr>
                        <a:t>Usually</a:t>
                      </a:r>
                      <a:r>
                        <a:rPr lang="en-US" sz="2000" baseline="0" dirty="0">
                          <a:latin typeface="Lato" panose="020F0502020204030203" pitchFamily="34" charset="0"/>
                        </a:rPr>
                        <a:t> not</a:t>
                      </a:r>
                      <a:endParaRPr lang="en-US" sz="2000" dirty="0">
                        <a:latin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2727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peripherals and caches?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coherence protocol</a:t>
            </a:r>
          </a:p>
          <a:p>
            <a:endParaRPr lang="en-US" dirty="0"/>
          </a:p>
          <a:p>
            <a:r>
              <a:rPr lang="en-US" dirty="0"/>
              <a:t>Three state </a:t>
            </a:r>
            <a:r>
              <a:rPr lang="en-US" b="1" dirty="0"/>
              <a:t>MSI Protocol</a:t>
            </a:r>
          </a:p>
          <a:p>
            <a:pPr lvl="1"/>
            <a:r>
              <a:rPr lang="en-US" dirty="0"/>
              <a:t>Modified, Shared, Invalid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Modified must be written back on replacement</a:t>
            </a:r>
          </a:p>
          <a:p>
            <a:r>
              <a:rPr lang="en-US" dirty="0"/>
              <a:t>Shared can be overwritten without </a:t>
            </a:r>
            <a:r>
              <a:rPr lang="en-US" dirty="0" err="1"/>
              <a:t>writeback</a:t>
            </a:r>
            <a:endParaRPr lang="en-US" dirty="0"/>
          </a:p>
          <a:p>
            <a:r>
              <a:rPr lang="en-US" dirty="0"/>
              <a:t>Invalid if entry is not valid </a:t>
            </a:r>
            <a:r>
              <a:rPr lang="en-US" i="1" dirty="0"/>
              <a:t>or if data not in cache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275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Coherence </a:t>
            </a:r>
          </a:p>
        </p:txBody>
      </p:sp>
      <p:sp>
        <p:nvSpPr>
          <p:cNvPr id="383016" name="Rectangle 40"/>
          <p:cNvSpPr>
            <a:spLocks noGrp="1" noChangeArrowheads="1"/>
          </p:cNvSpPr>
          <p:nvPr>
            <p:ph idx="1"/>
          </p:nvPr>
        </p:nvSpPr>
        <p:spPr>
          <a:xfrm>
            <a:off x="5029200" y="1433513"/>
            <a:ext cx="3962400" cy="5408613"/>
          </a:xfrm>
        </p:spPr>
        <p:txBody>
          <a:bodyPr/>
          <a:lstStyle/>
          <a:p>
            <a:r>
              <a:rPr lang="en-US" sz="2200" dirty="0"/>
              <a:t>I/O write to memory, invalidates shared cache copy</a:t>
            </a:r>
          </a:p>
          <a:p>
            <a:endParaRPr lang="en-US" sz="2200" dirty="0"/>
          </a:p>
          <a:p>
            <a:r>
              <a:rPr lang="en-US" sz="2200" dirty="0"/>
              <a:t>Cache must “snoop” memory bus to see memory accesses</a:t>
            </a:r>
          </a:p>
          <a:p>
            <a:endParaRPr lang="en-US" sz="2200" dirty="0"/>
          </a:p>
          <a:p>
            <a:r>
              <a:rPr lang="en-US" sz="2200" dirty="0"/>
              <a:t>What if cache copy is in modified state???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2" name="Footer Placeholder 5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9144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d</a:t>
            </a:r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9144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c</a:t>
            </a: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2209800" y="35052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2209800" y="39624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3" name="Rectangle 7"/>
          <p:cNvSpPr>
            <a:spLocks noChangeArrowheads="1"/>
          </p:cNvSpPr>
          <p:nvPr/>
        </p:nvSpPr>
        <p:spPr bwMode="auto">
          <a:xfrm>
            <a:off x="2209800" y="37338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4" name="Rectangle 8"/>
          <p:cNvSpPr>
            <a:spLocks noChangeArrowheads="1"/>
          </p:cNvSpPr>
          <p:nvPr/>
        </p:nvSpPr>
        <p:spPr bwMode="auto">
          <a:xfrm>
            <a:off x="2209800" y="4191000"/>
            <a:ext cx="9906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5" name="Rectangle 9"/>
          <p:cNvSpPr>
            <a:spLocks noChangeArrowheads="1"/>
          </p:cNvSpPr>
          <p:nvPr/>
        </p:nvSpPr>
        <p:spPr bwMode="auto">
          <a:xfrm>
            <a:off x="914400" y="2133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6" name="Rectangle 10"/>
          <p:cNvSpPr>
            <a:spLocks noChangeArrowheads="1"/>
          </p:cNvSpPr>
          <p:nvPr/>
        </p:nvSpPr>
        <p:spPr bwMode="auto">
          <a:xfrm>
            <a:off x="914400" y="2362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914400" y="2590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88" name="Rectangle 12"/>
          <p:cNvSpPr>
            <a:spLocks noChangeArrowheads="1"/>
          </p:cNvSpPr>
          <p:nvPr/>
        </p:nvSpPr>
        <p:spPr bwMode="auto">
          <a:xfrm>
            <a:off x="9144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a</a:t>
            </a:r>
          </a:p>
        </p:txBody>
      </p:sp>
      <p:sp>
        <p:nvSpPr>
          <p:cNvPr id="382989" name="Rectangle 13"/>
          <p:cNvSpPr>
            <a:spLocks noChangeArrowheads="1"/>
          </p:cNvSpPr>
          <p:nvPr/>
        </p:nvSpPr>
        <p:spPr bwMode="auto">
          <a:xfrm>
            <a:off x="914400" y="3048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0" name="Rectangle 14"/>
          <p:cNvSpPr>
            <a:spLocks noChangeArrowheads="1"/>
          </p:cNvSpPr>
          <p:nvPr/>
        </p:nvSpPr>
        <p:spPr bwMode="auto">
          <a:xfrm>
            <a:off x="914400" y="3276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1" name="Rectangle 15"/>
          <p:cNvSpPr>
            <a:spLocks noChangeArrowheads="1"/>
          </p:cNvSpPr>
          <p:nvPr/>
        </p:nvSpPr>
        <p:spPr bwMode="auto">
          <a:xfrm>
            <a:off x="914400" y="3505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2" name="Rectangle 16"/>
          <p:cNvSpPr>
            <a:spLocks noChangeArrowheads="1"/>
          </p:cNvSpPr>
          <p:nvPr/>
        </p:nvSpPr>
        <p:spPr bwMode="auto">
          <a:xfrm>
            <a:off x="914400" y="3962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3" name="Rectangle 17"/>
          <p:cNvSpPr>
            <a:spLocks noChangeArrowheads="1"/>
          </p:cNvSpPr>
          <p:nvPr/>
        </p:nvSpPr>
        <p:spPr bwMode="auto">
          <a:xfrm>
            <a:off x="9144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4" name="Rectangle 18"/>
          <p:cNvSpPr>
            <a:spLocks noChangeArrowheads="1"/>
          </p:cNvSpPr>
          <p:nvPr/>
        </p:nvSpPr>
        <p:spPr bwMode="auto">
          <a:xfrm>
            <a:off x="914400" y="4419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5" name="Rectangle 19"/>
          <p:cNvSpPr>
            <a:spLocks noChangeArrowheads="1"/>
          </p:cNvSpPr>
          <p:nvPr/>
        </p:nvSpPr>
        <p:spPr bwMode="auto">
          <a:xfrm>
            <a:off x="914400" y="4876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6" name="Rectangle 20"/>
          <p:cNvSpPr>
            <a:spLocks noChangeArrowheads="1"/>
          </p:cNvSpPr>
          <p:nvPr/>
        </p:nvSpPr>
        <p:spPr bwMode="auto">
          <a:xfrm>
            <a:off x="914400" y="5105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7" name="Rectangle 21"/>
          <p:cNvSpPr>
            <a:spLocks noChangeArrowheads="1"/>
          </p:cNvSpPr>
          <p:nvPr/>
        </p:nvSpPr>
        <p:spPr bwMode="auto">
          <a:xfrm>
            <a:off x="914400" y="5334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8" name="Rectangle 22"/>
          <p:cNvSpPr>
            <a:spLocks noChangeArrowheads="1"/>
          </p:cNvSpPr>
          <p:nvPr/>
        </p:nvSpPr>
        <p:spPr bwMode="auto">
          <a:xfrm>
            <a:off x="914400" y="55626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99" name="Rectangle 23"/>
          <p:cNvSpPr>
            <a:spLocks noChangeArrowheads="1"/>
          </p:cNvSpPr>
          <p:nvPr/>
        </p:nvSpPr>
        <p:spPr bwMode="auto">
          <a:xfrm>
            <a:off x="381000" y="21336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0</a:t>
            </a:r>
          </a:p>
        </p:txBody>
      </p:sp>
      <p:sp>
        <p:nvSpPr>
          <p:cNvPr id="383000" name="Rectangle 24"/>
          <p:cNvSpPr>
            <a:spLocks noChangeArrowheads="1"/>
          </p:cNvSpPr>
          <p:nvPr/>
        </p:nvSpPr>
        <p:spPr bwMode="auto">
          <a:xfrm>
            <a:off x="381000" y="23622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1</a:t>
            </a:r>
          </a:p>
        </p:txBody>
      </p:sp>
      <p:sp>
        <p:nvSpPr>
          <p:cNvPr id="383001" name="Rectangle 25"/>
          <p:cNvSpPr>
            <a:spLocks noChangeArrowheads="1"/>
          </p:cNvSpPr>
          <p:nvPr/>
        </p:nvSpPr>
        <p:spPr bwMode="auto">
          <a:xfrm>
            <a:off x="381000" y="25908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2</a:t>
            </a:r>
          </a:p>
        </p:txBody>
      </p:sp>
      <p:sp>
        <p:nvSpPr>
          <p:cNvPr id="383002" name="Rectangle 26"/>
          <p:cNvSpPr>
            <a:spLocks noChangeArrowheads="1"/>
          </p:cNvSpPr>
          <p:nvPr/>
        </p:nvSpPr>
        <p:spPr bwMode="auto">
          <a:xfrm>
            <a:off x="381000" y="28194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3</a:t>
            </a:r>
          </a:p>
        </p:txBody>
      </p:sp>
      <p:sp>
        <p:nvSpPr>
          <p:cNvPr id="383003" name="Rectangle 27"/>
          <p:cNvSpPr>
            <a:spLocks noChangeArrowheads="1"/>
          </p:cNvSpPr>
          <p:nvPr/>
        </p:nvSpPr>
        <p:spPr bwMode="auto">
          <a:xfrm>
            <a:off x="381000" y="30480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4</a:t>
            </a:r>
          </a:p>
        </p:txBody>
      </p:sp>
      <p:sp>
        <p:nvSpPr>
          <p:cNvPr id="383004" name="Rectangle 28"/>
          <p:cNvSpPr>
            <a:spLocks noChangeArrowheads="1"/>
          </p:cNvSpPr>
          <p:nvPr/>
        </p:nvSpPr>
        <p:spPr bwMode="auto">
          <a:xfrm>
            <a:off x="381000" y="32766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5</a:t>
            </a:r>
          </a:p>
        </p:txBody>
      </p:sp>
      <p:sp>
        <p:nvSpPr>
          <p:cNvPr id="383005" name="Rectangle 29"/>
          <p:cNvSpPr>
            <a:spLocks noChangeArrowheads="1"/>
          </p:cNvSpPr>
          <p:nvPr/>
        </p:nvSpPr>
        <p:spPr bwMode="auto">
          <a:xfrm>
            <a:off x="381000" y="35052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6</a:t>
            </a:r>
          </a:p>
        </p:txBody>
      </p:sp>
      <p:sp>
        <p:nvSpPr>
          <p:cNvPr id="383006" name="Rectangle 30"/>
          <p:cNvSpPr>
            <a:spLocks noChangeArrowheads="1"/>
          </p:cNvSpPr>
          <p:nvPr/>
        </p:nvSpPr>
        <p:spPr bwMode="auto">
          <a:xfrm>
            <a:off x="381000" y="37338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7</a:t>
            </a:r>
          </a:p>
        </p:txBody>
      </p:sp>
      <p:sp>
        <p:nvSpPr>
          <p:cNvPr id="383007" name="Rectangle 31"/>
          <p:cNvSpPr>
            <a:spLocks noChangeArrowheads="1"/>
          </p:cNvSpPr>
          <p:nvPr/>
        </p:nvSpPr>
        <p:spPr bwMode="auto">
          <a:xfrm>
            <a:off x="381000" y="39624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8</a:t>
            </a:r>
          </a:p>
        </p:txBody>
      </p:sp>
      <p:sp>
        <p:nvSpPr>
          <p:cNvPr id="383008" name="Rectangle 32"/>
          <p:cNvSpPr>
            <a:spLocks noChangeArrowheads="1"/>
          </p:cNvSpPr>
          <p:nvPr/>
        </p:nvSpPr>
        <p:spPr bwMode="auto">
          <a:xfrm>
            <a:off x="381000" y="41910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9</a:t>
            </a:r>
          </a:p>
        </p:txBody>
      </p:sp>
      <p:sp>
        <p:nvSpPr>
          <p:cNvPr id="383009" name="Rectangle 33"/>
          <p:cNvSpPr>
            <a:spLocks noChangeArrowheads="1"/>
          </p:cNvSpPr>
          <p:nvPr/>
        </p:nvSpPr>
        <p:spPr bwMode="auto">
          <a:xfrm>
            <a:off x="381000" y="44196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10</a:t>
            </a:r>
          </a:p>
        </p:txBody>
      </p:sp>
      <p:sp>
        <p:nvSpPr>
          <p:cNvPr id="383010" name="Rectangle 34"/>
          <p:cNvSpPr>
            <a:spLocks noChangeArrowheads="1"/>
          </p:cNvSpPr>
          <p:nvPr/>
        </p:nvSpPr>
        <p:spPr bwMode="auto">
          <a:xfrm>
            <a:off x="381000" y="46482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11</a:t>
            </a:r>
          </a:p>
        </p:txBody>
      </p:sp>
      <p:sp>
        <p:nvSpPr>
          <p:cNvPr id="383011" name="Rectangle 35"/>
          <p:cNvSpPr>
            <a:spLocks noChangeArrowheads="1"/>
          </p:cNvSpPr>
          <p:nvPr/>
        </p:nvSpPr>
        <p:spPr bwMode="auto">
          <a:xfrm>
            <a:off x="381000" y="48768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12</a:t>
            </a:r>
          </a:p>
        </p:txBody>
      </p:sp>
      <p:sp>
        <p:nvSpPr>
          <p:cNvPr id="383012" name="Rectangle 36"/>
          <p:cNvSpPr>
            <a:spLocks noChangeArrowheads="1"/>
          </p:cNvSpPr>
          <p:nvPr/>
        </p:nvSpPr>
        <p:spPr bwMode="auto">
          <a:xfrm>
            <a:off x="381000" y="51054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13</a:t>
            </a:r>
          </a:p>
        </p:txBody>
      </p:sp>
      <p:sp>
        <p:nvSpPr>
          <p:cNvPr id="383013" name="Rectangle 37"/>
          <p:cNvSpPr>
            <a:spLocks noChangeArrowheads="1"/>
          </p:cNvSpPr>
          <p:nvPr/>
        </p:nvSpPr>
        <p:spPr bwMode="auto">
          <a:xfrm>
            <a:off x="381000" y="53340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14</a:t>
            </a:r>
          </a:p>
        </p:txBody>
      </p:sp>
      <p:sp>
        <p:nvSpPr>
          <p:cNvPr id="383014" name="Rectangle 38"/>
          <p:cNvSpPr>
            <a:spLocks noChangeArrowheads="1"/>
          </p:cNvSpPr>
          <p:nvPr/>
        </p:nvSpPr>
        <p:spPr bwMode="auto">
          <a:xfrm>
            <a:off x="381000" y="5562600"/>
            <a:ext cx="5334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sz="1400"/>
              <a:t>15</a:t>
            </a:r>
          </a:p>
        </p:txBody>
      </p:sp>
      <p:sp>
        <p:nvSpPr>
          <p:cNvPr id="383015" name="Rectangle 39"/>
          <p:cNvSpPr>
            <a:spLocks noChangeArrowheads="1"/>
          </p:cNvSpPr>
          <p:nvPr/>
        </p:nvSpPr>
        <p:spPr bwMode="auto">
          <a:xfrm>
            <a:off x="914400" y="28194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a</a:t>
            </a:r>
          </a:p>
        </p:txBody>
      </p:sp>
      <p:sp>
        <p:nvSpPr>
          <p:cNvPr id="383017" name="Rectangle 41"/>
          <p:cNvSpPr>
            <a:spLocks noChangeArrowheads="1"/>
          </p:cNvSpPr>
          <p:nvPr/>
        </p:nvSpPr>
        <p:spPr bwMode="auto">
          <a:xfrm>
            <a:off x="3886200" y="3505200"/>
            <a:ext cx="990600" cy="91440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CPU</a:t>
            </a:r>
          </a:p>
        </p:txBody>
      </p:sp>
      <p:sp>
        <p:nvSpPr>
          <p:cNvPr id="383018" name="Rectangle 42"/>
          <p:cNvSpPr>
            <a:spLocks noChangeArrowheads="1"/>
          </p:cNvSpPr>
          <p:nvPr/>
        </p:nvSpPr>
        <p:spPr bwMode="auto">
          <a:xfrm>
            <a:off x="2209800" y="41910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a</a:t>
            </a:r>
          </a:p>
        </p:txBody>
      </p:sp>
      <p:sp>
        <p:nvSpPr>
          <p:cNvPr id="383019" name="Rectangle 43"/>
          <p:cNvSpPr>
            <a:spLocks noChangeArrowheads="1"/>
          </p:cNvSpPr>
          <p:nvPr/>
        </p:nvSpPr>
        <p:spPr bwMode="auto">
          <a:xfrm>
            <a:off x="914400" y="3733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c</a:t>
            </a:r>
          </a:p>
        </p:txBody>
      </p:sp>
      <p:sp>
        <p:nvSpPr>
          <p:cNvPr id="383020" name="Rectangle 44"/>
          <p:cNvSpPr>
            <a:spLocks noChangeArrowheads="1"/>
          </p:cNvSpPr>
          <p:nvPr/>
        </p:nvSpPr>
        <p:spPr bwMode="auto">
          <a:xfrm>
            <a:off x="3200400" y="3505200"/>
            <a:ext cx="3048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I</a:t>
            </a:r>
          </a:p>
        </p:txBody>
      </p:sp>
      <p:sp>
        <p:nvSpPr>
          <p:cNvPr id="383021" name="Rectangle 45"/>
          <p:cNvSpPr>
            <a:spLocks noChangeArrowheads="1"/>
          </p:cNvSpPr>
          <p:nvPr/>
        </p:nvSpPr>
        <p:spPr bwMode="auto">
          <a:xfrm>
            <a:off x="3200400" y="3733800"/>
            <a:ext cx="3048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I</a:t>
            </a:r>
          </a:p>
        </p:txBody>
      </p:sp>
      <p:sp>
        <p:nvSpPr>
          <p:cNvPr id="383022" name="Rectangle 46"/>
          <p:cNvSpPr>
            <a:spLocks noChangeArrowheads="1"/>
          </p:cNvSpPr>
          <p:nvPr/>
        </p:nvSpPr>
        <p:spPr bwMode="auto">
          <a:xfrm>
            <a:off x="3200400" y="3962400"/>
            <a:ext cx="3048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I</a:t>
            </a:r>
          </a:p>
        </p:txBody>
      </p:sp>
      <p:sp>
        <p:nvSpPr>
          <p:cNvPr id="383023" name="Rectangle 47"/>
          <p:cNvSpPr>
            <a:spLocks noChangeArrowheads="1"/>
          </p:cNvSpPr>
          <p:nvPr/>
        </p:nvSpPr>
        <p:spPr bwMode="auto">
          <a:xfrm>
            <a:off x="3200400" y="4191000"/>
            <a:ext cx="3048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I</a:t>
            </a:r>
          </a:p>
        </p:txBody>
      </p:sp>
      <p:sp>
        <p:nvSpPr>
          <p:cNvPr id="383025" name="Rectangle 49"/>
          <p:cNvSpPr>
            <a:spLocks noChangeArrowheads="1"/>
          </p:cNvSpPr>
          <p:nvPr/>
        </p:nvSpPr>
        <p:spPr bwMode="auto">
          <a:xfrm>
            <a:off x="3200400" y="4191000"/>
            <a:ext cx="3048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/>
              <a:t>S</a:t>
            </a:r>
          </a:p>
        </p:txBody>
      </p:sp>
      <p:sp>
        <p:nvSpPr>
          <p:cNvPr id="383027" name="Rectangle 51"/>
          <p:cNvSpPr>
            <a:spLocks noChangeArrowheads="1"/>
          </p:cNvSpPr>
          <p:nvPr/>
        </p:nvSpPr>
        <p:spPr bwMode="auto">
          <a:xfrm>
            <a:off x="914400" y="46482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d</a:t>
            </a:r>
          </a:p>
        </p:txBody>
      </p:sp>
      <p:sp>
        <p:nvSpPr>
          <p:cNvPr id="383028" name="AutoShape 52"/>
          <p:cNvSpPr>
            <a:spLocks noChangeArrowheads="1"/>
          </p:cNvSpPr>
          <p:nvPr/>
        </p:nvSpPr>
        <p:spPr bwMode="auto">
          <a:xfrm>
            <a:off x="2133600" y="5943600"/>
            <a:ext cx="457200" cy="685800"/>
          </a:xfrm>
          <a:prstGeom prst="can">
            <a:avLst>
              <a:gd name="adj" fmla="val 37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029" name="Rectangle 53"/>
          <p:cNvSpPr>
            <a:spLocks noChangeArrowheads="1"/>
          </p:cNvSpPr>
          <p:nvPr/>
        </p:nvSpPr>
        <p:spPr bwMode="auto">
          <a:xfrm>
            <a:off x="2667000" y="6019800"/>
            <a:ext cx="990600" cy="2286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970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45673E-6 L 1.38889E-6 -0.06294 L -0.08819 -0.06294 L -0.08975 -0.46807 L -0.19288 -0.4680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5000"/>
                                        <p:tgtEl>
                                          <p:spTgt spid="383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5" grpId="0" animBg="1"/>
      <p:bldP spid="3830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Protocol (</a:t>
            </a:r>
            <a:r>
              <a:rPr lang="en-US" dirty="0" err="1"/>
              <a:t>writeback</a:t>
            </a:r>
            <a:r>
              <a:rPr lang="en-US" dirty="0"/>
              <a:t> cache)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86011" y="1828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M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0822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I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urved Connector 19"/>
          <p:cNvCxnSpPr>
            <a:stCxn id="7" idx="2"/>
            <a:endCxn id="9" idx="0"/>
          </p:cNvCxnSpPr>
          <p:nvPr/>
        </p:nvCxnSpPr>
        <p:spPr bwMode="auto">
          <a:xfrm rot="10800000" flipV="1">
            <a:off x="2428523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urved Connector 25"/>
          <p:cNvCxnSpPr>
            <a:stCxn id="9" idx="6"/>
            <a:endCxn id="7" idx="3"/>
          </p:cNvCxnSpPr>
          <p:nvPr/>
        </p:nvCxnSpPr>
        <p:spPr bwMode="auto">
          <a:xfrm flipV="1">
            <a:off x="3076222" y="2934493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1" name="Curved Connector 30"/>
          <p:cNvCxnSpPr>
            <a:stCxn id="7" idx="1"/>
            <a:endCxn id="7" idx="7"/>
          </p:cNvCxnSpPr>
          <p:nvPr/>
        </p:nvCxnSpPr>
        <p:spPr bwMode="auto">
          <a:xfrm rot="5400000" flipH="1" flipV="1">
            <a:off x="4433711" y="1560514"/>
            <a:ext cx="12700" cy="915986"/>
          </a:xfrm>
          <a:prstGeom prst="curvedConnector3">
            <a:avLst>
              <a:gd name="adj1" fmla="val 551597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Curved Connector 37"/>
          <p:cNvCxnSpPr>
            <a:stCxn id="9" idx="3"/>
            <a:endCxn id="9" idx="1"/>
          </p:cNvCxnSpPr>
          <p:nvPr/>
        </p:nvCxnSpPr>
        <p:spPr bwMode="auto">
          <a:xfrm rot="5400000" flipH="1">
            <a:off x="1512536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Curved Connector 40"/>
          <p:cNvCxnSpPr>
            <a:stCxn id="9" idx="5"/>
            <a:endCxn id="10" idx="3"/>
          </p:cNvCxnSpPr>
          <p:nvPr/>
        </p:nvCxnSpPr>
        <p:spPr bwMode="auto">
          <a:xfrm rot="16200000" flipH="1">
            <a:off x="4433711" y="4435297"/>
            <a:ext cx="12700" cy="3094392"/>
          </a:xfrm>
          <a:prstGeom prst="curvedConnector3">
            <a:avLst>
              <a:gd name="adj1" fmla="val 32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Curved Connector 43"/>
          <p:cNvCxnSpPr>
            <a:stCxn id="10" idx="2"/>
            <a:endCxn id="9" idx="6"/>
          </p:cNvCxnSpPr>
          <p:nvPr/>
        </p:nvCxnSpPr>
        <p:spPr bwMode="auto">
          <a:xfrm rot="10800000">
            <a:off x="3076222" y="5524500"/>
            <a:ext cx="2714978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urved Connector 61"/>
          <p:cNvCxnSpPr>
            <a:stCxn id="10" idx="2"/>
            <a:endCxn id="7" idx="5"/>
          </p:cNvCxnSpPr>
          <p:nvPr/>
        </p:nvCxnSpPr>
        <p:spPr bwMode="auto">
          <a:xfrm rot="10800000">
            <a:off x="4891704" y="2934494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Curved Connector 65"/>
          <p:cNvCxnSpPr>
            <a:stCxn id="7" idx="6"/>
            <a:endCxn id="10" idx="0"/>
          </p:cNvCxnSpPr>
          <p:nvPr/>
        </p:nvCxnSpPr>
        <p:spPr bwMode="auto">
          <a:xfrm>
            <a:off x="5081411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Curved Connector 68"/>
          <p:cNvCxnSpPr>
            <a:stCxn id="10" idx="7"/>
            <a:endCxn id="10" idx="5"/>
          </p:cNvCxnSpPr>
          <p:nvPr/>
        </p:nvCxnSpPr>
        <p:spPr bwMode="auto">
          <a:xfrm rot="16200000" flipH="1">
            <a:off x="6438900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6546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4DD9-8CDE-9D48-8412-AFE2C11F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Issues with Virtual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7649-3B3F-B842-8052-97146D6B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Synonym: a word that means the same as another word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Virtual cache can have two copies of same physical data</a:t>
            </a:r>
          </a:p>
          <a:p>
            <a:pPr lvl="1"/>
            <a:endParaRPr lang="en-US" dirty="0"/>
          </a:p>
          <a:p>
            <a:r>
              <a:rPr lang="en-US" dirty="0"/>
              <a:t>Homonym: words with same spelling but different meaning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 virtual page maps to two physical page</a:t>
            </a:r>
          </a:p>
          <a:p>
            <a:pPr lvl="1"/>
            <a:r>
              <a:rPr lang="en-US" sz="2000" dirty="0"/>
              <a:t>Solutions: Add ASID with tag, use physical tags, flush on context 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27CE1-0300-7D44-BC2F-1A7127DF7E07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16D78-7CBC-F443-8112-64A49E5D4B7C}"/>
              </a:ext>
            </a:extLst>
          </p:cNvPr>
          <p:cNvSpPr/>
          <p:nvPr/>
        </p:nvSpPr>
        <p:spPr bwMode="auto">
          <a:xfrm>
            <a:off x="1295400" y="1981200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C250C-1EAA-C74E-8BCF-9C0FD56BBCFA}"/>
              </a:ext>
            </a:extLst>
          </p:cNvPr>
          <p:cNvSpPr/>
          <p:nvPr/>
        </p:nvSpPr>
        <p:spPr bwMode="auto">
          <a:xfrm>
            <a:off x="1300716" y="2488129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0DE7B-5D4C-2F4D-BADD-E0D446519859}"/>
              </a:ext>
            </a:extLst>
          </p:cNvPr>
          <p:cNvSpPr/>
          <p:nvPr/>
        </p:nvSpPr>
        <p:spPr bwMode="auto">
          <a:xfrm>
            <a:off x="3281916" y="2267228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081BA2-F3E6-AF4C-9277-7AFFBDD1AE6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>
            <a:off x="2514600" y="2171700"/>
            <a:ext cx="767316" cy="286028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BB1641-5FA4-2D49-BA30-82BFEA3225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 flipV="1">
            <a:off x="2519916" y="2457728"/>
            <a:ext cx="762000" cy="220901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D7A55-4EB3-854D-8C97-1A50E781459C}"/>
              </a:ext>
            </a:extLst>
          </p:cNvPr>
          <p:cNvSpPr/>
          <p:nvPr/>
        </p:nvSpPr>
        <p:spPr bwMode="auto">
          <a:xfrm>
            <a:off x="1300716" y="4781329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321693-0D7E-3441-874B-34CF1AAB6E32}"/>
              </a:ext>
            </a:extLst>
          </p:cNvPr>
          <p:cNvSpPr/>
          <p:nvPr/>
        </p:nvSpPr>
        <p:spPr bwMode="auto">
          <a:xfrm>
            <a:off x="3281916" y="4529471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9CC5A5-3C3C-064B-AB5C-73383C67B3E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 bwMode="auto">
          <a:xfrm flipV="1">
            <a:off x="2519916" y="4719971"/>
            <a:ext cx="762000" cy="251858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C670C9-24E7-074F-997B-2A2328436D2A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 bwMode="auto">
          <a:xfrm>
            <a:off x="2519916" y="4971829"/>
            <a:ext cx="762000" cy="266700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EAD2E17-A9AD-954B-8430-079E5FFE2DB8}"/>
              </a:ext>
            </a:extLst>
          </p:cNvPr>
          <p:cNvSpPr/>
          <p:nvPr/>
        </p:nvSpPr>
        <p:spPr bwMode="auto">
          <a:xfrm>
            <a:off x="3281916" y="5048029"/>
            <a:ext cx="1219200" cy="38100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200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58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Protocol (</a:t>
            </a:r>
            <a:r>
              <a:rPr lang="en-US" dirty="0" err="1"/>
              <a:t>writeback</a:t>
            </a:r>
            <a:r>
              <a:rPr lang="en-US" dirty="0"/>
              <a:t> cache)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i-FI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786011" y="1828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M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0822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S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200" y="4876800"/>
            <a:ext cx="1295400" cy="12954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tx1"/>
                </a:solidFill>
                <a:latin typeface="Arial" charset="0"/>
              </a:rPr>
              <a:t>I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Curved Connector 19"/>
          <p:cNvCxnSpPr>
            <a:stCxn id="7" idx="2"/>
            <a:endCxn id="9" idx="0"/>
          </p:cNvCxnSpPr>
          <p:nvPr/>
        </p:nvCxnSpPr>
        <p:spPr bwMode="auto">
          <a:xfrm rot="10800000" flipV="1">
            <a:off x="2428523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6" name="Curved Connector 25"/>
          <p:cNvCxnSpPr>
            <a:stCxn id="9" idx="6"/>
            <a:endCxn id="7" idx="3"/>
          </p:cNvCxnSpPr>
          <p:nvPr/>
        </p:nvCxnSpPr>
        <p:spPr bwMode="auto">
          <a:xfrm flipV="1">
            <a:off x="3076222" y="2934493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1576008" y="3102114"/>
            <a:ext cx="1319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read \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5387" y="3648162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</a:p>
        </p:txBody>
      </p:sp>
      <p:cxnSp>
        <p:nvCxnSpPr>
          <p:cNvPr id="31" name="Curved Connector 30"/>
          <p:cNvCxnSpPr>
            <a:stCxn id="7" idx="1"/>
            <a:endCxn id="7" idx="7"/>
          </p:cNvCxnSpPr>
          <p:nvPr/>
        </p:nvCxnSpPr>
        <p:spPr bwMode="auto">
          <a:xfrm rot="5400000" flipH="1" flipV="1">
            <a:off x="4433711" y="1560514"/>
            <a:ext cx="12700" cy="915986"/>
          </a:xfrm>
          <a:prstGeom prst="curvedConnector3">
            <a:avLst>
              <a:gd name="adj1" fmla="val 551597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Curved Connector 37"/>
          <p:cNvCxnSpPr>
            <a:stCxn id="9" idx="3"/>
            <a:endCxn id="9" idx="1"/>
          </p:cNvCxnSpPr>
          <p:nvPr/>
        </p:nvCxnSpPr>
        <p:spPr bwMode="auto">
          <a:xfrm rot="5400000" flipH="1">
            <a:off x="1512536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Curved Connector 40"/>
          <p:cNvCxnSpPr>
            <a:stCxn id="9" idx="5"/>
            <a:endCxn id="10" idx="3"/>
          </p:cNvCxnSpPr>
          <p:nvPr/>
        </p:nvCxnSpPr>
        <p:spPr bwMode="auto">
          <a:xfrm rot="16200000" flipH="1">
            <a:off x="4433711" y="4435297"/>
            <a:ext cx="12700" cy="3094392"/>
          </a:xfrm>
          <a:prstGeom prst="curvedConnector3">
            <a:avLst>
              <a:gd name="adj1" fmla="val 3293756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4" name="Curved Connector 43"/>
          <p:cNvCxnSpPr>
            <a:stCxn id="10" idx="2"/>
            <a:endCxn id="9" idx="6"/>
          </p:cNvCxnSpPr>
          <p:nvPr/>
        </p:nvCxnSpPr>
        <p:spPr bwMode="auto">
          <a:xfrm rot="10800000">
            <a:off x="3076222" y="5524500"/>
            <a:ext cx="2714978" cy="12700"/>
          </a:xfrm>
          <a:prstGeom prst="curvedConnector3">
            <a:avLst>
              <a:gd name="adj1" fmla="val 50000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urved Connector 61"/>
          <p:cNvCxnSpPr>
            <a:stCxn id="10" idx="2"/>
            <a:endCxn id="7" idx="5"/>
          </p:cNvCxnSpPr>
          <p:nvPr/>
        </p:nvCxnSpPr>
        <p:spPr bwMode="auto">
          <a:xfrm rot="10800000">
            <a:off x="4891704" y="2934494"/>
            <a:ext cx="899496" cy="2590007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Curved Connector 65"/>
          <p:cNvCxnSpPr>
            <a:stCxn id="7" idx="6"/>
            <a:endCxn id="10" idx="0"/>
          </p:cNvCxnSpPr>
          <p:nvPr/>
        </p:nvCxnSpPr>
        <p:spPr bwMode="auto">
          <a:xfrm>
            <a:off x="5081411" y="2476500"/>
            <a:ext cx="1357489" cy="2400300"/>
          </a:xfrm>
          <a:prstGeom prst="curvedConnector2">
            <a:avLst/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9" name="Curved Connector 68"/>
          <p:cNvCxnSpPr>
            <a:stCxn id="10" idx="7"/>
            <a:endCxn id="10" idx="5"/>
          </p:cNvCxnSpPr>
          <p:nvPr/>
        </p:nvCxnSpPr>
        <p:spPr bwMode="auto">
          <a:xfrm rot="16200000" flipH="1">
            <a:off x="6438900" y="55245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131903" y="4415135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read/write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00453" y="1219200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Store/Load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82945" y="2743200"/>
            <a:ext cx="1277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write \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796" y="4415135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read, load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46955" y="3648163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929849" y="502473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798768" y="5941367"/>
            <a:ext cx="1136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I/O write</a:t>
            </a:r>
          </a:p>
        </p:txBody>
      </p:sp>
    </p:spTree>
    <p:extLst>
      <p:ext uri="{BB962C8B-B14F-4D97-AF65-F5344CB8AC3E}">
        <p14:creationId xmlns:p14="http://schemas.microsoft.com/office/powerpoint/2010/main" val="25913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433C-7616-A242-A179-771AFFB3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Virtually-Indexed Physically Tagged (VIPT)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45F2-4A81-3849-892F-31D2A450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of both worlds! (Physical and Virtual caches)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42E0D-9002-314D-BCFD-26A56D5FBCA8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94A72-9A17-4546-A217-B1321A37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28502"/>
            <a:ext cx="3962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Tag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1C29C-12D3-E740-9398-264D24CC1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228502"/>
            <a:ext cx="14478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B3F32-5D36-924F-94F8-171E4F24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28502"/>
            <a:ext cx="9906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9C3790-62B7-5E42-9780-9C0B33053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09800"/>
            <a:ext cx="37338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VPN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6868A-7A74-FE43-BB70-BDC3A7A39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09800"/>
            <a:ext cx="26670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Page Offset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F8ED890-7D19-FC43-B735-5DF184C8B1E9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rot="5400000">
            <a:off x="1962150" y="1695450"/>
            <a:ext cx="304800" cy="2400300"/>
          </a:xfrm>
          <a:prstGeom prst="bentConnector2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90454D5-C8ED-DD4B-BD6C-EDEE25BCA923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 rot="16200000" flipH="1">
            <a:off x="521772" y="3440628"/>
            <a:ext cx="1775856" cy="990599"/>
          </a:xfrm>
          <a:prstGeom prst="bentConnector2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1A532-A6C8-0748-B747-05782279217C}"/>
              </a:ext>
            </a:extLst>
          </p:cNvPr>
          <p:cNvSpPr/>
          <p:nvPr/>
        </p:nvSpPr>
        <p:spPr bwMode="auto">
          <a:xfrm>
            <a:off x="1905000" y="4435712"/>
            <a:ext cx="990600" cy="77628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823C8E-45B5-B540-BBE3-C2251E82C96B}"/>
              </a:ext>
            </a:extLst>
          </p:cNvPr>
          <p:cNvSpPr/>
          <p:nvPr/>
        </p:nvSpPr>
        <p:spPr bwMode="auto">
          <a:xfrm>
            <a:off x="5570015" y="4261343"/>
            <a:ext cx="1707084" cy="1072657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5EC6F9-C889-D142-838A-99052B27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82" y="5887055"/>
            <a:ext cx="1769435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PFN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7EE034-AADF-EB4A-8768-A429B6E3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297" y="5887055"/>
            <a:ext cx="1769435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phys</a:t>
            </a:r>
            <a:r>
              <a:rPr lang="en-US" dirty="0"/>
              <a:t>) Tag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DDBC2C-A005-6349-894A-2852F51DA31C}"/>
              </a:ext>
            </a:extLst>
          </p:cNvPr>
          <p:cNvSpPr/>
          <p:nvPr/>
        </p:nvSpPr>
        <p:spPr bwMode="auto">
          <a:xfrm>
            <a:off x="3874342" y="5924429"/>
            <a:ext cx="533400" cy="457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entury Gothic" pitchFamily="34" charset="0"/>
                <a:cs typeface="Times New Roman" pitchFamily="18" charset="0"/>
              </a:rPr>
              <a:t>=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BE448B-A618-134A-86C3-AEE84A389241}"/>
              </a:ext>
            </a:extLst>
          </p:cNvPr>
          <p:cNvCxnSpPr>
            <a:stCxn id="26" idx="2"/>
            <a:endCxn id="31" idx="0"/>
          </p:cNvCxnSpPr>
          <p:nvPr/>
        </p:nvCxnSpPr>
        <p:spPr bwMode="auto">
          <a:xfrm>
            <a:off x="2400300" y="5211999"/>
            <a:ext cx="0" cy="675056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00F1C8-2741-0949-A189-1044F3472CA5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 bwMode="auto">
          <a:xfrm flipV="1">
            <a:off x="3285017" y="6153029"/>
            <a:ext cx="589325" cy="726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5DFB4A-6FFF-2F40-AAC5-127D3A611C23}"/>
              </a:ext>
            </a:extLst>
          </p:cNvPr>
          <p:cNvCxnSpPr>
            <a:cxnSpLocks/>
            <a:stCxn id="32" idx="1"/>
            <a:endCxn id="33" idx="6"/>
          </p:cNvCxnSpPr>
          <p:nvPr/>
        </p:nvCxnSpPr>
        <p:spPr bwMode="auto">
          <a:xfrm flipH="1" flipV="1">
            <a:off x="4407742" y="6153029"/>
            <a:ext cx="277555" cy="726"/>
          </a:xfrm>
          <a:prstGeom prst="straightConnector1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51C039-4583-8F40-92E6-9BCCDA058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932" y="5887055"/>
            <a:ext cx="1769435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AA80B05C-0719-AC44-BB2A-933A43C0F8C4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 bwMode="auto">
          <a:xfrm rot="16200000" flipH="1">
            <a:off x="6029108" y="3866893"/>
            <a:ext cx="499441" cy="289457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F8CBF55-75F6-FA4F-92EC-B72695E4F810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 bwMode="auto">
          <a:xfrm rot="16200000" flipH="1">
            <a:off x="6782576" y="4974980"/>
            <a:ext cx="553055" cy="1271093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FEB195E-CFF6-C84B-98D2-AB55968D7545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 bwMode="auto">
          <a:xfrm rot="5400000">
            <a:off x="5720259" y="5183756"/>
            <a:ext cx="553055" cy="853542"/>
          </a:xfrm>
          <a:prstGeom prst="bentConnector3">
            <a:avLst>
              <a:gd name="adj1" fmla="val 50000"/>
            </a:avLst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34D4D8-9EC1-6940-9202-9771D2D77FD8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743200"/>
            <a:ext cx="0" cy="1018700"/>
          </a:xfrm>
          <a:prstGeom prst="line">
            <a:avLst/>
          </a:prstGeom>
          <a:noFill/>
          <a:ln w="22225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D65506A-48CA-1F4B-B428-D7FD712D2BE4}"/>
              </a:ext>
            </a:extLst>
          </p:cNvPr>
          <p:cNvCxnSpPr/>
          <p:nvPr/>
        </p:nvCxnSpPr>
        <p:spPr bwMode="auto">
          <a:xfrm rot="5400000">
            <a:off x="3318923" y="3871977"/>
            <a:ext cx="2125154" cy="1905000"/>
          </a:xfrm>
          <a:prstGeom prst="bentConnector3">
            <a:avLst/>
          </a:prstGeom>
          <a:noFill/>
          <a:ln w="222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447310B-43F3-0F43-A9E8-6EAF5247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017" y="5887055"/>
            <a:ext cx="291673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6FD0B8-F907-8545-8958-D0B128FA43AB}"/>
              </a:ext>
            </a:extLst>
          </p:cNvPr>
          <p:cNvSpPr txBox="1"/>
          <p:nvPr/>
        </p:nvSpPr>
        <p:spPr>
          <a:xfrm>
            <a:off x="837492" y="2205335"/>
            <a:ext cx="572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</a:t>
            </a:r>
          </a:p>
        </p:txBody>
      </p:sp>
    </p:spTree>
    <p:extLst>
      <p:ext uri="{BB962C8B-B14F-4D97-AF65-F5344CB8AC3E}">
        <p14:creationId xmlns:p14="http://schemas.microsoft.com/office/powerpoint/2010/main" val="27551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0667-4117-1E47-8811-E6EE584D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5CE3-0E57-A647-9057-3F2858CD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L1-D cache design</a:t>
            </a:r>
          </a:p>
          <a:p>
            <a:pPr lvl="1"/>
            <a:r>
              <a:rPr lang="en-US" dirty="0"/>
              <a:t>64KB 4-way set-associative</a:t>
            </a:r>
          </a:p>
          <a:p>
            <a:pPr lvl="1"/>
            <a:r>
              <a:rPr lang="en-US" dirty="0"/>
              <a:t>64B cache block</a:t>
            </a:r>
          </a:p>
          <a:p>
            <a:pPr lvl="1"/>
            <a:r>
              <a:rPr lang="en-US" dirty="0"/>
              <a:t>Address breakdown?</a:t>
            </a:r>
          </a:p>
          <a:p>
            <a:pPr lvl="1"/>
            <a:endParaRPr lang="en-US" dirty="0"/>
          </a:p>
          <a:p>
            <a:r>
              <a:rPr lang="en-US" dirty="0"/>
              <a:t>Virtual address</a:t>
            </a:r>
          </a:p>
          <a:p>
            <a:pPr lvl="1"/>
            <a:r>
              <a:rPr lang="en-US" dirty="0"/>
              <a:t>32-bit address space</a:t>
            </a:r>
          </a:p>
          <a:p>
            <a:pPr lvl="1"/>
            <a:r>
              <a:rPr lang="en-US" dirty="0"/>
              <a:t>4KB page size</a:t>
            </a:r>
          </a:p>
          <a:p>
            <a:pPr lvl="1"/>
            <a:r>
              <a:rPr lang="en-US" dirty="0"/>
              <a:t>VIPT design?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79318-D5A9-A44B-9DE8-97E145E5A000}"/>
              </a:ext>
            </a:extLst>
          </p:cNvPr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512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Rectangle 351"/>
          <p:cNvSpPr>
            <a:spLocks noChangeAspect="1" noChangeArrowheads="1"/>
          </p:cNvSpPr>
          <p:nvPr/>
        </p:nvSpPr>
        <p:spPr bwMode="auto">
          <a:xfrm>
            <a:off x="2860675" y="2935288"/>
            <a:ext cx="534988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7" name="Group 352"/>
          <p:cNvGrpSpPr>
            <a:grpSpLocks noChangeAspect="1"/>
          </p:cNvGrpSpPr>
          <p:nvPr/>
        </p:nvGrpSpPr>
        <p:grpSpPr bwMode="auto">
          <a:xfrm>
            <a:off x="3662363" y="2705100"/>
            <a:ext cx="763587" cy="573088"/>
            <a:chOff x="1296" y="2784"/>
            <a:chExt cx="960" cy="720"/>
          </a:xfrm>
        </p:grpSpPr>
        <p:sp>
          <p:nvSpPr>
            <p:cNvPr id="8" name="Rectangle 353"/>
            <p:cNvSpPr>
              <a:spLocks noChangeAspect="1"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9" name="Rectangle 354"/>
            <p:cNvSpPr>
              <a:spLocks noChangeAspect="1"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10" name="Rectangle 355"/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11" name="Group 356"/>
          <p:cNvGrpSpPr>
            <a:grpSpLocks noChangeAspect="1"/>
          </p:cNvGrpSpPr>
          <p:nvPr/>
        </p:nvGrpSpPr>
        <p:grpSpPr bwMode="auto">
          <a:xfrm>
            <a:off x="1027113" y="2743200"/>
            <a:ext cx="536575" cy="533028"/>
            <a:chOff x="381" y="1152"/>
            <a:chExt cx="675" cy="669"/>
          </a:xfrm>
        </p:grpSpPr>
        <p:sp>
          <p:nvSpPr>
            <p:cNvPr id="12" name="Freeform 357"/>
            <p:cNvSpPr>
              <a:spLocks noChangeAspect="1"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84"/>
                <a:gd name="T17" fmla="*/ 624 w 62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Rectangle 358"/>
            <p:cNvSpPr>
              <a:spLocks noChangeAspect="1"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14" name="Text Box 359"/>
            <p:cNvSpPr txBox="1">
              <a:spLocks noChangeAspect="1" noChangeArrowheads="1"/>
            </p:cNvSpPr>
            <p:nvPr/>
          </p:nvSpPr>
          <p:spPr bwMode="auto">
            <a:xfrm>
              <a:off x="381" y="1476"/>
              <a:ext cx="583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15" name="Group 360"/>
          <p:cNvGrpSpPr>
            <a:grpSpLocks noChangeAspect="1"/>
          </p:cNvGrpSpPr>
          <p:nvPr/>
        </p:nvGrpSpPr>
        <p:grpSpPr bwMode="auto">
          <a:xfrm>
            <a:off x="1792288" y="2743202"/>
            <a:ext cx="763587" cy="533153"/>
            <a:chOff x="1584" y="1152"/>
            <a:chExt cx="960" cy="670"/>
          </a:xfrm>
        </p:grpSpPr>
        <p:sp>
          <p:nvSpPr>
            <p:cNvPr id="16" name="Freeform 361"/>
            <p:cNvSpPr>
              <a:spLocks noChangeAspect="1"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0"/>
                <a:gd name="T25" fmla="*/ 0 h 384"/>
                <a:gd name="T26" fmla="*/ 960 w 960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7" name="Group 362"/>
            <p:cNvGrpSpPr>
              <a:grpSpLocks noChangeAspect="1"/>
            </p:cNvGrpSpPr>
            <p:nvPr/>
          </p:nvGrpSpPr>
          <p:grpSpPr bwMode="auto">
            <a:xfrm>
              <a:off x="1584" y="1152"/>
              <a:ext cx="960" cy="670"/>
              <a:chOff x="1584" y="1152"/>
              <a:chExt cx="960" cy="670"/>
            </a:xfrm>
          </p:grpSpPr>
          <p:sp>
            <p:nvSpPr>
              <p:cNvPr id="18" name="Rectangle 363"/>
              <p:cNvSpPr>
                <a:spLocks noChangeAspect="1"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9" name="Rectangle 364"/>
              <p:cNvSpPr>
                <a:spLocks noChangeAspect="1"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0" name="Text Box 365"/>
              <p:cNvSpPr txBox="1">
                <a:spLocks noChangeAspect="1" noChangeArrowheads="1"/>
              </p:cNvSpPr>
              <p:nvPr/>
            </p:nvSpPr>
            <p:spPr bwMode="auto">
              <a:xfrm>
                <a:off x="1764" y="1477"/>
                <a:ext cx="602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21" name="Freeform 366"/>
          <p:cNvSpPr>
            <a:spLocks noChangeAspect="1"/>
          </p:cNvSpPr>
          <p:nvPr/>
        </p:nvSpPr>
        <p:spPr bwMode="auto">
          <a:xfrm>
            <a:off x="838200" y="2438400"/>
            <a:ext cx="3663950" cy="1106488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4608"/>
              <a:gd name="T13" fmla="*/ 0 h 1392"/>
              <a:gd name="T14" fmla="*/ 4608 w 460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Line 367"/>
          <p:cNvSpPr>
            <a:spLocks noChangeAspect="1" noChangeShapeType="1"/>
          </p:cNvSpPr>
          <p:nvPr/>
        </p:nvSpPr>
        <p:spPr bwMode="auto">
          <a:xfrm>
            <a:off x="4273550" y="24384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Line 368"/>
          <p:cNvSpPr>
            <a:spLocks noChangeAspect="1" noChangeShapeType="1"/>
          </p:cNvSpPr>
          <p:nvPr/>
        </p:nvSpPr>
        <p:spPr bwMode="auto">
          <a:xfrm>
            <a:off x="3814763" y="24384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Line 369"/>
          <p:cNvSpPr>
            <a:spLocks noChangeAspect="1" noChangeShapeType="1"/>
          </p:cNvSpPr>
          <p:nvPr/>
        </p:nvSpPr>
        <p:spPr bwMode="auto">
          <a:xfrm>
            <a:off x="2441575" y="24384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Line 370"/>
          <p:cNvSpPr>
            <a:spLocks noChangeAspect="1" noChangeShapeType="1"/>
          </p:cNvSpPr>
          <p:nvPr/>
        </p:nvSpPr>
        <p:spPr bwMode="auto">
          <a:xfrm>
            <a:off x="1982788" y="24384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Line 371"/>
          <p:cNvSpPr>
            <a:spLocks noChangeAspect="1" noChangeShapeType="1"/>
          </p:cNvSpPr>
          <p:nvPr/>
        </p:nvSpPr>
        <p:spPr bwMode="auto">
          <a:xfrm>
            <a:off x="1219200" y="24384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Line 372"/>
          <p:cNvSpPr>
            <a:spLocks noChangeAspect="1" noChangeShapeType="1"/>
          </p:cNvSpPr>
          <p:nvPr/>
        </p:nvSpPr>
        <p:spPr bwMode="auto">
          <a:xfrm>
            <a:off x="2173288" y="32400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Line 373"/>
          <p:cNvSpPr>
            <a:spLocks noChangeAspect="1" noChangeShapeType="1"/>
          </p:cNvSpPr>
          <p:nvPr/>
        </p:nvSpPr>
        <p:spPr bwMode="auto">
          <a:xfrm>
            <a:off x="3127375" y="32400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Line 374"/>
          <p:cNvSpPr>
            <a:spLocks noChangeAspect="1" noChangeShapeType="1"/>
          </p:cNvSpPr>
          <p:nvPr/>
        </p:nvSpPr>
        <p:spPr bwMode="auto">
          <a:xfrm>
            <a:off x="4083050" y="3278188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Line 375"/>
          <p:cNvSpPr>
            <a:spLocks noChangeAspect="1" noChangeShapeType="1"/>
          </p:cNvSpPr>
          <p:nvPr/>
        </p:nvSpPr>
        <p:spPr bwMode="auto">
          <a:xfrm>
            <a:off x="3127375" y="2438400"/>
            <a:ext cx="0" cy="477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376"/>
          <p:cNvSpPr>
            <a:spLocks noChangeAspect="1" noChangeShapeType="1"/>
          </p:cNvSpPr>
          <p:nvPr/>
        </p:nvSpPr>
        <p:spPr bwMode="auto">
          <a:xfrm>
            <a:off x="1295400" y="32400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377"/>
          <p:cNvSpPr>
            <a:spLocks noChangeAspect="1" noChangeShapeType="1"/>
          </p:cNvSpPr>
          <p:nvPr/>
        </p:nvSpPr>
        <p:spPr bwMode="auto">
          <a:xfrm flipH="1">
            <a:off x="1335088" y="27813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Line 378"/>
          <p:cNvSpPr>
            <a:spLocks noChangeAspect="1" noChangeShapeType="1"/>
          </p:cNvSpPr>
          <p:nvPr/>
        </p:nvSpPr>
        <p:spPr bwMode="auto">
          <a:xfrm flipH="1">
            <a:off x="2058988" y="27813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Line 379"/>
          <p:cNvSpPr>
            <a:spLocks noChangeAspect="1" noChangeShapeType="1"/>
          </p:cNvSpPr>
          <p:nvPr/>
        </p:nvSpPr>
        <p:spPr bwMode="auto">
          <a:xfrm flipH="1">
            <a:off x="2517775" y="27813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Line 380"/>
          <p:cNvSpPr>
            <a:spLocks noChangeAspect="1" noChangeShapeType="1"/>
          </p:cNvSpPr>
          <p:nvPr/>
        </p:nvSpPr>
        <p:spPr bwMode="auto">
          <a:xfrm flipH="1">
            <a:off x="3357563" y="3049588"/>
            <a:ext cx="15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Line 381"/>
          <p:cNvSpPr>
            <a:spLocks noChangeAspect="1" noChangeShapeType="1"/>
          </p:cNvSpPr>
          <p:nvPr/>
        </p:nvSpPr>
        <p:spPr bwMode="auto">
          <a:xfrm flipH="1">
            <a:off x="3929063" y="2743200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Line 382"/>
          <p:cNvSpPr>
            <a:spLocks noChangeAspect="1" noChangeShapeType="1"/>
          </p:cNvSpPr>
          <p:nvPr/>
        </p:nvSpPr>
        <p:spPr bwMode="auto">
          <a:xfrm flipH="1">
            <a:off x="4387850" y="27432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8" name="Group 383"/>
          <p:cNvGrpSpPr>
            <a:grpSpLocks noChangeAspect="1"/>
          </p:cNvGrpSpPr>
          <p:nvPr/>
        </p:nvGrpSpPr>
        <p:grpSpPr bwMode="auto">
          <a:xfrm>
            <a:off x="1219200" y="3392488"/>
            <a:ext cx="153988" cy="152400"/>
            <a:chOff x="768" y="2928"/>
            <a:chExt cx="192" cy="192"/>
          </a:xfrm>
        </p:grpSpPr>
        <p:sp>
          <p:nvSpPr>
            <p:cNvPr id="39" name="AutoShape 384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Oval 385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" name="Group 386"/>
          <p:cNvGrpSpPr>
            <a:grpSpLocks noChangeAspect="1"/>
          </p:cNvGrpSpPr>
          <p:nvPr/>
        </p:nvGrpSpPr>
        <p:grpSpPr bwMode="auto">
          <a:xfrm>
            <a:off x="4005263" y="3392488"/>
            <a:ext cx="153987" cy="152400"/>
            <a:chOff x="768" y="2928"/>
            <a:chExt cx="192" cy="192"/>
          </a:xfrm>
        </p:grpSpPr>
        <p:sp>
          <p:nvSpPr>
            <p:cNvPr id="42" name="AutoShape 387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Oval 388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4" name="Group 389"/>
          <p:cNvGrpSpPr>
            <a:grpSpLocks noChangeAspect="1"/>
          </p:cNvGrpSpPr>
          <p:nvPr/>
        </p:nvGrpSpPr>
        <p:grpSpPr bwMode="auto">
          <a:xfrm>
            <a:off x="2097088" y="3392488"/>
            <a:ext cx="153987" cy="152400"/>
            <a:chOff x="768" y="2928"/>
            <a:chExt cx="192" cy="192"/>
          </a:xfrm>
        </p:grpSpPr>
        <p:sp>
          <p:nvSpPr>
            <p:cNvPr id="45" name="AutoShape 390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Oval 391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392"/>
          <p:cNvGrpSpPr>
            <a:grpSpLocks noChangeAspect="1"/>
          </p:cNvGrpSpPr>
          <p:nvPr/>
        </p:nvGrpSpPr>
        <p:grpSpPr bwMode="auto">
          <a:xfrm>
            <a:off x="3051175" y="3392488"/>
            <a:ext cx="153988" cy="152400"/>
            <a:chOff x="768" y="2928"/>
            <a:chExt cx="192" cy="192"/>
          </a:xfrm>
        </p:grpSpPr>
        <p:sp>
          <p:nvSpPr>
            <p:cNvPr id="48" name="AutoShape 393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Oval 394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Line 395"/>
          <p:cNvSpPr>
            <a:spLocks noChangeAspect="1" noChangeShapeType="1"/>
          </p:cNvSpPr>
          <p:nvPr/>
        </p:nvSpPr>
        <p:spPr bwMode="auto">
          <a:xfrm flipH="1">
            <a:off x="1335088" y="34305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Line 396"/>
          <p:cNvSpPr>
            <a:spLocks noChangeAspect="1" noChangeShapeType="1"/>
          </p:cNvSpPr>
          <p:nvPr/>
        </p:nvSpPr>
        <p:spPr bwMode="auto">
          <a:xfrm flipH="1">
            <a:off x="2211388" y="3430588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Line 397"/>
          <p:cNvSpPr>
            <a:spLocks noChangeAspect="1" noChangeShapeType="1"/>
          </p:cNvSpPr>
          <p:nvPr/>
        </p:nvSpPr>
        <p:spPr bwMode="auto">
          <a:xfrm flipH="1">
            <a:off x="3167063" y="34305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Line 398"/>
          <p:cNvSpPr>
            <a:spLocks noChangeAspect="1" noChangeShapeType="1"/>
          </p:cNvSpPr>
          <p:nvPr/>
        </p:nvSpPr>
        <p:spPr bwMode="auto">
          <a:xfrm flipH="1">
            <a:off x="4121150" y="34305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Line 399"/>
          <p:cNvSpPr>
            <a:spLocks noChangeAspect="1" noChangeShapeType="1"/>
          </p:cNvSpPr>
          <p:nvPr/>
        </p:nvSpPr>
        <p:spPr bwMode="auto">
          <a:xfrm flipH="1">
            <a:off x="4387850" y="3049588"/>
            <a:ext cx="1524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Rectangle 400"/>
          <p:cNvSpPr>
            <a:spLocks noChangeAspect="1" noChangeArrowheads="1"/>
          </p:cNvSpPr>
          <p:nvPr/>
        </p:nvSpPr>
        <p:spPr bwMode="auto">
          <a:xfrm>
            <a:off x="1944688" y="3851275"/>
            <a:ext cx="611187" cy="3048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200"/>
              <a:t>Control</a:t>
            </a:r>
          </a:p>
        </p:txBody>
      </p:sp>
      <p:sp>
        <p:nvSpPr>
          <p:cNvPr id="56" name="Line 401"/>
          <p:cNvSpPr>
            <a:spLocks noChangeAspect="1" noChangeShapeType="1"/>
          </p:cNvSpPr>
          <p:nvPr/>
        </p:nvSpPr>
        <p:spPr bwMode="auto">
          <a:xfrm>
            <a:off x="2058988" y="324008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2"/>
          <p:cNvSpPr>
            <a:spLocks noChangeAspect="1" noChangeShapeType="1"/>
          </p:cNvSpPr>
          <p:nvPr/>
        </p:nvSpPr>
        <p:spPr bwMode="auto">
          <a:xfrm flipH="1">
            <a:off x="2441575" y="30495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Line 403"/>
          <p:cNvSpPr>
            <a:spLocks noChangeAspect="1" noChangeShapeType="1"/>
          </p:cNvSpPr>
          <p:nvPr/>
        </p:nvSpPr>
        <p:spPr bwMode="auto">
          <a:xfrm flipH="1">
            <a:off x="1411288" y="30495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Line 404"/>
          <p:cNvSpPr>
            <a:spLocks noChangeAspect="1" noChangeShapeType="1"/>
          </p:cNvSpPr>
          <p:nvPr/>
        </p:nvSpPr>
        <p:spPr bwMode="auto">
          <a:xfrm flipV="1">
            <a:off x="2289175" y="3544888"/>
            <a:ext cx="0" cy="306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Rectangle 351"/>
          <p:cNvSpPr>
            <a:spLocks noChangeAspect="1" noChangeArrowheads="1"/>
          </p:cNvSpPr>
          <p:nvPr/>
        </p:nvSpPr>
        <p:spPr bwMode="auto">
          <a:xfrm>
            <a:off x="2860675" y="2935288"/>
            <a:ext cx="534988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7" name="Group 352"/>
          <p:cNvGrpSpPr>
            <a:grpSpLocks noChangeAspect="1"/>
          </p:cNvGrpSpPr>
          <p:nvPr/>
        </p:nvGrpSpPr>
        <p:grpSpPr bwMode="auto">
          <a:xfrm>
            <a:off x="3662363" y="2705100"/>
            <a:ext cx="763587" cy="573088"/>
            <a:chOff x="1296" y="2784"/>
            <a:chExt cx="960" cy="720"/>
          </a:xfrm>
        </p:grpSpPr>
        <p:sp>
          <p:nvSpPr>
            <p:cNvPr id="8" name="Rectangle 353"/>
            <p:cNvSpPr>
              <a:spLocks noChangeAspect="1"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200">
                  <a:solidFill>
                    <a:schemeClr val="bg1">
                      <a:lumMod val="95000"/>
                    </a:schemeClr>
                  </a:solidFill>
                </a:rPr>
                <a:t>Memory</a:t>
              </a:r>
            </a:p>
          </p:txBody>
        </p:sp>
        <p:sp>
          <p:nvSpPr>
            <p:cNvPr id="9" name="Rectangle 354"/>
            <p:cNvSpPr>
              <a:spLocks noChangeAspect="1"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10" name="Rectangle 355"/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11" name="Group 356"/>
          <p:cNvGrpSpPr>
            <a:grpSpLocks noChangeAspect="1"/>
          </p:cNvGrpSpPr>
          <p:nvPr/>
        </p:nvGrpSpPr>
        <p:grpSpPr bwMode="auto">
          <a:xfrm>
            <a:off x="1027113" y="2743200"/>
            <a:ext cx="536575" cy="533028"/>
            <a:chOff x="381" y="1152"/>
            <a:chExt cx="675" cy="669"/>
          </a:xfrm>
        </p:grpSpPr>
        <p:sp>
          <p:nvSpPr>
            <p:cNvPr id="12" name="Freeform 357"/>
            <p:cNvSpPr>
              <a:spLocks noChangeAspect="1"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84"/>
                <a:gd name="T17" fmla="*/ 624 w 62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Rectangle 358"/>
            <p:cNvSpPr>
              <a:spLocks noChangeAspect="1"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14" name="Text Box 359"/>
            <p:cNvSpPr txBox="1">
              <a:spLocks noChangeAspect="1" noChangeArrowheads="1"/>
            </p:cNvSpPr>
            <p:nvPr/>
          </p:nvSpPr>
          <p:spPr bwMode="auto">
            <a:xfrm>
              <a:off x="381" y="1476"/>
              <a:ext cx="583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15" name="Group 360"/>
          <p:cNvGrpSpPr>
            <a:grpSpLocks noChangeAspect="1"/>
          </p:cNvGrpSpPr>
          <p:nvPr/>
        </p:nvGrpSpPr>
        <p:grpSpPr bwMode="auto">
          <a:xfrm>
            <a:off x="1792288" y="2743202"/>
            <a:ext cx="763587" cy="533153"/>
            <a:chOff x="1584" y="1152"/>
            <a:chExt cx="960" cy="670"/>
          </a:xfrm>
        </p:grpSpPr>
        <p:sp>
          <p:nvSpPr>
            <p:cNvPr id="16" name="Freeform 361"/>
            <p:cNvSpPr>
              <a:spLocks noChangeAspect="1"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0"/>
                <a:gd name="T25" fmla="*/ 0 h 384"/>
                <a:gd name="T26" fmla="*/ 960 w 960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7" name="Group 362"/>
            <p:cNvGrpSpPr>
              <a:grpSpLocks noChangeAspect="1"/>
            </p:cNvGrpSpPr>
            <p:nvPr/>
          </p:nvGrpSpPr>
          <p:grpSpPr bwMode="auto">
            <a:xfrm>
              <a:off x="1584" y="1152"/>
              <a:ext cx="960" cy="670"/>
              <a:chOff x="1584" y="1152"/>
              <a:chExt cx="960" cy="670"/>
            </a:xfrm>
          </p:grpSpPr>
          <p:sp>
            <p:nvSpPr>
              <p:cNvPr id="18" name="Rectangle 363"/>
              <p:cNvSpPr>
                <a:spLocks noChangeAspect="1"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9" name="Rectangle 364"/>
              <p:cNvSpPr>
                <a:spLocks noChangeAspect="1"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0" name="Text Box 365"/>
              <p:cNvSpPr txBox="1">
                <a:spLocks noChangeAspect="1" noChangeArrowheads="1"/>
              </p:cNvSpPr>
              <p:nvPr/>
            </p:nvSpPr>
            <p:spPr bwMode="auto">
              <a:xfrm>
                <a:off x="1764" y="1477"/>
                <a:ext cx="602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21" name="Freeform 366"/>
          <p:cNvSpPr>
            <a:spLocks noChangeAspect="1"/>
          </p:cNvSpPr>
          <p:nvPr/>
        </p:nvSpPr>
        <p:spPr bwMode="auto">
          <a:xfrm>
            <a:off x="838200" y="2438400"/>
            <a:ext cx="3663950" cy="1106488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4608"/>
              <a:gd name="T13" fmla="*/ 0 h 1392"/>
              <a:gd name="T14" fmla="*/ 4608 w 460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Line 367"/>
          <p:cNvSpPr>
            <a:spLocks noChangeAspect="1" noChangeShapeType="1"/>
          </p:cNvSpPr>
          <p:nvPr/>
        </p:nvSpPr>
        <p:spPr bwMode="auto">
          <a:xfrm>
            <a:off x="4273550" y="24384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Line 368"/>
          <p:cNvSpPr>
            <a:spLocks noChangeAspect="1" noChangeShapeType="1"/>
          </p:cNvSpPr>
          <p:nvPr/>
        </p:nvSpPr>
        <p:spPr bwMode="auto">
          <a:xfrm>
            <a:off x="3814763" y="24384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Line 369"/>
          <p:cNvSpPr>
            <a:spLocks noChangeAspect="1" noChangeShapeType="1"/>
          </p:cNvSpPr>
          <p:nvPr/>
        </p:nvSpPr>
        <p:spPr bwMode="auto">
          <a:xfrm>
            <a:off x="2441575" y="24384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Line 370"/>
          <p:cNvSpPr>
            <a:spLocks noChangeAspect="1" noChangeShapeType="1"/>
          </p:cNvSpPr>
          <p:nvPr/>
        </p:nvSpPr>
        <p:spPr bwMode="auto">
          <a:xfrm>
            <a:off x="1982788" y="24384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Line 371"/>
          <p:cNvSpPr>
            <a:spLocks noChangeAspect="1" noChangeShapeType="1"/>
          </p:cNvSpPr>
          <p:nvPr/>
        </p:nvSpPr>
        <p:spPr bwMode="auto">
          <a:xfrm>
            <a:off x="1219200" y="24384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Line 372"/>
          <p:cNvSpPr>
            <a:spLocks noChangeAspect="1" noChangeShapeType="1"/>
          </p:cNvSpPr>
          <p:nvPr/>
        </p:nvSpPr>
        <p:spPr bwMode="auto">
          <a:xfrm>
            <a:off x="2173288" y="32400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Line 373"/>
          <p:cNvSpPr>
            <a:spLocks noChangeAspect="1" noChangeShapeType="1"/>
          </p:cNvSpPr>
          <p:nvPr/>
        </p:nvSpPr>
        <p:spPr bwMode="auto">
          <a:xfrm>
            <a:off x="3127375" y="32400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Line 374"/>
          <p:cNvSpPr>
            <a:spLocks noChangeAspect="1" noChangeShapeType="1"/>
          </p:cNvSpPr>
          <p:nvPr/>
        </p:nvSpPr>
        <p:spPr bwMode="auto">
          <a:xfrm>
            <a:off x="4083050" y="3278188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Line 375"/>
          <p:cNvSpPr>
            <a:spLocks noChangeAspect="1" noChangeShapeType="1"/>
          </p:cNvSpPr>
          <p:nvPr/>
        </p:nvSpPr>
        <p:spPr bwMode="auto">
          <a:xfrm>
            <a:off x="3127375" y="2438400"/>
            <a:ext cx="0" cy="477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376"/>
          <p:cNvSpPr>
            <a:spLocks noChangeAspect="1" noChangeShapeType="1"/>
          </p:cNvSpPr>
          <p:nvPr/>
        </p:nvSpPr>
        <p:spPr bwMode="auto">
          <a:xfrm>
            <a:off x="1295400" y="32400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377"/>
          <p:cNvSpPr>
            <a:spLocks noChangeAspect="1" noChangeShapeType="1"/>
          </p:cNvSpPr>
          <p:nvPr/>
        </p:nvSpPr>
        <p:spPr bwMode="auto">
          <a:xfrm flipH="1">
            <a:off x="1335088" y="27813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Line 378"/>
          <p:cNvSpPr>
            <a:spLocks noChangeAspect="1" noChangeShapeType="1"/>
          </p:cNvSpPr>
          <p:nvPr/>
        </p:nvSpPr>
        <p:spPr bwMode="auto">
          <a:xfrm flipH="1">
            <a:off x="2058988" y="27813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Line 379"/>
          <p:cNvSpPr>
            <a:spLocks noChangeAspect="1" noChangeShapeType="1"/>
          </p:cNvSpPr>
          <p:nvPr/>
        </p:nvSpPr>
        <p:spPr bwMode="auto">
          <a:xfrm flipH="1">
            <a:off x="2517775" y="27813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Line 380"/>
          <p:cNvSpPr>
            <a:spLocks noChangeAspect="1" noChangeShapeType="1"/>
          </p:cNvSpPr>
          <p:nvPr/>
        </p:nvSpPr>
        <p:spPr bwMode="auto">
          <a:xfrm flipH="1">
            <a:off x="3357563" y="3049588"/>
            <a:ext cx="15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Line 381"/>
          <p:cNvSpPr>
            <a:spLocks noChangeAspect="1" noChangeShapeType="1"/>
          </p:cNvSpPr>
          <p:nvPr/>
        </p:nvSpPr>
        <p:spPr bwMode="auto">
          <a:xfrm flipH="1">
            <a:off x="3929063" y="2743200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Line 382"/>
          <p:cNvSpPr>
            <a:spLocks noChangeAspect="1" noChangeShapeType="1"/>
          </p:cNvSpPr>
          <p:nvPr/>
        </p:nvSpPr>
        <p:spPr bwMode="auto">
          <a:xfrm flipH="1">
            <a:off x="4387850" y="27432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8" name="Group 383"/>
          <p:cNvGrpSpPr>
            <a:grpSpLocks noChangeAspect="1"/>
          </p:cNvGrpSpPr>
          <p:nvPr/>
        </p:nvGrpSpPr>
        <p:grpSpPr bwMode="auto">
          <a:xfrm>
            <a:off x="1219200" y="3392488"/>
            <a:ext cx="153988" cy="152400"/>
            <a:chOff x="768" y="2928"/>
            <a:chExt cx="192" cy="192"/>
          </a:xfrm>
        </p:grpSpPr>
        <p:sp>
          <p:nvSpPr>
            <p:cNvPr id="39" name="AutoShape 384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Oval 385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" name="Group 386"/>
          <p:cNvGrpSpPr>
            <a:grpSpLocks noChangeAspect="1"/>
          </p:cNvGrpSpPr>
          <p:nvPr/>
        </p:nvGrpSpPr>
        <p:grpSpPr bwMode="auto">
          <a:xfrm>
            <a:off x="4005263" y="3392488"/>
            <a:ext cx="153987" cy="152400"/>
            <a:chOff x="768" y="2928"/>
            <a:chExt cx="192" cy="192"/>
          </a:xfrm>
        </p:grpSpPr>
        <p:sp>
          <p:nvSpPr>
            <p:cNvPr id="42" name="AutoShape 387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Oval 388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4" name="Group 389"/>
          <p:cNvGrpSpPr>
            <a:grpSpLocks noChangeAspect="1"/>
          </p:cNvGrpSpPr>
          <p:nvPr/>
        </p:nvGrpSpPr>
        <p:grpSpPr bwMode="auto">
          <a:xfrm>
            <a:off x="2097088" y="3392488"/>
            <a:ext cx="153987" cy="152400"/>
            <a:chOff x="768" y="2928"/>
            <a:chExt cx="192" cy="192"/>
          </a:xfrm>
        </p:grpSpPr>
        <p:sp>
          <p:nvSpPr>
            <p:cNvPr id="45" name="AutoShape 390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Oval 391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392"/>
          <p:cNvGrpSpPr>
            <a:grpSpLocks noChangeAspect="1"/>
          </p:cNvGrpSpPr>
          <p:nvPr/>
        </p:nvGrpSpPr>
        <p:grpSpPr bwMode="auto">
          <a:xfrm>
            <a:off x="3051175" y="3392488"/>
            <a:ext cx="153988" cy="152400"/>
            <a:chOff x="768" y="2928"/>
            <a:chExt cx="192" cy="192"/>
          </a:xfrm>
        </p:grpSpPr>
        <p:sp>
          <p:nvSpPr>
            <p:cNvPr id="48" name="AutoShape 393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Oval 394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Line 395"/>
          <p:cNvSpPr>
            <a:spLocks noChangeAspect="1" noChangeShapeType="1"/>
          </p:cNvSpPr>
          <p:nvPr/>
        </p:nvSpPr>
        <p:spPr bwMode="auto">
          <a:xfrm flipH="1">
            <a:off x="1335088" y="34305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Line 396"/>
          <p:cNvSpPr>
            <a:spLocks noChangeAspect="1" noChangeShapeType="1"/>
          </p:cNvSpPr>
          <p:nvPr/>
        </p:nvSpPr>
        <p:spPr bwMode="auto">
          <a:xfrm flipH="1">
            <a:off x="2211388" y="3430588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Line 397"/>
          <p:cNvSpPr>
            <a:spLocks noChangeAspect="1" noChangeShapeType="1"/>
          </p:cNvSpPr>
          <p:nvPr/>
        </p:nvSpPr>
        <p:spPr bwMode="auto">
          <a:xfrm flipH="1">
            <a:off x="3167063" y="34305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Line 398"/>
          <p:cNvSpPr>
            <a:spLocks noChangeAspect="1" noChangeShapeType="1"/>
          </p:cNvSpPr>
          <p:nvPr/>
        </p:nvSpPr>
        <p:spPr bwMode="auto">
          <a:xfrm flipH="1">
            <a:off x="4121150" y="34305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Line 399"/>
          <p:cNvSpPr>
            <a:spLocks noChangeAspect="1" noChangeShapeType="1"/>
          </p:cNvSpPr>
          <p:nvPr/>
        </p:nvSpPr>
        <p:spPr bwMode="auto">
          <a:xfrm flipH="1">
            <a:off x="4387850" y="3049588"/>
            <a:ext cx="1524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Rectangle 400"/>
          <p:cNvSpPr>
            <a:spLocks noChangeAspect="1" noChangeArrowheads="1"/>
          </p:cNvSpPr>
          <p:nvPr/>
        </p:nvSpPr>
        <p:spPr bwMode="auto">
          <a:xfrm>
            <a:off x="1944688" y="3851275"/>
            <a:ext cx="611187" cy="3048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200"/>
              <a:t>Control</a:t>
            </a:r>
          </a:p>
        </p:txBody>
      </p:sp>
      <p:sp>
        <p:nvSpPr>
          <p:cNvPr id="56" name="Line 401"/>
          <p:cNvSpPr>
            <a:spLocks noChangeAspect="1" noChangeShapeType="1"/>
          </p:cNvSpPr>
          <p:nvPr/>
        </p:nvSpPr>
        <p:spPr bwMode="auto">
          <a:xfrm>
            <a:off x="2058988" y="324008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2"/>
          <p:cNvSpPr>
            <a:spLocks noChangeAspect="1" noChangeShapeType="1"/>
          </p:cNvSpPr>
          <p:nvPr/>
        </p:nvSpPr>
        <p:spPr bwMode="auto">
          <a:xfrm flipH="1">
            <a:off x="2441575" y="30495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Line 403"/>
          <p:cNvSpPr>
            <a:spLocks noChangeAspect="1" noChangeShapeType="1"/>
          </p:cNvSpPr>
          <p:nvPr/>
        </p:nvSpPr>
        <p:spPr bwMode="auto">
          <a:xfrm flipH="1">
            <a:off x="1411288" y="30495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Line 404"/>
          <p:cNvSpPr>
            <a:spLocks noChangeAspect="1" noChangeShapeType="1"/>
          </p:cNvSpPr>
          <p:nvPr/>
        </p:nvSpPr>
        <p:spPr bwMode="auto">
          <a:xfrm flipV="1">
            <a:off x="2289175" y="3544888"/>
            <a:ext cx="0" cy="306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Free vector graphic: &lt;strong&gt;Monitor&lt;/strong&gt;, Screen, Display, Tv - Fre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1" y="949082"/>
            <a:ext cx="1869389" cy="1492590"/>
          </a:xfrm>
          <a:prstGeom prst="rect">
            <a:avLst/>
          </a:prstGeom>
        </p:spPr>
      </p:pic>
      <p:pic>
        <p:nvPicPr>
          <p:cNvPr id="60" name="Picture 59" descr="무료 벡터 그래픽: 키보드, 열쇠, 입력, 버튼, 문자, 기호, 유형, 공간, 반환 - Pixabay의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61" y="2849375"/>
            <a:ext cx="1678305" cy="1371600"/>
          </a:xfrm>
          <a:prstGeom prst="rect">
            <a:avLst/>
          </a:prstGeom>
        </p:spPr>
      </p:pic>
      <p:pic>
        <p:nvPicPr>
          <p:cNvPr id="61" name="Picture 60" descr="Adaptors: January 20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56" y="4800599"/>
            <a:ext cx="2013523" cy="1706375"/>
          </a:xfrm>
          <a:prstGeom prst="rect">
            <a:avLst/>
          </a:prstGeom>
        </p:spPr>
      </p:pic>
      <p:pic>
        <p:nvPicPr>
          <p:cNvPr id="62" name="Picture 61" descr="&lt;strong&gt;SSD&lt;/strong&gt; Disk vs HDD Disk | Bilgi-Sayar.N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16" y="4973525"/>
            <a:ext cx="2184400" cy="15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rPr lang="en-US" altLang="en-US"/>
              <a:t>© Derek Chiou &amp; Mattan Erez &amp; Dam Sunwoo</a:t>
            </a:r>
            <a:endParaRPr lang="en-US" altLang="en-US" dirty="0"/>
          </a:p>
        </p:txBody>
      </p:sp>
      <p:sp>
        <p:nvSpPr>
          <p:cNvPr id="6" name="Rectangle 351"/>
          <p:cNvSpPr>
            <a:spLocks noChangeAspect="1" noChangeArrowheads="1"/>
          </p:cNvSpPr>
          <p:nvPr/>
        </p:nvSpPr>
        <p:spPr bwMode="auto">
          <a:xfrm>
            <a:off x="2860675" y="2935288"/>
            <a:ext cx="534988" cy="304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Regs</a:t>
            </a:r>
          </a:p>
        </p:txBody>
      </p:sp>
      <p:grpSp>
        <p:nvGrpSpPr>
          <p:cNvPr id="7" name="Group 352"/>
          <p:cNvGrpSpPr>
            <a:grpSpLocks noChangeAspect="1"/>
          </p:cNvGrpSpPr>
          <p:nvPr/>
        </p:nvGrpSpPr>
        <p:grpSpPr bwMode="auto">
          <a:xfrm>
            <a:off x="3662363" y="2705100"/>
            <a:ext cx="763587" cy="573088"/>
            <a:chOff x="1296" y="2784"/>
            <a:chExt cx="960" cy="720"/>
          </a:xfrm>
        </p:grpSpPr>
        <p:sp>
          <p:nvSpPr>
            <p:cNvPr id="8" name="Rectangle 353"/>
            <p:cNvSpPr>
              <a:spLocks noChangeAspect="1"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cache</a:t>
              </a:r>
            </a:p>
          </p:txBody>
        </p:sp>
        <p:sp>
          <p:nvSpPr>
            <p:cNvPr id="9" name="Rectangle 354"/>
            <p:cNvSpPr>
              <a:spLocks noChangeAspect="1"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10" name="Rectangle 355"/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grpSp>
        <p:nvGrpSpPr>
          <p:cNvPr id="11" name="Group 356"/>
          <p:cNvGrpSpPr>
            <a:grpSpLocks noChangeAspect="1"/>
          </p:cNvGrpSpPr>
          <p:nvPr/>
        </p:nvGrpSpPr>
        <p:grpSpPr bwMode="auto">
          <a:xfrm>
            <a:off x="1027113" y="2743200"/>
            <a:ext cx="536575" cy="533028"/>
            <a:chOff x="381" y="1152"/>
            <a:chExt cx="675" cy="669"/>
          </a:xfrm>
        </p:grpSpPr>
        <p:sp>
          <p:nvSpPr>
            <p:cNvPr id="12" name="Freeform 357"/>
            <p:cNvSpPr>
              <a:spLocks noChangeAspect="1"/>
            </p:cNvSpPr>
            <p:nvPr/>
          </p:nvSpPr>
          <p:spPr bwMode="auto">
            <a:xfrm>
              <a:off x="432" y="1392"/>
              <a:ext cx="624" cy="384"/>
            </a:xfrm>
            <a:custGeom>
              <a:avLst/>
              <a:gdLst>
                <a:gd name="T0" fmla="*/ 0 w 624"/>
                <a:gd name="T1" fmla="*/ 0 h 384"/>
                <a:gd name="T2" fmla="*/ 0 w 624"/>
                <a:gd name="T3" fmla="*/ 384 h 384"/>
                <a:gd name="T4" fmla="*/ 624 w 624"/>
                <a:gd name="T5" fmla="*/ 384 h 384"/>
                <a:gd name="T6" fmla="*/ 384 w 624"/>
                <a:gd name="T7" fmla="*/ 0 h 384"/>
                <a:gd name="T8" fmla="*/ 0 w 624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84"/>
                <a:gd name="T17" fmla="*/ 624 w 62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84">
                  <a:moveTo>
                    <a:pt x="0" y="0"/>
                  </a:moveTo>
                  <a:lnTo>
                    <a:pt x="0" y="384"/>
                  </a:lnTo>
                  <a:lnTo>
                    <a:pt x="624" y="38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Rectangle 358"/>
            <p:cNvSpPr>
              <a:spLocks noChangeAspect="1" noChangeArrowheads="1"/>
            </p:cNvSpPr>
            <p:nvPr/>
          </p:nvSpPr>
          <p:spPr bwMode="auto">
            <a:xfrm>
              <a:off x="432" y="115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S</a:t>
              </a:r>
            </a:p>
          </p:txBody>
        </p:sp>
        <p:sp>
          <p:nvSpPr>
            <p:cNvPr id="14" name="Text Box 359"/>
            <p:cNvSpPr txBox="1">
              <a:spLocks noChangeAspect="1" noChangeArrowheads="1"/>
            </p:cNvSpPr>
            <p:nvPr/>
          </p:nvSpPr>
          <p:spPr bwMode="auto">
            <a:xfrm>
              <a:off x="381" y="1476"/>
              <a:ext cx="583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algn="ctr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shift</a:t>
              </a:r>
            </a:p>
          </p:txBody>
        </p:sp>
      </p:grpSp>
      <p:grpSp>
        <p:nvGrpSpPr>
          <p:cNvPr id="15" name="Group 360"/>
          <p:cNvGrpSpPr>
            <a:grpSpLocks noChangeAspect="1"/>
          </p:cNvGrpSpPr>
          <p:nvPr/>
        </p:nvGrpSpPr>
        <p:grpSpPr bwMode="auto">
          <a:xfrm>
            <a:off x="1792288" y="2743202"/>
            <a:ext cx="763587" cy="533153"/>
            <a:chOff x="1584" y="1152"/>
            <a:chExt cx="960" cy="670"/>
          </a:xfrm>
        </p:grpSpPr>
        <p:sp>
          <p:nvSpPr>
            <p:cNvPr id="16" name="Freeform 361"/>
            <p:cNvSpPr>
              <a:spLocks noChangeAspect="1"/>
            </p:cNvSpPr>
            <p:nvPr/>
          </p:nvSpPr>
          <p:spPr bwMode="auto">
            <a:xfrm>
              <a:off x="1584" y="1392"/>
              <a:ext cx="960" cy="384"/>
            </a:xfrm>
            <a:custGeom>
              <a:avLst/>
              <a:gdLst>
                <a:gd name="T0" fmla="*/ 480 w 960"/>
                <a:gd name="T1" fmla="*/ 96 h 384"/>
                <a:gd name="T2" fmla="*/ 384 w 960"/>
                <a:gd name="T3" fmla="*/ 0 h 384"/>
                <a:gd name="T4" fmla="*/ 0 w 960"/>
                <a:gd name="T5" fmla="*/ 0 h 384"/>
                <a:gd name="T6" fmla="*/ 288 w 960"/>
                <a:gd name="T7" fmla="*/ 384 h 384"/>
                <a:gd name="T8" fmla="*/ 672 w 960"/>
                <a:gd name="T9" fmla="*/ 384 h 384"/>
                <a:gd name="T10" fmla="*/ 960 w 960"/>
                <a:gd name="T11" fmla="*/ 0 h 384"/>
                <a:gd name="T12" fmla="*/ 576 w 960"/>
                <a:gd name="T13" fmla="*/ 0 h 384"/>
                <a:gd name="T14" fmla="*/ 480 w 960"/>
                <a:gd name="T15" fmla="*/ 96 h 3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0"/>
                <a:gd name="T25" fmla="*/ 0 h 384"/>
                <a:gd name="T26" fmla="*/ 960 w 960"/>
                <a:gd name="T27" fmla="*/ 384 h 3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0" h="384">
                  <a:moveTo>
                    <a:pt x="480" y="96"/>
                  </a:moveTo>
                  <a:lnTo>
                    <a:pt x="384" y="0"/>
                  </a:lnTo>
                  <a:lnTo>
                    <a:pt x="0" y="0"/>
                  </a:lnTo>
                  <a:lnTo>
                    <a:pt x="288" y="384"/>
                  </a:lnTo>
                  <a:lnTo>
                    <a:pt x="672" y="384"/>
                  </a:lnTo>
                  <a:lnTo>
                    <a:pt x="960" y="0"/>
                  </a:lnTo>
                  <a:lnTo>
                    <a:pt x="576" y="0"/>
                  </a:lnTo>
                  <a:lnTo>
                    <a:pt x="480" y="9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7" name="Group 362"/>
            <p:cNvGrpSpPr>
              <a:grpSpLocks noChangeAspect="1"/>
            </p:cNvGrpSpPr>
            <p:nvPr/>
          </p:nvGrpSpPr>
          <p:grpSpPr bwMode="auto">
            <a:xfrm>
              <a:off x="1584" y="1152"/>
              <a:ext cx="960" cy="670"/>
              <a:chOff x="1584" y="1152"/>
              <a:chExt cx="960" cy="670"/>
            </a:xfrm>
          </p:grpSpPr>
          <p:sp>
            <p:nvSpPr>
              <p:cNvPr id="18" name="Rectangle 363"/>
              <p:cNvSpPr>
                <a:spLocks noChangeAspect="1" noChangeArrowheads="1"/>
              </p:cNvSpPr>
              <p:nvPr/>
            </p:nvSpPr>
            <p:spPr bwMode="auto">
              <a:xfrm>
                <a:off x="1584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19" name="Rectangle 364"/>
              <p:cNvSpPr>
                <a:spLocks noChangeAspect="1" noChangeArrowheads="1"/>
              </p:cNvSpPr>
              <p:nvPr/>
            </p:nvSpPr>
            <p:spPr bwMode="auto">
              <a:xfrm>
                <a:off x="2160" y="1152"/>
                <a:ext cx="384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eaLnBrk="0" hangingPunct="0"/>
                <a:r>
                  <a:rPr lang="en-US" sz="800">
                    <a:solidFill>
                      <a:schemeClr val="bg1">
                        <a:lumMod val="9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0" name="Text Box 365"/>
              <p:cNvSpPr txBox="1">
                <a:spLocks noChangeAspect="1" noChangeArrowheads="1"/>
              </p:cNvSpPr>
              <p:nvPr/>
            </p:nvSpPr>
            <p:spPr bwMode="auto">
              <a:xfrm>
                <a:off x="1764" y="1477"/>
                <a:ext cx="602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algn="ctr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r>
                  <a:rPr lang="en-US" sz="1200" dirty="0">
                    <a:solidFill>
                      <a:schemeClr val="bg1">
                        <a:lumMod val="95000"/>
                      </a:schemeClr>
                    </a:solidFill>
                  </a:rPr>
                  <a:t>ALU</a:t>
                </a:r>
              </a:p>
            </p:txBody>
          </p:sp>
        </p:grpSp>
      </p:grpSp>
      <p:sp>
        <p:nvSpPr>
          <p:cNvPr id="21" name="Freeform 366"/>
          <p:cNvSpPr>
            <a:spLocks noChangeAspect="1"/>
          </p:cNvSpPr>
          <p:nvPr/>
        </p:nvSpPr>
        <p:spPr bwMode="auto">
          <a:xfrm>
            <a:off x="838200" y="2438400"/>
            <a:ext cx="3663950" cy="1106488"/>
          </a:xfrm>
          <a:custGeom>
            <a:avLst/>
            <a:gdLst>
              <a:gd name="T0" fmla="*/ 4608 w 4608"/>
              <a:gd name="T1" fmla="*/ 0 h 1392"/>
              <a:gd name="T2" fmla="*/ 0 w 4608"/>
              <a:gd name="T3" fmla="*/ 0 h 1392"/>
              <a:gd name="T4" fmla="*/ 0 w 4608"/>
              <a:gd name="T5" fmla="*/ 1392 h 1392"/>
              <a:gd name="T6" fmla="*/ 4608 w 4608"/>
              <a:gd name="T7" fmla="*/ 1392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4608"/>
              <a:gd name="T13" fmla="*/ 0 h 1392"/>
              <a:gd name="T14" fmla="*/ 4608 w 4608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08" h="1392">
                <a:moveTo>
                  <a:pt x="4608" y="0"/>
                </a:moveTo>
                <a:lnTo>
                  <a:pt x="0" y="0"/>
                </a:lnTo>
                <a:lnTo>
                  <a:pt x="0" y="1392"/>
                </a:lnTo>
                <a:lnTo>
                  <a:pt x="4608" y="1392"/>
                </a:lnTo>
              </a:path>
            </a:pathLst>
          </a:custGeom>
          <a:noFill/>
          <a:ln w="762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Line 367"/>
          <p:cNvSpPr>
            <a:spLocks noChangeAspect="1" noChangeShapeType="1"/>
          </p:cNvSpPr>
          <p:nvPr/>
        </p:nvSpPr>
        <p:spPr bwMode="auto">
          <a:xfrm>
            <a:off x="4273550" y="24384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Line 368"/>
          <p:cNvSpPr>
            <a:spLocks noChangeAspect="1" noChangeShapeType="1"/>
          </p:cNvSpPr>
          <p:nvPr/>
        </p:nvSpPr>
        <p:spPr bwMode="auto">
          <a:xfrm>
            <a:off x="3814763" y="2438400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Line 369"/>
          <p:cNvSpPr>
            <a:spLocks noChangeAspect="1" noChangeShapeType="1"/>
          </p:cNvSpPr>
          <p:nvPr/>
        </p:nvSpPr>
        <p:spPr bwMode="auto">
          <a:xfrm>
            <a:off x="2441575" y="24384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Line 370"/>
          <p:cNvSpPr>
            <a:spLocks noChangeAspect="1" noChangeShapeType="1"/>
          </p:cNvSpPr>
          <p:nvPr/>
        </p:nvSpPr>
        <p:spPr bwMode="auto">
          <a:xfrm>
            <a:off x="1982788" y="24384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Line 371"/>
          <p:cNvSpPr>
            <a:spLocks noChangeAspect="1" noChangeShapeType="1"/>
          </p:cNvSpPr>
          <p:nvPr/>
        </p:nvSpPr>
        <p:spPr bwMode="auto">
          <a:xfrm>
            <a:off x="1219200" y="24384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Line 372"/>
          <p:cNvSpPr>
            <a:spLocks noChangeAspect="1" noChangeShapeType="1"/>
          </p:cNvSpPr>
          <p:nvPr/>
        </p:nvSpPr>
        <p:spPr bwMode="auto">
          <a:xfrm>
            <a:off x="2173288" y="32400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Line 373"/>
          <p:cNvSpPr>
            <a:spLocks noChangeAspect="1" noChangeShapeType="1"/>
          </p:cNvSpPr>
          <p:nvPr/>
        </p:nvSpPr>
        <p:spPr bwMode="auto">
          <a:xfrm>
            <a:off x="3127375" y="32400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9" name="Line 374"/>
          <p:cNvSpPr>
            <a:spLocks noChangeAspect="1" noChangeShapeType="1"/>
          </p:cNvSpPr>
          <p:nvPr/>
        </p:nvSpPr>
        <p:spPr bwMode="auto">
          <a:xfrm>
            <a:off x="4083050" y="3278188"/>
            <a:ext cx="0" cy="266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Line 375"/>
          <p:cNvSpPr>
            <a:spLocks noChangeAspect="1" noChangeShapeType="1"/>
          </p:cNvSpPr>
          <p:nvPr/>
        </p:nvSpPr>
        <p:spPr bwMode="auto">
          <a:xfrm>
            <a:off x="3127375" y="2438400"/>
            <a:ext cx="0" cy="4778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Line 376"/>
          <p:cNvSpPr>
            <a:spLocks noChangeAspect="1" noChangeShapeType="1"/>
          </p:cNvSpPr>
          <p:nvPr/>
        </p:nvSpPr>
        <p:spPr bwMode="auto">
          <a:xfrm>
            <a:off x="1295400" y="3240088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Line 377"/>
          <p:cNvSpPr>
            <a:spLocks noChangeAspect="1" noChangeShapeType="1"/>
          </p:cNvSpPr>
          <p:nvPr/>
        </p:nvSpPr>
        <p:spPr bwMode="auto">
          <a:xfrm flipH="1">
            <a:off x="1335088" y="27813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Line 378"/>
          <p:cNvSpPr>
            <a:spLocks noChangeAspect="1" noChangeShapeType="1"/>
          </p:cNvSpPr>
          <p:nvPr/>
        </p:nvSpPr>
        <p:spPr bwMode="auto">
          <a:xfrm flipH="1">
            <a:off x="2058988" y="27813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Line 379"/>
          <p:cNvSpPr>
            <a:spLocks noChangeAspect="1" noChangeShapeType="1"/>
          </p:cNvSpPr>
          <p:nvPr/>
        </p:nvSpPr>
        <p:spPr bwMode="auto">
          <a:xfrm flipH="1">
            <a:off x="2517775" y="27813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Line 380"/>
          <p:cNvSpPr>
            <a:spLocks noChangeAspect="1" noChangeShapeType="1"/>
          </p:cNvSpPr>
          <p:nvPr/>
        </p:nvSpPr>
        <p:spPr bwMode="auto">
          <a:xfrm flipH="1">
            <a:off x="3357563" y="3049588"/>
            <a:ext cx="15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Line 381"/>
          <p:cNvSpPr>
            <a:spLocks noChangeAspect="1" noChangeShapeType="1"/>
          </p:cNvSpPr>
          <p:nvPr/>
        </p:nvSpPr>
        <p:spPr bwMode="auto">
          <a:xfrm flipH="1">
            <a:off x="3929063" y="2743200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Line 382"/>
          <p:cNvSpPr>
            <a:spLocks noChangeAspect="1" noChangeShapeType="1"/>
          </p:cNvSpPr>
          <p:nvPr/>
        </p:nvSpPr>
        <p:spPr bwMode="auto">
          <a:xfrm flipH="1">
            <a:off x="4387850" y="2743200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8" name="Group 383"/>
          <p:cNvGrpSpPr>
            <a:grpSpLocks noChangeAspect="1"/>
          </p:cNvGrpSpPr>
          <p:nvPr/>
        </p:nvGrpSpPr>
        <p:grpSpPr bwMode="auto">
          <a:xfrm>
            <a:off x="1219200" y="3392488"/>
            <a:ext cx="153988" cy="152400"/>
            <a:chOff x="768" y="2928"/>
            <a:chExt cx="192" cy="192"/>
          </a:xfrm>
        </p:grpSpPr>
        <p:sp>
          <p:nvSpPr>
            <p:cNvPr id="39" name="AutoShape 384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0" name="Oval 385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1" name="Group 386"/>
          <p:cNvGrpSpPr>
            <a:grpSpLocks noChangeAspect="1"/>
          </p:cNvGrpSpPr>
          <p:nvPr/>
        </p:nvGrpSpPr>
        <p:grpSpPr bwMode="auto">
          <a:xfrm>
            <a:off x="4005263" y="3392488"/>
            <a:ext cx="153987" cy="152400"/>
            <a:chOff x="768" y="2928"/>
            <a:chExt cx="192" cy="192"/>
          </a:xfrm>
        </p:grpSpPr>
        <p:sp>
          <p:nvSpPr>
            <p:cNvPr id="42" name="AutoShape 387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Oval 388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4" name="Group 389"/>
          <p:cNvGrpSpPr>
            <a:grpSpLocks noChangeAspect="1"/>
          </p:cNvGrpSpPr>
          <p:nvPr/>
        </p:nvGrpSpPr>
        <p:grpSpPr bwMode="auto">
          <a:xfrm>
            <a:off x="2097088" y="3392488"/>
            <a:ext cx="153987" cy="152400"/>
            <a:chOff x="768" y="2928"/>
            <a:chExt cx="192" cy="192"/>
          </a:xfrm>
        </p:grpSpPr>
        <p:sp>
          <p:nvSpPr>
            <p:cNvPr id="45" name="AutoShape 390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6" name="Oval 391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392"/>
          <p:cNvGrpSpPr>
            <a:grpSpLocks noChangeAspect="1"/>
          </p:cNvGrpSpPr>
          <p:nvPr/>
        </p:nvGrpSpPr>
        <p:grpSpPr bwMode="auto">
          <a:xfrm>
            <a:off x="3051175" y="3392488"/>
            <a:ext cx="153988" cy="152400"/>
            <a:chOff x="768" y="2928"/>
            <a:chExt cx="192" cy="192"/>
          </a:xfrm>
        </p:grpSpPr>
        <p:sp>
          <p:nvSpPr>
            <p:cNvPr id="48" name="AutoShape 393"/>
            <p:cNvSpPr>
              <a:spLocks noChangeAspect="1" noChangeArrowheads="1"/>
            </p:cNvSpPr>
            <p:nvPr/>
          </p:nvSpPr>
          <p:spPr bwMode="auto">
            <a:xfrm flipV="1">
              <a:off x="768" y="292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rgbClr val="0000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9" name="Oval 394"/>
            <p:cNvSpPr>
              <a:spLocks noChangeAspect="1" noChangeArrowheads="1"/>
            </p:cNvSpPr>
            <p:nvPr/>
          </p:nvSpPr>
          <p:spPr bwMode="auto">
            <a:xfrm flipV="1">
              <a:off x="912" y="2976"/>
              <a:ext cx="48" cy="48"/>
            </a:xfrm>
            <a:prstGeom prst="ellipse">
              <a:avLst/>
            </a:prstGeom>
            <a:solidFill>
              <a:srgbClr val="0000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50" name="Line 395"/>
          <p:cNvSpPr>
            <a:spLocks noChangeAspect="1" noChangeShapeType="1"/>
          </p:cNvSpPr>
          <p:nvPr/>
        </p:nvSpPr>
        <p:spPr bwMode="auto">
          <a:xfrm flipH="1">
            <a:off x="1335088" y="34305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Line 396"/>
          <p:cNvSpPr>
            <a:spLocks noChangeAspect="1" noChangeShapeType="1"/>
          </p:cNvSpPr>
          <p:nvPr/>
        </p:nvSpPr>
        <p:spPr bwMode="auto">
          <a:xfrm flipH="1">
            <a:off x="2211388" y="3430588"/>
            <a:ext cx="153987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Line 397"/>
          <p:cNvSpPr>
            <a:spLocks noChangeAspect="1" noChangeShapeType="1"/>
          </p:cNvSpPr>
          <p:nvPr/>
        </p:nvSpPr>
        <p:spPr bwMode="auto">
          <a:xfrm flipH="1">
            <a:off x="3167063" y="34305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Line 398"/>
          <p:cNvSpPr>
            <a:spLocks noChangeAspect="1" noChangeShapeType="1"/>
          </p:cNvSpPr>
          <p:nvPr/>
        </p:nvSpPr>
        <p:spPr bwMode="auto">
          <a:xfrm flipH="1">
            <a:off x="4121150" y="3430588"/>
            <a:ext cx="152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Line 399"/>
          <p:cNvSpPr>
            <a:spLocks noChangeAspect="1" noChangeShapeType="1"/>
          </p:cNvSpPr>
          <p:nvPr/>
        </p:nvSpPr>
        <p:spPr bwMode="auto">
          <a:xfrm flipH="1">
            <a:off x="4387850" y="3049588"/>
            <a:ext cx="15240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5" name="Rectangle 400"/>
          <p:cNvSpPr>
            <a:spLocks noChangeAspect="1" noChangeArrowheads="1"/>
          </p:cNvSpPr>
          <p:nvPr/>
        </p:nvSpPr>
        <p:spPr bwMode="auto">
          <a:xfrm>
            <a:off x="1944688" y="3851275"/>
            <a:ext cx="611187" cy="3048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1200"/>
              <a:t>Control</a:t>
            </a:r>
          </a:p>
        </p:txBody>
      </p:sp>
      <p:sp>
        <p:nvSpPr>
          <p:cNvPr id="56" name="Line 401"/>
          <p:cNvSpPr>
            <a:spLocks noChangeAspect="1" noChangeShapeType="1"/>
          </p:cNvSpPr>
          <p:nvPr/>
        </p:nvSpPr>
        <p:spPr bwMode="auto">
          <a:xfrm>
            <a:off x="2058988" y="3240088"/>
            <a:ext cx="0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402"/>
          <p:cNvSpPr>
            <a:spLocks noChangeAspect="1" noChangeShapeType="1"/>
          </p:cNvSpPr>
          <p:nvPr/>
        </p:nvSpPr>
        <p:spPr bwMode="auto">
          <a:xfrm flipH="1">
            <a:off x="2441575" y="30495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8" name="Line 403"/>
          <p:cNvSpPr>
            <a:spLocks noChangeAspect="1" noChangeShapeType="1"/>
          </p:cNvSpPr>
          <p:nvPr/>
        </p:nvSpPr>
        <p:spPr bwMode="auto">
          <a:xfrm flipH="1">
            <a:off x="1411288" y="3049588"/>
            <a:ext cx="152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Line 404"/>
          <p:cNvSpPr>
            <a:spLocks noChangeAspect="1" noChangeShapeType="1"/>
          </p:cNvSpPr>
          <p:nvPr/>
        </p:nvSpPr>
        <p:spPr bwMode="auto">
          <a:xfrm flipV="1">
            <a:off x="2289175" y="3544888"/>
            <a:ext cx="0" cy="306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 descr="Free vector graphic: &lt;strong&gt;Monitor&lt;/strong&gt;, Screen, Display, Tv - Fre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51" y="949082"/>
            <a:ext cx="1869389" cy="1492590"/>
          </a:xfrm>
          <a:prstGeom prst="rect">
            <a:avLst/>
          </a:prstGeom>
        </p:spPr>
      </p:pic>
      <p:pic>
        <p:nvPicPr>
          <p:cNvPr id="60" name="Picture 59" descr="무료 벡터 그래픽: 키보드, 열쇠, 입력, 버튼, 문자, 기호, 유형, 공간, 반환 - Pixabay의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61" y="2849375"/>
            <a:ext cx="1678305" cy="1371600"/>
          </a:xfrm>
          <a:prstGeom prst="rect">
            <a:avLst/>
          </a:prstGeom>
        </p:spPr>
      </p:pic>
      <p:pic>
        <p:nvPicPr>
          <p:cNvPr id="61" name="Picture 60" descr="Adaptors: January 20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56" y="4800599"/>
            <a:ext cx="2013523" cy="1706375"/>
          </a:xfrm>
          <a:prstGeom prst="rect">
            <a:avLst/>
          </a:prstGeom>
        </p:spPr>
      </p:pic>
      <p:pic>
        <p:nvPicPr>
          <p:cNvPr id="62" name="Picture 61" descr="&lt;strong&gt;SSD&lt;/strong&gt; Disk vs HDD Disk | Bilgi-Sayar.NE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16" y="4973525"/>
            <a:ext cx="2184400" cy="1533449"/>
          </a:xfrm>
          <a:prstGeom prst="rect">
            <a:avLst/>
          </a:prstGeom>
        </p:spPr>
      </p:pic>
      <p:grpSp>
        <p:nvGrpSpPr>
          <p:cNvPr id="63" name="Group 352"/>
          <p:cNvGrpSpPr>
            <a:grpSpLocks noChangeAspect="1"/>
          </p:cNvGrpSpPr>
          <p:nvPr/>
        </p:nvGrpSpPr>
        <p:grpSpPr bwMode="auto">
          <a:xfrm>
            <a:off x="2446339" y="1343818"/>
            <a:ext cx="763587" cy="573088"/>
            <a:chOff x="1296" y="2784"/>
            <a:chExt cx="960" cy="720"/>
          </a:xfrm>
        </p:grpSpPr>
        <p:sp>
          <p:nvSpPr>
            <p:cNvPr id="64" name="Rectangle 353"/>
            <p:cNvSpPr>
              <a:spLocks noChangeAspect="1" noChangeArrowheads="1"/>
            </p:cNvSpPr>
            <p:nvPr/>
          </p:nvSpPr>
          <p:spPr bwMode="auto">
            <a:xfrm>
              <a:off x="1296" y="3024"/>
              <a:ext cx="960" cy="48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</a:rPr>
                <a:t>DRAM</a:t>
              </a:r>
            </a:p>
          </p:txBody>
        </p:sp>
        <p:sp>
          <p:nvSpPr>
            <p:cNvPr id="65" name="Rectangle 354"/>
            <p:cNvSpPr>
              <a:spLocks noChangeAspect="1" noChangeArrowheads="1"/>
            </p:cNvSpPr>
            <p:nvPr/>
          </p:nvSpPr>
          <p:spPr bwMode="auto">
            <a:xfrm>
              <a:off x="1296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MAR</a:t>
              </a:r>
            </a:p>
          </p:txBody>
        </p:sp>
        <p:sp>
          <p:nvSpPr>
            <p:cNvPr id="66" name="Rectangle 355"/>
            <p:cNvSpPr>
              <a:spLocks noChangeAspect="1" noChangeArrowheads="1"/>
            </p:cNvSpPr>
            <p:nvPr/>
          </p:nvSpPr>
          <p:spPr bwMode="auto">
            <a:xfrm>
              <a:off x="1872" y="2784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0" hangingPunct="0"/>
              <a:r>
                <a:rPr lang="en-US" sz="800">
                  <a:solidFill>
                    <a:schemeClr val="bg1">
                      <a:lumMod val="95000"/>
                    </a:schemeClr>
                  </a:solidFill>
                </a:rPr>
                <a:t>MDR</a:t>
              </a: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C6A46F-B778-994F-AAF7-28A8D725EED4}"/>
              </a:ext>
            </a:extLst>
          </p:cNvPr>
          <p:cNvCxnSpPr>
            <a:cxnSpLocks/>
          </p:cNvCxnSpPr>
          <p:nvPr/>
        </p:nvCxnSpPr>
        <p:spPr bwMode="auto">
          <a:xfrm>
            <a:off x="2789239" y="1916906"/>
            <a:ext cx="0" cy="521494"/>
          </a:xfrm>
          <a:prstGeom prst="line">
            <a:avLst/>
          </a:prstGeom>
          <a:noFill/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3B20E76C-B5E3-7D4A-B7B8-3F57938DB332}"/>
              </a:ext>
            </a:extLst>
          </p:cNvPr>
          <p:cNvSpPr/>
          <p:nvPr/>
        </p:nvSpPr>
        <p:spPr bwMode="auto">
          <a:xfrm>
            <a:off x="2808514" y="1791347"/>
            <a:ext cx="2584580" cy="364024"/>
          </a:xfrm>
          <a:custGeom>
            <a:avLst/>
            <a:gdLst>
              <a:gd name="connsiteX0" fmla="*/ 0 w 2584580"/>
              <a:gd name="connsiteY0" fmla="*/ 280049 h 364024"/>
              <a:gd name="connsiteX1" fmla="*/ 541176 w 2584580"/>
              <a:gd name="connsiteY1" fmla="*/ 298710 h 364024"/>
              <a:gd name="connsiteX2" fmla="*/ 681135 w 2584580"/>
              <a:gd name="connsiteY2" fmla="*/ 308041 h 364024"/>
              <a:gd name="connsiteX3" fmla="*/ 709127 w 2584580"/>
              <a:gd name="connsiteY3" fmla="*/ 317371 h 364024"/>
              <a:gd name="connsiteX4" fmla="*/ 886408 w 2584580"/>
              <a:gd name="connsiteY4" fmla="*/ 336033 h 364024"/>
              <a:gd name="connsiteX5" fmla="*/ 961053 w 2584580"/>
              <a:gd name="connsiteY5" fmla="*/ 354694 h 364024"/>
              <a:gd name="connsiteX6" fmla="*/ 1017037 w 2584580"/>
              <a:gd name="connsiteY6" fmla="*/ 364024 h 364024"/>
              <a:gd name="connsiteX7" fmla="*/ 1782147 w 2584580"/>
              <a:gd name="connsiteY7" fmla="*/ 354694 h 364024"/>
              <a:gd name="connsiteX8" fmla="*/ 1856792 w 2584580"/>
              <a:gd name="connsiteY8" fmla="*/ 345363 h 364024"/>
              <a:gd name="connsiteX9" fmla="*/ 1912776 w 2584580"/>
              <a:gd name="connsiteY9" fmla="*/ 326702 h 364024"/>
              <a:gd name="connsiteX10" fmla="*/ 1978090 w 2584580"/>
              <a:gd name="connsiteY10" fmla="*/ 308041 h 364024"/>
              <a:gd name="connsiteX11" fmla="*/ 2006082 w 2584580"/>
              <a:gd name="connsiteY11" fmla="*/ 289380 h 364024"/>
              <a:gd name="connsiteX12" fmla="*/ 2034074 w 2584580"/>
              <a:gd name="connsiteY12" fmla="*/ 280049 h 364024"/>
              <a:gd name="connsiteX13" fmla="*/ 2062066 w 2584580"/>
              <a:gd name="connsiteY13" fmla="*/ 252057 h 364024"/>
              <a:gd name="connsiteX14" fmla="*/ 2127380 w 2584580"/>
              <a:gd name="connsiteY14" fmla="*/ 224065 h 364024"/>
              <a:gd name="connsiteX15" fmla="*/ 2174033 w 2584580"/>
              <a:gd name="connsiteY15" fmla="*/ 196073 h 364024"/>
              <a:gd name="connsiteX16" fmla="*/ 2220686 w 2584580"/>
              <a:gd name="connsiteY16" fmla="*/ 177412 h 364024"/>
              <a:gd name="connsiteX17" fmla="*/ 2258008 w 2584580"/>
              <a:gd name="connsiteY17" fmla="*/ 149420 h 364024"/>
              <a:gd name="connsiteX18" fmla="*/ 2304662 w 2584580"/>
              <a:gd name="connsiteY18" fmla="*/ 130759 h 364024"/>
              <a:gd name="connsiteX19" fmla="*/ 2351315 w 2584580"/>
              <a:gd name="connsiteY19" fmla="*/ 102767 h 364024"/>
              <a:gd name="connsiteX20" fmla="*/ 2388637 w 2584580"/>
              <a:gd name="connsiteY20" fmla="*/ 84106 h 364024"/>
              <a:gd name="connsiteX21" fmla="*/ 2444621 w 2584580"/>
              <a:gd name="connsiteY21" fmla="*/ 46784 h 364024"/>
              <a:gd name="connsiteX22" fmla="*/ 2472613 w 2584580"/>
              <a:gd name="connsiteY22" fmla="*/ 37453 h 364024"/>
              <a:gd name="connsiteX23" fmla="*/ 2500604 w 2584580"/>
              <a:gd name="connsiteY23" fmla="*/ 18792 h 364024"/>
              <a:gd name="connsiteX24" fmla="*/ 2537927 w 2584580"/>
              <a:gd name="connsiteY24" fmla="*/ 9461 h 364024"/>
              <a:gd name="connsiteX25" fmla="*/ 2584580 w 2584580"/>
              <a:gd name="connsiteY25" fmla="*/ 131 h 36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84580" h="364024">
                <a:moveTo>
                  <a:pt x="0" y="280049"/>
                </a:moveTo>
                <a:cubicBezTo>
                  <a:pt x="238043" y="309806"/>
                  <a:pt x="-6610" y="281855"/>
                  <a:pt x="541176" y="298710"/>
                </a:cubicBezTo>
                <a:cubicBezTo>
                  <a:pt x="587910" y="300148"/>
                  <a:pt x="634482" y="304931"/>
                  <a:pt x="681135" y="308041"/>
                </a:cubicBezTo>
                <a:cubicBezTo>
                  <a:pt x="690466" y="311151"/>
                  <a:pt x="699426" y="315754"/>
                  <a:pt x="709127" y="317371"/>
                </a:cubicBezTo>
                <a:cubicBezTo>
                  <a:pt x="741760" y="322810"/>
                  <a:pt x="856536" y="332050"/>
                  <a:pt x="886408" y="336033"/>
                </a:cubicBezTo>
                <a:cubicBezTo>
                  <a:pt x="987257" y="349479"/>
                  <a:pt x="890389" y="338991"/>
                  <a:pt x="961053" y="354694"/>
                </a:cubicBezTo>
                <a:cubicBezTo>
                  <a:pt x="979521" y="358798"/>
                  <a:pt x="998376" y="360914"/>
                  <a:pt x="1017037" y="364024"/>
                </a:cubicBezTo>
                <a:lnTo>
                  <a:pt x="1782147" y="354694"/>
                </a:lnTo>
                <a:cubicBezTo>
                  <a:pt x="1807216" y="354137"/>
                  <a:pt x="1832273" y="350617"/>
                  <a:pt x="1856792" y="345363"/>
                </a:cubicBezTo>
                <a:cubicBezTo>
                  <a:pt x="1876026" y="341241"/>
                  <a:pt x="1894115" y="332922"/>
                  <a:pt x="1912776" y="326702"/>
                </a:cubicBezTo>
                <a:cubicBezTo>
                  <a:pt x="1952939" y="313314"/>
                  <a:pt x="1931219" y="319758"/>
                  <a:pt x="1978090" y="308041"/>
                </a:cubicBezTo>
                <a:cubicBezTo>
                  <a:pt x="1987421" y="301821"/>
                  <a:pt x="1996052" y="294395"/>
                  <a:pt x="2006082" y="289380"/>
                </a:cubicBezTo>
                <a:cubicBezTo>
                  <a:pt x="2014879" y="284981"/>
                  <a:pt x="2025890" y="285505"/>
                  <a:pt x="2034074" y="280049"/>
                </a:cubicBezTo>
                <a:cubicBezTo>
                  <a:pt x="2045053" y="272729"/>
                  <a:pt x="2051328" y="259727"/>
                  <a:pt x="2062066" y="252057"/>
                </a:cubicBezTo>
                <a:cubicBezTo>
                  <a:pt x="2107367" y="219699"/>
                  <a:pt x="2086771" y="244370"/>
                  <a:pt x="2127380" y="224065"/>
                </a:cubicBezTo>
                <a:cubicBezTo>
                  <a:pt x="2143601" y="215954"/>
                  <a:pt x="2157812" y="204183"/>
                  <a:pt x="2174033" y="196073"/>
                </a:cubicBezTo>
                <a:cubicBezTo>
                  <a:pt x="2189014" y="188583"/>
                  <a:pt x="2206045" y="185546"/>
                  <a:pt x="2220686" y="177412"/>
                </a:cubicBezTo>
                <a:cubicBezTo>
                  <a:pt x="2234280" y="169860"/>
                  <a:pt x="2244414" y="156972"/>
                  <a:pt x="2258008" y="149420"/>
                </a:cubicBezTo>
                <a:cubicBezTo>
                  <a:pt x="2272649" y="141286"/>
                  <a:pt x="2289681" y="138249"/>
                  <a:pt x="2304662" y="130759"/>
                </a:cubicBezTo>
                <a:cubicBezTo>
                  <a:pt x="2320883" y="122649"/>
                  <a:pt x="2335462" y="111574"/>
                  <a:pt x="2351315" y="102767"/>
                </a:cubicBezTo>
                <a:cubicBezTo>
                  <a:pt x="2363474" y="96012"/>
                  <a:pt x="2376710" y="91262"/>
                  <a:pt x="2388637" y="84106"/>
                </a:cubicBezTo>
                <a:cubicBezTo>
                  <a:pt x="2407869" y="72567"/>
                  <a:pt x="2423344" y="53877"/>
                  <a:pt x="2444621" y="46784"/>
                </a:cubicBezTo>
                <a:cubicBezTo>
                  <a:pt x="2453952" y="43674"/>
                  <a:pt x="2463816" y="41852"/>
                  <a:pt x="2472613" y="37453"/>
                </a:cubicBezTo>
                <a:cubicBezTo>
                  <a:pt x="2482643" y="32438"/>
                  <a:pt x="2490297" y="23209"/>
                  <a:pt x="2500604" y="18792"/>
                </a:cubicBezTo>
                <a:cubicBezTo>
                  <a:pt x="2512391" y="13740"/>
                  <a:pt x="2525596" y="12984"/>
                  <a:pt x="2537927" y="9461"/>
                </a:cubicBezTo>
                <a:cubicBezTo>
                  <a:pt x="2577467" y="-1836"/>
                  <a:pt x="2552512" y="131"/>
                  <a:pt x="2584580" y="1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63FF6E27-A482-354A-A020-99BE0C504655}"/>
              </a:ext>
            </a:extLst>
          </p:cNvPr>
          <p:cNvSpPr/>
          <p:nvPr/>
        </p:nvSpPr>
        <p:spPr bwMode="auto">
          <a:xfrm>
            <a:off x="2845837" y="2080727"/>
            <a:ext cx="3853543" cy="1287624"/>
          </a:xfrm>
          <a:custGeom>
            <a:avLst/>
            <a:gdLst>
              <a:gd name="connsiteX0" fmla="*/ 0 w 3853543"/>
              <a:gd name="connsiteY0" fmla="*/ 0 h 1287624"/>
              <a:gd name="connsiteX1" fmla="*/ 970383 w 3853543"/>
              <a:gd name="connsiteY1" fmla="*/ 18661 h 1287624"/>
              <a:gd name="connsiteX2" fmla="*/ 1119673 w 3853543"/>
              <a:gd name="connsiteY2" fmla="*/ 27991 h 1287624"/>
              <a:gd name="connsiteX3" fmla="*/ 1194318 w 3853543"/>
              <a:gd name="connsiteY3" fmla="*/ 37322 h 1287624"/>
              <a:gd name="connsiteX4" fmla="*/ 1446245 w 3853543"/>
              <a:gd name="connsiteY4" fmla="*/ 55983 h 1287624"/>
              <a:gd name="connsiteX5" fmla="*/ 1530220 w 3853543"/>
              <a:gd name="connsiteY5" fmla="*/ 65314 h 1287624"/>
              <a:gd name="connsiteX6" fmla="*/ 1632857 w 3853543"/>
              <a:gd name="connsiteY6" fmla="*/ 83975 h 1287624"/>
              <a:gd name="connsiteX7" fmla="*/ 1782147 w 3853543"/>
              <a:gd name="connsiteY7" fmla="*/ 102636 h 1287624"/>
              <a:gd name="connsiteX8" fmla="*/ 1866122 w 3853543"/>
              <a:gd name="connsiteY8" fmla="*/ 121297 h 1287624"/>
              <a:gd name="connsiteX9" fmla="*/ 1931436 w 3853543"/>
              <a:gd name="connsiteY9" fmla="*/ 130628 h 1287624"/>
              <a:gd name="connsiteX10" fmla="*/ 2015412 w 3853543"/>
              <a:gd name="connsiteY10" fmla="*/ 158620 h 1287624"/>
              <a:gd name="connsiteX11" fmla="*/ 2043404 w 3853543"/>
              <a:gd name="connsiteY11" fmla="*/ 167951 h 1287624"/>
              <a:gd name="connsiteX12" fmla="*/ 2080726 w 3853543"/>
              <a:gd name="connsiteY12" fmla="*/ 186612 h 1287624"/>
              <a:gd name="connsiteX13" fmla="*/ 2118049 w 3853543"/>
              <a:gd name="connsiteY13" fmla="*/ 195942 h 1287624"/>
              <a:gd name="connsiteX14" fmla="*/ 2174032 w 3853543"/>
              <a:gd name="connsiteY14" fmla="*/ 223934 h 1287624"/>
              <a:gd name="connsiteX15" fmla="*/ 2230016 w 3853543"/>
              <a:gd name="connsiteY15" fmla="*/ 242595 h 1287624"/>
              <a:gd name="connsiteX16" fmla="*/ 2258008 w 3853543"/>
              <a:gd name="connsiteY16" fmla="*/ 251926 h 1287624"/>
              <a:gd name="connsiteX17" fmla="*/ 2295330 w 3853543"/>
              <a:gd name="connsiteY17" fmla="*/ 261257 h 1287624"/>
              <a:gd name="connsiteX18" fmla="*/ 2397967 w 3853543"/>
              <a:gd name="connsiteY18" fmla="*/ 317240 h 1287624"/>
              <a:gd name="connsiteX19" fmla="*/ 2435290 w 3853543"/>
              <a:gd name="connsiteY19" fmla="*/ 335902 h 1287624"/>
              <a:gd name="connsiteX20" fmla="*/ 2463281 w 3853543"/>
              <a:gd name="connsiteY20" fmla="*/ 345232 h 1287624"/>
              <a:gd name="connsiteX21" fmla="*/ 2537926 w 3853543"/>
              <a:gd name="connsiteY21" fmla="*/ 382555 h 1287624"/>
              <a:gd name="connsiteX22" fmla="*/ 2584579 w 3853543"/>
              <a:gd name="connsiteY22" fmla="*/ 401216 h 1287624"/>
              <a:gd name="connsiteX23" fmla="*/ 2612571 w 3853543"/>
              <a:gd name="connsiteY23" fmla="*/ 419877 h 1287624"/>
              <a:gd name="connsiteX24" fmla="*/ 2649894 w 3853543"/>
              <a:gd name="connsiteY24" fmla="*/ 438538 h 1287624"/>
              <a:gd name="connsiteX25" fmla="*/ 2696547 w 3853543"/>
              <a:gd name="connsiteY25" fmla="*/ 457200 h 1287624"/>
              <a:gd name="connsiteX26" fmla="*/ 2789853 w 3853543"/>
              <a:gd name="connsiteY26" fmla="*/ 513183 h 1287624"/>
              <a:gd name="connsiteX27" fmla="*/ 2855167 w 3853543"/>
              <a:gd name="connsiteY27" fmla="*/ 541175 h 1287624"/>
              <a:gd name="connsiteX28" fmla="*/ 2901820 w 3853543"/>
              <a:gd name="connsiteY28" fmla="*/ 569167 h 1287624"/>
              <a:gd name="connsiteX29" fmla="*/ 2939143 w 3853543"/>
              <a:gd name="connsiteY29" fmla="*/ 587828 h 1287624"/>
              <a:gd name="connsiteX30" fmla="*/ 2967134 w 3853543"/>
              <a:gd name="connsiteY30" fmla="*/ 606489 h 1287624"/>
              <a:gd name="connsiteX31" fmla="*/ 3013787 w 3853543"/>
              <a:gd name="connsiteY31" fmla="*/ 625151 h 1287624"/>
              <a:gd name="connsiteX32" fmla="*/ 3041779 w 3853543"/>
              <a:gd name="connsiteY32" fmla="*/ 653142 h 1287624"/>
              <a:gd name="connsiteX33" fmla="*/ 3116424 w 3853543"/>
              <a:gd name="connsiteY33" fmla="*/ 699795 h 1287624"/>
              <a:gd name="connsiteX34" fmla="*/ 3191069 w 3853543"/>
              <a:gd name="connsiteY34" fmla="*/ 727787 h 1287624"/>
              <a:gd name="connsiteX35" fmla="*/ 3265714 w 3853543"/>
              <a:gd name="connsiteY35" fmla="*/ 783771 h 1287624"/>
              <a:gd name="connsiteX36" fmla="*/ 3368351 w 3853543"/>
              <a:gd name="connsiteY36" fmla="*/ 849085 h 1287624"/>
              <a:gd name="connsiteX37" fmla="*/ 3415004 w 3853543"/>
              <a:gd name="connsiteY37" fmla="*/ 886408 h 1287624"/>
              <a:gd name="connsiteX38" fmla="*/ 3452326 w 3853543"/>
              <a:gd name="connsiteY38" fmla="*/ 923730 h 1287624"/>
              <a:gd name="connsiteX39" fmla="*/ 3480318 w 3853543"/>
              <a:gd name="connsiteY39" fmla="*/ 933061 h 1287624"/>
              <a:gd name="connsiteX40" fmla="*/ 3517641 w 3853543"/>
              <a:gd name="connsiteY40" fmla="*/ 961053 h 1287624"/>
              <a:gd name="connsiteX41" fmla="*/ 3564294 w 3853543"/>
              <a:gd name="connsiteY41" fmla="*/ 1017036 h 1287624"/>
              <a:gd name="connsiteX42" fmla="*/ 3592285 w 3853543"/>
              <a:gd name="connsiteY42" fmla="*/ 1035697 h 1287624"/>
              <a:gd name="connsiteX43" fmla="*/ 3610947 w 3853543"/>
              <a:gd name="connsiteY43" fmla="*/ 1054359 h 1287624"/>
              <a:gd name="connsiteX44" fmla="*/ 3648269 w 3853543"/>
              <a:gd name="connsiteY44" fmla="*/ 1082351 h 1287624"/>
              <a:gd name="connsiteX45" fmla="*/ 3722914 w 3853543"/>
              <a:gd name="connsiteY45" fmla="*/ 1147665 h 1287624"/>
              <a:gd name="connsiteX46" fmla="*/ 3760236 w 3853543"/>
              <a:gd name="connsiteY46" fmla="*/ 1203649 h 1287624"/>
              <a:gd name="connsiteX47" fmla="*/ 3788228 w 3853543"/>
              <a:gd name="connsiteY47" fmla="*/ 1222310 h 1287624"/>
              <a:gd name="connsiteX48" fmla="*/ 3853543 w 3853543"/>
              <a:gd name="connsiteY48" fmla="*/ 1287624 h 128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853543" h="1287624">
                <a:moveTo>
                  <a:pt x="0" y="0"/>
                </a:moveTo>
                <a:cubicBezTo>
                  <a:pt x="367978" y="52565"/>
                  <a:pt x="-11414" y="1284"/>
                  <a:pt x="970383" y="18661"/>
                </a:cubicBezTo>
                <a:cubicBezTo>
                  <a:pt x="1020236" y="19543"/>
                  <a:pt x="1069910" y="24881"/>
                  <a:pt x="1119673" y="27991"/>
                </a:cubicBezTo>
                <a:cubicBezTo>
                  <a:pt x="1144555" y="31101"/>
                  <a:pt x="1169334" y="35181"/>
                  <a:pt x="1194318" y="37322"/>
                </a:cubicBezTo>
                <a:cubicBezTo>
                  <a:pt x="1278216" y="44513"/>
                  <a:pt x="1362554" y="46684"/>
                  <a:pt x="1446245" y="55983"/>
                </a:cubicBezTo>
                <a:cubicBezTo>
                  <a:pt x="1474237" y="59093"/>
                  <a:pt x="1502303" y="61592"/>
                  <a:pt x="1530220" y="65314"/>
                </a:cubicBezTo>
                <a:cubicBezTo>
                  <a:pt x="1608028" y="75688"/>
                  <a:pt x="1562472" y="72244"/>
                  <a:pt x="1632857" y="83975"/>
                </a:cubicBezTo>
                <a:cubicBezTo>
                  <a:pt x="1743056" y="102342"/>
                  <a:pt x="1654538" y="84406"/>
                  <a:pt x="1782147" y="102636"/>
                </a:cubicBezTo>
                <a:cubicBezTo>
                  <a:pt x="1868541" y="114978"/>
                  <a:pt x="1791447" y="107720"/>
                  <a:pt x="1866122" y="121297"/>
                </a:cubicBezTo>
                <a:cubicBezTo>
                  <a:pt x="1887760" y="125231"/>
                  <a:pt x="1909798" y="126694"/>
                  <a:pt x="1931436" y="130628"/>
                </a:cubicBezTo>
                <a:cubicBezTo>
                  <a:pt x="1971901" y="137986"/>
                  <a:pt x="1973971" y="143080"/>
                  <a:pt x="2015412" y="158620"/>
                </a:cubicBezTo>
                <a:cubicBezTo>
                  <a:pt x="2024621" y="162073"/>
                  <a:pt x="2034364" y="164077"/>
                  <a:pt x="2043404" y="167951"/>
                </a:cubicBezTo>
                <a:cubicBezTo>
                  <a:pt x="2056188" y="173430"/>
                  <a:pt x="2067702" y="181728"/>
                  <a:pt x="2080726" y="186612"/>
                </a:cubicBezTo>
                <a:cubicBezTo>
                  <a:pt x="2092733" y="191115"/>
                  <a:pt x="2105608" y="192832"/>
                  <a:pt x="2118049" y="195942"/>
                </a:cubicBezTo>
                <a:cubicBezTo>
                  <a:pt x="2148024" y="225919"/>
                  <a:pt x="2124900" y="209195"/>
                  <a:pt x="2174032" y="223934"/>
                </a:cubicBezTo>
                <a:cubicBezTo>
                  <a:pt x="2192873" y="229586"/>
                  <a:pt x="2211355" y="236375"/>
                  <a:pt x="2230016" y="242595"/>
                </a:cubicBezTo>
                <a:cubicBezTo>
                  <a:pt x="2239347" y="245705"/>
                  <a:pt x="2248466" y="249540"/>
                  <a:pt x="2258008" y="251926"/>
                </a:cubicBezTo>
                <a:lnTo>
                  <a:pt x="2295330" y="261257"/>
                </a:lnTo>
                <a:cubicBezTo>
                  <a:pt x="2346470" y="295350"/>
                  <a:pt x="2313288" y="274901"/>
                  <a:pt x="2397967" y="317240"/>
                </a:cubicBezTo>
                <a:cubicBezTo>
                  <a:pt x="2410408" y="323461"/>
                  <a:pt x="2422094" y="331504"/>
                  <a:pt x="2435290" y="335902"/>
                </a:cubicBezTo>
                <a:cubicBezTo>
                  <a:pt x="2444620" y="339012"/>
                  <a:pt x="2454328" y="341162"/>
                  <a:pt x="2463281" y="345232"/>
                </a:cubicBezTo>
                <a:cubicBezTo>
                  <a:pt x="2488606" y="356743"/>
                  <a:pt x="2512097" y="372224"/>
                  <a:pt x="2537926" y="382555"/>
                </a:cubicBezTo>
                <a:cubicBezTo>
                  <a:pt x="2553477" y="388775"/>
                  <a:pt x="2569598" y="393726"/>
                  <a:pt x="2584579" y="401216"/>
                </a:cubicBezTo>
                <a:cubicBezTo>
                  <a:pt x="2594609" y="406231"/>
                  <a:pt x="2602834" y="414313"/>
                  <a:pt x="2612571" y="419877"/>
                </a:cubicBezTo>
                <a:cubicBezTo>
                  <a:pt x="2624648" y="426778"/>
                  <a:pt x="2637183" y="432889"/>
                  <a:pt x="2649894" y="438538"/>
                </a:cubicBezTo>
                <a:cubicBezTo>
                  <a:pt x="2665199" y="445340"/>
                  <a:pt x="2681768" y="449318"/>
                  <a:pt x="2696547" y="457200"/>
                </a:cubicBezTo>
                <a:cubicBezTo>
                  <a:pt x="2728551" y="474269"/>
                  <a:pt x="2755444" y="501713"/>
                  <a:pt x="2789853" y="513183"/>
                </a:cubicBezTo>
                <a:cubicBezTo>
                  <a:pt x="2822887" y="524195"/>
                  <a:pt x="2820579" y="521959"/>
                  <a:pt x="2855167" y="541175"/>
                </a:cubicBezTo>
                <a:cubicBezTo>
                  <a:pt x="2871020" y="549982"/>
                  <a:pt x="2885967" y="560360"/>
                  <a:pt x="2901820" y="569167"/>
                </a:cubicBezTo>
                <a:cubicBezTo>
                  <a:pt x="2913979" y="575922"/>
                  <a:pt x="2927066" y="580927"/>
                  <a:pt x="2939143" y="587828"/>
                </a:cubicBezTo>
                <a:cubicBezTo>
                  <a:pt x="2948879" y="593392"/>
                  <a:pt x="2957104" y="601474"/>
                  <a:pt x="2967134" y="606489"/>
                </a:cubicBezTo>
                <a:cubicBezTo>
                  <a:pt x="2982115" y="613980"/>
                  <a:pt x="2998236" y="618930"/>
                  <a:pt x="3013787" y="625151"/>
                </a:cubicBezTo>
                <a:cubicBezTo>
                  <a:pt x="3023118" y="634481"/>
                  <a:pt x="3031642" y="644695"/>
                  <a:pt x="3041779" y="653142"/>
                </a:cubicBezTo>
                <a:cubicBezTo>
                  <a:pt x="3052483" y="662062"/>
                  <a:pt x="3112514" y="698057"/>
                  <a:pt x="3116424" y="699795"/>
                </a:cubicBezTo>
                <a:cubicBezTo>
                  <a:pt x="3177962" y="727145"/>
                  <a:pt x="3130648" y="687506"/>
                  <a:pt x="3191069" y="727787"/>
                </a:cubicBezTo>
                <a:cubicBezTo>
                  <a:pt x="3216948" y="745039"/>
                  <a:pt x="3239474" y="767073"/>
                  <a:pt x="3265714" y="783771"/>
                </a:cubicBezTo>
                <a:cubicBezTo>
                  <a:pt x="3299926" y="805542"/>
                  <a:pt x="3336685" y="823752"/>
                  <a:pt x="3368351" y="849085"/>
                </a:cubicBezTo>
                <a:cubicBezTo>
                  <a:pt x="3383902" y="861526"/>
                  <a:pt x="3400119" y="873177"/>
                  <a:pt x="3415004" y="886408"/>
                </a:cubicBezTo>
                <a:cubicBezTo>
                  <a:pt x="3428154" y="898097"/>
                  <a:pt x="3438009" y="913504"/>
                  <a:pt x="3452326" y="923730"/>
                </a:cubicBezTo>
                <a:cubicBezTo>
                  <a:pt x="3460329" y="929447"/>
                  <a:pt x="3470987" y="929951"/>
                  <a:pt x="3480318" y="933061"/>
                </a:cubicBezTo>
                <a:cubicBezTo>
                  <a:pt x="3492759" y="942392"/>
                  <a:pt x="3506645" y="950057"/>
                  <a:pt x="3517641" y="961053"/>
                </a:cubicBezTo>
                <a:cubicBezTo>
                  <a:pt x="3553947" y="997359"/>
                  <a:pt x="3532918" y="991935"/>
                  <a:pt x="3564294" y="1017036"/>
                </a:cubicBezTo>
                <a:cubicBezTo>
                  <a:pt x="3573050" y="1024041"/>
                  <a:pt x="3583529" y="1028692"/>
                  <a:pt x="3592285" y="1035697"/>
                </a:cubicBezTo>
                <a:cubicBezTo>
                  <a:pt x="3599155" y="1041193"/>
                  <a:pt x="3604189" y="1048727"/>
                  <a:pt x="3610947" y="1054359"/>
                </a:cubicBezTo>
                <a:cubicBezTo>
                  <a:pt x="3622893" y="1064315"/>
                  <a:pt x="3636646" y="1072019"/>
                  <a:pt x="3648269" y="1082351"/>
                </a:cubicBezTo>
                <a:cubicBezTo>
                  <a:pt x="3730139" y="1155125"/>
                  <a:pt x="3662709" y="1107529"/>
                  <a:pt x="3722914" y="1147665"/>
                </a:cubicBezTo>
                <a:cubicBezTo>
                  <a:pt x="3735355" y="1166326"/>
                  <a:pt x="3741575" y="1191208"/>
                  <a:pt x="3760236" y="1203649"/>
                </a:cubicBezTo>
                <a:cubicBezTo>
                  <a:pt x="3769567" y="1209869"/>
                  <a:pt x="3779846" y="1214860"/>
                  <a:pt x="3788228" y="1222310"/>
                </a:cubicBezTo>
                <a:cubicBezTo>
                  <a:pt x="3788237" y="1222318"/>
                  <a:pt x="3835399" y="1269480"/>
                  <a:pt x="3853543" y="1287624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8ACCA560-28AC-DC48-A902-21A87481AC4B}"/>
              </a:ext>
            </a:extLst>
          </p:cNvPr>
          <p:cNvSpPr/>
          <p:nvPr/>
        </p:nvSpPr>
        <p:spPr bwMode="auto">
          <a:xfrm>
            <a:off x="2827176" y="2052735"/>
            <a:ext cx="3638938" cy="2864498"/>
          </a:xfrm>
          <a:custGeom>
            <a:avLst/>
            <a:gdLst>
              <a:gd name="connsiteX0" fmla="*/ 0 w 3638938"/>
              <a:gd name="connsiteY0" fmla="*/ 0 h 2864498"/>
              <a:gd name="connsiteX1" fmla="*/ 886408 w 3638938"/>
              <a:gd name="connsiteY1" fmla="*/ 18661 h 2864498"/>
              <a:gd name="connsiteX2" fmla="*/ 961053 w 3638938"/>
              <a:gd name="connsiteY2" fmla="*/ 27992 h 2864498"/>
              <a:gd name="connsiteX3" fmla="*/ 1110342 w 3638938"/>
              <a:gd name="connsiteY3" fmla="*/ 37322 h 2864498"/>
              <a:gd name="connsiteX4" fmla="*/ 1231640 w 3638938"/>
              <a:gd name="connsiteY4" fmla="*/ 65314 h 2864498"/>
              <a:gd name="connsiteX5" fmla="*/ 1268963 w 3638938"/>
              <a:gd name="connsiteY5" fmla="*/ 74645 h 2864498"/>
              <a:gd name="connsiteX6" fmla="*/ 1296955 w 3638938"/>
              <a:gd name="connsiteY6" fmla="*/ 83975 h 2864498"/>
              <a:gd name="connsiteX7" fmla="*/ 1595534 w 3638938"/>
              <a:gd name="connsiteY7" fmla="*/ 111967 h 2864498"/>
              <a:gd name="connsiteX8" fmla="*/ 1651518 w 3638938"/>
              <a:gd name="connsiteY8" fmla="*/ 149289 h 2864498"/>
              <a:gd name="connsiteX9" fmla="*/ 1698171 w 3638938"/>
              <a:gd name="connsiteY9" fmla="*/ 177281 h 2864498"/>
              <a:gd name="connsiteX10" fmla="*/ 1744824 w 3638938"/>
              <a:gd name="connsiteY10" fmla="*/ 205273 h 2864498"/>
              <a:gd name="connsiteX11" fmla="*/ 1810138 w 3638938"/>
              <a:gd name="connsiteY11" fmla="*/ 242596 h 2864498"/>
              <a:gd name="connsiteX12" fmla="*/ 1856791 w 3638938"/>
              <a:gd name="connsiteY12" fmla="*/ 279918 h 2864498"/>
              <a:gd name="connsiteX13" fmla="*/ 1903444 w 3638938"/>
              <a:gd name="connsiteY13" fmla="*/ 307910 h 2864498"/>
              <a:gd name="connsiteX14" fmla="*/ 1950097 w 3638938"/>
              <a:gd name="connsiteY14" fmla="*/ 354563 h 2864498"/>
              <a:gd name="connsiteX15" fmla="*/ 2090057 w 3638938"/>
              <a:gd name="connsiteY15" fmla="*/ 485192 h 2864498"/>
              <a:gd name="connsiteX16" fmla="*/ 2118048 w 3638938"/>
              <a:gd name="connsiteY16" fmla="*/ 522514 h 2864498"/>
              <a:gd name="connsiteX17" fmla="*/ 2248677 w 3638938"/>
              <a:gd name="connsiteY17" fmla="*/ 671804 h 2864498"/>
              <a:gd name="connsiteX18" fmla="*/ 2379306 w 3638938"/>
              <a:gd name="connsiteY18" fmla="*/ 858416 h 2864498"/>
              <a:gd name="connsiteX19" fmla="*/ 2435289 w 3638938"/>
              <a:gd name="connsiteY19" fmla="*/ 923730 h 2864498"/>
              <a:gd name="connsiteX20" fmla="*/ 2621902 w 3638938"/>
              <a:gd name="connsiteY20" fmla="*/ 1166326 h 2864498"/>
              <a:gd name="connsiteX21" fmla="*/ 2761861 w 3638938"/>
              <a:gd name="connsiteY21" fmla="*/ 1324947 h 2864498"/>
              <a:gd name="connsiteX22" fmla="*/ 2855167 w 3638938"/>
              <a:gd name="connsiteY22" fmla="*/ 1427583 h 2864498"/>
              <a:gd name="connsiteX23" fmla="*/ 3116424 w 3638938"/>
              <a:gd name="connsiteY23" fmla="*/ 1698171 h 2864498"/>
              <a:gd name="connsiteX24" fmla="*/ 3275044 w 3638938"/>
              <a:gd name="connsiteY24" fmla="*/ 1931436 h 2864498"/>
              <a:gd name="connsiteX25" fmla="*/ 3312367 w 3638938"/>
              <a:gd name="connsiteY25" fmla="*/ 2052734 h 2864498"/>
              <a:gd name="connsiteX26" fmla="*/ 3359020 w 3638938"/>
              <a:gd name="connsiteY26" fmla="*/ 2202024 h 2864498"/>
              <a:gd name="connsiteX27" fmla="*/ 3415004 w 3638938"/>
              <a:gd name="connsiteY27" fmla="*/ 2313992 h 2864498"/>
              <a:gd name="connsiteX28" fmla="*/ 3433665 w 3638938"/>
              <a:gd name="connsiteY28" fmla="*/ 2369975 h 2864498"/>
              <a:gd name="connsiteX29" fmla="*/ 3461657 w 3638938"/>
              <a:gd name="connsiteY29" fmla="*/ 2425959 h 2864498"/>
              <a:gd name="connsiteX30" fmla="*/ 3480318 w 3638938"/>
              <a:gd name="connsiteY30" fmla="*/ 2453951 h 2864498"/>
              <a:gd name="connsiteX31" fmla="*/ 3498979 w 3638938"/>
              <a:gd name="connsiteY31" fmla="*/ 2509934 h 2864498"/>
              <a:gd name="connsiteX32" fmla="*/ 3536302 w 3638938"/>
              <a:gd name="connsiteY32" fmla="*/ 2593910 h 2864498"/>
              <a:gd name="connsiteX33" fmla="*/ 3564293 w 3638938"/>
              <a:gd name="connsiteY33" fmla="*/ 2640563 h 2864498"/>
              <a:gd name="connsiteX34" fmla="*/ 3573624 w 3638938"/>
              <a:gd name="connsiteY34" fmla="*/ 2668555 h 2864498"/>
              <a:gd name="connsiteX35" fmla="*/ 3610946 w 3638938"/>
              <a:gd name="connsiteY35" fmla="*/ 2752530 h 2864498"/>
              <a:gd name="connsiteX36" fmla="*/ 3629608 w 3638938"/>
              <a:gd name="connsiteY36" fmla="*/ 2808514 h 2864498"/>
              <a:gd name="connsiteX37" fmla="*/ 3638938 w 3638938"/>
              <a:gd name="connsiteY37" fmla="*/ 2836506 h 2864498"/>
              <a:gd name="connsiteX38" fmla="*/ 3638938 w 3638938"/>
              <a:gd name="connsiteY38" fmla="*/ 2864498 h 2864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38938" h="2864498">
                <a:moveTo>
                  <a:pt x="0" y="0"/>
                </a:moveTo>
                <a:cubicBezTo>
                  <a:pt x="378135" y="34374"/>
                  <a:pt x="-48048" y="-1654"/>
                  <a:pt x="886408" y="18661"/>
                </a:cubicBezTo>
                <a:cubicBezTo>
                  <a:pt x="911477" y="19206"/>
                  <a:pt x="936064" y="25910"/>
                  <a:pt x="961053" y="27992"/>
                </a:cubicBezTo>
                <a:cubicBezTo>
                  <a:pt x="1010741" y="32133"/>
                  <a:pt x="1060579" y="34212"/>
                  <a:pt x="1110342" y="37322"/>
                </a:cubicBezTo>
                <a:cubicBezTo>
                  <a:pt x="1182141" y="51682"/>
                  <a:pt x="1141616" y="42808"/>
                  <a:pt x="1231640" y="65314"/>
                </a:cubicBezTo>
                <a:cubicBezTo>
                  <a:pt x="1244081" y="68424"/>
                  <a:pt x="1256797" y="70590"/>
                  <a:pt x="1268963" y="74645"/>
                </a:cubicBezTo>
                <a:cubicBezTo>
                  <a:pt x="1278294" y="77755"/>
                  <a:pt x="1287183" y="82858"/>
                  <a:pt x="1296955" y="83975"/>
                </a:cubicBezTo>
                <a:cubicBezTo>
                  <a:pt x="1396271" y="95325"/>
                  <a:pt x="1496008" y="102636"/>
                  <a:pt x="1595534" y="111967"/>
                </a:cubicBezTo>
                <a:cubicBezTo>
                  <a:pt x="1614195" y="124408"/>
                  <a:pt x="1632596" y="137248"/>
                  <a:pt x="1651518" y="149289"/>
                </a:cubicBezTo>
                <a:cubicBezTo>
                  <a:pt x="1666818" y="159025"/>
                  <a:pt x="1682620" y="167950"/>
                  <a:pt x="1698171" y="177281"/>
                </a:cubicBezTo>
                <a:lnTo>
                  <a:pt x="1744824" y="205273"/>
                </a:lnTo>
                <a:cubicBezTo>
                  <a:pt x="1766483" y="217908"/>
                  <a:pt x="1790557" y="226932"/>
                  <a:pt x="1810138" y="242596"/>
                </a:cubicBezTo>
                <a:cubicBezTo>
                  <a:pt x="1825689" y="255037"/>
                  <a:pt x="1840476" y="268498"/>
                  <a:pt x="1856791" y="279918"/>
                </a:cubicBezTo>
                <a:cubicBezTo>
                  <a:pt x="1871648" y="290318"/>
                  <a:pt x="1889283" y="296581"/>
                  <a:pt x="1903444" y="307910"/>
                </a:cubicBezTo>
                <a:cubicBezTo>
                  <a:pt x="1920617" y="321649"/>
                  <a:pt x="1933824" y="339769"/>
                  <a:pt x="1950097" y="354563"/>
                </a:cubicBezTo>
                <a:cubicBezTo>
                  <a:pt x="2003150" y="402793"/>
                  <a:pt x="2043241" y="422770"/>
                  <a:pt x="2090057" y="485192"/>
                </a:cubicBezTo>
                <a:cubicBezTo>
                  <a:pt x="2099387" y="497633"/>
                  <a:pt x="2107717" y="510891"/>
                  <a:pt x="2118048" y="522514"/>
                </a:cubicBezTo>
                <a:cubicBezTo>
                  <a:pt x="2173977" y="585434"/>
                  <a:pt x="2194959" y="582275"/>
                  <a:pt x="2248677" y="671804"/>
                </a:cubicBezTo>
                <a:cubicBezTo>
                  <a:pt x="2292436" y="744735"/>
                  <a:pt x="2310601" y="778259"/>
                  <a:pt x="2379306" y="858416"/>
                </a:cubicBezTo>
                <a:cubicBezTo>
                  <a:pt x="2397967" y="880187"/>
                  <a:pt x="2417543" y="901206"/>
                  <a:pt x="2435289" y="923730"/>
                </a:cubicBezTo>
                <a:cubicBezTo>
                  <a:pt x="2498428" y="1003868"/>
                  <a:pt x="2554402" y="1089826"/>
                  <a:pt x="2621902" y="1166326"/>
                </a:cubicBezTo>
                <a:lnTo>
                  <a:pt x="2761861" y="1324947"/>
                </a:lnTo>
                <a:cubicBezTo>
                  <a:pt x="2792655" y="1359436"/>
                  <a:pt x="2820800" y="1396652"/>
                  <a:pt x="2855167" y="1427583"/>
                </a:cubicBezTo>
                <a:cubicBezTo>
                  <a:pt x="2966325" y="1527626"/>
                  <a:pt x="3009185" y="1560291"/>
                  <a:pt x="3116424" y="1698171"/>
                </a:cubicBezTo>
                <a:cubicBezTo>
                  <a:pt x="3162443" y="1757339"/>
                  <a:pt x="3254492" y="1869782"/>
                  <a:pt x="3275044" y="1931436"/>
                </a:cubicBezTo>
                <a:cubicBezTo>
                  <a:pt x="3287800" y="1969704"/>
                  <a:pt x="3303342" y="2013624"/>
                  <a:pt x="3312367" y="2052734"/>
                </a:cubicBezTo>
                <a:cubicBezTo>
                  <a:pt x="3332436" y="2139702"/>
                  <a:pt x="3305406" y="2094796"/>
                  <a:pt x="3359020" y="2202024"/>
                </a:cubicBezTo>
                <a:cubicBezTo>
                  <a:pt x="3377681" y="2239347"/>
                  <a:pt x="3401808" y="2274405"/>
                  <a:pt x="3415004" y="2313992"/>
                </a:cubicBezTo>
                <a:cubicBezTo>
                  <a:pt x="3421224" y="2332653"/>
                  <a:pt x="3426099" y="2351818"/>
                  <a:pt x="3433665" y="2369975"/>
                </a:cubicBezTo>
                <a:cubicBezTo>
                  <a:pt x="3441690" y="2389234"/>
                  <a:pt x="3451525" y="2407721"/>
                  <a:pt x="3461657" y="2425959"/>
                </a:cubicBezTo>
                <a:cubicBezTo>
                  <a:pt x="3467103" y="2435762"/>
                  <a:pt x="3475764" y="2443704"/>
                  <a:pt x="3480318" y="2453951"/>
                </a:cubicBezTo>
                <a:cubicBezTo>
                  <a:pt x="3488307" y="2471926"/>
                  <a:pt x="3492257" y="2491448"/>
                  <a:pt x="3498979" y="2509934"/>
                </a:cubicBezTo>
                <a:cubicBezTo>
                  <a:pt x="3509908" y="2539990"/>
                  <a:pt x="3520860" y="2566115"/>
                  <a:pt x="3536302" y="2593910"/>
                </a:cubicBezTo>
                <a:cubicBezTo>
                  <a:pt x="3545109" y="2609763"/>
                  <a:pt x="3556183" y="2624342"/>
                  <a:pt x="3564293" y="2640563"/>
                </a:cubicBezTo>
                <a:cubicBezTo>
                  <a:pt x="3568691" y="2649360"/>
                  <a:pt x="3569750" y="2659515"/>
                  <a:pt x="3573624" y="2668555"/>
                </a:cubicBezTo>
                <a:cubicBezTo>
                  <a:pt x="3608826" y="2750692"/>
                  <a:pt x="3576221" y="2657037"/>
                  <a:pt x="3610946" y="2752530"/>
                </a:cubicBezTo>
                <a:cubicBezTo>
                  <a:pt x="3617668" y="2771017"/>
                  <a:pt x="3623388" y="2789853"/>
                  <a:pt x="3629608" y="2808514"/>
                </a:cubicBezTo>
                <a:cubicBezTo>
                  <a:pt x="3632718" y="2817845"/>
                  <a:pt x="3638938" y="2826671"/>
                  <a:pt x="3638938" y="2836506"/>
                </a:cubicBezTo>
                <a:lnTo>
                  <a:pt x="3638938" y="2864498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A7FD2E43-4504-B445-A8FF-99691FAC44BB}"/>
              </a:ext>
            </a:extLst>
          </p:cNvPr>
          <p:cNvSpPr/>
          <p:nvPr/>
        </p:nvSpPr>
        <p:spPr bwMode="auto">
          <a:xfrm>
            <a:off x="345233" y="2099388"/>
            <a:ext cx="2677885" cy="3657731"/>
          </a:xfrm>
          <a:custGeom>
            <a:avLst/>
            <a:gdLst>
              <a:gd name="connsiteX0" fmla="*/ 2388636 w 2677885"/>
              <a:gd name="connsiteY0" fmla="*/ 0 h 3657731"/>
              <a:gd name="connsiteX1" fmla="*/ 1716832 w 2677885"/>
              <a:gd name="connsiteY1" fmla="*/ 18661 h 3657731"/>
              <a:gd name="connsiteX2" fmla="*/ 1502228 w 2677885"/>
              <a:gd name="connsiteY2" fmla="*/ 37322 h 3657731"/>
              <a:gd name="connsiteX3" fmla="*/ 1315616 w 2677885"/>
              <a:gd name="connsiteY3" fmla="*/ 55983 h 3657731"/>
              <a:gd name="connsiteX4" fmla="*/ 1054359 w 2677885"/>
              <a:gd name="connsiteY4" fmla="*/ 83975 h 3657731"/>
              <a:gd name="connsiteX5" fmla="*/ 886408 w 2677885"/>
              <a:gd name="connsiteY5" fmla="*/ 121298 h 3657731"/>
              <a:gd name="connsiteX6" fmla="*/ 858416 w 2677885"/>
              <a:gd name="connsiteY6" fmla="*/ 130628 h 3657731"/>
              <a:gd name="connsiteX7" fmla="*/ 746449 w 2677885"/>
              <a:gd name="connsiteY7" fmla="*/ 158620 h 3657731"/>
              <a:gd name="connsiteX8" fmla="*/ 709126 w 2677885"/>
              <a:gd name="connsiteY8" fmla="*/ 177281 h 3657731"/>
              <a:gd name="connsiteX9" fmla="*/ 653143 w 2677885"/>
              <a:gd name="connsiteY9" fmla="*/ 195943 h 3657731"/>
              <a:gd name="connsiteX10" fmla="*/ 625151 w 2677885"/>
              <a:gd name="connsiteY10" fmla="*/ 214604 h 3657731"/>
              <a:gd name="connsiteX11" fmla="*/ 457200 w 2677885"/>
              <a:gd name="connsiteY11" fmla="*/ 223934 h 3657731"/>
              <a:gd name="connsiteX12" fmla="*/ 345232 w 2677885"/>
              <a:gd name="connsiteY12" fmla="*/ 270588 h 3657731"/>
              <a:gd name="connsiteX13" fmla="*/ 270587 w 2677885"/>
              <a:gd name="connsiteY13" fmla="*/ 326571 h 3657731"/>
              <a:gd name="connsiteX14" fmla="*/ 223934 w 2677885"/>
              <a:gd name="connsiteY14" fmla="*/ 363894 h 3657731"/>
              <a:gd name="connsiteX15" fmla="*/ 195943 w 2677885"/>
              <a:gd name="connsiteY15" fmla="*/ 401216 h 3657731"/>
              <a:gd name="connsiteX16" fmla="*/ 158620 w 2677885"/>
              <a:gd name="connsiteY16" fmla="*/ 438539 h 3657731"/>
              <a:gd name="connsiteX17" fmla="*/ 139959 w 2677885"/>
              <a:gd name="connsiteY17" fmla="*/ 475861 h 3657731"/>
              <a:gd name="connsiteX18" fmla="*/ 121298 w 2677885"/>
              <a:gd name="connsiteY18" fmla="*/ 503853 h 3657731"/>
              <a:gd name="connsiteX19" fmla="*/ 102636 w 2677885"/>
              <a:gd name="connsiteY19" fmla="*/ 541175 h 3657731"/>
              <a:gd name="connsiteX20" fmla="*/ 55983 w 2677885"/>
              <a:gd name="connsiteY20" fmla="*/ 625151 h 3657731"/>
              <a:gd name="connsiteX21" fmla="*/ 27991 w 2677885"/>
              <a:gd name="connsiteY21" fmla="*/ 718457 h 3657731"/>
              <a:gd name="connsiteX22" fmla="*/ 18661 w 2677885"/>
              <a:gd name="connsiteY22" fmla="*/ 793102 h 3657731"/>
              <a:gd name="connsiteX23" fmla="*/ 9330 w 2677885"/>
              <a:gd name="connsiteY23" fmla="*/ 849085 h 3657731"/>
              <a:gd name="connsiteX24" fmla="*/ 0 w 2677885"/>
              <a:gd name="connsiteY24" fmla="*/ 951722 h 3657731"/>
              <a:gd name="connsiteX25" fmla="*/ 27991 w 2677885"/>
              <a:gd name="connsiteY25" fmla="*/ 1483567 h 3657731"/>
              <a:gd name="connsiteX26" fmla="*/ 37322 w 2677885"/>
              <a:gd name="connsiteY26" fmla="*/ 1520890 h 3657731"/>
              <a:gd name="connsiteX27" fmla="*/ 93306 w 2677885"/>
              <a:gd name="connsiteY27" fmla="*/ 1642188 h 3657731"/>
              <a:gd name="connsiteX28" fmla="*/ 121298 w 2677885"/>
              <a:gd name="connsiteY28" fmla="*/ 1698171 h 3657731"/>
              <a:gd name="connsiteX29" fmla="*/ 149289 w 2677885"/>
              <a:gd name="connsiteY29" fmla="*/ 1754155 h 3657731"/>
              <a:gd name="connsiteX30" fmla="*/ 186612 w 2677885"/>
              <a:gd name="connsiteY30" fmla="*/ 1819469 h 3657731"/>
              <a:gd name="connsiteX31" fmla="*/ 214604 w 2677885"/>
              <a:gd name="connsiteY31" fmla="*/ 1875453 h 3657731"/>
              <a:gd name="connsiteX32" fmla="*/ 251926 w 2677885"/>
              <a:gd name="connsiteY32" fmla="*/ 1931436 h 3657731"/>
              <a:gd name="connsiteX33" fmla="*/ 279918 w 2677885"/>
              <a:gd name="connsiteY33" fmla="*/ 1996751 h 3657731"/>
              <a:gd name="connsiteX34" fmla="*/ 335902 w 2677885"/>
              <a:gd name="connsiteY34" fmla="*/ 2127379 h 3657731"/>
              <a:gd name="connsiteX35" fmla="*/ 419877 w 2677885"/>
              <a:gd name="connsiteY35" fmla="*/ 2304661 h 3657731"/>
              <a:gd name="connsiteX36" fmla="*/ 447869 w 2677885"/>
              <a:gd name="connsiteY36" fmla="*/ 2360645 h 3657731"/>
              <a:gd name="connsiteX37" fmla="*/ 522514 w 2677885"/>
              <a:gd name="connsiteY37" fmla="*/ 2491273 h 3657731"/>
              <a:gd name="connsiteX38" fmla="*/ 578498 w 2677885"/>
              <a:gd name="connsiteY38" fmla="*/ 2556588 h 3657731"/>
              <a:gd name="connsiteX39" fmla="*/ 699796 w 2677885"/>
              <a:gd name="connsiteY39" fmla="*/ 2677885 h 3657731"/>
              <a:gd name="connsiteX40" fmla="*/ 765110 w 2677885"/>
              <a:gd name="connsiteY40" fmla="*/ 2752530 h 3657731"/>
              <a:gd name="connsiteX41" fmla="*/ 839755 w 2677885"/>
              <a:gd name="connsiteY41" fmla="*/ 2817845 h 3657731"/>
              <a:gd name="connsiteX42" fmla="*/ 914400 w 2677885"/>
              <a:gd name="connsiteY42" fmla="*/ 2892490 h 3657731"/>
              <a:gd name="connsiteX43" fmla="*/ 979714 w 2677885"/>
              <a:gd name="connsiteY43" fmla="*/ 2967134 h 3657731"/>
              <a:gd name="connsiteX44" fmla="*/ 1063689 w 2677885"/>
              <a:gd name="connsiteY44" fmla="*/ 3032449 h 3657731"/>
              <a:gd name="connsiteX45" fmla="*/ 1129004 w 2677885"/>
              <a:gd name="connsiteY45" fmla="*/ 3088432 h 3657731"/>
              <a:gd name="connsiteX46" fmla="*/ 1362269 w 2677885"/>
              <a:gd name="connsiteY46" fmla="*/ 3228392 h 3657731"/>
              <a:gd name="connsiteX47" fmla="*/ 1436914 w 2677885"/>
              <a:gd name="connsiteY47" fmla="*/ 3275045 h 3657731"/>
              <a:gd name="connsiteX48" fmla="*/ 1520889 w 2677885"/>
              <a:gd name="connsiteY48" fmla="*/ 3312367 h 3657731"/>
              <a:gd name="connsiteX49" fmla="*/ 1567543 w 2677885"/>
              <a:gd name="connsiteY49" fmla="*/ 3340359 h 3657731"/>
              <a:gd name="connsiteX50" fmla="*/ 1614196 w 2677885"/>
              <a:gd name="connsiteY50" fmla="*/ 3359020 h 3657731"/>
              <a:gd name="connsiteX51" fmla="*/ 1660849 w 2677885"/>
              <a:gd name="connsiteY51" fmla="*/ 3387012 h 3657731"/>
              <a:gd name="connsiteX52" fmla="*/ 1754155 w 2677885"/>
              <a:gd name="connsiteY52" fmla="*/ 3433665 h 3657731"/>
              <a:gd name="connsiteX53" fmla="*/ 1791477 w 2677885"/>
              <a:gd name="connsiteY53" fmla="*/ 3452326 h 3657731"/>
              <a:gd name="connsiteX54" fmla="*/ 1819469 w 2677885"/>
              <a:gd name="connsiteY54" fmla="*/ 3470988 h 3657731"/>
              <a:gd name="connsiteX55" fmla="*/ 1894114 w 2677885"/>
              <a:gd name="connsiteY55" fmla="*/ 3489649 h 3657731"/>
              <a:gd name="connsiteX56" fmla="*/ 2108718 w 2677885"/>
              <a:gd name="connsiteY56" fmla="*/ 3508310 h 3657731"/>
              <a:gd name="connsiteX57" fmla="*/ 2174032 w 2677885"/>
              <a:gd name="connsiteY57" fmla="*/ 3536302 h 3657731"/>
              <a:gd name="connsiteX58" fmla="*/ 2230016 w 2677885"/>
              <a:gd name="connsiteY58" fmla="*/ 3554963 h 3657731"/>
              <a:gd name="connsiteX59" fmla="*/ 2267338 w 2677885"/>
              <a:gd name="connsiteY59" fmla="*/ 3564294 h 3657731"/>
              <a:gd name="connsiteX60" fmla="*/ 2323322 w 2677885"/>
              <a:gd name="connsiteY60" fmla="*/ 3582955 h 3657731"/>
              <a:gd name="connsiteX61" fmla="*/ 2379306 w 2677885"/>
              <a:gd name="connsiteY61" fmla="*/ 3592285 h 3657731"/>
              <a:gd name="connsiteX62" fmla="*/ 2416628 w 2677885"/>
              <a:gd name="connsiteY62" fmla="*/ 3601616 h 3657731"/>
              <a:gd name="connsiteX63" fmla="*/ 2444620 w 2677885"/>
              <a:gd name="connsiteY63" fmla="*/ 3620277 h 3657731"/>
              <a:gd name="connsiteX64" fmla="*/ 2575249 w 2677885"/>
              <a:gd name="connsiteY64" fmla="*/ 3638939 h 3657731"/>
              <a:gd name="connsiteX65" fmla="*/ 2631232 w 2677885"/>
              <a:gd name="connsiteY65" fmla="*/ 3648269 h 3657731"/>
              <a:gd name="connsiteX66" fmla="*/ 2677885 w 2677885"/>
              <a:gd name="connsiteY66" fmla="*/ 3657600 h 365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77885" h="3657731">
                <a:moveTo>
                  <a:pt x="2388636" y="0"/>
                </a:moveTo>
                <a:cubicBezTo>
                  <a:pt x="2087812" y="33423"/>
                  <a:pt x="2486456" y="-8186"/>
                  <a:pt x="1716832" y="18661"/>
                </a:cubicBezTo>
                <a:cubicBezTo>
                  <a:pt x="1645071" y="21164"/>
                  <a:pt x="1573593" y="29392"/>
                  <a:pt x="1502228" y="37322"/>
                </a:cubicBezTo>
                <a:cubicBezTo>
                  <a:pt x="1238060" y="66675"/>
                  <a:pt x="1624447" y="24308"/>
                  <a:pt x="1315616" y="55983"/>
                </a:cubicBezTo>
                <a:lnTo>
                  <a:pt x="1054359" y="83975"/>
                </a:lnTo>
                <a:cubicBezTo>
                  <a:pt x="998375" y="96416"/>
                  <a:pt x="940815" y="103164"/>
                  <a:pt x="886408" y="121298"/>
                </a:cubicBezTo>
                <a:cubicBezTo>
                  <a:pt x="877077" y="124408"/>
                  <a:pt x="868017" y="128494"/>
                  <a:pt x="858416" y="130628"/>
                </a:cubicBezTo>
                <a:cubicBezTo>
                  <a:pt x="786138" y="146689"/>
                  <a:pt x="817148" y="130341"/>
                  <a:pt x="746449" y="158620"/>
                </a:cubicBezTo>
                <a:cubicBezTo>
                  <a:pt x="733534" y="163786"/>
                  <a:pt x="722041" y="172115"/>
                  <a:pt x="709126" y="177281"/>
                </a:cubicBezTo>
                <a:cubicBezTo>
                  <a:pt x="690862" y="184587"/>
                  <a:pt x="669510" y="185032"/>
                  <a:pt x="653143" y="195943"/>
                </a:cubicBezTo>
                <a:cubicBezTo>
                  <a:pt x="643812" y="202163"/>
                  <a:pt x="636252" y="213018"/>
                  <a:pt x="625151" y="214604"/>
                </a:cubicBezTo>
                <a:cubicBezTo>
                  <a:pt x="569645" y="222533"/>
                  <a:pt x="513184" y="220824"/>
                  <a:pt x="457200" y="223934"/>
                </a:cubicBezTo>
                <a:cubicBezTo>
                  <a:pt x="412737" y="235050"/>
                  <a:pt x="388291" y="238294"/>
                  <a:pt x="345232" y="270588"/>
                </a:cubicBezTo>
                <a:lnTo>
                  <a:pt x="270587" y="326571"/>
                </a:lnTo>
                <a:cubicBezTo>
                  <a:pt x="213438" y="412297"/>
                  <a:pt x="291536" y="307558"/>
                  <a:pt x="223934" y="363894"/>
                </a:cubicBezTo>
                <a:cubicBezTo>
                  <a:pt x="211988" y="373849"/>
                  <a:pt x="206183" y="389513"/>
                  <a:pt x="195943" y="401216"/>
                </a:cubicBezTo>
                <a:cubicBezTo>
                  <a:pt x="184357" y="414457"/>
                  <a:pt x="169177" y="424464"/>
                  <a:pt x="158620" y="438539"/>
                </a:cubicBezTo>
                <a:cubicBezTo>
                  <a:pt x="150275" y="449666"/>
                  <a:pt x="146860" y="463785"/>
                  <a:pt x="139959" y="475861"/>
                </a:cubicBezTo>
                <a:cubicBezTo>
                  <a:pt x="134395" y="485598"/>
                  <a:pt x="126862" y="494117"/>
                  <a:pt x="121298" y="503853"/>
                </a:cubicBezTo>
                <a:cubicBezTo>
                  <a:pt x="114397" y="515930"/>
                  <a:pt x="109391" y="529016"/>
                  <a:pt x="102636" y="541175"/>
                </a:cubicBezTo>
                <a:cubicBezTo>
                  <a:pt x="85731" y="571603"/>
                  <a:pt x="68764" y="593200"/>
                  <a:pt x="55983" y="625151"/>
                </a:cubicBezTo>
                <a:cubicBezTo>
                  <a:pt x="40840" y="663008"/>
                  <a:pt x="37156" y="681799"/>
                  <a:pt x="27991" y="718457"/>
                </a:cubicBezTo>
                <a:cubicBezTo>
                  <a:pt x="24881" y="743339"/>
                  <a:pt x="22207" y="768279"/>
                  <a:pt x="18661" y="793102"/>
                </a:cubicBezTo>
                <a:cubicBezTo>
                  <a:pt x="15986" y="811830"/>
                  <a:pt x="11540" y="830296"/>
                  <a:pt x="9330" y="849085"/>
                </a:cubicBezTo>
                <a:cubicBezTo>
                  <a:pt x="5316" y="883203"/>
                  <a:pt x="3110" y="917510"/>
                  <a:pt x="0" y="951722"/>
                </a:cubicBezTo>
                <a:cubicBezTo>
                  <a:pt x="9330" y="1129004"/>
                  <a:pt x="16375" y="1306420"/>
                  <a:pt x="27991" y="1483567"/>
                </a:cubicBezTo>
                <a:cubicBezTo>
                  <a:pt x="28830" y="1496363"/>
                  <a:pt x="33267" y="1508724"/>
                  <a:pt x="37322" y="1520890"/>
                </a:cubicBezTo>
                <a:cubicBezTo>
                  <a:pt x="51819" y="1564382"/>
                  <a:pt x="72568" y="1600712"/>
                  <a:pt x="93306" y="1642188"/>
                </a:cubicBezTo>
                <a:lnTo>
                  <a:pt x="121298" y="1698171"/>
                </a:lnTo>
                <a:cubicBezTo>
                  <a:pt x="130629" y="1716832"/>
                  <a:pt x="138937" y="1736040"/>
                  <a:pt x="149289" y="1754155"/>
                </a:cubicBezTo>
                <a:cubicBezTo>
                  <a:pt x="161730" y="1775926"/>
                  <a:pt x="174724" y="1797391"/>
                  <a:pt x="186612" y="1819469"/>
                </a:cubicBezTo>
                <a:cubicBezTo>
                  <a:pt x="196504" y="1837839"/>
                  <a:pt x="204091" y="1857431"/>
                  <a:pt x="214604" y="1875453"/>
                </a:cubicBezTo>
                <a:cubicBezTo>
                  <a:pt x="225905" y="1894826"/>
                  <a:pt x="241293" y="1911689"/>
                  <a:pt x="251926" y="1931436"/>
                </a:cubicBezTo>
                <a:cubicBezTo>
                  <a:pt x="263156" y="1952292"/>
                  <a:pt x="269992" y="1975244"/>
                  <a:pt x="279918" y="1996751"/>
                </a:cubicBezTo>
                <a:cubicBezTo>
                  <a:pt x="353598" y="2156389"/>
                  <a:pt x="257530" y="1931448"/>
                  <a:pt x="335902" y="2127379"/>
                </a:cubicBezTo>
                <a:cubicBezTo>
                  <a:pt x="365522" y="2201428"/>
                  <a:pt x="379390" y="2223686"/>
                  <a:pt x="419877" y="2304661"/>
                </a:cubicBezTo>
                <a:cubicBezTo>
                  <a:pt x="429208" y="2323322"/>
                  <a:pt x="437518" y="2342530"/>
                  <a:pt x="447869" y="2360645"/>
                </a:cubicBezTo>
                <a:cubicBezTo>
                  <a:pt x="472751" y="2404188"/>
                  <a:pt x="489877" y="2453196"/>
                  <a:pt x="522514" y="2491273"/>
                </a:cubicBezTo>
                <a:cubicBezTo>
                  <a:pt x="541175" y="2513045"/>
                  <a:pt x="558748" y="2535799"/>
                  <a:pt x="578498" y="2556588"/>
                </a:cubicBezTo>
                <a:cubicBezTo>
                  <a:pt x="617881" y="2598044"/>
                  <a:pt x="662143" y="2634852"/>
                  <a:pt x="699796" y="2677885"/>
                </a:cubicBezTo>
                <a:cubicBezTo>
                  <a:pt x="721567" y="2702767"/>
                  <a:pt x="741732" y="2729152"/>
                  <a:pt x="765110" y="2752530"/>
                </a:cubicBezTo>
                <a:cubicBezTo>
                  <a:pt x="788488" y="2775909"/>
                  <a:pt x="815635" y="2795232"/>
                  <a:pt x="839755" y="2817845"/>
                </a:cubicBezTo>
                <a:cubicBezTo>
                  <a:pt x="865426" y="2841912"/>
                  <a:pt x="890333" y="2866819"/>
                  <a:pt x="914400" y="2892490"/>
                </a:cubicBezTo>
                <a:cubicBezTo>
                  <a:pt x="937012" y="2916610"/>
                  <a:pt x="955594" y="2944522"/>
                  <a:pt x="979714" y="2967134"/>
                </a:cubicBezTo>
                <a:cubicBezTo>
                  <a:pt x="1005585" y="2991388"/>
                  <a:pt x="1036167" y="3010087"/>
                  <a:pt x="1063689" y="3032449"/>
                </a:cubicBezTo>
                <a:cubicBezTo>
                  <a:pt x="1085944" y="3050531"/>
                  <a:pt x="1105605" y="3071858"/>
                  <a:pt x="1129004" y="3088432"/>
                </a:cubicBezTo>
                <a:cubicBezTo>
                  <a:pt x="1361592" y="3253181"/>
                  <a:pt x="1208939" y="3142143"/>
                  <a:pt x="1362269" y="3228392"/>
                </a:cubicBezTo>
                <a:cubicBezTo>
                  <a:pt x="1387842" y="3242777"/>
                  <a:pt x="1411438" y="3260488"/>
                  <a:pt x="1436914" y="3275045"/>
                </a:cubicBezTo>
                <a:cubicBezTo>
                  <a:pt x="1673443" y="3410202"/>
                  <a:pt x="1392144" y="3247994"/>
                  <a:pt x="1520889" y="3312367"/>
                </a:cubicBezTo>
                <a:cubicBezTo>
                  <a:pt x="1537110" y="3320478"/>
                  <a:pt x="1551322" y="3332249"/>
                  <a:pt x="1567543" y="3340359"/>
                </a:cubicBezTo>
                <a:cubicBezTo>
                  <a:pt x="1582524" y="3347849"/>
                  <a:pt x="1599215" y="3351530"/>
                  <a:pt x="1614196" y="3359020"/>
                </a:cubicBezTo>
                <a:cubicBezTo>
                  <a:pt x="1630417" y="3367130"/>
                  <a:pt x="1644847" y="3378478"/>
                  <a:pt x="1660849" y="3387012"/>
                </a:cubicBezTo>
                <a:cubicBezTo>
                  <a:pt x="1691531" y="3403376"/>
                  <a:pt x="1723053" y="3418114"/>
                  <a:pt x="1754155" y="3433665"/>
                </a:cubicBezTo>
                <a:cubicBezTo>
                  <a:pt x="1766596" y="3439885"/>
                  <a:pt x="1779904" y="3444610"/>
                  <a:pt x="1791477" y="3452326"/>
                </a:cubicBezTo>
                <a:cubicBezTo>
                  <a:pt x="1800808" y="3458547"/>
                  <a:pt x="1808930" y="3467156"/>
                  <a:pt x="1819469" y="3470988"/>
                </a:cubicBezTo>
                <a:cubicBezTo>
                  <a:pt x="1843572" y="3479753"/>
                  <a:pt x="1868965" y="3484619"/>
                  <a:pt x="1894114" y="3489649"/>
                </a:cubicBezTo>
                <a:cubicBezTo>
                  <a:pt x="1995748" y="3509975"/>
                  <a:pt x="1924932" y="3498099"/>
                  <a:pt x="2108718" y="3508310"/>
                </a:cubicBezTo>
                <a:cubicBezTo>
                  <a:pt x="2153127" y="3537915"/>
                  <a:pt x="2119259" y="3519870"/>
                  <a:pt x="2174032" y="3536302"/>
                </a:cubicBezTo>
                <a:cubicBezTo>
                  <a:pt x="2192873" y="3541954"/>
                  <a:pt x="2211175" y="3549311"/>
                  <a:pt x="2230016" y="3554963"/>
                </a:cubicBezTo>
                <a:cubicBezTo>
                  <a:pt x="2242299" y="3558648"/>
                  <a:pt x="2255055" y="3560609"/>
                  <a:pt x="2267338" y="3564294"/>
                </a:cubicBezTo>
                <a:cubicBezTo>
                  <a:pt x="2286179" y="3569946"/>
                  <a:pt x="2304239" y="3578184"/>
                  <a:pt x="2323322" y="3582955"/>
                </a:cubicBezTo>
                <a:cubicBezTo>
                  <a:pt x="2341676" y="3587543"/>
                  <a:pt x="2360755" y="3588575"/>
                  <a:pt x="2379306" y="3592285"/>
                </a:cubicBezTo>
                <a:cubicBezTo>
                  <a:pt x="2391881" y="3594800"/>
                  <a:pt x="2404187" y="3598506"/>
                  <a:pt x="2416628" y="3601616"/>
                </a:cubicBezTo>
                <a:cubicBezTo>
                  <a:pt x="2425959" y="3607836"/>
                  <a:pt x="2434590" y="3615262"/>
                  <a:pt x="2444620" y="3620277"/>
                </a:cubicBezTo>
                <a:cubicBezTo>
                  <a:pt x="2481047" y="3638491"/>
                  <a:pt x="2547187" y="3635638"/>
                  <a:pt x="2575249" y="3638939"/>
                </a:cubicBezTo>
                <a:cubicBezTo>
                  <a:pt x="2594038" y="3641149"/>
                  <a:pt x="2612571" y="3645159"/>
                  <a:pt x="2631232" y="3648269"/>
                </a:cubicBezTo>
                <a:cubicBezTo>
                  <a:pt x="2665125" y="3659567"/>
                  <a:pt x="2649389" y="3657600"/>
                  <a:pt x="2677885" y="365760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603"/>
      </p:ext>
    </p:extLst>
  </p:cSld>
  <p:clrMapOvr>
    <a:masterClrMapping/>
  </p:clrMapOvr>
</p:sld>
</file>

<file path=ppt/theme/theme1.xml><?xml version="1.0" encoding="utf-8"?>
<a:theme xmlns:a="http://schemas.openxmlformats.org/drawingml/2006/main" name="460n">
  <a:themeElements>
    <a:clrScheme name="Custom 1">
      <a:dk1>
        <a:srgbClr val="003057"/>
      </a:dk1>
      <a:lt1>
        <a:sysClr val="window" lastClr="FFFFFF"/>
      </a:lt1>
      <a:dk2>
        <a:srgbClr val="115E67"/>
      </a:dk2>
      <a:lt2>
        <a:srgbClr val="D9C89E"/>
      </a:lt2>
      <a:accent1>
        <a:srgbClr val="115E67"/>
      </a:accent1>
      <a:accent2>
        <a:srgbClr val="CB6015"/>
      </a:accent2>
      <a:accent3>
        <a:srgbClr val="7FA9AE"/>
      </a:accent3>
      <a:accent4>
        <a:srgbClr val="A9C47F"/>
      </a:accent4>
      <a:accent5>
        <a:srgbClr val="D9C89E"/>
      </a:accent5>
      <a:accent6>
        <a:srgbClr val="F2A900"/>
      </a:accent6>
      <a:hlink>
        <a:srgbClr val="A9C47F"/>
      </a:hlink>
      <a:folHlink>
        <a:srgbClr val="7FA9AE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noFill/>
        <a:ln w="222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60n" id="{1DFFF42F-61EB-4570-BC87-4E7578A67701}" vid="{B05BC2EA-372D-4626-BE42-726909503E5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460n</Template>
  <TotalTime>57104</TotalTime>
  <Words>2097</Words>
  <Application>Microsoft Macintosh PowerPoint</Application>
  <PresentationFormat>On-screen Show (4:3)</PresentationFormat>
  <Paragraphs>521</Paragraphs>
  <Slides>40</Slides>
  <Notes>24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Lato</vt:lpstr>
      <vt:lpstr>Arial</vt:lpstr>
      <vt:lpstr>Century Gothic</vt:lpstr>
      <vt:lpstr>Source Sans Pro Light</vt:lpstr>
      <vt:lpstr>Times New Roman</vt:lpstr>
      <vt:lpstr>Wingdings</vt:lpstr>
      <vt:lpstr>460n</vt:lpstr>
      <vt:lpstr>Visio</vt:lpstr>
      <vt:lpstr>382N.1: Computer Architecture            Fall 2018: Lecture 18 </vt:lpstr>
      <vt:lpstr>Announcements</vt:lpstr>
      <vt:lpstr>Victim / Next-Victim Replacement Policy</vt:lpstr>
      <vt:lpstr>Recap: Issues with Virtual Caches</vt:lpstr>
      <vt:lpstr>Recap: Virtually-Indexed Physically Tagged (VIPT) Caches</vt:lpstr>
      <vt:lpstr>Example</vt:lpstr>
      <vt:lpstr>Processor</vt:lpstr>
      <vt:lpstr>System</vt:lpstr>
      <vt:lpstr>System</vt:lpstr>
      <vt:lpstr>A Simple Bus</vt:lpstr>
      <vt:lpstr>What Is A Bus?</vt:lpstr>
      <vt:lpstr>Why Serial (vs. Parallel)?</vt:lpstr>
      <vt:lpstr>A few important issues</vt:lpstr>
      <vt:lpstr>Bus Characteristics</vt:lpstr>
      <vt:lpstr>Centrally Arbitrated</vt:lpstr>
      <vt:lpstr>Central Arbitration Example</vt:lpstr>
      <vt:lpstr>Central Arbitration</vt:lpstr>
      <vt:lpstr>Daisy-Chain Arbitration</vt:lpstr>
      <vt:lpstr>Distributed Arbitration</vt:lpstr>
      <vt:lpstr>Distributed Arbitration</vt:lpstr>
      <vt:lpstr>Asynchronous</vt:lpstr>
      <vt:lpstr>The Handshake Protocol</vt:lpstr>
      <vt:lpstr>Synchronous Bus</vt:lpstr>
      <vt:lpstr>Synchronous Bus</vt:lpstr>
      <vt:lpstr>Synchronous vs. Asynchronous</vt:lpstr>
      <vt:lpstr>Bus Tenure: Pending</vt:lpstr>
      <vt:lpstr>Bus Tenure: Split Transaction</vt:lpstr>
      <vt:lpstr>Single-Bus Computer</vt:lpstr>
      <vt:lpstr>DMA</vt:lpstr>
      <vt:lpstr>Bus Organization in Modern Computers</vt:lpstr>
      <vt:lpstr>From buses to networks</vt:lpstr>
      <vt:lpstr>Interconnection network topologies</vt:lpstr>
      <vt:lpstr>Network Topologies Comparison</vt:lpstr>
      <vt:lpstr>Multi-state Logarithmic Network Example: Omega Network</vt:lpstr>
      <vt:lpstr>Interrupts</vt:lpstr>
      <vt:lpstr>Interrupts vs. Exceptions Summary</vt:lpstr>
      <vt:lpstr>What about peripherals and caches?</vt:lpstr>
      <vt:lpstr>Basic Coherence </vt:lpstr>
      <vt:lpstr>MSI Protocol (writeback cache)</vt:lpstr>
      <vt:lpstr>MSI Protocol (writeback cache)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360N: Computer Architecture Spring 2005</dc:title>
  <dc:creator>Derek Chiou</dc:creator>
  <cp:lastModifiedBy>Dam Sunwoo</cp:lastModifiedBy>
  <cp:revision>437</cp:revision>
  <cp:lastPrinted>2018-03-07T00:07:40Z</cp:lastPrinted>
  <dcterms:created xsi:type="dcterms:W3CDTF">2004-11-27T22:24:25Z</dcterms:created>
  <dcterms:modified xsi:type="dcterms:W3CDTF">2018-11-05T22:51:02Z</dcterms:modified>
</cp:coreProperties>
</file>