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74"/>
  </p:notesMasterIdLst>
  <p:handoutMasterIdLst>
    <p:handoutMasterId r:id="rId75"/>
  </p:handoutMasterIdLst>
  <p:sldIdLst>
    <p:sldId id="256" r:id="rId2"/>
    <p:sldId id="735" r:id="rId3"/>
    <p:sldId id="945" r:id="rId4"/>
    <p:sldId id="1729" r:id="rId5"/>
    <p:sldId id="887" r:id="rId6"/>
    <p:sldId id="856" r:id="rId7"/>
    <p:sldId id="857" r:id="rId8"/>
    <p:sldId id="858" r:id="rId9"/>
    <p:sldId id="859" r:id="rId10"/>
    <p:sldId id="861" r:id="rId11"/>
    <p:sldId id="862" r:id="rId12"/>
    <p:sldId id="863" r:id="rId13"/>
    <p:sldId id="864" r:id="rId14"/>
    <p:sldId id="865" r:id="rId15"/>
    <p:sldId id="866" r:id="rId16"/>
    <p:sldId id="867" r:id="rId17"/>
    <p:sldId id="868" r:id="rId18"/>
    <p:sldId id="1728" r:id="rId19"/>
    <p:sldId id="869" r:id="rId20"/>
    <p:sldId id="870" r:id="rId21"/>
    <p:sldId id="871" r:id="rId22"/>
    <p:sldId id="872" r:id="rId23"/>
    <p:sldId id="873" r:id="rId24"/>
    <p:sldId id="874" r:id="rId25"/>
    <p:sldId id="875" r:id="rId26"/>
    <p:sldId id="1727" r:id="rId27"/>
    <p:sldId id="1039" r:id="rId28"/>
    <p:sldId id="1041" r:id="rId29"/>
    <p:sldId id="1043" r:id="rId30"/>
    <p:sldId id="1044" r:id="rId31"/>
    <p:sldId id="1045" r:id="rId32"/>
    <p:sldId id="1049" r:id="rId33"/>
    <p:sldId id="1699" r:id="rId34"/>
    <p:sldId id="1700" r:id="rId35"/>
    <p:sldId id="1701" r:id="rId36"/>
    <p:sldId id="1702" r:id="rId37"/>
    <p:sldId id="1703" r:id="rId38"/>
    <p:sldId id="1704" r:id="rId39"/>
    <p:sldId id="1705" r:id="rId40"/>
    <p:sldId id="1706" r:id="rId41"/>
    <p:sldId id="1708" r:id="rId42"/>
    <p:sldId id="1709" r:id="rId43"/>
    <p:sldId id="1710" r:id="rId44"/>
    <p:sldId id="1711" r:id="rId45"/>
    <p:sldId id="1712" r:id="rId46"/>
    <p:sldId id="1713" r:id="rId47"/>
    <p:sldId id="1714" r:id="rId48"/>
    <p:sldId id="1068" r:id="rId49"/>
    <p:sldId id="1069" r:id="rId50"/>
    <p:sldId id="1070" r:id="rId51"/>
    <p:sldId id="878" r:id="rId52"/>
    <p:sldId id="883" r:id="rId53"/>
    <p:sldId id="884" r:id="rId54"/>
    <p:sldId id="885" r:id="rId55"/>
    <p:sldId id="1071" r:id="rId56"/>
    <p:sldId id="1072" r:id="rId57"/>
    <p:sldId id="876" r:id="rId58"/>
    <p:sldId id="877" r:id="rId59"/>
    <p:sldId id="879" r:id="rId60"/>
    <p:sldId id="880" r:id="rId61"/>
    <p:sldId id="881" r:id="rId62"/>
    <p:sldId id="882" r:id="rId63"/>
    <p:sldId id="886" r:id="rId64"/>
    <p:sldId id="888" r:id="rId65"/>
    <p:sldId id="899" r:id="rId66"/>
    <p:sldId id="907" r:id="rId67"/>
    <p:sldId id="914" r:id="rId68"/>
    <p:sldId id="915" r:id="rId69"/>
    <p:sldId id="916" r:id="rId70"/>
    <p:sldId id="917" r:id="rId71"/>
    <p:sldId id="918" r:id="rId72"/>
    <p:sldId id="919" r:id="rId7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7ED987-7879-4FCB-B315-0F74327D3F06}">
          <p14:sldIdLst>
            <p14:sldId id="256"/>
            <p14:sldId id="735"/>
            <p14:sldId id="945"/>
            <p14:sldId id="1729"/>
          </p14:sldIdLst>
        </p14:section>
        <p14:section name="Untitled Section" id="{F6958571-4A15-4364-9A28-2257E9AEEC35}">
          <p14:sldIdLst>
            <p14:sldId id="887"/>
            <p14:sldId id="856"/>
            <p14:sldId id="857"/>
            <p14:sldId id="858"/>
            <p14:sldId id="859"/>
            <p14:sldId id="861"/>
            <p14:sldId id="862"/>
            <p14:sldId id="863"/>
            <p14:sldId id="864"/>
            <p14:sldId id="865"/>
            <p14:sldId id="866"/>
            <p14:sldId id="867"/>
            <p14:sldId id="868"/>
            <p14:sldId id="1728"/>
            <p14:sldId id="869"/>
            <p14:sldId id="870"/>
            <p14:sldId id="871"/>
            <p14:sldId id="872"/>
            <p14:sldId id="873"/>
            <p14:sldId id="874"/>
            <p14:sldId id="875"/>
            <p14:sldId id="1727"/>
            <p14:sldId id="1039"/>
            <p14:sldId id="1041"/>
            <p14:sldId id="1043"/>
            <p14:sldId id="1044"/>
            <p14:sldId id="1045"/>
            <p14:sldId id="1049"/>
            <p14:sldId id="1699"/>
            <p14:sldId id="1700"/>
            <p14:sldId id="1701"/>
            <p14:sldId id="1702"/>
            <p14:sldId id="1703"/>
            <p14:sldId id="1704"/>
            <p14:sldId id="1705"/>
            <p14:sldId id="1706"/>
            <p14:sldId id="1708"/>
            <p14:sldId id="1709"/>
            <p14:sldId id="1710"/>
            <p14:sldId id="1711"/>
            <p14:sldId id="1712"/>
            <p14:sldId id="1713"/>
            <p14:sldId id="1714"/>
            <p14:sldId id="1068"/>
            <p14:sldId id="1069"/>
            <p14:sldId id="1070"/>
            <p14:sldId id="878"/>
            <p14:sldId id="883"/>
            <p14:sldId id="884"/>
            <p14:sldId id="885"/>
            <p14:sldId id="1071"/>
            <p14:sldId id="1072"/>
            <p14:sldId id="876"/>
            <p14:sldId id="877"/>
            <p14:sldId id="879"/>
            <p14:sldId id="880"/>
            <p14:sldId id="881"/>
            <p14:sldId id="882"/>
            <p14:sldId id="886"/>
            <p14:sldId id="888"/>
            <p14:sldId id="899"/>
            <p14:sldId id="907"/>
            <p14:sldId id="914"/>
            <p14:sldId id="915"/>
            <p14:sldId id="916"/>
            <p14:sldId id="917"/>
            <p14:sldId id="918"/>
            <p14:sldId id="9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A9AE"/>
    <a:srgbClr val="F4BE97"/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6" autoAdjust="0"/>
    <p:restoredTop sz="94630"/>
  </p:normalViewPr>
  <p:slideViewPr>
    <p:cSldViewPr>
      <p:cViewPr varScale="1">
        <p:scale>
          <a:sx n="81" d="100"/>
          <a:sy n="81" d="100"/>
        </p:scale>
        <p:origin x="124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皇帝 吕小布" userId="120f9e7590229139" providerId="LiveId" clId="{2736814A-41E2-4C66-B54C-E6C2054CC924}"/>
    <pc:docChg chg="modSld">
      <pc:chgData name="皇帝 吕小布" userId="120f9e7590229139" providerId="LiveId" clId="{2736814A-41E2-4C66-B54C-E6C2054CC924}" dt="2018-11-14T23:37:38.034" v="0" actId="1038"/>
      <pc:docMkLst>
        <pc:docMk/>
      </pc:docMkLst>
      <pc:sldChg chg="modSp">
        <pc:chgData name="皇帝 吕小布" userId="120f9e7590229139" providerId="LiveId" clId="{2736814A-41E2-4C66-B54C-E6C2054CC924}" dt="2018-11-14T23:37:38.034" v="0" actId="1038"/>
        <pc:sldMkLst>
          <pc:docMk/>
          <pc:sldMk cId="3887317839" sldId="875"/>
        </pc:sldMkLst>
        <pc:spChg chg="mod">
          <ac:chgData name="皇帝 吕小布" userId="120f9e7590229139" providerId="LiveId" clId="{2736814A-41E2-4C66-B54C-E6C2054CC924}" dt="2018-11-14T23:37:38.034" v="0" actId="1038"/>
          <ac:spMkLst>
            <pc:docMk/>
            <pc:sldMk cId="3887317839" sldId="875"/>
            <ac:spMk id="63903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AF023-2E0E-446D-B3BC-FECEFACCD048}" type="doc">
      <dgm:prSet loTypeId="urn:microsoft.com/office/officeart/2008/layout/RadialCluster" loCatId="cycle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83DEED0-5171-4FCF-BB85-ED16D914CAEA}">
      <dgm:prSet phldrT="[Text]" custT="1"/>
      <dgm:spPr/>
      <dgm:t>
        <a:bodyPr/>
        <a:lstStyle/>
        <a:p>
          <a:r>
            <a:rPr lang="en-US" sz="2800" b="1" dirty="0"/>
            <a:t>Memory</a:t>
          </a:r>
          <a:endParaRPr lang="en-US" sz="2000" b="1" dirty="0"/>
        </a:p>
      </dgm:t>
    </dgm:pt>
    <dgm:pt modelId="{54DC2DF0-F281-42DE-8ED9-8CCD1C3C43AB}" type="parTrans" cxnId="{A255D4EF-AFC9-419E-A441-57E66C056325}">
      <dgm:prSet/>
      <dgm:spPr/>
      <dgm:t>
        <a:bodyPr/>
        <a:lstStyle/>
        <a:p>
          <a:endParaRPr lang="en-US" sz="2000"/>
        </a:p>
      </dgm:t>
    </dgm:pt>
    <dgm:pt modelId="{E24C3C9A-1A2D-4CCA-96D8-4E299127DBF3}" type="sibTrans" cxnId="{A255D4EF-AFC9-419E-A441-57E66C056325}">
      <dgm:prSet/>
      <dgm:spPr/>
      <dgm:t>
        <a:bodyPr/>
        <a:lstStyle/>
        <a:p>
          <a:endParaRPr lang="en-US" sz="2000"/>
        </a:p>
      </dgm:t>
    </dgm:pt>
    <dgm:pt modelId="{0047C151-B7BC-4CC8-8779-584E0C56DF4F}">
      <dgm:prSet phldrT="[Text]" custT="1"/>
      <dgm:spPr/>
      <dgm:t>
        <a:bodyPr/>
        <a:lstStyle/>
        <a:p>
          <a:r>
            <a:rPr lang="en-US" sz="2200" b="1" dirty="0"/>
            <a:t>Cheap</a:t>
          </a:r>
        </a:p>
      </dgm:t>
    </dgm:pt>
    <dgm:pt modelId="{F075F3B1-8501-4938-904B-0DE052837EC8}" type="parTrans" cxnId="{8937EF2E-A0B7-4C6F-B08D-72F757AF8D8B}">
      <dgm:prSet/>
      <dgm:spPr/>
      <dgm:t>
        <a:bodyPr/>
        <a:lstStyle/>
        <a:p>
          <a:endParaRPr lang="en-US" sz="2000"/>
        </a:p>
      </dgm:t>
    </dgm:pt>
    <dgm:pt modelId="{06B1022D-0827-401F-972C-4C76DE3BD1DA}" type="sibTrans" cxnId="{8937EF2E-A0B7-4C6F-B08D-72F757AF8D8B}">
      <dgm:prSet/>
      <dgm:spPr/>
      <dgm:t>
        <a:bodyPr/>
        <a:lstStyle/>
        <a:p>
          <a:endParaRPr lang="en-US" sz="2000"/>
        </a:p>
      </dgm:t>
    </dgm:pt>
    <dgm:pt modelId="{F03EB85D-D965-4E60-9401-095D6436BE45}">
      <dgm:prSet phldrT="[Text]" custT="1"/>
      <dgm:spPr/>
      <dgm:t>
        <a:bodyPr/>
        <a:lstStyle/>
        <a:p>
          <a:r>
            <a:rPr lang="en-US" sz="2200" b="1" dirty="0"/>
            <a:t>Efficient</a:t>
          </a:r>
        </a:p>
      </dgm:t>
    </dgm:pt>
    <dgm:pt modelId="{B77078B1-9FF7-45C0-AA66-BEF505979E89}" type="parTrans" cxnId="{65089817-B716-459B-B960-2012333CDA09}">
      <dgm:prSet/>
      <dgm:spPr/>
      <dgm:t>
        <a:bodyPr/>
        <a:lstStyle/>
        <a:p>
          <a:endParaRPr lang="en-US" sz="2000"/>
        </a:p>
      </dgm:t>
    </dgm:pt>
    <dgm:pt modelId="{0B88514F-293B-4431-82AA-B518E603BDC7}" type="sibTrans" cxnId="{65089817-B716-459B-B960-2012333CDA09}">
      <dgm:prSet/>
      <dgm:spPr/>
      <dgm:t>
        <a:bodyPr/>
        <a:lstStyle/>
        <a:p>
          <a:endParaRPr lang="en-US" sz="2000"/>
        </a:p>
      </dgm:t>
    </dgm:pt>
    <dgm:pt modelId="{3C8BA228-15EF-461D-937B-50D68BF597ED}">
      <dgm:prSet phldrT="[Text]" custT="1"/>
      <dgm:spPr/>
      <dgm:t>
        <a:bodyPr/>
        <a:lstStyle/>
        <a:p>
          <a:r>
            <a:rPr lang="en-US" sz="2200" b="1" dirty="0"/>
            <a:t>Dense </a:t>
          </a:r>
          <a:br>
            <a:rPr lang="en-US" sz="2200" b="1" dirty="0"/>
          </a:br>
          <a:r>
            <a:rPr lang="en-US" sz="2200" b="1" dirty="0"/>
            <a:t>(high capacity)</a:t>
          </a:r>
        </a:p>
      </dgm:t>
    </dgm:pt>
    <dgm:pt modelId="{BB6BB3B5-DD29-487A-8546-2BFFB4351ECC}" type="parTrans" cxnId="{D0DA1F61-E285-423B-9582-E0CDDACE471C}">
      <dgm:prSet/>
      <dgm:spPr/>
      <dgm:t>
        <a:bodyPr/>
        <a:lstStyle/>
        <a:p>
          <a:endParaRPr lang="en-US" sz="2000"/>
        </a:p>
      </dgm:t>
    </dgm:pt>
    <dgm:pt modelId="{18237DDB-B942-485C-AC88-A64F2EBE5BCD}" type="sibTrans" cxnId="{D0DA1F61-E285-423B-9582-E0CDDACE471C}">
      <dgm:prSet/>
      <dgm:spPr/>
      <dgm:t>
        <a:bodyPr/>
        <a:lstStyle/>
        <a:p>
          <a:endParaRPr lang="en-US" sz="2000"/>
        </a:p>
      </dgm:t>
    </dgm:pt>
    <dgm:pt modelId="{C9C23B2B-796D-43BA-8910-3C4FBFC37F02}">
      <dgm:prSet phldrT="[Text]" custT="1"/>
      <dgm:spPr/>
      <dgm:t>
        <a:bodyPr/>
        <a:lstStyle/>
        <a:p>
          <a:r>
            <a:rPr lang="en-US" sz="2200" b="1" dirty="0"/>
            <a:t>Fast</a:t>
          </a:r>
        </a:p>
      </dgm:t>
    </dgm:pt>
    <dgm:pt modelId="{4D89103A-D3EF-49BB-8DF8-DAE098430438}" type="parTrans" cxnId="{8DB77C51-CD9D-4145-B040-10B5A2DD4C1F}">
      <dgm:prSet/>
      <dgm:spPr/>
      <dgm:t>
        <a:bodyPr/>
        <a:lstStyle/>
        <a:p>
          <a:endParaRPr lang="en-US" sz="2000"/>
        </a:p>
      </dgm:t>
    </dgm:pt>
    <dgm:pt modelId="{2320CE6B-AA31-4FD3-B6A3-D775733344F6}" type="sibTrans" cxnId="{8DB77C51-CD9D-4145-B040-10B5A2DD4C1F}">
      <dgm:prSet/>
      <dgm:spPr/>
      <dgm:t>
        <a:bodyPr/>
        <a:lstStyle/>
        <a:p>
          <a:endParaRPr lang="en-US" sz="2000"/>
        </a:p>
      </dgm:t>
    </dgm:pt>
    <dgm:pt modelId="{25B735FF-C879-4109-B65B-42A53C46AC9B}">
      <dgm:prSet phldrT="[Text]" custT="1"/>
      <dgm:spPr/>
      <dgm:t>
        <a:bodyPr/>
        <a:lstStyle/>
        <a:p>
          <a:r>
            <a:rPr lang="en-US" sz="2200" b="1" dirty="0"/>
            <a:t>Reliable</a:t>
          </a:r>
        </a:p>
      </dgm:t>
    </dgm:pt>
    <dgm:pt modelId="{BF12630C-CA10-4BAD-AEE6-355174E426F6}" type="parTrans" cxnId="{8FC87C9B-A474-472B-B115-D4DD0150ED75}">
      <dgm:prSet/>
      <dgm:spPr/>
      <dgm:t>
        <a:bodyPr/>
        <a:lstStyle/>
        <a:p>
          <a:endParaRPr lang="en-US" sz="2000"/>
        </a:p>
      </dgm:t>
    </dgm:pt>
    <dgm:pt modelId="{6BED59C2-47BC-41BD-84F5-9A58AB6C9440}" type="sibTrans" cxnId="{8FC87C9B-A474-472B-B115-D4DD0150ED75}">
      <dgm:prSet/>
      <dgm:spPr/>
      <dgm:t>
        <a:bodyPr/>
        <a:lstStyle/>
        <a:p>
          <a:endParaRPr lang="en-US" sz="2000"/>
        </a:p>
      </dgm:t>
    </dgm:pt>
    <dgm:pt modelId="{7522FFAF-F974-45A7-B5A6-3642D9164C32}" type="pres">
      <dgm:prSet presAssocID="{BBEAF023-2E0E-446D-B3BC-FECEFACCD04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6F9AE33-8845-4742-B9DE-9BE3AED98E8F}" type="pres">
      <dgm:prSet presAssocID="{C83DEED0-5171-4FCF-BB85-ED16D914CAEA}" presName="singleCycle" presStyleCnt="0"/>
      <dgm:spPr/>
    </dgm:pt>
    <dgm:pt modelId="{2453A905-6B67-4E9F-8350-33BB0F91E916}" type="pres">
      <dgm:prSet presAssocID="{C83DEED0-5171-4FCF-BB85-ED16D914CAEA}" presName="singleCenter" presStyleLbl="node1" presStyleIdx="0" presStyleCnt="6">
        <dgm:presLayoutVars>
          <dgm:chMax val="7"/>
          <dgm:chPref val="7"/>
        </dgm:presLayoutVars>
      </dgm:prSet>
      <dgm:spPr/>
    </dgm:pt>
    <dgm:pt modelId="{75308E13-0791-4A92-B8D2-14CD9AB60A9D}" type="pres">
      <dgm:prSet presAssocID="{F075F3B1-8501-4938-904B-0DE052837EC8}" presName="Name56" presStyleLbl="parChTrans1D2" presStyleIdx="0" presStyleCnt="5"/>
      <dgm:spPr/>
    </dgm:pt>
    <dgm:pt modelId="{4D353E78-F120-43A3-AF99-1F214340A4BA}" type="pres">
      <dgm:prSet presAssocID="{0047C151-B7BC-4CC8-8779-584E0C56DF4F}" presName="text0" presStyleLbl="node1" presStyleIdx="1" presStyleCnt="6" custScaleX="129744">
        <dgm:presLayoutVars>
          <dgm:bulletEnabled val="1"/>
        </dgm:presLayoutVars>
      </dgm:prSet>
      <dgm:spPr/>
    </dgm:pt>
    <dgm:pt modelId="{9B86AC3C-C72D-4537-A21A-2DEBC9CEDC7D}" type="pres">
      <dgm:prSet presAssocID="{B77078B1-9FF7-45C0-AA66-BEF505979E89}" presName="Name56" presStyleLbl="parChTrans1D2" presStyleIdx="1" presStyleCnt="5"/>
      <dgm:spPr/>
    </dgm:pt>
    <dgm:pt modelId="{6F87AE96-FEF5-4B38-B9FB-F885782DA93A}" type="pres">
      <dgm:prSet presAssocID="{F03EB85D-D965-4E60-9401-095D6436BE45}" presName="text0" presStyleLbl="node1" presStyleIdx="2" presStyleCnt="6" custScaleX="129744">
        <dgm:presLayoutVars>
          <dgm:bulletEnabled val="1"/>
        </dgm:presLayoutVars>
      </dgm:prSet>
      <dgm:spPr/>
    </dgm:pt>
    <dgm:pt modelId="{DE53A4CF-B301-49EF-93F0-2E2A41D077C4}" type="pres">
      <dgm:prSet presAssocID="{BB6BB3B5-DD29-487A-8546-2BFFB4351ECC}" presName="Name56" presStyleLbl="parChTrans1D2" presStyleIdx="2" presStyleCnt="5"/>
      <dgm:spPr/>
    </dgm:pt>
    <dgm:pt modelId="{D86D717C-E05D-451A-A8B7-62478B9EF2A3}" type="pres">
      <dgm:prSet presAssocID="{3C8BA228-15EF-461D-937B-50D68BF597ED}" presName="text0" presStyleLbl="node1" presStyleIdx="3" presStyleCnt="6" custScaleX="129744">
        <dgm:presLayoutVars>
          <dgm:bulletEnabled val="1"/>
        </dgm:presLayoutVars>
      </dgm:prSet>
      <dgm:spPr/>
    </dgm:pt>
    <dgm:pt modelId="{D7562BC6-336C-4D6D-A251-C3D914533EE3}" type="pres">
      <dgm:prSet presAssocID="{4D89103A-D3EF-49BB-8DF8-DAE098430438}" presName="Name56" presStyleLbl="parChTrans1D2" presStyleIdx="3" presStyleCnt="5"/>
      <dgm:spPr/>
    </dgm:pt>
    <dgm:pt modelId="{DE51FA4E-A7BF-46D8-B4AE-82EF691F375E}" type="pres">
      <dgm:prSet presAssocID="{C9C23B2B-796D-43BA-8910-3C4FBFC37F02}" presName="text0" presStyleLbl="node1" presStyleIdx="4" presStyleCnt="6" custScaleX="129744">
        <dgm:presLayoutVars>
          <dgm:bulletEnabled val="1"/>
        </dgm:presLayoutVars>
      </dgm:prSet>
      <dgm:spPr/>
    </dgm:pt>
    <dgm:pt modelId="{3E88445C-EBE4-49AC-B4F8-E18E46627701}" type="pres">
      <dgm:prSet presAssocID="{BF12630C-CA10-4BAD-AEE6-355174E426F6}" presName="Name56" presStyleLbl="parChTrans1D2" presStyleIdx="4" presStyleCnt="5"/>
      <dgm:spPr/>
    </dgm:pt>
    <dgm:pt modelId="{8B0EE032-2390-4B34-91E0-5A205C608176}" type="pres">
      <dgm:prSet presAssocID="{25B735FF-C879-4109-B65B-42A53C46AC9B}" presName="text0" presStyleLbl="node1" presStyleIdx="5" presStyleCnt="6" custScaleX="129744">
        <dgm:presLayoutVars>
          <dgm:bulletEnabled val="1"/>
        </dgm:presLayoutVars>
      </dgm:prSet>
      <dgm:spPr/>
    </dgm:pt>
  </dgm:ptLst>
  <dgm:cxnLst>
    <dgm:cxn modelId="{A0DEC904-C3B8-4A53-B1E1-59AF316594CE}" type="presOf" srcId="{4D89103A-D3EF-49BB-8DF8-DAE098430438}" destId="{D7562BC6-336C-4D6D-A251-C3D914533EE3}" srcOrd="0" destOrd="0" presId="urn:microsoft.com/office/officeart/2008/layout/RadialCluster"/>
    <dgm:cxn modelId="{65089817-B716-459B-B960-2012333CDA09}" srcId="{C83DEED0-5171-4FCF-BB85-ED16D914CAEA}" destId="{F03EB85D-D965-4E60-9401-095D6436BE45}" srcOrd="1" destOrd="0" parTransId="{B77078B1-9FF7-45C0-AA66-BEF505979E89}" sibTransId="{0B88514F-293B-4431-82AA-B518E603BDC7}"/>
    <dgm:cxn modelId="{27AC7421-A9B7-4BBC-9F3D-5E61878168DD}" type="presOf" srcId="{25B735FF-C879-4109-B65B-42A53C46AC9B}" destId="{8B0EE032-2390-4B34-91E0-5A205C608176}" srcOrd="0" destOrd="0" presId="urn:microsoft.com/office/officeart/2008/layout/RadialCluster"/>
    <dgm:cxn modelId="{8937EF2E-A0B7-4C6F-B08D-72F757AF8D8B}" srcId="{C83DEED0-5171-4FCF-BB85-ED16D914CAEA}" destId="{0047C151-B7BC-4CC8-8779-584E0C56DF4F}" srcOrd="0" destOrd="0" parTransId="{F075F3B1-8501-4938-904B-0DE052837EC8}" sibTransId="{06B1022D-0827-401F-972C-4C76DE3BD1DA}"/>
    <dgm:cxn modelId="{90BC2A3F-36B8-4E2C-8486-795F5DE2F51F}" type="presOf" srcId="{F075F3B1-8501-4938-904B-0DE052837EC8}" destId="{75308E13-0791-4A92-B8D2-14CD9AB60A9D}" srcOrd="0" destOrd="0" presId="urn:microsoft.com/office/officeart/2008/layout/RadialCluster"/>
    <dgm:cxn modelId="{D0DA1F61-E285-423B-9582-E0CDDACE471C}" srcId="{C83DEED0-5171-4FCF-BB85-ED16D914CAEA}" destId="{3C8BA228-15EF-461D-937B-50D68BF597ED}" srcOrd="2" destOrd="0" parTransId="{BB6BB3B5-DD29-487A-8546-2BFFB4351ECC}" sibTransId="{18237DDB-B942-485C-AC88-A64F2EBE5BCD}"/>
    <dgm:cxn modelId="{308B226F-653C-4BDC-9494-F9C370843590}" type="presOf" srcId="{BB6BB3B5-DD29-487A-8546-2BFFB4351ECC}" destId="{DE53A4CF-B301-49EF-93F0-2E2A41D077C4}" srcOrd="0" destOrd="0" presId="urn:microsoft.com/office/officeart/2008/layout/RadialCluster"/>
    <dgm:cxn modelId="{8DB77C51-CD9D-4145-B040-10B5A2DD4C1F}" srcId="{C83DEED0-5171-4FCF-BB85-ED16D914CAEA}" destId="{C9C23B2B-796D-43BA-8910-3C4FBFC37F02}" srcOrd="3" destOrd="0" parTransId="{4D89103A-D3EF-49BB-8DF8-DAE098430438}" sibTransId="{2320CE6B-AA31-4FD3-B6A3-D775733344F6}"/>
    <dgm:cxn modelId="{73872258-C654-4636-9A24-3BF2FC467A1E}" type="presOf" srcId="{F03EB85D-D965-4E60-9401-095D6436BE45}" destId="{6F87AE96-FEF5-4B38-B9FB-F885782DA93A}" srcOrd="0" destOrd="0" presId="urn:microsoft.com/office/officeart/2008/layout/RadialCluster"/>
    <dgm:cxn modelId="{8FC87C9B-A474-472B-B115-D4DD0150ED75}" srcId="{C83DEED0-5171-4FCF-BB85-ED16D914CAEA}" destId="{25B735FF-C879-4109-B65B-42A53C46AC9B}" srcOrd="4" destOrd="0" parTransId="{BF12630C-CA10-4BAD-AEE6-355174E426F6}" sibTransId="{6BED59C2-47BC-41BD-84F5-9A58AB6C9440}"/>
    <dgm:cxn modelId="{626825A0-7767-472D-8B5A-97FD51A68EE0}" type="presOf" srcId="{B77078B1-9FF7-45C0-AA66-BEF505979E89}" destId="{9B86AC3C-C72D-4537-A21A-2DEBC9CEDC7D}" srcOrd="0" destOrd="0" presId="urn:microsoft.com/office/officeart/2008/layout/RadialCluster"/>
    <dgm:cxn modelId="{648F36A6-52A0-465E-97C1-35759A4C31E2}" type="presOf" srcId="{BBEAF023-2E0E-446D-B3BC-FECEFACCD048}" destId="{7522FFAF-F974-45A7-B5A6-3642D9164C32}" srcOrd="0" destOrd="0" presId="urn:microsoft.com/office/officeart/2008/layout/RadialCluster"/>
    <dgm:cxn modelId="{A7B347A9-B013-4E69-BEA1-7453A21FA5FF}" type="presOf" srcId="{3C8BA228-15EF-461D-937B-50D68BF597ED}" destId="{D86D717C-E05D-451A-A8B7-62478B9EF2A3}" srcOrd="0" destOrd="0" presId="urn:microsoft.com/office/officeart/2008/layout/RadialCluster"/>
    <dgm:cxn modelId="{84A3AAC7-A208-4477-BA32-4EC49A66765A}" type="presOf" srcId="{0047C151-B7BC-4CC8-8779-584E0C56DF4F}" destId="{4D353E78-F120-43A3-AF99-1F214340A4BA}" srcOrd="0" destOrd="0" presId="urn:microsoft.com/office/officeart/2008/layout/RadialCluster"/>
    <dgm:cxn modelId="{04A464D2-AFEE-4307-B448-C0D77E7D5EB1}" type="presOf" srcId="{BF12630C-CA10-4BAD-AEE6-355174E426F6}" destId="{3E88445C-EBE4-49AC-B4F8-E18E46627701}" srcOrd="0" destOrd="0" presId="urn:microsoft.com/office/officeart/2008/layout/RadialCluster"/>
    <dgm:cxn modelId="{1EF80AD6-1C99-4D1F-82E4-8D4D927F208E}" type="presOf" srcId="{C83DEED0-5171-4FCF-BB85-ED16D914CAEA}" destId="{2453A905-6B67-4E9F-8350-33BB0F91E916}" srcOrd="0" destOrd="0" presId="urn:microsoft.com/office/officeart/2008/layout/RadialCluster"/>
    <dgm:cxn modelId="{A255D4EF-AFC9-419E-A441-57E66C056325}" srcId="{BBEAF023-2E0E-446D-B3BC-FECEFACCD048}" destId="{C83DEED0-5171-4FCF-BB85-ED16D914CAEA}" srcOrd="0" destOrd="0" parTransId="{54DC2DF0-F281-42DE-8ED9-8CCD1C3C43AB}" sibTransId="{E24C3C9A-1A2D-4CCA-96D8-4E299127DBF3}"/>
    <dgm:cxn modelId="{C21975F7-08DB-430D-B28A-5EA3E52018FE}" type="presOf" srcId="{C9C23B2B-796D-43BA-8910-3C4FBFC37F02}" destId="{DE51FA4E-A7BF-46D8-B4AE-82EF691F375E}" srcOrd="0" destOrd="0" presId="urn:microsoft.com/office/officeart/2008/layout/RadialCluster"/>
    <dgm:cxn modelId="{335BB4E7-FBB2-4514-BE35-BD5832F8B905}" type="presParOf" srcId="{7522FFAF-F974-45A7-B5A6-3642D9164C32}" destId="{16F9AE33-8845-4742-B9DE-9BE3AED98E8F}" srcOrd="0" destOrd="0" presId="urn:microsoft.com/office/officeart/2008/layout/RadialCluster"/>
    <dgm:cxn modelId="{0DEF8C3B-3095-4EF0-B03C-1334EDC2FE75}" type="presParOf" srcId="{16F9AE33-8845-4742-B9DE-9BE3AED98E8F}" destId="{2453A905-6B67-4E9F-8350-33BB0F91E916}" srcOrd="0" destOrd="0" presId="urn:microsoft.com/office/officeart/2008/layout/RadialCluster"/>
    <dgm:cxn modelId="{7BC3F4E9-8318-4D1F-A3AC-5ECAF430FC44}" type="presParOf" srcId="{16F9AE33-8845-4742-B9DE-9BE3AED98E8F}" destId="{75308E13-0791-4A92-B8D2-14CD9AB60A9D}" srcOrd="1" destOrd="0" presId="urn:microsoft.com/office/officeart/2008/layout/RadialCluster"/>
    <dgm:cxn modelId="{67B3AF35-1399-4099-A06A-5A2E8AC7508A}" type="presParOf" srcId="{16F9AE33-8845-4742-B9DE-9BE3AED98E8F}" destId="{4D353E78-F120-43A3-AF99-1F214340A4BA}" srcOrd="2" destOrd="0" presId="urn:microsoft.com/office/officeart/2008/layout/RadialCluster"/>
    <dgm:cxn modelId="{2977E96B-DA74-4309-B0BF-457ABF54DC38}" type="presParOf" srcId="{16F9AE33-8845-4742-B9DE-9BE3AED98E8F}" destId="{9B86AC3C-C72D-4537-A21A-2DEBC9CEDC7D}" srcOrd="3" destOrd="0" presId="urn:microsoft.com/office/officeart/2008/layout/RadialCluster"/>
    <dgm:cxn modelId="{DF1D10AD-0E13-4DDB-9ED0-82AF03179600}" type="presParOf" srcId="{16F9AE33-8845-4742-B9DE-9BE3AED98E8F}" destId="{6F87AE96-FEF5-4B38-B9FB-F885782DA93A}" srcOrd="4" destOrd="0" presId="urn:microsoft.com/office/officeart/2008/layout/RadialCluster"/>
    <dgm:cxn modelId="{45D980F2-3044-4007-87B2-93A6C7347D4B}" type="presParOf" srcId="{16F9AE33-8845-4742-B9DE-9BE3AED98E8F}" destId="{DE53A4CF-B301-49EF-93F0-2E2A41D077C4}" srcOrd="5" destOrd="0" presId="urn:microsoft.com/office/officeart/2008/layout/RadialCluster"/>
    <dgm:cxn modelId="{9702AFD9-EAEC-4486-B12D-90E9EDC57CE9}" type="presParOf" srcId="{16F9AE33-8845-4742-B9DE-9BE3AED98E8F}" destId="{D86D717C-E05D-451A-A8B7-62478B9EF2A3}" srcOrd="6" destOrd="0" presId="urn:microsoft.com/office/officeart/2008/layout/RadialCluster"/>
    <dgm:cxn modelId="{CA3CCA65-B34E-4E83-9F3D-8354DCF8A1F8}" type="presParOf" srcId="{16F9AE33-8845-4742-B9DE-9BE3AED98E8F}" destId="{D7562BC6-336C-4D6D-A251-C3D914533EE3}" srcOrd="7" destOrd="0" presId="urn:microsoft.com/office/officeart/2008/layout/RadialCluster"/>
    <dgm:cxn modelId="{EA6953A7-B71B-4C5D-97E6-47472D594AC7}" type="presParOf" srcId="{16F9AE33-8845-4742-B9DE-9BE3AED98E8F}" destId="{DE51FA4E-A7BF-46D8-B4AE-82EF691F375E}" srcOrd="8" destOrd="0" presId="urn:microsoft.com/office/officeart/2008/layout/RadialCluster"/>
    <dgm:cxn modelId="{67DF58D4-617F-4454-9DF0-93419A30EEAA}" type="presParOf" srcId="{16F9AE33-8845-4742-B9DE-9BE3AED98E8F}" destId="{3E88445C-EBE4-49AC-B4F8-E18E46627701}" srcOrd="9" destOrd="0" presId="urn:microsoft.com/office/officeart/2008/layout/RadialCluster"/>
    <dgm:cxn modelId="{2B4861C1-6506-420B-89D4-5C3A22A06523}" type="presParOf" srcId="{16F9AE33-8845-4742-B9DE-9BE3AED98E8F}" destId="{8B0EE032-2390-4B34-91E0-5A205C608176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3A905-6B67-4E9F-8350-33BB0F91E916}">
      <dsp:nvSpPr>
        <dsp:cNvPr id="0" name=""/>
        <dsp:cNvSpPr/>
      </dsp:nvSpPr>
      <dsp:spPr>
        <a:xfrm>
          <a:off x="3497580" y="2496945"/>
          <a:ext cx="1920240" cy="19202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Memory</a:t>
          </a:r>
          <a:endParaRPr lang="en-US" sz="2000" b="1" kern="1200" dirty="0"/>
        </a:p>
      </dsp:txBody>
      <dsp:txXfrm>
        <a:off x="3591318" y="2590683"/>
        <a:ext cx="1732764" cy="1732764"/>
      </dsp:txXfrm>
    </dsp:sp>
    <dsp:sp modelId="{75308E13-0791-4A92-B8D2-14CD9AB60A9D}">
      <dsp:nvSpPr>
        <dsp:cNvPr id="0" name=""/>
        <dsp:cNvSpPr/>
      </dsp:nvSpPr>
      <dsp:spPr>
        <a:xfrm rot="16200000">
          <a:off x="3915482" y="1954727"/>
          <a:ext cx="10844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4435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53E78-F120-43A3-AF99-1F214340A4BA}">
      <dsp:nvSpPr>
        <dsp:cNvPr id="0" name=""/>
        <dsp:cNvSpPr/>
      </dsp:nvSpPr>
      <dsp:spPr>
        <a:xfrm>
          <a:off x="3623082" y="125949"/>
          <a:ext cx="1669235" cy="12865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48043"/>
                <a:satOff val="-12691"/>
                <a:lumOff val="8296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48043"/>
                <a:satOff val="-12691"/>
                <a:lumOff val="8296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48043"/>
                <a:satOff val="-12691"/>
                <a:lumOff val="82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Cheap</a:t>
          </a:r>
        </a:p>
      </dsp:txBody>
      <dsp:txXfrm>
        <a:off x="3685887" y="188754"/>
        <a:ext cx="1543625" cy="1160950"/>
      </dsp:txXfrm>
    </dsp:sp>
    <dsp:sp modelId="{9B86AC3C-C72D-4537-A21A-2DEBC9CEDC7D}">
      <dsp:nvSpPr>
        <dsp:cNvPr id="0" name=""/>
        <dsp:cNvSpPr/>
      </dsp:nvSpPr>
      <dsp:spPr>
        <a:xfrm rot="20520000">
          <a:off x="5398224" y="3021382"/>
          <a:ext cx="8007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0737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7AE96-FEF5-4B38-B9FB-F885782DA93A}">
      <dsp:nvSpPr>
        <dsp:cNvPr id="0" name=""/>
        <dsp:cNvSpPr/>
      </dsp:nvSpPr>
      <dsp:spPr>
        <a:xfrm>
          <a:off x="6179366" y="1983198"/>
          <a:ext cx="1669235" cy="12865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96086"/>
                <a:satOff val="-25381"/>
                <a:lumOff val="16592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96086"/>
                <a:satOff val="-25381"/>
                <a:lumOff val="16592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96086"/>
                <a:satOff val="-25381"/>
                <a:lumOff val="1659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Efficient</a:t>
          </a:r>
        </a:p>
      </dsp:txBody>
      <dsp:txXfrm>
        <a:off x="6242171" y="2046003"/>
        <a:ext cx="1543625" cy="1160950"/>
      </dsp:txXfrm>
    </dsp:sp>
    <dsp:sp modelId="{DE53A4CF-B301-49EF-93F0-2E2A41D077C4}">
      <dsp:nvSpPr>
        <dsp:cNvPr id="0" name=""/>
        <dsp:cNvSpPr/>
      </dsp:nvSpPr>
      <dsp:spPr>
        <a:xfrm rot="3240000">
          <a:off x="5009771" y="4702737"/>
          <a:ext cx="7059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5924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D717C-E05D-451A-A8B7-62478B9EF2A3}">
      <dsp:nvSpPr>
        <dsp:cNvPr id="0" name=""/>
        <dsp:cNvSpPr/>
      </dsp:nvSpPr>
      <dsp:spPr>
        <a:xfrm>
          <a:off x="5202952" y="4988290"/>
          <a:ext cx="1669235" cy="12865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44129"/>
                <a:satOff val="-38072"/>
                <a:lumOff val="24888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144129"/>
                <a:satOff val="-38072"/>
                <a:lumOff val="24888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144129"/>
                <a:satOff val="-38072"/>
                <a:lumOff val="2488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Dense </a:t>
          </a:r>
          <a:br>
            <a:rPr lang="en-US" sz="2200" b="1" kern="1200" dirty="0"/>
          </a:br>
          <a:r>
            <a:rPr lang="en-US" sz="2200" b="1" kern="1200" dirty="0"/>
            <a:t>(high capacity)</a:t>
          </a:r>
        </a:p>
      </dsp:txBody>
      <dsp:txXfrm>
        <a:off x="5265757" y="5051095"/>
        <a:ext cx="1543625" cy="1160950"/>
      </dsp:txXfrm>
    </dsp:sp>
    <dsp:sp modelId="{D7562BC6-336C-4D6D-A251-C3D914533EE3}">
      <dsp:nvSpPr>
        <dsp:cNvPr id="0" name=""/>
        <dsp:cNvSpPr/>
      </dsp:nvSpPr>
      <dsp:spPr>
        <a:xfrm rot="7560000">
          <a:off x="3199704" y="4702737"/>
          <a:ext cx="7059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5924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1FA4E-A7BF-46D8-B4AE-82EF691F375E}">
      <dsp:nvSpPr>
        <dsp:cNvPr id="0" name=""/>
        <dsp:cNvSpPr/>
      </dsp:nvSpPr>
      <dsp:spPr>
        <a:xfrm>
          <a:off x="2043211" y="4988290"/>
          <a:ext cx="1669235" cy="12865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92171"/>
                <a:satOff val="-50762"/>
                <a:lumOff val="33184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192171"/>
                <a:satOff val="-50762"/>
                <a:lumOff val="33184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192171"/>
                <a:satOff val="-50762"/>
                <a:lumOff val="3318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Fast</a:t>
          </a:r>
        </a:p>
      </dsp:txBody>
      <dsp:txXfrm>
        <a:off x="2106016" y="5051095"/>
        <a:ext cx="1543625" cy="1160950"/>
      </dsp:txXfrm>
    </dsp:sp>
    <dsp:sp modelId="{3E88445C-EBE4-49AC-B4F8-E18E46627701}">
      <dsp:nvSpPr>
        <dsp:cNvPr id="0" name=""/>
        <dsp:cNvSpPr/>
      </dsp:nvSpPr>
      <dsp:spPr>
        <a:xfrm rot="11880000">
          <a:off x="2716438" y="3021382"/>
          <a:ext cx="8007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0737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EE032-2390-4B34-91E0-5A205C608176}">
      <dsp:nvSpPr>
        <dsp:cNvPr id="0" name=""/>
        <dsp:cNvSpPr/>
      </dsp:nvSpPr>
      <dsp:spPr>
        <a:xfrm>
          <a:off x="1066798" y="1983198"/>
          <a:ext cx="1669235" cy="12865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40214"/>
                <a:satOff val="-63453"/>
                <a:lumOff val="4148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240214"/>
                <a:satOff val="-63453"/>
                <a:lumOff val="4148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240214"/>
                <a:satOff val="-63453"/>
                <a:lumOff val="4148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Reliable</a:t>
          </a:r>
        </a:p>
      </dsp:txBody>
      <dsp:txXfrm>
        <a:off x="1129603" y="2046003"/>
        <a:ext cx="1543625" cy="1160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727BC2A-53D0-43FD-AEFB-45140BC20622}" type="slidenum">
              <a:rPr lang="en-US" sz="1200"/>
              <a:pPr algn="r" eaLnBrk="1" hangingPunct="1"/>
              <a:t>12</a:t>
            </a:fld>
            <a:endParaRPr lang="en-US" sz="1200"/>
          </a:p>
        </p:txBody>
      </p:sp>
      <p:sp>
        <p:nvSpPr>
          <p:cNvPr id="630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19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0AACE82-3914-4D81-9909-F01CAFE33C0F}" type="slidenum">
              <a:rPr lang="en-US" sz="1200"/>
              <a:pPr algn="r" eaLnBrk="1" hangingPunct="1"/>
              <a:t>13</a:t>
            </a:fld>
            <a:endParaRPr lang="en-US" sz="1200"/>
          </a:p>
        </p:txBody>
      </p:sp>
      <p:sp>
        <p:nvSpPr>
          <p:cNvPr id="632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05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F759E86-4BE5-483A-8FC8-43254C3F147E}" type="slidenum">
              <a:rPr lang="en-US" sz="1200"/>
              <a:pPr algn="r" eaLnBrk="1" hangingPunct="1"/>
              <a:t>14</a:t>
            </a:fld>
            <a:endParaRPr lang="en-US" sz="1200"/>
          </a:p>
        </p:txBody>
      </p:sp>
      <p:sp>
        <p:nvSpPr>
          <p:cNvPr id="635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45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9E92ECE-8431-44B4-8E73-2C6B01344896}" type="slidenum">
              <a:rPr lang="en-US" sz="1200"/>
              <a:pPr algn="r" eaLnBrk="1" hangingPunct="1"/>
              <a:t>15</a:t>
            </a:fld>
            <a:endParaRPr lang="en-US" sz="1200"/>
          </a:p>
        </p:txBody>
      </p:sp>
      <p:sp>
        <p:nvSpPr>
          <p:cNvPr id="67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4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FE5802F-4CD3-4A30-B44B-8DBBCDB021A0}" type="slidenum">
              <a:rPr lang="en-US" sz="1200"/>
              <a:pPr algn="r" eaLnBrk="1" hangingPunct="1"/>
              <a:t>16</a:t>
            </a:fld>
            <a:endParaRPr lang="en-US" sz="1200"/>
          </a:p>
        </p:txBody>
      </p:sp>
      <p:sp>
        <p:nvSpPr>
          <p:cNvPr id="628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10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CDD6A2-C68F-4244-A797-0F7A1B6C1253}" type="slidenum">
              <a:rPr lang="en-US"/>
              <a:pPr/>
              <a:t>17</a:t>
            </a:fld>
            <a:endParaRPr lang="en-US"/>
          </a:p>
        </p:txBody>
      </p:sp>
      <p:sp>
        <p:nvSpPr>
          <p:cNvPr id="194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7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57D68B-60C3-483D-B0D1-A4AE2DC51C24}" type="slidenum">
              <a:rPr lang="en-US"/>
              <a:pPr/>
              <a:t>19</a:t>
            </a:fld>
            <a:endParaRPr lang="en-US"/>
          </a:p>
        </p:txBody>
      </p:sp>
      <p:sp>
        <p:nvSpPr>
          <p:cNvPr id="194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7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2288B7-FB7A-4A86-901D-BF8E33825A8C}" type="slidenum">
              <a:rPr lang="en-US"/>
              <a:pPr/>
              <a:t>20</a:t>
            </a:fld>
            <a:endParaRPr lang="en-US"/>
          </a:p>
        </p:txBody>
      </p:sp>
      <p:sp>
        <p:nvSpPr>
          <p:cNvPr id="181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804863"/>
            <a:ext cx="5062538" cy="3797300"/>
          </a:xfrm>
        </p:spPr>
      </p:sp>
      <p:sp>
        <p:nvSpPr>
          <p:cNvPr id="181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7" y="4864107"/>
            <a:ext cx="5271653" cy="4570927"/>
          </a:xfrm>
        </p:spPr>
        <p:txBody>
          <a:bodyPr/>
          <a:lstStyle/>
          <a:p>
            <a:endParaRPr lang="en-US" altLang="ko-KR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844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B122B3-E2C8-4388-933F-E5A6AE5E0D61}" type="slidenum">
              <a:rPr lang="en-US"/>
              <a:pPr/>
              <a:t>21</a:t>
            </a:fld>
            <a:endParaRPr lang="en-US"/>
          </a:p>
        </p:txBody>
      </p:sp>
      <p:sp>
        <p:nvSpPr>
          <p:cNvPr id="181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804863"/>
            <a:ext cx="5062538" cy="3797300"/>
          </a:xfrm>
        </p:spPr>
      </p:sp>
      <p:sp>
        <p:nvSpPr>
          <p:cNvPr id="181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7" y="4864107"/>
            <a:ext cx="5271653" cy="4570927"/>
          </a:xfrm>
        </p:spPr>
        <p:txBody>
          <a:bodyPr/>
          <a:lstStyle/>
          <a:p>
            <a:endParaRPr lang="en-US" altLang="ko-KR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506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AA58BF-CBA4-4235-A053-BBACC610B3AE}" type="slidenum">
              <a:rPr lang="en-US"/>
              <a:pPr/>
              <a:t>22</a:t>
            </a:fld>
            <a:endParaRPr lang="en-US"/>
          </a:p>
        </p:txBody>
      </p:sp>
      <p:sp>
        <p:nvSpPr>
          <p:cNvPr id="182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804863"/>
            <a:ext cx="5062538" cy="3797300"/>
          </a:xfrm>
        </p:spPr>
      </p:sp>
      <p:sp>
        <p:nvSpPr>
          <p:cNvPr id="182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7" y="4864107"/>
            <a:ext cx="5271653" cy="4570927"/>
          </a:xfrm>
        </p:spPr>
        <p:txBody>
          <a:bodyPr/>
          <a:lstStyle/>
          <a:p>
            <a:endParaRPr lang="en-US" altLang="ko-KR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91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EB9F7-6470-473A-B6C2-69393205FF74}" type="slidenum">
              <a:rPr lang="en-US"/>
              <a:pPr/>
              <a:t>3</a:t>
            </a:fld>
            <a:endParaRPr 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37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F7C888B-FA9D-425E-8860-57BE8C4C598B}" type="slidenum">
              <a:rPr lang="en-US" sz="1200"/>
              <a:pPr algn="r" eaLnBrk="1" hangingPunct="1"/>
              <a:t>23</a:t>
            </a:fld>
            <a:endParaRPr lang="en-US" sz="1200"/>
          </a:p>
        </p:txBody>
      </p:sp>
      <p:sp>
        <p:nvSpPr>
          <p:cNvPr id="637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81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21D2E-A8D1-4A90-9811-ECAC2A5FB7C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72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01AF84A-E22F-4E83-B318-46DBD089B6C6}" type="slidenum">
              <a:rPr lang="en-US" sz="1200"/>
              <a:pPr algn="r" eaLnBrk="1" hangingPunct="1"/>
              <a:t>25</a:t>
            </a:fld>
            <a:endParaRPr lang="en-US" sz="1200"/>
          </a:p>
        </p:txBody>
      </p:sp>
      <p:sp>
        <p:nvSpPr>
          <p:cNvPr id="640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9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493C994-5948-4464-B164-756000CE2F47}" type="slidenum">
              <a:rPr lang="en-US" sz="1200" smtClean="0"/>
              <a:pPr algn="r" eaLnBrk="1" hangingPunct="1"/>
              <a:t>57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1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DC174BB-F00E-496F-8740-BA3ADA9F0CA5}" type="slidenum">
              <a:rPr lang="en-US" sz="1200"/>
              <a:pPr algn="r" eaLnBrk="1" hangingPunct="1"/>
              <a:t>58</a:t>
            </a:fld>
            <a:endParaRPr lang="en-US" sz="1200"/>
          </a:p>
        </p:txBody>
      </p:sp>
      <p:sp>
        <p:nvSpPr>
          <p:cNvPr id="66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25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B0A95-5C3C-426A-BB7E-BF54616F52C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67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52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B0A95-5C3C-426A-BB7E-BF54616F52C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35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493C994-5948-4464-B164-756000CE2F47}" type="slidenum">
              <a:rPr lang="en-US" sz="1200" smtClean="0"/>
              <a:pPr algn="r" eaLnBrk="1" hangingPunct="1"/>
              <a:t>62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508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7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79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A91C-9C89-4FA6-B1E5-1022D0C72F2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8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D0BFE-1057-4AF4-89F3-CE433EB848A3}" type="slidenum">
              <a:rPr lang="en-US"/>
              <a:pPr/>
              <a:t>6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AD4F2-DF6D-4580-BE7B-216EE0DABFF9}" type="slidenum">
              <a:rPr lang="en-US"/>
              <a:pPr/>
              <a:t>7</a:t>
            </a:fld>
            <a:endParaRPr lang="en-US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8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22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8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76E85B8-65AE-4D17-B65C-96AF32E561BF}" type="slidenum">
              <a:rPr lang="en-US" sz="1200"/>
              <a:pPr algn="r" eaLnBrk="1" hangingPunct="1"/>
              <a:t>10</a:t>
            </a:fld>
            <a:endParaRPr lang="en-US" sz="1200"/>
          </a:p>
        </p:txBody>
      </p:sp>
      <p:sp>
        <p:nvSpPr>
          <p:cNvPr id="65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727BC2A-53D0-43FD-AEFB-45140BC20622}" type="slidenum">
              <a:rPr lang="en-US" sz="1200"/>
              <a:pPr algn="r" eaLnBrk="1" hangingPunct="1"/>
              <a:t>11</a:t>
            </a:fld>
            <a:endParaRPr lang="en-US" sz="1200"/>
          </a:p>
        </p:txBody>
      </p:sp>
      <p:sp>
        <p:nvSpPr>
          <p:cNvPr id="630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Lato" panose="020F0502020204030203" pitchFamily="34" charset="0"/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22238"/>
            <a:ext cx="4724400" cy="103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1775" y="1279525"/>
            <a:ext cx="4264025" cy="5145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9525"/>
            <a:ext cx="4264025" cy="5145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5113"/>
            <a:ext cx="2133600" cy="242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55320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583363"/>
            <a:ext cx="2133600" cy="242887"/>
          </a:xfrm>
        </p:spPr>
        <p:txBody>
          <a:bodyPr/>
          <a:lstStyle>
            <a:lvl1pPr>
              <a:defRPr/>
            </a:lvl1pPr>
          </a:lstStyle>
          <a:p>
            <a:fld id="{2508C49A-AE07-4021-A19E-839419401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34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7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74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4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55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Lato" panose="020F0502020204030203" pitchFamily="34" charset="0"/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534400" cy="838199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D8AE9BA-8FD7-4D1A-A66A-D5FF7FD5C2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>
                <a:solidFill>
                  <a:prstClr val="white">
                    <a:lumMod val="50000"/>
                  </a:prstClr>
                </a:solidFill>
              </a:rPr>
              <a:t>(c) Derek Chiou &amp; Mattan Erez</a:t>
            </a:r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57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22238"/>
            <a:ext cx="8455025" cy="103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1775" y="1279525"/>
            <a:ext cx="4264025" cy="5145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79525"/>
            <a:ext cx="4264025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7475"/>
            <a:ext cx="4264025" cy="2497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5113"/>
            <a:ext cx="2133600" cy="242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19400" y="6615113"/>
            <a:ext cx="3505200" cy="242887"/>
          </a:xfrm>
        </p:spPr>
        <p:txBody>
          <a:bodyPr/>
          <a:lstStyle>
            <a:lvl1pPr>
              <a:defRPr/>
            </a:lvl1pPr>
          </a:lstStyle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83363"/>
            <a:ext cx="2133600" cy="242887"/>
          </a:xfrm>
        </p:spPr>
        <p:txBody>
          <a:bodyPr/>
          <a:lstStyle>
            <a:lvl1pPr>
              <a:defRPr/>
            </a:lvl1pPr>
          </a:lstStyle>
          <a:p>
            <a:fld id="{67E46353-EFE7-43A8-BC4A-EF3845575E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75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83" r:id="rId14"/>
    <p:sldLayoutId id="2147483691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5" r:id="rId22"/>
  </p:sldLayoutIdLst>
  <p:hf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382N.1: Computer Architecture</a:t>
            </a:r>
            <a:br>
              <a:rPr lang="en-US" dirty="0"/>
            </a:br>
            <a:r>
              <a:rPr lang="en-US" dirty="0"/>
              <a:t>           Fall 2018: Lecture 20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dirty="0"/>
              <a:t>Arm Research</a:t>
            </a:r>
          </a:p>
          <a:p>
            <a:r>
              <a:rPr lang="en-US" dirty="0"/>
              <a:t>(Many slides borrowed from</a:t>
            </a:r>
          </a:p>
          <a:p>
            <a:r>
              <a:rPr lang="en-US" dirty="0"/>
              <a:t>Prof. </a:t>
            </a:r>
            <a:r>
              <a:rPr lang="en-US" dirty="0" err="1"/>
              <a:t>Onur</a:t>
            </a:r>
            <a:r>
              <a:rPr lang="en-US" dirty="0"/>
              <a:t> </a:t>
            </a:r>
            <a:r>
              <a:rPr lang="en-US" dirty="0" err="1"/>
              <a:t>Mutlu</a:t>
            </a:r>
            <a:r>
              <a:rPr lang="en-US" dirty="0"/>
              <a:t> (ETH Zurich) with permission)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Multiple Memory Chips</a:t>
            </a:r>
          </a:p>
        </p:txBody>
      </p:sp>
      <p:sp>
        <p:nvSpPr>
          <p:cNvPr id="5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70499649-8B82-4DD3-A0D7-217B5083257F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8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651270" name="Rectangle 4"/>
          <p:cNvSpPr>
            <a:spLocks noChangeArrowheads="1"/>
          </p:cNvSpPr>
          <p:nvPr/>
        </p:nvSpPr>
        <p:spPr bwMode="auto">
          <a:xfrm>
            <a:off x="1349375" y="2579688"/>
            <a:ext cx="911225" cy="144145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X8</a:t>
            </a:r>
          </a:p>
          <a:p>
            <a:pPr algn="ctr" eaLnBrk="0" hangingPunct="0"/>
            <a:r>
              <a:rPr lang="en-US"/>
              <a:t>high</a:t>
            </a:r>
          </a:p>
        </p:txBody>
      </p:sp>
      <p:sp>
        <p:nvSpPr>
          <p:cNvPr id="651271" name="Line 5"/>
          <p:cNvSpPr>
            <a:spLocks noChangeShapeType="1"/>
          </p:cNvSpPr>
          <p:nvPr/>
        </p:nvSpPr>
        <p:spPr bwMode="auto">
          <a:xfrm>
            <a:off x="1501775" y="220027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0" name="Line 6"/>
          <p:cNvSpPr>
            <a:spLocks noChangeShapeType="1"/>
          </p:cNvSpPr>
          <p:nvPr/>
        </p:nvSpPr>
        <p:spPr bwMode="auto">
          <a:xfrm>
            <a:off x="1804988" y="4021138"/>
            <a:ext cx="0" cy="379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73" name="Line 7"/>
          <p:cNvSpPr>
            <a:spLocks noChangeShapeType="1"/>
          </p:cNvSpPr>
          <p:nvPr/>
        </p:nvSpPr>
        <p:spPr bwMode="auto">
          <a:xfrm>
            <a:off x="2108200" y="23510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2" name="Line 8"/>
          <p:cNvSpPr>
            <a:spLocks noChangeShapeType="1"/>
          </p:cNvSpPr>
          <p:nvPr/>
        </p:nvSpPr>
        <p:spPr bwMode="auto">
          <a:xfrm flipH="1">
            <a:off x="1652588" y="4249738"/>
            <a:ext cx="303212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1905000" y="39433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51276" name="Oval 10"/>
          <p:cNvSpPr>
            <a:spLocks noChangeArrowheads="1"/>
          </p:cNvSpPr>
          <p:nvPr/>
        </p:nvSpPr>
        <p:spPr bwMode="auto">
          <a:xfrm>
            <a:off x="1425575" y="2124075"/>
            <a:ext cx="150813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1277" name="Oval 11"/>
          <p:cNvSpPr>
            <a:spLocks noChangeArrowheads="1"/>
          </p:cNvSpPr>
          <p:nvPr/>
        </p:nvSpPr>
        <p:spPr bwMode="auto">
          <a:xfrm>
            <a:off x="2032000" y="2276475"/>
            <a:ext cx="150813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1278" name="Rectangle 12"/>
          <p:cNvSpPr>
            <a:spLocks noChangeArrowheads="1"/>
          </p:cNvSpPr>
          <p:nvPr/>
        </p:nvSpPr>
        <p:spPr bwMode="auto">
          <a:xfrm>
            <a:off x="2640013" y="2579688"/>
            <a:ext cx="911225" cy="144145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X8</a:t>
            </a:r>
          </a:p>
          <a:p>
            <a:pPr algn="ctr" eaLnBrk="0" hangingPunct="0"/>
            <a:r>
              <a:rPr lang="en-US"/>
              <a:t>low</a:t>
            </a:r>
          </a:p>
        </p:txBody>
      </p:sp>
      <p:sp>
        <p:nvSpPr>
          <p:cNvPr id="651279" name="Line 13"/>
          <p:cNvSpPr>
            <a:spLocks noChangeShapeType="1"/>
          </p:cNvSpPr>
          <p:nvPr/>
        </p:nvSpPr>
        <p:spPr bwMode="auto">
          <a:xfrm>
            <a:off x="2792413" y="220027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8" name="Line 14"/>
          <p:cNvSpPr>
            <a:spLocks noChangeShapeType="1"/>
          </p:cNvSpPr>
          <p:nvPr/>
        </p:nvSpPr>
        <p:spPr bwMode="auto">
          <a:xfrm>
            <a:off x="3095625" y="402113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81" name="Line 15"/>
          <p:cNvSpPr>
            <a:spLocks noChangeShapeType="1"/>
          </p:cNvSpPr>
          <p:nvPr/>
        </p:nvSpPr>
        <p:spPr bwMode="auto">
          <a:xfrm>
            <a:off x="3398838" y="23510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0" name="Line 16"/>
          <p:cNvSpPr>
            <a:spLocks noChangeShapeType="1"/>
          </p:cNvSpPr>
          <p:nvPr/>
        </p:nvSpPr>
        <p:spPr bwMode="auto">
          <a:xfrm flipH="1">
            <a:off x="2943225" y="4249738"/>
            <a:ext cx="303213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1" name="Text Box 17"/>
          <p:cNvSpPr txBox="1">
            <a:spLocks noChangeArrowheads="1"/>
          </p:cNvSpPr>
          <p:nvPr/>
        </p:nvSpPr>
        <p:spPr bwMode="auto">
          <a:xfrm>
            <a:off x="3171825" y="402113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51284" name="Oval 18"/>
          <p:cNvSpPr>
            <a:spLocks noChangeArrowheads="1"/>
          </p:cNvSpPr>
          <p:nvPr/>
        </p:nvSpPr>
        <p:spPr bwMode="auto">
          <a:xfrm>
            <a:off x="2716213" y="2124075"/>
            <a:ext cx="150812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1285" name="Oval 19"/>
          <p:cNvSpPr>
            <a:spLocks noChangeArrowheads="1"/>
          </p:cNvSpPr>
          <p:nvPr/>
        </p:nvSpPr>
        <p:spPr bwMode="auto">
          <a:xfrm>
            <a:off x="3322638" y="2276475"/>
            <a:ext cx="150812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1286" name="Text Box 20"/>
          <p:cNvSpPr txBox="1">
            <a:spLocks noChangeArrowheads="1"/>
          </p:cNvSpPr>
          <p:nvPr/>
        </p:nvSpPr>
        <p:spPr bwMode="auto">
          <a:xfrm>
            <a:off x="2722563" y="616108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16</a:t>
            </a:r>
          </a:p>
        </p:txBody>
      </p:sp>
      <p:sp>
        <p:nvSpPr>
          <p:cNvPr id="651287" name="Line 22"/>
          <p:cNvSpPr>
            <a:spLocks noChangeShapeType="1"/>
          </p:cNvSpPr>
          <p:nvPr/>
        </p:nvSpPr>
        <p:spPr bwMode="auto">
          <a:xfrm flipH="1">
            <a:off x="2259013" y="3303588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50" name="Line 26"/>
          <p:cNvSpPr>
            <a:spLocks noChangeShapeType="1"/>
          </p:cNvSpPr>
          <p:nvPr/>
        </p:nvSpPr>
        <p:spPr bwMode="auto">
          <a:xfrm>
            <a:off x="1349375" y="4592638"/>
            <a:ext cx="2201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89" name="Rectangle 27"/>
          <p:cNvSpPr>
            <a:spLocks noChangeArrowheads="1"/>
          </p:cNvSpPr>
          <p:nvPr/>
        </p:nvSpPr>
        <p:spPr bwMode="auto">
          <a:xfrm>
            <a:off x="2028825" y="5778500"/>
            <a:ext cx="609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MDR</a:t>
            </a:r>
          </a:p>
        </p:txBody>
      </p:sp>
      <p:grpSp>
        <p:nvGrpSpPr>
          <p:cNvPr id="651290" name="Group 28"/>
          <p:cNvGrpSpPr>
            <a:grpSpLocks/>
          </p:cNvGrpSpPr>
          <p:nvPr/>
        </p:nvGrpSpPr>
        <p:grpSpPr bwMode="auto">
          <a:xfrm>
            <a:off x="2181225" y="6311900"/>
            <a:ext cx="304800" cy="304800"/>
            <a:chOff x="1440" y="2784"/>
            <a:chExt cx="192" cy="192"/>
          </a:xfrm>
        </p:grpSpPr>
        <p:sp>
          <p:nvSpPr>
            <p:cNvPr id="651291" name="AutoShape 29"/>
            <p:cNvSpPr>
              <a:spLocks noChangeArrowheads="1"/>
            </p:cNvSpPr>
            <p:nvPr/>
          </p:nvSpPr>
          <p:spPr bwMode="auto">
            <a:xfrm flipV="1">
              <a:off x="1440" y="2784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51292" name="Oval 30"/>
            <p:cNvSpPr>
              <a:spLocks noChangeArrowheads="1"/>
            </p:cNvSpPr>
            <p:nvPr/>
          </p:nvSpPr>
          <p:spPr bwMode="auto">
            <a:xfrm flipV="1">
              <a:off x="1584" y="2832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651293" name="Line 31"/>
          <p:cNvSpPr>
            <a:spLocks noChangeShapeType="1"/>
          </p:cNvSpPr>
          <p:nvPr/>
        </p:nvSpPr>
        <p:spPr bwMode="auto">
          <a:xfrm flipH="1">
            <a:off x="2638425" y="58547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94" name="AutoShape 32"/>
          <p:cNvSpPr>
            <a:spLocks noChangeArrowheads="1"/>
          </p:cNvSpPr>
          <p:nvPr/>
        </p:nvSpPr>
        <p:spPr bwMode="auto">
          <a:xfrm>
            <a:off x="2028825" y="5321300"/>
            <a:ext cx="609600" cy="152400"/>
          </a:xfrm>
          <a:custGeom>
            <a:avLst/>
            <a:gdLst>
              <a:gd name="T0" fmla="*/ 533400 w 21600"/>
              <a:gd name="T1" fmla="*/ 76200 h 21600"/>
              <a:gd name="T2" fmla="*/ 304800 w 21600"/>
              <a:gd name="T3" fmla="*/ 152400 h 21600"/>
              <a:gd name="T4" fmla="*/ 76200 w 21600"/>
              <a:gd name="T5" fmla="*/ 76200 h 21600"/>
              <a:gd name="T6" fmla="*/ 304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51295" name="AutoShape 33"/>
          <p:cNvCxnSpPr>
            <a:cxnSpLocks noChangeShapeType="1"/>
            <a:stCxn id="651294" idx="1"/>
            <a:endCxn id="651289" idx="0"/>
          </p:cNvCxnSpPr>
          <p:nvPr/>
        </p:nvCxnSpPr>
        <p:spPr bwMode="auto">
          <a:xfrm>
            <a:off x="2333625" y="5473700"/>
            <a:ext cx="0" cy="3048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1296" name="Freeform 34"/>
          <p:cNvSpPr>
            <a:spLocks/>
          </p:cNvSpPr>
          <p:nvPr/>
        </p:nvSpPr>
        <p:spPr bwMode="auto">
          <a:xfrm>
            <a:off x="1647825" y="5092700"/>
            <a:ext cx="533400" cy="1524000"/>
          </a:xfrm>
          <a:custGeom>
            <a:avLst/>
            <a:gdLst>
              <a:gd name="T0" fmla="*/ 0 w 336"/>
              <a:gd name="T1" fmla="*/ 864 h 864"/>
              <a:gd name="T2" fmla="*/ 0 w 336"/>
              <a:gd name="T3" fmla="*/ 0 h 864"/>
              <a:gd name="T4" fmla="*/ 336 w 336"/>
              <a:gd name="T5" fmla="*/ 0 h 864"/>
              <a:gd name="T6" fmla="*/ 336 w 336"/>
              <a:gd name="T7" fmla="*/ 144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864"/>
              <a:gd name="T14" fmla="*/ 336 w 336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864">
                <a:moveTo>
                  <a:pt x="0" y="864"/>
                </a:moveTo>
                <a:lnTo>
                  <a:pt x="0" y="0"/>
                </a:lnTo>
                <a:lnTo>
                  <a:pt x="336" y="0"/>
                </a:lnTo>
                <a:lnTo>
                  <a:pt x="336" y="144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51297" name="AutoShape 35"/>
          <p:cNvCxnSpPr>
            <a:cxnSpLocks noChangeShapeType="1"/>
            <a:stCxn id="651289" idx="2"/>
            <a:endCxn id="651291" idx="3"/>
          </p:cNvCxnSpPr>
          <p:nvPr/>
        </p:nvCxnSpPr>
        <p:spPr bwMode="auto">
          <a:xfrm>
            <a:off x="2333625" y="6007100"/>
            <a:ext cx="0" cy="3048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460" name="Line 36"/>
          <p:cNvSpPr>
            <a:spLocks noChangeShapeType="1"/>
          </p:cNvSpPr>
          <p:nvPr/>
        </p:nvSpPr>
        <p:spPr bwMode="auto">
          <a:xfrm>
            <a:off x="2486025" y="4400550"/>
            <a:ext cx="0" cy="920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99" name="Line 37"/>
          <p:cNvSpPr>
            <a:spLocks noChangeShapeType="1"/>
          </p:cNvSpPr>
          <p:nvPr/>
        </p:nvSpPr>
        <p:spPr bwMode="auto">
          <a:xfrm flipH="1">
            <a:off x="2562225" y="53975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300" name="Line 39"/>
          <p:cNvSpPr>
            <a:spLocks noChangeShapeType="1"/>
          </p:cNvSpPr>
          <p:nvPr/>
        </p:nvSpPr>
        <p:spPr bwMode="auto">
          <a:xfrm flipH="1">
            <a:off x="2638425" y="64643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301" name="Line 40"/>
          <p:cNvSpPr>
            <a:spLocks noChangeShapeType="1"/>
          </p:cNvSpPr>
          <p:nvPr/>
        </p:nvSpPr>
        <p:spPr bwMode="auto">
          <a:xfrm flipH="1">
            <a:off x="1120775" y="6616700"/>
            <a:ext cx="25050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302" name="Rectangle 41"/>
          <p:cNvSpPr>
            <a:spLocks noChangeArrowheads="1"/>
          </p:cNvSpPr>
          <p:nvPr/>
        </p:nvSpPr>
        <p:spPr bwMode="auto">
          <a:xfrm>
            <a:off x="892175" y="1279525"/>
            <a:ext cx="911225" cy="3286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15:1</a:t>
            </a:r>
          </a:p>
        </p:txBody>
      </p:sp>
      <p:sp>
        <p:nvSpPr>
          <p:cNvPr id="359466" name="Line 42"/>
          <p:cNvSpPr>
            <a:spLocks noChangeShapeType="1"/>
          </p:cNvSpPr>
          <p:nvPr/>
        </p:nvSpPr>
        <p:spPr bwMode="auto">
          <a:xfrm>
            <a:off x="1349375" y="4400550"/>
            <a:ext cx="2201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67" name="Line 43"/>
          <p:cNvSpPr>
            <a:spLocks noChangeShapeType="1"/>
          </p:cNvSpPr>
          <p:nvPr/>
        </p:nvSpPr>
        <p:spPr bwMode="auto">
          <a:xfrm>
            <a:off x="2562225" y="4567238"/>
            <a:ext cx="0" cy="758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68" name="Line 44"/>
          <p:cNvSpPr>
            <a:spLocks noChangeShapeType="1"/>
          </p:cNvSpPr>
          <p:nvPr/>
        </p:nvSpPr>
        <p:spPr bwMode="auto">
          <a:xfrm>
            <a:off x="1349375" y="2200275"/>
            <a:ext cx="227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306" name="Text Box 45"/>
          <p:cNvSpPr txBox="1">
            <a:spLocks noChangeArrowheads="1"/>
          </p:cNvSpPr>
          <p:nvPr/>
        </p:nvSpPr>
        <p:spPr bwMode="auto">
          <a:xfrm>
            <a:off x="1195388" y="2579688"/>
            <a:ext cx="60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CE</a:t>
            </a:r>
          </a:p>
        </p:txBody>
      </p:sp>
      <p:sp>
        <p:nvSpPr>
          <p:cNvPr id="651307" name="Text Box 46"/>
          <p:cNvSpPr txBox="1">
            <a:spLocks noChangeArrowheads="1"/>
          </p:cNvSpPr>
          <p:nvPr/>
        </p:nvSpPr>
        <p:spPr bwMode="auto">
          <a:xfrm>
            <a:off x="2487613" y="2579688"/>
            <a:ext cx="60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CE</a:t>
            </a:r>
          </a:p>
        </p:txBody>
      </p:sp>
      <p:sp>
        <p:nvSpPr>
          <p:cNvPr id="651308" name="Text Box 47"/>
          <p:cNvSpPr txBox="1">
            <a:spLocks noChangeArrowheads="1"/>
          </p:cNvSpPr>
          <p:nvPr/>
        </p:nvSpPr>
        <p:spPr bwMode="auto">
          <a:xfrm>
            <a:off x="3092450" y="2579688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WE</a:t>
            </a:r>
          </a:p>
        </p:txBody>
      </p:sp>
      <p:sp>
        <p:nvSpPr>
          <p:cNvPr id="651309" name="Text Box 48"/>
          <p:cNvSpPr txBox="1">
            <a:spLocks noChangeArrowheads="1"/>
          </p:cNvSpPr>
          <p:nvPr/>
        </p:nvSpPr>
        <p:spPr bwMode="auto">
          <a:xfrm>
            <a:off x="1801813" y="2579688"/>
            <a:ext cx="60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WE</a:t>
            </a:r>
          </a:p>
        </p:txBody>
      </p:sp>
      <p:sp>
        <p:nvSpPr>
          <p:cNvPr id="359473" name="Line 49"/>
          <p:cNvSpPr>
            <a:spLocks noChangeShapeType="1"/>
          </p:cNvSpPr>
          <p:nvPr/>
        </p:nvSpPr>
        <p:spPr bwMode="auto">
          <a:xfrm flipV="1">
            <a:off x="3627438" y="19113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74" name="Line 50"/>
          <p:cNvSpPr>
            <a:spLocks noChangeShapeType="1"/>
          </p:cNvSpPr>
          <p:nvPr/>
        </p:nvSpPr>
        <p:spPr bwMode="auto">
          <a:xfrm>
            <a:off x="3398838" y="1911350"/>
            <a:ext cx="454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312" name="Rectangle 51"/>
          <p:cNvSpPr>
            <a:spLocks noChangeArrowheads="1"/>
          </p:cNvSpPr>
          <p:nvPr/>
        </p:nvSpPr>
        <p:spPr bwMode="auto">
          <a:xfrm>
            <a:off x="1798638" y="1279525"/>
            <a:ext cx="153987" cy="3286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0</a:t>
            </a:r>
          </a:p>
        </p:txBody>
      </p:sp>
      <p:sp>
        <p:nvSpPr>
          <p:cNvPr id="359478" name="Freeform 54"/>
          <p:cNvSpPr>
            <a:spLocks/>
          </p:cNvSpPr>
          <p:nvPr/>
        </p:nvSpPr>
        <p:spPr bwMode="auto">
          <a:xfrm>
            <a:off x="2106613" y="1608138"/>
            <a:ext cx="455612" cy="682625"/>
          </a:xfrm>
          <a:custGeom>
            <a:avLst/>
            <a:gdLst>
              <a:gd name="T0" fmla="*/ 287 w 287"/>
              <a:gd name="T1" fmla="*/ 0 h 430"/>
              <a:gd name="T2" fmla="*/ 287 w 287"/>
              <a:gd name="T3" fmla="*/ 239 h 430"/>
              <a:gd name="T4" fmla="*/ 0 w 287"/>
              <a:gd name="T5" fmla="*/ 239 h 430"/>
              <a:gd name="T6" fmla="*/ 0 w 287"/>
              <a:gd name="T7" fmla="*/ 430 h 430"/>
              <a:gd name="T8" fmla="*/ 0 60000 65536"/>
              <a:gd name="T9" fmla="*/ 0 60000 65536"/>
              <a:gd name="T10" fmla="*/ 0 60000 65536"/>
              <a:gd name="T11" fmla="*/ 0 60000 65536"/>
              <a:gd name="T12" fmla="*/ 0 w 287"/>
              <a:gd name="T13" fmla="*/ 0 h 430"/>
              <a:gd name="T14" fmla="*/ 287 w 287"/>
              <a:gd name="T15" fmla="*/ 430 h 4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" h="430">
                <a:moveTo>
                  <a:pt x="287" y="0"/>
                </a:moveTo>
                <a:lnTo>
                  <a:pt x="287" y="239"/>
                </a:lnTo>
                <a:lnTo>
                  <a:pt x="0" y="239"/>
                </a:lnTo>
                <a:lnTo>
                  <a:pt x="0" y="43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59479" name="Freeform 55"/>
          <p:cNvSpPr>
            <a:spLocks/>
          </p:cNvSpPr>
          <p:nvPr/>
        </p:nvSpPr>
        <p:spPr bwMode="auto">
          <a:xfrm>
            <a:off x="3017838" y="1608138"/>
            <a:ext cx="379412" cy="682625"/>
          </a:xfrm>
          <a:custGeom>
            <a:avLst/>
            <a:gdLst>
              <a:gd name="T0" fmla="*/ 0 w 239"/>
              <a:gd name="T1" fmla="*/ 0 h 430"/>
              <a:gd name="T2" fmla="*/ 0 w 239"/>
              <a:gd name="T3" fmla="*/ 286 h 430"/>
              <a:gd name="T4" fmla="*/ 239 w 239"/>
              <a:gd name="T5" fmla="*/ 286 h 430"/>
              <a:gd name="T6" fmla="*/ 239 w 239"/>
              <a:gd name="T7" fmla="*/ 430 h 430"/>
              <a:gd name="T8" fmla="*/ 0 60000 65536"/>
              <a:gd name="T9" fmla="*/ 0 60000 65536"/>
              <a:gd name="T10" fmla="*/ 0 60000 65536"/>
              <a:gd name="T11" fmla="*/ 0 60000 65536"/>
              <a:gd name="T12" fmla="*/ 0 w 239"/>
              <a:gd name="T13" fmla="*/ 0 h 430"/>
              <a:gd name="T14" fmla="*/ 239 w 239"/>
              <a:gd name="T15" fmla="*/ 430 h 4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" h="430">
                <a:moveTo>
                  <a:pt x="0" y="0"/>
                </a:moveTo>
                <a:lnTo>
                  <a:pt x="0" y="286"/>
                </a:lnTo>
                <a:lnTo>
                  <a:pt x="239" y="286"/>
                </a:lnTo>
                <a:lnTo>
                  <a:pt x="239" y="43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59480" name="Freeform 56"/>
          <p:cNvSpPr>
            <a:spLocks/>
          </p:cNvSpPr>
          <p:nvPr/>
        </p:nvSpPr>
        <p:spPr bwMode="auto">
          <a:xfrm>
            <a:off x="2335213" y="5022850"/>
            <a:ext cx="833437" cy="1062038"/>
          </a:xfrm>
          <a:custGeom>
            <a:avLst/>
            <a:gdLst>
              <a:gd name="T0" fmla="*/ 95 w 525"/>
              <a:gd name="T1" fmla="*/ 0 h 669"/>
              <a:gd name="T2" fmla="*/ 525 w 525"/>
              <a:gd name="T3" fmla="*/ 0 h 669"/>
              <a:gd name="T4" fmla="*/ 525 w 525"/>
              <a:gd name="T5" fmla="*/ 669 h 669"/>
              <a:gd name="T6" fmla="*/ 0 w 525"/>
              <a:gd name="T7" fmla="*/ 669 h 669"/>
              <a:gd name="T8" fmla="*/ 0 60000 65536"/>
              <a:gd name="T9" fmla="*/ 0 60000 65536"/>
              <a:gd name="T10" fmla="*/ 0 60000 65536"/>
              <a:gd name="T11" fmla="*/ 0 60000 65536"/>
              <a:gd name="T12" fmla="*/ 0 w 525"/>
              <a:gd name="T13" fmla="*/ 0 h 669"/>
              <a:gd name="T14" fmla="*/ 525 w 525"/>
              <a:gd name="T15" fmla="*/ 669 h 6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" h="669">
                <a:moveTo>
                  <a:pt x="95" y="0"/>
                </a:moveTo>
                <a:lnTo>
                  <a:pt x="525" y="0"/>
                </a:lnTo>
                <a:lnTo>
                  <a:pt x="525" y="669"/>
                </a:lnTo>
                <a:lnTo>
                  <a:pt x="0" y="669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59481" name="Freeform 57"/>
          <p:cNvSpPr>
            <a:spLocks/>
          </p:cNvSpPr>
          <p:nvPr/>
        </p:nvSpPr>
        <p:spPr bwMode="auto">
          <a:xfrm>
            <a:off x="2409825" y="4870450"/>
            <a:ext cx="911225" cy="1290638"/>
          </a:xfrm>
          <a:custGeom>
            <a:avLst/>
            <a:gdLst>
              <a:gd name="T0" fmla="*/ 96 w 574"/>
              <a:gd name="T1" fmla="*/ 0 h 813"/>
              <a:gd name="T2" fmla="*/ 574 w 574"/>
              <a:gd name="T3" fmla="*/ 0 h 813"/>
              <a:gd name="T4" fmla="*/ 574 w 574"/>
              <a:gd name="T5" fmla="*/ 813 h 813"/>
              <a:gd name="T6" fmla="*/ 0 w 574"/>
              <a:gd name="T7" fmla="*/ 813 h 813"/>
              <a:gd name="T8" fmla="*/ 0 60000 65536"/>
              <a:gd name="T9" fmla="*/ 0 60000 65536"/>
              <a:gd name="T10" fmla="*/ 0 60000 65536"/>
              <a:gd name="T11" fmla="*/ 0 60000 65536"/>
              <a:gd name="T12" fmla="*/ 0 w 574"/>
              <a:gd name="T13" fmla="*/ 0 h 813"/>
              <a:gd name="T14" fmla="*/ 574 w 574"/>
              <a:gd name="T15" fmla="*/ 813 h 8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4" h="813">
                <a:moveTo>
                  <a:pt x="96" y="0"/>
                </a:moveTo>
                <a:lnTo>
                  <a:pt x="574" y="0"/>
                </a:lnTo>
                <a:lnTo>
                  <a:pt x="574" y="813"/>
                </a:lnTo>
                <a:lnTo>
                  <a:pt x="0" y="813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59476" name="Rectangle 52"/>
          <p:cNvSpPr>
            <a:spLocks noChangeArrowheads="1"/>
          </p:cNvSpPr>
          <p:nvPr/>
        </p:nvSpPr>
        <p:spPr bwMode="auto">
          <a:xfrm>
            <a:off x="2409825" y="1582738"/>
            <a:ext cx="833438" cy="32861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logic</a:t>
            </a:r>
          </a:p>
        </p:txBody>
      </p:sp>
      <p:sp>
        <p:nvSpPr>
          <p:cNvPr id="359482" name="Freeform 58"/>
          <p:cNvSpPr>
            <a:spLocks/>
          </p:cNvSpPr>
          <p:nvPr/>
        </p:nvSpPr>
        <p:spPr bwMode="auto">
          <a:xfrm>
            <a:off x="1879600" y="1608138"/>
            <a:ext cx="530225" cy="150812"/>
          </a:xfrm>
          <a:custGeom>
            <a:avLst/>
            <a:gdLst>
              <a:gd name="T0" fmla="*/ 0 w 334"/>
              <a:gd name="T1" fmla="*/ 0 h 95"/>
              <a:gd name="T2" fmla="*/ 0 w 334"/>
              <a:gd name="T3" fmla="*/ 95 h 95"/>
              <a:gd name="T4" fmla="*/ 334 w 334"/>
              <a:gd name="T5" fmla="*/ 95 h 95"/>
              <a:gd name="T6" fmla="*/ 0 60000 65536"/>
              <a:gd name="T7" fmla="*/ 0 60000 65536"/>
              <a:gd name="T8" fmla="*/ 0 60000 65536"/>
              <a:gd name="T9" fmla="*/ 0 w 334"/>
              <a:gd name="T10" fmla="*/ 0 h 95"/>
              <a:gd name="T11" fmla="*/ 334 w 334"/>
              <a:gd name="T12" fmla="*/ 95 h 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4" h="95">
                <a:moveTo>
                  <a:pt x="0" y="0"/>
                </a:moveTo>
                <a:lnTo>
                  <a:pt x="0" y="95"/>
                </a:lnTo>
                <a:lnTo>
                  <a:pt x="334" y="9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59484" name="Freeform 60"/>
          <p:cNvSpPr>
            <a:spLocks/>
          </p:cNvSpPr>
          <p:nvPr/>
        </p:nvSpPr>
        <p:spPr bwMode="auto">
          <a:xfrm>
            <a:off x="1195388" y="1608138"/>
            <a:ext cx="152400" cy="1744662"/>
          </a:xfrm>
          <a:custGeom>
            <a:avLst/>
            <a:gdLst>
              <a:gd name="T0" fmla="*/ 0 w 96"/>
              <a:gd name="T1" fmla="*/ 0 h 1099"/>
              <a:gd name="T2" fmla="*/ 0 w 96"/>
              <a:gd name="T3" fmla="*/ 1099 h 1099"/>
              <a:gd name="T4" fmla="*/ 96 w 96"/>
              <a:gd name="T5" fmla="*/ 1099 h 1099"/>
              <a:gd name="T6" fmla="*/ 0 60000 65536"/>
              <a:gd name="T7" fmla="*/ 0 60000 65536"/>
              <a:gd name="T8" fmla="*/ 0 60000 65536"/>
              <a:gd name="T9" fmla="*/ 0 w 96"/>
              <a:gd name="T10" fmla="*/ 0 h 1099"/>
              <a:gd name="T11" fmla="*/ 96 w 96"/>
              <a:gd name="T12" fmla="*/ 1099 h 10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099">
                <a:moveTo>
                  <a:pt x="0" y="0"/>
                </a:moveTo>
                <a:lnTo>
                  <a:pt x="0" y="1099"/>
                </a:lnTo>
                <a:lnTo>
                  <a:pt x="96" y="109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59485" name="Rectangle 61"/>
          <p:cNvSpPr>
            <a:spLocks noChangeArrowheads="1"/>
          </p:cNvSpPr>
          <p:nvPr/>
        </p:nvSpPr>
        <p:spPr bwMode="auto">
          <a:xfrm>
            <a:off x="895350" y="1279525"/>
            <a:ext cx="911225" cy="3286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MAR</a:t>
            </a:r>
          </a:p>
        </p:txBody>
      </p:sp>
      <p:sp>
        <p:nvSpPr>
          <p:cNvPr id="359486" name="Rectangle 62"/>
          <p:cNvSpPr>
            <a:spLocks noChangeArrowheads="1"/>
          </p:cNvSpPr>
          <p:nvPr/>
        </p:nvSpPr>
        <p:spPr bwMode="auto">
          <a:xfrm>
            <a:off x="1801813" y="1279525"/>
            <a:ext cx="153987" cy="3286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" name="Rectangle 77"/>
          <p:cNvSpPr txBox="1">
            <a:spLocks noChangeArrowheads="1"/>
          </p:cNvSpPr>
          <p:nvPr/>
        </p:nvSpPr>
        <p:spPr bwMode="auto">
          <a:xfrm>
            <a:off x="4411662" y="1433513"/>
            <a:ext cx="4579937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1" fontAlgn="base" hangingPunct="1">
              <a:lnSpc>
                <a:spcPct val="90000"/>
              </a:lnSpc>
              <a:spcBef>
                <a:spcPts val="65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entury Gothic" pitchFamily="34" charset="0"/>
              <a:buChar char="•"/>
              <a:defRPr sz="2600">
                <a:solidFill>
                  <a:schemeClr val="tx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1pPr>
            <a:lvl2pPr marL="741363" indent="-284163" algn="l" defTabSz="457200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entury Gothic" pitchFamily="34" charset="0"/>
              <a:buChar char="–"/>
              <a:defRPr sz="2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2pPr>
            <a:lvl3pPr marL="11430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entury Gothic" pitchFamily="34" charset="0"/>
              <a:buChar char="•"/>
              <a:defRPr>
                <a:solidFill>
                  <a:schemeClr val="accent2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3pPr>
            <a:lvl4pPr marL="1600200" indent="-228600" algn="l" defTabSz="457200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Century Gothic" pitchFamily="34" charset="0"/>
              <a:buChar char="–"/>
              <a:defRPr>
                <a:solidFill>
                  <a:schemeClr val="accent4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4pPr>
            <a:lvl5pPr marL="20574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Century Gothic" pitchFamily="34" charset="0"/>
              <a:buChar char="•"/>
              <a:defRPr>
                <a:solidFill>
                  <a:schemeClr val="accent4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5pPr>
            <a:lvl6pPr marL="25146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>
                <a:solidFill>
                  <a:srgbClr val="8383AD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>
                <a:solidFill>
                  <a:srgbClr val="8383AD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>
                <a:solidFill>
                  <a:srgbClr val="8383AD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>
                <a:solidFill>
                  <a:srgbClr val="8383AD"/>
                </a:solidFill>
                <a:latin typeface="+mn-lt"/>
                <a:cs typeface="+mn-cs"/>
              </a:defRPr>
            </a:lvl9pPr>
          </a:lstStyle>
          <a:p>
            <a:r>
              <a:rPr lang="en-US" sz="2200" kern="0" dirty="0"/>
              <a:t>How are data wires hooked up?</a:t>
            </a:r>
          </a:p>
          <a:p>
            <a:endParaRPr lang="en-US" sz="2200" kern="0" dirty="0"/>
          </a:p>
          <a:p>
            <a:r>
              <a:rPr lang="en-US" sz="2200" kern="0" dirty="0"/>
              <a:t>How is address hooked up?</a:t>
            </a:r>
          </a:p>
          <a:p>
            <a:endParaRPr lang="en-US" sz="2200" kern="0" dirty="0"/>
          </a:p>
          <a:p>
            <a:r>
              <a:rPr lang="en-US" sz="2200" kern="0" dirty="0"/>
              <a:t>How is CE hooked up?</a:t>
            </a:r>
          </a:p>
          <a:p>
            <a:endParaRPr lang="en-US" sz="2200" kern="0" dirty="0"/>
          </a:p>
          <a:p>
            <a:r>
              <a:rPr lang="en-US" sz="2200" kern="0" dirty="0"/>
              <a:t>How is WE hooked up?</a:t>
            </a:r>
          </a:p>
          <a:p>
            <a:endParaRPr lang="en-US" sz="2200" kern="0" dirty="0"/>
          </a:p>
          <a:p>
            <a:r>
              <a:rPr lang="en-US" sz="2200" kern="0" dirty="0"/>
              <a:t>Can we build a banked memory system out of this?</a:t>
            </a:r>
          </a:p>
          <a:p>
            <a:pPr lvl="1"/>
            <a:r>
              <a:rPr lang="en-US" sz="1800" kern="0" dirty="0"/>
              <a:t>What needs to change?</a:t>
            </a:r>
          </a:p>
          <a:p>
            <a:pPr lvl="1"/>
            <a:r>
              <a:rPr lang="en-US" sz="1800" kern="0" dirty="0"/>
              <a:t>What do we lose?</a:t>
            </a:r>
          </a:p>
        </p:txBody>
      </p:sp>
    </p:spTree>
    <p:extLst>
      <p:ext uri="{BB962C8B-B14F-4D97-AF65-F5344CB8AC3E}">
        <p14:creationId xmlns:p14="http://schemas.microsoft.com/office/powerpoint/2010/main" val="310030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9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9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59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59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0" grpId="0" animBg="1"/>
      <p:bldP spid="359432" grpId="0" animBg="1"/>
      <p:bldP spid="359433" grpId="0"/>
      <p:bldP spid="359438" grpId="0" animBg="1"/>
      <p:bldP spid="359440" grpId="0" animBg="1"/>
      <p:bldP spid="359441" grpId="0"/>
      <p:bldP spid="359450" grpId="0" animBg="1"/>
      <p:bldP spid="359460" grpId="0" animBg="1"/>
      <p:bldP spid="359466" grpId="0" animBg="1"/>
      <p:bldP spid="359467" grpId="0" animBg="1"/>
      <p:bldP spid="359468" grpId="0" animBg="1"/>
      <p:bldP spid="359473" grpId="0" animBg="1"/>
      <p:bldP spid="359474" grpId="0" animBg="1"/>
      <p:bldP spid="359478" grpId="0" animBg="1"/>
      <p:bldP spid="359479" grpId="0" animBg="1"/>
      <p:bldP spid="359480" grpId="0" animBg="1"/>
      <p:bldP spid="359481" grpId="0" animBg="1"/>
      <p:bldP spid="359476" grpId="0" animBg="1"/>
      <p:bldP spid="359482" grpId="0" animBg="1"/>
      <p:bldP spid="359484" grpId="0" animBg="1"/>
      <p:bldP spid="359485" grpId="0" animBg="1"/>
      <p:bldP spid="3594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DRAM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629763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87B40A6-18F1-41E5-A296-E5BF603E45CE}" type="slidenum">
              <a:rPr lang="en-US" altLang="en-US" sz="1000"/>
              <a:pPr algn="r" eaLnBrk="1" hangingPunct="1"/>
              <a:t>11</a:t>
            </a:fld>
            <a:endParaRPr lang="en-US" altLang="en-US" sz="1000"/>
          </a:p>
        </p:txBody>
      </p:sp>
      <p:sp>
        <p:nvSpPr>
          <p:cNvPr id="629765" name="Line 4"/>
          <p:cNvSpPr>
            <a:spLocks noChangeShapeType="1"/>
          </p:cNvSpPr>
          <p:nvPr/>
        </p:nvSpPr>
        <p:spPr bwMode="auto">
          <a:xfrm>
            <a:off x="6851650" y="3265488"/>
            <a:ext cx="455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6" name="Line 5"/>
          <p:cNvSpPr>
            <a:spLocks noChangeShapeType="1"/>
          </p:cNvSpPr>
          <p:nvPr/>
        </p:nvSpPr>
        <p:spPr bwMode="auto">
          <a:xfrm>
            <a:off x="6927850" y="3341688"/>
            <a:ext cx="303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7" name="Line 6"/>
          <p:cNvSpPr>
            <a:spLocks noChangeShapeType="1"/>
          </p:cNvSpPr>
          <p:nvPr/>
        </p:nvSpPr>
        <p:spPr bwMode="auto">
          <a:xfrm>
            <a:off x="7004050" y="3417888"/>
            <a:ext cx="15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8" name="Line 7"/>
          <p:cNvSpPr>
            <a:spLocks noChangeShapeType="1"/>
          </p:cNvSpPr>
          <p:nvPr/>
        </p:nvSpPr>
        <p:spPr bwMode="auto">
          <a:xfrm flipV="1">
            <a:off x="7080250" y="296227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9" name="Line 8"/>
          <p:cNvSpPr>
            <a:spLocks noChangeShapeType="1"/>
          </p:cNvSpPr>
          <p:nvPr/>
        </p:nvSpPr>
        <p:spPr bwMode="auto">
          <a:xfrm>
            <a:off x="6851650" y="2962275"/>
            <a:ext cx="455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0" name="Line 9"/>
          <p:cNvSpPr>
            <a:spLocks noChangeShapeType="1"/>
          </p:cNvSpPr>
          <p:nvPr/>
        </p:nvSpPr>
        <p:spPr bwMode="auto">
          <a:xfrm>
            <a:off x="6851650" y="2809875"/>
            <a:ext cx="455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1" name="Line 10"/>
          <p:cNvSpPr>
            <a:spLocks noChangeShapeType="1"/>
          </p:cNvSpPr>
          <p:nvPr/>
        </p:nvSpPr>
        <p:spPr bwMode="auto">
          <a:xfrm flipV="1">
            <a:off x="7080250" y="2506663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2" name="Line 11"/>
          <p:cNvSpPr>
            <a:spLocks noChangeShapeType="1"/>
          </p:cNvSpPr>
          <p:nvPr/>
        </p:nvSpPr>
        <p:spPr bwMode="auto">
          <a:xfrm flipH="1">
            <a:off x="6472238" y="2506663"/>
            <a:ext cx="608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3" name="Line 12"/>
          <p:cNvSpPr>
            <a:spLocks noChangeShapeType="1"/>
          </p:cNvSpPr>
          <p:nvPr/>
        </p:nvSpPr>
        <p:spPr bwMode="auto">
          <a:xfrm flipV="1">
            <a:off x="6472238" y="23542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4" name="Line 13"/>
          <p:cNvSpPr>
            <a:spLocks noChangeShapeType="1"/>
          </p:cNvSpPr>
          <p:nvPr/>
        </p:nvSpPr>
        <p:spPr bwMode="auto">
          <a:xfrm flipV="1">
            <a:off x="6018213" y="23542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9775" name="AutoShape 15"/>
          <p:cNvCxnSpPr>
            <a:cxnSpLocks noChangeShapeType="1"/>
          </p:cNvCxnSpPr>
          <p:nvPr/>
        </p:nvCxnSpPr>
        <p:spPr bwMode="auto">
          <a:xfrm>
            <a:off x="6016625" y="2354263"/>
            <a:ext cx="4556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9776" name="Line 16"/>
          <p:cNvSpPr>
            <a:spLocks noChangeShapeType="1"/>
          </p:cNvSpPr>
          <p:nvPr/>
        </p:nvSpPr>
        <p:spPr bwMode="auto">
          <a:xfrm flipH="1">
            <a:off x="5486400" y="2506663"/>
            <a:ext cx="531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7" name="Line 17"/>
          <p:cNvSpPr>
            <a:spLocks noChangeShapeType="1"/>
          </p:cNvSpPr>
          <p:nvPr/>
        </p:nvSpPr>
        <p:spPr bwMode="auto">
          <a:xfrm>
            <a:off x="6016625" y="2279650"/>
            <a:ext cx="455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8" name="Line 18"/>
          <p:cNvSpPr>
            <a:spLocks noChangeShapeType="1"/>
          </p:cNvSpPr>
          <p:nvPr/>
        </p:nvSpPr>
        <p:spPr bwMode="auto">
          <a:xfrm>
            <a:off x="4271963" y="1747838"/>
            <a:ext cx="3641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9" name="Line 19"/>
          <p:cNvSpPr>
            <a:spLocks noChangeShapeType="1"/>
          </p:cNvSpPr>
          <p:nvPr/>
        </p:nvSpPr>
        <p:spPr bwMode="auto">
          <a:xfrm>
            <a:off x="6245225" y="17478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0" name="Line 20"/>
          <p:cNvSpPr>
            <a:spLocks noChangeShapeType="1"/>
          </p:cNvSpPr>
          <p:nvPr/>
        </p:nvSpPr>
        <p:spPr bwMode="auto">
          <a:xfrm>
            <a:off x="5486400" y="685800"/>
            <a:ext cx="0" cy="311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1" name="Oval 23"/>
          <p:cNvSpPr>
            <a:spLocks noChangeArrowheads="1"/>
          </p:cNvSpPr>
          <p:nvPr/>
        </p:nvSpPr>
        <p:spPr bwMode="auto">
          <a:xfrm>
            <a:off x="6169025" y="1671638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29782" name="Oval 24"/>
          <p:cNvSpPr>
            <a:spLocks noChangeArrowheads="1"/>
          </p:cNvSpPr>
          <p:nvPr/>
        </p:nvSpPr>
        <p:spPr bwMode="auto">
          <a:xfrm>
            <a:off x="5410200" y="2430463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29783" name="Text Box 29"/>
          <p:cNvSpPr txBox="1">
            <a:spLocks noChangeArrowheads="1"/>
          </p:cNvSpPr>
          <p:nvPr/>
        </p:nvSpPr>
        <p:spPr bwMode="auto">
          <a:xfrm>
            <a:off x="3513138" y="4403725"/>
            <a:ext cx="440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What happens when you read?</a:t>
            </a:r>
          </a:p>
        </p:txBody>
      </p:sp>
      <p:sp>
        <p:nvSpPr>
          <p:cNvPr id="343072" name="Oval 32"/>
          <p:cNvSpPr>
            <a:spLocks noChangeArrowheads="1"/>
          </p:cNvSpPr>
          <p:nvPr/>
        </p:nvSpPr>
        <p:spPr bwMode="auto">
          <a:xfrm>
            <a:off x="6851650" y="2657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43073" name="Oval 33"/>
          <p:cNvSpPr>
            <a:spLocks noChangeArrowheads="1"/>
          </p:cNvSpPr>
          <p:nvPr/>
        </p:nvSpPr>
        <p:spPr bwMode="auto">
          <a:xfrm>
            <a:off x="7004050" y="2657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43074" name="Oval 34"/>
          <p:cNvSpPr>
            <a:spLocks noChangeArrowheads="1"/>
          </p:cNvSpPr>
          <p:nvPr/>
        </p:nvSpPr>
        <p:spPr bwMode="auto">
          <a:xfrm>
            <a:off x="7156450" y="2657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pic>
        <p:nvPicPr>
          <p:cNvPr id="629787" name="Picture 43" descr="MPPH03836I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820863"/>
            <a:ext cx="289877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9788" name="Picture 47" descr="MPj0433143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79650"/>
            <a:ext cx="1379537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95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218 L -0.17379 -0.03218 L -0.17379 0.17777 " pathEditMode="relative" ptsTypes="AAAA">
                                      <p:cBhvr>
                                        <p:cTn id="6" dur="2000" fill="hold"/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218 L -0.17379 -0.03218 L -0.17379 0.17777 " pathEditMode="relative" ptsTypes="AAAA">
                                      <p:cBhvr>
                                        <p:cTn id="8" dur="2000" fill="hold"/>
                                        <p:tgtEl>
                                          <p:spTgt spid="343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218 L -0.17379 -0.03218 L -0.17379 0.17777 " pathEditMode="relative" ptsTypes="AAAA">
                                      <p:cBhvr>
                                        <p:cTn id="10" dur="2000" fill="hold"/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72" grpId="0" animBg="1"/>
      <p:bldP spid="343073" grpId="0" animBg="1"/>
      <p:bldP spid="3430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DRAM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629763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87B40A6-18F1-41E5-A296-E5BF603E45CE}" type="slidenum">
              <a:rPr lang="en-US" altLang="en-US" sz="1000"/>
              <a:pPr algn="r" eaLnBrk="1" hangingPunct="1"/>
              <a:t>12</a:t>
            </a:fld>
            <a:endParaRPr lang="en-US" altLang="en-US" sz="1000"/>
          </a:p>
        </p:txBody>
      </p:sp>
      <p:sp>
        <p:nvSpPr>
          <p:cNvPr id="629765" name="Line 4"/>
          <p:cNvSpPr>
            <a:spLocks noChangeShapeType="1"/>
          </p:cNvSpPr>
          <p:nvPr/>
        </p:nvSpPr>
        <p:spPr bwMode="auto">
          <a:xfrm>
            <a:off x="6851650" y="3265488"/>
            <a:ext cx="455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6" name="Line 5"/>
          <p:cNvSpPr>
            <a:spLocks noChangeShapeType="1"/>
          </p:cNvSpPr>
          <p:nvPr/>
        </p:nvSpPr>
        <p:spPr bwMode="auto">
          <a:xfrm>
            <a:off x="6927850" y="3341688"/>
            <a:ext cx="303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7" name="Line 6"/>
          <p:cNvSpPr>
            <a:spLocks noChangeShapeType="1"/>
          </p:cNvSpPr>
          <p:nvPr/>
        </p:nvSpPr>
        <p:spPr bwMode="auto">
          <a:xfrm>
            <a:off x="7004050" y="3417888"/>
            <a:ext cx="15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8" name="Line 7"/>
          <p:cNvSpPr>
            <a:spLocks noChangeShapeType="1"/>
          </p:cNvSpPr>
          <p:nvPr/>
        </p:nvSpPr>
        <p:spPr bwMode="auto">
          <a:xfrm flipV="1">
            <a:off x="7080250" y="296227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9" name="Line 8"/>
          <p:cNvSpPr>
            <a:spLocks noChangeShapeType="1"/>
          </p:cNvSpPr>
          <p:nvPr/>
        </p:nvSpPr>
        <p:spPr bwMode="auto">
          <a:xfrm>
            <a:off x="6851650" y="2962275"/>
            <a:ext cx="455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0" name="Line 9"/>
          <p:cNvSpPr>
            <a:spLocks noChangeShapeType="1"/>
          </p:cNvSpPr>
          <p:nvPr/>
        </p:nvSpPr>
        <p:spPr bwMode="auto">
          <a:xfrm>
            <a:off x="6851650" y="2809875"/>
            <a:ext cx="455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1" name="Line 10"/>
          <p:cNvSpPr>
            <a:spLocks noChangeShapeType="1"/>
          </p:cNvSpPr>
          <p:nvPr/>
        </p:nvSpPr>
        <p:spPr bwMode="auto">
          <a:xfrm flipV="1">
            <a:off x="7080250" y="2506663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2" name="Line 11"/>
          <p:cNvSpPr>
            <a:spLocks noChangeShapeType="1"/>
          </p:cNvSpPr>
          <p:nvPr/>
        </p:nvSpPr>
        <p:spPr bwMode="auto">
          <a:xfrm flipH="1">
            <a:off x="6472238" y="2506663"/>
            <a:ext cx="608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3" name="Line 12"/>
          <p:cNvSpPr>
            <a:spLocks noChangeShapeType="1"/>
          </p:cNvSpPr>
          <p:nvPr/>
        </p:nvSpPr>
        <p:spPr bwMode="auto">
          <a:xfrm flipV="1">
            <a:off x="6472238" y="23542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4" name="Line 13"/>
          <p:cNvSpPr>
            <a:spLocks noChangeShapeType="1"/>
          </p:cNvSpPr>
          <p:nvPr/>
        </p:nvSpPr>
        <p:spPr bwMode="auto">
          <a:xfrm flipV="1">
            <a:off x="6018213" y="23542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9775" name="AutoShape 15"/>
          <p:cNvCxnSpPr>
            <a:cxnSpLocks noChangeShapeType="1"/>
          </p:cNvCxnSpPr>
          <p:nvPr/>
        </p:nvCxnSpPr>
        <p:spPr bwMode="auto">
          <a:xfrm>
            <a:off x="6016625" y="2354263"/>
            <a:ext cx="4556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9776" name="Line 16"/>
          <p:cNvSpPr>
            <a:spLocks noChangeShapeType="1"/>
          </p:cNvSpPr>
          <p:nvPr/>
        </p:nvSpPr>
        <p:spPr bwMode="auto">
          <a:xfrm flipH="1">
            <a:off x="5486400" y="2506663"/>
            <a:ext cx="531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7" name="Line 17"/>
          <p:cNvSpPr>
            <a:spLocks noChangeShapeType="1"/>
          </p:cNvSpPr>
          <p:nvPr/>
        </p:nvSpPr>
        <p:spPr bwMode="auto">
          <a:xfrm>
            <a:off x="6016625" y="2279650"/>
            <a:ext cx="455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8" name="Line 18"/>
          <p:cNvSpPr>
            <a:spLocks noChangeShapeType="1"/>
          </p:cNvSpPr>
          <p:nvPr/>
        </p:nvSpPr>
        <p:spPr bwMode="auto">
          <a:xfrm>
            <a:off x="4271963" y="1747838"/>
            <a:ext cx="3641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9" name="Line 19"/>
          <p:cNvSpPr>
            <a:spLocks noChangeShapeType="1"/>
          </p:cNvSpPr>
          <p:nvPr/>
        </p:nvSpPr>
        <p:spPr bwMode="auto">
          <a:xfrm>
            <a:off x="6245225" y="17478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0" name="Line 20"/>
          <p:cNvSpPr>
            <a:spLocks noChangeShapeType="1"/>
          </p:cNvSpPr>
          <p:nvPr/>
        </p:nvSpPr>
        <p:spPr bwMode="auto">
          <a:xfrm>
            <a:off x="5486400" y="685800"/>
            <a:ext cx="0" cy="311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1" name="Oval 23"/>
          <p:cNvSpPr>
            <a:spLocks noChangeArrowheads="1"/>
          </p:cNvSpPr>
          <p:nvPr/>
        </p:nvSpPr>
        <p:spPr bwMode="auto">
          <a:xfrm>
            <a:off x="6169025" y="1671638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29782" name="Oval 24"/>
          <p:cNvSpPr>
            <a:spLocks noChangeArrowheads="1"/>
          </p:cNvSpPr>
          <p:nvPr/>
        </p:nvSpPr>
        <p:spPr bwMode="auto">
          <a:xfrm>
            <a:off x="5410200" y="2430463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29783" name="Text Box 29"/>
          <p:cNvSpPr txBox="1">
            <a:spLocks noChangeArrowheads="1"/>
          </p:cNvSpPr>
          <p:nvPr/>
        </p:nvSpPr>
        <p:spPr bwMode="auto">
          <a:xfrm>
            <a:off x="3513138" y="4403725"/>
            <a:ext cx="440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What happens when you read?</a:t>
            </a:r>
          </a:p>
        </p:txBody>
      </p:sp>
      <p:sp>
        <p:nvSpPr>
          <p:cNvPr id="343072" name="Oval 32"/>
          <p:cNvSpPr>
            <a:spLocks noChangeArrowheads="1"/>
          </p:cNvSpPr>
          <p:nvPr/>
        </p:nvSpPr>
        <p:spPr bwMode="auto">
          <a:xfrm>
            <a:off x="6851650" y="2657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43073" name="Oval 33"/>
          <p:cNvSpPr>
            <a:spLocks noChangeArrowheads="1"/>
          </p:cNvSpPr>
          <p:nvPr/>
        </p:nvSpPr>
        <p:spPr bwMode="auto">
          <a:xfrm>
            <a:off x="7004050" y="2657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43074" name="Oval 34"/>
          <p:cNvSpPr>
            <a:spLocks noChangeArrowheads="1"/>
          </p:cNvSpPr>
          <p:nvPr/>
        </p:nvSpPr>
        <p:spPr bwMode="auto">
          <a:xfrm>
            <a:off x="7156450" y="2657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pic>
        <p:nvPicPr>
          <p:cNvPr id="629787" name="Picture 43" descr="MPPH03836I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820863"/>
            <a:ext cx="289877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9788" name="Picture 47" descr="MPj0433143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79650"/>
            <a:ext cx="1379537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9790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3595688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9791" name="Text Box 31"/>
          <p:cNvSpPr txBox="1">
            <a:spLocks noChangeArrowheads="1"/>
          </p:cNvSpPr>
          <p:nvPr/>
        </p:nvSpPr>
        <p:spPr bwMode="auto">
          <a:xfrm>
            <a:off x="1371600" y="6553200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>
                <a:latin typeface="Century Gothic" pitchFamily="34" charset="0"/>
                <a:cs typeface="Courier New" pitchFamily="49" charset="0"/>
              </a:rPr>
              <a:t>Infineon 80nm</a:t>
            </a:r>
          </a:p>
          <a:p>
            <a:pPr algn="ctr" eaLnBrk="0" hangingPunct="0"/>
            <a:r>
              <a:rPr lang="en-US" sz="1200" b="1">
                <a:latin typeface="Century Gothic" pitchFamily="34" charset="0"/>
                <a:cs typeface="Courier New" pitchFamily="49" charset="0"/>
              </a:rPr>
              <a:t> </a:t>
            </a:r>
          </a:p>
        </p:txBody>
      </p:sp>
      <p:pic>
        <p:nvPicPr>
          <p:cNvPr id="629792" name="Picture 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979963"/>
            <a:ext cx="3754437" cy="253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94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DRAM Refresh</a:t>
            </a:r>
          </a:p>
        </p:txBody>
      </p:sp>
      <p:sp>
        <p:nvSpPr>
          <p:cNvPr id="6318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Capacitor holding value leaks, eventually you will lose information (everything turns to 0)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How do you maintain the values in DRAM?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631811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F5BE04D-5D21-4A01-AA69-CB6F4402F88A}" type="slidenum">
              <a:rPr lang="en-US" altLang="en-US" sz="1000"/>
              <a:pPr algn="r" eaLnBrk="1" hangingPunct="1"/>
              <a:t>13</a:t>
            </a:fld>
            <a:endParaRPr lang="en-US" altLang="en-US" sz="1000"/>
          </a:p>
        </p:txBody>
      </p:sp>
      <p:pic>
        <p:nvPicPr>
          <p:cNvPr id="631814" name="Picture 5" descr="MMj0234721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88" y="1911350"/>
            <a:ext cx="159702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72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Simplified DRAM Internal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0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634883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9A9165C-59B2-488D-A954-641869A24C6E}" type="slidenum">
              <a:rPr lang="en-US" altLang="en-US" sz="1000"/>
              <a:pPr algn="r" eaLnBrk="1" hangingPunct="1"/>
              <a:t>14</a:t>
            </a:fld>
            <a:endParaRPr lang="en-US" altLang="en-US" sz="1000"/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4038600" y="2289175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86" name="Rectangle 6"/>
          <p:cNvSpPr>
            <a:spLocks noChangeArrowheads="1"/>
          </p:cNvSpPr>
          <p:nvPr/>
        </p:nvSpPr>
        <p:spPr bwMode="auto">
          <a:xfrm>
            <a:off x="4645025" y="2289175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87" name="Rectangle 7"/>
          <p:cNvSpPr>
            <a:spLocks noChangeArrowheads="1"/>
          </p:cNvSpPr>
          <p:nvPr/>
        </p:nvSpPr>
        <p:spPr bwMode="auto">
          <a:xfrm>
            <a:off x="5251450" y="2289175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5857875" y="2289175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89" name="Rectangle 9"/>
          <p:cNvSpPr>
            <a:spLocks noChangeArrowheads="1"/>
          </p:cNvSpPr>
          <p:nvPr/>
        </p:nvSpPr>
        <p:spPr bwMode="auto">
          <a:xfrm>
            <a:off x="4040188" y="2894013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0" name="Rectangle 10"/>
          <p:cNvSpPr>
            <a:spLocks noChangeArrowheads="1"/>
          </p:cNvSpPr>
          <p:nvPr/>
        </p:nvSpPr>
        <p:spPr bwMode="auto">
          <a:xfrm>
            <a:off x="4646613" y="2894013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1" name="Rectangle 11"/>
          <p:cNvSpPr>
            <a:spLocks noChangeArrowheads="1"/>
          </p:cNvSpPr>
          <p:nvPr/>
        </p:nvSpPr>
        <p:spPr bwMode="auto">
          <a:xfrm>
            <a:off x="5253038" y="2894013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2" name="Rectangle 12"/>
          <p:cNvSpPr>
            <a:spLocks noChangeArrowheads="1"/>
          </p:cNvSpPr>
          <p:nvPr/>
        </p:nvSpPr>
        <p:spPr bwMode="auto">
          <a:xfrm>
            <a:off x="5859463" y="2894013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3" name="Rectangle 13"/>
          <p:cNvSpPr>
            <a:spLocks noChangeArrowheads="1"/>
          </p:cNvSpPr>
          <p:nvPr/>
        </p:nvSpPr>
        <p:spPr bwMode="auto">
          <a:xfrm>
            <a:off x="4041775" y="3502025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4" name="Rectangle 14"/>
          <p:cNvSpPr>
            <a:spLocks noChangeArrowheads="1"/>
          </p:cNvSpPr>
          <p:nvPr/>
        </p:nvSpPr>
        <p:spPr bwMode="auto">
          <a:xfrm>
            <a:off x="4648200" y="3502025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5" name="Rectangle 15"/>
          <p:cNvSpPr>
            <a:spLocks noChangeArrowheads="1"/>
          </p:cNvSpPr>
          <p:nvPr/>
        </p:nvSpPr>
        <p:spPr bwMode="auto">
          <a:xfrm>
            <a:off x="5254625" y="3502025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6" name="Rectangle 16"/>
          <p:cNvSpPr>
            <a:spLocks noChangeArrowheads="1"/>
          </p:cNvSpPr>
          <p:nvPr/>
        </p:nvSpPr>
        <p:spPr bwMode="auto">
          <a:xfrm>
            <a:off x="5861050" y="3502025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7" name="Rectangle 17"/>
          <p:cNvSpPr>
            <a:spLocks noChangeArrowheads="1"/>
          </p:cNvSpPr>
          <p:nvPr/>
        </p:nvSpPr>
        <p:spPr bwMode="auto">
          <a:xfrm>
            <a:off x="4043363" y="4110038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8" name="Rectangle 18"/>
          <p:cNvSpPr>
            <a:spLocks noChangeArrowheads="1"/>
          </p:cNvSpPr>
          <p:nvPr/>
        </p:nvSpPr>
        <p:spPr bwMode="auto">
          <a:xfrm>
            <a:off x="4649788" y="4110038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9" name="Rectangle 19"/>
          <p:cNvSpPr>
            <a:spLocks noChangeArrowheads="1"/>
          </p:cNvSpPr>
          <p:nvPr/>
        </p:nvSpPr>
        <p:spPr bwMode="auto">
          <a:xfrm>
            <a:off x="5256213" y="4110038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900" name="Rectangle 20"/>
          <p:cNvSpPr>
            <a:spLocks noChangeArrowheads="1"/>
          </p:cNvSpPr>
          <p:nvPr/>
        </p:nvSpPr>
        <p:spPr bwMode="auto">
          <a:xfrm>
            <a:off x="5862638" y="4110038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901" name="Rectangle 21"/>
          <p:cNvSpPr>
            <a:spLocks noChangeArrowheads="1"/>
          </p:cNvSpPr>
          <p:nvPr/>
        </p:nvSpPr>
        <p:spPr bwMode="auto">
          <a:xfrm>
            <a:off x="3206750" y="2138363"/>
            <a:ext cx="606425" cy="22764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Row</a:t>
            </a:r>
          </a:p>
        </p:txBody>
      </p:sp>
      <p:sp>
        <p:nvSpPr>
          <p:cNvPr id="634902" name="Rectangle 22"/>
          <p:cNvSpPr>
            <a:spLocks noChangeArrowheads="1"/>
          </p:cNvSpPr>
          <p:nvPr/>
        </p:nvSpPr>
        <p:spPr bwMode="auto">
          <a:xfrm>
            <a:off x="4040188" y="4641850"/>
            <a:ext cx="227806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Column</a:t>
            </a:r>
          </a:p>
        </p:txBody>
      </p:sp>
      <p:cxnSp>
        <p:nvCxnSpPr>
          <p:cNvPr id="634903" name="AutoShape 24"/>
          <p:cNvCxnSpPr>
            <a:cxnSpLocks noChangeShapeType="1"/>
            <a:endCxn id="634902" idx="1"/>
          </p:cNvCxnSpPr>
          <p:nvPr/>
        </p:nvCxnSpPr>
        <p:spPr bwMode="auto">
          <a:xfrm>
            <a:off x="2371725" y="4794250"/>
            <a:ext cx="1668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04" name="AutoShape 25"/>
          <p:cNvCxnSpPr>
            <a:cxnSpLocks noChangeShapeType="1"/>
            <a:endCxn id="634901" idx="2"/>
          </p:cNvCxnSpPr>
          <p:nvPr/>
        </p:nvCxnSpPr>
        <p:spPr bwMode="auto">
          <a:xfrm flipV="1">
            <a:off x="2219325" y="4414838"/>
            <a:ext cx="1290638" cy="3794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05" name="Line 26"/>
          <p:cNvSpPr>
            <a:spLocks noChangeShapeType="1"/>
          </p:cNvSpPr>
          <p:nvPr/>
        </p:nvSpPr>
        <p:spPr bwMode="auto">
          <a:xfrm>
            <a:off x="3813175" y="2212975"/>
            <a:ext cx="235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06" name="Line 27"/>
          <p:cNvSpPr>
            <a:spLocks noChangeShapeType="1"/>
          </p:cNvSpPr>
          <p:nvPr/>
        </p:nvSpPr>
        <p:spPr bwMode="auto">
          <a:xfrm>
            <a:off x="3813175" y="2820988"/>
            <a:ext cx="235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07" name="Line 28"/>
          <p:cNvSpPr>
            <a:spLocks noChangeShapeType="1"/>
          </p:cNvSpPr>
          <p:nvPr/>
        </p:nvSpPr>
        <p:spPr bwMode="auto">
          <a:xfrm>
            <a:off x="3813175" y="3429000"/>
            <a:ext cx="235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08" name="Line 29"/>
          <p:cNvSpPr>
            <a:spLocks noChangeShapeType="1"/>
          </p:cNvSpPr>
          <p:nvPr/>
        </p:nvSpPr>
        <p:spPr bwMode="auto">
          <a:xfrm>
            <a:off x="3813175" y="4037013"/>
            <a:ext cx="235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09" name="Freeform 32"/>
          <p:cNvSpPr>
            <a:spLocks/>
          </p:cNvSpPr>
          <p:nvPr/>
        </p:nvSpPr>
        <p:spPr bwMode="auto">
          <a:xfrm>
            <a:off x="4344988" y="2441575"/>
            <a:ext cx="76200" cy="2200275"/>
          </a:xfrm>
          <a:custGeom>
            <a:avLst/>
            <a:gdLst>
              <a:gd name="T0" fmla="*/ 0 w 48"/>
              <a:gd name="T1" fmla="*/ 0 h 1386"/>
              <a:gd name="T2" fmla="*/ 48 w 48"/>
              <a:gd name="T3" fmla="*/ 0 h 1386"/>
              <a:gd name="T4" fmla="*/ 48 w 48"/>
              <a:gd name="T5" fmla="*/ 1386 h 1386"/>
              <a:gd name="T6" fmla="*/ 0 60000 65536"/>
              <a:gd name="T7" fmla="*/ 0 60000 65536"/>
              <a:gd name="T8" fmla="*/ 0 60000 65536"/>
              <a:gd name="T9" fmla="*/ 0 w 48"/>
              <a:gd name="T10" fmla="*/ 0 h 1386"/>
              <a:gd name="T11" fmla="*/ 48 w 48"/>
              <a:gd name="T12" fmla="*/ 1386 h 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386">
                <a:moveTo>
                  <a:pt x="0" y="0"/>
                </a:moveTo>
                <a:lnTo>
                  <a:pt x="48" y="0"/>
                </a:lnTo>
                <a:lnTo>
                  <a:pt x="48" y="13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910" name="Freeform 33"/>
          <p:cNvSpPr>
            <a:spLocks/>
          </p:cNvSpPr>
          <p:nvPr/>
        </p:nvSpPr>
        <p:spPr bwMode="auto">
          <a:xfrm>
            <a:off x="4951413" y="2441575"/>
            <a:ext cx="76200" cy="2200275"/>
          </a:xfrm>
          <a:custGeom>
            <a:avLst/>
            <a:gdLst>
              <a:gd name="T0" fmla="*/ 0 w 48"/>
              <a:gd name="T1" fmla="*/ 0 h 1386"/>
              <a:gd name="T2" fmla="*/ 48 w 48"/>
              <a:gd name="T3" fmla="*/ 0 h 1386"/>
              <a:gd name="T4" fmla="*/ 48 w 48"/>
              <a:gd name="T5" fmla="*/ 1386 h 1386"/>
              <a:gd name="T6" fmla="*/ 0 60000 65536"/>
              <a:gd name="T7" fmla="*/ 0 60000 65536"/>
              <a:gd name="T8" fmla="*/ 0 60000 65536"/>
              <a:gd name="T9" fmla="*/ 0 w 48"/>
              <a:gd name="T10" fmla="*/ 0 h 1386"/>
              <a:gd name="T11" fmla="*/ 48 w 48"/>
              <a:gd name="T12" fmla="*/ 1386 h 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386">
                <a:moveTo>
                  <a:pt x="0" y="0"/>
                </a:moveTo>
                <a:lnTo>
                  <a:pt x="48" y="0"/>
                </a:lnTo>
                <a:lnTo>
                  <a:pt x="48" y="13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911" name="Freeform 34"/>
          <p:cNvSpPr>
            <a:spLocks/>
          </p:cNvSpPr>
          <p:nvPr/>
        </p:nvSpPr>
        <p:spPr bwMode="auto">
          <a:xfrm>
            <a:off x="5557838" y="2441575"/>
            <a:ext cx="76200" cy="2200275"/>
          </a:xfrm>
          <a:custGeom>
            <a:avLst/>
            <a:gdLst>
              <a:gd name="T0" fmla="*/ 0 w 48"/>
              <a:gd name="T1" fmla="*/ 0 h 1386"/>
              <a:gd name="T2" fmla="*/ 48 w 48"/>
              <a:gd name="T3" fmla="*/ 0 h 1386"/>
              <a:gd name="T4" fmla="*/ 48 w 48"/>
              <a:gd name="T5" fmla="*/ 1386 h 1386"/>
              <a:gd name="T6" fmla="*/ 0 60000 65536"/>
              <a:gd name="T7" fmla="*/ 0 60000 65536"/>
              <a:gd name="T8" fmla="*/ 0 60000 65536"/>
              <a:gd name="T9" fmla="*/ 0 w 48"/>
              <a:gd name="T10" fmla="*/ 0 h 1386"/>
              <a:gd name="T11" fmla="*/ 48 w 48"/>
              <a:gd name="T12" fmla="*/ 1386 h 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386">
                <a:moveTo>
                  <a:pt x="0" y="0"/>
                </a:moveTo>
                <a:lnTo>
                  <a:pt x="48" y="0"/>
                </a:lnTo>
                <a:lnTo>
                  <a:pt x="48" y="13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912" name="Freeform 35"/>
          <p:cNvSpPr>
            <a:spLocks/>
          </p:cNvSpPr>
          <p:nvPr/>
        </p:nvSpPr>
        <p:spPr bwMode="auto">
          <a:xfrm>
            <a:off x="6164263" y="2441575"/>
            <a:ext cx="76200" cy="2200275"/>
          </a:xfrm>
          <a:custGeom>
            <a:avLst/>
            <a:gdLst>
              <a:gd name="T0" fmla="*/ 0 w 48"/>
              <a:gd name="T1" fmla="*/ 0 h 1386"/>
              <a:gd name="T2" fmla="*/ 48 w 48"/>
              <a:gd name="T3" fmla="*/ 0 h 1386"/>
              <a:gd name="T4" fmla="*/ 48 w 48"/>
              <a:gd name="T5" fmla="*/ 1386 h 1386"/>
              <a:gd name="T6" fmla="*/ 0 60000 65536"/>
              <a:gd name="T7" fmla="*/ 0 60000 65536"/>
              <a:gd name="T8" fmla="*/ 0 60000 65536"/>
              <a:gd name="T9" fmla="*/ 0 w 48"/>
              <a:gd name="T10" fmla="*/ 0 h 1386"/>
              <a:gd name="T11" fmla="*/ 48 w 48"/>
              <a:gd name="T12" fmla="*/ 1386 h 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386">
                <a:moveTo>
                  <a:pt x="0" y="0"/>
                </a:moveTo>
                <a:lnTo>
                  <a:pt x="48" y="0"/>
                </a:lnTo>
                <a:lnTo>
                  <a:pt x="48" y="13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913" name="Line 36"/>
          <p:cNvSpPr>
            <a:spLocks noChangeShapeType="1"/>
          </p:cNvSpPr>
          <p:nvPr/>
        </p:nvSpPr>
        <p:spPr bwMode="auto">
          <a:xfrm>
            <a:off x="4192588" y="2212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4" name="Line 37"/>
          <p:cNvSpPr>
            <a:spLocks noChangeShapeType="1"/>
          </p:cNvSpPr>
          <p:nvPr/>
        </p:nvSpPr>
        <p:spPr bwMode="auto">
          <a:xfrm>
            <a:off x="4800600" y="2212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5" name="Line 38"/>
          <p:cNvSpPr>
            <a:spLocks noChangeShapeType="1"/>
          </p:cNvSpPr>
          <p:nvPr/>
        </p:nvSpPr>
        <p:spPr bwMode="auto">
          <a:xfrm>
            <a:off x="5408613" y="2212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6" name="Line 39"/>
          <p:cNvSpPr>
            <a:spLocks noChangeShapeType="1"/>
          </p:cNvSpPr>
          <p:nvPr/>
        </p:nvSpPr>
        <p:spPr bwMode="auto">
          <a:xfrm>
            <a:off x="6016625" y="2212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7" name="Line 40"/>
          <p:cNvSpPr>
            <a:spLocks noChangeShapeType="1"/>
          </p:cNvSpPr>
          <p:nvPr/>
        </p:nvSpPr>
        <p:spPr bwMode="auto">
          <a:xfrm>
            <a:off x="4192588" y="282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8" name="Line 41"/>
          <p:cNvSpPr>
            <a:spLocks noChangeShapeType="1"/>
          </p:cNvSpPr>
          <p:nvPr/>
        </p:nvSpPr>
        <p:spPr bwMode="auto">
          <a:xfrm>
            <a:off x="4800600" y="282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9" name="Line 42"/>
          <p:cNvSpPr>
            <a:spLocks noChangeShapeType="1"/>
          </p:cNvSpPr>
          <p:nvPr/>
        </p:nvSpPr>
        <p:spPr bwMode="auto">
          <a:xfrm>
            <a:off x="5408613" y="282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0" name="Line 43"/>
          <p:cNvSpPr>
            <a:spLocks noChangeShapeType="1"/>
          </p:cNvSpPr>
          <p:nvPr/>
        </p:nvSpPr>
        <p:spPr bwMode="auto">
          <a:xfrm>
            <a:off x="6016625" y="282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1" name="Line 44"/>
          <p:cNvSpPr>
            <a:spLocks noChangeShapeType="1"/>
          </p:cNvSpPr>
          <p:nvPr/>
        </p:nvSpPr>
        <p:spPr bwMode="auto">
          <a:xfrm>
            <a:off x="4192588" y="34274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2" name="Line 45"/>
          <p:cNvSpPr>
            <a:spLocks noChangeShapeType="1"/>
          </p:cNvSpPr>
          <p:nvPr/>
        </p:nvSpPr>
        <p:spPr bwMode="auto">
          <a:xfrm>
            <a:off x="4800600" y="34274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3" name="Line 46"/>
          <p:cNvSpPr>
            <a:spLocks noChangeShapeType="1"/>
          </p:cNvSpPr>
          <p:nvPr/>
        </p:nvSpPr>
        <p:spPr bwMode="auto">
          <a:xfrm>
            <a:off x="5408613" y="34274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4" name="Line 47"/>
          <p:cNvSpPr>
            <a:spLocks noChangeShapeType="1"/>
          </p:cNvSpPr>
          <p:nvPr/>
        </p:nvSpPr>
        <p:spPr bwMode="auto">
          <a:xfrm>
            <a:off x="6016625" y="34274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5" name="Line 48"/>
          <p:cNvSpPr>
            <a:spLocks noChangeShapeType="1"/>
          </p:cNvSpPr>
          <p:nvPr/>
        </p:nvSpPr>
        <p:spPr bwMode="auto">
          <a:xfrm>
            <a:off x="4192588" y="40338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6" name="Line 49"/>
          <p:cNvSpPr>
            <a:spLocks noChangeShapeType="1"/>
          </p:cNvSpPr>
          <p:nvPr/>
        </p:nvSpPr>
        <p:spPr bwMode="auto">
          <a:xfrm>
            <a:off x="4800600" y="40338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7" name="Line 50"/>
          <p:cNvSpPr>
            <a:spLocks noChangeShapeType="1"/>
          </p:cNvSpPr>
          <p:nvPr/>
        </p:nvSpPr>
        <p:spPr bwMode="auto">
          <a:xfrm>
            <a:off x="5408613" y="40338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8" name="Line 51"/>
          <p:cNvSpPr>
            <a:spLocks noChangeShapeType="1"/>
          </p:cNvSpPr>
          <p:nvPr/>
        </p:nvSpPr>
        <p:spPr bwMode="auto">
          <a:xfrm>
            <a:off x="6016625" y="40338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9" name="Line 52"/>
          <p:cNvSpPr>
            <a:spLocks noChangeShapeType="1"/>
          </p:cNvSpPr>
          <p:nvPr/>
        </p:nvSpPr>
        <p:spPr bwMode="auto">
          <a:xfrm>
            <a:off x="5180013" y="4946650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0" name="Line 57"/>
          <p:cNvSpPr>
            <a:spLocks noChangeShapeType="1"/>
          </p:cNvSpPr>
          <p:nvPr/>
        </p:nvSpPr>
        <p:spPr bwMode="auto">
          <a:xfrm>
            <a:off x="2825750" y="418782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1" name="Text Box 58"/>
          <p:cNvSpPr txBox="1">
            <a:spLocks noChangeArrowheads="1"/>
          </p:cNvSpPr>
          <p:nvPr/>
        </p:nvSpPr>
        <p:spPr bwMode="auto">
          <a:xfrm>
            <a:off x="2246313" y="4046538"/>
            <a:ext cx="550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RAS</a:t>
            </a:r>
          </a:p>
        </p:txBody>
      </p:sp>
      <p:sp>
        <p:nvSpPr>
          <p:cNvPr id="634932" name="Text Box 60"/>
          <p:cNvSpPr txBox="1">
            <a:spLocks noChangeArrowheads="1"/>
          </p:cNvSpPr>
          <p:nvPr/>
        </p:nvSpPr>
        <p:spPr bwMode="auto">
          <a:xfrm>
            <a:off x="3189288" y="4870450"/>
            <a:ext cx="550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CAS</a:t>
            </a:r>
          </a:p>
        </p:txBody>
      </p:sp>
      <p:sp>
        <p:nvSpPr>
          <p:cNvPr id="634933" name="Line 63"/>
          <p:cNvSpPr>
            <a:spLocks noChangeShapeType="1"/>
          </p:cNvSpPr>
          <p:nvPr/>
        </p:nvSpPr>
        <p:spPr bwMode="auto">
          <a:xfrm>
            <a:off x="3740150" y="4946650"/>
            <a:ext cx="303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4" name="Text Box 67"/>
          <p:cNvSpPr txBox="1">
            <a:spLocks noChangeArrowheads="1"/>
          </p:cNvSpPr>
          <p:nvPr/>
        </p:nvSpPr>
        <p:spPr bwMode="auto">
          <a:xfrm>
            <a:off x="1665288" y="4641850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Addr</a:t>
            </a:r>
          </a:p>
        </p:txBody>
      </p:sp>
      <p:sp>
        <p:nvSpPr>
          <p:cNvPr id="634936" name="Rectangle 55"/>
          <p:cNvSpPr>
            <a:spLocks noChangeArrowheads="1"/>
          </p:cNvSpPr>
          <p:nvPr/>
        </p:nvSpPr>
        <p:spPr bwMode="auto">
          <a:xfrm>
            <a:off x="3276600" y="4110038"/>
            <a:ext cx="463550" cy="2413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937" name="Isosceles Triangle 56"/>
          <p:cNvSpPr>
            <a:spLocks noChangeArrowheads="1"/>
          </p:cNvSpPr>
          <p:nvPr/>
        </p:nvSpPr>
        <p:spPr bwMode="auto">
          <a:xfrm rot="5400000">
            <a:off x="3289300" y="4175125"/>
            <a:ext cx="125413" cy="150813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8" name="Trapezoid 57"/>
          <p:cNvSpPr/>
          <p:nvPr/>
        </p:nvSpPr>
        <p:spPr bwMode="auto">
          <a:xfrm rot="10800000">
            <a:off x="3271838" y="3806825"/>
            <a:ext cx="468312" cy="150813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cxnSp>
        <p:nvCxnSpPr>
          <p:cNvPr id="634939" name="Straight Arrow Connector 59"/>
          <p:cNvCxnSpPr>
            <a:cxnSpLocks noChangeShapeType="1"/>
            <a:stCxn id="634936" idx="0"/>
            <a:endCxn id="58" idx="0"/>
          </p:cNvCxnSpPr>
          <p:nvPr/>
        </p:nvCxnSpPr>
        <p:spPr bwMode="auto">
          <a:xfrm rot="16200000" flipV="1">
            <a:off x="3431382" y="4033044"/>
            <a:ext cx="152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7185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CC"/>
                </a:solidFill>
              </a:rPr>
              <a:t>Simplified DRAM Internal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0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671747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B0D8CA5-448A-4E5B-83FF-6C6F5C8FF1B8}" type="slidenum">
              <a:rPr lang="en-US" altLang="en-US" sz="1000"/>
              <a:pPr algn="r" eaLnBrk="1" hangingPunct="1"/>
              <a:t>15</a:t>
            </a:fld>
            <a:endParaRPr lang="en-US" altLang="en-US" sz="1000"/>
          </a:p>
        </p:txBody>
      </p:sp>
      <p:sp>
        <p:nvSpPr>
          <p:cNvPr id="671749" name="Rectangle 5"/>
          <p:cNvSpPr>
            <a:spLocks noChangeArrowheads="1"/>
          </p:cNvSpPr>
          <p:nvPr/>
        </p:nvSpPr>
        <p:spPr bwMode="auto">
          <a:xfrm>
            <a:off x="4038600" y="1535113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50" name="Rectangle 6"/>
          <p:cNvSpPr>
            <a:spLocks noChangeArrowheads="1"/>
          </p:cNvSpPr>
          <p:nvPr/>
        </p:nvSpPr>
        <p:spPr bwMode="auto">
          <a:xfrm>
            <a:off x="4645025" y="1535113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51" name="Rectangle 7"/>
          <p:cNvSpPr>
            <a:spLocks noChangeArrowheads="1"/>
          </p:cNvSpPr>
          <p:nvPr/>
        </p:nvSpPr>
        <p:spPr bwMode="auto">
          <a:xfrm>
            <a:off x="5251450" y="1535113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52" name="Rectangle 8"/>
          <p:cNvSpPr>
            <a:spLocks noChangeArrowheads="1"/>
          </p:cNvSpPr>
          <p:nvPr/>
        </p:nvSpPr>
        <p:spPr bwMode="auto">
          <a:xfrm>
            <a:off x="5857875" y="1535113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53" name="Rectangle 9"/>
          <p:cNvSpPr>
            <a:spLocks noChangeArrowheads="1"/>
          </p:cNvSpPr>
          <p:nvPr/>
        </p:nvSpPr>
        <p:spPr bwMode="auto">
          <a:xfrm>
            <a:off x="4040188" y="2139950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54" name="Rectangle 10"/>
          <p:cNvSpPr>
            <a:spLocks noChangeArrowheads="1"/>
          </p:cNvSpPr>
          <p:nvPr/>
        </p:nvSpPr>
        <p:spPr bwMode="auto">
          <a:xfrm>
            <a:off x="4646613" y="2139950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55" name="Rectangle 11"/>
          <p:cNvSpPr>
            <a:spLocks noChangeArrowheads="1"/>
          </p:cNvSpPr>
          <p:nvPr/>
        </p:nvSpPr>
        <p:spPr bwMode="auto">
          <a:xfrm>
            <a:off x="5253038" y="2139950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56" name="Rectangle 12"/>
          <p:cNvSpPr>
            <a:spLocks noChangeArrowheads="1"/>
          </p:cNvSpPr>
          <p:nvPr/>
        </p:nvSpPr>
        <p:spPr bwMode="auto">
          <a:xfrm>
            <a:off x="5859463" y="2139950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57" name="Rectangle 13"/>
          <p:cNvSpPr>
            <a:spLocks noChangeArrowheads="1"/>
          </p:cNvSpPr>
          <p:nvPr/>
        </p:nvSpPr>
        <p:spPr bwMode="auto">
          <a:xfrm>
            <a:off x="4038600" y="2751138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58" name="Rectangle 14"/>
          <p:cNvSpPr>
            <a:spLocks noChangeArrowheads="1"/>
          </p:cNvSpPr>
          <p:nvPr/>
        </p:nvSpPr>
        <p:spPr bwMode="auto">
          <a:xfrm>
            <a:off x="4648200" y="2747963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59" name="Rectangle 15"/>
          <p:cNvSpPr>
            <a:spLocks noChangeArrowheads="1"/>
          </p:cNvSpPr>
          <p:nvPr/>
        </p:nvSpPr>
        <p:spPr bwMode="auto">
          <a:xfrm>
            <a:off x="5254625" y="2747963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60" name="Rectangle 16"/>
          <p:cNvSpPr>
            <a:spLocks noChangeArrowheads="1"/>
          </p:cNvSpPr>
          <p:nvPr/>
        </p:nvSpPr>
        <p:spPr bwMode="auto">
          <a:xfrm>
            <a:off x="5861050" y="2747963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61" name="Rectangle 17"/>
          <p:cNvSpPr>
            <a:spLocks noChangeArrowheads="1"/>
          </p:cNvSpPr>
          <p:nvPr/>
        </p:nvSpPr>
        <p:spPr bwMode="auto">
          <a:xfrm>
            <a:off x="4043363" y="3355975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62" name="Rectangle 18"/>
          <p:cNvSpPr>
            <a:spLocks noChangeArrowheads="1"/>
          </p:cNvSpPr>
          <p:nvPr/>
        </p:nvSpPr>
        <p:spPr bwMode="auto">
          <a:xfrm>
            <a:off x="4649788" y="3355975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63" name="Rectangle 19"/>
          <p:cNvSpPr>
            <a:spLocks noChangeArrowheads="1"/>
          </p:cNvSpPr>
          <p:nvPr/>
        </p:nvSpPr>
        <p:spPr bwMode="auto">
          <a:xfrm>
            <a:off x="5256213" y="3355975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64" name="Rectangle 20"/>
          <p:cNvSpPr>
            <a:spLocks noChangeArrowheads="1"/>
          </p:cNvSpPr>
          <p:nvPr/>
        </p:nvSpPr>
        <p:spPr bwMode="auto">
          <a:xfrm>
            <a:off x="5862638" y="3355975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65" name="Rectangle 21"/>
          <p:cNvSpPr>
            <a:spLocks noChangeArrowheads="1"/>
          </p:cNvSpPr>
          <p:nvPr/>
        </p:nvSpPr>
        <p:spPr bwMode="auto">
          <a:xfrm>
            <a:off x="3206750" y="1384300"/>
            <a:ext cx="606425" cy="22764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Row</a:t>
            </a:r>
          </a:p>
        </p:txBody>
      </p:sp>
      <p:sp>
        <p:nvSpPr>
          <p:cNvPr id="671766" name="Rectangle 22"/>
          <p:cNvSpPr>
            <a:spLocks noChangeArrowheads="1"/>
          </p:cNvSpPr>
          <p:nvPr/>
        </p:nvSpPr>
        <p:spPr bwMode="auto">
          <a:xfrm>
            <a:off x="4040188" y="3887788"/>
            <a:ext cx="227806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Column</a:t>
            </a:r>
          </a:p>
        </p:txBody>
      </p:sp>
      <p:cxnSp>
        <p:nvCxnSpPr>
          <p:cNvPr id="671767" name="AutoShape 24"/>
          <p:cNvCxnSpPr>
            <a:cxnSpLocks noChangeShapeType="1"/>
            <a:endCxn id="671766" idx="1"/>
          </p:cNvCxnSpPr>
          <p:nvPr/>
        </p:nvCxnSpPr>
        <p:spPr bwMode="auto">
          <a:xfrm>
            <a:off x="2371725" y="4040188"/>
            <a:ext cx="1668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1768" name="AutoShape 25"/>
          <p:cNvCxnSpPr>
            <a:cxnSpLocks noChangeShapeType="1"/>
            <a:endCxn id="671765" idx="2"/>
          </p:cNvCxnSpPr>
          <p:nvPr/>
        </p:nvCxnSpPr>
        <p:spPr bwMode="auto">
          <a:xfrm flipV="1">
            <a:off x="2219325" y="3660775"/>
            <a:ext cx="1290638" cy="3794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1769" name="Line 26"/>
          <p:cNvSpPr>
            <a:spLocks noChangeShapeType="1"/>
          </p:cNvSpPr>
          <p:nvPr/>
        </p:nvSpPr>
        <p:spPr bwMode="auto">
          <a:xfrm>
            <a:off x="3813175" y="1458913"/>
            <a:ext cx="235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70" name="Line 27"/>
          <p:cNvSpPr>
            <a:spLocks noChangeShapeType="1"/>
          </p:cNvSpPr>
          <p:nvPr/>
        </p:nvSpPr>
        <p:spPr bwMode="auto">
          <a:xfrm>
            <a:off x="3813175" y="2066925"/>
            <a:ext cx="235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71" name="Line 28"/>
          <p:cNvSpPr>
            <a:spLocks noChangeShapeType="1"/>
          </p:cNvSpPr>
          <p:nvPr/>
        </p:nvSpPr>
        <p:spPr bwMode="auto">
          <a:xfrm>
            <a:off x="3813175" y="2674938"/>
            <a:ext cx="235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72" name="Line 29"/>
          <p:cNvSpPr>
            <a:spLocks noChangeShapeType="1"/>
          </p:cNvSpPr>
          <p:nvPr/>
        </p:nvSpPr>
        <p:spPr bwMode="auto">
          <a:xfrm>
            <a:off x="3813175" y="3282950"/>
            <a:ext cx="235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73" name="Freeform 32"/>
          <p:cNvSpPr>
            <a:spLocks/>
          </p:cNvSpPr>
          <p:nvPr/>
        </p:nvSpPr>
        <p:spPr bwMode="auto">
          <a:xfrm>
            <a:off x="4344988" y="1687513"/>
            <a:ext cx="76200" cy="2200275"/>
          </a:xfrm>
          <a:custGeom>
            <a:avLst/>
            <a:gdLst>
              <a:gd name="T0" fmla="*/ 0 w 48"/>
              <a:gd name="T1" fmla="*/ 0 h 1386"/>
              <a:gd name="T2" fmla="*/ 48 w 48"/>
              <a:gd name="T3" fmla="*/ 0 h 1386"/>
              <a:gd name="T4" fmla="*/ 48 w 48"/>
              <a:gd name="T5" fmla="*/ 1386 h 1386"/>
              <a:gd name="T6" fmla="*/ 0 60000 65536"/>
              <a:gd name="T7" fmla="*/ 0 60000 65536"/>
              <a:gd name="T8" fmla="*/ 0 60000 65536"/>
              <a:gd name="T9" fmla="*/ 0 w 48"/>
              <a:gd name="T10" fmla="*/ 0 h 1386"/>
              <a:gd name="T11" fmla="*/ 48 w 48"/>
              <a:gd name="T12" fmla="*/ 1386 h 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386">
                <a:moveTo>
                  <a:pt x="0" y="0"/>
                </a:moveTo>
                <a:lnTo>
                  <a:pt x="48" y="0"/>
                </a:lnTo>
                <a:lnTo>
                  <a:pt x="48" y="13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74" name="Freeform 33"/>
          <p:cNvSpPr>
            <a:spLocks/>
          </p:cNvSpPr>
          <p:nvPr/>
        </p:nvSpPr>
        <p:spPr bwMode="auto">
          <a:xfrm>
            <a:off x="4951413" y="1687513"/>
            <a:ext cx="76200" cy="2200275"/>
          </a:xfrm>
          <a:custGeom>
            <a:avLst/>
            <a:gdLst>
              <a:gd name="T0" fmla="*/ 0 w 48"/>
              <a:gd name="T1" fmla="*/ 0 h 1386"/>
              <a:gd name="T2" fmla="*/ 48 w 48"/>
              <a:gd name="T3" fmla="*/ 0 h 1386"/>
              <a:gd name="T4" fmla="*/ 48 w 48"/>
              <a:gd name="T5" fmla="*/ 1386 h 1386"/>
              <a:gd name="T6" fmla="*/ 0 60000 65536"/>
              <a:gd name="T7" fmla="*/ 0 60000 65536"/>
              <a:gd name="T8" fmla="*/ 0 60000 65536"/>
              <a:gd name="T9" fmla="*/ 0 w 48"/>
              <a:gd name="T10" fmla="*/ 0 h 1386"/>
              <a:gd name="T11" fmla="*/ 48 w 48"/>
              <a:gd name="T12" fmla="*/ 1386 h 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386">
                <a:moveTo>
                  <a:pt x="0" y="0"/>
                </a:moveTo>
                <a:lnTo>
                  <a:pt x="48" y="0"/>
                </a:lnTo>
                <a:lnTo>
                  <a:pt x="48" y="13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75" name="Freeform 34"/>
          <p:cNvSpPr>
            <a:spLocks/>
          </p:cNvSpPr>
          <p:nvPr/>
        </p:nvSpPr>
        <p:spPr bwMode="auto">
          <a:xfrm>
            <a:off x="5557838" y="1687513"/>
            <a:ext cx="76200" cy="2200275"/>
          </a:xfrm>
          <a:custGeom>
            <a:avLst/>
            <a:gdLst>
              <a:gd name="T0" fmla="*/ 0 w 48"/>
              <a:gd name="T1" fmla="*/ 0 h 1386"/>
              <a:gd name="T2" fmla="*/ 48 w 48"/>
              <a:gd name="T3" fmla="*/ 0 h 1386"/>
              <a:gd name="T4" fmla="*/ 48 w 48"/>
              <a:gd name="T5" fmla="*/ 1386 h 1386"/>
              <a:gd name="T6" fmla="*/ 0 60000 65536"/>
              <a:gd name="T7" fmla="*/ 0 60000 65536"/>
              <a:gd name="T8" fmla="*/ 0 60000 65536"/>
              <a:gd name="T9" fmla="*/ 0 w 48"/>
              <a:gd name="T10" fmla="*/ 0 h 1386"/>
              <a:gd name="T11" fmla="*/ 48 w 48"/>
              <a:gd name="T12" fmla="*/ 1386 h 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386">
                <a:moveTo>
                  <a:pt x="0" y="0"/>
                </a:moveTo>
                <a:lnTo>
                  <a:pt x="48" y="0"/>
                </a:lnTo>
                <a:lnTo>
                  <a:pt x="48" y="13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76" name="Freeform 35"/>
          <p:cNvSpPr>
            <a:spLocks/>
          </p:cNvSpPr>
          <p:nvPr/>
        </p:nvSpPr>
        <p:spPr bwMode="auto">
          <a:xfrm>
            <a:off x="6164263" y="1687513"/>
            <a:ext cx="76200" cy="2200275"/>
          </a:xfrm>
          <a:custGeom>
            <a:avLst/>
            <a:gdLst>
              <a:gd name="T0" fmla="*/ 0 w 48"/>
              <a:gd name="T1" fmla="*/ 0 h 1386"/>
              <a:gd name="T2" fmla="*/ 48 w 48"/>
              <a:gd name="T3" fmla="*/ 0 h 1386"/>
              <a:gd name="T4" fmla="*/ 48 w 48"/>
              <a:gd name="T5" fmla="*/ 1386 h 1386"/>
              <a:gd name="T6" fmla="*/ 0 60000 65536"/>
              <a:gd name="T7" fmla="*/ 0 60000 65536"/>
              <a:gd name="T8" fmla="*/ 0 60000 65536"/>
              <a:gd name="T9" fmla="*/ 0 w 48"/>
              <a:gd name="T10" fmla="*/ 0 h 1386"/>
              <a:gd name="T11" fmla="*/ 48 w 48"/>
              <a:gd name="T12" fmla="*/ 1386 h 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386">
                <a:moveTo>
                  <a:pt x="0" y="0"/>
                </a:moveTo>
                <a:lnTo>
                  <a:pt x="48" y="0"/>
                </a:lnTo>
                <a:lnTo>
                  <a:pt x="48" y="13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777" name="Line 36"/>
          <p:cNvSpPr>
            <a:spLocks noChangeShapeType="1"/>
          </p:cNvSpPr>
          <p:nvPr/>
        </p:nvSpPr>
        <p:spPr bwMode="auto">
          <a:xfrm>
            <a:off x="4192588" y="14589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78" name="Line 37"/>
          <p:cNvSpPr>
            <a:spLocks noChangeShapeType="1"/>
          </p:cNvSpPr>
          <p:nvPr/>
        </p:nvSpPr>
        <p:spPr bwMode="auto">
          <a:xfrm>
            <a:off x="4800600" y="14589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79" name="Line 38"/>
          <p:cNvSpPr>
            <a:spLocks noChangeShapeType="1"/>
          </p:cNvSpPr>
          <p:nvPr/>
        </p:nvSpPr>
        <p:spPr bwMode="auto">
          <a:xfrm>
            <a:off x="5408613" y="14589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0" name="Line 39"/>
          <p:cNvSpPr>
            <a:spLocks noChangeShapeType="1"/>
          </p:cNvSpPr>
          <p:nvPr/>
        </p:nvSpPr>
        <p:spPr bwMode="auto">
          <a:xfrm>
            <a:off x="6016625" y="14589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1" name="Line 40"/>
          <p:cNvSpPr>
            <a:spLocks noChangeShapeType="1"/>
          </p:cNvSpPr>
          <p:nvPr/>
        </p:nvSpPr>
        <p:spPr bwMode="auto">
          <a:xfrm>
            <a:off x="4192588" y="20669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2" name="Line 41"/>
          <p:cNvSpPr>
            <a:spLocks noChangeShapeType="1"/>
          </p:cNvSpPr>
          <p:nvPr/>
        </p:nvSpPr>
        <p:spPr bwMode="auto">
          <a:xfrm>
            <a:off x="4800600" y="20669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3" name="Line 42"/>
          <p:cNvSpPr>
            <a:spLocks noChangeShapeType="1"/>
          </p:cNvSpPr>
          <p:nvPr/>
        </p:nvSpPr>
        <p:spPr bwMode="auto">
          <a:xfrm>
            <a:off x="5408613" y="20669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4" name="Line 43"/>
          <p:cNvSpPr>
            <a:spLocks noChangeShapeType="1"/>
          </p:cNvSpPr>
          <p:nvPr/>
        </p:nvSpPr>
        <p:spPr bwMode="auto">
          <a:xfrm>
            <a:off x="6016625" y="20669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5" name="Line 44"/>
          <p:cNvSpPr>
            <a:spLocks noChangeShapeType="1"/>
          </p:cNvSpPr>
          <p:nvPr/>
        </p:nvSpPr>
        <p:spPr bwMode="auto">
          <a:xfrm>
            <a:off x="4192588" y="26733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6" name="Line 45"/>
          <p:cNvSpPr>
            <a:spLocks noChangeShapeType="1"/>
          </p:cNvSpPr>
          <p:nvPr/>
        </p:nvSpPr>
        <p:spPr bwMode="auto">
          <a:xfrm>
            <a:off x="4800600" y="26733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7" name="Line 46"/>
          <p:cNvSpPr>
            <a:spLocks noChangeShapeType="1"/>
          </p:cNvSpPr>
          <p:nvPr/>
        </p:nvSpPr>
        <p:spPr bwMode="auto">
          <a:xfrm>
            <a:off x="5408613" y="26733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8" name="Line 47"/>
          <p:cNvSpPr>
            <a:spLocks noChangeShapeType="1"/>
          </p:cNvSpPr>
          <p:nvPr/>
        </p:nvSpPr>
        <p:spPr bwMode="auto">
          <a:xfrm>
            <a:off x="6016625" y="26733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9" name="Line 48"/>
          <p:cNvSpPr>
            <a:spLocks noChangeShapeType="1"/>
          </p:cNvSpPr>
          <p:nvPr/>
        </p:nvSpPr>
        <p:spPr bwMode="auto">
          <a:xfrm>
            <a:off x="4192588" y="32797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0" name="Line 49"/>
          <p:cNvSpPr>
            <a:spLocks noChangeShapeType="1"/>
          </p:cNvSpPr>
          <p:nvPr/>
        </p:nvSpPr>
        <p:spPr bwMode="auto">
          <a:xfrm>
            <a:off x="4800600" y="32797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1" name="Line 50"/>
          <p:cNvSpPr>
            <a:spLocks noChangeShapeType="1"/>
          </p:cNvSpPr>
          <p:nvPr/>
        </p:nvSpPr>
        <p:spPr bwMode="auto">
          <a:xfrm>
            <a:off x="5408613" y="32797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2" name="Line 51"/>
          <p:cNvSpPr>
            <a:spLocks noChangeShapeType="1"/>
          </p:cNvSpPr>
          <p:nvPr/>
        </p:nvSpPr>
        <p:spPr bwMode="auto">
          <a:xfrm>
            <a:off x="6016625" y="32797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3" name="Line 52"/>
          <p:cNvSpPr>
            <a:spLocks noChangeShapeType="1"/>
          </p:cNvSpPr>
          <p:nvPr/>
        </p:nvSpPr>
        <p:spPr bwMode="auto">
          <a:xfrm>
            <a:off x="5180013" y="4192588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4" name="Line 57"/>
          <p:cNvSpPr>
            <a:spLocks noChangeShapeType="1"/>
          </p:cNvSpPr>
          <p:nvPr/>
        </p:nvSpPr>
        <p:spPr bwMode="auto">
          <a:xfrm>
            <a:off x="2825750" y="3433763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5" name="Text Box 58"/>
          <p:cNvSpPr txBox="1">
            <a:spLocks noChangeArrowheads="1"/>
          </p:cNvSpPr>
          <p:nvPr/>
        </p:nvSpPr>
        <p:spPr bwMode="auto">
          <a:xfrm>
            <a:off x="2246313" y="3292475"/>
            <a:ext cx="550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RAS</a:t>
            </a:r>
          </a:p>
        </p:txBody>
      </p:sp>
      <p:sp>
        <p:nvSpPr>
          <p:cNvPr id="671796" name="Text Box 60"/>
          <p:cNvSpPr txBox="1">
            <a:spLocks noChangeArrowheads="1"/>
          </p:cNvSpPr>
          <p:nvPr/>
        </p:nvSpPr>
        <p:spPr bwMode="auto">
          <a:xfrm>
            <a:off x="3189288" y="4116388"/>
            <a:ext cx="550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CAS</a:t>
            </a:r>
          </a:p>
        </p:txBody>
      </p:sp>
      <p:sp>
        <p:nvSpPr>
          <p:cNvPr id="671797" name="Line 63"/>
          <p:cNvSpPr>
            <a:spLocks noChangeShapeType="1"/>
          </p:cNvSpPr>
          <p:nvPr/>
        </p:nvSpPr>
        <p:spPr bwMode="auto">
          <a:xfrm>
            <a:off x="3740150" y="4192588"/>
            <a:ext cx="303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98" name="Text Box 67"/>
          <p:cNvSpPr txBox="1">
            <a:spLocks noChangeArrowheads="1"/>
          </p:cNvSpPr>
          <p:nvPr/>
        </p:nvSpPr>
        <p:spPr bwMode="auto">
          <a:xfrm>
            <a:off x="1665288" y="4641850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Addr</a:t>
            </a:r>
          </a:p>
        </p:txBody>
      </p:sp>
      <p:sp>
        <p:nvSpPr>
          <p:cNvPr id="671799" name="Rectangle 55"/>
          <p:cNvSpPr>
            <a:spLocks noChangeArrowheads="1"/>
          </p:cNvSpPr>
          <p:nvPr/>
        </p:nvSpPr>
        <p:spPr bwMode="auto">
          <a:xfrm>
            <a:off x="3276600" y="3355975"/>
            <a:ext cx="463550" cy="2413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1800" name="Isosceles Triangle 56"/>
          <p:cNvSpPr>
            <a:spLocks noChangeArrowheads="1"/>
          </p:cNvSpPr>
          <p:nvPr/>
        </p:nvSpPr>
        <p:spPr bwMode="auto">
          <a:xfrm rot="5400000">
            <a:off x="3289301" y="3421062"/>
            <a:ext cx="125412" cy="150813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58" name="Trapezoid 57"/>
          <p:cNvSpPr>
            <a:spLocks noChangeArrowheads="1"/>
          </p:cNvSpPr>
          <p:nvPr/>
        </p:nvSpPr>
        <p:spPr bwMode="auto">
          <a:xfrm rot="10800000">
            <a:off x="3271838" y="3052763"/>
            <a:ext cx="468312" cy="150812"/>
          </a:xfrm>
          <a:custGeom>
            <a:avLst/>
            <a:gdLst>
              <a:gd name="T0" fmla="*/ 234156 w 468312"/>
              <a:gd name="T1" fmla="*/ 0 h 150812"/>
              <a:gd name="T2" fmla="*/ 18852 w 468312"/>
              <a:gd name="T3" fmla="*/ 75406 h 150812"/>
              <a:gd name="T4" fmla="*/ 234156 w 468312"/>
              <a:gd name="T5" fmla="*/ 150812 h 150812"/>
              <a:gd name="T6" fmla="*/ 449461 w 468312"/>
              <a:gd name="T7" fmla="*/ 75406 h 150812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25135 w 468312"/>
              <a:gd name="T13" fmla="*/ 8094 h 150812"/>
              <a:gd name="T14" fmla="*/ 443177 w 468312"/>
              <a:gd name="T15" fmla="*/ 150812 h 1508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8312" h="150812">
                <a:moveTo>
                  <a:pt x="0" y="150812"/>
                </a:moveTo>
                <a:lnTo>
                  <a:pt x="37703" y="0"/>
                </a:lnTo>
                <a:lnTo>
                  <a:pt x="430609" y="0"/>
                </a:lnTo>
                <a:lnTo>
                  <a:pt x="468312" y="150812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cxnSp>
        <p:nvCxnSpPr>
          <p:cNvPr id="671802" name="Straight Arrow Connector 59"/>
          <p:cNvCxnSpPr>
            <a:cxnSpLocks noChangeShapeType="1"/>
            <a:stCxn id="671799" idx="0"/>
            <a:endCxn id="58" idx="0"/>
          </p:cNvCxnSpPr>
          <p:nvPr/>
        </p:nvCxnSpPr>
        <p:spPr bwMode="auto">
          <a:xfrm rot="16200000" flipV="1">
            <a:off x="3431382" y="3278981"/>
            <a:ext cx="152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71803" name="Picture 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7818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01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DRAM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diagram to convey meaning</a:t>
            </a:r>
          </a:p>
          <a:p>
            <a:r>
              <a:rPr lang="en-US" dirty="0"/>
              <a:t>Current interfaces more involved (more on this later)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627715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37B0D1A-330E-4774-8018-2BC7488221F7}" type="slidenum">
              <a:rPr lang="en-US" altLang="en-US" sz="1000"/>
              <a:pPr algn="r" eaLnBrk="1" hangingPunct="1"/>
              <a:t>16</a:t>
            </a:fld>
            <a:endParaRPr lang="en-US" altLang="en-US" sz="1000"/>
          </a:p>
        </p:txBody>
      </p:sp>
      <p:sp>
        <p:nvSpPr>
          <p:cNvPr id="627717" name="Rectangle 3"/>
          <p:cNvSpPr>
            <a:spLocks noChangeArrowheads="1"/>
          </p:cNvSpPr>
          <p:nvPr/>
        </p:nvSpPr>
        <p:spPr bwMode="auto">
          <a:xfrm>
            <a:off x="3429000" y="2743200"/>
            <a:ext cx="2209800" cy="167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27718" name="Line 4"/>
          <p:cNvSpPr>
            <a:spLocks noChangeShapeType="1"/>
          </p:cNvSpPr>
          <p:nvPr/>
        </p:nvSpPr>
        <p:spPr bwMode="auto">
          <a:xfrm>
            <a:off x="2514600" y="41513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9" name="Text Box 5"/>
          <p:cNvSpPr txBox="1">
            <a:spLocks noChangeArrowheads="1"/>
          </p:cNvSpPr>
          <p:nvPr/>
        </p:nvSpPr>
        <p:spPr bwMode="auto">
          <a:xfrm>
            <a:off x="1219200" y="3846513"/>
            <a:ext cx="127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address</a:t>
            </a:r>
          </a:p>
        </p:txBody>
      </p:sp>
      <p:sp>
        <p:nvSpPr>
          <p:cNvPr id="627720" name="Line 6"/>
          <p:cNvSpPr>
            <a:spLocks noChangeShapeType="1"/>
          </p:cNvSpPr>
          <p:nvPr/>
        </p:nvSpPr>
        <p:spPr bwMode="auto">
          <a:xfrm flipH="1">
            <a:off x="2895600" y="407511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1" name="Text Box 7"/>
          <p:cNvSpPr txBox="1">
            <a:spLocks noChangeArrowheads="1"/>
          </p:cNvSpPr>
          <p:nvPr/>
        </p:nvSpPr>
        <p:spPr bwMode="auto">
          <a:xfrm>
            <a:off x="271938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n</a:t>
            </a:r>
          </a:p>
        </p:txBody>
      </p:sp>
      <p:sp>
        <p:nvSpPr>
          <p:cNvPr id="627722" name="Line 8"/>
          <p:cNvSpPr>
            <a:spLocks noChangeShapeType="1"/>
          </p:cNvSpPr>
          <p:nvPr/>
        </p:nvSpPr>
        <p:spPr bwMode="auto">
          <a:xfrm>
            <a:off x="45720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3" name="Line 9"/>
          <p:cNvSpPr>
            <a:spLocks noChangeShapeType="1"/>
          </p:cNvSpPr>
          <p:nvPr/>
        </p:nvSpPr>
        <p:spPr bwMode="auto">
          <a:xfrm flipH="1"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4" name="Line 10"/>
          <p:cNvSpPr>
            <a:spLocks noChangeShapeType="1"/>
          </p:cNvSpPr>
          <p:nvPr/>
        </p:nvSpPr>
        <p:spPr bwMode="auto">
          <a:xfrm flipH="1">
            <a:off x="56388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5" name="Text Box 11"/>
          <p:cNvSpPr txBox="1">
            <a:spLocks noChangeArrowheads="1"/>
          </p:cNvSpPr>
          <p:nvPr/>
        </p:nvSpPr>
        <p:spPr bwMode="auto">
          <a:xfrm>
            <a:off x="6096000" y="2895600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CE</a:t>
            </a:r>
          </a:p>
        </p:txBody>
      </p:sp>
      <p:sp>
        <p:nvSpPr>
          <p:cNvPr id="627726" name="Text Box 12"/>
          <p:cNvSpPr txBox="1">
            <a:spLocks noChangeArrowheads="1"/>
          </p:cNvSpPr>
          <p:nvPr/>
        </p:nvSpPr>
        <p:spPr bwMode="auto">
          <a:xfrm>
            <a:off x="6062663" y="3733800"/>
            <a:ext cx="67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WE</a:t>
            </a:r>
          </a:p>
        </p:txBody>
      </p:sp>
      <p:sp>
        <p:nvSpPr>
          <p:cNvPr id="627727" name="Line 13"/>
          <p:cNvSpPr>
            <a:spLocks noChangeShapeType="1"/>
          </p:cNvSpPr>
          <p:nvPr/>
        </p:nvSpPr>
        <p:spPr bwMode="auto">
          <a:xfrm flipH="1">
            <a:off x="4495800" y="4648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8" name="Text Box 14"/>
          <p:cNvSpPr txBox="1">
            <a:spLocks noChangeArrowheads="1"/>
          </p:cNvSpPr>
          <p:nvPr/>
        </p:nvSpPr>
        <p:spPr bwMode="auto">
          <a:xfrm>
            <a:off x="4656138" y="449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k</a:t>
            </a:r>
          </a:p>
        </p:txBody>
      </p:sp>
      <p:sp>
        <p:nvSpPr>
          <p:cNvPr id="627730" name="Line 16"/>
          <p:cNvSpPr>
            <a:spLocks noChangeShapeType="1"/>
          </p:cNvSpPr>
          <p:nvPr/>
        </p:nvSpPr>
        <p:spPr bwMode="auto">
          <a:xfrm>
            <a:off x="25146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1" name="Text Box 17"/>
          <p:cNvSpPr txBox="1">
            <a:spLocks noChangeArrowheads="1"/>
          </p:cNvSpPr>
          <p:nvPr/>
        </p:nvSpPr>
        <p:spPr bwMode="auto">
          <a:xfrm>
            <a:off x="1447800" y="3352800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CAS</a:t>
            </a:r>
          </a:p>
        </p:txBody>
      </p:sp>
      <p:sp>
        <p:nvSpPr>
          <p:cNvPr id="627732" name="Line 20"/>
          <p:cNvSpPr>
            <a:spLocks noChangeShapeType="1"/>
          </p:cNvSpPr>
          <p:nvPr/>
        </p:nvSpPr>
        <p:spPr bwMode="auto">
          <a:xfrm>
            <a:off x="2514600" y="30114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3" name="Text Box 21"/>
          <p:cNvSpPr txBox="1">
            <a:spLocks noChangeArrowheads="1"/>
          </p:cNvSpPr>
          <p:nvPr/>
        </p:nvSpPr>
        <p:spPr bwMode="auto">
          <a:xfrm>
            <a:off x="1447800" y="2819400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RAS</a:t>
            </a:r>
          </a:p>
        </p:txBody>
      </p:sp>
    </p:spTree>
    <p:extLst>
      <p:ext uri="{BB962C8B-B14F-4D97-AF65-F5344CB8AC3E}">
        <p14:creationId xmlns:p14="http://schemas.microsoft.com/office/powerpoint/2010/main" val="635116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DRAM Sense Amplifier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097" y="4283074"/>
            <a:ext cx="8534400" cy="2117726"/>
          </a:xfrm>
        </p:spPr>
        <p:txBody>
          <a:bodyPr/>
          <a:lstStyle/>
          <a:p>
            <a:r>
              <a:rPr lang="en-US" dirty="0"/>
              <a:t>Initially, ACT at </a:t>
            </a:r>
            <a:r>
              <a:rPr lang="en-US" dirty="0" err="1"/>
              <a:t>Vss</a:t>
            </a:r>
            <a:r>
              <a:rPr lang="en-US" dirty="0"/>
              <a:t> (GND) and NLAT* held at </a:t>
            </a:r>
            <a:r>
              <a:rPr lang="en-US" dirty="0" err="1"/>
              <a:t>Vcc</a:t>
            </a:r>
            <a:r>
              <a:rPr lang="en-US" dirty="0"/>
              <a:t>/2</a:t>
            </a:r>
          </a:p>
          <a:p>
            <a:r>
              <a:rPr lang="en-US" dirty="0"/>
              <a:t>To read: </a:t>
            </a:r>
            <a:r>
              <a:rPr lang="en-US" dirty="0" err="1"/>
              <a:t>Wordline</a:t>
            </a:r>
            <a:r>
              <a:rPr lang="en-US" dirty="0"/>
              <a:t> pulled to </a:t>
            </a:r>
            <a:r>
              <a:rPr lang="en-US" dirty="0" err="1"/>
              <a:t>Vcc+Vth</a:t>
            </a:r>
            <a:r>
              <a:rPr lang="en-US" dirty="0"/>
              <a:t>, D1/D1* changes</a:t>
            </a:r>
          </a:p>
          <a:p>
            <a:r>
              <a:rPr lang="en-US" dirty="0"/>
              <a:t>To sense:</a:t>
            </a:r>
          </a:p>
          <a:p>
            <a:pPr lvl="1"/>
            <a:r>
              <a:rPr lang="en-US" dirty="0"/>
              <a:t>First, NLAT* is pulled towards ground</a:t>
            </a:r>
          </a:p>
          <a:p>
            <a:pPr lvl="1"/>
            <a:r>
              <a:rPr lang="en-US" dirty="0"/>
              <a:t>Then ACT is pulled towards </a:t>
            </a:r>
            <a:r>
              <a:rPr lang="en-US" dirty="0" err="1"/>
              <a:t>Vcc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05A85C-26AC-46E2-AEFA-80B030EEF3CA}" type="slidenum">
              <a:rPr lang="en-US"/>
              <a:pPr/>
              <a:t>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/>
              <a:t>(c) Derek Chiou &amp; Mattan Erez</a:t>
            </a:r>
            <a:endParaRPr lang="en-US"/>
          </a:p>
        </p:txBody>
      </p:sp>
      <p:pic>
        <p:nvPicPr>
          <p:cNvPr id="194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57313"/>
            <a:ext cx="571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602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722D-B623-E443-AA2C-B7577344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Sense Amplifier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A0C3-7750-3A44-B03E-362B3B6A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398B-B0BD-7B4F-9FA6-B3ED1E6563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F7DCA-2323-EB42-9A65-780B3953E65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B27AD-C78A-4240-A396-32B9CEB39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69" y="1280320"/>
            <a:ext cx="571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DF002330-C9C2-9744-AE9D-85E7DAD0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3984626"/>
            <a:ext cx="571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ent Arrow 7">
            <a:extLst>
              <a:ext uri="{FF2B5EF4-FFF2-40B4-BE49-F238E27FC236}">
                <a16:creationId xmlns:a16="http://schemas.microsoft.com/office/drawing/2014/main" id="{D1DAD651-4407-7040-8263-E6B30A85B5AC}"/>
              </a:ext>
            </a:extLst>
          </p:cNvPr>
          <p:cNvSpPr/>
          <p:nvPr/>
        </p:nvSpPr>
        <p:spPr bwMode="auto">
          <a:xfrm rot="5400000" flipH="1">
            <a:off x="3323591" y="2009356"/>
            <a:ext cx="855265" cy="1408552"/>
          </a:xfrm>
          <a:prstGeom prst="bentArrow">
            <a:avLst>
              <a:gd name="adj1" fmla="val 12216"/>
              <a:gd name="adj2" fmla="val 16394"/>
              <a:gd name="adj3" fmla="val 25000"/>
              <a:gd name="adj4" fmla="val 61971"/>
            </a:avLst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D82C6-F444-4B47-9293-E62957883DA7}"/>
              </a:ext>
            </a:extLst>
          </p:cNvPr>
          <p:cNvSpPr txBox="1"/>
          <p:nvPr/>
        </p:nvSpPr>
        <p:spPr>
          <a:xfrm>
            <a:off x="3657600" y="2472593"/>
            <a:ext cx="68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/>
              </a:rPr>
              <a:t>VCC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0409115B-F4EC-3E46-A939-DC68015B7BF9}"/>
              </a:ext>
            </a:extLst>
          </p:cNvPr>
          <p:cNvSpPr/>
          <p:nvPr/>
        </p:nvSpPr>
        <p:spPr bwMode="auto">
          <a:xfrm rot="16200000" flipH="1">
            <a:off x="4438107" y="2513189"/>
            <a:ext cx="855265" cy="1408552"/>
          </a:xfrm>
          <a:prstGeom prst="bentArrow">
            <a:avLst>
              <a:gd name="adj1" fmla="val 12216"/>
              <a:gd name="adj2" fmla="val 16394"/>
              <a:gd name="adj3" fmla="val 25000"/>
              <a:gd name="adj4" fmla="val 61971"/>
            </a:avLst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4FECF2-DA6B-8447-9B29-19D60EDE1531}"/>
              </a:ext>
            </a:extLst>
          </p:cNvPr>
          <p:cNvSpPr txBox="1"/>
          <p:nvPr/>
        </p:nvSpPr>
        <p:spPr>
          <a:xfrm>
            <a:off x="4772116" y="2786746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ato" panose="020F0502020204030203"/>
              </a:rPr>
              <a:t>GND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C6D17686-4DEB-ED45-AE13-CFF6C13A5413}"/>
              </a:ext>
            </a:extLst>
          </p:cNvPr>
          <p:cNvSpPr/>
          <p:nvPr/>
        </p:nvSpPr>
        <p:spPr bwMode="auto">
          <a:xfrm rot="16200000" flipH="1" flipV="1">
            <a:off x="3440091" y="5306681"/>
            <a:ext cx="855265" cy="1408552"/>
          </a:xfrm>
          <a:prstGeom prst="bentArrow">
            <a:avLst>
              <a:gd name="adj1" fmla="val 12216"/>
              <a:gd name="adj2" fmla="val 16394"/>
              <a:gd name="adj3" fmla="val 25000"/>
              <a:gd name="adj4" fmla="val 61971"/>
            </a:avLst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C6FDDE73-DC5C-1349-BA22-0FBAE685C5D2}"/>
              </a:ext>
            </a:extLst>
          </p:cNvPr>
          <p:cNvSpPr/>
          <p:nvPr/>
        </p:nvSpPr>
        <p:spPr bwMode="auto">
          <a:xfrm rot="5400000" flipH="1" flipV="1">
            <a:off x="4438107" y="4653361"/>
            <a:ext cx="855265" cy="1408552"/>
          </a:xfrm>
          <a:prstGeom prst="bentArrow">
            <a:avLst>
              <a:gd name="adj1" fmla="val 12216"/>
              <a:gd name="adj2" fmla="val 16394"/>
              <a:gd name="adj3" fmla="val 25000"/>
              <a:gd name="adj4" fmla="val 61971"/>
            </a:avLst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F90F9-8A7D-474C-B432-F10DCC5DDC2A}"/>
              </a:ext>
            </a:extLst>
          </p:cNvPr>
          <p:cNvSpPr txBox="1"/>
          <p:nvPr/>
        </p:nvSpPr>
        <p:spPr>
          <a:xfrm>
            <a:off x="4747603" y="526022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ato" panose="020F0502020204030203"/>
              </a:rPr>
              <a:t>GND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173E56-03FB-A541-A5DB-E62C9DBDB627}"/>
              </a:ext>
            </a:extLst>
          </p:cNvPr>
          <p:cNvSpPr txBox="1"/>
          <p:nvPr/>
        </p:nvSpPr>
        <p:spPr>
          <a:xfrm>
            <a:off x="3663189" y="5682898"/>
            <a:ext cx="68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/>
              </a:rPr>
              <a:t>VCC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0B79C-A7CA-F245-8661-63073C3E100D}"/>
              </a:ext>
            </a:extLst>
          </p:cNvPr>
          <p:cNvSpPr txBox="1"/>
          <p:nvPr/>
        </p:nvSpPr>
        <p:spPr>
          <a:xfrm>
            <a:off x="4352323" y="3873148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18984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DRAM Array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B2CD44-8EB7-4597-9B4A-EFAA80095C39}" type="slidenum">
              <a:rPr lang="en-US"/>
              <a:pPr/>
              <a:t>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/>
              <a:t>(c) Derek Chiou &amp; Mattan Erez</a:t>
            </a:r>
            <a:endParaRPr lang="en-US"/>
          </a:p>
        </p:txBody>
      </p:sp>
      <p:pic>
        <p:nvPicPr>
          <p:cNvPr id="193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4876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5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on Wednesday?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4066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itchFamily="34" charset="-127"/>
              </a:rPr>
              <a:t>Accessing DRAM (RAS)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0DEE6D-37CD-464A-8BE4-5DF851ECAF09}" type="slidenum">
              <a:rPr lang="en-US"/>
              <a:pPr/>
              <a:t>20</a:t>
            </a:fld>
            <a:endParaRPr lang="en-US"/>
          </a:p>
        </p:txBody>
      </p:sp>
      <p:sp>
        <p:nvSpPr>
          <p:cNvPr id="10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/>
              <a:t>(c) Derek Chiou &amp; Mattan Erez</a:t>
            </a:r>
            <a:endParaRPr lang="en-US"/>
          </a:p>
        </p:txBody>
      </p:sp>
      <p:sp>
        <p:nvSpPr>
          <p:cNvPr id="1815555" name="Rectangle 3"/>
          <p:cNvSpPr>
            <a:spLocks noChangeArrowheads="1"/>
          </p:cNvSpPr>
          <p:nvPr/>
        </p:nvSpPr>
        <p:spPr bwMode="auto">
          <a:xfrm>
            <a:off x="5029200" y="4648200"/>
            <a:ext cx="3200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1800" b="0" u="sng">
                <a:latin typeface="Arial" pitchFamily="34" charset="0"/>
                <a:ea typeface="Gulim" pitchFamily="34" charset="-127"/>
              </a:rPr>
              <a:t>Operation Resource Utilization</a:t>
            </a:r>
          </a:p>
        </p:txBody>
      </p:sp>
      <p:sp>
        <p:nvSpPr>
          <p:cNvPr id="1815556" name="Rectangle 4"/>
          <p:cNvSpPr>
            <a:spLocks noChangeArrowheads="1"/>
          </p:cNvSpPr>
          <p:nvPr/>
        </p:nvSpPr>
        <p:spPr bwMode="auto">
          <a:xfrm>
            <a:off x="6096000" y="5029200"/>
            <a:ext cx="901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A3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1600" b="0">
                <a:latin typeface="Arial" pitchFamily="34" charset="0"/>
                <a:ea typeface="Gulim" pitchFamily="34" charset="-127"/>
              </a:rPr>
              <a:t>Cycle</a:t>
            </a:r>
          </a:p>
        </p:txBody>
      </p:sp>
      <p:sp>
        <p:nvSpPr>
          <p:cNvPr id="1815557" name="Rectangle 5"/>
          <p:cNvSpPr>
            <a:spLocks noChangeArrowheads="1"/>
          </p:cNvSpPr>
          <p:nvPr/>
        </p:nvSpPr>
        <p:spPr bwMode="auto">
          <a:xfrm>
            <a:off x="7924800" y="54102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5558" name="Rectangle 6"/>
          <p:cNvSpPr>
            <a:spLocks noChangeArrowheads="1"/>
          </p:cNvSpPr>
          <p:nvPr/>
        </p:nvSpPr>
        <p:spPr bwMode="auto">
          <a:xfrm>
            <a:off x="4876800" y="5410200"/>
            <a:ext cx="1206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A3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/>
            <a:r>
              <a:rPr lang="en-US" altLang="ko-KR" sz="1600" b="0">
                <a:latin typeface="Arial" pitchFamily="34" charset="0"/>
                <a:ea typeface="Gulim" pitchFamily="34" charset="-127"/>
              </a:rPr>
              <a:t>Activate</a:t>
            </a:r>
          </a:p>
        </p:txBody>
      </p:sp>
      <p:sp>
        <p:nvSpPr>
          <p:cNvPr id="1815559" name="Rectangle 7"/>
          <p:cNvSpPr>
            <a:spLocks noChangeArrowheads="1"/>
          </p:cNvSpPr>
          <p:nvPr/>
        </p:nvSpPr>
        <p:spPr bwMode="auto">
          <a:xfrm>
            <a:off x="6096000" y="5410200"/>
            <a:ext cx="901700" cy="304800"/>
          </a:xfrm>
          <a:prstGeom prst="rect">
            <a:avLst/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A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US" altLang="ko-KR" sz="1600" b="0" dirty="0">
                <a:latin typeface="Arial" pitchFamily="34" charset="0"/>
                <a:ea typeface="Gulim" pitchFamily="34" charset="-127"/>
              </a:rPr>
              <a:t>Row</a:t>
            </a:r>
          </a:p>
        </p:txBody>
      </p:sp>
      <p:sp>
        <p:nvSpPr>
          <p:cNvPr id="1815560" name="Rectangle 8"/>
          <p:cNvSpPr>
            <a:spLocks noChangeArrowheads="1"/>
          </p:cNvSpPr>
          <p:nvPr/>
        </p:nvSpPr>
        <p:spPr bwMode="auto">
          <a:xfrm>
            <a:off x="7620000" y="5410200"/>
            <a:ext cx="292100" cy="304800"/>
          </a:xfrm>
          <a:prstGeom prst="rect">
            <a:avLst/>
          </a:prstGeom>
          <a:solidFill>
            <a:srgbClr val="000000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5561" name="Rectangle 9"/>
          <p:cNvSpPr>
            <a:spLocks noChangeArrowheads="1"/>
          </p:cNvSpPr>
          <p:nvPr/>
        </p:nvSpPr>
        <p:spPr bwMode="auto">
          <a:xfrm>
            <a:off x="7315200" y="5410200"/>
            <a:ext cx="292100" cy="304800"/>
          </a:xfrm>
          <a:prstGeom prst="rect">
            <a:avLst/>
          </a:prstGeom>
          <a:solidFill>
            <a:srgbClr val="000000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5562" name="Rectangle 10"/>
          <p:cNvSpPr>
            <a:spLocks noChangeArrowheads="1"/>
          </p:cNvSpPr>
          <p:nvPr/>
        </p:nvSpPr>
        <p:spPr bwMode="auto">
          <a:xfrm>
            <a:off x="7010400" y="5410200"/>
            <a:ext cx="292100" cy="304800"/>
          </a:xfrm>
          <a:prstGeom prst="rect">
            <a:avLst/>
          </a:prstGeom>
          <a:solidFill>
            <a:srgbClr val="000000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5563" name="Rectangle 11"/>
          <p:cNvSpPr>
            <a:spLocks noChangeArrowheads="1"/>
          </p:cNvSpPr>
          <p:nvPr/>
        </p:nvSpPr>
        <p:spPr bwMode="auto">
          <a:xfrm>
            <a:off x="7924800" y="57150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5564" name="Rectangle 12"/>
          <p:cNvSpPr>
            <a:spLocks noChangeArrowheads="1"/>
          </p:cNvSpPr>
          <p:nvPr/>
        </p:nvSpPr>
        <p:spPr bwMode="auto">
          <a:xfrm>
            <a:off x="6096000" y="5715000"/>
            <a:ext cx="901700" cy="304800"/>
          </a:xfrm>
          <a:prstGeom prst="rect">
            <a:avLst/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A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US" altLang="ko-KR" sz="1600" b="0">
                <a:latin typeface="Arial" pitchFamily="34" charset="0"/>
                <a:ea typeface="Gulim" pitchFamily="34" charset="-127"/>
              </a:rPr>
              <a:t>Request</a:t>
            </a:r>
          </a:p>
        </p:txBody>
      </p:sp>
      <p:sp>
        <p:nvSpPr>
          <p:cNvPr id="1815565" name="Rectangle 13"/>
          <p:cNvSpPr>
            <a:spLocks noChangeArrowheads="1"/>
          </p:cNvSpPr>
          <p:nvPr/>
        </p:nvSpPr>
        <p:spPr bwMode="auto">
          <a:xfrm>
            <a:off x="7620000" y="57150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5566" name="Rectangle 14"/>
          <p:cNvSpPr>
            <a:spLocks noChangeArrowheads="1"/>
          </p:cNvSpPr>
          <p:nvPr/>
        </p:nvSpPr>
        <p:spPr bwMode="auto">
          <a:xfrm>
            <a:off x="7315200" y="57150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5567" name="Rectangle 15"/>
          <p:cNvSpPr>
            <a:spLocks noChangeArrowheads="1"/>
          </p:cNvSpPr>
          <p:nvPr/>
        </p:nvSpPr>
        <p:spPr bwMode="auto">
          <a:xfrm>
            <a:off x="7010400" y="5715000"/>
            <a:ext cx="292100" cy="304800"/>
          </a:xfrm>
          <a:prstGeom prst="rect">
            <a:avLst/>
          </a:prstGeom>
          <a:solidFill>
            <a:srgbClr val="000000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5568" name="Rectangle 16"/>
          <p:cNvSpPr>
            <a:spLocks noChangeArrowheads="1"/>
          </p:cNvSpPr>
          <p:nvPr/>
        </p:nvSpPr>
        <p:spPr bwMode="auto">
          <a:xfrm>
            <a:off x="7924800" y="60198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5569" name="Rectangle 17"/>
          <p:cNvSpPr>
            <a:spLocks noChangeArrowheads="1"/>
          </p:cNvSpPr>
          <p:nvPr/>
        </p:nvSpPr>
        <p:spPr bwMode="auto">
          <a:xfrm>
            <a:off x="6096000" y="6019800"/>
            <a:ext cx="901700" cy="304800"/>
          </a:xfrm>
          <a:prstGeom prst="rect">
            <a:avLst/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A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US" altLang="ko-KR" sz="1600" b="0">
                <a:latin typeface="Arial" pitchFamily="34" charset="0"/>
                <a:ea typeface="Gulim" pitchFamily="34" charset="-127"/>
              </a:rPr>
              <a:t>Data</a:t>
            </a:r>
          </a:p>
        </p:txBody>
      </p:sp>
      <p:sp>
        <p:nvSpPr>
          <p:cNvPr id="1815570" name="Rectangle 18"/>
          <p:cNvSpPr>
            <a:spLocks noChangeArrowheads="1"/>
          </p:cNvSpPr>
          <p:nvPr/>
        </p:nvSpPr>
        <p:spPr bwMode="auto">
          <a:xfrm>
            <a:off x="7620000" y="60198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5571" name="Rectangle 19"/>
          <p:cNvSpPr>
            <a:spLocks noChangeArrowheads="1"/>
          </p:cNvSpPr>
          <p:nvPr/>
        </p:nvSpPr>
        <p:spPr bwMode="auto">
          <a:xfrm>
            <a:off x="7315200" y="60198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5572" name="Rectangle 20"/>
          <p:cNvSpPr>
            <a:spLocks noChangeArrowheads="1"/>
          </p:cNvSpPr>
          <p:nvPr/>
        </p:nvSpPr>
        <p:spPr bwMode="auto">
          <a:xfrm>
            <a:off x="7010400" y="60198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5573" name="Line 21"/>
          <p:cNvSpPr>
            <a:spLocks noChangeShapeType="1"/>
          </p:cNvSpPr>
          <p:nvPr/>
        </p:nvSpPr>
        <p:spPr bwMode="auto">
          <a:xfrm>
            <a:off x="3048000" y="5257800"/>
            <a:ext cx="0" cy="381000"/>
          </a:xfrm>
          <a:prstGeom prst="line">
            <a:avLst/>
          </a:prstGeom>
          <a:noFill/>
          <a:ln w="25400">
            <a:solidFill>
              <a:srgbClr val="333333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5590" name="Line 38"/>
          <p:cNvSpPr>
            <a:spLocks noChangeShapeType="1"/>
          </p:cNvSpPr>
          <p:nvPr/>
        </p:nvSpPr>
        <p:spPr bwMode="auto">
          <a:xfrm>
            <a:off x="1066800" y="4038600"/>
            <a:ext cx="381000" cy="0"/>
          </a:xfrm>
          <a:prstGeom prst="line">
            <a:avLst/>
          </a:prstGeom>
          <a:noFill/>
          <a:ln w="2540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5591" name="Text Box 39"/>
          <p:cNvSpPr txBox="1">
            <a:spLocks noChangeArrowheads="1"/>
          </p:cNvSpPr>
          <p:nvPr/>
        </p:nvSpPr>
        <p:spPr bwMode="auto">
          <a:xfrm>
            <a:off x="228600" y="38862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400" b="0">
                <a:latin typeface="Arial" pitchFamily="34" charset="0"/>
                <a:ea typeface="Gulim" pitchFamily="34" charset="-127"/>
              </a:rPr>
              <a:t>request</a:t>
            </a:r>
          </a:p>
        </p:txBody>
      </p:sp>
      <p:sp>
        <p:nvSpPr>
          <p:cNvPr id="1815592" name="Text Box 40"/>
          <p:cNvSpPr txBox="1">
            <a:spLocks noChangeArrowheads="1"/>
          </p:cNvSpPr>
          <p:nvPr/>
        </p:nvSpPr>
        <p:spPr bwMode="auto">
          <a:xfrm>
            <a:off x="2590800" y="5638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400" b="0">
                <a:latin typeface="Arial" pitchFamily="34" charset="0"/>
                <a:ea typeface="Gulim" pitchFamily="34" charset="-127"/>
              </a:rPr>
              <a:t>data</a:t>
            </a:r>
          </a:p>
        </p:txBody>
      </p:sp>
      <p:sp>
        <p:nvSpPr>
          <p:cNvPr id="1815593" name="Line 41"/>
          <p:cNvSpPr>
            <a:spLocks noChangeShapeType="1"/>
          </p:cNvSpPr>
          <p:nvPr/>
        </p:nvSpPr>
        <p:spPr bwMode="auto">
          <a:xfrm>
            <a:off x="2819400" y="5410200"/>
            <a:ext cx="0" cy="152400"/>
          </a:xfrm>
          <a:prstGeom prst="line">
            <a:avLst/>
          </a:prstGeom>
          <a:noFill/>
          <a:ln w="2540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5594" name="Rectangle 42"/>
          <p:cNvSpPr>
            <a:spLocks noChangeArrowheads="1"/>
          </p:cNvSpPr>
          <p:nvPr/>
        </p:nvSpPr>
        <p:spPr bwMode="auto">
          <a:xfrm>
            <a:off x="5029200" y="1600200"/>
            <a:ext cx="3200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1800" b="0" u="sng">
                <a:latin typeface="Arial" pitchFamily="34" charset="0"/>
                <a:ea typeface="Gulim" pitchFamily="34" charset="-127"/>
              </a:rPr>
              <a:t>Simplified Bank State Diagram</a:t>
            </a:r>
          </a:p>
        </p:txBody>
      </p:sp>
      <p:sp>
        <p:nvSpPr>
          <p:cNvPr id="1815595" name="Line 43"/>
          <p:cNvSpPr>
            <a:spLocks noChangeShapeType="1"/>
          </p:cNvSpPr>
          <p:nvPr/>
        </p:nvSpPr>
        <p:spPr bwMode="auto">
          <a:xfrm>
            <a:off x="5791200" y="2514600"/>
            <a:ext cx="1676400" cy="0"/>
          </a:xfrm>
          <a:prstGeom prst="line">
            <a:avLst/>
          </a:prstGeom>
          <a:noFill/>
          <a:ln w="63500">
            <a:solidFill>
              <a:srgbClr val="FF66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5596" name="Line 44"/>
          <p:cNvSpPr>
            <a:spLocks noChangeShapeType="1"/>
          </p:cNvSpPr>
          <p:nvPr/>
        </p:nvSpPr>
        <p:spPr bwMode="auto">
          <a:xfrm flipH="1" flipV="1">
            <a:off x="5791200" y="37338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5597" name="Line 45"/>
          <p:cNvSpPr>
            <a:spLocks noChangeShapeType="1"/>
          </p:cNvSpPr>
          <p:nvPr/>
        </p:nvSpPr>
        <p:spPr bwMode="auto">
          <a:xfrm flipH="1" flipV="1">
            <a:off x="5486400" y="2819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5598" name="Line 46"/>
          <p:cNvSpPr>
            <a:spLocks noChangeShapeType="1"/>
          </p:cNvSpPr>
          <p:nvPr/>
        </p:nvSpPr>
        <p:spPr bwMode="auto">
          <a:xfrm flipH="1" flipV="1">
            <a:off x="7772400" y="2819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5599" name="Line 47"/>
          <p:cNvSpPr>
            <a:spLocks noChangeShapeType="1"/>
          </p:cNvSpPr>
          <p:nvPr/>
        </p:nvSpPr>
        <p:spPr bwMode="auto">
          <a:xfrm flipH="1">
            <a:off x="5791200" y="2819400"/>
            <a:ext cx="1676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5600" name="Line 48"/>
          <p:cNvSpPr>
            <a:spLocks noChangeShapeType="1"/>
          </p:cNvSpPr>
          <p:nvPr/>
        </p:nvSpPr>
        <p:spPr bwMode="auto">
          <a:xfrm>
            <a:off x="5791200" y="2819400"/>
            <a:ext cx="1676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5601" name="Rectangle 49"/>
          <p:cNvSpPr>
            <a:spLocks noChangeArrowheads="1"/>
          </p:cNvSpPr>
          <p:nvPr/>
        </p:nvSpPr>
        <p:spPr bwMode="auto">
          <a:xfrm>
            <a:off x="5181600" y="2209800"/>
            <a:ext cx="609600" cy="609600"/>
          </a:xfrm>
          <a:prstGeom prst="rect">
            <a:avLst/>
          </a:prstGeom>
          <a:solidFill>
            <a:srgbClr val="000000"/>
          </a:solidFill>
          <a:ln w="635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2000">
                <a:solidFill>
                  <a:schemeClr val="bg1"/>
                </a:solidFill>
                <a:latin typeface="Arial" pitchFamily="34" charset="0"/>
                <a:ea typeface="Gulim" pitchFamily="34" charset="-127"/>
              </a:rPr>
              <a:t>act</a:t>
            </a:r>
          </a:p>
        </p:txBody>
      </p:sp>
      <p:sp>
        <p:nvSpPr>
          <p:cNvPr id="1815602" name="Rectangle 50"/>
          <p:cNvSpPr>
            <a:spLocks noChangeArrowheads="1"/>
          </p:cNvSpPr>
          <p:nvPr/>
        </p:nvSpPr>
        <p:spPr bwMode="auto">
          <a:xfrm>
            <a:off x="5181600" y="3429000"/>
            <a:ext cx="596900" cy="609600"/>
          </a:xfrm>
          <a:prstGeom prst="rect">
            <a:avLst/>
          </a:prstGeom>
          <a:solidFill>
            <a:srgbClr val="000000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2000" b="0">
                <a:solidFill>
                  <a:schemeClr val="bg1"/>
                </a:solidFill>
                <a:latin typeface="Arial" pitchFamily="34" charset="0"/>
                <a:ea typeface="Gulim" pitchFamily="34" charset="-127"/>
              </a:rPr>
              <a:t>pre</a:t>
            </a:r>
          </a:p>
        </p:txBody>
      </p:sp>
      <p:sp>
        <p:nvSpPr>
          <p:cNvPr id="1815603" name="Rectangle 51"/>
          <p:cNvSpPr>
            <a:spLocks noChangeArrowheads="1"/>
          </p:cNvSpPr>
          <p:nvPr/>
        </p:nvSpPr>
        <p:spPr bwMode="auto">
          <a:xfrm>
            <a:off x="7467600" y="3429000"/>
            <a:ext cx="609600" cy="609600"/>
          </a:xfrm>
          <a:prstGeom prst="rect">
            <a:avLst/>
          </a:prstGeom>
          <a:solidFill>
            <a:srgbClr val="0000D2"/>
          </a:solidFill>
          <a:ln w="38100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2000" b="0">
                <a:solidFill>
                  <a:schemeClr val="bg1"/>
                </a:solidFill>
                <a:latin typeface="Arial" pitchFamily="34" charset="0"/>
                <a:ea typeface="Gulim" pitchFamily="34" charset="-127"/>
              </a:rPr>
              <a:t>wr</a:t>
            </a:r>
          </a:p>
        </p:txBody>
      </p:sp>
      <p:sp>
        <p:nvSpPr>
          <p:cNvPr id="1815604" name="Rectangle 52"/>
          <p:cNvSpPr>
            <a:spLocks noChangeArrowheads="1"/>
          </p:cNvSpPr>
          <p:nvPr/>
        </p:nvSpPr>
        <p:spPr bwMode="auto">
          <a:xfrm>
            <a:off x="7467600" y="2209800"/>
            <a:ext cx="596900" cy="609600"/>
          </a:xfrm>
          <a:prstGeom prst="rect">
            <a:avLst/>
          </a:prstGeom>
          <a:solidFill>
            <a:srgbClr val="D60000"/>
          </a:solidFill>
          <a:ln w="38100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2000" b="0">
                <a:solidFill>
                  <a:schemeClr val="bg1"/>
                </a:solidFill>
                <a:latin typeface="Arial" pitchFamily="34" charset="0"/>
                <a:ea typeface="Gulim" pitchFamily="34" charset="-127"/>
              </a:rPr>
              <a:t>rd</a:t>
            </a:r>
          </a:p>
        </p:txBody>
      </p:sp>
      <p:sp>
        <p:nvSpPr>
          <p:cNvPr id="1815605" name="Rectangle 53"/>
          <p:cNvSpPr>
            <a:spLocks noChangeArrowheads="1"/>
          </p:cNvSpPr>
          <p:nvPr/>
        </p:nvSpPr>
        <p:spPr bwMode="auto">
          <a:xfrm>
            <a:off x="1905000" y="2667000"/>
            <a:ext cx="1828800" cy="182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endParaRPr kumimoji="1" lang="ko-KR" altLang="en-US" sz="1600" b="0">
              <a:latin typeface="Arial" pitchFamily="34" charset="0"/>
              <a:ea typeface="Gulim" pitchFamily="34" charset="-127"/>
            </a:endParaRPr>
          </a:p>
        </p:txBody>
      </p:sp>
      <p:cxnSp>
        <p:nvCxnSpPr>
          <p:cNvPr id="1815606" name="AutoShape 54"/>
          <p:cNvCxnSpPr>
            <a:cxnSpLocks noChangeShapeType="1"/>
            <a:stCxn id="1815631" idx="0"/>
            <a:endCxn id="1815633" idx="1"/>
          </p:cNvCxnSpPr>
          <p:nvPr/>
        </p:nvCxnSpPr>
        <p:spPr bwMode="auto">
          <a:xfrm rot="10800000" flipH="1" flipV="1">
            <a:off x="1438275" y="3581400"/>
            <a:ext cx="457200" cy="1676400"/>
          </a:xfrm>
          <a:prstGeom prst="bentConnector3">
            <a:avLst>
              <a:gd name="adj1" fmla="val -47917"/>
            </a:avLst>
          </a:prstGeom>
          <a:noFill/>
          <a:ln w="25400">
            <a:solidFill>
              <a:srgbClr val="333333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5607" name="Rectangle 55"/>
          <p:cNvSpPr>
            <a:spLocks noChangeArrowheads="1"/>
          </p:cNvSpPr>
          <p:nvPr/>
        </p:nvSpPr>
        <p:spPr bwMode="auto">
          <a:xfrm>
            <a:off x="1905000" y="4038600"/>
            <a:ext cx="1828800" cy="152400"/>
          </a:xfrm>
          <a:prstGeom prst="rect">
            <a:avLst/>
          </a:prstGeom>
          <a:solidFill>
            <a:srgbClr val="D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15608" name="Group 56"/>
          <p:cNvGrpSpPr>
            <a:grpSpLocks/>
          </p:cNvGrpSpPr>
          <p:nvPr/>
        </p:nvGrpSpPr>
        <p:grpSpPr bwMode="auto">
          <a:xfrm>
            <a:off x="1447800" y="2667000"/>
            <a:ext cx="2286000" cy="2743200"/>
            <a:chOff x="384" y="1008"/>
            <a:chExt cx="1440" cy="1728"/>
          </a:xfrm>
        </p:grpSpPr>
        <p:sp>
          <p:nvSpPr>
            <p:cNvPr id="1815609" name="Line 57"/>
            <p:cNvSpPr>
              <a:spLocks noChangeShapeType="1"/>
            </p:cNvSpPr>
            <p:nvPr/>
          </p:nvSpPr>
          <p:spPr bwMode="auto">
            <a:xfrm>
              <a:off x="768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10" name="Line 58"/>
            <p:cNvSpPr>
              <a:spLocks noChangeShapeType="1"/>
            </p:cNvSpPr>
            <p:nvPr/>
          </p:nvSpPr>
          <p:spPr bwMode="auto">
            <a:xfrm>
              <a:off x="864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11" name="Line 59"/>
            <p:cNvSpPr>
              <a:spLocks noChangeShapeType="1"/>
            </p:cNvSpPr>
            <p:nvPr/>
          </p:nvSpPr>
          <p:spPr bwMode="auto">
            <a:xfrm>
              <a:off x="960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12" name="Line 60"/>
            <p:cNvSpPr>
              <a:spLocks noChangeShapeType="1"/>
            </p:cNvSpPr>
            <p:nvPr/>
          </p:nvSpPr>
          <p:spPr bwMode="auto">
            <a:xfrm>
              <a:off x="1056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13" name="Line 61"/>
            <p:cNvSpPr>
              <a:spLocks noChangeShapeType="1"/>
            </p:cNvSpPr>
            <p:nvPr/>
          </p:nvSpPr>
          <p:spPr bwMode="auto">
            <a:xfrm>
              <a:off x="1152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14" name="Line 62"/>
            <p:cNvSpPr>
              <a:spLocks noChangeShapeType="1"/>
            </p:cNvSpPr>
            <p:nvPr/>
          </p:nvSpPr>
          <p:spPr bwMode="auto">
            <a:xfrm>
              <a:off x="1248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15" name="Line 63"/>
            <p:cNvSpPr>
              <a:spLocks noChangeShapeType="1"/>
            </p:cNvSpPr>
            <p:nvPr/>
          </p:nvSpPr>
          <p:spPr bwMode="auto">
            <a:xfrm>
              <a:off x="1344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16" name="Line 64"/>
            <p:cNvSpPr>
              <a:spLocks noChangeShapeType="1"/>
            </p:cNvSpPr>
            <p:nvPr/>
          </p:nvSpPr>
          <p:spPr bwMode="auto">
            <a:xfrm>
              <a:off x="1440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17" name="Line 65"/>
            <p:cNvSpPr>
              <a:spLocks noChangeShapeType="1"/>
            </p:cNvSpPr>
            <p:nvPr/>
          </p:nvSpPr>
          <p:spPr bwMode="auto">
            <a:xfrm>
              <a:off x="1536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18" name="Line 66"/>
            <p:cNvSpPr>
              <a:spLocks noChangeShapeType="1"/>
            </p:cNvSpPr>
            <p:nvPr/>
          </p:nvSpPr>
          <p:spPr bwMode="auto">
            <a:xfrm>
              <a:off x="1632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19" name="Line 67"/>
            <p:cNvSpPr>
              <a:spLocks noChangeShapeType="1"/>
            </p:cNvSpPr>
            <p:nvPr/>
          </p:nvSpPr>
          <p:spPr bwMode="auto">
            <a:xfrm>
              <a:off x="1728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20" name="Line 68"/>
            <p:cNvSpPr>
              <a:spLocks noChangeShapeType="1"/>
            </p:cNvSpPr>
            <p:nvPr/>
          </p:nvSpPr>
          <p:spPr bwMode="auto">
            <a:xfrm>
              <a:off x="384" y="1104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21" name="Line 69"/>
            <p:cNvSpPr>
              <a:spLocks noChangeShapeType="1"/>
            </p:cNvSpPr>
            <p:nvPr/>
          </p:nvSpPr>
          <p:spPr bwMode="auto">
            <a:xfrm>
              <a:off x="384" y="1200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22" name="Line 70"/>
            <p:cNvSpPr>
              <a:spLocks noChangeShapeType="1"/>
            </p:cNvSpPr>
            <p:nvPr/>
          </p:nvSpPr>
          <p:spPr bwMode="auto">
            <a:xfrm>
              <a:off x="384" y="1296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23" name="Line 71"/>
            <p:cNvSpPr>
              <a:spLocks noChangeShapeType="1"/>
            </p:cNvSpPr>
            <p:nvPr/>
          </p:nvSpPr>
          <p:spPr bwMode="auto">
            <a:xfrm>
              <a:off x="384" y="1392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24" name="Line 72"/>
            <p:cNvSpPr>
              <a:spLocks noChangeShapeType="1"/>
            </p:cNvSpPr>
            <p:nvPr/>
          </p:nvSpPr>
          <p:spPr bwMode="auto">
            <a:xfrm>
              <a:off x="384" y="1488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25" name="Line 73"/>
            <p:cNvSpPr>
              <a:spLocks noChangeShapeType="1"/>
            </p:cNvSpPr>
            <p:nvPr/>
          </p:nvSpPr>
          <p:spPr bwMode="auto">
            <a:xfrm>
              <a:off x="384" y="1584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26" name="Line 74"/>
            <p:cNvSpPr>
              <a:spLocks noChangeShapeType="1"/>
            </p:cNvSpPr>
            <p:nvPr/>
          </p:nvSpPr>
          <p:spPr bwMode="auto">
            <a:xfrm>
              <a:off x="384" y="1680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27" name="Line 75"/>
            <p:cNvSpPr>
              <a:spLocks noChangeShapeType="1"/>
            </p:cNvSpPr>
            <p:nvPr/>
          </p:nvSpPr>
          <p:spPr bwMode="auto">
            <a:xfrm>
              <a:off x="384" y="1776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28" name="Line 76"/>
            <p:cNvSpPr>
              <a:spLocks noChangeShapeType="1"/>
            </p:cNvSpPr>
            <p:nvPr/>
          </p:nvSpPr>
          <p:spPr bwMode="auto">
            <a:xfrm>
              <a:off x="384" y="1872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29" name="Line 77"/>
            <p:cNvSpPr>
              <a:spLocks noChangeShapeType="1"/>
            </p:cNvSpPr>
            <p:nvPr/>
          </p:nvSpPr>
          <p:spPr bwMode="auto">
            <a:xfrm>
              <a:off x="384" y="1968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30" name="Line 78"/>
            <p:cNvSpPr>
              <a:spLocks noChangeShapeType="1"/>
            </p:cNvSpPr>
            <p:nvPr/>
          </p:nvSpPr>
          <p:spPr bwMode="auto">
            <a:xfrm>
              <a:off x="384" y="2064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5631" name="Rectangle 79"/>
          <p:cNvSpPr>
            <a:spLocks noChangeArrowheads="1"/>
          </p:cNvSpPr>
          <p:nvPr/>
        </p:nvSpPr>
        <p:spPr bwMode="auto">
          <a:xfrm rot="16200000">
            <a:off x="685800" y="3429000"/>
            <a:ext cx="1828800" cy="304800"/>
          </a:xfrm>
          <a:prstGeom prst="rect">
            <a:avLst/>
          </a:prstGeom>
          <a:solidFill>
            <a:srgbClr val="000000"/>
          </a:solidFill>
          <a:ln w="19050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1400" b="0">
                <a:solidFill>
                  <a:schemeClr val="bg1"/>
                </a:solidFill>
                <a:latin typeface="Arial" pitchFamily="34" charset="0"/>
                <a:ea typeface="Gulim" pitchFamily="34" charset="-127"/>
              </a:rPr>
              <a:t>Row decoder</a:t>
            </a:r>
          </a:p>
        </p:txBody>
      </p:sp>
      <p:sp>
        <p:nvSpPr>
          <p:cNvPr id="1815632" name="Rectangle 80"/>
          <p:cNvSpPr>
            <a:spLocks noChangeArrowheads="1"/>
          </p:cNvSpPr>
          <p:nvPr/>
        </p:nvSpPr>
        <p:spPr bwMode="auto">
          <a:xfrm>
            <a:off x="1905000" y="4648200"/>
            <a:ext cx="18288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1400" b="0">
                <a:latin typeface="Arial" pitchFamily="34" charset="0"/>
                <a:ea typeface="Gulim" pitchFamily="34" charset="-127"/>
              </a:rPr>
              <a:t>Sense amplifier</a:t>
            </a:r>
          </a:p>
        </p:txBody>
      </p:sp>
      <p:sp>
        <p:nvSpPr>
          <p:cNvPr id="1815633" name="Rectangle 81"/>
          <p:cNvSpPr>
            <a:spLocks noChangeArrowheads="1"/>
          </p:cNvSpPr>
          <p:nvPr/>
        </p:nvSpPr>
        <p:spPr bwMode="auto">
          <a:xfrm>
            <a:off x="1905000" y="5105400"/>
            <a:ext cx="18288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1400" b="0">
                <a:latin typeface="Arial" pitchFamily="34" charset="0"/>
                <a:ea typeface="Gulim" pitchFamily="34" charset="-127"/>
              </a:rPr>
              <a:t>Column decoder</a:t>
            </a:r>
          </a:p>
        </p:txBody>
      </p:sp>
      <p:sp>
        <p:nvSpPr>
          <p:cNvPr id="1815634" name="Line 82"/>
          <p:cNvSpPr>
            <a:spLocks noChangeShapeType="1"/>
          </p:cNvSpPr>
          <p:nvPr/>
        </p:nvSpPr>
        <p:spPr bwMode="auto">
          <a:xfrm>
            <a:off x="2819400" y="4191000"/>
            <a:ext cx="0" cy="457200"/>
          </a:xfrm>
          <a:prstGeom prst="line">
            <a:avLst/>
          </a:prstGeom>
          <a:noFill/>
          <a:ln w="63500">
            <a:solidFill>
              <a:srgbClr val="FF66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5635" name="Text Box 83"/>
          <p:cNvSpPr txBox="1">
            <a:spLocks noChangeArrowheads="1"/>
          </p:cNvSpPr>
          <p:nvPr/>
        </p:nvSpPr>
        <p:spPr bwMode="auto">
          <a:xfrm>
            <a:off x="1905000" y="3276600"/>
            <a:ext cx="18288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400" b="0">
                <a:latin typeface="Arial" pitchFamily="34" charset="0"/>
                <a:ea typeface="Gulim" pitchFamily="34" charset="-127"/>
              </a:rPr>
              <a:t>DRAM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400" b="0">
                <a:latin typeface="Arial" pitchFamily="34" charset="0"/>
                <a:ea typeface="Gulim" pitchFamily="34" charset="-127"/>
              </a:rPr>
              <a:t>Memory array</a:t>
            </a:r>
          </a:p>
        </p:txBody>
      </p:sp>
      <p:sp>
        <p:nvSpPr>
          <p:cNvPr id="1815636" name="Text Box 84"/>
          <p:cNvSpPr txBox="1">
            <a:spLocks noChangeArrowheads="1"/>
          </p:cNvSpPr>
          <p:nvPr/>
        </p:nvSpPr>
        <p:spPr bwMode="auto">
          <a:xfrm>
            <a:off x="2590800" y="2667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latinLnBrk="1" hangingPunct="1">
              <a:spcBef>
                <a:spcPct val="50000"/>
              </a:spcBef>
            </a:pPr>
            <a:r>
              <a:rPr kumimoji="1" lang="en-US" altLang="ko-KR" sz="1400" b="0">
                <a:latin typeface="Arial" pitchFamily="34" charset="0"/>
                <a:ea typeface="Gulim" pitchFamily="34" charset="-127"/>
              </a:rPr>
              <a:t>bank 0</a:t>
            </a:r>
          </a:p>
        </p:txBody>
      </p:sp>
      <p:grpSp>
        <p:nvGrpSpPr>
          <p:cNvPr id="1815637" name="Group 85"/>
          <p:cNvGrpSpPr>
            <a:grpSpLocks/>
          </p:cNvGrpSpPr>
          <p:nvPr/>
        </p:nvGrpSpPr>
        <p:grpSpPr bwMode="auto">
          <a:xfrm>
            <a:off x="7010400" y="5029200"/>
            <a:ext cx="304800" cy="304800"/>
            <a:chOff x="1536" y="3312"/>
            <a:chExt cx="192" cy="192"/>
          </a:xfrm>
        </p:grpSpPr>
        <p:sp>
          <p:nvSpPr>
            <p:cNvPr id="1815638" name="Line 86"/>
            <p:cNvSpPr>
              <a:spLocks noChangeShapeType="1"/>
            </p:cNvSpPr>
            <p:nvPr/>
          </p:nvSpPr>
          <p:spPr bwMode="auto">
            <a:xfrm flipV="1">
              <a:off x="1536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39" name="Line 87"/>
            <p:cNvSpPr>
              <a:spLocks noChangeShapeType="1"/>
            </p:cNvSpPr>
            <p:nvPr/>
          </p:nvSpPr>
          <p:spPr bwMode="auto">
            <a:xfrm flipV="1">
              <a:off x="1632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40" name="Line 88"/>
            <p:cNvSpPr>
              <a:spLocks noChangeShapeType="1"/>
            </p:cNvSpPr>
            <p:nvPr/>
          </p:nvSpPr>
          <p:spPr bwMode="auto">
            <a:xfrm>
              <a:off x="1536" y="3312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41" name="Line 89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5642" name="Group 90"/>
          <p:cNvGrpSpPr>
            <a:grpSpLocks/>
          </p:cNvGrpSpPr>
          <p:nvPr/>
        </p:nvGrpSpPr>
        <p:grpSpPr bwMode="auto">
          <a:xfrm>
            <a:off x="7315200" y="5029200"/>
            <a:ext cx="304800" cy="304800"/>
            <a:chOff x="1536" y="3312"/>
            <a:chExt cx="192" cy="192"/>
          </a:xfrm>
        </p:grpSpPr>
        <p:sp>
          <p:nvSpPr>
            <p:cNvPr id="1815643" name="Line 91"/>
            <p:cNvSpPr>
              <a:spLocks noChangeShapeType="1"/>
            </p:cNvSpPr>
            <p:nvPr/>
          </p:nvSpPr>
          <p:spPr bwMode="auto">
            <a:xfrm flipV="1">
              <a:off x="1536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44" name="Line 92"/>
            <p:cNvSpPr>
              <a:spLocks noChangeShapeType="1"/>
            </p:cNvSpPr>
            <p:nvPr/>
          </p:nvSpPr>
          <p:spPr bwMode="auto">
            <a:xfrm flipV="1">
              <a:off x="1632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45" name="Line 93"/>
            <p:cNvSpPr>
              <a:spLocks noChangeShapeType="1"/>
            </p:cNvSpPr>
            <p:nvPr/>
          </p:nvSpPr>
          <p:spPr bwMode="auto">
            <a:xfrm>
              <a:off x="1536" y="3312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46" name="Line 94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5647" name="Group 95"/>
          <p:cNvGrpSpPr>
            <a:grpSpLocks/>
          </p:cNvGrpSpPr>
          <p:nvPr/>
        </p:nvGrpSpPr>
        <p:grpSpPr bwMode="auto">
          <a:xfrm>
            <a:off x="7620000" y="5029200"/>
            <a:ext cx="304800" cy="304800"/>
            <a:chOff x="1536" y="3312"/>
            <a:chExt cx="192" cy="192"/>
          </a:xfrm>
        </p:grpSpPr>
        <p:sp>
          <p:nvSpPr>
            <p:cNvPr id="1815648" name="Line 96"/>
            <p:cNvSpPr>
              <a:spLocks noChangeShapeType="1"/>
            </p:cNvSpPr>
            <p:nvPr/>
          </p:nvSpPr>
          <p:spPr bwMode="auto">
            <a:xfrm flipV="1">
              <a:off x="1536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49" name="Line 97"/>
            <p:cNvSpPr>
              <a:spLocks noChangeShapeType="1"/>
            </p:cNvSpPr>
            <p:nvPr/>
          </p:nvSpPr>
          <p:spPr bwMode="auto">
            <a:xfrm flipV="1">
              <a:off x="1632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50" name="Line 98"/>
            <p:cNvSpPr>
              <a:spLocks noChangeShapeType="1"/>
            </p:cNvSpPr>
            <p:nvPr/>
          </p:nvSpPr>
          <p:spPr bwMode="auto">
            <a:xfrm>
              <a:off x="1536" y="3312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51" name="Line 99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5652" name="Group 100"/>
          <p:cNvGrpSpPr>
            <a:grpSpLocks/>
          </p:cNvGrpSpPr>
          <p:nvPr/>
        </p:nvGrpSpPr>
        <p:grpSpPr bwMode="auto">
          <a:xfrm>
            <a:off x="7924800" y="5029200"/>
            <a:ext cx="304800" cy="304800"/>
            <a:chOff x="1536" y="3312"/>
            <a:chExt cx="192" cy="192"/>
          </a:xfrm>
        </p:grpSpPr>
        <p:sp>
          <p:nvSpPr>
            <p:cNvPr id="1815653" name="Line 101"/>
            <p:cNvSpPr>
              <a:spLocks noChangeShapeType="1"/>
            </p:cNvSpPr>
            <p:nvPr/>
          </p:nvSpPr>
          <p:spPr bwMode="auto">
            <a:xfrm flipV="1">
              <a:off x="1536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54" name="Line 102"/>
            <p:cNvSpPr>
              <a:spLocks noChangeShapeType="1"/>
            </p:cNvSpPr>
            <p:nvPr/>
          </p:nvSpPr>
          <p:spPr bwMode="auto">
            <a:xfrm flipV="1">
              <a:off x="1632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55" name="Line 103"/>
            <p:cNvSpPr>
              <a:spLocks noChangeShapeType="1"/>
            </p:cNvSpPr>
            <p:nvPr/>
          </p:nvSpPr>
          <p:spPr bwMode="auto">
            <a:xfrm>
              <a:off x="1536" y="3312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5656" name="Line 104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1430330"/>
      </p:ext>
    </p:extLst>
  </p:cSld>
  <p:clrMapOvr>
    <a:masterClrMapping/>
  </p:clrMapOvr>
  <p:transition advTm="27703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itchFamily="34" charset="-127"/>
              </a:rPr>
              <a:t>Accessing DRAM (CAS)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F9E2967-A532-4195-9D8D-BB0706EF13AA}" type="slidenum">
              <a:rPr lang="en-US"/>
              <a:pPr/>
              <a:t>21</a:t>
            </a:fld>
            <a:endParaRPr lang="en-US"/>
          </a:p>
        </p:txBody>
      </p:sp>
      <p:sp>
        <p:nvSpPr>
          <p:cNvPr id="10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/>
              <a:t>(c) Derek Chiou &amp; Mattan Erez</a:t>
            </a:r>
            <a:endParaRPr lang="en-US"/>
          </a:p>
        </p:txBody>
      </p:sp>
      <p:sp>
        <p:nvSpPr>
          <p:cNvPr id="1817602" name="Line 2"/>
          <p:cNvSpPr>
            <a:spLocks noChangeShapeType="1"/>
          </p:cNvSpPr>
          <p:nvPr/>
        </p:nvSpPr>
        <p:spPr bwMode="auto">
          <a:xfrm>
            <a:off x="5791200" y="2819400"/>
            <a:ext cx="1676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7604" name="Rectangle 4"/>
          <p:cNvSpPr>
            <a:spLocks noChangeArrowheads="1"/>
          </p:cNvSpPr>
          <p:nvPr/>
        </p:nvSpPr>
        <p:spPr bwMode="auto">
          <a:xfrm>
            <a:off x="5029200" y="4648200"/>
            <a:ext cx="3200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1800" b="0" u="sng">
                <a:latin typeface="Arial" pitchFamily="34" charset="0"/>
                <a:ea typeface="Gulim" pitchFamily="34" charset="-127"/>
              </a:rPr>
              <a:t>Operation Resource Utilization</a:t>
            </a:r>
          </a:p>
        </p:txBody>
      </p:sp>
      <p:sp>
        <p:nvSpPr>
          <p:cNvPr id="1817606" name="Line 6"/>
          <p:cNvSpPr>
            <a:spLocks noChangeShapeType="1"/>
          </p:cNvSpPr>
          <p:nvPr/>
        </p:nvSpPr>
        <p:spPr bwMode="auto">
          <a:xfrm>
            <a:off x="3048000" y="5257800"/>
            <a:ext cx="0" cy="381000"/>
          </a:xfrm>
          <a:prstGeom prst="line">
            <a:avLst/>
          </a:prstGeom>
          <a:noFill/>
          <a:ln w="44450">
            <a:solidFill>
              <a:srgbClr val="D6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17623" name="Group 23"/>
          <p:cNvGrpSpPr>
            <a:grpSpLocks/>
          </p:cNvGrpSpPr>
          <p:nvPr/>
        </p:nvGrpSpPr>
        <p:grpSpPr bwMode="auto">
          <a:xfrm>
            <a:off x="1438275" y="2667000"/>
            <a:ext cx="2295525" cy="2743200"/>
            <a:chOff x="858" y="1008"/>
            <a:chExt cx="1446" cy="1728"/>
          </a:xfrm>
        </p:grpSpPr>
        <p:sp>
          <p:nvSpPr>
            <p:cNvPr id="1817624" name="Rectangle 24"/>
            <p:cNvSpPr>
              <a:spLocks noChangeArrowheads="1"/>
            </p:cNvSpPr>
            <p:nvPr/>
          </p:nvSpPr>
          <p:spPr bwMode="auto">
            <a:xfrm>
              <a:off x="1152" y="1008"/>
              <a:ext cx="1152" cy="11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/>
              <a:endParaRPr kumimoji="1" lang="ko-KR" altLang="en-US" sz="1600" b="0">
                <a:latin typeface="Arial" pitchFamily="34" charset="0"/>
                <a:ea typeface="Gulim" pitchFamily="34" charset="-127"/>
              </a:endParaRPr>
            </a:p>
          </p:txBody>
        </p:sp>
        <p:grpSp>
          <p:nvGrpSpPr>
            <p:cNvPr id="1817625" name="Group 25"/>
            <p:cNvGrpSpPr>
              <a:grpSpLocks/>
            </p:cNvGrpSpPr>
            <p:nvPr/>
          </p:nvGrpSpPr>
          <p:grpSpPr bwMode="auto">
            <a:xfrm>
              <a:off x="864" y="1008"/>
              <a:ext cx="1440" cy="1728"/>
              <a:chOff x="384" y="1008"/>
              <a:chExt cx="1440" cy="1728"/>
            </a:xfrm>
          </p:grpSpPr>
          <p:sp>
            <p:nvSpPr>
              <p:cNvPr id="1817626" name="Line 26"/>
              <p:cNvSpPr>
                <a:spLocks noChangeShapeType="1"/>
              </p:cNvSpPr>
              <p:nvPr/>
            </p:nvSpPr>
            <p:spPr bwMode="auto">
              <a:xfrm>
                <a:off x="768" y="1008"/>
                <a:ext cx="0" cy="172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27" name="Line 27"/>
              <p:cNvSpPr>
                <a:spLocks noChangeShapeType="1"/>
              </p:cNvSpPr>
              <p:nvPr/>
            </p:nvSpPr>
            <p:spPr bwMode="auto">
              <a:xfrm>
                <a:off x="864" y="1008"/>
                <a:ext cx="0" cy="172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28" name="Line 28"/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172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29" name="Line 29"/>
              <p:cNvSpPr>
                <a:spLocks noChangeShapeType="1"/>
              </p:cNvSpPr>
              <p:nvPr/>
            </p:nvSpPr>
            <p:spPr bwMode="auto">
              <a:xfrm>
                <a:off x="1056" y="1008"/>
                <a:ext cx="0" cy="172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30" name="Line 30"/>
              <p:cNvSpPr>
                <a:spLocks noChangeShapeType="1"/>
              </p:cNvSpPr>
              <p:nvPr/>
            </p:nvSpPr>
            <p:spPr bwMode="auto">
              <a:xfrm>
                <a:off x="1152" y="1008"/>
                <a:ext cx="0" cy="172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31" name="Line 31"/>
              <p:cNvSpPr>
                <a:spLocks noChangeShapeType="1"/>
              </p:cNvSpPr>
              <p:nvPr/>
            </p:nvSpPr>
            <p:spPr bwMode="auto">
              <a:xfrm>
                <a:off x="1248" y="1008"/>
                <a:ext cx="0" cy="172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32" name="Line 32"/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0" cy="172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33" name="Line 33"/>
              <p:cNvSpPr>
                <a:spLocks noChangeShapeType="1"/>
              </p:cNvSpPr>
              <p:nvPr/>
            </p:nvSpPr>
            <p:spPr bwMode="auto">
              <a:xfrm>
                <a:off x="1440" y="1008"/>
                <a:ext cx="0" cy="172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34" name="Line 34"/>
              <p:cNvSpPr>
                <a:spLocks noChangeShapeType="1"/>
              </p:cNvSpPr>
              <p:nvPr/>
            </p:nvSpPr>
            <p:spPr bwMode="auto">
              <a:xfrm>
                <a:off x="1536" y="1008"/>
                <a:ext cx="0" cy="172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35" name="Line 35"/>
              <p:cNvSpPr>
                <a:spLocks noChangeShapeType="1"/>
              </p:cNvSpPr>
              <p:nvPr/>
            </p:nvSpPr>
            <p:spPr bwMode="auto">
              <a:xfrm>
                <a:off x="1632" y="1008"/>
                <a:ext cx="0" cy="172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36" name="Line 36"/>
              <p:cNvSpPr>
                <a:spLocks noChangeShapeType="1"/>
              </p:cNvSpPr>
              <p:nvPr/>
            </p:nvSpPr>
            <p:spPr bwMode="auto">
              <a:xfrm>
                <a:off x="1728" y="1008"/>
                <a:ext cx="0" cy="172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37" name="Line 37"/>
              <p:cNvSpPr>
                <a:spLocks noChangeShapeType="1"/>
              </p:cNvSpPr>
              <p:nvPr/>
            </p:nvSpPr>
            <p:spPr bwMode="auto">
              <a:xfrm>
                <a:off x="384" y="1104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38" name="Line 38"/>
              <p:cNvSpPr>
                <a:spLocks noChangeShapeType="1"/>
              </p:cNvSpPr>
              <p:nvPr/>
            </p:nvSpPr>
            <p:spPr bwMode="auto">
              <a:xfrm>
                <a:off x="384" y="1200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39" name="Line 39"/>
              <p:cNvSpPr>
                <a:spLocks noChangeShapeType="1"/>
              </p:cNvSpPr>
              <p:nvPr/>
            </p:nvSpPr>
            <p:spPr bwMode="auto">
              <a:xfrm>
                <a:off x="384" y="1296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40" name="Line 40"/>
              <p:cNvSpPr>
                <a:spLocks noChangeShapeType="1"/>
              </p:cNvSpPr>
              <p:nvPr/>
            </p:nvSpPr>
            <p:spPr bwMode="auto">
              <a:xfrm>
                <a:off x="384" y="1392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41" name="Line 41"/>
              <p:cNvSpPr>
                <a:spLocks noChangeShapeType="1"/>
              </p:cNvSpPr>
              <p:nvPr/>
            </p:nvSpPr>
            <p:spPr bwMode="auto">
              <a:xfrm>
                <a:off x="384" y="1488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42" name="Line 42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43" name="Line 43"/>
              <p:cNvSpPr>
                <a:spLocks noChangeShapeType="1"/>
              </p:cNvSpPr>
              <p:nvPr/>
            </p:nvSpPr>
            <p:spPr bwMode="auto">
              <a:xfrm>
                <a:off x="384" y="1680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44" name="Line 44"/>
              <p:cNvSpPr>
                <a:spLocks noChangeShapeType="1"/>
              </p:cNvSpPr>
              <p:nvPr/>
            </p:nvSpPr>
            <p:spPr bwMode="auto">
              <a:xfrm>
                <a:off x="384" y="1776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45" name="Line 45"/>
              <p:cNvSpPr>
                <a:spLocks noChangeShapeType="1"/>
              </p:cNvSpPr>
              <p:nvPr/>
            </p:nvSpPr>
            <p:spPr bwMode="auto">
              <a:xfrm>
                <a:off x="384" y="1872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46" name="Line 46"/>
              <p:cNvSpPr>
                <a:spLocks noChangeShapeType="1"/>
              </p:cNvSpPr>
              <p:nvPr/>
            </p:nvSpPr>
            <p:spPr bwMode="auto">
              <a:xfrm>
                <a:off x="384" y="1968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647" name="Line 47"/>
              <p:cNvSpPr>
                <a:spLocks noChangeShapeType="1"/>
              </p:cNvSpPr>
              <p:nvPr/>
            </p:nvSpPr>
            <p:spPr bwMode="auto">
              <a:xfrm>
                <a:off x="384" y="2064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17648" name="Rectangle 48"/>
            <p:cNvSpPr>
              <a:spLocks noChangeArrowheads="1"/>
            </p:cNvSpPr>
            <p:nvPr/>
          </p:nvSpPr>
          <p:spPr bwMode="auto">
            <a:xfrm rot="16200000">
              <a:off x="384" y="1488"/>
              <a:ext cx="1152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400" b="0">
                  <a:latin typeface="Arial" pitchFamily="34" charset="0"/>
                  <a:ea typeface="Gulim" pitchFamily="34" charset="-127"/>
                </a:rPr>
                <a:t>Row decoder</a:t>
              </a:r>
            </a:p>
          </p:txBody>
        </p:sp>
        <p:sp>
          <p:nvSpPr>
            <p:cNvPr id="1817649" name="Rectangle 49"/>
            <p:cNvSpPr>
              <a:spLocks noChangeArrowheads="1"/>
            </p:cNvSpPr>
            <p:nvPr/>
          </p:nvSpPr>
          <p:spPr bwMode="auto">
            <a:xfrm>
              <a:off x="1152" y="2256"/>
              <a:ext cx="1152" cy="192"/>
            </a:xfrm>
            <a:prstGeom prst="rect">
              <a:avLst/>
            </a:prstGeom>
            <a:solidFill>
              <a:srgbClr val="D6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400" b="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rPr>
                <a:t>Sense amplifier</a:t>
              </a:r>
            </a:p>
          </p:txBody>
        </p:sp>
        <p:sp>
          <p:nvSpPr>
            <p:cNvPr id="1817650" name="Rectangle 50"/>
            <p:cNvSpPr>
              <a:spLocks noChangeArrowheads="1"/>
            </p:cNvSpPr>
            <p:nvPr/>
          </p:nvSpPr>
          <p:spPr bwMode="auto">
            <a:xfrm>
              <a:off x="1152" y="2544"/>
              <a:ext cx="1152" cy="19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EAEAE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400" b="0">
                  <a:solidFill>
                    <a:schemeClr val="bg1"/>
                  </a:solidFill>
                  <a:latin typeface="Arial" pitchFamily="34" charset="0"/>
                  <a:ea typeface="Gulim" pitchFamily="34" charset="-127"/>
                </a:rPr>
                <a:t>Column decoder</a:t>
              </a:r>
            </a:p>
          </p:txBody>
        </p:sp>
        <p:sp>
          <p:nvSpPr>
            <p:cNvPr id="1817651" name="Text Box 51"/>
            <p:cNvSpPr txBox="1">
              <a:spLocks noChangeArrowheads="1"/>
            </p:cNvSpPr>
            <p:nvPr/>
          </p:nvSpPr>
          <p:spPr bwMode="auto">
            <a:xfrm>
              <a:off x="1152" y="1392"/>
              <a:ext cx="1152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400" b="0">
                  <a:latin typeface="Arial" pitchFamily="34" charset="0"/>
                  <a:ea typeface="Gulim" pitchFamily="34" charset="-127"/>
                </a:rPr>
                <a:t>DRAM</a:t>
              </a:r>
            </a:p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400" b="0">
                  <a:latin typeface="Arial" pitchFamily="34" charset="0"/>
                  <a:ea typeface="Gulim" pitchFamily="34" charset="-127"/>
                </a:rPr>
                <a:t>Memory array</a:t>
              </a:r>
            </a:p>
          </p:txBody>
        </p:sp>
        <p:sp>
          <p:nvSpPr>
            <p:cNvPr id="1817652" name="Text Box 52"/>
            <p:cNvSpPr txBox="1">
              <a:spLocks noChangeArrowheads="1"/>
            </p:cNvSpPr>
            <p:nvPr/>
          </p:nvSpPr>
          <p:spPr bwMode="auto">
            <a:xfrm>
              <a:off x="1584" y="100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1" latinLnBrk="1" hangingPunct="1">
                <a:spcBef>
                  <a:spcPct val="50000"/>
                </a:spcBef>
              </a:pPr>
              <a:r>
                <a:rPr kumimoji="1" lang="en-US" altLang="ko-KR" sz="1400" b="0">
                  <a:latin typeface="Arial" pitchFamily="34" charset="0"/>
                  <a:ea typeface="Gulim" pitchFamily="34" charset="-127"/>
                </a:rPr>
                <a:t>bank 0</a:t>
              </a:r>
            </a:p>
          </p:txBody>
        </p:sp>
        <p:cxnSp>
          <p:nvCxnSpPr>
            <p:cNvPr id="1817653" name="AutoShape 53"/>
            <p:cNvCxnSpPr>
              <a:cxnSpLocks noChangeShapeType="1"/>
              <a:stCxn id="1817648" idx="0"/>
              <a:endCxn id="1817650" idx="1"/>
            </p:cNvCxnSpPr>
            <p:nvPr/>
          </p:nvCxnSpPr>
          <p:spPr bwMode="auto">
            <a:xfrm rot="10800000" flipH="1" flipV="1">
              <a:off x="858" y="1584"/>
              <a:ext cx="288" cy="1056"/>
            </a:xfrm>
            <a:prstGeom prst="bentConnector3">
              <a:avLst>
                <a:gd name="adj1" fmla="val -47917"/>
              </a:avLst>
            </a:prstGeom>
            <a:noFill/>
            <a:ln w="25400">
              <a:solidFill>
                <a:srgbClr val="333333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17654" name="Line 54"/>
          <p:cNvSpPr>
            <a:spLocks noChangeShapeType="1"/>
          </p:cNvSpPr>
          <p:nvPr/>
        </p:nvSpPr>
        <p:spPr bwMode="auto">
          <a:xfrm>
            <a:off x="1066800" y="4038600"/>
            <a:ext cx="381000" cy="0"/>
          </a:xfrm>
          <a:prstGeom prst="line">
            <a:avLst/>
          </a:prstGeom>
          <a:noFill/>
          <a:ln w="2540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7655" name="Text Box 55"/>
          <p:cNvSpPr txBox="1">
            <a:spLocks noChangeArrowheads="1"/>
          </p:cNvSpPr>
          <p:nvPr/>
        </p:nvSpPr>
        <p:spPr bwMode="auto">
          <a:xfrm>
            <a:off x="228600" y="38862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400" b="0">
                <a:latin typeface="Arial" pitchFamily="34" charset="0"/>
                <a:ea typeface="Gulim" pitchFamily="34" charset="-127"/>
              </a:rPr>
              <a:t>request</a:t>
            </a:r>
          </a:p>
        </p:txBody>
      </p:sp>
      <p:sp>
        <p:nvSpPr>
          <p:cNvPr id="1817656" name="Text Box 56"/>
          <p:cNvSpPr txBox="1">
            <a:spLocks noChangeArrowheads="1"/>
          </p:cNvSpPr>
          <p:nvPr/>
        </p:nvSpPr>
        <p:spPr bwMode="auto">
          <a:xfrm>
            <a:off x="2590800" y="5638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400" b="0">
                <a:latin typeface="Arial" pitchFamily="34" charset="0"/>
                <a:ea typeface="Gulim" pitchFamily="34" charset="-127"/>
              </a:rPr>
              <a:t>data</a:t>
            </a:r>
          </a:p>
        </p:txBody>
      </p:sp>
      <p:sp>
        <p:nvSpPr>
          <p:cNvPr id="1817657" name="Line 57"/>
          <p:cNvSpPr>
            <a:spLocks noChangeShapeType="1"/>
          </p:cNvSpPr>
          <p:nvPr/>
        </p:nvSpPr>
        <p:spPr bwMode="auto">
          <a:xfrm>
            <a:off x="2819400" y="5410200"/>
            <a:ext cx="0" cy="152400"/>
          </a:xfrm>
          <a:prstGeom prst="line">
            <a:avLst/>
          </a:prstGeom>
          <a:noFill/>
          <a:ln w="2540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7658" name="Rectangle 58"/>
          <p:cNvSpPr>
            <a:spLocks noChangeArrowheads="1"/>
          </p:cNvSpPr>
          <p:nvPr/>
        </p:nvSpPr>
        <p:spPr bwMode="auto">
          <a:xfrm>
            <a:off x="5029200" y="1600200"/>
            <a:ext cx="3200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1800" b="0" u="sng">
                <a:latin typeface="Arial" pitchFamily="34" charset="0"/>
                <a:ea typeface="Gulim" pitchFamily="34" charset="-127"/>
              </a:rPr>
              <a:t>Simplified Bank State Diagram</a:t>
            </a:r>
          </a:p>
        </p:txBody>
      </p:sp>
      <p:sp>
        <p:nvSpPr>
          <p:cNvPr id="1817659" name="Line 59"/>
          <p:cNvSpPr>
            <a:spLocks noChangeShapeType="1"/>
          </p:cNvSpPr>
          <p:nvPr/>
        </p:nvSpPr>
        <p:spPr bwMode="auto">
          <a:xfrm>
            <a:off x="5791200" y="2514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7660" name="Line 60"/>
          <p:cNvSpPr>
            <a:spLocks noChangeShapeType="1"/>
          </p:cNvSpPr>
          <p:nvPr/>
        </p:nvSpPr>
        <p:spPr bwMode="auto">
          <a:xfrm flipH="1" flipV="1">
            <a:off x="5791200" y="37338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7661" name="Line 61"/>
          <p:cNvSpPr>
            <a:spLocks noChangeShapeType="1"/>
          </p:cNvSpPr>
          <p:nvPr/>
        </p:nvSpPr>
        <p:spPr bwMode="auto">
          <a:xfrm flipH="1" flipV="1">
            <a:off x="5486400" y="2819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7662" name="Line 62"/>
          <p:cNvSpPr>
            <a:spLocks noChangeShapeType="1"/>
          </p:cNvSpPr>
          <p:nvPr/>
        </p:nvSpPr>
        <p:spPr bwMode="auto">
          <a:xfrm flipH="1" flipV="1">
            <a:off x="7772400" y="2819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7663" name="Line 63"/>
          <p:cNvSpPr>
            <a:spLocks noChangeShapeType="1"/>
          </p:cNvSpPr>
          <p:nvPr/>
        </p:nvSpPr>
        <p:spPr bwMode="auto">
          <a:xfrm flipH="1">
            <a:off x="5791200" y="2819400"/>
            <a:ext cx="1676400" cy="609600"/>
          </a:xfrm>
          <a:prstGeom prst="line">
            <a:avLst/>
          </a:prstGeom>
          <a:noFill/>
          <a:ln w="63500">
            <a:solidFill>
              <a:srgbClr val="FF66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7664" name="Rectangle 64"/>
          <p:cNvSpPr>
            <a:spLocks noChangeArrowheads="1"/>
          </p:cNvSpPr>
          <p:nvPr/>
        </p:nvSpPr>
        <p:spPr bwMode="auto">
          <a:xfrm>
            <a:off x="5181600" y="2209800"/>
            <a:ext cx="609600" cy="609600"/>
          </a:xfrm>
          <a:prstGeom prst="rect">
            <a:avLst/>
          </a:prstGeom>
          <a:solidFill>
            <a:srgbClr val="000000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2000" b="0">
                <a:solidFill>
                  <a:schemeClr val="bg1"/>
                </a:solidFill>
                <a:latin typeface="Arial" pitchFamily="34" charset="0"/>
                <a:ea typeface="Gulim" pitchFamily="34" charset="-127"/>
              </a:rPr>
              <a:t>act</a:t>
            </a:r>
          </a:p>
        </p:txBody>
      </p:sp>
      <p:sp>
        <p:nvSpPr>
          <p:cNvPr id="1817665" name="Rectangle 65"/>
          <p:cNvSpPr>
            <a:spLocks noChangeArrowheads="1"/>
          </p:cNvSpPr>
          <p:nvPr/>
        </p:nvSpPr>
        <p:spPr bwMode="auto">
          <a:xfrm>
            <a:off x="5181600" y="3429000"/>
            <a:ext cx="596900" cy="609600"/>
          </a:xfrm>
          <a:prstGeom prst="rect">
            <a:avLst/>
          </a:prstGeom>
          <a:solidFill>
            <a:srgbClr val="000000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2000" b="0">
                <a:solidFill>
                  <a:schemeClr val="bg1"/>
                </a:solidFill>
                <a:latin typeface="Arial" pitchFamily="34" charset="0"/>
                <a:ea typeface="Gulim" pitchFamily="34" charset="-127"/>
              </a:rPr>
              <a:t>pre</a:t>
            </a:r>
          </a:p>
        </p:txBody>
      </p:sp>
      <p:sp>
        <p:nvSpPr>
          <p:cNvPr id="1817666" name="Rectangle 66"/>
          <p:cNvSpPr>
            <a:spLocks noChangeArrowheads="1"/>
          </p:cNvSpPr>
          <p:nvPr/>
        </p:nvSpPr>
        <p:spPr bwMode="auto">
          <a:xfrm>
            <a:off x="7467600" y="3429000"/>
            <a:ext cx="609600" cy="609600"/>
          </a:xfrm>
          <a:prstGeom prst="rect">
            <a:avLst/>
          </a:prstGeom>
          <a:solidFill>
            <a:srgbClr val="0000D2"/>
          </a:solidFill>
          <a:ln w="38100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2000" b="0">
                <a:solidFill>
                  <a:schemeClr val="bg1"/>
                </a:solidFill>
                <a:latin typeface="Arial" pitchFamily="34" charset="0"/>
                <a:ea typeface="Gulim" pitchFamily="34" charset="-127"/>
              </a:rPr>
              <a:t>wr</a:t>
            </a:r>
          </a:p>
        </p:txBody>
      </p:sp>
      <p:sp>
        <p:nvSpPr>
          <p:cNvPr id="1817667" name="Rectangle 67"/>
          <p:cNvSpPr>
            <a:spLocks noChangeArrowheads="1"/>
          </p:cNvSpPr>
          <p:nvPr/>
        </p:nvSpPr>
        <p:spPr bwMode="auto">
          <a:xfrm>
            <a:off x="7467600" y="2209800"/>
            <a:ext cx="596900" cy="609600"/>
          </a:xfrm>
          <a:prstGeom prst="rect">
            <a:avLst/>
          </a:prstGeom>
          <a:solidFill>
            <a:srgbClr val="D60000"/>
          </a:solidFill>
          <a:ln w="63500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2000">
                <a:solidFill>
                  <a:schemeClr val="bg1"/>
                </a:solidFill>
                <a:latin typeface="Arial" pitchFamily="34" charset="0"/>
                <a:ea typeface="Gulim" pitchFamily="34" charset="-127"/>
              </a:rPr>
              <a:t>rd</a:t>
            </a:r>
          </a:p>
        </p:txBody>
      </p:sp>
      <p:sp>
        <p:nvSpPr>
          <p:cNvPr id="1817668" name="Rectangle 68"/>
          <p:cNvSpPr>
            <a:spLocks noChangeArrowheads="1"/>
          </p:cNvSpPr>
          <p:nvPr/>
        </p:nvSpPr>
        <p:spPr bwMode="auto">
          <a:xfrm>
            <a:off x="7924800" y="54102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7669" name="Rectangle 69"/>
          <p:cNvSpPr>
            <a:spLocks noChangeArrowheads="1"/>
          </p:cNvSpPr>
          <p:nvPr/>
        </p:nvSpPr>
        <p:spPr bwMode="auto">
          <a:xfrm>
            <a:off x="4876800" y="5410200"/>
            <a:ext cx="1206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A3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/>
            <a:r>
              <a:rPr lang="en-US" altLang="ko-KR" sz="1600" b="0">
                <a:solidFill>
                  <a:srgbClr val="D60000"/>
                </a:solidFill>
                <a:latin typeface="Arial" pitchFamily="34" charset="0"/>
                <a:ea typeface="Gulim" pitchFamily="34" charset="-127"/>
              </a:rPr>
              <a:t>Read</a:t>
            </a:r>
          </a:p>
        </p:txBody>
      </p:sp>
      <p:sp>
        <p:nvSpPr>
          <p:cNvPr id="1817670" name="Rectangle 70"/>
          <p:cNvSpPr>
            <a:spLocks noChangeArrowheads="1"/>
          </p:cNvSpPr>
          <p:nvPr/>
        </p:nvSpPr>
        <p:spPr bwMode="auto">
          <a:xfrm>
            <a:off x="6096000" y="5410200"/>
            <a:ext cx="901700" cy="304800"/>
          </a:xfrm>
          <a:prstGeom prst="rect">
            <a:avLst/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A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US" altLang="ko-KR" sz="1600" b="0" dirty="0">
                <a:latin typeface="Arial" pitchFamily="34" charset="0"/>
                <a:ea typeface="Gulim" pitchFamily="34" charset="-127"/>
              </a:rPr>
              <a:t>Row</a:t>
            </a:r>
          </a:p>
        </p:txBody>
      </p:sp>
      <p:sp>
        <p:nvSpPr>
          <p:cNvPr id="1817671" name="Rectangle 71"/>
          <p:cNvSpPr>
            <a:spLocks noChangeArrowheads="1"/>
          </p:cNvSpPr>
          <p:nvPr/>
        </p:nvSpPr>
        <p:spPr bwMode="auto">
          <a:xfrm>
            <a:off x="7620000" y="54102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7672" name="Rectangle 72"/>
          <p:cNvSpPr>
            <a:spLocks noChangeArrowheads="1"/>
          </p:cNvSpPr>
          <p:nvPr/>
        </p:nvSpPr>
        <p:spPr bwMode="auto">
          <a:xfrm>
            <a:off x="7315200" y="54102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7673" name="Rectangle 73"/>
          <p:cNvSpPr>
            <a:spLocks noChangeArrowheads="1"/>
          </p:cNvSpPr>
          <p:nvPr/>
        </p:nvSpPr>
        <p:spPr bwMode="auto">
          <a:xfrm>
            <a:off x="7010400" y="54102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7674" name="Rectangle 74"/>
          <p:cNvSpPr>
            <a:spLocks noChangeArrowheads="1"/>
          </p:cNvSpPr>
          <p:nvPr/>
        </p:nvSpPr>
        <p:spPr bwMode="auto">
          <a:xfrm>
            <a:off x="7924800" y="57150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7675" name="Rectangle 75"/>
          <p:cNvSpPr>
            <a:spLocks noChangeArrowheads="1"/>
          </p:cNvSpPr>
          <p:nvPr/>
        </p:nvSpPr>
        <p:spPr bwMode="auto">
          <a:xfrm>
            <a:off x="6096000" y="5715000"/>
            <a:ext cx="901700" cy="304800"/>
          </a:xfrm>
          <a:prstGeom prst="rect">
            <a:avLst/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A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US" altLang="ko-KR" sz="1600" b="0" dirty="0">
                <a:latin typeface="Arial" pitchFamily="34" charset="0"/>
                <a:ea typeface="Gulim" pitchFamily="34" charset="-127"/>
              </a:rPr>
              <a:t>Request</a:t>
            </a:r>
          </a:p>
        </p:txBody>
      </p:sp>
      <p:sp>
        <p:nvSpPr>
          <p:cNvPr id="1817676" name="Rectangle 76"/>
          <p:cNvSpPr>
            <a:spLocks noChangeArrowheads="1"/>
          </p:cNvSpPr>
          <p:nvPr/>
        </p:nvSpPr>
        <p:spPr bwMode="auto">
          <a:xfrm>
            <a:off x="7620000" y="57150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7677" name="Rectangle 77"/>
          <p:cNvSpPr>
            <a:spLocks noChangeArrowheads="1"/>
          </p:cNvSpPr>
          <p:nvPr/>
        </p:nvSpPr>
        <p:spPr bwMode="auto">
          <a:xfrm>
            <a:off x="7315200" y="57150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7678" name="Rectangle 78"/>
          <p:cNvSpPr>
            <a:spLocks noChangeArrowheads="1"/>
          </p:cNvSpPr>
          <p:nvPr/>
        </p:nvSpPr>
        <p:spPr bwMode="auto">
          <a:xfrm>
            <a:off x="6096000" y="6019800"/>
            <a:ext cx="901700" cy="304800"/>
          </a:xfrm>
          <a:prstGeom prst="rect">
            <a:avLst/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A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US" altLang="ko-KR" sz="1600" b="0">
                <a:latin typeface="Arial" pitchFamily="34" charset="0"/>
                <a:ea typeface="Gulim" pitchFamily="34" charset="-127"/>
              </a:rPr>
              <a:t>Data</a:t>
            </a:r>
          </a:p>
        </p:txBody>
      </p:sp>
      <p:sp>
        <p:nvSpPr>
          <p:cNvPr id="1817679" name="Rectangle 79"/>
          <p:cNvSpPr>
            <a:spLocks noChangeArrowheads="1"/>
          </p:cNvSpPr>
          <p:nvPr/>
        </p:nvSpPr>
        <p:spPr bwMode="auto">
          <a:xfrm>
            <a:off x="7620000" y="60198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7680" name="Rectangle 80"/>
          <p:cNvSpPr>
            <a:spLocks noChangeArrowheads="1"/>
          </p:cNvSpPr>
          <p:nvPr/>
        </p:nvSpPr>
        <p:spPr bwMode="auto">
          <a:xfrm>
            <a:off x="7315200" y="60198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7681" name="Rectangle 81"/>
          <p:cNvSpPr>
            <a:spLocks noChangeArrowheads="1"/>
          </p:cNvSpPr>
          <p:nvPr/>
        </p:nvSpPr>
        <p:spPr bwMode="auto">
          <a:xfrm>
            <a:off x="7010400" y="60198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7682" name="Rectangle 82"/>
          <p:cNvSpPr>
            <a:spLocks noChangeArrowheads="1"/>
          </p:cNvSpPr>
          <p:nvPr/>
        </p:nvSpPr>
        <p:spPr bwMode="auto">
          <a:xfrm>
            <a:off x="7010400" y="5715000"/>
            <a:ext cx="292100" cy="304800"/>
          </a:xfrm>
          <a:prstGeom prst="rect">
            <a:avLst/>
          </a:prstGeom>
          <a:solidFill>
            <a:srgbClr val="D60000"/>
          </a:solidFill>
          <a:ln w="19050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7683" name="Rectangle 83"/>
          <p:cNvSpPr>
            <a:spLocks noChangeArrowheads="1"/>
          </p:cNvSpPr>
          <p:nvPr/>
        </p:nvSpPr>
        <p:spPr bwMode="auto">
          <a:xfrm>
            <a:off x="7924800" y="6019800"/>
            <a:ext cx="292100" cy="304800"/>
          </a:xfrm>
          <a:prstGeom prst="rect">
            <a:avLst/>
          </a:prstGeom>
          <a:solidFill>
            <a:srgbClr val="D60000"/>
          </a:solidFill>
          <a:ln w="19050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7684" name="Rectangle 84"/>
          <p:cNvSpPr>
            <a:spLocks noChangeArrowheads="1"/>
          </p:cNvSpPr>
          <p:nvPr/>
        </p:nvSpPr>
        <p:spPr bwMode="auto">
          <a:xfrm>
            <a:off x="6096000" y="5029200"/>
            <a:ext cx="901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A3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1600" b="0">
                <a:latin typeface="Arial" pitchFamily="34" charset="0"/>
                <a:ea typeface="Gulim" pitchFamily="34" charset="-127"/>
              </a:rPr>
              <a:t>Cycle</a:t>
            </a:r>
          </a:p>
        </p:txBody>
      </p:sp>
      <p:grpSp>
        <p:nvGrpSpPr>
          <p:cNvPr id="1817685" name="Group 85"/>
          <p:cNvGrpSpPr>
            <a:grpSpLocks/>
          </p:cNvGrpSpPr>
          <p:nvPr/>
        </p:nvGrpSpPr>
        <p:grpSpPr bwMode="auto">
          <a:xfrm>
            <a:off x="7010400" y="5029200"/>
            <a:ext cx="304800" cy="304800"/>
            <a:chOff x="1536" y="3312"/>
            <a:chExt cx="192" cy="192"/>
          </a:xfrm>
        </p:grpSpPr>
        <p:sp>
          <p:nvSpPr>
            <p:cNvPr id="1817686" name="Line 86"/>
            <p:cNvSpPr>
              <a:spLocks noChangeShapeType="1"/>
            </p:cNvSpPr>
            <p:nvPr/>
          </p:nvSpPr>
          <p:spPr bwMode="auto">
            <a:xfrm flipV="1">
              <a:off x="1536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7687" name="Line 87"/>
            <p:cNvSpPr>
              <a:spLocks noChangeShapeType="1"/>
            </p:cNvSpPr>
            <p:nvPr/>
          </p:nvSpPr>
          <p:spPr bwMode="auto">
            <a:xfrm flipV="1">
              <a:off x="1632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7688" name="Line 88"/>
            <p:cNvSpPr>
              <a:spLocks noChangeShapeType="1"/>
            </p:cNvSpPr>
            <p:nvPr/>
          </p:nvSpPr>
          <p:spPr bwMode="auto">
            <a:xfrm>
              <a:off x="1536" y="3312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7689" name="Line 89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7690" name="Group 90"/>
          <p:cNvGrpSpPr>
            <a:grpSpLocks/>
          </p:cNvGrpSpPr>
          <p:nvPr/>
        </p:nvGrpSpPr>
        <p:grpSpPr bwMode="auto">
          <a:xfrm>
            <a:off x="7315200" y="5029200"/>
            <a:ext cx="304800" cy="304800"/>
            <a:chOff x="1536" y="3312"/>
            <a:chExt cx="192" cy="192"/>
          </a:xfrm>
        </p:grpSpPr>
        <p:sp>
          <p:nvSpPr>
            <p:cNvPr id="1817691" name="Line 91"/>
            <p:cNvSpPr>
              <a:spLocks noChangeShapeType="1"/>
            </p:cNvSpPr>
            <p:nvPr/>
          </p:nvSpPr>
          <p:spPr bwMode="auto">
            <a:xfrm flipV="1">
              <a:off x="1536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7692" name="Line 92"/>
            <p:cNvSpPr>
              <a:spLocks noChangeShapeType="1"/>
            </p:cNvSpPr>
            <p:nvPr/>
          </p:nvSpPr>
          <p:spPr bwMode="auto">
            <a:xfrm flipV="1">
              <a:off x="1632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7693" name="Line 93"/>
            <p:cNvSpPr>
              <a:spLocks noChangeShapeType="1"/>
            </p:cNvSpPr>
            <p:nvPr/>
          </p:nvSpPr>
          <p:spPr bwMode="auto">
            <a:xfrm>
              <a:off x="1536" y="3312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7694" name="Line 94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7695" name="Group 95"/>
          <p:cNvGrpSpPr>
            <a:grpSpLocks/>
          </p:cNvGrpSpPr>
          <p:nvPr/>
        </p:nvGrpSpPr>
        <p:grpSpPr bwMode="auto">
          <a:xfrm>
            <a:off x="7620000" y="5029200"/>
            <a:ext cx="304800" cy="304800"/>
            <a:chOff x="1536" y="3312"/>
            <a:chExt cx="192" cy="192"/>
          </a:xfrm>
        </p:grpSpPr>
        <p:sp>
          <p:nvSpPr>
            <p:cNvPr id="1817696" name="Line 96"/>
            <p:cNvSpPr>
              <a:spLocks noChangeShapeType="1"/>
            </p:cNvSpPr>
            <p:nvPr/>
          </p:nvSpPr>
          <p:spPr bwMode="auto">
            <a:xfrm flipV="1">
              <a:off x="1536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7697" name="Line 97"/>
            <p:cNvSpPr>
              <a:spLocks noChangeShapeType="1"/>
            </p:cNvSpPr>
            <p:nvPr/>
          </p:nvSpPr>
          <p:spPr bwMode="auto">
            <a:xfrm flipV="1">
              <a:off x="1632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7698" name="Line 98"/>
            <p:cNvSpPr>
              <a:spLocks noChangeShapeType="1"/>
            </p:cNvSpPr>
            <p:nvPr/>
          </p:nvSpPr>
          <p:spPr bwMode="auto">
            <a:xfrm>
              <a:off x="1536" y="3312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7699" name="Line 99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7700" name="Group 100"/>
          <p:cNvGrpSpPr>
            <a:grpSpLocks/>
          </p:cNvGrpSpPr>
          <p:nvPr/>
        </p:nvGrpSpPr>
        <p:grpSpPr bwMode="auto">
          <a:xfrm>
            <a:off x="7924800" y="5029200"/>
            <a:ext cx="304800" cy="304800"/>
            <a:chOff x="1536" y="3312"/>
            <a:chExt cx="192" cy="192"/>
          </a:xfrm>
        </p:grpSpPr>
        <p:sp>
          <p:nvSpPr>
            <p:cNvPr id="1817701" name="Line 101"/>
            <p:cNvSpPr>
              <a:spLocks noChangeShapeType="1"/>
            </p:cNvSpPr>
            <p:nvPr/>
          </p:nvSpPr>
          <p:spPr bwMode="auto">
            <a:xfrm flipV="1">
              <a:off x="1536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7702" name="Line 102"/>
            <p:cNvSpPr>
              <a:spLocks noChangeShapeType="1"/>
            </p:cNvSpPr>
            <p:nvPr/>
          </p:nvSpPr>
          <p:spPr bwMode="auto">
            <a:xfrm flipV="1">
              <a:off x="1632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7703" name="Line 103"/>
            <p:cNvSpPr>
              <a:spLocks noChangeShapeType="1"/>
            </p:cNvSpPr>
            <p:nvPr/>
          </p:nvSpPr>
          <p:spPr bwMode="auto">
            <a:xfrm>
              <a:off x="1536" y="3312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7704" name="Line 104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596350"/>
      </p:ext>
    </p:extLst>
  </p:cSld>
  <p:clrMapOvr>
    <a:masterClrMapping/>
  </p:clrMapOvr>
  <p:transition advTm="4165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itchFamily="34" charset="-127"/>
              </a:rPr>
              <a:t>Accessing DRAM (re-writing “lost” data)</a:t>
            </a: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F236014-6454-4F42-B262-821BB1F7B63A}" type="slidenum">
              <a:rPr lang="en-US"/>
              <a:pPr/>
              <a:t>22</a:t>
            </a:fld>
            <a:endParaRPr lang="en-US"/>
          </a:p>
        </p:txBody>
      </p:sp>
      <p:sp>
        <p:nvSpPr>
          <p:cNvPr id="10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/>
              <a:t>(c) Derek Chiou &amp; Mattan Erez</a:t>
            </a:r>
            <a:endParaRPr lang="en-US"/>
          </a:p>
        </p:txBody>
      </p:sp>
      <p:sp>
        <p:nvSpPr>
          <p:cNvPr id="1819651" name="Rectangle 3"/>
          <p:cNvSpPr>
            <a:spLocks noChangeArrowheads="1"/>
          </p:cNvSpPr>
          <p:nvPr/>
        </p:nvSpPr>
        <p:spPr bwMode="auto">
          <a:xfrm>
            <a:off x="5029200" y="4648200"/>
            <a:ext cx="3200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1800" b="0" u="sng">
                <a:latin typeface="Arial" pitchFamily="34" charset="0"/>
                <a:ea typeface="Gulim" pitchFamily="34" charset="-127"/>
              </a:rPr>
              <a:t>Operation Resource Utilization</a:t>
            </a:r>
          </a:p>
        </p:txBody>
      </p:sp>
      <p:sp>
        <p:nvSpPr>
          <p:cNvPr id="1819652" name="Rectangle 4"/>
          <p:cNvSpPr>
            <a:spLocks noChangeArrowheads="1"/>
          </p:cNvSpPr>
          <p:nvPr/>
        </p:nvSpPr>
        <p:spPr bwMode="auto">
          <a:xfrm>
            <a:off x="7924800" y="54102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9653" name="Rectangle 5"/>
          <p:cNvSpPr>
            <a:spLocks noChangeArrowheads="1"/>
          </p:cNvSpPr>
          <p:nvPr/>
        </p:nvSpPr>
        <p:spPr bwMode="auto">
          <a:xfrm>
            <a:off x="4876800" y="5410200"/>
            <a:ext cx="1206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A3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/>
            <a:r>
              <a:rPr lang="en-US" altLang="ko-KR" sz="1600" b="0">
                <a:latin typeface="Arial" pitchFamily="34" charset="0"/>
                <a:ea typeface="Gulim" pitchFamily="34" charset="-127"/>
              </a:rPr>
              <a:t>Precharge</a:t>
            </a:r>
          </a:p>
        </p:txBody>
      </p:sp>
      <p:sp>
        <p:nvSpPr>
          <p:cNvPr id="1819654" name="Rectangle 6"/>
          <p:cNvSpPr>
            <a:spLocks noChangeArrowheads="1"/>
          </p:cNvSpPr>
          <p:nvPr/>
        </p:nvSpPr>
        <p:spPr bwMode="auto">
          <a:xfrm>
            <a:off x="6096000" y="5410200"/>
            <a:ext cx="901700" cy="304800"/>
          </a:xfrm>
          <a:prstGeom prst="rect">
            <a:avLst/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A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US" altLang="ko-KR" sz="1600" b="0" dirty="0">
                <a:latin typeface="Arial" pitchFamily="34" charset="0"/>
                <a:ea typeface="Gulim" pitchFamily="34" charset="-127"/>
              </a:rPr>
              <a:t>Row</a:t>
            </a:r>
          </a:p>
        </p:txBody>
      </p:sp>
      <p:sp>
        <p:nvSpPr>
          <p:cNvPr id="1819655" name="Rectangle 7"/>
          <p:cNvSpPr>
            <a:spLocks noChangeArrowheads="1"/>
          </p:cNvSpPr>
          <p:nvPr/>
        </p:nvSpPr>
        <p:spPr bwMode="auto">
          <a:xfrm>
            <a:off x="7620000" y="5410200"/>
            <a:ext cx="292100" cy="304800"/>
          </a:xfrm>
          <a:prstGeom prst="rect">
            <a:avLst/>
          </a:prstGeom>
          <a:solidFill>
            <a:srgbClr val="000000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9656" name="Rectangle 8"/>
          <p:cNvSpPr>
            <a:spLocks noChangeArrowheads="1"/>
          </p:cNvSpPr>
          <p:nvPr/>
        </p:nvSpPr>
        <p:spPr bwMode="auto">
          <a:xfrm>
            <a:off x="7315200" y="5410200"/>
            <a:ext cx="292100" cy="304800"/>
          </a:xfrm>
          <a:prstGeom prst="rect">
            <a:avLst/>
          </a:prstGeom>
          <a:solidFill>
            <a:srgbClr val="000000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9657" name="Rectangle 9"/>
          <p:cNvSpPr>
            <a:spLocks noChangeArrowheads="1"/>
          </p:cNvSpPr>
          <p:nvPr/>
        </p:nvSpPr>
        <p:spPr bwMode="auto">
          <a:xfrm>
            <a:off x="7010400" y="5410200"/>
            <a:ext cx="292100" cy="304800"/>
          </a:xfrm>
          <a:prstGeom prst="rect">
            <a:avLst/>
          </a:prstGeom>
          <a:solidFill>
            <a:srgbClr val="000000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9658" name="Rectangle 10"/>
          <p:cNvSpPr>
            <a:spLocks noChangeArrowheads="1"/>
          </p:cNvSpPr>
          <p:nvPr/>
        </p:nvSpPr>
        <p:spPr bwMode="auto">
          <a:xfrm>
            <a:off x="7924800" y="57150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9659" name="Rectangle 11"/>
          <p:cNvSpPr>
            <a:spLocks noChangeArrowheads="1"/>
          </p:cNvSpPr>
          <p:nvPr/>
        </p:nvSpPr>
        <p:spPr bwMode="auto">
          <a:xfrm>
            <a:off x="6096000" y="5715000"/>
            <a:ext cx="901700" cy="304800"/>
          </a:xfrm>
          <a:prstGeom prst="rect">
            <a:avLst/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A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US" altLang="ko-KR" sz="1600" b="0">
                <a:latin typeface="Arial" pitchFamily="34" charset="0"/>
                <a:ea typeface="Gulim" pitchFamily="34" charset="-127"/>
              </a:rPr>
              <a:t>Request</a:t>
            </a:r>
          </a:p>
        </p:txBody>
      </p:sp>
      <p:sp>
        <p:nvSpPr>
          <p:cNvPr id="1819660" name="Rectangle 12"/>
          <p:cNvSpPr>
            <a:spLocks noChangeArrowheads="1"/>
          </p:cNvSpPr>
          <p:nvPr/>
        </p:nvSpPr>
        <p:spPr bwMode="auto">
          <a:xfrm>
            <a:off x="7620000" y="57150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9661" name="Rectangle 13"/>
          <p:cNvSpPr>
            <a:spLocks noChangeArrowheads="1"/>
          </p:cNvSpPr>
          <p:nvPr/>
        </p:nvSpPr>
        <p:spPr bwMode="auto">
          <a:xfrm>
            <a:off x="7315200" y="57150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9662" name="Rectangle 14"/>
          <p:cNvSpPr>
            <a:spLocks noChangeArrowheads="1"/>
          </p:cNvSpPr>
          <p:nvPr/>
        </p:nvSpPr>
        <p:spPr bwMode="auto">
          <a:xfrm>
            <a:off x="7010400" y="5715000"/>
            <a:ext cx="292100" cy="304800"/>
          </a:xfrm>
          <a:prstGeom prst="rect">
            <a:avLst/>
          </a:prstGeom>
          <a:solidFill>
            <a:srgbClr val="000000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9663" name="Rectangle 15"/>
          <p:cNvSpPr>
            <a:spLocks noChangeArrowheads="1"/>
          </p:cNvSpPr>
          <p:nvPr/>
        </p:nvSpPr>
        <p:spPr bwMode="auto">
          <a:xfrm>
            <a:off x="7924800" y="60198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9664" name="Rectangle 16"/>
          <p:cNvSpPr>
            <a:spLocks noChangeArrowheads="1"/>
          </p:cNvSpPr>
          <p:nvPr/>
        </p:nvSpPr>
        <p:spPr bwMode="auto">
          <a:xfrm>
            <a:off x="6096000" y="6019800"/>
            <a:ext cx="901700" cy="304800"/>
          </a:xfrm>
          <a:prstGeom prst="rect">
            <a:avLst/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A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US" altLang="ko-KR" sz="1600" b="0">
                <a:latin typeface="Arial" pitchFamily="34" charset="0"/>
                <a:ea typeface="Gulim" pitchFamily="34" charset="-127"/>
              </a:rPr>
              <a:t>Data</a:t>
            </a:r>
          </a:p>
        </p:txBody>
      </p:sp>
      <p:sp>
        <p:nvSpPr>
          <p:cNvPr id="1819665" name="Rectangle 17"/>
          <p:cNvSpPr>
            <a:spLocks noChangeArrowheads="1"/>
          </p:cNvSpPr>
          <p:nvPr/>
        </p:nvSpPr>
        <p:spPr bwMode="auto">
          <a:xfrm>
            <a:off x="7620000" y="60198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9666" name="Rectangle 18"/>
          <p:cNvSpPr>
            <a:spLocks noChangeArrowheads="1"/>
          </p:cNvSpPr>
          <p:nvPr/>
        </p:nvSpPr>
        <p:spPr bwMode="auto">
          <a:xfrm>
            <a:off x="7315200" y="60198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9667" name="Rectangle 19"/>
          <p:cNvSpPr>
            <a:spLocks noChangeArrowheads="1"/>
          </p:cNvSpPr>
          <p:nvPr/>
        </p:nvSpPr>
        <p:spPr bwMode="auto">
          <a:xfrm>
            <a:off x="7010400" y="6019800"/>
            <a:ext cx="2921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ko-KR" sz="1600">
              <a:solidFill>
                <a:schemeClr val="bg1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819668" name="Line 20"/>
          <p:cNvSpPr>
            <a:spLocks noChangeShapeType="1"/>
          </p:cNvSpPr>
          <p:nvPr/>
        </p:nvSpPr>
        <p:spPr bwMode="auto">
          <a:xfrm>
            <a:off x="3048000" y="5257800"/>
            <a:ext cx="0" cy="381000"/>
          </a:xfrm>
          <a:prstGeom prst="line">
            <a:avLst/>
          </a:prstGeom>
          <a:noFill/>
          <a:ln w="25400">
            <a:solidFill>
              <a:srgbClr val="333333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9685" name="Line 37"/>
          <p:cNvSpPr>
            <a:spLocks noChangeShapeType="1"/>
          </p:cNvSpPr>
          <p:nvPr/>
        </p:nvSpPr>
        <p:spPr bwMode="auto">
          <a:xfrm>
            <a:off x="1066800" y="4038600"/>
            <a:ext cx="381000" cy="0"/>
          </a:xfrm>
          <a:prstGeom prst="line">
            <a:avLst/>
          </a:prstGeom>
          <a:noFill/>
          <a:ln w="2540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9686" name="Text Box 38"/>
          <p:cNvSpPr txBox="1">
            <a:spLocks noChangeArrowheads="1"/>
          </p:cNvSpPr>
          <p:nvPr/>
        </p:nvSpPr>
        <p:spPr bwMode="auto">
          <a:xfrm>
            <a:off x="228600" y="38862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400" b="0">
                <a:latin typeface="Arial" pitchFamily="34" charset="0"/>
                <a:ea typeface="Gulim" pitchFamily="34" charset="-127"/>
              </a:rPr>
              <a:t>request</a:t>
            </a:r>
          </a:p>
        </p:txBody>
      </p:sp>
      <p:sp>
        <p:nvSpPr>
          <p:cNvPr id="1819687" name="Text Box 39"/>
          <p:cNvSpPr txBox="1">
            <a:spLocks noChangeArrowheads="1"/>
          </p:cNvSpPr>
          <p:nvPr/>
        </p:nvSpPr>
        <p:spPr bwMode="auto">
          <a:xfrm>
            <a:off x="2590800" y="5638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400" b="0">
                <a:latin typeface="Arial" pitchFamily="34" charset="0"/>
                <a:ea typeface="Gulim" pitchFamily="34" charset="-127"/>
              </a:rPr>
              <a:t>data</a:t>
            </a:r>
          </a:p>
        </p:txBody>
      </p:sp>
      <p:sp>
        <p:nvSpPr>
          <p:cNvPr id="1819688" name="Line 40"/>
          <p:cNvSpPr>
            <a:spLocks noChangeShapeType="1"/>
          </p:cNvSpPr>
          <p:nvPr/>
        </p:nvSpPr>
        <p:spPr bwMode="auto">
          <a:xfrm>
            <a:off x="2819400" y="5410200"/>
            <a:ext cx="0" cy="152400"/>
          </a:xfrm>
          <a:prstGeom prst="line">
            <a:avLst/>
          </a:prstGeom>
          <a:noFill/>
          <a:ln w="2540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9689" name="Rectangle 41"/>
          <p:cNvSpPr>
            <a:spLocks noChangeArrowheads="1"/>
          </p:cNvSpPr>
          <p:nvPr/>
        </p:nvSpPr>
        <p:spPr bwMode="auto">
          <a:xfrm>
            <a:off x="5029200" y="1600200"/>
            <a:ext cx="3200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1800" b="0" u="sng">
                <a:latin typeface="Arial" pitchFamily="34" charset="0"/>
                <a:ea typeface="Gulim" pitchFamily="34" charset="-127"/>
              </a:rPr>
              <a:t>Simplified Bank State Diagram</a:t>
            </a:r>
          </a:p>
        </p:txBody>
      </p:sp>
      <p:sp>
        <p:nvSpPr>
          <p:cNvPr id="1819690" name="Line 42"/>
          <p:cNvSpPr>
            <a:spLocks noChangeShapeType="1"/>
          </p:cNvSpPr>
          <p:nvPr/>
        </p:nvSpPr>
        <p:spPr bwMode="auto">
          <a:xfrm>
            <a:off x="5791200" y="2514600"/>
            <a:ext cx="1676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9691" name="Line 43"/>
          <p:cNvSpPr>
            <a:spLocks noChangeShapeType="1"/>
          </p:cNvSpPr>
          <p:nvPr/>
        </p:nvSpPr>
        <p:spPr bwMode="auto">
          <a:xfrm flipH="1" flipV="1">
            <a:off x="5791200" y="37338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9692" name="Line 44"/>
          <p:cNvSpPr>
            <a:spLocks noChangeShapeType="1"/>
          </p:cNvSpPr>
          <p:nvPr/>
        </p:nvSpPr>
        <p:spPr bwMode="auto">
          <a:xfrm flipH="1" flipV="1">
            <a:off x="5486400" y="2819400"/>
            <a:ext cx="0" cy="609600"/>
          </a:xfrm>
          <a:prstGeom prst="line">
            <a:avLst/>
          </a:prstGeom>
          <a:noFill/>
          <a:ln w="63500">
            <a:solidFill>
              <a:srgbClr val="FF66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9693" name="Line 45"/>
          <p:cNvSpPr>
            <a:spLocks noChangeShapeType="1"/>
          </p:cNvSpPr>
          <p:nvPr/>
        </p:nvSpPr>
        <p:spPr bwMode="auto">
          <a:xfrm flipH="1" flipV="1">
            <a:off x="7772400" y="2819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9694" name="Line 46"/>
          <p:cNvSpPr>
            <a:spLocks noChangeShapeType="1"/>
          </p:cNvSpPr>
          <p:nvPr/>
        </p:nvSpPr>
        <p:spPr bwMode="auto">
          <a:xfrm flipH="1">
            <a:off x="5791200" y="2819400"/>
            <a:ext cx="1676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9695" name="Line 47"/>
          <p:cNvSpPr>
            <a:spLocks noChangeShapeType="1"/>
          </p:cNvSpPr>
          <p:nvPr/>
        </p:nvSpPr>
        <p:spPr bwMode="auto">
          <a:xfrm>
            <a:off x="5791200" y="2819400"/>
            <a:ext cx="1676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9696" name="Rectangle 48"/>
          <p:cNvSpPr>
            <a:spLocks noChangeArrowheads="1"/>
          </p:cNvSpPr>
          <p:nvPr/>
        </p:nvSpPr>
        <p:spPr bwMode="auto">
          <a:xfrm>
            <a:off x="5181600" y="2209800"/>
            <a:ext cx="609600" cy="609600"/>
          </a:xfrm>
          <a:prstGeom prst="rect">
            <a:avLst/>
          </a:prstGeom>
          <a:solidFill>
            <a:srgbClr val="000000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2000" b="0">
                <a:solidFill>
                  <a:schemeClr val="bg1"/>
                </a:solidFill>
                <a:latin typeface="Arial" pitchFamily="34" charset="0"/>
                <a:ea typeface="Gulim" pitchFamily="34" charset="-127"/>
              </a:rPr>
              <a:t>act</a:t>
            </a:r>
          </a:p>
        </p:txBody>
      </p:sp>
      <p:sp>
        <p:nvSpPr>
          <p:cNvPr id="1819697" name="Rectangle 49"/>
          <p:cNvSpPr>
            <a:spLocks noChangeArrowheads="1"/>
          </p:cNvSpPr>
          <p:nvPr/>
        </p:nvSpPr>
        <p:spPr bwMode="auto">
          <a:xfrm>
            <a:off x="5181600" y="3429000"/>
            <a:ext cx="596900" cy="609600"/>
          </a:xfrm>
          <a:prstGeom prst="rect">
            <a:avLst/>
          </a:prstGeom>
          <a:solidFill>
            <a:srgbClr val="000000"/>
          </a:solidFill>
          <a:ln w="635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2000">
                <a:solidFill>
                  <a:schemeClr val="bg1"/>
                </a:solidFill>
                <a:latin typeface="Arial" pitchFamily="34" charset="0"/>
                <a:ea typeface="Gulim" pitchFamily="34" charset="-127"/>
              </a:rPr>
              <a:t>pre</a:t>
            </a:r>
          </a:p>
        </p:txBody>
      </p:sp>
      <p:sp>
        <p:nvSpPr>
          <p:cNvPr id="1819698" name="Rectangle 50"/>
          <p:cNvSpPr>
            <a:spLocks noChangeArrowheads="1"/>
          </p:cNvSpPr>
          <p:nvPr/>
        </p:nvSpPr>
        <p:spPr bwMode="auto">
          <a:xfrm>
            <a:off x="7467600" y="3429000"/>
            <a:ext cx="609600" cy="609600"/>
          </a:xfrm>
          <a:prstGeom prst="rect">
            <a:avLst/>
          </a:prstGeom>
          <a:solidFill>
            <a:srgbClr val="0000D2"/>
          </a:solidFill>
          <a:ln w="38100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2000" b="0">
                <a:solidFill>
                  <a:schemeClr val="bg1"/>
                </a:solidFill>
                <a:latin typeface="Arial" pitchFamily="34" charset="0"/>
                <a:ea typeface="Gulim" pitchFamily="34" charset="-127"/>
              </a:rPr>
              <a:t>wr</a:t>
            </a:r>
          </a:p>
        </p:txBody>
      </p:sp>
      <p:sp>
        <p:nvSpPr>
          <p:cNvPr id="1819699" name="Rectangle 51"/>
          <p:cNvSpPr>
            <a:spLocks noChangeArrowheads="1"/>
          </p:cNvSpPr>
          <p:nvPr/>
        </p:nvSpPr>
        <p:spPr bwMode="auto">
          <a:xfrm>
            <a:off x="7467600" y="2209800"/>
            <a:ext cx="596900" cy="609600"/>
          </a:xfrm>
          <a:prstGeom prst="rect">
            <a:avLst/>
          </a:prstGeom>
          <a:solidFill>
            <a:srgbClr val="D60000"/>
          </a:solidFill>
          <a:ln w="38100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2000" b="0">
                <a:solidFill>
                  <a:schemeClr val="bg1"/>
                </a:solidFill>
                <a:latin typeface="Arial" pitchFamily="34" charset="0"/>
                <a:ea typeface="Gulim" pitchFamily="34" charset="-127"/>
              </a:rPr>
              <a:t>rd</a:t>
            </a:r>
          </a:p>
        </p:txBody>
      </p:sp>
      <p:sp>
        <p:nvSpPr>
          <p:cNvPr id="1819700" name="Rectangle 52"/>
          <p:cNvSpPr>
            <a:spLocks noChangeArrowheads="1"/>
          </p:cNvSpPr>
          <p:nvPr/>
        </p:nvSpPr>
        <p:spPr bwMode="auto">
          <a:xfrm>
            <a:off x="1905000" y="2667000"/>
            <a:ext cx="1828800" cy="182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endParaRPr kumimoji="1" lang="ko-KR" altLang="en-US" sz="1600" b="0">
              <a:latin typeface="Arial" pitchFamily="34" charset="0"/>
              <a:ea typeface="Gulim" pitchFamily="34" charset="-127"/>
            </a:endParaRPr>
          </a:p>
        </p:txBody>
      </p:sp>
      <p:cxnSp>
        <p:nvCxnSpPr>
          <p:cNvPr id="1819701" name="AutoShape 53"/>
          <p:cNvCxnSpPr>
            <a:cxnSpLocks noChangeShapeType="1"/>
            <a:stCxn id="1819726" idx="0"/>
            <a:endCxn id="1819728" idx="1"/>
          </p:cNvCxnSpPr>
          <p:nvPr/>
        </p:nvCxnSpPr>
        <p:spPr bwMode="auto">
          <a:xfrm rot="10800000" flipH="1" flipV="1">
            <a:off x="1438275" y="3581400"/>
            <a:ext cx="457200" cy="1676400"/>
          </a:xfrm>
          <a:prstGeom prst="bentConnector3">
            <a:avLst>
              <a:gd name="adj1" fmla="val -47917"/>
            </a:avLst>
          </a:prstGeom>
          <a:noFill/>
          <a:ln w="25400">
            <a:solidFill>
              <a:srgbClr val="333333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9702" name="Rectangle 54"/>
          <p:cNvSpPr>
            <a:spLocks noChangeArrowheads="1"/>
          </p:cNvSpPr>
          <p:nvPr/>
        </p:nvSpPr>
        <p:spPr bwMode="auto">
          <a:xfrm>
            <a:off x="1905000" y="4038600"/>
            <a:ext cx="1828800" cy="152400"/>
          </a:xfrm>
          <a:prstGeom prst="rect">
            <a:avLst/>
          </a:prstGeom>
          <a:solidFill>
            <a:srgbClr val="D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19703" name="Group 55"/>
          <p:cNvGrpSpPr>
            <a:grpSpLocks/>
          </p:cNvGrpSpPr>
          <p:nvPr/>
        </p:nvGrpSpPr>
        <p:grpSpPr bwMode="auto">
          <a:xfrm>
            <a:off x="1447800" y="2667000"/>
            <a:ext cx="2286000" cy="2743200"/>
            <a:chOff x="384" y="1008"/>
            <a:chExt cx="1440" cy="1728"/>
          </a:xfrm>
        </p:grpSpPr>
        <p:sp>
          <p:nvSpPr>
            <p:cNvPr id="1819704" name="Line 56"/>
            <p:cNvSpPr>
              <a:spLocks noChangeShapeType="1"/>
            </p:cNvSpPr>
            <p:nvPr/>
          </p:nvSpPr>
          <p:spPr bwMode="auto">
            <a:xfrm>
              <a:off x="768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05" name="Line 57"/>
            <p:cNvSpPr>
              <a:spLocks noChangeShapeType="1"/>
            </p:cNvSpPr>
            <p:nvPr/>
          </p:nvSpPr>
          <p:spPr bwMode="auto">
            <a:xfrm>
              <a:off x="864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06" name="Line 58"/>
            <p:cNvSpPr>
              <a:spLocks noChangeShapeType="1"/>
            </p:cNvSpPr>
            <p:nvPr/>
          </p:nvSpPr>
          <p:spPr bwMode="auto">
            <a:xfrm>
              <a:off x="960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07" name="Line 59"/>
            <p:cNvSpPr>
              <a:spLocks noChangeShapeType="1"/>
            </p:cNvSpPr>
            <p:nvPr/>
          </p:nvSpPr>
          <p:spPr bwMode="auto">
            <a:xfrm>
              <a:off x="1056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08" name="Line 60"/>
            <p:cNvSpPr>
              <a:spLocks noChangeShapeType="1"/>
            </p:cNvSpPr>
            <p:nvPr/>
          </p:nvSpPr>
          <p:spPr bwMode="auto">
            <a:xfrm>
              <a:off x="1152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09" name="Line 61"/>
            <p:cNvSpPr>
              <a:spLocks noChangeShapeType="1"/>
            </p:cNvSpPr>
            <p:nvPr/>
          </p:nvSpPr>
          <p:spPr bwMode="auto">
            <a:xfrm>
              <a:off x="1248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10" name="Line 62"/>
            <p:cNvSpPr>
              <a:spLocks noChangeShapeType="1"/>
            </p:cNvSpPr>
            <p:nvPr/>
          </p:nvSpPr>
          <p:spPr bwMode="auto">
            <a:xfrm>
              <a:off x="1344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11" name="Line 63"/>
            <p:cNvSpPr>
              <a:spLocks noChangeShapeType="1"/>
            </p:cNvSpPr>
            <p:nvPr/>
          </p:nvSpPr>
          <p:spPr bwMode="auto">
            <a:xfrm>
              <a:off x="1440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12" name="Line 64"/>
            <p:cNvSpPr>
              <a:spLocks noChangeShapeType="1"/>
            </p:cNvSpPr>
            <p:nvPr/>
          </p:nvSpPr>
          <p:spPr bwMode="auto">
            <a:xfrm>
              <a:off x="1536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13" name="Line 65"/>
            <p:cNvSpPr>
              <a:spLocks noChangeShapeType="1"/>
            </p:cNvSpPr>
            <p:nvPr/>
          </p:nvSpPr>
          <p:spPr bwMode="auto">
            <a:xfrm>
              <a:off x="1632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14" name="Line 66"/>
            <p:cNvSpPr>
              <a:spLocks noChangeShapeType="1"/>
            </p:cNvSpPr>
            <p:nvPr/>
          </p:nvSpPr>
          <p:spPr bwMode="auto">
            <a:xfrm>
              <a:off x="1728" y="1008"/>
              <a:ext cx="0" cy="17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15" name="Line 67"/>
            <p:cNvSpPr>
              <a:spLocks noChangeShapeType="1"/>
            </p:cNvSpPr>
            <p:nvPr/>
          </p:nvSpPr>
          <p:spPr bwMode="auto">
            <a:xfrm>
              <a:off x="384" y="1104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16" name="Line 68"/>
            <p:cNvSpPr>
              <a:spLocks noChangeShapeType="1"/>
            </p:cNvSpPr>
            <p:nvPr/>
          </p:nvSpPr>
          <p:spPr bwMode="auto">
            <a:xfrm>
              <a:off x="384" y="1200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17" name="Line 69"/>
            <p:cNvSpPr>
              <a:spLocks noChangeShapeType="1"/>
            </p:cNvSpPr>
            <p:nvPr/>
          </p:nvSpPr>
          <p:spPr bwMode="auto">
            <a:xfrm>
              <a:off x="384" y="1296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18" name="Line 70"/>
            <p:cNvSpPr>
              <a:spLocks noChangeShapeType="1"/>
            </p:cNvSpPr>
            <p:nvPr/>
          </p:nvSpPr>
          <p:spPr bwMode="auto">
            <a:xfrm>
              <a:off x="384" y="1392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19" name="Line 71"/>
            <p:cNvSpPr>
              <a:spLocks noChangeShapeType="1"/>
            </p:cNvSpPr>
            <p:nvPr/>
          </p:nvSpPr>
          <p:spPr bwMode="auto">
            <a:xfrm>
              <a:off x="384" y="1488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20" name="Line 72"/>
            <p:cNvSpPr>
              <a:spLocks noChangeShapeType="1"/>
            </p:cNvSpPr>
            <p:nvPr/>
          </p:nvSpPr>
          <p:spPr bwMode="auto">
            <a:xfrm>
              <a:off x="384" y="1584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21" name="Line 73"/>
            <p:cNvSpPr>
              <a:spLocks noChangeShapeType="1"/>
            </p:cNvSpPr>
            <p:nvPr/>
          </p:nvSpPr>
          <p:spPr bwMode="auto">
            <a:xfrm>
              <a:off x="384" y="1680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22" name="Line 74"/>
            <p:cNvSpPr>
              <a:spLocks noChangeShapeType="1"/>
            </p:cNvSpPr>
            <p:nvPr/>
          </p:nvSpPr>
          <p:spPr bwMode="auto">
            <a:xfrm>
              <a:off x="384" y="1776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23" name="Line 75"/>
            <p:cNvSpPr>
              <a:spLocks noChangeShapeType="1"/>
            </p:cNvSpPr>
            <p:nvPr/>
          </p:nvSpPr>
          <p:spPr bwMode="auto">
            <a:xfrm>
              <a:off x="384" y="1872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24" name="Line 76"/>
            <p:cNvSpPr>
              <a:spLocks noChangeShapeType="1"/>
            </p:cNvSpPr>
            <p:nvPr/>
          </p:nvSpPr>
          <p:spPr bwMode="auto">
            <a:xfrm>
              <a:off x="384" y="1968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25" name="Line 77"/>
            <p:cNvSpPr>
              <a:spLocks noChangeShapeType="1"/>
            </p:cNvSpPr>
            <p:nvPr/>
          </p:nvSpPr>
          <p:spPr bwMode="auto">
            <a:xfrm>
              <a:off x="384" y="2064"/>
              <a:ext cx="144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9726" name="Rectangle 78"/>
          <p:cNvSpPr>
            <a:spLocks noChangeArrowheads="1"/>
          </p:cNvSpPr>
          <p:nvPr/>
        </p:nvSpPr>
        <p:spPr bwMode="auto">
          <a:xfrm rot="16200000">
            <a:off x="685800" y="3429000"/>
            <a:ext cx="1828800" cy="304800"/>
          </a:xfrm>
          <a:prstGeom prst="rect">
            <a:avLst/>
          </a:prstGeom>
          <a:solidFill>
            <a:srgbClr val="000000"/>
          </a:solidFill>
          <a:ln w="19050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1400" b="0">
                <a:solidFill>
                  <a:schemeClr val="bg1"/>
                </a:solidFill>
                <a:latin typeface="Arial" pitchFamily="34" charset="0"/>
                <a:ea typeface="Gulim" pitchFamily="34" charset="-127"/>
              </a:rPr>
              <a:t>Row decoder</a:t>
            </a:r>
          </a:p>
        </p:txBody>
      </p:sp>
      <p:sp>
        <p:nvSpPr>
          <p:cNvPr id="1819727" name="Rectangle 79"/>
          <p:cNvSpPr>
            <a:spLocks noChangeArrowheads="1"/>
          </p:cNvSpPr>
          <p:nvPr/>
        </p:nvSpPr>
        <p:spPr bwMode="auto">
          <a:xfrm>
            <a:off x="1905000" y="4648200"/>
            <a:ext cx="18288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1400" b="0">
                <a:latin typeface="Arial" pitchFamily="34" charset="0"/>
                <a:ea typeface="Gulim" pitchFamily="34" charset="-127"/>
              </a:rPr>
              <a:t>Sense amplifier</a:t>
            </a:r>
          </a:p>
        </p:txBody>
      </p:sp>
      <p:sp>
        <p:nvSpPr>
          <p:cNvPr id="1819728" name="Rectangle 80"/>
          <p:cNvSpPr>
            <a:spLocks noChangeArrowheads="1"/>
          </p:cNvSpPr>
          <p:nvPr/>
        </p:nvSpPr>
        <p:spPr bwMode="auto">
          <a:xfrm>
            <a:off x="1905000" y="5105400"/>
            <a:ext cx="18288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1400" b="0">
                <a:latin typeface="Arial" pitchFamily="34" charset="0"/>
                <a:ea typeface="Gulim" pitchFamily="34" charset="-127"/>
              </a:rPr>
              <a:t>Column decoder</a:t>
            </a:r>
          </a:p>
        </p:txBody>
      </p:sp>
      <p:sp>
        <p:nvSpPr>
          <p:cNvPr id="1819729" name="Line 81"/>
          <p:cNvSpPr>
            <a:spLocks noChangeShapeType="1"/>
          </p:cNvSpPr>
          <p:nvPr/>
        </p:nvSpPr>
        <p:spPr bwMode="auto">
          <a:xfrm>
            <a:off x="2819400" y="4191000"/>
            <a:ext cx="0" cy="457200"/>
          </a:xfrm>
          <a:prstGeom prst="line">
            <a:avLst/>
          </a:prstGeom>
          <a:noFill/>
          <a:ln w="63500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9730" name="Text Box 82"/>
          <p:cNvSpPr txBox="1">
            <a:spLocks noChangeArrowheads="1"/>
          </p:cNvSpPr>
          <p:nvPr/>
        </p:nvSpPr>
        <p:spPr bwMode="auto">
          <a:xfrm>
            <a:off x="1905000" y="3276600"/>
            <a:ext cx="18288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400" b="0">
                <a:latin typeface="Arial" pitchFamily="34" charset="0"/>
                <a:ea typeface="Gulim" pitchFamily="34" charset="-127"/>
              </a:rPr>
              <a:t>DRAM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400" b="0">
                <a:latin typeface="Arial" pitchFamily="34" charset="0"/>
                <a:ea typeface="Gulim" pitchFamily="34" charset="-127"/>
              </a:rPr>
              <a:t>Memory array</a:t>
            </a:r>
          </a:p>
        </p:txBody>
      </p:sp>
      <p:sp>
        <p:nvSpPr>
          <p:cNvPr id="1819731" name="Text Box 83"/>
          <p:cNvSpPr txBox="1">
            <a:spLocks noChangeArrowheads="1"/>
          </p:cNvSpPr>
          <p:nvPr/>
        </p:nvSpPr>
        <p:spPr bwMode="auto">
          <a:xfrm>
            <a:off x="2590800" y="2667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latinLnBrk="1" hangingPunct="1">
              <a:spcBef>
                <a:spcPct val="50000"/>
              </a:spcBef>
            </a:pPr>
            <a:r>
              <a:rPr kumimoji="1" lang="en-US" altLang="ko-KR" sz="1400" b="0">
                <a:latin typeface="Arial" pitchFamily="34" charset="0"/>
                <a:ea typeface="Gulim" pitchFamily="34" charset="-127"/>
              </a:rPr>
              <a:t>bank 0</a:t>
            </a:r>
          </a:p>
        </p:txBody>
      </p:sp>
      <p:sp>
        <p:nvSpPr>
          <p:cNvPr id="1819732" name="Rectangle 84"/>
          <p:cNvSpPr>
            <a:spLocks noChangeArrowheads="1"/>
          </p:cNvSpPr>
          <p:nvPr/>
        </p:nvSpPr>
        <p:spPr bwMode="auto">
          <a:xfrm>
            <a:off x="6096000" y="5029200"/>
            <a:ext cx="901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A3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ko-KR" sz="1600" b="0">
                <a:latin typeface="Arial" pitchFamily="34" charset="0"/>
                <a:ea typeface="Gulim" pitchFamily="34" charset="-127"/>
              </a:rPr>
              <a:t>Cycle</a:t>
            </a:r>
          </a:p>
        </p:txBody>
      </p:sp>
      <p:grpSp>
        <p:nvGrpSpPr>
          <p:cNvPr id="1819733" name="Group 85"/>
          <p:cNvGrpSpPr>
            <a:grpSpLocks/>
          </p:cNvGrpSpPr>
          <p:nvPr/>
        </p:nvGrpSpPr>
        <p:grpSpPr bwMode="auto">
          <a:xfrm>
            <a:off x="7010400" y="5029200"/>
            <a:ext cx="304800" cy="304800"/>
            <a:chOff x="1536" y="3312"/>
            <a:chExt cx="192" cy="192"/>
          </a:xfrm>
        </p:grpSpPr>
        <p:sp>
          <p:nvSpPr>
            <p:cNvPr id="1819734" name="Line 86"/>
            <p:cNvSpPr>
              <a:spLocks noChangeShapeType="1"/>
            </p:cNvSpPr>
            <p:nvPr/>
          </p:nvSpPr>
          <p:spPr bwMode="auto">
            <a:xfrm flipV="1">
              <a:off x="1536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35" name="Line 87"/>
            <p:cNvSpPr>
              <a:spLocks noChangeShapeType="1"/>
            </p:cNvSpPr>
            <p:nvPr/>
          </p:nvSpPr>
          <p:spPr bwMode="auto">
            <a:xfrm flipV="1">
              <a:off x="1632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36" name="Line 88"/>
            <p:cNvSpPr>
              <a:spLocks noChangeShapeType="1"/>
            </p:cNvSpPr>
            <p:nvPr/>
          </p:nvSpPr>
          <p:spPr bwMode="auto">
            <a:xfrm>
              <a:off x="1536" y="3312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37" name="Line 89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9738" name="Group 90"/>
          <p:cNvGrpSpPr>
            <a:grpSpLocks/>
          </p:cNvGrpSpPr>
          <p:nvPr/>
        </p:nvGrpSpPr>
        <p:grpSpPr bwMode="auto">
          <a:xfrm>
            <a:off x="7315200" y="5029200"/>
            <a:ext cx="304800" cy="304800"/>
            <a:chOff x="1536" y="3312"/>
            <a:chExt cx="192" cy="192"/>
          </a:xfrm>
        </p:grpSpPr>
        <p:sp>
          <p:nvSpPr>
            <p:cNvPr id="1819739" name="Line 91"/>
            <p:cNvSpPr>
              <a:spLocks noChangeShapeType="1"/>
            </p:cNvSpPr>
            <p:nvPr/>
          </p:nvSpPr>
          <p:spPr bwMode="auto">
            <a:xfrm flipV="1">
              <a:off x="1536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40" name="Line 92"/>
            <p:cNvSpPr>
              <a:spLocks noChangeShapeType="1"/>
            </p:cNvSpPr>
            <p:nvPr/>
          </p:nvSpPr>
          <p:spPr bwMode="auto">
            <a:xfrm flipV="1">
              <a:off x="1632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41" name="Line 93"/>
            <p:cNvSpPr>
              <a:spLocks noChangeShapeType="1"/>
            </p:cNvSpPr>
            <p:nvPr/>
          </p:nvSpPr>
          <p:spPr bwMode="auto">
            <a:xfrm>
              <a:off x="1536" y="3312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42" name="Line 94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9743" name="Group 95"/>
          <p:cNvGrpSpPr>
            <a:grpSpLocks/>
          </p:cNvGrpSpPr>
          <p:nvPr/>
        </p:nvGrpSpPr>
        <p:grpSpPr bwMode="auto">
          <a:xfrm>
            <a:off x="7620000" y="5029200"/>
            <a:ext cx="304800" cy="304800"/>
            <a:chOff x="1536" y="3312"/>
            <a:chExt cx="192" cy="192"/>
          </a:xfrm>
        </p:grpSpPr>
        <p:sp>
          <p:nvSpPr>
            <p:cNvPr id="1819744" name="Line 96"/>
            <p:cNvSpPr>
              <a:spLocks noChangeShapeType="1"/>
            </p:cNvSpPr>
            <p:nvPr/>
          </p:nvSpPr>
          <p:spPr bwMode="auto">
            <a:xfrm flipV="1">
              <a:off x="1536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45" name="Line 97"/>
            <p:cNvSpPr>
              <a:spLocks noChangeShapeType="1"/>
            </p:cNvSpPr>
            <p:nvPr/>
          </p:nvSpPr>
          <p:spPr bwMode="auto">
            <a:xfrm flipV="1">
              <a:off x="1632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46" name="Line 98"/>
            <p:cNvSpPr>
              <a:spLocks noChangeShapeType="1"/>
            </p:cNvSpPr>
            <p:nvPr/>
          </p:nvSpPr>
          <p:spPr bwMode="auto">
            <a:xfrm>
              <a:off x="1536" y="3312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47" name="Line 99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9748" name="Group 100"/>
          <p:cNvGrpSpPr>
            <a:grpSpLocks/>
          </p:cNvGrpSpPr>
          <p:nvPr/>
        </p:nvGrpSpPr>
        <p:grpSpPr bwMode="auto">
          <a:xfrm>
            <a:off x="7924800" y="5029200"/>
            <a:ext cx="304800" cy="304800"/>
            <a:chOff x="1536" y="3312"/>
            <a:chExt cx="192" cy="192"/>
          </a:xfrm>
        </p:grpSpPr>
        <p:sp>
          <p:nvSpPr>
            <p:cNvPr id="1819749" name="Line 101"/>
            <p:cNvSpPr>
              <a:spLocks noChangeShapeType="1"/>
            </p:cNvSpPr>
            <p:nvPr/>
          </p:nvSpPr>
          <p:spPr bwMode="auto">
            <a:xfrm flipV="1">
              <a:off x="1536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50" name="Line 102"/>
            <p:cNvSpPr>
              <a:spLocks noChangeShapeType="1"/>
            </p:cNvSpPr>
            <p:nvPr/>
          </p:nvSpPr>
          <p:spPr bwMode="auto">
            <a:xfrm flipV="1">
              <a:off x="1632" y="3312"/>
              <a:ext cx="0" cy="192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51" name="Line 103"/>
            <p:cNvSpPr>
              <a:spLocks noChangeShapeType="1"/>
            </p:cNvSpPr>
            <p:nvPr/>
          </p:nvSpPr>
          <p:spPr bwMode="auto">
            <a:xfrm>
              <a:off x="1536" y="3312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9752" name="Line 104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0346256"/>
      </p:ext>
    </p:extLst>
  </p:cSld>
  <p:clrMapOvr>
    <a:masterClrMapping/>
  </p:clrMapOvr>
  <p:transition advTm="13594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DRAM RAS/CAS Summary</a:t>
            </a:r>
          </a:p>
        </p:txBody>
      </p:sp>
      <p:sp>
        <p:nvSpPr>
          <p:cNvPr id="636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Assert RAS to specify row address</a:t>
            </a:r>
          </a:p>
          <a:p>
            <a:pPr eaLnBrk="1" hangingPunct="1"/>
            <a:r>
              <a:rPr lang="en-US"/>
              <a:t>Assert CAS to specify column address</a:t>
            </a:r>
          </a:p>
          <a:p>
            <a:pPr eaLnBrk="1" hangingPunct="1"/>
            <a:r>
              <a:rPr lang="en-US"/>
              <a:t>Why separate RAS/CAS?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Can pulse CAS to read more from the same row</a:t>
            </a:r>
          </a:p>
          <a:p>
            <a:pPr lvl="1" eaLnBrk="1" hangingPunct="1"/>
            <a:r>
              <a:rPr lang="en-US"/>
              <a:t>Faster</a:t>
            </a:r>
          </a:p>
          <a:p>
            <a:pPr lvl="1" eaLnBrk="1" hangingPunct="1"/>
            <a:r>
              <a:rPr lang="en-US"/>
              <a:t>Implications?</a:t>
            </a:r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Called Fast Page Mode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636931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1267C9D-6DBB-4C39-A13C-BE720A0D26F3}" type="slidenum">
              <a:rPr lang="en-US" altLang="en-US" sz="1000"/>
              <a:pPr algn="r" eaLnBrk="1" hangingPunct="1"/>
              <a:t>23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649641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while waiting for Act/Pre/…?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D1ADFC8-DB79-4010-9A5E-4D6FC92FCE3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4114800"/>
            <a:ext cx="4191000" cy="2622550"/>
            <a:chOff x="288" y="2256"/>
            <a:chExt cx="2640" cy="1652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40" y="3312"/>
              <a:ext cx="0" cy="384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2448" y="3312"/>
              <a:ext cx="336" cy="336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448" y="3504"/>
              <a:ext cx="0" cy="144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912" y="2352"/>
              <a:ext cx="336" cy="0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056" y="2256"/>
              <a:ext cx="288" cy="288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88" y="2256"/>
              <a:ext cx="62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600" b="0">
                  <a:latin typeface="Arial" pitchFamily="34" charset="0"/>
                  <a:ea typeface="Gulim" pitchFamily="34" charset="-127"/>
                </a:rPr>
                <a:t>request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352" y="3696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600" b="0">
                  <a:latin typeface="Arial" pitchFamily="34" charset="0"/>
                  <a:ea typeface="Gulim" pitchFamily="34" charset="-127"/>
                </a:rPr>
                <a:t>data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531144" y="2438400"/>
            <a:ext cx="3367088" cy="3962400"/>
            <a:chOff x="3639" y="1008"/>
            <a:chExt cx="2121" cy="2496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 rot="16200000">
              <a:off x="2908" y="1748"/>
              <a:ext cx="1728" cy="248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latinLnBrk="1" hangingPunct="1"/>
              <a:endParaRPr kumimoji="1" lang="en-US" altLang="ko-KR" sz="1600" b="0"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039" y="1008"/>
              <a:ext cx="1721" cy="1728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/>
              <a:endParaRPr kumimoji="1" lang="ko-KR" altLang="en-US" sz="1800" b="0"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039" y="2880"/>
              <a:ext cx="1721" cy="240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/>
              <a:endParaRPr kumimoji="1" lang="en-US" altLang="ko-KR" sz="1600" b="0"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032" y="3264"/>
              <a:ext cx="1721" cy="240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/>
              <a:endParaRPr kumimoji="1" lang="en-US" altLang="ko-KR" sz="1600" b="0"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684" y="1008"/>
              <a:ext cx="10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1" latinLnBrk="1" hangingPunct="1">
                <a:spcBef>
                  <a:spcPct val="50000"/>
                </a:spcBef>
              </a:pPr>
              <a:r>
                <a:rPr kumimoji="1" lang="en-US" altLang="ko-KR" sz="1600" b="0" dirty="0">
                  <a:latin typeface="Arial" pitchFamily="34" charset="0"/>
                  <a:ea typeface="Gulim" pitchFamily="34" charset="-127"/>
                </a:rPr>
                <a:t>bank n-1</a:t>
              </a:r>
            </a:p>
          </p:txBody>
        </p:sp>
        <p:cxnSp>
          <p:nvCxnSpPr>
            <p:cNvPr id="20" name="AutoShape 18"/>
            <p:cNvCxnSpPr>
              <a:cxnSpLocks noChangeShapeType="1"/>
              <a:stCxn id="15" idx="0"/>
              <a:endCxn id="18" idx="1"/>
            </p:cNvCxnSpPr>
            <p:nvPr/>
          </p:nvCxnSpPr>
          <p:spPr bwMode="auto">
            <a:xfrm rot="10800000" flipH="1" flipV="1">
              <a:off x="3639" y="1872"/>
              <a:ext cx="384" cy="1512"/>
            </a:xfrm>
            <a:prstGeom prst="bentConnector3">
              <a:avLst>
                <a:gd name="adj1" fmla="val -35157"/>
              </a:avLst>
            </a:prstGeom>
            <a:noFill/>
            <a:ln w="38100">
              <a:solidFill>
                <a:srgbClr val="333333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524000" y="2438400"/>
            <a:ext cx="3367088" cy="3962400"/>
            <a:chOff x="3639" y="1008"/>
            <a:chExt cx="2121" cy="2496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 rot="16200000">
              <a:off x="2908" y="1748"/>
              <a:ext cx="1728" cy="248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latinLnBrk="1" hangingPunct="1"/>
              <a:endParaRPr kumimoji="1" lang="en-US" altLang="ko-KR" sz="1600" b="0"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039" y="1008"/>
              <a:ext cx="1721" cy="1728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/>
              <a:endParaRPr kumimoji="1" lang="ko-KR" altLang="en-US" sz="1800" b="0"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039" y="2880"/>
              <a:ext cx="1721" cy="240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/>
              <a:endParaRPr kumimoji="1" lang="en-US" altLang="ko-KR" sz="1600" b="0"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032" y="3264"/>
              <a:ext cx="1721" cy="240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/>
              <a:endParaRPr kumimoji="1" lang="en-US" altLang="ko-KR" sz="1600" b="0"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684" y="1008"/>
              <a:ext cx="10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1" latinLnBrk="1" hangingPunct="1">
                <a:spcBef>
                  <a:spcPct val="50000"/>
                </a:spcBef>
              </a:pPr>
              <a:r>
                <a:rPr kumimoji="1" lang="en-US" altLang="ko-KR" sz="1600" b="0" dirty="0">
                  <a:latin typeface="Arial" pitchFamily="34" charset="0"/>
                  <a:ea typeface="Gulim" pitchFamily="34" charset="-127"/>
                </a:rPr>
                <a:t>bank 1</a:t>
              </a:r>
            </a:p>
          </p:txBody>
        </p:sp>
        <p:cxnSp>
          <p:nvCxnSpPr>
            <p:cNvPr id="27" name="AutoShape 25"/>
            <p:cNvCxnSpPr>
              <a:cxnSpLocks noChangeShapeType="1"/>
              <a:stCxn id="22" idx="0"/>
              <a:endCxn id="25" idx="1"/>
            </p:cNvCxnSpPr>
            <p:nvPr/>
          </p:nvCxnSpPr>
          <p:spPr bwMode="auto">
            <a:xfrm rot="10800000" flipH="1" flipV="1">
              <a:off x="3639" y="1872"/>
              <a:ext cx="384" cy="1512"/>
            </a:xfrm>
            <a:prstGeom prst="bentConnector3">
              <a:avLst>
                <a:gd name="adj1" fmla="val -35157"/>
              </a:avLst>
            </a:prstGeom>
            <a:noFill/>
            <a:ln w="38100">
              <a:solidFill>
                <a:srgbClr val="333333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1524000" y="2438400"/>
            <a:ext cx="3367088" cy="3962400"/>
            <a:chOff x="1191" y="1008"/>
            <a:chExt cx="2121" cy="2496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591" y="1008"/>
              <a:ext cx="1721" cy="17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/>
              <a:endParaRPr kumimoji="1" lang="ko-KR" altLang="en-US" sz="1800" b="0"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1728" y="1008"/>
              <a:ext cx="7" cy="249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1872" y="1008"/>
              <a:ext cx="6" cy="249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2016" y="1008"/>
              <a:ext cx="5" cy="249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H="1">
              <a:off x="2160" y="1008"/>
              <a:ext cx="5" cy="249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2304" y="1008"/>
              <a:ext cx="4" cy="249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2448" y="1008"/>
              <a:ext cx="4" cy="249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595" y="1008"/>
              <a:ext cx="0" cy="249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H="1">
              <a:off x="2736" y="1008"/>
              <a:ext cx="2" cy="249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2880" y="1008"/>
              <a:ext cx="2" cy="249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H="1">
              <a:off x="3024" y="1008"/>
              <a:ext cx="1" cy="249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H="1">
              <a:off x="3168" y="1008"/>
              <a:ext cx="1" cy="249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1200" y="1152"/>
              <a:ext cx="2112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1200" y="1296"/>
              <a:ext cx="2112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1200" y="1440"/>
              <a:ext cx="2112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1200" y="1584"/>
              <a:ext cx="2112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200" y="1728"/>
              <a:ext cx="2112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1200" y="1872"/>
              <a:ext cx="2112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1200" y="2016"/>
              <a:ext cx="2112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1200" y="2160"/>
              <a:ext cx="2112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1200" y="2304"/>
              <a:ext cx="2112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1200" y="2448"/>
              <a:ext cx="2112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1200" y="2592"/>
              <a:ext cx="2112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 rot="16200000">
              <a:off x="460" y="1748"/>
              <a:ext cx="1728" cy="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600" b="0">
                  <a:latin typeface="Arial" pitchFamily="34" charset="0"/>
                  <a:ea typeface="Gulim" pitchFamily="34" charset="-127"/>
                </a:rPr>
                <a:t>Row decoder</a:t>
              </a: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591" y="2880"/>
              <a:ext cx="1721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600" b="0">
                  <a:latin typeface="Arial" pitchFamily="34" charset="0"/>
                  <a:ea typeface="Gulim" pitchFamily="34" charset="-127"/>
                </a:rPr>
                <a:t>Sense amplifier</a:t>
              </a: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584" y="3264"/>
              <a:ext cx="1721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600" b="0">
                  <a:latin typeface="Arial" pitchFamily="34" charset="0"/>
                  <a:ea typeface="Gulim" pitchFamily="34" charset="-127"/>
                </a:rPr>
                <a:t>Column decoder</a:t>
              </a:r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1591" y="1584"/>
              <a:ext cx="1721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600" b="0">
                  <a:latin typeface="Arial" pitchFamily="34" charset="0"/>
                  <a:ea typeface="Gulim" pitchFamily="34" charset="-127"/>
                </a:rPr>
                <a:t>DRAM</a:t>
              </a:r>
            </a:p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600" b="0">
                  <a:latin typeface="Arial" pitchFamily="34" charset="0"/>
                  <a:ea typeface="Gulim" pitchFamily="34" charset="-127"/>
                </a:rPr>
                <a:t>Memory array</a:t>
              </a:r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2236" y="1008"/>
              <a:ext cx="10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1" latinLnBrk="1" hangingPunct="1">
                <a:spcBef>
                  <a:spcPct val="50000"/>
                </a:spcBef>
              </a:pPr>
              <a:r>
                <a:rPr kumimoji="1" lang="en-US" altLang="ko-KR" sz="1600" b="0" dirty="0">
                  <a:latin typeface="Arial" pitchFamily="34" charset="0"/>
                  <a:ea typeface="Gulim" pitchFamily="34" charset="-127"/>
                </a:rPr>
                <a:t>bank 0</a:t>
              </a:r>
            </a:p>
          </p:txBody>
        </p:sp>
        <p:cxnSp>
          <p:nvCxnSpPr>
            <p:cNvPr id="57" name="AutoShape 55"/>
            <p:cNvCxnSpPr>
              <a:cxnSpLocks noChangeShapeType="1"/>
              <a:stCxn id="52" idx="0"/>
              <a:endCxn id="54" idx="1"/>
            </p:cNvCxnSpPr>
            <p:nvPr/>
          </p:nvCxnSpPr>
          <p:spPr bwMode="auto">
            <a:xfrm rot="10800000" flipH="1" flipV="1">
              <a:off x="1191" y="1872"/>
              <a:ext cx="384" cy="1512"/>
            </a:xfrm>
            <a:prstGeom prst="bentConnector3">
              <a:avLst>
                <a:gd name="adj1" fmla="val -35157"/>
              </a:avLst>
            </a:prstGeom>
            <a:noFill/>
            <a:ln w="38100">
              <a:solidFill>
                <a:srgbClr val="333333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6016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6666 -0.08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4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3264 -0.044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DRAM Hierarchy/Banks</a:t>
            </a:r>
          </a:p>
        </p:txBody>
      </p:sp>
      <p:sp>
        <p:nvSpPr>
          <p:cNvPr id="82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C8EBD9DF-5239-424B-9F62-329EC362B7D8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81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638981" name="Rectangle 10"/>
          <p:cNvSpPr>
            <a:spLocks noChangeArrowheads="1"/>
          </p:cNvSpPr>
          <p:nvPr/>
        </p:nvSpPr>
        <p:spPr bwMode="auto">
          <a:xfrm>
            <a:off x="2219325" y="2366963"/>
            <a:ext cx="1062038" cy="10620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82" name="Rectangle 18"/>
          <p:cNvSpPr>
            <a:spLocks noChangeAspect="1" noChangeArrowheads="1"/>
          </p:cNvSpPr>
          <p:nvPr/>
        </p:nvSpPr>
        <p:spPr bwMode="auto">
          <a:xfrm>
            <a:off x="2527300" y="2489200"/>
            <a:ext cx="93663" cy="936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83" name="Rectangle 19"/>
          <p:cNvSpPr>
            <a:spLocks noChangeAspect="1" noChangeArrowheads="1"/>
          </p:cNvSpPr>
          <p:nvPr/>
        </p:nvSpPr>
        <p:spPr bwMode="auto">
          <a:xfrm>
            <a:off x="2713038" y="2489200"/>
            <a:ext cx="93662" cy="936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84" name="Rectangle 20"/>
          <p:cNvSpPr>
            <a:spLocks noChangeAspect="1" noChangeArrowheads="1"/>
          </p:cNvSpPr>
          <p:nvPr/>
        </p:nvSpPr>
        <p:spPr bwMode="auto">
          <a:xfrm>
            <a:off x="2900363" y="2489200"/>
            <a:ext cx="93662" cy="936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85" name="Rectangle 21"/>
          <p:cNvSpPr>
            <a:spLocks noChangeAspect="1" noChangeArrowheads="1"/>
          </p:cNvSpPr>
          <p:nvPr/>
        </p:nvSpPr>
        <p:spPr bwMode="auto">
          <a:xfrm>
            <a:off x="3087688" y="2489200"/>
            <a:ext cx="93662" cy="936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86" name="Rectangle 22"/>
          <p:cNvSpPr>
            <a:spLocks noChangeAspect="1" noChangeArrowheads="1"/>
          </p:cNvSpPr>
          <p:nvPr/>
        </p:nvSpPr>
        <p:spPr bwMode="auto">
          <a:xfrm>
            <a:off x="2527300" y="2674938"/>
            <a:ext cx="93663" cy="936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87" name="Rectangle 23"/>
          <p:cNvSpPr>
            <a:spLocks noChangeAspect="1" noChangeArrowheads="1"/>
          </p:cNvSpPr>
          <p:nvPr/>
        </p:nvSpPr>
        <p:spPr bwMode="auto">
          <a:xfrm>
            <a:off x="2714625" y="2674938"/>
            <a:ext cx="93663" cy="936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88" name="Rectangle 24"/>
          <p:cNvSpPr>
            <a:spLocks noChangeAspect="1" noChangeArrowheads="1"/>
          </p:cNvSpPr>
          <p:nvPr/>
        </p:nvSpPr>
        <p:spPr bwMode="auto">
          <a:xfrm>
            <a:off x="2900363" y="2674938"/>
            <a:ext cx="93662" cy="936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89" name="Rectangle 25"/>
          <p:cNvSpPr>
            <a:spLocks noChangeAspect="1" noChangeArrowheads="1"/>
          </p:cNvSpPr>
          <p:nvPr/>
        </p:nvSpPr>
        <p:spPr bwMode="auto">
          <a:xfrm>
            <a:off x="3087688" y="2674938"/>
            <a:ext cx="93662" cy="936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90" name="Rectangle 26"/>
          <p:cNvSpPr>
            <a:spLocks noChangeAspect="1" noChangeArrowheads="1"/>
          </p:cNvSpPr>
          <p:nvPr/>
        </p:nvSpPr>
        <p:spPr bwMode="auto">
          <a:xfrm>
            <a:off x="2527300" y="2862263"/>
            <a:ext cx="93663" cy="936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91" name="Rectangle 27"/>
          <p:cNvSpPr>
            <a:spLocks noChangeAspect="1" noChangeArrowheads="1"/>
          </p:cNvSpPr>
          <p:nvPr/>
        </p:nvSpPr>
        <p:spPr bwMode="auto">
          <a:xfrm>
            <a:off x="2714625" y="2862263"/>
            <a:ext cx="93663" cy="936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92" name="Rectangle 28"/>
          <p:cNvSpPr>
            <a:spLocks noChangeAspect="1" noChangeArrowheads="1"/>
          </p:cNvSpPr>
          <p:nvPr/>
        </p:nvSpPr>
        <p:spPr bwMode="auto">
          <a:xfrm>
            <a:off x="2901950" y="2862263"/>
            <a:ext cx="93663" cy="936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93" name="Rectangle 29"/>
          <p:cNvSpPr>
            <a:spLocks noChangeAspect="1" noChangeArrowheads="1"/>
          </p:cNvSpPr>
          <p:nvPr/>
        </p:nvSpPr>
        <p:spPr bwMode="auto">
          <a:xfrm>
            <a:off x="3087688" y="2862263"/>
            <a:ext cx="93662" cy="936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94" name="Rectangle 30"/>
          <p:cNvSpPr>
            <a:spLocks noChangeAspect="1" noChangeArrowheads="1"/>
          </p:cNvSpPr>
          <p:nvPr/>
        </p:nvSpPr>
        <p:spPr bwMode="auto">
          <a:xfrm>
            <a:off x="2528888" y="3049588"/>
            <a:ext cx="93662" cy="936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95" name="Rectangle 31"/>
          <p:cNvSpPr>
            <a:spLocks noChangeAspect="1" noChangeArrowheads="1"/>
          </p:cNvSpPr>
          <p:nvPr/>
        </p:nvSpPr>
        <p:spPr bwMode="auto">
          <a:xfrm>
            <a:off x="2714625" y="3049588"/>
            <a:ext cx="93663" cy="936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96" name="Rectangle 32"/>
          <p:cNvSpPr>
            <a:spLocks noChangeAspect="1" noChangeArrowheads="1"/>
          </p:cNvSpPr>
          <p:nvPr/>
        </p:nvSpPr>
        <p:spPr bwMode="auto">
          <a:xfrm>
            <a:off x="2901950" y="3049588"/>
            <a:ext cx="93663" cy="936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97" name="Rectangle 33"/>
          <p:cNvSpPr>
            <a:spLocks noChangeAspect="1" noChangeArrowheads="1"/>
          </p:cNvSpPr>
          <p:nvPr/>
        </p:nvSpPr>
        <p:spPr bwMode="auto">
          <a:xfrm>
            <a:off x="3089275" y="3049588"/>
            <a:ext cx="92075" cy="936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8998" name="Rectangle 34"/>
          <p:cNvSpPr>
            <a:spLocks noChangeAspect="1" noChangeArrowheads="1"/>
          </p:cNvSpPr>
          <p:nvPr/>
        </p:nvSpPr>
        <p:spPr bwMode="auto">
          <a:xfrm>
            <a:off x="2270125" y="2443163"/>
            <a:ext cx="187325" cy="7000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600"/>
              <a:t>Row</a:t>
            </a:r>
          </a:p>
        </p:txBody>
      </p:sp>
      <p:sp>
        <p:nvSpPr>
          <p:cNvPr id="638999" name="Rectangle 35"/>
          <p:cNvSpPr>
            <a:spLocks noChangeAspect="1" noChangeArrowheads="1"/>
          </p:cNvSpPr>
          <p:nvPr/>
        </p:nvSpPr>
        <p:spPr bwMode="auto">
          <a:xfrm>
            <a:off x="2527300" y="3213100"/>
            <a:ext cx="701675" cy="936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600"/>
              <a:t>Column</a:t>
            </a:r>
          </a:p>
        </p:txBody>
      </p:sp>
      <p:cxnSp>
        <p:nvCxnSpPr>
          <p:cNvPr id="639000" name="AutoShape 36"/>
          <p:cNvCxnSpPr>
            <a:cxnSpLocks noChangeAspect="1" noChangeShapeType="1"/>
            <a:endCxn id="638999" idx="1"/>
          </p:cNvCxnSpPr>
          <p:nvPr/>
        </p:nvCxnSpPr>
        <p:spPr bwMode="auto">
          <a:xfrm>
            <a:off x="2012950" y="3260725"/>
            <a:ext cx="5143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9001" name="AutoShape 37"/>
          <p:cNvCxnSpPr>
            <a:cxnSpLocks noChangeAspect="1" noChangeShapeType="1"/>
            <a:endCxn id="638998" idx="2"/>
          </p:cNvCxnSpPr>
          <p:nvPr/>
        </p:nvCxnSpPr>
        <p:spPr bwMode="auto">
          <a:xfrm flipV="1">
            <a:off x="1966913" y="3143250"/>
            <a:ext cx="396875" cy="1174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9002" name="Line 38"/>
          <p:cNvSpPr>
            <a:spLocks noChangeAspect="1" noChangeShapeType="1"/>
          </p:cNvSpPr>
          <p:nvPr/>
        </p:nvSpPr>
        <p:spPr bwMode="auto">
          <a:xfrm>
            <a:off x="2457450" y="2465388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03" name="Line 39"/>
          <p:cNvSpPr>
            <a:spLocks noChangeAspect="1" noChangeShapeType="1"/>
          </p:cNvSpPr>
          <p:nvPr/>
        </p:nvSpPr>
        <p:spPr bwMode="auto">
          <a:xfrm>
            <a:off x="2457450" y="2652713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04" name="Line 40"/>
          <p:cNvSpPr>
            <a:spLocks noChangeAspect="1" noChangeShapeType="1"/>
          </p:cNvSpPr>
          <p:nvPr/>
        </p:nvSpPr>
        <p:spPr bwMode="auto">
          <a:xfrm>
            <a:off x="2457450" y="2840038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05" name="Line 41"/>
          <p:cNvSpPr>
            <a:spLocks noChangeAspect="1" noChangeShapeType="1"/>
          </p:cNvSpPr>
          <p:nvPr/>
        </p:nvSpPr>
        <p:spPr bwMode="auto">
          <a:xfrm>
            <a:off x="2457450" y="3027363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06" name="Freeform 42"/>
          <p:cNvSpPr>
            <a:spLocks noChangeAspect="1"/>
          </p:cNvSpPr>
          <p:nvPr/>
        </p:nvSpPr>
        <p:spPr bwMode="auto">
          <a:xfrm>
            <a:off x="2620963" y="2536825"/>
            <a:ext cx="23812" cy="676275"/>
          </a:xfrm>
          <a:custGeom>
            <a:avLst/>
            <a:gdLst>
              <a:gd name="T0" fmla="*/ 0 w 48"/>
              <a:gd name="T1" fmla="*/ 0 h 1386"/>
              <a:gd name="T2" fmla="*/ 48 w 48"/>
              <a:gd name="T3" fmla="*/ 0 h 1386"/>
              <a:gd name="T4" fmla="*/ 48 w 48"/>
              <a:gd name="T5" fmla="*/ 1386 h 1386"/>
              <a:gd name="T6" fmla="*/ 0 60000 65536"/>
              <a:gd name="T7" fmla="*/ 0 60000 65536"/>
              <a:gd name="T8" fmla="*/ 0 60000 65536"/>
              <a:gd name="T9" fmla="*/ 0 w 48"/>
              <a:gd name="T10" fmla="*/ 0 h 1386"/>
              <a:gd name="T11" fmla="*/ 48 w 48"/>
              <a:gd name="T12" fmla="*/ 1386 h 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386">
                <a:moveTo>
                  <a:pt x="0" y="0"/>
                </a:moveTo>
                <a:lnTo>
                  <a:pt x="48" y="0"/>
                </a:lnTo>
                <a:lnTo>
                  <a:pt x="48" y="13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9007" name="Freeform 43"/>
          <p:cNvSpPr>
            <a:spLocks noChangeAspect="1"/>
          </p:cNvSpPr>
          <p:nvPr/>
        </p:nvSpPr>
        <p:spPr bwMode="auto">
          <a:xfrm>
            <a:off x="2808288" y="2536825"/>
            <a:ext cx="23812" cy="676275"/>
          </a:xfrm>
          <a:custGeom>
            <a:avLst/>
            <a:gdLst>
              <a:gd name="T0" fmla="*/ 0 w 48"/>
              <a:gd name="T1" fmla="*/ 0 h 1386"/>
              <a:gd name="T2" fmla="*/ 48 w 48"/>
              <a:gd name="T3" fmla="*/ 0 h 1386"/>
              <a:gd name="T4" fmla="*/ 48 w 48"/>
              <a:gd name="T5" fmla="*/ 1386 h 1386"/>
              <a:gd name="T6" fmla="*/ 0 60000 65536"/>
              <a:gd name="T7" fmla="*/ 0 60000 65536"/>
              <a:gd name="T8" fmla="*/ 0 60000 65536"/>
              <a:gd name="T9" fmla="*/ 0 w 48"/>
              <a:gd name="T10" fmla="*/ 0 h 1386"/>
              <a:gd name="T11" fmla="*/ 48 w 48"/>
              <a:gd name="T12" fmla="*/ 1386 h 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386">
                <a:moveTo>
                  <a:pt x="0" y="0"/>
                </a:moveTo>
                <a:lnTo>
                  <a:pt x="48" y="0"/>
                </a:lnTo>
                <a:lnTo>
                  <a:pt x="48" y="13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9008" name="Freeform 44"/>
          <p:cNvSpPr>
            <a:spLocks noChangeAspect="1"/>
          </p:cNvSpPr>
          <p:nvPr/>
        </p:nvSpPr>
        <p:spPr bwMode="auto">
          <a:xfrm>
            <a:off x="2995613" y="2536825"/>
            <a:ext cx="22225" cy="676275"/>
          </a:xfrm>
          <a:custGeom>
            <a:avLst/>
            <a:gdLst>
              <a:gd name="T0" fmla="*/ 0 w 48"/>
              <a:gd name="T1" fmla="*/ 0 h 1386"/>
              <a:gd name="T2" fmla="*/ 48 w 48"/>
              <a:gd name="T3" fmla="*/ 0 h 1386"/>
              <a:gd name="T4" fmla="*/ 48 w 48"/>
              <a:gd name="T5" fmla="*/ 1386 h 1386"/>
              <a:gd name="T6" fmla="*/ 0 60000 65536"/>
              <a:gd name="T7" fmla="*/ 0 60000 65536"/>
              <a:gd name="T8" fmla="*/ 0 60000 65536"/>
              <a:gd name="T9" fmla="*/ 0 w 48"/>
              <a:gd name="T10" fmla="*/ 0 h 1386"/>
              <a:gd name="T11" fmla="*/ 48 w 48"/>
              <a:gd name="T12" fmla="*/ 1386 h 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386">
                <a:moveTo>
                  <a:pt x="0" y="0"/>
                </a:moveTo>
                <a:lnTo>
                  <a:pt x="48" y="0"/>
                </a:lnTo>
                <a:lnTo>
                  <a:pt x="48" y="13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9009" name="Freeform 45"/>
          <p:cNvSpPr>
            <a:spLocks noChangeAspect="1"/>
          </p:cNvSpPr>
          <p:nvPr/>
        </p:nvSpPr>
        <p:spPr bwMode="auto">
          <a:xfrm>
            <a:off x="3181350" y="2536825"/>
            <a:ext cx="23813" cy="676275"/>
          </a:xfrm>
          <a:custGeom>
            <a:avLst/>
            <a:gdLst>
              <a:gd name="T0" fmla="*/ 0 w 48"/>
              <a:gd name="T1" fmla="*/ 0 h 1386"/>
              <a:gd name="T2" fmla="*/ 48 w 48"/>
              <a:gd name="T3" fmla="*/ 0 h 1386"/>
              <a:gd name="T4" fmla="*/ 48 w 48"/>
              <a:gd name="T5" fmla="*/ 1386 h 1386"/>
              <a:gd name="T6" fmla="*/ 0 60000 65536"/>
              <a:gd name="T7" fmla="*/ 0 60000 65536"/>
              <a:gd name="T8" fmla="*/ 0 60000 65536"/>
              <a:gd name="T9" fmla="*/ 0 w 48"/>
              <a:gd name="T10" fmla="*/ 0 h 1386"/>
              <a:gd name="T11" fmla="*/ 48 w 48"/>
              <a:gd name="T12" fmla="*/ 1386 h 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386">
                <a:moveTo>
                  <a:pt x="0" y="0"/>
                </a:moveTo>
                <a:lnTo>
                  <a:pt x="48" y="0"/>
                </a:lnTo>
                <a:lnTo>
                  <a:pt x="48" y="13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9010" name="Line 46"/>
          <p:cNvSpPr>
            <a:spLocks noChangeAspect="1" noChangeShapeType="1"/>
          </p:cNvSpPr>
          <p:nvPr/>
        </p:nvSpPr>
        <p:spPr bwMode="auto">
          <a:xfrm>
            <a:off x="2574925" y="2465388"/>
            <a:ext cx="0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11" name="Line 47"/>
          <p:cNvSpPr>
            <a:spLocks noChangeAspect="1" noChangeShapeType="1"/>
          </p:cNvSpPr>
          <p:nvPr/>
        </p:nvSpPr>
        <p:spPr bwMode="auto">
          <a:xfrm>
            <a:off x="2762250" y="2465388"/>
            <a:ext cx="0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12" name="Line 48"/>
          <p:cNvSpPr>
            <a:spLocks noChangeAspect="1" noChangeShapeType="1"/>
          </p:cNvSpPr>
          <p:nvPr/>
        </p:nvSpPr>
        <p:spPr bwMode="auto">
          <a:xfrm>
            <a:off x="2949575" y="2465388"/>
            <a:ext cx="0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13" name="Line 49"/>
          <p:cNvSpPr>
            <a:spLocks noChangeAspect="1" noChangeShapeType="1"/>
          </p:cNvSpPr>
          <p:nvPr/>
        </p:nvSpPr>
        <p:spPr bwMode="auto">
          <a:xfrm>
            <a:off x="3135313" y="2465388"/>
            <a:ext cx="0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14" name="Line 50"/>
          <p:cNvSpPr>
            <a:spLocks noChangeAspect="1" noChangeShapeType="1"/>
          </p:cNvSpPr>
          <p:nvPr/>
        </p:nvSpPr>
        <p:spPr bwMode="auto">
          <a:xfrm>
            <a:off x="2574925" y="2652713"/>
            <a:ext cx="0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15" name="Line 51"/>
          <p:cNvSpPr>
            <a:spLocks noChangeAspect="1" noChangeShapeType="1"/>
          </p:cNvSpPr>
          <p:nvPr/>
        </p:nvSpPr>
        <p:spPr bwMode="auto">
          <a:xfrm>
            <a:off x="2762250" y="2652713"/>
            <a:ext cx="0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16" name="Line 52"/>
          <p:cNvSpPr>
            <a:spLocks noChangeAspect="1" noChangeShapeType="1"/>
          </p:cNvSpPr>
          <p:nvPr/>
        </p:nvSpPr>
        <p:spPr bwMode="auto">
          <a:xfrm>
            <a:off x="2949575" y="2652713"/>
            <a:ext cx="0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17" name="Line 53"/>
          <p:cNvSpPr>
            <a:spLocks noChangeAspect="1" noChangeShapeType="1"/>
          </p:cNvSpPr>
          <p:nvPr/>
        </p:nvSpPr>
        <p:spPr bwMode="auto">
          <a:xfrm>
            <a:off x="3135313" y="2652713"/>
            <a:ext cx="0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18" name="Line 54"/>
          <p:cNvSpPr>
            <a:spLocks noChangeAspect="1" noChangeShapeType="1"/>
          </p:cNvSpPr>
          <p:nvPr/>
        </p:nvSpPr>
        <p:spPr bwMode="auto">
          <a:xfrm>
            <a:off x="2574925" y="2840038"/>
            <a:ext cx="0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19" name="Line 55"/>
          <p:cNvSpPr>
            <a:spLocks noChangeAspect="1" noChangeShapeType="1"/>
          </p:cNvSpPr>
          <p:nvPr/>
        </p:nvSpPr>
        <p:spPr bwMode="auto">
          <a:xfrm>
            <a:off x="2762250" y="2840038"/>
            <a:ext cx="0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20" name="Line 56"/>
          <p:cNvSpPr>
            <a:spLocks noChangeAspect="1" noChangeShapeType="1"/>
          </p:cNvSpPr>
          <p:nvPr/>
        </p:nvSpPr>
        <p:spPr bwMode="auto">
          <a:xfrm>
            <a:off x="2949575" y="2840038"/>
            <a:ext cx="0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21" name="Line 57"/>
          <p:cNvSpPr>
            <a:spLocks noChangeAspect="1" noChangeShapeType="1"/>
          </p:cNvSpPr>
          <p:nvPr/>
        </p:nvSpPr>
        <p:spPr bwMode="auto">
          <a:xfrm>
            <a:off x="3135313" y="2840038"/>
            <a:ext cx="0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22" name="Line 58"/>
          <p:cNvSpPr>
            <a:spLocks noChangeAspect="1" noChangeShapeType="1"/>
          </p:cNvSpPr>
          <p:nvPr/>
        </p:nvSpPr>
        <p:spPr bwMode="auto">
          <a:xfrm>
            <a:off x="2574925" y="3025775"/>
            <a:ext cx="0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23" name="Line 59"/>
          <p:cNvSpPr>
            <a:spLocks noChangeAspect="1" noChangeShapeType="1"/>
          </p:cNvSpPr>
          <p:nvPr/>
        </p:nvSpPr>
        <p:spPr bwMode="auto">
          <a:xfrm>
            <a:off x="2762250" y="3025775"/>
            <a:ext cx="0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24" name="Line 60"/>
          <p:cNvSpPr>
            <a:spLocks noChangeAspect="1" noChangeShapeType="1"/>
          </p:cNvSpPr>
          <p:nvPr/>
        </p:nvSpPr>
        <p:spPr bwMode="auto">
          <a:xfrm>
            <a:off x="2949575" y="3025775"/>
            <a:ext cx="0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25" name="Line 61"/>
          <p:cNvSpPr>
            <a:spLocks noChangeAspect="1" noChangeShapeType="1"/>
          </p:cNvSpPr>
          <p:nvPr/>
        </p:nvSpPr>
        <p:spPr bwMode="auto">
          <a:xfrm>
            <a:off x="3135313" y="3025775"/>
            <a:ext cx="0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26" name="Line 62"/>
          <p:cNvSpPr>
            <a:spLocks noChangeAspect="1" noChangeShapeType="1"/>
          </p:cNvSpPr>
          <p:nvPr/>
        </p:nvSpPr>
        <p:spPr bwMode="auto">
          <a:xfrm>
            <a:off x="2878138" y="3306763"/>
            <a:ext cx="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27" name="Rectangle 63"/>
          <p:cNvSpPr>
            <a:spLocks noChangeAspect="1" noChangeArrowheads="1"/>
          </p:cNvSpPr>
          <p:nvPr/>
        </p:nvSpPr>
        <p:spPr bwMode="auto">
          <a:xfrm>
            <a:off x="2620963" y="3167063"/>
            <a:ext cx="47625" cy="2381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9028" name="Rectangle 64"/>
          <p:cNvSpPr>
            <a:spLocks noChangeAspect="1" noChangeArrowheads="1"/>
          </p:cNvSpPr>
          <p:nvPr/>
        </p:nvSpPr>
        <p:spPr bwMode="auto">
          <a:xfrm>
            <a:off x="2808288" y="3167063"/>
            <a:ext cx="46037" cy="2381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9029" name="Rectangle 65"/>
          <p:cNvSpPr>
            <a:spLocks noChangeAspect="1" noChangeArrowheads="1"/>
          </p:cNvSpPr>
          <p:nvPr/>
        </p:nvSpPr>
        <p:spPr bwMode="auto">
          <a:xfrm>
            <a:off x="2995613" y="3167063"/>
            <a:ext cx="46037" cy="2381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9030" name="Rectangle 66"/>
          <p:cNvSpPr>
            <a:spLocks noChangeAspect="1" noChangeArrowheads="1"/>
          </p:cNvSpPr>
          <p:nvPr/>
        </p:nvSpPr>
        <p:spPr bwMode="auto">
          <a:xfrm>
            <a:off x="3181350" y="3167063"/>
            <a:ext cx="46038" cy="2381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9031" name="Line 67"/>
          <p:cNvSpPr>
            <a:spLocks noChangeAspect="1" noChangeShapeType="1"/>
          </p:cNvSpPr>
          <p:nvPr/>
        </p:nvSpPr>
        <p:spPr bwMode="auto">
          <a:xfrm>
            <a:off x="2154238" y="3073400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32" name="Text Box 68"/>
          <p:cNvSpPr txBox="1">
            <a:spLocks noChangeAspect="1" noChangeArrowheads="1"/>
          </p:cNvSpPr>
          <p:nvPr/>
        </p:nvSpPr>
        <p:spPr bwMode="auto">
          <a:xfrm>
            <a:off x="1839913" y="2973388"/>
            <a:ext cx="2873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"/>
              <a:t>RAS</a:t>
            </a:r>
          </a:p>
        </p:txBody>
      </p:sp>
      <p:sp>
        <p:nvSpPr>
          <p:cNvPr id="639033" name="Line 69"/>
          <p:cNvSpPr>
            <a:spLocks noChangeAspect="1" noChangeShapeType="1"/>
          </p:cNvSpPr>
          <p:nvPr/>
        </p:nvSpPr>
        <p:spPr bwMode="auto">
          <a:xfrm flipV="1">
            <a:off x="2597150" y="3306763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34" name="Text Box 70"/>
          <p:cNvSpPr txBox="1">
            <a:spLocks noChangeAspect="1" noChangeArrowheads="1"/>
          </p:cNvSpPr>
          <p:nvPr/>
        </p:nvSpPr>
        <p:spPr bwMode="auto">
          <a:xfrm>
            <a:off x="1916113" y="3429000"/>
            <a:ext cx="2873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"/>
              <a:t>CAS</a:t>
            </a:r>
          </a:p>
        </p:txBody>
      </p:sp>
      <p:sp>
        <p:nvSpPr>
          <p:cNvPr id="639035" name="Rectangle 74"/>
          <p:cNvSpPr>
            <a:spLocks noChangeArrowheads="1"/>
          </p:cNvSpPr>
          <p:nvPr/>
        </p:nvSpPr>
        <p:spPr bwMode="auto">
          <a:xfrm>
            <a:off x="2232025" y="3656013"/>
            <a:ext cx="5616575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9036" name="Line 75"/>
          <p:cNvSpPr>
            <a:spLocks noChangeShapeType="1"/>
          </p:cNvSpPr>
          <p:nvPr/>
        </p:nvSpPr>
        <p:spPr bwMode="auto">
          <a:xfrm>
            <a:off x="1612900" y="3808413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37" name="Text Box 76"/>
          <p:cNvSpPr txBox="1">
            <a:spLocks noChangeArrowheads="1"/>
          </p:cNvSpPr>
          <p:nvPr/>
        </p:nvSpPr>
        <p:spPr bwMode="auto">
          <a:xfrm>
            <a:off x="549275" y="3581400"/>
            <a:ext cx="1042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600"/>
              <a:t>Bank[1:0]</a:t>
            </a:r>
          </a:p>
        </p:txBody>
      </p:sp>
      <p:sp>
        <p:nvSpPr>
          <p:cNvPr id="639038" name="Line 78"/>
          <p:cNvSpPr>
            <a:spLocks noChangeShapeType="1"/>
          </p:cNvSpPr>
          <p:nvPr/>
        </p:nvSpPr>
        <p:spPr bwMode="auto">
          <a:xfrm>
            <a:off x="2598738" y="3429000"/>
            <a:ext cx="1587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39" name="Line 127"/>
          <p:cNvSpPr>
            <a:spLocks noChangeAspect="1" noChangeShapeType="1"/>
          </p:cNvSpPr>
          <p:nvPr/>
        </p:nvSpPr>
        <p:spPr bwMode="auto">
          <a:xfrm>
            <a:off x="4395788" y="3306763"/>
            <a:ext cx="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40" name="Line 132"/>
          <p:cNvSpPr>
            <a:spLocks noChangeAspect="1" noChangeShapeType="1"/>
          </p:cNvSpPr>
          <p:nvPr/>
        </p:nvSpPr>
        <p:spPr bwMode="auto">
          <a:xfrm>
            <a:off x="3281363" y="3073400"/>
            <a:ext cx="455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41" name="Line 135"/>
          <p:cNvSpPr>
            <a:spLocks noChangeShapeType="1"/>
          </p:cNvSpPr>
          <p:nvPr/>
        </p:nvSpPr>
        <p:spPr bwMode="auto">
          <a:xfrm>
            <a:off x="4116388" y="3429000"/>
            <a:ext cx="1587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42" name="Line 244"/>
          <p:cNvSpPr>
            <a:spLocks noChangeShapeType="1"/>
          </p:cNvSpPr>
          <p:nvPr/>
        </p:nvSpPr>
        <p:spPr bwMode="auto">
          <a:xfrm>
            <a:off x="3281363" y="3276600"/>
            <a:ext cx="455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43" name="Rectangle 82"/>
          <p:cNvSpPr>
            <a:spLocks noChangeArrowheads="1"/>
          </p:cNvSpPr>
          <p:nvPr/>
        </p:nvSpPr>
        <p:spPr bwMode="auto">
          <a:xfrm>
            <a:off x="3736975" y="2366963"/>
            <a:ext cx="1062038" cy="10620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9044" name="Line 245"/>
          <p:cNvSpPr>
            <a:spLocks noChangeAspect="1" noChangeShapeType="1"/>
          </p:cNvSpPr>
          <p:nvPr/>
        </p:nvSpPr>
        <p:spPr bwMode="auto">
          <a:xfrm>
            <a:off x="5913438" y="3306763"/>
            <a:ext cx="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45" name="Line 246"/>
          <p:cNvSpPr>
            <a:spLocks noChangeAspect="1" noChangeShapeType="1"/>
          </p:cNvSpPr>
          <p:nvPr/>
        </p:nvSpPr>
        <p:spPr bwMode="auto">
          <a:xfrm>
            <a:off x="4799013" y="3073400"/>
            <a:ext cx="455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46" name="Line 247"/>
          <p:cNvSpPr>
            <a:spLocks noChangeShapeType="1"/>
          </p:cNvSpPr>
          <p:nvPr/>
        </p:nvSpPr>
        <p:spPr bwMode="auto">
          <a:xfrm>
            <a:off x="5634038" y="3429000"/>
            <a:ext cx="1587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47" name="Line 248"/>
          <p:cNvSpPr>
            <a:spLocks noChangeShapeType="1"/>
          </p:cNvSpPr>
          <p:nvPr/>
        </p:nvSpPr>
        <p:spPr bwMode="auto">
          <a:xfrm>
            <a:off x="4799013" y="3276600"/>
            <a:ext cx="455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48" name="Rectangle 249"/>
          <p:cNvSpPr>
            <a:spLocks noChangeArrowheads="1"/>
          </p:cNvSpPr>
          <p:nvPr/>
        </p:nvSpPr>
        <p:spPr bwMode="auto">
          <a:xfrm>
            <a:off x="5254625" y="2366963"/>
            <a:ext cx="1062038" cy="10620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9049" name="Line 250"/>
          <p:cNvSpPr>
            <a:spLocks noChangeAspect="1" noChangeShapeType="1"/>
          </p:cNvSpPr>
          <p:nvPr/>
        </p:nvSpPr>
        <p:spPr bwMode="auto">
          <a:xfrm>
            <a:off x="7431088" y="3306763"/>
            <a:ext cx="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50" name="Line 251"/>
          <p:cNvSpPr>
            <a:spLocks noChangeAspect="1" noChangeShapeType="1"/>
          </p:cNvSpPr>
          <p:nvPr/>
        </p:nvSpPr>
        <p:spPr bwMode="auto">
          <a:xfrm>
            <a:off x="6316663" y="3073400"/>
            <a:ext cx="455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51" name="Line 252"/>
          <p:cNvSpPr>
            <a:spLocks noChangeShapeType="1"/>
          </p:cNvSpPr>
          <p:nvPr/>
        </p:nvSpPr>
        <p:spPr bwMode="auto">
          <a:xfrm>
            <a:off x="7151688" y="3429000"/>
            <a:ext cx="1587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52" name="Line 253"/>
          <p:cNvSpPr>
            <a:spLocks noChangeShapeType="1"/>
          </p:cNvSpPr>
          <p:nvPr/>
        </p:nvSpPr>
        <p:spPr bwMode="auto">
          <a:xfrm>
            <a:off x="6316663" y="3276600"/>
            <a:ext cx="455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53" name="Rectangle 254"/>
          <p:cNvSpPr>
            <a:spLocks noChangeArrowheads="1"/>
          </p:cNvSpPr>
          <p:nvPr/>
        </p:nvSpPr>
        <p:spPr bwMode="auto">
          <a:xfrm>
            <a:off x="6772275" y="2366963"/>
            <a:ext cx="1062038" cy="10620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9054" name="Line 255"/>
          <p:cNvSpPr>
            <a:spLocks noChangeShapeType="1"/>
          </p:cNvSpPr>
          <p:nvPr/>
        </p:nvSpPr>
        <p:spPr bwMode="auto">
          <a:xfrm>
            <a:off x="2219325" y="3505200"/>
            <a:ext cx="4932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55" name="Line 256"/>
          <p:cNvSpPr>
            <a:spLocks noChangeShapeType="1"/>
          </p:cNvSpPr>
          <p:nvPr/>
        </p:nvSpPr>
        <p:spPr bwMode="auto">
          <a:xfrm>
            <a:off x="5027613" y="3960813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056" name="Text Box 257"/>
          <p:cNvSpPr txBox="1">
            <a:spLocks noChangeArrowheads="1"/>
          </p:cNvSpPr>
          <p:nvPr/>
        </p:nvSpPr>
        <p:spPr bwMode="auto">
          <a:xfrm>
            <a:off x="1692275" y="5022850"/>
            <a:ext cx="59626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i="1"/>
              <a:t>Why have banks?</a:t>
            </a:r>
          </a:p>
          <a:p>
            <a:endParaRPr lang="en-US" i="1"/>
          </a:p>
          <a:p>
            <a:r>
              <a:rPr lang="en-US" i="1"/>
              <a:t>Cannot access banks back-to-back.  Why?</a:t>
            </a:r>
          </a:p>
        </p:txBody>
      </p:sp>
    </p:spTree>
    <p:extLst>
      <p:ext uri="{BB962C8B-B14F-4D97-AF65-F5344CB8AC3E}">
        <p14:creationId xmlns:p14="http://schemas.microsoft.com/office/powerpoint/2010/main" val="3887317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Memory Bank Organization and Operation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6111346" y="1227667"/>
            <a:ext cx="2770187" cy="5194300"/>
          </a:xfrm>
        </p:spPr>
        <p:txBody>
          <a:bodyPr/>
          <a:lstStyle/>
          <a:p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Read access sequence:</a:t>
            </a:r>
          </a:p>
          <a:p>
            <a:endParaRPr lang="en-US" sz="16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	1. Decode row address &amp; drive word-lines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      2. Selected bits drive bit-lines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	    • Entire row read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     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      3. Amplify row data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     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      4. Decode column address &amp; select subset of row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         • Send to output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     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      5. </a:t>
            </a:r>
            <a:r>
              <a:rPr lang="en-US" sz="1600" dirty="0" err="1">
                <a:latin typeface="Tahoma" charset="0"/>
                <a:ea typeface="ＭＳ Ｐゴシック" charset="0"/>
                <a:cs typeface="ＭＳ Ｐゴシック" charset="0"/>
              </a:rPr>
              <a:t>Precharge</a:t>
            </a: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 bit-lines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        • For next access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D126C0-0631-7541-8A14-D86EEBC66A8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0"/>
              <a:cs typeface="Arial" charset="0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70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270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Page Mode DRAM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266700" y="1377069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A DRAM bank is a 2D array of cells: rows x columns</a:t>
            </a:r>
          </a:p>
          <a:p>
            <a:r>
              <a:rPr lang="en-US" dirty="0">
                <a:latin typeface="Tahoma" charset="0"/>
              </a:rPr>
              <a:t>A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altLang="ja-JP" dirty="0">
                <a:latin typeface="Tahoma" charset="0"/>
              </a:rPr>
              <a:t>DRAM row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altLang="ja-JP" dirty="0">
                <a:latin typeface="Tahoma" charset="0"/>
              </a:rPr>
              <a:t> is also called a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altLang="ja-JP" dirty="0">
                <a:latin typeface="Tahoma" charset="0"/>
              </a:rPr>
              <a:t>DRAM page</a:t>
            </a:r>
            <a:r>
              <a:rPr lang="ja-JP" altLang="en-US" dirty="0">
                <a:latin typeface="Tahoma" charset="0"/>
              </a:rPr>
              <a:t>”</a:t>
            </a:r>
            <a:endParaRPr lang="en-US" altLang="ja-JP" dirty="0">
              <a:latin typeface="Tahoma" charset="0"/>
            </a:endParaRPr>
          </a:p>
          <a:p>
            <a:r>
              <a:rPr lang="ja-JP" altLang="en-US" dirty="0">
                <a:latin typeface="Tahoma" charset="0"/>
              </a:rPr>
              <a:t>“</a:t>
            </a:r>
            <a:r>
              <a:rPr lang="en-US" altLang="ja-JP" dirty="0">
                <a:latin typeface="Tahoma" charset="0"/>
              </a:rPr>
              <a:t>Sense amplifiers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altLang="ja-JP" dirty="0">
                <a:latin typeface="Tahoma" charset="0"/>
              </a:rPr>
              <a:t> also called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altLang="ja-JP" dirty="0">
                <a:latin typeface="Tahoma" charset="0"/>
              </a:rPr>
              <a:t>row buffer</a:t>
            </a:r>
            <a:r>
              <a:rPr lang="ja-JP" altLang="en-US" dirty="0">
                <a:latin typeface="Tahoma" charset="0"/>
              </a:rPr>
              <a:t>”</a:t>
            </a:r>
            <a:endParaRPr lang="en-US" altLang="ja-JP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Each address is a &lt;</a:t>
            </a:r>
            <a:r>
              <a:rPr lang="en-US" dirty="0" err="1">
                <a:latin typeface="Tahoma" charset="0"/>
              </a:rPr>
              <a:t>row,column</a:t>
            </a:r>
            <a:r>
              <a:rPr lang="en-US" dirty="0">
                <a:latin typeface="Tahoma" charset="0"/>
              </a:rPr>
              <a:t>&gt; pair</a:t>
            </a:r>
          </a:p>
          <a:p>
            <a:r>
              <a:rPr lang="en-US" dirty="0">
                <a:latin typeface="Tahoma" charset="0"/>
              </a:rPr>
              <a:t>Access to a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altLang="ja-JP" dirty="0">
                <a:latin typeface="Tahoma" charset="0"/>
              </a:rPr>
              <a:t>closed row</a:t>
            </a:r>
            <a:r>
              <a:rPr lang="ja-JP" altLang="en-US" dirty="0">
                <a:latin typeface="Tahoma" charset="0"/>
              </a:rPr>
              <a:t>”</a:t>
            </a:r>
            <a:endParaRPr lang="en-US" altLang="ja-JP" dirty="0">
              <a:latin typeface="Tahoma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Activate</a:t>
            </a:r>
            <a:r>
              <a:rPr lang="en-US" dirty="0">
                <a:latin typeface="Tahoma" charset="0"/>
                <a:ea typeface="ＭＳ Ｐゴシック" charset="0"/>
              </a:rPr>
              <a:t> command opens row (placed into row buffer)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Read/write</a:t>
            </a:r>
            <a:r>
              <a:rPr lang="en-US" dirty="0">
                <a:latin typeface="Tahoma" charset="0"/>
                <a:ea typeface="ＭＳ Ｐゴシック" charset="0"/>
              </a:rPr>
              <a:t> command reads/writes column in the row buffer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Precharge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</a:rPr>
              <a:t>command closes the row and prepares the bank for next access</a:t>
            </a:r>
          </a:p>
          <a:p>
            <a:r>
              <a:rPr lang="en-US" dirty="0">
                <a:latin typeface="Tahoma" charset="0"/>
              </a:rPr>
              <a:t>Access to an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altLang="ja-JP" dirty="0">
                <a:latin typeface="Tahoma" charset="0"/>
              </a:rPr>
              <a:t>open row</a:t>
            </a:r>
            <a:r>
              <a:rPr lang="ja-JP" altLang="en-US" dirty="0">
                <a:latin typeface="Tahoma" charset="0"/>
              </a:rPr>
              <a:t>”</a:t>
            </a:r>
            <a:endParaRPr lang="en-US" altLang="ja-JP" dirty="0"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No need for activate command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165383-8F94-D94D-979D-782FF22F809D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43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270407" y="210785"/>
            <a:ext cx="8603185" cy="9001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DRAM Bank Operation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25EFCA-4315-3D4A-B90C-1B409A852561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0"/>
              <a:cs typeface="Arial" charset="0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22700" y="1643063"/>
            <a:ext cx="16129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3822700" y="1931988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3822700" y="221932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3822700" y="250825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3822700" y="2795588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3822700" y="308292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3822700" y="337185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822700" y="4465638"/>
            <a:ext cx="16129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29150" y="388937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389563" y="4408488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Row Buffer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36525" y="1244600"/>
            <a:ext cx="217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(Row 0, Column 0)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900363" y="1643063"/>
            <a:ext cx="461962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 rot="-5400000">
            <a:off x="2356644" y="2596357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Row decoder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889375" y="5056188"/>
            <a:ext cx="147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Column mux</a:t>
            </a:r>
          </a:p>
        </p:txBody>
      </p:sp>
      <p:sp>
        <p:nvSpPr>
          <p:cNvPr id="95250" name="Line 20"/>
          <p:cNvSpPr>
            <a:spLocks noChangeShapeType="1"/>
          </p:cNvSpPr>
          <p:nvPr/>
        </p:nvSpPr>
        <p:spPr bwMode="auto">
          <a:xfrm>
            <a:off x="4052888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1" name="Line 21"/>
          <p:cNvSpPr>
            <a:spLocks noChangeShapeType="1"/>
          </p:cNvSpPr>
          <p:nvPr/>
        </p:nvSpPr>
        <p:spPr bwMode="auto">
          <a:xfrm>
            <a:off x="4283075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2" name="Line 22"/>
          <p:cNvSpPr>
            <a:spLocks noChangeShapeType="1"/>
          </p:cNvSpPr>
          <p:nvPr/>
        </p:nvSpPr>
        <p:spPr bwMode="auto">
          <a:xfrm>
            <a:off x="4514850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3" name="Line 23"/>
          <p:cNvSpPr>
            <a:spLocks noChangeShapeType="1"/>
          </p:cNvSpPr>
          <p:nvPr/>
        </p:nvSpPr>
        <p:spPr bwMode="auto">
          <a:xfrm>
            <a:off x="4745038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4" name="Line 24"/>
          <p:cNvSpPr>
            <a:spLocks noChangeShapeType="1"/>
          </p:cNvSpPr>
          <p:nvPr/>
        </p:nvSpPr>
        <p:spPr bwMode="auto">
          <a:xfrm>
            <a:off x="4975225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5" name="Line 25"/>
          <p:cNvSpPr>
            <a:spLocks noChangeShapeType="1"/>
          </p:cNvSpPr>
          <p:nvPr/>
        </p:nvSpPr>
        <p:spPr bwMode="auto">
          <a:xfrm>
            <a:off x="5205413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6" name="Line 26"/>
          <p:cNvSpPr>
            <a:spLocks noChangeShapeType="1"/>
          </p:cNvSpPr>
          <p:nvPr/>
        </p:nvSpPr>
        <p:spPr bwMode="auto">
          <a:xfrm>
            <a:off x="3822700" y="3636963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362325" y="27955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637088" y="4754563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2266950" y="2795588"/>
            <a:ext cx="633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558800" y="2565400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Row address 0</a:t>
            </a: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1301750" y="5078413"/>
            <a:ext cx="203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Column address 0</a:t>
            </a: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>
            <a:off x="3414713" y="52720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4629150" y="5445125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4283075" y="573405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Data</a:t>
            </a:r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822700" y="1643063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3822700" y="4465638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48"/>
          <p:cNvSpPr>
            <a:spLocks noChangeArrowheads="1"/>
          </p:cNvSpPr>
          <p:nvPr/>
        </p:nvSpPr>
        <p:spPr bwMode="auto">
          <a:xfrm>
            <a:off x="3822700" y="4465638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4225925" y="4421188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Row 0</a:t>
            </a: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4237038" y="4421188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Empty</a:t>
            </a:r>
          </a:p>
        </p:txBody>
      </p: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7938" y="1530350"/>
            <a:ext cx="230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(Row 0, Column 1)</a:t>
            </a:r>
          </a:p>
        </p:txBody>
      </p:sp>
      <p:sp>
        <p:nvSpPr>
          <p:cNvPr id="40" name="Text Box 52"/>
          <p:cNvSpPr txBox="1">
            <a:spLocks noChangeArrowheads="1"/>
          </p:cNvSpPr>
          <p:nvPr/>
        </p:nvSpPr>
        <p:spPr bwMode="auto">
          <a:xfrm>
            <a:off x="1301750" y="5078413"/>
            <a:ext cx="203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Column address 1</a:t>
            </a:r>
          </a:p>
        </p:txBody>
      </p:sp>
      <p:sp>
        <p:nvSpPr>
          <p:cNvPr id="41" name="Rectangle 53"/>
          <p:cNvSpPr>
            <a:spLocks noChangeArrowheads="1"/>
          </p:cNvSpPr>
          <p:nvPr/>
        </p:nvSpPr>
        <p:spPr bwMode="auto">
          <a:xfrm>
            <a:off x="4054475" y="4465638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Text Box 54"/>
          <p:cNvSpPr txBox="1">
            <a:spLocks noChangeArrowheads="1"/>
          </p:cNvSpPr>
          <p:nvPr/>
        </p:nvSpPr>
        <p:spPr bwMode="auto">
          <a:xfrm>
            <a:off x="136525" y="1797050"/>
            <a:ext cx="223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(Row 0, Column 85)</a:t>
            </a:r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5032375" y="4465638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Text Box 56"/>
          <p:cNvSpPr txBox="1">
            <a:spLocks noChangeArrowheads="1"/>
          </p:cNvSpPr>
          <p:nvPr/>
        </p:nvSpPr>
        <p:spPr bwMode="auto">
          <a:xfrm>
            <a:off x="1301750" y="5078413"/>
            <a:ext cx="218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Column address 85</a:t>
            </a:r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144463" y="2070100"/>
            <a:ext cx="2173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(Row 1, Column 0)</a:t>
            </a:r>
          </a:p>
        </p:txBody>
      </p:sp>
      <p:sp>
        <p:nvSpPr>
          <p:cNvPr id="46" name="Text Box 59"/>
          <p:cNvSpPr txBox="1">
            <a:spLocks noChangeArrowheads="1"/>
          </p:cNvSpPr>
          <p:nvPr/>
        </p:nvSpPr>
        <p:spPr bwMode="auto">
          <a:xfrm>
            <a:off x="6669088" y="4408488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HIT</a:t>
            </a:r>
          </a:p>
        </p:txBody>
      </p:sp>
      <p:sp>
        <p:nvSpPr>
          <p:cNvPr id="47" name="Text Box 60"/>
          <p:cNvSpPr txBox="1">
            <a:spLocks noChangeArrowheads="1"/>
          </p:cNvSpPr>
          <p:nvPr/>
        </p:nvSpPr>
        <p:spPr bwMode="auto">
          <a:xfrm>
            <a:off x="6667500" y="4408488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HIT</a:t>
            </a:r>
          </a:p>
        </p:txBody>
      </p:sp>
      <p:sp>
        <p:nvSpPr>
          <p:cNvPr id="48" name="Text Box 61"/>
          <p:cNvSpPr txBox="1">
            <a:spLocks noChangeArrowheads="1"/>
          </p:cNvSpPr>
          <p:nvPr/>
        </p:nvSpPr>
        <p:spPr bwMode="auto">
          <a:xfrm>
            <a:off x="561975" y="2565400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Row address 1</a:t>
            </a:r>
          </a:p>
        </p:txBody>
      </p:sp>
      <p:sp>
        <p:nvSpPr>
          <p:cNvPr id="49" name="Rectangle 62"/>
          <p:cNvSpPr>
            <a:spLocks noChangeArrowheads="1"/>
          </p:cNvSpPr>
          <p:nvPr/>
        </p:nvSpPr>
        <p:spPr bwMode="auto">
          <a:xfrm>
            <a:off x="3822700" y="1931988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Rectangle 63"/>
          <p:cNvSpPr>
            <a:spLocks noChangeArrowheads="1"/>
          </p:cNvSpPr>
          <p:nvPr/>
        </p:nvSpPr>
        <p:spPr bwMode="auto">
          <a:xfrm>
            <a:off x="3822700" y="4465638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Rectangle 64"/>
          <p:cNvSpPr>
            <a:spLocks noChangeArrowheads="1"/>
          </p:cNvSpPr>
          <p:nvPr/>
        </p:nvSpPr>
        <p:spPr bwMode="auto">
          <a:xfrm>
            <a:off x="3822700" y="4465638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4273550" y="441960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Row 1</a:t>
            </a:r>
          </a:p>
        </p:txBody>
      </p: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1301750" y="5076825"/>
            <a:ext cx="203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Column address 0</a:t>
            </a:r>
          </a:p>
        </p:txBody>
      </p:sp>
      <p:sp>
        <p:nvSpPr>
          <p:cNvPr id="54" name="Text Box 67"/>
          <p:cNvSpPr txBox="1">
            <a:spLocks noChangeArrowheads="1"/>
          </p:cNvSpPr>
          <p:nvPr/>
        </p:nvSpPr>
        <p:spPr bwMode="auto">
          <a:xfrm>
            <a:off x="6645275" y="4408488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CONFLICT !</a:t>
            </a:r>
          </a:p>
        </p:txBody>
      </p:sp>
      <p:sp>
        <p:nvSpPr>
          <p:cNvPr id="95286" name="Text Box 69"/>
          <p:cNvSpPr txBox="1">
            <a:spLocks noChangeArrowheads="1"/>
          </p:cNvSpPr>
          <p:nvPr/>
        </p:nvSpPr>
        <p:spPr bwMode="auto">
          <a:xfrm>
            <a:off x="4052888" y="129698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Columns</a:t>
            </a:r>
          </a:p>
        </p:txBody>
      </p:sp>
      <p:sp>
        <p:nvSpPr>
          <p:cNvPr id="95287" name="Text Box 70"/>
          <p:cNvSpPr txBox="1">
            <a:spLocks noChangeArrowheads="1"/>
          </p:cNvSpPr>
          <p:nvPr/>
        </p:nvSpPr>
        <p:spPr bwMode="auto">
          <a:xfrm rot="5400000">
            <a:off x="5220494" y="2637632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Rows</a:t>
            </a: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153988" y="979488"/>
            <a:ext cx="207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Access Address: </a:t>
            </a:r>
          </a:p>
        </p:txBody>
      </p:sp>
      <p:sp>
        <p:nvSpPr>
          <p:cNvPr id="58" name="Trapezoid 57"/>
          <p:cNvSpPr/>
          <p:nvPr/>
        </p:nvSpPr>
        <p:spPr bwMode="auto">
          <a:xfrm rot="10800000">
            <a:off x="3814763" y="5026025"/>
            <a:ext cx="1617662" cy="42227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5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0.00232 L 0.07899 0.0007 L 0.07413 0.22616 " pathEditMode="relative" rAng="0" ptsTypes="AAA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2 0.0007 C 0.02622 0.00116 0.05243 0.00232 0.05243 0.00255 L 0.04879 0.22778 " pathEditMode="relative" rAng="0" ptsTypes="AAA">
                                      <p:cBhvr>
                                        <p:cTn id="1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7 0.00232 L -0.05695 0.00232 L -0.05816 0.22616 " pathEditMode="relative" rAng="0" ptsTypes="AAA">
                                      <p:cBhvr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0.00232 L 0.07899 0.0007 L 0.07413 0.22616 " pathEditMode="relative" rAng="0" ptsTypes="AAA">
                                      <p:cBhvr>
                                        <p:cTn id="1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11111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5" grpId="1"/>
      <p:bldP spid="16" grpId="0" animBg="1"/>
      <p:bldP spid="17" grpId="0"/>
      <p:bldP spid="18" grpId="0"/>
      <p:bldP spid="26" grpId="0" animBg="1"/>
      <p:bldP spid="27" grpId="0" animBg="1"/>
      <p:bldP spid="28" grpId="0" animBg="1"/>
      <p:bldP spid="29" grpId="0"/>
      <p:bldP spid="29" grpId="1"/>
      <p:bldP spid="30" grpId="0"/>
      <p:bldP spid="30" grpId="1"/>
      <p:bldP spid="31" grpId="0" animBg="1"/>
      <p:bldP spid="32" grpId="0" animBg="1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 animBg="1"/>
      <p:bldP spid="41" grpId="1" animBg="1"/>
      <p:bldP spid="41" grpId="2" animBg="1"/>
      <p:bldP spid="42" grpId="0"/>
      <p:bldP spid="42" grpId="1"/>
      <p:bldP spid="43" grpId="0" animBg="1"/>
      <p:bldP spid="43" grpId="1" animBg="1"/>
      <p:bldP spid="43" grpId="2" animBg="1"/>
      <p:bldP spid="44" grpId="0"/>
      <p:bldP spid="44" grpId="1"/>
      <p:bldP spid="45" grpId="0"/>
      <p:bldP spid="46" grpId="0"/>
      <p:bldP spid="46" grpId="1"/>
      <p:bldP spid="47" grpId="0"/>
      <p:bldP spid="47" grpId="1"/>
      <p:bldP spid="48" grpId="0"/>
      <p:bldP spid="48" grpId="1"/>
      <p:bldP spid="49" grpId="0" animBg="1"/>
      <p:bldP spid="49" grpId="1" animBg="1"/>
      <p:bldP spid="50" grpId="0" animBg="1"/>
      <p:bldP spid="51" grpId="0" animBg="1"/>
      <p:bldP spid="51" grpId="1" animBg="1"/>
      <p:bldP spid="52" grpId="0"/>
      <p:bldP spid="53" grpId="0"/>
      <p:bldP spid="54" grpId="0"/>
      <p:bldP spid="54" grpId="1"/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128M x 8-bit DRAM Chip</a:t>
            </a: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292D4A-0875-2849-B6E7-41F40EC464EF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0"/>
              <a:cs typeface="Arial" charset="0"/>
            </a:endParaRPr>
          </a:p>
        </p:txBody>
      </p:sp>
      <p:pic>
        <p:nvPicPr>
          <p:cNvPr id="972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1143000"/>
            <a:ext cx="9113837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87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with Chaining Performance, 1 Memory Port</a:t>
            </a:r>
          </a:p>
        </p:txBody>
      </p:sp>
      <p:graphicFrame>
        <p:nvGraphicFramePr>
          <p:cNvPr id="1255428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447800" y="2044904"/>
          <a:ext cx="6855071" cy="437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3754667" imgH="2398823" progId="Visio.Drawing.11">
                  <p:embed/>
                </p:oleObj>
              </mc:Choice>
              <mc:Fallback>
                <p:oleObj name="Visio" r:id="rId4" imgW="3754667" imgH="2398823" progId="Visio.Drawing.11">
                  <p:embed/>
                  <p:pic>
                    <p:nvPicPr>
                      <p:cNvPr id="1255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44904"/>
                        <a:ext cx="6855071" cy="4379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2554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310" y="1255712"/>
            <a:ext cx="4264025" cy="5145088"/>
          </a:xfrm>
        </p:spPr>
        <p:txBody>
          <a:bodyPr/>
          <a:lstStyle/>
          <a:p>
            <a:r>
              <a:rPr lang="en-US" sz="2200" dirty="0"/>
              <a:t>182 cycles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67E53-76EA-F84C-B180-C88233488BC8}"/>
              </a:ext>
            </a:extLst>
          </p:cNvPr>
          <p:cNvSpPr txBox="1"/>
          <p:nvPr/>
        </p:nvSpPr>
        <p:spPr>
          <a:xfrm>
            <a:off x="304800" y="4800600"/>
            <a:ext cx="40906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VLN = 50			; 1</a:t>
            </a:r>
          </a:p>
          <a:p>
            <a:r>
              <a:rPr lang="en-US" sz="1400" dirty="0"/>
              <a:t>VST = 1			; 1</a:t>
            </a:r>
          </a:p>
          <a:p>
            <a:r>
              <a:rPr lang="en-US" sz="1400" dirty="0"/>
              <a:t>V0 = A[0..VLN-1]		; 11 + VLN - 1</a:t>
            </a:r>
          </a:p>
          <a:p>
            <a:r>
              <a:rPr lang="en-US" sz="1400" dirty="0"/>
              <a:t>V1 = B[0..VLN-1]		; 11 + VLN - 1</a:t>
            </a:r>
          </a:p>
          <a:p>
            <a:r>
              <a:rPr lang="en-US" sz="1400" dirty="0"/>
              <a:t>V2 = V0 + V1		; 4 + VLN - 1</a:t>
            </a:r>
          </a:p>
          <a:p>
            <a:r>
              <a:rPr lang="en-US" sz="1400" dirty="0"/>
              <a:t>V3 = V2 &gt;&gt; 1		; 1 + VLN - 1</a:t>
            </a:r>
          </a:p>
          <a:p>
            <a:r>
              <a:rPr lang="en-US" sz="1400" dirty="0"/>
              <a:t>C[VST...VST+VLN-1] = V3	; 11 + VLN – 1</a:t>
            </a:r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DA25F-063A-6044-B088-34651172798D}"/>
              </a:ext>
            </a:extLst>
          </p:cNvPr>
          <p:cNvSpPr txBox="1"/>
          <p:nvPr/>
        </p:nvSpPr>
        <p:spPr>
          <a:xfrm>
            <a:off x="2133600" y="3124200"/>
            <a:ext cx="18350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V0 (Load)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98701-E793-A544-929E-9012676BC53B}"/>
              </a:ext>
            </a:extLst>
          </p:cNvPr>
          <p:cNvSpPr txBox="1"/>
          <p:nvPr/>
        </p:nvSpPr>
        <p:spPr>
          <a:xfrm>
            <a:off x="4264322" y="3112815"/>
            <a:ext cx="18350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V1 (Load)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ADCF48-88EF-A040-BE8E-29F66EE60C21}"/>
              </a:ext>
            </a:extLst>
          </p:cNvPr>
          <p:cNvSpPr txBox="1"/>
          <p:nvPr/>
        </p:nvSpPr>
        <p:spPr>
          <a:xfrm>
            <a:off x="4766766" y="4180726"/>
            <a:ext cx="1606498" cy="307777"/>
          </a:xfrm>
          <a:prstGeom prst="rect">
            <a:avLst/>
          </a:prstGeom>
          <a:solidFill>
            <a:schemeClr val="accent2">
              <a:lumMod val="20000"/>
              <a:lumOff val="80000"/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V2 (Add)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DE79F-085A-774C-99D4-C057384E6BE9}"/>
              </a:ext>
            </a:extLst>
          </p:cNvPr>
          <p:cNvSpPr txBox="1"/>
          <p:nvPr/>
        </p:nvSpPr>
        <p:spPr>
          <a:xfrm>
            <a:off x="5233631" y="5176094"/>
            <a:ext cx="1606498" cy="307777"/>
          </a:xfrm>
          <a:prstGeom prst="rect">
            <a:avLst/>
          </a:prstGeom>
          <a:solidFill>
            <a:schemeClr val="accent2">
              <a:lumMod val="20000"/>
              <a:lumOff val="80000"/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V3 (Shift)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EE36D1-9556-EA4E-9ED5-650D6855FC47}"/>
              </a:ext>
            </a:extLst>
          </p:cNvPr>
          <p:cNvSpPr txBox="1"/>
          <p:nvPr/>
        </p:nvSpPr>
        <p:spPr>
          <a:xfrm>
            <a:off x="6172200" y="6212770"/>
            <a:ext cx="1905000" cy="307777"/>
          </a:xfrm>
          <a:prstGeom prst="rect">
            <a:avLst/>
          </a:prstGeom>
          <a:solidFill>
            <a:schemeClr val="accent2">
              <a:lumMod val="20000"/>
              <a:lumOff val="80000"/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 (Store)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6AD1F54-AD6E-7C4E-AAB8-981D08039EAA}"/>
              </a:ext>
            </a:extLst>
          </p:cNvPr>
          <p:cNvSpPr/>
          <p:nvPr/>
        </p:nvSpPr>
        <p:spPr bwMode="auto">
          <a:xfrm>
            <a:off x="6501426" y="1324212"/>
            <a:ext cx="2159426" cy="1524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 about overlapping 11-cycles of V1 Load?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FD3C67-152B-B844-A514-CFA25C36EFB8}"/>
              </a:ext>
            </a:extLst>
          </p:cNvPr>
          <p:cNvSpPr/>
          <p:nvPr/>
        </p:nvSpPr>
        <p:spPr bwMode="auto">
          <a:xfrm>
            <a:off x="3968646" y="2044904"/>
            <a:ext cx="906689" cy="107929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A7662D-B2FA-834B-AA79-43C88664A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300" y="3517107"/>
            <a:ext cx="4940300" cy="193040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12797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DRAM Rank and Module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152400" y="1357313"/>
            <a:ext cx="8610600" cy="51943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ahoma" charset="0"/>
              </a:rPr>
              <a:t>Rank: Multiple chips operated together to form a wide interface</a:t>
            </a:r>
          </a:p>
          <a:p>
            <a:r>
              <a:rPr lang="en-US" dirty="0">
                <a:latin typeface="Tahoma" charset="0"/>
              </a:rPr>
              <a:t>All chips comprising a rank are controlled at the same time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Respond to a single command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Share address and command buses, but provide different data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A DRAM module consists of one or more ranks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E.g., DIMM (dual inline memory module)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This is what you plug into your motherboard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If we have chips with 8-bit interface, to read 8 bytes in a single access, use 8 chips in a DIMM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F14324-A30E-9549-B9A8-5A81C424F817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A 64-bit Wide DIMM (One Rank)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BC8090-DED7-7E4E-A1CC-D3E3EEFE3E7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0"/>
              <a:cs typeface="Arial" charset="0"/>
            </a:endParaRPr>
          </a:p>
        </p:txBody>
      </p:sp>
      <p:graphicFrame>
        <p:nvGraphicFramePr>
          <p:cNvPr id="99332" name="Object 2"/>
          <p:cNvGraphicFramePr>
            <a:graphicFrameLocks noChangeAspect="1"/>
          </p:cNvGraphicFramePr>
          <p:nvPr/>
        </p:nvGraphicFramePr>
        <p:xfrm>
          <a:off x="906463" y="2068513"/>
          <a:ext cx="7453312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5715000" imgH="2019300" progId="Visio.Drawing.11">
                  <p:embed/>
                </p:oleObj>
              </mc:Choice>
              <mc:Fallback>
                <p:oleObj name="Visio" r:id="rId3" imgW="5715000" imgH="2019300" progId="Visio.Drawing.11">
                  <p:embed/>
                  <p:pic>
                    <p:nvPicPr>
                      <p:cNvPr id="993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2068513"/>
                        <a:ext cx="7453312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107763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782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Generalized Memory Structure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869E5B-2B46-CA4E-ACC1-075696D06252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0"/>
              <a:cs typeface="Arial" charset="0"/>
            </a:endParaRPr>
          </a:p>
        </p:txBody>
      </p:sp>
      <p:pic>
        <p:nvPicPr>
          <p:cNvPr id="1034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852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754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DRAM Subsystem Organization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Channel</a:t>
            </a:r>
          </a:p>
          <a:p>
            <a:r>
              <a:rPr lang="en-US">
                <a:latin typeface="Tahoma" charset="0"/>
              </a:rPr>
              <a:t>DIMM</a:t>
            </a:r>
          </a:p>
          <a:p>
            <a:r>
              <a:rPr lang="en-US">
                <a:latin typeface="Tahoma" charset="0"/>
              </a:rPr>
              <a:t>Rank</a:t>
            </a:r>
          </a:p>
          <a:p>
            <a:r>
              <a:rPr lang="en-US">
                <a:latin typeface="Tahoma" charset="0"/>
              </a:rPr>
              <a:t>Chip</a:t>
            </a:r>
          </a:p>
          <a:p>
            <a:r>
              <a:rPr lang="en-US">
                <a:latin typeface="Tahoma" charset="0"/>
              </a:rPr>
              <a:t>Bank</a:t>
            </a:r>
          </a:p>
          <a:p>
            <a:r>
              <a:rPr lang="en-US">
                <a:latin typeface="Tahoma" charset="0"/>
              </a:rPr>
              <a:t>Row/Column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8E440-DDB1-BD43-B16F-7E508F1166D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0"/>
              <a:cs typeface="Arial" charset="0"/>
            </a:endParaRPr>
          </a:p>
        </p:txBody>
      </p:sp>
      <p:sp>
        <p:nvSpPr>
          <p:cNvPr id="13" name="Flowchart: Merge 4"/>
          <p:cNvSpPr/>
          <p:nvPr/>
        </p:nvSpPr>
        <p:spPr>
          <a:xfrm>
            <a:off x="2971800" y="1447800"/>
            <a:ext cx="1981200" cy="2971800"/>
          </a:xfrm>
          <a:prstGeom prst="flowChartMerg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Flowchart: Merge 7"/>
          <p:cNvSpPr/>
          <p:nvPr/>
        </p:nvSpPr>
        <p:spPr>
          <a:xfrm>
            <a:off x="3124200" y="1905000"/>
            <a:ext cx="1676400" cy="2514600"/>
          </a:xfrm>
          <a:prstGeom prst="flowChartMerge">
            <a:avLst/>
          </a:prstGeom>
          <a:solidFill>
            <a:srgbClr val="00B050"/>
          </a:solidFill>
          <a:ln w="25400" cap="flat" cmpd="sng" algn="ctr">
            <a:solidFill>
              <a:srgbClr val="004C22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Flowchart: Merge 8"/>
          <p:cNvSpPr/>
          <p:nvPr/>
        </p:nvSpPr>
        <p:spPr>
          <a:xfrm>
            <a:off x="3276600" y="2362200"/>
            <a:ext cx="1371600" cy="2057400"/>
          </a:xfrm>
          <a:prstGeom prst="flowChartMerg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Flowchart: Merge 9"/>
          <p:cNvSpPr/>
          <p:nvPr/>
        </p:nvSpPr>
        <p:spPr>
          <a:xfrm>
            <a:off x="3429000" y="2819400"/>
            <a:ext cx="1066800" cy="1600200"/>
          </a:xfrm>
          <a:prstGeom prst="flowChartMerg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Flowchart: Merge 10"/>
          <p:cNvSpPr/>
          <p:nvPr/>
        </p:nvSpPr>
        <p:spPr>
          <a:xfrm>
            <a:off x="3581400" y="3276600"/>
            <a:ext cx="762000" cy="1143000"/>
          </a:xfrm>
          <a:prstGeom prst="flowChartMerg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Flowchart: Merge 11"/>
          <p:cNvSpPr/>
          <p:nvPr/>
        </p:nvSpPr>
        <p:spPr>
          <a:xfrm>
            <a:off x="3733800" y="3733800"/>
            <a:ext cx="457200" cy="685800"/>
          </a:xfrm>
          <a:prstGeom prst="flowChartMerge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0620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The DRAM subsystem</a:t>
            </a:r>
          </a:p>
        </p:txBody>
      </p:sp>
      <p:pic>
        <p:nvPicPr>
          <p:cNvPr id="108546" name="Picture 4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Picture 5" descr="nehale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4656138"/>
            <a:ext cx="1352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8" name="Picture 8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9" name="Picture 9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11513"/>
            <a:ext cx="2590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0" name="Picture 10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hape 12"/>
          <p:cNvCxnSpPr>
            <a:cxnSpLocks noChangeShapeType="1"/>
            <a:stCxn id="108547" idx="3"/>
            <a:endCxn id="108549" idx="2"/>
          </p:cNvCxnSpPr>
          <p:nvPr/>
        </p:nvCxnSpPr>
        <p:spPr bwMode="auto">
          <a:xfrm flipV="1">
            <a:off x="5029200" y="3810000"/>
            <a:ext cx="1219200" cy="1522413"/>
          </a:xfrm>
          <a:prstGeom prst="bentConnector2">
            <a:avLst/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hape 13"/>
          <p:cNvCxnSpPr>
            <a:cxnSpLocks noChangeShapeType="1"/>
            <a:stCxn id="108547" idx="1"/>
            <a:endCxn id="108546" idx="2"/>
          </p:cNvCxnSpPr>
          <p:nvPr/>
        </p:nvCxnSpPr>
        <p:spPr bwMode="auto">
          <a:xfrm rot="10800000">
            <a:off x="2667000" y="3798888"/>
            <a:ext cx="1009650" cy="1533525"/>
          </a:xfrm>
          <a:prstGeom prst="bentConnector2">
            <a:avLst/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hape 16"/>
          <p:cNvCxnSpPr>
            <a:cxnSpLocks noChangeShapeType="1"/>
            <a:stCxn id="108549" idx="0"/>
            <a:endCxn id="108550" idx="2"/>
          </p:cNvCxnSpPr>
          <p:nvPr/>
        </p:nvCxnSpPr>
        <p:spPr bwMode="auto">
          <a:xfrm rot="5400000" flipH="1" flipV="1">
            <a:off x="6007895" y="2971006"/>
            <a:ext cx="481012" cy="3175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hape 16"/>
          <p:cNvCxnSpPr>
            <a:cxnSpLocks noChangeShapeType="1"/>
            <a:stCxn id="108546" idx="0"/>
            <a:endCxn id="108548" idx="2"/>
          </p:cNvCxnSpPr>
          <p:nvPr/>
        </p:nvCxnSpPr>
        <p:spPr bwMode="auto">
          <a:xfrm rot="5400000" flipH="1" flipV="1">
            <a:off x="2432844" y="2966244"/>
            <a:ext cx="469900" cy="1588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55" name="TextBox 22"/>
          <p:cNvSpPr txBox="1">
            <a:spLocks noChangeArrowheads="1"/>
          </p:cNvSpPr>
          <p:nvPr/>
        </p:nvSpPr>
        <p:spPr bwMode="auto">
          <a:xfrm>
            <a:off x="1524000" y="54975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Memory channel</a:t>
            </a:r>
          </a:p>
        </p:txBody>
      </p:sp>
      <p:sp>
        <p:nvSpPr>
          <p:cNvPr id="108556" name="TextBox 23"/>
          <p:cNvSpPr txBox="1">
            <a:spLocks noChangeArrowheads="1"/>
          </p:cNvSpPr>
          <p:nvPr/>
        </p:nvSpPr>
        <p:spPr bwMode="auto">
          <a:xfrm>
            <a:off x="5334000" y="54975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Memory channel</a:t>
            </a:r>
          </a:p>
        </p:txBody>
      </p:sp>
      <p:sp>
        <p:nvSpPr>
          <p:cNvPr id="108557" name="TextBox 24"/>
          <p:cNvSpPr txBox="1">
            <a:spLocks noChangeArrowheads="1"/>
          </p:cNvSpPr>
          <p:nvPr/>
        </p:nvSpPr>
        <p:spPr bwMode="auto">
          <a:xfrm>
            <a:off x="4648200" y="15240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DIMM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(Dual in-line memory module)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76800" y="2057400"/>
            <a:ext cx="2743200" cy="762000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559" name="TextBox 26"/>
          <p:cNvSpPr txBox="1">
            <a:spLocks noChangeArrowheads="1"/>
          </p:cNvSpPr>
          <p:nvPr/>
        </p:nvSpPr>
        <p:spPr bwMode="auto">
          <a:xfrm>
            <a:off x="3657600" y="41910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Processor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019800" y="4267200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438400" y="4267200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219200" y="1981200"/>
            <a:ext cx="2895600" cy="1905000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563" name="TextBox 34"/>
          <p:cNvSpPr txBox="1">
            <a:spLocks noChangeArrowheads="1"/>
          </p:cNvSpPr>
          <p:nvPr/>
        </p:nvSpPr>
        <p:spPr bwMode="auto">
          <a:xfrm>
            <a:off x="1676400" y="15240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“</a:t>
            </a:r>
            <a:r>
              <a:rPr kumimoji="0" lang="en-US" altLang="ja-JP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Channel</a:t>
            </a:r>
            <a:r>
              <a:rPr kumimoji="0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”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782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Breaking down a DIMM</a:t>
            </a:r>
          </a:p>
        </p:txBody>
      </p:sp>
      <p:pic>
        <p:nvPicPr>
          <p:cNvPr id="109570" name="Picture 3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TextBox 4"/>
          <p:cNvSpPr txBox="1">
            <a:spLocks noChangeArrowheads="1"/>
          </p:cNvSpPr>
          <p:nvPr/>
        </p:nvSpPr>
        <p:spPr bwMode="auto">
          <a:xfrm>
            <a:off x="609600" y="15240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DIMM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(Dual in-line memory module)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038600" y="1828800"/>
            <a:ext cx="1752600" cy="76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Side view</a:t>
            </a:r>
          </a:p>
        </p:txBody>
      </p:sp>
      <p:pic>
        <p:nvPicPr>
          <p:cNvPr id="109573" name="Picture 7" descr="DIMM_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9200"/>
            <a:ext cx="1524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4" name="Picture 8" descr="DIMM_fro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87863"/>
            <a:ext cx="38449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5" name="Picture 9" descr="DIMM_ba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79925"/>
            <a:ext cx="3844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6" name="TextBox 10"/>
          <p:cNvSpPr txBox="1">
            <a:spLocks noChangeArrowheads="1"/>
          </p:cNvSpPr>
          <p:nvPr/>
        </p:nvSpPr>
        <p:spPr bwMode="auto">
          <a:xfrm>
            <a:off x="2514600" y="40386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Front of DIMM</a:t>
            </a:r>
          </a:p>
        </p:txBody>
      </p:sp>
      <p:sp>
        <p:nvSpPr>
          <p:cNvPr id="109577" name="TextBox 11"/>
          <p:cNvSpPr txBox="1">
            <a:spLocks noChangeArrowheads="1"/>
          </p:cNvSpPr>
          <p:nvPr/>
        </p:nvSpPr>
        <p:spPr bwMode="auto">
          <a:xfrm>
            <a:off x="6781800" y="40386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Back of DIMM</a:t>
            </a:r>
          </a:p>
        </p:txBody>
      </p:sp>
      <p:cxnSp>
        <p:nvCxnSpPr>
          <p:cNvPr id="14" name="Straight Arrow Connector 13"/>
          <p:cNvCxnSpPr>
            <a:endCxn id="109576" idx="0"/>
          </p:cNvCxnSpPr>
          <p:nvPr/>
        </p:nvCxnSpPr>
        <p:spPr>
          <a:xfrm rot="10800000" flipV="1">
            <a:off x="3429000" y="2514600"/>
            <a:ext cx="3505200" cy="1524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9577" idx="0"/>
          </p:cNvCxnSpPr>
          <p:nvPr/>
        </p:nvCxnSpPr>
        <p:spPr>
          <a:xfrm rot="16200000" flipH="1">
            <a:off x="6743700" y="3086100"/>
            <a:ext cx="1524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E0DDAF-B04E-2549-8552-7F263354B375}"/>
              </a:ext>
            </a:extLst>
          </p:cNvPr>
          <p:cNvSpPr txBox="1"/>
          <p:nvPr/>
        </p:nvSpPr>
        <p:spPr>
          <a:xfrm>
            <a:off x="632178" y="5569522"/>
            <a:ext cx="852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" panose="020F0502020204030203"/>
              </a:rPr>
              <a:t>SPD (Serial Presence Detect): </a:t>
            </a:r>
          </a:p>
          <a:p>
            <a:r>
              <a:rPr lang="en-US" sz="1800" dirty="0">
                <a:latin typeface="Lato" panose="020F0502020204030203"/>
              </a:rPr>
              <a:t>Let system know what memory is present and what timings to use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ED69DF-6368-D743-B8BF-A929ACF4A1BE}"/>
              </a:ext>
            </a:extLst>
          </p:cNvPr>
          <p:cNvCxnSpPr/>
          <p:nvPr/>
        </p:nvCxnSpPr>
        <p:spPr bwMode="auto">
          <a:xfrm flipH="1">
            <a:off x="1447800" y="4989514"/>
            <a:ext cx="1008062" cy="573087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6124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Breaking down a DIMM</a:t>
            </a:r>
          </a:p>
        </p:txBody>
      </p:sp>
      <p:pic>
        <p:nvPicPr>
          <p:cNvPr id="110594" name="Picture 3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TextBox 4"/>
          <p:cNvSpPr txBox="1">
            <a:spLocks noChangeArrowheads="1"/>
          </p:cNvSpPr>
          <p:nvPr/>
        </p:nvSpPr>
        <p:spPr bwMode="auto">
          <a:xfrm>
            <a:off x="609600" y="15240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DIMM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(Dual in-line memory module)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038600" y="1828800"/>
            <a:ext cx="1752600" cy="76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Side view</a:t>
            </a:r>
          </a:p>
        </p:txBody>
      </p:sp>
      <p:pic>
        <p:nvPicPr>
          <p:cNvPr id="110597" name="Picture 7" descr="DIMM_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9200"/>
            <a:ext cx="1524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8" name="Picture 8" descr="DIMM_fro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87863"/>
            <a:ext cx="38449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9" name="Picture 9" descr="DIMM_back.png"/>
          <p:cNvPicPr>
            <a:picLocks noChangeAspect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79925"/>
            <a:ext cx="3844925" cy="701675"/>
          </a:xfrm>
          <a:prstGeom prst="rect">
            <a:avLst/>
          </a:prstGeom>
          <a:solidFill>
            <a:schemeClr val="accent2">
              <a:alpha val="3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0" name="TextBox 10"/>
          <p:cNvSpPr txBox="1">
            <a:spLocks noChangeArrowheads="1"/>
          </p:cNvSpPr>
          <p:nvPr/>
        </p:nvSpPr>
        <p:spPr bwMode="auto">
          <a:xfrm>
            <a:off x="2514600" y="40386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Front of DIMM</a:t>
            </a:r>
          </a:p>
        </p:txBody>
      </p:sp>
      <p:sp>
        <p:nvSpPr>
          <p:cNvPr id="110601" name="TextBox 11"/>
          <p:cNvSpPr txBox="1">
            <a:spLocks noChangeArrowheads="1"/>
          </p:cNvSpPr>
          <p:nvPr/>
        </p:nvSpPr>
        <p:spPr bwMode="auto">
          <a:xfrm>
            <a:off x="6781800" y="40386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Back of DIMM</a:t>
            </a:r>
          </a:p>
        </p:txBody>
      </p:sp>
      <p:cxnSp>
        <p:nvCxnSpPr>
          <p:cNvPr id="14" name="Straight Arrow Connector 13"/>
          <p:cNvCxnSpPr>
            <a:endCxn id="110600" idx="0"/>
          </p:cNvCxnSpPr>
          <p:nvPr/>
        </p:nvCxnSpPr>
        <p:spPr>
          <a:xfrm rot="10800000" flipV="1">
            <a:off x="3429000" y="2514600"/>
            <a:ext cx="3505200" cy="1524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10601" idx="0"/>
          </p:cNvCxnSpPr>
          <p:nvPr/>
        </p:nvCxnSpPr>
        <p:spPr>
          <a:xfrm rot="16200000" flipH="1">
            <a:off x="6743700" y="3086100"/>
            <a:ext cx="1524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5800" y="4495800"/>
            <a:ext cx="3581400" cy="533400"/>
          </a:xfrm>
          <a:prstGeom prst="rect">
            <a:avLst/>
          </a:prstGeom>
          <a:solidFill>
            <a:srgbClr val="FFC000">
              <a:alpha val="40000"/>
            </a:srgbClr>
          </a:solidFill>
          <a:ln w="50800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53000" y="4495800"/>
            <a:ext cx="3581400" cy="533400"/>
          </a:xfrm>
          <a:prstGeom prst="rect">
            <a:avLst/>
          </a:prstGeom>
          <a:solidFill>
            <a:srgbClr val="FFC000">
              <a:alpha val="40000"/>
            </a:srgbClr>
          </a:solidFill>
          <a:ln w="508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606" name="TextBox 38"/>
          <p:cNvSpPr txBox="1">
            <a:spLocks noChangeArrowheads="1"/>
          </p:cNvSpPr>
          <p:nvPr/>
        </p:nvSpPr>
        <p:spPr bwMode="auto">
          <a:xfrm>
            <a:off x="1295400" y="56388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Rank 0: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collection of 8 chips</a:t>
            </a:r>
          </a:p>
        </p:txBody>
      </p:sp>
      <p:sp>
        <p:nvSpPr>
          <p:cNvPr id="110607" name="TextBox 39"/>
          <p:cNvSpPr txBox="1">
            <a:spLocks noChangeArrowheads="1"/>
          </p:cNvSpPr>
          <p:nvPr/>
        </p:nvSpPr>
        <p:spPr bwMode="auto">
          <a:xfrm>
            <a:off x="6705600" y="5649913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Rank 1</a:t>
            </a:r>
          </a:p>
        </p:txBody>
      </p:sp>
      <p:cxnSp>
        <p:nvCxnSpPr>
          <p:cNvPr id="43" name="Straight Arrow Connector 42"/>
          <p:cNvCxnSpPr>
            <a:stCxn id="37" idx="2"/>
            <a:endCxn id="110606" idx="0"/>
          </p:cNvCxnSpPr>
          <p:nvPr/>
        </p:nvCxnSpPr>
        <p:spPr>
          <a:xfrm rot="16200000" flipH="1">
            <a:off x="2362200" y="5143500"/>
            <a:ext cx="609600" cy="38100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2"/>
            <a:endCxn id="110607" idx="0"/>
          </p:cNvCxnSpPr>
          <p:nvPr/>
        </p:nvCxnSpPr>
        <p:spPr>
          <a:xfrm rot="16200000" flipH="1">
            <a:off x="6661943" y="5110957"/>
            <a:ext cx="620713" cy="45720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8853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Rank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2438400"/>
            <a:ext cx="2209800" cy="533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Rank 0 (Front)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438400"/>
            <a:ext cx="2209800" cy="533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Rank 1 (Back)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511800" y="4648200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cxnSpLocks noChangeShapeType="1"/>
          </p:cNvCxnSpPr>
          <p:nvPr/>
        </p:nvCxnSpPr>
        <p:spPr bwMode="auto">
          <a:xfrm rot="5400000" flipH="1" flipV="1">
            <a:off x="5190332" y="4877594"/>
            <a:ext cx="1066800" cy="1587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Shape 31"/>
          <p:cNvCxnSpPr>
            <a:stCxn id="4" idx="1"/>
          </p:cNvCxnSpPr>
          <p:nvPr/>
        </p:nvCxnSpPr>
        <p:spPr>
          <a:xfrm rot="10800000" flipV="1">
            <a:off x="2895600" y="2705100"/>
            <a:ext cx="304800" cy="2705100"/>
          </a:xfrm>
          <a:prstGeom prst="bentConnector2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5" idx="1"/>
          </p:cNvCxnSpPr>
          <p:nvPr/>
        </p:nvCxnSpPr>
        <p:spPr>
          <a:xfrm rot="10800000">
            <a:off x="2643188" y="2057400"/>
            <a:ext cx="3376612" cy="647700"/>
          </a:xfrm>
          <a:prstGeom prst="bentConnector3">
            <a:avLst>
              <a:gd name="adj1" fmla="val 7977"/>
            </a:avLst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/>
          <p:nvPr/>
        </p:nvCxnSpPr>
        <p:spPr>
          <a:xfrm rot="5400000">
            <a:off x="982663" y="3733800"/>
            <a:ext cx="3352800" cy="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25" name="TextBox 40"/>
          <p:cNvSpPr txBox="1">
            <a:spLocks noChangeArrowheads="1"/>
          </p:cNvSpPr>
          <p:nvPr/>
        </p:nvSpPr>
        <p:spPr bwMode="auto">
          <a:xfrm>
            <a:off x="4953000" y="54102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Data &lt;0:63&gt;</a:t>
            </a:r>
          </a:p>
        </p:txBody>
      </p:sp>
      <p:sp>
        <p:nvSpPr>
          <p:cNvPr id="111626" name="TextBox 41"/>
          <p:cNvSpPr txBox="1">
            <a:spLocks noChangeArrowheads="1"/>
          </p:cNvSpPr>
          <p:nvPr/>
        </p:nvSpPr>
        <p:spPr bwMode="auto">
          <a:xfrm>
            <a:off x="1952625" y="54102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CS &lt;0:1&gt;</a:t>
            </a:r>
          </a:p>
        </p:txBody>
      </p:sp>
      <p:cxnSp>
        <p:nvCxnSpPr>
          <p:cNvPr id="45" name="Shape 44"/>
          <p:cNvCxnSpPr>
            <a:stCxn id="4" idx="0"/>
          </p:cNvCxnSpPr>
          <p:nvPr/>
        </p:nvCxnSpPr>
        <p:spPr>
          <a:xfrm rot="16200000" flipH="1" flipV="1">
            <a:off x="1428750" y="2533650"/>
            <a:ext cx="2971800" cy="2781300"/>
          </a:xfrm>
          <a:prstGeom prst="bentConnector3">
            <a:avLst>
              <a:gd name="adj1" fmla="val -28116"/>
            </a:avLst>
          </a:prstGeom>
          <a:ln w="50800">
            <a:solidFill>
              <a:srgbClr val="0070C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4"/>
          <p:cNvCxnSpPr>
            <a:stCxn id="5" idx="0"/>
          </p:cNvCxnSpPr>
          <p:nvPr/>
        </p:nvCxnSpPr>
        <p:spPr>
          <a:xfrm rot="16200000" flipV="1">
            <a:off x="5276850" y="590550"/>
            <a:ext cx="838200" cy="2857500"/>
          </a:xfrm>
          <a:prstGeom prst="bentConnector2">
            <a:avLst/>
          </a:prstGeom>
          <a:ln w="50800">
            <a:solidFill>
              <a:srgbClr val="0070C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29" name="TextBox 54"/>
          <p:cNvSpPr txBox="1">
            <a:spLocks noChangeArrowheads="1"/>
          </p:cNvSpPr>
          <p:nvPr/>
        </p:nvSpPr>
        <p:spPr bwMode="auto">
          <a:xfrm>
            <a:off x="762000" y="54102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Addr/Cmd</a:t>
            </a:r>
          </a:p>
        </p:txBody>
      </p:sp>
      <p:cxnSp>
        <p:nvCxnSpPr>
          <p:cNvPr id="58" name="Shape 9"/>
          <p:cNvCxnSpPr>
            <a:cxnSpLocks noChangeShapeType="1"/>
            <a:endCxn id="4" idx="2"/>
          </p:cNvCxnSpPr>
          <p:nvPr/>
        </p:nvCxnSpPr>
        <p:spPr bwMode="auto">
          <a:xfrm rot="16200000" flipV="1">
            <a:off x="4286250" y="2990850"/>
            <a:ext cx="1066800" cy="1028700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" name="Shape 9"/>
          <p:cNvCxnSpPr>
            <a:cxnSpLocks noChangeShapeType="1"/>
            <a:endCxn id="5" idx="2"/>
          </p:cNvCxnSpPr>
          <p:nvPr/>
        </p:nvCxnSpPr>
        <p:spPr bwMode="auto">
          <a:xfrm rot="5400000" flipH="1" flipV="1">
            <a:off x="6076950" y="2990850"/>
            <a:ext cx="1066800" cy="1028700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Diagonal Stripe 6"/>
          <p:cNvSpPr/>
          <p:nvPr/>
        </p:nvSpPr>
        <p:spPr>
          <a:xfrm rot="13500000">
            <a:off x="5270500" y="3544888"/>
            <a:ext cx="914400" cy="914400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4572000" y="3352800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400800" y="3352800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35" name="TextBox 74"/>
          <p:cNvSpPr txBox="1">
            <a:spLocks noChangeArrowheads="1"/>
          </p:cNvSpPr>
          <p:nvPr/>
        </p:nvSpPr>
        <p:spPr bwMode="auto">
          <a:xfrm>
            <a:off x="6477000" y="3581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&lt;0:63&gt;</a:t>
            </a:r>
          </a:p>
        </p:txBody>
      </p:sp>
      <p:sp>
        <p:nvSpPr>
          <p:cNvPr id="111636" name="TextBox 75"/>
          <p:cNvSpPr txBox="1">
            <a:spLocks noChangeArrowheads="1"/>
          </p:cNvSpPr>
          <p:nvPr/>
        </p:nvSpPr>
        <p:spPr bwMode="auto">
          <a:xfrm>
            <a:off x="3733800" y="3581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&lt;0:63&gt;</a:t>
            </a:r>
          </a:p>
        </p:txBody>
      </p:sp>
      <p:sp>
        <p:nvSpPr>
          <p:cNvPr id="79" name="Right Brace 78"/>
          <p:cNvSpPr/>
          <p:nvPr/>
        </p:nvSpPr>
        <p:spPr>
          <a:xfrm rot="5400000">
            <a:off x="3390900" y="3009900"/>
            <a:ext cx="533400" cy="57912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638" name="TextBox 87"/>
          <p:cNvSpPr txBox="1">
            <a:spLocks noChangeArrowheads="1"/>
          </p:cNvSpPr>
          <p:nvPr/>
        </p:nvSpPr>
        <p:spPr bwMode="auto">
          <a:xfrm>
            <a:off x="2667000" y="61722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Memory channel</a:t>
            </a:r>
          </a:p>
        </p:txBody>
      </p:sp>
    </p:spTree>
    <p:extLst>
      <p:ext uri="{BB962C8B-B14F-4D97-AF65-F5344CB8AC3E}">
        <p14:creationId xmlns:p14="http://schemas.microsoft.com/office/powerpoint/2010/main" val="212024711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Breaking down a Rank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895600"/>
            <a:ext cx="12954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Rank 0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3579813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hape 9"/>
          <p:cNvCxnSpPr>
            <a:cxnSpLocks noChangeShapeType="1"/>
          </p:cNvCxnSpPr>
          <p:nvPr/>
        </p:nvCxnSpPr>
        <p:spPr bwMode="auto">
          <a:xfrm rot="5400000" flipH="1" flipV="1">
            <a:off x="745332" y="3809206"/>
            <a:ext cx="1066800" cy="1587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645" name="TextBox 7"/>
          <p:cNvSpPr txBox="1">
            <a:spLocks noChangeArrowheads="1"/>
          </p:cNvSpPr>
          <p:nvPr/>
        </p:nvSpPr>
        <p:spPr bwMode="auto">
          <a:xfrm>
            <a:off x="1295400" y="3592513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&lt;0:63&gt;</a:t>
            </a:r>
          </a:p>
        </p:txBody>
      </p:sp>
      <p:cxnSp>
        <p:nvCxnSpPr>
          <p:cNvPr id="11" name="Straight Connector 10"/>
          <p:cNvCxnSpPr>
            <a:stCxn id="23" idx="0"/>
            <a:endCxn id="43" idx="1"/>
          </p:cNvCxnSpPr>
          <p:nvPr/>
        </p:nvCxnSpPr>
        <p:spPr>
          <a:xfrm rot="5400000" flipH="1" flipV="1">
            <a:off x="2353469" y="1048544"/>
            <a:ext cx="331787" cy="24479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3" idx="4"/>
            <a:endCxn id="43" idx="3"/>
          </p:cNvCxnSpPr>
          <p:nvPr/>
        </p:nvCxnSpPr>
        <p:spPr>
          <a:xfrm rot="16200000" flipH="1">
            <a:off x="2162969" y="3704431"/>
            <a:ext cx="712788" cy="24479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38600" y="2362200"/>
            <a:ext cx="6096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Chip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76800" y="2362200"/>
            <a:ext cx="6096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Chip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86600" y="2362200"/>
            <a:ext cx="6096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Chip 7</a:t>
            </a:r>
          </a:p>
        </p:txBody>
      </p:sp>
      <p:sp>
        <p:nvSpPr>
          <p:cNvPr id="23" name="Oval 22"/>
          <p:cNvSpPr/>
          <p:nvPr/>
        </p:nvSpPr>
        <p:spPr>
          <a:xfrm>
            <a:off x="228600" y="2438400"/>
            <a:ext cx="2133600" cy="21336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52" name="TextBox 29"/>
          <p:cNvSpPr txBox="1">
            <a:spLocks noChangeArrowheads="1"/>
          </p:cNvSpPr>
          <p:nvPr/>
        </p:nvSpPr>
        <p:spPr bwMode="auto">
          <a:xfrm>
            <a:off x="5638800" y="2209800"/>
            <a:ext cx="121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 . .</a:t>
            </a:r>
          </a:p>
        </p:txBody>
      </p:sp>
      <p:cxnSp>
        <p:nvCxnSpPr>
          <p:cNvPr id="31" name="Shape 9"/>
          <p:cNvCxnSpPr>
            <a:cxnSpLocks noChangeShapeType="1"/>
          </p:cNvCxnSpPr>
          <p:nvPr/>
        </p:nvCxnSpPr>
        <p:spPr bwMode="auto">
          <a:xfrm rot="5400000" flipH="1" flipV="1">
            <a:off x="3810794" y="3885406"/>
            <a:ext cx="10668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654" name="TextBox 31"/>
          <p:cNvSpPr txBox="1">
            <a:spLocks noChangeArrowheads="1"/>
          </p:cNvSpPr>
          <p:nvPr/>
        </p:nvSpPr>
        <p:spPr bwMode="auto">
          <a:xfrm rot="-5400000">
            <a:off x="3663157" y="3663156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&lt;0:7&gt;</a:t>
            </a:r>
          </a:p>
        </p:txBody>
      </p:sp>
      <p:cxnSp>
        <p:nvCxnSpPr>
          <p:cNvPr id="34" name="Shape 9"/>
          <p:cNvCxnSpPr>
            <a:cxnSpLocks noChangeShapeType="1"/>
          </p:cNvCxnSpPr>
          <p:nvPr/>
        </p:nvCxnSpPr>
        <p:spPr bwMode="auto">
          <a:xfrm rot="5400000" flipH="1" flipV="1">
            <a:off x="4647407" y="3885406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656" name="TextBox 34"/>
          <p:cNvSpPr txBox="1">
            <a:spLocks noChangeArrowheads="1"/>
          </p:cNvSpPr>
          <p:nvPr/>
        </p:nvSpPr>
        <p:spPr bwMode="auto">
          <a:xfrm rot="-5400000">
            <a:off x="4499769" y="3663156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&lt;8:15&gt;</a:t>
            </a:r>
          </a:p>
        </p:txBody>
      </p:sp>
      <p:cxnSp>
        <p:nvCxnSpPr>
          <p:cNvPr id="36" name="Shape 9"/>
          <p:cNvCxnSpPr>
            <a:cxnSpLocks noChangeShapeType="1"/>
          </p:cNvCxnSpPr>
          <p:nvPr/>
        </p:nvCxnSpPr>
        <p:spPr bwMode="auto">
          <a:xfrm rot="5400000" flipH="1" flipV="1">
            <a:off x="6857207" y="3885406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658" name="TextBox 36"/>
          <p:cNvSpPr txBox="1">
            <a:spLocks noChangeArrowheads="1"/>
          </p:cNvSpPr>
          <p:nvPr/>
        </p:nvSpPr>
        <p:spPr bwMode="auto">
          <a:xfrm rot="-5400000">
            <a:off x="6709569" y="3663156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&lt;56:63&gt;</a:t>
            </a:r>
          </a:p>
        </p:txBody>
      </p:sp>
      <p:cxnSp>
        <p:nvCxnSpPr>
          <p:cNvPr id="38" name="Shape 9"/>
          <p:cNvCxnSpPr>
            <a:cxnSpLocks noChangeShapeType="1"/>
          </p:cNvCxnSpPr>
          <p:nvPr/>
        </p:nvCxnSpPr>
        <p:spPr bwMode="auto">
          <a:xfrm>
            <a:off x="4343400" y="4419600"/>
            <a:ext cx="30480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Shape 9"/>
          <p:cNvCxnSpPr>
            <a:cxnSpLocks noChangeShapeType="1"/>
          </p:cNvCxnSpPr>
          <p:nvPr/>
        </p:nvCxnSpPr>
        <p:spPr bwMode="auto">
          <a:xfrm rot="5400000" flipH="1" flipV="1">
            <a:off x="5317332" y="4952206"/>
            <a:ext cx="1066800" cy="1587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661" name="TextBox 41"/>
          <p:cNvSpPr txBox="1">
            <a:spLocks noChangeArrowheads="1"/>
          </p:cNvSpPr>
          <p:nvPr/>
        </p:nvSpPr>
        <p:spPr bwMode="auto">
          <a:xfrm>
            <a:off x="5867400" y="48006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Data &lt;0:63&gt;</a:t>
            </a:r>
          </a:p>
        </p:txBody>
      </p:sp>
      <p:sp>
        <p:nvSpPr>
          <p:cNvPr id="43" name="Oval 42"/>
          <p:cNvSpPr/>
          <p:nvPr/>
        </p:nvSpPr>
        <p:spPr>
          <a:xfrm>
            <a:off x="2895600" y="1447800"/>
            <a:ext cx="5791200" cy="44958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53707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9"/>
          <p:cNvCxnSpPr>
            <a:cxnSpLocks noChangeShapeType="1"/>
          </p:cNvCxnSpPr>
          <p:nvPr/>
        </p:nvCxnSpPr>
        <p:spPr bwMode="auto">
          <a:xfrm rot="16200000" flipV="1">
            <a:off x="5143500" y="4152900"/>
            <a:ext cx="914400" cy="381000"/>
          </a:xfrm>
          <a:prstGeom prst="bentConnector3">
            <a:avLst>
              <a:gd name="adj1" fmla="val 5813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Shape 9"/>
          <p:cNvCxnSpPr>
            <a:cxnSpLocks noChangeShapeType="1"/>
          </p:cNvCxnSpPr>
          <p:nvPr/>
        </p:nvCxnSpPr>
        <p:spPr bwMode="auto">
          <a:xfrm rot="16200000" flipV="1">
            <a:off x="5562600" y="3810000"/>
            <a:ext cx="1752600" cy="228600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Breaking down a Chip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590800"/>
            <a:ext cx="6096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Chip 0</a:t>
            </a:r>
          </a:p>
        </p:txBody>
      </p:sp>
      <p:cxnSp>
        <p:nvCxnSpPr>
          <p:cNvPr id="6" name="Shape 9"/>
          <p:cNvCxnSpPr>
            <a:cxnSpLocks noChangeShapeType="1"/>
          </p:cNvCxnSpPr>
          <p:nvPr/>
        </p:nvCxnSpPr>
        <p:spPr bwMode="auto">
          <a:xfrm rot="5400000" flipH="1" flipV="1">
            <a:off x="1056482" y="4114006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670" name="TextBox 6"/>
          <p:cNvSpPr txBox="1">
            <a:spLocks noChangeArrowheads="1"/>
          </p:cNvSpPr>
          <p:nvPr/>
        </p:nvSpPr>
        <p:spPr bwMode="auto">
          <a:xfrm rot="-5400000">
            <a:off x="908844" y="3891756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&lt;0:7&gt;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1720850"/>
          <a:ext cx="1249368" cy="11938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896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638800" y="172085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187325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0" y="202565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1600" y="217805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029200" y="2330450"/>
          <a:ext cx="1249368" cy="11938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896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029200" y="233045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76800" y="248285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24400" y="263525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4457700" y="1758950"/>
            <a:ext cx="990600" cy="9144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81" name="TextBox 30"/>
          <p:cNvSpPr txBox="1">
            <a:spLocks noChangeArrowheads="1"/>
          </p:cNvSpPr>
          <p:nvPr/>
        </p:nvSpPr>
        <p:spPr bwMode="auto">
          <a:xfrm rot="-2834338">
            <a:off x="4279106" y="1861344"/>
            <a:ext cx="1081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8 banks</a:t>
            </a:r>
          </a:p>
        </p:txBody>
      </p:sp>
      <p:cxnSp>
        <p:nvCxnSpPr>
          <p:cNvPr id="34" name="Shape 9"/>
          <p:cNvCxnSpPr>
            <a:cxnSpLocks noChangeShapeType="1"/>
            <a:endCxn id="22" idx="2"/>
          </p:cNvCxnSpPr>
          <p:nvPr/>
        </p:nvCxnSpPr>
        <p:spPr bwMode="auto">
          <a:xfrm rot="16200000" flipV="1">
            <a:off x="5032375" y="4194175"/>
            <a:ext cx="793750" cy="419100"/>
          </a:xfrm>
          <a:prstGeom prst="bentConnector3">
            <a:avLst>
              <a:gd name="adj1" fmla="val 5187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/>
          <p:nvPr/>
        </p:nvSpPr>
        <p:spPr>
          <a:xfrm>
            <a:off x="4572000" y="278765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Bank 0</a:t>
            </a:r>
          </a:p>
        </p:txBody>
      </p:sp>
      <p:sp>
        <p:nvSpPr>
          <p:cNvPr id="32" name="Diagonal Stripe 31"/>
          <p:cNvSpPr/>
          <p:nvPr/>
        </p:nvSpPr>
        <p:spPr>
          <a:xfrm rot="13500000">
            <a:off x="5675313" y="4303713"/>
            <a:ext cx="914400" cy="914400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785" name="TextBox 55"/>
          <p:cNvSpPr txBox="1">
            <a:spLocks noChangeArrowheads="1"/>
          </p:cNvSpPr>
          <p:nvPr/>
        </p:nvSpPr>
        <p:spPr bwMode="auto">
          <a:xfrm>
            <a:off x="5410200" y="39909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&lt;0:7&gt;</a:t>
            </a:r>
          </a:p>
        </p:txBody>
      </p:sp>
      <p:sp>
        <p:nvSpPr>
          <p:cNvPr id="113786" name="TextBox 56"/>
          <p:cNvSpPr txBox="1">
            <a:spLocks noChangeArrowheads="1"/>
          </p:cNvSpPr>
          <p:nvPr/>
        </p:nvSpPr>
        <p:spPr bwMode="auto">
          <a:xfrm>
            <a:off x="5105400" y="4419600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&lt;0:7&gt;</a:t>
            </a:r>
          </a:p>
        </p:txBody>
      </p:sp>
      <p:sp>
        <p:nvSpPr>
          <p:cNvPr id="113787" name="TextBox 57"/>
          <p:cNvSpPr txBox="1">
            <a:spLocks noChangeArrowheads="1"/>
          </p:cNvSpPr>
          <p:nvPr/>
        </p:nvSpPr>
        <p:spPr bwMode="auto">
          <a:xfrm>
            <a:off x="6324600" y="36861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&lt;0:7&gt;</a:t>
            </a:r>
          </a:p>
        </p:txBody>
      </p:sp>
      <p:sp>
        <p:nvSpPr>
          <p:cNvPr id="113788" name="TextBox 59"/>
          <p:cNvSpPr txBox="1">
            <a:spLocks noChangeArrowheads="1"/>
          </p:cNvSpPr>
          <p:nvPr/>
        </p:nvSpPr>
        <p:spPr bwMode="auto">
          <a:xfrm>
            <a:off x="5791200" y="40386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...</a:t>
            </a:r>
          </a:p>
        </p:txBody>
      </p:sp>
      <p:cxnSp>
        <p:nvCxnSpPr>
          <p:cNvPr id="61" name="Shape 9"/>
          <p:cNvCxnSpPr>
            <a:cxnSpLocks noChangeShapeType="1"/>
          </p:cNvCxnSpPr>
          <p:nvPr/>
        </p:nvCxnSpPr>
        <p:spPr bwMode="auto">
          <a:xfrm rot="5400000" flipH="1" flipV="1">
            <a:off x="5628482" y="5638006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790" name="TextBox 61"/>
          <p:cNvSpPr txBox="1">
            <a:spLocks noChangeArrowheads="1"/>
          </p:cNvSpPr>
          <p:nvPr/>
        </p:nvSpPr>
        <p:spPr bwMode="auto">
          <a:xfrm rot="-5400000">
            <a:off x="5480844" y="5415756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&lt;0:7&gt;</a:t>
            </a:r>
          </a:p>
        </p:txBody>
      </p:sp>
      <p:sp>
        <p:nvSpPr>
          <p:cNvPr id="64" name="Oval 63"/>
          <p:cNvSpPr/>
          <p:nvPr/>
        </p:nvSpPr>
        <p:spPr>
          <a:xfrm>
            <a:off x="533400" y="2286000"/>
            <a:ext cx="2133600" cy="25146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429000" y="1295400"/>
            <a:ext cx="5257800" cy="50292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6" name="Straight Connector 65"/>
          <p:cNvCxnSpPr>
            <a:stCxn id="64" idx="0"/>
            <a:endCxn id="65" idx="1"/>
          </p:cNvCxnSpPr>
          <p:nvPr/>
        </p:nvCxnSpPr>
        <p:spPr>
          <a:xfrm rot="5400000" flipH="1" flipV="1">
            <a:off x="2772569" y="859631"/>
            <a:ext cx="254000" cy="259873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4"/>
            <a:endCxn id="65" idx="3"/>
          </p:cNvCxnSpPr>
          <p:nvPr/>
        </p:nvCxnSpPr>
        <p:spPr>
          <a:xfrm rot="16200000" flipH="1">
            <a:off x="2505869" y="3894931"/>
            <a:ext cx="787400" cy="259873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544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178E-ED8B-4B4B-8791-B784D163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Cray-1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D6DF-5843-EB4E-8DA2-A9249AA0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Cray-1 used SRAM for main memory (~8MB)</a:t>
            </a:r>
          </a:p>
          <a:p>
            <a:endParaRPr lang="en-US" dirty="0"/>
          </a:p>
          <a:p>
            <a:r>
              <a:rPr lang="en-US" dirty="0"/>
              <a:t>Each memory bank has single port</a:t>
            </a:r>
          </a:p>
          <a:p>
            <a:endParaRPr lang="en-US" dirty="0"/>
          </a:p>
          <a:p>
            <a:r>
              <a:rPr lang="en-US" dirty="0"/>
              <a:t>Example with Chaining with 2 load ports and 1 store port</a:t>
            </a:r>
          </a:p>
          <a:p>
            <a:pPr lvl="1"/>
            <a:r>
              <a:rPr lang="en-US" dirty="0"/>
              <a:t>Assumed 2 load ports and 1 store port </a:t>
            </a:r>
            <a:r>
              <a:rPr lang="en-US" b="1" i="1" dirty="0"/>
              <a:t>in each bank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3FE30-4B85-9E4D-AD88-76669E8364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3778-4D12-6B43-8F41-5213EFAA7CBC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36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hape 9"/>
          <p:cNvCxnSpPr>
            <a:cxnSpLocks noChangeShapeType="1"/>
          </p:cNvCxnSpPr>
          <p:nvPr/>
        </p:nvCxnSpPr>
        <p:spPr bwMode="auto">
          <a:xfrm rot="5400000" flipH="1" flipV="1">
            <a:off x="6172200" y="4497388"/>
            <a:ext cx="990600" cy="990600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Breaking down a Bank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51460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Bank 0</a:t>
            </a:r>
          </a:p>
        </p:txBody>
      </p:sp>
      <p:cxnSp>
        <p:nvCxnSpPr>
          <p:cNvPr id="10" name="Shape 9"/>
          <p:cNvCxnSpPr>
            <a:cxnSpLocks noChangeShapeType="1"/>
          </p:cNvCxnSpPr>
          <p:nvPr/>
        </p:nvCxnSpPr>
        <p:spPr bwMode="auto">
          <a:xfrm rot="5400000" flipH="1" flipV="1">
            <a:off x="904082" y="4266406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4693" name="TextBox 10"/>
          <p:cNvSpPr txBox="1">
            <a:spLocks noChangeArrowheads="1"/>
          </p:cNvSpPr>
          <p:nvPr/>
        </p:nvSpPr>
        <p:spPr bwMode="auto">
          <a:xfrm rot="-5400000">
            <a:off x="756444" y="4044156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&lt;0:7&gt;</a:t>
            </a:r>
          </a:p>
        </p:txBody>
      </p:sp>
      <p:sp>
        <p:nvSpPr>
          <p:cNvPr id="114694" name="TextBox 11"/>
          <p:cNvSpPr txBox="1">
            <a:spLocks noChangeArrowheads="1"/>
          </p:cNvSpPr>
          <p:nvPr/>
        </p:nvSpPr>
        <p:spPr bwMode="auto">
          <a:xfrm>
            <a:off x="7467600" y="3659188"/>
            <a:ext cx="685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row 0</a:t>
            </a:r>
          </a:p>
        </p:txBody>
      </p:sp>
      <p:sp>
        <p:nvSpPr>
          <p:cNvPr id="114695" name="TextBox 13"/>
          <p:cNvSpPr txBox="1">
            <a:spLocks noChangeArrowheads="1"/>
          </p:cNvSpPr>
          <p:nvPr/>
        </p:nvSpPr>
        <p:spPr bwMode="auto">
          <a:xfrm>
            <a:off x="7467600" y="21336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row 16k-1</a:t>
            </a:r>
          </a:p>
        </p:txBody>
      </p:sp>
      <p:sp>
        <p:nvSpPr>
          <p:cNvPr id="114696" name="TextBox 17"/>
          <p:cNvSpPr txBox="1">
            <a:spLocks noChangeArrowheads="1"/>
          </p:cNvSpPr>
          <p:nvPr/>
        </p:nvSpPr>
        <p:spPr bwMode="auto">
          <a:xfrm rot="5400000">
            <a:off x="7378700" y="2757488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...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38600" y="1557338"/>
            <a:ext cx="3276600" cy="1587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698" name="TextBox 20"/>
          <p:cNvSpPr txBox="1">
            <a:spLocks noChangeArrowheads="1"/>
          </p:cNvSpPr>
          <p:nvPr/>
        </p:nvSpPr>
        <p:spPr bwMode="auto">
          <a:xfrm>
            <a:off x="5181600" y="1219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2kB</a:t>
            </a:r>
          </a:p>
        </p:txBody>
      </p:sp>
      <p:cxnSp>
        <p:nvCxnSpPr>
          <p:cNvPr id="22" name="Shape 9"/>
          <p:cNvCxnSpPr>
            <a:cxnSpLocks noChangeShapeType="1"/>
          </p:cNvCxnSpPr>
          <p:nvPr/>
        </p:nvCxnSpPr>
        <p:spPr bwMode="auto">
          <a:xfrm rot="16200000" flipV="1">
            <a:off x="4267200" y="4497388"/>
            <a:ext cx="990600" cy="990600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4700" name="TextBox 22"/>
          <p:cNvSpPr txBox="1">
            <a:spLocks noChangeArrowheads="1"/>
          </p:cNvSpPr>
          <p:nvPr/>
        </p:nvSpPr>
        <p:spPr bwMode="auto">
          <a:xfrm>
            <a:off x="3810000" y="45847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1B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60825" y="1968500"/>
            <a:ext cx="381000" cy="1588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702" name="TextBox 26"/>
          <p:cNvSpPr txBox="1">
            <a:spLocks noChangeArrowheads="1"/>
          </p:cNvSpPr>
          <p:nvPr/>
        </p:nvSpPr>
        <p:spPr bwMode="auto">
          <a:xfrm>
            <a:off x="3679825" y="1601788"/>
            <a:ext cx="11064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1B (column)</a:t>
            </a:r>
          </a:p>
        </p:txBody>
      </p:sp>
      <p:cxnSp>
        <p:nvCxnSpPr>
          <p:cNvPr id="35" name="Shape 9"/>
          <p:cNvCxnSpPr>
            <a:cxnSpLocks noChangeShapeType="1"/>
          </p:cNvCxnSpPr>
          <p:nvPr/>
        </p:nvCxnSpPr>
        <p:spPr bwMode="auto">
          <a:xfrm rot="16200000" flipV="1">
            <a:off x="4533900" y="4611688"/>
            <a:ext cx="990600" cy="762000"/>
          </a:xfrm>
          <a:prstGeom prst="bentConnector3">
            <a:avLst>
              <a:gd name="adj1" fmla="val 65759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38600" y="2090738"/>
          <a:ext cx="3332160" cy="24495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990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24" marB="4572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24" marB="4572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24" marB="4572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24" marB="4572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24" marB="4572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24" marB="4572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24" marB="4572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24" marB="45724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4760" name="TextBox 40"/>
          <p:cNvSpPr txBox="1">
            <a:spLocks noChangeArrowheads="1"/>
          </p:cNvSpPr>
          <p:nvPr/>
        </p:nvSpPr>
        <p:spPr bwMode="auto">
          <a:xfrm>
            <a:off x="4800600" y="4497388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1B</a:t>
            </a:r>
          </a:p>
        </p:txBody>
      </p:sp>
      <p:sp>
        <p:nvSpPr>
          <p:cNvPr id="114761" name="Rectangle 43"/>
          <p:cNvSpPr>
            <a:spLocks noChangeArrowheads="1"/>
          </p:cNvSpPr>
          <p:nvPr/>
        </p:nvSpPr>
        <p:spPr bwMode="auto">
          <a:xfrm>
            <a:off x="4953000" y="4065588"/>
            <a:ext cx="1506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Row-buffer</a:t>
            </a:r>
          </a:p>
        </p:txBody>
      </p:sp>
      <p:sp>
        <p:nvSpPr>
          <p:cNvPr id="114762" name="TextBox 46"/>
          <p:cNvSpPr txBox="1">
            <a:spLocks noChangeArrowheads="1"/>
          </p:cNvSpPr>
          <p:nvPr/>
        </p:nvSpPr>
        <p:spPr bwMode="auto">
          <a:xfrm>
            <a:off x="7162800" y="4573588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1B</a:t>
            </a:r>
          </a:p>
        </p:txBody>
      </p:sp>
      <p:sp>
        <p:nvSpPr>
          <p:cNvPr id="114763" name="TextBox 48"/>
          <p:cNvSpPr txBox="1">
            <a:spLocks noChangeArrowheads="1"/>
          </p:cNvSpPr>
          <p:nvPr/>
        </p:nvSpPr>
        <p:spPr bwMode="auto">
          <a:xfrm>
            <a:off x="5410200" y="4802188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...</a:t>
            </a:r>
          </a:p>
        </p:txBody>
      </p:sp>
      <p:cxnSp>
        <p:nvCxnSpPr>
          <p:cNvPr id="50" name="Shape 9"/>
          <p:cNvCxnSpPr>
            <a:cxnSpLocks noChangeShapeType="1"/>
          </p:cNvCxnSpPr>
          <p:nvPr/>
        </p:nvCxnSpPr>
        <p:spPr bwMode="auto">
          <a:xfrm rot="5400000" flipH="1" flipV="1">
            <a:off x="5318919" y="6134894"/>
            <a:ext cx="8382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4765" name="TextBox 50"/>
          <p:cNvSpPr txBox="1">
            <a:spLocks noChangeArrowheads="1"/>
          </p:cNvSpPr>
          <p:nvPr/>
        </p:nvSpPr>
        <p:spPr bwMode="auto">
          <a:xfrm rot="-5400000">
            <a:off x="5110957" y="5950744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&lt;0:7&gt;</a:t>
            </a:r>
          </a:p>
        </p:txBody>
      </p:sp>
      <p:sp>
        <p:nvSpPr>
          <p:cNvPr id="28" name="Diagonal Stripe 27"/>
          <p:cNvSpPr/>
          <p:nvPr/>
        </p:nvSpPr>
        <p:spPr>
          <a:xfrm rot="13500000">
            <a:off x="5294313" y="4991100"/>
            <a:ext cx="914400" cy="914400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304800" y="2057400"/>
            <a:ext cx="2286000" cy="28956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124200" y="1219200"/>
            <a:ext cx="5410200" cy="54102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>
            <a:stCxn id="56" idx="0"/>
          </p:cNvCxnSpPr>
          <p:nvPr/>
        </p:nvCxnSpPr>
        <p:spPr>
          <a:xfrm rot="5400000" flipH="1" flipV="1">
            <a:off x="2133600" y="762000"/>
            <a:ext cx="609600" cy="19812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6" idx="4"/>
          </p:cNvCxnSpPr>
          <p:nvPr/>
        </p:nvCxnSpPr>
        <p:spPr>
          <a:xfrm rot="16200000" flipH="1">
            <a:off x="1714500" y="4686300"/>
            <a:ext cx="1295400" cy="18288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9654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Example: Transferring a cache 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133600"/>
            <a:ext cx="457200" cy="3429000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739" name="TextBox 4"/>
          <p:cNvSpPr txBox="1">
            <a:spLocks noChangeArrowheads="1"/>
          </p:cNvSpPr>
          <p:nvPr/>
        </p:nvSpPr>
        <p:spPr bwMode="auto">
          <a:xfrm>
            <a:off x="152400" y="1981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0xFFFF…F</a:t>
            </a:r>
          </a:p>
        </p:txBody>
      </p:sp>
      <p:sp>
        <p:nvSpPr>
          <p:cNvPr id="116740" name="TextBox 5"/>
          <p:cNvSpPr txBox="1">
            <a:spLocks noChangeArrowheads="1"/>
          </p:cNvSpPr>
          <p:nvPr/>
        </p:nvSpPr>
        <p:spPr bwMode="auto">
          <a:xfrm>
            <a:off x="152400" y="5376863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0x00</a:t>
            </a:r>
          </a:p>
        </p:txBody>
      </p:sp>
      <p:sp>
        <p:nvSpPr>
          <p:cNvPr id="116741" name="TextBox 6"/>
          <p:cNvSpPr txBox="1">
            <a:spLocks noChangeArrowheads="1"/>
          </p:cNvSpPr>
          <p:nvPr/>
        </p:nvSpPr>
        <p:spPr bwMode="auto">
          <a:xfrm>
            <a:off x="152400" y="4267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0x40</a:t>
            </a:r>
          </a:p>
        </p:txBody>
      </p:sp>
      <p:sp>
        <p:nvSpPr>
          <p:cNvPr id="116742" name="TextBox 7"/>
          <p:cNvSpPr txBox="1">
            <a:spLocks noChangeArrowheads="1"/>
          </p:cNvSpPr>
          <p:nvPr/>
        </p:nvSpPr>
        <p:spPr bwMode="auto">
          <a:xfrm rot="-5400000">
            <a:off x="292100" y="30607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...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181101" y="4991100"/>
            <a:ext cx="1141412" cy="15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43000" y="4419600"/>
            <a:ext cx="457200" cy="1143000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745" name="TextBox 14"/>
          <p:cNvSpPr txBox="1">
            <a:spLocks noChangeArrowheads="1"/>
          </p:cNvSpPr>
          <p:nvPr/>
        </p:nvSpPr>
        <p:spPr bwMode="auto">
          <a:xfrm>
            <a:off x="1752600" y="4724400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64B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cache block</a:t>
            </a:r>
          </a:p>
        </p:txBody>
      </p:sp>
      <p:sp>
        <p:nvSpPr>
          <p:cNvPr id="116746" name="TextBox 15"/>
          <p:cNvSpPr txBox="1">
            <a:spLocks noChangeArrowheads="1"/>
          </p:cNvSpPr>
          <p:nvPr/>
        </p:nvSpPr>
        <p:spPr bwMode="auto">
          <a:xfrm>
            <a:off x="304800" y="1447800"/>
            <a:ext cx="213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Physical memory space</a:t>
            </a:r>
          </a:p>
        </p:txBody>
      </p:sp>
      <p:pic>
        <p:nvPicPr>
          <p:cNvPr id="116747" name="Picture 53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1400"/>
            <a:ext cx="20716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8" name="Picture 54" descr="nehale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979488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9" name="Picture 55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20975"/>
            <a:ext cx="20716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50" name="Picture 56" descr="DIMM_cro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662363"/>
            <a:ext cx="12954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51" name="Picture 57" descr="DIMM_cro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824163"/>
            <a:ext cx="12954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hape 58"/>
          <p:cNvCxnSpPr>
            <a:cxnSpLocks noChangeShapeType="1"/>
            <a:stCxn id="116748" idx="3"/>
            <a:endCxn id="116750" idx="2"/>
          </p:cNvCxnSpPr>
          <p:nvPr/>
        </p:nvCxnSpPr>
        <p:spPr bwMode="auto">
          <a:xfrm flipV="1">
            <a:off x="7913688" y="3962400"/>
            <a:ext cx="354012" cy="1098550"/>
          </a:xfrm>
          <a:prstGeom prst="bentConnector2">
            <a:avLst/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Shape 59"/>
          <p:cNvCxnSpPr>
            <a:cxnSpLocks noChangeShapeType="1"/>
            <a:stCxn id="116748" idx="1"/>
            <a:endCxn id="116747" idx="2"/>
          </p:cNvCxnSpPr>
          <p:nvPr/>
        </p:nvCxnSpPr>
        <p:spPr bwMode="auto">
          <a:xfrm rot="10800000">
            <a:off x="6142038" y="4060825"/>
            <a:ext cx="792162" cy="1000125"/>
          </a:xfrm>
          <a:prstGeom prst="bentConnector2">
            <a:avLst/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" name="Shape 16"/>
          <p:cNvCxnSpPr>
            <a:cxnSpLocks noChangeShapeType="1"/>
            <a:stCxn id="116750" idx="0"/>
            <a:endCxn id="116751" idx="2"/>
          </p:cNvCxnSpPr>
          <p:nvPr/>
        </p:nvCxnSpPr>
        <p:spPr bwMode="auto">
          <a:xfrm rot="5400000" flipH="1" flipV="1">
            <a:off x="7999413" y="3394075"/>
            <a:ext cx="538162" cy="1588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2" name="Shape 16"/>
          <p:cNvCxnSpPr>
            <a:cxnSpLocks noChangeShapeType="1"/>
            <a:stCxn id="116747" idx="0"/>
            <a:endCxn id="116749" idx="2"/>
          </p:cNvCxnSpPr>
          <p:nvPr/>
        </p:nvCxnSpPr>
        <p:spPr bwMode="auto">
          <a:xfrm rot="5400000" flipH="1" flipV="1">
            <a:off x="5950744" y="3391694"/>
            <a:ext cx="381000" cy="1588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62"/>
          <p:cNvSpPr/>
          <p:nvPr/>
        </p:nvSpPr>
        <p:spPr>
          <a:xfrm>
            <a:off x="4876800" y="2514600"/>
            <a:ext cx="2514600" cy="175260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757" name="TextBox 63"/>
          <p:cNvSpPr txBox="1">
            <a:spLocks noChangeArrowheads="1"/>
          </p:cNvSpPr>
          <p:nvPr/>
        </p:nvSpPr>
        <p:spPr bwMode="auto">
          <a:xfrm>
            <a:off x="5195888" y="21336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Channel 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029200" y="3505200"/>
            <a:ext cx="2209800" cy="609600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759" name="TextBox 67"/>
          <p:cNvSpPr txBox="1">
            <a:spLocks noChangeArrowheads="1"/>
          </p:cNvSpPr>
          <p:nvPr/>
        </p:nvSpPr>
        <p:spPr bwMode="auto">
          <a:xfrm>
            <a:off x="3810000" y="34401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DIMM 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181600" y="3635375"/>
            <a:ext cx="1905000" cy="3048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761" name="TextBox 69"/>
          <p:cNvSpPr txBox="1">
            <a:spLocks noChangeArrowheads="1"/>
          </p:cNvSpPr>
          <p:nvPr/>
        </p:nvSpPr>
        <p:spPr bwMode="auto">
          <a:xfrm>
            <a:off x="4572000" y="4495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Rank 0</a:t>
            </a:r>
          </a:p>
        </p:txBody>
      </p:sp>
      <p:cxnSp>
        <p:nvCxnSpPr>
          <p:cNvPr id="72" name="Straight Arrow Connector 71"/>
          <p:cNvCxnSpPr>
            <a:stCxn id="67" idx="1"/>
            <a:endCxn id="116759" idx="3"/>
          </p:cNvCxnSpPr>
          <p:nvPr/>
        </p:nvCxnSpPr>
        <p:spPr>
          <a:xfrm rot="10800000">
            <a:off x="4648200" y="3625850"/>
            <a:ext cx="381000" cy="184150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9" idx="2"/>
            <a:endCxn id="116761" idx="0"/>
          </p:cNvCxnSpPr>
          <p:nvPr/>
        </p:nvCxnSpPr>
        <p:spPr>
          <a:xfrm rot="5400000">
            <a:off x="5380037" y="3741738"/>
            <a:ext cx="555625" cy="952500"/>
          </a:xfrm>
          <a:prstGeom prst="straightConnector1">
            <a:avLst/>
          </a:prstGeom>
          <a:ln w="1905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Arrow 81"/>
          <p:cNvSpPr/>
          <p:nvPr/>
        </p:nvSpPr>
        <p:spPr>
          <a:xfrm rot="20478382">
            <a:off x="2882900" y="4121150"/>
            <a:ext cx="1654175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Mapped to</a:t>
            </a:r>
          </a:p>
        </p:txBody>
      </p:sp>
    </p:spTree>
    <p:extLst>
      <p:ext uri="{BB962C8B-B14F-4D97-AF65-F5344CB8AC3E}">
        <p14:creationId xmlns:p14="http://schemas.microsoft.com/office/powerpoint/2010/main" val="1227261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Example: Transferring a cache 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133600"/>
            <a:ext cx="457200" cy="3429000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763" name="TextBox 4"/>
          <p:cNvSpPr txBox="1">
            <a:spLocks noChangeArrowheads="1"/>
          </p:cNvSpPr>
          <p:nvPr/>
        </p:nvSpPr>
        <p:spPr bwMode="auto">
          <a:xfrm>
            <a:off x="152400" y="1981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0xFFFF…F</a:t>
            </a:r>
          </a:p>
        </p:txBody>
      </p:sp>
      <p:sp>
        <p:nvSpPr>
          <p:cNvPr id="117764" name="TextBox 5"/>
          <p:cNvSpPr txBox="1">
            <a:spLocks noChangeArrowheads="1"/>
          </p:cNvSpPr>
          <p:nvPr/>
        </p:nvSpPr>
        <p:spPr bwMode="auto">
          <a:xfrm>
            <a:off x="152400" y="5376863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0x00</a:t>
            </a:r>
          </a:p>
        </p:txBody>
      </p:sp>
      <p:sp>
        <p:nvSpPr>
          <p:cNvPr id="117765" name="TextBox 6"/>
          <p:cNvSpPr txBox="1">
            <a:spLocks noChangeArrowheads="1"/>
          </p:cNvSpPr>
          <p:nvPr/>
        </p:nvSpPr>
        <p:spPr bwMode="auto">
          <a:xfrm>
            <a:off x="152400" y="4267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0x40</a:t>
            </a:r>
          </a:p>
        </p:txBody>
      </p:sp>
      <p:sp>
        <p:nvSpPr>
          <p:cNvPr id="117766" name="TextBox 7"/>
          <p:cNvSpPr txBox="1">
            <a:spLocks noChangeArrowheads="1"/>
          </p:cNvSpPr>
          <p:nvPr/>
        </p:nvSpPr>
        <p:spPr bwMode="auto">
          <a:xfrm rot="-5400000">
            <a:off x="292100" y="30607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...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181101" y="4991100"/>
            <a:ext cx="1141412" cy="15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43000" y="4419600"/>
            <a:ext cx="457200" cy="1143000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769" name="TextBox 14"/>
          <p:cNvSpPr txBox="1">
            <a:spLocks noChangeArrowheads="1"/>
          </p:cNvSpPr>
          <p:nvPr/>
        </p:nvSpPr>
        <p:spPr bwMode="auto">
          <a:xfrm>
            <a:off x="1752600" y="4724400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64B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cache block</a:t>
            </a:r>
          </a:p>
        </p:txBody>
      </p:sp>
      <p:sp>
        <p:nvSpPr>
          <p:cNvPr id="117770" name="TextBox 15"/>
          <p:cNvSpPr txBox="1">
            <a:spLocks noChangeArrowheads="1"/>
          </p:cNvSpPr>
          <p:nvPr/>
        </p:nvSpPr>
        <p:spPr bwMode="auto">
          <a:xfrm>
            <a:off x="304800" y="1447800"/>
            <a:ext cx="213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Physical memory space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81400" y="2212975"/>
            <a:ext cx="4724400" cy="979488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772" name="TextBox 69"/>
          <p:cNvSpPr txBox="1">
            <a:spLocks noChangeArrowheads="1"/>
          </p:cNvSpPr>
          <p:nvPr/>
        </p:nvSpPr>
        <p:spPr bwMode="auto">
          <a:xfrm>
            <a:off x="5715000" y="1839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Rank 0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8608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7846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5184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4422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8514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752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37338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44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914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938" name="TextBox 39"/>
          <p:cNvSpPr txBox="1">
            <a:spLocks noChangeArrowheads="1"/>
          </p:cNvSpPr>
          <p:nvPr/>
        </p:nvSpPr>
        <p:spPr bwMode="auto">
          <a:xfrm>
            <a:off x="3733800" y="175577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0</a:t>
            </a:r>
          </a:p>
        </p:txBody>
      </p:sp>
      <p:sp>
        <p:nvSpPr>
          <p:cNvPr id="117939" name="TextBox 40"/>
          <p:cNvSpPr txBox="1">
            <a:spLocks noChangeArrowheads="1"/>
          </p:cNvSpPr>
          <p:nvPr/>
        </p:nvSpPr>
        <p:spPr bwMode="auto">
          <a:xfrm>
            <a:off x="4724400" y="1752600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1</a:t>
            </a:r>
          </a:p>
        </p:txBody>
      </p:sp>
      <p:sp>
        <p:nvSpPr>
          <p:cNvPr id="117940" name="TextBox 41"/>
          <p:cNvSpPr txBox="1">
            <a:spLocks noChangeArrowheads="1"/>
          </p:cNvSpPr>
          <p:nvPr/>
        </p:nvSpPr>
        <p:spPr bwMode="auto">
          <a:xfrm>
            <a:off x="7391400" y="175577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7</a:t>
            </a:r>
          </a:p>
        </p:txBody>
      </p:sp>
      <p:cxnSp>
        <p:nvCxnSpPr>
          <p:cNvPr id="43" name="Shape 9"/>
          <p:cNvCxnSpPr>
            <a:cxnSpLocks noChangeShapeType="1"/>
          </p:cNvCxnSpPr>
          <p:nvPr/>
        </p:nvCxnSpPr>
        <p:spPr bwMode="auto">
          <a:xfrm rot="5400000" flipH="1" flipV="1">
            <a:off x="3571082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7942" name="TextBox 43"/>
          <p:cNvSpPr txBox="1">
            <a:spLocks noChangeArrowheads="1"/>
          </p:cNvSpPr>
          <p:nvPr/>
        </p:nvSpPr>
        <p:spPr bwMode="auto">
          <a:xfrm rot="-5400000">
            <a:off x="3423444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&lt;0:7&gt;</a:t>
            </a:r>
          </a:p>
        </p:txBody>
      </p:sp>
      <p:cxnSp>
        <p:nvCxnSpPr>
          <p:cNvPr id="45" name="Shape 9"/>
          <p:cNvCxnSpPr>
            <a:cxnSpLocks noChangeShapeType="1"/>
          </p:cNvCxnSpPr>
          <p:nvPr/>
        </p:nvCxnSpPr>
        <p:spPr bwMode="auto">
          <a:xfrm rot="5400000" flipH="1" flipV="1">
            <a:off x="4571207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7944" name="TextBox 45"/>
          <p:cNvSpPr txBox="1">
            <a:spLocks noChangeArrowheads="1"/>
          </p:cNvSpPr>
          <p:nvPr/>
        </p:nvSpPr>
        <p:spPr bwMode="auto">
          <a:xfrm rot="-5400000">
            <a:off x="4423569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&lt;8:15&gt;</a:t>
            </a:r>
          </a:p>
        </p:txBody>
      </p:sp>
      <p:cxnSp>
        <p:nvCxnSpPr>
          <p:cNvPr id="47" name="Shape 9"/>
          <p:cNvCxnSpPr>
            <a:cxnSpLocks noChangeShapeType="1"/>
          </p:cNvCxnSpPr>
          <p:nvPr/>
        </p:nvCxnSpPr>
        <p:spPr bwMode="auto">
          <a:xfrm rot="5400000" flipH="1" flipV="1">
            <a:off x="7314407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7946" name="TextBox 47"/>
          <p:cNvSpPr txBox="1">
            <a:spLocks noChangeArrowheads="1"/>
          </p:cNvSpPr>
          <p:nvPr/>
        </p:nvSpPr>
        <p:spPr bwMode="auto">
          <a:xfrm rot="-5400000">
            <a:off x="7166769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&lt;56:63&gt;</a:t>
            </a:r>
          </a:p>
        </p:txBody>
      </p:sp>
      <p:cxnSp>
        <p:nvCxnSpPr>
          <p:cNvPr id="50" name="Shape 9"/>
          <p:cNvCxnSpPr>
            <a:cxnSpLocks noChangeShapeType="1"/>
          </p:cNvCxnSpPr>
          <p:nvPr/>
        </p:nvCxnSpPr>
        <p:spPr bwMode="auto">
          <a:xfrm rot="5400000" flipH="1" flipV="1">
            <a:off x="5333207" y="4955381"/>
            <a:ext cx="1066800" cy="1587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7948" name="TextBox 50"/>
          <p:cNvSpPr txBox="1">
            <a:spLocks noChangeArrowheads="1"/>
          </p:cNvSpPr>
          <p:nvPr/>
        </p:nvSpPr>
        <p:spPr bwMode="auto">
          <a:xfrm>
            <a:off x="5867400" y="4803775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Data &lt;0:63&gt;</a:t>
            </a:r>
          </a:p>
        </p:txBody>
      </p:sp>
      <p:cxnSp>
        <p:nvCxnSpPr>
          <p:cNvPr id="53" name="Shape 9"/>
          <p:cNvCxnSpPr>
            <a:cxnSpLocks noChangeShapeType="1"/>
          </p:cNvCxnSpPr>
          <p:nvPr/>
        </p:nvCxnSpPr>
        <p:spPr bwMode="auto">
          <a:xfrm>
            <a:off x="4114800" y="4419600"/>
            <a:ext cx="37338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7950" name="TextBox 64"/>
          <p:cNvSpPr txBox="1">
            <a:spLocks noChangeArrowheads="1"/>
          </p:cNvSpPr>
          <p:nvPr/>
        </p:nvSpPr>
        <p:spPr bwMode="auto">
          <a:xfrm>
            <a:off x="6096000" y="23114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901760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Example: Transferring a cache 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133600"/>
            <a:ext cx="457200" cy="3429000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787" name="TextBox 4"/>
          <p:cNvSpPr txBox="1">
            <a:spLocks noChangeArrowheads="1"/>
          </p:cNvSpPr>
          <p:nvPr/>
        </p:nvSpPr>
        <p:spPr bwMode="auto">
          <a:xfrm>
            <a:off x="152400" y="1981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0xFFFF…F</a:t>
            </a:r>
          </a:p>
        </p:txBody>
      </p:sp>
      <p:sp>
        <p:nvSpPr>
          <p:cNvPr id="118788" name="TextBox 5"/>
          <p:cNvSpPr txBox="1">
            <a:spLocks noChangeArrowheads="1"/>
          </p:cNvSpPr>
          <p:nvPr/>
        </p:nvSpPr>
        <p:spPr bwMode="auto">
          <a:xfrm>
            <a:off x="152400" y="5376863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0x00</a:t>
            </a:r>
          </a:p>
        </p:txBody>
      </p:sp>
      <p:sp>
        <p:nvSpPr>
          <p:cNvPr id="118789" name="TextBox 6"/>
          <p:cNvSpPr txBox="1">
            <a:spLocks noChangeArrowheads="1"/>
          </p:cNvSpPr>
          <p:nvPr/>
        </p:nvSpPr>
        <p:spPr bwMode="auto">
          <a:xfrm>
            <a:off x="152400" y="4267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0x40</a:t>
            </a:r>
          </a:p>
        </p:txBody>
      </p:sp>
      <p:sp>
        <p:nvSpPr>
          <p:cNvPr id="118790" name="TextBox 7"/>
          <p:cNvSpPr txBox="1">
            <a:spLocks noChangeArrowheads="1"/>
          </p:cNvSpPr>
          <p:nvPr/>
        </p:nvSpPr>
        <p:spPr bwMode="auto">
          <a:xfrm rot="-5400000">
            <a:off x="292100" y="30607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...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181101" y="4991100"/>
            <a:ext cx="1141412" cy="15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43000" y="4419600"/>
            <a:ext cx="457200" cy="1143000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793" name="TextBox 14"/>
          <p:cNvSpPr txBox="1">
            <a:spLocks noChangeArrowheads="1"/>
          </p:cNvSpPr>
          <p:nvPr/>
        </p:nvSpPr>
        <p:spPr bwMode="auto">
          <a:xfrm>
            <a:off x="1752600" y="4724400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64B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cache block</a:t>
            </a:r>
          </a:p>
        </p:txBody>
      </p:sp>
      <p:sp>
        <p:nvSpPr>
          <p:cNvPr id="118794" name="TextBox 15"/>
          <p:cNvSpPr txBox="1">
            <a:spLocks noChangeArrowheads="1"/>
          </p:cNvSpPr>
          <p:nvPr/>
        </p:nvSpPr>
        <p:spPr bwMode="auto">
          <a:xfrm>
            <a:off x="304800" y="1447800"/>
            <a:ext cx="213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Physical memory space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81400" y="2212975"/>
            <a:ext cx="4724400" cy="979488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796" name="TextBox 69"/>
          <p:cNvSpPr txBox="1">
            <a:spLocks noChangeArrowheads="1"/>
          </p:cNvSpPr>
          <p:nvPr/>
        </p:nvSpPr>
        <p:spPr bwMode="auto">
          <a:xfrm>
            <a:off x="5715000" y="1843088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Rank 0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8608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7846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5184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4422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8514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752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37338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44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914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962" name="TextBox 39"/>
          <p:cNvSpPr txBox="1">
            <a:spLocks noChangeArrowheads="1"/>
          </p:cNvSpPr>
          <p:nvPr/>
        </p:nvSpPr>
        <p:spPr bwMode="auto">
          <a:xfrm>
            <a:off x="3733800" y="175577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0</a:t>
            </a:r>
          </a:p>
        </p:txBody>
      </p:sp>
      <p:sp>
        <p:nvSpPr>
          <p:cNvPr id="118963" name="TextBox 40"/>
          <p:cNvSpPr txBox="1">
            <a:spLocks noChangeArrowheads="1"/>
          </p:cNvSpPr>
          <p:nvPr/>
        </p:nvSpPr>
        <p:spPr bwMode="auto">
          <a:xfrm>
            <a:off x="4724400" y="1752600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1</a:t>
            </a:r>
          </a:p>
        </p:txBody>
      </p:sp>
      <p:sp>
        <p:nvSpPr>
          <p:cNvPr id="118964" name="TextBox 41"/>
          <p:cNvSpPr txBox="1">
            <a:spLocks noChangeArrowheads="1"/>
          </p:cNvSpPr>
          <p:nvPr/>
        </p:nvSpPr>
        <p:spPr bwMode="auto">
          <a:xfrm>
            <a:off x="7391400" y="175577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7</a:t>
            </a:r>
          </a:p>
        </p:txBody>
      </p:sp>
      <p:cxnSp>
        <p:nvCxnSpPr>
          <p:cNvPr id="43" name="Shape 9"/>
          <p:cNvCxnSpPr>
            <a:cxnSpLocks noChangeShapeType="1"/>
          </p:cNvCxnSpPr>
          <p:nvPr/>
        </p:nvCxnSpPr>
        <p:spPr bwMode="auto">
          <a:xfrm rot="5400000" flipH="1" flipV="1">
            <a:off x="3571082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8966" name="TextBox 43"/>
          <p:cNvSpPr txBox="1">
            <a:spLocks noChangeArrowheads="1"/>
          </p:cNvSpPr>
          <p:nvPr/>
        </p:nvSpPr>
        <p:spPr bwMode="auto">
          <a:xfrm rot="-5400000">
            <a:off x="3423444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&lt;0:7&gt;</a:t>
            </a:r>
          </a:p>
        </p:txBody>
      </p:sp>
      <p:cxnSp>
        <p:nvCxnSpPr>
          <p:cNvPr id="45" name="Shape 9"/>
          <p:cNvCxnSpPr>
            <a:cxnSpLocks noChangeShapeType="1"/>
          </p:cNvCxnSpPr>
          <p:nvPr/>
        </p:nvCxnSpPr>
        <p:spPr bwMode="auto">
          <a:xfrm rot="5400000" flipH="1" flipV="1">
            <a:off x="4571207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8968" name="TextBox 45"/>
          <p:cNvSpPr txBox="1">
            <a:spLocks noChangeArrowheads="1"/>
          </p:cNvSpPr>
          <p:nvPr/>
        </p:nvSpPr>
        <p:spPr bwMode="auto">
          <a:xfrm rot="-5400000">
            <a:off x="4423569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&lt;8:15&gt;</a:t>
            </a:r>
          </a:p>
        </p:txBody>
      </p:sp>
      <p:cxnSp>
        <p:nvCxnSpPr>
          <p:cNvPr id="47" name="Shape 9"/>
          <p:cNvCxnSpPr>
            <a:cxnSpLocks noChangeShapeType="1"/>
          </p:cNvCxnSpPr>
          <p:nvPr/>
        </p:nvCxnSpPr>
        <p:spPr bwMode="auto">
          <a:xfrm rot="5400000" flipH="1" flipV="1">
            <a:off x="7314407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8970" name="TextBox 47"/>
          <p:cNvSpPr txBox="1">
            <a:spLocks noChangeArrowheads="1"/>
          </p:cNvSpPr>
          <p:nvPr/>
        </p:nvSpPr>
        <p:spPr bwMode="auto">
          <a:xfrm rot="-5400000">
            <a:off x="7166769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&lt;56:63&gt;</a:t>
            </a:r>
          </a:p>
        </p:txBody>
      </p:sp>
      <p:cxnSp>
        <p:nvCxnSpPr>
          <p:cNvPr id="50" name="Shape 9"/>
          <p:cNvCxnSpPr>
            <a:cxnSpLocks noChangeShapeType="1"/>
          </p:cNvCxnSpPr>
          <p:nvPr/>
        </p:nvCxnSpPr>
        <p:spPr bwMode="auto">
          <a:xfrm rot="5400000" flipH="1" flipV="1">
            <a:off x="5333207" y="4955381"/>
            <a:ext cx="1066800" cy="1587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8972" name="TextBox 50"/>
          <p:cNvSpPr txBox="1">
            <a:spLocks noChangeArrowheads="1"/>
          </p:cNvSpPr>
          <p:nvPr/>
        </p:nvSpPr>
        <p:spPr bwMode="auto">
          <a:xfrm>
            <a:off x="5867400" y="4803775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Data &lt;0:63&gt;</a:t>
            </a:r>
          </a:p>
        </p:txBody>
      </p:sp>
      <p:cxnSp>
        <p:nvCxnSpPr>
          <p:cNvPr id="52" name="Shape 9"/>
          <p:cNvCxnSpPr>
            <a:cxnSpLocks noChangeShapeType="1"/>
          </p:cNvCxnSpPr>
          <p:nvPr/>
        </p:nvCxnSpPr>
        <p:spPr bwMode="auto">
          <a:xfrm>
            <a:off x="4114800" y="4419600"/>
            <a:ext cx="37338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8974" name="TextBox 52"/>
          <p:cNvSpPr txBox="1">
            <a:spLocks noChangeArrowheads="1"/>
          </p:cNvSpPr>
          <p:nvPr/>
        </p:nvSpPr>
        <p:spPr bwMode="auto">
          <a:xfrm>
            <a:off x="3048000" y="2600325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Row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Col 0</a:t>
            </a:r>
          </a:p>
        </p:txBody>
      </p:sp>
      <p:cxnSp>
        <p:nvCxnSpPr>
          <p:cNvPr id="55" name="Straight Arrow Connector 54"/>
          <p:cNvCxnSpPr>
            <a:endCxn id="118974" idx="3"/>
          </p:cNvCxnSpPr>
          <p:nvPr/>
        </p:nvCxnSpPr>
        <p:spPr>
          <a:xfrm rot="10800000" flipV="1">
            <a:off x="3505200" y="2819400"/>
            <a:ext cx="304800" cy="428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976" name="TextBox 58"/>
          <p:cNvSpPr txBox="1">
            <a:spLocks noChangeArrowheads="1"/>
          </p:cNvSpPr>
          <p:nvPr/>
        </p:nvSpPr>
        <p:spPr bwMode="auto">
          <a:xfrm>
            <a:off x="6096000" y="23114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818772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Example: Transferring a cache 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133600"/>
            <a:ext cx="457200" cy="3429000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811" name="TextBox 4"/>
          <p:cNvSpPr txBox="1">
            <a:spLocks noChangeArrowheads="1"/>
          </p:cNvSpPr>
          <p:nvPr/>
        </p:nvSpPr>
        <p:spPr bwMode="auto">
          <a:xfrm>
            <a:off x="152400" y="1981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0xFFFF…F</a:t>
            </a:r>
          </a:p>
        </p:txBody>
      </p:sp>
      <p:sp>
        <p:nvSpPr>
          <p:cNvPr id="119812" name="TextBox 5"/>
          <p:cNvSpPr txBox="1">
            <a:spLocks noChangeArrowheads="1"/>
          </p:cNvSpPr>
          <p:nvPr/>
        </p:nvSpPr>
        <p:spPr bwMode="auto">
          <a:xfrm>
            <a:off x="152400" y="5376863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0x00</a:t>
            </a:r>
          </a:p>
        </p:txBody>
      </p:sp>
      <p:sp>
        <p:nvSpPr>
          <p:cNvPr id="119813" name="TextBox 6"/>
          <p:cNvSpPr txBox="1">
            <a:spLocks noChangeArrowheads="1"/>
          </p:cNvSpPr>
          <p:nvPr/>
        </p:nvSpPr>
        <p:spPr bwMode="auto">
          <a:xfrm>
            <a:off x="152400" y="4267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0x40</a:t>
            </a:r>
          </a:p>
        </p:txBody>
      </p:sp>
      <p:sp>
        <p:nvSpPr>
          <p:cNvPr id="119814" name="TextBox 7"/>
          <p:cNvSpPr txBox="1">
            <a:spLocks noChangeArrowheads="1"/>
          </p:cNvSpPr>
          <p:nvPr/>
        </p:nvSpPr>
        <p:spPr bwMode="auto">
          <a:xfrm rot="-5400000">
            <a:off x="292100" y="30607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...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181101" y="4991100"/>
            <a:ext cx="1141412" cy="15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43000" y="4419600"/>
            <a:ext cx="457200" cy="1143000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817" name="TextBox 14"/>
          <p:cNvSpPr txBox="1">
            <a:spLocks noChangeArrowheads="1"/>
          </p:cNvSpPr>
          <p:nvPr/>
        </p:nvSpPr>
        <p:spPr bwMode="auto">
          <a:xfrm>
            <a:off x="1752600" y="4724400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64B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cache block</a:t>
            </a:r>
          </a:p>
        </p:txBody>
      </p:sp>
      <p:sp>
        <p:nvSpPr>
          <p:cNvPr id="119818" name="TextBox 15"/>
          <p:cNvSpPr txBox="1">
            <a:spLocks noChangeArrowheads="1"/>
          </p:cNvSpPr>
          <p:nvPr/>
        </p:nvSpPr>
        <p:spPr bwMode="auto">
          <a:xfrm>
            <a:off x="304800" y="1447800"/>
            <a:ext cx="213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Physical memory space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81400" y="2212975"/>
            <a:ext cx="4724400" cy="979488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820" name="TextBox 69"/>
          <p:cNvSpPr txBox="1">
            <a:spLocks noChangeArrowheads="1"/>
          </p:cNvSpPr>
          <p:nvPr/>
        </p:nvSpPr>
        <p:spPr bwMode="auto">
          <a:xfrm>
            <a:off x="5715000" y="1843088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Rank 0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8608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7846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5184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4422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8514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752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37338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44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914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986" name="TextBox 39"/>
          <p:cNvSpPr txBox="1">
            <a:spLocks noChangeArrowheads="1"/>
          </p:cNvSpPr>
          <p:nvPr/>
        </p:nvSpPr>
        <p:spPr bwMode="auto">
          <a:xfrm>
            <a:off x="3733800" y="175577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0</a:t>
            </a:r>
          </a:p>
        </p:txBody>
      </p:sp>
      <p:sp>
        <p:nvSpPr>
          <p:cNvPr id="119987" name="TextBox 40"/>
          <p:cNvSpPr txBox="1">
            <a:spLocks noChangeArrowheads="1"/>
          </p:cNvSpPr>
          <p:nvPr/>
        </p:nvSpPr>
        <p:spPr bwMode="auto">
          <a:xfrm>
            <a:off x="4724400" y="1752600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1</a:t>
            </a:r>
          </a:p>
        </p:txBody>
      </p:sp>
      <p:sp>
        <p:nvSpPr>
          <p:cNvPr id="119988" name="TextBox 41"/>
          <p:cNvSpPr txBox="1">
            <a:spLocks noChangeArrowheads="1"/>
          </p:cNvSpPr>
          <p:nvPr/>
        </p:nvSpPr>
        <p:spPr bwMode="auto">
          <a:xfrm>
            <a:off x="7391400" y="175577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7</a:t>
            </a:r>
          </a:p>
        </p:txBody>
      </p:sp>
      <p:cxnSp>
        <p:nvCxnSpPr>
          <p:cNvPr id="43" name="Shape 9"/>
          <p:cNvCxnSpPr>
            <a:cxnSpLocks noChangeShapeType="1"/>
          </p:cNvCxnSpPr>
          <p:nvPr/>
        </p:nvCxnSpPr>
        <p:spPr bwMode="auto">
          <a:xfrm rot="5400000" flipH="1" flipV="1">
            <a:off x="3571082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9990" name="TextBox 43"/>
          <p:cNvSpPr txBox="1">
            <a:spLocks noChangeArrowheads="1"/>
          </p:cNvSpPr>
          <p:nvPr/>
        </p:nvSpPr>
        <p:spPr bwMode="auto">
          <a:xfrm rot="-5400000">
            <a:off x="3423444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&lt;0:7&gt;</a:t>
            </a:r>
          </a:p>
        </p:txBody>
      </p:sp>
      <p:cxnSp>
        <p:nvCxnSpPr>
          <p:cNvPr id="45" name="Shape 9"/>
          <p:cNvCxnSpPr>
            <a:cxnSpLocks noChangeShapeType="1"/>
          </p:cNvCxnSpPr>
          <p:nvPr/>
        </p:nvCxnSpPr>
        <p:spPr bwMode="auto">
          <a:xfrm rot="5400000" flipH="1" flipV="1">
            <a:off x="4571207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9992" name="TextBox 45"/>
          <p:cNvSpPr txBox="1">
            <a:spLocks noChangeArrowheads="1"/>
          </p:cNvSpPr>
          <p:nvPr/>
        </p:nvSpPr>
        <p:spPr bwMode="auto">
          <a:xfrm rot="-5400000">
            <a:off x="4423569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&lt;8:15&gt;</a:t>
            </a:r>
          </a:p>
        </p:txBody>
      </p:sp>
      <p:cxnSp>
        <p:nvCxnSpPr>
          <p:cNvPr id="47" name="Shape 9"/>
          <p:cNvCxnSpPr>
            <a:cxnSpLocks noChangeShapeType="1"/>
          </p:cNvCxnSpPr>
          <p:nvPr/>
        </p:nvCxnSpPr>
        <p:spPr bwMode="auto">
          <a:xfrm rot="5400000" flipH="1" flipV="1">
            <a:off x="7314407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9994" name="TextBox 47"/>
          <p:cNvSpPr txBox="1">
            <a:spLocks noChangeArrowheads="1"/>
          </p:cNvSpPr>
          <p:nvPr/>
        </p:nvSpPr>
        <p:spPr bwMode="auto">
          <a:xfrm rot="-5400000">
            <a:off x="7166769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&lt;56:63&gt;</a:t>
            </a:r>
          </a:p>
        </p:txBody>
      </p:sp>
      <p:cxnSp>
        <p:nvCxnSpPr>
          <p:cNvPr id="50" name="Shape 9"/>
          <p:cNvCxnSpPr>
            <a:cxnSpLocks noChangeShapeType="1"/>
          </p:cNvCxnSpPr>
          <p:nvPr/>
        </p:nvCxnSpPr>
        <p:spPr bwMode="auto">
          <a:xfrm rot="5400000" flipH="1" flipV="1">
            <a:off x="5333207" y="4955381"/>
            <a:ext cx="1066800" cy="1587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9996" name="TextBox 50"/>
          <p:cNvSpPr txBox="1">
            <a:spLocks noChangeArrowheads="1"/>
          </p:cNvSpPr>
          <p:nvPr/>
        </p:nvSpPr>
        <p:spPr bwMode="auto">
          <a:xfrm>
            <a:off x="5867400" y="4803775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Data &lt;0:63&gt;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82688" y="5227638"/>
            <a:ext cx="381000" cy="3048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8B</a:t>
            </a:r>
          </a:p>
        </p:txBody>
      </p:sp>
      <p:cxnSp>
        <p:nvCxnSpPr>
          <p:cNvPr id="53" name="Shape 9"/>
          <p:cNvCxnSpPr>
            <a:cxnSpLocks noChangeShapeType="1"/>
          </p:cNvCxnSpPr>
          <p:nvPr/>
        </p:nvCxnSpPr>
        <p:spPr bwMode="auto">
          <a:xfrm>
            <a:off x="4114800" y="4419600"/>
            <a:ext cx="37338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9999" name="TextBox 53"/>
          <p:cNvSpPr txBox="1">
            <a:spLocks noChangeArrowheads="1"/>
          </p:cNvSpPr>
          <p:nvPr/>
        </p:nvSpPr>
        <p:spPr bwMode="auto">
          <a:xfrm>
            <a:off x="3048000" y="2600325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Row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Col 0</a:t>
            </a:r>
          </a:p>
        </p:txBody>
      </p:sp>
      <p:cxnSp>
        <p:nvCxnSpPr>
          <p:cNvPr id="55" name="Straight Arrow Connector 54"/>
          <p:cNvCxnSpPr>
            <a:endCxn id="119999" idx="3"/>
          </p:cNvCxnSpPr>
          <p:nvPr/>
        </p:nvCxnSpPr>
        <p:spPr>
          <a:xfrm rot="10800000" flipV="1">
            <a:off x="3505200" y="2819400"/>
            <a:ext cx="304800" cy="428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001" name="TextBox 55"/>
          <p:cNvSpPr txBox="1">
            <a:spLocks noChangeArrowheads="1"/>
          </p:cNvSpPr>
          <p:nvPr/>
        </p:nvSpPr>
        <p:spPr bwMode="auto">
          <a:xfrm>
            <a:off x="6096000" y="23114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 . 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38800" y="5486400"/>
            <a:ext cx="457200" cy="3048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8B</a:t>
            </a:r>
          </a:p>
        </p:txBody>
      </p:sp>
    </p:spTree>
    <p:extLst>
      <p:ext uri="{BB962C8B-B14F-4D97-AF65-F5344CB8AC3E}">
        <p14:creationId xmlns:p14="http://schemas.microsoft.com/office/powerpoint/2010/main" val="730839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Example: Transferring a cache 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133600"/>
            <a:ext cx="457200" cy="3429000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835" name="TextBox 4"/>
          <p:cNvSpPr txBox="1">
            <a:spLocks noChangeArrowheads="1"/>
          </p:cNvSpPr>
          <p:nvPr/>
        </p:nvSpPr>
        <p:spPr bwMode="auto">
          <a:xfrm>
            <a:off x="152400" y="1981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0xFFFF…F</a:t>
            </a:r>
          </a:p>
        </p:txBody>
      </p:sp>
      <p:sp>
        <p:nvSpPr>
          <p:cNvPr id="120836" name="TextBox 5"/>
          <p:cNvSpPr txBox="1">
            <a:spLocks noChangeArrowheads="1"/>
          </p:cNvSpPr>
          <p:nvPr/>
        </p:nvSpPr>
        <p:spPr bwMode="auto">
          <a:xfrm>
            <a:off x="152400" y="5376863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0x00</a:t>
            </a:r>
          </a:p>
        </p:txBody>
      </p:sp>
      <p:sp>
        <p:nvSpPr>
          <p:cNvPr id="120837" name="TextBox 6"/>
          <p:cNvSpPr txBox="1">
            <a:spLocks noChangeArrowheads="1"/>
          </p:cNvSpPr>
          <p:nvPr/>
        </p:nvSpPr>
        <p:spPr bwMode="auto">
          <a:xfrm>
            <a:off x="152400" y="4267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0x40</a:t>
            </a:r>
          </a:p>
        </p:txBody>
      </p:sp>
      <p:sp>
        <p:nvSpPr>
          <p:cNvPr id="120838" name="TextBox 7"/>
          <p:cNvSpPr txBox="1">
            <a:spLocks noChangeArrowheads="1"/>
          </p:cNvSpPr>
          <p:nvPr/>
        </p:nvSpPr>
        <p:spPr bwMode="auto">
          <a:xfrm rot="-5400000">
            <a:off x="292100" y="30607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...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181101" y="4991100"/>
            <a:ext cx="1141412" cy="15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43000" y="4419600"/>
            <a:ext cx="457200" cy="1143000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841" name="TextBox 14"/>
          <p:cNvSpPr txBox="1">
            <a:spLocks noChangeArrowheads="1"/>
          </p:cNvSpPr>
          <p:nvPr/>
        </p:nvSpPr>
        <p:spPr bwMode="auto">
          <a:xfrm>
            <a:off x="1752600" y="4724400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64B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cache block</a:t>
            </a:r>
          </a:p>
        </p:txBody>
      </p:sp>
      <p:sp>
        <p:nvSpPr>
          <p:cNvPr id="120842" name="TextBox 15"/>
          <p:cNvSpPr txBox="1">
            <a:spLocks noChangeArrowheads="1"/>
          </p:cNvSpPr>
          <p:nvPr/>
        </p:nvSpPr>
        <p:spPr bwMode="auto">
          <a:xfrm>
            <a:off x="304800" y="1447800"/>
            <a:ext cx="213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Physical memory space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81400" y="2212975"/>
            <a:ext cx="4724400" cy="979488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844" name="TextBox 69"/>
          <p:cNvSpPr txBox="1">
            <a:spLocks noChangeArrowheads="1"/>
          </p:cNvSpPr>
          <p:nvPr/>
        </p:nvSpPr>
        <p:spPr bwMode="auto">
          <a:xfrm>
            <a:off x="5715000" y="1843088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Rank 0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8608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7846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5184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4422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8514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752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37338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44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914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010" name="TextBox 39"/>
          <p:cNvSpPr txBox="1">
            <a:spLocks noChangeArrowheads="1"/>
          </p:cNvSpPr>
          <p:nvPr/>
        </p:nvSpPr>
        <p:spPr bwMode="auto">
          <a:xfrm>
            <a:off x="3733800" y="175577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0</a:t>
            </a:r>
          </a:p>
        </p:txBody>
      </p:sp>
      <p:sp>
        <p:nvSpPr>
          <p:cNvPr id="121011" name="TextBox 40"/>
          <p:cNvSpPr txBox="1">
            <a:spLocks noChangeArrowheads="1"/>
          </p:cNvSpPr>
          <p:nvPr/>
        </p:nvSpPr>
        <p:spPr bwMode="auto">
          <a:xfrm>
            <a:off x="4724400" y="1752600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1</a:t>
            </a:r>
          </a:p>
        </p:txBody>
      </p:sp>
      <p:sp>
        <p:nvSpPr>
          <p:cNvPr id="121012" name="TextBox 41"/>
          <p:cNvSpPr txBox="1">
            <a:spLocks noChangeArrowheads="1"/>
          </p:cNvSpPr>
          <p:nvPr/>
        </p:nvSpPr>
        <p:spPr bwMode="auto">
          <a:xfrm>
            <a:off x="7391400" y="175577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7</a:t>
            </a:r>
          </a:p>
        </p:txBody>
      </p:sp>
      <p:cxnSp>
        <p:nvCxnSpPr>
          <p:cNvPr id="43" name="Shape 9"/>
          <p:cNvCxnSpPr>
            <a:cxnSpLocks noChangeShapeType="1"/>
          </p:cNvCxnSpPr>
          <p:nvPr/>
        </p:nvCxnSpPr>
        <p:spPr bwMode="auto">
          <a:xfrm rot="5400000" flipH="1" flipV="1">
            <a:off x="3571082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1014" name="TextBox 43"/>
          <p:cNvSpPr txBox="1">
            <a:spLocks noChangeArrowheads="1"/>
          </p:cNvSpPr>
          <p:nvPr/>
        </p:nvSpPr>
        <p:spPr bwMode="auto">
          <a:xfrm rot="-5400000">
            <a:off x="3423444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&lt;0:7&gt;</a:t>
            </a:r>
          </a:p>
        </p:txBody>
      </p:sp>
      <p:cxnSp>
        <p:nvCxnSpPr>
          <p:cNvPr id="45" name="Shape 9"/>
          <p:cNvCxnSpPr>
            <a:cxnSpLocks noChangeShapeType="1"/>
          </p:cNvCxnSpPr>
          <p:nvPr/>
        </p:nvCxnSpPr>
        <p:spPr bwMode="auto">
          <a:xfrm rot="5400000" flipH="1" flipV="1">
            <a:off x="4571207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1016" name="TextBox 45"/>
          <p:cNvSpPr txBox="1">
            <a:spLocks noChangeArrowheads="1"/>
          </p:cNvSpPr>
          <p:nvPr/>
        </p:nvSpPr>
        <p:spPr bwMode="auto">
          <a:xfrm rot="-5400000">
            <a:off x="4423569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&lt;8:15&gt;</a:t>
            </a:r>
          </a:p>
        </p:txBody>
      </p:sp>
      <p:cxnSp>
        <p:nvCxnSpPr>
          <p:cNvPr id="47" name="Shape 9"/>
          <p:cNvCxnSpPr>
            <a:cxnSpLocks noChangeShapeType="1"/>
          </p:cNvCxnSpPr>
          <p:nvPr/>
        </p:nvCxnSpPr>
        <p:spPr bwMode="auto">
          <a:xfrm rot="5400000" flipH="1" flipV="1">
            <a:off x="7314407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1018" name="TextBox 47"/>
          <p:cNvSpPr txBox="1">
            <a:spLocks noChangeArrowheads="1"/>
          </p:cNvSpPr>
          <p:nvPr/>
        </p:nvSpPr>
        <p:spPr bwMode="auto">
          <a:xfrm rot="-5400000">
            <a:off x="7166769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&lt;56:63&gt;</a:t>
            </a:r>
          </a:p>
        </p:txBody>
      </p:sp>
      <p:cxnSp>
        <p:nvCxnSpPr>
          <p:cNvPr id="50" name="Shape 9"/>
          <p:cNvCxnSpPr>
            <a:cxnSpLocks noChangeShapeType="1"/>
          </p:cNvCxnSpPr>
          <p:nvPr/>
        </p:nvCxnSpPr>
        <p:spPr bwMode="auto">
          <a:xfrm rot="5400000" flipH="1" flipV="1">
            <a:off x="5333207" y="4955381"/>
            <a:ext cx="1066800" cy="1587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1020" name="TextBox 50"/>
          <p:cNvSpPr txBox="1">
            <a:spLocks noChangeArrowheads="1"/>
          </p:cNvSpPr>
          <p:nvPr/>
        </p:nvSpPr>
        <p:spPr bwMode="auto">
          <a:xfrm>
            <a:off x="5867400" y="4803775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Data &lt;0:63&gt;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82688" y="5227638"/>
            <a:ext cx="381000" cy="3048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8B</a:t>
            </a:r>
          </a:p>
        </p:txBody>
      </p:sp>
      <p:cxnSp>
        <p:nvCxnSpPr>
          <p:cNvPr id="53" name="Shape 9"/>
          <p:cNvCxnSpPr>
            <a:cxnSpLocks noChangeShapeType="1"/>
          </p:cNvCxnSpPr>
          <p:nvPr/>
        </p:nvCxnSpPr>
        <p:spPr bwMode="auto">
          <a:xfrm>
            <a:off x="4114800" y="4419600"/>
            <a:ext cx="37338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1023" name="TextBox 53"/>
          <p:cNvSpPr txBox="1">
            <a:spLocks noChangeArrowheads="1"/>
          </p:cNvSpPr>
          <p:nvPr/>
        </p:nvSpPr>
        <p:spPr bwMode="auto">
          <a:xfrm>
            <a:off x="3048000" y="2600325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Row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Col 1</a:t>
            </a:r>
          </a:p>
        </p:txBody>
      </p:sp>
      <p:cxnSp>
        <p:nvCxnSpPr>
          <p:cNvPr id="55" name="Straight Arrow Connector 54"/>
          <p:cNvCxnSpPr>
            <a:endCxn id="121023" idx="3"/>
          </p:cNvCxnSpPr>
          <p:nvPr/>
        </p:nvCxnSpPr>
        <p:spPr>
          <a:xfrm rot="10800000" flipV="1">
            <a:off x="3505200" y="2819400"/>
            <a:ext cx="457200" cy="428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025" name="TextBox 56"/>
          <p:cNvSpPr txBox="1">
            <a:spLocks noChangeArrowheads="1"/>
          </p:cNvSpPr>
          <p:nvPr/>
        </p:nvSpPr>
        <p:spPr bwMode="auto">
          <a:xfrm>
            <a:off x="6096000" y="23114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505991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Example: Transferring a cache 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133600"/>
            <a:ext cx="457200" cy="3429000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859" name="TextBox 4"/>
          <p:cNvSpPr txBox="1">
            <a:spLocks noChangeArrowheads="1"/>
          </p:cNvSpPr>
          <p:nvPr/>
        </p:nvSpPr>
        <p:spPr bwMode="auto">
          <a:xfrm>
            <a:off x="152400" y="1981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0xFFFF…F</a:t>
            </a:r>
          </a:p>
        </p:txBody>
      </p:sp>
      <p:sp>
        <p:nvSpPr>
          <p:cNvPr id="121860" name="TextBox 5"/>
          <p:cNvSpPr txBox="1">
            <a:spLocks noChangeArrowheads="1"/>
          </p:cNvSpPr>
          <p:nvPr/>
        </p:nvSpPr>
        <p:spPr bwMode="auto">
          <a:xfrm>
            <a:off x="152400" y="5376863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0x00</a:t>
            </a:r>
          </a:p>
        </p:txBody>
      </p:sp>
      <p:sp>
        <p:nvSpPr>
          <p:cNvPr id="121861" name="TextBox 6"/>
          <p:cNvSpPr txBox="1">
            <a:spLocks noChangeArrowheads="1"/>
          </p:cNvSpPr>
          <p:nvPr/>
        </p:nvSpPr>
        <p:spPr bwMode="auto">
          <a:xfrm>
            <a:off x="152400" y="4267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0x40</a:t>
            </a:r>
          </a:p>
        </p:txBody>
      </p:sp>
      <p:sp>
        <p:nvSpPr>
          <p:cNvPr id="121862" name="TextBox 7"/>
          <p:cNvSpPr txBox="1">
            <a:spLocks noChangeArrowheads="1"/>
          </p:cNvSpPr>
          <p:nvPr/>
        </p:nvSpPr>
        <p:spPr bwMode="auto">
          <a:xfrm rot="-5400000">
            <a:off x="292100" y="30607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...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181101" y="4991100"/>
            <a:ext cx="1141412" cy="15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43000" y="4419600"/>
            <a:ext cx="457200" cy="1143000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865" name="TextBox 14"/>
          <p:cNvSpPr txBox="1">
            <a:spLocks noChangeArrowheads="1"/>
          </p:cNvSpPr>
          <p:nvPr/>
        </p:nvSpPr>
        <p:spPr bwMode="auto">
          <a:xfrm>
            <a:off x="1752600" y="4724400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64B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cache block</a:t>
            </a:r>
          </a:p>
        </p:txBody>
      </p:sp>
      <p:sp>
        <p:nvSpPr>
          <p:cNvPr id="121866" name="TextBox 15"/>
          <p:cNvSpPr txBox="1">
            <a:spLocks noChangeArrowheads="1"/>
          </p:cNvSpPr>
          <p:nvPr/>
        </p:nvSpPr>
        <p:spPr bwMode="auto">
          <a:xfrm>
            <a:off x="304800" y="1447800"/>
            <a:ext cx="213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Physical memory space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81400" y="2212975"/>
            <a:ext cx="4724400" cy="979488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868" name="TextBox 69"/>
          <p:cNvSpPr txBox="1">
            <a:spLocks noChangeArrowheads="1"/>
          </p:cNvSpPr>
          <p:nvPr/>
        </p:nvSpPr>
        <p:spPr bwMode="auto">
          <a:xfrm>
            <a:off x="5715000" y="1843088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Rank 0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8608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7846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5184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4422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8514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752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37338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44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914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034" name="TextBox 39"/>
          <p:cNvSpPr txBox="1">
            <a:spLocks noChangeArrowheads="1"/>
          </p:cNvSpPr>
          <p:nvPr/>
        </p:nvSpPr>
        <p:spPr bwMode="auto">
          <a:xfrm>
            <a:off x="3733800" y="175577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0</a:t>
            </a:r>
          </a:p>
        </p:txBody>
      </p:sp>
      <p:sp>
        <p:nvSpPr>
          <p:cNvPr id="122035" name="TextBox 40"/>
          <p:cNvSpPr txBox="1">
            <a:spLocks noChangeArrowheads="1"/>
          </p:cNvSpPr>
          <p:nvPr/>
        </p:nvSpPr>
        <p:spPr bwMode="auto">
          <a:xfrm>
            <a:off x="4724400" y="1752600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1</a:t>
            </a:r>
          </a:p>
        </p:txBody>
      </p:sp>
      <p:sp>
        <p:nvSpPr>
          <p:cNvPr id="122036" name="TextBox 41"/>
          <p:cNvSpPr txBox="1">
            <a:spLocks noChangeArrowheads="1"/>
          </p:cNvSpPr>
          <p:nvPr/>
        </p:nvSpPr>
        <p:spPr bwMode="auto">
          <a:xfrm>
            <a:off x="7391400" y="175577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7</a:t>
            </a:r>
          </a:p>
        </p:txBody>
      </p:sp>
      <p:cxnSp>
        <p:nvCxnSpPr>
          <p:cNvPr id="43" name="Shape 9"/>
          <p:cNvCxnSpPr>
            <a:cxnSpLocks noChangeShapeType="1"/>
          </p:cNvCxnSpPr>
          <p:nvPr/>
        </p:nvCxnSpPr>
        <p:spPr bwMode="auto">
          <a:xfrm rot="5400000" flipH="1" flipV="1">
            <a:off x="3571082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2038" name="TextBox 43"/>
          <p:cNvSpPr txBox="1">
            <a:spLocks noChangeArrowheads="1"/>
          </p:cNvSpPr>
          <p:nvPr/>
        </p:nvSpPr>
        <p:spPr bwMode="auto">
          <a:xfrm rot="-5400000">
            <a:off x="3423444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&lt;0:7&gt;</a:t>
            </a:r>
          </a:p>
        </p:txBody>
      </p:sp>
      <p:cxnSp>
        <p:nvCxnSpPr>
          <p:cNvPr id="45" name="Shape 9"/>
          <p:cNvCxnSpPr>
            <a:cxnSpLocks noChangeShapeType="1"/>
          </p:cNvCxnSpPr>
          <p:nvPr/>
        </p:nvCxnSpPr>
        <p:spPr bwMode="auto">
          <a:xfrm rot="5400000" flipH="1" flipV="1">
            <a:off x="4571207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2040" name="TextBox 45"/>
          <p:cNvSpPr txBox="1">
            <a:spLocks noChangeArrowheads="1"/>
          </p:cNvSpPr>
          <p:nvPr/>
        </p:nvSpPr>
        <p:spPr bwMode="auto">
          <a:xfrm rot="-5400000">
            <a:off x="4423569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&lt;8:15&gt;</a:t>
            </a:r>
          </a:p>
        </p:txBody>
      </p:sp>
      <p:cxnSp>
        <p:nvCxnSpPr>
          <p:cNvPr id="47" name="Shape 9"/>
          <p:cNvCxnSpPr>
            <a:cxnSpLocks noChangeShapeType="1"/>
          </p:cNvCxnSpPr>
          <p:nvPr/>
        </p:nvCxnSpPr>
        <p:spPr bwMode="auto">
          <a:xfrm rot="5400000" flipH="1" flipV="1">
            <a:off x="7314407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2042" name="TextBox 47"/>
          <p:cNvSpPr txBox="1">
            <a:spLocks noChangeArrowheads="1"/>
          </p:cNvSpPr>
          <p:nvPr/>
        </p:nvSpPr>
        <p:spPr bwMode="auto">
          <a:xfrm rot="-5400000">
            <a:off x="7166769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&lt;56:63&gt;</a:t>
            </a:r>
          </a:p>
        </p:txBody>
      </p:sp>
      <p:cxnSp>
        <p:nvCxnSpPr>
          <p:cNvPr id="49" name="Shape 9"/>
          <p:cNvCxnSpPr>
            <a:cxnSpLocks noChangeShapeType="1"/>
          </p:cNvCxnSpPr>
          <p:nvPr/>
        </p:nvCxnSpPr>
        <p:spPr bwMode="auto">
          <a:xfrm>
            <a:off x="4114800" y="4419600"/>
            <a:ext cx="37338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Shape 9"/>
          <p:cNvCxnSpPr>
            <a:cxnSpLocks noChangeShapeType="1"/>
          </p:cNvCxnSpPr>
          <p:nvPr/>
        </p:nvCxnSpPr>
        <p:spPr bwMode="auto">
          <a:xfrm rot="5400000" flipH="1" flipV="1">
            <a:off x="5333207" y="4955381"/>
            <a:ext cx="1066800" cy="1587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2045" name="TextBox 50"/>
          <p:cNvSpPr txBox="1">
            <a:spLocks noChangeArrowheads="1"/>
          </p:cNvSpPr>
          <p:nvPr/>
        </p:nvSpPr>
        <p:spPr bwMode="auto">
          <a:xfrm>
            <a:off x="5867400" y="4803775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Data &lt;0:63&gt;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82688" y="5227638"/>
            <a:ext cx="381000" cy="3048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8B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89038" y="4845050"/>
            <a:ext cx="381000" cy="3048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8B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 flipV="1">
            <a:off x="3505200" y="2819400"/>
            <a:ext cx="457200" cy="428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049" name="TextBox 57"/>
          <p:cNvSpPr txBox="1">
            <a:spLocks noChangeArrowheads="1"/>
          </p:cNvSpPr>
          <p:nvPr/>
        </p:nvSpPr>
        <p:spPr bwMode="auto">
          <a:xfrm>
            <a:off x="3048000" y="2600325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Row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Col 1</a:t>
            </a:r>
          </a:p>
        </p:txBody>
      </p:sp>
      <p:sp>
        <p:nvSpPr>
          <p:cNvPr id="122050" name="TextBox 59"/>
          <p:cNvSpPr txBox="1">
            <a:spLocks noChangeArrowheads="1"/>
          </p:cNvSpPr>
          <p:nvPr/>
        </p:nvSpPr>
        <p:spPr bwMode="auto">
          <a:xfrm>
            <a:off x="6096000" y="23114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 . 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38800" y="5486400"/>
            <a:ext cx="457200" cy="3048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8B</a:t>
            </a:r>
          </a:p>
        </p:txBody>
      </p:sp>
    </p:spTree>
    <p:extLst>
      <p:ext uri="{BB962C8B-B14F-4D97-AF65-F5344CB8AC3E}">
        <p14:creationId xmlns:p14="http://schemas.microsoft.com/office/powerpoint/2010/main" val="1977172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Example: Transferring a cache 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133600"/>
            <a:ext cx="457200" cy="3429000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883" name="TextBox 4"/>
          <p:cNvSpPr txBox="1">
            <a:spLocks noChangeArrowheads="1"/>
          </p:cNvSpPr>
          <p:nvPr/>
        </p:nvSpPr>
        <p:spPr bwMode="auto">
          <a:xfrm>
            <a:off x="152400" y="1981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0xFFFF…F</a:t>
            </a:r>
          </a:p>
        </p:txBody>
      </p:sp>
      <p:sp>
        <p:nvSpPr>
          <p:cNvPr id="122884" name="TextBox 5"/>
          <p:cNvSpPr txBox="1">
            <a:spLocks noChangeArrowheads="1"/>
          </p:cNvSpPr>
          <p:nvPr/>
        </p:nvSpPr>
        <p:spPr bwMode="auto">
          <a:xfrm>
            <a:off x="152400" y="5376863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0x00</a:t>
            </a:r>
          </a:p>
        </p:txBody>
      </p:sp>
      <p:sp>
        <p:nvSpPr>
          <p:cNvPr id="122885" name="TextBox 6"/>
          <p:cNvSpPr txBox="1">
            <a:spLocks noChangeArrowheads="1"/>
          </p:cNvSpPr>
          <p:nvPr/>
        </p:nvSpPr>
        <p:spPr bwMode="auto">
          <a:xfrm>
            <a:off x="152400" y="4267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0x40</a:t>
            </a:r>
          </a:p>
        </p:txBody>
      </p:sp>
      <p:sp>
        <p:nvSpPr>
          <p:cNvPr id="122886" name="TextBox 7"/>
          <p:cNvSpPr txBox="1">
            <a:spLocks noChangeArrowheads="1"/>
          </p:cNvSpPr>
          <p:nvPr/>
        </p:nvSpPr>
        <p:spPr bwMode="auto">
          <a:xfrm rot="-5400000">
            <a:off x="292100" y="30607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...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181101" y="4991100"/>
            <a:ext cx="1141412" cy="15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43000" y="4419600"/>
            <a:ext cx="457200" cy="1143000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889" name="TextBox 14"/>
          <p:cNvSpPr txBox="1">
            <a:spLocks noChangeArrowheads="1"/>
          </p:cNvSpPr>
          <p:nvPr/>
        </p:nvSpPr>
        <p:spPr bwMode="auto">
          <a:xfrm>
            <a:off x="1752600" y="4724400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64B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cache block</a:t>
            </a:r>
          </a:p>
        </p:txBody>
      </p:sp>
      <p:sp>
        <p:nvSpPr>
          <p:cNvPr id="122890" name="TextBox 15"/>
          <p:cNvSpPr txBox="1">
            <a:spLocks noChangeArrowheads="1"/>
          </p:cNvSpPr>
          <p:nvPr/>
        </p:nvSpPr>
        <p:spPr bwMode="auto">
          <a:xfrm>
            <a:off x="304800" y="1447800"/>
            <a:ext cx="213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Physical memory space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81400" y="2212975"/>
            <a:ext cx="4724400" cy="979488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892" name="TextBox 69"/>
          <p:cNvSpPr txBox="1">
            <a:spLocks noChangeArrowheads="1"/>
          </p:cNvSpPr>
          <p:nvPr/>
        </p:nvSpPr>
        <p:spPr bwMode="auto">
          <a:xfrm>
            <a:off x="5715000" y="1843088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Rank 0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8608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7846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5184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4422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8514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752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37338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44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914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058" name="TextBox 39"/>
          <p:cNvSpPr txBox="1">
            <a:spLocks noChangeArrowheads="1"/>
          </p:cNvSpPr>
          <p:nvPr/>
        </p:nvSpPr>
        <p:spPr bwMode="auto">
          <a:xfrm>
            <a:off x="3733800" y="175577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0</a:t>
            </a:r>
          </a:p>
        </p:txBody>
      </p:sp>
      <p:sp>
        <p:nvSpPr>
          <p:cNvPr id="123059" name="TextBox 40"/>
          <p:cNvSpPr txBox="1">
            <a:spLocks noChangeArrowheads="1"/>
          </p:cNvSpPr>
          <p:nvPr/>
        </p:nvSpPr>
        <p:spPr bwMode="auto">
          <a:xfrm>
            <a:off x="4724400" y="1752600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1</a:t>
            </a:r>
          </a:p>
        </p:txBody>
      </p:sp>
      <p:sp>
        <p:nvSpPr>
          <p:cNvPr id="123060" name="TextBox 41"/>
          <p:cNvSpPr txBox="1">
            <a:spLocks noChangeArrowheads="1"/>
          </p:cNvSpPr>
          <p:nvPr/>
        </p:nvSpPr>
        <p:spPr bwMode="auto">
          <a:xfrm>
            <a:off x="7391400" y="175577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Chip 7</a:t>
            </a:r>
          </a:p>
        </p:txBody>
      </p:sp>
      <p:cxnSp>
        <p:nvCxnSpPr>
          <p:cNvPr id="43" name="Shape 9"/>
          <p:cNvCxnSpPr>
            <a:cxnSpLocks noChangeShapeType="1"/>
          </p:cNvCxnSpPr>
          <p:nvPr/>
        </p:nvCxnSpPr>
        <p:spPr bwMode="auto">
          <a:xfrm rot="5400000" flipH="1" flipV="1">
            <a:off x="3571082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062" name="TextBox 43"/>
          <p:cNvSpPr txBox="1">
            <a:spLocks noChangeArrowheads="1"/>
          </p:cNvSpPr>
          <p:nvPr/>
        </p:nvSpPr>
        <p:spPr bwMode="auto">
          <a:xfrm rot="-5400000">
            <a:off x="3423444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&lt;0:7&gt;</a:t>
            </a:r>
          </a:p>
        </p:txBody>
      </p:sp>
      <p:cxnSp>
        <p:nvCxnSpPr>
          <p:cNvPr id="45" name="Shape 9"/>
          <p:cNvCxnSpPr>
            <a:cxnSpLocks noChangeShapeType="1"/>
          </p:cNvCxnSpPr>
          <p:nvPr/>
        </p:nvCxnSpPr>
        <p:spPr bwMode="auto">
          <a:xfrm rot="5400000" flipH="1" flipV="1">
            <a:off x="4571207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064" name="TextBox 45"/>
          <p:cNvSpPr txBox="1">
            <a:spLocks noChangeArrowheads="1"/>
          </p:cNvSpPr>
          <p:nvPr/>
        </p:nvSpPr>
        <p:spPr bwMode="auto">
          <a:xfrm rot="-5400000">
            <a:off x="4423569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&lt;8:15&gt;</a:t>
            </a:r>
          </a:p>
        </p:txBody>
      </p:sp>
      <p:cxnSp>
        <p:nvCxnSpPr>
          <p:cNvPr id="47" name="Shape 9"/>
          <p:cNvCxnSpPr>
            <a:cxnSpLocks noChangeShapeType="1"/>
          </p:cNvCxnSpPr>
          <p:nvPr/>
        </p:nvCxnSpPr>
        <p:spPr bwMode="auto">
          <a:xfrm rot="5400000" flipH="1" flipV="1">
            <a:off x="7314407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066" name="TextBox 47"/>
          <p:cNvSpPr txBox="1">
            <a:spLocks noChangeArrowheads="1"/>
          </p:cNvSpPr>
          <p:nvPr/>
        </p:nvSpPr>
        <p:spPr bwMode="auto">
          <a:xfrm rot="-5400000">
            <a:off x="7166769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&lt;56:63&gt;</a:t>
            </a:r>
          </a:p>
        </p:txBody>
      </p:sp>
      <p:cxnSp>
        <p:nvCxnSpPr>
          <p:cNvPr id="49" name="Shape 9"/>
          <p:cNvCxnSpPr>
            <a:cxnSpLocks noChangeShapeType="1"/>
          </p:cNvCxnSpPr>
          <p:nvPr/>
        </p:nvCxnSpPr>
        <p:spPr bwMode="auto">
          <a:xfrm>
            <a:off x="4114800" y="4419600"/>
            <a:ext cx="37338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Shape 9"/>
          <p:cNvCxnSpPr>
            <a:cxnSpLocks noChangeShapeType="1"/>
          </p:cNvCxnSpPr>
          <p:nvPr/>
        </p:nvCxnSpPr>
        <p:spPr bwMode="auto">
          <a:xfrm rot="5400000" flipH="1" flipV="1">
            <a:off x="5333207" y="4955381"/>
            <a:ext cx="1066800" cy="1587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069" name="TextBox 50"/>
          <p:cNvSpPr txBox="1">
            <a:spLocks noChangeArrowheads="1"/>
          </p:cNvSpPr>
          <p:nvPr/>
        </p:nvSpPr>
        <p:spPr bwMode="auto">
          <a:xfrm>
            <a:off x="5867400" y="4803775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Data &lt;0:63&gt;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82688" y="5227638"/>
            <a:ext cx="381000" cy="3048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8B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89038" y="4845050"/>
            <a:ext cx="381000" cy="3048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8B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 flipV="1">
            <a:off x="3505200" y="2819400"/>
            <a:ext cx="457200" cy="428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73" name="TextBox 57"/>
          <p:cNvSpPr txBox="1">
            <a:spLocks noChangeArrowheads="1"/>
          </p:cNvSpPr>
          <p:nvPr/>
        </p:nvSpPr>
        <p:spPr bwMode="auto">
          <a:xfrm>
            <a:off x="3048000" y="2600325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Row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Col 1</a:t>
            </a:r>
          </a:p>
        </p:txBody>
      </p:sp>
      <p:sp>
        <p:nvSpPr>
          <p:cNvPr id="123074" name="TextBox 58"/>
          <p:cNvSpPr txBox="1">
            <a:spLocks noChangeArrowheads="1"/>
          </p:cNvSpPr>
          <p:nvPr/>
        </p:nvSpPr>
        <p:spPr bwMode="auto">
          <a:xfrm>
            <a:off x="2133600" y="5638800"/>
            <a:ext cx="6705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A 64B cache block takes 8 I/O cycles to transfer.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During the process, 8 columns are read sequentially.</a:t>
            </a:r>
          </a:p>
        </p:txBody>
      </p:sp>
      <p:sp>
        <p:nvSpPr>
          <p:cNvPr id="123075" name="TextBox 53"/>
          <p:cNvSpPr txBox="1">
            <a:spLocks noChangeArrowheads="1"/>
          </p:cNvSpPr>
          <p:nvPr/>
        </p:nvSpPr>
        <p:spPr bwMode="auto">
          <a:xfrm>
            <a:off x="6096000" y="23114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014918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dirty="0">
                <a:ea typeface="+mj-ea"/>
              </a:rPr>
              <a:t>Latency Components: Basic DRAM Operation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CPU </a:t>
            </a:r>
            <a:r>
              <a:rPr lang="en-US" dirty="0">
                <a:latin typeface="Tahoma" charset="0"/>
                <a:cs typeface="Arial" charset="0"/>
              </a:rPr>
              <a:t>→ controller transfer time</a:t>
            </a:r>
          </a:p>
          <a:p>
            <a:r>
              <a:rPr lang="en-US" dirty="0">
                <a:latin typeface="Tahoma" charset="0"/>
                <a:cs typeface="Arial" charset="0"/>
              </a:rPr>
              <a:t>Controller latency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cs typeface="Arial" charset="0"/>
              </a:rPr>
              <a:t>Queuing &amp; scheduling delay at the controller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cs typeface="Arial" charset="0"/>
              </a:rPr>
              <a:t>Access converted to basic commands</a:t>
            </a:r>
          </a:p>
          <a:p>
            <a:r>
              <a:rPr lang="en-US" dirty="0">
                <a:latin typeface="Tahoma" charset="0"/>
                <a:cs typeface="Arial" charset="0"/>
              </a:rPr>
              <a:t>Controller → DRAM transfer time</a:t>
            </a:r>
          </a:p>
          <a:p>
            <a:r>
              <a:rPr lang="en-US" dirty="0">
                <a:latin typeface="Tahoma" charset="0"/>
                <a:cs typeface="Arial" charset="0"/>
              </a:rPr>
              <a:t>DRAM bank latency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cs typeface="Arial" charset="0"/>
              </a:rPr>
              <a:t>Simple CAS (column address strobe) if row is </a:t>
            </a:r>
            <a:r>
              <a:rPr lang="ja-JP" altLang="en-US" dirty="0">
                <a:latin typeface="Tahoma" charset="0"/>
                <a:ea typeface="ＭＳ Ｐゴシック" charset="0"/>
                <a:cs typeface="Arial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  <a:cs typeface="Arial" charset="0"/>
              </a:rPr>
              <a:t>open</a:t>
            </a:r>
            <a:r>
              <a:rPr lang="ja-JP" altLang="en-US" dirty="0">
                <a:latin typeface="Tahoma" charset="0"/>
                <a:ea typeface="ＭＳ Ｐゴシック" charset="0"/>
                <a:cs typeface="Arial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  <a:cs typeface="Arial" charset="0"/>
              </a:rPr>
              <a:t> OR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cs typeface="Arial" charset="0"/>
              </a:rPr>
              <a:t>RAS (row address strobe) + CAS if array </a:t>
            </a:r>
            <a:r>
              <a:rPr lang="en-US" dirty="0" err="1">
                <a:latin typeface="Tahoma" charset="0"/>
                <a:ea typeface="ＭＳ Ｐゴシック" charset="0"/>
                <a:cs typeface="Arial" charset="0"/>
              </a:rPr>
              <a:t>precharged</a:t>
            </a:r>
            <a:r>
              <a:rPr lang="en-US" dirty="0">
                <a:latin typeface="Tahoma" charset="0"/>
                <a:ea typeface="ＭＳ Ｐゴシック" charset="0"/>
                <a:cs typeface="Arial" charset="0"/>
              </a:rPr>
              <a:t> OR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cs typeface="Arial" charset="0"/>
              </a:rPr>
              <a:t>PRE + RAS + CAS (worst case)</a:t>
            </a:r>
          </a:p>
          <a:p>
            <a:r>
              <a:rPr lang="en-US" dirty="0">
                <a:latin typeface="Tahoma" charset="0"/>
                <a:cs typeface="Arial" charset="0"/>
              </a:rPr>
              <a:t>DRAM → Controller transfer time</a:t>
            </a:r>
          </a:p>
          <a:p>
            <a:pPr lvl="1"/>
            <a:r>
              <a:rPr lang="en-US" dirty="0">
                <a:latin typeface="Tahoma" charset="0"/>
                <a:cs typeface="Arial" charset="0"/>
              </a:rPr>
              <a:t>Bus latency (BL)</a:t>
            </a:r>
          </a:p>
          <a:p>
            <a:r>
              <a:rPr lang="en-US" dirty="0">
                <a:latin typeface="Tahoma" charset="0"/>
                <a:cs typeface="Arial" charset="0"/>
              </a:rPr>
              <a:t>Controller to CPU transfer time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7499F2-3369-BD45-AA7D-5A83C601C8C8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46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/>
          <p:cNvSpPr>
            <a:spLocks noGrp="1"/>
          </p:cNvSpPr>
          <p:nvPr>
            <p:ph type="title"/>
          </p:nvPr>
        </p:nvSpPr>
        <p:spPr>
          <a:xfrm>
            <a:off x="300038" y="152400"/>
            <a:ext cx="8843962" cy="1066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dirty="0">
                <a:ea typeface="+mj-ea"/>
              </a:rPr>
              <a:t>Multiple Banks (Interleaving) and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33" y="1295400"/>
            <a:ext cx="89154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Multiple banks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Enable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concurrent DRAM accesses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Bits in address determine which bank an address resides in</a:t>
            </a:r>
          </a:p>
          <a:p>
            <a:r>
              <a:rPr lang="en-US" dirty="0">
                <a:latin typeface="Tahoma" charset="0"/>
              </a:rPr>
              <a:t>Multiple independent channels serve the same purpose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But they are even better because they have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separate data buses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Increased bus bandwidth</a:t>
            </a:r>
          </a:p>
          <a:p>
            <a:pPr lvl="1"/>
            <a:endParaRPr lang="en-US" dirty="0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Enabling more concurrency requires reducing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Bank conflicts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Channel conflicts</a:t>
            </a:r>
          </a:p>
          <a:p>
            <a:r>
              <a:rPr lang="en-US" dirty="0">
                <a:latin typeface="Tahoma" charset="0"/>
              </a:rPr>
              <a:t>How to select/randomize bank/channel indices in address?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Lower order bits have more entropy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Randomizing hash functions (XOR of different address bits)</a:t>
            </a:r>
          </a:p>
          <a:p>
            <a:pPr lvl="1"/>
            <a:endParaRPr lang="en-US" dirty="0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32C247-D2EF-E549-AC01-40D30E25CF17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7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Recap: </a:t>
            </a:r>
            <a:r>
              <a:rPr lang="en-US" dirty="0"/>
              <a:t>Banking in Cray-1</a:t>
            </a:r>
          </a:p>
        </p:txBody>
      </p:sp>
      <p:sp>
        <p:nvSpPr>
          <p:cNvPr id="4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E407E832-8F73-49EC-9FFF-EC6242640E09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3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686083" name="Rectangle 3"/>
          <p:cNvSpPr>
            <a:spLocks noChangeArrowheads="1"/>
          </p:cNvSpPr>
          <p:nvPr/>
        </p:nvSpPr>
        <p:spPr bwMode="auto">
          <a:xfrm>
            <a:off x="615950" y="1835150"/>
            <a:ext cx="1206500" cy="1054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/>
              <a:t>Bank</a:t>
            </a:r>
          </a:p>
          <a:p>
            <a:pPr algn="ctr" eaLnBrk="0" hangingPunct="0"/>
            <a:r>
              <a:rPr lang="en-US" sz="1800"/>
              <a:t>0</a:t>
            </a:r>
          </a:p>
        </p:txBody>
      </p:sp>
      <p:sp>
        <p:nvSpPr>
          <p:cNvPr id="686084" name="Rectangle 4"/>
          <p:cNvSpPr>
            <a:spLocks noChangeArrowheads="1"/>
          </p:cNvSpPr>
          <p:nvPr/>
        </p:nvSpPr>
        <p:spPr bwMode="auto">
          <a:xfrm>
            <a:off x="1911350" y="1835150"/>
            <a:ext cx="1206500" cy="1054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/>
              <a:t>Bank</a:t>
            </a:r>
          </a:p>
          <a:p>
            <a:pPr algn="ctr" eaLnBrk="0" hangingPunct="0"/>
            <a:r>
              <a:rPr lang="en-US" sz="1800"/>
              <a:t>1</a:t>
            </a:r>
          </a:p>
        </p:txBody>
      </p:sp>
      <p:sp>
        <p:nvSpPr>
          <p:cNvPr id="686085" name="Line 5"/>
          <p:cNvSpPr>
            <a:spLocks noChangeShapeType="1"/>
          </p:cNvSpPr>
          <p:nvPr/>
        </p:nvSpPr>
        <p:spPr bwMode="auto">
          <a:xfrm>
            <a:off x="4572000" y="22860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086" name="Rectangle 6"/>
          <p:cNvSpPr>
            <a:spLocks noChangeArrowheads="1"/>
          </p:cNvSpPr>
          <p:nvPr/>
        </p:nvSpPr>
        <p:spPr bwMode="auto">
          <a:xfrm>
            <a:off x="615950" y="3206750"/>
            <a:ext cx="5207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MDR</a:t>
            </a:r>
          </a:p>
        </p:txBody>
      </p:sp>
      <p:sp>
        <p:nvSpPr>
          <p:cNvPr id="686087" name="Rectangle 7"/>
          <p:cNvSpPr>
            <a:spLocks noChangeArrowheads="1"/>
          </p:cNvSpPr>
          <p:nvPr/>
        </p:nvSpPr>
        <p:spPr bwMode="auto">
          <a:xfrm>
            <a:off x="1225550" y="3206750"/>
            <a:ext cx="5969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MAR</a:t>
            </a:r>
          </a:p>
        </p:txBody>
      </p:sp>
      <p:sp>
        <p:nvSpPr>
          <p:cNvPr id="686088" name="Rectangle 8"/>
          <p:cNvSpPr>
            <a:spLocks noChangeArrowheads="1"/>
          </p:cNvSpPr>
          <p:nvPr/>
        </p:nvSpPr>
        <p:spPr bwMode="auto">
          <a:xfrm>
            <a:off x="3206750" y="1835150"/>
            <a:ext cx="1206500" cy="1054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/>
              <a:t>Bank</a:t>
            </a:r>
          </a:p>
          <a:p>
            <a:pPr algn="ctr" eaLnBrk="0" hangingPunct="0"/>
            <a:r>
              <a:rPr lang="en-US" sz="1800"/>
              <a:t>2</a:t>
            </a:r>
          </a:p>
        </p:txBody>
      </p:sp>
      <p:sp>
        <p:nvSpPr>
          <p:cNvPr id="686089" name="Rectangle 9"/>
          <p:cNvSpPr>
            <a:spLocks noChangeArrowheads="1"/>
          </p:cNvSpPr>
          <p:nvPr/>
        </p:nvSpPr>
        <p:spPr bwMode="auto">
          <a:xfrm>
            <a:off x="7016750" y="1835150"/>
            <a:ext cx="1206500" cy="1054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/>
              <a:t>Bank</a:t>
            </a:r>
          </a:p>
          <a:p>
            <a:pPr algn="ctr" eaLnBrk="0" hangingPunct="0"/>
            <a:r>
              <a:rPr lang="en-US" sz="1800"/>
              <a:t>15</a:t>
            </a:r>
          </a:p>
        </p:txBody>
      </p:sp>
      <p:sp>
        <p:nvSpPr>
          <p:cNvPr id="686090" name="Rectangle 10"/>
          <p:cNvSpPr>
            <a:spLocks noChangeArrowheads="1"/>
          </p:cNvSpPr>
          <p:nvPr/>
        </p:nvSpPr>
        <p:spPr bwMode="auto">
          <a:xfrm>
            <a:off x="1911350" y="3206750"/>
            <a:ext cx="5207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MDR</a:t>
            </a:r>
          </a:p>
        </p:txBody>
      </p:sp>
      <p:sp>
        <p:nvSpPr>
          <p:cNvPr id="686091" name="Rectangle 11"/>
          <p:cNvSpPr>
            <a:spLocks noChangeArrowheads="1"/>
          </p:cNvSpPr>
          <p:nvPr/>
        </p:nvSpPr>
        <p:spPr bwMode="auto">
          <a:xfrm>
            <a:off x="2520950" y="3206750"/>
            <a:ext cx="5969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MAR</a:t>
            </a:r>
          </a:p>
        </p:txBody>
      </p:sp>
      <p:sp>
        <p:nvSpPr>
          <p:cNvPr id="686092" name="Rectangle 12"/>
          <p:cNvSpPr>
            <a:spLocks noChangeArrowheads="1"/>
          </p:cNvSpPr>
          <p:nvPr/>
        </p:nvSpPr>
        <p:spPr bwMode="auto">
          <a:xfrm>
            <a:off x="3206750" y="3206750"/>
            <a:ext cx="5207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MDR</a:t>
            </a:r>
          </a:p>
        </p:txBody>
      </p:sp>
      <p:sp>
        <p:nvSpPr>
          <p:cNvPr id="686093" name="Rectangle 13"/>
          <p:cNvSpPr>
            <a:spLocks noChangeArrowheads="1"/>
          </p:cNvSpPr>
          <p:nvPr/>
        </p:nvSpPr>
        <p:spPr bwMode="auto">
          <a:xfrm>
            <a:off x="3816350" y="3206750"/>
            <a:ext cx="5969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MAR</a:t>
            </a:r>
          </a:p>
        </p:txBody>
      </p:sp>
      <p:sp>
        <p:nvSpPr>
          <p:cNvPr id="686094" name="Rectangle 14"/>
          <p:cNvSpPr>
            <a:spLocks noChangeArrowheads="1"/>
          </p:cNvSpPr>
          <p:nvPr/>
        </p:nvSpPr>
        <p:spPr bwMode="auto">
          <a:xfrm>
            <a:off x="7016750" y="3206750"/>
            <a:ext cx="5207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MDR</a:t>
            </a:r>
          </a:p>
        </p:txBody>
      </p:sp>
      <p:sp>
        <p:nvSpPr>
          <p:cNvPr id="686095" name="Rectangle 15"/>
          <p:cNvSpPr>
            <a:spLocks noChangeArrowheads="1"/>
          </p:cNvSpPr>
          <p:nvPr/>
        </p:nvSpPr>
        <p:spPr bwMode="auto">
          <a:xfrm>
            <a:off x="7626350" y="3206750"/>
            <a:ext cx="5969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MAR</a:t>
            </a:r>
          </a:p>
        </p:txBody>
      </p:sp>
      <p:sp>
        <p:nvSpPr>
          <p:cNvPr id="686096" name="Line 16"/>
          <p:cNvSpPr>
            <a:spLocks noChangeShapeType="1"/>
          </p:cNvSpPr>
          <p:nvPr/>
        </p:nvSpPr>
        <p:spPr bwMode="auto">
          <a:xfrm>
            <a:off x="609600" y="4343400"/>
            <a:ext cx="7620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097" name="Line 17"/>
          <p:cNvSpPr>
            <a:spLocks noChangeShapeType="1"/>
          </p:cNvSpPr>
          <p:nvPr/>
        </p:nvSpPr>
        <p:spPr bwMode="auto">
          <a:xfrm>
            <a:off x="914400" y="35814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098" name="Line 18"/>
          <p:cNvSpPr>
            <a:spLocks noChangeShapeType="1"/>
          </p:cNvSpPr>
          <p:nvPr/>
        </p:nvSpPr>
        <p:spPr bwMode="auto">
          <a:xfrm>
            <a:off x="2209800" y="35814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099" name="Line 19"/>
          <p:cNvSpPr>
            <a:spLocks noChangeShapeType="1"/>
          </p:cNvSpPr>
          <p:nvPr/>
        </p:nvSpPr>
        <p:spPr bwMode="auto">
          <a:xfrm>
            <a:off x="3505200" y="35814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00" name="Line 20"/>
          <p:cNvSpPr>
            <a:spLocks noChangeShapeType="1"/>
          </p:cNvSpPr>
          <p:nvPr/>
        </p:nvSpPr>
        <p:spPr bwMode="auto">
          <a:xfrm>
            <a:off x="7315200" y="35814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01" name="Line 21"/>
          <p:cNvSpPr>
            <a:spLocks noChangeShapeType="1"/>
          </p:cNvSpPr>
          <p:nvPr/>
        </p:nvSpPr>
        <p:spPr bwMode="auto">
          <a:xfrm>
            <a:off x="1524000" y="3581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02" name="Line 22"/>
          <p:cNvSpPr>
            <a:spLocks noChangeShapeType="1"/>
          </p:cNvSpPr>
          <p:nvPr/>
        </p:nvSpPr>
        <p:spPr bwMode="auto">
          <a:xfrm>
            <a:off x="2819400" y="3581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03" name="Line 23"/>
          <p:cNvSpPr>
            <a:spLocks noChangeShapeType="1"/>
          </p:cNvSpPr>
          <p:nvPr/>
        </p:nvSpPr>
        <p:spPr bwMode="auto">
          <a:xfrm>
            <a:off x="4114800" y="3581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04" name="Line 24"/>
          <p:cNvSpPr>
            <a:spLocks noChangeShapeType="1"/>
          </p:cNvSpPr>
          <p:nvPr/>
        </p:nvSpPr>
        <p:spPr bwMode="auto">
          <a:xfrm>
            <a:off x="7924800" y="3581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05" name="Line 25"/>
          <p:cNvSpPr>
            <a:spLocks noChangeShapeType="1"/>
          </p:cNvSpPr>
          <p:nvPr/>
        </p:nvSpPr>
        <p:spPr bwMode="auto">
          <a:xfrm>
            <a:off x="609600" y="46482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06" name="Rectangle 26"/>
          <p:cNvSpPr>
            <a:spLocks noChangeArrowheads="1"/>
          </p:cNvSpPr>
          <p:nvPr/>
        </p:nvSpPr>
        <p:spPr bwMode="auto">
          <a:xfrm>
            <a:off x="4937125" y="3862388"/>
            <a:ext cx="1095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Data bus</a:t>
            </a:r>
          </a:p>
        </p:txBody>
      </p:sp>
      <p:sp>
        <p:nvSpPr>
          <p:cNvPr id="686107" name="Rectangle 27"/>
          <p:cNvSpPr>
            <a:spLocks noChangeArrowheads="1"/>
          </p:cNvSpPr>
          <p:nvPr/>
        </p:nvSpPr>
        <p:spPr bwMode="auto">
          <a:xfrm>
            <a:off x="4937125" y="4700588"/>
            <a:ext cx="1450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Address bus</a:t>
            </a:r>
          </a:p>
        </p:txBody>
      </p:sp>
      <p:sp>
        <p:nvSpPr>
          <p:cNvPr id="686108" name="Rectangle 28"/>
          <p:cNvSpPr>
            <a:spLocks noChangeArrowheads="1"/>
          </p:cNvSpPr>
          <p:nvPr/>
        </p:nvSpPr>
        <p:spPr bwMode="auto">
          <a:xfrm>
            <a:off x="2597150" y="5416550"/>
            <a:ext cx="15113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09" name="Rectangle 29"/>
          <p:cNvSpPr>
            <a:spLocks noChangeArrowheads="1"/>
          </p:cNvSpPr>
          <p:nvPr/>
        </p:nvSpPr>
        <p:spPr bwMode="auto">
          <a:xfrm>
            <a:off x="4425950" y="5416550"/>
            <a:ext cx="15113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10" name="Line 30"/>
          <p:cNvSpPr>
            <a:spLocks noChangeShapeType="1"/>
          </p:cNvSpPr>
          <p:nvPr/>
        </p:nvSpPr>
        <p:spPr bwMode="auto">
          <a:xfrm>
            <a:off x="3352800" y="4343400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11" name="Line 31"/>
          <p:cNvSpPr>
            <a:spLocks noChangeShapeType="1"/>
          </p:cNvSpPr>
          <p:nvPr/>
        </p:nvSpPr>
        <p:spPr bwMode="auto">
          <a:xfrm>
            <a:off x="4800600" y="4648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13" name="Rectangle 33"/>
          <p:cNvSpPr>
            <a:spLocks noChangeArrowheads="1"/>
          </p:cNvSpPr>
          <p:nvPr/>
        </p:nvSpPr>
        <p:spPr bwMode="auto">
          <a:xfrm>
            <a:off x="6537325" y="5462588"/>
            <a:ext cx="663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CPU</a:t>
            </a:r>
          </a:p>
        </p:txBody>
      </p:sp>
      <p:sp>
        <p:nvSpPr>
          <p:cNvPr id="686114" name="Line 34"/>
          <p:cNvSpPr>
            <a:spLocks noChangeShapeType="1"/>
          </p:cNvSpPr>
          <p:nvPr/>
        </p:nvSpPr>
        <p:spPr bwMode="auto">
          <a:xfrm flipV="1">
            <a:off x="91440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86115" name="Line 35"/>
          <p:cNvSpPr>
            <a:spLocks noChangeShapeType="1"/>
          </p:cNvSpPr>
          <p:nvPr/>
        </p:nvSpPr>
        <p:spPr bwMode="auto">
          <a:xfrm flipV="1">
            <a:off x="220980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86116" name="Line 36"/>
          <p:cNvSpPr>
            <a:spLocks noChangeShapeType="1"/>
          </p:cNvSpPr>
          <p:nvPr/>
        </p:nvSpPr>
        <p:spPr bwMode="auto">
          <a:xfrm flipV="1">
            <a:off x="350520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86117" name="Line 37"/>
          <p:cNvSpPr>
            <a:spLocks noChangeShapeType="1"/>
          </p:cNvSpPr>
          <p:nvPr/>
        </p:nvSpPr>
        <p:spPr bwMode="auto">
          <a:xfrm flipV="1">
            <a:off x="731520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86118" name="Line 38"/>
          <p:cNvSpPr>
            <a:spLocks noChangeShapeType="1"/>
          </p:cNvSpPr>
          <p:nvPr/>
        </p:nvSpPr>
        <p:spPr bwMode="auto">
          <a:xfrm flipV="1">
            <a:off x="15240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86119" name="Line 39"/>
          <p:cNvSpPr>
            <a:spLocks noChangeShapeType="1"/>
          </p:cNvSpPr>
          <p:nvPr/>
        </p:nvSpPr>
        <p:spPr bwMode="auto">
          <a:xfrm flipV="1">
            <a:off x="28194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86120" name="Line 40"/>
          <p:cNvSpPr>
            <a:spLocks noChangeShapeType="1"/>
          </p:cNvSpPr>
          <p:nvPr/>
        </p:nvSpPr>
        <p:spPr bwMode="auto">
          <a:xfrm flipV="1">
            <a:off x="41148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86121" name="Line 41"/>
          <p:cNvSpPr>
            <a:spLocks noChangeShapeType="1"/>
          </p:cNvSpPr>
          <p:nvPr/>
        </p:nvSpPr>
        <p:spPr bwMode="auto">
          <a:xfrm flipV="1">
            <a:off x="79248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0869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dirty="0">
                <a:ea typeface="+mj-ea"/>
              </a:rPr>
              <a:t>How Multiple Banks Help</a:t>
            </a: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2B3E68-0FA9-C74F-BF96-14479F3E0AA2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0"/>
              <a:cs typeface="Arial" charset="0"/>
            </a:endParaRPr>
          </a:p>
        </p:txBody>
      </p:sp>
      <p:pic>
        <p:nvPicPr>
          <p:cNvPr id="1259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5804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974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channels</a:t>
            </a:r>
          </a:p>
          <a:p>
            <a:pPr lvl="1"/>
            <a:r>
              <a:rPr lang="en-US" dirty="0"/>
              <a:t>Separate buses</a:t>
            </a:r>
          </a:p>
          <a:p>
            <a:pPr lvl="1"/>
            <a:r>
              <a:rPr lang="en-US" dirty="0"/>
              <a:t>Kind of like Cray 1 banks</a:t>
            </a:r>
          </a:p>
          <a:p>
            <a:r>
              <a:rPr lang="en-US" dirty="0"/>
              <a:t>So now a deep hierarchy</a:t>
            </a:r>
          </a:p>
          <a:p>
            <a:pPr lvl="1"/>
            <a:r>
              <a:rPr lang="en-US" dirty="0"/>
              <a:t>Channels</a:t>
            </a:r>
          </a:p>
          <a:p>
            <a:pPr lvl="1"/>
            <a:r>
              <a:rPr lang="en-US" dirty="0"/>
              <a:t>Ranks</a:t>
            </a:r>
          </a:p>
          <a:p>
            <a:pPr lvl="1"/>
            <a:r>
              <a:rPr lang="en-US" dirty="0"/>
              <a:t>Banks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Columns</a:t>
            </a:r>
          </a:p>
          <a:p>
            <a:pPr lvl="1"/>
            <a:r>
              <a:rPr lang="en-US" dirty="0"/>
              <a:t>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2590800" y="3124200"/>
            <a:ext cx="381000" cy="990600"/>
          </a:xfrm>
          <a:prstGeom prst="rightBrace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88382" y="3388667"/>
            <a:ext cx="4350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/>
              </a:rPr>
              <a:t>All of these some sort of “bank”</a:t>
            </a:r>
          </a:p>
          <a:p>
            <a:r>
              <a:rPr lang="en-US" dirty="0">
                <a:latin typeface="Lato" panose="020F0502020204030203"/>
              </a:rPr>
              <a:t>DRAM bank is internal</a:t>
            </a:r>
          </a:p>
          <a:p>
            <a:r>
              <a:rPr lang="en-US" dirty="0">
                <a:latin typeface="Lato" panose="020F0502020204030203"/>
              </a:rPr>
              <a:t>Ranks and channels external</a:t>
            </a:r>
          </a:p>
        </p:txBody>
      </p:sp>
      <p:sp>
        <p:nvSpPr>
          <p:cNvPr id="16" name="Left Brace 15"/>
          <p:cNvSpPr/>
          <p:nvPr/>
        </p:nvSpPr>
        <p:spPr bwMode="auto">
          <a:xfrm>
            <a:off x="533400" y="3886200"/>
            <a:ext cx="304800" cy="914400"/>
          </a:xfrm>
          <a:prstGeom prst="leftBrace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16" idx="1"/>
            <a:endCxn id="19" idx="1"/>
          </p:cNvCxnSpPr>
          <p:nvPr/>
        </p:nvCxnSpPr>
        <p:spPr bwMode="auto">
          <a:xfrm rot="10800000" flipH="1" flipV="1">
            <a:off x="533400" y="4343399"/>
            <a:ext cx="1600200" cy="1907233"/>
          </a:xfrm>
          <a:prstGeom prst="curvedConnector3">
            <a:avLst>
              <a:gd name="adj1" fmla="val -14286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2133600" y="6019800"/>
            <a:ext cx="3896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/>
              </a:rPr>
              <a:t>Not quite pure random access</a:t>
            </a:r>
          </a:p>
        </p:txBody>
      </p:sp>
    </p:spTree>
    <p:extLst>
      <p:ext uri="{BB962C8B-B14F-4D97-AF65-F5344CB8AC3E}">
        <p14:creationId xmlns:p14="http://schemas.microsoft.com/office/powerpoint/2010/main" val="1489293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DRAM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</a:t>
            </a:r>
          </a:p>
          <a:p>
            <a:r>
              <a:rPr lang="en-US" dirty="0"/>
              <a:t>Rank</a:t>
            </a:r>
          </a:p>
          <a:p>
            <a:r>
              <a:rPr lang="en-US" dirty="0"/>
              <a:t>Bank</a:t>
            </a:r>
          </a:p>
          <a:p>
            <a:r>
              <a:rPr lang="en-US" dirty="0"/>
              <a:t>Row</a:t>
            </a:r>
          </a:p>
          <a:p>
            <a:r>
              <a:rPr lang="en-US" dirty="0"/>
              <a:t>Col</a:t>
            </a:r>
          </a:p>
          <a:p>
            <a:r>
              <a:rPr lang="en-US" dirty="0"/>
              <a:t>Granularity: </a:t>
            </a:r>
          </a:p>
          <a:p>
            <a:pPr lvl="1"/>
            <a:r>
              <a:rPr lang="en-US" dirty="0"/>
              <a:t>Each chip address holds (width) bits</a:t>
            </a:r>
          </a:p>
          <a:p>
            <a:pPr lvl="1"/>
            <a:r>
              <a:rPr lang="en-US" dirty="0"/>
              <a:t>So overall granularity is chips*width (rank width)</a:t>
            </a:r>
          </a:p>
          <a:p>
            <a:pPr lvl="1"/>
            <a:r>
              <a:rPr lang="en-US" dirty="0"/>
              <a:t>But, burst mode so actual memory transfer block is bigger</a:t>
            </a:r>
          </a:p>
          <a:p>
            <a:r>
              <a:rPr lang="en-US" dirty="0"/>
              <a:t>How </a:t>
            </a:r>
            <a:r>
              <a:rPr lang="en-US"/>
              <a:t>to interleave?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5514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 conflicts</a:t>
            </a:r>
          </a:p>
          <a:p>
            <a:r>
              <a:rPr lang="en-US" dirty="0"/>
              <a:t>Row-buffer (DRAM page) locality</a:t>
            </a:r>
          </a:p>
          <a:p>
            <a:r>
              <a:rPr lang="en-US" dirty="0"/>
              <a:t>Channel balance</a:t>
            </a:r>
          </a:p>
          <a:p>
            <a:r>
              <a:rPr lang="en-US" dirty="0"/>
              <a:t>Ranks?</a:t>
            </a:r>
          </a:p>
          <a:p>
            <a:endParaRPr lang="en-US" dirty="0"/>
          </a:p>
          <a:p>
            <a:r>
              <a:rPr lang="en-US" dirty="0"/>
              <a:t>Access pattern impact?</a:t>
            </a:r>
          </a:p>
          <a:p>
            <a:pPr lvl="1"/>
            <a:r>
              <a:rPr lang="en-US" dirty="0"/>
              <a:t>0, 1, 2, 3, 4, …</a:t>
            </a:r>
          </a:p>
          <a:p>
            <a:pPr lvl="1"/>
            <a:r>
              <a:rPr lang="en-US" dirty="0"/>
              <a:t>0, 64, 128, …</a:t>
            </a:r>
          </a:p>
          <a:p>
            <a:pPr lvl="1"/>
            <a:r>
              <a:rPr lang="en-US" dirty="0"/>
              <a:t>0, 7, 2, 9, 11, 15, 12,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938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 revisited (solutions)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 conflicts</a:t>
            </a:r>
          </a:p>
          <a:p>
            <a:r>
              <a:rPr lang="en-US" dirty="0"/>
              <a:t>Row-buffer (DRAM page) locality</a:t>
            </a:r>
          </a:p>
          <a:p>
            <a:r>
              <a:rPr lang="en-US" dirty="0"/>
              <a:t>Channel balance</a:t>
            </a:r>
          </a:p>
          <a:p>
            <a:r>
              <a:rPr lang="en-US" dirty="0"/>
              <a:t>Bit </a:t>
            </a:r>
            <a:r>
              <a:rPr lang="en-US" dirty="0" err="1"/>
              <a:t>swizzling</a:t>
            </a:r>
            <a:endParaRPr lang="en-US" dirty="0"/>
          </a:p>
          <a:p>
            <a:pPr lvl="1"/>
            <a:r>
              <a:rPr lang="en-US" dirty="0"/>
              <a:t>Example: Intel Nehalem (first Intel Core i7)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sophisticated hashing</a:t>
            </a:r>
          </a:p>
          <a:p>
            <a:pPr lvl="1"/>
            <a:r>
              <a:rPr lang="en-US" dirty="0"/>
              <a:t>Later Intel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78962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95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dirty="0">
                <a:ea typeface="+mj-ea"/>
              </a:rPr>
              <a:t>Address Mapping (Single Channel)</a:t>
            </a:r>
          </a:p>
        </p:txBody>
      </p:sp>
      <p:sp>
        <p:nvSpPr>
          <p:cNvPr id="128002" name="Content Placeholder 2"/>
          <p:cNvSpPr>
            <a:spLocks noGrp="1"/>
          </p:cNvSpPr>
          <p:nvPr>
            <p:ph idx="1"/>
          </p:nvPr>
        </p:nvSpPr>
        <p:spPr>
          <a:xfrm>
            <a:off x="186267" y="1354491"/>
            <a:ext cx="8610600" cy="531237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Single-channel system with 8-byte memory bus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2GB memory, 8 banks, 16K rows &amp; 2K columns per bank</a:t>
            </a:r>
          </a:p>
          <a:p>
            <a:endParaRPr lang="en-US" sz="1200" dirty="0">
              <a:solidFill>
                <a:srgbClr val="0000FF"/>
              </a:solidFill>
              <a:latin typeface="Tahoma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ahoma" charset="0"/>
              </a:rPr>
              <a:t>Row interleaving</a:t>
            </a:r>
          </a:p>
          <a:p>
            <a:pPr lvl="1"/>
            <a:r>
              <a:rPr lang="en-US" sz="2000" dirty="0">
                <a:latin typeface="Tahoma" charset="0"/>
                <a:ea typeface="ＭＳ Ｐゴシック" charset="0"/>
              </a:rPr>
              <a:t>Consecutive rows of memory in consecutive banks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r>
              <a:rPr lang="en-US" sz="2000" dirty="0">
                <a:latin typeface="Tahoma" charset="0"/>
                <a:ea typeface="ＭＳ Ｐゴシック" charset="0"/>
              </a:rPr>
              <a:t>Accesses to consecutive cache blocks serviced in a pipelined manner</a:t>
            </a:r>
          </a:p>
          <a:p>
            <a:endParaRPr lang="en-US" sz="1200" dirty="0">
              <a:solidFill>
                <a:srgbClr val="0000FF"/>
              </a:solidFill>
              <a:latin typeface="Tahoma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ahoma" charset="0"/>
              </a:rPr>
              <a:t>Cache block interleaving</a:t>
            </a:r>
          </a:p>
          <a:p>
            <a:pPr marL="695325" lvl="2" indent="-342900"/>
            <a:r>
              <a:rPr lang="en-US" dirty="0">
                <a:latin typeface="Tahoma" charset="0"/>
                <a:ea typeface="ＭＳ Ｐゴシック" charset="0"/>
              </a:rPr>
              <a:t>Consecutive cache block addresses in consecutive banks</a:t>
            </a:r>
          </a:p>
          <a:p>
            <a:pPr marL="695325" lvl="2" indent="-342900"/>
            <a:r>
              <a:rPr lang="en-US" dirty="0">
                <a:latin typeface="Tahoma" charset="0"/>
                <a:ea typeface="ＭＳ Ｐゴシック" charset="0"/>
              </a:rPr>
              <a:t>64 byte cache blocks</a:t>
            </a:r>
          </a:p>
          <a:p>
            <a:pPr marL="695325" lvl="2" indent="-342900"/>
            <a:endParaRPr lang="en-US" dirty="0">
              <a:latin typeface="Tahoma" charset="0"/>
              <a:ea typeface="ＭＳ Ｐゴシック" charset="0"/>
            </a:endParaRPr>
          </a:p>
          <a:p>
            <a:pPr marL="352425" lvl="2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marL="695325" lvl="2" indent="-342900"/>
            <a:r>
              <a:rPr lang="en-US" dirty="0">
                <a:latin typeface="Tahoma" charset="0"/>
                <a:ea typeface="ＭＳ Ｐゴシック" charset="0"/>
              </a:rPr>
              <a:t>Accesses to consecutive cache blocks can be serviced in parallel</a:t>
            </a:r>
          </a:p>
          <a:p>
            <a:endParaRPr lang="en-US" dirty="0">
              <a:solidFill>
                <a:srgbClr val="0000FF"/>
              </a:solidFill>
              <a:latin typeface="Tahoma" charset="0"/>
            </a:endParaRP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B96288-5370-894B-BD4E-81EC56198141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0"/>
              <a:cs typeface="Arial" charset="0"/>
            </a:endParaRPr>
          </a:p>
        </p:txBody>
      </p:sp>
      <p:sp>
        <p:nvSpPr>
          <p:cNvPr id="128004" name="TextBox 4"/>
          <p:cNvSpPr txBox="1">
            <a:spLocks noChangeArrowheads="1"/>
          </p:cNvSpPr>
          <p:nvPr/>
        </p:nvSpPr>
        <p:spPr bwMode="auto">
          <a:xfrm>
            <a:off x="4383617" y="3426501"/>
            <a:ext cx="2419350" cy="307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Column (11 bits)</a:t>
            </a:r>
          </a:p>
        </p:txBody>
      </p:sp>
      <p:sp>
        <p:nvSpPr>
          <p:cNvPr id="128005" name="TextBox 5"/>
          <p:cNvSpPr txBox="1">
            <a:spLocks noChangeArrowheads="1"/>
          </p:cNvSpPr>
          <p:nvPr/>
        </p:nvSpPr>
        <p:spPr bwMode="auto">
          <a:xfrm>
            <a:off x="3162830" y="3426501"/>
            <a:ext cx="1220787" cy="307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Bank (3 bits)</a:t>
            </a:r>
          </a:p>
        </p:txBody>
      </p:sp>
      <p:sp>
        <p:nvSpPr>
          <p:cNvPr id="128006" name="TextBox 6"/>
          <p:cNvSpPr txBox="1">
            <a:spLocks noChangeArrowheads="1"/>
          </p:cNvSpPr>
          <p:nvPr/>
        </p:nvSpPr>
        <p:spPr bwMode="auto">
          <a:xfrm>
            <a:off x="384705" y="3426501"/>
            <a:ext cx="2778125" cy="307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Row (14 bits)</a:t>
            </a:r>
          </a:p>
        </p:txBody>
      </p:sp>
      <p:sp>
        <p:nvSpPr>
          <p:cNvPr id="128007" name="TextBox 7"/>
          <p:cNvSpPr txBox="1">
            <a:spLocks noChangeArrowheads="1"/>
          </p:cNvSpPr>
          <p:nvPr/>
        </p:nvSpPr>
        <p:spPr bwMode="auto">
          <a:xfrm>
            <a:off x="6802967" y="3426501"/>
            <a:ext cx="1666875" cy="307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Byte in bus (3 bits)</a:t>
            </a:r>
          </a:p>
        </p:txBody>
      </p:sp>
      <p:sp>
        <p:nvSpPr>
          <p:cNvPr id="128008" name="TextBox 8"/>
          <p:cNvSpPr txBox="1">
            <a:spLocks noChangeArrowheads="1"/>
          </p:cNvSpPr>
          <p:nvPr/>
        </p:nvSpPr>
        <p:spPr bwMode="auto">
          <a:xfrm>
            <a:off x="5795081" y="5650470"/>
            <a:ext cx="1044575" cy="3063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Low Col. </a:t>
            </a:r>
          </a:p>
        </p:txBody>
      </p:sp>
      <p:sp>
        <p:nvSpPr>
          <p:cNvPr id="128009" name="TextBox 9"/>
          <p:cNvSpPr txBox="1">
            <a:spLocks noChangeArrowheads="1"/>
          </p:cNvSpPr>
          <p:nvPr/>
        </p:nvSpPr>
        <p:spPr bwMode="auto">
          <a:xfrm>
            <a:off x="3199519" y="5650470"/>
            <a:ext cx="1373187" cy="3063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High Column</a:t>
            </a:r>
          </a:p>
        </p:txBody>
      </p:sp>
      <p:sp>
        <p:nvSpPr>
          <p:cNvPr id="128010" name="TextBox 10"/>
          <p:cNvSpPr txBox="1">
            <a:spLocks noChangeArrowheads="1"/>
          </p:cNvSpPr>
          <p:nvPr/>
        </p:nvSpPr>
        <p:spPr bwMode="auto">
          <a:xfrm>
            <a:off x="421394" y="5650470"/>
            <a:ext cx="2778125" cy="3063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Row (14 bits)</a:t>
            </a:r>
          </a:p>
        </p:txBody>
      </p:sp>
      <p:sp>
        <p:nvSpPr>
          <p:cNvPr id="128011" name="TextBox 11"/>
          <p:cNvSpPr txBox="1">
            <a:spLocks noChangeArrowheads="1"/>
          </p:cNvSpPr>
          <p:nvPr/>
        </p:nvSpPr>
        <p:spPr bwMode="auto">
          <a:xfrm>
            <a:off x="6839656" y="5650470"/>
            <a:ext cx="1666875" cy="3063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Byte in bus (3 bits)</a:t>
            </a:r>
          </a:p>
        </p:txBody>
      </p:sp>
      <p:sp>
        <p:nvSpPr>
          <p:cNvPr id="128012" name="TextBox 12"/>
          <p:cNvSpPr txBox="1">
            <a:spLocks noChangeArrowheads="1"/>
          </p:cNvSpPr>
          <p:nvPr/>
        </p:nvSpPr>
        <p:spPr bwMode="auto">
          <a:xfrm>
            <a:off x="4572706" y="5650470"/>
            <a:ext cx="1222375" cy="3063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Bank (3 bits)</a:t>
            </a:r>
          </a:p>
        </p:txBody>
      </p:sp>
      <p:sp>
        <p:nvSpPr>
          <p:cNvPr id="128013" name="TextBox 13"/>
          <p:cNvSpPr txBox="1">
            <a:spLocks noChangeArrowheads="1"/>
          </p:cNvSpPr>
          <p:nvPr/>
        </p:nvSpPr>
        <p:spPr bwMode="auto">
          <a:xfrm>
            <a:off x="6034794" y="5956857"/>
            <a:ext cx="5524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3 bits</a:t>
            </a:r>
          </a:p>
        </p:txBody>
      </p:sp>
      <p:sp>
        <p:nvSpPr>
          <p:cNvPr id="128014" name="TextBox 14"/>
          <p:cNvSpPr txBox="1">
            <a:spLocks noChangeArrowheads="1"/>
          </p:cNvSpPr>
          <p:nvPr/>
        </p:nvSpPr>
        <p:spPr bwMode="auto">
          <a:xfrm>
            <a:off x="3667831" y="5971145"/>
            <a:ext cx="5524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8 bits</a:t>
            </a:r>
          </a:p>
        </p:txBody>
      </p:sp>
    </p:spTree>
    <p:extLst>
      <p:ext uri="{BB962C8B-B14F-4D97-AF65-F5344CB8AC3E}">
        <p14:creationId xmlns:p14="http://schemas.microsoft.com/office/powerpoint/2010/main" val="496081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dirty="0">
                <a:ea typeface="+mj-ea"/>
              </a:rPr>
              <a:t>Bank Mapping Randomization</a:t>
            </a:r>
          </a:p>
        </p:txBody>
      </p:sp>
      <p:sp>
        <p:nvSpPr>
          <p:cNvPr id="129026" name="Content Placeholder 2"/>
          <p:cNvSpPr>
            <a:spLocks noGrp="1"/>
          </p:cNvSpPr>
          <p:nvPr>
            <p:ph idx="1"/>
          </p:nvPr>
        </p:nvSpPr>
        <p:spPr>
          <a:xfrm>
            <a:off x="266700" y="1254125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DRAM controller can randomize the address mapping to banks so that bank conflicts are less likely</a:t>
            </a: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Reading:</a:t>
            </a:r>
          </a:p>
          <a:p>
            <a:pPr lvl="1"/>
            <a:r>
              <a:rPr lang="en-US" dirty="0">
                <a:latin typeface="Tahoma" charset="0"/>
              </a:rPr>
              <a:t>Rau, “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Pseudo-randomly Interleaved Memory</a:t>
            </a:r>
            <a:r>
              <a:rPr lang="en-US" dirty="0">
                <a:latin typeface="Tahoma" charset="0"/>
              </a:rPr>
              <a:t>,” ISCA 1991.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EAF876-2E5A-7F4B-B1F2-468F426D59C5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0"/>
              <a:cs typeface="Arial" charset="0"/>
            </a:endParaRPr>
          </a:p>
        </p:txBody>
      </p:sp>
      <p:sp>
        <p:nvSpPr>
          <p:cNvPr id="129028" name="TextBox 4"/>
          <p:cNvSpPr txBox="1">
            <a:spLocks noChangeArrowheads="1"/>
          </p:cNvSpPr>
          <p:nvPr/>
        </p:nvSpPr>
        <p:spPr bwMode="auto">
          <a:xfrm>
            <a:off x="4425950" y="2384425"/>
            <a:ext cx="2419350" cy="307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Column (11 bits)</a:t>
            </a:r>
          </a:p>
        </p:txBody>
      </p:sp>
      <p:sp>
        <p:nvSpPr>
          <p:cNvPr id="129029" name="TextBox 5"/>
          <p:cNvSpPr txBox="1">
            <a:spLocks noChangeArrowheads="1"/>
          </p:cNvSpPr>
          <p:nvPr/>
        </p:nvSpPr>
        <p:spPr bwMode="auto">
          <a:xfrm>
            <a:off x="3205163" y="2384425"/>
            <a:ext cx="1220787" cy="307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3 bits</a:t>
            </a:r>
          </a:p>
        </p:txBody>
      </p:sp>
      <p:sp>
        <p:nvSpPr>
          <p:cNvPr id="129030" name="TextBox 6"/>
          <p:cNvSpPr txBox="1">
            <a:spLocks noChangeArrowheads="1"/>
          </p:cNvSpPr>
          <p:nvPr/>
        </p:nvSpPr>
        <p:spPr bwMode="auto">
          <a:xfrm>
            <a:off x="427038" y="2384425"/>
            <a:ext cx="2778125" cy="307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9031" name="TextBox 7"/>
          <p:cNvSpPr txBox="1">
            <a:spLocks noChangeArrowheads="1"/>
          </p:cNvSpPr>
          <p:nvPr/>
        </p:nvSpPr>
        <p:spPr bwMode="auto">
          <a:xfrm>
            <a:off x="6845300" y="2384425"/>
            <a:ext cx="1666875" cy="307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Byte in bus (3 bits)</a:t>
            </a:r>
          </a:p>
        </p:txBody>
      </p:sp>
      <p:cxnSp>
        <p:nvCxnSpPr>
          <p:cNvPr id="129032" name="Straight Connector 8"/>
          <p:cNvCxnSpPr>
            <a:cxnSpLocks noChangeShapeType="1"/>
          </p:cNvCxnSpPr>
          <p:nvPr/>
        </p:nvCxnSpPr>
        <p:spPr bwMode="auto">
          <a:xfrm rot="5400000">
            <a:off x="1477169" y="2539207"/>
            <a:ext cx="307975" cy="1587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9033" name="Straight Connector 9"/>
          <p:cNvCxnSpPr>
            <a:cxnSpLocks noChangeShapeType="1"/>
          </p:cNvCxnSpPr>
          <p:nvPr/>
        </p:nvCxnSpPr>
        <p:spPr bwMode="auto">
          <a:xfrm rot="5400000">
            <a:off x="2062956" y="2537619"/>
            <a:ext cx="307975" cy="1588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9034" name="Elbow Connector 10"/>
          <p:cNvCxnSpPr>
            <a:cxnSpLocks noChangeShapeType="1"/>
          </p:cNvCxnSpPr>
          <p:nvPr/>
        </p:nvCxnSpPr>
        <p:spPr bwMode="auto">
          <a:xfrm rot="16200000" flipH="1">
            <a:off x="1844675" y="2747963"/>
            <a:ext cx="742950" cy="635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" name="Snip Same Side Corner Rectangle 11"/>
          <p:cNvSpPr/>
          <p:nvPr/>
        </p:nvSpPr>
        <p:spPr bwMode="auto">
          <a:xfrm rot="10800000">
            <a:off x="2265363" y="3440113"/>
            <a:ext cx="887412" cy="512762"/>
          </a:xfrm>
          <a:prstGeom prst="snip2SameRect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36" name="TextBox 12"/>
          <p:cNvSpPr txBox="1">
            <a:spLocks noChangeArrowheads="1"/>
          </p:cNvSpPr>
          <p:nvPr/>
        </p:nvSpPr>
        <p:spPr bwMode="auto">
          <a:xfrm>
            <a:off x="2216150" y="3543300"/>
            <a:ext cx="971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XOR</a:t>
            </a:r>
          </a:p>
        </p:txBody>
      </p:sp>
      <p:cxnSp>
        <p:nvCxnSpPr>
          <p:cNvPr id="129037" name="Straight Connector 13"/>
          <p:cNvCxnSpPr>
            <a:cxnSpLocks noChangeShapeType="1"/>
            <a:stCxn id="129029" idx="2"/>
          </p:cNvCxnSpPr>
          <p:nvPr/>
        </p:nvCxnSpPr>
        <p:spPr bwMode="auto">
          <a:xfrm rot="16200000" flipH="1">
            <a:off x="3636962" y="28717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9038" name="Straight Connector 14"/>
          <p:cNvCxnSpPr>
            <a:cxnSpLocks noChangeShapeType="1"/>
          </p:cNvCxnSpPr>
          <p:nvPr/>
        </p:nvCxnSpPr>
        <p:spPr bwMode="auto">
          <a:xfrm rot="10800000">
            <a:off x="2914650" y="3051175"/>
            <a:ext cx="901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9039" name="Straight Connector 15"/>
          <p:cNvCxnSpPr>
            <a:cxnSpLocks noChangeShapeType="1"/>
          </p:cNvCxnSpPr>
          <p:nvPr/>
        </p:nvCxnSpPr>
        <p:spPr bwMode="auto">
          <a:xfrm rot="16200000" flipH="1">
            <a:off x="2720181" y="3245644"/>
            <a:ext cx="38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9040" name="Straight Arrow Connector 16"/>
          <p:cNvCxnSpPr>
            <a:cxnSpLocks noChangeShapeType="1"/>
            <a:stCxn id="12" idx="3"/>
          </p:cNvCxnSpPr>
          <p:nvPr/>
        </p:nvCxnSpPr>
        <p:spPr bwMode="auto">
          <a:xfrm rot="16200000" flipH="1">
            <a:off x="2586037" y="4075113"/>
            <a:ext cx="244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9041" name="TextBox 17"/>
          <p:cNvSpPr txBox="1">
            <a:spLocks noChangeArrowheads="1"/>
          </p:cNvSpPr>
          <p:nvPr/>
        </p:nvSpPr>
        <p:spPr bwMode="auto">
          <a:xfrm>
            <a:off x="2098675" y="4313238"/>
            <a:ext cx="122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Bank index (3 bits)</a:t>
            </a:r>
          </a:p>
        </p:txBody>
      </p:sp>
    </p:spTree>
    <p:extLst>
      <p:ext uri="{BB962C8B-B14F-4D97-AF65-F5344CB8AC3E}">
        <p14:creationId xmlns:p14="http://schemas.microsoft.com/office/powerpoint/2010/main" val="13826438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Memory Modules (DIMMs)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Dual In-line Memory Module (DIMM)</a:t>
            </a:r>
          </a:p>
          <a:p>
            <a:pPr lvl="1" eaLnBrk="1" hangingPunct="1"/>
            <a:r>
              <a:rPr lang="en-US" dirty="0"/>
              <a:t>Standard memory interface today</a:t>
            </a:r>
          </a:p>
          <a:p>
            <a:pPr eaLnBrk="1" hangingPunct="1"/>
            <a:r>
              <a:rPr lang="en-US" dirty="0"/>
              <a:t>Multiple chips on independent module</a:t>
            </a:r>
          </a:p>
          <a:p>
            <a:pPr lvl="1" eaLnBrk="1" hangingPunct="1"/>
            <a:r>
              <a:rPr lang="en-US" dirty="0"/>
              <a:t>Easy to build and maintain systems</a:t>
            </a:r>
          </a:p>
          <a:p>
            <a:pPr eaLnBrk="1" hangingPunct="1"/>
            <a:r>
              <a:rPr lang="en-US" dirty="0"/>
              <a:t>DIMMs have one or more “ranks”</a:t>
            </a:r>
          </a:p>
          <a:p>
            <a:pPr eaLnBrk="1" hangingPunct="1"/>
            <a:r>
              <a:rPr lang="en-US" dirty="0"/>
              <a:t>Rank is multiple chips that share same CE</a:t>
            </a:r>
          </a:p>
          <a:p>
            <a:pPr eaLnBrk="1" hangingPunct="1"/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5E98E3BA-3D07-4839-9EB5-5F0F9F6B37A5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595110" y="3940760"/>
            <a:ext cx="4506829" cy="2289848"/>
            <a:chOff x="586587" y="1566863"/>
            <a:chExt cx="7020713" cy="3567112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843088" y="3121025"/>
              <a:ext cx="911225" cy="144145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x8</a:t>
              </a: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1995488" y="2741613"/>
              <a:ext cx="0" cy="379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2297113" y="4562475"/>
              <a:ext cx="1587" cy="546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601913" y="28924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2146300" y="4791075"/>
              <a:ext cx="303213" cy="150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354470" y="4484688"/>
              <a:ext cx="442495" cy="479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8</a:t>
              </a: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919288" y="2665413"/>
              <a:ext cx="150812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2525713" y="2817813"/>
              <a:ext cx="150812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133725" y="3121025"/>
              <a:ext cx="911225" cy="144145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x8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3286125" y="2741613"/>
              <a:ext cx="0" cy="379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589338" y="4562475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892550" y="28924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3436938" y="4791075"/>
              <a:ext cx="303212" cy="150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3621295" y="4562475"/>
              <a:ext cx="442495" cy="479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8</a:t>
              </a:r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3209925" y="2665413"/>
              <a:ext cx="150813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/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3816350" y="2817813"/>
              <a:ext cx="150813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043363" y="3844925"/>
              <a:ext cx="1211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H="1">
              <a:off x="2752725" y="3844925"/>
              <a:ext cx="379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586587" y="3616325"/>
              <a:ext cx="844536" cy="479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addr</a:t>
              </a: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1004888" y="1566863"/>
              <a:ext cx="758825" cy="3286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MAR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1689099" y="3121024"/>
              <a:ext cx="608013" cy="383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000"/>
                <a:t>CE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2981325" y="3121024"/>
              <a:ext cx="608013" cy="383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000"/>
                <a:t>CE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586162" y="3121024"/>
              <a:ext cx="608012" cy="383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000"/>
                <a:t>WE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2295525" y="3121024"/>
              <a:ext cx="608013" cy="383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000"/>
                <a:t>WE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1911350" y="1566863"/>
              <a:ext cx="153988" cy="3286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903538" y="1882775"/>
              <a:ext cx="833437" cy="328613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logic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5256213" y="3121025"/>
              <a:ext cx="911225" cy="144145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x8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5408613" y="2741613"/>
              <a:ext cx="0" cy="379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H="1">
              <a:off x="5710238" y="4562475"/>
              <a:ext cx="1587" cy="546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6015038" y="28924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5559425" y="4791075"/>
              <a:ext cx="303213" cy="150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5767595" y="4484688"/>
              <a:ext cx="442495" cy="479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8</a:t>
              </a: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5332413" y="2665413"/>
              <a:ext cx="150812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5938838" y="2817813"/>
              <a:ext cx="150812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6546850" y="3121025"/>
              <a:ext cx="911225" cy="144145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x8</a:t>
              </a: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6699250" y="2741613"/>
              <a:ext cx="0" cy="379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7002463" y="4562475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7305675" y="28924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6850063" y="4791075"/>
              <a:ext cx="303212" cy="150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7034420" y="4562475"/>
              <a:ext cx="442495" cy="479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8</a:t>
              </a: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6623050" y="2665413"/>
              <a:ext cx="150813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7229475" y="2817813"/>
              <a:ext cx="150813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 flipH="1">
              <a:off x="6165850" y="3844925"/>
              <a:ext cx="379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5102225" y="3121024"/>
              <a:ext cx="608013" cy="383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000"/>
                <a:t>CE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6394450" y="3121024"/>
              <a:ext cx="608013" cy="383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000"/>
                <a:t>CE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6999288" y="3121024"/>
              <a:ext cx="608012" cy="383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000"/>
                <a:t>WE</a:t>
              </a: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5708649" y="3121024"/>
              <a:ext cx="608013" cy="383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000"/>
                <a:t>WE</a:t>
              </a:r>
            </a:p>
          </p:txBody>
        </p:sp>
        <p:cxnSp>
          <p:nvCxnSpPr>
            <p:cNvPr id="55" name="AutoShape 60"/>
            <p:cNvCxnSpPr>
              <a:cxnSpLocks noChangeShapeType="1"/>
              <a:stCxn id="27" idx="2"/>
              <a:endCxn id="8" idx="1"/>
            </p:cNvCxnSpPr>
            <p:nvPr/>
          </p:nvCxnSpPr>
          <p:spPr bwMode="auto">
            <a:xfrm rot="16200000" flipH="1">
              <a:off x="640556" y="2639219"/>
              <a:ext cx="1946275" cy="4587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61"/>
            <p:cNvCxnSpPr>
              <a:cxnSpLocks noChangeShapeType="1"/>
              <a:stCxn id="32" idx="2"/>
              <a:endCxn id="33" idx="1"/>
            </p:cNvCxnSpPr>
            <p:nvPr/>
          </p:nvCxnSpPr>
          <p:spPr bwMode="auto">
            <a:xfrm rot="16200000" flipH="1">
              <a:off x="2370138" y="1514475"/>
              <a:ext cx="152400" cy="9144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Rectangle 62"/>
            <p:cNvSpPr>
              <a:spLocks noChangeArrowheads="1"/>
            </p:cNvSpPr>
            <p:nvPr/>
          </p:nvSpPr>
          <p:spPr bwMode="auto">
            <a:xfrm>
              <a:off x="1765300" y="1566863"/>
              <a:ext cx="153988" cy="3286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  <p:sp>
          <p:nvSpPr>
            <p:cNvPr id="58" name="AutoShape 63"/>
            <p:cNvSpPr>
              <a:spLocks noChangeArrowheads="1"/>
            </p:cNvSpPr>
            <p:nvPr/>
          </p:nvSpPr>
          <p:spPr bwMode="auto">
            <a:xfrm flipV="1">
              <a:off x="1654175" y="2255838"/>
              <a:ext cx="376238" cy="111125"/>
            </a:xfrm>
            <a:custGeom>
              <a:avLst/>
              <a:gdLst>
                <a:gd name="T0" fmla="*/ 329208 w 21600"/>
                <a:gd name="T1" fmla="*/ 55563 h 21600"/>
                <a:gd name="T2" fmla="*/ 188119 w 21600"/>
                <a:gd name="T3" fmla="*/ 111125 h 21600"/>
                <a:gd name="T4" fmla="*/ 47030 w 21600"/>
                <a:gd name="T5" fmla="*/ 55563 h 21600"/>
                <a:gd name="T6" fmla="*/ 1881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/>
            </a:p>
          </p:txBody>
        </p:sp>
        <p:cxnSp>
          <p:nvCxnSpPr>
            <p:cNvPr id="59" name="AutoShape 64"/>
            <p:cNvCxnSpPr>
              <a:cxnSpLocks noChangeShapeType="1"/>
              <a:stCxn id="57" idx="2"/>
              <a:endCxn id="58" idx="1"/>
            </p:cNvCxnSpPr>
            <p:nvPr/>
          </p:nvCxnSpPr>
          <p:spPr bwMode="auto">
            <a:xfrm flipH="1">
              <a:off x="1841500" y="1895475"/>
              <a:ext cx="1588" cy="360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Line 65"/>
            <p:cNvSpPr>
              <a:spLocks noChangeShapeType="1"/>
            </p:cNvSpPr>
            <p:nvPr/>
          </p:nvSpPr>
          <p:spPr bwMode="auto">
            <a:xfrm>
              <a:off x="1841500" y="2741613"/>
              <a:ext cx="2203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1" name="Line 66"/>
            <p:cNvSpPr>
              <a:spLocks noChangeShapeType="1"/>
            </p:cNvSpPr>
            <p:nvPr/>
          </p:nvSpPr>
          <p:spPr bwMode="auto">
            <a:xfrm>
              <a:off x="5254625" y="2741613"/>
              <a:ext cx="2203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2" name="Freeform 67"/>
            <p:cNvSpPr>
              <a:spLocks/>
            </p:cNvSpPr>
            <p:nvPr/>
          </p:nvSpPr>
          <p:spPr bwMode="auto">
            <a:xfrm>
              <a:off x="1763713" y="2366963"/>
              <a:ext cx="76200" cy="379412"/>
            </a:xfrm>
            <a:custGeom>
              <a:avLst/>
              <a:gdLst>
                <a:gd name="T0" fmla="*/ 0 w 48"/>
                <a:gd name="T1" fmla="*/ 0 h 239"/>
                <a:gd name="T2" fmla="*/ 0 w 48"/>
                <a:gd name="T3" fmla="*/ 239 h 239"/>
                <a:gd name="T4" fmla="*/ 48 w 48"/>
                <a:gd name="T5" fmla="*/ 239 h 239"/>
                <a:gd name="T6" fmla="*/ 0 60000 65536"/>
                <a:gd name="T7" fmla="*/ 0 60000 65536"/>
                <a:gd name="T8" fmla="*/ 0 60000 65536"/>
                <a:gd name="T9" fmla="*/ 0 w 48"/>
                <a:gd name="T10" fmla="*/ 0 h 239"/>
                <a:gd name="T11" fmla="*/ 48 w 48"/>
                <a:gd name="T12" fmla="*/ 239 h 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239">
                  <a:moveTo>
                    <a:pt x="0" y="0"/>
                  </a:moveTo>
                  <a:lnTo>
                    <a:pt x="0" y="239"/>
                  </a:lnTo>
                  <a:lnTo>
                    <a:pt x="48" y="23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400"/>
            </a:p>
          </p:txBody>
        </p:sp>
        <p:sp>
          <p:nvSpPr>
            <p:cNvPr id="63" name="Freeform 68"/>
            <p:cNvSpPr>
              <a:spLocks/>
            </p:cNvSpPr>
            <p:nvPr/>
          </p:nvSpPr>
          <p:spPr bwMode="auto">
            <a:xfrm>
              <a:off x="1916113" y="2366963"/>
              <a:ext cx="3794125" cy="379412"/>
            </a:xfrm>
            <a:custGeom>
              <a:avLst/>
              <a:gdLst>
                <a:gd name="T0" fmla="*/ 0 w 2390"/>
                <a:gd name="T1" fmla="*/ 0 h 239"/>
                <a:gd name="T2" fmla="*/ 0 w 2390"/>
                <a:gd name="T3" fmla="*/ 95 h 239"/>
                <a:gd name="T4" fmla="*/ 2390 w 2390"/>
                <a:gd name="T5" fmla="*/ 95 h 239"/>
                <a:gd name="T6" fmla="*/ 2390 w 2390"/>
                <a:gd name="T7" fmla="*/ 239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90"/>
                <a:gd name="T13" fmla="*/ 0 h 239"/>
                <a:gd name="T14" fmla="*/ 2390 w 2390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90" h="239">
                  <a:moveTo>
                    <a:pt x="0" y="0"/>
                  </a:moveTo>
                  <a:lnTo>
                    <a:pt x="0" y="95"/>
                  </a:lnTo>
                  <a:lnTo>
                    <a:pt x="2390" y="95"/>
                  </a:lnTo>
                  <a:lnTo>
                    <a:pt x="2390" y="23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400"/>
            </a:p>
          </p:txBody>
        </p:sp>
        <p:sp>
          <p:nvSpPr>
            <p:cNvPr id="64" name="Line 69"/>
            <p:cNvSpPr>
              <a:spLocks noChangeShapeType="1"/>
            </p:cNvSpPr>
            <p:nvPr/>
          </p:nvSpPr>
          <p:spPr bwMode="auto">
            <a:xfrm>
              <a:off x="1843088" y="5133975"/>
              <a:ext cx="561498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5" name="Freeform 70"/>
            <p:cNvSpPr>
              <a:spLocks/>
            </p:cNvSpPr>
            <p:nvPr/>
          </p:nvSpPr>
          <p:spPr bwMode="auto">
            <a:xfrm>
              <a:off x="2600325" y="2211388"/>
              <a:ext cx="455613" cy="682625"/>
            </a:xfrm>
            <a:custGeom>
              <a:avLst/>
              <a:gdLst>
                <a:gd name="T0" fmla="*/ 287 w 287"/>
                <a:gd name="T1" fmla="*/ 0 h 430"/>
                <a:gd name="T2" fmla="*/ 287 w 287"/>
                <a:gd name="T3" fmla="*/ 239 h 430"/>
                <a:gd name="T4" fmla="*/ 0 w 287"/>
                <a:gd name="T5" fmla="*/ 239 h 430"/>
                <a:gd name="T6" fmla="*/ 0 w 287"/>
                <a:gd name="T7" fmla="*/ 430 h 4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7"/>
                <a:gd name="T13" fmla="*/ 0 h 430"/>
                <a:gd name="T14" fmla="*/ 287 w 287"/>
                <a:gd name="T15" fmla="*/ 430 h 4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7" h="430">
                  <a:moveTo>
                    <a:pt x="287" y="0"/>
                  </a:moveTo>
                  <a:lnTo>
                    <a:pt x="287" y="239"/>
                  </a:lnTo>
                  <a:lnTo>
                    <a:pt x="0" y="239"/>
                  </a:lnTo>
                  <a:lnTo>
                    <a:pt x="0" y="43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400"/>
            </a:p>
          </p:txBody>
        </p:sp>
        <p:sp>
          <p:nvSpPr>
            <p:cNvPr id="66" name="Freeform 71"/>
            <p:cNvSpPr>
              <a:spLocks/>
            </p:cNvSpPr>
            <p:nvPr/>
          </p:nvSpPr>
          <p:spPr bwMode="auto">
            <a:xfrm>
              <a:off x="3511550" y="2211388"/>
              <a:ext cx="379413" cy="681037"/>
            </a:xfrm>
            <a:custGeom>
              <a:avLst/>
              <a:gdLst>
                <a:gd name="T0" fmla="*/ 0 w 239"/>
                <a:gd name="T1" fmla="*/ 0 h 430"/>
                <a:gd name="T2" fmla="*/ 0 w 239"/>
                <a:gd name="T3" fmla="*/ 286 h 430"/>
                <a:gd name="T4" fmla="*/ 239 w 239"/>
                <a:gd name="T5" fmla="*/ 286 h 430"/>
                <a:gd name="T6" fmla="*/ 239 w 239"/>
                <a:gd name="T7" fmla="*/ 430 h 4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9"/>
                <a:gd name="T13" fmla="*/ 0 h 430"/>
                <a:gd name="T14" fmla="*/ 239 w 239"/>
                <a:gd name="T15" fmla="*/ 430 h 4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9" h="430">
                  <a:moveTo>
                    <a:pt x="0" y="0"/>
                  </a:moveTo>
                  <a:lnTo>
                    <a:pt x="0" y="286"/>
                  </a:lnTo>
                  <a:lnTo>
                    <a:pt x="239" y="286"/>
                  </a:lnTo>
                  <a:lnTo>
                    <a:pt x="239" y="43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400"/>
            </a:p>
          </p:txBody>
        </p:sp>
        <p:sp>
          <p:nvSpPr>
            <p:cNvPr id="67" name="Freeform 72"/>
            <p:cNvSpPr>
              <a:spLocks/>
            </p:cNvSpPr>
            <p:nvPr/>
          </p:nvSpPr>
          <p:spPr bwMode="auto">
            <a:xfrm>
              <a:off x="3054350" y="2401888"/>
              <a:ext cx="2959100" cy="455612"/>
            </a:xfrm>
            <a:custGeom>
              <a:avLst/>
              <a:gdLst>
                <a:gd name="T0" fmla="*/ 0 w 1864"/>
                <a:gd name="T1" fmla="*/ 0 h 287"/>
                <a:gd name="T2" fmla="*/ 1864 w 1864"/>
                <a:gd name="T3" fmla="*/ 0 h 287"/>
                <a:gd name="T4" fmla="*/ 1864 w 1864"/>
                <a:gd name="T5" fmla="*/ 287 h 287"/>
                <a:gd name="T6" fmla="*/ 0 60000 65536"/>
                <a:gd name="T7" fmla="*/ 0 60000 65536"/>
                <a:gd name="T8" fmla="*/ 0 60000 65536"/>
                <a:gd name="T9" fmla="*/ 0 w 1864"/>
                <a:gd name="T10" fmla="*/ 0 h 287"/>
                <a:gd name="T11" fmla="*/ 1864 w 1864"/>
                <a:gd name="T12" fmla="*/ 287 h 2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4" h="287">
                  <a:moveTo>
                    <a:pt x="0" y="0"/>
                  </a:moveTo>
                  <a:lnTo>
                    <a:pt x="1864" y="0"/>
                  </a:lnTo>
                  <a:lnTo>
                    <a:pt x="1864" y="28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400"/>
            </a:p>
          </p:txBody>
        </p:sp>
        <p:sp>
          <p:nvSpPr>
            <p:cNvPr id="68" name="Freeform 73"/>
            <p:cNvSpPr>
              <a:spLocks/>
            </p:cNvSpPr>
            <p:nvPr/>
          </p:nvSpPr>
          <p:spPr bwMode="auto">
            <a:xfrm>
              <a:off x="3509963" y="2325688"/>
              <a:ext cx="3794125" cy="531812"/>
            </a:xfrm>
            <a:custGeom>
              <a:avLst/>
              <a:gdLst>
                <a:gd name="T0" fmla="*/ 0 w 2390"/>
                <a:gd name="T1" fmla="*/ 0 h 335"/>
                <a:gd name="T2" fmla="*/ 2390 w 2390"/>
                <a:gd name="T3" fmla="*/ 0 h 335"/>
                <a:gd name="T4" fmla="*/ 2390 w 2390"/>
                <a:gd name="T5" fmla="*/ 335 h 335"/>
                <a:gd name="T6" fmla="*/ 0 60000 65536"/>
                <a:gd name="T7" fmla="*/ 0 60000 65536"/>
                <a:gd name="T8" fmla="*/ 0 60000 65536"/>
                <a:gd name="T9" fmla="*/ 0 w 2390"/>
                <a:gd name="T10" fmla="*/ 0 h 335"/>
                <a:gd name="T11" fmla="*/ 2390 w 2390"/>
                <a:gd name="T12" fmla="*/ 335 h 3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0" h="335">
                  <a:moveTo>
                    <a:pt x="0" y="0"/>
                  </a:moveTo>
                  <a:lnTo>
                    <a:pt x="2390" y="0"/>
                  </a:lnTo>
                  <a:lnTo>
                    <a:pt x="2390" y="3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4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943600" y="4791682"/>
            <a:ext cx="1829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Width?</a:t>
            </a:r>
          </a:p>
          <a:p>
            <a:r>
              <a:rPr lang="en-US" dirty="0"/>
              <a:t>Ranks?</a:t>
            </a:r>
          </a:p>
          <a:p>
            <a:r>
              <a:rPr lang="en-US" dirty="0"/>
              <a:t>Chips/rank?</a:t>
            </a:r>
          </a:p>
        </p:txBody>
      </p:sp>
      <p:pic>
        <p:nvPicPr>
          <p:cNvPr id="780290" name="Picture 2" descr="http://oneapiprod.synnex.com/image_technote/I6013416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292" b="63750" l="12500" r="8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91" t="38343" r="13980" b="35978"/>
          <a:stretch/>
        </p:blipFill>
        <p:spPr bwMode="auto">
          <a:xfrm>
            <a:off x="5854561" y="228600"/>
            <a:ext cx="3289439" cy="87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0292" name="Picture 4" descr="http://hothardware.com/newsimages/Item10459/micron-LRDIMM-module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12" b="94248" l="4000" r="9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044" y="990600"/>
            <a:ext cx="3414498" cy="154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>
                <a:solidFill>
                  <a:srgbClr val="002060"/>
                </a:solidFill>
              </a:rPr>
              <a:t>Even More Memory</a:t>
            </a:r>
          </a:p>
        </p:txBody>
      </p:sp>
      <p:sp>
        <p:nvSpPr>
          <p:cNvPr id="6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4EF156D0-1CB4-441F-8717-44811D0C1D05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66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667653" name="Rectangle 3"/>
          <p:cNvSpPr>
            <a:spLocks noChangeArrowheads="1"/>
          </p:cNvSpPr>
          <p:nvPr/>
        </p:nvSpPr>
        <p:spPr bwMode="auto">
          <a:xfrm>
            <a:off x="1843088" y="3121025"/>
            <a:ext cx="911225" cy="144145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x8</a:t>
            </a:r>
          </a:p>
        </p:txBody>
      </p:sp>
      <p:sp>
        <p:nvSpPr>
          <p:cNvPr id="667654" name="Line 4"/>
          <p:cNvSpPr>
            <a:spLocks noChangeShapeType="1"/>
          </p:cNvSpPr>
          <p:nvPr/>
        </p:nvSpPr>
        <p:spPr bwMode="auto">
          <a:xfrm>
            <a:off x="1995488" y="274161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Line 5"/>
          <p:cNvSpPr>
            <a:spLocks noChangeShapeType="1"/>
          </p:cNvSpPr>
          <p:nvPr/>
        </p:nvSpPr>
        <p:spPr bwMode="auto">
          <a:xfrm flipH="1">
            <a:off x="2297113" y="4562475"/>
            <a:ext cx="1587" cy="54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56" name="Line 6"/>
          <p:cNvSpPr>
            <a:spLocks noChangeShapeType="1"/>
          </p:cNvSpPr>
          <p:nvPr/>
        </p:nvSpPr>
        <p:spPr bwMode="auto">
          <a:xfrm>
            <a:off x="2601913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57" name="Line 7"/>
          <p:cNvSpPr>
            <a:spLocks noChangeShapeType="1"/>
          </p:cNvSpPr>
          <p:nvPr/>
        </p:nvSpPr>
        <p:spPr bwMode="auto">
          <a:xfrm flipH="1">
            <a:off x="2146300" y="4791075"/>
            <a:ext cx="303213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58" name="Text Box 8"/>
          <p:cNvSpPr txBox="1">
            <a:spLocks noChangeArrowheads="1"/>
          </p:cNvSpPr>
          <p:nvPr/>
        </p:nvSpPr>
        <p:spPr bwMode="auto">
          <a:xfrm>
            <a:off x="2398713" y="44846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67659" name="Oval 9"/>
          <p:cNvSpPr>
            <a:spLocks noChangeArrowheads="1"/>
          </p:cNvSpPr>
          <p:nvPr/>
        </p:nvSpPr>
        <p:spPr bwMode="auto">
          <a:xfrm>
            <a:off x="1919288" y="2665413"/>
            <a:ext cx="150812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660" name="Oval 10"/>
          <p:cNvSpPr>
            <a:spLocks noChangeArrowheads="1"/>
          </p:cNvSpPr>
          <p:nvPr/>
        </p:nvSpPr>
        <p:spPr bwMode="auto">
          <a:xfrm>
            <a:off x="2525713" y="2817813"/>
            <a:ext cx="150812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661" name="Rectangle 11"/>
          <p:cNvSpPr>
            <a:spLocks noChangeArrowheads="1"/>
          </p:cNvSpPr>
          <p:nvPr/>
        </p:nvSpPr>
        <p:spPr bwMode="auto">
          <a:xfrm>
            <a:off x="3133725" y="3121025"/>
            <a:ext cx="911225" cy="144145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x8</a:t>
            </a:r>
          </a:p>
        </p:txBody>
      </p:sp>
      <p:sp>
        <p:nvSpPr>
          <p:cNvPr id="667662" name="Line 12"/>
          <p:cNvSpPr>
            <a:spLocks noChangeShapeType="1"/>
          </p:cNvSpPr>
          <p:nvPr/>
        </p:nvSpPr>
        <p:spPr bwMode="auto">
          <a:xfrm>
            <a:off x="3286125" y="274161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63" name="Line 13"/>
          <p:cNvSpPr>
            <a:spLocks noChangeShapeType="1"/>
          </p:cNvSpPr>
          <p:nvPr/>
        </p:nvSpPr>
        <p:spPr bwMode="auto">
          <a:xfrm>
            <a:off x="3589338" y="45624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64" name="Line 14"/>
          <p:cNvSpPr>
            <a:spLocks noChangeShapeType="1"/>
          </p:cNvSpPr>
          <p:nvPr/>
        </p:nvSpPr>
        <p:spPr bwMode="auto">
          <a:xfrm>
            <a:off x="3892550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65" name="Line 15"/>
          <p:cNvSpPr>
            <a:spLocks noChangeShapeType="1"/>
          </p:cNvSpPr>
          <p:nvPr/>
        </p:nvSpPr>
        <p:spPr bwMode="auto">
          <a:xfrm flipH="1">
            <a:off x="3436938" y="4791075"/>
            <a:ext cx="303212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66" name="Text Box 16"/>
          <p:cNvSpPr txBox="1">
            <a:spLocks noChangeArrowheads="1"/>
          </p:cNvSpPr>
          <p:nvPr/>
        </p:nvSpPr>
        <p:spPr bwMode="auto">
          <a:xfrm>
            <a:off x="3665538" y="45624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67667" name="Oval 17"/>
          <p:cNvSpPr>
            <a:spLocks noChangeArrowheads="1"/>
          </p:cNvSpPr>
          <p:nvPr/>
        </p:nvSpPr>
        <p:spPr bwMode="auto">
          <a:xfrm>
            <a:off x="3209925" y="2665413"/>
            <a:ext cx="150813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668" name="Oval 18"/>
          <p:cNvSpPr>
            <a:spLocks noChangeArrowheads="1"/>
          </p:cNvSpPr>
          <p:nvPr/>
        </p:nvSpPr>
        <p:spPr bwMode="auto">
          <a:xfrm>
            <a:off x="3816350" y="2817813"/>
            <a:ext cx="150813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669" name="Line 19"/>
          <p:cNvSpPr>
            <a:spLocks noChangeShapeType="1"/>
          </p:cNvSpPr>
          <p:nvPr/>
        </p:nvSpPr>
        <p:spPr bwMode="auto">
          <a:xfrm flipH="1">
            <a:off x="4043363" y="3844925"/>
            <a:ext cx="121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70" name="Line 20"/>
          <p:cNvSpPr>
            <a:spLocks noChangeShapeType="1"/>
          </p:cNvSpPr>
          <p:nvPr/>
        </p:nvSpPr>
        <p:spPr bwMode="auto">
          <a:xfrm flipH="1">
            <a:off x="2752725" y="384492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71" name="Text Box 21"/>
          <p:cNvSpPr txBox="1">
            <a:spLocks noChangeArrowheads="1"/>
          </p:cNvSpPr>
          <p:nvPr/>
        </p:nvSpPr>
        <p:spPr bwMode="auto">
          <a:xfrm>
            <a:off x="611188" y="3616325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addr</a:t>
            </a:r>
          </a:p>
        </p:txBody>
      </p:sp>
      <p:sp>
        <p:nvSpPr>
          <p:cNvPr id="667672" name="Rectangle 23"/>
          <p:cNvSpPr>
            <a:spLocks noChangeArrowheads="1"/>
          </p:cNvSpPr>
          <p:nvPr/>
        </p:nvSpPr>
        <p:spPr bwMode="auto">
          <a:xfrm>
            <a:off x="1004888" y="1566863"/>
            <a:ext cx="758825" cy="328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MAR</a:t>
            </a:r>
          </a:p>
        </p:txBody>
      </p:sp>
      <p:sp>
        <p:nvSpPr>
          <p:cNvPr id="667673" name="Text Box 24"/>
          <p:cNvSpPr txBox="1">
            <a:spLocks noChangeArrowheads="1"/>
          </p:cNvSpPr>
          <p:nvPr/>
        </p:nvSpPr>
        <p:spPr bwMode="auto">
          <a:xfrm>
            <a:off x="1689100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CE</a:t>
            </a:r>
          </a:p>
        </p:txBody>
      </p:sp>
      <p:sp>
        <p:nvSpPr>
          <p:cNvPr id="667674" name="Text Box 25"/>
          <p:cNvSpPr txBox="1">
            <a:spLocks noChangeArrowheads="1"/>
          </p:cNvSpPr>
          <p:nvPr/>
        </p:nvSpPr>
        <p:spPr bwMode="auto">
          <a:xfrm>
            <a:off x="2981325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CE</a:t>
            </a:r>
          </a:p>
        </p:txBody>
      </p:sp>
      <p:sp>
        <p:nvSpPr>
          <p:cNvPr id="667675" name="Text Box 26"/>
          <p:cNvSpPr txBox="1">
            <a:spLocks noChangeArrowheads="1"/>
          </p:cNvSpPr>
          <p:nvPr/>
        </p:nvSpPr>
        <p:spPr bwMode="auto">
          <a:xfrm>
            <a:off x="3586163" y="3121025"/>
            <a:ext cx="60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WE</a:t>
            </a:r>
          </a:p>
        </p:txBody>
      </p:sp>
      <p:sp>
        <p:nvSpPr>
          <p:cNvPr id="667676" name="Text Box 27"/>
          <p:cNvSpPr txBox="1">
            <a:spLocks noChangeArrowheads="1"/>
          </p:cNvSpPr>
          <p:nvPr/>
        </p:nvSpPr>
        <p:spPr bwMode="auto">
          <a:xfrm>
            <a:off x="2295525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WE</a:t>
            </a:r>
          </a:p>
        </p:txBody>
      </p:sp>
      <p:sp>
        <p:nvSpPr>
          <p:cNvPr id="667677" name="Rectangle 28"/>
          <p:cNvSpPr>
            <a:spLocks noChangeArrowheads="1"/>
          </p:cNvSpPr>
          <p:nvPr/>
        </p:nvSpPr>
        <p:spPr bwMode="auto">
          <a:xfrm>
            <a:off x="1911350" y="1576388"/>
            <a:ext cx="153988" cy="328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667678" name="Rectangle 29"/>
          <p:cNvSpPr>
            <a:spLocks noChangeArrowheads="1"/>
          </p:cNvSpPr>
          <p:nvPr/>
        </p:nvSpPr>
        <p:spPr bwMode="auto">
          <a:xfrm>
            <a:off x="2903538" y="1882775"/>
            <a:ext cx="833437" cy="328613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logic</a:t>
            </a:r>
          </a:p>
        </p:txBody>
      </p:sp>
      <p:sp>
        <p:nvSpPr>
          <p:cNvPr id="667679" name="Rectangle 32"/>
          <p:cNvSpPr>
            <a:spLocks noChangeArrowheads="1"/>
          </p:cNvSpPr>
          <p:nvPr/>
        </p:nvSpPr>
        <p:spPr bwMode="auto">
          <a:xfrm>
            <a:off x="5256213" y="3121025"/>
            <a:ext cx="911225" cy="144145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x8</a:t>
            </a:r>
          </a:p>
        </p:txBody>
      </p:sp>
      <p:sp>
        <p:nvSpPr>
          <p:cNvPr id="667680" name="Line 33"/>
          <p:cNvSpPr>
            <a:spLocks noChangeShapeType="1"/>
          </p:cNvSpPr>
          <p:nvPr/>
        </p:nvSpPr>
        <p:spPr bwMode="auto">
          <a:xfrm>
            <a:off x="5408613" y="274161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1" name="Line 34"/>
          <p:cNvSpPr>
            <a:spLocks noChangeShapeType="1"/>
          </p:cNvSpPr>
          <p:nvPr/>
        </p:nvSpPr>
        <p:spPr bwMode="auto">
          <a:xfrm flipH="1">
            <a:off x="5710238" y="4562475"/>
            <a:ext cx="1587" cy="54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2" name="Line 35"/>
          <p:cNvSpPr>
            <a:spLocks noChangeShapeType="1"/>
          </p:cNvSpPr>
          <p:nvPr/>
        </p:nvSpPr>
        <p:spPr bwMode="auto">
          <a:xfrm>
            <a:off x="6015038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3" name="Line 36"/>
          <p:cNvSpPr>
            <a:spLocks noChangeShapeType="1"/>
          </p:cNvSpPr>
          <p:nvPr/>
        </p:nvSpPr>
        <p:spPr bwMode="auto">
          <a:xfrm flipH="1">
            <a:off x="5559425" y="4791075"/>
            <a:ext cx="303213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4" name="Text Box 37"/>
          <p:cNvSpPr txBox="1">
            <a:spLocks noChangeArrowheads="1"/>
          </p:cNvSpPr>
          <p:nvPr/>
        </p:nvSpPr>
        <p:spPr bwMode="auto">
          <a:xfrm>
            <a:off x="5811838" y="44846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67685" name="Oval 38"/>
          <p:cNvSpPr>
            <a:spLocks noChangeArrowheads="1"/>
          </p:cNvSpPr>
          <p:nvPr/>
        </p:nvSpPr>
        <p:spPr bwMode="auto">
          <a:xfrm>
            <a:off x="5332413" y="2665413"/>
            <a:ext cx="150812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686" name="Oval 39"/>
          <p:cNvSpPr>
            <a:spLocks noChangeArrowheads="1"/>
          </p:cNvSpPr>
          <p:nvPr/>
        </p:nvSpPr>
        <p:spPr bwMode="auto">
          <a:xfrm>
            <a:off x="5938838" y="2817813"/>
            <a:ext cx="150812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687" name="Rectangle 40"/>
          <p:cNvSpPr>
            <a:spLocks noChangeArrowheads="1"/>
          </p:cNvSpPr>
          <p:nvPr/>
        </p:nvSpPr>
        <p:spPr bwMode="auto">
          <a:xfrm>
            <a:off x="6546850" y="3121025"/>
            <a:ext cx="911225" cy="144145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x8</a:t>
            </a:r>
          </a:p>
        </p:txBody>
      </p:sp>
      <p:sp>
        <p:nvSpPr>
          <p:cNvPr id="667688" name="Line 41"/>
          <p:cNvSpPr>
            <a:spLocks noChangeShapeType="1"/>
          </p:cNvSpPr>
          <p:nvPr/>
        </p:nvSpPr>
        <p:spPr bwMode="auto">
          <a:xfrm>
            <a:off x="6699250" y="274161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9" name="Line 42"/>
          <p:cNvSpPr>
            <a:spLocks noChangeShapeType="1"/>
          </p:cNvSpPr>
          <p:nvPr/>
        </p:nvSpPr>
        <p:spPr bwMode="auto">
          <a:xfrm>
            <a:off x="7002463" y="45624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90" name="Line 43"/>
          <p:cNvSpPr>
            <a:spLocks noChangeShapeType="1"/>
          </p:cNvSpPr>
          <p:nvPr/>
        </p:nvSpPr>
        <p:spPr bwMode="auto">
          <a:xfrm>
            <a:off x="7305675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91" name="Line 44"/>
          <p:cNvSpPr>
            <a:spLocks noChangeShapeType="1"/>
          </p:cNvSpPr>
          <p:nvPr/>
        </p:nvSpPr>
        <p:spPr bwMode="auto">
          <a:xfrm flipH="1">
            <a:off x="6850063" y="4791075"/>
            <a:ext cx="303212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92" name="Text Box 45"/>
          <p:cNvSpPr txBox="1">
            <a:spLocks noChangeArrowheads="1"/>
          </p:cNvSpPr>
          <p:nvPr/>
        </p:nvSpPr>
        <p:spPr bwMode="auto">
          <a:xfrm>
            <a:off x="7078663" y="45624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67693" name="Oval 46"/>
          <p:cNvSpPr>
            <a:spLocks noChangeArrowheads="1"/>
          </p:cNvSpPr>
          <p:nvPr/>
        </p:nvSpPr>
        <p:spPr bwMode="auto">
          <a:xfrm>
            <a:off x="6623050" y="2665413"/>
            <a:ext cx="150813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694" name="Oval 47"/>
          <p:cNvSpPr>
            <a:spLocks noChangeArrowheads="1"/>
          </p:cNvSpPr>
          <p:nvPr/>
        </p:nvSpPr>
        <p:spPr bwMode="auto">
          <a:xfrm>
            <a:off x="7229475" y="2817813"/>
            <a:ext cx="150813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695" name="Line 48"/>
          <p:cNvSpPr>
            <a:spLocks noChangeShapeType="1"/>
          </p:cNvSpPr>
          <p:nvPr/>
        </p:nvSpPr>
        <p:spPr bwMode="auto">
          <a:xfrm flipH="1">
            <a:off x="6165850" y="384492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96" name="Text Box 50"/>
          <p:cNvSpPr txBox="1">
            <a:spLocks noChangeArrowheads="1"/>
          </p:cNvSpPr>
          <p:nvPr/>
        </p:nvSpPr>
        <p:spPr bwMode="auto">
          <a:xfrm>
            <a:off x="5102225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CE</a:t>
            </a:r>
          </a:p>
        </p:txBody>
      </p:sp>
      <p:sp>
        <p:nvSpPr>
          <p:cNvPr id="667697" name="Text Box 51"/>
          <p:cNvSpPr txBox="1">
            <a:spLocks noChangeArrowheads="1"/>
          </p:cNvSpPr>
          <p:nvPr/>
        </p:nvSpPr>
        <p:spPr bwMode="auto">
          <a:xfrm>
            <a:off x="6394450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CE</a:t>
            </a:r>
          </a:p>
        </p:txBody>
      </p:sp>
      <p:sp>
        <p:nvSpPr>
          <p:cNvPr id="667698" name="Text Box 52"/>
          <p:cNvSpPr txBox="1">
            <a:spLocks noChangeArrowheads="1"/>
          </p:cNvSpPr>
          <p:nvPr/>
        </p:nvSpPr>
        <p:spPr bwMode="auto">
          <a:xfrm>
            <a:off x="6999288" y="3121025"/>
            <a:ext cx="60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WE</a:t>
            </a:r>
          </a:p>
        </p:txBody>
      </p:sp>
      <p:sp>
        <p:nvSpPr>
          <p:cNvPr id="667699" name="Text Box 53"/>
          <p:cNvSpPr txBox="1">
            <a:spLocks noChangeArrowheads="1"/>
          </p:cNvSpPr>
          <p:nvPr/>
        </p:nvSpPr>
        <p:spPr bwMode="auto">
          <a:xfrm>
            <a:off x="5708650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WE</a:t>
            </a:r>
          </a:p>
        </p:txBody>
      </p:sp>
      <p:cxnSp>
        <p:nvCxnSpPr>
          <p:cNvPr id="667700" name="AutoShape 60"/>
          <p:cNvCxnSpPr>
            <a:cxnSpLocks noChangeShapeType="1"/>
            <a:stCxn id="667672" idx="2"/>
            <a:endCxn id="667653" idx="1"/>
          </p:cNvCxnSpPr>
          <p:nvPr/>
        </p:nvCxnSpPr>
        <p:spPr bwMode="auto">
          <a:xfrm rot="16200000" flipH="1">
            <a:off x="640556" y="2639219"/>
            <a:ext cx="1946275" cy="4587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7701" name="AutoShape 61"/>
          <p:cNvCxnSpPr>
            <a:cxnSpLocks noChangeShapeType="1"/>
            <a:stCxn id="667677" idx="2"/>
            <a:endCxn id="667678" idx="1"/>
          </p:cNvCxnSpPr>
          <p:nvPr/>
        </p:nvCxnSpPr>
        <p:spPr bwMode="auto">
          <a:xfrm rot="16200000" flipH="1">
            <a:off x="2374900" y="1518444"/>
            <a:ext cx="142082" cy="91519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7702" name="Rectangle 62"/>
          <p:cNvSpPr>
            <a:spLocks noChangeArrowheads="1"/>
          </p:cNvSpPr>
          <p:nvPr/>
        </p:nvSpPr>
        <p:spPr bwMode="auto">
          <a:xfrm>
            <a:off x="1765300" y="1576388"/>
            <a:ext cx="153988" cy="328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667703" name="AutoShape 63"/>
          <p:cNvSpPr>
            <a:spLocks noChangeArrowheads="1"/>
          </p:cNvSpPr>
          <p:nvPr/>
        </p:nvSpPr>
        <p:spPr bwMode="auto">
          <a:xfrm flipV="1">
            <a:off x="1654175" y="2255838"/>
            <a:ext cx="376238" cy="111125"/>
          </a:xfrm>
          <a:custGeom>
            <a:avLst/>
            <a:gdLst>
              <a:gd name="T0" fmla="*/ 329208 w 21600"/>
              <a:gd name="T1" fmla="*/ 55563 h 21600"/>
              <a:gd name="T2" fmla="*/ 188119 w 21600"/>
              <a:gd name="T3" fmla="*/ 111125 h 21600"/>
              <a:gd name="T4" fmla="*/ 47030 w 21600"/>
              <a:gd name="T5" fmla="*/ 55563 h 21600"/>
              <a:gd name="T6" fmla="*/ 18811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705" name="Line 65"/>
          <p:cNvSpPr>
            <a:spLocks noChangeShapeType="1"/>
          </p:cNvSpPr>
          <p:nvPr/>
        </p:nvSpPr>
        <p:spPr bwMode="auto">
          <a:xfrm>
            <a:off x="1841500" y="2741613"/>
            <a:ext cx="2203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706" name="Line 66"/>
          <p:cNvSpPr>
            <a:spLocks noChangeShapeType="1"/>
          </p:cNvSpPr>
          <p:nvPr/>
        </p:nvSpPr>
        <p:spPr bwMode="auto">
          <a:xfrm>
            <a:off x="5254625" y="2741613"/>
            <a:ext cx="2203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707" name="Freeform 67"/>
          <p:cNvSpPr>
            <a:spLocks/>
          </p:cNvSpPr>
          <p:nvPr/>
        </p:nvSpPr>
        <p:spPr bwMode="auto">
          <a:xfrm>
            <a:off x="1763713" y="2366963"/>
            <a:ext cx="76200" cy="379412"/>
          </a:xfrm>
          <a:custGeom>
            <a:avLst/>
            <a:gdLst>
              <a:gd name="T0" fmla="*/ 0 w 48"/>
              <a:gd name="T1" fmla="*/ 0 h 239"/>
              <a:gd name="T2" fmla="*/ 0 w 48"/>
              <a:gd name="T3" fmla="*/ 239 h 239"/>
              <a:gd name="T4" fmla="*/ 48 w 48"/>
              <a:gd name="T5" fmla="*/ 239 h 239"/>
              <a:gd name="T6" fmla="*/ 0 60000 65536"/>
              <a:gd name="T7" fmla="*/ 0 60000 65536"/>
              <a:gd name="T8" fmla="*/ 0 60000 65536"/>
              <a:gd name="T9" fmla="*/ 0 w 48"/>
              <a:gd name="T10" fmla="*/ 0 h 239"/>
              <a:gd name="T11" fmla="*/ 48 w 48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39">
                <a:moveTo>
                  <a:pt x="0" y="0"/>
                </a:moveTo>
                <a:lnTo>
                  <a:pt x="0" y="239"/>
                </a:lnTo>
                <a:lnTo>
                  <a:pt x="48" y="239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708" name="Freeform 68"/>
          <p:cNvSpPr>
            <a:spLocks/>
          </p:cNvSpPr>
          <p:nvPr/>
        </p:nvSpPr>
        <p:spPr bwMode="auto">
          <a:xfrm>
            <a:off x="1916113" y="2366963"/>
            <a:ext cx="3794125" cy="379412"/>
          </a:xfrm>
          <a:custGeom>
            <a:avLst/>
            <a:gdLst>
              <a:gd name="T0" fmla="*/ 0 w 2390"/>
              <a:gd name="T1" fmla="*/ 0 h 239"/>
              <a:gd name="T2" fmla="*/ 0 w 2390"/>
              <a:gd name="T3" fmla="*/ 95 h 239"/>
              <a:gd name="T4" fmla="*/ 2390 w 2390"/>
              <a:gd name="T5" fmla="*/ 95 h 239"/>
              <a:gd name="T6" fmla="*/ 2390 w 2390"/>
              <a:gd name="T7" fmla="*/ 239 h 239"/>
              <a:gd name="T8" fmla="*/ 0 60000 65536"/>
              <a:gd name="T9" fmla="*/ 0 60000 65536"/>
              <a:gd name="T10" fmla="*/ 0 60000 65536"/>
              <a:gd name="T11" fmla="*/ 0 60000 65536"/>
              <a:gd name="T12" fmla="*/ 0 w 2390"/>
              <a:gd name="T13" fmla="*/ 0 h 239"/>
              <a:gd name="T14" fmla="*/ 2390 w 2390"/>
              <a:gd name="T15" fmla="*/ 239 h 2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" h="239">
                <a:moveTo>
                  <a:pt x="0" y="0"/>
                </a:moveTo>
                <a:lnTo>
                  <a:pt x="0" y="95"/>
                </a:lnTo>
                <a:lnTo>
                  <a:pt x="2390" y="95"/>
                </a:lnTo>
                <a:lnTo>
                  <a:pt x="2390" y="239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709" name="Line 69"/>
          <p:cNvSpPr>
            <a:spLocks noChangeShapeType="1"/>
          </p:cNvSpPr>
          <p:nvPr/>
        </p:nvSpPr>
        <p:spPr bwMode="auto">
          <a:xfrm>
            <a:off x="1843088" y="5133975"/>
            <a:ext cx="56149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710" name="Freeform 70"/>
          <p:cNvSpPr>
            <a:spLocks/>
          </p:cNvSpPr>
          <p:nvPr/>
        </p:nvSpPr>
        <p:spPr bwMode="auto">
          <a:xfrm>
            <a:off x="2600325" y="2211388"/>
            <a:ext cx="455613" cy="682625"/>
          </a:xfrm>
          <a:custGeom>
            <a:avLst/>
            <a:gdLst>
              <a:gd name="T0" fmla="*/ 287 w 287"/>
              <a:gd name="T1" fmla="*/ 0 h 430"/>
              <a:gd name="T2" fmla="*/ 287 w 287"/>
              <a:gd name="T3" fmla="*/ 239 h 430"/>
              <a:gd name="T4" fmla="*/ 0 w 287"/>
              <a:gd name="T5" fmla="*/ 239 h 430"/>
              <a:gd name="T6" fmla="*/ 0 w 287"/>
              <a:gd name="T7" fmla="*/ 430 h 430"/>
              <a:gd name="T8" fmla="*/ 0 60000 65536"/>
              <a:gd name="T9" fmla="*/ 0 60000 65536"/>
              <a:gd name="T10" fmla="*/ 0 60000 65536"/>
              <a:gd name="T11" fmla="*/ 0 60000 65536"/>
              <a:gd name="T12" fmla="*/ 0 w 287"/>
              <a:gd name="T13" fmla="*/ 0 h 430"/>
              <a:gd name="T14" fmla="*/ 287 w 287"/>
              <a:gd name="T15" fmla="*/ 430 h 4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" h="430">
                <a:moveTo>
                  <a:pt x="287" y="0"/>
                </a:moveTo>
                <a:lnTo>
                  <a:pt x="287" y="239"/>
                </a:lnTo>
                <a:lnTo>
                  <a:pt x="0" y="239"/>
                </a:lnTo>
                <a:lnTo>
                  <a:pt x="0" y="43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711" name="Freeform 71"/>
          <p:cNvSpPr>
            <a:spLocks/>
          </p:cNvSpPr>
          <p:nvPr/>
        </p:nvSpPr>
        <p:spPr bwMode="auto">
          <a:xfrm>
            <a:off x="3511550" y="2211388"/>
            <a:ext cx="379413" cy="681037"/>
          </a:xfrm>
          <a:custGeom>
            <a:avLst/>
            <a:gdLst>
              <a:gd name="T0" fmla="*/ 0 w 239"/>
              <a:gd name="T1" fmla="*/ 0 h 430"/>
              <a:gd name="T2" fmla="*/ 0 w 239"/>
              <a:gd name="T3" fmla="*/ 286 h 430"/>
              <a:gd name="T4" fmla="*/ 239 w 239"/>
              <a:gd name="T5" fmla="*/ 286 h 430"/>
              <a:gd name="T6" fmla="*/ 239 w 239"/>
              <a:gd name="T7" fmla="*/ 430 h 430"/>
              <a:gd name="T8" fmla="*/ 0 60000 65536"/>
              <a:gd name="T9" fmla="*/ 0 60000 65536"/>
              <a:gd name="T10" fmla="*/ 0 60000 65536"/>
              <a:gd name="T11" fmla="*/ 0 60000 65536"/>
              <a:gd name="T12" fmla="*/ 0 w 239"/>
              <a:gd name="T13" fmla="*/ 0 h 430"/>
              <a:gd name="T14" fmla="*/ 239 w 239"/>
              <a:gd name="T15" fmla="*/ 430 h 4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" h="430">
                <a:moveTo>
                  <a:pt x="0" y="0"/>
                </a:moveTo>
                <a:lnTo>
                  <a:pt x="0" y="286"/>
                </a:lnTo>
                <a:lnTo>
                  <a:pt x="239" y="286"/>
                </a:lnTo>
                <a:lnTo>
                  <a:pt x="239" y="43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712" name="Freeform 72"/>
          <p:cNvSpPr>
            <a:spLocks/>
          </p:cNvSpPr>
          <p:nvPr/>
        </p:nvSpPr>
        <p:spPr bwMode="auto">
          <a:xfrm>
            <a:off x="3054350" y="2401888"/>
            <a:ext cx="2959100" cy="455612"/>
          </a:xfrm>
          <a:custGeom>
            <a:avLst/>
            <a:gdLst>
              <a:gd name="T0" fmla="*/ 0 w 1864"/>
              <a:gd name="T1" fmla="*/ 0 h 287"/>
              <a:gd name="T2" fmla="*/ 1864 w 1864"/>
              <a:gd name="T3" fmla="*/ 0 h 287"/>
              <a:gd name="T4" fmla="*/ 1864 w 1864"/>
              <a:gd name="T5" fmla="*/ 287 h 287"/>
              <a:gd name="T6" fmla="*/ 0 60000 65536"/>
              <a:gd name="T7" fmla="*/ 0 60000 65536"/>
              <a:gd name="T8" fmla="*/ 0 60000 65536"/>
              <a:gd name="T9" fmla="*/ 0 w 1864"/>
              <a:gd name="T10" fmla="*/ 0 h 287"/>
              <a:gd name="T11" fmla="*/ 1864 w 1864"/>
              <a:gd name="T12" fmla="*/ 287 h 2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4" h="287">
                <a:moveTo>
                  <a:pt x="0" y="0"/>
                </a:moveTo>
                <a:lnTo>
                  <a:pt x="1864" y="0"/>
                </a:lnTo>
                <a:lnTo>
                  <a:pt x="1864" y="28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713" name="Freeform 73"/>
          <p:cNvSpPr>
            <a:spLocks/>
          </p:cNvSpPr>
          <p:nvPr/>
        </p:nvSpPr>
        <p:spPr bwMode="auto">
          <a:xfrm>
            <a:off x="3509963" y="2325688"/>
            <a:ext cx="3794125" cy="531812"/>
          </a:xfrm>
          <a:custGeom>
            <a:avLst/>
            <a:gdLst>
              <a:gd name="T0" fmla="*/ 0 w 2390"/>
              <a:gd name="T1" fmla="*/ 0 h 335"/>
              <a:gd name="T2" fmla="*/ 2390 w 2390"/>
              <a:gd name="T3" fmla="*/ 0 h 335"/>
              <a:gd name="T4" fmla="*/ 2390 w 2390"/>
              <a:gd name="T5" fmla="*/ 335 h 335"/>
              <a:gd name="T6" fmla="*/ 0 60000 65536"/>
              <a:gd name="T7" fmla="*/ 0 60000 65536"/>
              <a:gd name="T8" fmla="*/ 0 60000 65536"/>
              <a:gd name="T9" fmla="*/ 0 w 2390"/>
              <a:gd name="T10" fmla="*/ 0 h 335"/>
              <a:gd name="T11" fmla="*/ 2390 w 2390"/>
              <a:gd name="T12" fmla="*/ 335 h 3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0" h="335">
                <a:moveTo>
                  <a:pt x="0" y="0"/>
                </a:moveTo>
                <a:lnTo>
                  <a:pt x="2390" y="0"/>
                </a:lnTo>
                <a:lnTo>
                  <a:pt x="2390" y="33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7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Cray 1 and Modern DRAM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sz="2400" dirty="0"/>
              <a:t>Cray 1 used simple memory arrays (not DRAM at the time)</a:t>
            </a:r>
          </a:p>
          <a:p>
            <a:pPr lvl="1">
              <a:lnSpc>
                <a:spcPct val="95000"/>
              </a:lnSpc>
            </a:pPr>
            <a:r>
              <a:rPr lang="en-US" sz="2000" dirty="0"/>
              <a:t>Each array could process one request at a time</a:t>
            </a:r>
          </a:p>
          <a:p>
            <a:pPr lvl="1">
              <a:lnSpc>
                <a:spcPct val="95000"/>
              </a:lnSpc>
            </a:pPr>
            <a:r>
              <a:rPr lang="en-US" sz="2000" dirty="0"/>
              <a:t>Each request took 4 CPU cycles (50ns)</a:t>
            </a:r>
          </a:p>
          <a:p>
            <a:pPr lvl="1">
              <a:lnSpc>
                <a:spcPct val="95000"/>
              </a:lnSpc>
            </a:pPr>
            <a:r>
              <a:rPr lang="en-US" sz="2000" dirty="0"/>
              <a:t>Used 16 banks to allow multiple outstanding requests and pipelining to keep the data bus busy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Modern DRAM chip internally has multiple banks (typically 8)</a:t>
            </a:r>
          </a:p>
          <a:p>
            <a:pPr lvl="1">
              <a:lnSpc>
                <a:spcPct val="95000"/>
              </a:lnSpc>
            </a:pPr>
            <a:r>
              <a:rPr lang="en-US" sz="2000" dirty="0"/>
              <a:t>Each bank has multiple arrays but all accessed together</a:t>
            </a:r>
          </a:p>
          <a:p>
            <a:pPr lvl="1">
              <a:lnSpc>
                <a:spcPct val="95000"/>
              </a:lnSpc>
            </a:pPr>
            <a:r>
              <a:rPr lang="en-US" sz="2000" dirty="0"/>
              <a:t>Each array accesses takes several DRAM cycles</a:t>
            </a:r>
          </a:p>
          <a:p>
            <a:pPr lvl="1">
              <a:lnSpc>
                <a:spcPct val="95000"/>
              </a:lnSpc>
            </a:pPr>
            <a:r>
              <a:rPr lang="en-US" sz="2000" dirty="0"/>
              <a:t>Banking works to keep DRAM chip data bus busy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Multiple ranks</a:t>
            </a:r>
          </a:p>
          <a:p>
            <a:pPr lvl="1">
              <a:lnSpc>
                <a:spcPct val="95000"/>
              </a:lnSpc>
            </a:pPr>
            <a:r>
              <a:rPr lang="en-US" sz="2000" dirty="0"/>
              <a:t>Multiple ranks are a way of adding capacity without changing the bus width or using narrower chips</a:t>
            </a:r>
          </a:p>
          <a:p>
            <a:pPr lvl="1">
              <a:lnSpc>
                <a:spcPct val="95000"/>
              </a:lnSpc>
            </a:pPr>
            <a:r>
              <a:rPr lang="en-US" sz="2000" dirty="0"/>
              <a:t>Can be thought of as adding more banks (multiply number of internal banks by number of ranks)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CDB568C4-95F0-4788-97C6-768B89CA3C48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4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Memory Initiation Rate</a:t>
            </a:r>
          </a:p>
        </p:txBody>
      </p:sp>
      <p:sp>
        <p:nvSpPr>
          <p:cNvPr id="12267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Memory speed must keep up with CPU speed!</a:t>
            </a:r>
          </a:p>
          <a:p>
            <a:pPr lvl="1"/>
            <a:r>
              <a:rPr lang="en-US" sz="2400" dirty="0"/>
              <a:t>Interleave memory banks</a:t>
            </a:r>
          </a:p>
          <a:p>
            <a:r>
              <a:rPr lang="en-US" dirty="0"/>
              <a:t>To maintain initiation rate of 1, the number of banks must be at least the ratio of memory to processor cycle time.</a:t>
            </a:r>
          </a:p>
          <a:p>
            <a:pPr lvl="1"/>
            <a:r>
              <a:rPr lang="en-US" sz="2400" dirty="0"/>
              <a:t>However, if processor make access in non-unit stride, it is possible to have bank conflicts.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# banks &gt;= </a:t>
            </a:r>
            <a:r>
              <a:rPr lang="en-US" sz="2400" dirty="0" err="1"/>
              <a:t>mem_latency</a:t>
            </a:r>
            <a:r>
              <a:rPr lang="en-US" sz="2400" dirty="0"/>
              <a:t> / </a:t>
            </a:r>
            <a:r>
              <a:rPr lang="en-US" sz="2400" dirty="0" err="1"/>
              <a:t>cycle_time</a:t>
            </a:r>
            <a:endParaRPr lang="en-US" sz="2400" dirty="0"/>
          </a:p>
          <a:p>
            <a:pPr lvl="1"/>
            <a:r>
              <a:rPr lang="en-US" sz="2400" dirty="0"/>
              <a:t>Cray: 50ns / 12.5ns = 4</a:t>
            </a:r>
          </a:p>
          <a:p>
            <a:pPr lvl="1"/>
            <a:r>
              <a:rPr lang="en-US" sz="2400" dirty="0"/>
              <a:t>Why 16 banks?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C8E3AC-0066-4A8A-8016-00227DE487A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47930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Improving Memory Throughput/Bandwidth using Interleaving/Banking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2200" dirty="0"/>
              <a:t>Latency</a:t>
            </a:r>
          </a:p>
          <a:p>
            <a:pPr lvl="1"/>
            <a:r>
              <a:rPr lang="en-US" sz="2000" dirty="0"/>
              <a:t>How long does it take to get from here to there </a:t>
            </a:r>
          </a:p>
          <a:p>
            <a:pPr lvl="2"/>
            <a:r>
              <a:rPr lang="en-US" sz="1900" dirty="0"/>
              <a:t>and, maybe, back again</a:t>
            </a:r>
          </a:p>
          <a:p>
            <a:r>
              <a:rPr lang="en-US" sz="2200" dirty="0"/>
              <a:t>Throughput/Bandwidth</a:t>
            </a:r>
          </a:p>
          <a:p>
            <a:pPr lvl="1"/>
            <a:r>
              <a:rPr lang="en-US" sz="2000" dirty="0"/>
              <a:t>How many things can be done in some unit of time</a:t>
            </a:r>
          </a:p>
          <a:p>
            <a:endParaRPr lang="en-US" sz="2200" dirty="0"/>
          </a:p>
          <a:p>
            <a:r>
              <a:rPr lang="en-US" sz="2200" dirty="0"/>
              <a:t>Memory has long latency and relatively throughput</a:t>
            </a:r>
          </a:p>
          <a:p>
            <a:pPr lvl="1"/>
            <a:r>
              <a:rPr lang="en-US" sz="2000" dirty="0"/>
              <a:t>Early memory accesses could not be pipelined </a:t>
            </a:r>
          </a:p>
          <a:p>
            <a:pPr lvl="2"/>
            <a:r>
              <a:rPr lang="en-US" sz="1900" dirty="0"/>
              <a:t>when servicing one operation, others must wait</a:t>
            </a:r>
          </a:p>
          <a:p>
            <a:r>
              <a:rPr lang="en-US" sz="2200" dirty="0"/>
              <a:t>How can throughput be increased?</a:t>
            </a:r>
          </a:p>
          <a:p>
            <a:pPr lvl="1"/>
            <a:r>
              <a:rPr lang="en-US" sz="2000" dirty="0"/>
              <a:t>Interleaving/Banking </a:t>
            </a:r>
          </a:p>
          <a:p>
            <a:pPr lvl="1"/>
            <a:r>
              <a:rPr lang="en-US" sz="2000" dirty="0"/>
              <a:t>Longer bursts – get more for each DRAM access</a:t>
            </a:r>
          </a:p>
          <a:p>
            <a:pPr lvl="2"/>
            <a:r>
              <a:rPr lang="en-US" sz="1900" dirty="0"/>
              <a:t>RDRAM original approach</a:t>
            </a:r>
          </a:p>
          <a:p>
            <a:pPr lvl="3"/>
            <a:r>
              <a:rPr lang="en-US" sz="1600" dirty="0"/>
              <a:t>RDRAM was not successful because of business issues and late supply, not the technology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F2CBAFBC-AAFC-4660-B328-F2C461346BD2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79489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Higher Bandwidth (multiple channels)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if we want even higher bandwidth?</a:t>
            </a:r>
          </a:p>
          <a:p>
            <a:pPr lvl="1"/>
            <a:r>
              <a:rPr lang="en-US" dirty="0"/>
              <a:t>Bus already utilized</a:t>
            </a:r>
          </a:p>
          <a:p>
            <a:pPr lvl="1"/>
            <a:endParaRPr lang="en-US" dirty="0"/>
          </a:p>
          <a:p>
            <a:r>
              <a:rPr lang="en-US" dirty="0"/>
              <a:t>Add more bus bandwidth</a:t>
            </a:r>
          </a:p>
          <a:p>
            <a:pPr lvl="1"/>
            <a:r>
              <a:rPr lang="en-US" dirty="0"/>
              <a:t>Increase width or increase frequency</a:t>
            </a:r>
          </a:p>
          <a:p>
            <a:pPr lvl="1"/>
            <a:r>
              <a:rPr lang="en-US" dirty="0"/>
              <a:t>Frequency already very high and accesses are wide</a:t>
            </a:r>
          </a:p>
          <a:p>
            <a:pPr lvl="2"/>
            <a:r>
              <a:rPr lang="en-US" dirty="0"/>
              <a:t>Now at least 64B per access (512 bits)</a:t>
            </a:r>
          </a:p>
          <a:p>
            <a:pPr lvl="2"/>
            <a:endParaRPr lang="en-US" dirty="0"/>
          </a:p>
          <a:p>
            <a:r>
              <a:rPr lang="en-US" dirty="0"/>
              <a:t>Add more buses</a:t>
            </a:r>
          </a:p>
          <a:p>
            <a:pPr lvl="1"/>
            <a:r>
              <a:rPr lang="en-US" dirty="0"/>
              <a:t>Each bus controlled separately and connects to multiple DRAM chips/ranks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bus+controller</a:t>
            </a:r>
            <a:r>
              <a:rPr lang="en-US" dirty="0"/>
              <a:t> called a </a:t>
            </a:r>
            <a:r>
              <a:rPr lang="en-US" b="1" i="1" dirty="0">
                <a:solidFill>
                  <a:srgbClr val="FF0000"/>
                </a:solidFill>
              </a:rPr>
              <a:t>channel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4BB9DA91-BD60-4360-9264-C6D48C9856DC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1971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Memory Interfaces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much data per column command?</a:t>
            </a:r>
          </a:p>
          <a:p>
            <a:pPr lvl="1" eaLnBrk="1" hangingPunct="1"/>
            <a:r>
              <a:rPr lang="en-US" dirty="0"/>
              <a:t>Interface width (x4, x8, …)</a:t>
            </a:r>
          </a:p>
          <a:p>
            <a:pPr lvl="2" eaLnBrk="1" hangingPunct="1"/>
            <a:r>
              <a:rPr lang="en-US" dirty="0"/>
              <a:t>How much data per bus transfer</a:t>
            </a:r>
          </a:p>
          <a:p>
            <a:pPr lvl="2" eaLnBrk="1" hangingPunct="1"/>
            <a:r>
              <a:rPr lang="en-US" dirty="0"/>
              <a:t>Note: each column DRAM address refers to </a:t>
            </a:r>
            <a:r>
              <a:rPr lang="en-US" i="1" dirty="0"/>
              <a:t>width</a:t>
            </a:r>
            <a:r>
              <a:rPr lang="en-US" dirty="0"/>
              <a:t> bits</a:t>
            </a:r>
          </a:p>
          <a:p>
            <a:pPr lvl="1" eaLnBrk="1" hangingPunct="1"/>
            <a:r>
              <a:rPr lang="en-US" dirty="0"/>
              <a:t>Burst length (4, 8, …)</a:t>
            </a:r>
          </a:p>
          <a:p>
            <a:pPr lvl="2" eaLnBrk="1" hangingPunct="1"/>
            <a:r>
              <a:rPr lang="en-US" dirty="0"/>
              <a:t>How many bus transfers per CAS</a:t>
            </a:r>
          </a:p>
          <a:p>
            <a:pPr eaLnBrk="1" hangingPunct="1"/>
            <a:r>
              <a:rPr lang="en-US" dirty="0" err="1"/>
              <a:t>DDRx</a:t>
            </a:r>
            <a:endParaRPr lang="en-US" dirty="0"/>
          </a:p>
          <a:p>
            <a:pPr lvl="1" eaLnBrk="1" hangingPunct="1"/>
            <a:r>
              <a:rPr lang="en-US" dirty="0"/>
              <a:t>Double-data rate – multiple data transfers per clock (rising and falling edge, or even faster)</a:t>
            </a:r>
          </a:p>
          <a:p>
            <a:pPr lvl="1" eaLnBrk="1" hangingPunct="1"/>
            <a:r>
              <a:rPr lang="en-US" dirty="0"/>
              <a:t>DDR, then DDR2, then DDR3 – just different standards for defining sizing, timing, and electrical parameters</a:t>
            </a:r>
          </a:p>
          <a:p>
            <a:pPr lvl="2" eaLnBrk="1" hangingPunct="1"/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5E98E3BA-3D07-4839-9EB5-5F0F9F6B37A5}" type="slidenum">
              <a:rPr lang="en-US" altLang="en-US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5396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Memory Should I Use?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Depends on access characteristics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often is it written?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often is it accessed in general?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fast should the accesses be?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Latency? Bandwidth?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should the capacity be?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Bytes? Kilobytes? Megabytes? Gigabytes? </a:t>
            </a:r>
            <a:r>
              <a:rPr lang="en-US" dirty="0" err="1"/>
              <a:t>Terbytes</a:t>
            </a:r>
            <a:r>
              <a:rPr lang="en-US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long should the data last?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Microseconds? Seconds? Years? Decades?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Granularity of access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Cost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Dollars, watts or joules, …</a:t>
            </a:r>
          </a:p>
          <a:p>
            <a:pPr>
              <a:lnSpc>
                <a:spcPct val="90000"/>
              </a:lnSpc>
            </a:pPr>
            <a:r>
              <a:rPr lang="en-US" dirty="0"/>
              <a:t>Different memories optimized for different access types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SRAM, DRAM</a:t>
            </a:r>
            <a:r>
              <a:rPr lang="en-US" dirty="0"/>
              <a:t>, FLASH, STT-RAM, Phase Change, </a:t>
            </a:r>
            <a:br>
              <a:rPr lang="en-US" dirty="0"/>
            </a:br>
            <a:r>
              <a:rPr lang="en-US" dirty="0"/>
              <a:t>magnetic disk…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884272D8-3AB4-490C-93C0-6A1BA4B32245}" type="slidenum">
              <a:rPr lang="en-US" altLang="en-US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6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152400" y="381000"/>
          <a:ext cx="8915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xplosion 2 6"/>
          <p:cNvSpPr/>
          <p:nvPr/>
        </p:nvSpPr>
        <p:spPr bwMode="auto">
          <a:xfrm>
            <a:off x="3429000" y="3048000"/>
            <a:ext cx="2514600" cy="1600200"/>
          </a:xfrm>
          <a:prstGeom prst="irregularSeal2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/>
              <a:t>(c) Mattan Erez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D8AE9BA-8FD7-4D1A-A66A-D5FF7FD5C2D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71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Latency impacted by cell access</a:t>
            </a:r>
          </a:p>
          <a:p>
            <a:r>
              <a:rPr lang="en-US" b="1" dirty="0"/>
              <a:t>denser/efficient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higher latency/lower BW</a:t>
            </a:r>
          </a:p>
          <a:p>
            <a:pPr lvl="1"/>
            <a:r>
              <a:rPr lang="en-US" dirty="0"/>
              <a:t>Small cells </a:t>
            </a:r>
            <a:r>
              <a:rPr lang="en-US" dirty="0">
                <a:sym typeface="Wingdings" panose="05000000000000000000" pitchFamily="2" charset="2"/>
              </a:rPr>
              <a:t> sensitive circuits  slow reads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Writes even more complicated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High BW needs more </a:t>
            </a:r>
            <a:r>
              <a:rPr lang="en-US" dirty="0" err="1">
                <a:sym typeface="Wingdings" panose="05000000000000000000" pitchFamily="2" charset="2"/>
              </a:rPr>
              <a:t>vias</a:t>
            </a:r>
            <a:r>
              <a:rPr lang="en-US" dirty="0">
                <a:sym typeface="Wingdings" panose="05000000000000000000" pitchFamily="2" charset="2"/>
              </a:rPr>
              <a:t> / wires/ circuits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143000" y="38862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524000" y="38862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905000" y="38862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143000" y="42672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524000" y="42672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1905000" y="42672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 bwMode="auto">
          <a:xfrm>
            <a:off x="1143000" y="46482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 bwMode="auto">
          <a:xfrm>
            <a:off x="1524000" y="46482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1905000" y="46482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5222522" y="3886200"/>
            <a:ext cx="1102078" cy="1066800"/>
            <a:chOff x="2403122" y="4191000"/>
            <a:chExt cx="1102078" cy="1066800"/>
          </a:xfrm>
          <a:solidFill>
            <a:schemeClr val="accent6"/>
          </a:solidFill>
        </p:grpSpPr>
        <p:sp>
          <p:nvSpPr>
            <p:cNvPr id="4" name="Rectangle 3"/>
            <p:cNvSpPr/>
            <p:nvPr/>
          </p:nvSpPr>
          <p:spPr bwMode="auto">
            <a:xfrm>
              <a:off x="2403122" y="41910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631722" y="41910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60322" y="41910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088922" y="41910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403122" y="44196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31722" y="44196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860322" y="44196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88922" y="44196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340100" y="41910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340100" y="44196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403122" y="46482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631722" y="46482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60322" y="46482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088922" y="46482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403122" y="48768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631722" y="48768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860322" y="48768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088922" y="48768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340100" y="46482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340100" y="48768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403122" y="51054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631722" y="51054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60322" y="51054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088922" y="51054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340100" y="5105400"/>
              <a:ext cx="165100" cy="1524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38200" y="4953000"/>
            <a:ext cx="15824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+ latency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+ BW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– density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– cost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– energy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53000" y="4953000"/>
            <a:ext cx="16385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–  latency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–  BW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+ density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+ cost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>+ energy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/>
              <a:t>(C) Mattan Erez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79A162-24E5-4C01-8018-43508D7FCF5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91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system</a:t>
            </a:r>
          </a:p>
          <a:p>
            <a:pPr lvl="1"/>
            <a:r>
              <a:rPr lang="en-US" dirty="0"/>
              <a:t>Modules, packages, components</a:t>
            </a:r>
          </a:p>
          <a:p>
            <a:pPr lvl="1"/>
            <a:r>
              <a:rPr lang="en-US" dirty="0"/>
              <a:t>Arranged in a hierarchy</a:t>
            </a:r>
          </a:p>
          <a:p>
            <a:r>
              <a:rPr lang="en-US" dirty="0"/>
              <a:t>Each memory component</a:t>
            </a:r>
          </a:p>
          <a:p>
            <a:pPr lvl="1"/>
            <a:r>
              <a:rPr lang="en-US" dirty="0"/>
              <a:t>Has </a:t>
            </a:r>
            <a:r>
              <a:rPr lang="en-US" b="1" dirty="0"/>
              <a:t>hierarchy</a:t>
            </a:r>
          </a:p>
          <a:p>
            <a:pPr lvl="1"/>
            <a:r>
              <a:rPr lang="en-US" dirty="0"/>
              <a:t>Has </a:t>
            </a:r>
            <a:r>
              <a:rPr lang="en-US" b="1" dirty="0"/>
              <a:t>caching/buffering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4667250"/>
            <a:ext cx="30194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59"/>
          <a:stretch/>
        </p:blipFill>
        <p:spPr bwMode="auto">
          <a:xfrm>
            <a:off x="6067425" y="4724400"/>
            <a:ext cx="2771775" cy="132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0400"/>
            <a:ext cx="2133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0" name="Straight Connector 229"/>
          <p:cNvCxnSpPr/>
          <p:nvPr/>
        </p:nvCxnSpPr>
        <p:spPr bwMode="auto">
          <a:xfrm>
            <a:off x="2286000" y="4470400"/>
            <a:ext cx="1600200" cy="1101725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4" name="Straight Connector 233"/>
          <p:cNvCxnSpPr/>
          <p:nvPr/>
        </p:nvCxnSpPr>
        <p:spPr bwMode="auto">
          <a:xfrm flipV="1">
            <a:off x="2286000" y="5715000"/>
            <a:ext cx="1600200" cy="60960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" name="Straight Connector 235"/>
          <p:cNvCxnSpPr/>
          <p:nvPr/>
        </p:nvCxnSpPr>
        <p:spPr bwMode="auto">
          <a:xfrm>
            <a:off x="5715000" y="4724400"/>
            <a:ext cx="606778" cy="68580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7" name="Straight Connector 236"/>
          <p:cNvCxnSpPr/>
          <p:nvPr/>
        </p:nvCxnSpPr>
        <p:spPr bwMode="auto">
          <a:xfrm flipV="1">
            <a:off x="5715000" y="5562601"/>
            <a:ext cx="609600" cy="485421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Footer 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/>
              <a:t>(C) Mattan Erez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79A162-24E5-4C01-8018-43508D7FCF5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42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Latency + throughput + efficiency </a:t>
            </a:r>
            <a:br>
              <a:rPr lang="en-US" dirty="0"/>
            </a:br>
            <a:r>
              <a:rPr lang="en-US" dirty="0"/>
              <a:t>				</a:t>
            </a:r>
            <a:r>
              <a:rPr lang="en-US" b="1" dirty="0">
                <a:sym typeface="Wingdings" panose="05000000000000000000" pitchFamily="2" charset="2"/>
              </a:rPr>
              <a:t> parallelism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/>
              <a:t>(C) Mattan Erez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79A162-24E5-4C01-8018-43508D7FCF5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067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1142999"/>
          </a:xfrm>
        </p:spPr>
        <p:txBody>
          <a:bodyPr/>
          <a:lstStyle/>
          <a:p>
            <a:r>
              <a:rPr lang="en-US" dirty="0"/>
              <a:t>Latency + throughput + efficiency</a:t>
            </a:r>
            <a:br>
              <a:rPr lang="en-US" dirty="0"/>
            </a:br>
            <a:r>
              <a:rPr lang="en-US" dirty="0"/>
              <a:t>				</a:t>
            </a:r>
            <a:r>
              <a:rPr lang="en-US" b="1" dirty="0">
                <a:sym typeface="Wingdings" panose="05000000000000000000" pitchFamily="2" charset="2"/>
              </a:rPr>
              <a:t> parallelism</a:t>
            </a:r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457200" y="1828800"/>
            <a:ext cx="2133600" cy="609600"/>
            <a:chOff x="1066800" y="4572000"/>
            <a:chExt cx="5486400" cy="914400"/>
          </a:xfrm>
        </p:grpSpPr>
        <p:grpSp>
          <p:nvGrpSpPr>
            <p:cNvPr id="7" name="Group 6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4" name="Elbow Connector 3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Connector 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Group 7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9" name="Elbow Connector 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10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12" name="Elbow Connector 11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" name="Group 13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15" name="Elbow Connector 14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" name="Group 16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18" name="Elbow Connector 17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" name="Group 19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21" name="Elbow Connector 2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4" name="Group 23"/>
          <p:cNvGrpSpPr/>
          <p:nvPr/>
        </p:nvGrpSpPr>
        <p:grpSpPr>
          <a:xfrm>
            <a:off x="2590800" y="1828800"/>
            <a:ext cx="2133600" cy="609600"/>
            <a:chOff x="1066800" y="4572000"/>
            <a:chExt cx="5486400" cy="914400"/>
          </a:xfrm>
        </p:grpSpPr>
        <p:grpSp>
          <p:nvGrpSpPr>
            <p:cNvPr id="25" name="Group 24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41" name="Elbow Connector 4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9" name="Elbow Connector 3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7" name="Group 26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7" name="Elbow Connector 36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8" name="Group 27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5" name="Elbow Connector 34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Group 28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3" name="Elbow Connector 32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Group 29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1" name="Elbow Connector 3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43" name="Group 42"/>
          <p:cNvGrpSpPr/>
          <p:nvPr/>
        </p:nvGrpSpPr>
        <p:grpSpPr>
          <a:xfrm>
            <a:off x="4724400" y="1828800"/>
            <a:ext cx="2133600" cy="609600"/>
            <a:chOff x="1066800" y="4572000"/>
            <a:chExt cx="5486400" cy="914400"/>
          </a:xfrm>
        </p:grpSpPr>
        <p:grpSp>
          <p:nvGrpSpPr>
            <p:cNvPr id="44" name="Group 43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60" name="Elbow Connector 59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Group 44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8" name="Elbow Connector 57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6" name="Group 45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6" name="Elbow Connector 55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4" name="Elbow Connector 53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8" name="Group 47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2" name="Elbow Connector 51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9" name="Group 48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0" name="Elbow Connector 49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2" name="Group 61"/>
          <p:cNvGrpSpPr/>
          <p:nvPr/>
        </p:nvGrpSpPr>
        <p:grpSpPr>
          <a:xfrm>
            <a:off x="6858000" y="1828800"/>
            <a:ext cx="2133600" cy="609600"/>
            <a:chOff x="1066800" y="4572000"/>
            <a:chExt cx="5486400" cy="914400"/>
          </a:xfrm>
        </p:grpSpPr>
        <p:grpSp>
          <p:nvGrpSpPr>
            <p:cNvPr id="63" name="Group 62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9" name="Elbow Connector 7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7" name="Elbow Connector 76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5" name="Elbow Connector 74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3" name="Elbow Connector 72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7" name="Group 66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1" name="Elbow Connector 7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8" name="Group 67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69" name="Elbow Connector 6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" name="Straight Arrow Connector 4"/>
          <p:cNvCxnSpPr/>
          <p:nvPr/>
        </p:nvCxnSpPr>
        <p:spPr bwMode="auto">
          <a:xfrm flipV="1">
            <a:off x="457200" y="2514600"/>
            <a:ext cx="0" cy="457200"/>
          </a:xfrm>
          <a:prstGeom prst="straightConnector1">
            <a:avLst/>
          </a:prstGeom>
          <a:noFill/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/>
          <p:cNvSpPr/>
          <p:nvPr/>
        </p:nvSpPr>
        <p:spPr bwMode="auto">
          <a:xfrm>
            <a:off x="304800" y="31242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52400" y="3581400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cell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724400" y="21336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/>
              <a:t>(C) Mattan Erez</a:t>
            </a:r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79A162-24E5-4C01-8018-43508D7FCF5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351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1142999"/>
          </a:xfrm>
        </p:spPr>
        <p:txBody>
          <a:bodyPr/>
          <a:lstStyle/>
          <a:p>
            <a:r>
              <a:rPr lang="en-US" dirty="0"/>
              <a:t>Latency + throughput + efficiency</a:t>
            </a:r>
            <a:br>
              <a:rPr lang="en-US" dirty="0"/>
            </a:br>
            <a:r>
              <a:rPr lang="en-US" dirty="0"/>
              <a:t>				</a:t>
            </a:r>
            <a:r>
              <a:rPr lang="en-US" b="1" dirty="0">
                <a:sym typeface="Wingdings" panose="05000000000000000000" pitchFamily="2" charset="2"/>
              </a:rPr>
              <a:t> parallelism</a:t>
            </a:r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457200" y="1828800"/>
            <a:ext cx="2133600" cy="609600"/>
            <a:chOff x="1066800" y="4572000"/>
            <a:chExt cx="5486400" cy="914400"/>
          </a:xfrm>
        </p:grpSpPr>
        <p:grpSp>
          <p:nvGrpSpPr>
            <p:cNvPr id="7" name="Group 6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4" name="Elbow Connector 3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Connector 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Group 7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9" name="Elbow Connector 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10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12" name="Elbow Connector 11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" name="Group 13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15" name="Elbow Connector 14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" name="Group 16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18" name="Elbow Connector 17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" name="Group 19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21" name="Elbow Connector 2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4" name="Group 23"/>
          <p:cNvGrpSpPr/>
          <p:nvPr/>
        </p:nvGrpSpPr>
        <p:grpSpPr>
          <a:xfrm>
            <a:off x="2590800" y="1828800"/>
            <a:ext cx="2133600" cy="609600"/>
            <a:chOff x="1066800" y="4572000"/>
            <a:chExt cx="5486400" cy="914400"/>
          </a:xfrm>
        </p:grpSpPr>
        <p:grpSp>
          <p:nvGrpSpPr>
            <p:cNvPr id="25" name="Group 24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41" name="Elbow Connector 4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9" name="Elbow Connector 3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7" name="Group 26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7" name="Elbow Connector 36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8" name="Group 27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5" name="Elbow Connector 34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Group 28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3" name="Elbow Connector 32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Group 29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1" name="Elbow Connector 3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43" name="Group 42"/>
          <p:cNvGrpSpPr/>
          <p:nvPr/>
        </p:nvGrpSpPr>
        <p:grpSpPr>
          <a:xfrm>
            <a:off x="4724400" y="1828800"/>
            <a:ext cx="2133600" cy="609600"/>
            <a:chOff x="1066800" y="4572000"/>
            <a:chExt cx="5486400" cy="914400"/>
          </a:xfrm>
        </p:grpSpPr>
        <p:grpSp>
          <p:nvGrpSpPr>
            <p:cNvPr id="44" name="Group 43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60" name="Elbow Connector 59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Group 44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8" name="Elbow Connector 57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6" name="Group 45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6" name="Elbow Connector 55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4" name="Elbow Connector 53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8" name="Group 47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2" name="Elbow Connector 51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9" name="Group 48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0" name="Elbow Connector 49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2" name="Group 61"/>
          <p:cNvGrpSpPr/>
          <p:nvPr/>
        </p:nvGrpSpPr>
        <p:grpSpPr>
          <a:xfrm>
            <a:off x="6858000" y="1828800"/>
            <a:ext cx="2133600" cy="609600"/>
            <a:chOff x="1066800" y="4572000"/>
            <a:chExt cx="5486400" cy="914400"/>
          </a:xfrm>
        </p:grpSpPr>
        <p:grpSp>
          <p:nvGrpSpPr>
            <p:cNvPr id="63" name="Group 62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9" name="Elbow Connector 7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7" name="Elbow Connector 76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5" name="Elbow Connector 74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3" name="Elbow Connector 72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7" name="Group 66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1" name="Elbow Connector 7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8" name="Group 67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69" name="Elbow Connector 6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" name="Straight Arrow Connector 4"/>
          <p:cNvCxnSpPr/>
          <p:nvPr/>
        </p:nvCxnSpPr>
        <p:spPr bwMode="auto">
          <a:xfrm flipV="1">
            <a:off x="457200" y="2514600"/>
            <a:ext cx="0" cy="457200"/>
          </a:xfrm>
          <a:prstGeom prst="straightConnector1">
            <a:avLst/>
          </a:prstGeom>
          <a:noFill/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/>
          <p:cNvSpPr/>
          <p:nvPr/>
        </p:nvSpPr>
        <p:spPr bwMode="auto">
          <a:xfrm>
            <a:off x="304800" y="31242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52400" y="45720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Access many cells in parallel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724400" y="21336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 bwMode="auto">
          <a:xfrm>
            <a:off x="304800" y="34290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 bwMode="auto">
          <a:xfrm>
            <a:off x="304800" y="37338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 bwMode="auto">
          <a:xfrm>
            <a:off x="304800" y="40386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 bwMode="auto">
          <a:xfrm>
            <a:off x="4724400" y="24384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 bwMode="auto">
          <a:xfrm>
            <a:off x="4724400" y="27432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 bwMode="auto">
          <a:xfrm>
            <a:off x="4724400" y="30480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114800" y="35052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pins </a:t>
            </a:r>
            <a:br>
              <a:rPr lang="en-US" sz="2400" dirty="0"/>
            </a:br>
            <a:r>
              <a:rPr lang="en-US" sz="2400" dirty="0"/>
              <a:t>in parallel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/>
              <a:t>(C) Mattan Erez</a:t>
            </a: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79A162-24E5-4C01-8018-43508D7FCF5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8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Memory Initiation Rate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sz="2200"/>
              <a:t>In general, effective bandwidth (relative to 1 bank) is</a:t>
            </a:r>
          </a:p>
          <a:p>
            <a:pPr lvl="1"/>
            <a:r>
              <a:rPr lang="en-US" sz="2000"/>
              <a:t>Number of banks / GCD(stride, number of banks)</a:t>
            </a:r>
          </a:p>
          <a:p>
            <a:pPr lvl="1"/>
            <a:r>
              <a:rPr lang="en-US"/>
              <a:t>Example: stride = 1, number of banks = 16, 16/1 = 16</a:t>
            </a:r>
          </a:p>
          <a:p>
            <a:pPr lvl="1"/>
            <a:r>
              <a:rPr lang="en-US"/>
              <a:t>Stride = 16, number of banks = 16, EB = 16/16 = 1</a:t>
            </a:r>
          </a:p>
          <a:p>
            <a:pPr lvl="1"/>
            <a:r>
              <a:rPr lang="en-US"/>
              <a:t>Stride = 8, number of banks = 16, 16/8 = 2</a:t>
            </a:r>
          </a:p>
          <a:p>
            <a:pPr lvl="1"/>
            <a:r>
              <a:rPr lang="en-US"/>
              <a:t>Stride = 3, number of banks = 16, 16/1 = 16</a:t>
            </a:r>
          </a:p>
          <a:p>
            <a:r>
              <a:rPr lang="en-US" sz="2200"/>
              <a:t>A performance-minded programmer will rearrange data to avoid bad strides (by padding etc)</a:t>
            </a:r>
          </a:p>
          <a:p>
            <a:r>
              <a:rPr lang="en-US" sz="2200"/>
              <a:t>Alternatively, prime number of banks is an hardware solution.</a:t>
            </a:r>
          </a:p>
          <a:p>
            <a:pPr lvl="1"/>
            <a:r>
              <a:rPr lang="en-US"/>
              <a:t>Only have most serious problem when accessing at stride exactly equal to the number of banks</a:t>
            </a:r>
          </a:p>
          <a:p>
            <a:pPr lvl="1"/>
            <a:r>
              <a:rPr lang="en-US"/>
              <a:t> Difficult to implement though.  </a:t>
            </a:r>
          </a:p>
          <a:p>
            <a:pPr lvl="2"/>
            <a:r>
              <a:rPr lang="en-US" sz="1900"/>
              <a:t>Must do real divisions instead of shifts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F5D4A90-E6D8-4C31-B3DB-81A78639481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15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3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3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3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1142999"/>
          </a:xfrm>
        </p:spPr>
        <p:txBody>
          <a:bodyPr/>
          <a:lstStyle/>
          <a:p>
            <a:r>
              <a:rPr lang="en-US" dirty="0"/>
              <a:t>Latency + throughput + efficiency</a:t>
            </a:r>
            <a:br>
              <a:rPr lang="en-US" dirty="0"/>
            </a:br>
            <a:r>
              <a:rPr lang="en-US" dirty="0"/>
              <a:t>				</a:t>
            </a:r>
            <a:r>
              <a:rPr lang="en-US" b="1" dirty="0">
                <a:sym typeface="Wingdings" panose="05000000000000000000" pitchFamily="2" charset="2"/>
              </a:rPr>
              <a:t> parallelism</a:t>
            </a:r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457200" y="1828800"/>
            <a:ext cx="2133600" cy="609600"/>
            <a:chOff x="1066800" y="4572000"/>
            <a:chExt cx="5486400" cy="914400"/>
          </a:xfrm>
        </p:grpSpPr>
        <p:grpSp>
          <p:nvGrpSpPr>
            <p:cNvPr id="7" name="Group 6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4" name="Elbow Connector 3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Connector 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Group 7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9" name="Elbow Connector 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10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12" name="Elbow Connector 11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" name="Group 13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15" name="Elbow Connector 14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" name="Group 16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18" name="Elbow Connector 17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" name="Group 19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21" name="Elbow Connector 2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4" name="Group 23"/>
          <p:cNvGrpSpPr/>
          <p:nvPr/>
        </p:nvGrpSpPr>
        <p:grpSpPr>
          <a:xfrm>
            <a:off x="2590800" y="1828800"/>
            <a:ext cx="2133600" cy="609600"/>
            <a:chOff x="1066800" y="4572000"/>
            <a:chExt cx="5486400" cy="914400"/>
          </a:xfrm>
        </p:grpSpPr>
        <p:grpSp>
          <p:nvGrpSpPr>
            <p:cNvPr id="25" name="Group 24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41" name="Elbow Connector 4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9" name="Elbow Connector 3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7" name="Group 26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7" name="Elbow Connector 36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8" name="Group 27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5" name="Elbow Connector 34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Group 28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3" name="Elbow Connector 32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Group 29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1" name="Elbow Connector 3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43" name="Group 42"/>
          <p:cNvGrpSpPr/>
          <p:nvPr/>
        </p:nvGrpSpPr>
        <p:grpSpPr>
          <a:xfrm>
            <a:off x="4724400" y="1828800"/>
            <a:ext cx="2133600" cy="609600"/>
            <a:chOff x="1066800" y="4572000"/>
            <a:chExt cx="5486400" cy="914400"/>
          </a:xfrm>
        </p:grpSpPr>
        <p:grpSp>
          <p:nvGrpSpPr>
            <p:cNvPr id="44" name="Group 43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60" name="Elbow Connector 59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Group 44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8" name="Elbow Connector 57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6" name="Group 45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6" name="Elbow Connector 55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4" name="Elbow Connector 53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8" name="Group 47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2" name="Elbow Connector 51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9" name="Group 48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0" name="Elbow Connector 49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2" name="Group 61"/>
          <p:cNvGrpSpPr/>
          <p:nvPr/>
        </p:nvGrpSpPr>
        <p:grpSpPr>
          <a:xfrm>
            <a:off x="6858000" y="1828800"/>
            <a:ext cx="2133600" cy="609600"/>
            <a:chOff x="1066800" y="4572000"/>
            <a:chExt cx="5486400" cy="914400"/>
          </a:xfrm>
        </p:grpSpPr>
        <p:grpSp>
          <p:nvGrpSpPr>
            <p:cNvPr id="63" name="Group 62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9" name="Elbow Connector 7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7" name="Elbow Connector 76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5" name="Elbow Connector 74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3" name="Elbow Connector 72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7" name="Group 66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1" name="Elbow Connector 7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8" name="Group 67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69" name="Elbow Connector 6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" name="Straight Arrow Connector 4"/>
          <p:cNvCxnSpPr/>
          <p:nvPr/>
        </p:nvCxnSpPr>
        <p:spPr bwMode="auto">
          <a:xfrm flipV="1">
            <a:off x="457200" y="2514600"/>
            <a:ext cx="0" cy="457200"/>
          </a:xfrm>
          <a:prstGeom prst="straightConnector1">
            <a:avLst/>
          </a:prstGeom>
          <a:noFill/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/>
          <p:cNvSpPr/>
          <p:nvPr/>
        </p:nvSpPr>
        <p:spPr bwMode="auto">
          <a:xfrm>
            <a:off x="304800" y="31242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52400" y="587460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Access even more cells in parallel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724400" y="21336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 bwMode="auto">
          <a:xfrm>
            <a:off x="304800" y="34290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 bwMode="auto">
          <a:xfrm>
            <a:off x="304800" y="37338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 bwMode="auto">
          <a:xfrm>
            <a:off x="304800" y="40386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 bwMode="auto">
          <a:xfrm>
            <a:off x="4724400" y="24384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 bwMode="auto">
          <a:xfrm>
            <a:off x="4724400" y="27432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 bwMode="auto">
          <a:xfrm>
            <a:off x="4724400" y="30480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114800" y="3505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pins </a:t>
            </a:r>
            <a:br>
              <a:rPr lang="en-US" sz="2400" dirty="0"/>
            </a:br>
            <a:r>
              <a:rPr lang="en-US" sz="2400" dirty="0"/>
              <a:t>in parallel over</a:t>
            </a:r>
            <a:br>
              <a:rPr lang="en-US" sz="2400" dirty="0"/>
            </a:br>
            <a:r>
              <a:rPr lang="en-US" sz="2400" dirty="0"/>
              <a:t>multiple cycles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304800" y="43434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 bwMode="auto">
          <a:xfrm>
            <a:off x="304800" y="46482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 bwMode="auto">
          <a:xfrm>
            <a:off x="304800" y="56388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 bwMode="auto">
          <a:xfrm>
            <a:off x="5105400" y="21336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 bwMode="auto">
          <a:xfrm>
            <a:off x="5105400" y="24384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 bwMode="auto">
          <a:xfrm>
            <a:off x="5105400" y="27432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 bwMode="auto">
          <a:xfrm>
            <a:off x="5105400" y="30480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 bwMode="auto">
          <a:xfrm>
            <a:off x="5446889" y="21336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 bwMode="auto">
          <a:xfrm>
            <a:off x="5446889" y="24384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 bwMode="auto">
          <a:xfrm>
            <a:off x="5446889" y="27432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 bwMode="auto">
          <a:xfrm>
            <a:off x="5446889" y="30480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 bwMode="auto">
          <a:xfrm>
            <a:off x="5802489" y="21336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 bwMode="auto">
          <a:xfrm>
            <a:off x="5802489" y="24384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 bwMode="auto">
          <a:xfrm>
            <a:off x="5802489" y="27432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 bwMode="auto">
          <a:xfrm>
            <a:off x="5802489" y="30480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424744" y="5125787"/>
            <a:ext cx="90311" cy="395111"/>
            <a:chOff x="7467600" y="4159956"/>
            <a:chExt cx="90311" cy="395111"/>
          </a:xfrm>
        </p:grpSpPr>
        <p:sp>
          <p:nvSpPr>
            <p:cNvPr id="110" name="Oval 109"/>
            <p:cNvSpPr/>
            <p:nvPr/>
          </p:nvSpPr>
          <p:spPr bwMode="auto">
            <a:xfrm>
              <a:off x="7467600" y="4464756"/>
              <a:ext cx="90311" cy="903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467600" y="4312356"/>
              <a:ext cx="90311" cy="903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467600" y="4159956"/>
              <a:ext cx="90311" cy="903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/>
              <a:t>(C) Mattan Erez</a:t>
            </a: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79A162-24E5-4C01-8018-43508D7FCF5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429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1142999"/>
          </a:xfrm>
        </p:spPr>
        <p:txBody>
          <a:bodyPr/>
          <a:lstStyle/>
          <a:p>
            <a:r>
              <a:rPr lang="en-US" dirty="0"/>
              <a:t>Latency + throughput + efficiency</a:t>
            </a:r>
            <a:br>
              <a:rPr lang="en-US" dirty="0"/>
            </a:br>
            <a:r>
              <a:rPr lang="en-US" dirty="0"/>
              <a:t>				</a:t>
            </a:r>
            <a:r>
              <a:rPr lang="en-US" b="1" dirty="0">
                <a:sym typeface="Wingdings" panose="05000000000000000000" pitchFamily="2" charset="2"/>
              </a:rPr>
              <a:t> parallelism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57200" y="1828800"/>
            <a:ext cx="2133600" cy="609600"/>
            <a:chOff x="1066800" y="4572000"/>
            <a:chExt cx="5486400" cy="914400"/>
          </a:xfrm>
        </p:grpSpPr>
        <p:grpSp>
          <p:nvGrpSpPr>
            <p:cNvPr id="7" name="Group 6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4" name="Elbow Connector 3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Connector 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Group 7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9" name="Elbow Connector 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10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12" name="Elbow Connector 11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" name="Group 13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15" name="Elbow Connector 14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" name="Group 16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18" name="Elbow Connector 17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" name="Group 19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21" name="Elbow Connector 2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4" name="Group 23"/>
          <p:cNvGrpSpPr/>
          <p:nvPr/>
        </p:nvGrpSpPr>
        <p:grpSpPr>
          <a:xfrm>
            <a:off x="2590800" y="1828800"/>
            <a:ext cx="2133600" cy="609600"/>
            <a:chOff x="1066800" y="4572000"/>
            <a:chExt cx="5486400" cy="914400"/>
          </a:xfrm>
        </p:grpSpPr>
        <p:grpSp>
          <p:nvGrpSpPr>
            <p:cNvPr id="25" name="Group 24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41" name="Elbow Connector 4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9" name="Elbow Connector 3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7" name="Group 26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7" name="Elbow Connector 36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8" name="Group 27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5" name="Elbow Connector 34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Group 28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3" name="Elbow Connector 32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Group 29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1" name="Elbow Connector 3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43" name="Group 42"/>
          <p:cNvGrpSpPr/>
          <p:nvPr/>
        </p:nvGrpSpPr>
        <p:grpSpPr>
          <a:xfrm>
            <a:off x="4724400" y="1828800"/>
            <a:ext cx="2133600" cy="609600"/>
            <a:chOff x="1066800" y="4572000"/>
            <a:chExt cx="5486400" cy="914400"/>
          </a:xfrm>
        </p:grpSpPr>
        <p:grpSp>
          <p:nvGrpSpPr>
            <p:cNvPr id="44" name="Group 43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60" name="Elbow Connector 59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Group 44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8" name="Elbow Connector 57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6" name="Group 45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6" name="Elbow Connector 55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4" name="Elbow Connector 53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8" name="Group 47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2" name="Elbow Connector 51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9" name="Group 48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0" name="Elbow Connector 49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2" name="Group 61"/>
          <p:cNvGrpSpPr/>
          <p:nvPr/>
        </p:nvGrpSpPr>
        <p:grpSpPr>
          <a:xfrm>
            <a:off x="6858000" y="1828800"/>
            <a:ext cx="2133600" cy="609600"/>
            <a:chOff x="1066800" y="4572000"/>
            <a:chExt cx="5486400" cy="914400"/>
          </a:xfrm>
        </p:grpSpPr>
        <p:grpSp>
          <p:nvGrpSpPr>
            <p:cNvPr id="63" name="Group 62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9" name="Elbow Connector 7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7" name="Elbow Connector 76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5" name="Elbow Connector 74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3" name="Elbow Connector 72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7" name="Group 66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1" name="Elbow Connector 7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8" name="Group 67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69" name="Elbow Connector 6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" name="Straight Arrow Connector 4"/>
          <p:cNvCxnSpPr/>
          <p:nvPr/>
        </p:nvCxnSpPr>
        <p:spPr bwMode="auto">
          <a:xfrm flipV="1">
            <a:off x="457200" y="2514600"/>
            <a:ext cx="0" cy="457200"/>
          </a:xfrm>
          <a:prstGeom prst="straightConnector1">
            <a:avLst/>
          </a:prstGeom>
          <a:noFill/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/>
          <p:cNvSpPr/>
          <p:nvPr/>
        </p:nvSpPr>
        <p:spPr bwMode="auto">
          <a:xfrm>
            <a:off x="304800" y="31242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52400" y="587460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Access even more cells in parallel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724400" y="21336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 bwMode="auto">
          <a:xfrm>
            <a:off x="304800" y="34290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 bwMode="auto">
          <a:xfrm>
            <a:off x="304800" y="37338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 bwMode="auto">
          <a:xfrm>
            <a:off x="304800" y="40386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 bwMode="auto">
          <a:xfrm>
            <a:off x="4724400" y="24384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 bwMode="auto">
          <a:xfrm>
            <a:off x="4724400" y="27432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 bwMode="auto">
          <a:xfrm>
            <a:off x="4724400" y="30480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114800" y="3505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pins </a:t>
            </a:r>
            <a:br>
              <a:rPr lang="en-US" sz="2400" dirty="0"/>
            </a:br>
            <a:r>
              <a:rPr lang="en-US" sz="2400" dirty="0"/>
              <a:t>in parallel over</a:t>
            </a:r>
            <a:br>
              <a:rPr lang="en-US" sz="2400" dirty="0"/>
            </a:br>
            <a:r>
              <a:rPr lang="en-US" sz="2400" dirty="0"/>
              <a:t>multiple cycles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304800" y="43434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 bwMode="auto">
          <a:xfrm>
            <a:off x="304800" y="46482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 bwMode="auto">
          <a:xfrm>
            <a:off x="304800" y="5638800"/>
            <a:ext cx="330200" cy="304800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424744" y="5139267"/>
            <a:ext cx="90311" cy="395111"/>
            <a:chOff x="7467600" y="4159956"/>
            <a:chExt cx="90311" cy="395111"/>
          </a:xfrm>
          <a:solidFill>
            <a:schemeClr val="accent4"/>
          </a:solidFill>
        </p:grpSpPr>
        <p:sp>
          <p:nvSpPr>
            <p:cNvPr id="98" name="Oval 97"/>
            <p:cNvSpPr/>
            <p:nvPr/>
          </p:nvSpPr>
          <p:spPr bwMode="auto">
            <a:xfrm>
              <a:off x="7467600" y="4464756"/>
              <a:ext cx="90311" cy="90311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467600" y="4312356"/>
              <a:ext cx="90311" cy="90311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467600" y="4159956"/>
              <a:ext cx="90311" cy="90311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</p:grpSp>
      <p:sp>
        <p:nvSpPr>
          <p:cNvPr id="121" name="Rectangle 120"/>
          <p:cNvSpPr/>
          <p:nvPr/>
        </p:nvSpPr>
        <p:spPr bwMode="auto">
          <a:xfrm>
            <a:off x="5105400" y="21336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 bwMode="auto">
          <a:xfrm>
            <a:off x="5105400" y="24384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 bwMode="auto">
          <a:xfrm>
            <a:off x="5105400" y="27432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 bwMode="auto">
          <a:xfrm>
            <a:off x="5105400" y="30480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 bwMode="auto">
          <a:xfrm>
            <a:off x="5446889" y="21336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 bwMode="auto">
          <a:xfrm>
            <a:off x="5446889" y="24384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 bwMode="auto">
          <a:xfrm>
            <a:off x="5446889" y="27432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 bwMode="auto">
          <a:xfrm>
            <a:off x="5446889" y="30480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 bwMode="auto">
          <a:xfrm>
            <a:off x="5802489" y="21336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 bwMode="auto">
          <a:xfrm>
            <a:off x="5802489" y="24384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 bwMode="auto">
          <a:xfrm>
            <a:off x="5802489" y="27432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 bwMode="auto">
          <a:xfrm>
            <a:off x="5802489" y="3048000"/>
            <a:ext cx="355600" cy="304800"/>
          </a:xfrm>
          <a:prstGeom prst="rect">
            <a:avLst/>
          </a:prstGeom>
          <a:solidFill>
            <a:schemeClr val="accent4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 bwMode="auto">
          <a:xfrm flipV="1">
            <a:off x="1857022" y="2514600"/>
            <a:ext cx="0" cy="457200"/>
          </a:xfrm>
          <a:prstGeom prst="straightConnector1">
            <a:avLst/>
          </a:prstGeom>
          <a:noFill/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Rectangle 109"/>
          <p:cNvSpPr/>
          <p:nvPr/>
        </p:nvSpPr>
        <p:spPr bwMode="auto">
          <a:xfrm>
            <a:off x="1704622" y="3124200"/>
            <a:ext cx="330200" cy="304800"/>
          </a:xfrm>
          <a:prstGeom prst="rect">
            <a:avLst/>
          </a:prstGeom>
          <a:solidFill>
            <a:schemeClr val="accent3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 bwMode="auto">
          <a:xfrm>
            <a:off x="1704622" y="3429000"/>
            <a:ext cx="330200" cy="304800"/>
          </a:xfrm>
          <a:prstGeom prst="rect">
            <a:avLst/>
          </a:prstGeom>
          <a:solidFill>
            <a:schemeClr val="accent3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 bwMode="auto">
          <a:xfrm>
            <a:off x="1704622" y="3733800"/>
            <a:ext cx="330200" cy="304800"/>
          </a:xfrm>
          <a:prstGeom prst="rect">
            <a:avLst/>
          </a:prstGeom>
          <a:solidFill>
            <a:schemeClr val="accent3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 bwMode="auto">
          <a:xfrm>
            <a:off x="1704622" y="4038600"/>
            <a:ext cx="330200" cy="304800"/>
          </a:xfrm>
          <a:prstGeom prst="rect">
            <a:avLst/>
          </a:prstGeom>
          <a:solidFill>
            <a:schemeClr val="accent3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 bwMode="auto">
          <a:xfrm>
            <a:off x="1704622" y="4343400"/>
            <a:ext cx="330200" cy="304800"/>
          </a:xfrm>
          <a:prstGeom prst="rect">
            <a:avLst/>
          </a:prstGeom>
          <a:solidFill>
            <a:schemeClr val="accent3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704622" y="4648200"/>
            <a:ext cx="330200" cy="304800"/>
          </a:xfrm>
          <a:prstGeom prst="rect">
            <a:avLst/>
          </a:prstGeom>
          <a:solidFill>
            <a:schemeClr val="accent3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1704622" y="5638800"/>
            <a:ext cx="330200" cy="304800"/>
          </a:xfrm>
          <a:prstGeom prst="rect">
            <a:avLst/>
          </a:prstGeom>
          <a:solidFill>
            <a:schemeClr val="accent3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1824566" y="5139267"/>
            <a:ext cx="90311" cy="395111"/>
            <a:chOff x="7467600" y="4159956"/>
            <a:chExt cx="90311" cy="395111"/>
          </a:xfrm>
          <a:solidFill>
            <a:schemeClr val="accent3"/>
          </a:solidFill>
        </p:grpSpPr>
        <p:sp>
          <p:nvSpPr>
            <p:cNvPr id="118" name="Oval 117"/>
            <p:cNvSpPr/>
            <p:nvPr/>
          </p:nvSpPr>
          <p:spPr bwMode="auto">
            <a:xfrm>
              <a:off x="7467600" y="4464756"/>
              <a:ext cx="90311" cy="90311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467600" y="4312356"/>
              <a:ext cx="90311" cy="90311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7467600" y="4159956"/>
              <a:ext cx="90311" cy="90311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</p:grpSp>
      <p:cxnSp>
        <p:nvCxnSpPr>
          <p:cNvPr id="125" name="Straight Arrow Connector 124"/>
          <p:cNvCxnSpPr/>
          <p:nvPr/>
        </p:nvCxnSpPr>
        <p:spPr bwMode="auto">
          <a:xfrm flipV="1">
            <a:off x="3293535" y="2514600"/>
            <a:ext cx="0" cy="457200"/>
          </a:xfrm>
          <a:prstGeom prst="straightConnector1">
            <a:avLst/>
          </a:prstGeom>
          <a:noFill/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Rectangle 125"/>
          <p:cNvSpPr/>
          <p:nvPr/>
        </p:nvSpPr>
        <p:spPr bwMode="auto">
          <a:xfrm>
            <a:off x="3141135" y="3124200"/>
            <a:ext cx="330200" cy="304800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 bwMode="auto">
          <a:xfrm>
            <a:off x="3141135" y="3429000"/>
            <a:ext cx="330200" cy="304800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 bwMode="auto">
          <a:xfrm>
            <a:off x="3141135" y="3733800"/>
            <a:ext cx="330200" cy="304800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 bwMode="auto">
          <a:xfrm>
            <a:off x="3141135" y="4038600"/>
            <a:ext cx="330200" cy="304800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 bwMode="auto">
          <a:xfrm>
            <a:off x="3141135" y="4343400"/>
            <a:ext cx="330200" cy="304800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 bwMode="auto">
          <a:xfrm>
            <a:off x="3141135" y="4648200"/>
            <a:ext cx="330200" cy="304800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 bwMode="auto">
          <a:xfrm>
            <a:off x="3141135" y="5638800"/>
            <a:ext cx="330200" cy="304800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3261079" y="5139267"/>
            <a:ext cx="90311" cy="395111"/>
            <a:chOff x="7467600" y="4159956"/>
            <a:chExt cx="90311" cy="395111"/>
          </a:xfrm>
          <a:solidFill>
            <a:schemeClr val="accent5"/>
          </a:solidFill>
        </p:grpSpPr>
        <p:sp>
          <p:nvSpPr>
            <p:cNvPr id="142" name="Oval 141"/>
            <p:cNvSpPr/>
            <p:nvPr/>
          </p:nvSpPr>
          <p:spPr bwMode="auto">
            <a:xfrm>
              <a:off x="7467600" y="4464756"/>
              <a:ext cx="90311" cy="90311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7467600" y="4312356"/>
              <a:ext cx="90311" cy="90311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7467600" y="4159956"/>
              <a:ext cx="90311" cy="90311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</p:grpSp>
      <p:sp>
        <p:nvSpPr>
          <p:cNvPr id="145" name="Rectangle 144"/>
          <p:cNvSpPr/>
          <p:nvPr/>
        </p:nvSpPr>
        <p:spPr bwMode="auto">
          <a:xfrm>
            <a:off x="6186311" y="2133600"/>
            <a:ext cx="3556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 bwMode="auto">
          <a:xfrm>
            <a:off x="6186311" y="2438400"/>
            <a:ext cx="3556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 bwMode="auto">
          <a:xfrm>
            <a:off x="6186311" y="2743200"/>
            <a:ext cx="3556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 bwMode="auto">
          <a:xfrm>
            <a:off x="6186311" y="3048000"/>
            <a:ext cx="3556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 bwMode="auto">
          <a:xfrm>
            <a:off x="6567311" y="2133600"/>
            <a:ext cx="3556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 bwMode="auto">
          <a:xfrm>
            <a:off x="6567311" y="2438400"/>
            <a:ext cx="3556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 bwMode="auto">
          <a:xfrm>
            <a:off x="6567311" y="2743200"/>
            <a:ext cx="3556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 bwMode="auto">
          <a:xfrm>
            <a:off x="6567311" y="3048000"/>
            <a:ext cx="3556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 bwMode="auto">
          <a:xfrm>
            <a:off x="6908800" y="2133600"/>
            <a:ext cx="3556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 bwMode="auto">
          <a:xfrm>
            <a:off x="6908800" y="2438400"/>
            <a:ext cx="3556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 bwMode="auto">
          <a:xfrm>
            <a:off x="6908800" y="2743200"/>
            <a:ext cx="3556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 bwMode="auto">
          <a:xfrm>
            <a:off x="6908800" y="3048000"/>
            <a:ext cx="3556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 bwMode="auto">
          <a:xfrm>
            <a:off x="7264400" y="2133600"/>
            <a:ext cx="3556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 bwMode="auto">
          <a:xfrm>
            <a:off x="7264400" y="2438400"/>
            <a:ext cx="3556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 bwMode="auto">
          <a:xfrm>
            <a:off x="7264400" y="2743200"/>
            <a:ext cx="3556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 bwMode="auto">
          <a:xfrm>
            <a:off x="7264400" y="3048000"/>
            <a:ext cx="3556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 bwMode="auto">
          <a:xfrm>
            <a:off x="7608711" y="2133600"/>
            <a:ext cx="355600" cy="304800"/>
          </a:xfrm>
          <a:prstGeom prst="rect">
            <a:avLst/>
          </a:prstGeom>
          <a:solidFill>
            <a:schemeClr val="accent5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 bwMode="auto">
          <a:xfrm>
            <a:off x="7608711" y="2438400"/>
            <a:ext cx="355600" cy="304800"/>
          </a:xfrm>
          <a:prstGeom prst="rect">
            <a:avLst/>
          </a:prstGeom>
          <a:solidFill>
            <a:schemeClr val="accent5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 bwMode="auto">
          <a:xfrm>
            <a:off x="7608711" y="2743200"/>
            <a:ext cx="355600" cy="304800"/>
          </a:xfrm>
          <a:prstGeom prst="rect">
            <a:avLst/>
          </a:prstGeom>
          <a:solidFill>
            <a:schemeClr val="accent5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 bwMode="auto">
          <a:xfrm>
            <a:off x="7608711" y="3048000"/>
            <a:ext cx="355600" cy="304800"/>
          </a:xfrm>
          <a:prstGeom prst="rect">
            <a:avLst/>
          </a:prstGeom>
          <a:solidFill>
            <a:schemeClr val="accent5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 bwMode="auto">
          <a:xfrm>
            <a:off x="7989711" y="2133600"/>
            <a:ext cx="355600" cy="304800"/>
          </a:xfrm>
          <a:prstGeom prst="rect">
            <a:avLst/>
          </a:prstGeom>
          <a:solidFill>
            <a:schemeClr val="accent5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 bwMode="auto">
          <a:xfrm>
            <a:off x="7989711" y="2438400"/>
            <a:ext cx="355600" cy="304800"/>
          </a:xfrm>
          <a:prstGeom prst="rect">
            <a:avLst/>
          </a:prstGeom>
          <a:solidFill>
            <a:schemeClr val="accent5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 bwMode="auto">
          <a:xfrm>
            <a:off x="7989711" y="2743200"/>
            <a:ext cx="355600" cy="304800"/>
          </a:xfrm>
          <a:prstGeom prst="rect">
            <a:avLst/>
          </a:prstGeom>
          <a:solidFill>
            <a:schemeClr val="accent5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 bwMode="auto">
          <a:xfrm>
            <a:off x="7989711" y="3048000"/>
            <a:ext cx="355600" cy="304800"/>
          </a:xfrm>
          <a:prstGeom prst="rect">
            <a:avLst/>
          </a:prstGeom>
          <a:solidFill>
            <a:schemeClr val="accent5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 bwMode="auto">
          <a:xfrm>
            <a:off x="8331200" y="2133600"/>
            <a:ext cx="355600" cy="304800"/>
          </a:xfrm>
          <a:prstGeom prst="rect">
            <a:avLst/>
          </a:prstGeom>
          <a:solidFill>
            <a:schemeClr val="accent5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 bwMode="auto">
          <a:xfrm>
            <a:off x="8331200" y="2438400"/>
            <a:ext cx="355600" cy="304800"/>
          </a:xfrm>
          <a:prstGeom prst="rect">
            <a:avLst/>
          </a:prstGeom>
          <a:solidFill>
            <a:schemeClr val="accent5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 bwMode="auto">
          <a:xfrm>
            <a:off x="8331200" y="2743200"/>
            <a:ext cx="355600" cy="304800"/>
          </a:xfrm>
          <a:prstGeom prst="rect">
            <a:avLst/>
          </a:prstGeom>
          <a:solidFill>
            <a:schemeClr val="accent5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 bwMode="auto">
          <a:xfrm>
            <a:off x="8331200" y="3048000"/>
            <a:ext cx="355600" cy="304800"/>
          </a:xfrm>
          <a:prstGeom prst="rect">
            <a:avLst/>
          </a:prstGeom>
          <a:solidFill>
            <a:schemeClr val="accent5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 bwMode="auto">
          <a:xfrm>
            <a:off x="8686800" y="2133600"/>
            <a:ext cx="355600" cy="304800"/>
          </a:xfrm>
          <a:prstGeom prst="rect">
            <a:avLst/>
          </a:prstGeom>
          <a:solidFill>
            <a:schemeClr val="accent5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 bwMode="auto">
          <a:xfrm>
            <a:off x="8686800" y="2438400"/>
            <a:ext cx="355600" cy="304800"/>
          </a:xfrm>
          <a:prstGeom prst="rect">
            <a:avLst/>
          </a:prstGeom>
          <a:solidFill>
            <a:schemeClr val="accent5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 bwMode="auto">
          <a:xfrm>
            <a:off x="8686800" y="2743200"/>
            <a:ext cx="355600" cy="304800"/>
          </a:xfrm>
          <a:prstGeom prst="rect">
            <a:avLst/>
          </a:prstGeom>
          <a:solidFill>
            <a:schemeClr val="accent5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 bwMode="auto">
          <a:xfrm>
            <a:off x="8686800" y="3048000"/>
            <a:ext cx="355600" cy="304800"/>
          </a:xfrm>
          <a:prstGeom prst="rect">
            <a:avLst/>
          </a:prstGeom>
          <a:solidFill>
            <a:schemeClr val="accent5"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/>
              <a:t>(C) Mattan Erez</a:t>
            </a: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79A162-24E5-4C01-8018-43508D7FCF5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56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Hierarchy + parallelism</a:t>
            </a:r>
            <a:br>
              <a:rPr lang="en-US" dirty="0"/>
            </a:br>
            <a:r>
              <a:rPr lang="en-US" dirty="0"/>
              <a:t>				</a:t>
            </a:r>
            <a:r>
              <a:rPr lang="en-US" b="1" dirty="0">
                <a:sym typeface="Wingdings" panose="05000000000000000000" pitchFamily="2" charset="2"/>
              </a:rPr>
              <a:t> potential waste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57200" y="1828800"/>
            <a:ext cx="2133600" cy="609600"/>
            <a:chOff x="1066800" y="4572000"/>
            <a:chExt cx="5486400" cy="914400"/>
          </a:xfrm>
        </p:grpSpPr>
        <p:grpSp>
          <p:nvGrpSpPr>
            <p:cNvPr id="7" name="Group 6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4" name="Elbow Connector 3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Connector 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Group 7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9" name="Elbow Connector 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10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12" name="Elbow Connector 11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" name="Group 13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15" name="Elbow Connector 14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" name="Group 16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18" name="Elbow Connector 17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" name="Group 19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21" name="Elbow Connector 2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4" name="Group 23"/>
          <p:cNvGrpSpPr/>
          <p:nvPr/>
        </p:nvGrpSpPr>
        <p:grpSpPr>
          <a:xfrm>
            <a:off x="2590800" y="1828800"/>
            <a:ext cx="2133600" cy="609600"/>
            <a:chOff x="1066800" y="4572000"/>
            <a:chExt cx="5486400" cy="914400"/>
          </a:xfrm>
        </p:grpSpPr>
        <p:grpSp>
          <p:nvGrpSpPr>
            <p:cNvPr id="25" name="Group 24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41" name="Elbow Connector 4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9" name="Elbow Connector 3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7" name="Group 26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7" name="Elbow Connector 36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8" name="Group 27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5" name="Elbow Connector 34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Group 28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3" name="Elbow Connector 32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Group 29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31" name="Elbow Connector 3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43" name="Group 42"/>
          <p:cNvGrpSpPr/>
          <p:nvPr/>
        </p:nvGrpSpPr>
        <p:grpSpPr>
          <a:xfrm>
            <a:off x="4724400" y="1828800"/>
            <a:ext cx="2133600" cy="609600"/>
            <a:chOff x="1066800" y="4572000"/>
            <a:chExt cx="5486400" cy="914400"/>
          </a:xfrm>
        </p:grpSpPr>
        <p:grpSp>
          <p:nvGrpSpPr>
            <p:cNvPr id="44" name="Group 43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60" name="Elbow Connector 59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Group 44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8" name="Elbow Connector 57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6" name="Group 45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6" name="Elbow Connector 55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4" name="Elbow Connector 53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8" name="Group 47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2" name="Elbow Connector 51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9" name="Group 48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50" name="Elbow Connector 49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2" name="Group 61"/>
          <p:cNvGrpSpPr/>
          <p:nvPr/>
        </p:nvGrpSpPr>
        <p:grpSpPr>
          <a:xfrm>
            <a:off x="6858000" y="1828800"/>
            <a:ext cx="2133600" cy="609600"/>
            <a:chOff x="1066800" y="4572000"/>
            <a:chExt cx="5486400" cy="914400"/>
          </a:xfrm>
        </p:grpSpPr>
        <p:grpSp>
          <p:nvGrpSpPr>
            <p:cNvPr id="63" name="Group 62"/>
            <p:cNvGrpSpPr/>
            <p:nvPr/>
          </p:nvGrpSpPr>
          <p:grpSpPr>
            <a:xfrm>
              <a:off x="1066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9" name="Elbow Connector 7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19812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7" name="Elbow Connector 76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8956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5" name="Elbow Connector 74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38100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3" name="Elbow Connector 72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7" name="Group 66"/>
            <p:cNvGrpSpPr/>
            <p:nvPr/>
          </p:nvGrpSpPr>
          <p:grpSpPr>
            <a:xfrm>
              <a:off x="47244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71" name="Elbow Connector 70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8" name="Group 67"/>
            <p:cNvGrpSpPr/>
            <p:nvPr/>
          </p:nvGrpSpPr>
          <p:grpSpPr>
            <a:xfrm>
              <a:off x="5638800" y="4572000"/>
              <a:ext cx="914400" cy="914400"/>
              <a:chOff x="1066800" y="4572000"/>
              <a:chExt cx="914400" cy="914400"/>
            </a:xfrm>
          </p:grpSpPr>
          <p:cxnSp>
            <p:nvCxnSpPr>
              <p:cNvPr id="69" name="Elbow Connector 68"/>
              <p:cNvCxnSpPr/>
              <p:nvPr/>
            </p:nvCxnSpPr>
            <p:spPr bwMode="auto">
              <a:xfrm>
                <a:off x="1066800" y="4572000"/>
                <a:ext cx="914400" cy="914400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>
                <a:off x="1066800" y="4572000"/>
                <a:ext cx="0" cy="91440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" name="Straight Arrow Connector 4"/>
          <p:cNvCxnSpPr/>
          <p:nvPr/>
        </p:nvCxnSpPr>
        <p:spPr bwMode="auto">
          <a:xfrm flipV="1">
            <a:off x="457200" y="2514600"/>
            <a:ext cx="0" cy="457200"/>
          </a:xfrm>
          <a:prstGeom prst="straightConnector1">
            <a:avLst/>
          </a:prstGeom>
          <a:noFill/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/>
          <p:cNvSpPr/>
          <p:nvPr/>
        </p:nvSpPr>
        <p:spPr bwMode="auto">
          <a:xfrm>
            <a:off x="304800" y="3124200"/>
            <a:ext cx="330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4724400" y="2133600"/>
            <a:ext cx="355600" cy="304800"/>
          </a:xfrm>
          <a:prstGeom prst="rect">
            <a:avLst/>
          </a:prstGeom>
          <a:solidFill>
            <a:srgbClr val="95B3D7">
              <a:alpha val="60000"/>
            </a:srgb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304800" y="4343400"/>
            <a:ext cx="330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424744" y="5139267"/>
            <a:ext cx="90311" cy="395111"/>
            <a:chOff x="7467600" y="4159956"/>
            <a:chExt cx="90311" cy="395111"/>
          </a:xfrm>
        </p:grpSpPr>
        <p:sp>
          <p:nvSpPr>
            <p:cNvPr id="98" name="Oval 97"/>
            <p:cNvSpPr/>
            <p:nvPr/>
          </p:nvSpPr>
          <p:spPr bwMode="auto">
            <a:xfrm>
              <a:off x="7467600" y="4464756"/>
              <a:ext cx="90311" cy="903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</a:pPr>
              <a:endParaRPr lang="en-US" sz="2800" b="1">
                <a:solidFill>
                  <a:srgbClr val="CC6633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467600" y="4312356"/>
              <a:ext cx="90311" cy="903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</a:pPr>
              <a:endParaRPr lang="en-US" sz="2800" b="1">
                <a:solidFill>
                  <a:srgbClr val="CC6633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467600" y="4159956"/>
              <a:ext cx="90311" cy="903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</a:pPr>
              <a:endParaRPr lang="en-US" sz="2800" b="1">
                <a:solidFill>
                  <a:srgbClr val="CC6633"/>
                </a:solidFill>
              </a:endParaRPr>
            </a:p>
          </p:txBody>
        </p:sp>
      </p:grpSp>
      <p:sp>
        <p:nvSpPr>
          <p:cNvPr id="121" name="Rectangle 120"/>
          <p:cNvSpPr/>
          <p:nvPr/>
        </p:nvSpPr>
        <p:spPr bwMode="auto">
          <a:xfrm>
            <a:off x="5105400" y="2133600"/>
            <a:ext cx="355600" cy="304800"/>
          </a:xfrm>
          <a:prstGeom prst="rect">
            <a:avLst/>
          </a:prstGeom>
          <a:solidFill>
            <a:srgbClr val="95B3D7">
              <a:alpha val="60000"/>
            </a:srgb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5446889" y="2133600"/>
            <a:ext cx="355600" cy="304800"/>
          </a:xfrm>
          <a:prstGeom prst="rect">
            <a:avLst/>
          </a:prstGeom>
          <a:solidFill>
            <a:srgbClr val="95B3D7">
              <a:alpha val="60000"/>
            </a:srgb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5802489" y="2133600"/>
            <a:ext cx="355600" cy="304800"/>
          </a:xfrm>
          <a:prstGeom prst="rect">
            <a:avLst/>
          </a:prstGeom>
          <a:solidFill>
            <a:srgbClr val="95B3D7">
              <a:alpha val="60000"/>
            </a:srgb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 bwMode="auto">
          <a:xfrm flipV="1">
            <a:off x="1857022" y="2514600"/>
            <a:ext cx="0" cy="457200"/>
          </a:xfrm>
          <a:prstGeom prst="straightConnector1">
            <a:avLst/>
          </a:prstGeom>
          <a:noFill/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Rectangle 111"/>
          <p:cNvSpPr/>
          <p:nvPr/>
        </p:nvSpPr>
        <p:spPr bwMode="auto">
          <a:xfrm>
            <a:off x="1704622" y="3733800"/>
            <a:ext cx="3302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704622" y="4648200"/>
            <a:ext cx="3302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1824566" y="5139267"/>
            <a:ext cx="90311" cy="395111"/>
            <a:chOff x="7467600" y="4159956"/>
            <a:chExt cx="90311" cy="39511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8" name="Oval 117"/>
            <p:cNvSpPr/>
            <p:nvPr/>
          </p:nvSpPr>
          <p:spPr bwMode="auto">
            <a:xfrm>
              <a:off x="7467600" y="4464756"/>
              <a:ext cx="90311" cy="90311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</a:pPr>
              <a:endParaRPr lang="en-US" sz="2800" b="1">
                <a:solidFill>
                  <a:srgbClr val="CC6633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467600" y="4312356"/>
              <a:ext cx="90311" cy="90311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</a:pPr>
              <a:endParaRPr lang="en-US" sz="2800" b="1">
                <a:solidFill>
                  <a:srgbClr val="CC6633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7467600" y="4159956"/>
              <a:ext cx="90311" cy="90311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</a:pPr>
              <a:endParaRPr lang="en-US" sz="2800" b="1">
                <a:solidFill>
                  <a:srgbClr val="CC6633"/>
                </a:solidFill>
              </a:endParaRPr>
            </a:p>
          </p:txBody>
        </p:sp>
      </p:grpSp>
      <p:cxnSp>
        <p:nvCxnSpPr>
          <p:cNvPr id="125" name="Straight Arrow Connector 124"/>
          <p:cNvCxnSpPr/>
          <p:nvPr/>
        </p:nvCxnSpPr>
        <p:spPr bwMode="auto">
          <a:xfrm flipV="1">
            <a:off x="3293535" y="2514600"/>
            <a:ext cx="0" cy="457200"/>
          </a:xfrm>
          <a:prstGeom prst="straightConnector1">
            <a:avLst/>
          </a:prstGeom>
          <a:noFill/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Rectangle 126"/>
          <p:cNvSpPr/>
          <p:nvPr/>
        </p:nvSpPr>
        <p:spPr bwMode="auto">
          <a:xfrm>
            <a:off x="3141135" y="3429000"/>
            <a:ext cx="3302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3141135" y="3733800"/>
            <a:ext cx="330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3141135" y="4648200"/>
            <a:ext cx="330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3261079" y="5139267"/>
            <a:ext cx="90311" cy="395111"/>
            <a:chOff x="7467600" y="4159956"/>
            <a:chExt cx="90311" cy="39511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2" name="Oval 141"/>
            <p:cNvSpPr/>
            <p:nvPr/>
          </p:nvSpPr>
          <p:spPr bwMode="auto">
            <a:xfrm>
              <a:off x="7467600" y="4464756"/>
              <a:ext cx="90311" cy="90311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</a:pPr>
              <a:endParaRPr lang="en-US" sz="2800" b="1">
                <a:solidFill>
                  <a:srgbClr val="CC6633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7467600" y="4312356"/>
              <a:ext cx="90311" cy="90311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</a:pPr>
              <a:endParaRPr lang="en-US" sz="2800" b="1">
                <a:solidFill>
                  <a:srgbClr val="CC6633"/>
                </a:solidFill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7467600" y="4159956"/>
              <a:ext cx="90311" cy="90311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</a:pPr>
              <a:endParaRPr lang="en-US" sz="2800" b="1">
                <a:solidFill>
                  <a:srgbClr val="CC6633"/>
                </a:solidFill>
              </a:endParaRPr>
            </a:p>
          </p:txBody>
        </p:sp>
      </p:grpSp>
      <p:sp>
        <p:nvSpPr>
          <p:cNvPr id="147" name="Rectangle 146"/>
          <p:cNvSpPr/>
          <p:nvPr/>
        </p:nvSpPr>
        <p:spPr bwMode="auto">
          <a:xfrm>
            <a:off x="6186311" y="2743200"/>
            <a:ext cx="3556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6186311" y="3048000"/>
            <a:ext cx="3556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6567311" y="2743200"/>
            <a:ext cx="3556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7311" y="3048000"/>
            <a:ext cx="3556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6908800" y="2743200"/>
            <a:ext cx="3556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908800" y="3048000"/>
            <a:ext cx="3556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7264400" y="2743200"/>
            <a:ext cx="3556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7264400" y="3048000"/>
            <a:ext cx="3556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7608711" y="2743200"/>
            <a:ext cx="355600" cy="304800"/>
          </a:xfrm>
          <a:prstGeom prst="rect">
            <a:avLst/>
          </a:prstGeom>
          <a:solidFill>
            <a:schemeClr val="accent3">
              <a:lumMod val="60000"/>
              <a:lumOff val="40000"/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7989711" y="2743200"/>
            <a:ext cx="355600" cy="304800"/>
          </a:xfrm>
          <a:prstGeom prst="rect">
            <a:avLst/>
          </a:prstGeom>
          <a:solidFill>
            <a:schemeClr val="accent3">
              <a:lumMod val="60000"/>
              <a:lumOff val="40000"/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7" name="Rectangle 186"/>
          <p:cNvSpPr/>
          <p:nvPr/>
        </p:nvSpPr>
        <p:spPr bwMode="auto">
          <a:xfrm>
            <a:off x="8331200" y="2743200"/>
            <a:ext cx="355600" cy="304800"/>
          </a:xfrm>
          <a:prstGeom prst="rect">
            <a:avLst/>
          </a:prstGeom>
          <a:solidFill>
            <a:schemeClr val="accent3">
              <a:lumMod val="60000"/>
              <a:lumOff val="40000"/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8686800" y="2743200"/>
            <a:ext cx="355600" cy="304800"/>
          </a:xfrm>
          <a:prstGeom prst="rect">
            <a:avLst/>
          </a:prstGeom>
          <a:solidFill>
            <a:schemeClr val="accent3">
              <a:lumMod val="60000"/>
              <a:lumOff val="40000"/>
              <a:alpha val="6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4800" y="2133600"/>
            <a:ext cx="8737600" cy="3810000"/>
            <a:chOff x="304800" y="2133600"/>
            <a:chExt cx="8737600" cy="3810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304800" y="3429000"/>
              <a:ext cx="3302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304800" y="3733800"/>
              <a:ext cx="3302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04800" y="4038600"/>
              <a:ext cx="3302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724400" y="24384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724400" y="27432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4724400" y="30480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304800" y="4648200"/>
              <a:ext cx="3302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" y="5638800"/>
              <a:ext cx="3302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5105400" y="24384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5105400" y="27432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5105400" y="30480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5446889" y="24384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5446889" y="27432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5446889" y="30480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5802489" y="24384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5802489" y="27432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5802489" y="30480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1704622" y="3124200"/>
              <a:ext cx="3302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1704622" y="3429000"/>
              <a:ext cx="3302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1704622" y="4038600"/>
              <a:ext cx="3302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1704622" y="4343400"/>
              <a:ext cx="3302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704622" y="5638800"/>
              <a:ext cx="3302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3141135" y="3124200"/>
              <a:ext cx="3302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3141135" y="4038600"/>
              <a:ext cx="3302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3141135" y="4343400"/>
              <a:ext cx="3302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3141135" y="5638800"/>
              <a:ext cx="3302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6186311" y="21336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6186311" y="24384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6567311" y="21336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6567311" y="24384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6908800" y="21336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6908800" y="24384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7264400" y="21336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7264400" y="24384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7608711" y="21336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7608711" y="24384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7608711" y="30480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7989711" y="21336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7989711" y="24384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7989711" y="30480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8331200" y="21336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8331200" y="24384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8331200" y="30480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8686800" y="21336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8686800" y="24384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8686800" y="3048000"/>
              <a:ext cx="355600" cy="304800"/>
            </a:xfrm>
            <a:prstGeom prst="rect">
              <a:avLst/>
            </a:prstGeom>
            <a:grp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Footer Placeholder 8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50000"/>
                  </a:prstClr>
                </a:solidFill>
              </a:rPr>
              <a:t>(c) Mattan Erez</a:t>
            </a:r>
          </a:p>
        </p:txBody>
      </p:sp>
      <p:sp>
        <p:nvSpPr>
          <p:cNvPr id="88" name="Slide Number Placeholder 8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D8AE9BA-8FD7-4D1A-A66A-D5FF7FD5C2D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9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multiple banks the address space needs to be partitioned between the banks</a:t>
            </a:r>
          </a:p>
          <a:p>
            <a:pPr lvl="1"/>
            <a:r>
              <a:rPr lang="en-US" dirty="0"/>
              <a:t>Good way of doing it is to interleave banks across the address range</a:t>
            </a:r>
          </a:p>
          <a:p>
            <a:r>
              <a:rPr lang="en-US" dirty="0"/>
              <a:t>Which address bits should you use to interleave?  </a:t>
            </a:r>
          </a:p>
          <a:p>
            <a:r>
              <a:rPr lang="en-US" dirty="0"/>
              <a:t>Why?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76D91F85-8EEB-423C-866E-9D0150940A39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62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Interleaving: One Uses MSB the other LSB to Interleave (word addressed)</a:t>
            </a:r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3488A356-A3E1-4E61-B55F-068233DF4B72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9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696323" name="Rectangle 3"/>
          <p:cNvSpPr>
            <a:spLocks noChangeArrowheads="1"/>
          </p:cNvSpPr>
          <p:nvPr/>
        </p:nvSpPr>
        <p:spPr bwMode="auto">
          <a:xfrm>
            <a:off x="1371600" y="23622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0</a:t>
            </a:r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1371600" y="25908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1</a:t>
            </a:r>
          </a:p>
        </p:txBody>
      </p:sp>
      <p:sp>
        <p:nvSpPr>
          <p:cNvPr id="696325" name="Rectangle 5"/>
          <p:cNvSpPr>
            <a:spLocks noChangeArrowheads="1"/>
          </p:cNvSpPr>
          <p:nvPr/>
        </p:nvSpPr>
        <p:spPr bwMode="auto">
          <a:xfrm>
            <a:off x="1371600" y="28194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2</a:t>
            </a:r>
          </a:p>
        </p:txBody>
      </p:sp>
      <p:sp>
        <p:nvSpPr>
          <p:cNvPr id="696326" name="Rectangle 6"/>
          <p:cNvSpPr>
            <a:spLocks noChangeArrowheads="1"/>
          </p:cNvSpPr>
          <p:nvPr/>
        </p:nvSpPr>
        <p:spPr bwMode="auto">
          <a:xfrm>
            <a:off x="1371600" y="30480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3</a:t>
            </a:r>
          </a:p>
        </p:txBody>
      </p:sp>
      <p:sp>
        <p:nvSpPr>
          <p:cNvPr id="696327" name="Rectangle 7"/>
          <p:cNvSpPr>
            <a:spLocks noChangeArrowheads="1"/>
          </p:cNvSpPr>
          <p:nvPr/>
        </p:nvSpPr>
        <p:spPr bwMode="auto">
          <a:xfrm>
            <a:off x="1371600" y="32766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4</a:t>
            </a:r>
          </a:p>
        </p:txBody>
      </p:sp>
      <p:sp>
        <p:nvSpPr>
          <p:cNvPr id="696328" name="Rectangle 8"/>
          <p:cNvSpPr>
            <a:spLocks noChangeArrowheads="1"/>
          </p:cNvSpPr>
          <p:nvPr/>
        </p:nvSpPr>
        <p:spPr bwMode="auto">
          <a:xfrm>
            <a:off x="1371600" y="35052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5</a:t>
            </a:r>
          </a:p>
        </p:txBody>
      </p:sp>
      <p:sp>
        <p:nvSpPr>
          <p:cNvPr id="696329" name="Rectangle 9"/>
          <p:cNvSpPr>
            <a:spLocks noChangeArrowheads="1"/>
          </p:cNvSpPr>
          <p:nvPr/>
        </p:nvSpPr>
        <p:spPr bwMode="auto">
          <a:xfrm>
            <a:off x="1371600" y="37338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6</a:t>
            </a:r>
          </a:p>
        </p:txBody>
      </p:sp>
      <p:sp>
        <p:nvSpPr>
          <p:cNvPr id="696330" name="Rectangle 10"/>
          <p:cNvSpPr>
            <a:spLocks noChangeArrowheads="1"/>
          </p:cNvSpPr>
          <p:nvPr/>
        </p:nvSpPr>
        <p:spPr bwMode="auto">
          <a:xfrm>
            <a:off x="1371600" y="39624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7</a:t>
            </a:r>
          </a:p>
        </p:txBody>
      </p:sp>
      <p:sp>
        <p:nvSpPr>
          <p:cNvPr id="696331" name="Rectangle 11"/>
          <p:cNvSpPr>
            <a:spLocks noChangeArrowheads="1"/>
          </p:cNvSpPr>
          <p:nvPr/>
        </p:nvSpPr>
        <p:spPr bwMode="auto">
          <a:xfrm>
            <a:off x="8382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000</a:t>
            </a:r>
          </a:p>
        </p:txBody>
      </p:sp>
      <p:sp>
        <p:nvSpPr>
          <p:cNvPr id="696332" name="Rectangle 12"/>
          <p:cNvSpPr>
            <a:spLocks noChangeArrowheads="1"/>
          </p:cNvSpPr>
          <p:nvPr/>
        </p:nvSpPr>
        <p:spPr bwMode="auto">
          <a:xfrm>
            <a:off x="8382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001</a:t>
            </a:r>
          </a:p>
        </p:txBody>
      </p:sp>
      <p:sp>
        <p:nvSpPr>
          <p:cNvPr id="696333" name="Rectangle 13"/>
          <p:cNvSpPr>
            <a:spLocks noChangeArrowheads="1"/>
          </p:cNvSpPr>
          <p:nvPr/>
        </p:nvSpPr>
        <p:spPr bwMode="auto">
          <a:xfrm>
            <a:off x="8382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010</a:t>
            </a:r>
          </a:p>
        </p:txBody>
      </p:sp>
      <p:sp>
        <p:nvSpPr>
          <p:cNvPr id="696334" name="Rectangle 14"/>
          <p:cNvSpPr>
            <a:spLocks noChangeArrowheads="1"/>
          </p:cNvSpPr>
          <p:nvPr/>
        </p:nvSpPr>
        <p:spPr bwMode="auto">
          <a:xfrm>
            <a:off x="8382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011</a:t>
            </a:r>
          </a:p>
        </p:txBody>
      </p:sp>
      <p:sp>
        <p:nvSpPr>
          <p:cNvPr id="696335" name="Rectangle 15"/>
          <p:cNvSpPr>
            <a:spLocks noChangeArrowheads="1"/>
          </p:cNvSpPr>
          <p:nvPr/>
        </p:nvSpPr>
        <p:spPr bwMode="auto">
          <a:xfrm>
            <a:off x="8382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100</a:t>
            </a:r>
          </a:p>
        </p:txBody>
      </p:sp>
      <p:sp>
        <p:nvSpPr>
          <p:cNvPr id="696336" name="Rectangle 16"/>
          <p:cNvSpPr>
            <a:spLocks noChangeArrowheads="1"/>
          </p:cNvSpPr>
          <p:nvPr/>
        </p:nvSpPr>
        <p:spPr bwMode="auto">
          <a:xfrm>
            <a:off x="8382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101</a:t>
            </a:r>
          </a:p>
        </p:txBody>
      </p:sp>
      <p:sp>
        <p:nvSpPr>
          <p:cNvPr id="696337" name="Rectangle 17"/>
          <p:cNvSpPr>
            <a:spLocks noChangeArrowheads="1"/>
          </p:cNvSpPr>
          <p:nvPr/>
        </p:nvSpPr>
        <p:spPr bwMode="auto">
          <a:xfrm>
            <a:off x="8382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110</a:t>
            </a:r>
          </a:p>
        </p:txBody>
      </p:sp>
      <p:sp>
        <p:nvSpPr>
          <p:cNvPr id="696338" name="Rectangle 18"/>
          <p:cNvSpPr>
            <a:spLocks noChangeArrowheads="1"/>
          </p:cNvSpPr>
          <p:nvPr/>
        </p:nvSpPr>
        <p:spPr bwMode="auto">
          <a:xfrm>
            <a:off x="8382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111</a:t>
            </a:r>
          </a:p>
        </p:txBody>
      </p:sp>
      <p:sp>
        <p:nvSpPr>
          <p:cNvPr id="696339" name="Rectangle 19"/>
          <p:cNvSpPr>
            <a:spLocks noChangeArrowheads="1"/>
          </p:cNvSpPr>
          <p:nvPr/>
        </p:nvSpPr>
        <p:spPr bwMode="auto">
          <a:xfrm>
            <a:off x="5257800" y="16764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0</a:t>
            </a:r>
          </a:p>
        </p:txBody>
      </p:sp>
      <p:sp>
        <p:nvSpPr>
          <p:cNvPr id="696340" name="Rectangle 20"/>
          <p:cNvSpPr>
            <a:spLocks noChangeArrowheads="1"/>
          </p:cNvSpPr>
          <p:nvPr/>
        </p:nvSpPr>
        <p:spPr bwMode="auto">
          <a:xfrm>
            <a:off x="5257800" y="19050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1</a:t>
            </a:r>
          </a:p>
        </p:txBody>
      </p:sp>
      <p:sp>
        <p:nvSpPr>
          <p:cNvPr id="696341" name="Rectangle 21"/>
          <p:cNvSpPr>
            <a:spLocks noChangeArrowheads="1"/>
          </p:cNvSpPr>
          <p:nvPr/>
        </p:nvSpPr>
        <p:spPr bwMode="auto">
          <a:xfrm>
            <a:off x="5257800" y="21336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2</a:t>
            </a:r>
          </a:p>
        </p:txBody>
      </p:sp>
      <p:sp>
        <p:nvSpPr>
          <p:cNvPr id="696342" name="Rectangle 22"/>
          <p:cNvSpPr>
            <a:spLocks noChangeArrowheads="1"/>
          </p:cNvSpPr>
          <p:nvPr/>
        </p:nvSpPr>
        <p:spPr bwMode="auto">
          <a:xfrm>
            <a:off x="5257800" y="23622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3</a:t>
            </a:r>
          </a:p>
        </p:txBody>
      </p:sp>
      <p:sp>
        <p:nvSpPr>
          <p:cNvPr id="696343" name="Rectangle 23"/>
          <p:cNvSpPr>
            <a:spLocks noChangeArrowheads="1"/>
          </p:cNvSpPr>
          <p:nvPr/>
        </p:nvSpPr>
        <p:spPr bwMode="auto">
          <a:xfrm>
            <a:off x="4038600" y="16764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4</a:t>
            </a:r>
          </a:p>
        </p:txBody>
      </p:sp>
      <p:sp>
        <p:nvSpPr>
          <p:cNvPr id="696344" name="Rectangle 24"/>
          <p:cNvSpPr>
            <a:spLocks noChangeArrowheads="1"/>
          </p:cNvSpPr>
          <p:nvPr/>
        </p:nvSpPr>
        <p:spPr bwMode="auto">
          <a:xfrm>
            <a:off x="4038600" y="19050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5</a:t>
            </a:r>
          </a:p>
        </p:txBody>
      </p:sp>
      <p:sp>
        <p:nvSpPr>
          <p:cNvPr id="696345" name="Rectangle 25"/>
          <p:cNvSpPr>
            <a:spLocks noChangeArrowheads="1"/>
          </p:cNvSpPr>
          <p:nvPr/>
        </p:nvSpPr>
        <p:spPr bwMode="auto">
          <a:xfrm>
            <a:off x="4038600" y="21336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6</a:t>
            </a:r>
          </a:p>
        </p:txBody>
      </p:sp>
      <p:sp>
        <p:nvSpPr>
          <p:cNvPr id="696346" name="Rectangle 26"/>
          <p:cNvSpPr>
            <a:spLocks noChangeArrowheads="1"/>
          </p:cNvSpPr>
          <p:nvPr/>
        </p:nvSpPr>
        <p:spPr bwMode="auto">
          <a:xfrm>
            <a:off x="4038600" y="23622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7</a:t>
            </a:r>
          </a:p>
        </p:txBody>
      </p:sp>
      <p:sp>
        <p:nvSpPr>
          <p:cNvPr id="696347" name="Rectangle 27"/>
          <p:cNvSpPr>
            <a:spLocks noChangeArrowheads="1"/>
          </p:cNvSpPr>
          <p:nvPr/>
        </p:nvSpPr>
        <p:spPr bwMode="auto">
          <a:xfrm>
            <a:off x="5257800" y="40386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0</a:t>
            </a:r>
          </a:p>
        </p:txBody>
      </p:sp>
      <p:sp>
        <p:nvSpPr>
          <p:cNvPr id="696348" name="Rectangle 28"/>
          <p:cNvSpPr>
            <a:spLocks noChangeArrowheads="1"/>
          </p:cNvSpPr>
          <p:nvPr/>
        </p:nvSpPr>
        <p:spPr bwMode="auto">
          <a:xfrm>
            <a:off x="5257800" y="42672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2</a:t>
            </a:r>
          </a:p>
        </p:txBody>
      </p:sp>
      <p:sp>
        <p:nvSpPr>
          <p:cNvPr id="696349" name="Rectangle 29"/>
          <p:cNvSpPr>
            <a:spLocks noChangeArrowheads="1"/>
          </p:cNvSpPr>
          <p:nvPr/>
        </p:nvSpPr>
        <p:spPr bwMode="auto">
          <a:xfrm>
            <a:off x="5257800" y="44958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4</a:t>
            </a:r>
          </a:p>
        </p:txBody>
      </p:sp>
      <p:sp>
        <p:nvSpPr>
          <p:cNvPr id="696350" name="Rectangle 30"/>
          <p:cNvSpPr>
            <a:spLocks noChangeArrowheads="1"/>
          </p:cNvSpPr>
          <p:nvPr/>
        </p:nvSpPr>
        <p:spPr bwMode="auto">
          <a:xfrm>
            <a:off x="5257800" y="47244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6</a:t>
            </a:r>
          </a:p>
        </p:txBody>
      </p:sp>
      <p:sp>
        <p:nvSpPr>
          <p:cNvPr id="696351" name="Rectangle 31"/>
          <p:cNvSpPr>
            <a:spLocks noChangeArrowheads="1"/>
          </p:cNvSpPr>
          <p:nvPr/>
        </p:nvSpPr>
        <p:spPr bwMode="auto">
          <a:xfrm>
            <a:off x="4038600" y="40386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1</a:t>
            </a:r>
          </a:p>
        </p:txBody>
      </p:sp>
      <p:sp>
        <p:nvSpPr>
          <p:cNvPr id="696352" name="Rectangle 32"/>
          <p:cNvSpPr>
            <a:spLocks noChangeArrowheads="1"/>
          </p:cNvSpPr>
          <p:nvPr/>
        </p:nvSpPr>
        <p:spPr bwMode="auto">
          <a:xfrm>
            <a:off x="4038600" y="42672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3</a:t>
            </a:r>
          </a:p>
        </p:txBody>
      </p:sp>
      <p:sp>
        <p:nvSpPr>
          <p:cNvPr id="696353" name="Rectangle 33"/>
          <p:cNvSpPr>
            <a:spLocks noChangeArrowheads="1"/>
          </p:cNvSpPr>
          <p:nvPr/>
        </p:nvSpPr>
        <p:spPr bwMode="auto">
          <a:xfrm>
            <a:off x="4038600" y="44958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5</a:t>
            </a:r>
          </a:p>
        </p:txBody>
      </p:sp>
      <p:sp>
        <p:nvSpPr>
          <p:cNvPr id="696354" name="Rectangle 34"/>
          <p:cNvSpPr>
            <a:spLocks noChangeArrowheads="1"/>
          </p:cNvSpPr>
          <p:nvPr/>
        </p:nvSpPr>
        <p:spPr bwMode="auto">
          <a:xfrm>
            <a:off x="4038600" y="4724400"/>
            <a:ext cx="1066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7</a:t>
            </a:r>
          </a:p>
        </p:txBody>
      </p:sp>
      <p:sp>
        <p:nvSpPr>
          <p:cNvPr id="696355" name="Text Box 35"/>
          <p:cNvSpPr txBox="1">
            <a:spLocks noChangeArrowheads="1"/>
          </p:cNvSpPr>
          <p:nvPr/>
        </p:nvSpPr>
        <p:spPr bwMode="auto">
          <a:xfrm>
            <a:off x="1392238" y="5486400"/>
            <a:ext cx="6065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Any other options?  Why one over another?</a:t>
            </a:r>
          </a:p>
        </p:txBody>
      </p:sp>
      <p:sp>
        <p:nvSpPr>
          <p:cNvPr id="696356" name="Line 36"/>
          <p:cNvSpPr>
            <a:spLocks noChangeShapeType="1"/>
          </p:cNvSpPr>
          <p:nvPr/>
        </p:nvSpPr>
        <p:spPr bwMode="auto">
          <a:xfrm flipV="1">
            <a:off x="2514600" y="22860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57" name="Line 37"/>
          <p:cNvSpPr>
            <a:spLocks noChangeShapeType="1"/>
          </p:cNvSpPr>
          <p:nvPr/>
        </p:nvSpPr>
        <p:spPr bwMode="auto">
          <a:xfrm>
            <a:off x="2514600" y="327660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01899"/>
      </p:ext>
    </p:extLst>
  </p:cSld>
  <p:clrMapOvr>
    <a:masterClrMapping/>
  </p:clrMapOvr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latin typeface="Lato" panose="020F0502020204030203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82655</TotalTime>
  <Words>3299</Words>
  <Application>Microsoft Office PowerPoint</Application>
  <PresentationFormat>全屏显示(4:3)</PresentationFormat>
  <Paragraphs>962</Paragraphs>
  <Slides>72</Slides>
  <Notes>30</Notes>
  <HiddenSlides>3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6" baseType="lpstr">
      <vt:lpstr>Gulim</vt:lpstr>
      <vt:lpstr>Lato</vt:lpstr>
      <vt:lpstr>ＭＳ Ｐゴシック</vt:lpstr>
      <vt:lpstr>Arial</vt:lpstr>
      <vt:lpstr>Calibri</vt:lpstr>
      <vt:lpstr>Century Gothic</vt:lpstr>
      <vt:lpstr>Courier New</vt:lpstr>
      <vt:lpstr>Garamond</vt:lpstr>
      <vt:lpstr>Source Sans Pro Light</vt:lpstr>
      <vt:lpstr>Tahoma</vt:lpstr>
      <vt:lpstr>Times New Roman</vt:lpstr>
      <vt:lpstr>Wingdings</vt:lpstr>
      <vt:lpstr>460n</vt:lpstr>
      <vt:lpstr>Visio</vt:lpstr>
      <vt:lpstr>382N.1: Computer Architecture            Fall 2018: Lecture 20 </vt:lpstr>
      <vt:lpstr>Announcements</vt:lpstr>
      <vt:lpstr>Vector with Chaining Performance, 1 Memory Port</vt:lpstr>
      <vt:lpstr>Assumptions for Cray-1</vt:lpstr>
      <vt:lpstr>Recap: Banking in Cray-1</vt:lpstr>
      <vt:lpstr>Memory Initiation Rate</vt:lpstr>
      <vt:lpstr>Memory Initiation Rate</vt:lpstr>
      <vt:lpstr>Interleaving</vt:lpstr>
      <vt:lpstr>Interleaving: One Uses MSB the other LSB to Interleave (word addressed)</vt:lpstr>
      <vt:lpstr>Multiple Memory Chips</vt:lpstr>
      <vt:lpstr>DRAM Cell</vt:lpstr>
      <vt:lpstr>DRAM Cell</vt:lpstr>
      <vt:lpstr>DRAM Refresh</vt:lpstr>
      <vt:lpstr>Simplified DRAM Internal Structure</vt:lpstr>
      <vt:lpstr>Simplified DRAM Internal Structure</vt:lpstr>
      <vt:lpstr>DRAM Chip</vt:lpstr>
      <vt:lpstr>DRAM Sense Amplifier</vt:lpstr>
      <vt:lpstr>DRAM Sense Amplifier</vt:lpstr>
      <vt:lpstr>DRAM Array</vt:lpstr>
      <vt:lpstr>Accessing DRAM (RAS)</vt:lpstr>
      <vt:lpstr>Accessing DRAM (CAS)</vt:lpstr>
      <vt:lpstr>Accessing DRAM (re-writing “lost” data)</vt:lpstr>
      <vt:lpstr>DRAM RAS/CAS Summary</vt:lpstr>
      <vt:lpstr>What to do while waiting for Act/Pre/…?</vt:lpstr>
      <vt:lpstr>DRAM Hierarchy/Banks</vt:lpstr>
      <vt:lpstr>Memory Bank Organization and Operation</vt:lpstr>
      <vt:lpstr>Page Mode DRAM</vt:lpstr>
      <vt:lpstr>DRAM Bank Operation</vt:lpstr>
      <vt:lpstr>128M x 8-bit DRAM Chip</vt:lpstr>
      <vt:lpstr>DRAM Rank and Module</vt:lpstr>
      <vt:lpstr>A 64-bit Wide DIMM (One Rank)</vt:lpstr>
      <vt:lpstr>Generalized Memory Structure</vt:lpstr>
      <vt:lpstr>DRAM Subsystem Organization</vt:lpstr>
      <vt:lpstr>The DRAM subsystem</vt:lpstr>
      <vt:lpstr>Breaking down a DIMM</vt:lpstr>
      <vt:lpstr>Breaking down a DIMM</vt:lpstr>
      <vt:lpstr>Rank</vt:lpstr>
      <vt:lpstr>Breaking down a Rank</vt:lpstr>
      <vt:lpstr>Breaking down a Chip</vt:lpstr>
      <vt:lpstr>Breaking down a Bank</vt:lpstr>
      <vt:lpstr>Example: Transferring a cache block</vt:lpstr>
      <vt:lpstr>Example: Transferring a cache block</vt:lpstr>
      <vt:lpstr>Example: Transferring a cache block</vt:lpstr>
      <vt:lpstr>Example: Transferring a cache block</vt:lpstr>
      <vt:lpstr>Example: Transferring a cache block</vt:lpstr>
      <vt:lpstr>Example: Transferring a cache block</vt:lpstr>
      <vt:lpstr>Example: Transferring a cache block</vt:lpstr>
      <vt:lpstr>Latency Components: Basic DRAM Operation</vt:lpstr>
      <vt:lpstr>Multiple Banks (Interleaving) and Channels</vt:lpstr>
      <vt:lpstr>How Multiple Banks Help</vt:lpstr>
      <vt:lpstr>Even more memory</vt:lpstr>
      <vt:lpstr>Specifying a DRAM address</vt:lpstr>
      <vt:lpstr>Interleaving revisited</vt:lpstr>
      <vt:lpstr>Interleaving revisited (solutions)</vt:lpstr>
      <vt:lpstr>Address Mapping (Single Channel)</vt:lpstr>
      <vt:lpstr>Bank Mapping Randomization</vt:lpstr>
      <vt:lpstr>Memory Modules (DIMMs)</vt:lpstr>
      <vt:lpstr>Even More Memory</vt:lpstr>
      <vt:lpstr>Comparison Between Cray 1 and Modern DRAM</vt:lpstr>
      <vt:lpstr>Improving Memory Throughput/Bandwidth using Interleaving/Banking</vt:lpstr>
      <vt:lpstr>Even Higher Bandwidth (multiple channels)</vt:lpstr>
      <vt:lpstr>Memory Interfaces</vt:lpstr>
      <vt:lpstr>What Memory Should I Use?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皇帝 吕小布</cp:lastModifiedBy>
  <cp:revision>777</cp:revision>
  <cp:lastPrinted>2017-12-05T21:20:29Z</cp:lastPrinted>
  <dcterms:created xsi:type="dcterms:W3CDTF">2004-11-27T22:24:25Z</dcterms:created>
  <dcterms:modified xsi:type="dcterms:W3CDTF">2018-11-14T23:37:42Z</dcterms:modified>
</cp:coreProperties>
</file>