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9"/>
  </p:notesMasterIdLst>
  <p:handoutMasterIdLst>
    <p:handoutMasterId r:id="rId50"/>
  </p:handoutMasterIdLst>
  <p:sldIdLst>
    <p:sldId id="256" r:id="rId2"/>
    <p:sldId id="1156" r:id="rId3"/>
    <p:sldId id="1157" r:id="rId4"/>
    <p:sldId id="1158" r:id="rId5"/>
    <p:sldId id="1159" r:id="rId6"/>
    <p:sldId id="1160" r:id="rId7"/>
    <p:sldId id="735" r:id="rId8"/>
    <p:sldId id="1161" r:id="rId9"/>
    <p:sldId id="844" r:id="rId10"/>
    <p:sldId id="847" r:id="rId11"/>
    <p:sldId id="849" r:id="rId12"/>
    <p:sldId id="795" r:id="rId13"/>
    <p:sldId id="796" r:id="rId14"/>
    <p:sldId id="797" r:id="rId15"/>
    <p:sldId id="799" r:id="rId16"/>
    <p:sldId id="800" r:id="rId17"/>
    <p:sldId id="801" r:id="rId18"/>
    <p:sldId id="802" r:id="rId19"/>
    <p:sldId id="803" r:id="rId20"/>
    <p:sldId id="804" r:id="rId21"/>
    <p:sldId id="805" r:id="rId22"/>
    <p:sldId id="806" r:id="rId23"/>
    <p:sldId id="807" r:id="rId24"/>
    <p:sldId id="808" r:id="rId25"/>
    <p:sldId id="809" r:id="rId26"/>
    <p:sldId id="810" r:id="rId27"/>
    <p:sldId id="811" r:id="rId28"/>
    <p:sldId id="812" r:id="rId29"/>
    <p:sldId id="813" r:id="rId30"/>
    <p:sldId id="814" r:id="rId31"/>
    <p:sldId id="815" r:id="rId32"/>
    <p:sldId id="850" r:id="rId33"/>
    <p:sldId id="820" r:id="rId34"/>
    <p:sldId id="851" r:id="rId35"/>
    <p:sldId id="1154" r:id="rId36"/>
    <p:sldId id="1153" r:id="rId37"/>
    <p:sldId id="1137" r:id="rId38"/>
    <p:sldId id="1155" r:id="rId39"/>
    <p:sldId id="1141" r:id="rId40"/>
    <p:sldId id="1140" r:id="rId41"/>
    <p:sldId id="1142" r:id="rId42"/>
    <p:sldId id="1143" r:id="rId43"/>
    <p:sldId id="818" r:id="rId44"/>
    <p:sldId id="819" r:id="rId45"/>
    <p:sldId id="1145" r:id="rId46"/>
    <p:sldId id="1146" r:id="rId47"/>
    <p:sldId id="1148" r:id="rId4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7ED987-7879-4FCB-B315-0F74327D3F06}">
          <p14:sldIdLst>
            <p14:sldId id="256"/>
            <p14:sldId id="1156"/>
            <p14:sldId id="1157"/>
            <p14:sldId id="1158"/>
            <p14:sldId id="1159"/>
            <p14:sldId id="1160"/>
            <p14:sldId id="735"/>
            <p14:sldId id="1161"/>
            <p14:sldId id="844"/>
            <p14:sldId id="847"/>
            <p14:sldId id="849"/>
            <p14:sldId id="795"/>
            <p14:sldId id="796"/>
            <p14:sldId id="797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50"/>
            <p14:sldId id="820"/>
            <p14:sldId id="851"/>
            <p14:sldId id="1154"/>
            <p14:sldId id="1153"/>
            <p14:sldId id="1137"/>
            <p14:sldId id="1155"/>
            <p14:sldId id="1141"/>
            <p14:sldId id="1140"/>
            <p14:sldId id="1142"/>
            <p14:sldId id="1143"/>
            <p14:sldId id="818"/>
          </p14:sldIdLst>
        </p14:section>
        <p14:section name="Untitled Section" id="{F6958571-4A15-4364-9A28-2257E9AEEC35}">
          <p14:sldIdLst>
            <p14:sldId id="819"/>
            <p14:sldId id="1145"/>
            <p14:sldId id="1146"/>
            <p14:sldId id="11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A9AE"/>
    <a:srgbClr val="F4BE97"/>
    <a:srgbClr val="99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4" autoAdjust="0"/>
    <p:restoredTop sz="94650"/>
  </p:normalViewPr>
  <p:slideViewPr>
    <p:cSldViewPr>
      <p:cViewPr varScale="1">
        <p:scale>
          <a:sx n="172" d="100"/>
          <a:sy n="172" d="100"/>
        </p:scale>
        <p:origin x="2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430" y="-91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rsunwoo/Documents/Teaching/UT%20EE460N%20EE382N-1/EE382N-1%20Fall%202018/Exams/Exam2%20sco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rsunwoo/Documents/Teaching/UT%20EE460N%20EE382N-1/EE382N-1%20Fall%202018/Exams/Exam2%20scor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rsunwoo/Documents/Teaching/UT%20EE460N%20EE382N-1/EE382N-1%20Fall%202018/Exams/Exam2%20scor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Exam 2 - Histogram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Sheet1!$N$10:$N$18</c:f>
              <c:strCache>
                <c:ptCount val="9"/>
                <c:pt idx="0">
                  <c:v>11-20</c:v>
                </c:pt>
                <c:pt idx="1">
                  <c:v>21-30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61-70</c:v>
                </c:pt>
                <c:pt idx="6">
                  <c:v>71-80</c:v>
                </c:pt>
                <c:pt idx="7">
                  <c:v>81-90</c:v>
                </c:pt>
                <c:pt idx="8">
                  <c:v>91-100</c:v>
                </c:pt>
              </c:strCache>
            </c:strRef>
          </c:cat>
          <c:val>
            <c:numRef>
              <c:f>Sheet1!$O$10:$O$18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7</c:v>
                </c:pt>
                <c:pt idx="4">
                  <c:v>6</c:v>
                </c:pt>
                <c:pt idx="5">
                  <c:v>7</c:v>
                </c:pt>
                <c:pt idx="6">
                  <c:v>2</c:v>
                </c:pt>
                <c:pt idx="7">
                  <c:v>4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86-7048-8C3D-4C6A3BCECA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019007"/>
        <c:axId val="70020687"/>
      </c:barChart>
      <c:catAx>
        <c:axId val="70019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20687"/>
        <c:crosses val="autoZero"/>
        <c:auto val="1"/>
        <c:lblAlgn val="ctr"/>
        <c:lblOffset val="100"/>
        <c:noMultiLvlLbl val="0"/>
      </c:catAx>
      <c:valAx>
        <c:axId val="70020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19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Exam 2 - Cumulative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Sheet1!$Q$7:$Q$22</c:f>
              <c:strCache>
                <c:ptCount val="16"/>
                <c:pt idx="0">
                  <c:v>11-15</c:v>
                </c:pt>
                <c:pt idx="1">
                  <c:v>16-20</c:v>
                </c:pt>
                <c:pt idx="2">
                  <c:v>21-25</c:v>
                </c:pt>
                <c:pt idx="3">
                  <c:v>26-30</c:v>
                </c:pt>
                <c:pt idx="4">
                  <c:v>31-35</c:v>
                </c:pt>
                <c:pt idx="5">
                  <c:v>36-40</c:v>
                </c:pt>
                <c:pt idx="6">
                  <c:v>41-45</c:v>
                </c:pt>
                <c:pt idx="7">
                  <c:v>46-50</c:v>
                </c:pt>
                <c:pt idx="8">
                  <c:v>51-55</c:v>
                </c:pt>
                <c:pt idx="9">
                  <c:v>56-60</c:v>
                </c:pt>
                <c:pt idx="10">
                  <c:v>61-65</c:v>
                </c:pt>
                <c:pt idx="11">
                  <c:v>66-70</c:v>
                </c:pt>
                <c:pt idx="12">
                  <c:v>71-75</c:v>
                </c:pt>
                <c:pt idx="13">
                  <c:v>76-80</c:v>
                </c:pt>
                <c:pt idx="14">
                  <c:v>81-85</c:v>
                </c:pt>
                <c:pt idx="15">
                  <c:v>86-90</c:v>
                </c:pt>
              </c:strCache>
            </c:strRef>
          </c:cat>
          <c:val>
            <c:numRef>
              <c:f>Sheet1!$S$7:$S$22</c:f>
              <c:numCache>
                <c:formatCode>General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5</c:v>
                </c:pt>
                <c:pt idx="6">
                  <c:v>9</c:v>
                </c:pt>
                <c:pt idx="7">
                  <c:v>12</c:v>
                </c:pt>
                <c:pt idx="8">
                  <c:v>15</c:v>
                </c:pt>
                <c:pt idx="9">
                  <c:v>18</c:v>
                </c:pt>
                <c:pt idx="10">
                  <c:v>25</c:v>
                </c:pt>
                <c:pt idx="11">
                  <c:v>25</c:v>
                </c:pt>
                <c:pt idx="12">
                  <c:v>26</c:v>
                </c:pt>
                <c:pt idx="13">
                  <c:v>27</c:v>
                </c:pt>
                <c:pt idx="14">
                  <c:v>29</c:v>
                </c:pt>
                <c:pt idx="15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72-BD45-9CBA-D29B6DCCC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271583"/>
        <c:axId val="1741644384"/>
      </c:lineChart>
      <c:catAx>
        <c:axId val="93271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644384"/>
        <c:crosses val="autoZero"/>
        <c:auto val="1"/>
        <c:lblAlgn val="ctr"/>
        <c:lblOffset val="100"/>
        <c:noMultiLvlLbl val="0"/>
      </c:catAx>
      <c:valAx>
        <c:axId val="174164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271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Exam 2 - Per Problem</a:t>
            </a:r>
            <a:r>
              <a:rPr lang="en-US" baseline="0"/>
              <a:t> Average Score (Normalized)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Sheet1!$E$2:$J$2</c:f>
              <c:strCache>
                <c:ptCount val="6"/>
                <c:pt idx="0">
                  <c:v>Prob1</c:v>
                </c:pt>
                <c:pt idx="1">
                  <c:v>Prob2</c:v>
                </c:pt>
                <c:pt idx="2">
                  <c:v>Prob3</c:v>
                </c:pt>
                <c:pt idx="3">
                  <c:v>Prob4</c:v>
                </c:pt>
                <c:pt idx="4">
                  <c:v>Prob5</c:v>
                </c:pt>
                <c:pt idx="5">
                  <c:v>Total</c:v>
                </c:pt>
              </c:strCache>
            </c:strRef>
          </c:cat>
          <c:val>
            <c:numRef>
              <c:f>Sheet1!$E$37:$J$37</c:f>
              <c:numCache>
                <c:formatCode>General</c:formatCode>
                <c:ptCount val="6"/>
                <c:pt idx="0">
                  <c:v>0.6348387096774194</c:v>
                </c:pt>
                <c:pt idx="1">
                  <c:v>0.81290322580645158</c:v>
                </c:pt>
                <c:pt idx="2">
                  <c:v>0.5903225806451613</c:v>
                </c:pt>
                <c:pt idx="3">
                  <c:v>0.54193548387096768</c:v>
                </c:pt>
                <c:pt idx="4">
                  <c:v>0.24516129032258066</c:v>
                </c:pt>
                <c:pt idx="5">
                  <c:v>0.55612903225806454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34-CE47-B816-7EA5BA63FE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187343"/>
        <c:axId val="1741105424"/>
      </c:barChart>
      <c:catAx>
        <c:axId val="93187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105424"/>
        <c:crosses val="autoZero"/>
        <c:auto val="1"/>
        <c:lblAlgn val="ctr"/>
        <c:lblOffset val="100"/>
        <c:noMultiLvlLbl val="0"/>
      </c:catAx>
      <c:valAx>
        <c:axId val="174110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187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6BEE3CD2-824C-409B-AD2E-25CAA30DEF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2F2BB1-3AF9-437E-92CA-5C027E0B6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F22ED-F8E8-49DE-9D47-973EF7960B0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33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AAAC4E-D44F-4D0E-AB42-B4A464CBE163}" type="slidenum">
              <a:rPr lang="en-US"/>
              <a:pPr/>
              <a:t>21</a:t>
            </a:fld>
            <a:endParaRPr lang="en-US"/>
          </a:p>
        </p:txBody>
      </p:sp>
      <p:sp>
        <p:nvSpPr>
          <p:cNvPr id="97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65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C00B0-D6ED-471B-A99E-6DD85C077644}" type="slidenum">
              <a:rPr lang="en-US"/>
              <a:pPr/>
              <a:t>22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72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D6673-D63A-4382-8F1B-6EE904A7C964}" type="slidenum">
              <a:rPr lang="en-US"/>
              <a:pPr/>
              <a:t>23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01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D6673-D63A-4382-8F1B-6EE904A7C964}" type="slidenum">
              <a:rPr lang="en-US"/>
              <a:pPr/>
              <a:t>24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2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331E2-8274-48E3-893F-0476A90C87D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80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8B0A95-5C3C-426A-BB7E-BF54616F52C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2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8B0A95-5C3C-426A-BB7E-BF54616F52C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2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976D1-8386-4805-8D5B-D0E73FE4DD43}" type="slidenum">
              <a:rPr lang="en-US"/>
              <a:pPr/>
              <a:t>28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00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8B0A95-5C3C-426A-BB7E-BF54616F52C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11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976D1-8386-4805-8D5B-D0E73FE4DD43}" type="slidenum">
              <a:rPr lang="en-US"/>
              <a:pPr/>
              <a:t>30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9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4B7B3B-9BF0-4DB1-A16E-2322117B46B7}" type="slidenum">
              <a:rPr lang="en-US"/>
              <a:pPr/>
              <a:t>9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8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976D1-8386-4805-8D5B-D0E73FE4DD43}" type="slidenum">
              <a:rPr lang="en-US"/>
              <a:pPr/>
              <a:t>31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13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2F62E-44FC-4601-9CB3-4480CED15C8E}" type="slidenum">
              <a:rPr lang="en-US"/>
              <a:pPr/>
              <a:t>33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07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D6673-D63A-4382-8F1B-6EE904A7C964}" type="slidenum">
              <a:rPr lang="en-US"/>
              <a:pPr/>
              <a:t>34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10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2F62E-44FC-4601-9CB3-4480CED15C8E}" type="slidenum">
              <a:rPr lang="en-US"/>
              <a:pPr/>
              <a:t>37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05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ADBE1-7619-4E9B-9D07-3E1D693618A7}" type="slidenum">
              <a:rPr lang="en-US"/>
              <a:pPr/>
              <a:t>43</a:t>
            </a:fld>
            <a:endParaRPr lang="en-US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21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697D-7B55-491D-8D51-1E9E1B9CFD96}" type="slidenum">
              <a:rPr lang="en-US"/>
              <a:pPr/>
              <a:t>44</a:t>
            </a:fld>
            <a:endParaRPr lang="en-US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22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9D50D0-B96E-4D7A-9773-2EF35D1574DF}" type="slidenum">
              <a:rPr lang="en-US"/>
              <a:pPr/>
              <a:t>46</a:t>
            </a:fld>
            <a:endParaRPr lang="en-US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1B5EE5-3BF1-44DD-8CD8-AFAC90017CA6}" type="slidenum">
              <a:rPr lang="en-US"/>
              <a:pPr/>
              <a:t>10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72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9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39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36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59E5634-FBDA-49F7-B2C9-67350F5163E1}" type="slidenum">
              <a:rPr lang="en-US" sz="1200"/>
              <a:pPr algn="r" eaLnBrk="1" hangingPunct="1"/>
              <a:t>18</a:t>
            </a:fld>
            <a:endParaRPr lang="en-US" sz="1200"/>
          </a:p>
        </p:txBody>
      </p:sp>
      <p:sp>
        <p:nvSpPr>
          <p:cNvPr id="6174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4162" cy="431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lvl="1"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6174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805363" cy="36036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80162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AFD9F5A-0F44-44C2-A412-B8548AEAA34D}" type="slidenum">
              <a:rPr lang="en-US" sz="1200"/>
              <a:pPr algn="r" eaLnBrk="1" hangingPunct="1"/>
              <a:t>19</a:t>
            </a:fld>
            <a:endParaRPr lang="en-US" sz="1200"/>
          </a:p>
        </p:txBody>
      </p:sp>
      <p:sp>
        <p:nvSpPr>
          <p:cNvPr id="619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4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5553DC-A555-4E43-A45A-3D6D83040D44}" type="slidenum">
              <a:rPr lang="en-US"/>
              <a:pPr/>
              <a:t>20</a:t>
            </a:fld>
            <a:endParaRPr lang="en-US"/>
          </a:p>
        </p:txBody>
      </p:sp>
      <p:sp>
        <p:nvSpPr>
          <p:cNvPr id="97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Lato" panose="020F0502020204030203" pitchFamily="34" charset="0"/>
              </a:defRPr>
            </a:lvl1pPr>
          </a:lstStyle>
          <a:p>
            <a:fld id="{AE7C536B-9D4C-40E9-808E-AE5D414C922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" name="Text Box 41"/>
          <p:cNvSpPr txBox="1">
            <a:spLocks noChangeArrowheads="1"/>
          </p:cNvSpPr>
          <p:nvPr userDrawn="1"/>
        </p:nvSpPr>
        <p:spPr bwMode="auto">
          <a:xfrm>
            <a:off x="-22225" y="6613525"/>
            <a:ext cx="1851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cs typeface="Arial" charset="0"/>
              </a:rPr>
              <a:t>© Derek Chiou &amp; Mattan Erez</a:t>
            </a:r>
          </a:p>
        </p:txBody>
      </p:sp>
    </p:spTree>
    <p:extLst>
      <p:ext uri="{BB962C8B-B14F-4D97-AF65-F5344CB8AC3E}">
        <p14:creationId xmlns:p14="http://schemas.microsoft.com/office/powerpoint/2010/main" val="290883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1B7D08-3D83-458D-A577-BB55E55FB23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42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0113" cy="6399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99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EEFB18-BA1D-41A0-9873-645E1FBEF4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26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5613" cy="9001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534400" cy="52562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305800" y="6400800"/>
            <a:ext cx="836613" cy="455613"/>
          </a:xfrm>
        </p:spPr>
        <p:txBody>
          <a:bodyPr/>
          <a:lstStyle>
            <a:lvl1pPr>
              <a:defRPr/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9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22238"/>
            <a:ext cx="4724400" cy="103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1775" y="1279525"/>
            <a:ext cx="4264025" cy="5145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9525"/>
            <a:ext cx="4264025" cy="5145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15113"/>
            <a:ext cx="2133600" cy="2428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55320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583363"/>
            <a:ext cx="2133600" cy="242887"/>
          </a:xfrm>
        </p:spPr>
        <p:txBody>
          <a:bodyPr/>
          <a:lstStyle>
            <a:lvl1pPr>
              <a:defRPr/>
            </a:lvl1pPr>
          </a:lstStyle>
          <a:p>
            <a:fld id="{2508C49A-AE07-4021-A19E-839419401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340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33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1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2pPr>
            <a:lvl3pPr>
              <a:buClr>
                <a:schemeClr val="accent2"/>
              </a:buClr>
              <a:defRPr sz="24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2400">
                <a:solidFill>
                  <a:schemeClr val="accent3"/>
                </a:solidFill>
              </a:defRPr>
            </a:lvl4pPr>
            <a:lvl5pPr>
              <a:buClr>
                <a:schemeClr val="accent6"/>
              </a:buClr>
              <a:defRPr sz="24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7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23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86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Lato" panose="020F0502020204030203" pitchFamily="34" charset="0"/>
              </a:defRPr>
            </a:lvl1pPr>
          </a:lstStyle>
          <a:p>
            <a:fld id="{9298A09C-1584-4E46-935C-492AB14C1C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1754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63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7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44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06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47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065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66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23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52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7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99F8BE-3158-4ACC-9D6D-293553305AA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959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8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8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24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051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960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410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449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557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8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3F87AD-1B09-4106-B498-C90F07B9EFA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7918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9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534400" cy="838199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D8AE9BA-8FD7-4D1A-A66A-D5FF7FD5C2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>
                <a:solidFill>
                  <a:prstClr val="white">
                    <a:lumMod val="50000"/>
                  </a:prstClr>
                </a:solidFill>
              </a:rPr>
              <a:t>(c) Derek Chiou &amp; Mattan Erez &amp; Dam Sunwoo</a:t>
            </a:r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576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779A162-24E5-4C01-8018-43508D7FCF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/>
              <a:t>(c) Derek Chiou &amp; Mattan Erez &amp; Dam Sunwoo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718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22238"/>
            <a:ext cx="8455025" cy="103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1775" y="1279525"/>
            <a:ext cx="4264025" cy="5145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79525"/>
            <a:ext cx="4264025" cy="2495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7475"/>
            <a:ext cx="4264025" cy="2497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15113"/>
            <a:ext cx="2133600" cy="2428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19400" y="6615113"/>
            <a:ext cx="3505200" cy="242887"/>
          </a:xfrm>
        </p:spPr>
        <p:txBody>
          <a:bodyPr/>
          <a:lstStyle>
            <a:lvl1pPr>
              <a:defRPr/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583363"/>
            <a:ext cx="2133600" cy="242887"/>
          </a:xfrm>
        </p:spPr>
        <p:txBody>
          <a:bodyPr/>
          <a:lstStyle>
            <a:lvl1pPr>
              <a:defRPr/>
            </a:lvl1pPr>
          </a:lstStyle>
          <a:p>
            <a:fld id="{67E46353-EFE7-43A8-BC4A-EF3845575E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75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F9CA2E-3FB3-45A8-9984-8D82C02330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13"/>
          </p:nvPr>
        </p:nvSpPr>
        <p:spPr>
          <a:xfrm>
            <a:off x="1143000" y="0"/>
            <a:ext cx="5181600" cy="417871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F08723-54D2-4578-BD5A-75247D965FF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9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A1E50F-F327-4055-8D0A-884D8C8DB3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07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36EE54-81DB-4D53-A93A-BD88AB0017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2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EBB740-3606-4F0C-B3D6-7D39D1CFD47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16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415" y="457200"/>
            <a:ext cx="860318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3513"/>
            <a:ext cx="8534400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05600" y="-14221"/>
            <a:ext cx="836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t="30441" r="14442" b="31507"/>
          <a:stretch/>
        </p:blipFill>
        <p:spPr>
          <a:xfrm>
            <a:off x="7733531" y="76200"/>
            <a:ext cx="124968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hf hdr="0" dt="0"/>
  <p:txStyles>
    <p:titleStyle>
      <a:lvl1pPr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Century Gothic" pitchFamily="34" charset="0"/>
        <a:defRPr sz="2800" b="1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j-cs"/>
        </a:defRPr>
      </a:lvl1pPr>
      <a:lvl2pPr marL="4318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2pPr>
      <a:lvl3pPr marL="647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3pPr>
      <a:lvl4pPr marL="8636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4pPr>
      <a:lvl5pPr marL="10795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5pPr>
      <a:lvl6pPr marL="1536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6pPr>
      <a:lvl7pPr marL="19939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7pPr>
      <a:lvl8pPr marL="24511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8pPr>
      <a:lvl9pPr marL="29083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1313" indent="-341313" algn="l" defTabSz="457200" rtl="0" eaLnBrk="1" fontAlgn="base" hangingPunct="1">
        <a:lnSpc>
          <a:spcPct val="90000"/>
        </a:lnSpc>
        <a:spcBef>
          <a:spcPts val="650"/>
        </a:spcBef>
        <a:spcAft>
          <a:spcPct val="0"/>
        </a:spcAft>
        <a:buClr>
          <a:schemeClr val="tx1"/>
        </a:buClr>
        <a:buSzPct val="100000"/>
        <a:buFont typeface="Century Gothic" pitchFamily="34" charset="0"/>
        <a:buChar char="•"/>
        <a:defRPr sz="2600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1pPr>
      <a:lvl2pPr marL="741363" indent="-284163" algn="l" defTabSz="457200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Century Gothic" pitchFamily="34" charset="0"/>
        <a:buChar char="–"/>
        <a:defRPr sz="2200">
          <a:solidFill>
            <a:schemeClr val="tx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2pPr>
      <a:lvl3pPr marL="11430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SzPct val="100000"/>
        <a:buFont typeface="Century Gothic" pitchFamily="34" charset="0"/>
        <a:buChar char="•"/>
        <a:defRPr>
          <a:solidFill>
            <a:schemeClr val="accent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3pPr>
      <a:lvl4pPr marL="1600200" indent="-228600" algn="l" defTabSz="457200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–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4pPr>
      <a:lvl5pPr marL="20574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•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5pPr>
      <a:lvl6pPr marL="25146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tdirect.utexas.edu/ctl/ecis/index.WBX" TargetMode="External"/><Relationship Id="rId2" Type="http://schemas.openxmlformats.org/officeDocument/2006/relationships/hyperlink" Target="https://youtu.be/TIU5_rtEEs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382N.1: Computer Architecture</a:t>
            </a:r>
            <a:br>
              <a:rPr lang="en-US" dirty="0"/>
            </a:br>
            <a:r>
              <a:rPr lang="en-US" dirty="0"/>
              <a:t>           Fall 2018: Lecture 22</a:t>
            </a:r>
            <a:br>
              <a:rPr lang="en-US" dirty="0"/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 Sunwoo</a:t>
            </a:r>
          </a:p>
          <a:p>
            <a:r>
              <a:rPr lang="en-US" dirty="0"/>
              <a:t>University of Texas at Austin</a:t>
            </a:r>
          </a:p>
          <a:p>
            <a:r>
              <a:rPr lang="en-US" dirty="0"/>
              <a:t>Arm Research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Vectors (DLP for multiple ALUs)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56C9FCC-060C-4566-ADC4-30EE11EC5016}" type="slidenum">
              <a:rPr lang="en-US"/>
              <a:pPr/>
              <a:t>10</a:t>
            </a:fld>
            <a:endParaRPr lang="en-US"/>
          </a:p>
        </p:txBody>
      </p:sp>
      <p:sp>
        <p:nvSpPr>
          <p:cNvPr id="96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/>
              <a:t>(c) Derek Chiou &amp; Mattan Erez &amp; Dam Sunwoo</a:t>
            </a:r>
          </a:p>
        </p:txBody>
      </p:sp>
      <p:sp>
        <p:nvSpPr>
          <p:cNvPr id="380931" name="AutoShape 3"/>
          <p:cNvSpPr>
            <a:spLocks noChangeArrowheads="1"/>
          </p:cNvSpPr>
          <p:nvPr/>
        </p:nvSpPr>
        <p:spPr bwMode="auto">
          <a:xfrm>
            <a:off x="152400" y="11430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grpSp>
        <p:nvGrpSpPr>
          <p:cNvPr id="380932" name="Group 4"/>
          <p:cNvGrpSpPr>
            <a:grpSpLocks/>
          </p:cNvGrpSpPr>
          <p:nvPr/>
        </p:nvGrpSpPr>
        <p:grpSpPr bwMode="auto">
          <a:xfrm>
            <a:off x="1371600" y="3595688"/>
            <a:ext cx="838200" cy="319087"/>
            <a:chOff x="2112" y="2784"/>
            <a:chExt cx="528" cy="201"/>
          </a:xfrm>
        </p:grpSpPr>
        <p:sp>
          <p:nvSpPr>
            <p:cNvPr id="380933" name="Freeform 5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34" name="Rectangle 6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0935" name="Rectangle 7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0936" name="Rectangle 8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0937" name="Rectangle 9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0938" name="Rectangle 10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0939" name="Rectangle 11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80940" name="Group 12"/>
          <p:cNvGrpSpPr>
            <a:grpSpLocks/>
          </p:cNvGrpSpPr>
          <p:nvPr/>
        </p:nvGrpSpPr>
        <p:grpSpPr bwMode="auto">
          <a:xfrm rot="-5400000">
            <a:off x="1485900" y="2185988"/>
            <a:ext cx="609600" cy="990600"/>
            <a:chOff x="3984" y="2573"/>
            <a:chExt cx="288" cy="254"/>
          </a:xfrm>
        </p:grpSpPr>
        <p:sp>
          <p:nvSpPr>
            <p:cNvPr id="380941" name="Rectangle 13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42" name="Line 14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43" name="Line 15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44" name="Line 16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45" name="Line 17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46" name="Line 18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80947" name="AutoShape 19"/>
          <p:cNvCxnSpPr>
            <a:cxnSpLocks noChangeShapeType="1"/>
            <a:stCxn id="380941" idx="1"/>
            <a:endCxn id="380934" idx="0"/>
          </p:cNvCxnSpPr>
          <p:nvPr/>
        </p:nvCxnSpPr>
        <p:spPr bwMode="auto">
          <a:xfrm rot="5400000">
            <a:off x="1354138" y="3173412"/>
            <a:ext cx="609600" cy="263525"/>
          </a:xfrm>
          <a:prstGeom prst="bentConnector3">
            <a:avLst>
              <a:gd name="adj1" fmla="val 4869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0948" name="AutoShape 20"/>
          <p:cNvCxnSpPr>
            <a:cxnSpLocks noChangeShapeType="1"/>
            <a:stCxn id="380941" idx="1"/>
            <a:endCxn id="380935" idx="0"/>
          </p:cNvCxnSpPr>
          <p:nvPr/>
        </p:nvCxnSpPr>
        <p:spPr bwMode="auto">
          <a:xfrm rot="16200000" flipH="1">
            <a:off x="1609725" y="3181350"/>
            <a:ext cx="606425" cy="244475"/>
          </a:xfrm>
          <a:prstGeom prst="bentConnector3">
            <a:avLst>
              <a:gd name="adj1" fmla="val 486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0949" name="AutoShape 21"/>
          <p:cNvCxnSpPr>
            <a:cxnSpLocks noChangeShapeType="1"/>
            <a:stCxn id="380939" idx="2"/>
            <a:endCxn id="380941" idx="3"/>
          </p:cNvCxnSpPr>
          <p:nvPr/>
        </p:nvCxnSpPr>
        <p:spPr bwMode="auto">
          <a:xfrm rot="5400000" flipH="1" flipV="1">
            <a:off x="1020763" y="3128962"/>
            <a:ext cx="1536700" cy="3175"/>
          </a:xfrm>
          <a:prstGeom prst="bentConnector5">
            <a:avLst>
              <a:gd name="adj1" fmla="val -14875"/>
              <a:gd name="adj2" fmla="val 22900000"/>
              <a:gd name="adj3" fmla="val 1139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0950" name="AutoShape 22"/>
          <p:cNvSpPr>
            <a:spLocks noChangeArrowheads="1"/>
          </p:cNvSpPr>
          <p:nvPr/>
        </p:nvSpPr>
        <p:spPr bwMode="auto">
          <a:xfrm>
            <a:off x="1143000" y="1905000"/>
            <a:ext cx="7162800" cy="34290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0951" name="Rectangle 23"/>
          <p:cNvSpPr>
            <a:spLocks noChangeArrowheads="1"/>
          </p:cNvSpPr>
          <p:nvPr/>
        </p:nvSpPr>
        <p:spPr bwMode="auto">
          <a:xfrm>
            <a:off x="3771900" y="5867400"/>
            <a:ext cx="1905000" cy="762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380952" name="AutoShape 24"/>
          <p:cNvCxnSpPr>
            <a:cxnSpLocks noChangeShapeType="1"/>
            <a:stCxn id="380950" idx="2"/>
            <a:endCxn id="380951" idx="0"/>
          </p:cNvCxnSpPr>
          <p:nvPr/>
        </p:nvCxnSpPr>
        <p:spPr bwMode="auto">
          <a:xfrm rot="5400000">
            <a:off x="4471987" y="5600701"/>
            <a:ext cx="504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0953" name="Group 25"/>
          <p:cNvGrpSpPr>
            <a:grpSpLocks/>
          </p:cNvGrpSpPr>
          <p:nvPr/>
        </p:nvGrpSpPr>
        <p:grpSpPr bwMode="auto">
          <a:xfrm>
            <a:off x="3200400" y="3595688"/>
            <a:ext cx="838200" cy="319087"/>
            <a:chOff x="2112" y="2784"/>
            <a:chExt cx="528" cy="201"/>
          </a:xfrm>
        </p:grpSpPr>
        <p:sp>
          <p:nvSpPr>
            <p:cNvPr id="380954" name="Freeform 26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55" name="Rectangle 27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0956" name="Rectangle 28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0957" name="Rectangle 29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0958" name="Rectangle 30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0959" name="Rectangle 31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0960" name="Rectangle 32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80961" name="Group 33"/>
          <p:cNvGrpSpPr>
            <a:grpSpLocks/>
          </p:cNvGrpSpPr>
          <p:nvPr/>
        </p:nvGrpSpPr>
        <p:grpSpPr bwMode="auto">
          <a:xfrm rot="-5400000">
            <a:off x="3314700" y="2185988"/>
            <a:ext cx="609600" cy="990600"/>
            <a:chOff x="3984" y="2573"/>
            <a:chExt cx="288" cy="254"/>
          </a:xfrm>
        </p:grpSpPr>
        <p:sp>
          <p:nvSpPr>
            <p:cNvPr id="380962" name="Rectangle 34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63" name="Line 35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64" name="Line 36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65" name="Line 37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66" name="Line 38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67" name="Line 39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80968" name="AutoShape 40"/>
          <p:cNvCxnSpPr>
            <a:cxnSpLocks noChangeShapeType="1"/>
            <a:stCxn id="380962" idx="1"/>
            <a:endCxn id="380955" idx="0"/>
          </p:cNvCxnSpPr>
          <p:nvPr/>
        </p:nvCxnSpPr>
        <p:spPr bwMode="auto">
          <a:xfrm rot="5400000">
            <a:off x="3182938" y="3173412"/>
            <a:ext cx="609600" cy="263525"/>
          </a:xfrm>
          <a:prstGeom prst="bentConnector3">
            <a:avLst>
              <a:gd name="adj1" fmla="val 4869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0969" name="AutoShape 41"/>
          <p:cNvCxnSpPr>
            <a:cxnSpLocks noChangeShapeType="1"/>
            <a:stCxn id="380962" idx="1"/>
            <a:endCxn id="380956" idx="0"/>
          </p:cNvCxnSpPr>
          <p:nvPr/>
        </p:nvCxnSpPr>
        <p:spPr bwMode="auto">
          <a:xfrm rot="16200000" flipH="1">
            <a:off x="3438525" y="3181350"/>
            <a:ext cx="606425" cy="244475"/>
          </a:xfrm>
          <a:prstGeom prst="bentConnector3">
            <a:avLst>
              <a:gd name="adj1" fmla="val 486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0970" name="AutoShape 42"/>
          <p:cNvCxnSpPr>
            <a:cxnSpLocks noChangeShapeType="1"/>
            <a:stCxn id="380960" idx="2"/>
            <a:endCxn id="380962" idx="3"/>
          </p:cNvCxnSpPr>
          <p:nvPr/>
        </p:nvCxnSpPr>
        <p:spPr bwMode="auto">
          <a:xfrm rot="5400000" flipH="1" flipV="1">
            <a:off x="2849563" y="3128962"/>
            <a:ext cx="1536700" cy="3175"/>
          </a:xfrm>
          <a:prstGeom prst="bentConnector5">
            <a:avLst>
              <a:gd name="adj1" fmla="val -14875"/>
              <a:gd name="adj2" fmla="val 22900000"/>
              <a:gd name="adj3" fmla="val 1139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0971" name="Group 43"/>
          <p:cNvGrpSpPr>
            <a:grpSpLocks/>
          </p:cNvGrpSpPr>
          <p:nvPr/>
        </p:nvGrpSpPr>
        <p:grpSpPr bwMode="auto">
          <a:xfrm>
            <a:off x="5105400" y="3595688"/>
            <a:ext cx="838200" cy="319087"/>
            <a:chOff x="2112" y="2784"/>
            <a:chExt cx="528" cy="201"/>
          </a:xfrm>
        </p:grpSpPr>
        <p:sp>
          <p:nvSpPr>
            <p:cNvPr id="380972" name="Freeform 44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73" name="Rectangle 45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0974" name="Rectangle 46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0975" name="Rectangle 47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0976" name="Rectangle 48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0977" name="Rectangle 49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0978" name="Rectangle 50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80979" name="Group 51"/>
          <p:cNvGrpSpPr>
            <a:grpSpLocks/>
          </p:cNvGrpSpPr>
          <p:nvPr/>
        </p:nvGrpSpPr>
        <p:grpSpPr bwMode="auto">
          <a:xfrm rot="-5400000">
            <a:off x="5219700" y="2185988"/>
            <a:ext cx="609600" cy="990600"/>
            <a:chOff x="3984" y="2573"/>
            <a:chExt cx="288" cy="254"/>
          </a:xfrm>
        </p:grpSpPr>
        <p:sp>
          <p:nvSpPr>
            <p:cNvPr id="380980" name="Rectangle 52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81" name="Line 53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82" name="Line 54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83" name="Line 55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84" name="Line 56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85" name="Line 57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80986" name="AutoShape 58"/>
          <p:cNvCxnSpPr>
            <a:cxnSpLocks noChangeShapeType="1"/>
            <a:stCxn id="380980" idx="1"/>
            <a:endCxn id="380973" idx="0"/>
          </p:cNvCxnSpPr>
          <p:nvPr/>
        </p:nvCxnSpPr>
        <p:spPr bwMode="auto">
          <a:xfrm rot="5400000">
            <a:off x="5087938" y="3173412"/>
            <a:ext cx="609600" cy="263525"/>
          </a:xfrm>
          <a:prstGeom prst="bentConnector3">
            <a:avLst>
              <a:gd name="adj1" fmla="val 4869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0987" name="AutoShape 59"/>
          <p:cNvCxnSpPr>
            <a:cxnSpLocks noChangeShapeType="1"/>
            <a:stCxn id="380980" idx="1"/>
            <a:endCxn id="380974" idx="0"/>
          </p:cNvCxnSpPr>
          <p:nvPr/>
        </p:nvCxnSpPr>
        <p:spPr bwMode="auto">
          <a:xfrm rot="16200000" flipH="1">
            <a:off x="5343525" y="3181350"/>
            <a:ext cx="606425" cy="244475"/>
          </a:xfrm>
          <a:prstGeom prst="bentConnector3">
            <a:avLst>
              <a:gd name="adj1" fmla="val 486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0988" name="AutoShape 60"/>
          <p:cNvCxnSpPr>
            <a:cxnSpLocks noChangeShapeType="1"/>
            <a:stCxn id="380978" idx="2"/>
            <a:endCxn id="380980" idx="3"/>
          </p:cNvCxnSpPr>
          <p:nvPr/>
        </p:nvCxnSpPr>
        <p:spPr bwMode="auto">
          <a:xfrm rot="5400000" flipH="1" flipV="1">
            <a:off x="4754563" y="3128962"/>
            <a:ext cx="1536700" cy="3175"/>
          </a:xfrm>
          <a:prstGeom prst="bentConnector5">
            <a:avLst>
              <a:gd name="adj1" fmla="val -14875"/>
              <a:gd name="adj2" fmla="val 22900000"/>
              <a:gd name="adj3" fmla="val 1139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0989" name="Group 61"/>
          <p:cNvGrpSpPr>
            <a:grpSpLocks/>
          </p:cNvGrpSpPr>
          <p:nvPr/>
        </p:nvGrpSpPr>
        <p:grpSpPr bwMode="auto">
          <a:xfrm>
            <a:off x="6934200" y="3595688"/>
            <a:ext cx="838200" cy="319087"/>
            <a:chOff x="2112" y="2784"/>
            <a:chExt cx="528" cy="201"/>
          </a:xfrm>
        </p:grpSpPr>
        <p:sp>
          <p:nvSpPr>
            <p:cNvPr id="380990" name="Freeform 62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991" name="Rectangle 63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0992" name="Rectangle 64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0993" name="Rectangle 65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0994" name="Rectangle 66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0995" name="Rectangle 67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80996" name="Rectangle 68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80997" name="Group 69"/>
          <p:cNvGrpSpPr>
            <a:grpSpLocks/>
          </p:cNvGrpSpPr>
          <p:nvPr/>
        </p:nvGrpSpPr>
        <p:grpSpPr bwMode="auto">
          <a:xfrm rot="-5400000">
            <a:off x="7048500" y="2185988"/>
            <a:ext cx="609600" cy="990600"/>
            <a:chOff x="3984" y="2573"/>
            <a:chExt cx="288" cy="254"/>
          </a:xfrm>
        </p:grpSpPr>
        <p:sp>
          <p:nvSpPr>
            <p:cNvPr id="380998" name="Rectangle 70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99" name="Line 71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000" name="Line 72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001" name="Line 73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002" name="Line 74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003" name="Line 75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81004" name="AutoShape 76"/>
          <p:cNvCxnSpPr>
            <a:cxnSpLocks noChangeShapeType="1"/>
            <a:stCxn id="380998" idx="1"/>
            <a:endCxn id="380991" idx="0"/>
          </p:cNvCxnSpPr>
          <p:nvPr/>
        </p:nvCxnSpPr>
        <p:spPr bwMode="auto">
          <a:xfrm rot="5400000">
            <a:off x="6916738" y="3173412"/>
            <a:ext cx="609600" cy="263525"/>
          </a:xfrm>
          <a:prstGeom prst="bentConnector3">
            <a:avLst>
              <a:gd name="adj1" fmla="val 4869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1005" name="AutoShape 77"/>
          <p:cNvCxnSpPr>
            <a:cxnSpLocks noChangeShapeType="1"/>
            <a:stCxn id="380998" idx="1"/>
            <a:endCxn id="380992" idx="0"/>
          </p:cNvCxnSpPr>
          <p:nvPr/>
        </p:nvCxnSpPr>
        <p:spPr bwMode="auto">
          <a:xfrm rot="16200000" flipH="1">
            <a:off x="7172325" y="3181350"/>
            <a:ext cx="606425" cy="244475"/>
          </a:xfrm>
          <a:prstGeom prst="bentConnector3">
            <a:avLst>
              <a:gd name="adj1" fmla="val 486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1006" name="AutoShape 78"/>
          <p:cNvCxnSpPr>
            <a:cxnSpLocks noChangeShapeType="1"/>
            <a:stCxn id="380996" idx="2"/>
            <a:endCxn id="380998" idx="3"/>
          </p:cNvCxnSpPr>
          <p:nvPr/>
        </p:nvCxnSpPr>
        <p:spPr bwMode="auto">
          <a:xfrm rot="5400000" flipH="1" flipV="1">
            <a:off x="6583363" y="3128962"/>
            <a:ext cx="1536700" cy="3175"/>
          </a:xfrm>
          <a:prstGeom prst="bentConnector5">
            <a:avLst>
              <a:gd name="adj1" fmla="val -14875"/>
              <a:gd name="adj2" fmla="val 22900000"/>
              <a:gd name="adj3" fmla="val 1139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1007" name="AutoShape 79"/>
          <p:cNvCxnSpPr>
            <a:cxnSpLocks noChangeShapeType="1"/>
            <a:stCxn id="380931" idx="3"/>
          </p:cNvCxnSpPr>
          <p:nvPr/>
        </p:nvCxnSpPr>
        <p:spPr bwMode="auto">
          <a:xfrm>
            <a:off x="1614488" y="1485900"/>
            <a:ext cx="2843212" cy="4048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1008" name="Line 80"/>
          <p:cNvSpPr>
            <a:spLocks noChangeShapeType="1"/>
          </p:cNvSpPr>
          <p:nvPr/>
        </p:nvSpPr>
        <p:spPr bwMode="auto">
          <a:xfrm>
            <a:off x="1752600" y="4114800"/>
            <a:ext cx="624840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1009" name="Line 81"/>
          <p:cNvSpPr>
            <a:spLocks noChangeShapeType="1"/>
          </p:cNvSpPr>
          <p:nvPr/>
        </p:nvSpPr>
        <p:spPr bwMode="auto">
          <a:xfrm>
            <a:off x="2895600" y="2057400"/>
            <a:ext cx="0" cy="30480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1010" name="Line 82"/>
          <p:cNvSpPr>
            <a:spLocks noChangeShapeType="1"/>
          </p:cNvSpPr>
          <p:nvPr/>
        </p:nvSpPr>
        <p:spPr bwMode="auto">
          <a:xfrm>
            <a:off x="4724400" y="2057400"/>
            <a:ext cx="0" cy="30480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1011" name="Line 83"/>
          <p:cNvSpPr>
            <a:spLocks noChangeShapeType="1"/>
          </p:cNvSpPr>
          <p:nvPr/>
        </p:nvSpPr>
        <p:spPr bwMode="auto">
          <a:xfrm>
            <a:off x="6629400" y="2057400"/>
            <a:ext cx="0" cy="30480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1012" name="Rectangle 84"/>
          <p:cNvSpPr>
            <a:spLocks noChangeArrowheads="1"/>
          </p:cNvSpPr>
          <p:nvPr/>
        </p:nvSpPr>
        <p:spPr bwMode="auto">
          <a:xfrm>
            <a:off x="1524000" y="4343400"/>
            <a:ext cx="876300" cy="7620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Local</a:t>
            </a:r>
            <a:br>
              <a:rPr lang="en-US"/>
            </a:br>
            <a:r>
              <a:rPr lang="en-US"/>
              <a:t>Mem</a:t>
            </a:r>
          </a:p>
        </p:txBody>
      </p:sp>
      <p:sp>
        <p:nvSpPr>
          <p:cNvPr id="381013" name="Rectangle 85"/>
          <p:cNvSpPr>
            <a:spLocks noChangeArrowheads="1"/>
          </p:cNvSpPr>
          <p:nvPr/>
        </p:nvSpPr>
        <p:spPr bwMode="auto">
          <a:xfrm>
            <a:off x="3276600" y="4343400"/>
            <a:ext cx="876300" cy="7620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Local</a:t>
            </a:r>
            <a:br>
              <a:rPr lang="en-US"/>
            </a:br>
            <a:r>
              <a:rPr lang="en-US"/>
              <a:t>Mem</a:t>
            </a:r>
          </a:p>
        </p:txBody>
      </p:sp>
      <p:sp>
        <p:nvSpPr>
          <p:cNvPr id="381014" name="Rectangle 86"/>
          <p:cNvSpPr>
            <a:spLocks noChangeArrowheads="1"/>
          </p:cNvSpPr>
          <p:nvPr/>
        </p:nvSpPr>
        <p:spPr bwMode="auto">
          <a:xfrm>
            <a:off x="5105400" y="4343400"/>
            <a:ext cx="876300" cy="7620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Local</a:t>
            </a:r>
            <a:br>
              <a:rPr lang="en-US"/>
            </a:br>
            <a:r>
              <a:rPr lang="en-US"/>
              <a:t>Mem</a:t>
            </a:r>
          </a:p>
        </p:txBody>
      </p:sp>
      <p:sp>
        <p:nvSpPr>
          <p:cNvPr id="381015" name="Rectangle 87"/>
          <p:cNvSpPr>
            <a:spLocks noChangeArrowheads="1"/>
          </p:cNvSpPr>
          <p:nvPr/>
        </p:nvSpPr>
        <p:spPr bwMode="auto">
          <a:xfrm>
            <a:off x="6934200" y="4343400"/>
            <a:ext cx="876300" cy="7620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Local</a:t>
            </a:r>
            <a:br>
              <a:rPr lang="en-US"/>
            </a:br>
            <a:r>
              <a:rPr lang="en-US"/>
              <a:t>Mem</a:t>
            </a:r>
          </a:p>
        </p:txBody>
      </p:sp>
      <p:sp>
        <p:nvSpPr>
          <p:cNvPr id="381016" name="Line 88"/>
          <p:cNvSpPr>
            <a:spLocks noChangeShapeType="1"/>
          </p:cNvSpPr>
          <p:nvPr/>
        </p:nvSpPr>
        <p:spPr bwMode="auto">
          <a:xfrm>
            <a:off x="1600200" y="5562600"/>
            <a:ext cx="624840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1017" name="Group 89"/>
          <p:cNvGrpSpPr>
            <a:grpSpLocks/>
          </p:cNvGrpSpPr>
          <p:nvPr/>
        </p:nvGrpSpPr>
        <p:grpSpPr bwMode="auto">
          <a:xfrm>
            <a:off x="1981200" y="5105400"/>
            <a:ext cx="5334000" cy="457200"/>
            <a:chOff x="1248" y="3216"/>
            <a:chExt cx="3360" cy="144"/>
          </a:xfrm>
        </p:grpSpPr>
        <p:sp>
          <p:nvSpPr>
            <p:cNvPr id="381018" name="Line 90"/>
            <p:cNvSpPr>
              <a:spLocks noChangeShapeType="1"/>
            </p:cNvSpPr>
            <p:nvPr/>
          </p:nvSpPr>
          <p:spPr bwMode="auto">
            <a:xfrm>
              <a:off x="1248" y="3216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019" name="Line 91"/>
            <p:cNvSpPr>
              <a:spLocks noChangeShapeType="1"/>
            </p:cNvSpPr>
            <p:nvPr/>
          </p:nvSpPr>
          <p:spPr bwMode="auto">
            <a:xfrm>
              <a:off x="2352" y="3216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020" name="Line 92"/>
            <p:cNvSpPr>
              <a:spLocks noChangeShapeType="1"/>
            </p:cNvSpPr>
            <p:nvPr/>
          </p:nvSpPr>
          <p:spPr bwMode="auto">
            <a:xfrm>
              <a:off x="3504" y="3216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021" name="Line 93"/>
            <p:cNvSpPr>
              <a:spLocks noChangeShapeType="1"/>
            </p:cNvSpPr>
            <p:nvPr/>
          </p:nvSpPr>
          <p:spPr bwMode="auto">
            <a:xfrm>
              <a:off x="4608" y="3216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11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more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Overcome frontend constraints</a:t>
            </a:r>
          </a:p>
          <a:p>
            <a:r>
              <a:rPr lang="en-US" dirty="0"/>
              <a:t>Overcome expensive centralized structures</a:t>
            </a:r>
          </a:p>
          <a:p>
            <a:r>
              <a:rPr lang="en-US" dirty="0"/>
              <a:t>Avoid limitations of SIMD/vectors </a:t>
            </a:r>
          </a:p>
          <a:p>
            <a:pPr lvl="1"/>
            <a:r>
              <a:rPr lang="en-US" dirty="0"/>
              <a:t>Sometimes really do need different operations on different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Make it the programmer’s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076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MIMD machines (multiple-instruction multiple-data)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processors, each with own thread of control </a:t>
            </a:r>
          </a:p>
          <a:p>
            <a:pPr lvl="1"/>
            <a:r>
              <a:rPr lang="en-US" dirty="0"/>
              <a:t>Or threads of control</a:t>
            </a:r>
          </a:p>
          <a:p>
            <a:r>
              <a:rPr lang="en-US" dirty="0"/>
              <a:t>Each thread can be</a:t>
            </a:r>
          </a:p>
          <a:p>
            <a:pPr lvl="1"/>
            <a:r>
              <a:rPr lang="en-US" dirty="0"/>
              <a:t>Different program (multi programming)</a:t>
            </a:r>
          </a:p>
          <a:p>
            <a:pPr lvl="2"/>
            <a:r>
              <a:rPr lang="en-US" dirty="0"/>
              <a:t>Easy parallelism because just about no communication</a:t>
            </a:r>
          </a:p>
          <a:p>
            <a:pPr lvl="1"/>
            <a:r>
              <a:rPr lang="en-US" dirty="0"/>
              <a:t>Different aspects of same program</a:t>
            </a:r>
          </a:p>
          <a:p>
            <a:pPr lvl="2"/>
            <a:r>
              <a:rPr lang="en-US" dirty="0"/>
              <a:t>Like client / server</a:t>
            </a:r>
          </a:p>
          <a:p>
            <a:pPr lvl="2"/>
            <a:r>
              <a:rPr lang="en-US" dirty="0"/>
              <a:t>Or a graph of dependent tasks (dataflow)</a:t>
            </a:r>
          </a:p>
          <a:p>
            <a:pPr lvl="1"/>
            <a:r>
              <a:rPr lang="en-US" dirty="0"/>
              <a:t>One integrated parallel program</a:t>
            </a:r>
          </a:p>
          <a:p>
            <a:pPr lvl="2"/>
            <a:r>
              <a:rPr lang="en-US" dirty="0"/>
              <a:t>Single-program multiple data (SPMD)</a:t>
            </a:r>
          </a:p>
          <a:p>
            <a:r>
              <a:rPr lang="en-US" dirty="0"/>
              <a:t>Get around those nasty superscalar scaling issues</a:t>
            </a:r>
          </a:p>
          <a:p>
            <a:r>
              <a:rPr lang="en-US" dirty="0"/>
              <a:t>Different challenges from vectorization</a:t>
            </a:r>
          </a:p>
          <a:p>
            <a:pPr lvl="1"/>
            <a:r>
              <a:rPr lang="en-US" dirty="0"/>
              <a:t>Easy to get some MIMD parallelism</a:t>
            </a:r>
          </a:p>
          <a:p>
            <a:pPr lvl="1"/>
            <a:r>
              <a:rPr lang="en-US" dirty="0"/>
              <a:t>Not as easy to get a lot, but easier than with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7194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MIMD (symmetric memory processing)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219200" y="12192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7" name="AutoShape 4"/>
          <p:cNvCxnSpPr>
            <a:cxnSpLocks noChangeShapeType="1"/>
            <a:stCxn id="6" idx="2"/>
            <a:endCxn id="30" idx="0"/>
          </p:cNvCxnSpPr>
          <p:nvPr/>
        </p:nvCxnSpPr>
        <p:spPr bwMode="auto">
          <a:xfrm rot="5400000">
            <a:off x="1843087" y="20193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143000" y="3048000"/>
            <a:ext cx="1600200" cy="2438400"/>
            <a:chOff x="3792" y="1152"/>
            <a:chExt cx="1008" cy="1536"/>
          </a:xfrm>
        </p:grpSpPr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21" name="Freeform 7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9900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7" name="Rectangle 13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1" name="AutoShape 21"/>
            <p:cNvCxnSpPr>
              <a:cxnSpLocks noChangeShapeType="1"/>
              <a:stCxn id="15" idx="1"/>
              <a:endCxn id="22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22"/>
            <p:cNvCxnSpPr>
              <a:cxnSpLocks noChangeShapeType="1"/>
              <a:stCxn id="15" idx="1"/>
              <a:endCxn id="23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23"/>
            <p:cNvCxnSpPr>
              <a:cxnSpLocks noChangeShapeType="1"/>
              <a:stCxn id="27" idx="2"/>
              <a:endCxn id="15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AutoShape 24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733800" y="6019800"/>
            <a:ext cx="1905000" cy="762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29" name="AutoShape 26"/>
          <p:cNvCxnSpPr>
            <a:cxnSpLocks noChangeShapeType="1"/>
            <a:stCxn id="14" idx="2"/>
            <a:endCxn id="28" idx="0"/>
          </p:cNvCxnSpPr>
          <p:nvPr/>
        </p:nvCxnSpPr>
        <p:spPr bwMode="auto">
          <a:xfrm rot="16200000" flipH="1">
            <a:off x="3062287" y="4381501"/>
            <a:ext cx="504825" cy="27432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1219200" y="21336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31" name="AutoShape 28"/>
          <p:cNvCxnSpPr>
            <a:cxnSpLocks noChangeShapeType="1"/>
            <a:stCxn id="30" idx="2"/>
            <a:endCxn id="14" idx="0"/>
          </p:cNvCxnSpPr>
          <p:nvPr/>
        </p:nvCxnSpPr>
        <p:spPr bwMode="auto">
          <a:xfrm rot="5400000">
            <a:off x="1843087" y="29337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2971800" y="3048000"/>
            <a:ext cx="1600200" cy="2438400"/>
            <a:chOff x="3792" y="1152"/>
            <a:chExt cx="1008" cy="1536"/>
          </a:xfrm>
        </p:grpSpPr>
        <p:grpSp>
          <p:nvGrpSpPr>
            <p:cNvPr id="33" name="Group 30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45" name="Freeform 31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0000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32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47" name="Rectangle 33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48" name="Rectangle 34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49" name="Rectangle 35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51" name="Rectangle 37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34" name="Group 38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41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42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5" name="AutoShape 45"/>
            <p:cNvCxnSpPr>
              <a:cxnSpLocks noChangeShapeType="1"/>
              <a:stCxn id="39" idx="1"/>
              <a:endCxn id="46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46"/>
            <p:cNvCxnSpPr>
              <a:cxnSpLocks noChangeShapeType="1"/>
              <a:stCxn id="39" idx="1"/>
              <a:endCxn id="47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47"/>
            <p:cNvCxnSpPr>
              <a:cxnSpLocks noChangeShapeType="1"/>
              <a:stCxn id="51" idx="2"/>
              <a:endCxn id="39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AutoShape 48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52" name="AutoShape 49"/>
          <p:cNvSpPr>
            <a:spLocks noChangeArrowheads="1"/>
          </p:cNvSpPr>
          <p:nvPr/>
        </p:nvSpPr>
        <p:spPr bwMode="auto">
          <a:xfrm>
            <a:off x="3048000" y="21336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53" name="AutoShape 50"/>
          <p:cNvCxnSpPr>
            <a:cxnSpLocks noChangeShapeType="1"/>
            <a:stCxn id="52" idx="2"/>
            <a:endCxn id="38" idx="0"/>
          </p:cNvCxnSpPr>
          <p:nvPr/>
        </p:nvCxnSpPr>
        <p:spPr bwMode="auto">
          <a:xfrm rot="5400000">
            <a:off x="3671887" y="29337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Group 51"/>
          <p:cNvGrpSpPr>
            <a:grpSpLocks/>
          </p:cNvGrpSpPr>
          <p:nvPr/>
        </p:nvGrpSpPr>
        <p:grpSpPr bwMode="auto">
          <a:xfrm>
            <a:off x="4876800" y="3048000"/>
            <a:ext cx="1600200" cy="2438400"/>
            <a:chOff x="3792" y="1152"/>
            <a:chExt cx="1008" cy="1536"/>
          </a:xfrm>
        </p:grpSpPr>
        <p:grpSp>
          <p:nvGrpSpPr>
            <p:cNvPr id="55" name="Group 52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67" name="Freeform 53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00CC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54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69" name="Rectangle 55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70" name="Rectangle 56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71" name="Rectangle 57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72" name="Rectangle 58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73" name="Rectangle 59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56" name="Group 60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61" name="Rectangle 61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62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63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64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65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66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7" name="AutoShape 67"/>
            <p:cNvCxnSpPr>
              <a:cxnSpLocks noChangeShapeType="1"/>
              <a:stCxn id="61" idx="1"/>
              <a:endCxn id="68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68"/>
            <p:cNvCxnSpPr>
              <a:cxnSpLocks noChangeShapeType="1"/>
              <a:stCxn id="61" idx="1"/>
              <a:endCxn id="69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69"/>
            <p:cNvCxnSpPr>
              <a:cxnSpLocks noChangeShapeType="1"/>
              <a:stCxn id="73" idx="2"/>
              <a:endCxn id="61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AutoShape 70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74" name="AutoShape 71"/>
          <p:cNvSpPr>
            <a:spLocks noChangeArrowheads="1"/>
          </p:cNvSpPr>
          <p:nvPr/>
        </p:nvSpPr>
        <p:spPr bwMode="auto">
          <a:xfrm>
            <a:off x="4953000" y="21336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75" name="AutoShape 72"/>
          <p:cNvCxnSpPr>
            <a:cxnSpLocks noChangeShapeType="1"/>
            <a:stCxn id="74" idx="2"/>
            <a:endCxn id="60" idx="0"/>
          </p:cNvCxnSpPr>
          <p:nvPr/>
        </p:nvCxnSpPr>
        <p:spPr bwMode="auto">
          <a:xfrm rot="5400000">
            <a:off x="5576887" y="29337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6" name="Group 73"/>
          <p:cNvGrpSpPr>
            <a:grpSpLocks/>
          </p:cNvGrpSpPr>
          <p:nvPr/>
        </p:nvGrpSpPr>
        <p:grpSpPr bwMode="auto">
          <a:xfrm>
            <a:off x="6705600" y="3048000"/>
            <a:ext cx="1600200" cy="2438400"/>
            <a:chOff x="3792" y="1152"/>
            <a:chExt cx="1008" cy="1536"/>
          </a:xfrm>
        </p:grpSpPr>
        <p:grpSp>
          <p:nvGrpSpPr>
            <p:cNvPr id="77" name="Group 74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89" name="Freeform 75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CC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76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91" name="Rectangle 77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92" name="Rectangle 78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93" name="Rectangle 79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94" name="Rectangle 80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95" name="Rectangle 81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78" name="Group 82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83" name="Rectangle 83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84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85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86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87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8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79" name="AutoShape 89"/>
            <p:cNvCxnSpPr>
              <a:cxnSpLocks noChangeShapeType="1"/>
              <a:stCxn id="83" idx="1"/>
              <a:endCxn id="90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90"/>
            <p:cNvCxnSpPr>
              <a:cxnSpLocks noChangeShapeType="1"/>
              <a:stCxn id="83" idx="1"/>
              <a:endCxn id="91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91"/>
            <p:cNvCxnSpPr>
              <a:cxnSpLocks noChangeShapeType="1"/>
              <a:stCxn id="95" idx="2"/>
              <a:endCxn id="83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" name="AutoShape 92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96" name="AutoShape 93"/>
          <p:cNvSpPr>
            <a:spLocks noChangeArrowheads="1"/>
          </p:cNvSpPr>
          <p:nvPr/>
        </p:nvSpPr>
        <p:spPr bwMode="auto">
          <a:xfrm>
            <a:off x="6781800" y="21336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97" name="AutoShape 94"/>
          <p:cNvCxnSpPr>
            <a:cxnSpLocks noChangeShapeType="1"/>
            <a:stCxn id="96" idx="2"/>
            <a:endCxn id="82" idx="0"/>
          </p:cNvCxnSpPr>
          <p:nvPr/>
        </p:nvCxnSpPr>
        <p:spPr bwMode="auto">
          <a:xfrm rot="5400000">
            <a:off x="7405687" y="29337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AutoShape 95"/>
          <p:cNvCxnSpPr>
            <a:cxnSpLocks noChangeShapeType="1"/>
            <a:stCxn id="38" idx="2"/>
            <a:endCxn id="28" idx="0"/>
          </p:cNvCxnSpPr>
          <p:nvPr/>
        </p:nvCxnSpPr>
        <p:spPr bwMode="auto">
          <a:xfrm rot="16200000" flipH="1">
            <a:off x="3976687" y="5295901"/>
            <a:ext cx="504825" cy="9144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AutoShape 96"/>
          <p:cNvCxnSpPr>
            <a:cxnSpLocks noChangeShapeType="1"/>
            <a:stCxn id="60" idx="2"/>
            <a:endCxn id="28" idx="0"/>
          </p:cNvCxnSpPr>
          <p:nvPr/>
        </p:nvCxnSpPr>
        <p:spPr bwMode="auto">
          <a:xfrm rot="5400000">
            <a:off x="4929187" y="5257801"/>
            <a:ext cx="504825" cy="9906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AutoShape 97"/>
          <p:cNvCxnSpPr>
            <a:cxnSpLocks noChangeShapeType="1"/>
            <a:stCxn id="82" idx="2"/>
            <a:endCxn id="28" idx="0"/>
          </p:cNvCxnSpPr>
          <p:nvPr/>
        </p:nvCxnSpPr>
        <p:spPr bwMode="auto">
          <a:xfrm rot="5400000">
            <a:off x="5843587" y="4343401"/>
            <a:ext cx="504825" cy="28194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Line 98"/>
          <p:cNvSpPr>
            <a:spLocks noChangeShapeType="1"/>
          </p:cNvSpPr>
          <p:nvPr/>
        </p:nvSpPr>
        <p:spPr bwMode="auto">
          <a:xfrm>
            <a:off x="1600200" y="5715000"/>
            <a:ext cx="624840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AutoShape 99"/>
          <p:cNvSpPr>
            <a:spLocks noChangeArrowheads="1"/>
          </p:cNvSpPr>
          <p:nvPr/>
        </p:nvSpPr>
        <p:spPr bwMode="auto">
          <a:xfrm>
            <a:off x="3048000" y="12192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103" name="AutoShape 100"/>
          <p:cNvCxnSpPr>
            <a:cxnSpLocks noChangeShapeType="1"/>
            <a:stCxn id="102" idx="2"/>
          </p:cNvCxnSpPr>
          <p:nvPr/>
        </p:nvCxnSpPr>
        <p:spPr bwMode="auto">
          <a:xfrm rot="5400000">
            <a:off x="3671887" y="20193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AutoShape 101"/>
          <p:cNvSpPr>
            <a:spLocks noChangeArrowheads="1"/>
          </p:cNvSpPr>
          <p:nvPr/>
        </p:nvSpPr>
        <p:spPr bwMode="auto">
          <a:xfrm>
            <a:off x="4953000" y="12192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105" name="AutoShape 102"/>
          <p:cNvCxnSpPr>
            <a:cxnSpLocks noChangeShapeType="1"/>
            <a:stCxn id="104" idx="2"/>
          </p:cNvCxnSpPr>
          <p:nvPr/>
        </p:nvCxnSpPr>
        <p:spPr bwMode="auto">
          <a:xfrm rot="5400000">
            <a:off x="5576887" y="20193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AutoShape 103"/>
          <p:cNvSpPr>
            <a:spLocks noChangeArrowheads="1"/>
          </p:cNvSpPr>
          <p:nvPr/>
        </p:nvSpPr>
        <p:spPr bwMode="auto">
          <a:xfrm>
            <a:off x="6781800" y="12192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107" name="AutoShape 104"/>
          <p:cNvCxnSpPr>
            <a:cxnSpLocks noChangeShapeType="1"/>
            <a:stCxn id="106" idx="2"/>
          </p:cNvCxnSpPr>
          <p:nvPr/>
        </p:nvCxnSpPr>
        <p:spPr bwMode="auto">
          <a:xfrm rot="5400000">
            <a:off x="7405687" y="20193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40492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MIMD (not symmetric)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108" name="AutoShape 3"/>
          <p:cNvSpPr>
            <a:spLocks noChangeArrowheads="1"/>
          </p:cNvSpPr>
          <p:nvPr/>
        </p:nvSpPr>
        <p:spPr bwMode="auto">
          <a:xfrm>
            <a:off x="1219200" y="11430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109" name="AutoShape 4"/>
          <p:cNvCxnSpPr>
            <a:cxnSpLocks noChangeShapeType="1"/>
            <a:stCxn id="108" idx="2"/>
            <a:endCxn id="132" idx="0"/>
          </p:cNvCxnSpPr>
          <p:nvPr/>
        </p:nvCxnSpPr>
        <p:spPr bwMode="auto">
          <a:xfrm rot="5400000">
            <a:off x="1843087" y="19431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0" name="Group 5"/>
          <p:cNvGrpSpPr>
            <a:grpSpLocks/>
          </p:cNvGrpSpPr>
          <p:nvPr/>
        </p:nvGrpSpPr>
        <p:grpSpPr bwMode="auto">
          <a:xfrm>
            <a:off x="1143000" y="2971800"/>
            <a:ext cx="1600200" cy="2438400"/>
            <a:chOff x="3792" y="1152"/>
            <a:chExt cx="1008" cy="1536"/>
          </a:xfrm>
        </p:grpSpPr>
        <p:grpSp>
          <p:nvGrpSpPr>
            <p:cNvPr id="111" name="Group 6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123" name="Freeform 7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9900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8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25" name="Rectangle 9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26" name="Rectangle 10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27" name="Rectangle 11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28" name="Rectangle 12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29" name="Rectangle 13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112" name="Group 14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117" name="Rectangle 15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16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7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8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19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0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13" name="AutoShape 21"/>
            <p:cNvCxnSpPr>
              <a:cxnSpLocks noChangeShapeType="1"/>
              <a:stCxn id="117" idx="1"/>
              <a:endCxn id="124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AutoShape 22"/>
            <p:cNvCxnSpPr>
              <a:cxnSpLocks noChangeShapeType="1"/>
              <a:stCxn id="117" idx="1"/>
              <a:endCxn id="125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AutoShape 23"/>
            <p:cNvCxnSpPr>
              <a:cxnSpLocks noChangeShapeType="1"/>
              <a:stCxn id="129" idx="2"/>
              <a:endCxn id="117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6" name="AutoShape 24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130" name="Rectangle 25"/>
          <p:cNvSpPr>
            <a:spLocks noChangeArrowheads="1"/>
          </p:cNvSpPr>
          <p:nvPr/>
        </p:nvSpPr>
        <p:spPr bwMode="auto">
          <a:xfrm>
            <a:off x="1219200" y="5734050"/>
            <a:ext cx="1447800" cy="762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131" name="AutoShape 26"/>
          <p:cNvCxnSpPr>
            <a:cxnSpLocks noChangeShapeType="1"/>
            <a:stCxn id="116" idx="2"/>
            <a:endCxn id="130" idx="0"/>
          </p:cNvCxnSpPr>
          <p:nvPr/>
        </p:nvCxnSpPr>
        <p:spPr bwMode="auto">
          <a:xfrm rot="5400000">
            <a:off x="1795462" y="5572126"/>
            <a:ext cx="2952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AutoShape 27"/>
          <p:cNvSpPr>
            <a:spLocks noChangeArrowheads="1"/>
          </p:cNvSpPr>
          <p:nvPr/>
        </p:nvSpPr>
        <p:spPr bwMode="auto">
          <a:xfrm>
            <a:off x="1219200" y="20574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133" name="AutoShape 28"/>
          <p:cNvCxnSpPr>
            <a:cxnSpLocks noChangeShapeType="1"/>
            <a:stCxn id="132" idx="2"/>
            <a:endCxn id="116" idx="0"/>
          </p:cNvCxnSpPr>
          <p:nvPr/>
        </p:nvCxnSpPr>
        <p:spPr bwMode="auto">
          <a:xfrm rot="5400000">
            <a:off x="1843087" y="28575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4" name="Group 29"/>
          <p:cNvGrpSpPr>
            <a:grpSpLocks/>
          </p:cNvGrpSpPr>
          <p:nvPr/>
        </p:nvGrpSpPr>
        <p:grpSpPr bwMode="auto">
          <a:xfrm>
            <a:off x="2971800" y="2971800"/>
            <a:ext cx="1600200" cy="2438400"/>
            <a:chOff x="3792" y="1152"/>
            <a:chExt cx="1008" cy="1536"/>
          </a:xfrm>
        </p:grpSpPr>
        <p:grpSp>
          <p:nvGrpSpPr>
            <p:cNvPr id="135" name="Group 30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147" name="Freeform 31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0000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32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49" name="Rectangle 33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50" name="Rectangle 34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51" name="Rectangle 35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52" name="Rectangle 36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53" name="Rectangle 37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136" name="Group 38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141" name="Rectangle 39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40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41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42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43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44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37" name="AutoShape 45"/>
            <p:cNvCxnSpPr>
              <a:cxnSpLocks noChangeShapeType="1"/>
              <a:stCxn id="141" idx="1"/>
              <a:endCxn id="148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46"/>
            <p:cNvCxnSpPr>
              <a:cxnSpLocks noChangeShapeType="1"/>
              <a:stCxn id="141" idx="1"/>
              <a:endCxn id="149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47"/>
            <p:cNvCxnSpPr>
              <a:cxnSpLocks noChangeShapeType="1"/>
              <a:stCxn id="153" idx="2"/>
              <a:endCxn id="141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0" name="AutoShape 48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154" name="AutoShape 49"/>
          <p:cNvSpPr>
            <a:spLocks noChangeArrowheads="1"/>
          </p:cNvSpPr>
          <p:nvPr/>
        </p:nvSpPr>
        <p:spPr bwMode="auto">
          <a:xfrm>
            <a:off x="3048000" y="20574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155" name="AutoShape 50"/>
          <p:cNvCxnSpPr>
            <a:cxnSpLocks noChangeShapeType="1"/>
            <a:stCxn id="154" idx="2"/>
            <a:endCxn id="140" idx="0"/>
          </p:cNvCxnSpPr>
          <p:nvPr/>
        </p:nvCxnSpPr>
        <p:spPr bwMode="auto">
          <a:xfrm rot="5400000">
            <a:off x="3671887" y="28575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Group 51"/>
          <p:cNvGrpSpPr>
            <a:grpSpLocks/>
          </p:cNvGrpSpPr>
          <p:nvPr/>
        </p:nvGrpSpPr>
        <p:grpSpPr bwMode="auto">
          <a:xfrm>
            <a:off x="4876800" y="2971800"/>
            <a:ext cx="1600200" cy="2438400"/>
            <a:chOff x="3792" y="1152"/>
            <a:chExt cx="1008" cy="1536"/>
          </a:xfrm>
        </p:grpSpPr>
        <p:grpSp>
          <p:nvGrpSpPr>
            <p:cNvPr id="157" name="Group 52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169" name="Freeform 53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00CC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54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71" name="Rectangle 55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72" name="Rectangle 56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73" name="Rectangle 57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74" name="Rectangle 58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75" name="Rectangle 59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158" name="Group 60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163" name="Rectangle 61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Line 62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63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64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65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66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59" name="AutoShape 67"/>
            <p:cNvCxnSpPr>
              <a:cxnSpLocks noChangeShapeType="1"/>
              <a:stCxn id="163" idx="1"/>
              <a:endCxn id="170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68"/>
            <p:cNvCxnSpPr>
              <a:cxnSpLocks noChangeShapeType="1"/>
              <a:stCxn id="163" idx="1"/>
              <a:endCxn id="171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69"/>
            <p:cNvCxnSpPr>
              <a:cxnSpLocks noChangeShapeType="1"/>
              <a:stCxn id="175" idx="2"/>
              <a:endCxn id="163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2" name="AutoShape 70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176" name="AutoShape 71"/>
          <p:cNvSpPr>
            <a:spLocks noChangeArrowheads="1"/>
          </p:cNvSpPr>
          <p:nvPr/>
        </p:nvSpPr>
        <p:spPr bwMode="auto">
          <a:xfrm>
            <a:off x="4953000" y="20574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177" name="AutoShape 72"/>
          <p:cNvCxnSpPr>
            <a:cxnSpLocks noChangeShapeType="1"/>
            <a:stCxn id="176" idx="2"/>
            <a:endCxn id="162" idx="0"/>
          </p:cNvCxnSpPr>
          <p:nvPr/>
        </p:nvCxnSpPr>
        <p:spPr bwMode="auto">
          <a:xfrm rot="5400000">
            <a:off x="5576887" y="28575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8" name="Group 73"/>
          <p:cNvGrpSpPr>
            <a:grpSpLocks/>
          </p:cNvGrpSpPr>
          <p:nvPr/>
        </p:nvGrpSpPr>
        <p:grpSpPr bwMode="auto">
          <a:xfrm>
            <a:off x="6705600" y="2971800"/>
            <a:ext cx="1600200" cy="2438400"/>
            <a:chOff x="3792" y="1152"/>
            <a:chExt cx="1008" cy="1536"/>
          </a:xfrm>
        </p:grpSpPr>
        <p:grpSp>
          <p:nvGrpSpPr>
            <p:cNvPr id="179" name="Group 74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191" name="Freeform 75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CC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76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93" name="Rectangle 77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94" name="Rectangle 78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95" name="Rectangle 79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96" name="Rectangle 80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97" name="Rectangle 81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180" name="Group 82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185" name="Rectangle 83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Line 84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85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86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87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88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81" name="AutoShape 89"/>
            <p:cNvCxnSpPr>
              <a:cxnSpLocks noChangeShapeType="1"/>
              <a:stCxn id="185" idx="1"/>
              <a:endCxn id="192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" name="AutoShape 90"/>
            <p:cNvCxnSpPr>
              <a:cxnSpLocks noChangeShapeType="1"/>
              <a:stCxn id="185" idx="1"/>
              <a:endCxn id="193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" name="AutoShape 91"/>
            <p:cNvCxnSpPr>
              <a:cxnSpLocks noChangeShapeType="1"/>
              <a:stCxn id="197" idx="2"/>
              <a:endCxn id="185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" name="AutoShape 92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198" name="AutoShape 93"/>
          <p:cNvSpPr>
            <a:spLocks noChangeArrowheads="1"/>
          </p:cNvSpPr>
          <p:nvPr/>
        </p:nvSpPr>
        <p:spPr bwMode="auto">
          <a:xfrm>
            <a:off x="6781800" y="20574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199" name="AutoShape 94"/>
          <p:cNvCxnSpPr>
            <a:cxnSpLocks noChangeShapeType="1"/>
            <a:stCxn id="198" idx="2"/>
            <a:endCxn id="184" idx="0"/>
          </p:cNvCxnSpPr>
          <p:nvPr/>
        </p:nvCxnSpPr>
        <p:spPr bwMode="auto">
          <a:xfrm rot="5400000">
            <a:off x="7405687" y="28575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" name="Line 95"/>
          <p:cNvSpPr>
            <a:spLocks noChangeShapeType="1"/>
          </p:cNvSpPr>
          <p:nvPr/>
        </p:nvSpPr>
        <p:spPr bwMode="auto">
          <a:xfrm>
            <a:off x="1600200" y="6781800"/>
            <a:ext cx="624840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AutoShape 96"/>
          <p:cNvSpPr>
            <a:spLocks noChangeArrowheads="1"/>
          </p:cNvSpPr>
          <p:nvPr/>
        </p:nvSpPr>
        <p:spPr bwMode="auto">
          <a:xfrm>
            <a:off x="3048000" y="11430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202" name="AutoShape 97"/>
          <p:cNvCxnSpPr>
            <a:cxnSpLocks noChangeShapeType="1"/>
            <a:stCxn id="201" idx="2"/>
          </p:cNvCxnSpPr>
          <p:nvPr/>
        </p:nvCxnSpPr>
        <p:spPr bwMode="auto">
          <a:xfrm rot="5400000">
            <a:off x="3671887" y="19431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" name="AutoShape 98"/>
          <p:cNvSpPr>
            <a:spLocks noChangeArrowheads="1"/>
          </p:cNvSpPr>
          <p:nvPr/>
        </p:nvSpPr>
        <p:spPr bwMode="auto">
          <a:xfrm>
            <a:off x="4953000" y="11430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204" name="AutoShape 99"/>
          <p:cNvCxnSpPr>
            <a:cxnSpLocks noChangeShapeType="1"/>
            <a:stCxn id="203" idx="2"/>
          </p:cNvCxnSpPr>
          <p:nvPr/>
        </p:nvCxnSpPr>
        <p:spPr bwMode="auto">
          <a:xfrm rot="5400000">
            <a:off x="5576887" y="19431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" name="AutoShape 100"/>
          <p:cNvSpPr>
            <a:spLocks noChangeArrowheads="1"/>
          </p:cNvSpPr>
          <p:nvPr/>
        </p:nvSpPr>
        <p:spPr bwMode="auto">
          <a:xfrm>
            <a:off x="6781800" y="11430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206" name="AutoShape 101"/>
          <p:cNvCxnSpPr>
            <a:cxnSpLocks noChangeShapeType="1"/>
            <a:stCxn id="205" idx="2"/>
          </p:cNvCxnSpPr>
          <p:nvPr/>
        </p:nvCxnSpPr>
        <p:spPr bwMode="auto">
          <a:xfrm rot="5400000">
            <a:off x="7405687" y="19431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7" name="Rectangle 102"/>
          <p:cNvSpPr>
            <a:spLocks noChangeArrowheads="1"/>
          </p:cNvSpPr>
          <p:nvPr/>
        </p:nvSpPr>
        <p:spPr bwMode="auto">
          <a:xfrm>
            <a:off x="3048000" y="5719763"/>
            <a:ext cx="1447800" cy="762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208" name="AutoShape 103"/>
          <p:cNvCxnSpPr>
            <a:cxnSpLocks noChangeShapeType="1"/>
            <a:endCxn id="207" idx="0"/>
          </p:cNvCxnSpPr>
          <p:nvPr/>
        </p:nvCxnSpPr>
        <p:spPr bwMode="auto">
          <a:xfrm rot="5400000">
            <a:off x="3624262" y="5557838"/>
            <a:ext cx="2952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9" name="Rectangle 104"/>
          <p:cNvSpPr>
            <a:spLocks noChangeArrowheads="1"/>
          </p:cNvSpPr>
          <p:nvPr/>
        </p:nvSpPr>
        <p:spPr bwMode="auto">
          <a:xfrm>
            <a:off x="4953000" y="5719763"/>
            <a:ext cx="1447800" cy="762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210" name="AutoShape 105"/>
          <p:cNvCxnSpPr>
            <a:cxnSpLocks noChangeShapeType="1"/>
            <a:endCxn id="209" idx="0"/>
          </p:cNvCxnSpPr>
          <p:nvPr/>
        </p:nvCxnSpPr>
        <p:spPr bwMode="auto">
          <a:xfrm rot="5400000">
            <a:off x="5529262" y="5557838"/>
            <a:ext cx="2952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1" name="Rectangle 106"/>
          <p:cNvSpPr>
            <a:spLocks noChangeArrowheads="1"/>
          </p:cNvSpPr>
          <p:nvPr/>
        </p:nvSpPr>
        <p:spPr bwMode="auto">
          <a:xfrm>
            <a:off x="6781800" y="5719763"/>
            <a:ext cx="1447800" cy="762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212" name="AutoShape 107"/>
          <p:cNvCxnSpPr>
            <a:cxnSpLocks noChangeShapeType="1"/>
            <a:endCxn id="211" idx="0"/>
          </p:cNvCxnSpPr>
          <p:nvPr/>
        </p:nvCxnSpPr>
        <p:spPr bwMode="auto">
          <a:xfrm rot="5400000">
            <a:off x="7358062" y="5557838"/>
            <a:ext cx="2952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3" name="Group 108"/>
          <p:cNvGrpSpPr>
            <a:grpSpLocks/>
          </p:cNvGrpSpPr>
          <p:nvPr/>
        </p:nvGrpSpPr>
        <p:grpSpPr bwMode="auto">
          <a:xfrm>
            <a:off x="1981200" y="6477000"/>
            <a:ext cx="5562600" cy="304800"/>
            <a:chOff x="1680" y="4050"/>
            <a:chExt cx="3504" cy="126"/>
          </a:xfrm>
        </p:grpSpPr>
        <p:cxnSp>
          <p:nvCxnSpPr>
            <p:cNvPr id="214" name="AutoShape 109"/>
            <p:cNvCxnSpPr>
              <a:cxnSpLocks noChangeShapeType="1"/>
            </p:cNvCxnSpPr>
            <p:nvPr/>
          </p:nvCxnSpPr>
          <p:spPr bwMode="auto">
            <a:xfrm rot="5400000">
              <a:off x="1617" y="4113"/>
              <a:ext cx="12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" name="AutoShape 110"/>
            <p:cNvCxnSpPr>
              <a:cxnSpLocks noChangeShapeType="1"/>
            </p:cNvCxnSpPr>
            <p:nvPr/>
          </p:nvCxnSpPr>
          <p:spPr bwMode="auto">
            <a:xfrm rot="5400000">
              <a:off x="2769" y="4113"/>
              <a:ext cx="12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6" name="AutoShape 111"/>
            <p:cNvCxnSpPr>
              <a:cxnSpLocks noChangeShapeType="1"/>
            </p:cNvCxnSpPr>
            <p:nvPr/>
          </p:nvCxnSpPr>
          <p:spPr bwMode="auto">
            <a:xfrm rot="5400000">
              <a:off x="3969" y="4113"/>
              <a:ext cx="12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AutoShape 112"/>
            <p:cNvCxnSpPr>
              <a:cxnSpLocks noChangeShapeType="1"/>
            </p:cNvCxnSpPr>
            <p:nvPr/>
          </p:nvCxnSpPr>
          <p:spPr bwMode="auto">
            <a:xfrm rot="5400000">
              <a:off x="5121" y="4113"/>
              <a:ext cx="12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074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 basic forms</a:t>
            </a:r>
          </a:p>
          <a:p>
            <a:pPr lvl="1"/>
            <a:r>
              <a:rPr lang="en-US"/>
              <a:t>Message Passing</a:t>
            </a:r>
          </a:p>
          <a:p>
            <a:pPr lvl="1"/>
            <a:r>
              <a:rPr lang="en-US"/>
              <a:t>Shared Memory</a:t>
            </a:r>
          </a:p>
          <a:p>
            <a:pPr lvl="1"/>
            <a:endParaRPr lang="en-US"/>
          </a:p>
          <a:p>
            <a:r>
              <a:rPr lang="en-US"/>
              <a:t>Can have both</a:t>
            </a:r>
          </a:p>
          <a:p>
            <a:endParaRPr lang="en-US"/>
          </a:p>
          <a:p>
            <a:r>
              <a:rPr lang="en-US"/>
              <a:t>2 Levels</a:t>
            </a:r>
          </a:p>
          <a:p>
            <a:pPr lvl="1"/>
            <a:r>
              <a:rPr lang="en-US"/>
              <a:t>User level (what user sees)</a:t>
            </a:r>
          </a:p>
          <a:p>
            <a:pPr lvl="1"/>
            <a:r>
              <a:rPr lang="en-US"/>
              <a:t>Architectural level (what is implemented in hardware)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FB36943-051A-49EF-9433-35C0F77FD56D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61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Message Passing?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Characterized by explicit send/receive</a:t>
            </a:r>
          </a:p>
          <a:p>
            <a:r>
              <a:rPr lang="en-US" dirty="0"/>
              <a:t>Carries any sort of data</a:t>
            </a:r>
          </a:p>
          <a:p>
            <a:pPr lvl="1"/>
            <a:r>
              <a:rPr lang="en-US" dirty="0"/>
              <a:t>Pure data</a:t>
            </a:r>
          </a:p>
          <a:p>
            <a:pPr lvl="1"/>
            <a:r>
              <a:rPr lang="en-US" dirty="0"/>
              <a:t>Instructions with data</a:t>
            </a:r>
          </a:p>
          <a:p>
            <a:pPr lvl="1"/>
            <a:r>
              <a:rPr lang="en-US" dirty="0"/>
              <a:t>Instruction pointer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FB36943-051A-49EF-9433-35C0F77FD56D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pic>
        <p:nvPicPr>
          <p:cNvPr id="524292" name="Picture 4" descr="MCj039668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0"/>
            <a:ext cx="1814513" cy="182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4293" name="Picture 5" descr="MMj0395737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962400"/>
            <a:ext cx="2193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4294" name="Picture 6" descr="MPj0382997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76400"/>
            <a:ext cx="2895600" cy="20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4295" name="Picture 7" descr="MCj0231394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962400"/>
            <a:ext cx="1323975" cy="201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18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Shared Memory?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FB36943-051A-49EF-9433-35C0F77FD56D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pic>
        <p:nvPicPr>
          <p:cNvPr id="526339" name="Picture 3" descr="MCPE06240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0"/>
            <a:ext cx="423068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34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SMP/CMP: Simple Start</a:t>
            </a:r>
          </a:p>
        </p:txBody>
      </p:sp>
      <p:sp>
        <p:nvSpPr>
          <p:cNvPr id="616454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SMP: Symmetric Multi-Processing</a:t>
            </a:r>
          </a:p>
          <a:p>
            <a:pPr eaLnBrk="1" hangingPunct="1"/>
            <a:r>
              <a:rPr lang="en-US" dirty="0"/>
              <a:t>CMP: Chip Multi-Processing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Each process runs as if on a single processor system</a:t>
            </a:r>
          </a:p>
          <a:p>
            <a:pPr lvl="1" eaLnBrk="1" hangingPunct="1"/>
            <a:r>
              <a:rPr lang="en-US" dirty="0"/>
              <a:t>except, can run on any processor</a:t>
            </a:r>
          </a:p>
          <a:p>
            <a:pPr eaLnBrk="1" hangingPunct="1"/>
            <a:r>
              <a:rPr lang="en-US" dirty="0"/>
              <a:t>When swapped out, put into global system queue</a:t>
            </a:r>
          </a:p>
          <a:p>
            <a:pPr eaLnBrk="1" hangingPunct="1"/>
            <a:r>
              <a:rPr lang="en-US" dirty="0"/>
              <a:t>One OS, run the same way as user processes</a:t>
            </a:r>
          </a:p>
          <a:p>
            <a:pPr lvl="1" eaLnBrk="1" hangingPunct="1"/>
            <a:r>
              <a:rPr lang="en-US" dirty="0"/>
              <a:t>any processor can run the OS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Helps latency or throughput or both?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4E8C5-AEF8-47CF-BD2E-6D570408DCD0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616452" name="Slide Number Placeholder 5"/>
          <p:cNvSpPr txBox="1">
            <a:spLocks noGrp="1"/>
          </p:cNvSpPr>
          <p:nvPr/>
        </p:nvSpPr>
        <p:spPr bwMode="auto">
          <a:xfrm>
            <a:off x="7010400" y="658336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1AAF473A-A53F-464F-9AC9-37472E588108}" type="slidenum">
              <a:rPr lang="en-US" altLang="en-US" sz="1000"/>
              <a:pPr algn="r" eaLnBrk="1" hangingPunct="1"/>
              <a:t>18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407108027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0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SMP/CMP Problems</a:t>
            </a:r>
          </a:p>
        </p:txBody>
      </p:sp>
      <p:sp>
        <p:nvSpPr>
          <p:cNvPr id="618502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How to share memory?</a:t>
            </a:r>
          </a:p>
          <a:p>
            <a:pPr lvl="1" eaLnBrk="1" hangingPunct="1"/>
            <a:r>
              <a:rPr lang="en-US" dirty="0"/>
              <a:t>Most problems can be reduced to this one</a:t>
            </a:r>
          </a:p>
          <a:p>
            <a:pPr eaLnBrk="1" hangingPunct="1"/>
            <a:r>
              <a:rPr lang="en-US" dirty="0"/>
              <a:t>How does OS run?</a:t>
            </a:r>
          </a:p>
          <a:p>
            <a:pPr lvl="1" eaLnBrk="1" hangingPunct="1"/>
            <a:r>
              <a:rPr lang="en-US" dirty="0"/>
              <a:t>multiple processors, processes!</a:t>
            </a:r>
          </a:p>
          <a:p>
            <a:pPr lvl="1" eaLnBrk="1" hangingPunct="1"/>
            <a:r>
              <a:rPr lang="en-US" dirty="0"/>
              <a:t>scheduling problems</a:t>
            </a:r>
          </a:p>
          <a:p>
            <a:pPr lvl="2" eaLnBrk="1" hangingPunct="1"/>
            <a:r>
              <a:rPr lang="en-US" dirty="0"/>
              <a:t>who runs where when?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How is parallel computation organized??? </a:t>
            </a:r>
          </a:p>
          <a:p>
            <a:pPr lvl="1" eaLnBrk="1" hangingPunct="1"/>
            <a:r>
              <a:rPr lang="en-US" dirty="0"/>
              <a:t>A little more on that later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DD4E8C5-AEF8-47CF-BD2E-6D570408DCD0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618500" name="Slide Number Placeholder 5"/>
          <p:cNvSpPr txBox="1">
            <a:spLocks noGrp="1"/>
          </p:cNvSpPr>
          <p:nvPr/>
        </p:nvSpPr>
        <p:spPr bwMode="auto">
          <a:xfrm>
            <a:off x="7010400" y="658336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65A7AE0-BA1F-4FEB-9CA7-15BE3AA21EDF}" type="slidenum">
              <a:rPr lang="en-US" altLang="en-US" sz="1000"/>
              <a:pPr algn="r" eaLnBrk="1" hangingPunct="1"/>
              <a:t>19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6899937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E338-6BA2-474F-8C6C-9CB96FED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6681-A6B2-464E-9782-236756EB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it was hard for everyone (and long)!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C4FA7-9EC7-784D-BE87-249167E0BE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F4026-1798-4A4D-9ED4-0C22C1413F8B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183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Coherent Caches</a:t>
            </a:r>
          </a:p>
        </p:txBody>
      </p:sp>
      <p:sp>
        <p:nvSpPr>
          <p:cNvPr id="975881" name="Rectangle 9"/>
          <p:cNvSpPr>
            <a:spLocks noGrp="1" noChangeArrowheads="1"/>
          </p:cNvSpPr>
          <p:nvPr>
            <p:ph idx="1"/>
          </p:nvPr>
        </p:nvSpPr>
        <p:spPr>
          <a:xfrm>
            <a:off x="2819400" y="1433513"/>
            <a:ext cx="6172200" cy="5408613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Cache contains </a:t>
            </a:r>
            <a:r>
              <a:rPr lang="en-US" i="1" dirty="0"/>
              <a:t>subset </a:t>
            </a:r>
            <a:r>
              <a:rPr lang="en-US" dirty="0"/>
              <a:t>of data in memory</a:t>
            </a:r>
          </a:p>
          <a:p>
            <a:r>
              <a:rPr lang="en-US" dirty="0"/>
              <a:t>Cache may contain more up-to-date data than memory</a:t>
            </a:r>
          </a:p>
          <a:p>
            <a:pPr lvl="1"/>
            <a:r>
              <a:rPr lang="en-US" dirty="0"/>
              <a:t>can memory contain more up-to-date data than cache?</a:t>
            </a:r>
          </a:p>
          <a:p>
            <a:r>
              <a:rPr lang="en-US" dirty="0"/>
              <a:t>Coherency Problem!</a:t>
            </a:r>
          </a:p>
          <a:p>
            <a:r>
              <a:rPr lang="en-US" dirty="0"/>
              <a:t>What protocol to follow?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6A5233-CEBD-4130-88DB-24B0C1192E2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975875" name="Rectangle 3"/>
          <p:cNvSpPr>
            <a:spLocks noChangeArrowheads="1"/>
          </p:cNvSpPr>
          <p:nvPr/>
        </p:nvSpPr>
        <p:spPr bwMode="auto">
          <a:xfrm>
            <a:off x="1003300" y="2222500"/>
            <a:ext cx="1193800" cy="13462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75876" name="Rectangle 4"/>
          <p:cNvSpPr>
            <a:spLocks noChangeArrowheads="1"/>
          </p:cNvSpPr>
          <p:nvPr/>
        </p:nvSpPr>
        <p:spPr bwMode="auto">
          <a:xfrm>
            <a:off x="1003300" y="3670300"/>
            <a:ext cx="1193800" cy="4318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75877" name="Rectangle 5"/>
          <p:cNvSpPr>
            <a:spLocks noChangeArrowheads="1"/>
          </p:cNvSpPr>
          <p:nvPr/>
        </p:nvSpPr>
        <p:spPr bwMode="auto">
          <a:xfrm>
            <a:off x="949325" y="2566988"/>
            <a:ext cx="1301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Processor</a:t>
            </a:r>
          </a:p>
        </p:txBody>
      </p:sp>
      <p:sp>
        <p:nvSpPr>
          <p:cNvPr id="975878" name="Rectangle 6"/>
          <p:cNvSpPr>
            <a:spLocks noChangeArrowheads="1"/>
          </p:cNvSpPr>
          <p:nvPr/>
        </p:nvSpPr>
        <p:spPr bwMode="auto">
          <a:xfrm>
            <a:off x="1165225" y="3709988"/>
            <a:ext cx="869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Cache</a:t>
            </a:r>
          </a:p>
        </p:txBody>
      </p:sp>
      <p:sp>
        <p:nvSpPr>
          <p:cNvPr id="975879" name="Rectangle 7"/>
          <p:cNvSpPr>
            <a:spLocks noChangeArrowheads="1"/>
          </p:cNvSpPr>
          <p:nvPr/>
        </p:nvSpPr>
        <p:spPr bwMode="auto">
          <a:xfrm>
            <a:off x="996950" y="4197350"/>
            <a:ext cx="1206500" cy="12065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75880" name="Rectangle 8"/>
          <p:cNvSpPr>
            <a:spLocks noChangeArrowheads="1"/>
          </p:cNvSpPr>
          <p:nvPr/>
        </p:nvSpPr>
        <p:spPr bwMode="auto">
          <a:xfrm>
            <a:off x="1069975" y="4624388"/>
            <a:ext cx="1060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22125344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Loads, Stores and Buses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4371974" y="1433513"/>
            <a:ext cx="4619625" cy="5408613"/>
          </a:xfrm>
        </p:spPr>
        <p:txBody>
          <a:bodyPr/>
          <a:lstStyle/>
          <a:p>
            <a:r>
              <a:rPr lang="en-US" sz="2200" dirty="0"/>
              <a:t>We know how to issue loads and stores </a:t>
            </a:r>
          </a:p>
          <a:p>
            <a:r>
              <a:rPr lang="en-US" sz="2200" dirty="0"/>
              <a:t>What happens afterwards?</a:t>
            </a:r>
          </a:p>
          <a:p>
            <a:pPr lvl="1"/>
            <a:r>
              <a:rPr lang="en-US" sz="2000" dirty="0"/>
              <a:t>Check cache</a:t>
            </a:r>
          </a:p>
          <a:p>
            <a:pPr lvl="1"/>
            <a:r>
              <a:rPr lang="en-US" sz="2000" dirty="0"/>
              <a:t>If not in cache (or while checking in cache) issue Read to memory bus</a:t>
            </a:r>
          </a:p>
          <a:p>
            <a:pPr lvl="2"/>
            <a:r>
              <a:rPr lang="en-US" sz="1900" dirty="0"/>
              <a:t>Need Read for both load and store miss?</a:t>
            </a:r>
          </a:p>
          <a:p>
            <a:pPr lvl="2"/>
            <a:r>
              <a:rPr lang="en-US" sz="1900" dirty="0"/>
              <a:t>Different Read for load than store?</a:t>
            </a:r>
          </a:p>
          <a:p>
            <a:r>
              <a:rPr lang="en-US" sz="2200" dirty="0"/>
              <a:t>Bus operations different than load/store operations!</a:t>
            </a:r>
          </a:p>
          <a:p>
            <a:pPr lvl="1"/>
            <a:endParaRPr lang="en-US" sz="2000" dirty="0"/>
          </a:p>
        </p:txBody>
      </p:sp>
      <p:sp>
        <p:nvSpPr>
          <p:cNvPr id="31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15E47E2-5C61-4C89-9910-8FE1B53EBF3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0" name="Footer Placeholder 5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977924" name="Rectangle 4"/>
          <p:cNvSpPr>
            <a:spLocks noChangeArrowheads="1"/>
          </p:cNvSpPr>
          <p:nvPr/>
        </p:nvSpPr>
        <p:spPr bwMode="auto">
          <a:xfrm>
            <a:off x="1905000" y="1981200"/>
            <a:ext cx="1524000" cy="27432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77925" name="Rectangle 5"/>
          <p:cNvSpPr>
            <a:spLocks noChangeArrowheads="1"/>
          </p:cNvSpPr>
          <p:nvPr/>
        </p:nvSpPr>
        <p:spPr bwMode="auto">
          <a:xfrm>
            <a:off x="2057400" y="3505200"/>
            <a:ext cx="1193800" cy="4318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77926" name="Rectangle 6"/>
          <p:cNvSpPr>
            <a:spLocks noChangeArrowheads="1"/>
          </p:cNvSpPr>
          <p:nvPr/>
        </p:nvSpPr>
        <p:spPr bwMode="auto">
          <a:xfrm>
            <a:off x="2005013" y="2782888"/>
            <a:ext cx="12985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Processor</a:t>
            </a:r>
          </a:p>
        </p:txBody>
      </p:sp>
      <p:sp>
        <p:nvSpPr>
          <p:cNvPr id="977927" name="Rectangle 7"/>
          <p:cNvSpPr>
            <a:spLocks noChangeArrowheads="1"/>
          </p:cNvSpPr>
          <p:nvPr/>
        </p:nvSpPr>
        <p:spPr bwMode="auto">
          <a:xfrm>
            <a:off x="2209800" y="3505200"/>
            <a:ext cx="8667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Cache</a:t>
            </a:r>
          </a:p>
        </p:txBody>
      </p:sp>
      <p:sp>
        <p:nvSpPr>
          <p:cNvPr id="977928" name="Rectangle 8"/>
          <p:cNvSpPr>
            <a:spLocks noChangeArrowheads="1"/>
          </p:cNvSpPr>
          <p:nvPr/>
        </p:nvSpPr>
        <p:spPr bwMode="auto">
          <a:xfrm>
            <a:off x="2057400" y="5181600"/>
            <a:ext cx="1206500" cy="12065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77929" name="Rectangle 9"/>
          <p:cNvSpPr>
            <a:spLocks noChangeArrowheads="1"/>
          </p:cNvSpPr>
          <p:nvPr/>
        </p:nvSpPr>
        <p:spPr bwMode="auto">
          <a:xfrm>
            <a:off x="2133600" y="5638800"/>
            <a:ext cx="1057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Memory</a:t>
            </a:r>
          </a:p>
        </p:txBody>
      </p:sp>
      <p:sp>
        <p:nvSpPr>
          <p:cNvPr id="977930" name="Rectangle 10"/>
          <p:cNvSpPr>
            <a:spLocks noChangeArrowheads="1"/>
          </p:cNvSpPr>
          <p:nvPr/>
        </p:nvSpPr>
        <p:spPr bwMode="auto">
          <a:xfrm>
            <a:off x="2133600" y="4267200"/>
            <a:ext cx="304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7931" name="Line 11"/>
          <p:cNvSpPr>
            <a:spLocks noChangeShapeType="1"/>
          </p:cNvSpPr>
          <p:nvPr/>
        </p:nvSpPr>
        <p:spPr bwMode="auto">
          <a:xfrm>
            <a:off x="21336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7932" name="Line 12"/>
          <p:cNvSpPr>
            <a:spLocks noChangeShapeType="1"/>
          </p:cNvSpPr>
          <p:nvPr/>
        </p:nvSpPr>
        <p:spPr bwMode="auto">
          <a:xfrm>
            <a:off x="2133600" y="441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7933" name="Line 13"/>
          <p:cNvSpPr>
            <a:spLocks noChangeShapeType="1"/>
          </p:cNvSpPr>
          <p:nvPr/>
        </p:nvSpPr>
        <p:spPr bwMode="auto">
          <a:xfrm>
            <a:off x="2133600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7934" name="Line 14"/>
          <p:cNvSpPr>
            <a:spLocks noChangeShapeType="1"/>
          </p:cNvSpPr>
          <p:nvPr/>
        </p:nvSpPr>
        <p:spPr bwMode="auto">
          <a:xfrm flipV="1">
            <a:off x="2133600" y="4191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7935" name="Line 15"/>
          <p:cNvSpPr>
            <a:spLocks noChangeShapeType="1"/>
          </p:cNvSpPr>
          <p:nvPr/>
        </p:nvSpPr>
        <p:spPr bwMode="auto">
          <a:xfrm flipV="1">
            <a:off x="2438400" y="4191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895600" y="4191000"/>
            <a:ext cx="304800" cy="381000"/>
            <a:chOff x="1440" y="2736"/>
            <a:chExt cx="192" cy="240"/>
          </a:xfrm>
        </p:grpSpPr>
        <p:sp>
          <p:nvSpPr>
            <p:cNvPr id="977937" name="Rectangle 17"/>
            <p:cNvSpPr>
              <a:spLocks noChangeArrowheads="1"/>
            </p:cNvSpPr>
            <p:nvPr/>
          </p:nvSpPr>
          <p:spPr bwMode="auto">
            <a:xfrm>
              <a:off x="1440" y="2784"/>
              <a:ext cx="192" cy="19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7938" name="Line 18"/>
            <p:cNvSpPr>
              <a:spLocks noChangeShapeType="1"/>
            </p:cNvSpPr>
            <p:nvPr/>
          </p:nvSpPr>
          <p:spPr bwMode="auto">
            <a:xfrm>
              <a:off x="1440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7939" name="Line 19"/>
            <p:cNvSpPr>
              <a:spLocks noChangeShapeType="1"/>
            </p:cNvSpPr>
            <p:nvPr/>
          </p:nvSpPr>
          <p:spPr bwMode="auto">
            <a:xfrm>
              <a:off x="1440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7940" name="Line 20"/>
            <p:cNvSpPr>
              <a:spLocks noChangeShapeType="1"/>
            </p:cNvSpPr>
            <p:nvPr/>
          </p:nvSpPr>
          <p:spPr bwMode="auto">
            <a:xfrm>
              <a:off x="1440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7941" name="Line 21"/>
            <p:cNvSpPr>
              <a:spLocks noChangeShapeType="1"/>
            </p:cNvSpPr>
            <p:nvPr/>
          </p:nvSpPr>
          <p:spPr bwMode="auto">
            <a:xfrm flipV="1">
              <a:off x="1440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7942" name="Line 22"/>
            <p:cNvSpPr>
              <a:spLocks noChangeShapeType="1"/>
            </p:cNvSpPr>
            <p:nvPr/>
          </p:nvSpPr>
          <p:spPr bwMode="auto">
            <a:xfrm flipV="1">
              <a:off x="1632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7943" name="Line 23"/>
          <p:cNvSpPr>
            <a:spLocks noChangeShapeType="1"/>
          </p:cNvSpPr>
          <p:nvPr/>
        </p:nvSpPr>
        <p:spPr bwMode="auto">
          <a:xfrm>
            <a:off x="1295400" y="50292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7944" name="Line 24"/>
          <p:cNvSpPr>
            <a:spLocks noChangeShapeType="1"/>
          </p:cNvSpPr>
          <p:nvPr/>
        </p:nvSpPr>
        <p:spPr bwMode="auto">
          <a:xfrm>
            <a:off x="2438400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7945" name="Line 25"/>
          <p:cNvSpPr>
            <a:spLocks noChangeShapeType="1"/>
          </p:cNvSpPr>
          <p:nvPr/>
        </p:nvSpPr>
        <p:spPr bwMode="auto">
          <a:xfrm>
            <a:off x="2895600" y="4724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7946" name="Line 26"/>
          <p:cNvSpPr>
            <a:spLocks noChangeShapeType="1"/>
          </p:cNvSpPr>
          <p:nvPr/>
        </p:nvSpPr>
        <p:spPr bwMode="auto">
          <a:xfrm>
            <a:off x="1219200" y="4953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7947" name="Line 27"/>
          <p:cNvSpPr>
            <a:spLocks noChangeShapeType="1"/>
          </p:cNvSpPr>
          <p:nvPr/>
        </p:nvSpPr>
        <p:spPr bwMode="auto">
          <a:xfrm>
            <a:off x="25908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7948" name="Line 28"/>
          <p:cNvSpPr>
            <a:spLocks noChangeShapeType="1"/>
          </p:cNvSpPr>
          <p:nvPr/>
        </p:nvSpPr>
        <p:spPr bwMode="auto">
          <a:xfrm>
            <a:off x="3048000" y="50292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1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Coherent Caches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3989388" y="1433513"/>
            <a:ext cx="5002212" cy="540861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200"/>
              <a:t>Cache contains </a:t>
            </a:r>
            <a:r>
              <a:rPr lang="en-US" sz="2200" i="1"/>
              <a:t>subset </a:t>
            </a:r>
            <a:r>
              <a:rPr lang="en-US" sz="2200"/>
              <a:t>of data in memory</a:t>
            </a:r>
          </a:p>
          <a:p>
            <a:pPr>
              <a:lnSpc>
                <a:spcPct val="90000"/>
              </a:lnSpc>
            </a:pPr>
            <a:r>
              <a:rPr lang="en-US" sz="2200"/>
              <a:t>Cache may contain more up-to-date data than memory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can memory contain more up-to-date data than cache?</a:t>
            </a:r>
          </a:p>
          <a:p>
            <a:pPr>
              <a:lnSpc>
                <a:spcPct val="90000"/>
              </a:lnSpc>
            </a:pPr>
            <a:r>
              <a:rPr lang="en-US" sz="2200"/>
              <a:t>What if one processor’s cache has up-to-date value when the other issues a read to same location?</a:t>
            </a:r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en-US" sz="2200"/>
              <a:t>Coherency Problem!</a:t>
            </a:r>
          </a:p>
          <a:p>
            <a:pPr>
              <a:lnSpc>
                <a:spcPct val="90000"/>
              </a:lnSpc>
            </a:pPr>
            <a:r>
              <a:rPr lang="en-US" sz="2200"/>
              <a:t>Steps to follow to ensure coherence is called a coherence protocol</a:t>
            </a:r>
          </a:p>
        </p:txBody>
      </p:sp>
      <p:sp>
        <p:nvSpPr>
          <p:cNvPr id="50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24E64AA-BE46-42D8-B5EF-5DA0371919F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9" name="Footer Placeholder 5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979972" name="Rectangle 4"/>
          <p:cNvSpPr>
            <a:spLocks noChangeArrowheads="1"/>
          </p:cNvSpPr>
          <p:nvPr/>
        </p:nvSpPr>
        <p:spPr bwMode="auto">
          <a:xfrm>
            <a:off x="381000" y="1905000"/>
            <a:ext cx="1524000" cy="27432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79973" name="Rectangle 5"/>
          <p:cNvSpPr>
            <a:spLocks noChangeArrowheads="1"/>
          </p:cNvSpPr>
          <p:nvPr/>
        </p:nvSpPr>
        <p:spPr bwMode="auto">
          <a:xfrm>
            <a:off x="533400" y="3429000"/>
            <a:ext cx="1193800" cy="4318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79974" name="Rectangle 6"/>
          <p:cNvSpPr>
            <a:spLocks noChangeArrowheads="1"/>
          </p:cNvSpPr>
          <p:nvPr/>
        </p:nvSpPr>
        <p:spPr bwMode="auto">
          <a:xfrm>
            <a:off x="481013" y="2706688"/>
            <a:ext cx="12985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Processor</a:t>
            </a:r>
          </a:p>
        </p:txBody>
      </p:sp>
      <p:sp>
        <p:nvSpPr>
          <p:cNvPr id="979975" name="Rectangle 7"/>
          <p:cNvSpPr>
            <a:spLocks noChangeArrowheads="1"/>
          </p:cNvSpPr>
          <p:nvPr/>
        </p:nvSpPr>
        <p:spPr bwMode="auto">
          <a:xfrm>
            <a:off x="685800" y="3429000"/>
            <a:ext cx="8667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Cache</a:t>
            </a:r>
          </a:p>
        </p:txBody>
      </p:sp>
      <p:sp>
        <p:nvSpPr>
          <p:cNvPr id="979976" name="Rectangle 8"/>
          <p:cNvSpPr>
            <a:spLocks noChangeArrowheads="1"/>
          </p:cNvSpPr>
          <p:nvPr/>
        </p:nvSpPr>
        <p:spPr bwMode="auto">
          <a:xfrm>
            <a:off x="1295400" y="5105400"/>
            <a:ext cx="1206500" cy="12065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79977" name="Rectangle 9"/>
          <p:cNvSpPr>
            <a:spLocks noChangeArrowheads="1"/>
          </p:cNvSpPr>
          <p:nvPr/>
        </p:nvSpPr>
        <p:spPr bwMode="auto">
          <a:xfrm>
            <a:off x="1371600" y="5562600"/>
            <a:ext cx="1057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Memory</a:t>
            </a:r>
          </a:p>
        </p:txBody>
      </p:sp>
      <p:sp>
        <p:nvSpPr>
          <p:cNvPr id="979978" name="Rectangle 10"/>
          <p:cNvSpPr>
            <a:spLocks noChangeArrowheads="1"/>
          </p:cNvSpPr>
          <p:nvPr/>
        </p:nvSpPr>
        <p:spPr bwMode="auto">
          <a:xfrm>
            <a:off x="609600" y="4191000"/>
            <a:ext cx="304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979" name="Line 11"/>
          <p:cNvSpPr>
            <a:spLocks noChangeShapeType="1"/>
          </p:cNvSpPr>
          <p:nvPr/>
        </p:nvSpPr>
        <p:spPr bwMode="auto">
          <a:xfrm>
            <a:off x="609600" y="441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980" name="Line 12"/>
          <p:cNvSpPr>
            <a:spLocks noChangeShapeType="1"/>
          </p:cNvSpPr>
          <p:nvPr/>
        </p:nvSpPr>
        <p:spPr bwMode="auto">
          <a:xfrm>
            <a:off x="609600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981" name="Line 13"/>
          <p:cNvSpPr>
            <a:spLocks noChangeShapeType="1"/>
          </p:cNvSpPr>
          <p:nvPr/>
        </p:nvSpPr>
        <p:spPr bwMode="auto">
          <a:xfrm>
            <a:off x="6096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982" name="Line 14"/>
          <p:cNvSpPr>
            <a:spLocks noChangeShapeType="1"/>
          </p:cNvSpPr>
          <p:nvPr/>
        </p:nvSpPr>
        <p:spPr bwMode="auto">
          <a:xfrm flipV="1">
            <a:off x="609600" y="4114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983" name="Line 15"/>
          <p:cNvSpPr>
            <a:spLocks noChangeShapeType="1"/>
          </p:cNvSpPr>
          <p:nvPr/>
        </p:nvSpPr>
        <p:spPr bwMode="auto">
          <a:xfrm flipV="1">
            <a:off x="914400" y="4114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371600" y="4114800"/>
            <a:ext cx="304800" cy="381000"/>
            <a:chOff x="1440" y="2736"/>
            <a:chExt cx="192" cy="240"/>
          </a:xfrm>
        </p:grpSpPr>
        <p:sp>
          <p:nvSpPr>
            <p:cNvPr id="979985" name="Rectangle 17"/>
            <p:cNvSpPr>
              <a:spLocks noChangeArrowheads="1"/>
            </p:cNvSpPr>
            <p:nvPr/>
          </p:nvSpPr>
          <p:spPr bwMode="auto">
            <a:xfrm>
              <a:off x="1440" y="2784"/>
              <a:ext cx="192" cy="19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9986" name="Line 18"/>
            <p:cNvSpPr>
              <a:spLocks noChangeShapeType="1"/>
            </p:cNvSpPr>
            <p:nvPr/>
          </p:nvSpPr>
          <p:spPr bwMode="auto">
            <a:xfrm>
              <a:off x="1440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9987" name="Line 19"/>
            <p:cNvSpPr>
              <a:spLocks noChangeShapeType="1"/>
            </p:cNvSpPr>
            <p:nvPr/>
          </p:nvSpPr>
          <p:spPr bwMode="auto">
            <a:xfrm>
              <a:off x="1440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9988" name="Line 20"/>
            <p:cNvSpPr>
              <a:spLocks noChangeShapeType="1"/>
            </p:cNvSpPr>
            <p:nvPr/>
          </p:nvSpPr>
          <p:spPr bwMode="auto">
            <a:xfrm>
              <a:off x="1440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9989" name="Line 21"/>
            <p:cNvSpPr>
              <a:spLocks noChangeShapeType="1"/>
            </p:cNvSpPr>
            <p:nvPr/>
          </p:nvSpPr>
          <p:spPr bwMode="auto">
            <a:xfrm flipV="1">
              <a:off x="1440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9990" name="Line 22"/>
            <p:cNvSpPr>
              <a:spLocks noChangeShapeType="1"/>
            </p:cNvSpPr>
            <p:nvPr/>
          </p:nvSpPr>
          <p:spPr bwMode="auto">
            <a:xfrm flipV="1">
              <a:off x="1632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9991" name="Line 23"/>
          <p:cNvSpPr>
            <a:spLocks noChangeShapeType="1"/>
          </p:cNvSpPr>
          <p:nvPr/>
        </p:nvSpPr>
        <p:spPr bwMode="auto">
          <a:xfrm>
            <a:off x="381000" y="49530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992" name="Line 24"/>
          <p:cNvSpPr>
            <a:spLocks noChangeShapeType="1"/>
          </p:cNvSpPr>
          <p:nvPr/>
        </p:nvSpPr>
        <p:spPr bwMode="auto">
          <a:xfrm>
            <a:off x="9144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993" name="Line 25"/>
          <p:cNvSpPr>
            <a:spLocks noChangeShapeType="1"/>
          </p:cNvSpPr>
          <p:nvPr/>
        </p:nvSpPr>
        <p:spPr bwMode="auto">
          <a:xfrm>
            <a:off x="1371600" y="4648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994" name="Line 26"/>
          <p:cNvSpPr>
            <a:spLocks noChangeShapeType="1"/>
          </p:cNvSpPr>
          <p:nvPr/>
        </p:nvSpPr>
        <p:spPr bwMode="auto">
          <a:xfrm>
            <a:off x="381000" y="48768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995" name="Line 27"/>
          <p:cNvSpPr>
            <a:spLocks noChangeShapeType="1"/>
          </p:cNvSpPr>
          <p:nvPr/>
        </p:nvSpPr>
        <p:spPr bwMode="auto">
          <a:xfrm>
            <a:off x="18288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996" name="Line 28"/>
          <p:cNvSpPr>
            <a:spLocks noChangeShapeType="1"/>
          </p:cNvSpPr>
          <p:nvPr/>
        </p:nvSpPr>
        <p:spPr bwMode="auto">
          <a:xfrm>
            <a:off x="2286000" y="49530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997" name="Rectangle 29"/>
          <p:cNvSpPr>
            <a:spLocks noChangeArrowheads="1"/>
          </p:cNvSpPr>
          <p:nvPr/>
        </p:nvSpPr>
        <p:spPr bwMode="auto">
          <a:xfrm>
            <a:off x="2057400" y="1905000"/>
            <a:ext cx="1524000" cy="27432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79998" name="Rectangle 30"/>
          <p:cNvSpPr>
            <a:spLocks noChangeArrowheads="1"/>
          </p:cNvSpPr>
          <p:nvPr/>
        </p:nvSpPr>
        <p:spPr bwMode="auto">
          <a:xfrm>
            <a:off x="2209800" y="3429000"/>
            <a:ext cx="1193800" cy="4318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79999" name="Rectangle 31"/>
          <p:cNvSpPr>
            <a:spLocks noChangeArrowheads="1"/>
          </p:cNvSpPr>
          <p:nvPr/>
        </p:nvSpPr>
        <p:spPr bwMode="auto">
          <a:xfrm>
            <a:off x="2157413" y="2706688"/>
            <a:ext cx="12985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Processor</a:t>
            </a:r>
          </a:p>
        </p:txBody>
      </p:sp>
      <p:sp>
        <p:nvSpPr>
          <p:cNvPr id="980000" name="Rectangle 32"/>
          <p:cNvSpPr>
            <a:spLocks noChangeArrowheads="1"/>
          </p:cNvSpPr>
          <p:nvPr/>
        </p:nvSpPr>
        <p:spPr bwMode="auto">
          <a:xfrm>
            <a:off x="2362200" y="3429000"/>
            <a:ext cx="8667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Cache</a:t>
            </a:r>
          </a:p>
        </p:txBody>
      </p:sp>
      <p:sp>
        <p:nvSpPr>
          <p:cNvPr id="980001" name="Rectangle 33"/>
          <p:cNvSpPr>
            <a:spLocks noChangeArrowheads="1"/>
          </p:cNvSpPr>
          <p:nvPr/>
        </p:nvSpPr>
        <p:spPr bwMode="auto">
          <a:xfrm>
            <a:off x="2286000" y="4191000"/>
            <a:ext cx="304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0002" name="Line 34"/>
          <p:cNvSpPr>
            <a:spLocks noChangeShapeType="1"/>
          </p:cNvSpPr>
          <p:nvPr/>
        </p:nvSpPr>
        <p:spPr bwMode="auto">
          <a:xfrm>
            <a:off x="2286000" y="441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0003" name="Line 35"/>
          <p:cNvSpPr>
            <a:spLocks noChangeShapeType="1"/>
          </p:cNvSpPr>
          <p:nvPr/>
        </p:nvSpPr>
        <p:spPr bwMode="auto">
          <a:xfrm>
            <a:off x="2286000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0004" name="Line 36"/>
          <p:cNvSpPr>
            <a:spLocks noChangeShapeType="1"/>
          </p:cNvSpPr>
          <p:nvPr/>
        </p:nvSpPr>
        <p:spPr bwMode="auto">
          <a:xfrm>
            <a:off x="22860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0005" name="Line 37"/>
          <p:cNvSpPr>
            <a:spLocks noChangeShapeType="1"/>
          </p:cNvSpPr>
          <p:nvPr/>
        </p:nvSpPr>
        <p:spPr bwMode="auto">
          <a:xfrm flipV="1">
            <a:off x="2286000" y="4114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0006" name="Line 38"/>
          <p:cNvSpPr>
            <a:spLocks noChangeShapeType="1"/>
          </p:cNvSpPr>
          <p:nvPr/>
        </p:nvSpPr>
        <p:spPr bwMode="auto">
          <a:xfrm flipV="1">
            <a:off x="2590800" y="4114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3048000" y="4114800"/>
            <a:ext cx="304800" cy="381000"/>
            <a:chOff x="1440" y="2736"/>
            <a:chExt cx="192" cy="240"/>
          </a:xfrm>
        </p:grpSpPr>
        <p:sp>
          <p:nvSpPr>
            <p:cNvPr id="980008" name="Rectangle 40"/>
            <p:cNvSpPr>
              <a:spLocks noChangeArrowheads="1"/>
            </p:cNvSpPr>
            <p:nvPr/>
          </p:nvSpPr>
          <p:spPr bwMode="auto">
            <a:xfrm>
              <a:off x="1440" y="2784"/>
              <a:ext cx="192" cy="19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0009" name="Line 41"/>
            <p:cNvSpPr>
              <a:spLocks noChangeShapeType="1"/>
            </p:cNvSpPr>
            <p:nvPr/>
          </p:nvSpPr>
          <p:spPr bwMode="auto">
            <a:xfrm>
              <a:off x="1440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0010" name="Line 42"/>
            <p:cNvSpPr>
              <a:spLocks noChangeShapeType="1"/>
            </p:cNvSpPr>
            <p:nvPr/>
          </p:nvSpPr>
          <p:spPr bwMode="auto">
            <a:xfrm>
              <a:off x="1440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0011" name="Line 43"/>
            <p:cNvSpPr>
              <a:spLocks noChangeShapeType="1"/>
            </p:cNvSpPr>
            <p:nvPr/>
          </p:nvSpPr>
          <p:spPr bwMode="auto">
            <a:xfrm>
              <a:off x="1440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0012" name="Line 44"/>
            <p:cNvSpPr>
              <a:spLocks noChangeShapeType="1"/>
            </p:cNvSpPr>
            <p:nvPr/>
          </p:nvSpPr>
          <p:spPr bwMode="auto">
            <a:xfrm flipV="1">
              <a:off x="1440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0013" name="Line 45"/>
            <p:cNvSpPr>
              <a:spLocks noChangeShapeType="1"/>
            </p:cNvSpPr>
            <p:nvPr/>
          </p:nvSpPr>
          <p:spPr bwMode="auto">
            <a:xfrm flipV="1">
              <a:off x="1632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0014" name="Line 46"/>
          <p:cNvSpPr>
            <a:spLocks noChangeShapeType="1"/>
          </p:cNvSpPr>
          <p:nvPr/>
        </p:nvSpPr>
        <p:spPr bwMode="auto">
          <a:xfrm>
            <a:off x="25908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0015" name="Line 47"/>
          <p:cNvSpPr>
            <a:spLocks noChangeShapeType="1"/>
          </p:cNvSpPr>
          <p:nvPr/>
        </p:nvSpPr>
        <p:spPr bwMode="auto">
          <a:xfrm>
            <a:off x="3048000" y="4648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2036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Cache coherency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sz="2400" dirty="0"/>
              <a:t>How can you ensure that you are always reading the latest value?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			Proc 1			Proc 2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			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			R0=M[10]		M[10]=1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FB36943-051A-49EF-9433-35C0F77FD56D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76467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Cache coherency and memory consistency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sz="2200" dirty="0"/>
              <a:t>Need a global order for memory operations to ensure consistent view of memory (deal with conflicts)</a:t>
            </a:r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		</a:t>
            </a:r>
            <a:r>
              <a:rPr lang="en-US" sz="2200" dirty="0" err="1"/>
              <a:t>Proc</a:t>
            </a:r>
            <a:r>
              <a:rPr lang="en-US" sz="2200" dirty="0"/>
              <a:t> 1				</a:t>
            </a:r>
            <a:r>
              <a:rPr lang="en-US" sz="2200" dirty="0" err="1"/>
              <a:t>Proc</a:t>
            </a:r>
            <a:r>
              <a:rPr lang="en-US" sz="2200" dirty="0"/>
              <a:t> 2				</a:t>
            </a:r>
            <a:r>
              <a:rPr lang="en-US" sz="2200" dirty="0" err="1"/>
              <a:t>Proc</a:t>
            </a:r>
            <a:r>
              <a:rPr lang="en-US" sz="2200" dirty="0"/>
              <a:t> 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		MEM[10] = 11		MEM[10] = 21		R1 = MEM[10]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		R0 = MEM[10]		R0 = MEM[10] 		R2 = MEM[10]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		MEM[10] = 12		MEM[10] = 22		R3 = MEM[10]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		R1 = MEM[10]		R1 = MEM[10]</a:t>
            </a:r>
          </a:p>
          <a:p>
            <a:pPr>
              <a:lnSpc>
                <a:spcPct val="80000"/>
              </a:lnSpc>
            </a:pP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4232338-D1E3-42F5-8695-4E425BB915C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62328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Cache Coherency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Need a global order for memory operations to same address to ensure consistent view of memory		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Bus can provide that ordering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Only one transaction on the bus at any given time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Processors (caches) “snoop” all memory requests on bus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Cache maintains coherence based on 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Memory operations originating from its node</a:t>
            </a:r>
          </a:p>
          <a:p>
            <a:pPr lvl="3">
              <a:lnSpc>
                <a:spcPct val="80000"/>
              </a:lnSpc>
            </a:pPr>
            <a:r>
              <a:rPr lang="en-US" sz="2400" dirty="0"/>
              <a:t>Different Read in response to a Store?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Current state of its cache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What it snoops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AACAB4-31A4-4050-8EDC-1B1EEC2E5635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269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MSI Protocol (</a:t>
            </a:r>
            <a:r>
              <a:rPr lang="en-US" dirty="0" err="1"/>
              <a:t>writeback</a:t>
            </a:r>
            <a:r>
              <a:rPr lang="en-US" dirty="0"/>
              <a:t> cache)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4BB9DA91-BD60-4360-9264-C6D48C9856DC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786011" y="1828800"/>
            <a:ext cx="12954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M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80822" y="4876800"/>
            <a:ext cx="12954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S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1200" y="4876800"/>
            <a:ext cx="12954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I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Curved Connector 19"/>
          <p:cNvCxnSpPr>
            <a:stCxn id="7" idx="2"/>
            <a:endCxn id="9" idx="0"/>
          </p:cNvCxnSpPr>
          <p:nvPr/>
        </p:nvCxnSpPr>
        <p:spPr bwMode="auto">
          <a:xfrm rot="10800000" flipV="1">
            <a:off x="2428523" y="2476500"/>
            <a:ext cx="1357489" cy="2400300"/>
          </a:xfrm>
          <a:prstGeom prst="curvedConnector2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" name="Curved Connector 25"/>
          <p:cNvCxnSpPr>
            <a:stCxn id="9" idx="6"/>
            <a:endCxn id="7" idx="3"/>
          </p:cNvCxnSpPr>
          <p:nvPr/>
        </p:nvCxnSpPr>
        <p:spPr bwMode="auto">
          <a:xfrm flipV="1">
            <a:off x="3076222" y="2934493"/>
            <a:ext cx="899496" cy="2590007"/>
          </a:xfrm>
          <a:prstGeom prst="curvedConnector2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576008" y="3102114"/>
            <a:ext cx="1319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 read \ 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65387" y="3648162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</a:t>
            </a:r>
          </a:p>
        </p:txBody>
      </p:sp>
      <p:cxnSp>
        <p:nvCxnSpPr>
          <p:cNvPr id="31" name="Curved Connector 30"/>
          <p:cNvCxnSpPr>
            <a:stCxn id="7" idx="1"/>
            <a:endCxn id="7" idx="7"/>
          </p:cNvCxnSpPr>
          <p:nvPr/>
        </p:nvCxnSpPr>
        <p:spPr bwMode="auto">
          <a:xfrm rot="5400000" flipH="1" flipV="1">
            <a:off x="4433711" y="1560514"/>
            <a:ext cx="12700" cy="915986"/>
          </a:xfrm>
          <a:prstGeom prst="curvedConnector3">
            <a:avLst>
              <a:gd name="adj1" fmla="val 5515976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Curved Connector 37"/>
          <p:cNvCxnSpPr>
            <a:stCxn id="9" idx="3"/>
            <a:endCxn id="9" idx="1"/>
          </p:cNvCxnSpPr>
          <p:nvPr/>
        </p:nvCxnSpPr>
        <p:spPr bwMode="auto">
          <a:xfrm rot="5400000" flipH="1">
            <a:off x="1512536" y="5524500"/>
            <a:ext cx="915986" cy="12700"/>
          </a:xfrm>
          <a:prstGeom prst="curvedConnector5">
            <a:avLst>
              <a:gd name="adj1" fmla="val -24957"/>
              <a:gd name="adj2" fmla="val 10506244"/>
              <a:gd name="adj3" fmla="val 124957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1" name="Curved Connector 40"/>
          <p:cNvCxnSpPr>
            <a:stCxn id="9" idx="5"/>
            <a:endCxn id="10" idx="3"/>
          </p:cNvCxnSpPr>
          <p:nvPr/>
        </p:nvCxnSpPr>
        <p:spPr bwMode="auto">
          <a:xfrm rot="16200000" flipH="1">
            <a:off x="4433711" y="4435297"/>
            <a:ext cx="12700" cy="3094392"/>
          </a:xfrm>
          <a:prstGeom prst="curvedConnector3">
            <a:avLst>
              <a:gd name="adj1" fmla="val 3293756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Curved Connector 43"/>
          <p:cNvCxnSpPr>
            <a:stCxn id="10" idx="2"/>
            <a:endCxn id="9" idx="6"/>
          </p:cNvCxnSpPr>
          <p:nvPr/>
        </p:nvCxnSpPr>
        <p:spPr bwMode="auto">
          <a:xfrm rot="10800000">
            <a:off x="3076222" y="5524500"/>
            <a:ext cx="2714978" cy="12700"/>
          </a:xfrm>
          <a:prstGeom prst="curvedConnector3">
            <a:avLst>
              <a:gd name="adj1" fmla="val 50000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Curved Connector 61"/>
          <p:cNvCxnSpPr>
            <a:stCxn id="10" idx="2"/>
            <a:endCxn id="7" idx="5"/>
          </p:cNvCxnSpPr>
          <p:nvPr/>
        </p:nvCxnSpPr>
        <p:spPr bwMode="auto">
          <a:xfrm rot="10800000">
            <a:off x="4891704" y="2934494"/>
            <a:ext cx="899496" cy="2590007"/>
          </a:xfrm>
          <a:prstGeom prst="curvedConnector2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6" name="Curved Connector 65"/>
          <p:cNvCxnSpPr>
            <a:stCxn id="7" idx="6"/>
            <a:endCxn id="10" idx="0"/>
          </p:cNvCxnSpPr>
          <p:nvPr/>
        </p:nvCxnSpPr>
        <p:spPr bwMode="auto">
          <a:xfrm>
            <a:off x="5081411" y="2476500"/>
            <a:ext cx="1357489" cy="2400300"/>
          </a:xfrm>
          <a:prstGeom prst="curvedConnector2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9" name="Curved Connector 68"/>
          <p:cNvCxnSpPr>
            <a:stCxn id="10" idx="7"/>
            <a:endCxn id="10" idx="5"/>
          </p:cNvCxnSpPr>
          <p:nvPr/>
        </p:nvCxnSpPr>
        <p:spPr bwMode="auto">
          <a:xfrm rot="16200000" flipH="1">
            <a:off x="6438900" y="5524500"/>
            <a:ext cx="915986" cy="12700"/>
          </a:xfrm>
          <a:prstGeom prst="curvedConnector5">
            <a:avLst>
              <a:gd name="adj1" fmla="val -24957"/>
              <a:gd name="adj2" fmla="val 10506244"/>
              <a:gd name="adj3" fmla="val 124957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7131903" y="4415135"/>
            <a:ext cx="1720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 read/write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00453" y="1219200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Store/Load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91200" y="2743200"/>
            <a:ext cx="1861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 read/write \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WB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9796" y="4415135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 read, load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946955" y="3648163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29849" y="502473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798768" y="5941367"/>
            <a:ext cx="1136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 write</a:t>
            </a:r>
          </a:p>
        </p:txBody>
      </p:sp>
    </p:spTree>
    <p:extLst>
      <p:ext uri="{BB962C8B-B14F-4D97-AF65-F5344CB8AC3E}">
        <p14:creationId xmlns:p14="http://schemas.microsoft.com/office/powerpoint/2010/main" val="171941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MSI Protocol (</a:t>
            </a:r>
            <a:r>
              <a:rPr lang="en-US" dirty="0" err="1"/>
              <a:t>writeback</a:t>
            </a:r>
            <a:r>
              <a:rPr lang="en-US" dirty="0"/>
              <a:t> cache)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4BB9DA91-BD60-4360-9264-C6D48C9856DC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786011" y="1828800"/>
            <a:ext cx="12954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M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80822" y="4876800"/>
            <a:ext cx="12954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S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1200" y="4876800"/>
            <a:ext cx="12954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I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Curved Connector 19"/>
          <p:cNvCxnSpPr>
            <a:stCxn id="7" idx="2"/>
            <a:endCxn id="9" idx="0"/>
          </p:cNvCxnSpPr>
          <p:nvPr/>
        </p:nvCxnSpPr>
        <p:spPr bwMode="auto">
          <a:xfrm rot="10800000" flipV="1">
            <a:off x="2428523" y="2476500"/>
            <a:ext cx="1357489" cy="2400300"/>
          </a:xfrm>
          <a:prstGeom prst="curvedConnector2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" name="Curved Connector 25"/>
          <p:cNvCxnSpPr>
            <a:stCxn id="9" idx="6"/>
            <a:endCxn id="7" idx="3"/>
          </p:cNvCxnSpPr>
          <p:nvPr/>
        </p:nvCxnSpPr>
        <p:spPr bwMode="auto">
          <a:xfrm flipV="1">
            <a:off x="3076222" y="2934493"/>
            <a:ext cx="899496" cy="2590007"/>
          </a:xfrm>
          <a:prstGeom prst="curvedConnector2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475019" y="2987814"/>
            <a:ext cx="1521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load\ 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66427" y="3648162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 Store</a:t>
            </a:r>
          </a:p>
        </p:txBody>
      </p:sp>
      <p:cxnSp>
        <p:nvCxnSpPr>
          <p:cNvPr id="31" name="Curved Connector 30"/>
          <p:cNvCxnSpPr>
            <a:stCxn id="7" idx="1"/>
            <a:endCxn id="7" idx="7"/>
          </p:cNvCxnSpPr>
          <p:nvPr/>
        </p:nvCxnSpPr>
        <p:spPr bwMode="auto">
          <a:xfrm rot="5400000" flipH="1" flipV="1">
            <a:off x="4433711" y="1560514"/>
            <a:ext cx="12700" cy="915986"/>
          </a:xfrm>
          <a:prstGeom prst="curvedConnector3">
            <a:avLst>
              <a:gd name="adj1" fmla="val 5515976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Curved Connector 37"/>
          <p:cNvCxnSpPr>
            <a:stCxn id="9" idx="3"/>
            <a:endCxn id="9" idx="1"/>
          </p:cNvCxnSpPr>
          <p:nvPr/>
        </p:nvCxnSpPr>
        <p:spPr bwMode="auto">
          <a:xfrm rot="5400000" flipH="1">
            <a:off x="1512536" y="5524500"/>
            <a:ext cx="915986" cy="12700"/>
          </a:xfrm>
          <a:prstGeom prst="curvedConnector5">
            <a:avLst>
              <a:gd name="adj1" fmla="val -24957"/>
              <a:gd name="adj2" fmla="val 10506244"/>
              <a:gd name="adj3" fmla="val 124957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1" name="Curved Connector 40"/>
          <p:cNvCxnSpPr>
            <a:stCxn id="9" idx="5"/>
            <a:endCxn id="10" idx="3"/>
          </p:cNvCxnSpPr>
          <p:nvPr/>
        </p:nvCxnSpPr>
        <p:spPr bwMode="auto">
          <a:xfrm rot="16200000" flipH="1">
            <a:off x="4433711" y="4435297"/>
            <a:ext cx="12700" cy="3094392"/>
          </a:xfrm>
          <a:prstGeom prst="curvedConnector3">
            <a:avLst>
              <a:gd name="adj1" fmla="val 3293756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Curved Connector 43"/>
          <p:cNvCxnSpPr>
            <a:stCxn id="10" idx="2"/>
            <a:endCxn id="9" idx="6"/>
          </p:cNvCxnSpPr>
          <p:nvPr/>
        </p:nvCxnSpPr>
        <p:spPr bwMode="auto">
          <a:xfrm rot="10800000">
            <a:off x="3076222" y="5524500"/>
            <a:ext cx="2714978" cy="12700"/>
          </a:xfrm>
          <a:prstGeom prst="curvedConnector3">
            <a:avLst>
              <a:gd name="adj1" fmla="val 50000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Curved Connector 61"/>
          <p:cNvCxnSpPr>
            <a:stCxn id="10" idx="2"/>
            <a:endCxn id="7" idx="5"/>
          </p:cNvCxnSpPr>
          <p:nvPr/>
        </p:nvCxnSpPr>
        <p:spPr bwMode="auto">
          <a:xfrm rot="10800000">
            <a:off x="4891704" y="2934494"/>
            <a:ext cx="899496" cy="2590007"/>
          </a:xfrm>
          <a:prstGeom prst="curvedConnector2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6" name="Curved Connector 65"/>
          <p:cNvCxnSpPr>
            <a:stCxn id="7" idx="6"/>
            <a:endCxn id="10" idx="0"/>
          </p:cNvCxnSpPr>
          <p:nvPr/>
        </p:nvCxnSpPr>
        <p:spPr bwMode="auto">
          <a:xfrm>
            <a:off x="5081411" y="2476500"/>
            <a:ext cx="1357489" cy="2400300"/>
          </a:xfrm>
          <a:prstGeom prst="curvedConnector2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9" name="Curved Connector 68"/>
          <p:cNvCxnSpPr>
            <a:stCxn id="10" idx="7"/>
            <a:endCxn id="10" idx="5"/>
          </p:cNvCxnSpPr>
          <p:nvPr/>
        </p:nvCxnSpPr>
        <p:spPr bwMode="auto">
          <a:xfrm rot="16200000" flipH="1">
            <a:off x="6438900" y="5524500"/>
            <a:ext cx="915986" cy="12700"/>
          </a:xfrm>
          <a:prstGeom prst="curvedConnector5">
            <a:avLst>
              <a:gd name="adj1" fmla="val -24957"/>
              <a:gd name="adj2" fmla="val 10506244"/>
              <a:gd name="adj3" fmla="val 124957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6982024" y="4415135"/>
            <a:ext cx="202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load/store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501494" y="1219200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 Store/Load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021971" y="2724090"/>
            <a:ext cx="1577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Store\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WB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-60209" y="4415135"/>
            <a:ext cx="2034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Other, Own load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68594" y="3978363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 Store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630889" y="5024735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 Load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613622" y="5941367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Store</a:t>
            </a:r>
          </a:p>
        </p:txBody>
      </p:sp>
    </p:spTree>
    <p:extLst>
      <p:ext uri="{BB962C8B-B14F-4D97-AF65-F5344CB8AC3E}">
        <p14:creationId xmlns:p14="http://schemas.microsoft.com/office/powerpoint/2010/main" val="2401939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Improve MSI?  No One Sharing?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have to invalidate others if modifying block that no one else has</a:t>
            </a:r>
          </a:p>
          <a:p>
            <a:r>
              <a:rPr lang="en-US" dirty="0"/>
              <a:t>Can reduce number of bus transactions compared to MSI protocol</a:t>
            </a:r>
          </a:p>
          <a:p>
            <a:endParaRPr lang="en-US" dirty="0"/>
          </a:p>
          <a:p>
            <a:r>
              <a:rPr lang="en-US" dirty="0"/>
              <a:t>How do we implement this?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6CC11B9-D226-42F7-B022-F7A7BDE6923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618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MESI Protocol (</a:t>
            </a:r>
            <a:r>
              <a:rPr lang="en-US" dirty="0" err="1"/>
              <a:t>writeback</a:t>
            </a:r>
            <a:r>
              <a:rPr lang="en-US" dirty="0"/>
              <a:t> cache)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4BB9DA91-BD60-4360-9264-C6D48C9856DC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1780822" y="1619310"/>
            <a:ext cx="12954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M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80822" y="4876800"/>
            <a:ext cx="12954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E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1200" y="4876800"/>
            <a:ext cx="12954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I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Curved Connector 19"/>
          <p:cNvCxnSpPr>
            <a:stCxn id="7" idx="3"/>
            <a:endCxn id="9" idx="1"/>
          </p:cNvCxnSpPr>
          <p:nvPr/>
        </p:nvCxnSpPr>
        <p:spPr bwMode="auto">
          <a:xfrm rot="5400000">
            <a:off x="799777" y="3895755"/>
            <a:ext cx="2341504" cy="12700"/>
          </a:xfrm>
          <a:prstGeom prst="curvedConnector3">
            <a:avLst>
              <a:gd name="adj1" fmla="val 50000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" name="Curved Connector 25"/>
          <p:cNvCxnSpPr>
            <a:stCxn id="9" idx="7"/>
            <a:endCxn id="7" idx="5"/>
          </p:cNvCxnSpPr>
          <p:nvPr/>
        </p:nvCxnSpPr>
        <p:spPr bwMode="auto">
          <a:xfrm rot="5400000" flipH="1" flipV="1">
            <a:off x="1715763" y="3895755"/>
            <a:ext cx="2341504" cy="12700"/>
          </a:xfrm>
          <a:prstGeom prst="curvedConnector3">
            <a:avLst>
              <a:gd name="adj1" fmla="val 50000"/>
            </a:avLst>
          </a:pr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77503" y="3413324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 Clean\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29952" y="3954730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Own Store</a:t>
            </a:r>
          </a:p>
        </p:txBody>
      </p:sp>
      <p:cxnSp>
        <p:nvCxnSpPr>
          <p:cNvPr id="31" name="Curved Connector 30"/>
          <p:cNvCxnSpPr>
            <a:stCxn id="7" idx="1"/>
            <a:endCxn id="7" idx="7"/>
          </p:cNvCxnSpPr>
          <p:nvPr/>
        </p:nvCxnSpPr>
        <p:spPr bwMode="auto">
          <a:xfrm rot="5400000" flipH="1" flipV="1">
            <a:off x="2428522" y="1351024"/>
            <a:ext cx="12700" cy="915986"/>
          </a:xfrm>
          <a:prstGeom prst="curvedConnector3">
            <a:avLst>
              <a:gd name="adj1" fmla="val 5193756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Curved Connector 37"/>
          <p:cNvCxnSpPr>
            <a:stCxn id="9" idx="5"/>
            <a:endCxn id="9" idx="3"/>
          </p:cNvCxnSpPr>
          <p:nvPr/>
        </p:nvCxnSpPr>
        <p:spPr bwMode="auto">
          <a:xfrm rot="5400000">
            <a:off x="2428522" y="5524500"/>
            <a:ext cx="12700" cy="915986"/>
          </a:xfrm>
          <a:prstGeom prst="curvedConnector3">
            <a:avLst>
              <a:gd name="adj1" fmla="val 5593756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Curved Connector 43"/>
          <p:cNvCxnSpPr>
            <a:stCxn id="10" idx="2"/>
            <a:endCxn id="9" idx="6"/>
          </p:cNvCxnSpPr>
          <p:nvPr/>
        </p:nvCxnSpPr>
        <p:spPr bwMode="auto">
          <a:xfrm rot="10800000">
            <a:off x="3076222" y="5524500"/>
            <a:ext cx="2714978" cy="12700"/>
          </a:xfrm>
          <a:prstGeom prst="curvedConnector3">
            <a:avLst>
              <a:gd name="adj1" fmla="val 50000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Curved Connector 61"/>
          <p:cNvCxnSpPr>
            <a:cxnSpLocks/>
          </p:cNvCxnSpPr>
          <p:nvPr/>
        </p:nvCxnSpPr>
        <p:spPr bwMode="auto">
          <a:xfrm rot="16200000" flipV="1">
            <a:off x="3329801" y="2281012"/>
            <a:ext cx="2341504" cy="3094392"/>
          </a:xfrm>
          <a:prstGeom prst="curvedConnector3">
            <a:avLst>
              <a:gd name="adj1" fmla="val 50000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6" name="Curved Connector 65"/>
          <p:cNvCxnSpPr>
            <a:cxnSpLocks/>
          </p:cNvCxnSpPr>
          <p:nvPr/>
        </p:nvCxnSpPr>
        <p:spPr bwMode="auto">
          <a:xfrm>
            <a:off x="3065273" y="2199758"/>
            <a:ext cx="3362678" cy="2609790"/>
          </a:xfrm>
          <a:prstGeom prst="curvedConnector2">
            <a:avLst/>
          </a:prstGeom>
          <a:noFill/>
          <a:ln w="28575" cap="sq" cmpd="sng" algn="ctr">
            <a:solidFill>
              <a:srgbClr val="0099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9" name="Curved Connector 68"/>
          <p:cNvCxnSpPr>
            <a:stCxn id="10" idx="7"/>
            <a:endCxn id="10" idx="5"/>
          </p:cNvCxnSpPr>
          <p:nvPr/>
        </p:nvCxnSpPr>
        <p:spPr bwMode="auto">
          <a:xfrm rot="16200000" flipH="1">
            <a:off x="6438900" y="5524500"/>
            <a:ext cx="915986" cy="12700"/>
          </a:xfrm>
          <a:prstGeom prst="curvedConnector5">
            <a:avLst>
              <a:gd name="adj1" fmla="val -24957"/>
              <a:gd name="adj2" fmla="val 10506244"/>
              <a:gd name="adj3" fmla="val 124957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6982026" y="4415135"/>
            <a:ext cx="202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load/store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465" y="1152526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 Store/Load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618911" y="2449589"/>
            <a:ext cx="1792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9900"/>
                </a:solidFill>
              </a:rPr>
              <a:t>Other Store, </a:t>
            </a:r>
            <a:br>
              <a:rPr lang="en-US" sz="2000" dirty="0">
                <a:solidFill>
                  <a:srgbClr val="009900"/>
                </a:solidFill>
              </a:rPr>
            </a:br>
            <a:r>
              <a:rPr lang="en-US" sz="2000" dirty="0">
                <a:solidFill>
                  <a:srgbClr val="009900"/>
                </a:solidFill>
              </a:rPr>
              <a:t>Other Load-E\</a:t>
            </a:r>
            <a:br>
              <a:rPr lang="en-US" sz="2000" dirty="0">
                <a:solidFill>
                  <a:srgbClr val="009900"/>
                </a:solidFill>
              </a:rPr>
            </a:br>
            <a:r>
              <a:rPr lang="en-US" sz="2000" dirty="0">
                <a:solidFill>
                  <a:srgbClr val="009900"/>
                </a:solidFill>
              </a:rPr>
              <a:t>WB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8583" y="6215003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 load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4386" y="3519024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 Store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650805" y="5194240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Own Load-E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5764370" y="1619310"/>
            <a:ext cx="12954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S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8" name="Curved Connector 57"/>
          <p:cNvCxnSpPr>
            <a:stCxn id="7" idx="6"/>
            <a:endCxn id="39" idx="2"/>
          </p:cNvCxnSpPr>
          <p:nvPr/>
        </p:nvCxnSpPr>
        <p:spPr bwMode="auto">
          <a:xfrm>
            <a:off x="3076222" y="2267010"/>
            <a:ext cx="2688148" cy="12700"/>
          </a:xfrm>
          <a:prstGeom prst="curvedConnector3">
            <a:avLst>
              <a:gd name="adj1" fmla="val 50000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793346" y="1619310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Load\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WB</a:t>
            </a:r>
          </a:p>
        </p:txBody>
      </p:sp>
      <p:cxnSp>
        <p:nvCxnSpPr>
          <p:cNvPr id="63" name="Curved Connector 62"/>
          <p:cNvCxnSpPr>
            <a:stCxn id="39" idx="3"/>
            <a:endCxn id="9" idx="6"/>
          </p:cNvCxnSpPr>
          <p:nvPr/>
        </p:nvCxnSpPr>
        <p:spPr bwMode="auto">
          <a:xfrm rot="5400000">
            <a:off x="3115402" y="2685824"/>
            <a:ext cx="2799497" cy="2877855"/>
          </a:xfrm>
          <a:prstGeom prst="curvedConnector2">
            <a:avLst/>
          </a:prstGeom>
          <a:noFill/>
          <a:ln w="28575" cap="sq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Curved Connector 64"/>
          <p:cNvCxnSpPr>
            <a:stCxn id="39" idx="7"/>
            <a:endCxn id="39" idx="5"/>
          </p:cNvCxnSpPr>
          <p:nvPr/>
        </p:nvCxnSpPr>
        <p:spPr bwMode="auto">
          <a:xfrm rot="16200000" flipH="1">
            <a:off x="6412070" y="2267010"/>
            <a:ext cx="915986" cy="12700"/>
          </a:xfrm>
          <a:prstGeom prst="curvedConnector5">
            <a:avLst>
              <a:gd name="adj1" fmla="val -24957"/>
              <a:gd name="adj2" fmla="val 10506244"/>
              <a:gd name="adj3" fmla="val 124957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974683" y="1152526"/>
            <a:ext cx="2034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Other, Own load</a:t>
            </a:r>
          </a:p>
        </p:txBody>
      </p:sp>
      <p:cxnSp>
        <p:nvCxnSpPr>
          <p:cNvPr id="70" name="Curved Connector 69"/>
          <p:cNvCxnSpPr>
            <a:stCxn id="39" idx="4"/>
            <a:endCxn id="10" idx="0"/>
          </p:cNvCxnSpPr>
          <p:nvPr/>
        </p:nvCxnSpPr>
        <p:spPr bwMode="auto">
          <a:xfrm rot="16200000" flipH="1">
            <a:off x="5444440" y="3882340"/>
            <a:ext cx="1962090" cy="26830"/>
          </a:xfrm>
          <a:prstGeom prst="curvedConnector3">
            <a:avLst>
              <a:gd name="adj1" fmla="val 50000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6268614" y="3413324"/>
            <a:ext cx="1721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Store,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Load-E</a:t>
            </a:r>
          </a:p>
        </p:txBody>
      </p:sp>
      <p:cxnSp>
        <p:nvCxnSpPr>
          <p:cNvPr id="73" name="Curved Connector 72"/>
          <p:cNvCxnSpPr>
            <a:stCxn id="9" idx="5"/>
            <a:endCxn id="10" idx="3"/>
          </p:cNvCxnSpPr>
          <p:nvPr/>
        </p:nvCxnSpPr>
        <p:spPr bwMode="auto">
          <a:xfrm rot="16200000" flipH="1">
            <a:off x="4433711" y="4435297"/>
            <a:ext cx="12700" cy="3094392"/>
          </a:xfrm>
          <a:prstGeom prst="curvedConnector3">
            <a:avLst>
              <a:gd name="adj1" fmla="val 3293756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3535433" y="6043016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Store,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Load-E</a:t>
            </a:r>
          </a:p>
        </p:txBody>
      </p:sp>
      <p:cxnSp>
        <p:nvCxnSpPr>
          <p:cNvPr id="82" name="Curved Connector 81"/>
          <p:cNvCxnSpPr>
            <a:stCxn id="9" idx="7"/>
            <a:endCxn id="39" idx="0"/>
          </p:cNvCxnSpPr>
          <p:nvPr/>
        </p:nvCxnSpPr>
        <p:spPr bwMode="auto">
          <a:xfrm rot="5400000" flipH="1" flipV="1">
            <a:off x="2925694" y="1580132"/>
            <a:ext cx="3447197" cy="3525555"/>
          </a:xfrm>
          <a:prstGeom prst="curvedConnector3">
            <a:avLst>
              <a:gd name="adj1" fmla="val 137946"/>
            </a:avLst>
          </a:prstGeom>
          <a:noFill/>
          <a:ln w="28575" cap="sq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5031564" y="39748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Other load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95946" y="4643735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Own Load-E</a:t>
            </a:r>
          </a:p>
        </p:txBody>
      </p:sp>
      <p:cxnSp>
        <p:nvCxnSpPr>
          <p:cNvPr id="85" name="Curved Connector 84"/>
          <p:cNvCxnSpPr>
            <a:stCxn id="39" idx="1"/>
            <a:endCxn id="7" idx="7"/>
          </p:cNvCxnSpPr>
          <p:nvPr/>
        </p:nvCxnSpPr>
        <p:spPr bwMode="auto">
          <a:xfrm rot="16200000" flipV="1">
            <a:off x="4420296" y="275236"/>
            <a:ext cx="12700" cy="3067562"/>
          </a:xfrm>
          <a:prstGeom prst="curvedConnector3">
            <a:avLst>
              <a:gd name="adj1" fmla="val 3293756"/>
            </a:avLst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3793346" y="1056093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Own Store</a:t>
            </a:r>
          </a:p>
        </p:txBody>
      </p:sp>
    </p:spTree>
    <p:extLst>
      <p:ext uri="{BB962C8B-B14F-4D97-AF65-F5344CB8AC3E}">
        <p14:creationId xmlns:p14="http://schemas.microsoft.com/office/powerpoint/2010/main" val="76397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B2B1-4030-E145-849B-2690EE64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551E-B838-B745-BCA3-0DE4F588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19600"/>
            <a:ext cx="8534400" cy="2422526"/>
          </a:xfrm>
        </p:spPr>
        <p:txBody>
          <a:bodyPr/>
          <a:lstStyle/>
          <a:p>
            <a:r>
              <a:rPr lang="en-US" dirty="0"/>
              <a:t>Mean: 55.6</a:t>
            </a:r>
          </a:p>
          <a:p>
            <a:pPr lvl="1"/>
            <a:r>
              <a:rPr lang="en-US" dirty="0"/>
              <a:t>Remember I said I would target an average of 50%</a:t>
            </a:r>
          </a:p>
          <a:p>
            <a:r>
              <a:rPr lang="en-US" dirty="0"/>
              <a:t>Median: 58</a:t>
            </a:r>
          </a:p>
          <a:p>
            <a:r>
              <a:rPr lang="en-US" dirty="0"/>
              <a:t>High: 88 (2)</a:t>
            </a:r>
          </a:p>
          <a:p>
            <a:r>
              <a:rPr lang="en-US" dirty="0"/>
              <a:t>Low: 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14648-02D1-524A-99B0-2618829848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E321-847F-144C-8218-957F8AA9BB38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D4F3181-B851-4B4B-B740-E7F8425CEA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375858"/>
              </p:ext>
            </p:extLst>
          </p:nvPr>
        </p:nvGraphicFramePr>
        <p:xfrm>
          <a:off x="609600" y="1487119"/>
          <a:ext cx="4038600" cy="2627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57276D1-58B1-E440-9D9B-B37148B5B8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196940"/>
              </p:ext>
            </p:extLst>
          </p:nvPr>
        </p:nvGraphicFramePr>
        <p:xfrm>
          <a:off x="5257800" y="1408906"/>
          <a:ext cx="3657600" cy="2705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4909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Improve MESI?  Skip Memory?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MOESI</a:t>
            </a:r>
          </a:p>
          <a:p>
            <a:pPr lvl="1"/>
            <a:r>
              <a:rPr lang="en-US" dirty="0"/>
              <a:t>Add Owned state</a:t>
            </a:r>
          </a:p>
          <a:p>
            <a:pPr lvl="1"/>
            <a:r>
              <a:rPr lang="en-US" dirty="0"/>
              <a:t>Cache can reply with value on behalf of memory</a:t>
            </a:r>
          </a:p>
          <a:p>
            <a:pPr lvl="1"/>
            <a:r>
              <a:rPr lang="en-US" dirty="0"/>
              <a:t>Owned can be dirty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MESIF (Intel)</a:t>
            </a:r>
          </a:p>
          <a:p>
            <a:pPr lvl="1"/>
            <a:r>
              <a:rPr lang="en-US" dirty="0"/>
              <a:t>Cache can reply on behalf of memory, if clean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6CC11B9-D226-42F7-B022-F7A7BDE6923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607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don’t have a single bus?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shared memory</a:t>
            </a:r>
          </a:p>
          <a:p>
            <a:r>
              <a:rPr lang="en-US" dirty="0"/>
              <a:t>Use “directory protocol”</a:t>
            </a:r>
          </a:p>
          <a:p>
            <a:pPr lvl="1"/>
            <a:r>
              <a:rPr lang="en-US" dirty="0"/>
              <a:t>Can still implement MESI/MOESI/MESIF</a:t>
            </a:r>
          </a:p>
          <a:p>
            <a:r>
              <a:rPr lang="en-US" dirty="0"/>
              <a:t>Each memory location has a home node and directory to track its state and where the data lives</a:t>
            </a:r>
          </a:p>
          <a:p>
            <a:r>
              <a:rPr lang="en-US" dirty="0"/>
              <a:t>Conceptually shared memory over message passing</a:t>
            </a:r>
          </a:p>
          <a:p>
            <a:pPr lvl="1"/>
            <a:r>
              <a:rPr lang="en-US" dirty="0"/>
              <a:t>Distributed shared memory</a:t>
            </a:r>
          </a:p>
          <a:p>
            <a:pPr lvl="1"/>
            <a:r>
              <a:rPr lang="en-US" dirty="0"/>
              <a:t>Bus after memory yet still single address space</a:t>
            </a:r>
          </a:p>
          <a:p>
            <a:r>
              <a:rPr lang="en-US" dirty="0"/>
              <a:t>Many many complications and opportunities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6CC11B9-D226-42F7-B022-F7A7BDE6923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940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MIMD (not symmetric)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108" name="AutoShape 3"/>
          <p:cNvSpPr>
            <a:spLocks noChangeArrowheads="1"/>
          </p:cNvSpPr>
          <p:nvPr/>
        </p:nvSpPr>
        <p:spPr bwMode="auto">
          <a:xfrm>
            <a:off x="1219200" y="11430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109" name="AutoShape 4"/>
          <p:cNvCxnSpPr>
            <a:cxnSpLocks noChangeShapeType="1"/>
            <a:stCxn id="108" idx="2"/>
            <a:endCxn id="132" idx="0"/>
          </p:cNvCxnSpPr>
          <p:nvPr/>
        </p:nvCxnSpPr>
        <p:spPr bwMode="auto">
          <a:xfrm rot="5400000">
            <a:off x="1843087" y="19431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0" name="Group 5"/>
          <p:cNvGrpSpPr>
            <a:grpSpLocks/>
          </p:cNvGrpSpPr>
          <p:nvPr/>
        </p:nvGrpSpPr>
        <p:grpSpPr bwMode="auto">
          <a:xfrm>
            <a:off x="1143000" y="2971800"/>
            <a:ext cx="1600200" cy="2438400"/>
            <a:chOff x="3792" y="1152"/>
            <a:chExt cx="1008" cy="1536"/>
          </a:xfrm>
        </p:grpSpPr>
        <p:grpSp>
          <p:nvGrpSpPr>
            <p:cNvPr id="111" name="Group 6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123" name="Freeform 7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9900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8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25" name="Rectangle 9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26" name="Rectangle 10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27" name="Rectangle 11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28" name="Rectangle 12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29" name="Rectangle 13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112" name="Group 14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117" name="Rectangle 15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16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7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8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19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0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13" name="AutoShape 21"/>
            <p:cNvCxnSpPr>
              <a:cxnSpLocks noChangeShapeType="1"/>
              <a:stCxn id="117" idx="1"/>
              <a:endCxn id="124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AutoShape 22"/>
            <p:cNvCxnSpPr>
              <a:cxnSpLocks noChangeShapeType="1"/>
              <a:stCxn id="117" idx="1"/>
              <a:endCxn id="125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AutoShape 23"/>
            <p:cNvCxnSpPr>
              <a:cxnSpLocks noChangeShapeType="1"/>
              <a:stCxn id="129" idx="2"/>
              <a:endCxn id="117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6" name="AutoShape 24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130" name="Rectangle 25"/>
          <p:cNvSpPr>
            <a:spLocks noChangeArrowheads="1"/>
          </p:cNvSpPr>
          <p:nvPr/>
        </p:nvSpPr>
        <p:spPr bwMode="auto">
          <a:xfrm>
            <a:off x="1219200" y="5734050"/>
            <a:ext cx="1447800" cy="762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131" name="AutoShape 26"/>
          <p:cNvCxnSpPr>
            <a:cxnSpLocks noChangeShapeType="1"/>
            <a:stCxn id="116" idx="2"/>
            <a:endCxn id="130" idx="0"/>
          </p:cNvCxnSpPr>
          <p:nvPr/>
        </p:nvCxnSpPr>
        <p:spPr bwMode="auto">
          <a:xfrm rot="5400000">
            <a:off x="1795462" y="5572126"/>
            <a:ext cx="2952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AutoShape 27"/>
          <p:cNvSpPr>
            <a:spLocks noChangeArrowheads="1"/>
          </p:cNvSpPr>
          <p:nvPr/>
        </p:nvSpPr>
        <p:spPr bwMode="auto">
          <a:xfrm>
            <a:off x="1219200" y="20574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133" name="AutoShape 28"/>
          <p:cNvCxnSpPr>
            <a:cxnSpLocks noChangeShapeType="1"/>
            <a:stCxn id="132" idx="2"/>
            <a:endCxn id="116" idx="0"/>
          </p:cNvCxnSpPr>
          <p:nvPr/>
        </p:nvCxnSpPr>
        <p:spPr bwMode="auto">
          <a:xfrm rot="5400000">
            <a:off x="1843087" y="28575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4" name="Group 29"/>
          <p:cNvGrpSpPr>
            <a:grpSpLocks/>
          </p:cNvGrpSpPr>
          <p:nvPr/>
        </p:nvGrpSpPr>
        <p:grpSpPr bwMode="auto">
          <a:xfrm>
            <a:off x="2971800" y="2971800"/>
            <a:ext cx="1600200" cy="2438400"/>
            <a:chOff x="3792" y="1152"/>
            <a:chExt cx="1008" cy="1536"/>
          </a:xfrm>
        </p:grpSpPr>
        <p:grpSp>
          <p:nvGrpSpPr>
            <p:cNvPr id="135" name="Group 30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147" name="Freeform 31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0000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32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49" name="Rectangle 33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50" name="Rectangle 34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51" name="Rectangle 35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52" name="Rectangle 36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53" name="Rectangle 37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136" name="Group 38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141" name="Rectangle 39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40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41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42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43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44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37" name="AutoShape 45"/>
            <p:cNvCxnSpPr>
              <a:cxnSpLocks noChangeShapeType="1"/>
              <a:stCxn id="141" idx="1"/>
              <a:endCxn id="148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46"/>
            <p:cNvCxnSpPr>
              <a:cxnSpLocks noChangeShapeType="1"/>
              <a:stCxn id="141" idx="1"/>
              <a:endCxn id="149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47"/>
            <p:cNvCxnSpPr>
              <a:cxnSpLocks noChangeShapeType="1"/>
              <a:stCxn id="153" idx="2"/>
              <a:endCxn id="141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0" name="AutoShape 48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154" name="AutoShape 49"/>
          <p:cNvSpPr>
            <a:spLocks noChangeArrowheads="1"/>
          </p:cNvSpPr>
          <p:nvPr/>
        </p:nvSpPr>
        <p:spPr bwMode="auto">
          <a:xfrm>
            <a:off x="3048000" y="20574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155" name="AutoShape 50"/>
          <p:cNvCxnSpPr>
            <a:cxnSpLocks noChangeShapeType="1"/>
            <a:stCxn id="154" idx="2"/>
            <a:endCxn id="140" idx="0"/>
          </p:cNvCxnSpPr>
          <p:nvPr/>
        </p:nvCxnSpPr>
        <p:spPr bwMode="auto">
          <a:xfrm rot="5400000">
            <a:off x="3671887" y="28575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Group 51"/>
          <p:cNvGrpSpPr>
            <a:grpSpLocks/>
          </p:cNvGrpSpPr>
          <p:nvPr/>
        </p:nvGrpSpPr>
        <p:grpSpPr bwMode="auto">
          <a:xfrm>
            <a:off x="4876800" y="2971800"/>
            <a:ext cx="1600200" cy="2438400"/>
            <a:chOff x="3792" y="1152"/>
            <a:chExt cx="1008" cy="1536"/>
          </a:xfrm>
        </p:grpSpPr>
        <p:grpSp>
          <p:nvGrpSpPr>
            <p:cNvPr id="157" name="Group 52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169" name="Freeform 53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00CC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54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71" name="Rectangle 55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72" name="Rectangle 56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73" name="Rectangle 57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74" name="Rectangle 58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75" name="Rectangle 59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158" name="Group 60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163" name="Rectangle 61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Line 62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63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64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65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66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59" name="AutoShape 67"/>
            <p:cNvCxnSpPr>
              <a:cxnSpLocks noChangeShapeType="1"/>
              <a:stCxn id="163" idx="1"/>
              <a:endCxn id="170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68"/>
            <p:cNvCxnSpPr>
              <a:cxnSpLocks noChangeShapeType="1"/>
              <a:stCxn id="163" idx="1"/>
              <a:endCxn id="171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69"/>
            <p:cNvCxnSpPr>
              <a:cxnSpLocks noChangeShapeType="1"/>
              <a:stCxn id="175" idx="2"/>
              <a:endCxn id="163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2" name="AutoShape 70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176" name="AutoShape 71"/>
          <p:cNvSpPr>
            <a:spLocks noChangeArrowheads="1"/>
          </p:cNvSpPr>
          <p:nvPr/>
        </p:nvSpPr>
        <p:spPr bwMode="auto">
          <a:xfrm>
            <a:off x="4953000" y="20574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177" name="AutoShape 72"/>
          <p:cNvCxnSpPr>
            <a:cxnSpLocks noChangeShapeType="1"/>
            <a:stCxn id="176" idx="2"/>
            <a:endCxn id="162" idx="0"/>
          </p:cNvCxnSpPr>
          <p:nvPr/>
        </p:nvCxnSpPr>
        <p:spPr bwMode="auto">
          <a:xfrm rot="5400000">
            <a:off x="5576887" y="28575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8" name="Group 73"/>
          <p:cNvGrpSpPr>
            <a:grpSpLocks/>
          </p:cNvGrpSpPr>
          <p:nvPr/>
        </p:nvGrpSpPr>
        <p:grpSpPr bwMode="auto">
          <a:xfrm>
            <a:off x="6705600" y="2971800"/>
            <a:ext cx="1600200" cy="2438400"/>
            <a:chOff x="3792" y="1152"/>
            <a:chExt cx="1008" cy="1536"/>
          </a:xfrm>
        </p:grpSpPr>
        <p:grpSp>
          <p:nvGrpSpPr>
            <p:cNvPr id="179" name="Group 74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191" name="Freeform 75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CC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76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93" name="Rectangle 77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94" name="Rectangle 78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95" name="Rectangle 79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96" name="Rectangle 80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197" name="Rectangle 81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180" name="Group 82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185" name="Rectangle 83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Line 84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85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86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87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88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81" name="AutoShape 89"/>
            <p:cNvCxnSpPr>
              <a:cxnSpLocks noChangeShapeType="1"/>
              <a:stCxn id="185" idx="1"/>
              <a:endCxn id="192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" name="AutoShape 90"/>
            <p:cNvCxnSpPr>
              <a:cxnSpLocks noChangeShapeType="1"/>
              <a:stCxn id="185" idx="1"/>
              <a:endCxn id="193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" name="AutoShape 91"/>
            <p:cNvCxnSpPr>
              <a:cxnSpLocks noChangeShapeType="1"/>
              <a:stCxn id="197" idx="2"/>
              <a:endCxn id="185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" name="AutoShape 92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198" name="AutoShape 93"/>
          <p:cNvSpPr>
            <a:spLocks noChangeArrowheads="1"/>
          </p:cNvSpPr>
          <p:nvPr/>
        </p:nvSpPr>
        <p:spPr bwMode="auto">
          <a:xfrm>
            <a:off x="6781800" y="20574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199" name="AutoShape 94"/>
          <p:cNvCxnSpPr>
            <a:cxnSpLocks noChangeShapeType="1"/>
            <a:stCxn id="198" idx="2"/>
            <a:endCxn id="184" idx="0"/>
          </p:cNvCxnSpPr>
          <p:nvPr/>
        </p:nvCxnSpPr>
        <p:spPr bwMode="auto">
          <a:xfrm rot="5400000">
            <a:off x="7405687" y="28575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" name="Line 95"/>
          <p:cNvSpPr>
            <a:spLocks noChangeShapeType="1"/>
          </p:cNvSpPr>
          <p:nvPr/>
        </p:nvSpPr>
        <p:spPr bwMode="auto">
          <a:xfrm>
            <a:off x="1600200" y="6781800"/>
            <a:ext cx="624840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AutoShape 96"/>
          <p:cNvSpPr>
            <a:spLocks noChangeArrowheads="1"/>
          </p:cNvSpPr>
          <p:nvPr/>
        </p:nvSpPr>
        <p:spPr bwMode="auto">
          <a:xfrm>
            <a:off x="3048000" y="11430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202" name="AutoShape 97"/>
          <p:cNvCxnSpPr>
            <a:cxnSpLocks noChangeShapeType="1"/>
            <a:stCxn id="201" idx="2"/>
          </p:cNvCxnSpPr>
          <p:nvPr/>
        </p:nvCxnSpPr>
        <p:spPr bwMode="auto">
          <a:xfrm rot="5400000">
            <a:off x="3671887" y="19431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" name="AutoShape 98"/>
          <p:cNvSpPr>
            <a:spLocks noChangeArrowheads="1"/>
          </p:cNvSpPr>
          <p:nvPr/>
        </p:nvSpPr>
        <p:spPr bwMode="auto">
          <a:xfrm>
            <a:off x="4953000" y="11430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204" name="AutoShape 99"/>
          <p:cNvCxnSpPr>
            <a:cxnSpLocks noChangeShapeType="1"/>
            <a:stCxn id="203" idx="2"/>
          </p:cNvCxnSpPr>
          <p:nvPr/>
        </p:nvCxnSpPr>
        <p:spPr bwMode="auto">
          <a:xfrm rot="5400000">
            <a:off x="5576887" y="19431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" name="AutoShape 100"/>
          <p:cNvSpPr>
            <a:spLocks noChangeArrowheads="1"/>
          </p:cNvSpPr>
          <p:nvPr/>
        </p:nvSpPr>
        <p:spPr bwMode="auto">
          <a:xfrm>
            <a:off x="6781800" y="11430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206" name="AutoShape 101"/>
          <p:cNvCxnSpPr>
            <a:cxnSpLocks noChangeShapeType="1"/>
            <a:stCxn id="205" idx="2"/>
          </p:cNvCxnSpPr>
          <p:nvPr/>
        </p:nvCxnSpPr>
        <p:spPr bwMode="auto">
          <a:xfrm rot="5400000">
            <a:off x="7405687" y="19431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7" name="Rectangle 102"/>
          <p:cNvSpPr>
            <a:spLocks noChangeArrowheads="1"/>
          </p:cNvSpPr>
          <p:nvPr/>
        </p:nvSpPr>
        <p:spPr bwMode="auto">
          <a:xfrm>
            <a:off x="3048000" y="5719763"/>
            <a:ext cx="1447800" cy="762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208" name="AutoShape 103"/>
          <p:cNvCxnSpPr>
            <a:cxnSpLocks noChangeShapeType="1"/>
            <a:endCxn id="207" idx="0"/>
          </p:cNvCxnSpPr>
          <p:nvPr/>
        </p:nvCxnSpPr>
        <p:spPr bwMode="auto">
          <a:xfrm rot="5400000">
            <a:off x="3624262" y="5557838"/>
            <a:ext cx="2952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9" name="Rectangle 104"/>
          <p:cNvSpPr>
            <a:spLocks noChangeArrowheads="1"/>
          </p:cNvSpPr>
          <p:nvPr/>
        </p:nvSpPr>
        <p:spPr bwMode="auto">
          <a:xfrm>
            <a:off x="4953000" y="5719763"/>
            <a:ext cx="1447800" cy="762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210" name="AutoShape 105"/>
          <p:cNvCxnSpPr>
            <a:cxnSpLocks noChangeShapeType="1"/>
            <a:endCxn id="209" idx="0"/>
          </p:cNvCxnSpPr>
          <p:nvPr/>
        </p:nvCxnSpPr>
        <p:spPr bwMode="auto">
          <a:xfrm rot="5400000">
            <a:off x="5529262" y="5557838"/>
            <a:ext cx="2952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1" name="Rectangle 106"/>
          <p:cNvSpPr>
            <a:spLocks noChangeArrowheads="1"/>
          </p:cNvSpPr>
          <p:nvPr/>
        </p:nvSpPr>
        <p:spPr bwMode="auto">
          <a:xfrm>
            <a:off x="6781800" y="5719763"/>
            <a:ext cx="1447800" cy="762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212" name="AutoShape 107"/>
          <p:cNvCxnSpPr>
            <a:cxnSpLocks noChangeShapeType="1"/>
            <a:endCxn id="211" idx="0"/>
          </p:cNvCxnSpPr>
          <p:nvPr/>
        </p:nvCxnSpPr>
        <p:spPr bwMode="auto">
          <a:xfrm rot="5400000">
            <a:off x="7358062" y="5557838"/>
            <a:ext cx="2952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3" name="Group 108"/>
          <p:cNvGrpSpPr>
            <a:grpSpLocks/>
          </p:cNvGrpSpPr>
          <p:nvPr/>
        </p:nvGrpSpPr>
        <p:grpSpPr bwMode="auto">
          <a:xfrm>
            <a:off x="1981200" y="6477000"/>
            <a:ext cx="5562600" cy="304800"/>
            <a:chOff x="1680" y="4050"/>
            <a:chExt cx="3504" cy="126"/>
          </a:xfrm>
        </p:grpSpPr>
        <p:cxnSp>
          <p:nvCxnSpPr>
            <p:cNvPr id="214" name="AutoShape 109"/>
            <p:cNvCxnSpPr>
              <a:cxnSpLocks noChangeShapeType="1"/>
            </p:cNvCxnSpPr>
            <p:nvPr/>
          </p:nvCxnSpPr>
          <p:spPr bwMode="auto">
            <a:xfrm rot="5400000">
              <a:off x="1617" y="4113"/>
              <a:ext cx="12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" name="AutoShape 110"/>
            <p:cNvCxnSpPr>
              <a:cxnSpLocks noChangeShapeType="1"/>
            </p:cNvCxnSpPr>
            <p:nvPr/>
          </p:nvCxnSpPr>
          <p:spPr bwMode="auto">
            <a:xfrm rot="5400000">
              <a:off x="2769" y="4113"/>
              <a:ext cx="12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6" name="AutoShape 111"/>
            <p:cNvCxnSpPr>
              <a:cxnSpLocks noChangeShapeType="1"/>
            </p:cNvCxnSpPr>
            <p:nvPr/>
          </p:nvCxnSpPr>
          <p:spPr bwMode="auto">
            <a:xfrm rot="5400000">
              <a:off x="3969" y="4113"/>
              <a:ext cx="12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AutoShape 112"/>
            <p:cNvCxnSpPr>
              <a:cxnSpLocks noChangeShapeType="1"/>
            </p:cNvCxnSpPr>
            <p:nvPr/>
          </p:nvCxnSpPr>
          <p:spPr bwMode="auto">
            <a:xfrm rot="5400000">
              <a:off x="5121" y="4113"/>
              <a:ext cx="12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90794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 Model </a:t>
            </a:r>
            <a:br>
              <a:rPr lang="en-US" dirty="0"/>
            </a:br>
            <a:r>
              <a:rPr lang="en-US" dirty="0"/>
              <a:t>	(Memory Ordering)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to one memory location is maintained due to bus</a:t>
            </a:r>
          </a:p>
          <a:p>
            <a:r>
              <a:rPr lang="en-US" dirty="0"/>
              <a:t>What about to multiple locations?</a:t>
            </a:r>
          </a:p>
          <a:p>
            <a:r>
              <a:rPr lang="en-US" dirty="0"/>
              <a:t>Memory consistency model</a:t>
            </a:r>
          </a:p>
          <a:p>
            <a:pPr lvl="1"/>
            <a:r>
              <a:rPr lang="en-US" dirty="0"/>
              <a:t>Example: Sequential Consistency: </a:t>
            </a:r>
          </a:p>
          <a:p>
            <a:pPr lvl="2"/>
            <a:r>
              <a:rPr lang="en-US" dirty="0"/>
              <a:t>order is arbitrary interleaving of program order per processor</a:t>
            </a:r>
          </a:p>
          <a:p>
            <a:pPr lvl="2"/>
            <a:endParaRPr lang="en-US" dirty="0"/>
          </a:p>
          <a:p>
            <a:pPr lvl="1">
              <a:buNone/>
            </a:pPr>
            <a:r>
              <a:rPr lang="en-US" dirty="0"/>
              <a:t>			Proc 1			Proc 2</a:t>
            </a:r>
          </a:p>
          <a:p>
            <a:pPr lvl="1">
              <a:buNone/>
            </a:pPr>
            <a:r>
              <a:rPr lang="en-US" dirty="0"/>
              <a:t>			M[10]=1		M[20]=1</a:t>
            </a:r>
          </a:p>
          <a:p>
            <a:pPr lvl="1">
              <a:buNone/>
            </a:pPr>
            <a:r>
              <a:rPr lang="en-US" dirty="0"/>
              <a:t>			R0=M[20]		R1=M[20]		</a:t>
            </a:r>
          </a:p>
          <a:p>
            <a:r>
              <a:rPr lang="en-US" dirty="0"/>
              <a:t>Weaker models exist</a:t>
            </a:r>
          </a:p>
          <a:p>
            <a:pPr lvl="1"/>
            <a:r>
              <a:rPr lang="en-US" dirty="0"/>
              <a:t>Order to different memory locations can get out of program order</a:t>
            </a:r>
          </a:p>
          <a:p>
            <a:pPr lvl="1"/>
            <a:r>
              <a:rPr lang="en-US" dirty="0"/>
              <a:t>Add explicit memory synchronization instructions: </a:t>
            </a:r>
            <a:r>
              <a:rPr lang="en-US" b="1" dirty="0"/>
              <a:t>“fences”</a:t>
            </a:r>
          </a:p>
          <a:p>
            <a:pPr lvl="2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82007D8-8892-4F73-91D8-ACE35E98D91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126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Cache coherency and memory consistency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sz="2200" dirty="0"/>
              <a:t>Need a global order for memory operations to ensure consistent view of memory (deal with conflicts)</a:t>
            </a:r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		</a:t>
            </a:r>
            <a:r>
              <a:rPr lang="en-US" sz="2200" dirty="0" err="1"/>
              <a:t>Proc</a:t>
            </a:r>
            <a:r>
              <a:rPr lang="en-US" sz="2200" dirty="0"/>
              <a:t> 1				</a:t>
            </a:r>
            <a:r>
              <a:rPr lang="en-US" sz="2200" dirty="0" err="1"/>
              <a:t>Proc</a:t>
            </a:r>
            <a:r>
              <a:rPr lang="en-US" sz="2200" dirty="0"/>
              <a:t> 2				</a:t>
            </a:r>
            <a:r>
              <a:rPr lang="en-US" sz="2200" dirty="0" err="1"/>
              <a:t>Proc</a:t>
            </a:r>
            <a:r>
              <a:rPr lang="en-US" sz="2200" dirty="0"/>
              <a:t> 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		MEM[10] = 11		MEM[11] = 21		R1 = MEM[10]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		R0 = MEM[10]		R0 = MEM[10] 		R2 = MEM[11] </a:t>
            </a:r>
            <a:r>
              <a:rPr lang="en-US" sz="1800" b="1" i="1" dirty="0"/>
              <a:t>&lt;- say this is 12</a:t>
            </a:r>
            <a:endParaRPr lang="en-US" sz="2200" b="1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		MEM[11] = 12		MEM[10] = 22		R3 = MEM[10] </a:t>
            </a:r>
            <a:r>
              <a:rPr lang="en-US" sz="1800" b="1" i="1" dirty="0"/>
              <a:t>&lt;- possible </a:t>
            </a:r>
            <a:r>
              <a:rPr lang="en-US" sz="1800" b="1" i="1" dirty="0" err="1"/>
              <a:t>vals</a:t>
            </a:r>
            <a:r>
              <a:rPr lang="en-US" sz="1800" b="1" i="1" dirty="0"/>
              <a:t>?</a:t>
            </a:r>
            <a:endParaRPr lang="en-US" sz="2200" b="1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		R1 = MEM[10]		R1 = MEM[10]</a:t>
            </a:r>
          </a:p>
          <a:p>
            <a:pPr>
              <a:lnSpc>
                <a:spcPct val="80000"/>
              </a:lnSpc>
            </a:pP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4232338-D1E3-42F5-8695-4E425BB915C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65720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AEDC-2BBD-5943-8D30-0C20B8C7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FB3E2-C157-1840-A272-60A8A2068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property of concurrency control</a:t>
            </a:r>
          </a:p>
          <a:p>
            <a:r>
              <a:rPr lang="en-US" dirty="0"/>
              <a:t>One thread never enters its </a:t>
            </a:r>
            <a:r>
              <a:rPr lang="en-US" b="1" i="1" dirty="0"/>
              <a:t>critical section </a:t>
            </a:r>
            <a:r>
              <a:rPr lang="en-US" dirty="0"/>
              <a:t>at the same time that another concurrent thread its </a:t>
            </a:r>
            <a:r>
              <a:rPr lang="en-US" b="1" i="1" dirty="0"/>
              <a:t>critical section</a:t>
            </a:r>
          </a:p>
          <a:p>
            <a:r>
              <a:rPr lang="en-US" dirty="0"/>
              <a:t>Must be free of deadlocks</a:t>
            </a:r>
          </a:p>
          <a:p>
            <a:endParaRPr lang="en-US" dirty="0"/>
          </a:p>
          <a:p>
            <a:r>
              <a:rPr lang="en-US" dirty="0"/>
              <a:t>Dekker’s algorithm</a:t>
            </a:r>
          </a:p>
          <a:p>
            <a:pPr lvl="1"/>
            <a:r>
              <a:rPr lang="en-US" dirty="0"/>
              <a:t>First known correct solution to mutual exclusion problem</a:t>
            </a:r>
          </a:p>
          <a:p>
            <a:pPr lvl="1"/>
            <a:r>
              <a:rPr lang="en-US" dirty="0"/>
              <a:t>Allows two threads to share a single-use resource without conflict</a:t>
            </a:r>
          </a:p>
          <a:p>
            <a:pPr lvl="1"/>
            <a:r>
              <a:rPr lang="en-US" dirty="0"/>
              <a:t>Uses only shared memory for communication</a:t>
            </a:r>
          </a:p>
          <a:p>
            <a:pPr lvl="1"/>
            <a:r>
              <a:rPr lang="en-US" dirty="0"/>
              <a:t>Guarantees:</a:t>
            </a:r>
          </a:p>
          <a:p>
            <a:pPr lvl="2"/>
            <a:r>
              <a:rPr lang="en-US" dirty="0"/>
              <a:t>Mutual exclusion</a:t>
            </a:r>
          </a:p>
          <a:p>
            <a:pPr lvl="2"/>
            <a:r>
              <a:rPr lang="en-US" dirty="0"/>
              <a:t>Freedom from deadlock</a:t>
            </a:r>
          </a:p>
          <a:p>
            <a:pPr lvl="2"/>
            <a:r>
              <a:rPr lang="en-US" dirty="0"/>
              <a:t>Freedom from starvation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9C31A-B8B5-5E4C-A9E0-731E72E6CE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C3A41-5399-5644-9B04-CFA953026AB8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1590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D9B7-6DE6-BB45-A60A-741FC1D1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Dekker’s Algorithm Pseudo-code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2356D-2396-F245-B13A-BBB36E53C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191000" cy="487521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P0:</a:t>
            </a:r>
          </a:p>
          <a:p>
            <a:pPr marL="0" indent="0">
              <a:buNone/>
            </a:pPr>
            <a:r>
              <a:rPr lang="en-US" sz="1800" dirty="0" err="1"/>
              <a:t>want_to_enter</a:t>
            </a:r>
            <a:r>
              <a:rPr lang="en-US" sz="1800" dirty="0"/>
              <a:t>[0] = true</a:t>
            </a:r>
          </a:p>
          <a:p>
            <a:pPr marL="0" indent="0">
              <a:buNone/>
            </a:pPr>
            <a:r>
              <a:rPr lang="en-US" sz="1800" dirty="0"/>
              <a:t>while </a:t>
            </a:r>
            <a:r>
              <a:rPr lang="en-US" sz="1800" dirty="0" err="1"/>
              <a:t>want_to_enter</a:t>
            </a:r>
            <a:r>
              <a:rPr lang="en-US" sz="1800" dirty="0"/>
              <a:t>[1] {</a:t>
            </a:r>
          </a:p>
          <a:p>
            <a:pPr marL="0" indent="0">
              <a:buNone/>
            </a:pPr>
            <a:r>
              <a:rPr lang="en-US" sz="1800" dirty="0"/>
              <a:t>	if turn != 0 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want_to_enter</a:t>
            </a:r>
            <a:r>
              <a:rPr lang="en-US" sz="1800" dirty="0"/>
              <a:t>[0] = false</a:t>
            </a:r>
          </a:p>
          <a:p>
            <a:pPr marL="0" indent="0">
              <a:buNone/>
            </a:pPr>
            <a:r>
              <a:rPr lang="en-US" sz="1800" dirty="0"/>
              <a:t>		while turn != 0 {</a:t>
            </a:r>
          </a:p>
          <a:p>
            <a:pPr marL="0" indent="0">
              <a:buNone/>
            </a:pPr>
            <a:r>
              <a:rPr lang="en-US" sz="1800" dirty="0"/>
              <a:t>			// busy wait</a:t>
            </a:r>
          </a:p>
          <a:p>
            <a:pPr marL="0" indent="0">
              <a:buNone/>
            </a:pPr>
            <a:r>
              <a:rPr lang="en-US" sz="1800" dirty="0"/>
              <a:t>		}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want_to_enter</a:t>
            </a:r>
            <a:r>
              <a:rPr lang="en-US" sz="1800" dirty="0"/>
              <a:t>[0] = true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// critical section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1800" dirty="0"/>
              <a:t>turn = 1</a:t>
            </a:r>
          </a:p>
          <a:p>
            <a:pPr marL="0" indent="0">
              <a:buNone/>
            </a:pPr>
            <a:r>
              <a:rPr lang="en-US" sz="1800" dirty="0" err="1"/>
              <a:t>want_to_enter</a:t>
            </a:r>
            <a:r>
              <a:rPr lang="en-US" sz="1800" dirty="0"/>
              <a:t>[0] = false</a:t>
            </a:r>
          </a:p>
          <a:p>
            <a:pPr marL="0" indent="0">
              <a:buNone/>
            </a:pPr>
            <a:r>
              <a:rPr lang="en-US" sz="1800" dirty="0"/>
              <a:t>// remainder section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AA5345-A3B0-8148-B219-177285917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4191000" cy="487521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P1:</a:t>
            </a:r>
          </a:p>
          <a:p>
            <a:pPr marL="0" indent="0">
              <a:buNone/>
            </a:pPr>
            <a:r>
              <a:rPr lang="en-US" sz="1800" dirty="0" err="1"/>
              <a:t>want_to_enter</a:t>
            </a:r>
            <a:r>
              <a:rPr lang="en-US" sz="1800" dirty="0"/>
              <a:t>[1] = true</a:t>
            </a:r>
          </a:p>
          <a:p>
            <a:pPr marL="0" indent="0">
              <a:buNone/>
            </a:pPr>
            <a:r>
              <a:rPr lang="en-US" sz="1800" dirty="0"/>
              <a:t>while </a:t>
            </a:r>
            <a:r>
              <a:rPr lang="en-US" sz="1800" dirty="0" err="1"/>
              <a:t>want_to_enter</a:t>
            </a:r>
            <a:r>
              <a:rPr lang="en-US" sz="1800" dirty="0"/>
              <a:t>[0] {</a:t>
            </a:r>
          </a:p>
          <a:p>
            <a:pPr marL="0" indent="0">
              <a:buNone/>
            </a:pPr>
            <a:r>
              <a:rPr lang="en-US" sz="1800" dirty="0"/>
              <a:t>	if turn != 1 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want_to_enter</a:t>
            </a:r>
            <a:r>
              <a:rPr lang="en-US" sz="1800" dirty="0"/>
              <a:t>[1] = false</a:t>
            </a:r>
          </a:p>
          <a:p>
            <a:pPr marL="0" indent="0">
              <a:buNone/>
            </a:pPr>
            <a:r>
              <a:rPr lang="en-US" sz="1800" dirty="0"/>
              <a:t>		while turn != 1 {</a:t>
            </a:r>
          </a:p>
          <a:p>
            <a:pPr marL="0" indent="0">
              <a:buNone/>
            </a:pPr>
            <a:r>
              <a:rPr lang="en-US" sz="1800" dirty="0"/>
              <a:t>			// busy wait</a:t>
            </a:r>
          </a:p>
          <a:p>
            <a:pPr marL="0" indent="0">
              <a:buNone/>
            </a:pPr>
            <a:r>
              <a:rPr lang="en-US" sz="1800" dirty="0"/>
              <a:t>		}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want_to_enter</a:t>
            </a:r>
            <a:r>
              <a:rPr lang="en-US" sz="1800" dirty="0"/>
              <a:t>[1] = true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// critical section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1800" dirty="0"/>
              <a:t>turn=0</a:t>
            </a:r>
          </a:p>
          <a:p>
            <a:pPr marL="0" indent="0">
              <a:buNone/>
            </a:pPr>
            <a:r>
              <a:rPr lang="en-US" sz="1800" dirty="0" err="1"/>
              <a:t>want_to_enter</a:t>
            </a:r>
            <a:r>
              <a:rPr lang="en-US" sz="1800" dirty="0"/>
              <a:t>[1] = false</a:t>
            </a:r>
          </a:p>
          <a:p>
            <a:pPr marL="0" indent="0">
              <a:buNone/>
            </a:pPr>
            <a:r>
              <a:rPr lang="en-US" sz="1800" dirty="0"/>
              <a:t>// remainder section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C7486-BDB0-0E44-98AB-B30D579789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783AC-1568-994E-986F-636A65C5C56B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D2BC61E-2A23-2940-A5F3-33FE44A7D37C}"/>
              </a:ext>
            </a:extLst>
          </p:cNvPr>
          <p:cNvSpPr txBox="1">
            <a:spLocks/>
          </p:cNvSpPr>
          <p:nvPr/>
        </p:nvSpPr>
        <p:spPr bwMode="auto">
          <a:xfrm>
            <a:off x="438615" y="1143000"/>
            <a:ext cx="7103598" cy="381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1" fontAlgn="base" hangingPunct="1">
              <a:lnSpc>
                <a:spcPct val="90000"/>
              </a:lnSpc>
              <a:spcBef>
                <a:spcPts val="65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entury Gothic" pitchFamily="34" charset="0"/>
              <a:buChar char="•"/>
              <a:defRPr sz="2800">
                <a:solidFill>
                  <a:schemeClr val="tx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1pPr>
            <a:lvl2pPr marL="741363" indent="-284163" algn="l" defTabSz="457200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entury Gothic" pitchFamily="34" charset="0"/>
              <a:buChar char="–"/>
              <a:defRPr sz="24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2pPr>
            <a:lvl3pPr marL="1143000" indent="-228600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entury Gothic" pitchFamily="34" charset="0"/>
              <a:buChar char="•"/>
              <a:defRPr sz="2000">
                <a:solidFill>
                  <a:schemeClr val="accent2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3pPr>
            <a:lvl4pPr marL="1600200" indent="-228600" algn="l" defTabSz="457200" rtl="0" eaLnBrk="1" fontAlgn="base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Century Gothic" pitchFamily="34" charset="0"/>
              <a:buChar char="–"/>
              <a:defRPr sz="1800">
                <a:solidFill>
                  <a:schemeClr val="accent4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4pPr>
            <a:lvl5pPr marL="2057400" indent="-228600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Century Gothic" pitchFamily="34" charset="0"/>
              <a:buChar char="•"/>
              <a:defRPr sz="1800">
                <a:solidFill>
                  <a:schemeClr val="accent4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5pPr>
            <a:lvl6pPr marL="25146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 sz="1800">
                <a:solidFill>
                  <a:srgbClr val="8383AD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 sz="1800">
                <a:solidFill>
                  <a:srgbClr val="8383AD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 sz="1800">
                <a:solidFill>
                  <a:srgbClr val="8383AD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 sz="1800">
                <a:solidFill>
                  <a:srgbClr val="8383AD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Initially: </a:t>
            </a:r>
            <a:r>
              <a:rPr lang="en-US" sz="1800" kern="0" dirty="0" err="1"/>
              <a:t>want_to_enter</a:t>
            </a:r>
            <a:r>
              <a:rPr lang="en-US" sz="1800" kern="0" dirty="0"/>
              <a:t>[0] = false, </a:t>
            </a:r>
            <a:r>
              <a:rPr lang="en-US" sz="1800" kern="0" dirty="0" err="1"/>
              <a:t>want_to_enter</a:t>
            </a:r>
            <a:r>
              <a:rPr lang="en-US" sz="1800" kern="0" dirty="0"/>
              <a:t>[1] = false, turn = 0</a:t>
            </a:r>
          </a:p>
        </p:txBody>
      </p:sp>
    </p:spTree>
    <p:extLst>
      <p:ext uri="{BB962C8B-B14F-4D97-AF65-F5344CB8AC3E}">
        <p14:creationId xmlns:p14="http://schemas.microsoft.com/office/powerpoint/2010/main" val="2550934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 Model	(Memory Ordering)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to one memory location is maintained due to bus</a:t>
            </a:r>
          </a:p>
          <a:p>
            <a:r>
              <a:rPr lang="en-US" dirty="0"/>
              <a:t>What about to multiple locations?</a:t>
            </a:r>
          </a:p>
          <a:p>
            <a:r>
              <a:rPr lang="en-US" dirty="0"/>
              <a:t>Memory consistency model</a:t>
            </a:r>
          </a:p>
          <a:p>
            <a:pPr lvl="1"/>
            <a:r>
              <a:rPr lang="en-US" dirty="0"/>
              <a:t>Example: Sequential Consistency: </a:t>
            </a:r>
          </a:p>
          <a:p>
            <a:pPr lvl="2"/>
            <a:r>
              <a:rPr lang="en-US" dirty="0"/>
              <a:t>Order is arbitrary interleaving of program order per processor</a:t>
            </a:r>
          </a:p>
          <a:p>
            <a:pPr lvl="2"/>
            <a:r>
              <a:rPr lang="en-US" dirty="0"/>
              <a:t>But, same ordering observed on all processors</a:t>
            </a:r>
          </a:p>
          <a:p>
            <a:pPr lvl="2"/>
            <a:endParaRPr lang="en-US" dirty="0"/>
          </a:p>
          <a:p>
            <a:pPr lvl="1">
              <a:buNone/>
            </a:pPr>
            <a:r>
              <a:rPr lang="en-US" dirty="0"/>
              <a:t>			Proc 1			Proc 2</a:t>
            </a:r>
          </a:p>
          <a:p>
            <a:pPr lvl="1">
              <a:buNone/>
            </a:pPr>
            <a:r>
              <a:rPr lang="en-US" dirty="0"/>
              <a:t>			M[10]=1		M[20]=1</a:t>
            </a:r>
          </a:p>
          <a:p>
            <a:pPr lvl="1">
              <a:buNone/>
            </a:pPr>
            <a:r>
              <a:rPr lang="en-US" dirty="0"/>
              <a:t>			R0=M[20]		R1=M[10]	</a:t>
            </a:r>
          </a:p>
          <a:p>
            <a:pPr lvl="1">
              <a:buNone/>
            </a:pPr>
            <a:r>
              <a:rPr lang="en-US" b="1" dirty="0"/>
              <a:t>What are possible values for R0 and R1?</a:t>
            </a:r>
            <a:r>
              <a:rPr lang="en-US" dirty="0"/>
              <a:t>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82007D8-8892-4F73-91D8-ACE35E98D91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67743-E220-694E-88E7-C12CCE8D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534568"/>
            <a:ext cx="2711157" cy="202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45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699D97-388D-7C44-AB13-20B462CA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1331-43D5-6C48-8F43-D175D1990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743200"/>
            <a:ext cx="4191000" cy="3656013"/>
          </a:xfrm>
        </p:spPr>
        <p:txBody>
          <a:bodyPr/>
          <a:lstStyle/>
          <a:p>
            <a:pPr lvl="1">
              <a:buNone/>
            </a:pPr>
            <a:endParaRPr lang="en-US" dirty="0"/>
          </a:p>
          <a:p>
            <a:r>
              <a:rPr lang="en-US" dirty="0"/>
              <a:t>Valid orders</a:t>
            </a:r>
          </a:p>
          <a:p>
            <a:pPr lvl="1"/>
            <a:r>
              <a:rPr lang="en-US" dirty="0"/>
              <a:t>1234</a:t>
            </a:r>
          </a:p>
          <a:p>
            <a:pPr lvl="1"/>
            <a:r>
              <a:rPr lang="en-US" dirty="0"/>
              <a:t>1324</a:t>
            </a:r>
          </a:p>
          <a:p>
            <a:pPr lvl="1"/>
            <a:r>
              <a:rPr lang="en-US" dirty="0"/>
              <a:t>1342</a:t>
            </a:r>
          </a:p>
          <a:p>
            <a:pPr lvl="1"/>
            <a:r>
              <a:rPr lang="en-US" dirty="0"/>
              <a:t>3124</a:t>
            </a:r>
          </a:p>
          <a:p>
            <a:pPr lvl="1"/>
            <a:r>
              <a:rPr lang="en-US" dirty="0"/>
              <a:t>3142</a:t>
            </a:r>
          </a:p>
          <a:p>
            <a:pPr lvl="1"/>
            <a:r>
              <a:rPr lang="en-US" dirty="0"/>
              <a:t>3412</a:t>
            </a:r>
          </a:p>
          <a:p>
            <a:r>
              <a:rPr lang="en-US" b="1" dirty="0"/>
              <a:t>What are possible values for R0 and R1?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448A8-6D5A-BA45-A153-5F10FB25E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3124200"/>
            <a:ext cx="4191000" cy="3275013"/>
          </a:xfrm>
        </p:spPr>
        <p:txBody>
          <a:bodyPr/>
          <a:lstStyle/>
          <a:p>
            <a:r>
              <a:rPr lang="en-US" dirty="0"/>
              <a:t>Invalid orders</a:t>
            </a:r>
          </a:p>
          <a:p>
            <a:pPr lvl="1"/>
            <a:r>
              <a:rPr lang="en-US" dirty="0"/>
              <a:t>2134</a:t>
            </a:r>
          </a:p>
          <a:p>
            <a:pPr lvl="1"/>
            <a:r>
              <a:rPr lang="en-US" dirty="0"/>
              <a:t>2143</a:t>
            </a:r>
          </a:p>
          <a:p>
            <a:pPr lvl="1"/>
            <a:r>
              <a:rPr lang="en-US" dirty="0"/>
              <a:t>3214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75324-59D2-CD41-8017-70301EA795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F2C5-4ED6-974B-BA3E-719C254F6774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75339F5E-955C-AF4B-85D1-1F3423D4D114}"/>
              </a:ext>
            </a:extLst>
          </p:cNvPr>
          <p:cNvSpPr txBox="1">
            <a:spLocks/>
          </p:cNvSpPr>
          <p:nvPr/>
        </p:nvSpPr>
        <p:spPr bwMode="auto">
          <a:xfrm>
            <a:off x="499006" y="1524001"/>
            <a:ext cx="811159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1" fontAlgn="base" hangingPunct="1">
              <a:lnSpc>
                <a:spcPct val="90000"/>
              </a:lnSpc>
              <a:spcBef>
                <a:spcPts val="65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entury Gothic" pitchFamily="34" charset="0"/>
              <a:buChar char="•"/>
              <a:defRPr sz="2800">
                <a:solidFill>
                  <a:schemeClr val="tx1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1pPr>
            <a:lvl2pPr marL="741363" indent="-284163" algn="l" defTabSz="457200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entury Gothic" pitchFamily="34" charset="0"/>
              <a:buChar char="–"/>
              <a:defRPr sz="24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2pPr>
            <a:lvl3pPr marL="1143000" indent="-228600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entury Gothic" pitchFamily="34" charset="0"/>
              <a:buChar char="•"/>
              <a:defRPr sz="2000">
                <a:solidFill>
                  <a:schemeClr val="accent2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3pPr>
            <a:lvl4pPr marL="1600200" indent="-228600" algn="l" defTabSz="457200" rtl="0" eaLnBrk="1" fontAlgn="base" hangingPunct="1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Century Gothic" pitchFamily="34" charset="0"/>
              <a:buChar char="–"/>
              <a:defRPr sz="1800">
                <a:solidFill>
                  <a:schemeClr val="accent4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4pPr>
            <a:lvl5pPr marL="2057400" indent="-228600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Century Gothic" pitchFamily="34" charset="0"/>
              <a:buChar char="•"/>
              <a:defRPr sz="1800">
                <a:solidFill>
                  <a:schemeClr val="accent4"/>
                </a:solidFill>
                <a:latin typeface="Lato" panose="020F0502020204030203" pitchFamily="34" charset="0"/>
                <a:ea typeface="Source Sans Pro Light" panose="020B0403030403020204" pitchFamily="34" charset="0"/>
                <a:cs typeface="+mn-cs"/>
              </a:defRPr>
            </a:lvl5pPr>
            <a:lvl6pPr marL="25146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 sz="1800">
                <a:solidFill>
                  <a:srgbClr val="8383AD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 sz="1800">
                <a:solidFill>
                  <a:srgbClr val="8383AD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 sz="1800">
                <a:solidFill>
                  <a:srgbClr val="8383AD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lnSpc>
                <a:spcPct val="99000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Century Gothic" pitchFamily="34" charset="0"/>
              <a:buChar char="•"/>
              <a:defRPr sz="1800">
                <a:solidFill>
                  <a:srgbClr val="8383AD"/>
                </a:solidFill>
                <a:latin typeface="+mn-lt"/>
                <a:cs typeface="+mn-cs"/>
              </a:defRPr>
            </a:lvl9pPr>
          </a:lstStyle>
          <a:p>
            <a:pPr lvl="1">
              <a:buNone/>
            </a:pPr>
            <a:r>
              <a:rPr lang="en-US" dirty="0"/>
              <a:t>			Proc 1				Proc 2</a:t>
            </a:r>
          </a:p>
          <a:p>
            <a:pPr lvl="1">
              <a:buNone/>
            </a:pPr>
            <a:r>
              <a:rPr lang="en-US" dirty="0"/>
              <a:t>			1: M[10]=1			3: M[20]=1</a:t>
            </a:r>
          </a:p>
          <a:p>
            <a:pPr lvl="1">
              <a:buNone/>
            </a:pPr>
            <a:r>
              <a:rPr lang="en-US" dirty="0"/>
              <a:t>			2: R0=M[20]		4: R1=M[10]</a:t>
            </a:r>
          </a:p>
          <a:p>
            <a:pPr marL="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46194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wait, what about that LSQ?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OOO machines speculate on load/store order</a:t>
            </a:r>
          </a:p>
          <a:p>
            <a:r>
              <a:rPr lang="en-US" dirty="0"/>
              <a:t>How does this interact with consistency?</a:t>
            </a:r>
          </a:p>
          <a:p>
            <a:r>
              <a:rPr lang="en-US" dirty="0"/>
              <a:t>What about MSHRs and other write buffers?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Change the ordering model?</a:t>
            </a:r>
          </a:p>
          <a:p>
            <a:pPr lvl="1"/>
            <a:r>
              <a:rPr lang="en-US" dirty="0"/>
              <a:t>How? New instructions needed?</a:t>
            </a:r>
          </a:p>
          <a:p>
            <a:r>
              <a:rPr lang="en-US" dirty="0"/>
              <a:t>Change how speculation is done?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167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4E84-6D5D-F64B-8DDD-1639DEBA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 – Per-problem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8AC7-17B8-0E48-AF0B-17B670CD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BA720-937C-9D46-B80B-CCF32B79B6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17246-FD3D-9D42-98CE-AB344647F63E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C706772-D668-4B47-991A-C19A510171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844042"/>
              </p:ext>
            </p:extLst>
          </p:nvPr>
        </p:nvGraphicFramePr>
        <p:xfrm>
          <a:off x="2075390" y="1894284"/>
          <a:ext cx="4993219" cy="3069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526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Store Order (x86)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model but don’t add instructions</a:t>
            </a:r>
          </a:p>
          <a:p>
            <a:r>
              <a:rPr lang="en-US" dirty="0"/>
              <a:t>All others observe stores in a common order, but</a:t>
            </a:r>
          </a:p>
          <a:p>
            <a:r>
              <a:rPr lang="en-US" dirty="0"/>
              <a:t>Loads can be performed before others have observed a store</a:t>
            </a:r>
          </a:p>
          <a:p>
            <a:pPr lvl="1"/>
            <a:r>
              <a:rPr lang="en-US" dirty="0"/>
              <a:t>Order within processor/core may be different from what others observe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>
              <a:buNone/>
            </a:pPr>
            <a:r>
              <a:rPr lang="en-US" dirty="0"/>
              <a:t>			</a:t>
            </a:r>
            <a:r>
              <a:rPr lang="en-US" dirty="0" err="1"/>
              <a:t>Proc</a:t>
            </a:r>
            <a:r>
              <a:rPr lang="en-US" dirty="0"/>
              <a:t> 1			</a:t>
            </a:r>
            <a:r>
              <a:rPr lang="en-US" dirty="0" err="1"/>
              <a:t>Proc</a:t>
            </a:r>
            <a:r>
              <a:rPr lang="en-US" dirty="0"/>
              <a:t> 2</a:t>
            </a:r>
          </a:p>
          <a:p>
            <a:pPr lvl="1">
              <a:buNone/>
            </a:pPr>
            <a:r>
              <a:rPr lang="en-US" dirty="0"/>
              <a:t>			M[10]=1		M[20]=1</a:t>
            </a:r>
          </a:p>
          <a:p>
            <a:pPr lvl="1">
              <a:buNone/>
            </a:pPr>
            <a:r>
              <a:rPr lang="en-US" dirty="0"/>
              <a:t>			R0=M[20]		R1=M[10]	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D8E36-67D5-A84D-96D2-A0EBDE971C0A}"/>
              </a:ext>
            </a:extLst>
          </p:cNvPr>
          <p:cNvSpPr txBox="1"/>
          <p:nvPr/>
        </p:nvSpPr>
        <p:spPr>
          <a:xfrm>
            <a:off x="3352374" y="5638800"/>
            <a:ext cx="3743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/>
              </a:rPr>
              <a:t>Possible to have R0 = R1 = 0!</a:t>
            </a:r>
          </a:p>
        </p:txBody>
      </p:sp>
    </p:spTree>
    <p:extLst>
      <p:ext uri="{BB962C8B-B14F-4D97-AF65-F5344CB8AC3E}">
        <p14:creationId xmlns:p14="http://schemas.microsoft.com/office/powerpoint/2010/main" val="51238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Consistency and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“memory fence” instructions</a:t>
            </a:r>
          </a:p>
          <a:p>
            <a:r>
              <a:rPr lang="en-US" dirty="0"/>
              <a:t>Many variants, example:</a:t>
            </a:r>
          </a:p>
          <a:p>
            <a:pPr lvl="1"/>
            <a:r>
              <a:rPr lang="en-US" dirty="0"/>
              <a:t>Acquire fence (as in acquire a lock)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Release fence (as in release a lock)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4068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Consistency and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“memory fence” instructions</a:t>
            </a:r>
          </a:p>
          <a:p>
            <a:r>
              <a:rPr lang="en-US" dirty="0"/>
              <a:t>Many variants, example:</a:t>
            </a:r>
          </a:p>
          <a:p>
            <a:pPr lvl="1"/>
            <a:r>
              <a:rPr lang="en-US" dirty="0"/>
              <a:t>Acquire fence (as in acquire a lock)</a:t>
            </a:r>
          </a:p>
          <a:p>
            <a:pPr lvl="2"/>
            <a:r>
              <a:rPr lang="en-US" dirty="0"/>
              <a:t>Wait until all prior reads finish before doing any new memory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Release fence (as in release a lock)</a:t>
            </a:r>
          </a:p>
          <a:p>
            <a:pPr lvl="2"/>
            <a:r>
              <a:rPr lang="en-US" dirty="0"/>
              <a:t>Wait until all prior memory operations complete before any new 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1110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An OS Issue: Paging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What if a page frame is paged back to disk?</a:t>
            </a:r>
          </a:p>
          <a:p>
            <a:pPr lvl="1"/>
            <a:r>
              <a:rPr lang="en-US" dirty="0"/>
              <a:t>Shared page tables</a:t>
            </a:r>
          </a:p>
          <a:p>
            <a:pPr lvl="1"/>
            <a:r>
              <a:rPr lang="en-US" dirty="0"/>
              <a:t>Coherence handles?</a:t>
            </a:r>
          </a:p>
          <a:p>
            <a:pPr lvl="1"/>
            <a:r>
              <a:rPr lang="en-US" dirty="0"/>
              <a:t>Any other issues?</a:t>
            </a:r>
          </a:p>
          <a:p>
            <a:endParaRPr lang="en-US" dirty="0"/>
          </a:p>
          <a:p>
            <a:r>
              <a:rPr lang="en-US" dirty="0"/>
              <a:t>TLBs must be kept synchronized!</a:t>
            </a:r>
          </a:p>
          <a:p>
            <a:pPr lvl="1"/>
            <a:r>
              <a:rPr lang="en-US" dirty="0"/>
              <a:t>TLB is a cache of virtual to physical translations</a:t>
            </a:r>
          </a:p>
          <a:p>
            <a:pPr lvl="2"/>
            <a:r>
              <a:rPr lang="en-US" dirty="0"/>
              <a:t>explicitly controlled</a:t>
            </a:r>
          </a:p>
          <a:p>
            <a:pPr lvl="1"/>
            <a:r>
              <a:rPr lang="en-US" dirty="0"/>
              <a:t>Yet another coherency problem!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60AB25-1F6D-46B2-96E1-86039DA76E9E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880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9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9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TLB Coherency Solution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When changing a TLB entry, flush other TLB’s that may contain same virtual to physical translation</a:t>
            </a:r>
          </a:p>
          <a:p>
            <a:pPr lvl="1"/>
            <a:r>
              <a:rPr lang="en-US" dirty="0"/>
              <a:t>“TLB shootdown”</a:t>
            </a:r>
          </a:p>
          <a:p>
            <a:pPr lvl="2"/>
            <a:r>
              <a:rPr lang="en-US" dirty="0"/>
              <a:t>Send Inter-processor interrupts (IPI) to all core</a:t>
            </a:r>
          </a:p>
          <a:p>
            <a:pPr lvl="2"/>
            <a:r>
              <a:rPr lang="en-US" dirty="0"/>
              <a:t>Each core that receives IPI traps to S/W and invalidates TLB entry or flushes entire TLB (depending on platform)</a:t>
            </a:r>
          </a:p>
          <a:p>
            <a:r>
              <a:rPr lang="en-US" dirty="0"/>
              <a:t>Must also insure that all memory transactions already in progress must complete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Only afterwards can page be swapped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8A0DDD1-706C-48CD-8634-1C40253A9A73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00111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MIMD (symmetric memory processing)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219200" y="12192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7" name="AutoShape 4"/>
          <p:cNvCxnSpPr>
            <a:cxnSpLocks noChangeShapeType="1"/>
            <a:stCxn id="6" idx="2"/>
            <a:endCxn id="30" idx="0"/>
          </p:cNvCxnSpPr>
          <p:nvPr/>
        </p:nvCxnSpPr>
        <p:spPr bwMode="auto">
          <a:xfrm rot="5400000">
            <a:off x="1843087" y="20193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143000" y="3048000"/>
            <a:ext cx="1600200" cy="2438400"/>
            <a:chOff x="3792" y="1152"/>
            <a:chExt cx="1008" cy="1536"/>
          </a:xfrm>
        </p:grpSpPr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21" name="Freeform 7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9900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27" name="Rectangle 13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CC99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1" name="AutoShape 21"/>
            <p:cNvCxnSpPr>
              <a:cxnSpLocks noChangeShapeType="1"/>
              <a:stCxn id="15" idx="1"/>
              <a:endCxn id="22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22"/>
            <p:cNvCxnSpPr>
              <a:cxnSpLocks noChangeShapeType="1"/>
              <a:stCxn id="15" idx="1"/>
              <a:endCxn id="23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23"/>
            <p:cNvCxnSpPr>
              <a:cxnSpLocks noChangeShapeType="1"/>
              <a:stCxn id="27" idx="2"/>
              <a:endCxn id="15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AutoShape 24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733800" y="6019800"/>
            <a:ext cx="1905000" cy="762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29" name="AutoShape 26"/>
          <p:cNvCxnSpPr>
            <a:cxnSpLocks noChangeShapeType="1"/>
            <a:stCxn id="14" idx="2"/>
            <a:endCxn id="28" idx="0"/>
          </p:cNvCxnSpPr>
          <p:nvPr/>
        </p:nvCxnSpPr>
        <p:spPr bwMode="auto">
          <a:xfrm rot="16200000" flipH="1">
            <a:off x="3062287" y="4381501"/>
            <a:ext cx="504825" cy="27432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1219200" y="21336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31" name="AutoShape 28"/>
          <p:cNvCxnSpPr>
            <a:cxnSpLocks noChangeShapeType="1"/>
            <a:stCxn id="30" idx="2"/>
            <a:endCxn id="14" idx="0"/>
          </p:cNvCxnSpPr>
          <p:nvPr/>
        </p:nvCxnSpPr>
        <p:spPr bwMode="auto">
          <a:xfrm rot="5400000">
            <a:off x="1843087" y="29337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2971800" y="3048000"/>
            <a:ext cx="1600200" cy="2438400"/>
            <a:chOff x="3792" y="1152"/>
            <a:chExt cx="1008" cy="1536"/>
          </a:xfrm>
        </p:grpSpPr>
        <p:grpSp>
          <p:nvGrpSpPr>
            <p:cNvPr id="33" name="Group 30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45" name="Freeform 31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0000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32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47" name="Rectangle 33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48" name="Rectangle 34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49" name="Rectangle 35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51" name="Rectangle 37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CC0000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34" name="Group 38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41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42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5" name="AutoShape 45"/>
            <p:cNvCxnSpPr>
              <a:cxnSpLocks noChangeShapeType="1"/>
              <a:stCxn id="39" idx="1"/>
              <a:endCxn id="46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46"/>
            <p:cNvCxnSpPr>
              <a:cxnSpLocks noChangeShapeType="1"/>
              <a:stCxn id="39" idx="1"/>
              <a:endCxn id="47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47"/>
            <p:cNvCxnSpPr>
              <a:cxnSpLocks noChangeShapeType="1"/>
              <a:stCxn id="51" idx="2"/>
              <a:endCxn id="39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AutoShape 48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52" name="AutoShape 49"/>
          <p:cNvSpPr>
            <a:spLocks noChangeArrowheads="1"/>
          </p:cNvSpPr>
          <p:nvPr/>
        </p:nvSpPr>
        <p:spPr bwMode="auto">
          <a:xfrm>
            <a:off x="3048000" y="21336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53" name="AutoShape 50"/>
          <p:cNvCxnSpPr>
            <a:cxnSpLocks noChangeShapeType="1"/>
            <a:stCxn id="52" idx="2"/>
            <a:endCxn id="38" idx="0"/>
          </p:cNvCxnSpPr>
          <p:nvPr/>
        </p:nvCxnSpPr>
        <p:spPr bwMode="auto">
          <a:xfrm rot="5400000">
            <a:off x="3671887" y="29337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Group 51"/>
          <p:cNvGrpSpPr>
            <a:grpSpLocks/>
          </p:cNvGrpSpPr>
          <p:nvPr/>
        </p:nvGrpSpPr>
        <p:grpSpPr bwMode="auto">
          <a:xfrm>
            <a:off x="4876800" y="3048000"/>
            <a:ext cx="1600200" cy="2438400"/>
            <a:chOff x="3792" y="1152"/>
            <a:chExt cx="1008" cy="1536"/>
          </a:xfrm>
        </p:grpSpPr>
        <p:grpSp>
          <p:nvGrpSpPr>
            <p:cNvPr id="55" name="Group 52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67" name="Freeform 53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00CC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54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69" name="Rectangle 55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70" name="Rectangle 56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71" name="Rectangle 57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72" name="Rectangle 58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73" name="Rectangle 59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99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56" name="Group 60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61" name="Rectangle 61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62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63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64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65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66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7" name="AutoShape 67"/>
            <p:cNvCxnSpPr>
              <a:cxnSpLocks noChangeShapeType="1"/>
              <a:stCxn id="61" idx="1"/>
              <a:endCxn id="68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68"/>
            <p:cNvCxnSpPr>
              <a:cxnSpLocks noChangeShapeType="1"/>
              <a:stCxn id="61" idx="1"/>
              <a:endCxn id="69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69"/>
            <p:cNvCxnSpPr>
              <a:cxnSpLocks noChangeShapeType="1"/>
              <a:stCxn id="73" idx="2"/>
              <a:endCxn id="61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AutoShape 70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74" name="AutoShape 71"/>
          <p:cNvSpPr>
            <a:spLocks noChangeArrowheads="1"/>
          </p:cNvSpPr>
          <p:nvPr/>
        </p:nvSpPr>
        <p:spPr bwMode="auto">
          <a:xfrm>
            <a:off x="4953000" y="21336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75" name="AutoShape 72"/>
          <p:cNvCxnSpPr>
            <a:cxnSpLocks noChangeShapeType="1"/>
            <a:stCxn id="74" idx="2"/>
            <a:endCxn id="60" idx="0"/>
          </p:cNvCxnSpPr>
          <p:nvPr/>
        </p:nvCxnSpPr>
        <p:spPr bwMode="auto">
          <a:xfrm rot="5400000">
            <a:off x="5576887" y="29337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6" name="Group 73"/>
          <p:cNvGrpSpPr>
            <a:grpSpLocks/>
          </p:cNvGrpSpPr>
          <p:nvPr/>
        </p:nvGrpSpPr>
        <p:grpSpPr bwMode="auto">
          <a:xfrm>
            <a:off x="6705600" y="3048000"/>
            <a:ext cx="1600200" cy="2438400"/>
            <a:chOff x="3792" y="1152"/>
            <a:chExt cx="1008" cy="1536"/>
          </a:xfrm>
        </p:grpSpPr>
        <p:grpSp>
          <p:nvGrpSpPr>
            <p:cNvPr id="77" name="Group 74"/>
            <p:cNvGrpSpPr>
              <a:grpSpLocks/>
            </p:cNvGrpSpPr>
            <p:nvPr/>
          </p:nvGrpSpPr>
          <p:grpSpPr bwMode="auto">
            <a:xfrm>
              <a:off x="3936" y="2217"/>
              <a:ext cx="528" cy="201"/>
              <a:chOff x="2112" y="2784"/>
              <a:chExt cx="528" cy="201"/>
            </a:xfrm>
          </p:grpSpPr>
          <p:sp>
            <p:nvSpPr>
              <p:cNvPr id="89" name="Freeform 75"/>
              <p:cNvSpPr>
                <a:spLocks/>
              </p:cNvSpPr>
              <p:nvPr/>
            </p:nvSpPr>
            <p:spPr bwMode="auto">
              <a:xfrm rot="5400000" flipV="1">
                <a:off x="2275" y="2621"/>
                <a:ext cx="201" cy="528"/>
              </a:xfrm>
              <a:custGeom>
                <a:avLst/>
                <a:gdLst>
                  <a:gd name="T0" fmla="*/ 0 w 97"/>
                  <a:gd name="T1" fmla="*/ 0 h 289"/>
                  <a:gd name="T2" fmla="*/ 0 w 97"/>
                  <a:gd name="T3" fmla="*/ 96 h 289"/>
                  <a:gd name="T4" fmla="*/ 48 w 97"/>
                  <a:gd name="T5" fmla="*/ 144 h 289"/>
                  <a:gd name="T6" fmla="*/ 0 w 97"/>
                  <a:gd name="T7" fmla="*/ 192 h 289"/>
                  <a:gd name="T8" fmla="*/ 0 w 97"/>
                  <a:gd name="T9" fmla="*/ 288 h 289"/>
                  <a:gd name="T10" fmla="*/ 96 w 97"/>
                  <a:gd name="T11" fmla="*/ 192 h 289"/>
                  <a:gd name="T12" fmla="*/ 96 w 97"/>
                  <a:gd name="T13" fmla="*/ 96 h 289"/>
                  <a:gd name="T14" fmla="*/ 0 w 97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89">
                    <a:moveTo>
                      <a:pt x="0" y="0"/>
                    </a:moveTo>
                    <a:lnTo>
                      <a:pt x="0" y="96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288"/>
                    </a:lnTo>
                    <a:lnTo>
                      <a:pt x="96" y="192"/>
                    </a:lnTo>
                    <a:lnTo>
                      <a:pt x="96" y="9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CC"/>
              </a:solidFill>
              <a:ln w="285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76"/>
              <p:cNvSpPr>
                <a:spLocks noChangeArrowheads="1"/>
              </p:cNvSpPr>
              <p:nvPr/>
            </p:nvSpPr>
            <p:spPr bwMode="auto">
              <a:xfrm>
                <a:off x="2188" y="2793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91" name="Rectangle 77"/>
              <p:cNvSpPr>
                <a:spLocks noChangeArrowheads="1"/>
              </p:cNvSpPr>
              <p:nvPr/>
            </p:nvSpPr>
            <p:spPr bwMode="auto">
              <a:xfrm>
                <a:off x="2508" y="2791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92" name="Rectangle 78"/>
              <p:cNvSpPr>
                <a:spLocks noChangeArrowheads="1"/>
              </p:cNvSpPr>
              <p:nvPr/>
            </p:nvSpPr>
            <p:spPr bwMode="auto">
              <a:xfrm>
                <a:off x="2234" y="2881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93" name="Rectangle 79"/>
              <p:cNvSpPr>
                <a:spLocks noChangeArrowheads="1"/>
              </p:cNvSpPr>
              <p:nvPr/>
            </p:nvSpPr>
            <p:spPr bwMode="auto">
              <a:xfrm>
                <a:off x="2471" y="2881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94" name="Rectangle 80"/>
              <p:cNvSpPr>
                <a:spLocks noChangeArrowheads="1"/>
              </p:cNvSpPr>
              <p:nvPr/>
            </p:nvSpPr>
            <p:spPr bwMode="auto">
              <a:xfrm>
                <a:off x="2353" y="2888"/>
                <a:ext cx="44" cy="29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95" name="Rectangle 81"/>
              <p:cNvSpPr>
                <a:spLocks noChangeArrowheads="1"/>
              </p:cNvSpPr>
              <p:nvPr/>
            </p:nvSpPr>
            <p:spPr bwMode="auto">
              <a:xfrm>
                <a:off x="2352" y="2945"/>
                <a:ext cx="44" cy="30"/>
              </a:xfrm>
              <a:prstGeom prst="rect">
                <a:avLst/>
              </a:prstGeom>
              <a:solidFill>
                <a:srgbClr val="0000CC">
                  <a:alpha val="8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</p:grpSp>
        <p:grpSp>
          <p:nvGrpSpPr>
            <p:cNvPr id="78" name="Group 82"/>
            <p:cNvGrpSpPr>
              <a:grpSpLocks/>
            </p:cNvGrpSpPr>
            <p:nvPr/>
          </p:nvGrpSpPr>
          <p:grpSpPr bwMode="auto">
            <a:xfrm rot="-5400000">
              <a:off x="4008" y="1329"/>
              <a:ext cx="384" cy="624"/>
              <a:chOff x="3984" y="2573"/>
              <a:chExt cx="288" cy="254"/>
            </a:xfrm>
          </p:grpSpPr>
          <p:sp>
            <p:nvSpPr>
              <p:cNvPr id="83" name="Rectangle 83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288" cy="2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84"/>
              <p:cNvSpPr>
                <a:spLocks noChangeShapeType="1"/>
              </p:cNvSpPr>
              <p:nvPr/>
            </p:nvSpPr>
            <p:spPr bwMode="auto">
              <a:xfrm>
                <a:off x="4224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85"/>
              <p:cNvSpPr>
                <a:spLocks noChangeShapeType="1"/>
              </p:cNvSpPr>
              <p:nvPr/>
            </p:nvSpPr>
            <p:spPr bwMode="auto">
              <a:xfrm>
                <a:off x="4176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86"/>
              <p:cNvSpPr>
                <a:spLocks noChangeShapeType="1"/>
              </p:cNvSpPr>
              <p:nvPr/>
            </p:nvSpPr>
            <p:spPr bwMode="auto">
              <a:xfrm>
                <a:off x="4128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87"/>
              <p:cNvSpPr>
                <a:spLocks noChangeShapeType="1"/>
              </p:cNvSpPr>
              <p:nvPr/>
            </p:nvSpPr>
            <p:spPr bwMode="auto">
              <a:xfrm>
                <a:off x="4080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8"/>
              <p:cNvSpPr>
                <a:spLocks noChangeShapeType="1"/>
              </p:cNvSpPr>
              <p:nvPr/>
            </p:nvSpPr>
            <p:spPr bwMode="auto">
              <a:xfrm>
                <a:off x="4032" y="2573"/>
                <a:ext cx="0" cy="254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79" name="AutoShape 89"/>
            <p:cNvCxnSpPr>
              <a:cxnSpLocks noChangeShapeType="1"/>
              <a:stCxn id="83" idx="1"/>
              <a:endCxn id="90" idx="0"/>
            </p:cNvCxnSpPr>
            <p:nvPr/>
          </p:nvCxnSpPr>
          <p:spPr bwMode="auto">
            <a:xfrm rot="5400000">
              <a:off x="3925" y="1951"/>
              <a:ext cx="384" cy="166"/>
            </a:xfrm>
            <a:prstGeom prst="bentConnector3">
              <a:avLst>
                <a:gd name="adj1" fmla="val 4869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90"/>
            <p:cNvCxnSpPr>
              <a:cxnSpLocks noChangeShapeType="1"/>
              <a:stCxn id="83" idx="1"/>
              <a:endCxn id="91" idx="0"/>
            </p:cNvCxnSpPr>
            <p:nvPr/>
          </p:nvCxnSpPr>
          <p:spPr bwMode="auto">
            <a:xfrm rot="16200000" flipH="1">
              <a:off x="4086" y="1956"/>
              <a:ext cx="382" cy="154"/>
            </a:xfrm>
            <a:prstGeom prst="bentConnector3">
              <a:avLst>
                <a:gd name="adj1" fmla="val 48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91"/>
            <p:cNvCxnSpPr>
              <a:cxnSpLocks noChangeShapeType="1"/>
              <a:stCxn id="95" idx="2"/>
              <a:endCxn id="83" idx="3"/>
            </p:cNvCxnSpPr>
            <p:nvPr/>
          </p:nvCxnSpPr>
          <p:spPr bwMode="auto">
            <a:xfrm rot="5400000" flipH="1" flipV="1">
              <a:off x="3715" y="1923"/>
              <a:ext cx="968" cy="2"/>
            </a:xfrm>
            <a:prstGeom prst="bentConnector5">
              <a:avLst>
                <a:gd name="adj1" fmla="val -14875"/>
                <a:gd name="adj2" fmla="val 22900000"/>
                <a:gd name="adj3" fmla="val 1139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" name="AutoShape 92"/>
            <p:cNvSpPr>
              <a:spLocks noChangeArrowheads="1"/>
            </p:cNvSpPr>
            <p:nvPr/>
          </p:nvSpPr>
          <p:spPr bwMode="auto">
            <a:xfrm>
              <a:off x="3792" y="1152"/>
              <a:ext cx="1008" cy="1536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8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96" name="AutoShape 93"/>
          <p:cNvSpPr>
            <a:spLocks noChangeArrowheads="1"/>
          </p:cNvSpPr>
          <p:nvPr/>
        </p:nvSpPr>
        <p:spPr bwMode="auto">
          <a:xfrm>
            <a:off x="6781800" y="21336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scheduler</a:t>
            </a:r>
          </a:p>
        </p:txBody>
      </p:sp>
      <p:cxnSp>
        <p:nvCxnSpPr>
          <p:cNvPr id="97" name="AutoShape 94"/>
          <p:cNvCxnSpPr>
            <a:cxnSpLocks noChangeShapeType="1"/>
            <a:stCxn id="96" idx="2"/>
            <a:endCxn id="82" idx="0"/>
          </p:cNvCxnSpPr>
          <p:nvPr/>
        </p:nvCxnSpPr>
        <p:spPr bwMode="auto">
          <a:xfrm rot="5400000">
            <a:off x="7405687" y="29337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AutoShape 95"/>
          <p:cNvCxnSpPr>
            <a:cxnSpLocks noChangeShapeType="1"/>
            <a:stCxn id="38" idx="2"/>
            <a:endCxn id="28" idx="0"/>
          </p:cNvCxnSpPr>
          <p:nvPr/>
        </p:nvCxnSpPr>
        <p:spPr bwMode="auto">
          <a:xfrm rot="16200000" flipH="1">
            <a:off x="3976687" y="5295901"/>
            <a:ext cx="504825" cy="9144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AutoShape 96"/>
          <p:cNvCxnSpPr>
            <a:cxnSpLocks noChangeShapeType="1"/>
            <a:stCxn id="60" idx="2"/>
            <a:endCxn id="28" idx="0"/>
          </p:cNvCxnSpPr>
          <p:nvPr/>
        </p:nvCxnSpPr>
        <p:spPr bwMode="auto">
          <a:xfrm rot="5400000">
            <a:off x="4929187" y="5257801"/>
            <a:ext cx="504825" cy="9906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AutoShape 97"/>
          <p:cNvCxnSpPr>
            <a:cxnSpLocks noChangeShapeType="1"/>
            <a:stCxn id="82" idx="2"/>
            <a:endCxn id="28" idx="0"/>
          </p:cNvCxnSpPr>
          <p:nvPr/>
        </p:nvCxnSpPr>
        <p:spPr bwMode="auto">
          <a:xfrm rot="5400000">
            <a:off x="5843587" y="4343401"/>
            <a:ext cx="504825" cy="28194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Line 98"/>
          <p:cNvSpPr>
            <a:spLocks noChangeShapeType="1"/>
          </p:cNvSpPr>
          <p:nvPr/>
        </p:nvSpPr>
        <p:spPr bwMode="auto">
          <a:xfrm>
            <a:off x="1600200" y="5715000"/>
            <a:ext cx="624840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AutoShape 99"/>
          <p:cNvSpPr>
            <a:spLocks noChangeArrowheads="1"/>
          </p:cNvSpPr>
          <p:nvPr/>
        </p:nvSpPr>
        <p:spPr bwMode="auto">
          <a:xfrm>
            <a:off x="3048000" y="12192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103" name="AutoShape 100"/>
          <p:cNvCxnSpPr>
            <a:cxnSpLocks noChangeShapeType="1"/>
            <a:stCxn id="102" idx="2"/>
          </p:cNvCxnSpPr>
          <p:nvPr/>
        </p:nvCxnSpPr>
        <p:spPr bwMode="auto">
          <a:xfrm rot="5400000">
            <a:off x="3671887" y="20193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AutoShape 101"/>
          <p:cNvSpPr>
            <a:spLocks noChangeArrowheads="1"/>
          </p:cNvSpPr>
          <p:nvPr/>
        </p:nvSpPr>
        <p:spPr bwMode="auto">
          <a:xfrm>
            <a:off x="4953000" y="12192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105" name="AutoShape 102"/>
          <p:cNvCxnSpPr>
            <a:cxnSpLocks noChangeShapeType="1"/>
            <a:stCxn id="104" idx="2"/>
          </p:cNvCxnSpPr>
          <p:nvPr/>
        </p:nvCxnSpPr>
        <p:spPr bwMode="auto">
          <a:xfrm rot="5400000">
            <a:off x="5576887" y="20193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AutoShape 103"/>
          <p:cNvSpPr>
            <a:spLocks noChangeArrowheads="1"/>
          </p:cNvSpPr>
          <p:nvPr/>
        </p:nvSpPr>
        <p:spPr bwMode="auto">
          <a:xfrm>
            <a:off x="6781800" y="12192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/>
              <a:t>sequencer</a:t>
            </a:r>
          </a:p>
        </p:txBody>
      </p:sp>
      <p:cxnSp>
        <p:nvCxnSpPr>
          <p:cNvPr id="107" name="AutoShape 104"/>
          <p:cNvCxnSpPr>
            <a:cxnSpLocks noChangeShapeType="1"/>
            <a:stCxn id="106" idx="2"/>
          </p:cNvCxnSpPr>
          <p:nvPr/>
        </p:nvCxnSpPr>
        <p:spPr bwMode="auto">
          <a:xfrm rot="5400000">
            <a:off x="7405687" y="2019301"/>
            <a:ext cx="200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1572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 + multithreading (TLP for multiple ALUs)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33DBD6-73AA-47D4-B5E1-15772BD72C42}" type="slidenum">
              <a:rPr lang="en-US"/>
              <a:pPr/>
              <a:t>46</a:t>
            </a:fld>
            <a:endParaRPr lang="en-US"/>
          </a:p>
        </p:txBody>
      </p:sp>
      <p:sp>
        <p:nvSpPr>
          <p:cNvPr id="79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/>
              <a:t>(c) Derek Chiou &amp; Mattan Erez &amp; Dam Sunwoo</a:t>
            </a:r>
          </a:p>
        </p:txBody>
      </p:sp>
      <p:sp>
        <p:nvSpPr>
          <p:cNvPr id="352258" name="AutoShape 2"/>
          <p:cNvSpPr>
            <a:spLocks noChangeArrowheads="1"/>
          </p:cNvSpPr>
          <p:nvPr/>
        </p:nvSpPr>
        <p:spPr bwMode="auto">
          <a:xfrm>
            <a:off x="3657600" y="1219200"/>
            <a:ext cx="5029200" cy="32004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2260" name="AutoShape 4"/>
          <p:cNvSpPr>
            <a:spLocks noChangeArrowheads="1"/>
          </p:cNvSpPr>
          <p:nvPr/>
        </p:nvSpPr>
        <p:spPr bwMode="auto">
          <a:xfrm>
            <a:off x="1905000" y="24765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dirty="0"/>
              <a:t>scheduler</a:t>
            </a:r>
          </a:p>
        </p:txBody>
      </p:sp>
      <p:sp>
        <p:nvSpPr>
          <p:cNvPr id="352261" name="AutoShape 5"/>
          <p:cNvSpPr>
            <a:spLocks noChangeArrowheads="1"/>
          </p:cNvSpPr>
          <p:nvPr/>
        </p:nvSpPr>
        <p:spPr bwMode="auto">
          <a:xfrm>
            <a:off x="76200" y="19050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dirty="0"/>
              <a:t>sequencer</a:t>
            </a:r>
          </a:p>
        </p:txBody>
      </p:sp>
      <p:cxnSp>
        <p:nvCxnSpPr>
          <p:cNvPr id="352263" name="AutoShape 7"/>
          <p:cNvCxnSpPr>
            <a:cxnSpLocks noChangeShapeType="1"/>
            <a:stCxn id="352260" idx="3"/>
            <a:endCxn id="352268" idx="1"/>
          </p:cNvCxnSpPr>
          <p:nvPr/>
        </p:nvCxnSpPr>
        <p:spPr bwMode="auto">
          <a:xfrm>
            <a:off x="3367088" y="2819400"/>
            <a:ext cx="1169987" cy="849313"/>
          </a:xfrm>
          <a:prstGeom prst="bentConnector3">
            <a:avLst>
              <a:gd name="adj1" fmla="val 49389"/>
            </a:avLst>
          </a:prstGeom>
          <a:noFill/>
          <a:ln w="57150">
            <a:solidFill>
              <a:srgbClr val="CC9900"/>
            </a:solidFill>
            <a:miter lim="800000"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2264" name="Group 8"/>
          <p:cNvGrpSpPr>
            <a:grpSpLocks/>
          </p:cNvGrpSpPr>
          <p:nvPr/>
        </p:nvGrpSpPr>
        <p:grpSpPr bwMode="auto">
          <a:xfrm>
            <a:off x="4343400" y="3490913"/>
            <a:ext cx="838200" cy="319087"/>
            <a:chOff x="2112" y="2784"/>
            <a:chExt cx="528" cy="201"/>
          </a:xfrm>
        </p:grpSpPr>
        <p:sp>
          <p:nvSpPr>
            <p:cNvPr id="352265" name="Freeform 9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CC9900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6" name="Rectangle 10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67" name="Rectangle 11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68" name="Rectangle 12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69" name="Rectangle 13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70" name="Rectangle 14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71" name="Rectangle 15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52272" name="Group 16"/>
          <p:cNvGrpSpPr>
            <a:grpSpLocks/>
          </p:cNvGrpSpPr>
          <p:nvPr/>
        </p:nvGrpSpPr>
        <p:grpSpPr bwMode="auto">
          <a:xfrm>
            <a:off x="5334000" y="3490913"/>
            <a:ext cx="838200" cy="319087"/>
            <a:chOff x="2112" y="2784"/>
            <a:chExt cx="528" cy="201"/>
          </a:xfrm>
        </p:grpSpPr>
        <p:sp>
          <p:nvSpPr>
            <p:cNvPr id="352273" name="Freeform 17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CC0000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74" name="Rectangle 18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75" name="Rectangle 19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76" name="Rectangle 20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77" name="Rectangle 21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78" name="Rectangle 22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79" name="Rectangle 23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52280" name="Group 24"/>
          <p:cNvGrpSpPr>
            <a:grpSpLocks/>
          </p:cNvGrpSpPr>
          <p:nvPr/>
        </p:nvGrpSpPr>
        <p:grpSpPr bwMode="auto">
          <a:xfrm>
            <a:off x="6324600" y="3490913"/>
            <a:ext cx="838200" cy="319087"/>
            <a:chOff x="2112" y="2784"/>
            <a:chExt cx="528" cy="201"/>
          </a:xfrm>
        </p:grpSpPr>
        <p:sp>
          <p:nvSpPr>
            <p:cNvPr id="352281" name="Freeform 25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9900CC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82" name="Rectangle 26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83" name="Rectangle 27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84" name="Rectangle 28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85" name="Rectangle 29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86" name="Rectangle 30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87" name="Rectangle 31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52288" name="Group 32"/>
          <p:cNvGrpSpPr>
            <a:grpSpLocks/>
          </p:cNvGrpSpPr>
          <p:nvPr/>
        </p:nvGrpSpPr>
        <p:grpSpPr bwMode="auto">
          <a:xfrm>
            <a:off x="7315200" y="3490913"/>
            <a:ext cx="838200" cy="319087"/>
            <a:chOff x="2112" y="2784"/>
            <a:chExt cx="528" cy="201"/>
          </a:xfrm>
        </p:grpSpPr>
        <p:sp>
          <p:nvSpPr>
            <p:cNvPr id="352289" name="Freeform 33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0000CC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90" name="Rectangle 34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91" name="Rectangle 35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92" name="Rectangle 36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93" name="Rectangle 37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94" name="Rectangle 38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2295" name="Rectangle 39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52296" name="Group 40"/>
          <p:cNvGrpSpPr>
            <a:grpSpLocks/>
          </p:cNvGrpSpPr>
          <p:nvPr/>
        </p:nvGrpSpPr>
        <p:grpSpPr bwMode="auto">
          <a:xfrm rot="-5400000">
            <a:off x="5905500" y="1485900"/>
            <a:ext cx="609600" cy="990600"/>
            <a:chOff x="3984" y="2573"/>
            <a:chExt cx="288" cy="254"/>
          </a:xfrm>
        </p:grpSpPr>
        <p:sp>
          <p:nvSpPr>
            <p:cNvPr id="352297" name="Rectangle 41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298" name="Line 42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99" name="Line 43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00" name="Line 44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01" name="Line 45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02" name="Line 46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52303" name="AutoShape 47"/>
          <p:cNvCxnSpPr>
            <a:cxnSpLocks noChangeShapeType="1"/>
            <a:stCxn id="352297" idx="1"/>
            <a:endCxn id="352266" idx="0"/>
          </p:cNvCxnSpPr>
          <p:nvPr/>
        </p:nvCxnSpPr>
        <p:spPr bwMode="auto">
          <a:xfrm rot="5400000">
            <a:off x="4752182" y="2047081"/>
            <a:ext cx="1204912" cy="17113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04" name="AutoShape 48"/>
          <p:cNvCxnSpPr>
            <a:cxnSpLocks noChangeShapeType="1"/>
            <a:stCxn id="352297" idx="1"/>
            <a:endCxn id="352274" idx="0"/>
          </p:cNvCxnSpPr>
          <p:nvPr/>
        </p:nvCxnSpPr>
        <p:spPr bwMode="auto">
          <a:xfrm rot="5400000">
            <a:off x="5247482" y="2542381"/>
            <a:ext cx="1204912" cy="7207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05" name="AutoShape 49"/>
          <p:cNvCxnSpPr>
            <a:cxnSpLocks noChangeShapeType="1"/>
            <a:stCxn id="352297" idx="1"/>
            <a:endCxn id="352267" idx="0"/>
          </p:cNvCxnSpPr>
          <p:nvPr/>
        </p:nvCxnSpPr>
        <p:spPr bwMode="auto">
          <a:xfrm rot="5400000">
            <a:off x="5007769" y="2299494"/>
            <a:ext cx="1201737" cy="12033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06" name="AutoShape 50"/>
          <p:cNvCxnSpPr>
            <a:cxnSpLocks noChangeShapeType="1"/>
            <a:stCxn id="352297" idx="1"/>
            <a:endCxn id="352275" idx="0"/>
          </p:cNvCxnSpPr>
          <p:nvPr/>
        </p:nvCxnSpPr>
        <p:spPr bwMode="auto">
          <a:xfrm rot="5400000">
            <a:off x="5503069" y="2794794"/>
            <a:ext cx="1201737" cy="21272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07" name="AutoShape 51"/>
          <p:cNvCxnSpPr>
            <a:cxnSpLocks noChangeShapeType="1"/>
            <a:stCxn id="352297" idx="1"/>
            <a:endCxn id="352282" idx="0"/>
          </p:cNvCxnSpPr>
          <p:nvPr/>
        </p:nvCxnSpPr>
        <p:spPr bwMode="auto">
          <a:xfrm rot="16200000" flipH="1">
            <a:off x="5742782" y="2767806"/>
            <a:ext cx="1204912" cy="2698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08" name="AutoShape 52"/>
          <p:cNvCxnSpPr>
            <a:cxnSpLocks noChangeShapeType="1"/>
            <a:stCxn id="352297" idx="1"/>
            <a:endCxn id="352283" idx="0"/>
          </p:cNvCxnSpPr>
          <p:nvPr/>
        </p:nvCxnSpPr>
        <p:spPr bwMode="auto">
          <a:xfrm rot="16200000" flipH="1">
            <a:off x="5998369" y="2512219"/>
            <a:ext cx="1201737" cy="7778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09" name="AutoShape 53"/>
          <p:cNvCxnSpPr>
            <a:cxnSpLocks noChangeShapeType="1"/>
            <a:stCxn id="352297" idx="1"/>
            <a:endCxn id="352290" idx="0"/>
          </p:cNvCxnSpPr>
          <p:nvPr/>
        </p:nvCxnSpPr>
        <p:spPr bwMode="auto">
          <a:xfrm rot="16200000" flipH="1">
            <a:off x="6238082" y="2272506"/>
            <a:ext cx="1204912" cy="12604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10" name="AutoShape 54"/>
          <p:cNvCxnSpPr>
            <a:cxnSpLocks noChangeShapeType="1"/>
            <a:stCxn id="352297" idx="1"/>
            <a:endCxn id="352291" idx="0"/>
          </p:cNvCxnSpPr>
          <p:nvPr/>
        </p:nvCxnSpPr>
        <p:spPr bwMode="auto">
          <a:xfrm rot="16200000" flipH="1">
            <a:off x="6493669" y="2016919"/>
            <a:ext cx="1201737" cy="1768475"/>
          </a:xfrm>
          <a:prstGeom prst="bentConnector3">
            <a:avLst>
              <a:gd name="adj1" fmla="val 4940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11" name="AutoShape 55"/>
          <p:cNvCxnSpPr>
            <a:cxnSpLocks noChangeShapeType="1"/>
            <a:stCxn id="352271" idx="2"/>
            <a:endCxn id="352297" idx="3"/>
          </p:cNvCxnSpPr>
          <p:nvPr/>
        </p:nvCxnSpPr>
        <p:spPr bwMode="auto">
          <a:xfrm rot="5400000" flipH="1" flipV="1">
            <a:off x="4418807" y="2002631"/>
            <a:ext cx="2132012" cy="1450975"/>
          </a:xfrm>
          <a:prstGeom prst="bentConnector5">
            <a:avLst>
              <a:gd name="adj1" fmla="val -10722"/>
              <a:gd name="adj2" fmla="val -46722"/>
              <a:gd name="adj3" fmla="val 11005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12" name="AutoShape 56"/>
          <p:cNvCxnSpPr>
            <a:cxnSpLocks noChangeShapeType="1"/>
            <a:stCxn id="352287" idx="2"/>
            <a:endCxn id="352297" idx="3"/>
          </p:cNvCxnSpPr>
          <p:nvPr/>
        </p:nvCxnSpPr>
        <p:spPr bwMode="auto">
          <a:xfrm rot="16200000" flipV="1">
            <a:off x="5409407" y="2463006"/>
            <a:ext cx="2132012" cy="530225"/>
          </a:xfrm>
          <a:prstGeom prst="bentConnector5">
            <a:avLst>
              <a:gd name="adj1" fmla="val -10722"/>
              <a:gd name="adj2" fmla="val -302699"/>
              <a:gd name="adj3" fmla="val 11005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13" name="AutoShape 57"/>
          <p:cNvCxnSpPr>
            <a:cxnSpLocks noChangeShapeType="1"/>
            <a:stCxn id="352279" idx="2"/>
            <a:endCxn id="352297" idx="3"/>
          </p:cNvCxnSpPr>
          <p:nvPr/>
        </p:nvCxnSpPr>
        <p:spPr bwMode="auto">
          <a:xfrm rot="5400000" flipH="1" flipV="1">
            <a:off x="4914107" y="2497931"/>
            <a:ext cx="2132012" cy="460375"/>
          </a:xfrm>
          <a:prstGeom prst="bentConnector5">
            <a:avLst>
              <a:gd name="adj1" fmla="val -10722"/>
              <a:gd name="adj2" fmla="val -355519"/>
              <a:gd name="adj3" fmla="val 11005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14" name="AutoShape 58"/>
          <p:cNvCxnSpPr>
            <a:cxnSpLocks noChangeShapeType="1"/>
            <a:stCxn id="352297" idx="3"/>
            <a:endCxn id="352295" idx="2"/>
          </p:cNvCxnSpPr>
          <p:nvPr/>
        </p:nvCxnSpPr>
        <p:spPr bwMode="auto">
          <a:xfrm rot="5400000" flipV="1">
            <a:off x="5904707" y="1967706"/>
            <a:ext cx="2132012" cy="1520825"/>
          </a:xfrm>
          <a:prstGeom prst="bentConnector5">
            <a:avLst>
              <a:gd name="adj1" fmla="val -10051"/>
              <a:gd name="adj2" fmla="val 139245"/>
              <a:gd name="adj3" fmla="val 110722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2315" name="Group 59"/>
          <p:cNvGrpSpPr>
            <a:grpSpLocks/>
          </p:cNvGrpSpPr>
          <p:nvPr/>
        </p:nvGrpSpPr>
        <p:grpSpPr bwMode="auto">
          <a:xfrm>
            <a:off x="4191000" y="3471863"/>
            <a:ext cx="3738563" cy="366712"/>
            <a:chOff x="2640" y="2208"/>
            <a:chExt cx="2355" cy="231"/>
          </a:xfrm>
        </p:grpSpPr>
        <p:sp>
          <p:nvSpPr>
            <p:cNvPr id="352316" name="Line 60"/>
            <p:cNvSpPr>
              <a:spLocks noChangeShapeType="1"/>
            </p:cNvSpPr>
            <p:nvPr/>
          </p:nvSpPr>
          <p:spPr bwMode="auto">
            <a:xfrm flipH="1">
              <a:off x="2640" y="2379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17" name="Line 61"/>
            <p:cNvSpPr>
              <a:spLocks noChangeShapeType="1"/>
            </p:cNvSpPr>
            <p:nvPr/>
          </p:nvSpPr>
          <p:spPr bwMode="auto">
            <a:xfrm flipH="1">
              <a:off x="2640" y="2304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18" name="Line 62"/>
            <p:cNvSpPr>
              <a:spLocks noChangeShapeType="1"/>
            </p:cNvSpPr>
            <p:nvPr/>
          </p:nvSpPr>
          <p:spPr bwMode="auto">
            <a:xfrm flipH="1">
              <a:off x="2640" y="2232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19" name="Line 63"/>
            <p:cNvSpPr>
              <a:spLocks noChangeShapeType="1"/>
            </p:cNvSpPr>
            <p:nvPr/>
          </p:nvSpPr>
          <p:spPr bwMode="auto">
            <a:xfrm flipH="1">
              <a:off x="2640" y="2400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0" name="Line 64"/>
            <p:cNvSpPr>
              <a:spLocks noChangeShapeType="1"/>
            </p:cNvSpPr>
            <p:nvPr/>
          </p:nvSpPr>
          <p:spPr bwMode="auto">
            <a:xfrm flipH="1">
              <a:off x="2643" y="2343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1" name="Line 65"/>
            <p:cNvSpPr>
              <a:spLocks noChangeShapeType="1"/>
            </p:cNvSpPr>
            <p:nvPr/>
          </p:nvSpPr>
          <p:spPr bwMode="auto">
            <a:xfrm flipH="1">
              <a:off x="2640" y="2280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2" name="Line 66"/>
            <p:cNvSpPr>
              <a:spLocks noChangeShapeType="1"/>
            </p:cNvSpPr>
            <p:nvPr/>
          </p:nvSpPr>
          <p:spPr bwMode="auto">
            <a:xfrm flipH="1">
              <a:off x="2640" y="2256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3" name="Line 67"/>
            <p:cNvSpPr>
              <a:spLocks noChangeShapeType="1"/>
            </p:cNvSpPr>
            <p:nvPr/>
          </p:nvSpPr>
          <p:spPr bwMode="auto">
            <a:xfrm flipH="1">
              <a:off x="2640" y="2325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4" name="Line 68"/>
            <p:cNvSpPr>
              <a:spLocks noChangeShapeType="1"/>
            </p:cNvSpPr>
            <p:nvPr/>
          </p:nvSpPr>
          <p:spPr bwMode="auto">
            <a:xfrm flipH="1">
              <a:off x="2640" y="2361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5" name="Line 69"/>
            <p:cNvSpPr>
              <a:spLocks noChangeShapeType="1"/>
            </p:cNvSpPr>
            <p:nvPr/>
          </p:nvSpPr>
          <p:spPr bwMode="auto">
            <a:xfrm flipH="1">
              <a:off x="2640" y="2418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6" name="Line 70"/>
            <p:cNvSpPr>
              <a:spLocks noChangeShapeType="1"/>
            </p:cNvSpPr>
            <p:nvPr/>
          </p:nvSpPr>
          <p:spPr bwMode="auto">
            <a:xfrm flipH="1">
              <a:off x="2640" y="2208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7" name="Line 71"/>
            <p:cNvSpPr>
              <a:spLocks noChangeShapeType="1"/>
            </p:cNvSpPr>
            <p:nvPr/>
          </p:nvSpPr>
          <p:spPr bwMode="auto">
            <a:xfrm flipH="1">
              <a:off x="2640" y="2439"/>
              <a:ext cx="235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2328" name="Rectangle 72"/>
          <p:cNvSpPr>
            <a:spLocks noChangeArrowheads="1"/>
          </p:cNvSpPr>
          <p:nvPr/>
        </p:nvSpPr>
        <p:spPr bwMode="auto">
          <a:xfrm>
            <a:off x="5219700" y="5105400"/>
            <a:ext cx="1905000" cy="1524000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  <a:br>
              <a:rPr lang="en-US"/>
            </a:br>
            <a:r>
              <a:rPr lang="en-US"/>
              <a:t>hierarchy</a:t>
            </a:r>
          </a:p>
        </p:txBody>
      </p:sp>
      <p:cxnSp>
        <p:nvCxnSpPr>
          <p:cNvPr id="352329" name="AutoShape 73"/>
          <p:cNvCxnSpPr>
            <a:cxnSpLocks noChangeShapeType="1"/>
            <a:stCxn id="352258" idx="2"/>
            <a:endCxn id="352328" idx="0"/>
          </p:cNvCxnSpPr>
          <p:nvPr/>
        </p:nvCxnSpPr>
        <p:spPr bwMode="auto">
          <a:xfrm rot="5400000">
            <a:off x="5843587" y="4762501"/>
            <a:ext cx="657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30" name="AutoShape 74"/>
          <p:cNvCxnSpPr>
            <a:cxnSpLocks noChangeShapeType="1"/>
            <a:stCxn id="352260" idx="3"/>
            <a:endCxn id="352276" idx="1"/>
          </p:cNvCxnSpPr>
          <p:nvPr/>
        </p:nvCxnSpPr>
        <p:spPr bwMode="auto">
          <a:xfrm>
            <a:off x="3367088" y="2819400"/>
            <a:ext cx="2160587" cy="849313"/>
          </a:xfrm>
          <a:prstGeom prst="bentConnector3">
            <a:avLst>
              <a:gd name="adj1" fmla="val 49671"/>
            </a:avLst>
          </a:prstGeom>
          <a:noFill/>
          <a:ln w="57150">
            <a:solidFill>
              <a:srgbClr val="CC0000"/>
            </a:solidFill>
            <a:miter lim="800000"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31" name="AutoShape 75"/>
          <p:cNvCxnSpPr>
            <a:cxnSpLocks noChangeShapeType="1"/>
            <a:stCxn id="352260" idx="3"/>
            <a:endCxn id="352284" idx="1"/>
          </p:cNvCxnSpPr>
          <p:nvPr/>
        </p:nvCxnSpPr>
        <p:spPr bwMode="auto">
          <a:xfrm>
            <a:off x="3367088" y="2819400"/>
            <a:ext cx="3151187" cy="849313"/>
          </a:xfrm>
          <a:prstGeom prst="bentConnector3">
            <a:avLst>
              <a:gd name="adj1" fmla="val 49773"/>
            </a:avLst>
          </a:prstGeom>
          <a:noFill/>
          <a:ln w="57150">
            <a:solidFill>
              <a:srgbClr val="9900CC"/>
            </a:solidFill>
            <a:miter lim="800000"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332" name="AutoShape 76"/>
          <p:cNvCxnSpPr>
            <a:cxnSpLocks noChangeShapeType="1"/>
            <a:stCxn id="352260" idx="3"/>
            <a:endCxn id="352292" idx="1"/>
          </p:cNvCxnSpPr>
          <p:nvPr/>
        </p:nvCxnSpPr>
        <p:spPr bwMode="auto">
          <a:xfrm>
            <a:off x="3367088" y="2819400"/>
            <a:ext cx="4141787" cy="849313"/>
          </a:xfrm>
          <a:prstGeom prst="bentConnector3">
            <a:avLst>
              <a:gd name="adj1" fmla="val 49829"/>
            </a:avLst>
          </a:prstGeom>
          <a:noFill/>
          <a:ln w="57150">
            <a:solidFill>
              <a:srgbClr val="0000CC"/>
            </a:solidFill>
            <a:miter lim="800000"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AutoShape 5"/>
          <p:cNvSpPr>
            <a:spLocks noChangeArrowheads="1"/>
          </p:cNvSpPr>
          <p:nvPr/>
        </p:nvSpPr>
        <p:spPr bwMode="auto">
          <a:xfrm>
            <a:off x="76200" y="31242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bg1">
              <a:alpha val="8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dirty="0"/>
              <a:t>sequencer</a:t>
            </a:r>
          </a:p>
        </p:txBody>
      </p:sp>
      <p:cxnSp>
        <p:nvCxnSpPr>
          <p:cNvPr id="4" name="Elbow Connector 3"/>
          <p:cNvCxnSpPr>
            <a:stCxn id="352261" idx="3"/>
            <a:endCxn id="352260" idx="1"/>
          </p:cNvCxnSpPr>
          <p:nvPr/>
        </p:nvCxnSpPr>
        <p:spPr bwMode="auto">
          <a:xfrm>
            <a:off x="1524000" y="2247900"/>
            <a:ext cx="381000" cy="571500"/>
          </a:xfrm>
          <a:prstGeom prst="bentConnector3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Elbow Connector 82"/>
          <p:cNvCxnSpPr>
            <a:stCxn id="81" idx="3"/>
            <a:endCxn id="352260" idx="1"/>
          </p:cNvCxnSpPr>
          <p:nvPr/>
        </p:nvCxnSpPr>
        <p:spPr bwMode="auto">
          <a:xfrm flipV="1">
            <a:off x="1524000" y="2819400"/>
            <a:ext cx="381000" cy="647700"/>
          </a:xfrm>
          <a:prstGeom prst="bentConnector3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4518863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speculate on threads?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Yes!</a:t>
            </a:r>
          </a:p>
          <a:p>
            <a:r>
              <a:rPr lang="en-US" dirty="0"/>
              <a:t>But, need to have “heavy” recovery process</a:t>
            </a:r>
          </a:p>
          <a:p>
            <a:pPr lvl="1"/>
            <a:r>
              <a:rPr lang="en-US" dirty="0"/>
              <a:t>LSQ and ROB not deep enough</a:t>
            </a:r>
          </a:p>
          <a:p>
            <a:r>
              <a:rPr lang="en-US" dirty="0"/>
              <a:t>Enter “transactional memory”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507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5485-E704-8148-A378-C5EE6FBF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A7D9-3CF2-E348-B3FC-F4E22A85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 14, Friday, 7-10pm</a:t>
            </a:r>
          </a:p>
          <a:p>
            <a:r>
              <a:rPr lang="en-US" dirty="0"/>
              <a:t>Time won’t be an issue! (3-hours)</a:t>
            </a:r>
          </a:p>
          <a:p>
            <a:r>
              <a:rPr lang="en-US" dirty="0"/>
              <a:t>Will be comprehensive</a:t>
            </a:r>
          </a:p>
          <a:p>
            <a:pPr lvl="1"/>
            <a:r>
              <a:rPr lang="en-US" dirty="0"/>
              <a:t>Will include everything we discussed in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Stay focused throughout remainder of semester</a:t>
            </a:r>
          </a:p>
          <a:p>
            <a:pPr lvl="1"/>
            <a:r>
              <a:rPr lang="en-US" dirty="0"/>
              <a:t>Still have final exam, 2 regular labs, and grad lab!</a:t>
            </a:r>
          </a:p>
          <a:p>
            <a:r>
              <a:rPr lang="en-US" dirty="0"/>
              <a:t>I will take ”progress” into account for final grade assignment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BA00E-AE30-1B4D-83CF-5341D7AD9E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6FF2-876B-A54A-93BC-6B9678C092BE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536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6F48-6D71-334A-B091-C5328D18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CF6E-721C-3444-AE4E-C3CD5F95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December 5 (Wednesday) in normal class</a:t>
            </a:r>
          </a:p>
          <a:p>
            <a:endParaRPr lang="en-US" dirty="0"/>
          </a:p>
          <a:p>
            <a:r>
              <a:rPr lang="en-US" dirty="0"/>
              <a:t>Speaker: </a:t>
            </a:r>
            <a:r>
              <a:rPr lang="en-US" dirty="0" err="1"/>
              <a:t>Hongsup</a:t>
            </a:r>
            <a:r>
              <a:rPr lang="en-US" dirty="0"/>
              <a:t> Shin (Arm Research)</a:t>
            </a:r>
          </a:p>
          <a:p>
            <a:pPr lvl="1"/>
            <a:r>
              <a:rPr lang="en-US" dirty="0"/>
              <a:t>Tentative Title: “A Practical Guide to Machine Learning”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824CB-CA5C-6943-9F2E-F8B11357B8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42AC-EC74-AC40-85A4-BEF10D681B0B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096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 </a:t>
            </a:r>
            <a:r>
              <a:rPr lang="en-US" dirty="0" err="1"/>
              <a:t>eCIS</a:t>
            </a:r>
            <a:r>
              <a:rPr lang="en-US" dirty="0"/>
              <a:t> (electronic Course Instructor Survey)</a:t>
            </a:r>
          </a:p>
          <a:p>
            <a:pPr lvl="1"/>
            <a:r>
              <a:rPr lang="en-US" dirty="0"/>
              <a:t>Open through Dec 10, 2018 (I’ll keep reminding you!)</a:t>
            </a:r>
          </a:p>
          <a:p>
            <a:pPr lvl="1"/>
            <a:r>
              <a:rPr lang="en-US" dirty="0">
                <a:hlinkClick r:id="rId2"/>
              </a:rPr>
              <a:t>https://youtu.be/TIU5_rtEEsY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short video on how to fill them out in a meaningful way</a:t>
            </a:r>
          </a:p>
          <a:p>
            <a:pPr lvl="1"/>
            <a:r>
              <a:rPr lang="en-US" dirty="0">
                <a:hlinkClick r:id="rId3"/>
              </a:rPr>
              <a:t>https://utdirect.utexas.edu/ctl/ecis/index.WBX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Remember that this is my first course, so I’d really like to learn how I am doing and how to make my course better</a:t>
            </a:r>
          </a:p>
          <a:p>
            <a:pPr lvl="1"/>
            <a:r>
              <a:rPr lang="en-US" dirty="0"/>
              <a:t>Please be specific!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406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D0B5-83A1-164B-AF8B-45FD3AC6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46D0-237E-0B41-BE62-B44E1C907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Multi-Processing</a:t>
            </a:r>
          </a:p>
          <a:p>
            <a:r>
              <a:rPr lang="en-US" dirty="0"/>
              <a:t>Cache Coherency</a:t>
            </a:r>
          </a:p>
          <a:p>
            <a:r>
              <a:rPr lang="en-US" dirty="0"/>
              <a:t>Memory Consistency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B6776-8A0C-B745-A4A0-7D507B6C2B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98A09C-1584-4E46-935C-492AB14C1C1B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31F06-F611-7D4B-BDEC-91B12EDC5FF9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87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Organizations for ILP (for multiple ALUs)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Instruction-level parallelism is done by hardware or compiler</a:t>
            </a:r>
          </a:p>
          <a:p>
            <a:pPr lvl="1"/>
            <a:r>
              <a:rPr lang="en-US" dirty="0"/>
              <a:t>Can be extracted from any code</a:t>
            </a:r>
          </a:p>
          <a:p>
            <a:pPr lvl="1"/>
            <a:r>
              <a:rPr lang="en-US" dirty="0"/>
              <a:t>Limited by</a:t>
            </a:r>
          </a:p>
          <a:p>
            <a:pPr lvl="2"/>
            <a:r>
              <a:rPr lang="en-US" dirty="0"/>
              <a:t>Visibility (instruction window)</a:t>
            </a:r>
          </a:p>
          <a:p>
            <a:pPr lvl="2"/>
            <a:r>
              <a:rPr lang="en-US" dirty="0"/>
              <a:t>Fine-grained dependencies</a:t>
            </a:r>
          </a:p>
          <a:p>
            <a:pPr lvl="2"/>
            <a:r>
              <a:rPr lang="en-US" dirty="0"/>
              <a:t>Unknown dependencies</a:t>
            </a:r>
          </a:p>
          <a:p>
            <a:pPr lvl="3"/>
            <a:r>
              <a:rPr lang="en-US" dirty="0"/>
              <a:t>Loads</a:t>
            </a:r>
          </a:p>
          <a:p>
            <a:pPr lvl="3"/>
            <a:r>
              <a:rPr lang="en-US" dirty="0"/>
              <a:t>Branches</a:t>
            </a:r>
          </a:p>
          <a:p>
            <a:pPr lvl="3"/>
            <a:r>
              <a:rPr lang="en-US" dirty="0"/>
              <a:t>…</a:t>
            </a:r>
          </a:p>
        </p:txBody>
      </p:sp>
      <p:sp>
        <p:nvSpPr>
          <p:cNvPr id="5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8B76CB-5B3B-4BFD-B676-6FEBAC156066}" type="slidenum">
              <a:rPr lang="en-US"/>
              <a:pPr/>
              <a:t>9</a:t>
            </a:fld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/>
              <a:t>(c) Derek Chiou &amp; Mattan Erez &amp; Dam Sunwoo</a:t>
            </a:r>
          </a:p>
        </p:txBody>
      </p:sp>
      <p:grpSp>
        <p:nvGrpSpPr>
          <p:cNvPr id="350211" name="Group 3"/>
          <p:cNvGrpSpPr>
            <a:grpSpLocks/>
          </p:cNvGrpSpPr>
          <p:nvPr/>
        </p:nvGrpSpPr>
        <p:grpSpPr bwMode="auto">
          <a:xfrm>
            <a:off x="5562600" y="3962400"/>
            <a:ext cx="838200" cy="319087"/>
            <a:chOff x="2112" y="2784"/>
            <a:chExt cx="528" cy="201"/>
          </a:xfrm>
        </p:grpSpPr>
        <p:sp>
          <p:nvSpPr>
            <p:cNvPr id="350212" name="Freeform 4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13" name="Rectangle 5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14" name="Rectangle 6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15" name="Rectangle 7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16" name="Rectangle 8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17" name="Rectangle 9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18" name="Rectangle 10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50219" name="Group 11"/>
          <p:cNvGrpSpPr>
            <a:grpSpLocks/>
          </p:cNvGrpSpPr>
          <p:nvPr/>
        </p:nvGrpSpPr>
        <p:grpSpPr bwMode="auto">
          <a:xfrm rot="-5400000">
            <a:off x="5676900" y="2552700"/>
            <a:ext cx="609600" cy="990600"/>
            <a:chOff x="3984" y="2573"/>
            <a:chExt cx="288" cy="254"/>
          </a:xfrm>
        </p:grpSpPr>
        <p:sp>
          <p:nvSpPr>
            <p:cNvPr id="350220" name="Rectangle 12"/>
            <p:cNvSpPr>
              <a:spLocks noChangeArrowheads="1"/>
            </p:cNvSpPr>
            <p:nvPr/>
          </p:nvSpPr>
          <p:spPr bwMode="auto">
            <a:xfrm>
              <a:off x="3984" y="2573"/>
              <a:ext cx="288" cy="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21" name="Line 13"/>
            <p:cNvSpPr>
              <a:spLocks noChangeShapeType="1"/>
            </p:cNvSpPr>
            <p:nvPr/>
          </p:nvSpPr>
          <p:spPr bwMode="auto">
            <a:xfrm>
              <a:off x="4224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22" name="Line 14"/>
            <p:cNvSpPr>
              <a:spLocks noChangeShapeType="1"/>
            </p:cNvSpPr>
            <p:nvPr/>
          </p:nvSpPr>
          <p:spPr bwMode="auto">
            <a:xfrm>
              <a:off x="4176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23" name="Line 15"/>
            <p:cNvSpPr>
              <a:spLocks noChangeShapeType="1"/>
            </p:cNvSpPr>
            <p:nvPr/>
          </p:nvSpPr>
          <p:spPr bwMode="auto">
            <a:xfrm>
              <a:off x="4128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24" name="Line 16"/>
            <p:cNvSpPr>
              <a:spLocks noChangeShapeType="1"/>
            </p:cNvSpPr>
            <p:nvPr/>
          </p:nvSpPr>
          <p:spPr bwMode="auto">
            <a:xfrm>
              <a:off x="4080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25" name="Line 17"/>
            <p:cNvSpPr>
              <a:spLocks noChangeShapeType="1"/>
            </p:cNvSpPr>
            <p:nvPr/>
          </p:nvSpPr>
          <p:spPr bwMode="auto">
            <a:xfrm>
              <a:off x="4032" y="2573"/>
              <a:ext cx="0" cy="254"/>
            </a:xfrm>
            <a:prstGeom prst="line">
              <a:avLst/>
            </a:prstGeom>
            <a:noFill/>
            <a:ln w="2857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50226" name="AutoShape 18"/>
          <p:cNvCxnSpPr>
            <a:cxnSpLocks noChangeShapeType="1"/>
            <a:stCxn id="350220" idx="1"/>
            <a:endCxn id="350213" idx="0"/>
          </p:cNvCxnSpPr>
          <p:nvPr/>
        </p:nvCxnSpPr>
        <p:spPr bwMode="auto">
          <a:xfrm rot="5400000">
            <a:off x="5545138" y="3540124"/>
            <a:ext cx="609600" cy="263525"/>
          </a:xfrm>
          <a:prstGeom prst="bentConnector3">
            <a:avLst>
              <a:gd name="adj1" fmla="val 4869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0227" name="AutoShape 19"/>
          <p:cNvCxnSpPr>
            <a:cxnSpLocks noChangeShapeType="1"/>
            <a:stCxn id="350220" idx="1"/>
            <a:endCxn id="350214" idx="0"/>
          </p:cNvCxnSpPr>
          <p:nvPr/>
        </p:nvCxnSpPr>
        <p:spPr bwMode="auto">
          <a:xfrm rot="16200000" flipH="1">
            <a:off x="5800725" y="3548062"/>
            <a:ext cx="606425" cy="244475"/>
          </a:xfrm>
          <a:prstGeom prst="bentConnector3">
            <a:avLst>
              <a:gd name="adj1" fmla="val 486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0228" name="AutoShape 20"/>
          <p:cNvCxnSpPr>
            <a:cxnSpLocks noChangeShapeType="1"/>
            <a:stCxn id="350218" idx="2"/>
            <a:endCxn id="350220" idx="3"/>
          </p:cNvCxnSpPr>
          <p:nvPr/>
        </p:nvCxnSpPr>
        <p:spPr bwMode="auto">
          <a:xfrm rot="5400000" flipH="1" flipV="1">
            <a:off x="5211763" y="3495674"/>
            <a:ext cx="1536700" cy="3175"/>
          </a:xfrm>
          <a:prstGeom prst="bentConnector5">
            <a:avLst>
              <a:gd name="adj1" fmla="val -14875"/>
              <a:gd name="adj2" fmla="val 22900000"/>
              <a:gd name="adj3" fmla="val 11394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0229" name="AutoShape 21"/>
          <p:cNvSpPr>
            <a:spLocks noChangeArrowheads="1"/>
          </p:cNvSpPr>
          <p:nvPr/>
        </p:nvSpPr>
        <p:spPr bwMode="auto">
          <a:xfrm>
            <a:off x="5334000" y="2271712"/>
            <a:ext cx="1600200" cy="24384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grpSp>
        <p:nvGrpSpPr>
          <p:cNvPr id="350230" name="Group 22"/>
          <p:cNvGrpSpPr>
            <a:grpSpLocks/>
          </p:cNvGrpSpPr>
          <p:nvPr/>
        </p:nvGrpSpPr>
        <p:grpSpPr bwMode="auto">
          <a:xfrm>
            <a:off x="4267200" y="6386512"/>
            <a:ext cx="838200" cy="319088"/>
            <a:chOff x="2112" y="2784"/>
            <a:chExt cx="528" cy="201"/>
          </a:xfrm>
        </p:grpSpPr>
        <p:sp>
          <p:nvSpPr>
            <p:cNvPr id="350231" name="Freeform 23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CC9900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32" name="Rectangle 24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33" name="Rectangle 25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34" name="Rectangle 26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35" name="Rectangle 27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36" name="Rectangle 28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37" name="Rectangle 29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CC99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50238" name="Group 30"/>
          <p:cNvGrpSpPr>
            <a:grpSpLocks/>
          </p:cNvGrpSpPr>
          <p:nvPr/>
        </p:nvGrpSpPr>
        <p:grpSpPr bwMode="auto">
          <a:xfrm>
            <a:off x="5257800" y="6386512"/>
            <a:ext cx="838200" cy="319088"/>
            <a:chOff x="2112" y="2784"/>
            <a:chExt cx="528" cy="201"/>
          </a:xfrm>
        </p:grpSpPr>
        <p:sp>
          <p:nvSpPr>
            <p:cNvPr id="350239" name="Freeform 31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CC0000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40" name="Rectangle 32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41" name="Rectangle 33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42" name="Rectangle 34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43" name="Rectangle 35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44" name="Rectangle 36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45" name="Rectangle 37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CC0000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50246" name="Group 38"/>
          <p:cNvGrpSpPr>
            <a:grpSpLocks/>
          </p:cNvGrpSpPr>
          <p:nvPr/>
        </p:nvGrpSpPr>
        <p:grpSpPr bwMode="auto">
          <a:xfrm>
            <a:off x="6248400" y="6386512"/>
            <a:ext cx="838200" cy="319088"/>
            <a:chOff x="2112" y="2784"/>
            <a:chExt cx="528" cy="201"/>
          </a:xfrm>
        </p:grpSpPr>
        <p:sp>
          <p:nvSpPr>
            <p:cNvPr id="350247" name="Freeform 39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9900CC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48" name="Rectangle 40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49" name="Rectangle 41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50" name="Rectangle 42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51" name="Rectangle 43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52" name="Rectangle 44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53" name="Rectangle 45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99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350254" name="Group 46"/>
          <p:cNvGrpSpPr>
            <a:grpSpLocks/>
          </p:cNvGrpSpPr>
          <p:nvPr/>
        </p:nvGrpSpPr>
        <p:grpSpPr bwMode="auto">
          <a:xfrm>
            <a:off x="7239000" y="6386512"/>
            <a:ext cx="838200" cy="319088"/>
            <a:chOff x="2112" y="2784"/>
            <a:chExt cx="528" cy="201"/>
          </a:xfrm>
        </p:grpSpPr>
        <p:sp>
          <p:nvSpPr>
            <p:cNvPr id="350255" name="Freeform 47"/>
            <p:cNvSpPr>
              <a:spLocks/>
            </p:cNvSpPr>
            <p:nvPr/>
          </p:nvSpPr>
          <p:spPr bwMode="auto">
            <a:xfrm rot="5400000" flipV="1">
              <a:off x="2275" y="2621"/>
              <a:ext cx="201" cy="528"/>
            </a:xfrm>
            <a:custGeom>
              <a:avLst/>
              <a:gdLst>
                <a:gd name="T0" fmla="*/ 0 w 97"/>
                <a:gd name="T1" fmla="*/ 0 h 289"/>
                <a:gd name="T2" fmla="*/ 0 w 97"/>
                <a:gd name="T3" fmla="*/ 96 h 289"/>
                <a:gd name="T4" fmla="*/ 48 w 97"/>
                <a:gd name="T5" fmla="*/ 144 h 289"/>
                <a:gd name="T6" fmla="*/ 0 w 97"/>
                <a:gd name="T7" fmla="*/ 192 h 289"/>
                <a:gd name="T8" fmla="*/ 0 w 97"/>
                <a:gd name="T9" fmla="*/ 288 h 289"/>
                <a:gd name="T10" fmla="*/ 96 w 97"/>
                <a:gd name="T11" fmla="*/ 192 h 289"/>
                <a:gd name="T12" fmla="*/ 96 w 97"/>
                <a:gd name="T13" fmla="*/ 96 h 289"/>
                <a:gd name="T14" fmla="*/ 0 w 97"/>
                <a:gd name="T1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89">
                  <a:moveTo>
                    <a:pt x="0" y="0"/>
                  </a:moveTo>
                  <a:lnTo>
                    <a:pt x="0" y="96"/>
                  </a:lnTo>
                  <a:lnTo>
                    <a:pt x="48" y="144"/>
                  </a:lnTo>
                  <a:lnTo>
                    <a:pt x="0" y="192"/>
                  </a:lnTo>
                  <a:lnTo>
                    <a:pt x="0" y="288"/>
                  </a:lnTo>
                  <a:lnTo>
                    <a:pt x="96" y="192"/>
                  </a:lnTo>
                  <a:lnTo>
                    <a:pt x="96" y="96"/>
                  </a:lnTo>
                  <a:lnTo>
                    <a:pt x="0" y="0"/>
                  </a:lnTo>
                </a:path>
              </a:pathLst>
            </a:custGeom>
            <a:solidFill>
              <a:srgbClr val="0000CC"/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56" name="Rectangle 48"/>
            <p:cNvSpPr>
              <a:spLocks noChangeArrowheads="1"/>
            </p:cNvSpPr>
            <p:nvPr/>
          </p:nvSpPr>
          <p:spPr bwMode="auto">
            <a:xfrm>
              <a:off x="2188" y="2793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57" name="Rectangle 49"/>
            <p:cNvSpPr>
              <a:spLocks noChangeArrowheads="1"/>
            </p:cNvSpPr>
            <p:nvPr/>
          </p:nvSpPr>
          <p:spPr bwMode="auto">
            <a:xfrm>
              <a:off x="2508" y="2791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58" name="Rectangle 50"/>
            <p:cNvSpPr>
              <a:spLocks noChangeArrowheads="1"/>
            </p:cNvSpPr>
            <p:nvPr/>
          </p:nvSpPr>
          <p:spPr bwMode="auto">
            <a:xfrm>
              <a:off x="2234" y="2881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59" name="Rectangle 51"/>
            <p:cNvSpPr>
              <a:spLocks noChangeArrowheads="1"/>
            </p:cNvSpPr>
            <p:nvPr/>
          </p:nvSpPr>
          <p:spPr bwMode="auto">
            <a:xfrm>
              <a:off x="2471" y="2881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60" name="Rectangle 52"/>
            <p:cNvSpPr>
              <a:spLocks noChangeArrowheads="1"/>
            </p:cNvSpPr>
            <p:nvPr/>
          </p:nvSpPr>
          <p:spPr bwMode="auto">
            <a:xfrm>
              <a:off x="2353" y="2888"/>
              <a:ext cx="44" cy="29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350261" name="Rectangle 53"/>
            <p:cNvSpPr>
              <a:spLocks noChangeArrowheads="1"/>
            </p:cNvSpPr>
            <p:nvPr/>
          </p:nvSpPr>
          <p:spPr bwMode="auto">
            <a:xfrm>
              <a:off x="2352" y="2945"/>
              <a:ext cx="44" cy="30"/>
            </a:xfrm>
            <a:prstGeom prst="rect">
              <a:avLst/>
            </a:prstGeom>
            <a:solidFill>
              <a:srgbClr val="0000CC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350262" name="Line 54"/>
          <p:cNvSpPr>
            <a:spLocks noChangeShapeType="1"/>
          </p:cNvSpPr>
          <p:nvPr/>
        </p:nvSpPr>
        <p:spPr bwMode="auto">
          <a:xfrm>
            <a:off x="6248400" y="5014912"/>
            <a:ext cx="0" cy="9906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80001"/>
      </p:ext>
    </p:extLst>
  </p:cSld>
  <p:clrMapOvr>
    <a:masterClrMapping/>
  </p:clrMapOvr>
</p:sld>
</file>

<file path=ppt/theme/theme1.xml><?xml version="1.0" encoding="utf-8"?>
<a:theme xmlns:a="http://schemas.openxmlformats.org/drawingml/2006/main" name="460n">
  <a:themeElements>
    <a:clrScheme name="Custom 1">
      <a:dk1>
        <a:srgbClr val="003057"/>
      </a:dk1>
      <a:lt1>
        <a:sysClr val="window" lastClr="FFFFFF"/>
      </a:lt1>
      <a:dk2>
        <a:srgbClr val="115E67"/>
      </a:dk2>
      <a:lt2>
        <a:srgbClr val="D9C89E"/>
      </a:lt2>
      <a:accent1>
        <a:srgbClr val="115E67"/>
      </a:accent1>
      <a:accent2>
        <a:srgbClr val="CB6015"/>
      </a:accent2>
      <a:accent3>
        <a:srgbClr val="7FA9AE"/>
      </a:accent3>
      <a:accent4>
        <a:srgbClr val="A9C47F"/>
      </a:accent4>
      <a:accent5>
        <a:srgbClr val="D9C89E"/>
      </a:accent5>
      <a:accent6>
        <a:srgbClr val="F2A900"/>
      </a:accent6>
      <a:hlink>
        <a:srgbClr val="A9C47F"/>
      </a:hlink>
      <a:folHlink>
        <a:srgbClr val="7FA9AE"/>
      </a:folHlink>
    </a:clrScheme>
    <a:fontScheme name="Default Design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rgbClr val="CC6633"/>
            </a:solidFill>
            <a:effectLst/>
            <a:latin typeface="Century Gothic" pitchFamily="34" charset="0"/>
            <a:cs typeface="Times New Roman" pitchFamily="18" charset="0"/>
          </a:defRPr>
        </a:defPPr>
      </a:lstStyle>
    </a:spDef>
    <a:lnDef>
      <a:spPr bwMode="auto">
        <a:noFill/>
        <a:ln w="222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>
            <a:latin typeface="Lato" panose="020F0502020204030203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60n" id="{1DFFF42F-61EB-4570-BC87-4E7578A67701}" vid="{B05BC2EA-372D-4626-BE42-726909503E5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460n</Template>
  <TotalTime>84319</TotalTime>
  <Words>2372</Words>
  <Application>Microsoft Macintosh PowerPoint</Application>
  <PresentationFormat>On-screen Show (4:3)</PresentationFormat>
  <Paragraphs>587</Paragraphs>
  <Slides>47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Lato</vt:lpstr>
      <vt:lpstr>Arial</vt:lpstr>
      <vt:lpstr>Century Gothic</vt:lpstr>
      <vt:lpstr>Source Sans Pro Light</vt:lpstr>
      <vt:lpstr>Wingdings</vt:lpstr>
      <vt:lpstr>460n</vt:lpstr>
      <vt:lpstr>382N.1: Computer Architecture            Fall 2018: Lecture 22 </vt:lpstr>
      <vt:lpstr>Exam 2</vt:lpstr>
      <vt:lpstr>Exam 2 statistics</vt:lpstr>
      <vt:lpstr>Exam 2 – Per-problem breakdown</vt:lpstr>
      <vt:lpstr>Final Exam</vt:lpstr>
      <vt:lpstr>Guest Lecture</vt:lpstr>
      <vt:lpstr>More Announcements</vt:lpstr>
      <vt:lpstr>Today</vt:lpstr>
      <vt:lpstr>Organizations for ILP (for multiple ALUs)</vt:lpstr>
      <vt:lpstr>Vectors (DLP for multiple ALUs)</vt:lpstr>
      <vt:lpstr>How do we get more parallelism</vt:lpstr>
      <vt:lpstr>MIMD machines (multiple-instruction multiple-data)</vt:lpstr>
      <vt:lpstr>MIMD (symmetric memory processing)</vt:lpstr>
      <vt:lpstr>MIMD (not symmetric)</vt:lpstr>
      <vt:lpstr>Communication</vt:lpstr>
      <vt:lpstr>What is Message Passing?</vt:lpstr>
      <vt:lpstr>What is Shared Memory?</vt:lpstr>
      <vt:lpstr>SMP/CMP: Simple Start</vt:lpstr>
      <vt:lpstr>SMP/CMP Problems</vt:lpstr>
      <vt:lpstr>Coherent Caches</vt:lpstr>
      <vt:lpstr>Review: Loads, Stores and Buses</vt:lpstr>
      <vt:lpstr>Coherent Caches</vt:lpstr>
      <vt:lpstr>Cache coherency</vt:lpstr>
      <vt:lpstr>Cache coherency and memory consistency</vt:lpstr>
      <vt:lpstr>Cache Coherency (2)</vt:lpstr>
      <vt:lpstr>MSI Protocol (writeback cache)</vt:lpstr>
      <vt:lpstr>MSI Protocol (writeback cache)</vt:lpstr>
      <vt:lpstr>Can We Improve MSI?  No One Sharing?</vt:lpstr>
      <vt:lpstr>MESI Protocol (writeback cache)</vt:lpstr>
      <vt:lpstr>Can We Improve MESI?  Skip Memory?</vt:lpstr>
      <vt:lpstr>What if we don’t have a single bus?</vt:lpstr>
      <vt:lpstr>MIMD (not symmetric)</vt:lpstr>
      <vt:lpstr>Memory Consistency Model   (Memory Ordering)</vt:lpstr>
      <vt:lpstr>Cache coherency and memory consistency</vt:lpstr>
      <vt:lpstr>Mutual Exclusion</vt:lpstr>
      <vt:lpstr>Dekker’s Algorithm Pseudo-code</vt:lpstr>
      <vt:lpstr>Memory Consistency Model (Memory Ordering)</vt:lpstr>
      <vt:lpstr>Sequential Consistency Example</vt:lpstr>
      <vt:lpstr>But wait, what about that LSQ?</vt:lpstr>
      <vt:lpstr>Total Store Order (x86)</vt:lpstr>
      <vt:lpstr>Release Consistency and others</vt:lpstr>
      <vt:lpstr>Release Consistency and others</vt:lpstr>
      <vt:lpstr>An OS Issue: Paging</vt:lpstr>
      <vt:lpstr>TLB Coherency Solution</vt:lpstr>
      <vt:lpstr>MIMD (symmetric memory processing)</vt:lpstr>
      <vt:lpstr>Superscalar + multithreading (TLP for multiple ALUs)</vt:lpstr>
      <vt:lpstr>Can we speculate on threads?</vt:lpstr>
    </vt:vector>
  </TitlesOfParts>
  <Company>IBM CUSTOMER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360N: Computer Architecture Spring 2005</dc:title>
  <dc:creator>Derek Chiou</dc:creator>
  <cp:lastModifiedBy>Dam Sunwoo</cp:lastModifiedBy>
  <cp:revision>770</cp:revision>
  <cp:lastPrinted>2017-12-05T21:20:29Z</cp:lastPrinted>
  <dcterms:created xsi:type="dcterms:W3CDTF">2004-11-27T22:24:25Z</dcterms:created>
  <dcterms:modified xsi:type="dcterms:W3CDTF">2018-11-26T22:34:37Z</dcterms:modified>
</cp:coreProperties>
</file>