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9"/>
  </p:notesMasterIdLst>
  <p:handoutMasterIdLst>
    <p:handoutMasterId r:id="rId40"/>
  </p:handoutMasterIdLst>
  <p:sldIdLst>
    <p:sldId id="256" r:id="rId2"/>
    <p:sldId id="1172" r:id="rId3"/>
    <p:sldId id="735" r:id="rId4"/>
    <p:sldId id="1173" r:id="rId5"/>
    <p:sldId id="806" r:id="rId6"/>
    <p:sldId id="809" r:id="rId7"/>
    <p:sldId id="1165" r:id="rId8"/>
    <p:sldId id="811" r:id="rId9"/>
    <p:sldId id="1163" r:id="rId10"/>
    <p:sldId id="812" r:id="rId11"/>
    <p:sldId id="813" r:id="rId12"/>
    <p:sldId id="1164" r:id="rId13"/>
    <p:sldId id="1166" r:id="rId14"/>
    <p:sldId id="814" r:id="rId15"/>
    <p:sldId id="1174" r:id="rId16"/>
    <p:sldId id="815" r:id="rId17"/>
    <p:sldId id="850" r:id="rId18"/>
    <p:sldId id="1171" r:id="rId19"/>
    <p:sldId id="1167" r:id="rId20"/>
    <p:sldId id="1168" r:id="rId21"/>
    <p:sldId id="1169" r:id="rId22"/>
    <p:sldId id="1137" r:id="rId23"/>
    <p:sldId id="1155" r:id="rId24"/>
    <p:sldId id="851" r:id="rId25"/>
    <p:sldId id="1154" r:id="rId26"/>
    <p:sldId id="1153" r:id="rId27"/>
    <p:sldId id="1141" r:id="rId28"/>
    <p:sldId id="1140" r:id="rId29"/>
    <p:sldId id="1142" r:id="rId30"/>
    <p:sldId id="1143" r:id="rId31"/>
    <p:sldId id="1175" r:id="rId32"/>
    <p:sldId id="818" r:id="rId33"/>
    <p:sldId id="819" r:id="rId34"/>
    <p:sldId id="1145" r:id="rId35"/>
    <p:sldId id="1146" r:id="rId36"/>
    <p:sldId id="1170" r:id="rId37"/>
    <p:sldId id="1148" r:id="rId3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ED987-7879-4FCB-B315-0F74327D3F06}">
          <p14:sldIdLst>
            <p14:sldId id="256"/>
            <p14:sldId id="1172"/>
            <p14:sldId id="735"/>
            <p14:sldId id="1173"/>
            <p14:sldId id="806"/>
            <p14:sldId id="809"/>
            <p14:sldId id="1165"/>
            <p14:sldId id="811"/>
            <p14:sldId id="1163"/>
            <p14:sldId id="812"/>
            <p14:sldId id="813"/>
            <p14:sldId id="1164"/>
            <p14:sldId id="1166"/>
            <p14:sldId id="814"/>
            <p14:sldId id="1174"/>
            <p14:sldId id="815"/>
            <p14:sldId id="850"/>
            <p14:sldId id="1171"/>
            <p14:sldId id="1167"/>
            <p14:sldId id="1168"/>
            <p14:sldId id="1169"/>
            <p14:sldId id="1137"/>
            <p14:sldId id="1155"/>
            <p14:sldId id="851"/>
            <p14:sldId id="1154"/>
            <p14:sldId id="1153"/>
            <p14:sldId id="1141"/>
            <p14:sldId id="1140"/>
            <p14:sldId id="1142"/>
            <p14:sldId id="1143"/>
            <p14:sldId id="1175"/>
            <p14:sldId id="818"/>
          </p14:sldIdLst>
        </p14:section>
        <p14:section name="Untitled Section" id="{F6958571-4A15-4364-9A28-2257E9AEEC35}">
          <p14:sldIdLst>
            <p14:sldId id="819"/>
            <p14:sldId id="1145"/>
            <p14:sldId id="1146"/>
            <p14:sldId id="1170"/>
            <p14:sldId id="11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A9AE"/>
    <a:srgbClr val="F4BE97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4" autoAdjust="0"/>
    <p:restoredTop sz="94650"/>
  </p:normalViewPr>
  <p:slideViewPr>
    <p:cSldViewPr>
      <p:cViewPr varScale="1">
        <p:scale>
          <a:sx n="172" d="100"/>
          <a:sy n="172" d="100"/>
        </p:scale>
        <p:origin x="2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D6673-D63A-4382-8F1B-6EE904A7C96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ADBE1-7619-4E9B-9D07-3E1D693618A7}" type="slidenum">
              <a:rPr lang="en-US"/>
              <a:pPr/>
              <a:t>32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697D-7B55-491D-8D51-1E9E1B9CFD96}" type="slidenum">
              <a:rPr lang="en-US"/>
              <a:pPr/>
              <a:t>33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9D50D0-B96E-4D7A-9773-2EF35D1574DF}" type="slidenum">
              <a:rPr lang="en-US"/>
              <a:pPr/>
              <a:t>35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C00B0-D6ED-471B-A99E-6DD85C077644}" type="slidenum">
              <a:rPr lang="en-US"/>
              <a:pPr/>
              <a:t>5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31E2-8274-48E3-893F-0476A90C87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976D1-8386-4805-8D5B-D0E73FE4DD43}" type="slidenum">
              <a:rPr lang="en-US"/>
              <a:pPr/>
              <a:t>10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976D1-8386-4805-8D5B-D0E73FE4DD43}" type="slidenum">
              <a:rPr lang="en-US"/>
              <a:pPr/>
              <a:t>14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976D1-8386-4805-8D5B-D0E73FE4DD43}" type="slidenum">
              <a:rPr lang="en-US"/>
              <a:pPr/>
              <a:t>16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2F62E-44FC-4601-9CB3-4480CED15C8E}" type="slidenum">
              <a:rPr lang="en-US"/>
              <a:pPr/>
              <a:t>22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22238"/>
            <a:ext cx="47244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1775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5113"/>
            <a:ext cx="2133600" cy="242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5320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242887"/>
          </a:xfrm>
        </p:spPr>
        <p:txBody>
          <a:bodyPr/>
          <a:lstStyle>
            <a:lvl1pPr>
              <a:defRPr/>
            </a:lvl1pPr>
          </a:lstStyle>
          <a:p>
            <a:fld id="{2508C49A-AE07-4021-A19E-83941940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3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3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2pPr>
            <a:lvl3pPr>
              <a:buClr>
                <a:schemeClr val="accent2"/>
              </a:buClr>
              <a:defRPr sz="24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2400">
                <a:solidFill>
                  <a:schemeClr val="accent3"/>
                </a:solidFill>
              </a:defRPr>
            </a:lvl4pPr>
            <a:lvl5pPr>
              <a:buClr>
                <a:schemeClr val="accent6"/>
              </a:buClr>
              <a:defRPr sz="24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6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3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6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7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6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6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3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8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4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5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6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4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57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534400" cy="838199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D8AE9BA-8FD7-4D1A-A66A-D5FF7FD5C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>
                <a:solidFill>
                  <a:prstClr val="white">
                    <a:lumMod val="50000"/>
                  </a:prstClr>
                </a:solidFill>
              </a:rPr>
              <a:t>(c) Derek Chiou &amp; Mattan Erez &amp; Dam Sunwoo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76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1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22238"/>
            <a:ext cx="8455025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1775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79525"/>
            <a:ext cx="4264025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7475"/>
            <a:ext cx="4264025" cy="2497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5113"/>
            <a:ext cx="2133600" cy="242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19400" y="6615113"/>
            <a:ext cx="3505200" cy="242887"/>
          </a:xfrm>
        </p:spPr>
        <p:txBody>
          <a:bodyPr/>
          <a:lstStyle>
            <a:lvl1pPr>
              <a:defRPr/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242887"/>
          </a:xfrm>
        </p:spPr>
        <p:txBody>
          <a:bodyPr/>
          <a:lstStyle>
            <a:lvl1pPr>
              <a:defRPr/>
            </a:lvl1pPr>
          </a:lstStyle>
          <a:p>
            <a:fld id="{67E46353-EFE7-43A8-BC4A-EF3845575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75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direct.utexas.edu/ctl/ecis/index.WBX" TargetMode="External"/><Relationship Id="rId2" Type="http://schemas.openxmlformats.org/officeDocument/2006/relationships/hyperlink" Target="https://youtu.be/TIU5_rtEEs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orde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23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r>
              <a:rPr lang="en-US" dirty="0"/>
              <a:t>(Some slides borrowed from Prof.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Improve MSI?  No One Sharing?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to invalidate others if modifying block that no one else has</a:t>
            </a:r>
          </a:p>
          <a:p>
            <a:r>
              <a:rPr lang="en-US" dirty="0"/>
              <a:t>Can reduce number of bus transactions compared to MSI protocol</a:t>
            </a:r>
          </a:p>
          <a:p>
            <a:endParaRPr lang="en-US" dirty="0"/>
          </a:p>
          <a:p>
            <a:r>
              <a:rPr lang="en-US" dirty="0"/>
              <a:t>How do we implement this?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C11B9-D226-42F7-B022-F7A7BDE6923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61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 Protocol (</a:t>
            </a:r>
            <a:r>
              <a:rPr lang="en-US" dirty="0" err="1"/>
              <a:t>writeback</a:t>
            </a:r>
            <a:r>
              <a:rPr lang="en-US" dirty="0"/>
              <a:t> cache)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780822" y="161931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0822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E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I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3"/>
            <a:endCxn id="9" idx="1"/>
          </p:cNvCxnSpPr>
          <p:nvPr/>
        </p:nvCxnSpPr>
        <p:spPr bwMode="auto">
          <a:xfrm rot="5400000">
            <a:off x="799777" y="3895755"/>
            <a:ext cx="2341504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urved Connector 25"/>
          <p:cNvCxnSpPr>
            <a:stCxn id="9" idx="7"/>
            <a:endCxn id="7" idx="5"/>
          </p:cNvCxnSpPr>
          <p:nvPr/>
        </p:nvCxnSpPr>
        <p:spPr bwMode="auto">
          <a:xfrm rot="5400000" flipH="1" flipV="1">
            <a:off x="1715763" y="3895755"/>
            <a:ext cx="2341504" cy="12700"/>
          </a:xfrm>
          <a:prstGeom prst="curvedConnector3">
            <a:avLst>
              <a:gd name="adj1" fmla="val 50000"/>
            </a:avLst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77503" y="3413324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Clean\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9952" y="395473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Own Store</a:t>
            </a:r>
          </a:p>
        </p:txBody>
      </p:sp>
      <p:cxnSp>
        <p:nvCxnSpPr>
          <p:cNvPr id="31" name="Curved Connector 30"/>
          <p:cNvCxnSpPr>
            <a:stCxn id="7" idx="1"/>
            <a:endCxn id="7" idx="7"/>
          </p:cNvCxnSpPr>
          <p:nvPr/>
        </p:nvCxnSpPr>
        <p:spPr bwMode="auto">
          <a:xfrm rot="5400000" flipH="1" flipV="1">
            <a:off x="2428522" y="1351024"/>
            <a:ext cx="12700" cy="915986"/>
          </a:xfrm>
          <a:prstGeom prst="curvedConnector3">
            <a:avLst>
              <a:gd name="adj1" fmla="val 51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9" idx="5"/>
            <a:endCxn id="9" idx="3"/>
          </p:cNvCxnSpPr>
          <p:nvPr/>
        </p:nvCxnSpPr>
        <p:spPr bwMode="auto">
          <a:xfrm rot="5400000">
            <a:off x="2428522" y="5524500"/>
            <a:ext cx="12700" cy="915986"/>
          </a:xfrm>
          <a:prstGeom prst="curvedConnector3">
            <a:avLst>
              <a:gd name="adj1" fmla="val 55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urved Connector 43"/>
          <p:cNvCxnSpPr>
            <a:stCxn id="10" idx="2"/>
            <a:endCxn id="9" idx="6"/>
          </p:cNvCxnSpPr>
          <p:nvPr/>
        </p:nvCxnSpPr>
        <p:spPr bwMode="auto">
          <a:xfrm rot="10800000">
            <a:off x="3076222" y="5524500"/>
            <a:ext cx="271497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>
            <a:cxnSpLocks/>
          </p:cNvCxnSpPr>
          <p:nvPr/>
        </p:nvCxnSpPr>
        <p:spPr bwMode="auto">
          <a:xfrm rot="16200000" flipV="1">
            <a:off x="3329801" y="2281012"/>
            <a:ext cx="2341504" cy="3094392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Curved Connector 65"/>
          <p:cNvCxnSpPr>
            <a:cxnSpLocks/>
          </p:cNvCxnSpPr>
          <p:nvPr/>
        </p:nvCxnSpPr>
        <p:spPr bwMode="auto">
          <a:xfrm>
            <a:off x="3065273" y="2199758"/>
            <a:ext cx="3362678" cy="2609790"/>
          </a:xfrm>
          <a:prstGeom prst="curvedConnector2">
            <a:avLst/>
          </a:prstGeom>
          <a:noFill/>
          <a:ln w="28575" cap="sq" cmpd="sng" algn="ctr">
            <a:solidFill>
              <a:srgbClr val="0099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Curved Connector 68"/>
          <p:cNvCxnSpPr>
            <a:stCxn id="10" idx="7"/>
            <a:endCxn id="10" idx="5"/>
          </p:cNvCxnSpPr>
          <p:nvPr/>
        </p:nvCxnSpPr>
        <p:spPr bwMode="auto">
          <a:xfrm rot="16200000" flipH="1">
            <a:off x="6438900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6982026" y="4415135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load/store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465" y="1152526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Store/Load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18911" y="2449589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9900"/>
                </a:solidFill>
              </a:rPr>
              <a:t>Other Store, </a:t>
            </a:r>
            <a:br>
              <a:rPr lang="en-US" sz="2000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Other Load-E\</a:t>
            </a:r>
            <a:br>
              <a:rPr lang="en-US" sz="2000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WB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8583" y="6215003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load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4386" y="3519024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50805" y="519424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Load-E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764370" y="161931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Curved Connector 57"/>
          <p:cNvCxnSpPr>
            <a:stCxn id="7" idx="6"/>
            <a:endCxn id="39" idx="2"/>
          </p:cNvCxnSpPr>
          <p:nvPr/>
        </p:nvCxnSpPr>
        <p:spPr bwMode="auto">
          <a:xfrm>
            <a:off x="3076222" y="2267010"/>
            <a:ext cx="268814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793346" y="1619310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cxnSp>
        <p:nvCxnSpPr>
          <p:cNvPr id="63" name="Curved Connector 62"/>
          <p:cNvCxnSpPr>
            <a:stCxn id="39" idx="3"/>
            <a:endCxn id="9" idx="6"/>
          </p:cNvCxnSpPr>
          <p:nvPr/>
        </p:nvCxnSpPr>
        <p:spPr bwMode="auto">
          <a:xfrm rot="5400000">
            <a:off x="3115402" y="2685824"/>
            <a:ext cx="2799497" cy="2877855"/>
          </a:xfrm>
          <a:prstGeom prst="curvedConnector2">
            <a:avLst/>
          </a:prstGeom>
          <a:noFill/>
          <a:ln w="28575" cap="sq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Curved Connector 64"/>
          <p:cNvCxnSpPr>
            <a:stCxn id="39" idx="7"/>
            <a:endCxn id="39" idx="5"/>
          </p:cNvCxnSpPr>
          <p:nvPr/>
        </p:nvCxnSpPr>
        <p:spPr bwMode="auto">
          <a:xfrm rot="16200000" flipH="1">
            <a:off x="6412070" y="226701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974683" y="1152526"/>
            <a:ext cx="203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Other, Own load</a:t>
            </a:r>
          </a:p>
        </p:txBody>
      </p:sp>
      <p:cxnSp>
        <p:nvCxnSpPr>
          <p:cNvPr id="70" name="Curved Connector 69"/>
          <p:cNvCxnSpPr>
            <a:stCxn id="39" idx="4"/>
            <a:endCxn id="10" idx="0"/>
          </p:cNvCxnSpPr>
          <p:nvPr/>
        </p:nvCxnSpPr>
        <p:spPr bwMode="auto">
          <a:xfrm rot="16200000" flipH="1">
            <a:off x="5444440" y="3882340"/>
            <a:ext cx="1962090" cy="2683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6268614" y="3413324"/>
            <a:ext cx="1721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Store,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Load-E</a:t>
            </a:r>
          </a:p>
        </p:txBody>
      </p:sp>
      <p:cxnSp>
        <p:nvCxnSpPr>
          <p:cNvPr id="73" name="Curved Connector 72"/>
          <p:cNvCxnSpPr>
            <a:stCxn id="9" idx="5"/>
            <a:endCxn id="10" idx="3"/>
          </p:cNvCxnSpPr>
          <p:nvPr/>
        </p:nvCxnSpPr>
        <p:spPr bwMode="auto">
          <a:xfrm rot="16200000" flipH="1">
            <a:off x="4433711" y="4435297"/>
            <a:ext cx="12700" cy="309439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535433" y="6043016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Store,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Load-E</a:t>
            </a:r>
          </a:p>
        </p:txBody>
      </p:sp>
      <p:cxnSp>
        <p:nvCxnSpPr>
          <p:cNvPr id="82" name="Curved Connector 81"/>
          <p:cNvCxnSpPr>
            <a:stCxn id="9" idx="7"/>
            <a:endCxn id="39" idx="0"/>
          </p:cNvCxnSpPr>
          <p:nvPr/>
        </p:nvCxnSpPr>
        <p:spPr bwMode="auto">
          <a:xfrm rot="5400000" flipH="1" flipV="1">
            <a:off x="2925694" y="1580132"/>
            <a:ext cx="3447197" cy="3525555"/>
          </a:xfrm>
          <a:prstGeom prst="curvedConnector3">
            <a:avLst>
              <a:gd name="adj1" fmla="val 137946"/>
            </a:avLst>
          </a:prstGeom>
          <a:noFill/>
          <a:ln w="28575" cap="sq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031564" y="3974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Other load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95946" y="464373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Own Load-E</a:t>
            </a:r>
          </a:p>
        </p:txBody>
      </p:sp>
      <p:cxnSp>
        <p:nvCxnSpPr>
          <p:cNvPr id="85" name="Curved Connector 84"/>
          <p:cNvCxnSpPr>
            <a:stCxn id="39" idx="1"/>
            <a:endCxn id="7" idx="7"/>
          </p:cNvCxnSpPr>
          <p:nvPr/>
        </p:nvCxnSpPr>
        <p:spPr bwMode="auto">
          <a:xfrm rot="16200000" flipV="1">
            <a:off x="4420296" y="275236"/>
            <a:ext cx="12700" cy="306756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793346" y="1056093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Own Store</a:t>
            </a:r>
          </a:p>
        </p:txBody>
      </p:sp>
    </p:spTree>
    <p:extLst>
      <p:ext uri="{BB962C8B-B14F-4D97-AF65-F5344CB8AC3E}">
        <p14:creationId xmlns:p14="http://schemas.microsoft.com/office/powerpoint/2010/main" val="76397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A80D-B277-A040-A2A2-173D6050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 Protocol (Illinois Protocol [ISCA 1984]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E674-A1FD-E44E-B636-63DB35FA16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 (shared signal)</a:t>
            </a:r>
          </a:p>
          <a:p>
            <a:pPr lvl="1"/>
            <a:r>
              <a:rPr lang="en-US" dirty="0"/>
              <a:t>Determine on a </a:t>
            </a:r>
            <a:r>
              <a:rPr lang="en-US" dirty="0" err="1"/>
              <a:t>BusRd</a:t>
            </a:r>
            <a:r>
              <a:rPr lang="en-US" dirty="0"/>
              <a:t> if any other cache currently holds the data</a:t>
            </a:r>
          </a:p>
          <a:p>
            <a:pPr lvl="2"/>
            <a:r>
              <a:rPr lang="en-US" dirty="0"/>
              <a:t>Wired-OR line</a:t>
            </a:r>
          </a:p>
          <a:p>
            <a:pPr lvl="1"/>
            <a:r>
              <a:rPr lang="en-US" dirty="0" err="1"/>
              <a:t>BusRd</a:t>
            </a:r>
            <a:r>
              <a:rPr lang="en-US" dirty="0"/>
              <a:t>(S):</a:t>
            </a:r>
          </a:p>
          <a:p>
            <a:pPr lvl="2"/>
            <a:r>
              <a:rPr lang="en-US" dirty="0" err="1"/>
              <a:t>BusRd</a:t>
            </a:r>
            <a:r>
              <a:rPr lang="en-US" dirty="0"/>
              <a:t> caused S to be asserted</a:t>
            </a:r>
          </a:p>
          <a:p>
            <a:pPr lvl="1"/>
            <a:r>
              <a:rPr lang="en-US" dirty="0" err="1"/>
              <a:t>BusRd</a:t>
            </a:r>
            <a:r>
              <a:rPr lang="en-US" dirty="0"/>
              <a:t>(S):</a:t>
            </a:r>
          </a:p>
          <a:p>
            <a:pPr lvl="2"/>
            <a:r>
              <a:rPr lang="en-US" dirty="0" err="1"/>
              <a:t>BusRd</a:t>
            </a:r>
            <a:r>
              <a:rPr lang="en-US" dirty="0"/>
              <a:t> didn’t cause S to be asserted</a:t>
            </a:r>
          </a:p>
          <a:p>
            <a:r>
              <a:rPr lang="en-US" dirty="0"/>
              <a:t>Flush’</a:t>
            </a:r>
          </a:p>
          <a:p>
            <a:pPr lvl="1"/>
            <a:r>
              <a:rPr lang="en-US" dirty="0"/>
              <a:t>Flushed only if “cache-to-cache sharing” is in use</a:t>
            </a:r>
          </a:p>
          <a:p>
            <a:pPr lvl="1"/>
            <a:r>
              <a:rPr lang="en-US" dirty="0"/>
              <a:t>Otherwise, no action (--)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CAE-43E1-1946-B5D5-54F09AFBA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E70CB-2641-EE4C-8665-6174C25C513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3058-2B83-D44F-8597-B128531F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56" y="1083602"/>
            <a:ext cx="5448544" cy="553728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541AFD4-6F5C-3E49-BE7F-636E7F2B9575}"/>
              </a:ext>
            </a:extLst>
          </p:cNvPr>
          <p:cNvSpPr txBox="1">
            <a:spLocks/>
          </p:cNvSpPr>
          <p:nvPr/>
        </p:nvSpPr>
        <p:spPr bwMode="auto">
          <a:xfrm>
            <a:off x="1600200" y="3276600"/>
            <a:ext cx="1219200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0000"/>
              </a:lnSpc>
              <a:spcBef>
                <a:spcPts val="65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entury Gothic" pitchFamily="34" charset="0"/>
              <a:buChar char="•"/>
              <a:defRPr sz="2800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entury Gothic" pitchFamily="34" charset="0"/>
              <a:buChar char="–"/>
              <a:defRPr sz="24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entury Gothic" pitchFamily="34" charset="0"/>
              <a:buChar char="•"/>
              <a:defRPr sz="2000">
                <a:solidFill>
                  <a:schemeClr val="accent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–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•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9pPr>
          </a:lstStyle>
          <a:p>
            <a:endParaRPr lang="en-US" kern="0" dirty="0"/>
          </a:p>
          <a:p>
            <a:pPr marL="457200" lvl="1" indent="0">
              <a:buNone/>
            </a:pPr>
            <a:r>
              <a:rPr lang="en-US" kern="0" dirty="0"/>
              <a:t>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E8CB7-9FBE-9349-BD20-B70D8BAC6802}"/>
              </a:ext>
            </a:extLst>
          </p:cNvPr>
          <p:cNvSpPr/>
          <p:nvPr/>
        </p:nvSpPr>
        <p:spPr bwMode="auto">
          <a:xfrm>
            <a:off x="5962528" y="2453746"/>
            <a:ext cx="914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AC994-F8D4-3A45-8102-7E387DD23599}"/>
              </a:ext>
            </a:extLst>
          </p:cNvPr>
          <p:cNvSpPr/>
          <p:nvPr/>
        </p:nvSpPr>
        <p:spPr bwMode="auto">
          <a:xfrm>
            <a:off x="5181600" y="4572000"/>
            <a:ext cx="9144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D5DA9-FF55-474C-9DB4-C618556DAE89}"/>
              </a:ext>
            </a:extLst>
          </p:cNvPr>
          <p:cNvSpPr txBox="1"/>
          <p:nvPr/>
        </p:nvSpPr>
        <p:spPr>
          <a:xfrm>
            <a:off x="6371638" y="6506436"/>
            <a:ext cx="277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[Diagram from Culler/Singh 97]</a:t>
            </a:r>
          </a:p>
        </p:txBody>
      </p:sp>
    </p:spTree>
    <p:extLst>
      <p:ext uri="{BB962C8B-B14F-4D97-AF65-F5344CB8AC3E}">
        <p14:creationId xmlns:p14="http://schemas.microsoft.com/office/powerpoint/2010/main" val="50225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FFF465-E6E4-4B45-832E-9B4C22CE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MESI Tradeoffs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A3833-FF12-1144-A5B5-9FADB49D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 downgrade from M go to S or I?</a:t>
            </a:r>
          </a:p>
          <a:p>
            <a:pPr lvl="1"/>
            <a:r>
              <a:rPr lang="en-US" dirty="0"/>
              <a:t>S: If data is likely to be reused (before it is written to by another processor)</a:t>
            </a:r>
          </a:p>
          <a:p>
            <a:pPr lvl="1"/>
            <a:r>
              <a:rPr lang="en-US" dirty="0"/>
              <a:t>I: if data is likely to be not reused (before it written to by another)</a:t>
            </a:r>
          </a:p>
          <a:p>
            <a:endParaRPr lang="en-US" dirty="0"/>
          </a:p>
          <a:p>
            <a:r>
              <a:rPr lang="en-US" dirty="0"/>
              <a:t>Cache-to-cache transfer</a:t>
            </a:r>
          </a:p>
          <a:p>
            <a:pPr lvl="1"/>
            <a:r>
              <a:rPr lang="en-US" dirty="0"/>
              <a:t>On a </a:t>
            </a:r>
            <a:r>
              <a:rPr lang="en-US" dirty="0" err="1"/>
              <a:t>BusRd</a:t>
            </a:r>
            <a:r>
              <a:rPr lang="en-US" dirty="0"/>
              <a:t>, should data come from another cache or memory</a:t>
            </a:r>
          </a:p>
          <a:p>
            <a:pPr lvl="1"/>
            <a:r>
              <a:rPr lang="en-US" dirty="0"/>
              <a:t>Another cache</a:t>
            </a:r>
          </a:p>
          <a:p>
            <a:pPr lvl="2"/>
            <a:r>
              <a:rPr lang="en-US" dirty="0"/>
              <a:t>May be faster, if memory is slow or highly contended</a:t>
            </a:r>
          </a:p>
          <a:p>
            <a:pPr lvl="1"/>
            <a:r>
              <a:rPr lang="en-US" dirty="0"/>
              <a:t>Memory</a:t>
            </a:r>
          </a:p>
          <a:p>
            <a:pPr lvl="2"/>
            <a:r>
              <a:rPr lang="en-US" dirty="0"/>
              <a:t>Simpler: no need to wait to see if cache has data first</a:t>
            </a:r>
          </a:p>
          <a:p>
            <a:pPr lvl="2"/>
            <a:r>
              <a:rPr lang="en-US" dirty="0"/>
              <a:t>Less contention at the other caches</a:t>
            </a:r>
          </a:p>
          <a:p>
            <a:pPr lvl="2"/>
            <a:r>
              <a:rPr lang="en-US" dirty="0"/>
              <a:t>Requires writeback on M downgrade (sometimes unnecessarily)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6E397-8A4B-F34E-A542-280FC0A2F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B3F87AD-1B09-4106-B498-C90F07B9EFA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8724-57B7-C043-A483-C796679E7ED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4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Improve MESI?  Skip Memory?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MOESI</a:t>
            </a:r>
          </a:p>
          <a:p>
            <a:pPr lvl="1"/>
            <a:r>
              <a:rPr lang="en-US" dirty="0"/>
              <a:t>Add </a:t>
            </a:r>
            <a:r>
              <a:rPr lang="en-US" b="1" dirty="0"/>
              <a:t>Owned</a:t>
            </a:r>
            <a:r>
              <a:rPr lang="en-US" dirty="0"/>
              <a:t> (O) state (dirty AND shared)</a:t>
            </a:r>
          </a:p>
          <a:p>
            <a:pPr lvl="1"/>
            <a:r>
              <a:rPr lang="en-US" dirty="0"/>
              <a:t>Cache can reply with value on behalf of memory</a:t>
            </a:r>
          </a:p>
          <a:p>
            <a:pPr lvl="2"/>
            <a:r>
              <a:rPr lang="en-US" dirty="0"/>
              <a:t>Owned cache line must respond with data</a:t>
            </a:r>
          </a:p>
          <a:p>
            <a:pPr lvl="1"/>
            <a:r>
              <a:rPr lang="en-US" dirty="0"/>
              <a:t>Modified is </a:t>
            </a:r>
            <a:r>
              <a:rPr lang="en-US" i="1" dirty="0"/>
              <a:t>only</a:t>
            </a:r>
            <a:r>
              <a:rPr lang="en-US" dirty="0"/>
              <a:t> copy and dirty</a:t>
            </a:r>
          </a:p>
          <a:p>
            <a:pPr lvl="1"/>
            <a:r>
              <a:rPr lang="en-US" dirty="0"/>
              <a:t>Owned </a:t>
            </a:r>
            <a:r>
              <a:rPr lang="en-US" i="1" dirty="0"/>
              <a:t>is</a:t>
            </a:r>
            <a:r>
              <a:rPr lang="en-US" dirty="0"/>
              <a:t> dirty. Owned has exclusive right to make changes</a:t>
            </a:r>
          </a:p>
          <a:p>
            <a:pPr lvl="1"/>
            <a:r>
              <a:rPr lang="en-US" dirty="0"/>
              <a:t>Shared </a:t>
            </a:r>
            <a:r>
              <a:rPr lang="en-US" i="1" dirty="0"/>
              <a:t>can</a:t>
            </a:r>
            <a:r>
              <a:rPr lang="en-US" dirty="0"/>
              <a:t> be dirty. No permission to make changes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MESIF (Intel)</a:t>
            </a:r>
          </a:p>
          <a:p>
            <a:pPr lvl="1"/>
            <a:r>
              <a:rPr lang="en-US" dirty="0"/>
              <a:t>Add </a:t>
            </a:r>
            <a:r>
              <a:rPr lang="en-US" b="1" dirty="0"/>
              <a:t>Forward</a:t>
            </a:r>
            <a:r>
              <a:rPr lang="en-US" dirty="0"/>
              <a:t> (F) state</a:t>
            </a:r>
          </a:p>
          <a:p>
            <a:pPr lvl="2"/>
            <a:r>
              <a:rPr lang="en-US" dirty="0"/>
              <a:t>Special form of S state. Designated responder for requests for given line</a:t>
            </a:r>
          </a:p>
          <a:p>
            <a:pPr lvl="1"/>
            <a:r>
              <a:rPr lang="en-US" dirty="0"/>
              <a:t>Cache can reply on behalf of memory, </a:t>
            </a:r>
            <a:r>
              <a:rPr lang="en-US" b="1" i="1" dirty="0"/>
              <a:t>if clean</a:t>
            </a:r>
          </a:p>
          <a:p>
            <a:pPr lvl="1"/>
            <a:r>
              <a:rPr lang="en-US" dirty="0"/>
              <a:t>F is clean (may be discarded at any time without notice)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C11B9-D226-42F7-B022-F7A7BDE6923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60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A92A-094A-5044-B85D-6FF5ABA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1140-1CD8-F641-91DF-AA6F9203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snoopers must snoop bus transactions</a:t>
            </a:r>
          </a:p>
          <a:p>
            <a:pPr lvl="1"/>
            <a:r>
              <a:rPr lang="en-US" dirty="0"/>
              <a:t>Snoopers then look up their corresponding cache tag to check whether it has the same cache block</a:t>
            </a:r>
          </a:p>
          <a:p>
            <a:pPr lvl="1"/>
            <a:r>
              <a:rPr lang="en-US" dirty="0"/>
              <a:t>In many cases, caches do not have the cache block</a:t>
            </a:r>
          </a:p>
          <a:p>
            <a:pPr lvl="2"/>
            <a:r>
              <a:rPr lang="en-US" dirty="0"/>
              <a:t>Well-optimized parallel program doesn’t share much data among threads</a:t>
            </a:r>
          </a:p>
          <a:p>
            <a:pPr lvl="1"/>
            <a:r>
              <a:rPr lang="en-US" dirty="0"/>
              <a:t>Tag lookup disturbs cache accesses by CPU and incurs power consumption</a:t>
            </a:r>
          </a:p>
          <a:p>
            <a:r>
              <a:rPr lang="en-US" dirty="0"/>
              <a:t>Snoop filters can reduce unnecessary snooping</a:t>
            </a:r>
          </a:p>
          <a:p>
            <a:pPr lvl="1"/>
            <a:r>
              <a:rPr lang="en-US" dirty="0"/>
              <a:t>Directory-based structures that have less lookup costs than cache lookup.</a:t>
            </a:r>
          </a:p>
          <a:p>
            <a:pPr lvl="2"/>
            <a:r>
              <a:rPr lang="en-US" dirty="0"/>
              <a:t>Monitors all coherent traffic to keep track of coherency state of cache blocks</a:t>
            </a:r>
          </a:p>
          <a:p>
            <a:pPr lvl="1"/>
            <a:r>
              <a:rPr lang="en-US" dirty="0"/>
              <a:t>Source filter</a:t>
            </a:r>
          </a:p>
          <a:p>
            <a:pPr lvl="2"/>
            <a:r>
              <a:rPr lang="en-US" dirty="0"/>
              <a:t>Filters coherence requests before they reach interconnect</a:t>
            </a:r>
          </a:p>
          <a:p>
            <a:pPr lvl="1"/>
            <a:r>
              <a:rPr lang="en-US" dirty="0"/>
              <a:t>Destination filter</a:t>
            </a:r>
          </a:p>
          <a:p>
            <a:pPr lvl="2"/>
            <a:r>
              <a:rPr lang="en-US" dirty="0"/>
              <a:t>Filters from destination side of coherence transaction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21CA-2CC8-8044-82C0-0A86D499F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877B-856B-9E4C-A699-1E31A87AB22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52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have a single bus?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shared memory</a:t>
            </a:r>
          </a:p>
          <a:p>
            <a:r>
              <a:rPr lang="en-US" dirty="0"/>
              <a:t>Use “directory protocol”</a:t>
            </a:r>
          </a:p>
          <a:p>
            <a:pPr lvl="1"/>
            <a:r>
              <a:rPr lang="en-US" dirty="0"/>
              <a:t>Can still implement MESI/MOESI/MESIF</a:t>
            </a:r>
          </a:p>
          <a:p>
            <a:r>
              <a:rPr lang="en-US" dirty="0"/>
              <a:t>Each memory location has a home node and directory to track its state and where the data lives</a:t>
            </a:r>
          </a:p>
          <a:p>
            <a:r>
              <a:rPr lang="en-US" dirty="0"/>
              <a:t>Conceptually shared memory over message passing</a:t>
            </a:r>
          </a:p>
          <a:p>
            <a:pPr lvl="1"/>
            <a:r>
              <a:rPr lang="en-US" dirty="0"/>
              <a:t>Distributed shared memory</a:t>
            </a:r>
          </a:p>
          <a:p>
            <a:pPr lvl="1"/>
            <a:r>
              <a:rPr lang="en-US" dirty="0"/>
              <a:t>Bus after memory yet still single address space</a:t>
            </a:r>
          </a:p>
          <a:p>
            <a:r>
              <a:rPr lang="en-US" dirty="0"/>
              <a:t>Directory: Single point of serialization per block</a:t>
            </a:r>
          </a:p>
          <a:p>
            <a:pPr lvl="1"/>
            <a:r>
              <a:rPr lang="en-US" dirty="0"/>
              <a:t>Snoopy Bus: Single point of serialization for all accesses</a:t>
            </a:r>
          </a:p>
          <a:p>
            <a:r>
              <a:rPr lang="en-US" dirty="0"/>
              <a:t>Many many complications and opportunities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C11B9-D226-42F7-B022-F7A7BDE6923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94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(not symmetric)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12192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9" name="AutoShape 4"/>
          <p:cNvCxnSpPr>
            <a:cxnSpLocks noChangeShapeType="1"/>
            <a:stCxn id="108" idx="2"/>
            <a:endCxn id="132" idx="0"/>
          </p:cNvCxnSpPr>
          <p:nvPr/>
        </p:nvCxnSpPr>
        <p:spPr bwMode="auto">
          <a:xfrm rot="5400000">
            <a:off x="18430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0" name="Group 5"/>
          <p:cNvGrpSpPr>
            <a:grpSpLocks/>
          </p:cNvGrpSpPr>
          <p:nvPr/>
        </p:nvGrpSpPr>
        <p:grpSpPr bwMode="auto">
          <a:xfrm>
            <a:off x="1143000" y="2971800"/>
            <a:ext cx="1600200" cy="2438400"/>
            <a:chOff x="3792" y="1152"/>
            <a:chExt cx="1008" cy="1536"/>
          </a:xfrm>
        </p:grpSpPr>
        <p:grpSp>
          <p:nvGrpSpPr>
            <p:cNvPr id="111" name="Group 6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23" name="Freeform 7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99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8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5" name="Rectangle 9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6" name="Rectangle 10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7" name="Rectangle 11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8" name="Rectangle 12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9" name="Rectangle 13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12" name="Group 14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17" name="Rectangle 15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8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9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3" name="AutoShape 21"/>
            <p:cNvCxnSpPr>
              <a:cxnSpLocks noChangeShapeType="1"/>
              <a:stCxn id="117" idx="1"/>
              <a:endCxn id="124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22"/>
            <p:cNvCxnSpPr>
              <a:cxnSpLocks noChangeShapeType="1"/>
              <a:stCxn id="117" idx="1"/>
              <a:endCxn id="125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23"/>
            <p:cNvCxnSpPr>
              <a:cxnSpLocks noChangeShapeType="1"/>
              <a:stCxn id="129" idx="2"/>
              <a:endCxn id="117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AutoShape 24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30" name="Rectangle 25"/>
          <p:cNvSpPr>
            <a:spLocks noChangeArrowheads="1"/>
          </p:cNvSpPr>
          <p:nvPr/>
        </p:nvSpPr>
        <p:spPr bwMode="auto">
          <a:xfrm>
            <a:off x="1219200" y="5734050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131" name="AutoShape 26"/>
          <p:cNvCxnSpPr>
            <a:cxnSpLocks noChangeShapeType="1"/>
            <a:stCxn id="116" idx="2"/>
            <a:endCxn id="130" idx="0"/>
          </p:cNvCxnSpPr>
          <p:nvPr/>
        </p:nvCxnSpPr>
        <p:spPr bwMode="auto">
          <a:xfrm rot="5400000">
            <a:off x="1795462" y="5572126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AutoShape 27"/>
          <p:cNvSpPr>
            <a:spLocks noChangeArrowheads="1"/>
          </p:cNvSpPr>
          <p:nvPr/>
        </p:nvSpPr>
        <p:spPr bwMode="auto">
          <a:xfrm>
            <a:off x="12192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33" name="AutoShape 28"/>
          <p:cNvCxnSpPr>
            <a:cxnSpLocks noChangeShapeType="1"/>
            <a:stCxn id="132" idx="2"/>
            <a:endCxn id="116" idx="0"/>
          </p:cNvCxnSpPr>
          <p:nvPr/>
        </p:nvCxnSpPr>
        <p:spPr bwMode="auto">
          <a:xfrm rot="5400000">
            <a:off x="18430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2971800" y="2971800"/>
            <a:ext cx="1600200" cy="2438400"/>
            <a:chOff x="3792" y="1152"/>
            <a:chExt cx="1008" cy="1536"/>
          </a:xfrm>
        </p:grpSpPr>
        <p:grpSp>
          <p:nvGrpSpPr>
            <p:cNvPr id="135" name="Group 30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47" name="Freeform 31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32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49" name="Rectangle 33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0" name="Rectangle 34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1" name="Rectangle 35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2" name="Rectangle 36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3" name="Rectangle 37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36" name="Group 38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41" name="Rectangle 39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40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41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2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3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44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7" name="AutoShape 45"/>
            <p:cNvCxnSpPr>
              <a:cxnSpLocks noChangeShapeType="1"/>
              <a:stCxn id="141" idx="1"/>
              <a:endCxn id="148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46"/>
            <p:cNvCxnSpPr>
              <a:cxnSpLocks noChangeShapeType="1"/>
              <a:stCxn id="141" idx="1"/>
              <a:endCxn id="149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47"/>
            <p:cNvCxnSpPr>
              <a:cxnSpLocks noChangeShapeType="1"/>
              <a:stCxn id="153" idx="2"/>
              <a:endCxn id="141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AutoShape 48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54" name="AutoShape 49"/>
          <p:cNvSpPr>
            <a:spLocks noChangeArrowheads="1"/>
          </p:cNvSpPr>
          <p:nvPr/>
        </p:nvSpPr>
        <p:spPr bwMode="auto">
          <a:xfrm>
            <a:off x="30480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55" name="AutoShape 50"/>
          <p:cNvCxnSpPr>
            <a:cxnSpLocks noChangeShapeType="1"/>
            <a:stCxn id="154" idx="2"/>
            <a:endCxn id="140" idx="0"/>
          </p:cNvCxnSpPr>
          <p:nvPr/>
        </p:nvCxnSpPr>
        <p:spPr bwMode="auto">
          <a:xfrm rot="5400000">
            <a:off x="36718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51"/>
          <p:cNvGrpSpPr>
            <a:grpSpLocks/>
          </p:cNvGrpSpPr>
          <p:nvPr/>
        </p:nvGrpSpPr>
        <p:grpSpPr bwMode="auto">
          <a:xfrm>
            <a:off x="4876800" y="2971800"/>
            <a:ext cx="1600200" cy="2438400"/>
            <a:chOff x="3792" y="1152"/>
            <a:chExt cx="1008" cy="1536"/>
          </a:xfrm>
        </p:grpSpPr>
        <p:grpSp>
          <p:nvGrpSpPr>
            <p:cNvPr id="157" name="Group 52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69" name="Freeform 53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54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1" name="Rectangle 55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2" name="Rectangle 56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3" name="Rectangle 57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4" name="Rectangle 58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5" name="Rectangle 59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58" name="Group 60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63" name="Rectangle 61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62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3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64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65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66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9" name="AutoShape 67"/>
            <p:cNvCxnSpPr>
              <a:cxnSpLocks noChangeShapeType="1"/>
              <a:stCxn id="163" idx="1"/>
              <a:endCxn id="170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68"/>
            <p:cNvCxnSpPr>
              <a:cxnSpLocks noChangeShapeType="1"/>
              <a:stCxn id="163" idx="1"/>
              <a:endCxn id="171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69"/>
            <p:cNvCxnSpPr>
              <a:cxnSpLocks noChangeShapeType="1"/>
              <a:stCxn id="175" idx="2"/>
              <a:endCxn id="163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AutoShape 70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76" name="AutoShape 71"/>
          <p:cNvSpPr>
            <a:spLocks noChangeArrowheads="1"/>
          </p:cNvSpPr>
          <p:nvPr/>
        </p:nvSpPr>
        <p:spPr bwMode="auto">
          <a:xfrm>
            <a:off x="49530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77" name="AutoShape 72"/>
          <p:cNvCxnSpPr>
            <a:cxnSpLocks noChangeShapeType="1"/>
            <a:stCxn id="176" idx="2"/>
            <a:endCxn id="162" idx="0"/>
          </p:cNvCxnSpPr>
          <p:nvPr/>
        </p:nvCxnSpPr>
        <p:spPr bwMode="auto">
          <a:xfrm rot="5400000">
            <a:off x="55768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" name="Group 73"/>
          <p:cNvGrpSpPr>
            <a:grpSpLocks/>
          </p:cNvGrpSpPr>
          <p:nvPr/>
        </p:nvGrpSpPr>
        <p:grpSpPr bwMode="auto">
          <a:xfrm>
            <a:off x="6705600" y="2971800"/>
            <a:ext cx="1600200" cy="2438400"/>
            <a:chOff x="3792" y="1152"/>
            <a:chExt cx="1008" cy="1536"/>
          </a:xfrm>
        </p:grpSpPr>
        <p:grpSp>
          <p:nvGrpSpPr>
            <p:cNvPr id="179" name="Group 74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91" name="Freeform 75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76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3" name="Rectangle 77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4" name="Rectangle 78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5" name="Rectangle 79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6" name="Rectangle 80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7" name="Rectangle 81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80" name="Group 82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85" name="Rectangle 83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84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85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86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87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88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1" name="AutoShape 89"/>
            <p:cNvCxnSpPr>
              <a:cxnSpLocks noChangeShapeType="1"/>
              <a:stCxn id="185" idx="1"/>
              <a:endCxn id="192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AutoShape 90"/>
            <p:cNvCxnSpPr>
              <a:cxnSpLocks noChangeShapeType="1"/>
              <a:stCxn id="185" idx="1"/>
              <a:endCxn id="193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AutoShape 91"/>
            <p:cNvCxnSpPr>
              <a:cxnSpLocks noChangeShapeType="1"/>
              <a:stCxn id="197" idx="2"/>
              <a:endCxn id="185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AutoShape 92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98" name="AutoShape 93"/>
          <p:cNvSpPr>
            <a:spLocks noChangeArrowheads="1"/>
          </p:cNvSpPr>
          <p:nvPr/>
        </p:nvSpPr>
        <p:spPr bwMode="auto">
          <a:xfrm>
            <a:off x="67818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99" name="AutoShape 94"/>
          <p:cNvCxnSpPr>
            <a:cxnSpLocks noChangeShapeType="1"/>
            <a:stCxn id="198" idx="2"/>
            <a:endCxn id="184" idx="0"/>
          </p:cNvCxnSpPr>
          <p:nvPr/>
        </p:nvCxnSpPr>
        <p:spPr bwMode="auto">
          <a:xfrm rot="5400000">
            <a:off x="74056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" name="Line 95"/>
          <p:cNvSpPr>
            <a:spLocks noChangeShapeType="1"/>
          </p:cNvSpPr>
          <p:nvPr/>
        </p:nvSpPr>
        <p:spPr bwMode="auto">
          <a:xfrm>
            <a:off x="1600200" y="67818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AutoShape 96"/>
          <p:cNvSpPr>
            <a:spLocks noChangeArrowheads="1"/>
          </p:cNvSpPr>
          <p:nvPr/>
        </p:nvSpPr>
        <p:spPr bwMode="auto">
          <a:xfrm>
            <a:off x="30480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2" name="AutoShape 97"/>
          <p:cNvCxnSpPr>
            <a:cxnSpLocks noChangeShapeType="1"/>
            <a:stCxn id="201" idx="2"/>
          </p:cNvCxnSpPr>
          <p:nvPr/>
        </p:nvCxnSpPr>
        <p:spPr bwMode="auto">
          <a:xfrm rot="5400000">
            <a:off x="36718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AutoShape 98"/>
          <p:cNvSpPr>
            <a:spLocks noChangeArrowheads="1"/>
          </p:cNvSpPr>
          <p:nvPr/>
        </p:nvSpPr>
        <p:spPr bwMode="auto">
          <a:xfrm>
            <a:off x="49530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4" name="AutoShape 99"/>
          <p:cNvCxnSpPr>
            <a:cxnSpLocks noChangeShapeType="1"/>
            <a:stCxn id="203" idx="2"/>
          </p:cNvCxnSpPr>
          <p:nvPr/>
        </p:nvCxnSpPr>
        <p:spPr bwMode="auto">
          <a:xfrm rot="5400000">
            <a:off x="55768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AutoShape 100"/>
          <p:cNvSpPr>
            <a:spLocks noChangeArrowheads="1"/>
          </p:cNvSpPr>
          <p:nvPr/>
        </p:nvSpPr>
        <p:spPr bwMode="auto">
          <a:xfrm>
            <a:off x="67818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6" name="AutoShape 101"/>
          <p:cNvCxnSpPr>
            <a:cxnSpLocks noChangeShapeType="1"/>
            <a:stCxn id="205" idx="2"/>
          </p:cNvCxnSpPr>
          <p:nvPr/>
        </p:nvCxnSpPr>
        <p:spPr bwMode="auto">
          <a:xfrm rot="5400000">
            <a:off x="74056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Rectangle 102"/>
          <p:cNvSpPr>
            <a:spLocks noChangeArrowheads="1"/>
          </p:cNvSpPr>
          <p:nvPr/>
        </p:nvSpPr>
        <p:spPr bwMode="auto">
          <a:xfrm>
            <a:off x="30480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08" name="AutoShape 103"/>
          <p:cNvCxnSpPr>
            <a:cxnSpLocks noChangeShapeType="1"/>
            <a:endCxn id="207" idx="0"/>
          </p:cNvCxnSpPr>
          <p:nvPr/>
        </p:nvCxnSpPr>
        <p:spPr bwMode="auto">
          <a:xfrm rot="5400000">
            <a:off x="36242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Rectangle 104"/>
          <p:cNvSpPr>
            <a:spLocks noChangeArrowheads="1"/>
          </p:cNvSpPr>
          <p:nvPr/>
        </p:nvSpPr>
        <p:spPr bwMode="auto">
          <a:xfrm>
            <a:off x="49530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10" name="AutoShape 105"/>
          <p:cNvCxnSpPr>
            <a:cxnSpLocks noChangeShapeType="1"/>
            <a:endCxn id="209" idx="0"/>
          </p:cNvCxnSpPr>
          <p:nvPr/>
        </p:nvCxnSpPr>
        <p:spPr bwMode="auto">
          <a:xfrm rot="5400000">
            <a:off x="55292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Rectangle 106"/>
          <p:cNvSpPr>
            <a:spLocks noChangeArrowheads="1"/>
          </p:cNvSpPr>
          <p:nvPr/>
        </p:nvSpPr>
        <p:spPr bwMode="auto">
          <a:xfrm>
            <a:off x="67818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12" name="AutoShape 107"/>
          <p:cNvCxnSpPr>
            <a:cxnSpLocks noChangeShapeType="1"/>
            <a:endCxn id="211" idx="0"/>
          </p:cNvCxnSpPr>
          <p:nvPr/>
        </p:nvCxnSpPr>
        <p:spPr bwMode="auto">
          <a:xfrm rot="5400000">
            <a:off x="73580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3" name="Group 108"/>
          <p:cNvGrpSpPr>
            <a:grpSpLocks/>
          </p:cNvGrpSpPr>
          <p:nvPr/>
        </p:nvGrpSpPr>
        <p:grpSpPr bwMode="auto">
          <a:xfrm>
            <a:off x="1981200" y="6477000"/>
            <a:ext cx="5562600" cy="304800"/>
            <a:chOff x="1680" y="4050"/>
            <a:chExt cx="3504" cy="126"/>
          </a:xfrm>
        </p:grpSpPr>
        <p:cxnSp>
          <p:nvCxnSpPr>
            <p:cNvPr id="214" name="AutoShape 109"/>
            <p:cNvCxnSpPr>
              <a:cxnSpLocks noChangeShapeType="1"/>
            </p:cNvCxnSpPr>
            <p:nvPr/>
          </p:nvCxnSpPr>
          <p:spPr bwMode="auto">
            <a:xfrm rot="5400000">
              <a:off x="1617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110"/>
            <p:cNvCxnSpPr>
              <a:cxnSpLocks noChangeShapeType="1"/>
            </p:cNvCxnSpPr>
            <p:nvPr/>
          </p:nvCxnSpPr>
          <p:spPr bwMode="auto">
            <a:xfrm rot="5400000">
              <a:off x="2769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111"/>
            <p:cNvCxnSpPr>
              <a:cxnSpLocks noChangeShapeType="1"/>
            </p:cNvCxnSpPr>
            <p:nvPr/>
          </p:nvCxnSpPr>
          <p:spPr bwMode="auto">
            <a:xfrm rot="5400000">
              <a:off x="3969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112"/>
            <p:cNvCxnSpPr>
              <a:cxnSpLocks noChangeShapeType="1"/>
            </p:cNvCxnSpPr>
            <p:nvPr/>
          </p:nvCxnSpPr>
          <p:spPr bwMode="auto">
            <a:xfrm rot="5400000">
              <a:off x="5121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90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E70F-AA0E-AA48-B171-184CB565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6536-BC06-2541-AF63-7C9A93C1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organization for Distributed Memory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5CE5-6047-1644-B74E-0BA8B98BC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0FD9-1B4C-AA44-9EFC-834A06DEB5F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98F3F-0FC9-B14C-B78A-99D12107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5" y="2438400"/>
            <a:ext cx="8748849" cy="2584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6B0E-F7F9-6144-9102-4F8F952C9689}"/>
              </a:ext>
            </a:extLst>
          </p:cNvPr>
          <p:cNvSpPr txBox="1"/>
          <p:nvPr/>
        </p:nvSpPr>
        <p:spPr>
          <a:xfrm>
            <a:off x="6371638" y="6506436"/>
            <a:ext cx="277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[Diagram from Culler/Singh 97]</a:t>
            </a:r>
          </a:p>
        </p:txBody>
      </p:sp>
    </p:spTree>
    <p:extLst>
      <p:ext uri="{BB962C8B-B14F-4D97-AF65-F5344CB8AC3E}">
        <p14:creationId xmlns:p14="http://schemas.microsoft.com/office/powerpoint/2010/main" val="202550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D22C-808A-9D46-B79D-30273305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Coherence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48E4-59ED-3840-B331-9D3DE4BC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cache block, store P+1 bits in directory</a:t>
            </a:r>
          </a:p>
          <a:p>
            <a:pPr lvl="1"/>
            <a:r>
              <a:rPr lang="en-US" dirty="0"/>
              <a:t>1 presence bit per cache (whether block is in cache)</a:t>
            </a:r>
          </a:p>
          <a:p>
            <a:pPr lvl="1"/>
            <a:r>
              <a:rPr lang="en-US" dirty="0"/>
              <a:t>Exclusive bit: indicates cache has only copy and intends to write</a:t>
            </a:r>
          </a:p>
          <a:p>
            <a:pPr lvl="2"/>
            <a:r>
              <a:rPr lang="en-US" dirty="0"/>
              <a:t>Can update without notifying others. May or may not be dirty.</a:t>
            </a:r>
          </a:p>
          <a:p>
            <a:pPr lvl="1"/>
            <a:r>
              <a:rPr lang="en-US" dirty="0"/>
              <a:t>Exclusive bit for each block in each cache as well</a:t>
            </a:r>
          </a:p>
          <a:p>
            <a:pPr marL="457200" lvl="1" indent="0">
              <a:buNone/>
            </a:pPr>
            <a:r>
              <a:rPr lang="en-US" dirty="0"/>
              <a:t>					    P0	P1	   P2     P3</a:t>
            </a:r>
          </a:p>
          <a:p>
            <a:r>
              <a:rPr lang="en-US" dirty="0"/>
              <a:t>Initial state</a:t>
            </a:r>
          </a:p>
          <a:p>
            <a:r>
              <a:rPr lang="en-US" dirty="0"/>
              <a:t>P1 read miss</a:t>
            </a:r>
          </a:p>
          <a:p>
            <a:r>
              <a:rPr lang="en-US" dirty="0"/>
              <a:t>P3 read miss</a:t>
            </a:r>
          </a:p>
          <a:p>
            <a:r>
              <a:rPr lang="en-US" dirty="0"/>
              <a:t>P2 write miss</a:t>
            </a:r>
          </a:p>
          <a:p>
            <a:r>
              <a:rPr lang="en-US" dirty="0"/>
              <a:t>P3 write miss</a:t>
            </a:r>
          </a:p>
          <a:p>
            <a:r>
              <a:rPr lang="en-US" dirty="0"/>
              <a:t>P2 read miss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B1DE8-B4BB-F742-8171-5E6CFE68A5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4D7E-4607-DF47-BCAA-33DD592B6DA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602388-4543-F341-9D15-8A3346BB4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2705"/>
              </p:ext>
            </p:extLst>
          </p:nvPr>
        </p:nvGraphicFramePr>
        <p:xfrm>
          <a:off x="2743200" y="3657600"/>
          <a:ext cx="3048000" cy="36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2075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2723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1862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9297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434954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39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3968D9-6494-8E43-9377-E432CBFA9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52111"/>
              </p:ext>
            </p:extLst>
          </p:nvPr>
        </p:nvGraphicFramePr>
        <p:xfrm>
          <a:off x="2732968" y="4110010"/>
          <a:ext cx="3048000" cy="36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2075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2723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1862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9297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434954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39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B951A-0B11-134E-A125-9FF762D5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38313"/>
              </p:ext>
            </p:extLst>
          </p:nvPr>
        </p:nvGraphicFramePr>
        <p:xfrm>
          <a:off x="2732968" y="4559525"/>
          <a:ext cx="3048000" cy="36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2075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2723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1862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9297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434954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39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218905-E0F8-204F-8B35-0D1DADF2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44217"/>
              </p:ext>
            </p:extLst>
          </p:nvPr>
        </p:nvGraphicFramePr>
        <p:xfrm>
          <a:off x="2717180" y="5008469"/>
          <a:ext cx="3048000" cy="36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2075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2723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1862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9297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434954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39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350132-B597-644A-8AE3-2743134C3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38031"/>
              </p:ext>
            </p:extLst>
          </p:nvPr>
        </p:nvGraphicFramePr>
        <p:xfrm>
          <a:off x="2728332" y="5488529"/>
          <a:ext cx="3048000" cy="36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2075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2723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1862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9297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434954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39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81C025-6974-B24E-BD96-283A0FF3A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14591"/>
              </p:ext>
            </p:extLst>
          </p:nvPr>
        </p:nvGraphicFramePr>
        <p:xfrm>
          <a:off x="2728332" y="5937473"/>
          <a:ext cx="3048000" cy="36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2075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2723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1862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9297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434954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39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BC3118-D9F2-AA49-81ED-30D487411C57}"/>
              </a:ext>
            </a:extLst>
          </p:cNvPr>
          <p:cNvSpPr txBox="1"/>
          <p:nvPr/>
        </p:nvSpPr>
        <p:spPr>
          <a:xfrm>
            <a:off x="5791200" y="4876858"/>
            <a:ext cx="2967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Invalidate P1 &amp; P3</a:t>
            </a:r>
          </a:p>
          <a:p>
            <a:r>
              <a:rPr lang="en-US" sz="1600" dirty="0">
                <a:latin typeface="Lato" panose="020F0502020204030203"/>
              </a:rPr>
              <a:t>Exclusive bit set in P2 cache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820DD-1788-5D48-8523-E2AB5E7564A7}"/>
              </a:ext>
            </a:extLst>
          </p:cNvPr>
          <p:cNvSpPr txBox="1"/>
          <p:nvPr/>
        </p:nvSpPr>
        <p:spPr>
          <a:xfrm>
            <a:off x="5763321" y="5391582"/>
            <a:ext cx="313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ato" panose="020F0502020204030203"/>
              </a:rPr>
              <a:t>Req</a:t>
            </a:r>
            <a:r>
              <a:rPr lang="en-US" sz="1600" dirty="0">
                <a:latin typeface="Lato" panose="020F0502020204030203"/>
              </a:rPr>
              <a:t> block from P2. Give block to P3</a:t>
            </a:r>
          </a:p>
          <a:p>
            <a:r>
              <a:rPr lang="en-US" sz="1600" dirty="0" err="1">
                <a:latin typeface="Lato" panose="020F0502020204030203"/>
              </a:rPr>
              <a:t>Excl</a:t>
            </a:r>
            <a:r>
              <a:rPr lang="en-US" sz="1600" dirty="0">
                <a:latin typeface="Lato" panose="020F0502020204030203"/>
              </a:rPr>
              <a:t> bit set in P3. Invalidate P2</a:t>
            </a:r>
          </a:p>
        </p:txBody>
      </p:sp>
    </p:spTree>
    <p:extLst>
      <p:ext uri="{BB962C8B-B14F-4D97-AF65-F5344CB8AC3E}">
        <p14:creationId xmlns:p14="http://schemas.microsoft.com/office/powerpoint/2010/main" val="22826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55BA-629D-324F-B111-261EC283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8EEA-D6E7-9944-B7F1-40B99B09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 Lab</a:t>
            </a:r>
          </a:p>
          <a:p>
            <a:pPr lvl="1"/>
            <a:r>
              <a:rPr lang="en-US" dirty="0"/>
              <a:t>Newer </a:t>
            </a:r>
            <a:r>
              <a:rPr lang="en-US" dirty="0" err="1"/>
              <a:t>gcc</a:t>
            </a:r>
            <a:r>
              <a:rPr lang="en-US" dirty="0"/>
              <a:t> available on LRC machines by loading modules</a:t>
            </a:r>
          </a:p>
          <a:p>
            <a:pPr lvl="1"/>
            <a:r>
              <a:rPr lang="en-US" dirty="0"/>
              <a:t>See instructions available on Piazza</a:t>
            </a:r>
          </a:p>
          <a:p>
            <a:pPr lvl="2"/>
            <a:r>
              <a:rPr lang="en-US" dirty="0"/>
              <a:t>Look for post titled “Error in building </a:t>
            </a:r>
            <a:r>
              <a:rPr lang="en-US" dirty="0" err="1"/>
              <a:t>Champsim</a:t>
            </a:r>
            <a:r>
              <a:rPr lang="en-US" dirty="0"/>
              <a:t>”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7D6B-E3B5-454B-865C-0A63B382CD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C1F7-76BF-2D4F-848D-A98EAE27C4DD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495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61F3-DE02-6C4E-BE5F-EB0E8907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 of Simple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9706-CE92-BC40-8129-E1FA5E23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9A39-B365-0249-BE33-7263E6208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C2BD-F49D-FD4C-B39A-F96A1A2718C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2FF95-27FC-3347-BAA8-87C90F2A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52879"/>
            <a:ext cx="8382000" cy="3837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B4928-08D9-DF46-B4F0-8E3EB5BE6881}"/>
              </a:ext>
            </a:extLst>
          </p:cNvPr>
          <p:cNvSpPr txBox="1"/>
          <p:nvPr/>
        </p:nvSpPr>
        <p:spPr>
          <a:xfrm>
            <a:off x="6371638" y="6506436"/>
            <a:ext cx="277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[Diagram from Culler/Singh 97]</a:t>
            </a:r>
          </a:p>
        </p:txBody>
      </p:sp>
    </p:spTree>
    <p:extLst>
      <p:ext uri="{BB962C8B-B14F-4D97-AF65-F5344CB8AC3E}">
        <p14:creationId xmlns:p14="http://schemas.microsoft.com/office/powerpoint/2010/main" val="142333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CEB0-6E1A-8545-8029-312AC517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 vs.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5A98-02FE-8B4E-A142-B9BAD11F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Tradeoffs:</a:t>
            </a:r>
          </a:p>
          <a:p>
            <a:pPr lvl="1"/>
            <a:r>
              <a:rPr lang="en-US" dirty="0"/>
              <a:t>Snoopy Cache</a:t>
            </a:r>
          </a:p>
          <a:p>
            <a:pPr lvl="2"/>
            <a:r>
              <a:rPr lang="en-US" dirty="0"/>
              <a:t>(+) Miss latency (critical path) is short: miss -&gt; bus transaction to memory</a:t>
            </a:r>
          </a:p>
          <a:p>
            <a:pPr lvl="2"/>
            <a:r>
              <a:rPr lang="en-US" dirty="0"/>
              <a:t>(+) Global serialization is easy: bus provides this already (arbitration)</a:t>
            </a:r>
          </a:p>
          <a:p>
            <a:pPr lvl="2"/>
            <a:r>
              <a:rPr lang="en-US" dirty="0"/>
              <a:t>(+) Simple: adapt bus-based uniprocessors easily</a:t>
            </a:r>
          </a:p>
          <a:p>
            <a:pPr lvl="2"/>
            <a:r>
              <a:rPr lang="en-US" dirty="0"/>
              <a:t>(-) Relies on broadcast messages to be seen by all caches (in same order):</a:t>
            </a:r>
          </a:p>
          <a:p>
            <a:pPr lvl="3"/>
            <a:r>
              <a:rPr lang="en-US" dirty="0"/>
              <a:t>single point of serialization (bus): not scalable</a:t>
            </a:r>
          </a:p>
          <a:p>
            <a:pPr lvl="3"/>
            <a:r>
              <a:rPr lang="en-US" dirty="0"/>
              <a:t>need a virtual bus (or a totally-ordered interconnect)</a:t>
            </a:r>
          </a:p>
          <a:p>
            <a:pPr lvl="1"/>
            <a:r>
              <a:rPr lang="en-US" dirty="0"/>
              <a:t>Directory</a:t>
            </a:r>
          </a:p>
          <a:p>
            <a:pPr lvl="2"/>
            <a:r>
              <a:rPr lang="en-US" dirty="0"/>
              <a:t>(-) Adds indirection to miss latency (critical path): request -&gt; dir. -&gt; mem.</a:t>
            </a:r>
          </a:p>
          <a:p>
            <a:pPr lvl="2"/>
            <a:r>
              <a:rPr lang="en-US" dirty="0"/>
              <a:t>(-) Requires extra storage space to track sharer sets</a:t>
            </a:r>
          </a:p>
          <a:p>
            <a:pPr lvl="3"/>
            <a:r>
              <a:rPr lang="en-US" dirty="0"/>
              <a:t>Can be approximate (false positives are OK)</a:t>
            </a:r>
          </a:p>
          <a:p>
            <a:pPr lvl="2"/>
            <a:r>
              <a:rPr lang="en-US" dirty="0"/>
              <a:t>(-) Protocols and race conditions are more complex (for high-performance)</a:t>
            </a:r>
          </a:p>
          <a:p>
            <a:pPr lvl="2"/>
            <a:r>
              <a:rPr lang="en-US" dirty="0"/>
              <a:t>(+) Does not require broadcast to all caches</a:t>
            </a:r>
          </a:p>
          <a:p>
            <a:pPr lvl="2"/>
            <a:r>
              <a:rPr lang="en-US" dirty="0"/>
              <a:t>(+) Exactly as scalable as interconnect and directory storage</a:t>
            </a:r>
          </a:p>
          <a:p>
            <a:pPr lvl="3"/>
            <a:r>
              <a:rPr lang="en-US" dirty="0"/>
              <a:t> Much more scalable than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39815-BBB0-C14E-88E2-394FADD6C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E15C-5168-BD4B-AA35-3B802DD03B9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28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Model	(Memory Ordering)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to one memory location is maintained due to bus</a:t>
            </a:r>
          </a:p>
          <a:p>
            <a:r>
              <a:rPr lang="en-US" dirty="0"/>
              <a:t>What about to multiple locations?</a:t>
            </a:r>
          </a:p>
          <a:p>
            <a:r>
              <a:rPr lang="en-US" dirty="0"/>
              <a:t>Memory consistency model</a:t>
            </a:r>
          </a:p>
          <a:p>
            <a:pPr lvl="1"/>
            <a:r>
              <a:rPr lang="en-US" dirty="0"/>
              <a:t>Example: Sequential Consistency: </a:t>
            </a:r>
          </a:p>
          <a:p>
            <a:pPr lvl="2"/>
            <a:r>
              <a:rPr lang="en-US" dirty="0"/>
              <a:t>Order is arbitrary interleaving of program order per processor</a:t>
            </a:r>
          </a:p>
          <a:p>
            <a:pPr lvl="2"/>
            <a:r>
              <a:rPr lang="en-US" dirty="0"/>
              <a:t>But, same ordering observed on all processors</a:t>
            </a:r>
          </a:p>
          <a:p>
            <a:pPr lvl="2"/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r>
              <a:rPr lang="en-US" dirty="0"/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82007D8-8892-4F73-91D8-ACE35E98D9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4A2A6-4139-484F-A69E-785ECE50B3A8}"/>
              </a:ext>
            </a:extLst>
          </p:cNvPr>
          <p:cNvSpPr txBox="1"/>
          <p:nvPr/>
        </p:nvSpPr>
        <p:spPr>
          <a:xfrm>
            <a:off x="6371638" y="6506436"/>
            <a:ext cx="277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[Diagram from Culler/Singh 97]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9B0B1-AF83-3943-85FE-34664135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6" y="3798704"/>
            <a:ext cx="6530857" cy="2635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15A675-E598-7A41-A734-9C54D71E9917}"/>
              </a:ext>
            </a:extLst>
          </p:cNvPr>
          <p:cNvSpPr txBox="1"/>
          <p:nvPr/>
        </p:nvSpPr>
        <p:spPr>
          <a:xfrm>
            <a:off x="477644" y="5334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F0502020204030203"/>
              </a:rPr>
              <a:t>Programmer’s abstraction of memory under sequential consistency</a:t>
            </a:r>
          </a:p>
        </p:txBody>
      </p:sp>
    </p:spTree>
    <p:extLst>
      <p:ext uri="{BB962C8B-B14F-4D97-AF65-F5344CB8AC3E}">
        <p14:creationId xmlns:p14="http://schemas.microsoft.com/office/powerpoint/2010/main" val="16375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699D97-388D-7C44-AB13-20B462CA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331-43D5-6C48-8F43-D175D1990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191000" cy="3656013"/>
          </a:xfrm>
        </p:spPr>
        <p:txBody>
          <a:bodyPr/>
          <a:lstStyle/>
          <a:p>
            <a:pPr lvl="1">
              <a:buNone/>
            </a:pPr>
            <a:endParaRPr lang="en-US" dirty="0"/>
          </a:p>
          <a:p>
            <a:r>
              <a:rPr lang="en-US" dirty="0"/>
              <a:t>Valid orders</a:t>
            </a:r>
          </a:p>
          <a:p>
            <a:pPr lvl="1"/>
            <a:r>
              <a:rPr lang="en-US" dirty="0"/>
              <a:t>1234</a:t>
            </a:r>
          </a:p>
          <a:p>
            <a:pPr lvl="1"/>
            <a:r>
              <a:rPr lang="en-US" dirty="0"/>
              <a:t>1324</a:t>
            </a:r>
          </a:p>
          <a:p>
            <a:pPr lvl="1"/>
            <a:r>
              <a:rPr lang="en-US" dirty="0"/>
              <a:t>1342</a:t>
            </a:r>
          </a:p>
          <a:p>
            <a:pPr lvl="1"/>
            <a:r>
              <a:rPr lang="en-US" dirty="0"/>
              <a:t>3124</a:t>
            </a:r>
          </a:p>
          <a:p>
            <a:pPr lvl="1"/>
            <a:r>
              <a:rPr lang="en-US" dirty="0"/>
              <a:t>3142</a:t>
            </a:r>
          </a:p>
          <a:p>
            <a:pPr lvl="1"/>
            <a:r>
              <a:rPr lang="en-US" dirty="0"/>
              <a:t>3412</a:t>
            </a:r>
          </a:p>
          <a:p>
            <a:r>
              <a:rPr lang="en-US" b="1" dirty="0"/>
              <a:t>What are possible values for R0 and R1?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448A8-6D5A-BA45-A153-5F10FB25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3124200"/>
            <a:ext cx="4191000" cy="3275013"/>
          </a:xfrm>
        </p:spPr>
        <p:txBody>
          <a:bodyPr/>
          <a:lstStyle/>
          <a:p>
            <a:r>
              <a:rPr lang="en-US" dirty="0"/>
              <a:t>Invalid orders</a:t>
            </a:r>
          </a:p>
          <a:p>
            <a:pPr lvl="1"/>
            <a:r>
              <a:rPr lang="en-US" dirty="0"/>
              <a:t>2134</a:t>
            </a:r>
          </a:p>
          <a:p>
            <a:pPr lvl="1"/>
            <a:r>
              <a:rPr lang="en-US" dirty="0"/>
              <a:t>2143</a:t>
            </a:r>
          </a:p>
          <a:p>
            <a:pPr lvl="1"/>
            <a:r>
              <a:rPr lang="en-US" dirty="0"/>
              <a:t>3214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75324-59D2-CD41-8017-70301EA79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2C5-4ED6-974B-BA3E-719C254F677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5339F5E-955C-AF4B-85D1-1F3423D4D114}"/>
              </a:ext>
            </a:extLst>
          </p:cNvPr>
          <p:cNvSpPr txBox="1">
            <a:spLocks/>
          </p:cNvSpPr>
          <p:nvPr/>
        </p:nvSpPr>
        <p:spPr bwMode="auto">
          <a:xfrm>
            <a:off x="499006" y="1524001"/>
            <a:ext cx="811159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0000"/>
              </a:lnSpc>
              <a:spcBef>
                <a:spcPts val="65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entury Gothic" pitchFamily="34" charset="0"/>
              <a:buChar char="•"/>
              <a:defRPr sz="2800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entury Gothic" pitchFamily="34" charset="0"/>
              <a:buChar char="–"/>
              <a:defRPr sz="24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entury Gothic" pitchFamily="34" charset="0"/>
              <a:buChar char="•"/>
              <a:defRPr sz="2000">
                <a:solidFill>
                  <a:schemeClr val="accent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–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•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9pPr>
          </a:lstStyle>
          <a:p>
            <a:pPr lvl="1">
              <a:buNone/>
            </a:pPr>
            <a:r>
              <a:rPr lang="en-US" dirty="0"/>
              <a:t>			Proc 1				Proc 2</a:t>
            </a:r>
          </a:p>
          <a:p>
            <a:pPr lvl="1">
              <a:buNone/>
            </a:pPr>
            <a:r>
              <a:rPr lang="en-US" dirty="0"/>
              <a:t>			1: M[10]=1			3: M[20]=1</a:t>
            </a:r>
          </a:p>
          <a:p>
            <a:pPr lvl="1">
              <a:buNone/>
            </a:pPr>
            <a:r>
              <a:rPr lang="en-US" dirty="0"/>
              <a:t>			2: R0=M[20]		4: R1=M[10]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4619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Cache coherency and memory consistency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200" dirty="0"/>
              <a:t>Need a global order for memory operations to ensure consistent view of memory (deal with conflicts)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</a:t>
            </a:r>
            <a:r>
              <a:rPr lang="en-US" sz="2200" dirty="0" err="1"/>
              <a:t>Proc</a:t>
            </a:r>
            <a:r>
              <a:rPr lang="en-US" sz="2200" dirty="0"/>
              <a:t> 1				</a:t>
            </a:r>
            <a:r>
              <a:rPr lang="en-US" sz="2200" dirty="0" err="1"/>
              <a:t>Proc</a:t>
            </a:r>
            <a:r>
              <a:rPr lang="en-US" sz="2200" dirty="0"/>
              <a:t> 2				</a:t>
            </a:r>
            <a:r>
              <a:rPr lang="en-US" sz="2200" dirty="0" err="1"/>
              <a:t>Proc</a:t>
            </a:r>
            <a:r>
              <a:rPr lang="en-US" sz="2200" dirty="0"/>
              <a:t>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MEM[10] = 11		MEM[11] = 21		R1 = MEM[10]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R0 = MEM[10]		R0 = MEM[10] 		R2 = MEM[11] </a:t>
            </a:r>
            <a:r>
              <a:rPr lang="en-US" sz="1800" b="1" i="1" dirty="0"/>
              <a:t>&lt;- say this is 12</a:t>
            </a:r>
            <a:endParaRPr lang="en-US" sz="22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MEM[11] = 12		MEM[10] = 22		R3 = MEM[10] </a:t>
            </a:r>
            <a:r>
              <a:rPr lang="en-US" sz="1800" b="1" i="1" dirty="0"/>
              <a:t>&lt;- possible </a:t>
            </a:r>
            <a:r>
              <a:rPr lang="en-US" sz="1800" b="1" i="1" dirty="0" err="1"/>
              <a:t>vals</a:t>
            </a:r>
            <a:r>
              <a:rPr lang="en-US" sz="1800" b="1" i="1" dirty="0"/>
              <a:t>?</a:t>
            </a:r>
            <a:endParaRPr lang="en-US" sz="22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R1 = MEM[10]		R1 = MEM[10]</a:t>
            </a:r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232338-D1E3-42F5-8695-4E425BB915C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572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EDC-2BBD-5943-8D30-0C20B8C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B3E2-C157-1840-A272-60A8A206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property of concurrency control</a:t>
            </a:r>
          </a:p>
          <a:p>
            <a:r>
              <a:rPr lang="en-US" dirty="0"/>
              <a:t>One thread never enters its </a:t>
            </a:r>
            <a:r>
              <a:rPr lang="en-US" b="1" i="1" dirty="0"/>
              <a:t>critical section </a:t>
            </a:r>
            <a:r>
              <a:rPr lang="en-US" dirty="0"/>
              <a:t>at the same time that another concurrent thread its </a:t>
            </a:r>
            <a:r>
              <a:rPr lang="en-US" b="1" i="1" dirty="0"/>
              <a:t>critical section</a:t>
            </a:r>
          </a:p>
          <a:p>
            <a:r>
              <a:rPr lang="en-US" dirty="0"/>
              <a:t>Must be free of deadlocks</a:t>
            </a:r>
          </a:p>
          <a:p>
            <a:endParaRPr lang="en-US" dirty="0"/>
          </a:p>
          <a:p>
            <a:r>
              <a:rPr lang="en-US" dirty="0"/>
              <a:t>Dekker’s algorithm</a:t>
            </a:r>
          </a:p>
          <a:p>
            <a:pPr lvl="1"/>
            <a:r>
              <a:rPr lang="en-US" dirty="0"/>
              <a:t>First known correct solution to mutual exclusion problem</a:t>
            </a:r>
          </a:p>
          <a:p>
            <a:pPr lvl="1"/>
            <a:r>
              <a:rPr lang="en-US" dirty="0"/>
              <a:t>Allows two threads to share a single-use resource without conflict</a:t>
            </a:r>
          </a:p>
          <a:p>
            <a:pPr lvl="1"/>
            <a:r>
              <a:rPr lang="en-US" dirty="0"/>
              <a:t>Uses only shared memory for communication</a:t>
            </a:r>
          </a:p>
          <a:p>
            <a:pPr lvl="1"/>
            <a:r>
              <a:rPr lang="en-US" dirty="0"/>
              <a:t>Guarantees:</a:t>
            </a:r>
          </a:p>
          <a:p>
            <a:pPr lvl="2"/>
            <a:r>
              <a:rPr lang="en-US" dirty="0"/>
              <a:t>Mutual exclusion</a:t>
            </a:r>
          </a:p>
          <a:p>
            <a:pPr lvl="2"/>
            <a:r>
              <a:rPr lang="en-US" dirty="0"/>
              <a:t>Freedom from deadlock</a:t>
            </a:r>
          </a:p>
          <a:p>
            <a:pPr lvl="2"/>
            <a:r>
              <a:rPr lang="en-US" dirty="0"/>
              <a:t>Freedom from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C31A-B8B5-5E4C-A9E0-731E72E6CE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3A41-5399-5644-9B04-CFA953026AB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1590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D9B7-6DE6-BB45-A60A-741FC1D1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Dekker’s Algorithm Pseudo-code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2356D-2396-F245-B13A-BBB36E53C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91000" cy="48752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P0: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[0] = true</a:t>
            </a:r>
          </a:p>
          <a:p>
            <a:pPr marL="0" indent="0">
              <a:buNone/>
            </a:pPr>
            <a:r>
              <a:rPr lang="en-US" sz="1800" dirty="0"/>
              <a:t>while </a:t>
            </a:r>
            <a:r>
              <a:rPr lang="en-US" sz="1800" dirty="0" err="1"/>
              <a:t>want_to_enter</a:t>
            </a:r>
            <a:r>
              <a:rPr lang="en-US" sz="1800" dirty="0"/>
              <a:t>[1] {</a:t>
            </a:r>
          </a:p>
          <a:p>
            <a:pPr marL="0" indent="0">
              <a:buNone/>
            </a:pPr>
            <a:r>
              <a:rPr lang="en-US" sz="1800" dirty="0"/>
              <a:t>	if turn != 0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[0] = false</a:t>
            </a:r>
          </a:p>
          <a:p>
            <a:pPr marL="0" indent="0">
              <a:buNone/>
            </a:pPr>
            <a:r>
              <a:rPr lang="en-US" sz="1800" dirty="0"/>
              <a:t>		while turn != 0 {</a:t>
            </a:r>
          </a:p>
          <a:p>
            <a:pPr marL="0" indent="0">
              <a:buNone/>
            </a:pPr>
            <a:r>
              <a:rPr lang="en-US" sz="1800" dirty="0"/>
              <a:t>			// busy wait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[0] = true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// critical section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dirty="0"/>
              <a:t>turn = 1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[0] = false</a:t>
            </a:r>
          </a:p>
          <a:p>
            <a:pPr marL="0" indent="0">
              <a:buNone/>
            </a:pPr>
            <a:r>
              <a:rPr lang="en-US" sz="1800" dirty="0"/>
              <a:t>// remainder section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AA5345-A3B0-8148-B219-177285917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91000" cy="48752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P1: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[1] = true</a:t>
            </a:r>
          </a:p>
          <a:p>
            <a:pPr marL="0" indent="0">
              <a:buNone/>
            </a:pPr>
            <a:r>
              <a:rPr lang="en-US" sz="1800" dirty="0"/>
              <a:t>while </a:t>
            </a:r>
            <a:r>
              <a:rPr lang="en-US" sz="1800" dirty="0" err="1"/>
              <a:t>want_to_enter</a:t>
            </a:r>
            <a:r>
              <a:rPr lang="en-US" sz="1800" dirty="0"/>
              <a:t>[0] {</a:t>
            </a:r>
          </a:p>
          <a:p>
            <a:pPr marL="0" indent="0">
              <a:buNone/>
            </a:pPr>
            <a:r>
              <a:rPr lang="en-US" sz="1800" dirty="0"/>
              <a:t>	if turn != 1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[1] = false</a:t>
            </a:r>
          </a:p>
          <a:p>
            <a:pPr marL="0" indent="0">
              <a:buNone/>
            </a:pPr>
            <a:r>
              <a:rPr lang="en-US" sz="1800" dirty="0"/>
              <a:t>		while turn != 1 {</a:t>
            </a:r>
          </a:p>
          <a:p>
            <a:pPr marL="0" indent="0">
              <a:buNone/>
            </a:pPr>
            <a:r>
              <a:rPr lang="en-US" sz="1800" dirty="0"/>
              <a:t>			// busy wait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[1] = true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// critical section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dirty="0"/>
              <a:t>turn=0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[1] = false</a:t>
            </a:r>
          </a:p>
          <a:p>
            <a:pPr marL="0" indent="0">
              <a:buNone/>
            </a:pPr>
            <a:r>
              <a:rPr lang="en-US" sz="1800" dirty="0"/>
              <a:t>// remainder section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7486-BDB0-0E44-98AB-B30D57978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83AC-1568-994E-986F-636A65C5C56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D2BC61E-2A23-2940-A5F3-33FE44A7D37C}"/>
              </a:ext>
            </a:extLst>
          </p:cNvPr>
          <p:cNvSpPr txBox="1">
            <a:spLocks/>
          </p:cNvSpPr>
          <p:nvPr/>
        </p:nvSpPr>
        <p:spPr bwMode="auto">
          <a:xfrm>
            <a:off x="438615" y="1143000"/>
            <a:ext cx="7103598" cy="381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0000"/>
              </a:lnSpc>
              <a:spcBef>
                <a:spcPts val="65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entury Gothic" pitchFamily="34" charset="0"/>
              <a:buChar char="•"/>
              <a:defRPr sz="2800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entury Gothic" pitchFamily="34" charset="0"/>
              <a:buChar char="–"/>
              <a:defRPr sz="24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entury Gothic" pitchFamily="34" charset="0"/>
              <a:buChar char="•"/>
              <a:defRPr sz="2000">
                <a:solidFill>
                  <a:schemeClr val="accent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–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•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Initially: </a:t>
            </a:r>
            <a:r>
              <a:rPr lang="en-US" sz="1800" kern="0" dirty="0" err="1"/>
              <a:t>want_to_enter</a:t>
            </a:r>
            <a:r>
              <a:rPr lang="en-US" sz="1800" kern="0" dirty="0"/>
              <a:t>[0] = false, </a:t>
            </a:r>
            <a:r>
              <a:rPr lang="en-US" sz="1800" kern="0" dirty="0" err="1"/>
              <a:t>want_to_enter</a:t>
            </a:r>
            <a:r>
              <a:rPr lang="en-US" sz="1800" kern="0" dirty="0"/>
              <a:t>[1] = false, turn = 0</a:t>
            </a:r>
          </a:p>
        </p:txBody>
      </p:sp>
    </p:spTree>
    <p:extLst>
      <p:ext uri="{BB962C8B-B14F-4D97-AF65-F5344CB8AC3E}">
        <p14:creationId xmlns:p14="http://schemas.microsoft.com/office/powerpoint/2010/main" val="2550934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what about that LSQ?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OOO machines speculate on load/store order</a:t>
            </a:r>
          </a:p>
          <a:p>
            <a:r>
              <a:rPr lang="en-US" dirty="0"/>
              <a:t>How does this interact with consistency?</a:t>
            </a:r>
          </a:p>
          <a:p>
            <a:r>
              <a:rPr lang="en-US" dirty="0"/>
              <a:t>What about MSHRs and other write buffers?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the ordering model?</a:t>
            </a:r>
          </a:p>
          <a:p>
            <a:pPr lvl="1"/>
            <a:r>
              <a:rPr lang="en-US" dirty="0"/>
              <a:t>How? New instructions needed?</a:t>
            </a:r>
          </a:p>
          <a:p>
            <a:r>
              <a:rPr lang="en-US" dirty="0"/>
              <a:t>Change how speculation is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167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Store Order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model but don’t add instructions</a:t>
            </a:r>
          </a:p>
          <a:p>
            <a:r>
              <a:rPr lang="en-US" dirty="0"/>
              <a:t>All others observe stores in a common order, but</a:t>
            </a:r>
          </a:p>
          <a:p>
            <a:r>
              <a:rPr lang="en-US" dirty="0"/>
              <a:t>Loads can be performed before others have observed a store</a:t>
            </a:r>
          </a:p>
          <a:p>
            <a:pPr lvl="1"/>
            <a:r>
              <a:rPr lang="en-US" dirty="0"/>
              <a:t>Order within processor/core may be different from what others observe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 err="1"/>
              <a:t>Proc</a:t>
            </a:r>
            <a:r>
              <a:rPr lang="en-US" dirty="0"/>
              <a:t> 1			</a:t>
            </a:r>
            <a:r>
              <a:rPr lang="en-US" dirty="0" err="1"/>
              <a:t>Proc</a:t>
            </a:r>
            <a:r>
              <a:rPr lang="en-US" dirty="0"/>
              <a:t> 2</a:t>
            </a:r>
          </a:p>
          <a:p>
            <a:pPr lvl="1">
              <a:buNone/>
            </a:pPr>
            <a:r>
              <a:rPr lang="en-US" dirty="0"/>
              <a:t>			A: M[10]=1		X: M[20]=1</a:t>
            </a:r>
          </a:p>
          <a:p>
            <a:pPr lvl="1">
              <a:buNone/>
            </a:pPr>
            <a:r>
              <a:rPr lang="en-US" dirty="0"/>
              <a:t>			B: R0=M[20]	Y: R1=M[10]</a:t>
            </a:r>
          </a:p>
          <a:p>
            <a:pPr lvl="1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8E36-67D5-A84D-96D2-A0EBDE971C0A}"/>
              </a:ext>
            </a:extLst>
          </p:cNvPr>
          <p:cNvSpPr txBox="1"/>
          <p:nvPr/>
        </p:nvSpPr>
        <p:spPr>
          <a:xfrm>
            <a:off x="3352374" y="5638800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Possible to have R0 = R1 = 0!</a:t>
            </a:r>
          </a:p>
        </p:txBody>
      </p:sp>
    </p:spTree>
    <p:extLst>
      <p:ext uri="{BB962C8B-B14F-4D97-AF65-F5344CB8AC3E}">
        <p14:creationId xmlns:p14="http://schemas.microsoft.com/office/powerpoint/2010/main" val="5123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Consistency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“memory fence” instructions</a:t>
            </a:r>
          </a:p>
          <a:p>
            <a:pPr lvl="1"/>
            <a:r>
              <a:rPr lang="en-US" dirty="0"/>
              <a:t>explicit memory synchronization instructions</a:t>
            </a:r>
          </a:p>
          <a:p>
            <a:endParaRPr lang="en-US" dirty="0"/>
          </a:p>
          <a:p>
            <a:r>
              <a:rPr lang="en-US" dirty="0"/>
              <a:t>Many variants, example:</a:t>
            </a:r>
          </a:p>
          <a:p>
            <a:pPr lvl="1"/>
            <a:r>
              <a:rPr lang="en-US" dirty="0"/>
              <a:t>Acquire fence (as in acquire a 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Release fence (as in release a lock)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0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</a:t>
            </a:r>
            <a:r>
              <a:rPr lang="en-US" dirty="0" err="1"/>
              <a:t>eCIS</a:t>
            </a:r>
            <a:r>
              <a:rPr lang="en-US" dirty="0"/>
              <a:t> (electronic Course Instructor Survey)</a:t>
            </a:r>
          </a:p>
          <a:p>
            <a:pPr lvl="1"/>
            <a:r>
              <a:rPr lang="en-US" dirty="0"/>
              <a:t>Open through Dec 10, 2018 (I’ll keep reminding you!)</a:t>
            </a:r>
          </a:p>
          <a:p>
            <a:pPr lvl="1"/>
            <a:r>
              <a:rPr lang="en-US" dirty="0">
                <a:hlinkClick r:id="rId2"/>
              </a:rPr>
              <a:t>https://youtu.be/TIU5_rtEEsY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short video on how to fill them out in a meaningful way</a:t>
            </a:r>
          </a:p>
          <a:p>
            <a:pPr lvl="1"/>
            <a:r>
              <a:rPr lang="en-US" dirty="0">
                <a:hlinkClick r:id="rId3"/>
              </a:rPr>
              <a:t>https://utdirect.utexas.edu/ctl/ecis/index.WBX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that this is my first course, so I’d really like to learn how I am doing and how to make my course better</a:t>
            </a:r>
          </a:p>
          <a:p>
            <a:pPr lvl="1"/>
            <a:r>
              <a:rPr lang="en-US" dirty="0"/>
              <a:t>Please be specific!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4066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Consistency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“memory fence” instructions</a:t>
            </a:r>
          </a:p>
          <a:p>
            <a:pPr lvl="1"/>
            <a:r>
              <a:rPr lang="en-US" dirty="0"/>
              <a:t>explicit memory synchronization instructions</a:t>
            </a:r>
          </a:p>
          <a:p>
            <a:pPr lvl="1"/>
            <a:endParaRPr lang="en-US" dirty="0"/>
          </a:p>
          <a:p>
            <a:r>
              <a:rPr lang="en-US" dirty="0"/>
              <a:t>Many variants, example:</a:t>
            </a:r>
          </a:p>
          <a:p>
            <a:pPr lvl="1"/>
            <a:r>
              <a:rPr lang="en-US" dirty="0"/>
              <a:t>Acquire fence (as in acquire a lock)</a:t>
            </a:r>
          </a:p>
          <a:p>
            <a:pPr lvl="2"/>
            <a:r>
              <a:rPr lang="en-US" dirty="0"/>
              <a:t>Wait until all prior reads finish before doing any new memory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Release fence (as in release a lock)</a:t>
            </a:r>
          </a:p>
          <a:p>
            <a:pPr lvl="2"/>
            <a:r>
              <a:rPr lang="en-US" dirty="0"/>
              <a:t>Wait until all prior memory operations complete before any new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110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453B-736D-8C4B-8392-0E0E705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have different ordering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BE05-F234-534A-B137-A5216677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F0716-46CB-4C45-B6AD-AE49C4326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F6F5-DAD1-F44A-8CEA-5C079FF68D0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AAB40-C61D-6A42-991F-4C83A7BA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5" y="2438400"/>
            <a:ext cx="8458200" cy="2180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ACBFA1-C369-1E40-A3DF-3DEB79D207D3}"/>
              </a:ext>
            </a:extLst>
          </p:cNvPr>
          <p:cNvSpPr/>
          <p:nvPr/>
        </p:nvSpPr>
        <p:spPr>
          <a:xfrm>
            <a:off x="2141015" y="5699823"/>
            <a:ext cx="670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[source: </a:t>
            </a:r>
            <a:r>
              <a:rPr lang="en-US" dirty="0">
                <a:hlinkClick r:id="rId3"/>
              </a:rPr>
              <a:t>https://en.wikipedia.org/wiki/Memory_ordering</a:t>
            </a:r>
            <a:r>
              <a:rPr lang="en-US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507976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An OS Issue: Paging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What if a page frame is paged back to disk?</a:t>
            </a:r>
          </a:p>
          <a:p>
            <a:pPr lvl="1"/>
            <a:r>
              <a:rPr lang="en-US" dirty="0"/>
              <a:t>Shared pages</a:t>
            </a:r>
          </a:p>
          <a:p>
            <a:pPr lvl="1"/>
            <a:r>
              <a:rPr lang="en-US" dirty="0"/>
              <a:t>Coherence handles?</a:t>
            </a:r>
          </a:p>
          <a:p>
            <a:pPr lvl="1"/>
            <a:r>
              <a:rPr lang="en-US" dirty="0"/>
              <a:t>Any other issues?</a:t>
            </a:r>
          </a:p>
          <a:p>
            <a:endParaRPr lang="en-US" dirty="0"/>
          </a:p>
          <a:p>
            <a:r>
              <a:rPr lang="en-US" dirty="0"/>
              <a:t>TLBs must be kept synchronized!</a:t>
            </a:r>
          </a:p>
          <a:p>
            <a:pPr lvl="1"/>
            <a:r>
              <a:rPr lang="en-US" dirty="0"/>
              <a:t>TLB is a </a:t>
            </a:r>
            <a:r>
              <a:rPr lang="en-US" i="1" dirty="0"/>
              <a:t>cache</a:t>
            </a:r>
            <a:r>
              <a:rPr lang="en-US" dirty="0"/>
              <a:t> of virtual to physical translations</a:t>
            </a:r>
          </a:p>
          <a:p>
            <a:pPr lvl="2"/>
            <a:r>
              <a:rPr lang="en-US" dirty="0"/>
              <a:t>explicitly controlled</a:t>
            </a:r>
          </a:p>
          <a:p>
            <a:pPr lvl="1"/>
            <a:r>
              <a:rPr lang="en-US" dirty="0"/>
              <a:t>Yet another coherency problem!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0AB25-1F6D-46B2-96E1-86039DA76E9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880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TLB Coherency Solution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When changing a TLB entry, flush other TLBs that may contain same virtual to physical translation</a:t>
            </a:r>
          </a:p>
          <a:p>
            <a:pPr lvl="1"/>
            <a:r>
              <a:rPr lang="en-US" dirty="0"/>
              <a:t>“TLB shootdown”</a:t>
            </a:r>
          </a:p>
          <a:p>
            <a:pPr lvl="2"/>
            <a:r>
              <a:rPr lang="en-US" dirty="0"/>
              <a:t>Send Inter-processor interrupts (IPI) to all cores</a:t>
            </a:r>
          </a:p>
          <a:p>
            <a:pPr lvl="2"/>
            <a:r>
              <a:rPr lang="en-US" dirty="0"/>
              <a:t>Each core that receives IPI traps to S/W and invalidates TLB entry or flushes entire TLB (depending on platform)</a:t>
            </a:r>
          </a:p>
          <a:p>
            <a:r>
              <a:rPr lang="en-US" dirty="0"/>
              <a:t>Must also insure that all memory transactions already in progress must complete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Only afterwards can page be swapped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A0DDD1-706C-48CD-8634-1C40253A9A7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00111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(symmetric memory processing)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192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7" name="AutoShape 4"/>
          <p:cNvCxnSpPr>
            <a:cxnSpLocks noChangeShapeType="1"/>
            <a:stCxn id="6" idx="2"/>
            <a:endCxn id="30" idx="0"/>
          </p:cNvCxnSpPr>
          <p:nvPr/>
        </p:nvCxnSpPr>
        <p:spPr bwMode="auto">
          <a:xfrm rot="5400000">
            <a:off x="18430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143000" y="3048000"/>
            <a:ext cx="1600200" cy="2438400"/>
            <a:chOff x="3792" y="1152"/>
            <a:chExt cx="1008" cy="1536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99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" name="AutoShape 21"/>
            <p:cNvCxnSpPr>
              <a:cxnSpLocks noChangeShapeType="1"/>
              <a:stCxn id="15" idx="1"/>
              <a:endCxn id="22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22"/>
            <p:cNvCxnSpPr>
              <a:cxnSpLocks noChangeShapeType="1"/>
              <a:stCxn id="15" idx="1"/>
              <a:endCxn id="23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3"/>
            <p:cNvCxnSpPr>
              <a:cxnSpLocks noChangeShapeType="1"/>
              <a:stCxn id="27" idx="2"/>
              <a:endCxn id="15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33800" y="60198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9" name="AutoShape 26"/>
          <p:cNvCxnSpPr>
            <a:cxnSpLocks noChangeShapeType="1"/>
            <a:stCxn id="14" idx="2"/>
            <a:endCxn id="28" idx="0"/>
          </p:cNvCxnSpPr>
          <p:nvPr/>
        </p:nvCxnSpPr>
        <p:spPr bwMode="auto">
          <a:xfrm rot="16200000" flipH="1">
            <a:off x="3062287" y="4381501"/>
            <a:ext cx="504825" cy="2743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2192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31" name="AutoShape 28"/>
          <p:cNvCxnSpPr>
            <a:cxnSpLocks noChangeShapeType="1"/>
            <a:stCxn id="30" idx="2"/>
            <a:endCxn id="14" idx="0"/>
          </p:cNvCxnSpPr>
          <p:nvPr/>
        </p:nvCxnSpPr>
        <p:spPr bwMode="auto">
          <a:xfrm rot="5400000">
            <a:off x="18430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2971800" y="3048000"/>
            <a:ext cx="1600200" cy="2438400"/>
            <a:chOff x="3792" y="1152"/>
            <a:chExt cx="1008" cy="1536"/>
          </a:xfrm>
        </p:grpSpPr>
        <p:grpSp>
          <p:nvGrpSpPr>
            <p:cNvPr id="33" name="Group 30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45" name="Freeform 31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1" name="Rectangle 37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" name="AutoShape 45"/>
            <p:cNvCxnSpPr>
              <a:cxnSpLocks noChangeShapeType="1"/>
              <a:stCxn id="39" idx="1"/>
              <a:endCxn id="46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46"/>
            <p:cNvCxnSpPr>
              <a:cxnSpLocks noChangeShapeType="1"/>
              <a:stCxn id="39" idx="1"/>
              <a:endCxn id="47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47"/>
            <p:cNvCxnSpPr>
              <a:cxnSpLocks noChangeShapeType="1"/>
              <a:stCxn id="51" idx="2"/>
              <a:endCxn id="39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48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52" name="AutoShape 49"/>
          <p:cNvSpPr>
            <a:spLocks noChangeArrowheads="1"/>
          </p:cNvSpPr>
          <p:nvPr/>
        </p:nvSpPr>
        <p:spPr bwMode="auto">
          <a:xfrm>
            <a:off x="30480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53" name="AutoShape 50"/>
          <p:cNvCxnSpPr>
            <a:cxnSpLocks noChangeShapeType="1"/>
            <a:stCxn id="52" idx="2"/>
            <a:endCxn id="38" idx="0"/>
          </p:cNvCxnSpPr>
          <p:nvPr/>
        </p:nvCxnSpPr>
        <p:spPr bwMode="auto">
          <a:xfrm rot="5400000">
            <a:off x="36718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876800" y="3048000"/>
            <a:ext cx="1600200" cy="2438400"/>
            <a:chOff x="3792" y="1152"/>
            <a:chExt cx="1008" cy="1536"/>
          </a:xfrm>
        </p:grpSpPr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69" name="Rectangle 55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0" name="Rectangle 56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1" name="Rectangle 57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2" name="Rectangle 58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3" name="Rectangle 59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AutoShape 67"/>
            <p:cNvCxnSpPr>
              <a:cxnSpLocks noChangeShapeType="1"/>
              <a:stCxn id="61" idx="1"/>
              <a:endCxn id="68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68"/>
            <p:cNvCxnSpPr>
              <a:cxnSpLocks noChangeShapeType="1"/>
              <a:stCxn id="61" idx="1"/>
              <a:endCxn id="69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9"/>
            <p:cNvCxnSpPr>
              <a:cxnSpLocks noChangeShapeType="1"/>
              <a:stCxn id="73" idx="2"/>
              <a:endCxn id="61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AutoShape 70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74" name="AutoShape 71"/>
          <p:cNvSpPr>
            <a:spLocks noChangeArrowheads="1"/>
          </p:cNvSpPr>
          <p:nvPr/>
        </p:nvSpPr>
        <p:spPr bwMode="auto">
          <a:xfrm>
            <a:off x="49530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75" name="AutoShape 72"/>
          <p:cNvCxnSpPr>
            <a:cxnSpLocks noChangeShapeType="1"/>
            <a:stCxn id="74" idx="2"/>
            <a:endCxn id="60" idx="0"/>
          </p:cNvCxnSpPr>
          <p:nvPr/>
        </p:nvCxnSpPr>
        <p:spPr bwMode="auto">
          <a:xfrm rot="5400000">
            <a:off x="55768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Group 73"/>
          <p:cNvGrpSpPr>
            <a:grpSpLocks/>
          </p:cNvGrpSpPr>
          <p:nvPr/>
        </p:nvGrpSpPr>
        <p:grpSpPr bwMode="auto">
          <a:xfrm>
            <a:off x="6705600" y="3048000"/>
            <a:ext cx="1600200" cy="2438400"/>
            <a:chOff x="3792" y="1152"/>
            <a:chExt cx="1008" cy="1536"/>
          </a:xfrm>
        </p:grpSpPr>
        <p:grpSp>
          <p:nvGrpSpPr>
            <p:cNvPr id="77" name="Group 74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89" name="Freeform 75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6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1" name="Rectangle 77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2" name="Rectangle 78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3" name="Rectangle 79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4" name="Rectangle 80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5" name="Rectangle 81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78" name="Group 82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5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6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7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9" name="AutoShape 89"/>
            <p:cNvCxnSpPr>
              <a:cxnSpLocks noChangeShapeType="1"/>
              <a:stCxn id="83" idx="1"/>
              <a:endCxn id="90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90"/>
            <p:cNvCxnSpPr>
              <a:cxnSpLocks noChangeShapeType="1"/>
              <a:stCxn id="83" idx="1"/>
              <a:endCxn id="91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91"/>
            <p:cNvCxnSpPr>
              <a:cxnSpLocks noChangeShapeType="1"/>
              <a:stCxn id="95" idx="2"/>
              <a:endCxn id="83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AutoShape 92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96" name="AutoShape 93"/>
          <p:cNvSpPr>
            <a:spLocks noChangeArrowheads="1"/>
          </p:cNvSpPr>
          <p:nvPr/>
        </p:nvSpPr>
        <p:spPr bwMode="auto">
          <a:xfrm>
            <a:off x="67818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97" name="AutoShape 94"/>
          <p:cNvCxnSpPr>
            <a:cxnSpLocks noChangeShapeType="1"/>
            <a:stCxn id="96" idx="2"/>
            <a:endCxn id="82" idx="0"/>
          </p:cNvCxnSpPr>
          <p:nvPr/>
        </p:nvCxnSpPr>
        <p:spPr bwMode="auto">
          <a:xfrm rot="5400000">
            <a:off x="74056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95"/>
          <p:cNvCxnSpPr>
            <a:cxnSpLocks noChangeShapeType="1"/>
            <a:stCxn id="38" idx="2"/>
            <a:endCxn id="28" idx="0"/>
          </p:cNvCxnSpPr>
          <p:nvPr/>
        </p:nvCxnSpPr>
        <p:spPr bwMode="auto">
          <a:xfrm rot="16200000" flipH="1">
            <a:off x="3976687" y="5295901"/>
            <a:ext cx="504825" cy="91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96"/>
          <p:cNvCxnSpPr>
            <a:cxnSpLocks noChangeShapeType="1"/>
            <a:stCxn id="60" idx="2"/>
            <a:endCxn id="28" idx="0"/>
          </p:cNvCxnSpPr>
          <p:nvPr/>
        </p:nvCxnSpPr>
        <p:spPr bwMode="auto">
          <a:xfrm rot="5400000">
            <a:off x="4929187" y="5257801"/>
            <a:ext cx="504825" cy="990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97"/>
          <p:cNvCxnSpPr>
            <a:cxnSpLocks noChangeShapeType="1"/>
            <a:stCxn id="82" idx="2"/>
            <a:endCxn id="28" idx="0"/>
          </p:cNvCxnSpPr>
          <p:nvPr/>
        </p:nvCxnSpPr>
        <p:spPr bwMode="auto">
          <a:xfrm rot="5400000">
            <a:off x="5843587" y="4343401"/>
            <a:ext cx="504825" cy="2819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1600200" y="57150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AutoShape 99"/>
          <p:cNvSpPr>
            <a:spLocks noChangeArrowheads="1"/>
          </p:cNvSpPr>
          <p:nvPr/>
        </p:nvSpPr>
        <p:spPr bwMode="auto">
          <a:xfrm>
            <a:off x="30480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3" name="AutoShape 100"/>
          <p:cNvCxnSpPr>
            <a:cxnSpLocks noChangeShapeType="1"/>
            <a:stCxn id="102" idx="2"/>
          </p:cNvCxnSpPr>
          <p:nvPr/>
        </p:nvCxnSpPr>
        <p:spPr bwMode="auto">
          <a:xfrm rot="5400000">
            <a:off x="36718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AutoShape 101"/>
          <p:cNvSpPr>
            <a:spLocks noChangeArrowheads="1"/>
          </p:cNvSpPr>
          <p:nvPr/>
        </p:nvSpPr>
        <p:spPr bwMode="auto">
          <a:xfrm>
            <a:off x="49530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5" name="AutoShape 102"/>
          <p:cNvCxnSpPr>
            <a:cxnSpLocks noChangeShapeType="1"/>
            <a:stCxn id="104" idx="2"/>
          </p:cNvCxnSpPr>
          <p:nvPr/>
        </p:nvCxnSpPr>
        <p:spPr bwMode="auto">
          <a:xfrm rot="5400000">
            <a:off x="55768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AutoShape 103"/>
          <p:cNvSpPr>
            <a:spLocks noChangeArrowheads="1"/>
          </p:cNvSpPr>
          <p:nvPr/>
        </p:nvSpPr>
        <p:spPr bwMode="auto">
          <a:xfrm>
            <a:off x="67818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7" name="AutoShape 104"/>
          <p:cNvCxnSpPr>
            <a:cxnSpLocks noChangeShapeType="1"/>
            <a:stCxn id="106" idx="2"/>
          </p:cNvCxnSpPr>
          <p:nvPr/>
        </p:nvCxnSpPr>
        <p:spPr bwMode="auto">
          <a:xfrm rot="5400000">
            <a:off x="74056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15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+ multithreading (TLP for multiple ALUs)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33DBD6-73AA-47D4-B5E1-15772BD72C42}" type="slidenum">
              <a:rPr lang="en-US"/>
              <a:pPr/>
              <a:t>35</a:t>
            </a:fld>
            <a:endParaRPr lang="en-US"/>
          </a:p>
        </p:txBody>
      </p:sp>
      <p:sp>
        <p:nvSpPr>
          <p:cNvPr id="79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Derek Chiou &amp; Mattan Erez &amp; Dam Sunwoo</a:t>
            </a:r>
          </a:p>
        </p:txBody>
      </p:sp>
      <p:sp>
        <p:nvSpPr>
          <p:cNvPr id="352258" name="AutoShape 2"/>
          <p:cNvSpPr>
            <a:spLocks noChangeArrowheads="1"/>
          </p:cNvSpPr>
          <p:nvPr/>
        </p:nvSpPr>
        <p:spPr bwMode="auto">
          <a:xfrm>
            <a:off x="3657600" y="1219200"/>
            <a:ext cx="5029200" cy="3200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>
            <a:off x="19050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dirty="0"/>
              <a:t>scheduler</a:t>
            </a:r>
          </a:p>
        </p:txBody>
      </p:sp>
      <p:sp>
        <p:nvSpPr>
          <p:cNvPr id="352261" name="AutoShape 5"/>
          <p:cNvSpPr>
            <a:spLocks noChangeArrowheads="1"/>
          </p:cNvSpPr>
          <p:nvPr/>
        </p:nvSpPr>
        <p:spPr bwMode="auto">
          <a:xfrm>
            <a:off x="76200" y="1905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dirty="0"/>
              <a:t>sequencer</a:t>
            </a:r>
          </a:p>
        </p:txBody>
      </p:sp>
      <p:cxnSp>
        <p:nvCxnSpPr>
          <p:cNvPr id="352263" name="AutoShape 7"/>
          <p:cNvCxnSpPr>
            <a:cxnSpLocks noChangeShapeType="1"/>
            <a:stCxn id="352260" idx="3"/>
            <a:endCxn id="352268" idx="1"/>
          </p:cNvCxnSpPr>
          <p:nvPr/>
        </p:nvCxnSpPr>
        <p:spPr bwMode="auto">
          <a:xfrm>
            <a:off x="3367088" y="2819400"/>
            <a:ext cx="1169987" cy="849313"/>
          </a:xfrm>
          <a:prstGeom prst="bentConnector3">
            <a:avLst>
              <a:gd name="adj1" fmla="val 49389"/>
            </a:avLst>
          </a:prstGeom>
          <a:noFill/>
          <a:ln w="57150">
            <a:solidFill>
              <a:srgbClr val="CC99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2264" name="Group 8"/>
          <p:cNvGrpSpPr>
            <a:grpSpLocks/>
          </p:cNvGrpSpPr>
          <p:nvPr/>
        </p:nvGrpSpPr>
        <p:grpSpPr bwMode="auto">
          <a:xfrm>
            <a:off x="4343400" y="3490913"/>
            <a:ext cx="838200" cy="319087"/>
            <a:chOff x="2112" y="2784"/>
            <a:chExt cx="528" cy="201"/>
          </a:xfrm>
        </p:grpSpPr>
        <p:sp>
          <p:nvSpPr>
            <p:cNvPr id="352265" name="Freeform 9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99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6" name="Rectangle 10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67" name="Rectangle 11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68" name="Rectangle 12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69" name="Rectangle 13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0" name="Rectangle 14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1" name="Rectangle 15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72" name="Group 16"/>
          <p:cNvGrpSpPr>
            <a:grpSpLocks/>
          </p:cNvGrpSpPr>
          <p:nvPr/>
        </p:nvGrpSpPr>
        <p:grpSpPr bwMode="auto">
          <a:xfrm>
            <a:off x="5334000" y="3490913"/>
            <a:ext cx="838200" cy="319087"/>
            <a:chOff x="2112" y="2784"/>
            <a:chExt cx="528" cy="201"/>
          </a:xfrm>
        </p:grpSpPr>
        <p:sp>
          <p:nvSpPr>
            <p:cNvPr id="352273" name="Freeform 17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00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74" name="Rectangle 18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5" name="Rectangle 19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6" name="Rectangle 20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80" name="Group 24"/>
          <p:cNvGrpSpPr>
            <a:grpSpLocks/>
          </p:cNvGrpSpPr>
          <p:nvPr/>
        </p:nvGrpSpPr>
        <p:grpSpPr bwMode="auto">
          <a:xfrm>
            <a:off x="6324600" y="3490913"/>
            <a:ext cx="838200" cy="319087"/>
            <a:chOff x="2112" y="2784"/>
            <a:chExt cx="528" cy="201"/>
          </a:xfrm>
        </p:grpSpPr>
        <p:sp>
          <p:nvSpPr>
            <p:cNvPr id="352281" name="Freeform 2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2" name="Rectangle 2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3" name="Rectangle 2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4" name="Rectangle 2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5" name="Rectangle 2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6" name="Rectangle 3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7" name="Rectangle 3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88" name="Group 32"/>
          <p:cNvGrpSpPr>
            <a:grpSpLocks/>
          </p:cNvGrpSpPr>
          <p:nvPr/>
        </p:nvGrpSpPr>
        <p:grpSpPr bwMode="auto">
          <a:xfrm>
            <a:off x="7315200" y="3490913"/>
            <a:ext cx="838200" cy="319087"/>
            <a:chOff x="2112" y="2784"/>
            <a:chExt cx="528" cy="201"/>
          </a:xfrm>
        </p:grpSpPr>
        <p:sp>
          <p:nvSpPr>
            <p:cNvPr id="352289" name="Freeform 33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00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90" name="Rectangle 34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1" name="Rectangle 35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2" name="Rectangle 36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3" name="Rectangle 37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96" name="Group 40"/>
          <p:cNvGrpSpPr>
            <a:grpSpLocks/>
          </p:cNvGrpSpPr>
          <p:nvPr/>
        </p:nvGrpSpPr>
        <p:grpSpPr bwMode="auto">
          <a:xfrm rot="-5400000">
            <a:off x="5905500" y="1485900"/>
            <a:ext cx="609600" cy="990600"/>
            <a:chOff x="3984" y="2573"/>
            <a:chExt cx="288" cy="254"/>
          </a:xfrm>
        </p:grpSpPr>
        <p:sp>
          <p:nvSpPr>
            <p:cNvPr id="352297" name="Rectangle 41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52303" name="AutoShape 47"/>
          <p:cNvCxnSpPr>
            <a:cxnSpLocks noChangeShapeType="1"/>
            <a:stCxn id="352297" idx="1"/>
            <a:endCxn id="352266" idx="0"/>
          </p:cNvCxnSpPr>
          <p:nvPr/>
        </p:nvCxnSpPr>
        <p:spPr bwMode="auto">
          <a:xfrm rot="5400000">
            <a:off x="4752182" y="2047081"/>
            <a:ext cx="1204912" cy="1711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4" name="AutoShape 48"/>
          <p:cNvCxnSpPr>
            <a:cxnSpLocks noChangeShapeType="1"/>
            <a:stCxn id="352297" idx="1"/>
            <a:endCxn id="352274" idx="0"/>
          </p:cNvCxnSpPr>
          <p:nvPr/>
        </p:nvCxnSpPr>
        <p:spPr bwMode="auto">
          <a:xfrm rot="5400000">
            <a:off x="5247482" y="2542381"/>
            <a:ext cx="1204912" cy="720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5" name="AutoShape 49"/>
          <p:cNvCxnSpPr>
            <a:cxnSpLocks noChangeShapeType="1"/>
            <a:stCxn id="352297" idx="1"/>
            <a:endCxn id="352267" idx="0"/>
          </p:cNvCxnSpPr>
          <p:nvPr/>
        </p:nvCxnSpPr>
        <p:spPr bwMode="auto">
          <a:xfrm rot="5400000">
            <a:off x="5007769" y="2299494"/>
            <a:ext cx="1201737" cy="1203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6" name="AutoShape 50"/>
          <p:cNvCxnSpPr>
            <a:cxnSpLocks noChangeShapeType="1"/>
            <a:stCxn id="352297" idx="1"/>
            <a:endCxn id="352275" idx="0"/>
          </p:cNvCxnSpPr>
          <p:nvPr/>
        </p:nvCxnSpPr>
        <p:spPr bwMode="auto">
          <a:xfrm rot="5400000">
            <a:off x="5503069" y="2794794"/>
            <a:ext cx="1201737" cy="212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7" name="AutoShape 51"/>
          <p:cNvCxnSpPr>
            <a:cxnSpLocks noChangeShapeType="1"/>
            <a:stCxn id="352297" idx="1"/>
            <a:endCxn id="352282" idx="0"/>
          </p:cNvCxnSpPr>
          <p:nvPr/>
        </p:nvCxnSpPr>
        <p:spPr bwMode="auto">
          <a:xfrm rot="16200000" flipH="1">
            <a:off x="5742782" y="2767806"/>
            <a:ext cx="1204912" cy="269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8" name="AutoShape 52"/>
          <p:cNvCxnSpPr>
            <a:cxnSpLocks noChangeShapeType="1"/>
            <a:stCxn id="352297" idx="1"/>
            <a:endCxn id="352283" idx="0"/>
          </p:cNvCxnSpPr>
          <p:nvPr/>
        </p:nvCxnSpPr>
        <p:spPr bwMode="auto">
          <a:xfrm rot="16200000" flipH="1">
            <a:off x="5998369" y="2512219"/>
            <a:ext cx="1201737" cy="777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9" name="AutoShape 53"/>
          <p:cNvCxnSpPr>
            <a:cxnSpLocks noChangeShapeType="1"/>
            <a:stCxn id="352297" idx="1"/>
            <a:endCxn id="352290" idx="0"/>
          </p:cNvCxnSpPr>
          <p:nvPr/>
        </p:nvCxnSpPr>
        <p:spPr bwMode="auto">
          <a:xfrm rot="16200000" flipH="1">
            <a:off x="6238082" y="2272506"/>
            <a:ext cx="1204912" cy="1260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0" name="AutoShape 54"/>
          <p:cNvCxnSpPr>
            <a:cxnSpLocks noChangeShapeType="1"/>
            <a:stCxn id="352297" idx="1"/>
            <a:endCxn id="352291" idx="0"/>
          </p:cNvCxnSpPr>
          <p:nvPr/>
        </p:nvCxnSpPr>
        <p:spPr bwMode="auto">
          <a:xfrm rot="16200000" flipH="1">
            <a:off x="6493669" y="2016919"/>
            <a:ext cx="1201737" cy="1768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1" name="AutoShape 55"/>
          <p:cNvCxnSpPr>
            <a:cxnSpLocks noChangeShapeType="1"/>
            <a:stCxn id="352271" idx="2"/>
            <a:endCxn id="352297" idx="3"/>
          </p:cNvCxnSpPr>
          <p:nvPr/>
        </p:nvCxnSpPr>
        <p:spPr bwMode="auto">
          <a:xfrm rot="5400000" flipH="1" flipV="1">
            <a:off x="4418807" y="2002631"/>
            <a:ext cx="2132012" cy="1450975"/>
          </a:xfrm>
          <a:prstGeom prst="bentConnector5">
            <a:avLst>
              <a:gd name="adj1" fmla="val -10722"/>
              <a:gd name="adj2" fmla="val -46722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2" name="AutoShape 56"/>
          <p:cNvCxnSpPr>
            <a:cxnSpLocks noChangeShapeType="1"/>
            <a:stCxn id="352287" idx="2"/>
            <a:endCxn id="352297" idx="3"/>
          </p:cNvCxnSpPr>
          <p:nvPr/>
        </p:nvCxnSpPr>
        <p:spPr bwMode="auto">
          <a:xfrm rot="16200000" flipV="1">
            <a:off x="5409407" y="2463006"/>
            <a:ext cx="2132012" cy="530225"/>
          </a:xfrm>
          <a:prstGeom prst="bentConnector5">
            <a:avLst>
              <a:gd name="adj1" fmla="val -10722"/>
              <a:gd name="adj2" fmla="val -30269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3" name="AutoShape 57"/>
          <p:cNvCxnSpPr>
            <a:cxnSpLocks noChangeShapeType="1"/>
            <a:stCxn id="352279" idx="2"/>
            <a:endCxn id="352297" idx="3"/>
          </p:cNvCxnSpPr>
          <p:nvPr/>
        </p:nvCxnSpPr>
        <p:spPr bwMode="auto">
          <a:xfrm rot="5400000" flipH="1" flipV="1">
            <a:off x="4914107" y="2497931"/>
            <a:ext cx="2132012" cy="460375"/>
          </a:xfrm>
          <a:prstGeom prst="bentConnector5">
            <a:avLst>
              <a:gd name="adj1" fmla="val -10722"/>
              <a:gd name="adj2" fmla="val -35551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4" name="AutoShape 58"/>
          <p:cNvCxnSpPr>
            <a:cxnSpLocks noChangeShapeType="1"/>
            <a:stCxn id="352297" idx="3"/>
            <a:endCxn id="352295" idx="2"/>
          </p:cNvCxnSpPr>
          <p:nvPr/>
        </p:nvCxnSpPr>
        <p:spPr bwMode="auto">
          <a:xfrm rot="5400000" flipV="1">
            <a:off x="5904707" y="1967706"/>
            <a:ext cx="2132012" cy="1520825"/>
          </a:xfrm>
          <a:prstGeom prst="bentConnector5">
            <a:avLst>
              <a:gd name="adj1" fmla="val -10051"/>
              <a:gd name="adj2" fmla="val 139245"/>
              <a:gd name="adj3" fmla="val 110722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2315" name="Group 59"/>
          <p:cNvGrpSpPr>
            <a:grpSpLocks/>
          </p:cNvGrpSpPr>
          <p:nvPr/>
        </p:nvGrpSpPr>
        <p:grpSpPr bwMode="auto">
          <a:xfrm>
            <a:off x="4191000" y="3471863"/>
            <a:ext cx="3738563" cy="366712"/>
            <a:chOff x="2640" y="2208"/>
            <a:chExt cx="2355" cy="231"/>
          </a:xfrm>
        </p:grpSpPr>
        <p:sp>
          <p:nvSpPr>
            <p:cNvPr id="352316" name="Line 60"/>
            <p:cNvSpPr>
              <a:spLocks noChangeShapeType="1"/>
            </p:cNvSpPr>
            <p:nvPr/>
          </p:nvSpPr>
          <p:spPr bwMode="auto">
            <a:xfrm flipH="1">
              <a:off x="2640" y="237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 flipH="1">
              <a:off x="2640" y="2304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 flipH="1">
              <a:off x="2640" y="2232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19" name="Line 63"/>
            <p:cNvSpPr>
              <a:spLocks noChangeShapeType="1"/>
            </p:cNvSpPr>
            <p:nvPr/>
          </p:nvSpPr>
          <p:spPr bwMode="auto">
            <a:xfrm flipH="1">
              <a:off x="2640" y="240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0" name="Line 64"/>
            <p:cNvSpPr>
              <a:spLocks noChangeShapeType="1"/>
            </p:cNvSpPr>
            <p:nvPr/>
          </p:nvSpPr>
          <p:spPr bwMode="auto">
            <a:xfrm flipH="1">
              <a:off x="2643" y="2343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1" name="Line 65"/>
            <p:cNvSpPr>
              <a:spLocks noChangeShapeType="1"/>
            </p:cNvSpPr>
            <p:nvPr/>
          </p:nvSpPr>
          <p:spPr bwMode="auto">
            <a:xfrm flipH="1">
              <a:off x="2640" y="228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2" name="Line 66"/>
            <p:cNvSpPr>
              <a:spLocks noChangeShapeType="1"/>
            </p:cNvSpPr>
            <p:nvPr/>
          </p:nvSpPr>
          <p:spPr bwMode="auto">
            <a:xfrm flipH="1">
              <a:off x="2640" y="2256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 flipH="1">
              <a:off x="2640" y="2325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 flipH="1">
              <a:off x="2640" y="2361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5" name="Line 69"/>
            <p:cNvSpPr>
              <a:spLocks noChangeShapeType="1"/>
            </p:cNvSpPr>
            <p:nvPr/>
          </p:nvSpPr>
          <p:spPr bwMode="auto">
            <a:xfrm flipH="1">
              <a:off x="2640" y="241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6" name="Line 70"/>
            <p:cNvSpPr>
              <a:spLocks noChangeShapeType="1"/>
            </p:cNvSpPr>
            <p:nvPr/>
          </p:nvSpPr>
          <p:spPr bwMode="auto">
            <a:xfrm flipH="1">
              <a:off x="2640" y="220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7" name="Line 71"/>
            <p:cNvSpPr>
              <a:spLocks noChangeShapeType="1"/>
            </p:cNvSpPr>
            <p:nvPr/>
          </p:nvSpPr>
          <p:spPr bwMode="auto">
            <a:xfrm flipH="1">
              <a:off x="2640" y="243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2328" name="Rectangle 72"/>
          <p:cNvSpPr>
            <a:spLocks noChangeArrowheads="1"/>
          </p:cNvSpPr>
          <p:nvPr/>
        </p:nvSpPr>
        <p:spPr bwMode="auto">
          <a:xfrm>
            <a:off x="5219700" y="5105400"/>
            <a:ext cx="1905000" cy="1524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352329" name="AutoShape 73"/>
          <p:cNvCxnSpPr>
            <a:cxnSpLocks noChangeShapeType="1"/>
            <a:stCxn id="352258" idx="2"/>
            <a:endCxn id="352328" idx="0"/>
          </p:cNvCxnSpPr>
          <p:nvPr/>
        </p:nvCxnSpPr>
        <p:spPr bwMode="auto">
          <a:xfrm rot="5400000">
            <a:off x="5843587" y="4762501"/>
            <a:ext cx="657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30" name="AutoShape 74"/>
          <p:cNvCxnSpPr>
            <a:cxnSpLocks noChangeShapeType="1"/>
            <a:stCxn id="352260" idx="3"/>
            <a:endCxn id="352276" idx="1"/>
          </p:cNvCxnSpPr>
          <p:nvPr/>
        </p:nvCxnSpPr>
        <p:spPr bwMode="auto">
          <a:xfrm>
            <a:off x="3367088" y="2819400"/>
            <a:ext cx="2160587" cy="849313"/>
          </a:xfrm>
          <a:prstGeom prst="bentConnector3">
            <a:avLst>
              <a:gd name="adj1" fmla="val 49671"/>
            </a:avLst>
          </a:prstGeom>
          <a:noFill/>
          <a:ln w="57150">
            <a:solidFill>
              <a:srgbClr val="CC00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31" name="AutoShape 75"/>
          <p:cNvCxnSpPr>
            <a:cxnSpLocks noChangeShapeType="1"/>
            <a:stCxn id="352260" idx="3"/>
            <a:endCxn id="352284" idx="1"/>
          </p:cNvCxnSpPr>
          <p:nvPr/>
        </p:nvCxnSpPr>
        <p:spPr bwMode="auto">
          <a:xfrm>
            <a:off x="3367088" y="2819400"/>
            <a:ext cx="3151187" cy="849313"/>
          </a:xfrm>
          <a:prstGeom prst="bentConnector3">
            <a:avLst>
              <a:gd name="adj1" fmla="val 49773"/>
            </a:avLst>
          </a:prstGeom>
          <a:noFill/>
          <a:ln w="57150">
            <a:solidFill>
              <a:srgbClr val="99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32" name="AutoShape 76"/>
          <p:cNvCxnSpPr>
            <a:cxnSpLocks noChangeShapeType="1"/>
            <a:stCxn id="352260" idx="3"/>
            <a:endCxn id="352292" idx="1"/>
          </p:cNvCxnSpPr>
          <p:nvPr/>
        </p:nvCxnSpPr>
        <p:spPr bwMode="auto">
          <a:xfrm>
            <a:off x="3367088" y="2819400"/>
            <a:ext cx="4141787" cy="849313"/>
          </a:xfrm>
          <a:prstGeom prst="bentConnector3">
            <a:avLst>
              <a:gd name="adj1" fmla="val 49829"/>
            </a:avLst>
          </a:prstGeom>
          <a:noFill/>
          <a:ln w="57150">
            <a:solidFill>
              <a:srgbClr val="00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76200" y="3124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dirty="0"/>
              <a:t>sequencer</a:t>
            </a:r>
          </a:p>
        </p:txBody>
      </p:sp>
      <p:cxnSp>
        <p:nvCxnSpPr>
          <p:cNvPr id="4" name="Elbow Connector 3"/>
          <p:cNvCxnSpPr>
            <a:stCxn id="352261" idx="3"/>
            <a:endCxn id="352260" idx="1"/>
          </p:cNvCxnSpPr>
          <p:nvPr/>
        </p:nvCxnSpPr>
        <p:spPr bwMode="auto">
          <a:xfrm>
            <a:off x="1524000" y="2247900"/>
            <a:ext cx="381000" cy="571500"/>
          </a:xfrm>
          <a:prstGeom prst="bentConnector3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Elbow Connector 82"/>
          <p:cNvCxnSpPr>
            <a:stCxn id="81" idx="3"/>
            <a:endCxn id="352260" idx="1"/>
          </p:cNvCxnSpPr>
          <p:nvPr/>
        </p:nvCxnSpPr>
        <p:spPr bwMode="auto">
          <a:xfrm flipV="1">
            <a:off x="1524000" y="2819400"/>
            <a:ext cx="381000" cy="647700"/>
          </a:xfrm>
          <a:prstGeom prst="bentConnector3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51886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FEEF-2AC8-614D-94A8-473CAAD8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Multithreading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FB280-4C94-CA42-BB48-8FEF3C7BB1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6208-502A-B348-8B9D-6E5008DED24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FB40D-784D-8F40-B989-F1596AF0DC42}"/>
              </a:ext>
            </a:extLst>
          </p:cNvPr>
          <p:cNvSpPr/>
          <p:nvPr/>
        </p:nvSpPr>
        <p:spPr>
          <a:xfrm>
            <a:off x="2591638" y="1746475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CDBF9-366C-5642-A1AA-FED4EA711DE3}"/>
              </a:ext>
            </a:extLst>
          </p:cNvPr>
          <p:cNvSpPr/>
          <p:nvPr/>
        </p:nvSpPr>
        <p:spPr>
          <a:xfrm>
            <a:off x="2591638" y="2124359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3FAAB1-5A07-844C-B200-C5DDBB0C7F45}"/>
              </a:ext>
            </a:extLst>
          </p:cNvPr>
          <p:cNvSpPr/>
          <p:nvPr/>
        </p:nvSpPr>
        <p:spPr>
          <a:xfrm>
            <a:off x="2805959" y="1746459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7C9C9-546B-F64E-BA7C-48672C98F899}"/>
              </a:ext>
            </a:extLst>
          </p:cNvPr>
          <p:cNvSpPr/>
          <p:nvPr/>
        </p:nvSpPr>
        <p:spPr>
          <a:xfrm>
            <a:off x="2805959" y="212434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FB1C4-CE90-1C4D-B866-91054B39F02F}"/>
              </a:ext>
            </a:extLst>
          </p:cNvPr>
          <p:cNvSpPr/>
          <p:nvPr/>
        </p:nvSpPr>
        <p:spPr>
          <a:xfrm>
            <a:off x="3015529" y="1751220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D360D-D901-E845-8D1B-B3DA3BF78E1B}"/>
              </a:ext>
            </a:extLst>
          </p:cNvPr>
          <p:cNvSpPr/>
          <p:nvPr/>
        </p:nvSpPr>
        <p:spPr>
          <a:xfrm>
            <a:off x="3015529" y="2129104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3BF94A-F804-6F49-AA3E-2B97A5D5BC94}"/>
              </a:ext>
            </a:extLst>
          </p:cNvPr>
          <p:cNvSpPr/>
          <p:nvPr/>
        </p:nvSpPr>
        <p:spPr>
          <a:xfrm>
            <a:off x="3229850" y="1751204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6FBBE-F805-C84A-A09B-AAFBA862A375}"/>
              </a:ext>
            </a:extLst>
          </p:cNvPr>
          <p:cNvSpPr/>
          <p:nvPr/>
        </p:nvSpPr>
        <p:spPr>
          <a:xfrm>
            <a:off x="3229850" y="2129088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571D69-6D8D-A643-BAC8-15EADC28241D}"/>
              </a:ext>
            </a:extLst>
          </p:cNvPr>
          <p:cNvSpPr/>
          <p:nvPr/>
        </p:nvSpPr>
        <p:spPr>
          <a:xfrm>
            <a:off x="3439438" y="1751220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AD9FE-F5C1-2A4D-90E3-A85973FC9A80}"/>
              </a:ext>
            </a:extLst>
          </p:cNvPr>
          <p:cNvSpPr/>
          <p:nvPr/>
        </p:nvSpPr>
        <p:spPr>
          <a:xfrm>
            <a:off x="3439438" y="2129104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8DFB18-9843-734C-9BDC-9C3BC0BFD6D4}"/>
              </a:ext>
            </a:extLst>
          </p:cNvPr>
          <p:cNvSpPr/>
          <p:nvPr/>
        </p:nvSpPr>
        <p:spPr>
          <a:xfrm>
            <a:off x="3653756" y="1751204"/>
            <a:ext cx="162963" cy="3778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0A637-6CF4-0349-937C-08FE19B0EF76}"/>
              </a:ext>
            </a:extLst>
          </p:cNvPr>
          <p:cNvSpPr/>
          <p:nvPr/>
        </p:nvSpPr>
        <p:spPr>
          <a:xfrm>
            <a:off x="3653756" y="2129088"/>
            <a:ext cx="162963" cy="3778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8D789-0813-8243-9F43-90C0718D3985}"/>
              </a:ext>
            </a:extLst>
          </p:cNvPr>
          <p:cNvSpPr/>
          <p:nvPr/>
        </p:nvSpPr>
        <p:spPr>
          <a:xfrm>
            <a:off x="3863329" y="1755967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9BC19-B925-7F4C-9F34-B5E4B3D08F01}"/>
              </a:ext>
            </a:extLst>
          </p:cNvPr>
          <p:cNvSpPr/>
          <p:nvPr/>
        </p:nvSpPr>
        <p:spPr>
          <a:xfrm>
            <a:off x="3863329" y="2133850"/>
            <a:ext cx="162963" cy="3778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1484BB-2219-8C42-9B7A-5D63759F3A4D}"/>
              </a:ext>
            </a:extLst>
          </p:cNvPr>
          <p:cNvSpPr/>
          <p:nvPr/>
        </p:nvSpPr>
        <p:spPr>
          <a:xfrm>
            <a:off x="4077647" y="1755951"/>
            <a:ext cx="162963" cy="3778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15B9C8-2E0E-0946-9D9E-854CAE1720E3}"/>
              </a:ext>
            </a:extLst>
          </p:cNvPr>
          <p:cNvSpPr/>
          <p:nvPr/>
        </p:nvSpPr>
        <p:spPr>
          <a:xfrm>
            <a:off x="4077647" y="2133834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0C2614-B285-2942-90EF-376F3697E12A}"/>
              </a:ext>
            </a:extLst>
          </p:cNvPr>
          <p:cNvSpPr/>
          <p:nvPr/>
        </p:nvSpPr>
        <p:spPr>
          <a:xfrm>
            <a:off x="4293720" y="1755398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EC8E6-C90C-6D49-91B3-2C7CDCC5253D}"/>
              </a:ext>
            </a:extLst>
          </p:cNvPr>
          <p:cNvSpPr/>
          <p:nvPr/>
        </p:nvSpPr>
        <p:spPr>
          <a:xfrm>
            <a:off x="4293720" y="2133281"/>
            <a:ext cx="162963" cy="3778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B6E1C0-1A24-7946-A17B-F4318DD81279}"/>
              </a:ext>
            </a:extLst>
          </p:cNvPr>
          <p:cNvSpPr/>
          <p:nvPr/>
        </p:nvSpPr>
        <p:spPr>
          <a:xfrm>
            <a:off x="4508041" y="1755382"/>
            <a:ext cx="162963" cy="3778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04DDD-2E1A-B741-B481-9E6DA313DECB}"/>
              </a:ext>
            </a:extLst>
          </p:cNvPr>
          <p:cNvSpPr/>
          <p:nvPr/>
        </p:nvSpPr>
        <p:spPr>
          <a:xfrm>
            <a:off x="4508041" y="2133265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01697-0BF5-004E-8E91-41DD31C5EF5C}"/>
              </a:ext>
            </a:extLst>
          </p:cNvPr>
          <p:cNvSpPr/>
          <p:nvPr/>
        </p:nvSpPr>
        <p:spPr>
          <a:xfrm>
            <a:off x="4717611" y="176014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6A841F-0D8B-364D-9A73-37D672CF2EBF}"/>
              </a:ext>
            </a:extLst>
          </p:cNvPr>
          <p:cNvSpPr/>
          <p:nvPr/>
        </p:nvSpPr>
        <p:spPr>
          <a:xfrm>
            <a:off x="4717611" y="2138027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2270F7-E8CE-8F4C-BA0B-1F54FE4EDEE0}"/>
              </a:ext>
            </a:extLst>
          </p:cNvPr>
          <p:cNvSpPr/>
          <p:nvPr/>
        </p:nvSpPr>
        <p:spPr>
          <a:xfrm>
            <a:off x="4931932" y="1760127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9DDEE1-2FE2-C849-B3B0-DA2BE3ED45C5}"/>
              </a:ext>
            </a:extLst>
          </p:cNvPr>
          <p:cNvSpPr/>
          <p:nvPr/>
        </p:nvSpPr>
        <p:spPr>
          <a:xfrm>
            <a:off x="4931932" y="2138011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9ED93A-297D-A849-8A33-C566EACC4B7D}"/>
              </a:ext>
            </a:extLst>
          </p:cNvPr>
          <p:cNvSpPr/>
          <p:nvPr/>
        </p:nvSpPr>
        <p:spPr>
          <a:xfrm>
            <a:off x="5141520" y="176014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A652DC-7C0A-3C42-A1ED-799E04E0A9AC}"/>
              </a:ext>
            </a:extLst>
          </p:cNvPr>
          <p:cNvSpPr/>
          <p:nvPr/>
        </p:nvSpPr>
        <p:spPr>
          <a:xfrm>
            <a:off x="5141520" y="2138027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9E47A1-6254-044E-BA64-12D8B3D06BA2}"/>
              </a:ext>
            </a:extLst>
          </p:cNvPr>
          <p:cNvSpPr/>
          <p:nvPr/>
        </p:nvSpPr>
        <p:spPr>
          <a:xfrm>
            <a:off x="5355838" y="1760127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77D4E-EC6A-AA4D-BE76-D72E3ED2663D}"/>
              </a:ext>
            </a:extLst>
          </p:cNvPr>
          <p:cNvSpPr/>
          <p:nvPr/>
        </p:nvSpPr>
        <p:spPr>
          <a:xfrm>
            <a:off x="5355838" y="2138011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A41A45-4867-2944-B50D-D6578CB6FB54}"/>
              </a:ext>
            </a:extLst>
          </p:cNvPr>
          <p:cNvSpPr/>
          <p:nvPr/>
        </p:nvSpPr>
        <p:spPr>
          <a:xfrm>
            <a:off x="5565411" y="1764889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1C69C-F96D-EF4F-97E4-8D8535ED2A35}"/>
              </a:ext>
            </a:extLst>
          </p:cNvPr>
          <p:cNvSpPr/>
          <p:nvPr/>
        </p:nvSpPr>
        <p:spPr>
          <a:xfrm>
            <a:off x="5565411" y="2142773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A17277-835E-FB4F-9E9D-D116ED416162}"/>
              </a:ext>
            </a:extLst>
          </p:cNvPr>
          <p:cNvSpPr/>
          <p:nvPr/>
        </p:nvSpPr>
        <p:spPr>
          <a:xfrm>
            <a:off x="5779729" y="1764873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2C3800-F573-DB44-861E-E98613224D37}"/>
              </a:ext>
            </a:extLst>
          </p:cNvPr>
          <p:cNvSpPr/>
          <p:nvPr/>
        </p:nvSpPr>
        <p:spPr>
          <a:xfrm>
            <a:off x="5779729" y="2142757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57E75F-C6B8-0D46-85BE-870665A89721}"/>
              </a:ext>
            </a:extLst>
          </p:cNvPr>
          <p:cNvSpPr/>
          <p:nvPr/>
        </p:nvSpPr>
        <p:spPr>
          <a:xfrm>
            <a:off x="2591638" y="3038065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87E035-030D-7A40-8879-A835D004AEAD}"/>
              </a:ext>
            </a:extLst>
          </p:cNvPr>
          <p:cNvSpPr/>
          <p:nvPr/>
        </p:nvSpPr>
        <p:spPr>
          <a:xfrm>
            <a:off x="2591638" y="3415948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952008-841D-2F4E-A56A-DB0E2A04FEEF}"/>
              </a:ext>
            </a:extLst>
          </p:cNvPr>
          <p:cNvSpPr/>
          <p:nvPr/>
        </p:nvSpPr>
        <p:spPr>
          <a:xfrm>
            <a:off x="2805959" y="3038049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F24C94-99EF-364F-B43C-0DE389B301C1}"/>
              </a:ext>
            </a:extLst>
          </p:cNvPr>
          <p:cNvSpPr/>
          <p:nvPr/>
        </p:nvSpPr>
        <p:spPr>
          <a:xfrm>
            <a:off x="2805959" y="3415932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AB1933-06CD-7A48-9384-82E2C37BC593}"/>
              </a:ext>
            </a:extLst>
          </p:cNvPr>
          <p:cNvSpPr/>
          <p:nvPr/>
        </p:nvSpPr>
        <p:spPr>
          <a:xfrm>
            <a:off x="3015529" y="3042810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D672D7-02AB-3444-82EC-E768829E97C7}"/>
              </a:ext>
            </a:extLst>
          </p:cNvPr>
          <p:cNvSpPr/>
          <p:nvPr/>
        </p:nvSpPr>
        <p:spPr>
          <a:xfrm>
            <a:off x="3015529" y="342069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C9B5C7-59EC-7E4F-BAB6-5A08079A7CA1}"/>
              </a:ext>
            </a:extLst>
          </p:cNvPr>
          <p:cNvSpPr/>
          <p:nvPr/>
        </p:nvSpPr>
        <p:spPr>
          <a:xfrm>
            <a:off x="3229850" y="3042794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96B995-3A14-7C49-AE1F-C32846EFCF9E}"/>
              </a:ext>
            </a:extLst>
          </p:cNvPr>
          <p:cNvSpPr/>
          <p:nvPr/>
        </p:nvSpPr>
        <p:spPr>
          <a:xfrm>
            <a:off x="3229850" y="3420677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E770CE-DA64-0349-BD46-A97EC9A844D4}"/>
              </a:ext>
            </a:extLst>
          </p:cNvPr>
          <p:cNvSpPr/>
          <p:nvPr/>
        </p:nvSpPr>
        <p:spPr>
          <a:xfrm>
            <a:off x="3439438" y="3042810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E32F59-D974-6D4A-90B8-6A45DF69FA05}"/>
              </a:ext>
            </a:extLst>
          </p:cNvPr>
          <p:cNvSpPr/>
          <p:nvPr/>
        </p:nvSpPr>
        <p:spPr>
          <a:xfrm>
            <a:off x="3439438" y="342069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09C78-6377-3641-99DF-33DA1261F6B5}"/>
              </a:ext>
            </a:extLst>
          </p:cNvPr>
          <p:cNvSpPr/>
          <p:nvPr/>
        </p:nvSpPr>
        <p:spPr>
          <a:xfrm>
            <a:off x="3653756" y="3042794"/>
            <a:ext cx="162963" cy="3778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3550B-6CDC-0D4C-B4C4-ECCF11427FFE}"/>
              </a:ext>
            </a:extLst>
          </p:cNvPr>
          <p:cNvSpPr/>
          <p:nvPr/>
        </p:nvSpPr>
        <p:spPr>
          <a:xfrm>
            <a:off x="3653756" y="3420677"/>
            <a:ext cx="162963" cy="3778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A7FC31-5778-B342-98DA-CE418C77580B}"/>
              </a:ext>
            </a:extLst>
          </p:cNvPr>
          <p:cNvSpPr/>
          <p:nvPr/>
        </p:nvSpPr>
        <p:spPr>
          <a:xfrm>
            <a:off x="3863329" y="3047556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B54B28-FF04-3747-9C3A-347FB81642EF}"/>
              </a:ext>
            </a:extLst>
          </p:cNvPr>
          <p:cNvSpPr/>
          <p:nvPr/>
        </p:nvSpPr>
        <p:spPr>
          <a:xfrm>
            <a:off x="3863329" y="3425440"/>
            <a:ext cx="162963" cy="3778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BD8F29-F7E6-924B-B215-67030373B878}"/>
              </a:ext>
            </a:extLst>
          </p:cNvPr>
          <p:cNvSpPr/>
          <p:nvPr/>
        </p:nvSpPr>
        <p:spPr>
          <a:xfrm>
            <a:off x="4077647" y="3047540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8E5FE5-FDE8-8740-805B-458928BFD0A5}"/>
              </a:ext>
            </a:extLst>
          </p:cNvPr>
          <p:cNvSpPr/>
          <p:nvPr/>
        </p:nvSpPr>
        <p:spPr>
          <a:xfrm>
            <a:off x="4077647" y="342542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499F3C-FCCE-FD4D-9B40-60201AF7F4B0}"/>
              </a:ext>
            </a:extLst>
          </p:cNvPr>
          <p:cNvSpPr/>
          <p:nvPr/>
        </p:nvSpPr>
        <p:spPr>
          <a:xfrm>
            <a:off x="4293722" y="3046987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78E7C-6A2F-A64A-9317-69F4B881D1E8}"/>
              </a:ext>
            </a:extLst>
          </p:cNvPr>
          <p:cNvSpPr/>
          <p:nvPr/>
        </p:nvSpPr>
        <p:spPr>
          <a:xfrm>
            <a:off x="4293722" y="3424871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39A6E0-8FD0-4340-9694-23AEA9C2420D}"/>
              </a:ext>
            </a:extLst>
          </p:cNvPr>
          <p:cNvSpPr/>
          <p:nvPr/>
        </p:nvSpPr>
        <p:spPr>
          <a:xfrm>
            <a:off x="4508041" y="3046971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81DECF-CD50-644A-B836-44F30B1591AC}"/>
              </a:ext>
            </a:extLst>
          </p:cNvPr>
          <p:cNvSpPr/>
          <p:nvPr/>
        </p:nvSpPr>
        <p:spPr>
          <a:xfrm>
            <a:off x="4508041" y="3424855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6EB7BE-AF69-A04C-A2CA-A1CE960F7341}"/>
              </a:ext>
            </a:extLst>
          </p:cNvPr>
          <p:cNvSpPr/>
          <p:nvPr/>
        </p:nvSpPr>
        <p:spPr>
          <a:xfrm>
            <a:off x="4717905" y="3051628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DB790E-18F8-4A4A-8A2E-E94B346C0DA2}"/>
              </a:ext>
            </a:extLst>
          </p:cNvPr>
          <p:cNvSpPr/>
          <p:nvPr/>
        </p:nvSpPr>
        <p:spPr>
          <a:xfrm>
            <a:off x="4717613" y="3429616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7AC321-1711-9B4E-8ACC-688B356A099A}"/>
              </a:ext>
            </a:extLst>
          </p:cNvPr>
          <p:cNvSpPr/>
          <p:nvPr/>
        </p:nvSpPr>
        <p:spPr>
          <a:xfrm>
            <a:off x="4931932" y="3051717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68C9BD-F6B5-DB48-A526-D380FD0F0C70}"/>
              </a:ext>
            </a:extLst>
          </p:cNvPr>
          <p:cNvSpPr/>
          <p:nvPr/>
        </p:nvSpPr>
        <p:spPr>
          <a:xfrm>
            <a:off x="4931932" y="3429600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AE659D-5554-494E-A41F-F1CC03BC6F5F}"/>
              </a:ext>
            </a:extLst>
          </p:cNvPr>
          <p:cNvSpPr/>
          <p:nvPr/>
        </p:nvSpPr>
        <p:spPr>
          <a:xfrm>
            <a:off x="5141520" y="305173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91BF69-7E70-5042-B5A1-5A102F39C523}"/>
              </a:ext>
            </a:extLst>
          </p:cNvPr>
          <p:cNvSpPr/>
          <p:nvPr/>
        </p:nvSpPr>
        <p:spPr>
          <a:xfrm>
            <a:off x="5141520" y="3429616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2C5987-44CB-F149-A093-DC8A28DF3820}"/>
              </a:ext>
            </a:extLst>
          </p:cNvPr>
          <p:cNvSpPr/>
          <p:nvPr/>
        </p:nvSpPr>
        <p:spPr>
          <a:xfrm>
            <a:off x="5355840" y="3429600"/>
            <a:ext cx="160285" cy="3778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CAB6AD-B69B-264A-B828-C7B403FB2615}"/>
              </a:ext>
            </a:extLst>
          </p:cNvPr>
          <p:cNvSpPr/>
          <p:nvPr/>
        </p:nvSpPr>
        <p:spPr>
          <a:xfrm>
            <a:off x="5565411" y="3056479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069387-E430-F54C-9614-9E8DAB2A4F52}"/>
              </a:ext>
            </a:extLst>
          </p:cNvPr>
          <p:cNvSpPr/>
          <p:nvPr/>
        </p:nvSpPr>
        <p:spPr>
          <a:xfrm>
            <a:off x="5565411" y="3434362"/>
            <a:ext cx="162963" cy="3778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B39C7B-3E2A-4346-9EC8-45D9D0F6FD23}"/>
              </a:ext>
            </a:extLst>
          </p:cNvPr>
          <p:cNvSpPr/>
          <p:nvPr/>
        </p:nvSpPr>
        <p:spPr>
          <a:xfrm>
            <a:off x="5779729" y="3056463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14BFB-3187-464E-9F03-534623F9AB0D}"/>
              </a:ext>
            </a:extLst>
          </p:cNvPr>
          <p:cNvSpPr/>
          <p:nvPr/>
        </p:nvSpPr>
        <p:spPr>
          <a:xfrm>
            <a:off x="5779729" y="3434346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F68CEB-B746-1C45-98E0-49E931B0E6B1}"/>
              </a:ext>
            </a:extLst>
          </p:cNvPr>
          <p:cNvSpPr/>
          <p:nvPr/>
        </p:nvSpPr>
        <p:spPr>
          <a:xfrm>
            <a:off x="2591640" y="4468952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85B7DD-1D24-554B-AE0C-367D9BCFECB9}"/>
              </a:ext>
            </a:extLst>
          </p:cNvPr>
          <p:cNvSpPr/>
          <p:nvPr/>
        </p:nvSpPr>
        <p:spPr>
          <a:xfrm>
            <a:off x="2591640" y="4846835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1D3063-58B3-FB44-91C2-56C533924A6A}"/>
              </a:ext>
            </a:extLst>
          </p:cNvPr>
          <p:cNvSpPr/>
          <p:nvPr/>
        </p:nvSpPr>
        <p:spPr>
          <a:xfrm>
            <a:off x="2805959" y="4468936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1A2DD9-F231-1744-882D-ECBCD8C62B3F}"/>
              </a:ext>
            </a:extLst>
          </p:cNvPr>
          <p:cNvSpPr/>
          <p:nvPr/>
        </p:nvSpPr>
        <p:spPr>
          <a:xfrm>
            <a:off x="2805959" y="4846819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77467A-9A40-BF44-BE1E-A734FBD809BF}"/>
              </a:ext>
            </a:extLst>
          </p:cNvPr>
          <p:cNvSpPr/>
          <p:nvPr/>
        </p:nvSpPr>
        <p:spPr>
          <a:xfrm>
            <a:off x="3015531" y="4473698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2899EC-1566-2D47-A6E4-C778ACA8B28C}"/>
              </a:ext>
            </a:extLst>
          </p:cNvPr>
          <p:cNvSpPr/>
          <p:nvPr/>
        </p:nvSpPr>
        <p:spPr>
          <a:xfrm>
            <a:off x="3015531" y="4851580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99CF9A-53C0-4C4C-ACF6-67BE400053F8}"/>
              </a:ext>
            </a:extLst>
          </p:cNvPr>
          <p:cNvSpPr/>
          <p:nvPr/>
        </p:nvSpPr>
        <p:spPr>
          <a:xfrm>
            <a:off x="3229850" y="4473682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545CAE-A088-3D44-9493-876D29C9224D}"/>
              </a:ext>
            </a:extLst>
          </p:cNvPr>
          <p:cNvSpPr/>
          <p:nvPr/>
        </p:nvSpPr>
        <p:spPr>
          <a:xfrm>
            <a:off x="3229850" y="4851564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FB7F10-2483-2947-B842-1D990467A34A}"/>
              </a:ext>
            </a:extLst>
          </p:cNvPr>
          <p:cNvSpPr/>
          <p:nvPr/>
        </p:nvSpPr>
        <p:spPr>
          <a:xfrm>
            <a:off x="3439438" y="4473698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8031DF2-9AEA-AD45-AA0A-7A38096E4824}"/>
              </a:ext>
            </a:extLst>
          </p:cNvPr>
          <p:cNvSpPr/>
          <p:nvPr/>
        </p:nvSpPr>
        <p:spPr>
          <a:xfrm>
            <a:off x="3439438" y="4851580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AA2456-D7AC-EF40-A884-07BF35EFFBC0}"/>
              </a:ext>
            </a:extLst>
          </p:cNvPr>
          <p:cNvSpPr/>
          <p:nvPr/>
        </p:nvSpPr>
        <p:spPr>
          <a:xfrm>
            <a:off x="3653756" y="4473682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F8CC2B2-4FB3-A64F-B1A7-3A684EDB9218}"/>
              </a:ext>
            </a:extLst>
          </p:cNvPr>
          <p:cNvSpPr/>
          <p:nvPr/>
        </p:nvSpPr>
        <p:spPr>
          <a:xfrm>
            <a:off x="3653756" y="4851564"/>
            <a:ext cx="162963" cy="3778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9F3A0E-97B2-C240-97AA-B2BD084C4434}"/>
              </a:ext>
            </a:extLst>
          </p:cNvPr>
          <p:cNvSpPr/>
          <p:nvPr/>
        </p:nvSpPr>
        <p:spPr>
          <a:xfrm>
            <a:off x="3863329" y="447844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4C4133-1BA5-8942-A598-97F5A615BF9D}"/>
              </a:ext>
            </a:extLst>
          </p:cNvPr>
          <p:cNvSpPr/>
          <p:nvPr/>
        </p:nvSpPr>
        <p:spPr>
          <a:xfrm>
            <a:off x="3863329" y="4856327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029606-021F-A443-BB97-575A57C33CD7}"/>
              </a:ext>
            </a:extLst>
          </p:cNvPr>
          <p:cNvSpPr/>
          <p:nvPr/>
        </p:nvSpPr>
        <p:spPr>
          <a:xfrm>
            <a:off x="4077647" y="4478427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0175A2-0A1A-CD4F-875F-16A9B9038C6E}"/>
              </a:ext>
            </a:extLst>
          </p:cNvPr>
          <p:cNvSpPr/>
          <p:nvPr/>
        </p:nvSpPr>
        <p:spPr>
          <a:xfrm>
            <a:off x="4077647" y="4856310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D9A9DF-9781-E946-8014-C66A933B8A1F}"/>
              </a:ext>
            </a:extLst>
          </p:cNvPr>
          <p:cNvSpPr/>
          <p:nvPr/>
        </p:nvSpPr>
        <p:spPr>
          <a:xfrm>
            <a:off x="4293724" y="4477874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93C28E-7E35-F746-A381-11F4993CAEC1}"/>
              </a:ext>
            </a:extLst>
          </p:cNvPr>
          <p:cNvSpPr/>
          <p:nvPr/>
        </p:nvSpPr>
        <p:spPr>
          <a:xfrm>
            <a:off x="4293724" y="4855758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284C23-C607-C746-BDC0-48B2A681C3CA}"/>
              </a:ext>
            </a:extLst>
          </p:cNvPr>
          <p:cNvSpPr/>
          <p:nvPr/>
        </p:nvSpPr>
        <p:spPr>
          <a:xfrm>
            <a:off x="4508042" y="4477858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FE36068-5A0E-0E4B-A898-9DA8047EBB68}"/>
              </a:ext>
            </a:extLst>
          </p:cNvPr>
          <p:cNvSpPr/>
          <p:nvPr/>
        </p:nvSpPr>
        <p:spPr>
          <a:xfrm>
            <a:off x="4508042" y="4855742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B71DDF-F294-D744-9B83-62A5917393CC}"/>
              </a:ext>
            </a:extLst>
          </p:cNvPr>
          <p:cNvSpPr/>
          <p:nvPr/>
        </p:nvSpPr>
        <p:spPr>
          <a:xfrm>
            <a:off x="4717615" y="4482621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39FC1-BB83-7847-B2B1-08C6671C1F57}"/>
              </a:ext>
            </a:extLst>
          </p:cNvPr>
          <p:cNvSpPr/>
          <p:nvPr/>
        </p:nvSpPr>
        <p:spPr>
          <a:xfrm>
            <a:off x="4717615" y="4860504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E6420E5-CE99-6942-A803-7EE99A2C4495}"/>
              </a:ext>
            </a:extLst>
          </p:cNvPr>
          <p:cNvSpPr/>
          <p:nvPr/>
        </p:nvSpPr>
        <p:spPr>
          <a:xfrm>
            <a:off x="4931933" y="4482605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3AE459-B6B1-2D42-9311-F0BBDDA4F3CD}"/>
              </a:ext>
            </a:extLst>
          </p:cNvPr>
          <p:cNvSpPr/>
          <p:nvPr/>
        </p:nvSpPr>
        <p:spPr>
          <a:xfrm>
            <a:off x="4931933" y="4860488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87752D-540F-554F-BE36-86FE41D98622}"/>
              </a:ext>
            </a:extLst>
          </p:cNvPr>
          <p:cNvSpPr/>
          <p:nvPr/>
        </p:nvSpPr>
        <p:spPr>
          <a:xfrm>
            <a:off x="5141521" y="4482621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ACCECB2-2426-5B4D-B2AC-22973F70C9F6}"/>
              </a:ext>
            </a:extLst>
          </p:cNvPr>
          <p:cNvSpPr/>
          <p:nvPr/>
        </p:nvSpPr>
        <p:spPr>
          <a:xfrm>
            <a:off x="5141521" y="4860504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721A6C-58FA-A24C-9419-1EADF1CBB7FD}"/>
              </a:ext>
            </a:extLst>
          </p:cNvPr>
          <p:cNvSpPr/>
          <p:nvPr/>
        </p:nvSpPr>
        <p:spPr>
          <a:xfrm>
            <a:off x="5355840" y="4482605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7AD92C6-CB86-4346-8EBE-BC4F867E0EA3}"/>
              </a:ext>
            </a:extLst>
          </p:cNvPr>
          <p:cNvSpPr/>
          <p:nvPr/>
        </p:nvSpPr>
        <p:spPr>
          <a:xfrm>
            <a:off x="5355840" y="4860488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260315-9A37-7A40-99EB-9D8D4665B8FC}"/>
              </a:ext>
            </a:extLst>
          </p:cNvPr>
          <p:cNvSpPr/>
          <p:nvPr/>
        </p:nvSpPr>
        <p:spPr>
          <a:xfrm>
            <a:off x="5565412" y="4487366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EE5C51C-28D5-A44A-9689-876459373378}"/>
              </a:ext>
            </a:extLst>
          </p:cNvPr>
          <p:cNvSpPr/>
          <p:nvPr/>
        </p:nvSpPr>
        <p:spPr>
          <a:xfrm>
            <a:off x="5565412" y="4865249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12C9B30-F111-9643-B93F-E9C85FF96AE6}"/>
              </a:ext>
            </a:extLst>
          </p:cNvPr>
          <p:cNvSpPr/>
          <p:nvPr/>
        </p:nvSpPr>
        <p:spPr>
          <a:xfrm>
            <a:off x="5779731" y="4487350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BD391-F25D-E349-92C7-17D17ADC1C99}"/>
              </a:ext>
            </a:extLst>
          </p:cNvPr>
          <p:cNvSpPr/>
          <p:nvPr/>
        </p:nvSpPr>
        <p:spPr>
          <a:xfrm>
            <a:off x="5779731" y="486523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D26D82-DA26-064B-9B3D-99744259A66A}"/>
              </a:ext>
            </a:extLst>
          </p:cNvPr>
          <p:cNvSpPr/>
          <p:nvPr/>
        </p:nvSpPr>
        <p:spPr>
          <a:xfrm>
            <a:off x="2591640" y="5466912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27067CA-1AD8-6E4D-8A19-5BDFB3FEF788}"/>
              </a:ext>
            </a:extLst>
          </p:cNvPr>
          <p:cNvSpPr/>
          <p:nvPr/>
        </p:nvSpPr>
        <p:spPr>
          <a:xfrm>
            <a:off x="2591640" y="5844795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9B1B83A-88BF-5B44-8251-79FF879A1D30}"/>
              </a:ext>
            </a:extLst>
          </p:cNvPr>
          <p:cNvSpPr/>
          <p:nvPr/>
        </p:nvSpPr>
        <p:spPr>
          <a:xfrm>
            <a:off x="2805959" y="5466896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9C4CC51-DC77-2B4E-A8E8-8B9113A280FC}"/>
              </a:ext>
            </a:extLst>
          </p:cNvPr>
          <p:cNvSpPr/>
          <p:nvPr/>
        </p:nvSpPr>
        <p:spPr>
          <a:xfrm>
            <a:off x="2805959" y="5844779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E5FB27D-83A6-8045-BBE9-3EDBEF30C575}"/>
              </a:ext>
            </a:extLst>
          </p:cNvPr>
          <p:cNvSpPr/>
          <p:nvPr/>
        </p:nvSpPr>
        <p:spPr>
          <a:xfrm>
            <a:off x="3015531" y="5471658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B2B50E4-8F36-8C42-BAE7-66FCCCE03719}"/>
              </a:ext>
            </a:extLst>
          </p:cNvPr>
          <p:cNvSpPr/>
          <p:nvPr/>
        </p:nvSpPr>
        <p:spPr>
          <a:xfrm>
            <a:off x="3015531" y="5849541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5B3E21-7CC7-914C-BC57-40BB0FD80AB1}"/>
              </a:ext>
            </a:extLst>
          </p:cNvPr>
          <p:cNvSpPr/>
          <p:nvPr/>
        </p:nvSpPr>
        <p:spPr>
          <a:xfrm>
            <a:off x="3229850" y="5471642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586D07-396D-4446-A258-08F2D1136062}"/>
              </a:ext>
            </a:extLst>
          </p:cNvPr>
          <p:cNvSpPr/>
          <p:nvPr/>
        </p:nvSpPr>
        <p:spPr>
          <a:xfrm>
            <a:off x="3229850" y="5849525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C9D1B8-0B54-2D43-9709-B21AE9987F70}"/>
              </a:ext>
            </a:extLst>
          </p:cNvPr>
          <p:cNvSpPr/>
          <p:nvPr/>
        </p:nvSpPr>
        <p:spPr>
          <a:xfrm>
            <a:off x="3439438" y="5471658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0AF95C-BDB1-CB40-B974-56E50A833BFF}"/>
              </a:ext>
            </a:extLst>
          </p:cNvPr>
          <p:cNvSpPr/>
          <p:nvPr/>
        </p:nvSpPr>
        <p:spPr>
          <a:xfrm>
            <a:off x="3439438" y="5849541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11F3F4E-42C0-2C49-BC19-CA0E95023519}"/>
              </a:ext>
            </a:extLst>
          </p:cNvPr>
          <p:cNvSpPr/>
          <p:nvPr/>
        </p:nvSpPr>
        <p:spPr>
          <a:xfrm>
            <a:off x="3653756" y="5471642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606500-1D77-CB4F-8AD1-E2E46C54DC0D}"/>
              </a:ext>
            </a:extLst>
          </p:cNvPr>
          <p:cNvSpPr/>
          <p:nvPr/>
        </p:nvSpPr>
        <p:spPr>
          <a:xfrm>
            <a:off x="3653756" y="5849525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B733A2E-B728-DC4B-AA4C-162E0FA21149}"/>
              </a:ext>
            </a:extLst>
          </p:cNvPr>
          <p:cNvSpPr/>
          <p:nvPr/>
        </p:nvSpPr>
        <p:spPr>
          <a:xfrm>
            <a:off x="3863329" y="5476403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0E045BE-A696-564E-AE86-4C6303CD9309}"/>
              </a:ext>
            </a:extLst>
          </p:cNvPr>
          <p:cNvSpPr/>
          <p:nvPr/>
        </p:nvSpPr>
        <p:spPr>
          <a:xfrm>
            <a:off x="3863329" y="5854287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569FC71-A61E-CA41-B20A-98701E4C2E7D}"/>
              </a:ext>
            </a:extLst>
          </p:cNvPr>
          <p:cNvSpPr/>
          <p:nvPr/>
        </p:nvSpPr>
        <p:spPr>
          <a:xfrm>
            <a:off x="4077647" y="5476387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ED5D87F-DB1B-3342-85DB-30C77535817A}"/>
              </a:ext>
            </a:extLst>
          </p:cNvPr>
          <p:cNvSpPr/>
          <p:nvPr/>
        </p:nvSpPr>
        <p:spPr>
          <a:xfrm>
            <a:off x="4077647" y="5854271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770A94E-2A3B-4F49-8F0F-4B535848522D}"/>
              </a:ext>
            </a:extLst>
          </p:cNvPr>
          <p:cNvSpPr/>
          <p:nvPr/>
        </p:nvSpPr>
        <p:spPr>
          <a:xfrm>
            <a:off x="4293724" y="5475834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CB644B4-DC11-4F4D-8BCF-342EF63AAF99}"/>
              </a:ext>
            </a:extLst>
          </p:cNvPr>
          <p:cNvSpPr/>
          <p:nvPr/>
        </p:nvSpPr>
        <p:spPr>
          <a:xfrm>
            <a:off x="4293724" y="5853718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CB841F0-712B-D74E-8508-D981593FE464}"/>
              </a:ext>
            </a:extLst>
          </p:cNvPr>
          <p:cNvSpPr/>
          <p:nvPr/>
        </p:nvSpPr>
        <p:spPr>
          <a:xfrm>
            <a:off x="4508042" y="5475818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F5A7671-4C8C-BA43-979A-4C1597D88363}"/>
              </a:ext>
            </a:extLst>
          </p:cNvPr>
          <p:cNvSpPr/>
          <p:nvPr/>
        </p:nvSpPr>
        <p:spPr>
          <a:xfrm>
            <a:off x="4508042" y="5853702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34D0CA-D631-0048-A2D5-791C1E22E6E6}"/>
              </a:ext>
            </a:extLst>
          </p:cNvPr>
          <p:cNvSpPr/>
          <p:nvPr/>
        </p:nvSpPr>
        <p:spPr>
          <a:xfrm>
            <a:off x="4717615" y="5480581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F98F4F0-AB5B-8447-A15D-AA47F69F2161}"/>
              </a:ext>
            </a:extLst>
          </p:cNvPr>
          <p:cNvSpPr/>
          <p:nvPr/>
        </p:nvSpPr>
        <p:spPr>
          <a:xfrm>
            <a:off x="4717615" y="5858464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0219802-5443-6944-8E25-830D0BD684C5}"/>
              </a:ext>
            </a:extLst>
          </p:cNvPr>
          <p:cNvSpPr/>
          <p:nvPr/>
        </p:nvSpPr>
        <p:spPr>
          <a:xfrm>
            <a:off x="4931933" y="5480565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DFCBD3A-0AB5-294B-8BFA-EC844F94F6DA}"/>
              </a:ext>
            </a:extLst>
          </p:cNvPr>
          <p:cNvSpPr/>
          <p:nvPr/>
        </p:nvSpPr>
        <p:spPr>
          <a:xfrm>
            <a:off x="4931933" y="5858448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D33104B-28E3-8C42-8694-E301E8B21445}"/>
              </a:ext>
            </a:extLst>
          </p:cNvPr>
          <p:cNvSpPr/>
          <p:nvPr/>
        </p:nvSpPr>
        <p:spPr>
          <a:xfrm>
            <a:off x="5141521" y="5480581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E0A477-5AB2-2E4A-8D83-84619B72B38B}"/>
              </a:ext>
            </a:extLst>
          </p:cNvPr>
          <p:cNvSpPr/>
          <p:nvPr/>
        </p:nvSpPr>
        <p:spPr>
          <a:xfrm>
            <a:off x="5141521" y="5858464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AAA3D5-C896-7443-8606-B0DEB37D0801}"/>
              </a:ext>
            </a:extLst>
          </p:cNvPr>
          <p:cNvSpPr/>
          <p:nvPr/>
        </p:nvSpPr>
        <p:spPr>
          <a:xfrm>
            <a:off x="5355840" y="5480565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84A6E5D-F862-FF49-82B4-B70C1CFC92FC}"/>
              </a:ext>
            </a:extLst>
          </p:cNvPr>
          <p:cNvSpPr/>
          <p:nvPr/>
        </p:nvSpPr>
        <p:spPr>
          <a:xfrm>
            <a:off x="5355840" y="5858448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23706B-4581-CA47-9C4F-6B3D4B22DCAB}"/>
              </a:ext>
            </a:extLst>
          </p:cNvPr>
          <p:cNvSpPr/>
          <p:nvPr/>
        </p:nvSpPr>
        <p:spPr>
          <a:xfrm>
            <a:off x="5565412" y="5485326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856DB41-C70E-DB41-9A90-2A759FBEEA60}"/>
              </a:ext>
            </a:extLst>
          </p:cNvPr>
          <p:cNvSpPr/>
          <p:nvPr/>
        </p:nvSpPr>
        <p:spPr>
          <a:xfrm>
            <a:off x="5565412" y="5863209"/>
            <a:ext cx="162963" cy="3778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2499D0-A6B7-4143-9696-D1BF0FAAEDF3}"/>
              </a:ext>
            </a:extLst>
          </p:cNvPr>
          <p:cNvSpPr/>
          <p:nvPr/>
        </p:nvSpPr>
        <p:spPr>
          <a:xfrm>
            <a:off x="5779731" y="5485310"/>
            <a:ext cx="162963" cy="37788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2734A7-8DD0-394F-9DFE-B9E246C0D37A}"/>
              </a:ext>
            </a:extLst>
          </p:cNvPr>
          <p:cNvSpPr/>
          <p:nvPr/>
        </p:nvSpPr>
        <p:spPr>
          <a:xfrm>
            <a:off x="5779731" y="5863193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357DE4-2E73-B043-931B-A9BFAA463CAA}"/>
              </a:ext>
            </a:extLst>
          </p:cNvPr>
          <p:cNvSpPr txBox="1"/>
          <p:nvPr/>
        </p:nvSpPr>
        <p:spPr>
          <a:xfrm>
            <a:off x="377001" y="1949577"/>
            <a:ext cx="1305582" cy="276985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algn="ctr"/>
            <a:r>
              <a:rPr lang="en-US" sz="1200" dirty="0"/>
              <a:t>Single Threaded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8BC957-674A-004F-8855-4D19018158DC}"/>
              </a:ext>
            </a:extLst>
          </p:cNvPr>
          <p:cNvSpPr txBox="1"/>
          <p:nvPr/>
        </p:nvSpPr>
        <p:spPr>
          <a:xfrm>
            <a:off x="0" y="2968972"/>
            <a:ext cx="2059586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200" dirty="0"/>
              <a:t>Coarse Grain Multithreaded</a:t>
            </a:r>
          </a:p>
          <a:p>
            <a:pPr algn="ctr"/>
            <a:r>
              <a:rPr lang="en-US" sz="1200" dirty="0"/>
              <a:t>(CMT)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0E9BCE-C541-4C4C-90AC-77D12E506FDD}"/>
              </a:ext>
            </a:extLst>
          </p:cNvPr>
          <p:cNvSpPr txBox="1"/>
          <p:nvPr/>
        </p:nvSpPr>
        <p:spPr>
          <a:xfrm>
            <a:off x="-13503" y="4321687"/>
            <a:ext cx="1950720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200" dirty="0"/>
              <a:t>Fine Grain Multithreaded</a:t>
            </a:r>
          </a:p>
          <a:p>
            <a:pPr algn="ctr"/>
            <a:r>
              <a:rPr lang="en-US" sz="1200" dirty="0"/>
              <a:t>(FMT)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A92607-807C-4041-8CC5-581B81B5E588}"/>
              </a:ext>
            </a:extLst>
          </p:cNvPr>
          <p:cNvSpPr txBox="1"/>
          <p:nvPr/>
        </p:nvSpPr>
        <p:spPr>
          <a:xfrm>
            <a:off x="96987" y="5376057"/>
            <a:ext cx="1729740" cy="646317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1200" dirty="0"/>
              <a:t>Simultaneous Multithreaded</a:t>
            </a:r>
          </a:p>
          <a:p>
            <a:pPr algn="ctr"/>
            <a:r>
              <a:rPr lang="en-US" sz="1200" dirty="0"/>
              <a:t>(SMT)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19D8471-C637-9C49-B9F1-D89ADB73AE43}"/>
              </a:ext>
            </a:extLst>
          </p:cNvPr>
          <p:cNvCxnSpPr/>
          <p:nvPr/>
        </p:nvCxnSpPr>
        <p:spPr>
          <a:xfrm flipV="1">
            <a:off x="3354684" y="3876345"/>
            <a:ext cx="0" cy="253431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C37758F-FDF1-8849-981B-5D5812B45816}"/>
              </a:ext>
            </a:extLst>
          </p:cNvPr>
          <p:cNvCxnSpPr/>
          <p:nvPr/>
        </p:nvCxnSpPr>
        <p:spPr>
          <a:xfrm flipV="1">
            <a:off x="5027224" y="3885396"/>
            <a:ext cx="0" cy="253431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6D5DCCD-73E9-624B-A49C-06E6A498D76B}"/>
              </a:ext>
            </a:extLst>
          </p:cNvPr>
          <p:cNvSpPr txBox="1"/>
          <p:nvPr/>
        </p:nvSpPr>
        <p:spPr>
          <a:xfrm>
            <a:off x="2763655" y="2514745"/>
            <a:ext cx="530882" cy="230818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900" dirty="0"/>
              <a:t>Task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BF5478C-A7E6-D342-9F30-5EAE43B4FB42}"/>
              </a:ext>
            </a:extLst>
          </p:cNvPr>
          <p:cNvSpPr txBox="1"/>
          <p:nvPr/>
        </p:nvSpPr>
        <p:spPr>
          <a:xfrm>
            <a:off x="5114360" y="2522894"/>
            <a:ext cx="530882" cy="230818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900" dirty="0"/>
              <a:t>Task 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7CCE37-9950-B94E-A963-9BA4D29DBD69}"/>
              </a:ext>
            </a:extLst>
          </p:cNvPr>
          <p:cNvSpPr txBox="1"/>
          <p:nvPr/>
        </p:nvSpPr>
        <p:spPr>
          <a:xfrm>
            <a:off x="3625991" y="1469530"/>
            <a:ext cx="1107963" cy="230818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900" dirty="0"/>
              <a:t>OS context switch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3169ED-57EB-1840-9154-66F58DF1F141}"/>
              </a:ext>
            </a:extLst>
          </p:cNvPr>
          <p:cNvSpPr txBox="1"/>
          <p:nvPr/>
        </p:nvSpPr>
        <p:spPr>
          <a:xfrm>
            <a:off x="2718432" y="3800632"/>
            <a:ext cx="595790" cy="369318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900" dirty="0"/>
              <a:t>Cache miss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2CA02D-5EF1-E549-AE7C-3CA2F5B2C9F8}"/>
              </a:ext>
            </a:extLst>
          </p:cNvPr>
          <p:cNvSpPr txBox="1"/>
          <p:nvPr/>
        </p:nvSpPr>
        <p:spPr>
          <a:xfrm>
            <a:off x="4443670" y="3812245"/>
            <a:ext cx="593351" cy="369318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en-US" sz="900" dirty="0"/>
              <a:t>Cache miss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E6ABD1-B085-E248-BFC9-B353E48EF29C}"/>
              </a:ext>
            </a:extLst>
          </p:cNvPr>
          <p:cNvCxnSpPr>
            <a:cxnSpLocks/>
          </p:cNvCxnSpPr>
          <p:nvPr/>
        </p:nvCxnSpPr>
        <p:spPr>
          <a:xfrm>
            <a:off x="2106787" y="6548287"/>
            <a:ext cx="391301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2859AA-50E2-704D-A7DA-5BFBB35B5D07}"/>
              </a:ext>
            </a:extLst>
          </p:cNvPr>
          <p:cNvSpPr txBox="1"/>
          <p:nvPr/>
        </p:nvSpPr>
        <p:spPr>
          <a:xfrm>
            <a:off x="3568454" y="6594944"/>
            <a:ext cx="2078441" cy="27698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200" dirty="0"/>
              <a:t>CPU cycles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7A9D0FE-2EDA-344B-B171-FAB92FF6BD85}"/>
              </a:ext>
            </a:extLst>
          </p:cNvPr>
          <p:cNvSpPr txBox="1"/>
          <p:nvPr/>
        </p:nvSpPr>
        <p:spPr>
          <a:xfrm>
            <a:off x="6096470" y="1913898"/>
            <a:ext cx="2742730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200" dirty="0"/>
              <a:t>- Only one program thread at a time</a:t>
            </a:r>
          </a:p>
          <a:p>
            <a:r>
              <a:rPr lang="en-US" sz="1200" dirty="0"/>
              <a:t>- Switch through OS scheduling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CDA1C1-D658-494C-834F-6397A7C970CC}"/>
              </a:ext>
            </a:extLst>
          </p:cNvPr>
          <p:cNvSpPr txBox="1"/>
          <p:nvPr/>
        </p:nvSpPr>
        <p:spPr>
          <a:xfrm>
            <a:off x="6096000" y="3024491"/>
            <a:ext cx="2819400" cy="83098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200" dirty="0"/>
              <a:t>- Two threads running at same time</a:t>
            </a:r>
          </a:p>
          <a:p>
            <a:r>
              <a:rPr lang="en-US" sz="1200" dirty="0"/>
              <a:t>- Switch at cache miss</a:t>
            </a:r>
          </a:p>
          <a:p>
            <a:r>
              <a:rPr lang="en-US" sz="1200" dirty="0"/>
              <a:t>- Stalled cycles between switching</a:t>
            </a:r>
          </a:p>
          <a:p>
            <a:r>
              <a:rPr lang="en-US" sz="1200" dirty="0"/>
              <a:t>- Hide OS switch time &amp; cache miss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CBB2AF-8051-E147-9581-1C0144960F8C}"/>
              </a:ext>
            </a:extLst>
          </p:cNvPr>
          <p:cNvSpPr txBox="1"/>
          <p:nvPr/>
        </p:nvSpPr>
        <p:spPr>
          <a:xfrm>
            <a:off x="6096000" y="4403768"/>
            <a:ext cx="2971800" cy="1015649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200" dirty="0"/>
              <a:t>- No stall cycles between thread switch</a:t>
            </a:r>
          </a:p>
          <a:p>
            <a:r>
              <a:rPr lang="en-US" sz="1200" dirty="0"/>
              <a:t>- Instructions from one thread executed each cycle</a:t>
            </a:r>
          </a:p>
          <a:p>
            <a:r>
              <a:rPr lang="en-US" sz="1200" dirty="0"/>
              <a:t>- Hide OS switch &amp; cache miss &amp; pipeline stall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77CED73-F3A4-C64D-9DC0-3E8C54BBAD11}"/>
              </a:ext>
            </a:extLst>
          </p:cNvPr>
          <p:cNvSpPr txBox="1"/>
          <p:nvPr/>
        </p:nvSpPr>
        <p:spPr>
          <a:xfrm>
            <a:off x="6097089" y="5487185"/>
            <a:ext cx="2759958" cy="83098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200" dirty="0"/>
              <a:t>- Instructions from different thread can be executed per cycle</a:t>
            </a:r>
          </a:p>
          <a:p>
            <a:r>
              <a:rPr lang="en-US" sz="1200" dirty="0"/>
              <a:t>- Hide OS switch &amp; cache miss &amp; pipeline stall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A1BBC11-4BDF-3F4C-8319-5B3F07F9C7B8}"/>
              </a:ext>
            </a:extLst>
          </p:cNvPr>
          <p:cNvSpPr/>
          <p:nvPr/>
        </p:nvSpPr>
        <p:spPr>
          <a:xfrm>
            <a:off x="5353160" y="3051800"/>
            <a:ext cx="162963" cy="377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6AC8E0-1233-D042-BE82-69A36C9E7189}"/>
              </a:ext>
            </a:extLst>
          </p:cNvPr>
          <p:cNvCxnSpPr/>
          <p:nvPr/>
        </p:nvCxnSpPr>
        <p:spPr>
          <a:xfrm>
            <a:off x="2135732" y="1952953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A0917E4-2270-724B-BF16-3D3CF3C2BA0D}"/>
              </a:ext>
            </a:extLst>
          </p:cNvPr>
          <p:cNvSpPr txBox="1"/>
          <p:nvPr/>
        </p:nvSpPr>
        <p:spPr>
          <a:xfrm>
            <a:off x="2047865" y="1694312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Issue0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5853125-9F56-3949-8254-E0D37B4D62A9}"/>
              </a:ext>
            </a:extLst>
          </p:cNvPr>
          <p:cNvCxnSpPr/>
          <p:nvPr/>
        </p:nvCxnSpPr>
        <p:spPr>
          <a:xfrm>
            <a:off x="2140616" y="2364021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E895096-9DAB-074F-85A2-BFAD7E24B1B6}"/>
              </a:ext>
            </a:extLst>
          </p:cNvPr>
          <p:cNvSpPr txBox="1"/>
          <p:nvPr/>
        </p:nvSpPr>
        <p:spPr>
          <a:xfrm>
            <a:off x="2052749" y="2105380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Issue1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16F6957-1C0B-7847-AE6C-528C059D576F}"/>
              </a:ext>
            </a:extLst>
          </p:cNvPr>
          <p:cNvCxnSpPr/>
          <p:nvPr/>
        </p:nvCxnSpPr>
        <p:spPr>
          <a:xfrm>
            <a:off x="2118479" y="3286563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969DA98-A8B7-E441-B8D3-400BF0B281DC}"/>
              </a:ext>
            </a:extLst>
          </p:cNvPr>
          <p:cNvSpPr txBox="1"/>
          <p:nvPr/>
        </p:nvSpPr>
        <p:spPr>
          <a:xfrm>
            <a:off x="2030613" y="3027923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Issue0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501680-1728-E84D-BDA1-AF027B0ABDCA}"/>
              </a:ext>
            </a:extLst>
          </p:cNvPr>
          <p:cNvCxnSpPr/>
          <p:nvPr/>
        </p:nvCxnSpPr>
        <p:spPr>
          <a:xfrm>
            <a:off x="2123364" y="3697632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1F87257-7D05-3940-B69C-2C9668B33BB3}"/>
              </a:ext>
            </a:extLst>
          </p:cNvPr>
          <p:cNvSpPr txBox="1"/>
          <p:nvPr/>
        </p:nvSpPr>
        <p:spPr>
          <a:xfrm>
            <a:off x="2035498" y="3438990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Issue1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49A62C7-4AB8-B045-9F4A-442B7DF1B77C}"/>
              </a:ext>
            </a:extLst>
          </p:cNvPr>
          <p:cNvCxnSpPr/>
          <p:nvPr/>
        </p:nvCxnSpPr>
        <p:spPr>
          <a:xfrm>
            <a:off x="2123555" y="4701071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D6A8180-2F74-C542-94A7-407BC60C6D8E}"/>
              </a:ext>
            </a:extLst>
          </p:cNvPr>
          <p:cNvSpPr txBox="1"/>
          <p:nvPr/>
        </p:nvSpPr>
        <p:spPr>
          <a:xfrm>
            <a:off x="2035687" y="4442431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Issue0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75BE77-2B37-9047-A40E-F65AFC88F523}"/>
              </a:ext>
            </a:extLst>
          </p:cNvPr>
          <p:cNvCxnSpPr/>
          <p:nvPr/>
        </p:nvCxnSpPr>
        <p:spPr>
          <a:xfrm>
            <a:off x="2128439" y="5112140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976F631-7160-B74D-82C7-F2BB90A59F5A}"/>
              </a:ext>
            </a:extLst>
          </p:cNvPr>
          <p:cNvSpPr txBox="1"/>
          <p:nvPr/>
        </p:nvSpPr>
        <p:spPr>
          <a:xfrm>
            <a:off x="2040573" y="4853497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Issue1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68B1704-1ABD-9A4A-A025-88109C6FB00B}"/>
              </a:ext>
            </a:extLst>
          </p:cNvPr>
          <p:cNvCxnSpPr/>
          <p:nvPr/>
        </p:nvCxnSpPr>
        <p:spPr>
          <a:xfrm>
            <a:off x="2114269" y="5712946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EF7DDED-9B00-F646-9876-CE5CC2181D00}"/>
              </a:ext>
            </a:extLst>
          </p:cNvPr>
          <p:cNvSpPr txBox="1"/>
          <p:nvPr/>
        </p:nvSpPr>
        <p:spPr>
          <a:xfrm>
            <a:off x="2026403" y="5454305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Issue0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C4593D2-C4D7-A84A-97D9-FE43D7E6C48E}"/>
              </a:ext>
            </a:extLst>
          </p:cNvPr>
          <p:cNvCxnSpPr/>
          <p:nvPr/>
        </p:nvCxnSpPr>
        <p:spPr>
          <a:xfrm>
            <a:off x="2119155" y="6124014"/>
            <a:ext cx="349456" cy="0"/>
          </a:xfrm>
          <a:prstGeom prst="straightConnector1">
            <a:avLst/>
          </a:prstGeom>
          <a:ln w="15875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7BD6C1B-2744-554E-9608-5852E41B9D20}"/>
              </a:ext>
            </a:extLst>
          </p:cNvPr>
          <p:cNvSpPr txBox="1"/>
          <p:nvPr/>
        </p:nvSpPr>
        <p:spPr>
          <a:xfrm>
            <a:off x="2031288" y="5865372"/>
            <a:ext cx="489204" cy="215429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800" dirty="0"/>
              <a:t>Issue1</a:t>
            </a:r>
          </a:p>
        </p:txBody>
      </p:sp>
    </p:spTree>
    <p:extLst>
      <p:ext uri="{BB962C8B-B14F-4D97-AF65-F5344CB8AC3E}">
        <p14:creationId xmlns:p14="http://schemas.microsoft.com/office/powerpoint/2010/main" val="1351425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speculate on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r>
              <a:rPr lang="en-US" dirty="0"/>
              <a:t>But, need to have “heavy” recovery process</a:t>
            </a:r>
          </a:p>
          <a:p>
            <a:pPr lvl="1"/>
            <a:r>
              <a:rPr lang="en-US" dirty="0"/>
              <a:t>LSQ and ROB not deep enough</a:t>
            </a:r>
          </a:p>
          <a:p>
            <a:r>
              <a:rPr lang="en-US" dirty="0"/>
              <a:t>Enter “transactional memory”</a:t>
            </a:r>
          </a:p>
          <a:p>
            <a:pPr lvl="1"/>
            <a:r>
              <a:rPr lang="en-US" dirty="0"/>
              <a:t>Programmer specifies code to be executed atomically as </a:t>
            </a:r>
            <a:r>
              <a:rPr lang="en-US" i="1" dirty="0"/>
              <a:t>transactions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Hardware/software guarantees atomicity for transactions.</a:t>
            </a:r>
          </a:p>
          <a:p>
            <a:pPr lvl="1"/>
            <a:r>
              <a:rPr lang="en-US" dirty="0"/>
              <a:t>Optimistic concurrency</a:t>
            </a:r>
          </a:p>
          <a:p>
            <a:pPr lvl="1"/>
            <a:r>
              <a:rPr lang="en-US" dirty="0"/>
              <a:t>Motivated by difficulty of lock-based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3DF5-8F7A-2841-8040-68D0E83C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textbook for Parallel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3DA9-3339-4045-A4B0-3A2C37C7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“Parallel Computer Architecture: A Hardware/Software Approach”</a:t>
            </a:r>
          </a:p>
          <a:p>
            <a:pPr lvl="1"/>
            <a:r>
              <a:rPr lang="en-US" dirty="0"/>
              <a:t>David E. Culler, Jaswinder Pal Singh</a:t>
            </a:r>
          </a:p>
          <a:p>
            <a:endParaRPr lang="en-US" dirty="0"/>
          </a:p>
          <a:p>
            <a:r>
              <a:rPr lang="en-US" dirty="0"/>
              <a:t>In case you want to learn more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5669F-3851-034D-83CE-FB9BE5573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7E5C-7A39-B347-8BED-24001AAB174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F1FBF-B330-9E45-80CA-34265653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667000"/>
            <a:ext cx="1993900" cy="26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Coherent Caches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3989388" y="1433513"/>
            <a:ext cx="5002212" cy="54086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200"/>
              <a:t>Cache contains </a:t>
            </a:r>
            <a:r>
              <a:rPr lang="en-US" sz="2200" i="1"/>
              <a:t>subset </a:t>
            </a:r>
            <a:r>
              <a:rPr lang="en-US" sz="2200"/>
              <a:t>of data in memory</a:t>
            </a:r>
          </a:p>
          <a:p>
            <a:pPr>
              <a:lnSpc>
                <a:spcPct val="90000"/>
              </a:lnSpc>
            </a:pPr>
            <a:r>
              <a:rPr lang="en-US" sz="2200"/>
              <a:t>Cache may contain more up-to-date data than 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memory contain more up-to-date data than cache?</a:t>
            </a:r>
          </a:p>
          <a:p>
            <a:pPr>
              <a:lnSpc>
                <a:spcPct val="90000"/>
              </a:lnSpc>
            </a:pPr>
            <a:r>
              <a:rPr lang="en-US" sz="2200"/>
              <a:t>What if one processor’s cache has up-to-date value when the other issues a read to same location?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Coherency Problem!</a:t>
            </a:r>
          </a:p>
          <a:p>
            <a:pPr>
              <a:lnSpc>
                <a:spcPct val="90000"/>
              </a:lnSpc>
            </a:pPr>
            <a:r>
              <a:rPr lang="en-US" sz="2200"/>
              <a:t>Steps to follow to ensure coherence is called a coherence protocol</a:t>
            </a:r>
          </a:p>
        </p:txBody>
      </p:sp>
      <p:sp>
        <p:nvSpPr>
          <p:cNvPr id="50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E64AA-BE46-42D8-B5EF-5DA0371919F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381000" y="1905000"/>
            <a:ext cx="1524000" cy="2743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73" name="Rectangle 5"/>
          <p:cNvSpPr>
            <a:spLocks noChangeArrowheads="1"/>
          </p:cNvSpPr>
          <p:nvPr/>
        </p:nvSpPr>
        <p:spPr bwMode="auto">
          <a:xfrm>
            <a:off x="533400" y="3429000"/>
            <a:ext cx="1193800" cy="431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74" name="Rectangle 6"/>
          <p:cNvSpPr>
            <a:spLocks noChangeArrowheads="1"/>
          </p:cNvSpPr>
          <p:nvPr/>
        </p:nvSpPr>
        <p:spPr bwMode="auto">
          <a:xfrm>
            <a:off x="481013" y="2706688"/>
            <a:ext cx="1298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979975" name="Rectangle 7"/>
          <p:cNvSpPr>
            <a:spLocks noChangeArrowheads="1"/>
          </p:cNvSpPr>
          <p:nvPr/>
        </p:nvSpPr>
        <p:spPr bwMode="auto">
          <a:xfrm>
            <a:off x="685800" y="342900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Cache</a:t>
            </a:r>
          </a:p>
        </p:txBody>
      </p:sp>
      <p:sp>
        <p:nvSpPr>
          <p:cNvPr id="979976" name="Rectangle 8"/>
          <p:cNvSpPr>
            <a:spLocks noChangeArrowheads="1"/>
          </p:cNvSpPr>
          <p:nvPr/>
        </p:nvSpPr>
        <p:spPr bwMode="auto">
          <a:xfrm>
            <a:off x="1295400" y="5105400"/>
            <a:ext cx="1206500" cy="12065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77" name="Rectangle 9"/>
          <p:cNvSpPr>
            <a:spLocks noChangeArrowheads="1"/>
          </p:cNvSpPr>
          <p:nvPr/>
        </p:nvSpPr>
        <p:spPr bwMode="auto">
          <a:xfrm>
            <a:off x="1371600" y="5562600"/>
            <a:ext cx="1057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Memory</a:t>
            </a:r>
          </a:p>
        </p:txBody>
      </p:sp>
      <p:sp>
        <p:nvSpPr>
          <p:cNvPr id="979978" name="Rectangle 10"/>
          <p:cNvSpPr>
            <a:spLocks noChangeArrowheads="1"/>
          </p:cNvSpPr>
          <p:nvPr/>
        </p:nvSpPr>
        <p:spPr bwMode="auto">
          <a:xfrm>
            <a:off x="609600" y="41910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79" name="Line 11"/>
          <p:cNvSpPr>
            <a:spLocks noChangeShapeType="1"/>
          </p:cNvSpPr>
          <p:nvPr/>
        </p:nvSpPr>
        <p:spPr bwMode="auto">
          <a:xfrm>
            <a:off x="6096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0" name="Line 12"/>
          <p:cNvSpPr>
            <a:spLocks noChangeShapeType="1"/>
          </p:cNvSpPr>
          <p:nvPr/>
        </p:nvSpPr>
        <p:spPr bwMode="auto">
          <a:xfrm>
            <a:off x="6096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1" name="Line 13"/>
          <p:cNvSpPr>
            <a:spLocks noChangeShapeType="1"/>
          </p:cNvSpPr>
          <p:nvPr/>
        </p:nvSpPr>
        <p:spPr bwMode="auto">
          <a:xfrm>
            <a:off x="609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2" name="Line 14"/>
          <p:cNvSpPr>
            <a:spLocks noChangeShapeType="1"/>
          </p:cNvSpPr>
          <p:nvPr/>
        </p:nvSpPr>
        <p:spPr bwMode="auto">
          <a:xfrm flipV="1">
            <a:off x="6096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3" name="Line 15"/>
          <p:cNvSpPr>
            <a:spLocks noChangeShapeType="1"/>
          </p:cNvSpPr>
          <p:nvPr/>
        </p:nvSpPr>
        <p:spPr bwMode="auto">
          <a:xfrm flipV="1">
            <a:off x="9144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71600" y="4114800"/>
            <a:ext cx="304800" cy="381000"/>
            <a:chOff x="1440" y="2736"/>
            <a:chExt cx="192" cy="240"/>
          </a:xfrm>
        </p:grpSpPr>
        <p:sp>
          <p:nvSpPr>
            <p:cNvPr id="979985" name="Rectangle 17"/>
            <p:cNvSpPr>
              <a:spLocks noChangeArrowheads="1"/>
            </p:cNvSpPr>
            <p:nvPr/>
          </p:nvSpPr>
          <p:spPr bwMode="auto">
            <a:xfrm>
              <a:off x="1440" y="2784"/>
              <a:ext cx="192" cy="19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6" name="Line 18"/>
            <p:cNvSpPr>
              <a:spLocks noChangeShapeType="1"/>
            </p:cNvSpPr>
            <p:nvPr/>
          </p:nvSpPr>
          <p:spPr bwMode="auto">
            <a:xfrm>
              <a:off x="144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7" name="Line 19"/>
            <p:cNvSpPr>
              <a:spLocks noChangeShapeType="1"/>
            </p:cNvSpPr>
            <p:nvPr/>
          </p:nvSpPr>
          <p:spPr bwMode="auto">
            <a:xfrm>
              <a:off x="144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8" name="Line 20"/>
            <p:cNvSpPr>
              <a:spLocks noChangeShapeType="1"/>
            </p:cNvSpPr>
            <p:nvPr/>
          </p:nvSpPr>
          <p:spPr bwMode="auto">
            <a:xfrm>
              <a:off x="144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9" name="Line 21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90" name="Line 22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9991" name="Line 23"/>
          <p:cNvSpPr>
            <a:spLocks noChangeShapeType="1"/>
          </p:cNvSpPr>
          <p:nvPr/>
        </p:nvSpPr>
        <p:spPr bwMode="auto">
          <a:xfrm>
            <a:off x="381000" y="4953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2" name="Line 24"/>
          <p:cNvSpPr>
            <a:spLocks noChangeShapeType="1"/>
          </p:cNvSpPr>
          <p:nvPr/>
        </p:nvSpPr>
        <p:spPr bwMode="auto">
          <a:xfrm>
            <a:off x="9144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3" name="Line 25"/>
          <p:cNvSpPr>
            <a:spLocks noChangeShapeType="1"/>
          </p:cNvSpPr>
          <p:nvPr/>
        </p:nvSpPr>
        <p:spPr bwMode="auto">
          <a:xfrm>
            <a:off x="13716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4" name="Line 26"/>
          <p:cNvSpPr>
            <a:spLocks noChangeShapeType="1"/>
          </p:cNvSpPr>
          <p:nvPr/>
        </p:nvSpPr>
        <p:spPr bwMode="auto">
          <a:xfrm>
            <a:off x="381000" y="4876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5" name="Line 27"/>
          <p:cNvSpPr>
            <a:spLocks noChangeShapeType="1"/>
          </p:cNvSpPr>
          <p:nvPr/>
        </p:nvSpPr>
        <p:spPr bwMode="auto">
          <a:xfrm>
            <a:off x="1828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6" name="Line 28"/>
          <p:cNvSpPr>
            <a:spLocks noChangeShapeType="1"/>
          </p:cNvSpPr>
          <p:nvPr/>
        </p:nvSpPr>
        <p:spPr bwMode="auto">
          <a:xfrm>
            <a:off x="2286000" y="4953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7" name="Rectangle 29"/>
          <p:cNvSpPr>
            <a:spLocks noChangeArrowheads="1"/>
          </p:cNvSpPr>
          <p:nvPr/>
        </p:nvSpPr>
        <p:spPr bwMode="auto">
          <a:xfrm>
            <a:off x="2057400" y="1905000"/>
            <a:ext cx="1524000" cy="2743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98" name="Rectangle 30"/>
          <p:cNvSpPr>
            <a:spLocks noChangeArrowheads="1"/>
          </p:cNvSpPr>
          <p:nvPr/>
        </p:nvSpPr>
        <p:spPr bwMode="auto">
          <a:xfrm>
            <a:off x="2209800" y="3429000"/>
            <a:ext cx="1193800" cy="431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99" name="Rectangle 31"/>
          <p:cNvSpPr>
            <a:spLocks noChangeArrowheads="1"/>
          </p:cNvSpPr>
          <p:nvPr/>
        </p:nvSpPr>
        <p:spPr bwMode="auto">
          <a:xfrm>
            <a:off x="2157413" y="2706688"/>
            <a:ext cx="1298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980000" name="Rectangle 32"/>
          <p:cNvSpPr>
            <a:spLocks noChangeArrowheads="1"/>
          </p:cNvSpPr>
          <p:nvPr/>
        </p:nvSpPr>
        <p:spPr bwMode="auto">
          <a:xfrm>
            <a:off x="2362200" y="342900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Cache</a:t>
            </a:r>
          </a:p>
        </p:txBody>
      </p:sp>
      <p:sp>
        <p:nvSpPr>
          <p:cNvPr id="980001" name="Rectangle 33"/>
          <p:cNvSpPr>
            <a:spLocks noChangeArrowheads="1"/>
          </p:cNvSpPr>
          <p:nvPr/>
        </p:nvSpPr>
        <p:spPr bwMode="auto">
          <a:xfrm>
            <a:off x="2286000" y="41910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2" name="Line 34"/>
          <p:cNvSpPr>
            <a:spLocks noChangeShapeType="1"/>
          </p:cNvSpPr>
          <p:nvPr/>
        </p:nvSpPr>
        <p:spPr bwMode="auto">
          <a:xfrm>
            <a:off x="22860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3" name="Line 35"/>
          <p:cNvSpPr>
            <a:spLocks noChangeShapeType="1"/>
          </p:cNvSpPr>
          <p:nvPr/>
        </p:nvSpPr>
        <p:spPr bwMode="auto">
          <a:xfrm>
            <a:off x="22860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4" name="Line 36"/>
          <p:cNvSpPr>
            <a:spLocks noChangeShapeType="1"/>
          </p:cNvSpPr>
          <p:nvPr/>
        </p:nvSpPr>
        <p:spPr bwMode="auto">
          <a:xfrm>
            <a:off x="22860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5" name="Line 37"/>
          <p:cNvSpPr>
            <a:spLocks noChangeShapeType="1"/>
          </p:cNvSpPr>
          <p:nvPr/>
        </p:nvSpPr>
        <p:spPr bwMode="auto">
          <a:xfrm flipV="1">
            <a:off x="22860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6" name="Line 38"/>
          <p:cNvSpPr>
            <a:spLocks noChangeShapeType="1"/>
          </p:cNvSpPr>
          <p:nvPr/>
        </p:nvSpPr>
        <p:spPr bwMode="auto">
          <a:xfrm flipV="1">
            <a:off x="25908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048000" y="4114800"/>
            <a:ext cx="304800" cy="381000"/>
            <a:chOff x="1440" y="2736"/>
            <a:chExt cx="192" cy="240"/>
          </a:xfrm>
        </p:grpSpPr>
        <p:sp>
          <p:nvSpPr>
            <p:cNvPr id="980008" name="Rectangle 40"/>
            <p:cNvSpPr>
              <a:spLocks noChangeArrowheads="1"/>
            </p:cNvSpPr>
            <p:nvPr/>
          </p:nvSpPr>
          <p:spPr bwMode="auto">
            <a:xfrm>
              <a:off x="1440" y="2784"/>
              <a:ext cx="192" cy="19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09" name="Line 41"/>
            <p:cNvSpPr>
              <a:spLocks noChangeShapeType="1"/>
            </p:cNvSpPr>
            <p:nvPr/>
          </p:nvSpPr>
          <p:spPr bwMode="auto">
            <a:xfrm>
              <a:off x="144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0" name="Line 42"/>
            <p:cNvSpPr>
              <a:spLocks noChangeShapeType="1"/>
            </p:cNvSpPr>
            <p:nvPr/>
          </p:nvSpPr>
          <p:spPr bwMode="auto">
            <a:xfrm>
              <a:off x="144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1" name="Line 43"/>
            <p:cNvSpPr>
              <a:spLocks noChangeShapeType="1"/>
            </p:cNvSpPr>
            <p:nvPr/>
          </p:nvSpPr>
          <p:spPr bwMode="auto">
            <a:xfrm>
              <a:off x="144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2" name="Line 44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3" name="Line 45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0014" name="Line 46"/>
          <p:cNvSpPr>
            <a:spLocks noChangeShapeType="1"/>
          </p:cNvSpPr>
          <p:nvPr/>
        </p:nvSpPr>
        <p:spPr bwMode="auto">
          <a:xfrm>
            <a:off x="25908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15" name="Line 47"/>
          <p:cNvSpPr>
            <a:spLocks noChangeShapeType="1"/>
          </p:cNvSpPr>
          <p:nvPr/>
        </p:nvSpPr>
        <p:spPr bwMode="auto">
          <a:xfrm>
            <a:off x="30480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03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Cache Coherency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Need a global order for memory operations to same address to ensure consistent view of memory		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Bus can provide that ordering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Only one transaction on the bus at any given time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Processors (caches) “snoop” all memory requests on bus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Cache maintains coherence based on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Memory operations originating from its node</a:t>
            </a:r>
          </a:p>
          <a:p>
            <a:pPr lvl="3">
              <a:lnSpc>
                <a:spcPct val="80000"/>
              </a:lnSpc>
            </a:pPr>
            <a:r>
              <a:rPr lang="en-US" sz="2400" dirty="0"/>
              <a:t>Different Read in response to a Store?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Current state of its cache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What it snoops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AACAB4-31A4-4050-8EDC-1B1EEC2E563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6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461A-5F3B-E445-8BF9-C0B70C5C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Options: Update vs. Invalidate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3C0B-5069-7147-BBCF-1ED7DF21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Update: push an update to all copies</a:t>
            </a:r>
          </a:p>
          <a:p>
            <a:pPr lvl="1"/>
            <a:r>
              <a:rPr lang="en-US" dirty="0"/>
              <a:t>On write, broadcast data to sharers</a:t>
            </a:r>
          </a:p>
          <a:p>
            <a:r>
              <a:rPr lang="en-US" dirty="0"/>
              <a:t>Invalidate: Ensure there is one copy (local), then update it</a:t>
            </a:r>
          </a:p>
          <a:p>
            <a:pPr lvl="1"/>
            <a:r>
              <a:rPr lang="en-US" dirty="0"/>
              <a:t>On write, broadcast invalidation of address to sharers</a:t>
            </a:r>
          </a:p>
          <a:p>
            <a:r>
              <a:rPr lang="en-US" dirty="0"/>
              <a:t>Trade-offs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(+) If sharer set is constant and updates are infrequent, avoids cost of invalidate-reacquire (broadcast update pattern)</a:t>
            </a:r>
          </a:p>
          <a:p>
            <a:pPr lvl="2"/>
            <a:r>
              <a:rPr lang="en-US" dirty="0"/>
              <a:t>(-) If data is re-written without intervening reads from other cores, updates were useless</a:t>
            </a:r>
          </a:p>
          <a:p>
            <a:pPr lvl="2"/>
            <a:r>
              <a:rPr lang="en-US" dirty="0"/>
              <a:t>(-) Write-through policy -&gt; bus becomes bottleneck</a:t>
            </a:r>
          </a:p>
          <a:p>
            <a:pPr lvl="1"/>
            <a:r>
              <a:rPr lang="en-US" dirty="0"/>
              <a:t>Invalidate</a:t>
            </a:r>
          </a:p>
          <a:p>
            <a:pPr lvl="2"/>
            <a:r>
              <a:rPr lang="en-US" dirty="0"/>
              <a:t>(+) After invalidation broadcast, core has exclusive access rights</a:t>
            </a:r>
          </a:p>
          <a:p>
            <a:pPr lvl="2"/>
            <a:r>
              <a:rPr lang="en-US" dirty="0"/>
              <a:t>(+) Only cores that keep reading after each write retain a copy</a:t>
            </a:r>
          </a:p>
          <a:p>
            <a:pPr lvl="2"/>
            <a:r>
              <a:rPr lang="en-US" dirty="0"/>
              <a:t>(-) If write contention is high, leads to ping-ponging (rapid mutual invalidation-reacquire)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5A72A-2C27-FC4A-8A01-733044E4C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21D8-295E-1343-94B5-23D90068E26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809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Protocol (</a:t>
            </a:r>
            <a:r>
              <a:rPr lang="en-US" dirty="0" err="1"/>
              <a:t>writeback</a:t>
            </a:r>
            <a:r>
              <a:rPr lang="en-US" dirty="0"/>
              <a:t> cache)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86011" y="1828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0822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I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2"/>
            <a:endCxn id="9" idx="0"/>
          </p:cNvCxnSpPr>
          <p:nvPr/>
        </p:nvCxnSpPr>
        <p:spPr bwMode="auto">
          <a:xfrm rot="10800000" flipV="1">
            <a:off x="2428523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urved Connector 25"/>
          <p:cNvCxnSpPr>
            <a:stCxn id="9" idx="6"/>
            <a:endCxn id="7" idx="3"/>
          </p:cNvCxnSpPr>
          <p:nvPr/>
        </p:nvCxnSpPr>
        <p:spPr bwMode="auto">
          <a:xfrm flipV="1">
            <a:off x="3076222" y="2934493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475019" y="2987814"/>
            <a:ext cx="152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load\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66427" y="3648162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</a:t>
            </a:r>
          </a:p>
        </p:txBody>
      </p:sp>
      <p:cxnSp>
        <p:nvCxnSpPr>
          <p:cNvPr id="31" name="Curved Connector 30"/>
          <p:cNvCxnSpPr>
            <a:stCxn id="7" idx="1"/>
            <a:endCxn id="7" idx="7"/>
          </p:cNvCxnSpPr>
          <p:nvPr/>
        </p:nvCxnSpPr>
        <p:spPr bwMode="auto">
          <a:xfrm rot="5400000" flipH="1" flipV="1">
            <a:off x="4433711" y="1560514"/>
            <a:ext cx="12700" cy="915986"/>
          </a:xfrm>
          <a:prstGeom prst="curvedConnector3">
            <a:avLst>
              <a:gd name="adj1" fmla="val 551597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9" idx="3"/>
            <a:endCxn id="9" idx="1"/>
          </p:cNvCxnSpPr>
          <p:nvPr/>
        </p:nvCxnSpPr>
        <p:spPr bwMode="auto">
          <a:xfrm rot="5400000" flipH="1">
            <a:off x="1512536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Curved Connector 40"/>
          <p:cNvCxnSpPr>
            <a:stCxn id="9" idx="5"/>
            <a:endCxn id="10" idx="3"/>
          </p:cNvCxnSpPr>
          <p:nvPr/>
        </p:nvCxnSpPr>
        <p:spPr bwMode="auto">
          <a:xfrm rot="16200000" flipH="1">
            <a:off x="4433711" y="4435297"/>
            <a:ext cx="12700" cy="309439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urved Connector 43"/>
          <p:cNvCxnSpPr>
            <a:stCxn id="10" idx="2"/>
            <a:endCxn id="9" idx="6"/>
          </p:cNvCxnSpPr>
          <p:nvPr/>
        </p:nvCxnSpPr>
        <p:spPr bwMode="auto">
          <a:xfrm rot="10800000">
            <a:off x="3076222" y="5524500"/>
            <a:ext cx="271497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>
            <a:stCxn id="10" idx="2"/>
            <a:endCxn id="7" idx="5"/>
          </p:cNvCxnSpPr>
          <p:nvPr/>
        </p:nvCxnSpPr>
        <p:spPr bwMode="auto">
          <a:xfrm rot="10800000">
            <a:off x="4891704" y="2934494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Curved Connector 65"/>
          <p:cNvCxnSpPr>
            <a:stCxn id="7" idx="6"/>
            <a:endCxn id="10" idx="0"/>
          </p:cNvCxnSpPr>
          <p:nvPr/>
        </p:nvCxnSpPr>
        <p:spPr bwMode="auto">
          <a:xfrm>
            <a:off x="5081411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Curved Connector 68"/>
          <p:cNvCxnSpPr>
            <a:stCxn id="10" idx="7"/>
            <a:endCxn id="10" idx="5"/>
          </p:cNvCxnSpPr>
          <p:nvPr/>
        </p:nvCxnSpPr>
        <p:spPr bwMode="auto">
          <a:xfrm rot="16200000" flipH="1">
            <a:off x="6438900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6982024" y="4415135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load/store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01494" y="121920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Store/Load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21971" y="2724090"/>
            <a:ext cx="1577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60209" y="4415135"/>
            <a:ext cx="203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Other, Own load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68594" y="3978363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30889" y="5024735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Load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13622" y="5941367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</a:t>
            </a:r>
          </a:p>
        </p:txBody>
      </p:sp>
    </p:spTree>
    <p:extLst>
      <p:ext uri="{BB962C8B-B14F-4D97-AF65-F5344CB8AC3E}">
        <p14:creationId xmlns:p14="http://schemas.microsoft.com/office/powerpoint/2010/main" val="240193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C317A7-8AFE-5C42-99D8-D9EB62E7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Protocol (A different view)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42BCE5-0945-2F4D-BA4F-AC6B8BEE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05200" cy="4799013"/>
          </a:xfrm>
        </p:spPr>
        <p:txBody>
          <a:bodyPr/>
          <a:lstStyle/>
          <a:p>
            <a:r>
              <a:rPr lang="en-US" dirty="0"/>
              <a:t>A/B notation:</a:t>
            </a:r>
          </a:p>
          <a:p>
            <a:pPr lvl="1"/>
            <a:r>
              <a:rPr lang="en-US" dirty="0"/>
              <a:t>A: Event (Proc or Bus)</a:t>
            </a:r>
          </a:p>
          <a:p>
            <a:pPr lvl="1"/>
            <a:r>
              <a:rPr lang="en-US" dirty="0"/>
              <a:t>B: Action (bus transaction)</a:t>
            </a:r>
          </a:p>
          <a:p>
            <a:pPr lvl="2"/>
            <a:r>
              <a:rPr lang="en-US" dirty="0"/>
              <a:t>‘--’ means null action</a:t>
            </a:r>
          </a:p>
          <a:p>
            <a:r>
              <a:rPr lang="en-US" dirty="0" err="1"/>
              <a:t>BusRdX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Bus Read Exclusive</a:t>
            </a:r>
          </a:p>
          <a:p>
            <a:pPr lvl="2"/>
            <a:r>
              <a:rPr lang="en-US" dirty="0"/>
              <a:t>aka Read For Ownership (RFO)</a:t>
            </a:r>
          </a:p>
          <a:p>
            <a:pPr lvl="2"/>
            <a:r>
              <a:rPr lang="en-US" dirty="0"/>
              <a:t>aka Read with Intent to Modify (RWITM)</a:t>
            </a:r>
          </a:p>
          <a:p>
            <a:r>
              <a:rPr lang="en-US" dirty="0"/>
              <a:t>Flush:</a:t>
            </a:r>
          </a:p>
          <a:p>
            <a:pPr lvl="1"/>
            <a:r>
              <a:rPr lang="en-US" dirty="0"/>
              <a:t>writeback of data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9F798-DEE0-0A4A-9FDA-E1A2A21DDA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E72FB-6B7A-1247-8E99-E570CB216E1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E9295-2E5B-BA46-AB9B-89AF9398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35" y="1293173"/>
            <a:ext cx="4199880" cy="4655526"/>
          </a:xfrm>
          <a:prstGeom prst="rect">
            <a:avLst/>
          </a:prstGeom>
        </p:spPr>
      </p:pic>
      <p:sp>
        <p:nvSpPr>
          <p:cNvPr id="11" name="Up-Down Arrow 10">
            <a:extLst>
              <a:ext uri="{FF2B5EF4-FFF2-40B4-BE49-F238E27FC236}">
                <a16:creationId xmlns:a16="http://schemas.microsoft.com/office/drawing/2014/main" id="{74BA8C36-0C4A-BD4E-A47E-935B77541B9C}"/>
              </a:ext>
            </a:extLst>
          </p:cNvPr>
          <p:cNvSpPr/>
          <p:nvPr/>
        </p:nvSpPr>
        <p:spPr bwMode="auto">
          <a:xfrm>
            <a:off x="4572000" y="2133600"/>
            <a:ext cx="457200" cy="3505200"/>
          </a:xfrm>
          <a:prstGeom prst="upDownArrow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55363-1DBC-474B-8609-6E6E07D48FF8}"/>
              </a:ext>
            </a:extLst>
          </p:cNvPr>
          <p:cNvSpPr txBox="1"/>
          <p:nvPr/>
        </p:nvSpPr>
        <p:spPr>
          <a:xfrm>
            <a:off x="4066200" y="1736902"/>
            <a:ext cx="148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ato" panose="020F0502020204030203"/>
              </a:rPr>
              <a:t>“upgrade”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91FD8-93AB-6F47-983D-8A8AF348E3FC}"/>
              </a:ext>
            </a:extLst>
          </p:cNvPr>
          <p:cNvSpPr txBox="1"/>
          <p:nvPr/>
        </p:nvSpPr>
        <p:spPr>
          <a:xfrm>
            <a:off x="3941889" y="5573833"/>
            <a:ext cx="1839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ato" panose="020F0502020204030203"/>
              </a:rPr>
              <a:t>“downgrade”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51943-FBD1-9741-B71D-DAEF5466E408}"/>
              </a:ext>
            </a:extLst>
          </p:cNvPr>
          <p:cNvSpPr txBox="1"/>
          <p:nvPr/>
        </p:nvSpPr>
        <p:spPr>
          <a:xfrm>
            <a:off x="6219238" y="6399213"/>
            <a:ext cx="277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[Diagram from Culler/Singh 97]</a:t>
            </a:r>
          </a:p>
        </p:txBody>
      </p:sp>
    </p:spTree>
    <p:extLst>
      <p:ext uri="{BB962C8B-B14F-4D97-AF65-F5344CB8AC3E}">
        <p14:creationId xmlns:p14="http://schemas.microsoft.com/office/powerpoint/2010/main" val="14490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Lato" panose="020F0502020204030203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87212</TotalTime>
  <Words>2634</Words>
  <Application>Microsoft Macintosh PowerPoint</Application>
  <PresentationFormat>On-screen Show (4:3)</PresentationFormat>
  <Paragraphs>558</Paragraphs>
  <Slides>37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Lato</vt:lpstr>
      <vt:lpstr>Arial</vt:lpstr>
      <vt:lpstr>Century Gothic</vt:lpstr>
      <vt:lpstr>Source Sans Pro Light</vt:lpstr>
      <vt:lpstr>Wingdings</vt:lpstr>
      <vt:lpstr>460n</vt:lpstr>
      <vt:lpstr>382N.1: Computer Architecture            Fall 2018: Lecture 23 </vt:lpstr>
      <vt:lpstr>Announcements</vt:lpstr>
      <vt:lpstr>Reminder!</vt:lpstr>
      <vt:lpstr>Great textbook for Parallel Computer Architecture</vt:lpstr>
      <vt:lpstr>Coherent Caches</vt:lpstr>
      <vt:lpstr>Cache Coherency (2)</vt:lpstr>
      <vt:lpstr>Coherence Options: Update vs. Invalidate</vt:lpstr>
      <vt:lpstr>MSI Protocol (writeback cache)</vt:lpstr>
      <vt:lpstr>MSI Protocol (A different view)</vt:lpstr>
      <vt:lpstr>Can We Improve MSI?  No One Sharing?</vt:lpstr>
      <vt:lpstr>MESI Protocol (writeback cache)</vt:lpstr>
      <vt:lpstr>MESI Protocol (Illinois Protocol [ISCA 1984] )</vt:lpstr>
      <vt:lpstr>Some MESI Tradeoffs</vt:lpstr>
      <vt:lpstr>Can We Improve MESI?  Skip Memory?</vt:lpstr>
      <vt:lpstr>Snoop Filters</vt:lpstr>
      <vt:lpstr>What if we don’t have a single bus?</vt:lpstr>
      <vt:lpstr>MIMD (not symmetric)</vt:lpstr>
      <vt:lpstr>Directory Coherence</vt:lpstr>
      <vt:lpstr>Directory Coherence Example</vt:lpstr>
      <vt:lpstr>Basic operation of Simple Directory</vt:lpstr>
      <vt:lpstr>Snoopy Cache vs. Directory</vt:lpstr>
      <vt:lpstr>Memory Consistency Model (Memory Ordering)</vt:lpstr>
      <vt:lpstr>Sequential Consistency Example</vt:lpstr>
      <vt:lpstr>Cache coherency and memory consistency</vt:lpstr>
      <vt:lpstr>Mutual Exclusion</vt:lpstr>
      <vt:lpstr>Dekker’s Algorithm Pseudo-code</vt:lpstr>
      <vt:lpstr>But wait, what about that LSQ?</vt:lpstr>
      <vt:lpstr>Total Store Order (x86)</vt:lpstr>
      <vt:lpstr>Release Consistency and others</vt:lpstr>
      <vt:lpstr>Release Consistency and others</vt:lpstr>
      <vt:lpstr>Architectures have different ordering rules</vt:lpstr>
      <vt:lpstr>An OS Issue: Paging</vt:lpstr>
      <vt:lpstr>TLB Coherency Solution</vt:lpstr>
      <vt:lpstr>MIMD (symmetric memory processing)</vt:lpstr>
      <vt:lpstr>Superscalar + multithreading (TLP for multiple ALUs)</vt:lpstr>
      <vt:lpstr>Taxonomy of Multithreading</vt:lpstr>
      <vt:lpstr>Can we speculate on threads?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810</cp:revision>
  <cp:lastPrinted>2017-12-05T21:20:29Z</cp:lastPrinted>
  <dcterms:created xsi:type="dcterms:W3CDTF">2004-11-27T22:24:25Z</dcterms:created>
  <dcterms:modified xsi:type="dcterms:W3CDTF">2018-11-28T22:48:12Z</dcterms:modified>
</cp:coreProperties>
</file>