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30"/>
  </p:notesMasterIdLst>
  <p:handoutMasterIdLst>
    <p:handoutMasterId r:id="rId31"/>
  </p:handoutMasterIdLst>
  <p:sldIdLst>
    <p:sldId id="256" r:id="rId2"/>
    <p:sldId id="404" r:id="rId3"/>
    <p:sldId id="257" r:id="rId4"/>
    <p:sldId id="420" r:id="rId5"/>
    <p:sldId id="430" r:id="rId6"/>
    <p:sldId id="519" r:id="rId7"/>
    <p:sldId id="409" r:id="rId8"/>
    <p:sldId id="470" r:id="rId9"/>
    <p:sldId id="471" r:id="rId10"/>
    <p:sldId id="410" r:id="rId11"/>
    <p:sldId id="520" r:id="rId12"/>
    <p:sldId id="411" r:id="rId13"/>
    <p:sldId id="412" r:id="rId14"/>
    <p:sldId id="413" r:id="rId15"/>
    <p:sldId id="414" r:id="rId16"/>
    <p:sldId id="431" r:id="rId17"/>
    <p:sldId id="460" r:id="rId18"/>
    <p:sldId id="469" r:id="rId19"/>
    <p:sldId id="432" r:id="rId20"/>
    <p:sldId id="462" r:id="rId21"/>
    <p:sldId id="464" r:id="rId22"/>
    <p:sldId id="465" r:id="rId23"/>
    <p:sldId id="473" r:id="rId24"/>
    <p:sldId id="474" r:id="rId25"/>
    <p:sldId id="466" r:id="rId26"/>
    <p:sldId id="467" r:id="rId27"/>
    <p:sldId id="468" r:id="rId28"/>
    <p:sldId id="472" r:id="rId29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/>
    <p:restoredTop sz="94671"/>
  </p:normalViewPr>
  <p:slideViewPr>
    <p:cSldViewPr>
      <p:cViewPr varScale="1">
        <p:scale>
          <a:sx n="147" d="100"/>
          <a:sy n="147" d="100"/>
        </p:scale>
        <p:origin x="217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1430" y="-91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088" y="0"/>
            <a:ext cx="3076672" cy="51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68"/>
            <a:ext cx="3076672" cy="51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088" y="9721868"/>
            <a:ext cx="3076672" cy="51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fld id="{6BEE3CD2-824C-409B-AD2E-25CAA30DEF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2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088" y="0"/>
            <a:ext cx="3076672" cy="51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39" y="4861781"/>
            <a:ext cx="5678824" cy="4604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68"/>
            <a:ext cx="3076672" cy="51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088" y="9721868"/>
            <a:ext cx="3076672" cy="51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02F2BB1-3AF9-437E-92CA-5C027E0B60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146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DF22ED-F8E8-49DE-9D47-973EF7960B0D}" type="slidenum">
              <a:rPr lang="en-US"/>
              <a:pPr/>
              <a:t>1</a:t>
            </a:fld>
            <a:endParaRPr lang="en-US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338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74DC00-CE3B-42D3-9AC2-ED5AFF22C0F3}" type="slidenum">
              <a:rPr lang="en-US"/>
              <a:pPr/>
              <a:t>19</a:t>
            </a:fld>
            <a:endParaRPr lang="en-US"/>
          </a:p>
        </p:txBody>
      </p:sp>
      <p:sp>
        <p:nvSpPr>
          <p:cNvPr id="432130" name="Rectangle 7"/>
          <p:cNvSpPr txBox="1">
            <a:spLocks noGrp="1" noChangeArrowheads="1"/>
          </p:cNvSpPr>
          <p:nvPr/>
        </p:nvSpPr>
        <p:spPr bwMode="auto">
          <a:xfrm>
            <a:off x="4021088" y="9721868"/>
            <a:ext cx="3076672" cy="511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6BB3DD65-2230-469C-8000-A46E5AFBDB86}" type="slidenum">
              <a:rPr lang="en-US" sz="1200">
                <a:cs typeface="Arial" charset="0"/>
              </a:rPr>
              <a:pPr algn="r" eaLnBrk="1" hangingPunct="1"/>
              <a:t>19</a:t>
            </a:fld>
            <a:endParaRPr lang="en-US" sz="1200">
              <a:cs typeface="Arial" charset="0"/>
            </a:endParaRPr>
          </a:p>
        </p:txBody>
      </p:sp>
      <p:sp>
        <p:nvSpPr>
          <p:cNvPr id="432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2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51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B853B5-6EDD-4435-8A40-4748916CEB06}" type="slidenum">
              <a:rPr lang="en-US"/>
              <a:pPr/>
              <a:t>20</a:t>
            </a:fld>
            <a:endParaRPr lang="en-US"/>
          </a:p>
        </p:txBody>
      </p:sp>
      <p:sp>
        <p:nvSpPr>
          <p:cNvPr id="38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Don’t spend too much time on this slide, will discuss later</a:t>
            </a:r>
          </a:p>
        </p:txBody>
      </p:sp>
    </p:spTree>
    <p:extLst>
      <p:ext uri="{BB962C8B-B14F-4D97-AF65-F5344CB8AC3E}">
        <p14:creationId xmlns:p14="http://schemas.microsoft.com/office/powerpoint/2010/main" val="1585826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FD914B-8562-4CF5-858E-8889D6F85974}" type="slidenum">
              <a:rPr lang="en-US"/>
              <a:pPr/>
              <a:t>21</a:t>
            </a:fld>
            <a:endParaRPr lang="en-US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038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DD299C-5239-42C6-885F-850D8E7F6040}" type="slidenum">
              <a:rPr lang="en-US"/>
              <a:pPr/>
              <a:t>22</a:t>
            </a:fld>
            <a:endParaRPr lang="en-US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829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23B2B2-B55A-4F4E-96CF-5B766B8660C9}" type="slidenum">
              <a:rPr lang="en-US"/>
              <a:pPr/>
              <a:t>25</a:t>
            </a:fld>
            <a:endParaRPr lang="en-US"/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150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8D8479-5A04-4A26-9419-407207FD7AC1}" type="slidenum">
              <a:rPr lang="en-US"/>
              <a:pPr/>
              <a:t>26</a:t>
            </a:fld>
            <a:endParaRPr lang="en-US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048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F0D257-E142-4D42-B2A1-080BDCA947C4}" type="slidenum">
              <a:rPr lang="en-US"/>
              <a:pPr/>
              <a:t>27</a:t>
            </a:fld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42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2E1D4D-A1B7-4AED-96BC-ACA0F89D585A}" type="slidenum">
              <a:rPr lang="en-US"/>
              <a:pPr/>
              <a:t>3</a:t>
            </a:fld>
            <a:endParaRPr lang="en-US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962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3DFBA8-249F-4156-AF36-045238E4AAA1}" type="slidenum">
              <a:rPr lang="en-US"/>
              <a:pPr/>
              <a:t>7</a:t>
            </a:fld>
            <a:endParaRPr lang="en-US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35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BBBF07-BE5C-40E5-AE84-13F5A75E8B39}" type="slidenum">
              <a:rPr lang="en-US"/>
              <a:pPr/>
              <a:t>10</a:t>
            </a:fld>
            <a:endParaRPr lang="en-US"/>
          </a:p>
        </p:txBody>
      </p:sp>
      <p:sp>
        <p:nvSpPr>
          <p:cNvPr id="415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27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21C5B8-15B7-475A-AA3E-F8F100BA6C72}" type="slidenum">
              <a:rPr lang="en-US"/>
              <a:pPr/>
              <a:t>12</a:t>
            </a:fld>
            <a:endParaRPr lang="en-US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62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21C5B8-15B7-475A-AA3E-F8F100BA6C72}" type="slidenum">
              <a:rPr lang="en-US"/>
              <a:pPr/>
              <a:t>13</a:t>
            </a:fld>
            <a:endParaRPr lang="en-US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60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DC4DA5-C54F-43D9-AC5B-CAF2CA3CB263}" type="slidenum">
              <a:rPr lang="en-US"/>
              <a:pPr/>
              <a:t>14</a:t>
            </a:fld>
            <a:endParaRPr lang="en-US"/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84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D0BF1C-1A79-47CB-B78C-5E83314A4929}" type="slidenum">
              <a:rPr lang="en-US"/>
              <a:pPr/>
              <a:t>15</a:t>
            </a:fld>
            <a:endParaRPr lang="en-US"/>
          </a:p>
        </p:txBody>
      </p:sp>
      <p:sp>
        <p:nvSpPr>
          <p:cNvPr id="444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06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51EAC4-F73A-4DC6-B596-3601F5E60D0A}" type="slidenum">
              <a:rPr lang="en-US"/>
              <a:pPr/>
              <a:t>17</a:t>
            </a:fld>
            <a:endParaRPr lang="en-US"/>
          </a:p>
        </p:txBody>
      </p:sp>
      <p:sp>
        <p:nvSpPr>
          <p:cNvPr id="448514" name="Rectangle 7"/>
          <p:cNvSpPr txBox="1">
            <a:spLocks noGrp="1" noChangeArrowheads="1"/>
          </p:cNvSpPr>
          <p:nvPr/>
        </p:nvSpPr>
        <p:spPr bwMode="auto">
          <a:xfrm>
            <a:off x="4021088" y="9721868"/>
            <a:ext cx="3076672" cy="511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2473DD1F-6EAA-4746-ADA4-0F7610562D10}" type="slidenum">
              <a:rPr lang="en-US" sz="1200">
                <a:cs typeface="Arial" charset="0"/>
              </a:rPr>
              <a:pPr algn="r" eaLnBrk="1" hangingPunct="1"/>
              <a:t>17</a:t>
            </a:fld>
            <a:endParaRPr lang="en-US" sz="1200">
              <a:cs typeface="Arial" charset="0"/>
            </a:endParaRPr>
          </a:p>
        </p:txBody>
      </p:sp>
      <p:sp>
        <p:nvSpPr>
          <p:cNvPr id="448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85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00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7C536B-9D4C-40E9-808E-AE5D414C922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© Derek Chiou &amp; Mattan Erez &amp; Dam Sunwoo</a:t>
            </a:r>
          </a:p>
        </p:txBody>
      </p:sp>
      <p:sp>
        <p:nvSpPr>
          <p:cNvPr id="8" name="Text Box 41"/>
          <p:cNvSpPr txBox="1">
            <a:spLocks noChangeArrowheads="1"/>
          </p:cNvSpPr>
          <p:nvPr userDrawn="1"/>
        </p:nvSpPr>
        <p:spPr bwMode="auto">
          <a:xfrm>
            <a:off x="-22225" y="6613525"/>
            <a:ext cx="18510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>
                <a:cs typeface="Arial" charset="0"/>
              </a:rPr>
              <a:t>© Derek Chiou &amp; Mattan Erez</a:t>
            </a:r>
          </a:p>
        </p:txBody>
      </p:sp>
    </p:spTree>
    <p:extLst>
      <p:ext uri="{BB962C8B-B14F-4D97-AF65-F5344CB8AC3E}">
        <p14:creationId xmlns:p14="http://schemas.microsoft.com/office/powerpoint/2010/main" val="2908837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E1B7D08-3D83-458D-A577-BB55E55FB23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idx="11"/>
          </p:nvPr>
        </p:nvSpPr>
        <p:spPr>
          <a:xfrm>
            <a:off x="1143000" y="6400800"/>
            <a:ext cx="6854825" cy="45561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en-US"/>
              <a:t>©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252042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0"/>
            <a:ext cx="2170113" cy="63992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362700" cy="63992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CEEFB18-BA1D-41A0-9873-645E1FBEF4A5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idx="11"/>
          </p:nvPr>
        </p:nvSpPr>
        <p:spPr>
          <a:xfrm>
            <a:off x="1143000" y="6400800"/>
            <a:ext cx="6854825" cy="45561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en-US"/>
              <a:t>©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2663260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8075613" cy="90011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43000"/>
            <a:ext cx="8534400" cy="5256213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>
          <a:xfrm>
            <a:off x="8305800" y="6400800"/>
            <a:ext cx="836613" cy="455613"/>
          </a:xfrm>
        </p:spPr>
        <p:txBody>
          <a:bodyPr/>
          <a:lstStyle>
            <a:lvl1pPr>
              <a:defRPr/>
            </a:lvl1pPr>
          </a:lstStyle>
          <a:p>
            <a:fld id="{E490F00D-2DF2-4DD3-A4B3-02FC914B153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idx="11"/>
          </p:nvPr>
        </p:nvSpPr>
        <p:spPr>
          <a:xfrm>
            <a:off x="1143000" y="6400800"/>
            <a:ext cx="6854825" cy="45561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 altLang="en-US"/>
              <a:t>©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405994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122238"/>
            <a:ext cx="4724400" cy="10382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1775" y="1279525"/>
            <a:ext cx="4264025" cy="5145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79525"/>
            <a:ext cx="4264025" cy="5145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615113"/>
            <a:ext cx="2133600" cy="2428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553200"/>
            <a:ext cx="38100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© Derek Chiou &amp; Mattan Erez &amp; Dam Sunwoo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10400" y="6583363"/>
            <a:ext cx="2133600" cy="242887"/>
          </a:xfrm>
        </p:spPr>
        <p:txBody>
          <a:bodyPr/>
          <a:lstStyle>
            <a:lvl1pPr>
              <a:defRPr/>
            </a:lvl1pPr>
          </a:lstStyle>
          <a:p>
            <a:fld id="{2508C49A-AE07-4021-A19E-8394194014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4770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98A09C-1584-4E46-935C-492AB14C1C1B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©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41754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99F8BE-3158-4ACC-9D6D-293553305AA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©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1785959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1910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143000"/>
            <a:ext cx="41910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3F87AD-1B09-4106-B498-C90F07B9EFA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©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1913791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0F9CA2E-3FB3-45A8-9984-8D82C023304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idx="13"/>
          </p:nvPr>
        </p:nvSpPr>
        <p:spPr>
          <a:xfrm>
            <a:off x="1143000" y="0"/>
            <a:ext cx="5181600" cy="417871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en-US"/>
              <a:t>©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1068155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6F08723-54D2-4578-BD5A-75247D965FF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841376" y="0"/>
            <a:ext cx="5483224" cy="455613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©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2966991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CA1E50F-F327-4055-8D0A-884D8C8DB32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©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1186072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D36EE54-81DB-4D53-A93A-BD88AB00172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idx="11"/>
          </p:nvPr>
        </p:nvSpPr>
        <p:spPr>
          <a:xfrm>
            <a:off x="1143000" y="6400800"/>
            <a:ext cx="6854825" cy="45561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 altLang="en-US"/>
              <a:t>©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340822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FEBB740-3606-4F0C-B3D6-7D39D1CFD47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idx="11"/>
          </p:nvPr>
        </p:nvSpPr>
        <p:spPr>
          <a:xfrm>
            <a:off x="1143000" y="6400800"/>
            <a:ext cx="6854825" cy="45561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en-US"/>
              <a:t>©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296916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8415" y="457200"/>
            <a:ext cx="8603185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33513"/>
            <a:ext cx="8534400" cy="540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  <a:p>
            <a:pPr lvl="4"/>
            <a:r>
              <a:rPr lang="en-GB" dirty="0"/>
              <a:t>Eighth Outline Level</a:t>
            </a:r>
          </a:p>
          <a:p>
            <a:pPr lvl="4"/>
            <a:r>
              <a:rPr lang="en-GB" dirty="0"/>
              <a:t>Ninth Outline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705600" y="-14221"/>
            <a:ext cx="8366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 b="0">
                <a:solidFill>
                  <a:schemeClr val="tx2"/>
                </a:solidFill>
                <a:latin typeface="Lato" panose="020F0502020204030203" pitchFamily="34" charset="0"/>
                <a:ea typeface="Source Sans Pro Light" panose="020B0403030403020204" pitchFamily="34" charset="0"/>
              </a:defRPr>
            </a:lvl1pPr>
          </a:lstStyle>
          <a:p>
            <a:fld id="{E490F00D-2DF2-4DD3-A4B3-02FC914B153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Lato" panose="020F0502020204030203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© Derek Chiou &amp; Mattan Erez &amp; Dam Sunwoo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1" t="30441" r="14442" b="31507"/>
          <a:stretch/>
        </p:blipFill>
        <p:spPr>
          <a:xfrm>
            <a:off x="7733531" y="76200"/>
            <a:ext cx="124968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53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 dt="0"/>
  <p:txStyles>
    <p:titleStyle>
      <a:lvl1pPr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Century Gothic" pitchFamily="34" charset="0"/>
        <a:defRPr sz="2800" b="1">
          <a:solidFill>
            <a:schemeClr val="tx1"/>
          </a:solidFill>
          <a:latin typeface="Lato" panose="020F0502020204030203" pitchFamily="34" charset="0"/>
          <a:ea typeface="Source Sans Pro Light" panose="020B0403030403020204" pitchFamily="34" charset="0"/>
          <a:cs typeface="+mj-cs"/>
        </a:defRPr>
      </a:lvl1pPr>
      <a:lvl2pPr marL="4318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2pPr>
      <a:lvl3pPr marL="6477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3pPr>
      <a:lvl4pPr marL="8636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4pPr>
      <a:lvl5pPr marL="10795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5pPr>
      <a:lvl6pPr marL="15367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6pPr>
      <a:lvl7pPr marL="19939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7pPr>
      <a:lvl8pPr marL="24511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8pPr>
      <a:lvl9pPr marL="29083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9pPr>
    </p:titleStyle>
    <p:bodyStyle>
      <a:lvl1pPr marL="341313" indent="-341313" algn="l" defTabSz="457200" rtl="0" eaLnBrk="1" fontAlgn="base" hangingPunct="1">
        <a:lnSpc>
          <a:spcPct val="90000"/>
        </a:lnSpc>
        <a:spcBef>
          <a:spcPts val="650"/>
        </a:spcBef>
        <a:spcAft>
          <a:spcPct val="0"/>
        </a:spcAft>
        <a:buClr>
          <a:schemeClr val="tx1"/>
        </a:buClr>
        <a:buSzPct val="100000"/>
        <a:buFont typeface="Century Gothic" pitchFamily="34" charset="0"/>
        <a:buChar char="•"/>
        <a:defRPr sz="2600">
          <a:solidFill>
            <a:schemeClr val="tx1"/>
          </a:solidFill>
          <a:latin typeface="Lato" panose="020F0502020204030203" pitchFamily="34" charset="0"/>
          <a:ea typeface="Source Sans Pro Light" panose="020B0403030403020204" pitchFamily="34" charset="0"/>
          <a:cs typeface="+mn-cs"/>
        </a:defRPr>
      </a:lvl1pPr>
      <a:lvl2pPr marL="741363" indent="-284163" algn="l" defTabSz="457200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2"/>
        </a:buClr>
        <a:buSzPct val="100000"/>
        <a:buFont typeface="Century Gothic" pitchFamily="34" charset="0"/>
        <a:buChar char="–"/>
        <a:defRPr sz="2200">
          <a:solidFill>
            <a:schemeClr val="tx2"/>
          </a:solidFill>
          <a:latin typeface="Lato" panose="020F0502020204030203" pitchFamily="34" charset="0"/>
          <a:ea typeface="Source Sans Pro Light" panose="020B0403030403020204" pitchFamily="34" charset="0"/>
          <a:cs typeface="+mn-cs"/>
        </a:defRPr>
      </a:lvl2pPr>
      <a:lvl3pPr marL="1143000" indent="-228600" algn="l" defTabSz="45720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accent2"/>
        </a:buClr>
        <a:buSzPct val="100000"/>
        <a:buFont typeface="Century Gothic" pitchFamily="34" charset="0"/>
        <a:buChar char="•"/>
        <a:defRPr>
          <a:solidFill>
            <a:schemeClr val="accent2"/>
          </a:solidFill>
          <a:latin typeface="Lato" panose="020F0502020204030203" pitchFamily="34" charset="0"/>
          <a:ea typeface="Source Sans Pro Light" panose="020B0403030403020204" pitchFamily="34" charset="0"/>
          <a:cs typeface="+mn-cs"/>
        </a:defRPr>
      </a:lvl3pPr>
      <a:lvl4pPr marL="1600200" indent="-228600" algn="l" defTabSz="457200" rtl="0" eaLnBrk="1" fontAlgn="base" hangingPunct="1">
        <a:lnSpc>
          <a:spcPct val="90000"/>
        </a:lnSpc>
        <a:spcBef>
          <a:spcPts val="450"/>
        </a:spcBef>
        <a:spcAft>
          <a:spcPct val="0"/>
        </a:spcAft>
        <a:buClr>
          <a:schemeClr val="accent4"/>
        </a:buClr>
        <a:buSzPct val="100000"/>
        <a:buFont typeface="Century Gothic" pitchFamily="34" charset="0"/>
        <a:buChar char="–"/>
        <a:defRPr>
          <a:solidFill>
            <a:schemeClr val="accent4"/>
          </a:solidFill>
          <a:latin typeface="Lato" panose="020F0502020204030203" pitchFamily="34" charset="0"/>
          <a:ea typeface="Source Sans Pro Light" panose="020B0403030403020204" pitchFamily="34" charset="0"/>
          <a:cs typeface="+mn-cs"/>
        </a:defRPr>
      </a:lvl4pPr>
      <a:lvl5pPr marL="2057400" indent="-228600" algn="l" defTabSz="45720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accent4"/>
        </a:buClr>
        <a:buSzPct val="100000"/>
        <a:buFont typeface="Century Gothic" pitchFamily="34" charset="0"/>
        <a:buChar char="•"/>
        <a:defRPr>
          <a:solidFill>
            <a:schemeClr val="accent4"/>
          </a:solidFill>
          <a:latin typeface="Lato" panose="020F0502020204030203" pitchFamily="34" charset="0"/>
          <a:ea typeface="Source Sans Pro Light" panose="020B0403030403020204" pitchFamily="34" charset="0"/>
          <a:cs typeface="+mn-cs"/>
        </a:defRPr>
      </a:lvl5pPr>
      <a:lvl6pPr marL="2514600" indent="-228600" algn="l" defTabSz="457200" rtl="0" eaLnBrk="1" fontAlgn="base" hangingPunct="1">
        <a:lnSpc>
          <a:spcPct val="99000"/>
        </a:lnSpc>
        <a:spcBef>
          <a:spcPts val="500"/>
        </a:spcBef>
        <a:spcAft>
          <a:spcPct val="0"/>
        </a:spcAft>
        <a:buClr>
          <a:srgbClr val="0000FF"/>
        </a:buClr>
        <a:buSzPct val="100000"/>
        <a:buFont typeface="Century Gothic" pitchFamily="34" charset="0"/>
        <a:buChar char="•"/>
        <a:defRPr>
          <a:solidFill>
            <a:srgbClr val="8383AD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lnSpc>
          <a:spcPct val="99000"/>
        </a:lnSpc>
        <a:spcBef>
          <a:spcPts val="500"/>
        </a:spcBef>
        <a:spcAft>
          <a:spcPct val="0"/>
        </a:spcAft>
        <a:buClr>
          <a:srgbClr val="0000FF"/>
        </a:buClr>
        <a:buSzPct val="100000"/>
        <a:buFont typeface="Century Gothic" pitchFamily="34" charset="0"/>
        <a:buChar char="•"/>
        <a:defRPr>
          <a:solidFill>
            <a:srgbClr val="8383AD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lnSpc>
          <a:spcPct val="99000"/>
        </a:lnSpc>
        <a:spcBef>
          <a:spcPts val="500"/>
        </a:spcBef>
        <a:spcAft>
          <a:spcPct val="0"/>
        </a:spcAft>
        <a:buClr>
          <a:srgbClr val="0000FF"/>
        </a:buClr>
        <a:buSzPct val="100000"/>
        <a:buFont typeface="Century Gothic" pitchFamily="34" charset="0"/>
        <a:buChar char="•"/>
        <a:defRPr>
          <a:solidFill>
            <a:srgbClr val="8383AD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lnSpc>
          <a:spcPct val="99000"/>
        </a:lnSpc>
        <a:spcBef>
          <a:spcPts val="500"/>
        </a:spcBef>
        <a:spcAft>
          <a:spcPct val="0"/>
        </a:spcAft>
        <a:buClr>
          <a:srgbClr val="0000FF"/>
        </a:buClr>
        <a:buSzPct val="100000"/>
        <a:buFont typeface="Century Gothic" pitchFamily="34" charset="0"/>
        <a:buChar char="•"/>
        <a:defRPr>
          <a:solidFill>
            <a:srgbClr val="8383AD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0.emf"/><Relationship Id="rId4" Type="http://schemas.openxmlformats.org/officeDocument/2006/relationships/oleObject" Target="../embeddings/oleObject4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 382N.1: Computer Architecture</a:t>
            </a:r>
            <a:br>
              <a:rPr lang="en-US" dirty="0"/>
            </a:br>
            <a:r>
              <a:rPr lang="en-US" dirty="0"/>
              <a:t>           Fall 2018: Lecture 2</a:t>
            </a:r>
            <a:br>
              <a:rPr lang="en-US" dirty="0"/>
            </a:b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Dam Sunwoo</a:t>
            </a:r>
          </a:p>
          <a:p>
            <a:r>
              <a:rPr lang="en-US" dirty="0"/>
              <a:t>University of Texas at Austin</a:t>
            </a:r>
          </a:p>
          <a:p>
            <a:r>
              <a:rPr lang="en-US" dirty="0"/>
              <a:t>Arm Research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Have Instructions?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14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Alternatives</a:t>
            </a:r>
          </a:p>
          <a:p>
            <a:pPr lvl="1"/>
            <a:r>
              <a:rPr lang="en-US" dirty="0"/>
              <a:t>Special purpose hardware</a:t>
            </a:r>
          </a:p>
          <a:p>
            <a:pPr lvl="1"/>
            <a:r>
              <a:rPr lang="en-US" dirty="0"/>
              <a:t>Reconfigurable hardware (FPGAs)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Minimize everything as much as possible?</a:t>
            </a:r>
          </a:p>
          <a:p>
            <a:r>
              <a:rPr lang="en-US" dirty="0"/>
              <a:t>Simplifies interface</a:t>
            </a:r>
          </a:p>
          <a:p>
            <a:pPr lvl="1"/>
            <a:r>
              <a:rPr lang="en-US" dirty="0"/>
              <a:t>Software knows what is available</a:t>
            </a:r>
          </a:p>
          <a:p>
            <a:pPr lvl="1"/>
            <a:r>
              <a:rPr lang="en-US" dirty="0"/>
              <a:t>Hardware knows what needs to be implemented</a:t>
            </a:r>
          </a:p>
          <a:p>
            <a:r>
              <a:rPr lang="en-US" dirty="0"/>
              <a:t>Abstraction protects software and hardware</a:t>
            </a:r>
          </a:p>
          <a:p>
            <a:pPr lvl="1"/>
            <a:r>
              <a:rPr lang="en-US" dirty="0"/>
              <a:t>Software can run on new machines</a:t>
            </a:r>
          </a:p>
          <a:p>
            <a:pPr lvl="1"/>
            <a:r>
              <a:rPr lang="en-US" dirty="0"/>
              <a:t>Hardware can run old software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B0B4E0F-566C-46FE-AEC3-54EE38DAB9CF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©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1623373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instructions should we have?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©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16325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Machines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limited resources</a:t>
            </a:r>
          </a:p>
          <a:p>
            <a:pPr lvl="1"/>
            <a:r>
              <a:rPr lang="en-US" dirty="0"/>
              <a:t>Hundreds or thousands of words of memory</a:t>
            </a:r>
          </a:p>
          <a:p>
            <a:pPr lvl="1"/>
            <a:r>
              <a:rPr lang="en-US" dirty="0"/>
              <a:t>A few thousand vacuum tubes</a:t>
            </a:r>
          </a:p>
          <a:p>
            <a:pPr lvl="1"/>
            <a:r>
              <a:rPr lang="en-US" dirty="0"/>
              <a:t>Huge cost (millions back then)</a:t>
            </a:r>
          </a:p>
          <a:p>
            <a:pPr lvl="1"/>
            <a:endParaRPr lang="en-US" dirty="0"/>
          </a:p>
          <a:p>
            <a:r>
              <a:rPr lang="en-US" dirty="0"/>
              <a:t>Minimize everything as much as possible</a:t>
            </a:r>
          </a:p>
          <a:p>
            <a:pPr lvl="1"/>
            <a:r>
              <a:rPr lang="en-US" dirty="0"/>
              <a:t>Instruction size</a:t>
            </a:r>
          </a:p>
          <a:p>
            <a:pPr lvl="1"/>
            <a:r>
              <a:rPr lang="en-US" dirty="0"/>
              <a:t>Amount of memory/registers</a:t>
            </a:r>
          </a:p>
          <a:p>
            <a:pPr lvl="1"/>
            <a:r>
              <a:rPr lang="en-US" dirty="0"/>
              <a:t>Size of ALU</a:t>
            </a:r>
          </a:p>
          <a:p>
            <a:pPr lvl="1"/>
            <a:r>
              <a:rPr lang="en-US" dirty="0"/>
              <a:t>Number of ALU functions</a:t>
            </a:r>
          </a:p>
          <a:p>
            <a:pPr lvl="1"/>
            <a:r>
              <a:rPr lang="en-US" dirty="0"/>
              <a:t>Parallelism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B7E1DDA-62FE-4D3E-9303-CEF5C90D7198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©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4222029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Machines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resources limited, others abundant</a:t>
            </a:r>
          </a:p>
          <a:p>
            <a:pPr lvl="1"/>
            <a:r>
              <a:rPr lang="en-US" dirty="0"/>
              <a:t>Billions/Trillions of words of memory</a:t>
            </a:r>
          </a:p>
          <a:p>
            <a:pPr lvl="1"/>
            <a:r>
              <a:rPr lang="en-US" dirty="0"/>
              <a:t>Billions of transistors</a:t>
            </a:r>
          </a:p>
          <a:p>
            <a:pPr lvl="1"/>
            <a:r>
              <a:rPr lang="en-US" dirty="0"/>
              <a:t>Cost limitations</a:t>
            </a:r>
          </a:p>
          <a:p>
            <a:pPr lvl="1"/>
            <a:r>
              <a:rPr lang="en-US" dirty="0"/>
              <a:t>Power limitations</a:t>
            </a:r>
          </a:p>
          <a:p>
            <a:pPr lvl="1"/>
            <a:endParaRPr lang="en-US" dirty="0"/>
          </a:p>
          <a:p>
            <a:r>
              <a:rPr lang="en-US" dirty="0"/>
              <a:t>Minimize cost, maximize usability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B7E1DDA-62FE-4D3E-9303-CEF5C90D7198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©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3123470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Language/Application-Directed Architecture</a:t>
            </a:r>
          </a:p>
        </p:txBody>
      </p:sp>
      <p:sp>
        <p:nvSpPr>
          <p:cNvPr id="441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ISA/Microarchitecture originally optimized for language/application</a:t>
            </a:r>
          </a:p>
          <a:p>
            <a:pPr>
              <a:lnSpc>
                <a:spcPct val="90000"/>
              </a:lnSpc>
            </a:pPr>
            <a:r>
              <a:rPr lang="en-US"/>
              <a:t>Examples include</a:t>
            </a:r>
          </a:p>
          <a:p>
            <a:pPr lvl="1">
              <a:lnSpc>
                <a:spcPct val="90000"/>
              </a:lnSpc>
            </a:pPr>
            <a:r>
              <a:rPr lang="en-US"/>
              <a:t>LISP: Symbolics 3600, TI Explorer</a:t>
            </a:r>
          </a:p>
          <a:p>
            <a:pPr lvl="2">
              <a:lnSpc>
                <a:spcPct val="90000"/>
              </a:lnSpc>
            </a:pPr>
            <a:r>
              <a:rPr lang="en-US"/>
              <a:t>Tags for GC, linked-list support, etc.</a:t>
            </a:r>
          </a:p>
          <a:p>
            <a:pPr lvl="1">
              <a:lnSpc>
                <a:spcPct val="90000"/>
              </a:lnSpc>
            </a:pPr>
            <a:r>
              <a:rPr lang="en-US"/>
              <a:t>C: auto-increment memory index registers</a:t>
            </a:r>
          </a:p>
          <a:p>
            <a:pPr lvl="2">
              <a:lnSpc>
                <a:spcPct val="90000"/>
              </a:lnSpc>
            </a:pPr>
            <a:r>
              <a:rPr lang="en-US"/>
              <a:t>*X++ = Y;</a:t>
            </a:r>
          </a:p>
          <a:p>
            <a:pPr>
              <a:lnSpc>
                <a:spcPct val="90000"/>
              </a:lnSpc>
            </a:pPr>
            <a:r>
              <a:rPr lang="en-US"/>
              <a:t>Other ways to implement language constructs</a:t>
            </a:r>
          </a:p>
          <a:p>
            <a:pPr lvl="1">
              <a:lnSpc>
                <a:spcPct val="90000"/>
              </a:lnSpc>
            </a:pPr>
            <a:r>
              <a:rPr lang="en-US"/>
              <a:t>Simpler ISA, map language onto ISA with compiler</a:t>
            </a:r>
          </a:p>
          <a:p>
            <a:pPr lvl="1"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How should performance be taken into account?</a:t>
            </a:r>
          </a:p>
          <a:p>
            <a:pPr>
              <a:lnSpc>
                <a:spcPct val="90000"/>
              </a:lnSpc>
            </a:pPr>
            <a:r>
              <a:rPr lang="en-US"/>
              <a:t>Debate was settled for a while, but perhaps being revisited?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55FADD8-3D64-462A-95B1-76219B6E06E3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©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1789083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Characteristics of a Good ISA</a:t>
            </a:r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200"/>
              <a:t>Unambiguous</a:t>
            </a:r>
          </a:p>
          <a:p>
            <a:r>
              <a:rPr lang="en-US" sz="2200"/>
              <a:t>Expressive</a:t>
            </a:r>
          </a:p>
          <a:p>
            <a:pPr lvl="1"/>
            <a:r>
              <a:rPr lang="en-US" sz="2000"/>
              <a:t>Easily describes all the algorithms that will run on this platform</a:t>
            </a:r>
          </a:p>
          <a:p>
            <a:r>
              <a:rPr lang="en-US" sz="2200"/>
              <a:t>Instructions are used</a:t>
            </a:r>
          </a:p>
          <a:p>
            <a:pPr lvl="1"/>
            <a:r>
              <a:rPr lang="en-US" sz="2000"/>
              <a:t>Very complex instructions might not be used often</a:t>
            </a:r>
          </a:p>
          <a:p>
            <a:r>
              <a:rPr lang="en-US" sz="2200"/>
              <a:t>(Relatively) easy to compile</a:t>
            </a:r>
          </a:p>
          <a:p>
            <a:r>
              <a:rPr lang="en-US" sz="2200"/>
              <a:t>(Relatively) easy to implement well</a:t>
            </a:r>
          </a:p>
          <a:p>
            <a:r>
              <a:rPr lang="en-US" sz="2200"/>
              <a:t>Implementation provides good performance, cost, etc.</a:t>
            </a:r>
          </a:p>
          <a:p>
            <a:pPr>
              <a:buFont typeface="Wingdings" pitchFamily="2" charset="2"/>
              <a:buNone/>
            </a:pPr>
            <a:endParaRPr lang="en-US" sz="2200"/>
          </a:p>
          <a:p>
            <a:r>
              <a:rPr lang="en-US" sz="2200"/>
              <a:t>ISAs often highly reliant on microarchitecture and vice-versa</a:t>
            </a:r>
          </a:p>
          <a:p>
            <a:pPr lvl="1"/>
            <a:r>
              <a:rPr lang="en-US" sz="2000"/>
              <a:t>Some ISAs easy to implement on some microarchitectures</a:t>
            </a:r>
          </a:p>
          <a:p>
            <a:pPr lvl="1"/>
            <a:r>
              <a:rPr lang="en-US" sz="2000"/>
              <a:t>Some microarchitectures make some instructions easy to implement</a:t>
            </a:r>
          </a:p>
          <a:p>
            <a:endParaRPr lang="en-US" sz="2200"/>
          </a:p>
          <a:p>
            <a:pPr lvl="1"/>
            <a:endParaRPr lang="en-US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BF24271-34CC-4ADD-8EE0-39F8C65310D6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©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1336436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What’s in a computer?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Discussion (summarized later)</a:t>
            </a:r>
          </a:p>
          <a:p>
            <a:r>
              <a:rPr lang="en-US" dirty="0"/>
              <a:t>Computer building blocks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©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66470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Building Blocks</a:t>
            </a:r>
          </a:p>
        </p:txBody>
      </p:sp>
      <p:sp>
        <p:nvSpPr>
          <p:cNvPr id="384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Memory (storage)</a:t>
            </a:r>
          </a:p>
          <a:p>
            <a:pPr lvl="1"/>
            <a:r>
              <a:rPr lang="en-US" sz="2000" dirty="0"/>
              <a:t>E.g., registers</a:t>
            </a:r>
          </a:p>
          <a:p>
            <a:pPr lvl="1"/>
            <a:r>
              <a:rPr lang="en-US" sz="2000" dirty="0"/>
              <a:t>E.g., RAM</a:t>
            </a:r>
          </a:p>
          <a:p>
            <a:pPr lvl="1"/>
            <a:r>
              <a:rPr lang="en-US" sz="2000" dirty="0"/>
              <a:t>E.g., disk</a:t>
            </a:r>
          </a:p>
          <a:p>
            <a:r>
              <a:rPr lang="en-US" sz="2400" dirty="0"/>
              <a:t>Computation</a:t>
            </a:r>
          </a:p>
          <a:p>
            <a:pPr lvl="1"/>
            <a:r>
              <a:rPr lang="en-US" sz="2000" dirty="0"/>
              <a:t>Functional units in general</a:t>
            </a:r>
          </a:p>
          <a:p>
            <a:pPr lvl="1"/>
            <a:r>
              <a:rPr lang="en-US" sz="2000" dirty="0"/>
              <a:t>ALUs</a:t>
            </a:r>
            <a:endParaRPr lang="en-US" sz="2400" dirty="0"/>
          </a:p>
          <a:p>
            <a:r>
              <a:rPr lang="en-US" sz="2400" dirty="0"/>
              <a:t>Control (when do things happen)</a:t>
            </a:r>
            <a:endParaRPr lang="en-US" sz="2000" dirty="0"/>
          </a:p>
          <a:p>
            <a:pPr lvl="1"/>
            <a:r>
              <a:rPr lang="en-US" sz="2000" dirty="0"/>
              <a:t>E.g., decoder</a:t>
            </a:r>
          </a:p>
          <a:p>
            <a:pPr lvl="1"/>
            <a:r>
              <a:rPr lang="en-US" sz="2000" dirty="0"/>
              <a:t>E.g., instruction sequencer</a:t>
            </a:r>
          </a:p>
          <a:p>
            <a:r>
              <a:rPr lang="en-US" sz="2400" dirty="0"/>
              <a:t>Communication</a:t>
            </a:r>
          </a:p>
          <a:p>
            <a:pPr lvl="1"/>
            <a:r>
              <a:rPr lang="en-US" sz="2000" dirty="0"/>
              <a:t>E.g., bus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A1BFC85-4395-4D5E-BF94-B1B92128B57D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©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364903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tradeoffs are there related to an ISA?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©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50588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Tradeoffs</a:t>
            </a:r>
          </a:p>
        </p:txBody>
      </p:sp>
      <p:sp>
        <p:nvSpPr>
          <p:cNvPr id="1095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Fewer instructions </a:t>
            </a:r>
          </a:p>
          <a:p>
            <a:pPr lvl="1"/>
            <a:r>
              <a:rPr lang="en-US" dirty="0"/>
              <a:t>Pros?</a:t>
            </a:r>
          </a:p>
          <a:p>
            <a:pPr lvl="1"/>
            <a:r>
              <a:rPr lang="en-US" dirty="0"/>
              <a:t>Cons?</a:t>
            </a:r>
          </a:p>
          <a:p>
            <a:pPr lvl="1"/>
            <a:r>
              <a:rPr lang="en-US" dirty="0"/>
              <a:t>There are 1 instruction ISAs</a:t>
            </a:r>
          </a:p>
          <a:p>
            <a:pPr marL="1143000" lvl="2" indent="-228600"/>
            <a:r>
              <a:rPr lang="en-US" sz="2800" dirty="0" err="1"/>
              <a:t>subleq</a:t>
            </a:r>
            <a:r>
              <a:rPr lang="en-US" sz="2800" dirty="0"/>
              <a:t> </a:t>
            </a:r>
            <a:r>
              <a:rPr lang="en-US" sz="2800" i="1" dirty="0"/>
              <a:t>a</a:t>
            </a:r>
            <a:r>
              <a:rPr lang="en-US" sz="2800" dirty="0"/>
              <a:t>, </a:t>
            </a:r>
            <a:r>
              <a:rPr lang="en-US" sz="2800" i="1" dirty="0"/>
              <a:t>b</a:t>
            </a:r>
            <a:r>
              <a:rPr lang="en-US" sz="2800" dirty="0"/>
              <a:t>, </a:t>
            </a:r>
            <a:r>
              <a:rPr lang="en-US" sz="2800" i="1" dirty="0"/>
              <a:t>c</a:t>
            </a:r>
            <a:r>
              <a:rPr lang="en-US" sz="2800" dirty="0"/>
              <a:t> ;</a:t>
            </a:r>
          </a:p>
          <a:p>
            <a:pPr marL="1600200" lvl="3" indent="-228600"/>
            <a:r>
              <a:rPr lang="en-US" sz="2400" dirty="0">
                <a:solidFill>
                  <a:schemeClr val="accent2"/>
                </a:solidFill>
              </a:rPr>
              <a:t>Mem[</a:t>
            </a:r>
            <a:r>
              <a:rPr lang="en-US" sz="2400" i="1" dirty="0">
                <a:solidFill>
                  <a:schemeClr val="accent2"/>
                </a:solidFill>
              </a:rPr>
              <a:t>b</a:t>
            </a:r>
            <a:r>
              <a:rPr lang="en-US" sz="2400" dirty="0">
                <a:solidFill>
                  <a:schemeClr val="accent2"/>
                </a:solidFill>
              </a:rPr>
              <a:t>] = Mem[</a:t>
            </a:r>
            <a:r>
              <a:rPr lang="en-US" sz="2400" i="1" dirty="0">
                <a:solidFill>
                  <a:schemeClr val="accent2"/>
                </a:solidFill>
              </a:rPr>
              <a:t>b</a:t>
            </a:r>
            <a:r>
              <a:rPr lang="en-US" sz="2400" dirty="0">
                <a:solidFill>
                  <a:schemeClr val="accent2"/>
                </a:solidFill>
              </a:rPr>
              <a:t>] - Mem[</a:t>
            </a:r>
            <a:r>
              <a:rPr lang="en-US" sz="2400" i="1" dirty="0">
                <a:solidFill>
                  <a:schemeClr val="accent2"/>
                </a:solidFill>
              </a:rPr>
              <a:t>a</a:t>
            </a:r>
            <a:r>
              <a:rPr lang="en-US" sz="2400" dirty="0">
                <a:solidFill>
                  <a:schemeClr val="accent2"/>
                </a:solidFill>
              </a:rPr>
              <a:t>] ;if (Mem[</a:t>
            </a:r>
            <a:r>
              <a:rPr lang="en-US" sz="2400" i="1" dirty="0">
                <a:solidFill>
                  <a:schemeClr val="accent2"/>
                </a:solidFill>
              </a:rPr>
              <a:t>b</a:t>
            </a:r>
            <a:r>
              <a:rPr lang="en-US" sz="2400" dirty="0">
                <a:solidFill>
                  <a:schemeClr val="accent2"/>
                </a:solidFill>
              </a:rPr>
              <a:t>] ≤ 0) </a:t>
            </a:r>
            <a:r>
              <a:rPr lang="en-US" sz="2400" dirty="0" err="1">
                <a:solidFill>
                  <a:schemeClr val="accent2"/>
                </a:solidFill>
              </a:rPr>
              <a:t>goto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c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</a:p>
          <a:p>
            <a:r>
              <a:rPr lang="en-US" dirty="0"/>
              <a:t>Number of registers per instruction</a:t>
            </a:r>
          </a:p>
          <a:p>
            <a:pPr lvl="1"/>
            <a:r>
              <a:rPr lang="en-US" dirty="0"/>
              <a:t>Number of bits per instruction</a:t>
            </a:r>
          </a:p>
          <a:p>
            <a:pPr lvl="1"/>
            <a:r>
              <a:rPr lang="en-US" dirty="0"/>
              <a:t>Number of registers to implement</a:t>
            </a:r>
          </a:p>
          <a:p>
            <a:pPr lvl="1"/>
            <a:r>
              <a:rPr lang="en-US" dirty="0"/>
              <a:t>Zero, One, Two, Three, Four, …</a:t>
            </a:r>
          </a:p>
          <a:p>
            <a:pPr lvl="1"/>
            <a:endParaRPr lang="en-US" dirty="0"/>
          </a:p>
          <a:p>
            <a:r>
              <a:rPr lang="en-US" dirty="0"/>
              <a:t>Fixed verses Variable Length instructions</a:t>
            </a:r>
          </a:p>
          <a:p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D830039-021A-4091-81F5-39E6A6EE0355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©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324165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95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95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95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Dam’s office hours:</a:t>
            </a:r>
          </a:p>
          <a:p>
            <a:pPr lvl="1"/>
            <a:r>
              <a:rPr lang="en-US" dirty="0"/>
              <a:t>MW 6:30-7:30pm (after class) in classroom or EER 0.814D</a:t>
            </a:r>
          </a:p>
          <a:p>
            <a:pPr lvl="1"/>
            <a:r>
              <a:rPr lang="en-US" dirty="0"/>
              <a:t>Or, by appointment</a:t>
            </a:r>
          </a:p>
          <a:p>
            <a:r>
              <a:rPr lang="en-US" dirty="0"/>
              <a:t>Don’t forget Lab #0</a:t>
            </a:r>
          </a:p>
          <a:p>
            <a:pPr lvl="1"/>
            <a:r>
              <a:rPr lang="en-US" dirty="0"/>
              <a:t>set up environment and test submission</a:t>
            </a:r>
          </a:p>
          <a:p>
            <a:r>
              <a:rPr lang="en-US" dirty="0"/>
              <a:t>Survey #1 – Tell us about yourself (through Canvas)</a:t>
            </a:r>
          </a:p>
          <a:p>
            <a:endParaRPr lang="en-US" dirty="0"/>
          </a:p>
          <a:p>
            <a:r>
              <a:rPr lang="en-US" dirty="0"/>
              <a:t>Lab #1 is out </a:t>
            </a:r>
          </a:p>
          <a:p>
            <a:pPr lvl="1"/>
            <a:r>
              <a:rPr lang="en-US" dirty="0"/>
              <a:t>Pair up if you wish</a:t>
            </a:r>
          </a:p>
          <a:p>
            <a:r>
              <a:rPr lang="en-US" dirty="0"/>
              <a:t>Problem Set #1 is out</a:t>
            </a:r>
          </a:p>
          <a:p>
            <a:endParaRPr lang="en-US" dirty="0"/>
          </a:p>
          <a:p>
            <a:r>
              <a:rPr lang="en-US" dirty="0"/>
              <a:t>Check Canvas / Piazza for announcements</a:t>
            </a:r>
          </a:p>
          <a:p>
            <a:pPr lvl="1"/>
            <a:r>
              <a:rPr lang="en-US" dirty="0"/>
              <a:t>You can search for teammates on Piazza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©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22907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Registers Per Instruction</a:t>
            </a:r>
            <a:br>
              <a:rPr lang="en-US" dirty="0"/>
            </a:br>
            <a:r>
              <a:rPr lang="en-US" dirty="0"/>
              <a:t>	(Implied or Explicit): C = A + B</a:t>
            </a:r>
          </a:p>
        </p:txBody>
      </p:sp>
      <p:sp>
        <p:nvSpPr>
          <p:cNvPr id="387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200" dirty="0"/>
              <a:t>Zero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Stack machine (HP calculators): implied addresses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PUSH </a:t>
            </a:r>
            <a:r>
              <a:rPr lang="en-US" sz="2000" dirty="0" err="1"/>
              <a:t>AddrA</a:t>
            </a:r>
            <a:r>
              <a:rPr lang="en-US" sz="2000" dirty="0"/>
              <a:t>; PUSH </a:t>
            </a:r>
            <a:r>
              <a:rPr lang="en-US" sz="2000" dirty="0" err="1"/>
              <a:t>AddrB</a:t>
            </a:r>
            <a:r>
              <a:rPr lang="en-US" sz="2000" dirty="0"/>
              <a:t>; ADD; POP </a:t>
            </a:r>
            <a:r>
              <a:rPr lang="en-US" sz="2000" dirty="0" err="1"/>
              <a:t>AddrC</a:t>
            </a:r>
            <a:endParaRPr lang="en-US" sz="2000" dirty="0">
              <a:solidFill>
                <a:srgbClr val="0000CC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200" dirty="0"/>
              <a:t>One (implied)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Accumulator-based machine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LOAD </a:t>
            </a:r>
            <a:r>
              <a:rPr lang="en-US" sz="2000" dirty="0" err="1"/>
              <a:t>AddrA</a:t>
            </a:r>
            <a:r>
              <a:rPr lang="en-US" sz="2000" dirty="0"/>
              <a:t>; ADD </a:t>
            </a:r>
            <a:r>
              <a:rPr lang="en-US" sz="2000" dirty="0" err="1"/>
              <a:t>AddrB</a:t>
            </a:r>
            <a:r>
              <a:rPr lang="en-US" sz="2000" dirty="0"/>
              <a:t>; STORE </a:t>
            </a:r>
            <a:r>
              <a:rPr lang="en-US" sz="2000" dirty="0" err="1"/>
              <a:t>AddrC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200" dirty="0"/>
              <a:t>Two (same register, </a:t>
            </a:r>
            <a:r>
              <a:rPr lang="en-US" sz="2200" dirty="0" err="1"/>
              <a:t>src</a:t>
            </a:r>
            <a:r>
              <a:rPr lang="en-US" sz="2200" dirty="0"/>
              <a:t> and </a:t>
            </a:r>
            <a:r>
              <a:rPr lang="en-US" sz="2200" dirty="0" err="1"/>
              <a:t>dest</a:t>
            </a:r>
            <a:r>
              <a:rPr lang="en-US" sz="2200" dirty="0"/>
              <a:t>)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One source is destination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LOAD R1, </a:t>
            </a:r>
            <a:r>
              <a:rPr lang="en-US" sz="2000" dirty="0" err="1"/>
              <a:t>AddrA</a:t>
            </a:r>
            <a:r>
              <a:rPr lang="en-US" sz="2000" dirty="0"/>
              <a:t>; LOAD R2, </a:t>
            </a:r>
            <a:r>
              <a:rPr lang="en-US" sz="2000" dirty="0" err="1"/>
              <a:t>AddrB</a:t>
            </a:r>
            <a:r>
              <a:rPr lang="en-US" sz="2000" dirty="0"/>
              <a:t>; 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ADD R1, R2; STORE R1, </a:t>
            </a:r>
            <a:r>
              <a:rPr lang="en-US" sz="2000" dirty="0" err="1"/>
              <a:t>AddrC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200" dirty="0"/>
              <a:t>Three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Current (D = S1 OP S2)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LOAD R1, </a:t>
            </a:r>
            <a:r>
              <a:rPr lang="en-US" sz="2000" dirty="0" err="1"/>
              <a:t>AddrA</a:t>
            </a:r>
            <a:r>
              <a:rPr lang="en-US" sz="2000" dirty="0"/>
              <a:t>; LOAD R2, </a:t>
            </a:r>
            <a:r>
              <a:rPr lang="en-US" sz="2000" dirty="0" err="1"/>
              <a:t>AddrB</a:t>
            </a:r>
            <a:r>
              <a:rPr lang="en-US" sz="2000" dirty="0"/>
              <a:t>; 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ADD R3, R1, R2; STORE R3, </a:t>
            </a:r>
            <a:r>
              <a:rPr lang="en-US" sz="2000" dirty="0" err="1"/>
              <a:t>AddrC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200" dirty="0"/>
              <a:t>Four and above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E857728-1DC3-46BB-BA12-AD3C9E911E7E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©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3536875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Tradeoffs Change Over Time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Technologies, abilities and concerns change</a:t>
            </a:r>
          </a:p>
          <a:p>
            <a:pPr>
              <a:lnSpc>
                <a:spcPct val="90000"/>
              </a:lnSpc>
            </a:pPr>
            <a:r>
              <a:rPr lang="en-US" sz="2000"/>
              <a:t>Early computers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Number of devices</a:t>
            </a:r>
          </a:p>
          <a:p>
            <a:pPr lvl="2">
              <a:lnSpc>
                <a:spcPct val="90000"/>
              </a:lnSpc>
            </a:pPr>
            <a:r>
              <a:rPr lang="en-US" sz="1700"/>
              <a:t>Vacuum tubes expensive, unreliable, big, power hungry</a:t>
            </a:r>
          </a:p>
          <a:p>
            <a:pPr>
              <a:lnSpc>
                <a:spcPct val="90000"/>
              </a:lnSpc>
            </a:pPr>
            <a:r>
              <a:rPr lang="en-US" sz="2000"/>
              <a:t>Mainframes/Mini-Computers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Code compatibility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Number of devices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System efficiency</a:t>
            </a:r>
          </a:p>
          <a:p>
            <a:pPr lvl="2">
              <a:lnSpc>
                <a:spcPct val="90000"/>
              </a:lnSpc>
            </a:pPr>
            <a:r>
              <a:rPr lang="en-US" sz="1700"/>
              <a:t>Multi-tasking operating systems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Reliability</a:t>
            </a:r>
          </a:p>
          <a:p>
            <a:pPr>
              <a:lnSpc>
                <a:spcPct val="90000"/>
              </a:lnSpc>
            </a:pPr>
            <a:r>
              <a:rPr lang="en-US" sz="2000"/>
              <a:t>Personal Computers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Code compatibility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Cost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Size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Power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Is number of devices/system efficiency as important???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81222F0-BDF4-43BD-A6FD-74620259B86C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©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313612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Evaluating Tradeoffs	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Performance often inconsistent and hard to determine</a:t>
            </a:r>
          </a:p>
          <a:p>
            <a:r>
              <a:rPr lang="en-US"/>
              <a:t>Better for one application may be worse for another</a:t>
            </a:r>
          </a:p>
          <a:p>
            <a:pPr lvl="1"/>
            <a:r>
              <a:rPr lang="en-US"/>
              <a:t>Ferrari versus Suburban</a:t>
            </a:r>
          </a:p>
          <a:p>
            <a:r>
              <a:rPr lang="en-US"/>
              <a:t>Even within the same category, differences</a:t>
            </a:r>
          </a:p>
          <a:p>
            <a:pPr lvl="1"/>
            <a:r>
              <a:rPr lang="en-US"/>
              <a:t>CART versus Formula 1</a:t>
            </a:r>
          </a:p>
          <a:p>
            <a:r>
              <a:rPr lang="en-US"/>
              <a:t>Different parameters result in different optimal points</a:t>
            </a:r>
          </a:p>
          <a:p>
            <a:pPr lvl="1"/>
            <a:r>
              <a:rPr lang="en-US"/>
              <a:t>Needs</a:t>
            </a:r>
          </a:p>
          <a:p>
            <a:pPr lvl="1"/>
            <a:r>
              <a:rPr lang="en-US"/>
              <a:t>Algorithms</a:t>
            </a:r>
          </a:p>
          <a:p>
            <a:pPr lvl="1"/>
            <a:r>
              <a:rPr lang="en-US"/>
              <a:t>Implementations</a:t>
            </a:r>
          </a:p>
          <a:p>
            <a:pPr lvl="1"/>
            <a:r>
              <a:rPr lang="en-US"/>
              <a:t>Technologies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A43576A-19AA-426E-8D2D-D4EDABD2CEC6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© Derek Chiou &amp; Mattan Erez &amp; Dam Sunwoo</a:t>
            </a:r>
          </a:p>
        </p:txBody>
      </p:sp>
      <p:pic>
        <p:nvPicPr>
          <p:cNvPr id="112644" name="Picture 4" descr="800px-SC06_2006_Ferrari_F430_Spid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62400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45" name="Picture 5" descr="800px-00-06_GMC_Yukon_X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962400"/>
            <a:ext cx="2413000" cy="143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46" name="Picture 6" descr="215px-Fernando_Alonso_2006_Ca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5410200"/>
            <a:ext cx="190500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47" name="Picture 7" descr="Mansell_car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486400"/>
            <a:ext cx="1905000" cy="96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122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tradeoffs requires 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“If you can’t measure it, you can’t improve it” –P. Drucker</a:t>
            </a:r>
          </a:p>
          <a:p>
            <a:r>
              <a:rPr lang="en-US" dirty="0"/>
              <a:t>Also, you can’t objectively compare if you do not measure</a:t>
            </a:r>
          </a:p>
          <a:p>
            <a:r>
              <a:rPr lang="en-US" dirty="0"/>
              <a:t>So, what should we measure?</a:t>
            </a:r>
          </a:p>
          <a:p>
            <a:pPr lvl="1"/>
            <a:r>
              <a:rPr lang="en-US" dirty="0"/>
              <a:t>Performance</a:t>
            </a:r>
          </a:p>
          <a:p>
            <a:pPr lvl="2"/>
            <a:r>
              <a:rPr lang="en-US" dirty="0"/>
              <a:t>Execution time</a:t>
            </a:r>
          </a:p>
          <a:p>
            <a:pPr lvl="2"/>
            <a:r>
              <a:rPr lang="en-US" dirty="0"/>
              <a:t>Instructions per Cycle (IPC)</a:t>
            </a:r>
          </a:p>
          <a:p>
            <a:pPr lvl="1"/>
            <a:r>
              <a:rPr lang="en-US" dirty="0"/>
              <a:t>Cost: chip area</a:t>
            </a:r>
          </a:p>
          <a:p>
            <a:pPr lvl="1"/>
            <a:r>
              <a:rPr lang="en-US" dirty="0"/>
              <a:t>Power / Energy</a:t>
            </a:r>
          </a:p>
          <a:p>
            <a:pPr lvl="1"/>
            <a:r>
              <a:rPr lang="en-US" dirty="0"/>
              <a:t>Complexity</a:t>
            </a:r>
          </a:p>
          <a:p>
            <a:pPr lvl="2"/>
            <a:r>
              <a:rPr lang="en-US" dirty="0"/>
              <a:t>Affects design time, validation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©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99914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improvement is worthwhile?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should we target our improvement?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©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49601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2667000" y="6553200"/>
            <a:ext cx="3810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/>
              <a:t>© Derek Chiou &amp; Mattan Erez &amp; Dam Sunwoo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2E9F1-CC1B-4464-A2FE-0220390E3931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Amdahl’s Law (performance example)</a:t>
            </a:r>
          </a:p>
        </p:txBody>
      </p:sp>
      <p:graphicFrame>
        <p:nvGraphicFramePr>
          <p:cNvPr id="251907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714375" y="2057400"/>
          <a:ext cx="5122863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84" name="Equation" r:id="rId4" imgW="2108160" imgH="431640" progId="Equation.3">
                  <p:embed/>
                </p:oleObj>
              </mc:Choice>
              <mc:Fallback>
                <p:oleObj name="Equation" r:id="rId4" imgW="2108160" imgH="431640" progId="Equation.3">
                  <p:embed/>
                  <p:pic>
                    <p:nvPicPr>
                      <p:cNvPr id="2519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2057400"/>
                        <a:ext cx="5122863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0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066800" y="3429000"/>
          <a:ext cx="75438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85" name="Equation" r:id="rId6" imgW="3454200" imgH="622080" progId="Equation.3">
                  <p:embed/>
                </p:oleObj>
              </mc:Choice>
              <mc:Fallback>
                <p:oleObj name="Equation" r:id="rId6" imgW="3454200" imgH="622080" progId="Equation.3">
                  <p:embed/>
                  <p:pic>
                    <p:nvPicPr>
                      <p:cNvPr id="2519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429000"/>
                        <a:ext cx="7543800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909" name="AutoShape 5"/>
          <p:cNvSpPr>
            <a:spLocks noChangeArrowheads="1"/>
          </p:cNvSpPr>
          <p:nvPr/>
        </p:nvSpPr>
        <p:spPr bwMode="auto">
          <a:xfrm>
            <a:off x="1185863" y="3962400"/>
            <a:ext cx="3048000" cy="609600"/>
          </a:xfrm>
          <a:prstGeom prst="wedgeRoundRectCallout">
            <a:avLst>
              <a:gd name="adj1" fmla="val -58907"/>
              <a:gd name="adj2" fmla="val 190106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en-US"/>
          </a:p>
        </p:txBody>
      </p:sp>
      <p:sp>
        <p:nvSpPr>
          <p:cNvPr id="251910" name="Text Box 6"/>
          <p:cNvSpPr txBox="1">
            <a:spLocks noChangeArrowheads="1"/>
          </p:cNvSpPr>
          <p:nvPr/>
        </p:nvSpPr>
        <p:spPr bwMode="auto">
          <a:xfrm>
            <a:off x="228600" y="5562600"/>
            <a:ext cx="255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Unchanged time</a:t>
            </a:r>
          </a:p>
        </p:txBody>
      </p:sp>
      <p:sp>
        <p:nvSpPr>
          <p:cNvPr id="251911" name="AutoShape 7"/>
          <p:cNvSpPr>
            <a:spLocks noChangeArrowheads="1"/>
          </p:cNvSpPr>
          <p:nvPr/>
        </p:nvSpPr>
        <p:spPr bwMode="auto">
          <a:xfrm>
            <a:off x="4462463" y="3917950"/>
            <a:ext cx="4224337" cy="990600"/>
          </a:xfrm>
          <a:prstGeom prst="wedgeRoundRectCallout">
            <a:avLst>
              <a:gd name="adj1" fmla="val -884"/>
              <a:gd name="adj2" fmla="val 111861"/>
              <a:gd name="adj3" fmla="val 16667"/>
            </a:avLst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en-US"/>
          </a:p>
        </p:txBody>
      </p:sp>
      <p:sp>
        <p:nvSpPr>
          <p:cNvPr id="251912" name="Text Box 8"/>
          <p:cNvSpPr txBox="1">
            <a:spLocks noChangeArrowheads="1"/>
          </p:cNvSpPr>
          <p:nvPr/>
        </p:nvSpPr>
        <p:spPr bwMode="auto">
          <a:xfrm>
            <a:off x="5975350" y="5562600"/>
            <a:ext cx="2636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Fraction sped up</a:t>
            </a:r>
          </a:p>
        </p:txBody>
      </p:sp>
    </p:spTree>
    <p:extLst>
      <p:ext uri="{BB962C8B-B14F-4D97-AF65-F5344CB8AC3E}">
        <p14:creationId xmlns:p14="http://schemas.microsoft.com/office/powerpoint/2010/main" val="89308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9" grpId="0" animBg="1"/>
      <p:bldP spid="251910" grpId="0"/>
      <p:bldP spid="251911" grpId="0" animBg="1"/>
      <p:bldP spid="2519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Derek Chiou &amp; Mattan Erez &amp; Dam Sunwoo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7E07-D7FB-478D-8B0A-0001228C6A10}" type="slidenum">
              <a:rPr lang="en-US" altLang="en-US"/>
              <a:pPr/>
              <a:t>26</a:t>
            </a:fld>
            <a:endParaRPr lang="en-US" altLang="en-US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Amdahl’s Law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2667000"/>
            <a:ext cx="7845425" cy="3833813"/>
          </a:xfrm>
        </p:spPr>
        <p:txBody>
          <a:bodyPr/>
          <a:lstStyle/>
          <a:p>
            <a:r>
              <a:rPr lang="en-US" sz="2000"/>
              <a:t>New feature doubles floating point performance.  What sort of overall performance boost?</a:t>
            </a:r>
          </a:p>
          <a:p>
            <a:endParaRPr lang="en-US" sz="2000"/>
          </a:p>
          <a:p>
            <a:r>
              <a:rPr lang="en-US" sz="2000"/>
              <a:t>What is fraction of floating point operations?</a:t>
            </a:r>
          </a:p>
          <a:p>
            <a:pPr lvl="1"/>
            <a:r>
              <a:rPr lang="en-US" sz="1800"/>
              <a:t>100%: Speedup = (1/0.5) = 2. </a:t>
            </a:r>
          </a:p>
          <a:p>
            <a:pPr lvl="1"/>
            <a:r>
              <a:rPr lang="en-US" sz="1800"/>
              <a:t>50%: Speedup = 1/((1-0.5)+0.5/2) = 1/(0.5 + 0.25) = 1/0.75 = 1.33</a:t>
            </a:r>
          </a:p>
          <a:p>
            <a:pPr lvl="1"/>
            <a:endParaRPr lang="en-US" sz="1800"/>
          </a:p>
        </p:txBody>
      </p:sp>
      <p:graphicFrame>
        <p:nvGraphicFramePr>
          <p:cNvPr id="11469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286000" y="1371600"/>
          <a:ext cx="4648200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78" name="Equation" r:id="rId4" imgW="2412720" imgH="609480" progId="Equation.3">
                  <p:embed/>
                </p:oleObj>
              </mc:Choice>
              <mc:Fallback>
                <p:oleObj name="Equation" r:id="rId4" imgW="2412720" imgH="609480" progId="Equation.3">
                  <p:embed/>
                  <p:pic>
                    <p:nvPicPr>
                      <p:cNvPr id="1146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371600"/>
                        <a:ext cx="4648200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7728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Amdahl’s Law</a:t>
            </a:r>
          </a:p>
        </p:txBody>
      </p:sp>
      <p:graphicFrame>
        <p:nvGraphicFramePr>
          <p:cNvPr id="253955" name="Object 3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1456269" y="1245394"/>
          <a:ext cx="6467475" cy="381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30" name="Chart" r:id="rId4" imgW="6467475" imgH="3819644" progId="Excel.Chart.8">
                  <p:embed/>
                </p:oleObj>
              </mc:Choice>
              <mc:Fallback>
                <p:oleObj name="Chart" r:id="rId4" imgW="6467475" imgH="3819644" progId="Excel.Chart.8">
                  <p:embed/>
                  <p:pic>
                    <p:nvPicPr>
                      <p:cNvPr id="2539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6269" y="1245394"/>
                        <a:ext cx="6467475" cy="381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5D61C3-1F38-4F71-A002-AFB544B90EFC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© Derek Chiou &amp; Mattan Erez &amp; Dam Sunwoo</a:t>
            </a:r>
          </a:p>
        </p:txBody>
      </p:sp>
      <p:graphicFrame>
        <p:nvGraphicFramePr>
          <p:cNvPr id="253956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041775" y="387350"/>
          <a:ext cx="5102225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31" name="Equation" r:id="rId6" imgW="2412720" imgH="609480" progId="Equation.3">
                  <p:embed/>
                </p:oleObj>
              </mc:Choice>
              <mc:Fallback>
                <p:oleObj name="Equation" r:id="rId6" imgW="2412720" imgH="609480" progId="Equation.3">
                  <p:embed/>
                  <p:pic>
                    <p:nvPicPr>
                      <p:cNvPr id="2539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1775" y="387350"/>
                        <a:ext cx="5102225" cy="128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3957" name="Rectangle 5"/>
          <p:cNvSpPr>
            <a:spLocks noChangeArrowheads="1"/>
          </p:cNvSpPr>
          <p:nvPr/>
        </p:nvSpPr>
        <p:spPr bwMode="auto">
          <a:xfrm>
            <a:off x="381000" y="4953000"/>
            <a:ext cx="7845425" cy="1319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dirty="0"/>
              <a:t>Lesson: big performance boost of one area does not necessarily lead to overall performance boost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dirty="0"/>
              <a:t>Diminishing returns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dirty="0"/>
              <a:t>Applies to more than just performance: </a:t>
            </a:r>
          </a:p>
          <a:p>
            <a:pPr marL="800100" lvl="1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dirty="0"/>
              <a:t>Power, cost, reliability … </a:t>
            </a:r>
          </a:p>
        </p:txBody>
      </p:sp>
    </p:spTree>
    <p:extLst>
      <p:ext uri="{BB962C8B-B14F-4D97-AF65-F5344CB8AC3E}">
        <p14:creationId xmlns:p14="http://schemas.microsoft.com/office/powerpoint/2010/main" val="153942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253955" grpId="0" bld="series" 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ISAs</a:t>
            </a:r>
          </a:p>
          <a:p>
            <a:pPr lvl="1"/>
            <a:r>
              <a:rPr lang="en-US" dirty="0"/>
              <a:t>Slowly changing definition of architecture</a:t>
            </a:r>
          </a:p>
          <a:p>
            <a:pPr lvl="1"/>
            <a:r>
              <a:rPr lang="en-US" dirty="0"/>
              <a:t>Flexible and concise way of expressing programs</a:t>
            </a:r>
          </a:p>
          <a:p>
            <a:pPr lvl="1"/>
            <a:r>
              <a:rPr lang="en-US" dirty="0"/>
              <a:t>Amenable to automatic tools</a:t>
            </a:r>
          </a:p>
          <a:p>
            <a:pPr lvl="1"/>
            <a:r>
              <a:rPr lang="en-US" dirty="0"/>
              <a:t>Critical aspect of architecture</a:t>
            </a:r>
          </a:p>
          <a:p>
            <a:pPr lvl="2"/>
            <a:r>
              <a:rPr lang="en-US" dirty="0"/>
              <a:t>Along with other aspects, ISAs define contract between HW and SW</a:t>
            </a:r>
          </a:p>
          <a:p>
            <a:pPr lvl="2"/>
            <a:r>
              <a:rPr lang="en-US" dirty="0"/>
              <a:t>Abstraction protects both SW and HW</a:t>
            </a:r>
          </a:p>
          <a:p>
            <a:pPr lvl="1"/>
            <a:r>
              <a:rPr lang="en-US" dirty="0"/>
              <a:t>Influenced by </a:t>
            </a:r>
            <a:r>
              <a:rPr lang="en-US" dirty="0" err="1"/>
              <a:t>uarch</a:t>
            </a:r>
            <a:r>
              <a:rPr lang="en-US" dirty="0"/>
              <a:t> and technology</a:t>
            </a:r>
          </a:p>
          <a:p>
            <a:r>
              <a:rPr lang="en-US" dirty="0"/>
              <a:t>Tradeoffs</a:t>
            </a:r>
          </a:p>
          <a:p>
            <a:pPr lvl="1"/>
            <a:r>
              <a:rPr lang="en-US" dirty="0"/>
              <a:t>Depends on requirements and context</a:t>
            </a:r>
          </a:p>
          <a:p>
            <a:pPr lvl="1"/>
            <a:r>
              <a:rPr lang="en-US" dirty="0"/>
              <a:t>Always attack the bottleneck</a:t>
            </a:r>
          </a:p>
          <a:p>
            <a:pPr lvl="1"/>
            <a:r>
              <a:rPr lang="en-US" dirty="0"/>
              <a:t>Amdahl’s Law</a:t>
            </a:r>
          </a:p>
          <a:p>
            <a:r>
              <a:rPr lang="en-US" dirty="0"/>
              <a:t>Remember: Survey #1, Lab #0, Lab #1, Problem Set #1!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©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32299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architecture?</a:t>
            </a:r>
          </a:p>
          <a:p>
            <a:pPr lvl="1"/>
            <a:r>
              <a:rPr lang="en-US" dirty="0"/>
              <a:t>Match requirements with technology under constraints</a:t>
            </a:r>
          </a:p>
          <a:p>
            <a:pPr lvl="1"/>
            <a:r>
              <a:rPr lang="en-US" dirty="0"/>
              <a:t>Define system components and how they interface/interact</a:t>
            </a:r>
          </a:p>
          <a:p>
            <a:pPr lvl="1"/>
            <a:r>
              <a:rPr lang="en-US" dirty="0"/>
              <a:t>Tradeoffs, tradeoffs, tradeoffs</a:t>
            </a:r>
          </a:p>
          <a:p>
            <a:pPr lvl="2"/>
            <a:r>
              <a:rPr lang="en-US" dirty="0"/>
              <a:t>Know what they are and know how to decide</a:t>
            </a:r>
          </a:p>
          <a:p>
            <a:pPr lvl="2"/>
            <a:r>
              <a:rPr lang="en-US" dirty="0"/>
              <a:t>Realize that tradeoffs change over time</a:t>
            </a:r>
          </a:p>
          <a:p>
            <a:pPr lvl="2"/>
            <a:r>
              <a:rPr lang="en-US" dirty="0"/>
              <a:t>Creative solutions can avoid tough choices</a:t>
            </a:r>
          </a:p>
          <a:p>
            <a:r>
              <a:rPr lang="en-US" dirty="0"/>
              <a:t>Arch/</a:t>
            </a:r>
            <a:r>
              <a:rPr lang="en-US" dirty="0" err="1"/>
              <a:t>microarch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Arch is always SW visible, </a:t>
            </a:r>
            <a:r>
              <a:rPr lang="en-US" dirty="0" err="1"/>
              <a:t>microarch</a:t>
            </a:r>
            <a:r>
              <a:rPr lang="en-US" dirty="0"/>
              <a:t> can be ignored by SW</a:t>
            </a:r>
          </a:p>
          <a:p>
            <a:pPr lvl="1"/>
            <a:r>
              <a:rPr lang="en-US" dirty="0"/>
              <a:t>Ideal test: If can’t tell difference between two systems without measuring time or resources, then only differences are </a:t>
            </a:r>
            <a:r>
              <a:rPr lang="en-US" dirty="0">
                <a:latin typeface="Symbol" pitchFamily="18" charset="2"/>
              </a:rPr>
              <a:t>m</a:t>
            </a:r>
            <a:r>
              <a:rPr lang="en-US" dirty="0"/>
              <a:t>arch</a:t>
            </a:r>
          </a:p>
          <a:p>
            <a:r>
              <a:rPr lang="en-US" dirty="0"/>
              <a:t>Class policies</a:t>
            </a:r>
          </a:p>
          <a:p>
            <a:pPr lvl="1"/>
            <a:r>
              <a:rPr lang="en-US" dirty="0"/>
              <a:t>Do the homework (small groups), 6 + 1 labs (yourself), </a:t>
            </a:r>
            <a:br>
              <a:rPr lang="en-US" dirty="0"/>
            </a:br>
            <a:r>
              <a:rPr lang="en-US" dirty="0"/>
              <a:t>take the 2 mid-terms (in class) and the final, contribute to class</a:t>
            </a:r>
          </a:p>
          <a:p>
            <a:pPr lvl="1"/>
            <a:r>
              <a:rPr lang="en-US" dirty="0"/>
              <a:t>Don’t cheat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ECA078D-AF06-40BD-88B8-E579FB6180E8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© Derek Chiou &amp; Mattan Erez &amp; Dam Sunwoo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an ISA</a:t>
            </a:r>
          </a:p>
          <a:p>
            <a:endParaRPr lang="en-US" dirty="0"/>
          </a:p>
          <a:p>
            <a:r>
              <a:rPr lang="en-US" dirty="0"/>
              <a:t>Why ISA?</a:t>
            </a:r>
          </a:p>
          <a:p>
            <a:endParaRPr lang="en-US" dirty="0"/>
          </a:p>
          <a:p>
            <a:r>
              <a:rPr lang="en-US" dirty="0"/>
              <a:t>Creating ISAs</a:t>
            </a:r>
          </a:p>
          <a:p>
            <a:endParaRPr lang="en-US" dirty="0"/>
          </a:p>
          <a:p>
            <a:r>
              <a:rPr lang="en-US" dirty="0"/>
              <a:t>Implementing ISAs</a:t>
            </a:r>
          </a:p>
          <a:p>
            <a:endParaRPr lang="en-US" dirty="0"/>
          </a:p>
          <a:p>
            <a:r>
              <a:rPr lang="en-US" dirty="0"/>
              <a:t>Evaluating tradeoffs</a:t>
            </a:r>
          </a:p>
          <a:p>
            <a:pPr lvl="1"/>
            <a:r>
              <a:rPr lang="en-US" dirty="0"/>
              <a:t>Amdahl’s Law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 dirty="0"/>
              <a:t>© Derek </a:t>
            </a:r>
            <a:r>
              <a:rPr lang="en-US" altLang="en-US" dirty="0" err="1"/>
              <a:t>Chiou</a:t>
            </a:r>
            <a:r>
              <a:rPr lang="en-US" altLang="en-US" dirty="0"/>
              <a:t> &amp; </a:t>
            </a:r>
            <a:r>
              <a:rPr lang="en-US" altLang="en-US" dirty="0" err="1"/>
              <a:t>Mattan</a:t>
            </a:r>
            <a:r>
              <a:rPr lang="en-US" altLang="en-US" dirty="0"/>
              <a:t> </a:t>
            </a:r>
            <a:r>
              <a:rPr lang="en-US" altLang="en-US" dirty="0" err="1"/>
              <a:t>Erez</a:t>
            </a:r>
            <a:r>
              <a:rPr lang="en-US" altLang="en-US" dirty="0"/>
              <a:t>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724698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36635-86F5-AB46-ABF9-FFDD07EEF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Prof. </a:t>
            </a:r>
            <a:r>
              <a:rPr lang="en-US" dirty="0" err="1"/>
              <a:t>Patt’s</a:t>
            </a:r>
            <a:r>
              <a:rPr lang="en-US" dirty="0"/>
              <a:t> Layers (Recap)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B393372D-FF04-854D-9DD7-AE94A600E9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617" y="1357313"/>
            <a:ext cx="5470779" cy="540861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F4B8B-4BAE-5C41-92D8-5DACA9D1D7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93A09-4A74-FB41-BE6F-D6709F7700C0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 dirty="0"/>
              <a:t>© Derek </a:t>
            </a:r>
            <a:r>
              <a:rPr lang="en-US" altLang="en-US" dirty="0" err="1"/>
              <a:t>Chiou</a:t>
            </a:r>
            <a:r>
              <a:rPr lang="en-US" altLang="en-US" dirty="0"/>
              <a:t> &amp; </a:t>
            </a:r>
            <a:r>
              <a:rPr lang="en-US" altLang="en-US" dirty="0" err="1"/>
              <a:t>Mattan</a:t>
            </a:r>
            <a:r>
              <a:rPr lang="en-US" altLang="en-US" dirty="0"/>
              <a:t> </a:t>
            </a:r>
            <a:r>
              <a:rPr lang="en-US" altLang="en-US" dirty="0" err="1"/>
              <a:t>Erez</a:t>
            </a:r>
            <a:r>
              <a:rPr lang="en-US" altLang="en-US" dirty="0"/>
              <a:t> &amp; Dam Sunwoo : EE382N.1: Lecture 2</a:t>
            </a:r>
          </a:p>
        </p:txBody>
      </p:sp>
    </p:spTree>
    <p:extLst>
      <p:ext uri="{BB962C8B-B14F-4D97-AF65-F5344CB8AC3E}">
        <p14:creationId xmlns:p14="http://schemas.microsoft.com/office/powerpoint/2010/main" val="277280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ISA?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 why are there many?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©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10651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Set Architecture (Recap)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Instruction Set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Load/Store memory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Opcodes, Address Modes, Data Types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Condition codes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Format</a:t>
            </a:r>
          </a:p>
          <a:p>
            <a:pPr>
              <a:lnSpc>
                <a:spcPct val="90000"/>
              </a:lnSpc>
            </a:pPr>
            <a:r>
              <a:rPr lang="en-US" sz="2000"/>
              <a:t>Memory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Address space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Addressability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Alignment</a:t>
            </a:r>
          </a:p>
          <a:p>
            <a:pPr>
              <a:lnSpc>
                <a:spcPct val="90000"/>
              </a:lnSpc>
            </a:pPr>
            <a:r>
              <a:rPr lang="en-US" sz="2000"/>
              <a:t>Priority/Privilege</a:t>
            </a:r>
          </a:p>
          <a:p>
            <a:pPr>
              <a:lnSpc>
                <a:spcPct val="90000"/>
              </a:lnSpc>
            </a:pPr>
            <a:r>
              <a:rPr lang="en-US" sz="2000"/>
              <a:t>Interrupt/Exception Handling</a:t>
            </a:r>
          </a:p>
          <a:p>
            <a:pPr>
              <a:lnSpc>
                <a:spcPct val="90000"/>
              </a:lnSpc>
            </a:pPr>
            <a:r>
              <a:rPr lang="en-US" sz="2000"/>
              <a:t>Arithmetic</a:t>
            </a:r>
          </a:p>
          <a:p>
            <a:pPr>
              <a:lnSpc>
                <a:spcPct val="90000"/>
              </a:lnSpc>
            </a:pPr>
            <a:r>
              <a:rPr lang="en-US" sz="2000"/>
              <a:t>I/O</a:t>
            </a:r>
          </a:p>
          <a:p>
            <a:pPr>
              <a:lnSpc>
                <a:spcPct val="90000"/>
              </a:lnSpc>
            </a:pPr>
            <a:r>
              <a:rPr lang="en-US" sz="2000"/>
              <a:t>Multi-threading support</a:t>
            </a:r>
          </a:p>
          <a:p>
            <a:pPr>
              <a:lnSpc>
                <a:spcPct val="90000"/>
              </a:lnSpc>
            </a:pPr>
            <a:r>
              <a:rPr lang="en-US" sz="2000"/>
              <a:t>Multiprocessor support</a:t>
            </a:r>
          </a:p>
          <a:p>
            <a:pPr>
              <a:lnSpc>
                <a:spcPct val="90000"/>
              </a:lnSpc>
            </a:pPr>
            <a:endParaRPr lang="en-US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4BBB7CB-289F-43C5-B7D7-9ECA26725CA6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© Derek </a:t>
            </a:r>
            <a:r>
              <a:rPr lang="en-US" altLang="en-US" dirty="0" err="1"/>
              <a:t>Chiou</a:t>
            </a:r>
            <a:r>
              <a:rPr lang="en-US" altLang="en-US" dirty="0"/>
              <a:t> &amp; </a:t>
            </a:r>
            <a:r>
              <a:rPr lang="en-US" altLang="en-US" dirty="0" err="1"/>
              <a:t>Mattan</a:t>
            </a:r>
            <a:r>
              <a:rPr lang="en-US" altLang="en-US" dirty="0"/>
              <a:t> </a:t>
            </a:r>
            <a:r>
              <a:rPr lang="en-US" altLang="en-US" dirty="0" err="1"/>
              <a:t>Erez</a:t>
            </a:r>
            <a:r>
              <a:rPr lang="en-US" altLang="en-US" dirty="0"/>
              <a:t> &amp; Dam Sunwoo : EE382N.1: Lecture 2</a:t>
            </a:r>
          </a:p>
        </p:txBody>
      </p:sp>
    </p:spTree>
    <p:extLst>
      <p:ext uri="{BB962C8B-B14F-4D97-AF65-F5344CB8AC3E}">
        <p14:creationId xmlns:p14="http://schemas.microsoft.com/office/powerpoint/2010/main" val="2259053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instructions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©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02056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have instructions?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 what are the alternatives to having instructions?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©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42601955"/>
      </p:ext>
    </p:extLst>
  </p:cSld>
  <p:clrMapOvr>
    <a:masterClrMapping/>
  </p:clrMapOvr>
</p:sld>
</file>

<file path=ppt/theme/theme1.xml><?xml version="1.0" encoding="utf-8"?>
<a:theme xmlns:a="http://schemas.openxmlformats.org/drawingml/2006/main" name="460n">
  <a:themeElements>
    <a:clrScheme name="Custom 1">
      <a:dk1>
        <a:srgbClr val="003057"/>
      </a:dk1>
      <a:lt1>
        <a:sysClr val="window" lastClr="FFFFFF"/>
      </a:lt1>
      <a:dk2>
        <a:srgbClr val="115E67"/>
      </a:dk2>
      <a:lt2>
        <a:srgbClr val="D9C89E"/>
      </a:lt2>
      <a:accent1>
        <a:srgbClr val="115E67"/>
      </a:accent1>
      <a:accent2>
        <a:srgbClr val="CB6015"/>
      </a:accent2>
      <a:accent3>
        <a:srgbClr val="7FA9AE"/>
      </a:accent3>
      <a:accent4>
        <a:srgbClr val="A9C47F"/>
      </a:accent4>
      <a:accent5>
        <a:srgbClr val="D9C89E"/>
      </a:accent5>
      <a:accent6>
        <a:srgbClr val="F2A900"/>
      </a:accent6>
      <a:hlink>
        <a:srgbClr val="A9C47F"/>
      </a:hlink>
      <a:folHlink>
        <a:srgbClr val="7FA9AE"/>
      </a:folHlink>
    </a:clrScheme>
    <a:fontScheme name="Default Design">
      <a:majorFont>
        <a:latin typeface="Century Gothic"/>
        <a:ea typeface=""/>
        <a:cs typeface="Times New Roman"/>
      </a:majorFont>
      <a:minorFont>
        <a:latin typeface="Century Gothic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rtlCol="0" anchor="ctr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99000"/>
          </a:lnSpc>
          <a:spcBef>
            <a:spcPct val="0"/>
          </a:spcBef>
          <a:spcAft>
            <a:spcPct val="0"/>
          </a:spcAft>
          <a:buClr>
            <a:srgbClr val="333399"/>
          </a:buClr>
          <a:buSzPct val="100000"/>
          <a:buFont typeface="Century Gothic" pitchFamily="34" charset="0"/>
          <a:buNone/>
          <a:tabLst/>
          <a:defRPr kumimoji="0" sz="2800" b="1" i="0" u="none" strike="noStrike" cap="none" normalizeH="0" baseline="0" smtClean="0">
            <a:ln>
              <a:noFill/>
            </a:ln>
            <a:solidFill>
              <a:srgbClr val="CC6633"/>
            </a:solidFill>
            <a:effectLst/>
            <a:latin typeface="Century Gothic" pitchFamily="34" charset="0"/>
            <a:cs typeface="Times New Roman" pitchFamily="18" charset="0"/>
          </a:defRPr>
        </a:defPPr>
      </a:lstStyle>
    </a:spDef>
    <a:lnDef>
      <a:spPr bwMode="auto">
        <a:noFill/>
        <a:ln w="222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460n" id="{1DFFF42F-61EB-4570-BC87-4E7578A67701}" vid="{B05BC2EA-372D-4626-BE42-726909503E5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460n</Template>
  <TotalTime>35983</TotalTime>
  <Words>1484</Words>
  <Application>Microsoft Macintosh PowerPoint</Application>
  <PresentationFormat>On-screen Show (4:3)</PresentationFormat>
  <Paragraphs>311</Paragraphs>
  <Slides>28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Lato</vt:lpstr>
      <vt:lpstr>Source Sans Pro Light</vt:lpstr>
      <vt:lpstr>Arial</vt:lpstr>
      <vt:lpstr>Century Gothic</vt:lpstr>
      <vt:lpstr>Symbol</vt:lpstr>
      <vt:lpstr>Times New Roman</vt:lpstr>
      <vt:lpstr>Wingdings</vt:lpstr>
      <vt:lpstr>460n</vt:lpstr>
      <vt:lpstr>Equation</vt:lpstr>
      <vt:lpstr>Chart</vt:lpstr>
      <vt:lpstr>EE 382N.1: Computer Architecture            Fall 2018: Lecture 2 </vt:lpstr>
      <vt:lpstr>Announcements</vt:lpstr>
      <vt:lpstr>Review</vt:lpstr>
      <vt:lpstr>Outline</vt:lpstr>
      <vt:lpstr>Prof. Patt’s Layers (Recap)</vt:lpstr>
      <vt:lpstr>What is an ISA?</vt:lpstr>
      <vt:lpstr>Instruction Set Architecture (Recap)</vt:lpstr>
      <vt:lpstr>What are instructions for?</vt:lpstr>
      <vt:lpstr>Why have instructions?</vt:lpstr>
      <vt:lpstr>Why Have Instructions?</vt:lpstr>
      <vt:lpstr>So what instructions should we have?</vt:lpstr>
      <vt:lpstr>Early Machines</vt:lpstr>
      <vt:lpstr>Modern Machines</vt:lpstr>
      <vt:lpstr>Language/Application-Directed Architecture</vt:lpstr>
      <vt:lpstr>Characteristics of a Good ISA</vt:lpstr>
      <vt:lpstr>What’s in a computer?</vt:lpstr>
      <vt:lpstr>Computer Building Blocks</vt:lpstr>
      <vt:lpstr>What tradeoffs are there related to an ISA?</vt:lpstr>
      <vt:lpstr>Tradeoffs</vt:lpstr>
      <vt:lpstr>Number of Registers Per Instruction  (Implied or Explicit): C = A + B</vt:lpstr>
      <vt:lpstr>Tradeoffs Change Over Time</vt:lpstr>
      <vt:lpstr>Evaluating Tradeoffs </vt:lpstr>
      <vt:lpstr>Evaluating tradeoffs requires measurement</vt:lpstr>
      <vt:lpstr>How much improvement is worthwhile?</vt:lpstr>
      <vt:lpstr>Amdahl’s Law (performance example)</vt:lpstr>
      <vt:lpstr>Example of Amdahl’s Law</vt:lpstr>
      <vt:lpstr>Amdahl’s Law</vt:lpstr>
      <vt:lpstr>What Did We Learn?</vt:lpstr>
    </vt:vector>
  </TitlesOfParts>
  <Company>IBM CUSTOMER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360N: Computer Architecture Spring 2005</dc:title>
  <dc:creator>Derek Chiou</dc:creator>
  <cp:lastModifiedBy>Dam Sunwoo</cp:lastModifiedBy>
  <cp:revision>304</cp:revision>
  <cp:lastPrinted>2010-08-25T02:55:47Z</cp:lastPrinted>
  <dcterms:created xsi:type="dcterms:W3CDTF">2004-11-27T22:24:25Z</dcterms:created>
  <dcterms:modified xsi:type="dcterms:W3CDTF">2018-09-05T17:36:24Z</dcterms:modified>
</cp:coreProperties>
</file>