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9"/>
  </p:notesMasterIdLst>
  <p:handoutMasterIdLst>
    <p:handoutMasterId r:id="rId50"/>
  </p:handoutMasterIdLst>
  <p:sldIdLst>
    <p:sldId id="256" r:id="rId2"/>
    <p:sldId id="404" r:id="rId3"/>
    <p:sldId id="599" r:id="rId4"/>
    <p:sldId id="600" r:id="rId5"/>
    <p:sldId id="601" r:id="rId6"/>
    <p:sldId id="602" r:id="rId7"/>
    <p:sldId id="561" r:id="rId8"/>
    <p:sldId id="598" r:id="rId9"/>
    <p:sldId id="533" r:id="rId10"/>
    <p:sldId id="534" r:id="rId11"/>
    <p:sldId id="535" r:id="rId12"/>
    <p:sldId id="536" r:id="rId13"/>
    <p:sldId id="537" r:id="rId14"/>
    <p:sldId id="538" r:id="rId15"/>
    <p:sldId id="562" r:id="rId16"/>
    <p:sldId id="543" r:id="rId17"/>
    <p:sldId id="545" r:id="rId18"/>
    <p:sldId id="546" r:id="rId19"/>
    <p:sldId id="547" r:id="rId20"/>
    <p:sldId id="565" r:id="rId21"/>
    <p:sldId id="555" r:id="rId22"/>
    <p:sldId id="566" r:id="rId23"/>
    <p:sldId id="570" r:id="rId24"/>
    <p:sldId id="574" r:id="rId25"/>
    <p:sldId id="572" r:id="rId26"/>
    <p:sldId id="573" r:id="rId27"/>
    <p:sldId id="575" r:id="rId28"/>
    <p:sldId id="576" r:id="rId29"/>
    <p:sldId id="577" r:id="rId30"/>
    <p:sldId id="578" r:id="rId31"/>
    <p:sldId id="579" r:id="rId32"/>
    <p:sldId id="580" r:id="rId33"/>
    <p:sldId id="581" r:id="rId34"/>
    <p:sldId id="582" r:id="rId35"/>
    <p:sldId id="583" r:id="rId36"/>
    <p:sldId id="584" r:id="rId37"/>
    <p:sldId id="585" r:id="rId38"/>
    <p:sldId id="568" r:id="rId39"/>
    <p:sldId id="586" r:id="rId40"/>
    <p:sldId id="587" r:id="rId41"/>
    <p:sldId id="588" r:id="rId42"/>
    <p:sldId id="589" r:id="rId43"/>
    <p:sldId id="590" r:id="rId44"/>
    <p:sldId id="591" r:id="rId45"/>
    <p:sldId id="592" r:id="rId46"/>
    <p:sldId id="593" r:id="rId47"/>
    <p:sldId id="594" r:id="rId4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76AD657D-2881-41E5-BC14-BE20F2A310EB}">
          <p14:sldIdLst>
            <p14:sldId id="256"/>
            <p14:sldId id="404"/>
            <p14:sldId id="599"/>
            <p14:sldId id="600"/>
            <p14:sldId id="601"/>
            <p14:sldId id="602"/>
            <p14:sldId id="561"/>
            <p14:sldId id="598"/>
            <p14:sldId id="533"/>
            <p14:sldId id="534"/>
            <p14:sldId id="535"/>
            <p14:sldId id="536"/>
            <p14:sldId id="537"/>
            <p14:sldId id="538"/>
            <p14:sldId id="562"/>
          </p14:sldIdLst>
        </p14:section>
        <p14:section name="Untitled Section" id="{B7B8481B-12FB-4AA5-AD2E-010361D1F7A9}">
          <p14:sldIdLst>
            <p14:sldId id="543"/>
            <p14:sldId id="545"/>
            <p14:sldId id="546"/>
            <p14:sldId id="547"/>
            <p14:sldId id="565"/>
            <p14:sldId id="555"/>
            <p14:sldId id="566"/>
            <p14:sldId id="570"/>
            <p14:sldId id="574"/>
            <p14:sldId id="572"/>
            <p14:sldId id="573"/>
            <p14:sldId id="575"/>
            <p14:sldId id="576"/>
            <p14:sldId id="577"/>
            <p14:sldId id="578"/>
            <p14:sldId id="579"/>
            <p14:sldId id="580"/>
            <p14:sldId id="581"/>
            <p14:sldId id="582"/>
            <p14:sldId id="583"/>
            <p14:sldId id="584"/>
            <p14:sldId id="585"/>
            <p14:sldId id="568"/>
            <p14:sldId id="586"/>
            <p14:sldId id="587"/>
            <p14:sldId id="588"/>
            <p14:sldId id="589"/>
            <p14:sldId id="590"/>
            <p14:sldId id="591"/>
            <p14:sldId id="592"/>
            <p14:sldId id="593"/>
            <p14:sldId id="5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9" autoAdjust="0"/>
    <p:restoredTop sz="85034"/>
  </p:normalViewPr>
  <p:slideViewPr>
    <p:cSldViewPr>
      <p:cViewPr varScale="1">
        <p:scale>
          <a:sx n="167" d="100"/>
          <a:sy n="167" d="100"/>
        </p:scale>
        <p:origin x="1064"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6" d="100"/>
          <a:sy n="76" d="100"/>
        </p:scale>
        <p:origin x="-1430"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DF-EA46-830C-FBE28BF49D6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DF-EA46-830C-FBE28BF49D65}"/>
              </c:ext>
            </c:extLst>
          </c:dPt>
          <c:cat>
            <c:strRef>
              <c:f>Sheet1!$I$36:$I$37</c:f>
              <c:strCache>
                <c:ptCount val="2"/>
                <c:pt idx="0">
                  <c:v>ECE</c:v>
                </c:pt>
                <c:pt idx="1">
                  <c:v>Others</c:v>
                </c:pt>
              </c:strCache>
            </c:strRef>
          </c:cat>
          <c:val>
            <c:numRef>
              <c:f>Sheet1!$J$36:$J$37</c:f>
              <c:numCache>
                <c:formatCode>General</c:formatCode>
                <c:ptCount val="2"/>
                <c:pt idx="0">
                  <c:v>29</c:v>
                </c:pt>
                <c:pt idx="1">
                  <c:v>2</c:v>
                </c:pt>
              </c:numCache>
            </c:numRef>
          </c:val>
          <c:extLst>
            <c:ext xmlns:c16="http://schemas.microsoft.com/office/drawing/2014/chart" uri="{C3380CC4-5D6E-409C-BE32-E72D297353CC}">
              <c16:uniqueId val="{00000004-2FDF-EA46-830C-FBE28BF49D6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Final Degree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68-B041-9C0D-01E3083EC7C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68-B041-9C0D-01E3083EC7C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68-B041-9C0D-01E3083EC7C8}"/>
              </c:ext>
            </c:extLst>
          </c:dPt>
          <c:cat>
            <c:strRef>
              <c:f>Sheet1!$L$36:$L$38</c:f>
              <c:strCache>
                <c:ptCount val="3"/>
                <c:pt idx="0">
                  <c:v>PhD</c:v>
                </c:pt>
                <c:pt idx="1">
                  <c:v>MS</c:v>
                </c:pt>
                <c:pt idx="2">
                  <c:v>Other</c:v>
                </c:pt>
              </c:strCache>
            </c:strRef>
          </c:cat>
          <c:val>
            <c:numRef>
              <c:f>Sheet1!$M$36:$M$38</c:f>
              <c:numCache>
                <c:formatCode>General</c:formatCode>
                <c:ptCount val="3"/>
                <c:pt idx="0">
                  <c:v>15</c:v>
                </c:pt>
                <c:pt idx="1">
                  <c:v>12</c:v>
                </c:pt>
                <c:pt idx="2">
                  <c:v>4</c:v>
                </c:pt>
              </c:numCache>
            </c:numRef>
          </c:val>
          <c:extLst>
            <c:ext xmlns:c16="http://schemas.microsoft.com/office/drawing/2014/chart" uri="{C3380CC4-5D6E-409C-BE32-E72D297353CC}">
              <c16:uniqueId val="{00000006-C668-B041-9C0D-01E3083EC7C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Focus</a:t>
            </a:r>
            <a:r>
              <a:rPr lang="en-US" baseline="0"/>
              <a:t> Area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E5-5E44-8216-AE13EF27407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E5-5E44-8216-AE13EF27407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E5-5E44-8216-AE13EF27407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E5-5E44-8216-AE13EF27407F}"/>
              </c:ext>
            </c:extLst>
          </c:dPt>
          <c:cat>
            <c:strRef>
              <c:f>Sheet1!$C$36:$C$39</c:f>
              <c:strCache>
                <c:ptCount val="4"/>
                <c:pt idx="0">
                  <c:v>ACSES</c:v>
                </c:pt>
                <c:pt idx="1">
                  <c:v>ICS</c:v>
                </c:pt>
                <c:pt idx="2">
                  <c:v>Energy Systems</c:v>
                </c:pt>
                <c:pt idx="3">
                  <c:v>Others</c:v>
                </c:pt>
              </c:strCache>
            </c:strRef>
          </c:cat>
          <c:val>
            <c:numRef>
              <c:f>Sheet1!$D$36:$D$39</c:f>
              <c:numCache>
                <c:formatCode>General</c:formatCode>
                <c:ptCount val="4"/>
                <c:pt idx="0">
                  <c:v>14</c:v>
                </c:pt>
                <c:pt idx="1">
                  <c:v>9</c:v>
                </c:pt>
                <c:pt idx="2">
                  <c:v>2</c:v>
                </c:pt>
                <c:pt idx="3">
                  <c:v>6</c:v>
                </c:pt>
              </c:numCache>
            </c:numRef>
          </c:val>
          <c:extLst>
            <c:ext xmlns:c16="http://schemas.microsoft.com/office/drawing/2014/chart" uri="{C3380CC4-5D6E-409C-BE32-E72D297353CC}">
              <c16:uniqueId val="{00000008-F6E5-5E44-8216-AE13EF27407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Job after degree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4EC-7D4C-95A2-B0C6097488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4EC-7D4C-95A2-B0C6097488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4EC-7D4C-95A2-B0C6097488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4EC-7D4C-95A2-B0C609748822}"/>
              </c:ext>
            </c:extLst>
          </c:dPt>
          <c:cat>
            <c:strRef>
              <c:f>Sheet1!$F$36:$F$39</c:f>
              <c:strCache>
                <c:ptCount val="4"/>
                <c:pt idx="0">
                  <c:v>H/W</c:v>
                </c:pt>
                <c:pt idx="1">
                  <c:v>S/W</c:v>
                </c:pt>
                <c:pt idx="2">
                  <c:v>Professor</c:v>
                </c:pt>
                <c:pt idx="3">
                  <c:v>Others</c:v>
                </c:pt>
              </c:strCache>
            </c:strRef>
          </c:cat>
          <c:val>
            <c:numRef>
              <c:f>Sheet1!$G$36:$G$39</c:f>
              <c:numCache>
                <c:formatCode>General</c:formatCode>
                <c:ptCount val="4"/>
                <c:pt idx="0">
                  <c:v>20</c:v>
                </c:pt>
                <c:pt idx="1">
                  <c:v>6</c:v>
                </c:pt>
                <c:pt idx="2">
                  <c:v>2</c:v>
                </c:pt>
                <c:pt idx="3">
                  <c:v>6</c:v>
                </c:pt>
              </c:numCache>
            </c:numRef>
          </c:val>
          <c:extLst>
            <c:ext xmlns:c16="http://schemas.microsoft.com/office/drawing/2014/chart" uri="{C3380CC4-5D6E-409C-BE32-E72D297353CC}">
              <c16:uniqueId val="{00000008-94EC-7D4C-95A2-B0C60974882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Courses</a:t>
            </a:r>
            <a:r>
              <a:rPr lang="en-US" baseline="0"/>
              <a:t> Previously Taken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Sheet1!$B$45:$B$49</c:f>
              <c:strCache>
                <c:ptCount val="5"/>
                <c:pt idx="0">
                  <c:v>Different Comp Arch course</c:v>
                </c:pt>
                <c:pt idx="1">
                  <c:v>Data Structures</c:v>
                </c:pt>
                <c:pt idx="2">
                  <c:v>Embedded / RTOS</c:v>
                </c:pt>
                <c:pt idx="3">
                  <c:v>Operating Systems</c:v>
                </c:pt>
                <c:pt idx="4">
                  <c:v>Algorithms</c:v>
                </c:pt>
              </c:strCache>
            </c:strRef>
          </c:cat>
          <c:val>
            <c:numRef>
              <c:f>Sheet1!$C$45:$C$49</c:f>
              <c:numCache>
                <c:formatCode>General</c:formatCode>
                <c:ptCount val="5"/>
                <c:pt idx="0">
                  <c:v>19</c:v>
                </c:pt>
                <c:pt idx="1">
                  <c:v>18</c:v>
                </c:pt>
                <c:pt idx="2">
                  <c:v>9</c:v>
                </c:pt>
                <c:pt idx="3">
                  <c:v>8</c:v>
                </c:pt>
                <c:pt idx="4">
                  <c:v>6</c:v>
                </c:pt>
              </c:numCache>
            </c:numRef>
          </c:val>
          <c:extLst>
            <c:ext xmlns:c16="http://schemas.microsoft.com/office/drawing/2014/chart" uri="{C3380CC4-5D6E-409C-BE32-E72D297353CC}">
              <c16:uniqueId val="{00000000-3625-054A-B954-4E3729BA0D05}"/>
            </c:ext>
          </c:extLst>
        </c:ser>
        <c:dLbls>
          <c:showLegendKey val="0"/>
          <c:showVal val="0"/>
          <c:showCatName val="0"/>
          <c:showSerName val="0"/>
          <c:showPercent val="0"/>
          <c:showBubbleSize val="0"/>
        </c:dLbls>
        <c:gapWidth val="219"/>
        <c:overlap val="-27"/>
        <c:axId val="684974367"/>
        <c:axId val="684854511"/>
      </c:barChart>
      <c:catAx>
        <c:axId val="684974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854511"/>
        <c:crosses val="autoZero"/>
        <c:auto val="1"/>
        <c:lblAlgn val="ctr"/>
        <c:lblOffset val="100"/>
        <c:noMultiLvlLbl val="0"/>
      </c:catAx>
      <c:valAx>
        <c:axId val="684854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974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defTabSz="966788" eaLnBrk="1" hangingPunct="1">
              <a:defRPr sz="1300"/>
            </a:lvl1pPr>
          </a:lstStyle>
          <a:p>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algn="r" defTabSz="966788" eaLnBrk="1" hangingPunct="1">
              <a:defRPr sz="1300"/>
            </a:lvl1pPr>
          </a:lstStyle>
          <a:p>
            <a:endParaRPr lang="en-US"/>
          </a:p>
        </p:txBody>
      </p:sp>
      <p:sp>
        <p:nvSpPr>
          <p:cNvPr id="32772" name="Rectangle 4"/>
          <p:cNvSpPr>
            <a:spLocks noGrp="1" noChangeArrowheads="1"/>
          </p:cNvSpPr>
          <p:nvPr>
            <p:ph type="ftr" sz="quarter" idx="2"/>
          </p:nvPr>
        </p:nvSpPr>
        <p:spPr bwMode="auto">
          <a:xfrm>
            <a:off x="0"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defTabSz="966788" eaLnBrk="1" hangingPunct="1">
              <a:defRPr sz="1300"/>
            </a:lvl1pPr>
          </a:lstStyle>
          <a:p>
            <a:endParaRPr lang="en-US"/>
          </a:p>
        </p:txBody>
      </p:sp>
      <p:sp>
        <p:nvSpPr>
          <p:cNvPr id="32773" name="Rectangle 5"/>
          <p:cNvSpPr>
            <a:spLocks noGrp="1" noChangeArrowheads="1"/>
          </p:cNvSpPr>
          <p:nvPr>
            <p:ph type="sldNum" sz="quarter" idx="3"/>
          </p:nvPr>
        </p:nvSpPr>
        <p:spPr bwMode="auto">
          <a:xfrm>
            <a:off x="4143375"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algn="r" defTabSz="966788" eaLnBrk="1" hangingPunct="1">
              <a:defRPr sz="1300"/>
            </a:lvl1pPr>
          </a:lstStyle>
          <a:p>
            <a:fld id="{6BEE3CD2-824C-409B-AD2E-25CAA30DEF3E}" type="slidenum">
              <a:rPr lang="en-US"/>
              <a:pPr/>
              <a:t>‹#›</a:t>
            </a:fld>
            <a:endParaRPr lang="en-US"/>
          </a:p>
        </p:txBody>
      </p:sp>
    </p:spTree>
    <p:extLst>
      <p:ext uri="{BB962C8B-B14F-4D97-AF65-F5344CB8AC3E}">
        <p14:creationId xmlns:p14="http://schemas.microsoft.com/office/powerpoint/2010/main" val="343042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lvl1pPr eaLnBrk="1" hangingPunct="1">
              <a:defRPr sz="1200"/>
            </a:lvl1pPr>
          </a:lstStyle>
          <a:p>
            <a:endParaRPr lang="en-US"/>
          </a:p>
        </p:txBody>
      </p:sp>
      <p:sp>
        <p:nvSpPr>
          <p:cNvPr id="9318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lvl1pPr algn="r" eaLnBrk="1" hangingPunct="1">
              <a:defRPr sz="1200"/>
            </a:lvl1pPr>
          </a:lstStyle>
          <a:p>
            <a:endParaRPr 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p:cNvSpPr>
            <a:spLocks noGrp="1" noChangeArrowheads="1"/>
          </p:cNvSpPr>
          <p:nvPr>
            <p:ph type="body" sz="quarter" idx="3"/>
          </p:nvPr>
        </p:nvSpPr>
        <p:spPr bwMode="auto">
          <a:xfrm>
            <a:off x="731839" y="4560889"/>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3190" name="Rectangle 6"/>
          <p:cNvSpPr>
            <a:spLocks noGrp="1" noChangeArrowheads="1"/>
          </p:cNvSpPr>
          <p:nvPr>
            <p:ph type="ftr" sz="quarter" idx="4"/>
          </p:nvPr>
        </p:nvSpPr>
        <p:spPr bwMode="auto">
          <a:xfrm>
            <a:off x="0"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b" anchorCtr="0" compatLnSpc="1">
            <a:prstTxWarp prst="textNoShape">
              <a:avLst/>
            </a:prstTxWarp>
          </a:bodyPr>
          <a:lstStyle>
            <a:lvl1pPr eaLnBrk="1" hangingPunct="1">
              <a:defRPr sz="1200"/>
            </a:lvl1pPr>
          </a:lstStyle>
          <a:p>
            <a:endParaRPr lang="en-US"/>
          </a:p>
        </p:txBody>
      </p:sp>
      <p:sp>
        <p:nvSpPr>
          <p:cNvPr id="93191" name="Rectangle 7"/>
          <p:cNvSpPr>
            <a:spLocks noGrp="1" noChangeArrowheads="1"/>
          </p:cNvSpPr>
          <p:nvPr>
            <p:ph type="sldNum" sz="quarter" idx="5"/>
          </p:nvPr>
        </p:nvSpPr>
        <p:spPr bwMode="auto">
          <a:xfrm>
            <a:off x="4143375"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b" anchorCtr="0" compatLnSpc="1">
            <a:prstTxWarp prst="textNoShape">
              <a:avLst/>
            </a:prstTxWarp>
          </a:bodyPr>
          <a:lstStyle>
            <a:lvl1pPr algn="r" eaLnBrk="1" hangingPunct="1">
              <a:defRPr sz="1200"/>
            </a:lvl1pPr>
          </a:lstStyle>
          <a:p>
            <a:fld id="{902F2BB1-3AF9-437E-92CA-5C027E0B604E}" type="slidenum">
              <a:rPr lang="en-US"/>
              <a:pPr/>
              <a:t>‹#›</a:t>
            </a:fld>
            <a:endParaRPr lang="en-US"/>
          </a:p>
        </p:txBody>
      </p:sp>
    </p:spTree>
    <p:extLst>
      <p:ext uri="{BB962C8B-B14F-4D97-AF65-F5344CB8AC3E}">
        <p14:creationId xmlns:p14="http://schemas.microsoft.com/office/powerpoint/2010/main" val="17179146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F22ED-F8E8-49DE-9D47-973EF7960B0D}" type="slidenum">
              <a:rPr lang="en-US"/>
              <a:pPr/>
              <a:t>1</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8933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A70204D9-6B7C-49B3-AA69-A6E19D2AF894}" type="slidenum">
              <a:rPr lang="en-US" sz="1200" smtClean="0"/>
              <a:pPr algn="r" eaLnBrk="1" hangingPunct="1"/>
              <a:t>16</a:t>
            </a:fld>
            <a:endParaRPr lang="en-US" sz="1200"/>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22624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5EA6BC33-AA05-41C3-B04B-8E114F14FCAC}" type="slidenum">
              <a:rPr lang="en-US" sz="1200" smtClean="0"/>
              <a:pPr algn="r" eaLnBrk="1" hangingPunct="1"/>
              <a:t>17</a:t>
            </a:fld>
            <a:endParaRPr lang="en-US" sz="1200"/>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512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FE507352-6452-4004-8AE8-CF2C81FE7B2D}" type="slidenum">
              <a:rPr lang="en-US" sz="1200" smtClean="0"/>
              <a:pPr algn="r" eaLnBrk="1" hangingPunct="1"/>
              <a:t>18</a:t>
            </a:fld>
            <a:endParaRPr lang="en-US" sz="120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No, because PC cannot be sent to MAR at the same time it is incremented.  There is a single bus.  Thus, the PC &lt;- PC + 2 would take another state.</a:t>
            </a:r>
          </a:p>
        </p:txBody>
      </p:sp>
    </p:spTree>
    <p:extLst>
      <p:ext uri="{BB962C8B-B14F-4D97-AF65-F5344CB8AC3E}">
        <p14:creationId xmlns:p14="http://schemas.microsoft.com/office/powerpoint/2010/main" val="107176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B1FBE0DA-1CB3-46B0-973D-62AC720089F3}" type="slidenum">
              <a:rPr lang="en-US" sz="1200" smtClean="0"/>
              <a:pPr algn="r" eaLnBrk="1" hangingPunct="1"/>
              <a:t>19</a:t>
            </a:fld>
            <a:endParaRPr lang="en-US" sz="120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9547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B1FBE0DA-1CB3-46B0-973D-62AC720089F3}" type="slidenum">
              <a:rPr lang="en-US" sz="1200" smtClean="0"/>
              <a:pPr algn="r" eaLnBrk="1" hangingPunct="1"/>
              <a:t>20</a:t>
            </a:fld>
            <a:endParaRPr lang="en-US" sz="120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5159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5A2DD-784B-40EF-BB02-B605A0E7A646}" type="slidenum">
              <a:rPr lang="en-US"/>
              <a:pPr/>
              <a:t>23</a:t>
            </a:fld>
            <a:endParaRPr lang="en-US"/>
          </a:p>
        </p:txBody>
      </p:sp>
      <p:sp>
        <p:nvSpPr>
          <p:cNvPr id="867330" name="Rectangle 2"/>
          <p:cNvSpPr>
            <a:spLocks noGrp="1" noRot="1" noChangeAspect="1" noChangeArrowheads="1" noTextEdit="1"/>
          </p:cNvSpPr>
          <p:nvPr>
            <p:ph type="sldImg"/>
          </p:nvPr>
        </p:nvSpPr>
        <p:spPr>
          <a:xfrm>
            <a:off x="1516063" y="676275"/>
            <a:ext cx="4505325" cy="3378200"/>
          </a:xfrm>
          <a:ln/>
        </p:spPr>
      </p:sp>
      <p:sp>
        <p:nvSpPr>
          <p:cNvPr id="86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2872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F0B3B-E05F-4F0D-8D72-5CE53E99EF84}" type="slidenum">
              <a:rPr lang="en-US"/>
              <a:pPr/>
              <a:t>24</a:t>
            </a:fld>
            <a:endParaRPr lang="en-US"/>
          </a:p>
        </p:txBody>
      </p:sp>
      <p:sp>
        <p:nvSpPr>
          <p:cNvPr id="954370" name="Rectangle 2"/>
          <p:cNvSpPr>
            <a:spLocks noGrp="1" noRot="1" noChangeAspect="1" noChangeArrowheads="1" noTextEdit="1"/>
          </p:cNvSpPr>
          <p:nvPr>
            <p:ph type="sldImg"/>
          </p:nvPr>
        </p:nvSpPr>
        <p:spPr>
          <a:xfrm>
            <a:off x="1516063" y="676275"/>
            <a:ext cx="4505325" cy="3378200"/>
          </a:xfrm>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7780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4D5678-2471-468B-A8B4-2BE9C9B32EAE}" type="slidenum">
              <a:rPr lang="en-US"/>
              <a:pPr/>
              <a:t>25</a:t>
            </a:fld>
            <a:endParaRPr lang="en-US"/>
          </a:p>
        </p:txBody>
      </p:sp>
      <p:sp>
        <p:nvSpPr>
          <p:cNvPr id="875522" name="Rectangle 2"/>
          <p:cNvSpPr>
            <a:spLocks noGrp="1" noRot="1" noChangeAspect="1" noChangeArrowheads="1" noTextEdit="1"/>
          </p:cNvSpPr>
          <p:nvPr>
            <p:ph type="sldImg"/>
          </p:nvPr>
        </p:nvSpPr>
        <p:spPr>
          <a:xfrm>
            <a:off x="1516063" y="676275"/>
            <a:ext cx="4505325" cy="3378200"/>
          </a:xfrm>
          <a:ln/>
        </p:spPr>
      </p:sp>
      <p:sp>
        <p:nvSpPr>
          <p:cNvPr id="87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507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45B0D-12A1-420C-ACCA-A75C84D8CB6D}" type="slidenum">
              <a:rPr lang="en-US"/>
              <a:pPr/>
              <a:t>26</a:t>
            </a:fld>
            <a:endParaRPr lang="en-US"/>
          </a:p>
        </p:txBody>
      </p:sp>
      <p:sp>
        <p:nvSpPr>
          <p:cNvPr id="877570" name="Rectangle 2"/>
          <p:cNvSpPr>
            <a:spLocks noGrp="1" noRot="1" noChangeAspect="1" noChangeArrowheads="1" noTextEdit="1"/>
          </p:cNvSpPr>
          <p:nvPr>
            <p:ph type="sldImg"/>
          </p:nvPr>
        </p:nvSpPr>
        <p:spPr>
          <a:xfrm>
            <a:off x="1516063" y="676275"/>
            <a:ext cx="4505325" cy="3378200"/>
          </a:xfrm>
          <a:ln/>
        </p:spPr>
      </p:sp>
      <p:sp>
        <p:nvSpPr>
          <p:cNvPr id="87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4253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CF89B-E74B-4B9A-B3D0-AA815501CD23}" type="slidenum">
              <a:rPr lang="en-US"/>
              <a:pPr/>
              <a:t>27</a:t>
            </a:fld>
            <a:endParaRPr 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640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2F2BB1-3AF9-437E-92CA-5C027E0B604E}" type="slidenum">
              <a:rPr lang="en-US" smtClean="0"/>
              <a:pPr/>
              <a:t>7</a:t>
            </a:fld>
            <a:endParaRPr lang="en-US"/>
          </a:p>
        </p:txBody>
      </p:sp>
    </p:spTree>
    <p:extLst>
      <p:ext uri="{BB962C8B-B14F-4D97-AF65-F5344CB8AC3E}">
        <p14:creationId xmlns:p14="http://schemas.microsoft.com/office/powerpoint/2010/main" val="409674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7F19BD-DF1B-4BAF-8BF3-D75FD4C8CD68}" type="slidenum">
              <a:rPr lang="en-US"/>
              <a:pPr/>
              <a:t>28</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2451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4B26F-FDC4-4AD8-A7A8-8B432D11EDEF}" type="slidenum">
              <a:rPr lang="en-US"/>
              <a:pPr/>
              <a:t>29</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9244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3A4C7-F9EF-4CFE-BEF3-7F4EDA57DCD6}" type="slidenum">
              <a:rPr lang="en-US"/>
              <a:pPr/>
              <a:t>30</a:t>
            </a:fld>
            <a:endParaRPr lang="en-US"/>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677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6DC93-C944-436F-B77A-9EB865B690B8}" type="slidenum">
              <a:rPr lang="en-US"/>
              <a:pPr/>
              <a:t>31</a:t>
            </a:fld>
            <a:endParaRPr lang="en-US"/>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4734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0FAB1-0298-473F-AF4E-3DFEE82EC6EC}" type="slidenum">
              <a:rPr lang="en-US"/>
              <a:pPr/>
              <a:t>32</a:t>
            </a:fld>
            <a:endParaRPr lang="en-US"/>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8577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6597-A747-4499-A7A0-5FD85E569200}" type="slidenum">
              <a:rPr lang="en-US"/>
              <a:pPr/>
              <a:t>33</a:t>
            </a:fld>
            <a:endParaRPr 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3688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1AEB7-D3A3-42B4-B743-A343E3259BC4}" type="slidenum">
              <a:rPr lang="en-US"/>
              <a:pPr/>
              <a:t>34</a:t>
            </a:fld>
            <a:endParaRPr lang="en-US"/>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321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A15C7-6B86-4FEF-AA1A-6CE2A75C0C5F}" type="slidenum">
              <a:rPr lang="en-US"/>
              <a:pPr/>
              <a:t>35</a:t>
            </a:fld>
            <a:endParaRPr lang="en-US"/>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9085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D56E4-6DAA-4325-AB70-63FF5C908257}" type="slidenum">
              <a:rPr lang="en-US"/>
              <a:pPr/>
              <a:t>36</a:t>
            </a:fld>
            <a:endParaRPr 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7699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3D08C2-1DC5-4957-970F-C583CA591416}" type="slidenum">
              <a:rPr lang="en-US"/>
              <a:pPr/>
              <a:t>38</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752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BB762-37EE-465F-8D54-7AA284E0E7CA}" type="slidenum">
              <a:rPr lang="en-US"/>
              <a:pPr/>
              <a:t>8</a:t>
            </a:fld>
            <a:endParaRPr lang="en-US"/>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en-US"/>
              <a:t>FetchNext:</a:t>
            </a:r>
          </a:p>
          <a:p>
            <a:r>
              <a:rPr lang="en-US"/>
              <a:t>PC-&gt;A</a:t>
            </a:r>
          </a:p>
          <a:p>
            <a:r>
              <a:rPr lang="en-US"/>
              <a:t>A+2-&gt;PC, MAR</a:t>
            </a:r>
          </a:p>
          <a:p>
            <a:r>
              <a:rPr lang="en-US"/>
              <a:t>Loop until memory done</a:t>
            </a:r>
          </a:p>
          <a:p>
            <a:r>
              <a:rPr lang="en-US"/>
              <a:t>MEM-&gt;IR; goto OP[IR]</a:t>
            </a:r>
          </a:p>
          <a:p>
            <a:endParaRPr lang="en-US"/>
          </a:p>
          <a:p>
            <a:endParaRPr lang="en-US"/>
          </a:p>
          <a:p>
            <a:r>
              <a:rPr lang="en-US"/>
              <a:t>What about branches?</a:t>
            </a:r>
          </a:p>
        </p:txBody>
      </p:sp>
    </p:spTree>
    <p:extLst>
      <p:ext uri="{BB962C8B-B14F-4D97-AF65-F5344CB8AC3E}">
        <p14:creationId xmlns:p14="http://schemas.microsoft.com/office/powerpoint/2010/main" val="335189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A914D-32F5-414E-AAA7-BCA4E1F9CD09}" type="slidenum">
              <a:rPr lang="en-US"/>
              <a:pPr/>
              <a:t>39</a:t>
            </a:fld>
            <a:endParaRPr 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7990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D0A3A-DDB4-4E8E-A0E7-5E063A1D1D35}" type="slidenum">
              <a:rPr lang="en-US"/>
              <a:pPr/>
              <a:t>40</a:t>
            </a:fld>
            <a:endParaRPr lang="en-US"/>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8364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C67E8-3B73-4D69-8EF6-DB409DF937C9}" type="slidenum">
              <a:rPr lang="en-US"/>
              <a:pPr/>
              <a:t>41</a:t>
            </a:fld>
            <a:endParaRPr 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0046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FA34D-9B86-4EC3-84BC-5C501308E097}" type="slidenum">
              <a:rPr lang="en-US"/>
              <a:pPr/>
              <a:t>42</a:t>
            </a:fld>
            <a:endParaRPr lang="en-US"/>
          </a:p>
        </p:txBody>
      </p:sp>
      <p:sp>
        <p:nvSpPr>
          <p:cNvPr id="882690" name="Rectangle 2"/>
          <p:cNvSpPr>
            <a:spLocks noGrp="1" noRot="1" noChangeAspect="1" noChangeArrowheads="1" noTextEdit="1"/>
          </p:cNvSpPr>
          <p:nvPr>
            <p:ph type="sldImg"/>
          </p:nvPr>
        </p:nvSpPr>
        <p:spPr>
          <a:ln/>
        </p:spPr>
      </p:sp>
      <p:sp>
        <p:nvSpPr>
          <p:cNvPr id="88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08059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1DB43-1D5D-4615-84C2-DABC9004EE9F}" type="slidenum">
              <a:rPr lang="en-US"/>
              <a:pPr/>
              <a:t>43</a:t>
            </a:fld>
            <a:endParaRPr lang="en-US"/>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9852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31422B-3C7C-45CB-A5E4-199222ADD009}" type="slidenum">
              <a:rPr lang="en-US"/>
              <a:pPr/>
              <a:t>44</a:t>
            </a:fld>
            <a:endParaRPr lang="en-US"/>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3485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76704-10C8-449F-B628-AE220E08B4B0}" type="slidenum">
              <a:rPr lang="en-US"/>
              <a:pPr/>
              <a:t>45</a:t>
            </a:fld>
            <a:endParaRPr lang="en-US"/>
          </a:p>
        </p:txBody>
      </p:sp>
      <p:sp>
        <p:nvSpPr>
          <p:cNvPr id="892930" name="Rectangle 2"/>
          <p:cNvSpPr>
            <a:spLocks noGrp="1" noRot="1" noChangeAspect="1" noChangeArrowheads="1" noTextEdit="1"/>
          </p:cNvSpPr>
          <p:nvPr>
            <p:ph type="sldImg"/>
          </p:nvPr>
        </p:nvSpPr>
        <p:spPr>
          <a:xfrm>
            <a:off x="1516063" y="676275"/>
            <a:ext cx="4505325" cy="3378200"/>
          </a:xfrm>
          <a:ln/>
        </p:spPr>
      </p:sp>
      <p:sp>
        <p:nvSpPr>
          <p:cNvPr id="892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44852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AE0E3-D654-489D-AC8C-FB248788E668}" type="slidenum">
              <a:rPr lang="en-US"/>
              <a:pPr/>
              <a:t>46</a:t>
            </a:fld>
            <a:endParaRPr lang="en-US"/>
          </a:p>
        </p:txBody>
      </p:sp>
      <p:sp>
        <p:nvSpPr>
          <p:cNvPr id="888834" name="Rectangle 2"/>
          <p:cNvSpPr>
            <a:spLocks noGrp="1" noRot="1" noChangeAspect="1" noChangeArrowheads="1" noTextEdit="1"/>
          </p:cNvSpPr>
          <p:nvPr>
            <p:ph type="sldImg"/>
          </p:nvPr>
        </p:nvSpPr>
        <p:spPr>
          <a:xfrm>
            <a:off x="1516063" y="676275"/>
            <a:ext cx="4505325" cy="3378200"/>
          </a:xfrm>
          <a:ln/>
        </p:spPr>
      </p:sp>
      <p:sp>
        <p:nvSpPr>
          <p:cNvPr id="88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7072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E4AB265E-0A65-4DD1-B79E-2E45FFF81845}" type="slidenum">
              <a:rPr lang="en-US" sz="1200" smtClean="0"/>
              <a:pPr algn="r" eaLnBrk="1" hangingPunct="1"/>
              <a:t>47</a:t>
            </a:fld>
            <a:endParaRPr 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0619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F574B-59E3-40A7-AB44-1ED784D82210}" type="slidenum">
              <a:rPr lang="en-US"/>
              <a:pPr/>
              <a:t>9</a:t>
            </a:fld>
            <a:endParaRPr lang="en-US"/>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r>
              <a:rPr lang="en-US" dirty="0"/>
              <a:t>If (n == 1) then </a:t>
            </a:r>
            <a:r>
              <a:rPr lang="en-US" dirty="0" err="1"/>
              <a:t>goto</a:t>
            </a:r>
            <a:r>
              <a:rPr lang="en-US" dirty="0"/>
              <a:t> T else </a:t>
            </a:r>
            <a:r>
              <a:rPr lang="en-US" dirty="0" err="1"/>
              <a:t>goto</a:t>
            </a:r>
            <a:r>
              <a:rPr lang="en-US" dirty="0"/>
              <a:t> </a:t>
            </a:r>
            <a:r>
              <a:rPr lang="en-US" dirty="0" err="1"/>
              <a:t>FetchNext</a:t>
            </a:r>
            <a:endParaRPr lang="en-US" dirty="0"/>
          </a:p>
          <a:p>
            <a:endParaRPr lang="en-US" dirty="0"/>
          </a:p>
          <a:p>
            <a:r>
              <a:rPr lang="en-US" dirty="0"/>
              <a:t>T:</a:t>
            </a:r>
          </a:p>
          <a:p>
            <a:r>
              <a:rPr lang="en-US" dirty="0"/>
              <a:t>PC-&gt;A</a:t>
            </a:r>
          </a:p>
          <a:p>
            <a:r>
              <a:rPr lang="en-US" dirty="0"/>
              <a:t>Offset-&gt;B</a:t>
            </a:r>
          </a:p>
          <a:p>
            <a:r>
              <a:rPr lang="en-US" dirty="0"/>
              <a:t>A+B-&gt;PC; </a:t>
            </a:r>
            <a:r>
              <a:rPr lang="en-US" dirty="0" err="1"/>
              <a:t>goto</a:t>
            </a:r>
            <a:r>
              <a:rPr lang="en-US" dirty="0"/>
              <a:t> </a:t>
            </a:r>
            <a:r>
              <a:rPr lang="en-US" dirty="0" err="1"/>
              <a:t>FetchNext</a:t>
            </a:r>
            <a:endParaRPr lang="en-US" dirty="0"/>
          </a:p>
          <a:p>
            <a:endParaRPr lang="en-US" dirty="0"/>
          </a:p>
        </p:txBody>
      </p:sp>
    </p:spTree>
    <p:extLst>
      <p:ext uri="{BB962C8B-B14F-4D97-AF65-F5344CB8AC3E}">
        <p14:creationId xmlns:p14="http://schemas.microsoft.com/office/powerpoint/2010/main" val="267092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B17D7-576D-4A91-B03D-289AB327E944}" type="slidenum">
              <a:rPr lang="en-US"/>
              <a:pPr/>
              <a:t>10</a:t>
            </a:fld>
            <a:endParaRPr lang="en-US"/>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4383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925842-EFAA-4EE6-9B6C-F5B92097E101}" type="slidenum">
              <a:rPr lang="en-US"/>
              <a:pPr/>
              <a:t>11</a:t>
            </a:fld>
            <a:endParaRPr lang="en-US"/>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746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36863-C713-44D6-88FC-1F3835F93E68}" type="slidenum">
              <a:rPr lang="en-US"/>
              <a:pPr/>
              <a:t>12</a:t>
            </a:fld>
            <a:endParaRPr lang="en-US"/>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46590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5EA3F-AECB-4C6D-AC28-584D1A0A4563}" type="slidenum">
              <a:rPr lang="en-US"/>
              <a:pPr/>
              <a:t>13</a:t>
            </a:fld>
            <a:endParaRPr lang="en-US"/>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r>
              <a:rPr lang="en-US"/>
              <a:t>No, can implement logic as lookup as well.</a:t>
            </a:r>
          </a:p>
          <a:p>
            <a:r>
              <a:rPr lang="en-US"/>
              <a:t>No, logic does not need PC</a:t>
            </a:r>
          </a:p>
        </p:txBody>
      </p:sp>
    </p:spTree>
    <p:extLst>
      <p:ext uri="{BB962C8B-B14F-4D97-AF65-F5344CB8AC3E}">
        <p14:creationId xmlns:p14="http://schemas.microsoft.com/office/powerpoint/2010/main" val="1740480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E3EDC-8E21-4D3D-B062-39EE0E713379}" type="slidenum">
              <a:rPr lang="en-US"/>
              <a:pPr/>
              <a:t>14</a:t>
            </a:fld>
            <a:endParaRPr 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r>
              <a:rPr lang="en-US" dirty="0"/>
              <a:t>Fields have been changed.  Moving second ADD to have “1” in bit 8 instead of bit 5 creates ambiguity.  Careful mapping of fields makes parsing possible and easier</a:t>
            </a:r>
          </a:p>
        </p:txBody>
      </p:sp>
    </p:spTree>
    <p:extLst>
      <p:ext uri="{BB962C8B-B14F-4D97-AF65-F5344CB8AC3E}">
        <p14:creationId xmlns:p14="http://schemas.microsoft.com/office/powerpoint/2010/main" val="84758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idx="12"/>
          </p:nvPr>
        </p:nvSpPr>
        <p:spPr/>
        <p:txBody>
          <a:bodyPr/>
          <a:lstStyle>
            <a:lvl1pPr>
              <a:defRPr>
                <a:solidFill>
                  <a:schemeClr val="tx2"/>
                </a:solidFill>
              </a:defRPr>
            </a:lvl1pPr>
          </a:lstStyle>
          <a:p>
            <a:fld id="{AE7C536B-9D4C-40E9-808E-AE5D414C922D}"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 Derek Chiou &amp; Mattan Erez &amp; Dam Sunwoo</a:t>
            </a:r>
          </a:p>
        </p:txBody>
      </p:sp>
      <p:sp>
        <p:nvSpPr>
          <p:cNvPr id="8" name="Text Box 41"/>
          <p:cNvSpPr txBox="1">
            <a:spLocks noChangeArrowheads="1"/>
          </p:cNvSpPr>
          <p:nvPr userDrawn="1"/>
        </p:nvSpPr>
        <p:spPr bwMode="auto">
          <a:xfrm>
            <a:off x="-22225" y="6613525"/>
            <a:ext cx="1851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000">
                <a:cs typeface="Arial" charset="0"/>
              </a:rPr>
              <a:t>© Derek Chiou &amp; Mattan Erez</a:t>
            </a:r>
          </a:p>
        </p:txBody>
      </p:sp>
    </p:spTree>
    <p:extLst>
      <p:ext uri="{BB962C8B-B14F-4D97-AF65-F5344CB8AC3E}">
        <p14:creationId xmlns:p14="http://schemas.microsoft.com/office/powerpoint/2010/main" val="290883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idx="12"/>
          </p:nvPr>
        </p:nvSpPr>
        <p:spPr/>
        <p:txBody>
          <a:bodyPr/>
          <a:lstStyle>
            <a:lvl1pPr>
              <a:defRPr/>
            </a:lvl1pPr>
          </a:lstStyle>
          <a:p>
            <a:fld id="{7E1B7D08-3D83-458D-A577-BB55E55FB238}"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 Derek Chiou &amp; Mattan Erez &amp; Dam Sunwoo</a:t>
            </a:r>
          </a:p>
        </p:txBody>
      </p:sp>
    </p:spTree>
    <p:extLst>
      <p:ext uri="{BB962C8B-B14F-4D97-AF65-F5344CB8AC3E}">
        <p14:creationId xmlns:p14="http://schemas.microsoft.com/office/powerpoint/2010/main" val="252042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0"/>
            <a:ext cx="2170113" cy="6399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362700" cy="6399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idx="12"/>
          </p:nvPr>
        </p:nvSpPr>
        <p:spPr/>
        <p:txBody>
          <a:bodyPr/>
          <a:lstStyle>
            <a:lvl1pPr>
              <a:defRPr/>
            </a:lvl1pPr>
          </a:lstStyle>
          <a:p>
            <a:fld id="{0CEEFB18-BA1D-41A0-9873-645E1FBEF4A5}"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 Derek Chiou &amp; Mattan Erez &amp; Dam Sunwoo</a:t>
            </a:r>
          </a:p>
        </p:txBody>
      </p:sp>
    </p:spTree>
    <p:extLst>
      <p:ext uri="{BB962C8B-B14F-4D97-AF65-F5344CB8AC3E}">
        <p14:creationId xmlns:p14="http://schemas.microsoft.com/office/powerpoint/2010/main" val="266326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5613" cy="900113"/>
          </a:xfrm>
        </p:spPr>
        <p:txBody>
          <a:bodyPr/>
          <a:lstStyle>
            <a:lvl1pPr>
              <a:defRPr>
                <a:solidFill>
                  <a:schemeClr val="tx1"/>
                </a:solidFill>
              </a:defRPr>
            </a:lvl1pPr>
          </a:lstStyle>
          <a:p>
            <a:r>
              <a:rPr lang="en-US"/>
              <a:t>Click to edit Master title style</a:t>
            </a:r>
          </a:p>
        </p:txBody>
      </p:sp>
      <p:sp>
        <p:nvSpPr>
          <p:cNvPr id="3" name="Table Placeholder 2"/>
          <p:cNvSpPr>
            <a:spLocks noGrp="1"/>
          </p:cNvSpPr>
          <p:nvPr>
            <p:ph type="tbl" idx="1"/>
          </p:nvPr>
        </p:nvSpPr>
        <p:spPr>
          <a:xfrm>
            <a:off x="457200" y="1143000"/>
            <a:ext cx="8534400" cy="5256213"/>
          </a:xfrm>
        </p:spPr>
        <p:txBody>
          <a:bodyPr/>
          <a:lstStyle/>
          <a:p>
            <a:r>
              <a:rPr lang="en-US"/>
              <a:t>Click icon to add table</a:t>
            </a:r>
          </a:p>
        </p:txBody>
      </p:sp>
      <p:sp>
        <p:nvSpPr>
          <p:cNvPr id="6" name="Slide Number Placeholder 5"/>
          <p:cNvSpPr>
            <a:spLocks noGrp="1"/>
          </p:cNvSpPr>
          <p:nvPr>
            <p:ph type="sldNum" idx="12"/>
          </p:nvPr>
        </p:nvSpPr>
        <p:spPr>
          <a:xfrm>
            <a:off x="8305800" y="6400800"/>
            <a:ext cx="836613" cy="455613"/>
          </a:xfrm>
        </p:spPr>
        <p:txBody>
          <a:bodyPr/>
          <a:lstStyle>
            <a:lvl1pPr>
              <a:defRPr/>
            </a:lvl1pPr>
          </a:lstStyle>
          <a:p>
            <a:fld id="{E490F00D-2DF2-4DD3-A4B3-02FC914B153F}"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tx2"/>
                </a:solidFill>
              </a:defRPr>
            </a:lvl1pPr>
          </a:lstStyle>
          <a:p>
            <a:r>
              <a:rPr lang="en-US" altLang="en-US"/>
              <a:t>© Derek Chiou &amp; Mattan Erez &amp; Dam Sunwoo</a:t>
            </a:r>
          </a:p>
        </p:txBody>
      </p:sp>
    </p:spTree>
    <p:extLst>
      <p:ext uri="{BB962C8B-B14F-4D97-AF65-F5344CB8AC3E}">
        <p14:creationId xmlns:p14="http://schemas.microsoft.com/office/powerpoint/2010/main" val="4059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idx="12"/>
          </p:nvPr>
        </p:nvSpPr>
        <p:spPr/>
        <p:txBody>
          <a:bodyPr/>
          <a:lstStyle>
            <a:lvl1pPr>
              <a:defRPr>
                <a:solidFill>
                  <a:schemeClr val="tx2"/>
                </a:solidFill>
              </a:defRPr>
            </a:lvl1pPr>
          </a:lstStyle>
          <a:p>
            <a:fld id="{9298A09C-1584-4E46-935C-492AB14C1C1B}"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334175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idx="12"/>
          </p:nvPr>
        </p:nvSpPr>
        <p:spPr/>
        <p:txBody>
          <a:bodyPr/>
          <a:lstStyle>
            <a:lvl1pPr>
              <a:defRPr>
                <a:solidFill>
                  <a:schemeClr val="tx2"/>
                </a:solidFill>
              </a:defRPr>
            </a:lvl1pPr>
          </a:lstStyle>
          <a:p>
            <a:fld id="{0299F8BE-3158-4ACC-9D6D-293553305AA7}"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 Derek Chiou &amp; Mattan Erez &amp; Dam Sunwoo</a:t>
            </a:r>
          </a:p>
        </p:txBody>
      </p:sp>
    </p:spTree>
    <p:extLst>
      <p:ext uri="{BB962C8B-B14F-4D97-AF65-F5344CB8AC3E}">
        <p14:creationId xmlns:p14="http://schemas.microsoft.com/office/powerpoint/2010/main" val="178595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sz="half" idx="1"/>
          </p:nvPr>
        </p:nvSpPr>
        <p:spPr>
          <a:xfrm>
            <a:off x="457200" y="1143000"/>
            <a:ext cx="4191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143000"/>
            <a:ext cx="4191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2"/>
          </p:nvPr>
        </p:nvSpPr>
        <p:spPr/>
        <p:txBody>
          <a:bodyPr/>
          <a:lstStyle>
            <a:lvl1pPr>
              <a:defRPr>
                <a:solidFill>
                  <a:schemeClr val="tx2"/>
                </a:solidFill>
              </a:defRPr>
            </a:lvl1pPr>
          </a:lstStyle>
          <a:p>
            <a:fld id="{AB3F87AD-1B09-4106-B498-C90F07B9EFAF}" type="slidenum">
              <a:rPr lang="en-US" altLang="en-US" smtClean="0"/>
              <a:pPr/>
              <a:t>‹#›</a:t>
            </a:fld>
            <a:endParaRPr lang="en-US" altLang="en-US"/>
          </a:p>
        </p:txBody>
      </p:sp>
      <p:sp>
        <p:nvSpPr>
          <p:cNvPr id="8"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 Derek Chiou &amp; Mattan Erez &amp; Dam Sunwoo</a:t>
            </a:r>
          </a:p>
        </p:txBody>
      </p:sp>
    </p:spTree>
    <p:extLst>
      <p:ext uri="{BB962C8B-B14F-4D97-AF65-F5344CB8AC3E}">
        <p14:creationId xmlns:p14="http://schemas.microsoft.com/office/powerpoint/2010/main" val="191379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idx="12"/>
          </p:nvPr>
        </p:nvSpPr>
        <p:spPr/>
        <p:txBody>
          <a:bodyPr/>
          <a:lstStyle>
            <a:lvl1pPr>
              <a:defRPr/>
            </a:lvl1pPr>
          </a:lstStyle>
          <a:p>
            <a:fld id="{30F9CA2E-3FB3-45A8-9984-8D82C0233043}" type="slidenum">
              <a:rPr lang="en-US" altLang="en-US" smtClean="0"/>
              <a:pPr/>
              <a:t>‹#›</a:t>
            </a:fld>
            <a:endParaRPr lang="en-US" altLang="en-US"/>
          </a:p>
        </p:txBody>
      </p:sp>
      <p:sp>
        <p:nvSpPr>
          <p:cNvPr id="12" name="Footer Placeholder 4"/>
          <p:cNvSpPr>
            <a:spLocks noGrp="1"/>
          </p:cNvSpPr>
          <p:nvPr>
            <p:ph type="ftr" idx="13"/>
          </p:nvPr>
        </p:nvSpPr>
        <p:spPr>
          <a:xfrm>
            <a:off x="1143000" y="0"/>
            <a:ext cx="5181600" cy="417871"/>
          </a:xfrm>
          <a:prstGeom prst="rect">
            <a:avLst/>
          </a:prstGeom>
        </p:spPr>
        <p:txBody>
          <a:bodyPr anchor="ctr"/>
          <a:lstStyle>
            <a:lvl1pPr algn="ctr">
              <a:defRPr sz="1200">
                <a:solidFill>
                  <a:schemeClr val="tx2"/>
                </a:solidFill>
              </a:defRPr>
            </a:lvl1pPr>
          </a:lstStyle>
          <a:p>
            <a:r>
              <a:rPr lang="en-US" altLang="en-US"/>
              <a:t>© Derek Chiou &amp; Mattan Erez &amp; Dam Sunwoo</a:t>
            </a:r>
          </a:p>
        </p:txBody>
      </p:sp>
    </p:spTree>
    <p:extLst>
      <p:ext uri="{BB962C8B-B14F-4D97-AF65-F5344CB8AC3E}">
        <p14:creationId xmlns:p14="http://schemas.microsoft.com/office/powerpoint/2010/main" val="106815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5" name="Slide Number Placeholder 4"/>
          <p:cNvSpPr>
            <a:spLocks noGrp="1"/>
          </p:cNvSpPr>
          <p:nvPr>
            <p:ph type="sldNum" idx="12"/>
          </p:nvPr>
        </p:nvSpPr>
        <p:spPr/>
        <p:txBody>
          <a:bodyPr/>
          <a:lstStyle>
            <a:lvl1pPr>
              <a:defRPr/>
            </a:lvl1pPr>
          </a:lstStyle>
          <a:p>
            <a:fld id="{76F08723-54D2-4578-BD5A-75247D965FFA}" type="slidenum">
              <a:rPr lang="en-US" altLang="en-US" smtClean="0"/>
              <a:pPr/>
              <a:t>‹#›</a:t>
            </a:fld>
            <a:endParaRPr lang="en-US" altLang="en-US"/>
          </a:p>
        </p:txBody>
      </p:sp>
      <p:sp>
        <p:nvSpPr>
          <p:cNvPr id="7" name="Footer Placeholder 4"/>
          <p:cNvSpPr txBox="1">
            <a:spLocks/>
          </p:cNvSpPr>
          <p:nvPr/>
        </p:nvSpPr>
        <p:spPr>
          <a:xfrm>
            <a:off x="841376" y="0"/>
            <a:ext cx="5483224" cy="455613"/>
          </a:xfrm>
          <a:prstGeom prst="rect">
            <a:avLst/>
          </a:prstGeom>
        </p:spPr>
        <p:txBody>
          <a:bodyPr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 Derek Chiou &amp; Mattan Erez &amp; Dam Sunwoo</a:t>
            </a:r>
          </a:p>
        </p:txBody>
      </p:sp>
    </p:spTree>
    <p:extLst>
      <p:ext uri="{BB962C8B-B14F-4D97-AF65-F5344CB8AC3E}">
        <p14:creationId xmlns:p14="http://schemas.microsoft.com/office/powerpoint/2010/main" val="296699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lvl1pPr>
              <a:defRPr/>
            </a:lvl1pPr>
          </a:lstStyle>
          <a:p>
            <a:fld id="{0CA1E50F-F327-4055-8D0A-884D8C8DB322}" type="slidenum">
              <a:rPr lang="en-US" altLang="en-US" smtClean="0"/>
              <a:pPr/>
              <a:t>‹#›</a:t>
            </a:fld>
            <a:endParaRPr lang="en-US" altLang="en-US"/>
          </a:p>
        </p:txBody>
      </p:sp>
      <p:sp>
        <p:nvSpPr>
          <p:cNvPr id="5"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 Derek Chiou &amp; Mattan Erez &amp; Dam Sunwoo</a:t>
            </a:r>
          </a:p>
        </p:txBody>
      </p:sp>
    </p:spTree>
    <p:extLst>
      <p:ext uri="{BB962C8B-B14F-4D97-AF65-F5344CB8AC3E}">
        <p14:creationId xmlns:p14="http://schemas.microsoft.com/office/powerpoint/2010/main" val="118607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idx="12"/>
          </p:nvPr>
        </p:nvSpPr>
        <p:spPr/>
        <p:txBody>
          <a:bodyPr/>
          <a:lstStyle>
            <a:lvl1pPr>
              <a:defRPr/>
            </a:lvl1pPr>
          </a:lstStyle>
          <a:p>
            <a:fld id="{7D36EE54-81DB-4D53-A93A-BD88AB001722}"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tx2"/>
                </a:solidFill>
              </a:defRPr>
            </a:lvl1pPr>
          </a:lstStyle>
          <a:p>
            <a:r>
              <a:rPr lang="en-US" altLang="en-US"/>
              <a:t>© Derek Chiou &amp; Mattan Erez &amp; Dam Sunwoo</a:t>
            </a:r>
          </a:p>
        </p:txBody>
      </p:sp>
    </p:spTree>
    <p:extLst>
      <p:ext uri="{BB962C8B-B14F-4D97-AF65-F5344CB8AC3E}">
        <p14:creationId xmlns:p14="http://schemas.microsoft.com/office/powerpoint/2010/main" val="340822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idx="12"/>
          </p:nvPr>
        </p:nvSpPr>
        <p:spPr/>
        <p:txBody>
          <a:bodyPr/>
          <a:lstStyle>
            <a:lvl1pPr>
              <a:defRPr/>
            </a:lvl1pPr>
          </a:lstStyle>
          <a:p>
            <a:fld id="{4FEBB740-3606-4F0C-B3D6-7D39D1CFD476}" type="slidenum">
              <a:rPr lang="en-US" altLang="en-US" smtClean="0"/>
              <a:pPr/>
              <a:t>‹#›</a:t>
            </a:fld>
            <a:endParaRPr lang="en-US" altLang="en-US"/>
          </a:p>
        </p:txBody>
      </p:sp>
      <p:sp>
        <p:nvSpPr>
          <p:cNvPr id="9"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 Derek Chiou &amp; Mattan Erez &amp; Dam Sunwoo</a:t>
            </a:r>
          </a:p>
        </p:txBody>
      </p:sp>
    </p:spTree>
    <p:extLst>
      <p:ext uri="{BB962C8B-B14F-4D97-AF65-F5344CB8AC3E}">
        <p14:creationId xmlns:p14="http://schemas.microsoft.com/office/powerpoint/2010/main" val="296916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388415" y="457200"/>
            <a:ext cx="860318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1026" name="Rectangle 2"/>
          <p:cNvSpPr>
            <a:spLocks noGrp="1" noChangeArrowheads="1"/>
          </p:cNvSpPr>
          <p:nvPr>
            <p:ph type="body" idx="1"/>
          </p:nvPr>
        </p:nvSpPr>
        <p:spPr bwMode="auto">
          <a:xfrm>
            <a:off x="457200" y="1433513"/>
            <a:ext cx="8534400" cy="540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9" name="Rectangle 5"/>
          <p:cNvSpPr>
            <a:spLocks noGrp="1" noChangeArrowheads="1"/>
          </p:cNvSpPr>
          <p:nvPr>
            <p:ph type="sldNum"/>
          </p:nvPr>
        </p:nvSpPr>
        <p:spPr bwMode="auto">
          <a:xfrm>
            <a:off x="6705600" y="-14221"/>
            <a:ext cx="8366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chemeClr val="tx2"/>
                </a:solidFill>
                <a:latin typeface="Lato" panose="020F0502020204030203" pitchFamily="34" charset="0"/>
                <a:ea typeface="Source Sans Pro Light" panose="020B0403030403020204" pitchFamily="34" charset="0"/>
              </a:defRPr>
            </a:lvl1pPr>
          </a:lstStyle>
          <a:p>
            <a:fld id="{E490F00D-2DF2-4DD3-A4B3-02FC914B153F}" type="slidenum">
              <a:rPr lang="en-US" altLang="en-US" smtClean="0"/>
              <a:pPr/>
              <a:t>‹#›</a:t>
            </a:fld>
            <a:endParaRPr lang="en-US" altLang="en-US"/>
          </a:p>
        </p:txBody>
      </p:sp>
      <p:sp>
        <p:nvSpPr>
          <p:cNvPr id="12"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Lato" panose="020F0502020204030203" pitchFamily="34" charset="0"/>
                <a:ea typeface="Source Sans Pro Light" panose="020B0403030403020204" pitchFamily="34" charset="0"/>
              </a:defRPr>
            </a:lvl1pPr>
          </a:lstStyle>
          <a:p>
            <a:r>
              <a:rPr lang="en-US" altLang="en-US"/>
              <a:t>© Derek Chiou &amp; Mattan Erez &amp; Dam Sunwoo</a:t>
            </a:r>
          </a:p>
        </p:txBody>
      </p:sp>
      <p:pic>
        <p:nvPicPr>
          <p:cNvPr id="2" name="Picture 1"/>
          <p:cNvPicPr>
            <a:picLocks noChangeAspect="1"/>
          </p:cNvPicPr>
          <p:nvPr/>
        </p:nvPicPr>
        <p:blipFill rotWithShape="1">
          <a:blip r:embed="rId14" cstate="print">
            <a:extLst>
              <a:ext uri="{28A0092B-C50C-407E-A947-70E740481C1C}">
                <a14:useLocalDpi xmlns:a14="http://schemas.microsoft.com/office/drawing/2010/main" val="0"/>
              </a:ext>
            </a:extLst>
          </a:blip>
          <a:srcRect l="15401" t="30441" r="14442" b="31507"/>
          <a:stretch/>
        </p:blipFill>
        <p:spPr>
          <a:xfrm>
            <a:off x="7733531" y="76200"/>
            <a:ext cx="1249680" cy="304800"/>
          </a:xfrm>
          <a:prstGeom prst="rect">
            <a:avLst/>
          </a:prstGeom>
        </p:spPr>
      </p:pic>
    </p:spTree>
    <p:extLst>
      <p:ext uri="{BB962C8B-B14F-4D97-AF65-F5344CB8AC3E}">
        <p14:creationId xmlns:p14="http://schemas.microsoft.com/office/powerpoint/2010/main" val="105153289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dt="0"/>
  <p:txStyles>
    <p:titleStyle>
      <a:lvl1pPr algn="l" defTabSz="457200" rtl="0" eaLnBrk="1" fontAlgn="base" hangingPunct="1">
        <a:lnSpc>
          <a:spcPct val="99000"/>
        </a:lnSpc>
        <a:spcBef>
          <a:spcPct val="0"/>
        </a:spcBef>
        <a:spcAft>
          <a:spcPct val="0"/>
        </a:spcAft>
        <a:buClr>
          <a:srgbClr val="333399"/>
        </a:buClr>
        <a:buSzPct val="100000"/>
        <a:buFont typeface="Century Gothic" pitchFamily="34" charset="0"/>
        <a:defRPr sz="2800" b="1">
          <a:solidFill>
            <a:schemeClr val="tx1"/>
          </a:solidFill>
          <a:latin typeface="Lato" panose="020F0502020204030203" pitchFamily="34" charset="0"/>
          <a:ea typeface="Source Sans Pro Light" panose="020B0403030403020204" pitchFamily="34" charset="0"/>
          <a:cs typeface="+mj-cs"/>
        </a:defRPr>
      </a:lvl1pPr>
      <a:lvl2pPr marL="4318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2pPr>
      <a:lvl3pPr marL="6477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3pPr>
      <a:lvl4pPr marL="8636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4pPr>
      <a:lvl5pPr marL="10795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5pPr>
      <a:lvl6pPr marL="15367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6pPr>
      <a:lvl7pPr marL="19939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7pPr>
      <a:lvl8pPr marL="24511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8pPr>
      <a:lvl9pPr marL="29083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9pPr>
    </p:titleStyle>
    <p:bodyStyle>
      <a:lvl1pPr marL="341313" indent="-341313" algn="l" defTabSz="457200" rtl="0" eaLnBrk="1" fontAlgn="base" hangingPunct="1">
        <a:lnSpc>
          <a:spcPct val="90000"/>
        </a:lnSpc>
        <a:spcBef>
          <a:spcPts val="650"/>
        </a:spcBef>
        <a:spcAft>
          <a:spcPct val="0"/>
        </a:spcAft>
        <a:buClr>
          <a:schemeClr val="tx1"/>
        </a:buClr>
        <a:buSzPct val="100000"/>
        <a:buFont typeface="Century Gothic" pitchFamily="34" charset="0"/>
        <a:buChar char="•"/>
        <a:defRPr sz="2600">
          <a:solidFill>
            <a:schemeClr val="tx1"/>
          </a:solidFill>
          <a:latin typeface="Lato" panose="020F0502020204030203" pitchFamily="34" charset="0"/>
          <a:ea typeface="Source Sans Pro Light" panose="020B0403030403020204" pitchFamily="34" charset="0"/>
          <a:cs typeface="+mn-cs"/>
        </a:defRPr>
      </a:lvl1pPr>
      <a:lvl2pPr marL="741363" indent="-284163" algn="l" defTabSz="457200" rtl="0" eaLnBrk="1" fontAlgn="base" hangingPunct="1">
        <a:lnSpc>
          <a:spcPct val="90000"/>
        </a:lnSpc>
        <a:spcBef>
          <a:spcPts val="600"/>
        </a:spcBef>
        <a:spcAft>
          <a:spcPct val="0"/>
        </a:spcAft>
        <a:buClr>
          <a:schemeClr val="tx2"/>
        </a:buClr>
        <a:buSzPct val="100000"/>
        <a:buFont typeface="Century Gothic" pitchFamily="34" charset="0"/>
        <a:buChar char="–"/>
        <a:defRPr sz="2200">
          <a:solidFill>
            <a:schemeClr val="tx2"/>
          </a:solidFill>
          <a:latin typeface="Lato" panose="020F0502020204030203" pitchFamily="34" charset="0"/>
          <a:ea typeface="Source Sans Pro Light" panose="020B0403030403020204" pitchFamily="34" charset="0"/>
          <a:cs typeface="+mn-cs"/>
        </a:defRPr>
      </a:lvl2pPr>
      <a:lvl3pPr marL="1143000" indent="-228600" algn="l" defTabSz="457200" rtl="0" eaLnBrk="1" fontAlgn="base" hangingPunct="1">
        <a:lnSpc>
          <a:spcPct val="90000"/>
        </a:lnSpc>
        <a:spcBef>
          <a:spcPts val="500"/>
        </a:spcBef>
        <a:spcAft>
          <a:spcPct val="0"/>
        </a:spcAft>
        <a:buClr>
          <a:schemeClr val="accent2"/>
        </a:buClr>
        <a:buSzPct val="100000"/>
        <a:buFont typeface="Century Gothic" pitchFamily="34" charset="0"/>
        <a:buChar char="•"/>
        <a:defRPr>
          <a:solidFill>
            <a:schemeClr val="accent2"/>
          </a:solidFill>
          <a:latin typeface="Lato" panose="020F0502020204030203" pitchFamily="34" charset="0"/>
          <a:ea typeface="Source Sans Pro Light" panose="020B0403030403020204" pitchFamily="34" charset="0"/>
          <a:cs typeface="+mn-cs"/>
        </a:defRPr>
      </a:lvl3pPr>
      <a:lvl4pPr marL="1600200" indent="-228600" algn="l" defTabSz="457200" rtl="0" eaLnBrk="1" fontAlgn="base" hangingPunct="1">
        <a:lnSpc>
          <a:spcPct val="90000"/>
        </a:lnSpc>
        <a:spcBef>
          <a:spcPts val="45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4pPr>
      <a:lvl5pPr marL="2057400" indent="-228600" algn="l" defTabSz="457200" rtl="0" eaLnBrk="1" fontAlgn="base" hangingPunct="1">
        <a:lnSpc>
          <a:spcPct val="90000"/>
        </a:lnSpc>
        <a:spcBef>
          <a:spcPts val="50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5pPr>
      <a:lvl6pPr marL="25146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6pPr>
      <a:lvl7pPr marL="29718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7pPr>
      <a:lvl8pPr marL="34290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8pPr>
      <a:lvl9pPr marL="38862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NUL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wmf"/><Relationship Id="rId11" Type="http://schemas.openxmlformats.org/officeDocument/2006/relationships/image" Target="../media/image13.png"/><Relationship Id="rId5" Type="http://schemas.openxmlformats.org/officeDocument/2006/relationships/image" Target="../media/image6.wmf"/><Relationship Id="rId10" Type="http://schemas.openxmlformats.org/officeDocument/2006/relationships/image" Target="../media/image12.png"/><Relationship Id="rId4" Type="http://schemas.openxmlformats.org/officeDocument/2006/relationships/image" Target="../media/image4.wmf"/><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6.wmf"/><Relationship Id="rId4" Type="http://schemas.openxmlformats.org/officeDocument/2006/relationships/image" Target="../media/image4.wmf"/></Relationships>
</file>

<file path=ppt/slides/_rels/slide4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6.wmf"/><Relationship Id="rId4" Type="http://schemas.openxmlformats.org/officeDocument/2006/relationships/image" Target="../media/image4.wmf"/></Relationships>
</file>

<file path=ppt/slides/_rels/slide4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6.wmf"/><Relationship Id="rId4" Type="http://schemas.openxmlformats.org/officeDocument/2006/relationships/image" Target="../media/image4.wmf"/></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382N.1: Computer Architecture</a:t>
            </a:r>
            <a:br>
              <a:rPr lang="en-US" dirty="0"/>
            </a:br>
            <a:r>
              <a:rPr lang="en-US" dirty="0"/>
              <a:t>           Fall 2018: Lecture 4</a:t>
            </a:r>
            <a:br>
              <a:rPr lang="en-US" dirty="0"/>
            </a:br>
            <a:endParaRPr lang="en-US" dirty="0"/>
          </a:p>
        </p:txBody>
      </p:sp>
      <p:sp>
        <p:nvSpPr>
          <p:cNvPr id="2051" name="Rectangle 3"/>
          <p:cNvSpPr>
            <a:spLocks noGrp="1" noChangeArrowheads="1"/>
          </p:cNvSpPr>
          <p:nvPr>
            <p:ph type="subTitle" idx="1"/>
          </p:nvPr>
        </p:nvSpPr>
        <p:spPr/>
        <p:txBody>
          <a:bodyPr/>
          <a:lstStyle/>
          <a:p>
            <a:r>
              <a:rPr lang="en-US" dirty="0"/>
              <a:t>Dam Sunwoo</a:t>
            </a:r>
          </a:p>
          <a:p>
            <a:r>
              <a:rPr lang="en-US" dirty="0"/>
              <a:t>University of Texas at Austin</a:t>
            </a:r>
          </a:p>
          <a:p>
            <a:r>
              <a:rPr lang="en-US" dirty="0"/>
              <a:t>Arm Research</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dirty="0"/>
              <a:t>Implementing ISA Branch using	Microcode Branches</a:t>
            </a:r>
          </a:p>
        </p:txBody>
      </p:sp>
      <p:sp>
        <p:nvSpPr>
          <p:cNvPr id="431107" name="Rectangle 3"/>
          <p:cNvSpPr>
            <a:spLocks noGrp="1" noChangeArrowheads="1"/>
          </p:cNvSpPr>
          <p:nvPr>
            <p:ph idx="1"/>
          </p:nvPr>
        </p:nvSpPr>
        <p:spPr/>
        <p:txBody>
          <a:bodyPr>
            <a:normAutofit/>
          </a:bodyPr>
          <a:lstStyle/>
          <a:p>
            <a:r>
              <a:rPr lang="en-US" dirty="0"/>
              <a:t>ISA branch sets PC differently, based on branch and condition</a:t>
            </a:r>
          </a:p>
          <a:p>
            <a:r>
              <a:rPr lang="en-US" dirty="0"/>
              <a:t>ISA can either have </a:t>
            </a:r>
          </a:p>
          <a:p>
            <a:pPr lvl="1"/>
            <a:r>
              <a:rPr lang="en-US" dirty="0"/>
              <a:t>Two branch destinations</a:t>
            </a:r>
          </a:p>
          <a:p>
            <a:pPr lvl="2"/>
            <a:r>
              <a:rPr lang="en-US" dirty="0"/>
              <a:t>If &lt;conditional code&gt; </a:t>
            </a:r>
            <a:r>
              <a:rPr lang="en-US" dirty="0" err="1"/>
              <a:t>goto</a:t>
            </a:r>
            <a:r>
              <a:rPr lang="en-US" dirty="0"/>
              <a:t> branch1 else </a:t>
            </a:r>
            <a:r>
              <a:rPr lang="en-US" dirty="0" err="1"/>
              <a:t>goto</a:t>
            </a:r>
            <a:r>
              <a:rPr lang="en-US" dirty="0"/>
              <a:t> branch2</a:t>
            </a:r>
          </a:p>
          <a:p>
            <a:pPr lvl="1"/>
            <a:r>
              <a:rPr lang="en-US" dirty="0"/>
              <a:t>One branch destination and fall-through</a:t>
            </a:r>
          </a:p>
          <a:p>
            <a:pPr lvl="2"/>
            <a:r>
              <a:rPr lang="en-US" dirty="0"/>
              <a:t>If &lt;conditional code&gt; </a:t>
            </a:r>
            <a:r>
              <a:rPr lang="en-US" dirty="0" err="1"/>
              <a:t>goto</a:t>
            </a:r>
            <a:r>
              <a:rPr lang="en-US" dirty="0"/>
              <a:t> branch else </a:t>
            </a:r>
            <a:r>
              <a:rPr lang="en-US" dirty="0" err="1"/>
              <a:t>goto</a:t>
            </a:r>
            <a:r>
              <a:rPr lang="en-US" dirty="0"/>
              <a:t> </a:t>
            </a:r>
            <a:r>
              <a:rPr lang="en-US" dirty="0" err="1"/>
              <a:t>next_inst</a:t>
            </a:r>
            <a:endParaRPr lang="en-US" dirty="0"/>
          </a:p>
          <a:p>
            <a:r>
              <a:rPr lang="en-US" dirty="0"/>
              <a:t>Another tradeoff</a:t>
            </a:r>
          </a:p>
          <a:p>
            <a:pPr lvl="1"/>
            <a:r>
              <a:rPr lang="en-US" dirty="0"/>
              <a:t>More </a:t>
            </a:r>
            <a:r>
              <a:rPr lang="en-US" dirty="0" err="1"/>
              <a:t>microbranch</a:t>
            </a:r>
            <a:r>
              <a:rPr lang="en-US" dirty="0"/>
              <a:t> destinations</a:t>
            </a:r>
          </a:p>
          <a:p>
            <a:pPr lvl="1"/>
            <a:r>
              <a:rPr lang="en-US" dirty="0"/>
              <a:t>Or, more microinstructions</a:t>
            </a:r>
          </a:p>
          <a:p>
            <a:r>
              <a:rPr lang="en-US" dirty="0"/>
              <a:t>Note: microcode branches are the same, just at a lower level</a:t>
            </a:r>
          </a:p>
          <a:p>
            <a:pPr lvl="1"/>
            <a:r>
              <a:rPr lang="en-US" dirty="0"/>
              <a:t>Set </a:t>
            </a:r>
            <a:r>
              <a:rPr lang="en-US" b="1" dirty="0" err="1"/>
              <a:t>uPC</a:t>
            </a:r>
            <a:r>
              <a:rPr lang="en-US" dirty="0"/>
              <a:t> differently, depending on branch and condition</a:t>
            </a:r>
          </a:p>
        </p:txBody>
      </p:sp>
      <p:sp>
        <p:nvSpPr>
          <p:cNvPr id="6" name="Slide Number Placeholder 5"/>
          <p:cNvSpPr>
            <a:spLocks noGrp="1"/>
          </p:cNvSpPr>
          <p:nvPr>
            <p:ph type="sldNum" idx="12"/>
          </p:nvPr>
        </p:nvSpPr>
        <p:spPr/>
        <p:txBody>
          <a:bodyPr/>
          <a:lstStyle/>
          <a:p>
            <a:fld id="{7A48A927-FA43-4FB9-8F21-C3085CB9DF70}" type="slidenum">
              <a:rPr lang="en-US" altLang="en-US"/>
              <a:pPr/>
              <a:t>10</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Tree>
    <p:extLst>
      <p:ext uri="{BB962C8B-B14F-4D97-AF65-F5344CB8AC3E}">
        <p14:creationId xmlns:p14="http://schemas.microsoft.com/office/powerpoint/2010/main" val="363705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dirty="0"/>
              <a:t>Additional </a:t>
            </a:r>
            <a:r>
              <a:rPr lang="en-US" dirty="0" err="1"/>
              <a:t>Goto</a:t>
            </a:r>
            <a:r>
              <a:rPr lang="en-US" dirty="0"/>
              <a:t> Field</a:t>
            </a:r>
          </a:p>
        </p:txBody>
      </p:sp>
      <p:sp>
        <p:nvSpPr>
          <p:cNvPr id="2" name="Content Placeholder 1"/>
          <p:cNvSpPr>
            <a:spLocks noGrp="1"/>
          </p:cNvSpPr>
          <p:nvPr>
            <p:ph idx="1"/>
          </p:nvPr>
        </p:nvSpPr>
        <p:spPr/>
        <p:txBody>
          <a:bodyPr/>
          <a:lstStyle/>
          <a:p>
            <a:endParaRPr lang="en-US"/>
          </a:p>
        </p:txBody>
      </p:sp>
      <p:sp>
        <p:nvSpPr>
          <p:cNvPr id="534" name="Slide Number Placeholder 5"/>
          <p:cNvSpPr>
            <a:spLocks noGrp="1"/>
          </p:cNvSpPr>
          <p:nvPr>
            <p:ph type="sldNum" idx="12"/>
          </p:nvPr>
        </p:nvSpPr>
        <p:spPr/>
        <p:txBody>
          <a:bodyPr/>
          <a:lstStyle/>
          <a:p>
            <a:fld id="{2F44BF14-98A0-4AAF-BA69-035D9F69E668}" type="slidenum">
              <a:rPr lang="en-US" altLang="en-US"/>
              <a:pPr/>
              <a:t>11</a:t>
            </a:fld>
            <a:endParaRPr lang="en-US" altLang="en-US"/>
          </a:p>
        </p:txBody>
      </p:sp>
      <p:sp>
        <p:nvSpPr>
          <p:cNvPr id="533"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
        <p:nvSpPr>
          <p:cNvPr id="433155" name="Rectangle 3"/>
          <p:cNvSpPr>
            <a:spLocks noChangeArrowheads="1"/>
          </p:cNvSpPr>
          <p:nvPr/>
        </p:nvSpPr>
        <p:spPr bwMode="auto">
          <a:xfrm>
            <a:off x="2284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56" name="Rectangle 4"/>
          <p:cNvSpPr>
            <a:spLocks noChangeArrowheads="1"/>
          </p:cNvSpPr>
          <p:nvPr/>
        </p:nvSpPr>
        <p:spPr bwMode="auto">
          <a:xfrm>
            <a:off x="2436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57" name="Rectangle 5"/>
          <p:cNvSpPr>
            <a:spLocks noChangeArrowheads="1"/>
          </p:cNvSpPr>
          <p:nvPr/>
        </p:nvSpPr>
        <p:spPr bwMode="auto">
          <a:xfrm>
            <a:off x="25892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58" name="Rectangle 6"/>
          <p:cNvSpPr>
            <a:spLocks noChangeArrowheads="1"/>
          </p:cNvSpPr>
          <p:nvPr/>
        </p:nvSpPr>
        <p:spPr bwMode="auto">
          <a:xfrm>
            <a:off x="27416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59" name="Rectangle 7"/>
          <p:cNvSpPr>
            <a:spLocks noChangeArrowheads="1"/>
          </p:cNvSpPr>
          <p:nvPr/>
        </p:nvSpPr>
        <p:spPr bwMode="auto">
          <a:xfrm>
            <a:off x="28940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0" name="Rectangle 8"/>
          <p:cNvSpPr>
            <a:spLocks noChangeArrowheads="1"/>
          </p:cNvSpPr>
          <p:nvPr/>
        </p:nvSpPr>
        <p:spPr bwMode="auto">
          <a:xfrm>
            <a:off x="3046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1" name="Rectangle 9"/>
          <p:cNvSpPr>
            <a:spLocks noChangeArrowheads="1"/>
          </p:cNvSpPr>
          <p:nvPr/>
        </p:nvSpPr>
        <p:spPr bwMode="auto">
          <a:xfrm>
            <a:off x="3198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2" name="Rectangle 10"/>
          <p:cNvSpPr>
            <a:spLocks noChangeArrowheads="1"/>
          </p:cNvSpPr>
          <p:nvPr/>
        </p:nvSpPr>
        <p:spPr bwMode="auto">
          <a:xfrm>
            <a:off x="33512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3" name="Rectangle 11"/>
          <p:cNvSpPr>
            <a:spLocks noChangeArrowheads="1"/>
          </p:cNvSpPr>
          <p:nvPr/>
        </p:nvSpPr>
        <p:spPr bwMode="auto">
          <a:xfrm>
            <a:off x="35036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4" name="Rectangle 12"/>
          <p:cNvSpPr>
            <a:spLocks noChangeArrowheads="1"/>
          </p:cNvSpPr>
          <p:nvPr/>
        </p:nvSpPr>
        <p:spPr bwMode="auto">
          <a:xfrm>
            <a:off x="36560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5" name="Rectangle 13"/>
          <p:cNvSpPr>
            <a:spLocks noChangeArrowheads="1"/>
          </p:cNvSpPr>
          <p:nvPr/>
        </p:nvSpPr>
        <p:spPr bwMode="auto">
          <a:xfrm>
            <a:off x="3808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6" name="Rectangle 14"/>
          <p:cNvSpPr>
            <a:spLocks noChangeArrowheads="1"/>
          </p:cNvSpPr>
          <p:nvPr/>
        </p:nvSpPr>
        <p:spPr bwMode="auto">
          <a:xfrm>
            <a:off x="3960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7" name="Rectangle 15"/>
          <p:cNvSpPr>
            <a:spLocks noChangeArrowheads="1"/>
          </p:cNvSpPr>
          <p:nvPr/>
        </p:nvSpPr>
        <p:spPr bwMode="auto">
          <a:xfrm>
            <a:off x="41132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8" name="Rectangle 16"/>
          <p:cNvSpPr>
            <a:spLocks noChangeArrowheads="1"/>
          </p:cNvSpPr>
          <p:nvPr/>
        </p:nvSpPr>
        <p:spPr bwMode="auto">
          <a:xfrm>
            <a:off x="42656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69" name="Rectangle 17"/>
          <p:cNvSpPr>
            <a:spLocks noChangeArrowheads="1"/>
          </p:cNvSpPr>
          <p:nvPr/>
        </p:nvSpPr>
        <p:spPr bwMode="auto">
          <a:xfrm>
            <a:off x="44180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70" name="Rectangle 18"/>
          <p:cNvSpPr>
            <a:spLocks noChangeArrowheads="1"/>
          </p:cNvSpPr>
          <p:nvPr/>
        </p:nvSpPr>
        <p:spPr bwMode="auto">
          <a:xfrm>
            <a:off x="4570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71" name="Rectangle 19"/>
          <p:cNvSpPr>
            <a:spLocks noChangeArrowheads="1"/>
          </p:cNvSpPr>
          <p:nvPr/>
        </p:nvSpPr>
        <p:spPr bwMode="auto">
          <a:xfrm>
            <a:off x="4722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72" name="Rectangle 20"/>
          <p:cNvSpPr>
            <a:spLocks noChangeArrowheads="1"/>
          </p:cNvSpPr>
          <p:nvPr/>
        </p:nvSpPr>
        <p:spPr bwMode="auto">
          <a:xfrm>
            <a:off x="68580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73" name="Rectangle 21"/>
          <p:cNvSpPr>
            <a:spLocks noChangeArrowheads="1"/>
          </p:cNvSpPr>
          <p:nvPr/>
        </p:nvSpPr>
        <p:spPr bwMode="auto">
          <a:xfrm>
            <a:off x="70104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74" name="Rectangle 22"/>
          <p:cNvSpPr>
            <a:spLocks noChangeArrowheads="1"/>
          </p:cNvSpPr>
          <p:nvPr/>
        </p:nvSpPr>
        <p:spPr bwMode="auto">
          <a:xfrm>
            <a:off x="71628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75" name="Rectangle 23"/>
          <p:cNvSpPr>
            <a:spLocks noChangeArrowheads="1"/>
          </p:cNvSpPr>
          <p:nvPr/>
        </p:nvSpPr>
        <p:spPr bwMode="auto">
          <a:xfrm>
            <a:off x="73152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76" name="Rectangle 24"/>
          <p:cNvSpPr>
            <a:spLocks noChangeArrowheads="1"/>
          </p:cNvSpPr>
          <p:nvPr/>
        </p:nvSpPr>
        <p:spPr bwMode="auto">
          <a:xfrm>
            <a:off x="74676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77" name="Rectangle 25"/>
          <p:cNvSpPr>
            <a:spLocks noChangeArrowheads="1"/>
          </p:cNvSpPr>
          <p:nvPr/>
        </p:nvSpPr>
        <p:spPr bwMode="auto">
          <a:xfrm>
            <a:off x="76200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78" name="Rectangle 26"/>
          <p:cNvSpPr>
            <a:spLocks noChangeArrowheads="1"/>
          </p:cNvSpPr>
          <p:nvPr/>
        </p:nvSpPr>
        <p:spPr bwMode="auto">
          <a:xfrm>
            <a:off x="2284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79" name="Rectangle 27"/>
          <p:cNvSpPr>
            <a:spLocks noChangeArrowheads="1"/>
          </p:cNvSpPr>
          <p:nvPr/>
        </p:nvSpPr>
        <p:spPr bwMode="auto">
          <a:xfrm>
            <a:off x="2436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0" name="Rectangle 28"/>
          <p:cNvSpPr>
            <a:spLocks noChangeArrowheads="1"/>
          </p:cNvSpPr>
          <p:nvPr/>
        </p:nvSpPr>
        <p:spPr bwMode="auto">
          <a:xfrm>
            <a:off x="25892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1" name="Rectangle 29"/>
          <p:cNvSpPr>
            <a:spLocks noChangeArrowheads="1"/>
          </p:cNvSpPr>
          <p:nvPr/>
        </p:nvSpPr>
        <p:spPr bwMode="auto">
          <a:xfrm>
            <a:off x="27416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2" name="Rectangle 30"/>
          <p:cNvSpPr>
            <a:spLocks noChangeArrowheads="1"/>
          </p:cNvSpPr>
          <p:nvPr/>
        </p:nvSpPr>
        <p:spPr bwMode="auto">
          <a:xfrm>
            <a:off x="28940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3" name="Rectangle 31"/>
          <p:cNvSpPr>
            <a:spLocks noChangeArrowheads="1"/>
          </p:cNvSpPr>
          <p:nvPr/>
        </p:nvSpPr>
        <p:spPr bwMode="auto">
          <a:xfrm>
            <a:off x="3046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4" name="Rectangle 32"/>
          <p:cNvSpPr>
            <a:spLocks noChangeArrowheads="1"/>
          </p:cNvSpPr>
          <p:nvPr/>
        </p:nvSpPr>
        <p:spPr bwMode="auto">
          <a:xfrm>
            <a:off x="3198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5" name="Rectangle 33"/>
          <p:cNvSpPr>
            <a:spLocks noChangeArrowheads="1"/>
          </p:cNvSpPr>
          <p:nvPr/>
        </p:nvSpPr>
        <p:spPr bwMode="auto">
          <a:xfrm>
            <a:off x="33512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6" name="Rectangle 34"/>
          <p:cNvSpPr>
            <a:spLocks noChangeArrowheads="1"/>
          </p:cNvSpPr>
          <p:nvPr/>
        </p:nvSpPr>
        <p:spPr bwMode="auto">
          <a:xfrm>
            <a:off x="35036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7" name="Rectangle 35"/>
          <p:cNvSpPr>
            <a:spLocks noChangeArrowheads="1"/>
          </p:cNvSpPr>
          <p:nvPr/>
        </p:nvSpPr>
        <p:spPr bwMode="auto">
          <a:xfrm>
            <a:off x="36560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8" name="Rectangle 36"/>
          <p:cNvSpPr>
            <a:spLocks noChangeArrowheads="1"/>
          </p:cNvSpPr>
          <p:nvPr/>
        </p:nvSpPr>
        <p:spPr bwMode="auto">
          <a:xfrm>
            <a:off x="3808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89" name="Rectangle 37"/>
          <p:cNvSpPr>
            <a:spLocks noChangeArrowheads="1"/>
          </p:cNvSpPr>
          <p:nvPr/>
        </p:nvSpPr>
        <p:spPr bwMode="auto">
          <a:xfrm>
            <a:off x="3960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90" name="Rectangle 38"/>
          <p:cNvSpPr>
            <a:spLocks noChangeArrowheads="1"/>
          </p:cNvSpPr>
          <p:nvPr/>
        </p:nvSpPr>
        <p:spPr bwMode="auto">
          <a:xfrm>
            <a:off x="41132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91" name="Rectangle 39"/>
          <p:cNvSpPr>
            <a:spLocks noChangeArrowheads="1"/>
          </p:cNvSpPr>
          <p:nvPr/>
        </p:nvSpPr>
        <p:spPr bwMode="auto">
          <a:xfrm>
            <a:off x="42656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92" name="Rectangle 40"/>
          <p:cNvSpPr>
            <a:spLocks noChangeArrowheads="1"/>
          </p:cNvSpPr>
          <p:nvPr/>
        </p:nvSpPr>
        <p:spPr bwMode="auto">
          <a:xfrm>
            <a:off x="44180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93" name="Rectangle 41"/>
          <p:cNvSpPr>
            <a:spLocks noChangeArrowheads="1"/>
          </p:cNvSpPr>
          <p:nvPr/>
        </p:nvSpPr>
        <p:spPr bwMode="auto">
          <a:xfrm>
            <a:off x="4570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94" name="Rectangle 42"/>
          <p:cNvSpPr>
            <a:spLocks noChangeArrowheads="1"/>
          </p:cNvSpPr>
          <p:nvPr/>
        </p:nvSpPr>
        <p:spPr bwMode="auto">
          <a:xfrm>
            <a:off x="4722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195" name="Rectangle 43"/>
          <p:cNvSpPr>
            <a:spLocks noChangeArrowheads="1"/>
          </p:cNvSpPr>
          <p:nvPr/>
        </p:nvSpPr>
        <p:spPr bwMode="auto">
          <a:xfrm>
            <a:off x="68580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96" name="Rectangle 44"/>
          <p:cNvSpPr>
            <a:spLocks noChangeArrowheads="1"/>
          </p:cNvSpPr>
          <p:nvPr/>
        </p:nvSpPr>
        <p:spPr bwMode="auto">
          <a:xfrm>
            <a:off x="70104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97" name="Rectangle 45"/>
          <p:cNvSpPr>
            <a:spLocks noChangeArrowheads="1"/>
          </p:cNvSpPr>
          <p:nvPr/>
        </p:nvSpPr>
        <p:spPr bwMode="auto">
          <a:xfrm>
            <a:off x="71628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98" name="Rectangle 46"/>
          <p:cNvSpPr>
            <a:spLocks noChangeArrowheads="1"/>
          </p:cNvSpPr>
          <p:nvPr/>
        </p:nvSpPr>
        <p:spPr bwMode="auto">
          <a:xfrm>
            <a:off x="73152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199" name="Rectangle 47"/>
          <p:cNvSpPr>
            <a:spLocks noChangeArrowheads="1"/>
          </p:cNvSpPr>
          <p:nvPr/>
        </p:nvSpPr>
        <p:spPr bwMode="auto">
          <a:xfrm>
            <a:off x="74676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00" name="Rectangle 48"/>
          <p:cNvSpPr>
            <a:spLocks noChangeArrowheads="1"/>
          </p:cNvSpPr>
          <p:nvPr/>
        </p:nvSpPr>
        <p:spPr bwMode="auto">
          <a:xfrm>
            <a:off x="76200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01" name="Rectangle 49"/>
          <p:cNvSpPr>
            <a:spLocks noChangeArrowheads="1"/>
          </p:cNvSpPr>
          <p:nvPr/>
        </p:nvSpPr>
        <p:spPr bwMode="auto">
          <a:xfrm>
            <a:off x="2284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2" name="Rectangle 50"/>
          <p:cNvSpPr>
            <a:spLocks noChangeArrowheads="1"/>
          </p:cNvSpPr>
          <p:nvPr/>
        </p:nvSpPr>
        <p:spPr bwMode="auto">
          <a:xfrm>
            <a:off x="2436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3" name="Rectangle 51"/>
          <p:cNvSpPr>
            <a:spLocks noChangeArrowheads="1"/>
          </p:cNvSpPr>
          <p:nvPr/>
        </p:nvSpPr>
        <p:spPr bwMode="auto">
          <a:xfrm>
            <a:off x="25892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4" name="Rectangle 52"/>
          <p:cNvSpPr>
            <a:spLocks noChangeArrowheads="1"/>
          </p:cNvSpPr>
          <p:nvPr/>
        </p:nvSpPr>
        <p:spPr bwMode="auto">
          <a:xfrm>
            <a:off x="27416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5" name="Rectangle 53"/>
          <p:cNvSpPr>
            <a:spLocks noChangeArrowheads="1"/>
          </p:cNvSpPr>
          <p:nvPr/>
        </p:nvSpPr>
        <p:spPr bwMode="auto">
          <a:xfrm>
            <a:off x="28940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6" name="Rectangle 54"/>
          <p:cNvSpPr>
            <a:spLocks noChangeArrowheads="1"/>
          </p:cNvSpPr>
          <p:nvPr/>
        </p:nvSpPr>
        <p:spPr bwMode="auto">
          <a:xfrm>
            <a:off x="3046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7" name="Rectangle 55"/>
          <p:cNvSpPr>
            <a:spLocks noChangeArrowheads="1"/>
          </p:cNvSpPr>
          <p:nvPr/>
        </p:nvSpPr>
        <p:spPr bwMode="auto">
          <a:xfrm>
            <a:off x="3198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8" name="Rectangle 56"/>
          <p:cNvSpPr>
            <a:spLocks noChangeArrowheads="1"/>
          </p:cNvSpPr>
          <p:nvPr/>
        </p:nvSpPr>
        <p:spPr bwMode="auto">
          <a:xfrm>
            <a:off x="33512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09" name="Rectangle 57"/>
          <p:cNvSpPr>
            <a:spLocks noChangeArrowheads="1"/>
          </p:cNvSpPr>
          <p:nvPr/>
        </p:nvSpPr>
        <p:spPr bwMode="auto">
          <a:xfrm>
            <a:off x="35036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0" name="Rectangle 58"/>
          <p:cNvSpPr>
            <a:spLocks noChangeArrowheads="1"/>
          </p:cNvSpPr>
          <p:nvPr/>
        </p:nvSpPr>
        <p:spPr bwMode="auto">
          <a:xfrm>
            <a:off x="36560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1" name="Rectangle 59"/>
          <p:cNvSpPr>
            <a:spLocks noChangeArrowheads="1"/>
          </p:cNvSpPr>
          <p:nvPr/>
        </p:nvSpPr>
        <p:spPr bwMode="auto">
          <a:xfrm>
            <a:off x="3808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2" name="Rectangle 60"/>
          <p:cNvSpPr>
            <a:spLocks noChangeArrowheads="1"/>
          </p:cNvSpPr>
          <p:nvPr/>
        </p:nvSpPr>
        <p:spPr bwMode="auto">
          <a:xfrm>
            <a:off x="3960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3" name="Rectangle 61"/>
          <p:cNvSpPr>
            <a:spLocks noChangeArrowheads="1"/>
          </p:cNvSpPr>
          <p:nvPr/>
        </p:nvSpPr>
        <p:spPr bwMode="auto">
          <a:xfrm>
            <a:off x="41132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4" name="Rectangle 62"/>
          <p:cNvSpPr>
            <a:spLocks noChangeArrowheads="1"/>
          </p:cNvSpPr>
          <p:nvPr/>
        </p:nvSpPr>
        <p:spPr bwMode="auto">
          <a:xfrm>
            <a:off x="42656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5" name="Rectangle 63"/>
          <p:cNvSpPr>
            <a:spLocks noChangeArrowheads="1"/>
          </p:cNvSpPr>
          <p:nvPr/>
        </p:nvSpPr>
        <p:spPr bwMode="auto">
          <a:xfrm>
            <a:off x="44180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6" name="Rectangle 64"/>
          <p:cNvSpPr>
            <a:spLocks noChangeArrowheads="1"/>
          </p:cNvSpPr>
          <p:nvPr/>
        </p:nvSpPr>
        <p:spPr bwMode="auto">
          <a:xfrm>
            <a:off x="4570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7" name="Rectangle 65"/>
          <p:cNvSpPr>
            <a:spLocks noChangeArrowheads="1"/>
          </p:cNvSpPr>
          <p:nvPr/>
        </p:nvSpPr>
        <p:spPr bwMode="auto">
          <a:xfrm>
            <a:off x="4722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18" name="Rectangle 66"/>
          <p:cNvSpPr>
            <a:spLocks noChangeArrowheads="1"/>
          </p:cNvSpPr>
          <p:nvPr/>
        </p:nvSpPr>
        <p:spPr bwMode="auto">
          <a:xfrm>
            <a:off x="68580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19" name="Rectangle 67"/>
          <p:cNvSpPr>
            <a:spLocks noChangeArrowheads="1"/>
          </p:cNvSpPr>
          <p:nvPr/>
        </p:nvSpPr>
        <p:spPr bwMode="auto">
          <a:xfrm>
            <a:off x="70104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20" name="Rectangle 68"/>
          <p:cNvSpPr>
            <a:spLocks noChangeArrowheads="1"/>
          </p:cNvSpPr>
          <p:nvPr/>
        </p:nvSpPr>
        <p:spPr bwMode="auto">
          <a:xfrm>
            <a:off x="71628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21" name="Rectangle 69"/>
          <p:cNvSpPr>
            <a:spLocks noChangeArrowheads="1"/>
          </p:cNvSpPr>
          <p:nvPr/>
        </p:nvSpPr>
        <p:spPr bwMode="auto">
          <a:xfrm>
            <a:off x="73152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22" name="Rectangle 70"/>
          <p:cNvSpPr>
            <a:spLocks noChangeArrowheads="1"/>
          </p:cNvSpPr>
          <p:nvPr/>
        </p:nvSpPr>
        <p:spPr bwMode="auto">
          <a:xfrm>
            <a:off x="74676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23" name="Rectangle 71"/>
          <p:cNvSpPr>
            <a:spLocks noChangeArrowheads="1"/>
          </p:cNvSpPr>
          <p:nvPr/>
        </p:nvSpPr>
        <p:spPr bwMode="auto">
          <a:xfrm>
            <a:off x="76200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24" name="Rectangle 72"/>
          <p:cNvSpPr>
            <a:spLocks noChangeArrowheads="1"/>
          </p:cNvSpPr>
          <p:nvPr/>
        </p:nvSpPr>
        <p:spPr bwMode="auto">
          <a:xfrm>
            <a:off x="2284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25" name="Rectangle 73"/>
          <p:cNvSpPr>
            <a:spLocks noChangeArrowheads="1"/>
          </p:cNvSpPr>
          <p:nvPr/>
        </p:nvSpPr>
        <p:spPr bwMode="auto">
          <a:xfrm>
            <a:off x="2436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26" name="Rectangle 74"/>
          <p:cNvSpPr>
            <a:spLocks noChangeArrowheads="1"/>
          </p:cNvSpPr>
          <p:nvPr/>
        </p:nvSpPr>
        <p:spPr bwMode="auto">
          <a:xfrm>
            <a:off x="25892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27" name="Rectangle 75"/>
          <p:cNvSpPr>
            <a:spLocks noChangeArrowheads="1"/>
          </p:cNvSpPr>
          <p:nvPr/>
        </p:nvSpPr>
        <p:spPr bwMode="auto">
          <a:xfrm>
            <a:off x="27416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28" name="Rectangle 76"/>
          <p:cNvSpPr>
            <a:spLocks noChangeArrowheads="1"/>
          </p:cNvSpPr>
          <p:nvPr/>
        </p:nvSpPr>
        <p:spPr bwMode="auto">
          <a:xfrm>
            <a:off x="28940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29" name="Rectangle 77"/>
          <p:cNvSpPr>
            <a:spLocks noChangeArrowheads="1"/>
          </p:cNvSpPr>
          <p:nvPr/>
        </p:nvSpPr>
        <p:spPr bwMode="auto">
          <a:xfrm>
            <a:off x="3046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0" name="Rectangle 78"/>
          <p:cNvSpPr>
            <a:spLocks noChangeArrowheads="1"/>
          </p:cNvSpPr>
          <p:nvPr/>
        </p:nvSpPr>
        <p:spPr bwMode="auto">
          <a:xfrm>
            <a:off x="3198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1" name="Rectangle 79"/>
          <p:cNvSpPr>
            <a:spLocks noChangeArrowheads="1"/>
          </p:cNvSpPr>
          <p:nvPr/>
        </p:nvSpPr>
        <p:spPr bwMode="auto">
          <a:xfrm>
            <a:off x="33512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2" name="Rectangle 80"/>
          <p:cNvSpPr>
            <a:spLocks noChangeArrowheads="1"/>
          </p:cNvSpPr>
          <p:nvPr/>
        </p:nvSpPr>
        <p:spPr bwMode="auto">
          <a:xfrm>
            <a:off x="35036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3" name="Rectangle 81"/>
          <p:cNvSpPr>
            <a:spLocks noChangeArrowheads="1"/>
          </p:cNvSpPr>
          <p:nvPr/>
        </p:nvSpPr>
        <p:spPr bwMode="auto">
          <a:xfrm>
            <a:off x="36560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4" name="Rectangle 82"/>
          <p:cNvSpPr>
            <a:spLocks noChangeArrowheads="1"/>
          </p:cNvSpPr>
          <p:nvPr/>
        </p:nvSpPr>
        <p:spPr bwMode="auto">
          <a:xfrm>
            <a:off x="3808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5" name="Rectangle 83"/>
          <p:cNvSpPr>
            <a:spLocks noChangeArrowheads="1"/>
          </p:cNvSpPr>
          <p:nvPr/>
        </p:nvSpPr>
        <p:spPr bwMode="auto">
          <a:xfrm>
            <a:off x="3960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6" name="Rectangle 84"/>
          <p:cNvSpPr>
            <a:spLocks noChangeArrowheads="1"/>
          </p:cNvSpPr>
          <p:nvPr/>
        </p:nvSpPr>
        <p:spPr bwMode="auto">
          <a:xfrm>
            <a:off x="41132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7" name="Rectangle 85"/>
          <p:cNvSpPr>
            <a:spLocks noChangeArrowheads="1"/>
          </p:cNvSpPr>
          <p:nvPr/>
        </p:nvSpPr>
        <p:spPr bwMode="auto">
          <a:xfrm>
            <a:off x="42656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8" name="Rectangle 86"/>
          <p:cNvSpPr>
            <a:spLocks noChangeArrowheads="1"/>
          </p:cNvSpPr>
          <p:nvPr/>
        </p:nvSpPr>
        <p:spPr bwMode="auto">
          <a:xfrm>
            <a:off x="44180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39" name="Rectangle 87"/>
          <p:cNvSpPr>
            <a:spLocks noChangeArrowheads="1"/>
          </p:cNvSpPr>
          <p:nvPr/>
        </p:nvSpPr>
        <p:spPr bwMode="auto">
          <a:xfrm>
            <a:off x="4570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40" name="Rectangle 88"/>
          <p:cNvSpPr>
            <a:spLocks noChangeArrowheads="1"/>
          </p:cNvSpPr>
          <p:nvPr/>
        </p:nvSpPr>
        <p:spPr bwMode="auto">
          <a:xfrm>
            <a:off x="4722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41" name="Rectangle 89"/>
          <p:cNvSpPr>
            <a:spLocks noChangeArrowheads="1"/>
          </p:cNvSpPr>
          <p:nvPr/>
        </p:nvSpPr>
        <p:spPr bwMode="auto">
          <a:xfrm>
            <a:off x="68580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42" name="Rectangle 90"/>
          <p:cNvSpPr>
            <a:spLocks noChangeArrowheads="1"/>
          </p:cNvSpPr>
          <p:nvPr/>
        </p:nvSpPr>
        <p:spPr bwMode="auto">
          <a:xfrm>
            <a:off x="70104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43" name="Rectangle 91"/>
          <p:cNvSpPr>
            <a:spLocks noChangeArrowheads="1"/>
          </p:cNvSpPr>
          <p:nvPr/>
        </p:nvSpPr>
        <p:spPr bwMode="auto">
          <a:xfrm>
            <a:off x="71628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44" name="Rectangle 92"/>
          <p:cNvSpPr>
            <a:spLocks noChangeArrowheads="1"/>
          </p:cNvSpPr>
          <p:nvPr/>
        </p:nvSpPr>
        <p:spPr bwMode="auto">
          <a:xfrm>
            <a:off x="73152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45" name="Rectangle 93"/>
          <p:cNvSpPr>
            <a:spLocks noChangeArrowheads="1"/>
          </p:cNvSpPr>
          <p:nvPr/>
        </p:nvSpPr>
        <p:spPr bwMode="auto">
          <a:xfrm>
            <a:off x="74676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46" name="Rectangle 94"/>
          <p:cNvSpPr>
            <a:spLocks noChangeArrowheads="1"/>
          </p:cNvSpPr>
          <p:nvPr/>
        </p:nvSpPr>
        <p:spPr bwMode="auto">
          <a:xfrm>
            <a:off x="76200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47" name="Rectangle 95"/>
          <p:cNvSpPr>
            <a:spLocks noChangeArrowheads="1"/>
          </p:cNvSpPr>
          <p:nvPr/>
        </p:nvSpPr>
        <p:spPr bwMode="auto">
          <a:xfrm>
            <a:off x="2284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48" name="Rectangle 96"/>
          <p:cNvSpPr>
            <a:spLocks noChangeArrowheads="1"/>
          </p:cNvSpPr>
          <p:nvPr/>
        </p:nvSpPr>
        <p:spPr bwMode="auto">
          <a:xfrm>
            <a:off x="2436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49" name="Rectangle 97"/>
          <p:cNvSpPr>
            <a:spLocks noChangeArrowheads="1"/>
          </p:cNvSpPr>
          <p:nvPr/>
        </p:nvSpPr>
        <p:spPr bwMode="auto">
          <a:xfrm>
            <a:off x="25892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0" name="Rectangle 98"/>
          <p:cNvSpPr>
            <a:spLocks noChangeArrowheads="1"/>
          </p:cNvSpPr>
          <p:nvPr/>
        </p:nvSpPr>
        <p:spPr bwMode="auto">
          <a:xfrm>
            <a:off x="27416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1" name="Rectangle 99"/>
          <p:cNvSpPr>
            <a:spLocks noChangeArrowheads="1"/>
          </p:cNvSpPr>
          <p:nvPr/>
        </p:nvSpPr>
        <p:spPr bwMode="auto">
          <a:xfrm>
            <a:off x="28940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2" name="Rectangle 100"/>
          <p:cNvSpPr>
            <a:spLocks noChangeArrowheads="1"/>
          </p:cNvSpPr>
          <p:nvPr/>
        </p:nvSpPr>
        <p:spPr bwMode="auto">
          <a:xfrm>
            <a:off x="3046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3" name="Rectangle 101"/>
          <p:cNvSpPr>
            <a:spLocks noChangeArrowheads="1"/>
          </p:cNvSpPr>
          <p:nvPr/>
        </p:nvSpPr>
        <p:spPr bwMode="auto">
          <a:xfrm>
            <a:off x="3198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4" name="Rectangle 102"/>
          <p:cNvSpPr>
            <a:spLocks noChangeArrowheads="1"/>
          </p:cNvSpPr>
          <p:nvPr/>
        </p:nvSpPr>
        <p:spPr bwMode="auto">
          <a:xfrm>
            <a:off x="33512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5" name="Rectangle 103"/>
          <p:cNvSpPr>
            <a:spLocks noChangeArrowheads="1"/>
          </p:cNvSpPr>
          <p:nvPr/>
        </p:nvSpPr>
        <p:spPr bwMode="auto">
          <a:xfrm>
            <a:off x="35036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6" name="Rectangle 104"/>
          <p:cNvSpPr>
            <a:spLocks noChangeArrowheads="1"/>
          </p:cNvSpPr>
          <p:nvPr/>
        </p:nvSpPr>
        <p:spPr bwMode="auto">
          <a:xfrm>
            <a:off x="36560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7" name="Rectangle 105"/>
          <p:cNvSpPr>
            <a:spLocks noChangeArrowheads="1"/>
          </p:cNvSpPr>
          <p:nvPr/>
        </p:nvSpPr>
        <p:spPr bwMode="auto">
          <a:xfrm>
            <a:off x="3808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8" name="Rectangle 106"/>
          <p:cNvSpPr>
            <a:spLocks noChangeArrowheads="1"/>
          </p:cNvSpPr>
          <p:nvPr/>
        </p:nvSpPr>
        <p:spPr bwMode="auto">
          <a:xfrm>
            <a:off x="3960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59" name="Rectangle 107"/>
          <p:cNvSpPr>
            <a:spLocks noChangeArrowheads="1"/>
          </p:cNvSpPr>
          <p:nvPr/>
        </p:nvSpPr>
        <p:spPr bwMode="auto">
          <a:xfrm>
            <a:off x="41132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60" name="Rectangle 108"/>
          <p:cNvSpPr>
            <a:spLocks noChangeArrowheads="1"/>
          </p:cNvSpPr>
          <p:nvPr/>
        </p:nvSpPr>
        <p:spPr bwMode="auto">
          <a:xfrm>
            <a:off x="42656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61" name="Rectangle 109"/>
          <p:cNvSpPr>
            <a:spLocks noChangeArrowheads="1"/>
          </p:cNvSpPr>
          <p:nvPr/>
        </p:nvSpPr>
        <p:spPr bwMode="auto">
          <a:xfrm>
            <a:off x="44180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62" name="Rectangle 110"/>
          <p:cNvSpPr>
            <a:spLocks noChangeArrowheads="1"/>
          </p:cNvSpPr>
          <p:nvPr/>
        </p:nvSpPr>
        <p:spPr bwMode="auto">
          <a:xfrm>
            <a:off x="4570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63" name="Rectangle 111"/>
          <p:cNvSpPr>
            <a:spLocks noChangeArrowheads="1"/>
          </p:cNvSpPr>
          <p:nvPr/>
        </p:nvSpPr>
        <p:spPr bwMode="auto">
          <a:xfrm>
            <a:off x="4722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64" name="Rectangle 112"/>
          <p:cNvSpPr>
            <a:spLocks noChangeArrowheads="1"/>
          </p:cNvSpPr>
          <p:nvPr/>
        </p:nvSpPr>
        <p:spPr bwMode="auto">
          <a:xfrm>
            <a:off x="68580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65" name="Rectangle 113"/>
          <p:cNvSpPr>
            <a:spLocks noChangeArrowheads="1"/>
          </p:cNvSpPr>
          <p:nvPr/>
        </p:nvSpPr>
        <p:spPr bwMode="auto">
          <a:xfrm>
            <a:off x="70104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66" name="Rectangle 114"/>
          <p:cNvSpPr>
            <a:spLocks noChangeArrowheads="1"/>
          </p:cNvSpPr>
          <p:nvPr/>
        </p:nvSpPr>
        <p:spPr bwMode="auto">
          <a:xfrm>
            <a:off x="71628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67" name="Rectangle 115"/>
          <p:cNvSpPr>
            <a:spLocks noChangeArrowheads="1"/>
          </p:cNvSpPr>
          <p:nvPr/>
        </p:nvSpPr>
        <p:spPr bwMode="auto">
          <a:xfrm>
            <a:off x="73152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68" name="Rectangle 116"/>
          <p:cNvSpPr>
            <a:spLocks noChangeArrowheads="1"/>
          </p:cNvSpPr>
          <p:nvPr/>
        </p:nvSpPr>
        <p:spPr bwMode="auto">
          <a:xfrm>
            <a:off x="74676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69" name="Rectangle 117"/>
          <p:cNvSpPr>
            <a:spLocks noChangeArrowheads="1"/>
          </p:cNvSpPr>
          <p:nvPr/>
        </p:nvSpPr>
        <p:spPr bwMode="auto">
          <a:xfrm>
            <a:off x="76200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70" name="Rectangle 118"/>
          <p:cNvSpPr>
            <a:spLocks noChangeArrowheads="1"/>
          </p:cNvSpPr>
          <p:nvPr/>
        </p:nvSpPr>
        <p:spPr bwMode="auto">
          <a:xfrm>
            <a:off x="2284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1" name="Rectangle 119"/>
          <p:cNvSpPr>
            <a:spLocks noChangeArrowheads="1"/>
          </p:cNvSpPr>
          <p:nvPr/>
        </p:nvSpPr>
        <p:spPr bwMode="auto">
          <a:xfrm>
            <a:off x="2436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2" name="Rectangle 120"/>
          <p:cNvSpPr>
            <a:spLocks noChangeArrowheads="1"/>
          </p:cNvSpPr>
          <p:nvPr/>
        </p:nvSpPr>
        <p:spPr bwMode="auto">
          <a:xfrm>
            <a:off x="25892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3" name="Rectangle 121"/>
          <p:cNvSpPr>
            <a:spLocks noChangeArrowheads="1"/>
          </p:cNvSpPr>
          <p:nvPr/>
        </p:nvSpPr>
        <p:spPr bwMode="auto">
          <a:xfrm>
            <a:off x="27416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4" name="Rectangle 122"/>
          <p:cNvSpPr>
            <a:spLocks noChangeArrowheads="1"/>
          </p:cNvSpPr>
          <p:nvPr/>
        </p:nvSpPr>
        <p:spPr bwMode="auto">
          <a:xfrm>
            <a:off x="28940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5" name="Rectangle 123"/>
          <p:cNvSpPr>
            <a:spLocks noChangeArrowheads="1"/>
          </p:cNvSpPr>
          <p:nvPr/>
        </p:nvSpPr>
        <p:spPr bwMode="auto">
          <a:xfrm>
            <a:off x="3046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6" name="Rectangle 124"/>
          <p:cNvSpPr>
            <a:spLocks noChangeArrowheads="1"/>
          </p:cNvSpPr>
          <p:nvPr/>
        </p:nvSpPr>
        <p:spPr bwMode="auto">
          <a:xfrm>
            <a:off x="3198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7" name="Rectangle 125"/>
          <p:cNvSpPr>
            <a:spLocks noChangeArrowheads="1"/>
          </p:cNvSpPr>
          <p:nvPr/>
        </p:nvSpPr>
        <p:spPr bwMode="auto">
          <a:xfrm>
            <a:off x="33512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8" name="Rectangle 126"/>
          <p:cNvSpPr>
            <a:spLocks noChangeArrowheads="1"/>
          </p:cNvSpPr>
          <p:nvPr/>
        </p:nvSpPr>
        <p:spPr bwMode="auto">
          <a:xfrm>
            <a:off x="35036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79" name="Rectangle 127"/>
          <p:cNvSpPr>
            <a:spLocks noChangeArrowheads="1"/>
          </p:cNvSpPr>
          <p:nvPr/>
        </p:nvSpPr>
        <p:spPr bwMode="auto">
          <a:xfrm>
            <a:off x="36560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0" name="Rectangle 128"/>
          <p:cNvSpPr>
            <a:spLocks noChangeArrowheads="1"/>
          </p:cNvSpPr>
          <p:nvPr/>
        </p:nvSpPr>
        <p:spPr bwMode="auto">
          <a:xfrm>
            <a:off x="3808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1" name="Rectangle 129"/>
          <p:cNvSpPr>
            <a:spLocks noChangeArrowheads="1"/>
          </p:cNvSpPr>
          <p:nvPr/>
        </p:nvSpPr>
        <p:spPr bwMode="auto">
          <a:xfrm>
            <a:off x="3960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2" name="Rectangle 130"/>
          <p:cNvSpPr>
            <a:spLocks noChangeArrowheads="1"/>
          </p:cNvSpPr>
          <p:nvPr/>
        </p:nvSpPr>
        <p:spPr bwMode="auto">
          <a:xfrm>
            <a:off x="41132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3" name="Rectangle 131"/>
          <p:cNvSpPr>
            <a:spLocks noChangeArrowheads="1"/>
          </p:cNvSpPr>
          <p:nvPr/>
        </p:nvSpPr>
        <p:spPr bwMode="auto">
          <a:xfrm>
            <a:off x="42656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4" name="Rectangle 132"/>
          <p:cNvSpPr>
            <a:spLocks noChangeArrowheads="1"/>
          </p:cNvSpPr>
          <p:nvPr/>
        </p:nvSpPr>
        <p:spPr bwMode="auto">
          <a:xfrm>
            <a:off x="44180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5" name="Rectangle 133"/>
          <p:cNvSpPr>
            <a:spLocks noChangeArrowheads="1"/>
          </p:cNvSpPr>
          <p:nvPr/>
        </p:nvSpPr>
        <p:spPr bwMode="auto">
          <a:xfrm>
            <a:off x="4570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6" name="Rectangle 134"/>
          <p:cNvSpPr>
            <a:spLocks noChangeArrowheads="1"/>
          </p:cNvSpPr>
          <p:nvPr/>
        </p:nvSpPr>
        <p:spPr bwMode="auto">
          <a:xfrm>
            <a:off x="4722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87" name="Rectangle 135"/>
          <p:cNvSpPr>
            <a:spLocks noChangeArrowheads="1"/>
          </p:cNvSpPr>
          <p:nvPr/>
        </p:nvSpPr>
        <p:spPr bwMode="auto">
          <a:xfrm>
            <a:off x="68580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88" name="Rectangle 136"/>
          <p:cNvSpPr>
            <a:spLocks noChangeArrowheads="1"/>
          </p:cNvSpPr>
          <p:nvPr/>
        </p:nvSpPr>
        <p:spPr bwMode="auto">
          <a:xfrm>
            <a:off x="70104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89" name="Rectangle 137"/>
          <p:cNvSpPr>
            <a:spLocks noChangeArrowheads="1"/>
          </p:cNvSpPr>
          <p:nvPr/>
        </p:nvSpPr>
        <p:spPr bwMode="auto">
          <a:xfrm>
            <a:off x="71628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90" name="Rectangle 138"/>
          <p:cNvSpPr>
            <a:spLocks noChangeArrowheads="1"/>
          </p:cNvSpPr>
          <p:nvPr/>
        </p:nvSpPr>
        <p:spPr bwMode="auto">
          <a:xfrm>
            <a:off x="73152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91" name="Rectangle 139"/>
          <p:cNvSpPr>
            <a:spLocks noChangeArrowheads="1"/>
          </p:cNvSpPr>
          <p:nvPr/>
        </p:nvSpPr>
        <p:spPr bwMode="auto">
          <a:xfrm>
            <a:off x="74676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92" name="Rectangle 140"/>
          <p:cNvSpPr>
            <a:spLocks noChangeArrowheads="1"/>
          </p:cNvSpPr>
          <p:nvPr/>
        </p:nvSpPr>
        <p:spPr bwMode="auto">
          <a:xfrm>
            <a:off x="76200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293" name="Rectangle 141"/>
          <p:cNvSpPr>
            <a:spLocks noChangeArrowheads="1"/>
          </p:cNvSpPr>
          <p:nvPr/>
        </p:nvSpPr>
        <p:spPr bwMode="auto">
          <a:xfrm>
            <a:off x="2284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94" name="Rectangle 142"/>
          <p:cNvSpPr>
            <a:spLocks noChangeArrowheads="1"/>
          </p:cNvSpPr>
          <p:nvPr/>
        </p:nvSpPr>
        <p:spPr bwMode="auto">
          <a:xfrm>
            <a:off x="2436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95" name="Rectangle 143"/>
          <p:cNvSpPr>
            <a:spLocks noChangeArrowheads="1"/>
          </p:cNvSpPr>
          <p:nvPr/>
        </p:nvSpPr>
        <p:spPr bwMode="auto">
          <a:xfrm>
            <a:off x="25892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96" name="Rectangle 144"/>
          <p:cNvSpPr>
            <a:spLocks noChangeArrowheads="1"/>
          </p:cNvSpPr>
          <p:nvPr/>
        </p:nvSpPr>
        <p:spPr bwMode="auto">
          <a:xfrm>
            <a:off x="27416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97" name="Rectangle 145"/>
          <p:cNvSpPr>
            <a:spLocks noChangeArrowheads="1"/>
          </p:cNvSpPr>
          <p:nvPr/>
        </p:nvSpPr>
        <p:spPr bwMode="auto">
          <a:xfrm>
            <a:off x="28940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98" name="Rectangle 146"/>
          <p:cNvSpPr>
            <a:spLocks noChangeArrowheads="1"/>
          </p:cNvSpPr>
          <p:nvPr/>
        </p:nvSpPr>
        <p:spPr bwMode="auto">
          <a:xfrm>
            <a:off x="3046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299" name="Rectangle 147"/>
          <p:cNvSpPr>
            <a:spLocks noChangeArrowheads="1"/>
          </p:cNvSpPr>
          <p:nvPr/>
        </p:nvSpPr>
        <p:spPr bwMode="auto">
          <a:xfrm>
            <a:off x="3198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0" name="Rectangle 148"/>
          <p:cNvSpPr>
            <a:spLocks noChangeArrowheads="1"/>
          </p:cNvSpPr>
          <p:nvPr/>
        </p:nvSpPr>
        <p:spPr bwMode="auto">
          <a:xfrm>
            <a:off x="33512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1" name="Rectangle 149"/>
          <p:cNvSpPr>
            <a:spLocks noChangeArrowheads="1"/>
          </p:cNvSpPr>
          <p:nvPr/>
        </p:nvSpPr>
        <p:spPr bwMode="auto">
          <a:xfrm>
            <a:off x="35036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2" name="Rectangle 150"/>
          <p:cNvSpPr>
            <a:spLocks noChangeArrowheads="1"/>
          </p:cNvSpPr>
          <p:nvPr/>
        </p:nvSpPr>
        <p:spPr bwMode="auto">
          <a:xfrm>
            <a:off x="36560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3" name="Rectangle 151"/>
          <p:cNvSpPr>
            <a:spLocks noChangeArrowheads="1"/>
          </p:cNvSpPr>
          <p:nvPr/>
        </p:nvSpPr>
        <p:spPr bwMode="auto">
          <a:xfrm>
            <a:off x="3808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4" name="Rectangle 152"/>
          <p:cNvSpPr>
            <a:spLocks noChangeArrowheads="1"/>
          </p:cNvSpPr>
          <p:nvPr/>
        </p:nvSpPr>
        <p:spPr bwMode="auto">
          <a:xfrm>
            <a:off x="3960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5" name="Rectangle 153"/>
          <p:cNvSpPr>
            <a:spLocks noChangeArrowheads="1"/>
          </p:cNvSpPr>
          <p:nvPr/>
        </p:nvSpPr>
        <p:spPr bwMode="auto">
          <a:xfrm>
            <a:off x="41132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6" name="Rectangle 154"/>
          <p:cNvSpPr>
            <a:spLocks noChangeArrowheads="1"/>
          </p:cNvSpPr>
          <p:nvPr/>
        </p:nvSpPr>
        <p:spPr bwMode="auto">
          <a:xfrm>
            <a:off x="42656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7" name="Rectangle 155"/>
          <p:cNvSpPr>
            <a:spLocks noChangeArrowheads="1"/>
          </p:cNvSpPr>
          <p:nvPr/>
        </p:nvSpPr>
        <p:spPr bwMode="auto">
          <a:xfrm>
            <a:off x="44180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8" name="Rectangle 156"/>
          <p:cNvSpPr>
            <a:spLocks noChangeArrowheads="1"/>
          </p:cNvSpPr>
          <p:nvPr/>
        </p:nvSpPr>
        <p:spPr bwMode="auto">
          <a:xfrm>
            <a:off x="4570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09" name="Rectangle 157"/>
          <p:cNvSpPr>
            <a:spLocks noChangeArrowheads="1"/>
          </p:cNvSpPr>
          <p:nvPr/>
        </p:nvSpPr>
        <p:spPr bwMode="auto">
          <a:xfrm>
            <a:off x="4722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10" name="Rectangle 158"/>
          <p:cNvSpPr>
            <a:spLocks noChangeArrowheads="1"/>
          </p:cNvSpPr>
          <p:nvPr/>
        </p:nvSpPr>
        <p:spPr bwMode="auto">
          <a:xfrm>
            <a:off x="68580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11" name="Rectangle 159"/>
          <p:cNvSpPr>
            <a:spLocks noChangeArrowheads="1"/>
          </p:cNvSpPr>
          <p:nvPr/>
        </p:nvSpPr>
        <p:spPr bwMode="auto">
          <a:xfrm>
            <a:off x="70104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12" name="Rectangle 160"/>
          <p:cNvSpPr>
            <a:spLocks noChangeArrowheads="1"/>
          </p:cNvSpPr>
          <p:nvPr/>
        </p:nvSpPr>
        <p:spPr bwMode="auto">
          <a:xfrm>
            <a:off x="71628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13" name="Rectangle 161"/>
          <p:cNvSpPr>
            <a:spLocks noChangeArrowheads="1"/>
          </p:cNvSpPr>
          <p:nvPr/>
        </p:nvSpPr>
        <p:spPr bwMode="auto">
          <a:xfrm>
            <a:off x="73152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14" name="Rectangle 162"/>
          <p:cNvSpPr>
            <a:spLocks noChangeArrowheads="1"/>
          </p:cNvSpPr>
          <p:nvPr/>
        </p:nvSpPr>
        <p:spPr bwMode="auto">
          <a:xfrm>
            <a:off x="74676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15" name="Rectangle 163"/>
          <p:cNvSpPr>
            <a:spLocks noChangeArrowheads="1"/>
          </p:cNvSpPr>
          <p:nvPr/>
        </p:nvSpPr>
        <p:spPr bwMode="auto">
          <a:xfrm>
            <a:off x="76200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16" name="Rectangle 164"/>
          <p:cNvSpPr>
            <a:spLocks noChangeArrowheads="1"/>
          </p:cNvSpPr>
          <p:nvPr/>
        </p:nvSpPr>
        <p:spPr bwMode="auto">
          <a:xfrm>
            <a:off x="2284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17" name="Rectangle 165"/>
          <p:cNvSpPr>
            <a:spLocks noChangeArrowheads="1"/>
          </p:cNvSpPr>
          <p:nvPr/>
        </p:nvSpPr>
        <p:spPr bwMode="auto">
          <a:xfrm>
            <a:off x="2436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18" name="Rectangle 166"/>
          <p:cNvSpPr>
            <a:spLocks noChangeArrowheads="1"/>
          </p:cNvSpPr>
          <p:nvPr/>
        </p:nvSpPr>
        <p:spPr bwMode="auto">
          <a:xfrm>
            <a:off x="25892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19" name="Rectangle 167"/>
          <p:cNvSpPr>
            <a:spLocks noChangeArrowheads="1"/>
          </p:cNvSpPr>
          <p:nvPr/>
        </p:nvSpPr>
        <p:spPr bwMode="auto">
          <a:xfrm>
            <a:off x="27416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0" name="Rectangle 168"/>
          <p:cNvSpPr>
            <a:spLocks noChangeArrowheads="1"/>
          </p:cNvSpPr>
          <p:nvPr/>
        </p:nvSpPr>
        <p:spPr bwMode="auto">
          <a:xfrm>
            <a:off x="28940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1" name="Rectangle 169"/>
          <p:cNvSpPr>
            <a:spLocks noChangeArrowheads="1"/>
          </p:cNvSpPr>
          <p:nvPr/>
        </p:nvSpPr>
        <p:spPr bwMode="auto">
          <a:xfrm>
            <a:off x="3046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2" name="Rectangle 170"/>
          <p:cNvSpPr>
            <a:spLocks noChangeArrowheads="1"/>
          </p:cNvSpPr>
          <p:nvPr/>
        </p:nvSpPr>
        <p:spPr bwMode="auto">
          <a:xfrm>
            <a:off x="3198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3" name="Rectangle 171"/>
          <p:cNvSpPr>
            <a:spLocks noChangeArrowheads="1"/>
          </p:cNvSpPr>
          <p:nvPr/>
        </p:nvSpPr>
        <p:spPr bwMode="auto">
          <a:xfrm>
            <a:off x="33512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4" name="Rectangle 172"/>
          <p:cNvSpPr>
            <a:spLocks noChangeArrowheads="1"/>
          </p:cNvSpPr>
          <p:nvPr/>
        </p:nvSpPr>
        <p:spPr bwMode="auto">
          <a:xfrm>
            <a:off x="35036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5" name="Rectangle 173"/>
          <p:cNvSpPr>
            <a:spLocks noChangeArrowheads="1"/>
          </p:cNvSpPr>
          <p:nvPr/>
        </p:nvSpPr>
        <p:spPr bwMode="auto">
          <a:xfrm>
            <a:off x="36560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6" name="Rectangle 174"/>
          <p:cNvSpPr>
            <a:spLocks noChangeArrowheads="1"/>
          </p:cNvSpPr>
          <p:nvPr/>
        </p:nvSpPr>
        <p:spPr bwMode="auto">
          <a:xfrm>
            <a:off x="3808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7" name="Rectangle 175"/>
          <p:cNvSpPr>
            <a:spLocks noChangeArrowheads="1"/>
          </p:cNvSpPr>
          <p:nvPr/>
        </p:nvSpPr>
        <p:spPr bwMode="auto">
          <a:xfrm>
            <a:off x="3960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8" name="Rectangle 176"/>
          <p:cNvSpPr>
            <a:spLocks noChangeArrowheads="1"/>
          </p:cNvSpPr>
          <p:nvPr/>
        </p:nvSpPr>
        <p:spPr bwMode="auto">
          <a:xfrm>
            <a:off x="41132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29" name="Rectangle 177"/>
          <p:cNvSpPr>
            <a:spLocks noChangeArrowheads="1"/>
          </p:cNvSpPr>
          <p:nvPr/>
        </p:nvSpPr>
        <p:spPr bwMode="auto">
          <a:xfrm>
            <a:off x="42656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30" name="Rectangle 178"/>
          <p:cNvSpPr>
            <a:spLocks noChangeArrowheads="1"/>
          </p:cNvSpPr>
          <p:nvPr/>
        </p:nvSpPr>
        <p:spPr bwMode="auto">
          <a:xfrm>
            <a:off x="44180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31" name="Rectangle 179"/>
          <p:cNvSpPr>
            <a:spLocks noChangeArrowheads="1"/>
          </p:cNvSpPr>
          <p:nvPr/>
        </p:nvSpPr>
        <p:spPr bwMode="auto">
          <a:xfrm>
            <a:off x="4570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32" name="Rectangle 180"/>
          <p:cNvSpPr>
            <a:spLocks noChangeArrowheads="1"/>
          </p:cNvSpPr>
          <p:nvPr/>
        </p:nvSpPr>
        <p:spPr bwMode="auto">
          <a:xfrm>
            <a:off x="4722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33" name="Rectangle 181"/>
          <p:cNvSpPr>
            <a:spLocks noChangeArrowheads="1"/>
          </p:cNvSpPr>
          <p:nvPr/>
        </p:nvSpPr>
        <p:spPr bwMode="auto">
          <a:xfrm>
            <a:off x="68580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34" name="Rectangle 182"/>
          <p:cNvSpPr>
            <a:spLocks noChangeArrowheads="1"/>
          </p:cNvSpPr>
          <p:nvPr/>
        </p:nvSpPr>
        <p:spPr bwMode="auto">
          <a:xfrm>
            <a:off x="70104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35" name="Rectangle 183"/>
          <p:cNvSpPr>
            <a:spLocks noChangeArrowheads="1"/>
          </p:cNvSpPr>
          <p:nvPr/>
        </p:nvSpPr>
        <p:spPr bwMode="auto">
          <a:xfrm>
            <a:off x="71628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36" name="Rectangle 184"/>
          <p:cNvSpPr>
            <a:spLocks noChangeArrowheads="1"/>
          </p:cNvSpPr>
          <p:nvPr/>
        </p:nvSpPr>
        <p:spPr bwMode="auto">
          <a:xfrm>
            <a:off x="73152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37" name="Rectangle 185"/>
          <p:cNvSpPr>
            <a:spLocks noChangeArrowheads="1"/>
          </p:cNvSpPr>
          <p:nvPr/>
        </p:nvSpPr>
        <p:spPr bwMode="auto">
          <a:xfrm>
            <a:off x="74676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38" name="Rectangle 186"/>
          <p:cNvSpPr>
            <a:spLocks noChangeArrowheads="1"/>
          </p:cNvSpPr>
          <p:nvPr/>
        </p:nvSpPr>
        <p:spPr bwMode="auto">
          <a:xfrm>
            <a:off x="76200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39" name="Rectangle 187"/>
          <p:cNvSpPr>
            <a:spLocks noChangeArrowheads="1"/>
          </p:cNvSpPr>
          <p:nvPr/>
        </p:nvSpPr>
        <p:spPr bwMode="auto">
          <a:xfrm>
            <a:off x="2284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0" name="Rectangle 188"/>
          <p:cNvSpPr>
            <a:spLocks noChangeArrowheads="1"/>
          </p:cNvSpPr>
          <p:nvPr/>
        </p:nvSpPr>
        <p:spPr bwMode="auto">
          <a:xfrm>
            <a:off x="2436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1" name="Rectangle 189"/>
          <p:cNvSpPr>
            <a:spLocks noChangeArrowheads="1"/>
          </p:cNvSpPr>
          <p:nvPr/>
        </p:nvSpPr>
        <p:spPr bwMode="auto">
          <a:xfrm>
            <a:off x="25892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2" name="Rectangle 190"/>
          <p:cNvSpPr>
            <a:spLocks noChangeArrowheads="1"/>
          </p:cNvSpPr>
          <p:nvPr/>
        </p:nvSpPr>
        <p:spPr bwMode="auto">
          <a:xfrm>
            <a:off x="27416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3" name="Rectangle 191"/>
          <p:cNvSpPr>
            <a:spLocks noChangeArrowheads="1"/>
          </p:cNvSpPr>
          <p:nvPr/>
        </p:nvSpPr>
        <p:spPr bwMode="auto">
          <a:xfrm>
            <a:off x="28940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4" name="Rectangle 192"/>
          <p:cNvSpPr>
            <a:spLocks noChangeArrowheads="1"/>
          </p:cNvSpPr>
          <p:nvPr/>
        </p:nvSpPr>
        <p:spPr bwMode="auto">
          <a:xfrm>
            <a:off x="3046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5" name="Rectangle 193"/>
          <p:cNvSpPr>
            <a:spLocks noChangeArrowheads="1"/>
          </p:cNvSpPr>
          <p:nvPr/>
        </p:nvSpPr>
        <p:spPr bwMode="auto">
          <a:xfrm>
            <a:off x="3198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6" name="Rectangle 194"/>
          <p:cNvSpPr>
            <a:spLocks noChangeArrowheads="1"/>
          </p:cNvSpPr>
          <p:nvPr/>
        </p:nvSpPr>
        <p:spPr bwMode="auto">
          <a:xfrm>
            <a:off x="33512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7" name="Rectangle 195"/>
          <p:cNvSpPr>
            <a:spLocks noChangeArrowheads="1"/>
          </p:cNvSpPr>
          <p:nvPr/>
        </p:nvSpPr>
        <p:spPr bwMode="auto">
          <a:xfrm>
            <a:off x="35036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8" name="Rectangle 196"/>
          <p:cNvSpPr>
            <a:spLocks noChangeArrowheads="1"/>
          </p:cNvSpPr>
          <p:nvPr/>
        </p:nvSpPr>
        <p:spPr bwMode="auto">
          <a:xfrm>
            <a:off x="36560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49" name="Rectangle 197"/>
          <p:cNvSpPr>
            <a:spLocks noChangeArrowheads="1"/>
          </p:cNvSpPr>
          <p:nvPr/>
        </p:nvSpPr>
        <p:spPr bwMode="auto">
          <a:xfrm>
            <a:off x="3808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50" name="Rectangle 198"/>
          <p:cNvSpPr>
            <a:spLocks noChangeArrowheads="1"/>
          </p:cNvSpPr>
          <p:nvPr/>
        </p:nvSpPr>
        <p:spPr bwMode="auto">
          <a:xfrm>
            <a:off x="3960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51" name="Rectangle 199"/>
          <p:cNvSpPr>
            <a:spLocks noChangeArrowheads="1"/>
          </p:cNvSpPr>
          <p:nvPr/>
        </p:nvSpPr>
        <p:spPr bwMode="auto">
          <a:xfrm>
            <a:off x="41132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52" name="Rectangle 200"/>
          <p:cNvSpPr>
            <a:spLocks noChangeArrowheads="1"/>
          </p:cNvSpPr>
          <p:nvPr/>
        </p:nvSpPr>
        <p:spPr bwMode="auto">
          <a:xfrm>
            <a:off x="42656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53" name="Rectangle 201"/>
          <p:cNvSpPr>
            <a:spLocks noChangeArrowheads="1"/>
          </p:cNvSpPr>
          <p:nvPr/>
        </p:nvSpPr>
        <p:spPr bwMode="auto">
          <a:xfrm>
            <a:off x="44180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54" name="Rectangle 202"/>
          <p:cNvSpPr>
            <a:spLocks noChangeArrowheads="1"/>
          </p:cNvSpPr>
          <p:nvPr/>
        </p:nvSpPr>
        <p:spPr bwMode="auto">
          <a:xfrm>
            <a:off x="4570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55" name="Rectangle 203"/>
          <p:cNvSpPr>
            <a:spLocks noChangeArrowheads="1"/>
          </p:cNvSpPr>
          <p:nvPr/>
        </p:nvSpPr>
        <p:spPr bwMode="auto">
          <a:xfrm>
            <a:off x="4722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56" name="Rectangle 204"/>
          <p:cNvSpPr>
            <a:spLocks noChangeArrowheads="1"/>
          </p:cNvSpPr>
          <p:nvPr/>
        </p:nvSpPr>
        <p:spPr bwMode="auto">
          <a:xfrm>
            <a:off x="68580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57" name="Rectangle 205"/>
          <p:cNvSpPr>
            <a:spLocks noChangeArrowheads="1"/>
          </p:cNvSpPr>
          <p:nvPr/>
        </p:nvSpPr>
        <p:spPr bwMode="auto">
          <a:xfrm>
            <a:off x="70104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58" name="Rectangle 206"/>
          <p:cNvSpPr>
            <a:spLocks noChangeArrowheads="1"/>
          </p:cNvSpPr>
          <p:nvPr/>
        </p:nvSpPr>
        <p:spPr bwMode="auto">
          <a:xfrm>
            <a:off x="71628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59" name="Rectangle 207"/>
          <p:cNvSpPr>
            <a:spLocks noChangeArrowheads="1"/>
          </p:cNvSpPr>
          <p:nvPr/>
        </p:nvSpPr>
        <p:spPr bwMode="auto">
          <a:xfrm>
            <a:off x="73152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60" name="Rectangle 208"/>
          <p:cNvSpPr>
            <a:spLocks noChangeArrowheads="1"/>
          </p:cNvSpPr>
          <p:nvPr/>
        </p:nvSpPr>
        <p:spPr bwMode="auto">
          <a:xfrm>
            <a:off x="74676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61" name="Rectangle 209"/>
          <p:cNvSpPr>
            <a:spLocks noChangeArrowheads="1"/>
          </p:cNvSpPr>
          <p:nvPr/>
        </p:nvSpPr>
        <p:spPr bwMode="auto">
          <a:xfrm>
            <a:off x="76200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62" name="Rectangle 210"/>
          <p:cNvSpPr>
            <a:spLocks noChangeArrowheads="1"/>
          </p:cNvSpPr>
          <p:nvPr/>
        </p:nvSpPr>
        <p:spPr bwMode="auto">
          <a:xfrm>
            <a:off x="2284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63" name="Rectangle 211"/>
          <p:cNvSpPr>
            <a:spLocks noChangeArrowheads="1"/>
          </p:cNvSpPr>
          <p:nvPr/>
        </p:nvSpPr>
        <p:spPr bwMode="auto">
          <a:xfrm>
            <a:off x="2436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64" name="Rectangle 212"/>
          <p:cNvSpPr>
            <a:spLocks noChangeArrowheads="1"/>
          </p:cNvSpPr>
          <p:nvPr/>
        </p:nvSpPr>
        <p:spPr bwMode="auto">
          <a:xfrm>
            <a:off x="25892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65" name="Rectangle 213"/>
          <p:cNvSpPr>
            <a:spLocks noChangeArrowheads="1"/>
          </p:cNvSpPr>
          <p:nvPr/>
        </p:nvSpPr>
        <p:spPr bwMode="auto">
          <a:xfrm>
            <a:off x="27416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66" name="Rectangle 214"/>
          <p:cNvSpPr>
            <a:spLocks noChangeArrowheads="1"/>
          </p:cNvSpPr>
          <p:nvPr/>
        </p:nvSpPr>
        <p:spPr bwMode="auto">
          <a:xfrm>
            <a:off x="28940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67" name="Rectangle 215"/>
          <p:cNvSpPr>
            <a:spLocks noChangeArrowheads="1"/>
          </p:cNvSpPr>
          <p:nvPr/>
        </p:nvSpPr>
        <p:spPr bwMode="auto">
          <a:xfrm>
            <a:off x="3046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68" name="Rectangle 216"/>
          <p:cNvSpPr>
            <a:spLocks noChangeArrowheads="1"/>
          </p:cNvSpPr>
          <p:nvPr/>
        </p:nvSpPr>
        <p:spPr bwMode="auto">
          <a:xfrm>
            <a:off x="3198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69" name="Rectangle 217"/>
          <p:cNvSpPr>
            <a:spLocks noChangeArrowheads="1"/>
          </p:cNvSpPr>
          <p:nvPr/>
        </p:nvSpPr>
        <p:spPr bwMode="auto">
          <a:xfrm>
            <a:off x="33512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0" name="Rectangle 218"/>
          <p:cNvSpPr>
            <a:spLocks noChangeArrowheads="1"/>
          </p:cNvSpPr>
          <p:nvPr/>
        </p:nvSpPr>
        <p:spPr bwMode="auto">
          <a:xfrm>
            <a:off x="35036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1" name="Rectangle 219"/>
          <p:cNvSpPr>
            <a:spLocks noChangeArrowheads="1"/>
          </p:cNvSpPr>
          <p:nvPr/>
        </p:nvSpPr>
        <p:spPr bwMode="auto">
          <a:xfrm>
            <a:off x="36560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2" name="Rectangle 220"/>
          <p:cNvSpPr>
            <a:spLocks noChangeArrowheads="1"/>
          </p:cNvSpPr>
          <p:nvPr/>
        </p:nvSpPr>
        <p:spPr bwMode="auto">
          <a:xfrm>
            <a:off x="3808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3" name="Rectangle 221"/>
          <p:cNvSpPr>
            <a:spLocks noChangeArrowheads="1"/>
          </p:cNvSpPr>
          <p:nvPr/>
        </p:nvSpPr>
        <p:spPr bwMode="auto">
          <a:xfrm>
            <a:off x="3960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4" name="Rectangle 222"/>
          <p:cNvSpPr>
            <a:spLocks noChangeArrowheads="1"/>
          </p:cNvSpPr>
          <p:nvPr/>
        </p:nvSpPr>
        <p:spPr bwMode="auto">
          <a:xfrm>
            <a:off x="41132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5" name="Rectangle 223"/>
          <p:cNvSpPr>
            <a:spLocks noChangeArrowheads="1"/>
          </p:cNvSpPr>
          <p:nvPr/>
        </p:nvSpPr>
        <p:spPr bwMode="auto">
          <a:xfrm>
            <a:off x="42656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6" name="Rectangle 224"/>
          <p:cNvSpPr>
            <a:spLocks noChangeArrowheads="1"/>
          </p:cNvSpPr>
          <p:nvPr/>
        </p:nvSpPr>
        <p:spPr bwMode="auto">
          <a:xfrm>
            <a:off x="44180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7" name="Rectangle 225"/>
          <p:cNvSpPr>
            <a:spLocks noChangeArrowheads="1"/>
          </p:cNvSpPr>
          <p:nvPr/>
        </p:nvSpPr>
        <p:spPr bwMode="auto">
          <a:xfrm>
            <a:off x="4570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8" name="Rectangle 226"/>
          <p:cNvSpPr>
            <a:spLocks noChangeArrowheads="1"/>
          </p:cNvSpPr>
          <p:nvPr/>
        </p:nvSpPr>
        <p:spPr bwMode="auto">
          <a:xfrm>
            <a:off x="4722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79" name="Rectangle 227"/>
          <p:cNvSpPr>
            <a:spLocks noChangeArrowheads="1"/>
          </p:cNvSpPr>
          <p:nvPr/>
        </p:nvSpPr>
        <p:spPr bwMode="auto">
          <a:xfrm>
            <a:off x="68580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80" name="Rectangle 228"/>
          <p:cNvSpPr>
            <a:spLocks noChangeArrowheads="1"/>
          </p:cNvSpPr>
          <p:nvPr/>
        </p:nvSpPr>
        <p:spPr bwMode="auto">
          <a:xfrm>
            <a:off x="70104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81" name="Rectangle 229"/>
          <p:cNvSpPr>
            <a:spLocks noChangeArrowheads="1"/>
          </p:cNvSpPr>
          <p:nvPr/>
        </p:nvSpPr>
        <p:spPr bwMode="auto">
          <a:xfrm>
            <a:off x="71628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82" name="Rectangle 230"/>
          <p:cNvSpPr>
            <a:spLocks noChangeArrowheads="1"/>
          </p:cNvSpPr>
          <p:nvPr/>
        </p:nvSpPr>
        <p:spPr bwMode="auto">
          <a:xfrm>
            <a:off x="73152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83" name="Rectangle 231"/>
          <p:cNvSpPr>
            <a:spLocks noChangeArrowheads="1"/>
          </p:cNvSpPr>
          <p:nvPr/>
        </p:nvSpPr>
        <p:spPr bwMode="auto">
          <a:xfrm>
            <a:off x="74676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84" name="Rectangle 232"/>
          <p:cNvSpPr>
            <a:spLocks noChangeArrowheads="1"/>
          </p:cNvSpPr>
          <p:nvPr/>
        </p:nvSpPr>
        <p:spPr bwMode="auto">
          <a:xfrm>
            <a:off x="76200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385" name="Rectangle 233"/>
          <p:cNvSpPr>
            <a:spLocks noChangeArrowheads="1"/>
          </p:cNvSpPr>
          <p:nvPr/>
        </p:nvSpPr>
        <p:spPr bwMode="auto">
          <a:xfrm>
            <a:off x="2284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86" name="Rectangle 234"/>
          <p:cNvSpPr>
            <a:spLocks noChangeArrowheads="1"/>
          </p:cNvSpPr>
          <p:nvPr/>
        </p:nvSpPr>
        <p:spPr bwMode="auto">
          <a:xfrm>
            <a:off x="2436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87" name="Rectangle 235"/>
          <p:cNvSpPr>
            <a:spLocks noChangeArrowheads="1"/>
          </p:cNvSpPr>
          <p:nvPr/>
        </p:nvSpPr>
        <p:spPr bwMode="auto">
          <a:xfrm>
            <a:off x="25892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88" name="Rectangle 236"/>
          <p:cNvSpPr>
            <a:spLocks noChangeArrowheads="1"/>
          </p:cNvSpPr>
          <p:nvPr/>
        </p:nvSpPr>
        <p:spPr bwMode="auto">
          <a:xfrm>
            <a:off x="27416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89" name="Rectangle 237"/>
          <p:cNvSpPr>
            <a:spLocks noChangeArrowheads="1"/>
          </p:cNvSpPr>
          <p:nvPr/>
        </p:nvSpPr>
        <p:spPr bwMode="auto">
          <a:xfrm>
            <a:off x="28940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0" name="Rectangle 238"/>
          <p:cNvSpPr>
            <a:spLocks noChangeArrowheads="1"/>
          </p:cNvSpPr>
          <p:nvPr/>
        </p:nvSpPr>
        <p:spPr bwMode="auto">
          <a:xfrm>
            <a:off x="3046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1" name="Rectangle 239"/>
          <p:cNvSpPr>
            <a:spLocks noChangeArrowheads="1"/>
          </p:cNvSpPr>
          <p:nvPr/>
        </p:nvSpPr>
        <p:spPr bwMode="auto">
          <a:xfrm>
            <a:off x="3198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2" name="Rectangle 240"/>
          <p:cNvSpPr>
            <a:spLocks noChangeArrowheads="1"/>
          </p:cNvSpPr>
          <p:nvPr/>
        </p:nvSpPr>
        <p:spPr bwMode="auto">
          <a:xfrm>
            <a:off x="33512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3" name="Rectangle 241"/>
          <p:cNvSpPr>
            <a:spLocks noChangeArrowheads="1"/>
          </p:cNvSpPr>
          <p:nvPr/>
        </p:nvSpPr>
        <p:spPr bwMode="auto">
          <a:xfrm>
            <a:off x="35036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4" name="Rectangle 242"/>
          <p:cNvSpPr>
            <a:spLocks noChangeArrowheads="1"/>
          </p:cNvSpPr>
          <p:nvPr/>
        </p:nvSpPr>
        <p:spPr bwMode="auto">
          <a:xfrm>
            <a:off x="36560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5" name="Rectangle 243"/>
          <p:cNvSpPr>
            <a:spLocks noChangeArrowheads="1"/>
          </p:cNvSpPr>
          <p:nvPr/>
        </p:nvSpPr>
        <p:spPr bwMode="auto">
          <a:xfrm>
            <a:off x="3808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6" name="Rectangle 244"/>
          <p:cNvSpPr>
            <a:spLocks noChangeArrowheads="1"/>
          </p:cNvSpPr>
          <p:nvPr/>
        </p:nvSpPr>
        <p:spPr bwMode="auto">
          <a:xfrm>
            <a:off x="3960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7" name="Rectangle 245"/>
          <p:cNvSpPr>
            <a:spLocks noChangeArrowheads="1"/>
          </p:cNvSpPr>
          <p:nvPr/>
        </p:nvSpPr>
        <p:spPr bwMode="auto">
          <a:xfrm>
            <a:off x="41132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8" name="Rectangle 246"/>
          <p:cNvSpPr>
            <a:spLocks noChangeArrowheads="1"/>
          </p:cNvSpPr>
          <p:nvPr/>
        </p:nvSpPr>
        <p:spPr bwMode="auto">
          <a:xfrm>
            <a:off x="42656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399" name="Rectangle 247"/>
          <p:cNvSpPr>
            <a:spLocks noChangeArrowheads="1"/>
          </p:cNvSpPr>
          <p:nvPr/>
        </p:nvSpPr>
        <p:spPr bwMode="auto">
          <a:xfrm>
            <a:off x="44180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00" name="Rectangle 248"/>
          <p:cNvSpPr>
            <a:spLocks noChangeArrowheads="1"/>
          </p:cNvSpPr>
          <p:nvPr/>
        </p:nvSpPr>
        <p:spPr bwMode="auto">
          <a:xfrm>
            <a:off x="4570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01" name="Rectangle 249"/>
          <p:cNvSpPr>
            <a:spLocks noChangeArrowheads="1"/>
          </p:cNvSpPr>
          <p:nvPr/>
        </p:nvSpPr>
        <p:spPr bwMode="auto">
          <a:xfrm>
            <a:off x="4722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02" name="Rectangle 250"/>
          <p:cNvSpPr>
            <a:spLocks noChangeArrowheads="1"/>
          </p:cNvSpPr>
          <p:nvPr/>
        </p:nvSpPr>
        <p:spPr bwMode="auto">
          <a:xfrm>
            <a:off x="68580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03" name="Rectangle 251"/>
          <p:cNvSpPr>
            <a:spLocks noChangeArrowheads="1"/>
          </p:cNvSpPr>
          <p:nvPr/>
        </p:nvSpPr>
        <p:spPr bwMode="auto">
          <a:xfrm>
            <a:off x="70104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04" name="Rectangle 252"/>
          <p:cNvSpPr>
            <a:spLocks noChangeArrowheads="1"/>
          </p:cNvSpPr>
          <p:nvPr/>
        </p:nvSpPr>
        <p:spPr bwMode="auto">
          <a:xfrm>
            <a:off x="71628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05" name="Rectangle 253"/>
          <p:cNvSpPr>
            <a:spLocks noChangeArrowheads="1"/>
          </p:cNvSpPr>
          <p:nvPr/>
        </p:nvSpPr>
        <p:spPr bwMode="auto">
          <a:xfrm>
            <a:off x="73152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06" name="Rectangle 254"/>
          <p:cNvSpPr>
            <a:spLocks noChangeArrowheads="1"/>
          </p:cNvSpPr>
          <p:nvPr/>
        </p:nvSpPr>
        <p:spPr bwMode="auto">
          <a:xfrm>
            <a:off x="74676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07" name="Rectangle 255"/>
          <p:cNvSpPr>
            <a:spLocks noChangeArrowheads="1"/>
          </p:cNvSpPr>
          <p:nvPr/>
        </p:nvSpPr>
        <p:spPr bwMode="auto">
          <a:xfrm>
            <a:off x="76200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08" name="Rectangle 256"/>
          <p:cNvSpPr>
            <a:spLocks noChangeArrowheads="1"/>
          </p:cNvSpPr>
          <p:nvPr/>
        </p:nvSpPr>
        <p:spPr bwMode="auto">
          <a:xfrm>
            <a:off x="2284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09" name="Rectangle 257"/>
          <p:cNvSpPr>
            <a:spLocks noChangeArrowheads="1"/>
          </p:cNvSpPr>
          <p:nvPr/>
        </p:nvSpPr>
        <p:spPr bwMode="auto">
          <a:xfrm>
            <a:off x="2436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0" name="Rectangle 258"/>
          <p:cNvSpPr>
            <a:spLocks noChangeArrowheads="1"/>
          </p:cNvSpPr>
          <p:nvPr/>
        </p:nvSpPr>
        <p:spPr bwMode="auto">
          <a:xfrm>
            <a:off x="25892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1" name="Rectangle 259"/>
          <p:cNvSpPr>
            <a:spLocks noChangeArrowheads="1"/>
          </p:cNvSpPr>
          <p:nvPr/>
        </p:nvSpPr>
        <p:spPr bwMode="auto">
          <a:xfrm>
            <a:off x="27416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2" name="Rectangle 260"/>
          <p:cNvSpPr>
            <a:spLocks noChangeArrowheads="1"/>
          </p:cNvSpPr>
          <p:nvPr/>
        </p:nvSpPr>
        <p:spPr bwMode="auto">
          <a:xfrm>
            <a:off x="28940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3" name="Rectangle 261"/>
          <p:cNvSpPr>
            <a:spLocks noChangeArrowheads="1"/>
          </p:cNvSpPr>
          <p:nvPr/>
        </p:nvSpPr>
        <p:spPr bwMode="auto">
          <a:xfrm>
            <a:off x="3046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4" name="Rectangle 262"/>
          <p:cNvSpPr>
            <a:spLocks noChangeArrowheads="1"/>
          </p:cNvSpPr>
          <p:nvPr/>
        </p:nvSpPr>
        <p:spPr bwMode="auto">
          <a:xfrm>
            <a:off x="3198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5" name="Rectangle 263"/>
          <p:cNvSpPr>
            <a:spLocks noChangeArrowheads="1"/>
          </p:cNvSpPr>
          <p:nvPr/>
        </p:nvSpPr>
        <p:spPr bwMode="auto">
          <a:xfrm>
            <a:off x="33512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6" name="Rectangle 264"/>
          <p:cNvSpPr>
            <a:spLocks noChangeArrowheads="1"/>
          </p:cNvSpPr>
          <p:nvPr/>
        </p:nvSpPr>
        <p:spPr bwMode="auto">
          <a:xfrm>
            <a:off x="35036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7" name="Rectangle 265"/>
          <p:cNvSpPr>
            <a:spLocks noChangeArrowheads="1"/>
          </p:cNvSpPr>
          <p:nvPr/>
        </p:nvSpPr>
        <p:spPr bwMode="auto">
          <a:xfrm>
            <a:off x="36560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8" name="Rectangle 266"/>
          <p:cNvSpPr>
            <a:spLocks noChangeArrowheads="1"/>
          </p:cNvSpPr>
          <p:nvPr/>
        </p:nvSpPr>
        <p:spPr bwMode="auto">
          <a:xfrm>
            <a:off x="3808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19" name="Rectangle 267"/>
          <p:cNvSpPr>
            <a:spLocks noChangeArrowheads="1"/>
          </p:cNvSpPr>
          <p:nvPr/>
        </p:nvSpPr>
        <p:spPr bwMode="auto">
          <a:xfrm>
            <a:off x="3960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20" name="Rectangle 268"/>
          <p:cNvSpPr>
            <a:spLocks noChangeArrowheads="1"/>
          </p:cNvSpPr>
          <p:nvPr/>
        </p:nvSpPr>
        <p:spPr bwMode="auto">
          <a:xfrm>
            <a:off x="41132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21" name="Rectangle 269"/>
          <p:cNvSpPr>
            <a:spLocks noChangeArrowheads="1"/>
          </p:cNvSpPr>
          <p:nvPr/>
        </p:nvSpPr>
        <p:spPr bwMode="auto">
          <a:xfrm>
            <a:off x="42656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22" name="Rectangle 270"/>
          <p:cNvSpPr>
            <a:spLocks noChangeArrowheads="1"/>
          </p:cNvSpPr>
          <p:nvPr/>
        </p:nvSpPr>
        <p:spPr bwMode="auto">
          <a:xfrm>
            <a:off x="44180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23" name="Rectangle 271"/>
          <p:cNvSpPr>
            <a:spLocks noChangeArrowheads="1"/>
          </p:cNvSpPr>
          <p:nvPr/>
        </p:nvSpPr>
        <p:spPr bwMode="auto">
          <a:xfrm>
            <a:off x="4570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24" name="Rectangle 272"/>
          <p:cNvSpPr>
            <a:spLocks noChangeArrowheads="1"/>
          </p:cNvSpPr>
          <p:nvPr/>
        </p:nvSpPr>
        <p:spPr bwMode="auto">
          <a:xfrm>
            <a:off x="4722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25" name="Rectangle 273"/>
          <p:cNvSpPr>
            <a:spLocks noChangeArrowheads="1"/>
          </p:cNvSpPr>
          <p:nvPr/>
        </p:nvSpPr>
        <p:spPr bwMode="auto">
          <a:xfrm>
            <a:off x="68580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26" name="Rectangle 274"/>
          <p:cNvSpPr>
            <a:spLocks noChangeArrowheads="1"/>
          </p:cNvSpPr>
          <p:nvPr/>
        </p:nvSpPr>
        <p:spPr bwMode="auto">
          <a:xfrm>
            <a:off x="70104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27" name="Rectangle 275"/>
          <p:cNvSpPr>
            <a:spLocks noChangeArrowheads="1"/>
          </p:cNvSpPr>
          <p:nvPr/>
        </p:nvSpPr>
        <p:spPr bwMode="auto">
          <a:xfrm>
            <a:off x="71628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28" name="Rectangle 276"/>
          <p:cNvSpPr>
            <a:spLocks noChangeArrowheads="1"/>
          </p:cNvSpPr>
          <p:nvPr/>
        </p:nvSpPr>
        <p:spPr bwMode="auto">
          <a:xfrm>
            <a:off x="73152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29" name="Rectangle 277"/>
          <p:cNvSpPr>
            <a:spLocks noChangeArrowheads="1"/>
          </p:cNvSpPr>
          <p:nvPr/>
        </p:nvSpPr>
        <p:spPr bwMode="auto">
          <a:xfrm>
            <a:off x="74676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30" name="Rectangle 278"/>
          <p:cNvSpPr>
            <a:spLocks noChangeArrowheads="1"/>
          </p:cNvSpPr>
          <p:nvPr/>
        </p:nvSpPr>
        <p:spPr bwMode="auto">
          <a:xfrm>
            <a:off x="76200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31" name="Rectangle 279"/>
          <p:cNvSpPr>
            <a:spLocks noChangeArrowheads="1"/>
          </p:cNvSpPr>
          <p:nvPr/>
        </p:nvSpPr>
        <p:spPr bwMode="auto">
          <a:xfrm>
            <a:off x="2284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2" name="Rectangle 280"/>
          <p:cNvSpPr>
            <a:spLocks noChangeArrowheads="1"/>
          </p:cNvSpPr>
          <p:nvPr/>
        </p:nvSpPr>
        <p:spPr bwMode="auto">
          <a:xfrm>
            <a:off x="2436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3" name="Rectangle 281"/>
          <p:cNvSpPr>
            <a:spLocks noChangeArrowheads="1"/>
          </p:cNvSpPr>
          <p:nvPr/>
        </p:nvSpPr>
        <p:spPr bwMode="auto">
          <a:xfrm>
            <a:off x="25892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4" name="Rectangle 282"/>
          <p:cNvSpPr>
            <a:spLocks noChangeArrowheads="1"/>
          </p:cNvSpPr>
          <p:nvPr/>
        </p:nvSpPr>
        <p:spPr bwMode="auto">
          <a:xfrm>
            <a:off x="27416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5" name="Rectangle 283"/>
          <p:cNvSpPr>
            <a:spLocks noChangeArrowheads="1"/>
          </p:cNvSpPr>
          <p:nvPr/>
        </p:nvSpPr>
        <p:spPr bwMode="auto">
          <a:xfrm>
            <a:off x="28940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6" name="Rectangle 284"/>
          <p:cNvSpPr>
            <a:spLocks noChangeArrowheads="1"/>
          </p:cNvSpPr>
          <p:nvPr/>
        </p:nvSpPr>
        <p:spPr bwMode="auto">
          <a:xfrm>
            <a:off x="3046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7" name="Rectangle 285"/>
          <p:cNvSpPr>
            <a:spLocks noChangeArrowheads="1"/>
          </p:cNvSpPr>
          <p:nvPr/>
        </p:nvSpPr>
        <p:spPr bwMode="auto">
          <a:xfrm>
            <a:off x="3198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8" name="Rectangle 286"/>
          <p:cNvSpPr>
            <a:spLocks noChangeArrowheads="1"/>
          </p:cNvSpPr>
          <p:nvPr/>
        </p:nvSpPr>
        <p:spPr bwMode="auto">
          <a:xfrm>
            <a:off x="33512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39" name="Rectangle 287"/>
          <p:cNvSpPr>
            <a:spLocks noChangeArrowheads="1"/>
          </p:cNvSpPr>
          <p:nvPr/>
        </p:nvSpPr>
        <p:spPr bwMode="auto">
          <a:xfrm>
            <a:off x="35036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0" name="Rectangle 288"/>
          <p:cNvSpPr>
            <a:spLocks noChangeArrowheads="1"/>
          </p:cNvSpPr>
          <p:nvPr/>
        </p:nvSpPr>
        <p:spPr bwMode="auto">
          <a:xfrm>
            <a:off x="36560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1" name="Rectangle 289"/>
          <p:cNvSpPr>
            <a:spLocks noChangeArrowheads="1"/>
          </p:cNvSpPr>
          <p:nvPr/>
        </p:nvSpPr>
        <p:spPr bwMode="auto">
          <a:xfrm>
            <a:off x="3808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2" name="Rectangle 290"/>
          <p:cNvSpPr>
            <a:spLocks noChangeArrowheads="1"/>
          </p:cNvSpPr>
          <p:nvPr/>
        </p:nvSpPr>
        <p:spPr bwMode="auto">
          <a:xfrm>
            <a:off x="3960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3" name="Rectangle 291"/>
          <p:cNvSpPr>
            <a:spLocks noChangeArrowheads="1"/>
          </p:cNvSpPr>
          <p:nvPr/>
        </p:nvSpPr>
        <p:spPr bwMode="auto">
          <a:xfrm>
            <a:off x="41132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4" name="Rectangle 292"/>
          <p:cNvSpPr>
            <a:spLocks noChangeArrowheads="1"/>
          </p:cNvSpPr>
          <p:nvPr/>
        </p:nvSpPr>
        <p:spPr bwMode="auto">
          <a:xfrm>
            <a:off x="42656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5" name="Rectangle 293"/>
          <p:cNvSpPr>
            <a:spLocks noChangeArrowheads="1"/>
          </p:cNvSpPr>
          <p:nvPr/>
        </p:nvSpPr>
        <p:spPr bwMode="auto">
          <a:xfrm>
            <a:off x="44180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6" name="Rectangle 294"/>
          <p:cNvSpPr>
            <a:spLocks noChangeArrowheads="1"/>
          </p:cNvSpPr>
          <p:nvPr/>
        </p:nvSpPr>
        <p:spPr bwMode="auto">
          <a:xfrm>
            <a:off x="4570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7" name="Rectangle 295"/>
          <p:cNvSpPr>
            <a:spLocks noChangeArrowheads="1"/>
          </p:cNvSpPr>
          <p:nvPr/>
        </p:nvSpPr>
        <p:spPr bwMode="auto">
          <a:xfrm>
            <a:off x="4722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3448" name="Rectangle 296"/>
          <p:cNvSpPr>
            <a:spLocks noChangeArrowheads="1"/>
          </p:cNvSpPr>
          <p:nvPr/>
        </p:nvSpPr>
        <p:spPr bwMode="auto">
          <a:xfrm>
            <a:off x="68580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49" name="Rectangle 297"/>
          <p:cNvSpPr>
            <a:spLocks noChangeArrowheads="1"/>
          </p:cNvSpPr>
          <p:nvPr/>
        </p:nvSpPr>
        <p:spPr bwMode="auto">
          <a:xfrm>
            <a:off x="70104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50" name="Rectangle 298"/>
          <p:cNvSpPr>
            <a:spLocks noChangeArrowheads="1"/>
          </p:cNvSpPr>
          <p:nvPr/>
        </p:nvSpPr>
        <p:spPr bwMode="auto">
          <a:xfrm>
            <a:off x="71628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51" name="Rectangle 299"/>
          <p:cNvSpPr>
            <a:spLocks noChangeArrowheads="1"/>
          </p:cNvSpPr>
          <p:nvPr/>
        </p:nvSpPr>
        <p:spPr bwMode="auto">
          <a:xfrm>
            <a:off x="73152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52" name="Rectangle 300"/>
          <p:cNvSpPr>
            <a:spLocks noChangeArrowheads="1"/>
          </p:cNvSpPr>
          <p:nvPr/>
        </p:nvSpPr>
        <p:spPr bwMode="auto">
          <a:xfrm>
            <a:off x="74676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53" name="Rectangle 301"/>
          <p:cNvSpPr>
            <a:spLocks noChangeArrowheads="1"/>
          </p:cNvSpPr>
          <p:nvPr/>
        </p:nvSpPr>
        <p:spPr bwMode="auto">
          <a:xfrm>
            <a:off x="76200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3454" name="Text Box 302"/>
          <p:cNvSpPr txBox="1">
            <a:spLocks noChangeArrowheads="1"/>
          </p:cNvSpPr>
          <p:nvPr/>
        </p:nvSpPr>
        <p:spPr bwMode="auto">
          <a:xfrm>
            <a:off x="6858000" y="1905000"/>
            <a:ext cx="760413" cy="457200"/>
          </a:xfrm>
          <a:prstGeom prst="rect">
            <a:avLst/>
          </a:prstGeom>
          <a:noFill/>
          <a:ln w="9525" algn="ctr">
            <a:noFill/>
            <a:miter lim="800000"/>
            <a:headEnd/>
            <a:tailEnd/>
          </a:ln>
          <a:effectLst/>
        </p:spPr>
        <p:txBody>
          <a:bodyPr wrap="none">
            <a:spAutoFit/>
          </a:bodyPr>
          <a:lstStyle/>
          <a:p>
            <a:r>
              <a:rPr lang="en-US"/>
              <a:t>next</a:t>
            </a:r>
          </a:p>
        </p:txBody>
      </p:sp>
      <p:sp>
        <p:nvSpPr>
          <p:cNvPr id="433455" name="Text Box 303"/>
          <p:cNvSpPr txBox="1">
            <a:spLocks noChangeArrowheads="1"/>
          </p:cNvSpPr>
          <p:nvPr/>
        </p:nvSpPr>
        <p:spPr bwMode="auto">
          <a:xfrm>
            <a:off x="3028950" y="1905000"/>
            <a:ext cx="1422400" cy="457200"/>
          </a:xfrm>
          <a:prstGeom prst="rect">
            <a:avLst/>
          </a:prstGeom>
          <a:noFill/>
          <a:ln w="9525" algn="ctr">
            <a:noFill/>
            <a:miter lim="800000"/>
            <a:headEnd/>
            <a:tailEnd/>
          </a:ln>
          <a:effectLst/>
        </p:spPr>
        <p:txBody>
          <a:bodyPr wrap="none">
            <a:spAutoFit/>
          </a:bodyPr>
          <a:lstStyle/>
          <a:p>
            <a:r>
              <a:rPr lang="en-US"/>
              <a:t>Datapath</a:t>
            </a:r>
          </a:p>
        </p:txBody>
      </p:sp>
      <p:cxnSp>
        <p:nvCxnSpPr>
          <p:cNvPr id="433456" name="AutoShape 304"/>
          <p:cNvCxnSpPr>
            <a:cxnSpLocks noChangeShapeType="1"/>
            <a:stCxn id="433177" idx="3"/>
            <a:endCxn id="433200" idx="3"/>
          </p:cNvCxnSpPr>
          <p:nvPr/>
        </p:nvCxnSpPr>
        <p:spPr bwMode="auto">
          <a:xfrm>
            <a:off x="7772400" y="23622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3457" name="AutoShape 305"/>
          <p:cNvCxnSpPr>
            <a:cxnSpLocks noChangeShapeType="1"/>
            <a:stCxn id="433200" idx="3"/>
            <a:endCxn id="433223" idx="3"/>
          </p:cNvCxnSpPr>
          <p:nvPr/>
        </p:nvCxnSpPr>
        <p:spPr bwMode="auto">
          <a:xfrm>
            <a:off x="7772400" y="25146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3458" name="AutoShape 306"/>
          <p:cNvCxnSpPr>
            <a:cxnSpLocks noChangeShapeType="1"/>
            <a:stCxn id="433223" idx="3"/>
            <a:endCxn id="433246" idx="3"/>
          </p:cNvCxnSpPr>
          <p:nvPr/>
        </p:nvCxnSpPr>
        <p:spPr bwMode="auto">
          <a:xfrm>
            <a:off x="7772400" y="26670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3459" name="AutoShape 307"/>
          <p:cNvCxnSpPr>
            <a:cxnSpLocks noChangeShapeType="1"/>
            <a:stCxn id="433246" idx="3"/>
            <a:endCxn id="433453" idx="3"/>
          </p:cNvCxnSpPr>
          <p:nvPr/>
        </p:nvCxnSpPr>
        <p:spPr bwMode="auto">
          <a:xfrm>
            <a:off x="7772400" y="2819400"/>
            <a:ext cx="1588" cy="1371600"/>
          </a:xfrm>
          <a:prstGeom prst="curvedConnector3">
            <a:avLst>
              <a:gd name="adj1" fmla="val 14400000"/>
            </a:avLst>
          </a:prstGeom>
          <a:noFill/>
          <a:ln w="9525">
            <a:solidFill>
              <a:schemeClr val="tx1"/>
            </a:solidFill>
            <a:round/>
            <a:headEnd/>
            <a:tailEnd type="triangle" w="med" len="med"/>
          </a:ln>
          <a:effectLst/>
        </p:spPr>
      </p:cxnSp>
      <p:cxnSp>
        <p:nvCxnSpPr>
          <p:cNvPr id="433460" name="AutoShape 308"/>
          <p:cNvCxnSpPr>
            <a:cxnSpLocks noChangeShapeType="1"/>
            <a:stCxn id="433269" idx="3"/>
            <a:endCxn id="433292" idx="3"/>
          </p:cNvCxnSpPr>
          <p:nvPr/>
        </p:nvCxnSpPr>
        <p:spPr bwMode="auto">
          <a:xfrm>
            <a:off x="7772400" y="29718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3461" name="AutoShape 309"/>
          <p:cNvCxnSpPr>
            <a:cxnSpLocks noChangeShapeType="1"/>
            <a:stCxn id="433292" idx="3"/>
            <a:endCxn id="433315" idx="3"/>
          </p:cNvCxnSpPr>
          <p:nvPr/>
        </p:nvCxnSpPr>
        <p:spPr bwMode="auto">
          <a:xfrm>
            <a:off x="7772400" y="31242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3462" name="AutoShape 310"/>
          <p:cNvCxnSpPr>
            <a:cxnSpLocks noChangeShapeType="1"/>
            <a:stCxn id="433315" idx="3"/>
            <a:endCxn id="433453" idx="3"/>
          </p:cNvCxnSpPr>
          <p:nvPr/>
        </p:nvCxnSpPr>
        <p:spPr bwMode="auto">
          <a:xfrm>
            <a:off x="7772400" y="3276600"/>
            <a:ext cx="1588" cy="914400"/>
          </a:xfrm>
          <a:prstGeom prst="curvedConnector3">
            <a:avLst>
              <a:gd name="adj1" fmla="val 14400000"/>
            </a:avLst>
          </a:prstGeom>
          <a:noFill/>
          <a:ln w="9525">
            <a:solidFill>
              <a:schemeClr val="tx1"/>
            </a:solidFill>
            <a:round/>
            <a:headEnd/>
            <a:tailEnd type="triangle" w="med" len="med"/>
          </a:ln>
          <a:effectLst/>
        </p:spPr>
      </p:cxnSp>
      <p:sp>
        <p:nvSpPr>
          <p:cNvPr id="433463" name="Line 311"/>
          <p:cNvSpPr>
            <a:spLocks noChangeShapeType="1"/>
          </p:cNvSpPr>
          <p:nvPr/>
        </p:nvSpPr>
        <p:spPr bwMode="auto">
          <a:xfrm flipV="1">
            <a:off x="21336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64" name="Text Box 312"/>
          <p:cNvSpPr txBox="1">
            <a:spLocks noChangeArrowheads="1"/>
          </p:cNvSpPr>
          <p:nvPr/>
        </p:nvSpPr>
        <p:spPr bwMode="auto">
          <a:xfrm rot="-3933363">
            <a:off x="1800225" y="4981575"/>
            <a:ext cx="438150" cy="228600"/>
          </a:xfrm>
          <a:prstGeom prst="rect">
            <a:avLst/>
          </a:prstGeom>
          <a:noFill/>
          <a:ln w="9525" algn="ctr">
            <a:noFill/>
            <a:miter lim="800000"/>
            <a:headEnd/>
            <a:tailEnd/>
          </a:ln>
          <a:effectLst/>
        </p:spPr>
        <p:txBody>
          <a:bodyPr wrap="none">
            <a:spAutoFit/>
          </a:bodyPr>
          <a:lstStyle/>
          <a:p>
            <a:r>
              <a:rPr lang="en-US" sz="900"/>
              <a:t>MAR</a:t>
            </a:r>
          </a:p>
        </p:txBody>
      </p:sp>
      <p:sp>
        <p:nvSpPr>
          <p:cNvPr id="433465" name="Line 313"/>
          <p:cNvSpPr>
            <a:spLocks noChangeShapeType="1"/>
          </p:cNvSpPr>
          <p:nvPr/>
        </p:nvSpPr>
        <p:spPr bwMode="auto">
          <a:xfrm flipV="1">
            <a:off x="22860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66" name="Text Box 314"/>
          <p:cNvSpPr txBox="1">
            <a:spLocks noChangeArrowheads="1"/>
          </p:cNvSpPr>
          <p:nvPr/>
        </p:nvSpPr>
        <p:spPr bwMode="auto">
          <a:xfrm rot="-3933363">
            <a:off x="1949450" y="4981575"/>
            <a:ext cx="444500" cy="228600"/>
          </a:xfrm>
          <a:prstGeom prst="rect">
            <a:avLst/>
          </a:prstGeom>
          <a:noFill/>
          <a:ln w="9525" algn="ctr">
            <a:noFill/>
            <a:miter lim="800000"/>
            <a:headEnd/>
            <a:tailEnd/>
          </a:ln>
          <a:effectLst/>
        </p:spPr>
        <p:txBody>
          <a:bodyPr wrap="none">
            <a:spAutoFit/>
          </a:bodyPr>
          <a:lstStyle/>
          <a:p>
            <a:r>
              <a:rPr lang="en-US" sz="900"/>
              <a:t>MDR</a:t>
            </a:r>
          </a:p>
        </p:txBody>
      </p:sp>
      <p:sp>
        <p:nvSpPr>
          <p:cNvPr id="433467" name="Line 315"/>
          <p:cNvSpPr>
            <a:spLocks noChangeShapeType="1"/>
          </p:cNvSpPr>
          <p:nvPr/>
        </p:nvSpPr>
        <p:spPr bwMode="auto">
          <a:xfrm flipV="1">
            <a:off x="24384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68" name="Text Box 316"/>
          <p:cNvSpPr txBox="1">
            <a:spLocks noChangeArrowheads="1"/>
          </p:cNvSpPr>
          <p:nvPr/>
        </p:nvSpPr>
        <p:spPr bwMode="auto">
          <a:xfrm rot="-3933363">
            <a:off x="2035175" y="4981575"/>
            <a:ext cx="577850" cy="228600"/>
          </a:xfrm>
          <a:prstGeom prst="rect">
            <a:avLst/>
          </a:prstGeom>
          <a:noFill/>
          <a:ln w="9525" algn="ctr">
            <a:noFill/>
            <a:miter lim="800000"/>
            <a:headEnd/>
            <a:tailEnd/>
          </a:ln>
          <a:effectLst/>
        </p:spPr>
        <p:txBody>
          <a:bodyPr wrap="none">
            <a:spAutoFit/>
          </a:bodyPr>
          <a:lstStyle/>
          <a:p>
            <a:r>
              <a:rPr lang="en-US" sz="900"/>
              <a:t>MemEn</a:t>
            </a:r>
          </a:p>
        </p:txBody>
      </p:sp>
      <p:sp>
        <p:nvSpPr>
          <p:cNvPr id="433469" name="Line 317"/>
          <p:cNvSpPr>
            <a:spLocks noChangeShapeType="1"/>
          </p:cNvSpPr>
          <p:nvPr/>
        </p:nvSpPr>
        <p:spPr bwMode="auto">
          <a:xfrm flipV="1">
            <a:off x="25908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70" name="Text Box 318"/>
          <p:cNvSpPr txBox="1">
            <a:spLocks noChangeArrowheads="1"/>
          </p:cNvSpPr>
          <p:nvPr/>
        </p:nvSpPr>
        <p:spPr bwMode="auto">
          <a:xfrm rot="-3933363">
            <a:off x="2162175" y="4981575"/>
            <a:ext cx="628650" cy="228600"/>
          </a:xfrm>
          <a:prstGeom prst="rect">
            <a:avLst/>
          </a:prstGeom>
          <a:noFill/>
          <a:ln w="9525" algn="ctr">
            <a:noFill/>
            <a:miter lim="800000"/>
            <a:headEnd/>
            <a:tailEnd/>
          </a:ln>
          <a:effectLst/>
        </p:spPr>
        <p:txBody>
          <a:bodyPr wrap="none">
            <a:spAutoFit/>
          </a:bodyPr>
          <a:lstStyle/>
          <a:p>
            <a:r>
              <a:rPr lang="en-US" sz="900"/>
              <a:t>MemRW</a:t>
            </a:r>
          </a:p>
        </p:txBody>
      </p:sp>
      <p:sp>
        <p:nvSpPr>
          <p:cNvPr id="433471" name="Line 319"/>
          <p:cNvSpPr>
            <a:spLocks noChangeShapeType="1"/>
          </p:cNvSpPr>
          <p:nvPr/>
        </p:nvSpPr>
        <p:spPr bwMode="auto">
          <a:xfrm flipV="1">
            <a:off x="27432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72" name="Text Box 320"/>
          <p:cNvSpPr txBox="1">
            <a:spLocks noChangeArrowheads="1"/>
          </p:cNvSpPr>
          <p:nvPr/>
        </p:nvSpPr>
        <p:spPr bwMode="auto">
          <a:xfrm rot="-3933363">
            <a:off x="2336800" y="4981575"/>
            <a:ext cx="584200" cy="228600"/>
          </a:xfrm>
          <a:prstGeom prst="rect">
            <a:avLst/>
          </a:prstGeom>
          <a:noFill/>
          <a:ln w="9525" algn="ctr">
            <a:noFill/>
            <a:miter lim="800000"/>
            <a:headEnd/>
            <a:tailEnd/>
          </a:ln>
          <a:effectLst/>
        </p:spPr>
        <p:txBody>
          <a:bodyPr wrap="none">
            <a:spAutoFit/>
          </a:bodyPr>
          <a:lstStyle/>
          <a:p>
            <a:r>
              <a:rPr lang="en-US" sz="900"/>
              <a:t>RegRW</a:t>
            </a:r>
          </a:p>
        </p:txBody>
      </p:sp>
      <p:sp>
        <p:nvSpPr>
          <p:cNvPr id="433473" name="Line 321"/>
          <p:cNvSpPr>
            <a:spLocks noChangeShapeType="1"/>
          </p:cNvSpPr>
          <p:nvPr/>
        </p:nvSpPr>
        <p:spPr bwMode="auto">
          <a:xfrm flipV="1">
            <a:off x="28956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74" name="Text Box 322"/>
          <p:cNvSpPr txBox="1">
            <a:spLocks noChangeArrowheads="1"/>
          </p:cNvSpPr>
          <p:nvPr/>
        </p:nvSpPr>
        <p:spPr bwMode="auto">
          <a:xfrm rot="-3933363">
            <a:off x="2651125" y="4981575"/>
            <a:ext cx="260350" cy="228600"/>
          </a:xfrm>
          <a:prstGeom prst="rect">
            <a:avLst/>
          </a:prstGeom>
          <a:noFill/>
          <a:ln w="9525" algn="ctr">
            <a:noFill/>
            <a:miter lim="800000"/>
            <a:headEnd/>
            <a:tailEnd/>
          </a:ln>
          <a:effectLst/>
        </p:spPr>
        <p:txBody>
          <a:bodyPr wrap="none">
            <a:spAutoFit/>
          </a:bodyPr>
          <a:lstStyle/>
          <a:p>
            <a:r>
              <a:rPr lang="en-US" sz="900"/>
              <a:t>A</a:t>
            </a:r>
          </a:p>
        </p:txBody>
      </p:sp>
      <p:sp>
        <p:nvSpPr>
          <p:cNvPr id="433475" name="Line 323"/>
          <p:cNvSpPr>
            <a:spLocks noChangeShapeType="1"/>
          </p:cNvSpPr>
          <p:nvPr/>
        </p:nvSpPr>
        <p:spPr bwMode="auto">
          <a:xfrm flipV="1">
            <a:off x="30480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76" name="Text Box 324"/>
          <p:cNvSpPr txBox="1">
            <a:spLocks noChangeArrowheads="1"/>
          </p:cNvSpPr>
          <p:nvPr/>
        </p:nvSpPr>
        <p:spPr bwMode="auto">
          <a:xfrm rot="-3933363">
            <a:off x="2803525" y="4979988"/>
            <a:ext cx="260350" cy="228600"/>
          </a:xfrm>
          <a:prstGeom prst="rect">
            <a:avLst/>
          </a:prstGeom>
          <a:noFill/>
          <a:ln w="9525" algn="ctr">
            <a:noFill/>
            <a:miter lim="800000"/>
            <a:headEnd/>
            <a:tailEnd/>
          </a:ln>
          <a:effectLst/>
        </p:spPr>
        <p:txBody>
          <a:bodyPr wrap="none">
            <a:spAutoFit/>
          </a:bodyPr>
          <a:lstStyle/>
          <a:p>
            <a:r>
              <a:rPr lang="en-US" sz="900"/>
              <a:t>B</a:t>
            </a:r>
          </a:p>
        </p:txBody>
      </p:sp>
      <p:grpSp>
        <p:nvGrpSpPr>
          <p:cNvPr id="433477" name="Group 325"/>
          <p:cNvGrpSpPr>
            <a:grpSpLocks/>
          </p:cNvGrpSpPr>
          <p:nvPr/>
        </p:nvGrpSpPr>
        <p:grpSpPr bwMode="auto">
          <a:xfrm>
            <a:off x="2889250" y="4267200"/>
            <a:ext cx="539750" cy="1482725"/>
            <a:chOff x="2060" y="2688"/>
            <a:chExt cx="340" cy="934"/>
          </a:xfrm>
        </p:grpSpPr>
        <p:sp>
          <p:nvSpPr>
            <p:cNvPr id="433478" name="Line 326"/>
            <p:cNvSpPr>
              <a:spLocks noChangeShapeType="1"/>
            </p:cNvSpPr>
            <p:nvPr/>
          </p:nvSpPr>
          <p:spPr bwMode="auto">
            <a:xfrm flipV="1">
              <a:off x="2256"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79" name="Text Box 327"/>
            <p:cNvSpPr txBox="1">
              <a:spLocks noChangeArrowheads="1"/>
            </p:cNvSpPr>
            <p:nvPr/>
          </p:nvSpPr>
          <p:spPr bwMode="auto">
            <a:xfrm rot="-3933363">
              <a:off x="1825" y="3244"/>
              <a:ext cx="613" cy="144"/>
            </a:xfrm>
            <a:prstGeom prst="rect">
              <a:avLst/>
            </a:prstGeom>
            <a:noFill/>
            <a:ln w="9525" algn="ctr">
              <a:noFill/>
              <a:miter lim="800000"/>
              <a:headEnd/>
              <a:tailEnd/>
            </a:ln>
            <a:effectLst/>
          </p:spPr>
          <p:txBody>
            <a:bodyPr>
              <a:spAutoFit/>
            </a:bodyPr>
            <a:lstStyle/>
            <a:p>
              <a:r>
                <a:rPr lang="en-US" sz="900"/>
                <a:t>ALUOp[2]</a:t>
              </a:r>
            </a:p>
          </p:txBody>
        </p:sp>
      </p:grpSp>
      <p:grpSp>
        <p:nvGrpSpPr>
          <p:cNvPr id="433480" name="Group 328"/>
          <p:cNvGrpSpPr>
            <a:grpSpLocks/>
          </p:cNvGrpSpPr>
          <p:nvPr/>
        </p:nvGrpSpPr>
        <p:grpSpPr bwMode="auto">
          <a:xfrm>
            <a:off x="3429000" y="4267200"/>
            <a:ext cx="457200" cy="957263"/>
            <a:chOff x="2208" y="2688"/>
            <a:chExt cx="288" cy="603"/>
          </a:xfrm>
        </p:grpSpPr>
        <p:sp>
          <p:nvSpPr>
            <p:cNvPr id="433481" name="Line 329"/>
            <p:cNvSpPr>
              <a:spLocks noChangeShapeType="1"/>
            </p:cNvSpPr>
            <p:nvPr/>
          </p:nvSpPr>
          <p:spPr bwMode="auto">
            <a:xfrm flipV="1">
              <a:off x="2352"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82" name="Text Box 330"/>
            <p:cNvSpPr txBox="1">
              <a:spLocks noChangeArrowheads="1"/>
            </p:cNvSpPr>
            <p:nvPr/>
          </p:nvSpPr>
          <p:spPr bwMode="auto">
            <a:xfrm rot="-3933363">
              <a:off x="2198" y="3137"/>
              <a:ext cx="164" cy="144"/>
            </a:xfrm>
            <a:prstGeom prst="rect">
              <a:avLst/>
            </a:prstGeom>
            <a:noFill/>
            <a:ln w="9525" algn="ctr">
              <a:noFill/>
              <a:miter lim="800000"/>
              <a:headEnd/>
              <a:tailEnd/>
            </a:ln>
            <a:effectLst/>
          </p:spPr>
          <p:txBody>
            <a:bodyPr wrap="none">
              <a:spAutoFit/>
            </a:bodyPr>
            <a:lstStyle/>
            <a:p>
              <a:r>
                <a:rPr lang="en-US" sz="900"/>
                <a:t>S</a:t>
              </a:r>
            </a:p>
          </p:txBody>
        </p:sp>
      </p:grpSp>
      <p:grpSp>
        <p:nvGrpSpPr>
          <p:cNvPr id="433483" name="Group 331"/>
          <p:cNvGrpSpPr>
            <a:grpSpLocks/>
          </p:cNvGrpSpPr>
          <p:nvPr/>
        </p:nvGrpSpPr>
        <p:grpSpPr bwMode="auto">
          <a:xfrm>
            <a:off x="3581400" y="4267200"/>
            <a:ext cx="457200" cy="1130300"/>
            <a:chOff x="2304" y="2688"/>
            <a:chExt cx="288" cy="712"/>
          </a:xfrm>
        </p:grpSpPr>
        <p:sp>
          <p:nvSpPr>
            <p:cNvPr id="433484" name="Line 332"/>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85" name="Text Box 333"/>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SHFT[3]</a:t>
              </a:r>
            </a:p>
          </p:txBody>
        </p:sp>
      </p:grpSp>
      <p:sp>
        <p:nvSpPr>
          <p:cNvPr id="433486" name="Line 334"/>
          <p:cNvSpPr>
            <a:spLocks noChangeShapeType="1"/>
          </p:cNvSpPr>
          <p:nvPr/>
        </p:nvSpPr>
        <p:spPr bwMode="auto">
          <a:xfrm flipV="1">
            <a:off x="335915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87" name="Text Box 335"/>
          <p:cNvSpPr txBox="1">
            <a:spLocks noChangeArrowheads="1"/>
          </p:cNvSpPr>
          <p:nvPr/>
        </p:nvSpPr>
        <p:spPr bwMode="auto">
          <a:xfrm rot="-3933363">
            <a:off x="2675731" y="5149057"/>
            <a:ext cx="973137" cy="228600"/>
          </a:xfrm>
          <a:prstGeom prst="rect">
            <a:avLst/>
          </a:prstGeom>
          <a:noFill/>
          <a:ln w="9525" algn="ctr">
            <a:noFill/>
            <a:miter lim="800000"/>
            <a:headEnd/>
            <a:tailEnd/>
          </a:ln>
          <a:effectLst/>
        </p:spPr>
        <p:txBody>
          <a:bodyPr>
            <a:spAutoFit/>
          </a:bodyPr>
          <a:lstStyle/>
          <a:p>
            <a:r>
              <a:rPr lang="en-US" sz="900"/>
              <a:t>ALUOp[1]</a:t>
            </a:r>
          </a:p>
        </p:txBody>
      </p:sp>
      <p:sp>
        <p:nvSpPr>
          <p:cNvPr id="433488" name="Line 336"/>
          <p:cNvSpPr>
            <a:spLocks noChangeShapeType="1"/>
          </p:cNvSpPr>
          <p:nvPr/>
        </p:nvSpPr>
        <p:spPr bwMode="auto">
          <a:xfrm flipV="1">
            <a:off x="351155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89" name="Text Box 337"/>
          <p:cNvSpPr txBox="1">
            <a:spLocks noChangeArrowheads="1"/>
          </p:cNvSpPr>
          <p:nvPr/>
        </p:nvSpPr>
        <p:spPr bwMode="auto">
          <a:xfrm rot="-3933363">
            <a:off x="2828131" y="5149057"/>
            <a:ext cx="973137" cy="228600"/>
          </a:xfrm>
          <a:prstGeom prst="rect">
            <a:avLst/>
          </a:prstGeom>
          <a:noFill/>
          <a:ln w="9525" algn="ctr">
            <a:noFill/>
            <a:miter lim="800000"/>
            <a:headEnd/>
            <a:tailEnd/>
          </a:ln>
          <a:effectLst/>
        </p:spPr>
        <p:txBody>
          <a:bodyPr>
            <a:spAutoFit/>
          </a:bodyPr>
          <a:lstStyle/>
          <a:p>
            <a:r>
              <a:rPr lang="en-US" sz="900"/>
              <a:t>ALUOp[0]</a:t>
            </a:r>
          </a:p>
        </p:txBody>
      </p:sp>
      <p:grpSp>
        <p:nvGrpSpPr>
          <p:cNvPr id="433490" name="Group 338"/>
          <p:cNvGrpSpPr>
            <a:grpSpLocks/>
          </p:cNvGrpSpPr>
          <p:nvPr/>
        </p:nvGrpSpPr>
        <p:grpSpPr bwMode="auto">
          <a:xfrm>
            <a:off x="3733800" y="4267200"/>
            <a:ext cx="457200" cy="1130300"/>
            <a:chOff x="2304" y="2688"/>
            <a:chExt cx="288" cy="712"/>
          </a:xfrm>
        </p:grpSpPr>
        <p:sp>
          <p:nvSpPr>
            <p:cNvPr id="433491" name="Line 339"/>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92" name="Text Box 340"/>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SHFT[2]</a:t>
              </a:r>
            </a:p>
          </p:txBody>
        </p:sp>
      </p:grpSp>
      <p:grpSp>
        <p:nvGrpSpPr>
          <p:cNvPr id="433493" name="Group 341"/>
          <p:cNvGrpSpPr>
            <a:grpSpLocks/>
          </p:cNvGrpSpPr>
          <p:nvPr/>
        </p:nvGrpSpPr>
        <p:grpSpPr bwMode="auto">
          <a:xfrm>
            <a:off x="3886200" y="4267200"/>
            <a:ext cx="457200" cy="1130300"/>
            <a:chOff x="2304" y="2688"/>
            <a:chExt cx="288" cy="712"/>
          </a:xfrm>
        </p:grpSpPr>
        <p:sp>
          <p:nvSpPr>
            <p:cNvPr id="433494" name="Line 342"/>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95" name="Text Box 343"/>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SHFT[1]</a:t>
              </a:r>
            </a:p>
          </p:txBody>
        </p:sp>
      </p:grpSp>
      <p:grpSp>
        <p:nvGrpSpPr>
          <p:cNvPr id="433496" name="Group 344"/>
          <p:cNvGrpSpPr>
            <a:grpSpLocks/>
          </p:cNvGrpSpPr>
          <p:nvPr/>
        </p:nvGrpSpPr>
        <p:grpSpPr bwMode="auto">
          <a:xfrm>
            <a:off x="4038600" y="4267200"/>
            <a:ext cx="457200" cy="1130300"/>
            <a:chOff x="2304" y="2688"/>
            <a:chExt cx="288" cy="712"/>
          </a:xfrm>
        </p:grpSpPr>
        <p:sp>
          <p:nvSpPr>
            <p:cNvPr id="433497" name="Line 345"/>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498" name="Text Box 346"/>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SHFT[0]</a:t>
              </a:r>
            </a:p>
          </p:txBody>
        </p:sp>
      </p:grpSp>
      <p:grpSp>
        <p:nvGrpSpPr>
          <p:cNvPr id="433499" name="Group 347"/>
          <p:cNvGrpSpPr>
            <a:grpSpLocks/>
          </p:cNvGrpSpPr>
          <p:nvPr/>
        </p:nvGrpSpPr>
        <p:grpSpPr bwMode="auto">
          <a:xfrm>
            <a:off x="4343400" y="4267200"/>
            <a:ext cx="457200" cy="1195388"/>
            <a:chOff x="2304" y="2688"/>
            <a:chExt cx="288" cy="753"/>
          </a:xfrm>
        </p:grpSpPr>
        <p:sp>
          <p:nvSpPr>
            <p:cNvPr id="433500" name="Line 348"/>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3501" name="Text Box 349"/>
            <p:cNvSpPr txBox="1">
              <a:spLocks noChangeArrowheads="1"/>
            </p:cNvSpPr>
            <p:nvPr/>
          </p:nvSpPr>
          <p:spPr bwMode="auto">
            <a:xfrm rot="-3933363">
              <a:off x="2142" y="3135"/>
              <a:ext cx="468" cy="144"/>
            </a:xfrm>
            <a:prstGeom prst="rect">
              <a:avLst/>
            </a:prstGeom>
            <a:noFill/>
            <a:ln w="9525" algn="ctr">
              <a:noFill/>
              <a:miter lim="800000"/>
              <a:headEnd/>
              <a:tailEnd/>
            </a:ln>
            <a:effectLst/>
          </p:spPr>
          <p:txBody>
            <a:bodyPr wrap="none">
              <a:spAutoFit/>
            </a:bodyPr>
            <a:lstStyle/>
            <a:p>
              <a:r>
                <a:rPr lang="en-US" sz="900"/>
                <a:t>BusEn[3:0]</a:t>
              </a:r>
            </a:p>
          </p:txBody>
        </p:sp>
      </p:grpSp>
      <p:sp>
        <p:nvSpPr>
          <p:cNvPr id="433502" name="Rectangle 350"/>
          <p:cNvSpPr>
            <a:spLocks noChangeArrowheads="1"/>
          </p:cNvSpPr>
          <p:nvPr/>
        </p:nvSpPr>
        <p:spPr bwMode="auto">
          <a:xfrm>
            <a:off x="4876800"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03" name="Rectangle 351"/>
          <p:cNvSpPr>
            <a:spLocks noChangeArrowheads="1"/>
          </p:cNvSpPr>
          <p:nvPr/>
        </p:nvSpPr>
        <p:spPr bwMode="auto">
          <a:xfrm>
            <a:off x="5029200"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04" name="Rectangle 352"/>
          <p:cNvSpPr>
            <a:spLocks noChangeArrowheads="1"/>
          </p:cNvSpPr>
          <p:nvPr/>
        </p:nvSpPr>
        <p:spPr bwMode="auto">
          <a:xfrm>
            <a:off x="4876800"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05" name="Rectangle 353"/>
          <p:cNvSpPr>
            <a:spLocks noChangeArrowheads="1"/>
          </p:cNvSpPr>
          <p:nvPr/>
        </p:nvSpPr>
        <p:spPr bwMode="auto">
          <a:xfrm>
            <a:off x="5029200"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06" name="Rectangle 354"/>
          <p:cNvSpPr>
            <a:spLocks noChangeArrowheads="1"/>
          </p:cNvSpPr>
          <p:nvPr/>
        </p:nvSpPr>
        <p:spPr bwMode="auto">
          <a:xfrm>
            <a:off x="4876800"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07" name="Rectangle 355"/>
          <p:cNvSpPr>
            <a:spLocks noChangeArrowheads="1"/>
          </p:cNvSpPr>
          <p:nvPr/>
        </p:nvSpPr>
        <p:spPr bwMode="auto">
          <a:xfrm>
            <a:off x="5029200"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08" name="Rectangle 356"/>
          <p:cNvSpPr>
            <a:spLocks noChangeArrowheads="1"/>
          </p:cNvSpPr>
          <p:nvPr/>
        </p:nvSpPr>
        <p:spPr bwMode="auto">
          <a:xfrm>
            <a:off x="4876800"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09" name="Rectangle 357"/>
          <p:cNvSpPr>
            <a:spLocks noChangeArrowheads="1"/>
          </p:cNvSpPr>
          <p:nvPr/>
        </p:nvSpPr>
        <p:spPr bwMode="auto">
          <a:xfrm>
            <a:off x="5029200"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0" name="Rectangle 358"/>
          <p:cNvSpPr>
            <a:spLocks noChangeArrowheads="1"/>
          </p:cNvSpPr>
          <p:nvPr/>
        </p:nvSpPr>
        <p:spPr bwMode="auto">
          <a:xfrm>
            <a:off x="4876800"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1" name="Rectangle 359"/>
          <p:cNvSpPr>
            <a:spLocks noChangeArrowheads="1"/>
          </p:cNvSpPr>
          <p:nvPr/>
        </p:nvSpPr>
        <p:spPr bwMode="auto">
          <a:xfrm>
            <a:off x="5029200"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2" name="Rectangle 360"/>
          <p:cNvSpPr>
            <a:spLocks noChangeArrowheads="1"/>
          </p:cNvSpPr>
          <p:nvPr/>
        </p:nvSpPr>
        <p:spPr bwMode="auto">
          <a:xfrm>
            <a:off x="4876800"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3" name="Rectangle 361"/>
          <p:cNvSpPr>
            <a:spLocks noChangeArrowheads="1"/>
          </p:cNvSpPr>
          <p:nvPr/>
        </p:nvSpPr>
        <p:spPr bwMode="auto">
          <a:xfrm>
            <a:off x="5029200"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4" name="Rectangle 362"/>
          <p:cNvSpPr>
            <a:spLocks noChangeArrowheads="1"/>
          </p:cNvSpPr>
          <p:nvPr/>
        </p:nvSpPr>
        <p:spPr bwMode="auto">
          <a:xfrm>
            <a:off x="4876800"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5" name="Rectangle 363"/>
          <p:cNvSpPr>
            <a:spLocks noChangeArrowheads="1"/>
          </p:cNvSpPr>
          <p:nvPr/>
        </p:nvSpPr>
        <p:spPr bwMode="auto">
          <a:xfrm>
            <a:off x="5029200"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6" name="Rectangle 364"/>
          <p:cNvSpPr>
            <a:spLocks noChangeArrowheads="1"/>
          </p:cNvSpPr>
          <p:nvPr/>
        </p:nvSpPr>
        <p:spPr bwMode="auto">
          <a:xfrm>
            <a:off x="4876800"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7" name="Rectangle 365"/>
          <p:cNvSpPr>
            <a:spLocks noChangeArrowheads="1"/>
          </p:cNvSpPr>
          <p:nvPr/>
        </p:nvSpPr>
        <p:spPr bwMode="auto">
          <a:xfrm>
            <a:off x="5029200"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8" name="Rectangle 366"/>
          <p:cNvSpPr>
            <a:spLocks noChangeArrowheads="1"/>
          </p:cNvSpPr>
          <p:nvPr/>
        </p:nvSpPr>
        <p:spPr bwMode="auto">
          <a:xfrm>
            <a:off x="4876800"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19" name="Rectangle 367"/>
          <p:cNvSpPr>
            <a:spLocks noChangeArrowheads="1"/>
          </p:cNvSpPr>
          <p:nvPr/>
        </p:nvSpPr>
        <p:spPr bwMode="auto">
          <a:xfrm>
            <a:off x="5029200"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0" name="Rectangle 368"/>
          <p:cNvSpPr>
            <a:spLocks noChangeArrowheads="1"/>
          </p:cNvSpPr>
          <p:nvPr/>
        </p:nvSpPr>
        <p:spPr bwMode="auto">
          <a:xfrm>
            <a:off x="4876800"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1" name="Rectangle 369"/>
          <p:cNvSpPr>
            <a:spLocks noChangeArrowheads="1"/>
          </p:cNvSpPr>
          <p:nvPr/>
        </p:nvSpPr>
        <p:spPr bwMode="auto">
          <a:xfrm>
            <a:off x="5029200"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2" name="Rectangle 370"/>
          <p:cNvSpPr>
            <a:spLocks noChangeArrowheads="1"/>
          </p:cNvSpPr>
          <p:nvPr/>
        </p:nvSpPr>
        <p:spPr bwMode="auto">
          <a:xfrm>
            <a:off x="4876800"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3" name="Rectangle 371"/>
          <p:cNvSpPr>
            <a:spLocks noChangeArrowheads="1"/>
          </p:cNvSpPr>
          <p:nvPr/>
        </p:nvSpPr>
        <p:spPr bwMode="auto">
          <a:xfrm>
            <a:off x="5029200"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4" name="Rectangle 372"/>
          <p:cNvSpPr>
            <a:spLocks noChangeArrowheads="1"/>
          </p:cNvSpPr>
          <p:nvPr/>
        </p:nvSpPr>
        <p:spPr bwMode="auto">
          <a:xfrm>
            <a:off x="4876800"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5" name="Rectangle 373"/>
          <p:cNvSpPr>
            <a:spLocks noChangeArrowheads="1"/>
          </p:cNvSpPr>
          <p:nvPr/>
        </p:nvSpPr>
        <p:spPr bwMode="auto">
          <a:xfrm>
            <a:off x="5029200"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6" name="Rectangle 374"/>
          <p:cNvSpPr>
            <a:spLocks noChangeArrowheads="1"/>
          </p:cNvSpPr>
          <p:nvPr/>
        </p:nvSpPr>
        <p:spPr bwMode="auto">
          <a:xfrm>
            <a:off x="4876800"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7" name="Rectangle 375"/>
          <p:cNvSpPr>
            <a:spLocks noChangeArrowheads="1"/>
          </p:cNvSpPr>
          <p:nvPr/>
        </p:nvSpPr>
        <p:spPr bwMode="auto">
          <a:xfrm>
            <a:off x="5029200"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8" name="Rectangle 376"/>
          <p:cNvSpPr>
            <a:spLocks noChangeArrowheads="1"/>
          </p:cNvSpPr>
          <p:nvPr/>
        </p:nvSpPr>
        <p:spPr bwMode="auto">
          <a:xfrm>
            <a:off x="5183188"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29" name="Rectangle 377"/>
          <p:cNvSpPr>
            <a:spLocks noChangeArrowheads="1"/>
          </p:cNvSpPr>
          <p:nvPr/>
        </p:nvSpPr>
        <p:spPr bwMode="auto">
          <a:xfrm>
            <a:off x="5335588"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0" name="Rectangle 378"/>
          <p:cNvSpPr>
            <a:spLocks noChangeArrowheads="1"/>
          </p:cNvSpPr>
          <p:nvPr/>
        </p:nvSpPr>
        <p:spPr bwMode="auto">
          <a:xfrm>
            <a:off x="5183188"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1" name="Rectangle 379"/>
          <p:cNvSpPr>
            <a:spLocks noChangeArrowheads="1"/>
          </p:cNvSpPr>
          <p:nvPr/>
        </p:nvSpPr>
        <p:spPr bwMode="auto">
          <a:xfrm>
            <a:off x="5335588"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2" name="Rectangle 380"/>
          <p:cNvSpPr>
            <a:spLocks noChangeArrowheads="1"/>
          </p:cNvSpPr>
          <p:nvPr/>
        </p:nvSpPr>
        <p:spPr bwMode="auto">
          <a:xfrm>
            <a:off x="5183188"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3" name="Rectangle 381"/>
          <p:cNvSpPr>
            <a:spLocks noChangeArrowheads="1"/>
          </p:cNvSpPr>
          <p:nvPr/>
        </p:nvSpPr>
        <p:spPr bwMode="auto">
          <a:xfrm>
            <a:off x="5335588"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4" name="Rectangle 382"/>
          <p:cNvSpPr>
            <a:spLocks noChangeArrowheads="1"/>
          </p:cNvSpPr>
          <p:nvPr/>
        </p:nvSpPr>
        <p:spPr bwMode="auto">
          <a:xfrm>
            <a:off x="5183188"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5" name="Rectangle 383"/>
          <p:cNvSpPr>
            <a:spLocks noChangeArrowheads="1"/>
          </p:cNvSpPr>
          <p:nvPr/>
        </p:nvSpPr>
        <p:spPr bwMode="auto">
          <a:xfrm>
            <a:off x="5335588"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6" name="Rectangle 384"/>
          <p:cNvSpPr>
            <a:spLocks noChangeArrowheads="1"/>
          </p:cNvSpPr>
          <p:nvPr/>
        </p:nvSpPr>
        <p:spPr bwMode="auto">
          <a:xfrm>
            <a:off x="5183188"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7" name="Rectangle 385"/>
          <p:cNvSpPr>
            <a:spLocks noChangeArrowheads="1"/>
          </p:cNvSpPr>
          <p:nvPr/>
        </p:nvSpPr>
        <p:spPr bwMode="auto">
          <a:xfrm>
            <a:off x="5335588"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8" name="Rectangle 386"/>
          <p:cNvSpPr>
            <a:spLocks noChangeArrowheads="1"/>
          </p:cNvSpPr>
          <p:nvPr/>
        </p:nvSpPr>
        <p:spPr bwMode="auto">
          <a:xfrm>
            <a:off x="5183188"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39" name="Rectangle 387"/>
          <p:cNvSpPr>
            <a:spLocks noChangeArrowheads="1"/>
          </p:cNvSpPr>
          <p:nvPr/>
        </p:nvSpPr>
        <p:spPr bwMode="auto">
          <a:xfrm>
            <a:off x="5335588"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0" name="Rectangle 388"/>
          <p:cNvSpPr>
            <a:spLocks noChangeArrowheads="1"/>
          </p:cNvSpPr>
          <p:nvPr/>
        </p:nvSpPr>
        <p:spPr bwMode="auto">
          <a:xfrm>
            <a:off x="5183188"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1" name="Rectangle 389"/>
          <p:cNvSpPr>
            <a:spLocks noChangeArrowheads="1"/>
          </p:cNvSpPr>
          <p:nvPr/>
        </p:nvSpPr>
        <p:spPr bwMode="auto">
          <a:xfrm>
            <a:off x="5335588"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2" name="Rectangle 390"/>
          <p:cNvSpPr>
            <a:spLocks noChangeArrowheads="1"/>
          </p:cNvSpPr>
          <p:nvPr/>
        </p:nvSpPr>
        <p:spPr bwMode="auto">
          <a:xfrm>
            <a:off x="5183188"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3" name="Rectangle 391"/>
          <p:cNvSpPr>
            <a:spLocks noChangeArrowheads="1"/>
          </p:cNvSpPr>
          <p:nvPr/>
        </p:nvSpPr>
        <p:spPr bwMode="auto">
          <a:xfrm>
            <a:off x="5335588"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4" name="Rectangle 392"/>
          <p:cNvSpPr>
            <a:spLocks noChangeArrowheads="1"/>
          </p:cNvSpPr>
          <p:nvPr/>
        </p:nvSpPr>
        <p:spPr bwMode="auto">
          <a:xfrm>
            <a:off x="5183188"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5" name="Rectangle 393"/>
          <p:cNvSpPr>
            <a:spLocks noChangeArrowheads="1"/>
          </p:cNvSpPr>
          <p:nvPr/>
        </p:nvSpPr>
        <p:spPr bwMode="auto">
          <a:xfrm>
            <a:off x="5335588"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6" name="Rectangle 394"/>
          <p:cNvSpPr>
            <a:spLocks noChangeArrowheads="1"/>
          </p:cNvSpPr>
          <p:nvPr/>
        </p:nvSpPr>
        <p:spPr bwMode="auto">
          <a:xfrm>
            <a:off x="5183188"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7" name="Rectangle 395"/>
          <p:cNvSpPr>
            <a:spLocks noChangeArrowheads="1"/>
          </p:cNvSpPr>
          <p:nvPr/>
        </p:nvSpPr>
        <p:spPr bwMode="auto">
          <a:xfrm>
            <a:off x="5335588"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8" name="Rectangle 396"/>
          <p:cNvSpPr>
            <a:spLocks noChangeArrowheads="1"/>
          </p:cNvSpPr>
          <p:nvPr/>
        </p:nvSpPr>
        <p:spPr bwMode="auto">
          <a:xfrm>
            <a:off x="5183188"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49" name="Rectangle 397"/>
          <p:cNvSpPr>
            <a:spLocks noChangeArrowheads="1"/>
          </p:cNvSpPr>
          <p:nvPr/>
        </p:nvSpPr>
        <p:spPr bwMode="auto">
          <a:xfrm>
            <a:off x="5335588"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0" name="Rectangle 398"/>
          <p:cNvSpPr>
            <a:spLocks noChangeArrowheads="1"/>
          </p:cNvSpPr>
          <p:nvPr/>
        </p:nvSpPr>
        <p:spPr bwMode="auto">
          <a:xfrm>
            <a:off x="5183188"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1" name="Rectangle 399"/>
          <p:cNvSpPr>
            <a:spLocks noChangeArrowheads="1"/>
          </p:cNvSpPr>
          <p:nvPr/>
        </p:nvSpPr>
        <p:spPr bwMode="auto">
          <a:xfrm>
            <a:off x="5335588"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2" name="Rectangle 400"/>
          <p:cNvSpPr>
            <a:spLocks noChangeArrowheads="1"/>
          </p:cNvSpPr>
          <p:nvPr/>
        </p:nvSpPr>
        <p:spPr bwMode="auto">
          <a:xfrm>
            <a:off x="5183188"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3" name="Rectangle 401"/>
          <p:cNvSpPr>
            <a:spLocks noChangeArrowheads="1"/>
          </p:cNvSpPr>
          <p:nvPr/>
        </p:nvSpPr>
        <p:spPr bwMode="auto">
          <a:xfrm>
            <a:off x="5335588"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4" name="Rectangle 402"/>
          <p:cNvSpPr>
            <a:spLocks noChangeArrowheads="1"/>
          </p:cNvSpPr>
          <p:nvPr/>
        </p:nvSpPr>
        <p:spPr bwMode="auto">
          <a:xfrm>
            <a:off x="5489575"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5" name="Rectangle 403"/>
          <p:cNvSpPr>
            <a:spLocks noChangeArrowheads="1"/>
          </p:cNvSpPr>
          <p:nvPr/>
        </p:nvSpPr>
        <p:spPr bwMode="auto">
          <a:xfrm>
            <a:off x="5641975"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6" name="Rectangle 404"/>
          <p:cNvSpPr>
            <a:spLocks noChangeArrowheads="1"/>
          </p:cNvSpPr>
          <p:nvPr/>
        </p:nvSpPr>
        <p:spPr bwMode="auto">
          <a:xfrm>
            <a:off x="5489575"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7" name="Rectangle 405"/>
          <p:cNvSpPr>
            <a:spLocks noChangeArrowheads="1"/>
          </p:cNvSpPr>
          <p:nvPr/>
        </p:nvSpPr>
        <p:spPr bwMode="auto">
          <a:xfrm>
            <a:off x="5641975"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8" name="Rectangle 406"/>
          <p:cNvSpPr>
            <a:spLocks noChangeArrowheads="1"/>
          </p:cNvSpPr>
          <p:nvPr/>
        </p:nvSpPr>
        <p:spPr bwMode="auto">
          <a:xfrm>
            <a:off x="5489575"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59" name="Rectangle 407"/>
          <p:cNvSpPr>
            <a:spLocks noChangeArrowheads="1"/>
          </p:cNvSpPr>
          <p:nvPr/>
        </p:nvSpPr>
        <p:spPr bwMode="auto">
          <a:xfrm>
            <a:off x="5641975"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0" name="Rectangle 408"/>
          <p:cNvSpPr>
            <a:spLocks noChangeArrowheads="1"/>
          </p:cNvSpPr>
          <p:nvPr/>
        </p:nvSpPr>
        <p:spPr bwMode="auto">
          <a:xfrm>
            <a:off x="5489575"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1" name="Rectangle 409"/>
          <p:cNvSpPr>
            <a:spLocks noChangeArrowheads="1"/>
          </p:cNvSpPr>
          <p:nvPr/>
        </p:nvSpPr>
        <p:spPr bwMode="auto">
          <a:xfrm>
            <a:off x="5641975"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2" name="Rectangle 410"/>
          <p:cNvSpPr>
            <a:spLocks noChangeArrowheads="1"/>
          </p:cNvSpPr>
          <p:nvPr/>
        </p:nvSpPr>
        <p:spPr bwMode="auto">
          <a:xfrm>
            <a:off x="5489575"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3" name="Rectangle 411"/>
          <p:cNvSpPr>
            <a:spLocks noChangeArrowheads="1"/>
          </p:cNvSpPr>
          <p:nvPr/>
        </p:nvSpPr>
        <p:spPr bwMode="auto">
          <a:xfrm>
            <a:off x="5641975"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4" name="Rectangle 412"/>
          <p:cNvSpPr>
            <a:spLocks noChangeArrowheads="1"/>
          </p:cNvSpPr>
          <p:nvPr/>
        </p:nvSpPr>
        <p:spPr bwMode="auto">
          <a:xfrm>
            <a:off x="5489575"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5" name="Rectangle 413"/>
          <p:cNvSpPr>
            <a:spLocks noChangeArrowheads="1"/>
          </p:cNvSpPr>
          <p:nvPr/>
        </p:nvSpPr>
        <p:spPr bwMode="auto">
          <a:xfrm>
            <a:off x="5641975"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6" name="Rectangle 414"/>
          <p:cNvSpPr>
            <a:spLocks noChangeArrowheads="1"/>
          </p:cNvSpPr>
          <p:nvPr/>
        </p:nvSpPr>
        <p:spPr bwMode="auto">
          <a:xfrm>
            <a:off x="5489575"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7" name="Rectangle 415"/>
          <p:cNvSpPr>
            <a:spLocks noChangeArrowheads="1"/>
          </p:cNvSpPr>
          <p:nvPr/>
        </p:nvSpPr>
        <p:spPr bwMode="auto">
          <a:xfrm>
            <a:off x="5641975"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8" name="Rectangle 416"/>
          <p:cNvSpPr>
            <a:spLocks noChangeArrowheads="1"/>
          </p:cNvSpPr>
          <p:nvPr/>
        </p:nvSpPr>
        <p:spPr bwMode="auto">
          <a:xfrm>
            <a:off x="5489575"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69" name="Rectangle 417"/>
          <p:cNvSpPr>
            <a:spLocks noChangeArrowheads="1"/>
          </p:cNvSpPr>
          <p:nvPr/>
        </p:nvSpPr>
        <p:spPr bwMode="auto">
          <a:xfrm>
            <a:off x="5641975"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0" name="Rectangle 418"/>
          <p:cNvSpPr>
            <a:spLocks noChangeArrowheads="1"/>
          </p:cNvSpPr>
          <p:nvPr/>
        </p:nvSpPr>
        <p:spPr bwMode="auto">
          <a:xfrm>
            <a:off x="5489575"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1" name="Rectangle 419"/>
          <p:cNvSpPr>
            <a:spLocks noChangeArrowheads="1"/>
          </p:cNvSpPr>
          <p:nvPr/>
        </p:nvSpPr>
        <p:spPr bwMode="auto">
          <a:xfrm>
            <a:off x="5641975"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2" name="Rectangle 420"/>
          <p:cNvSpPr>
            <a:spLocks noChangeArrowheads="1"/>
          </p:cNvSpPr>
          <p:nvPr/>
        </p:nvSpPr>
        <p:spPr bwMode="auto">
          <a:xfrm>
            <a:off x="5489575"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3" name="Rectangle 421"/>
          <p:cNvSpPr>
            <a:spLocks noChangeArrowheads="1"/>
          </p:cNvSpPr>
          <p:nvPr/>
        </p:nvSpPr>
        <p:spPr bwMode="auto">
          <a:xfrm>
            <a:off x="5641975"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4" name="Rectangle 422"/>
          <p:cNvSpPr>
            <a:spLocks noChangeArrowheads="1"/>
          </p:cNvSpPr>
          <p:nvPr/>
        </p:nvSpPr>
        <p:spPr bwMode="auto">
          <a:xfrm>
            <a:off x="5489575"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5" name="Rectangle 423"/>
          <p:cNvSpPr>
            <a:spLocks noChangeArrowheads="1"/>
          </p:cNvSpPr>
          <p:nvPr/>
        </p:nvSpPr>
        <p:spPr bwMode="auto">
          <a:xfrm>
            <a:off x="5641975"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6" name="Rectangle 424"/>
          <p:cNvSpPr>
            <a:spLocks noChangeArrowheads="1"/>
          </p:cNvSpPr>
          <p:nvPr/>
        </p:nvSpPr>
        <p:spPr bwMode="auto">
          <a:xfrm>
            <a:off x="5489575"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7" name="Rectangle 425"/>
          <p:cNvSpPr>
            <a:spLocks noChangeArrowheads="1"/>
          </p:cNvSpPr>
          <p:nvPr/>
        </p:nvSpPr>
        <p:spPr bwMode="auto">
          <a:xfrm>
            <a:off x="5641975"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8" name="Rectangle 426"/>
          <p:cNvSpPr>
            <a:spLocks noChangeArrowheads="1"/>
          </p:cNvSpPr>
          <p:nvPr/>
        </p:nvSpPr>
        <p:spPr bwMode="auto">
          <a:xfrm>
            <a:off x="5489575"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79" name="Rectangle 427"/>
          <p:cNvSpPr>
            <a:spLocks noChangeArrowheads="1"/>
          </p:cNvSpPr>
          <p:nvPr/>
        </p:nvSpPr>
        <p:spPr bwMode="auto">
          <a:xfrm>
            <a:off x="5641975"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0" name="Rectangle 428"/>
          <p:cNvSpPr>
            <a:spLocks noChangeArrowheads="1"/>
          </p:cNvSpPr>
          <p:nvPr/>
        </p:nvSpPr>
        <p:spPr bwMode="auto">
          <a:xfrm>
            <a:off x="5791200"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1" name="Rectangle 429"/>
          <p:cNvSpPr>
            <a:spLocks noChangeArrowheads="1"/>
          </p:cNvSpPr>
          <p:nvPr/>
        </p:nvSpPr>
        <p:spPr bwMode="auto">
          <a:xfrm>
            <a:off x="5791200"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2" name="Rectangle 430"/>
          <p:cNvSpPr>
            <a:spLocks noChangeArrowheads="1"/>
          </p:cNvSpPr>
          <p:nvPr/>
        </p:nvSpPr>
        <p:spPr bwMode="auto">
          <a:xfrm>
            <a:off x="5791200"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3" name="Rectangle 431"/>
          <p:cNvSpPr>
            <a:spLocks noChangeArrowheads="1"/>
          </p:cNvSpPr>
          <p:nvPr/>
        </p:nvSpPr>
        <p:spPr bwMode="auto">
          <a:xfrm>
            <a:off x="5791200"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4" name="Rectangle 432"/>
          <p:cNvSpPr>
            <a:spLocks noChangeArrowheads="1"/>
          </p:cNvSpPr>
          <p:nvPr/>
        </p:nvSpPr>
        <p:spPr bwMode="auto">
          <a:xfrm>
            <a:off x="5791200"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5" name="Rectangle 433"/>
          <p:cNvSpPr>
            <a:spLocks noChangeArrowheads="1"/>
          </p:cNvSpPr>
          <p:nvPr/>
        </p:nvSpPr>
        <p:spPr bwMode="auto">
          <a:xfrm>
            <a:off x="5791200"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6" name="Rectangle 434"/>
          <p:cNvSpPr>
            <a:spLocks noChangeArrowheads="1"/>
          </p:cNvSpPr>
          <p:nvPr/>
        </p:nvSpPr>
        <p:spPr bwMode="auto">
          <a:xfrm>
            <a:off x="5791200"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7" name="Rectangle 435"/>
          <p:cNvSpPr>
            <a:spLocks noChangeArrowheads="1"/>
          </p:cNvSpPr>
          <p:nvPr/>
        </p:nvSpPr>
        <p:spPr bwMode="auto">
          <a:xfrm>
            <a:off x="5791200"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8" name="Rectangle 436"/>
          <p:cNvSpPr>
            <a:spLocks noChangeArrowheads="1"/>
          </p:cNvSpPr>
          <p:nvPr/>
        </p:nvSpPr>
        <p:spPr bwMode="auto">
          <a:xfrm>
            <a:off x="5791200"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89" name="Rectangle 437"/>
          <p:cNvSpPr>
            <a:spLocks noChangeArrowheads="1"/>
          </p:cNvSpPr>
          <p:nvPr/>
        </p:nvSpPr>
        <p:spPr bwMode="auto">
          <a:xfrm>
            <a:off x="5791200"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90" name="Rectangle 438"/>
          <p:cNvSpPr>
            <a:spLocks noChangeArrowheads="1"/>
          </p:cNvSpPr>
          <p:nvPr/>
        </p:nvSpPr>
        <p:spPr bwMode="auto">
          <a:xfrm>
            <a:off x="5791200"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91" name="Rectangle 439"/>
          <p:cNvSpPr>
            <a:spLocks noChangeArrowheads="1"/>
          </p:cNvSpPr>
          <p:nvPr/>
        </p:nvSpPr>
        <p:spPr bwMode="auto">
          <a:xfrm>
            <a:off x="5791200"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92" name="Rectangle 440"/>
          <p:cNvSpPr>
            <a:spLocks noChangeArrowheads="1"/>
          </p:cNvSpPr>
          <p:nvPr/>
        </p:nvSpPr>
        <p:spPr bwMode="auto">
          <a:xfrm>
            <a:off x="5791200"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3593" name="Text Box 441"/>
          <p:cNvSpPr txBox="1">
            <a:spLocks noChangeArrowheads="1"/>
          </p:cNvSpPr>
          <p:nvPr/>
        </p:nvSpPr>
        <p:spPr bwMode="auto">
          <a:xfrm>
            <a:off x="4800600" y="1905000"/>
            <a:ext cx="1168400" cy="457200"/>
          </a:xfrm>
          <a:prstGeom prst="rect">
            <a:avLst/>
          </a:prstGeom>
          <a:noFill/>
          <a:ln w="9525" algn="ctr">
            <a:noFill/>
            <a:miter lim="800000"/>
            <a:headEnd/>
            <a:tailEnd/>
          </a:ln>
          <a:effectLst/>
        </p:spPr>
        <p:txBody>
          <a:bodyPr wrap="none">
            <a:spAutoFit/>
          </a:bodyPr>
          <a:lstStyle/>
          <a:p>
            <a:r>
              <a:rPr lang="en-US"/>
              <a:t>Control</a:t>
            </a:r>
          </a:p>
        </p:txBody>
      </p:sp>
      <p:sp>
        <p:nvSpPr>
          <p:cNvPr id="433604" name="Rectangle 452"/>
          <p:cNvSpPr>
            <a:spLocks noChangeArrowheads="1"/>
          </p:cNvSpPr>
          <p:nvPr/>
        </p:nvSpPr>
        <p:spPr bwMode="auto">
          <a:xfrm>
            <a:off x="59436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05" name="Rectangle 453"/>
          <p:cNvSpPr>
            <a:spLocks noChangeArrowheads="1"/>
          </p:cNvSpPr>
          <p:nvPr/>
        </p:nvSpPr>
        <p:spPr bwMode="auto">
          <a:xfrm>
            <a:off x="60960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06" name="Rectangle 454"/>
          <p:cNvSpPr>
            <a:spLocks noChangeArrowheads="1"/>
          </p:cNvSpPr>
          <p:nvPr/>
        </p:nvSpPr>
        <p:spPr bwMode="auto">
          <a:xfrm>
            <a:off x="62484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07" name="Rectangle 455"/>
          <p:cNvSpPr>
            <a:spLocks noChangeArrowheads="1"/>
          </p:cNvSpPr>
          <p:nvPr/>
        </p:nvSpPr>
        <p:spPr bwMode="auto">
          <a:xfrm>
            <a:off x="64008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08" name="Rectangle 456"/>
          <p:cNvSpPr>
            <a:spLocks noChangeArrowheads="1"/>
          </p:cNvSpPr>
          <p:nvPr/>
        </p:nvSpPr>
        <p:spPr bwMode="auto">
          <a:xfrm>
            <a:off x="65532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09" name="Rectangle 457"/>
          <p:cNvSpPr>
            <a:spLocks noChangeArrowheads="1"/>
          </p:cNvSpPr>
          <p:nvPr/>
        </p:nvSpPr>
        <p:spPr bwMode="auto">
          <a:xfrm>
            <a:off x="67056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0" name="Rectangle 458"/>
          <p:cNvSpPr>
            <a:spLocks noChangeArrowheads="1"/>
          </p:cNvSpPr>
          <p:nvPr/>
        </p:nvSpPr>
        <p:spPr bwMode="auto">
          <a:xfrm>
            <a:off x="59436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1" name="Rectangle 459"/>
          <p:cNvSpPr>
            <a:spLocks noChangeArrowheads="1"/>
          </p:cNvSpPr>
          <p:nvPr/>
        </p:nvSpPr>
        <p:spPr bwMode="auto">
          <a:xfrm>
            <a:off x="60960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2" name="Rectangle 460"/>
          <p:cNvSpPr>
            <a:spLocks noChangeArrowheads="1"/>
          </p:cNvSpPr>
          <p:nvPr/>
        </p:nvSpPr>
        <p:spPr bwMode="auto">
          <a:xfrm>
            <a:off x="62484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3" name="Rectangle 461"/>
          <p:cNvSpPr>
            <a:spLocks noChangeArrowheads="1"/>
          </p:cNvSpPr>
          <p:nvPr/>
        </p:nvSpPr>
        <p:spPr bwMode="auto">
          <a:xfrm>
            <a:off x="64008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4" name="Rectangle 462"/>
          <p:cNvSpPr>
            <a:spLocks noChangeArrowheads="1"/>
          </p:cNvSpPr>
          <p:nvPr/>
        </p:nvSpPr>
        <p:spPr bwMode="auto">
          <a:xfrm>
            <a:off x="65532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5" name="Rectangle 463"/>
          <p:cNvSpPr>
            <a:spLocks noChangeArrowheads="1"/>
          </p:cNvSpPr>
          <p:nvPr/>
        </p:nvSpPr>
        <p:spPr bwMode="auto">
          <a:xfrm>
            <a:off x="67056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6" name="Rectangle 464"/>
          <p:cNvSpPr>
            <a:spLocks noChangeArrowheads="1"/>
          </p:cNvSpPr>
          <p:nvPr/>
        </p:nvSpPr>
        <p:spPr bwMode="auto">
          <a:xfrm>
            <a:off x="59436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7" name="Rectangle 465"/>
          <p:cNvSpPr>
            <a:spLocks noChangeArrowheads="1"/>
          </p:cNvSpPr>
          <p:nvPr/>
        </p:nvSpPr>
        <p:spPr bwMode="auto">
          <a:xfrm>
            <a:off x="60960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8" name="Rectangle 466"/>
          <p:cNvSpPr>
            <a:spLocks noChangeArrowheads="1"/>
          </p:cNvSpPr>
          <p:nvPr/>
        </p:nvSpPr>
        <p:spPr bwMode="auto">
          <a:xfrm>
            <a:off x="62484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19" name="Rectangle 467"/>
          <p:cNvSpPr>
            <a:spLocks noChangeArrowheads="1"/>
          </p:cNvSpPr>
          <p:nvPr/>
        </p:nvSpPr>
        <p:spPr bwMode="auto">
          <a:xfrm>
            <a:off x="64008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0" name="Rectangle 468"/>
          <p:cNvSpPr>
            <a:spLocks noChangeArrowheads="1"/>
          </p:cNvSpPr>
          <p:nvPr/>
        </p:nvSpPr>
        <p:spPr bwMode="auto">
          <a:xfrm>
            <a:off x="65532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1" name="Rectangle 469"/>
          <p:cNvSpPr>
            <a:spLocks noChangeArrowheads="1"/>
          </p:cNvSpPr>
          <p:nvPr/>
        </p:nvSpPr>
        <p:spPr bwMode="auto">
          <a:xfrm>
            <a:off x="67056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2" name="Rectangle 470"/>
          <p:cNvSpPr>
            <a:spLocks noChangeArrowheads="1"/>
          </p:cNvSpPr>
          <p:nvPr/>
        </p:nvSpPr>
        <p:spPr bwMode="auto">
          <a:xfrm>
            <a:off x="59436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3" name="Rectangle 471"/>
          <p:cNvSpPr>
            <a:spLocks noChangeArrowheads="1"/>
          </p:cNvSpPr>
          <p:nvPr/>
        </p:nvSpPr>
        <p:spPr bwMode="auto">
          <a:xfrm>
            <a:off x="60960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4" name="Rectangle 472"/>
          <p:cNvSpPr>
            <a:spLocks noChangeArrowheads="1"/>
          </p:cNvSpPr>
          <p:nvPr/>
        </p:nvSpPr>
        <p:spPr bwMode="auto">
          <a:xfrm>
            <a:off x="62484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5" name="Rectangle 473"/>
          <p:cNvSpPr>
            <a:spLocks noChangeArrowheads="1"/>
          </p:cNvSpPr>
          <p:nvPr/>
        </p:nvSpPr>
        <p:spPr bwMode="auto">
          <a:xfrm>
            <a:off x="64008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6" name="Rectangle 474"/>
          <p:cNvSpPr>
            <a:spLocks noChangeArrowheads="1"/>
          </p:cNvSpPr>
          <p:nvPr/>
        </p:nvSpPr>
        <p:spPr bwMode="auto">
          <a:xfrm>
            <a:off x="65532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7" name="Rectangle 475"/>
          <p:cNvSpPr>
            <a:spLocks noChangeArrowheads="1"/>
          </p:cNvSpPr>
          <p:nvPr/>
        </p:nvSpPr>
        <p:spPr bwMode="auto">
          <a:xfrm>
            <a:off x="67056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8" name="Rectangle 476"/>
          <p:cNvSpPr>
            <a:spLocks noChangeArrowheads="1"/>
          </p:cNvSpPr>
          <p:nvPr/>
        </p:nvSpPr>
        <p:spPr bwMode="auto">
          <a:xfrm>
            <a:off x="59436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29" name="Rectangle 477"/>
          <p:cNvSpPr>
            <a:spLocks noChangeArrowheads="1"/>
          </p:cNvSpPr>
          <p:nvPr/>
        </p:nvSpPr>
        <p:spPr bwMode="auto">
          <a:xfrm>
            <a:off x="60960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0" name="Rectangle 478"/>
          <p:cNvSpPr>
            <a:spLocks noChangeArrowheads="1"/>
          </p:cNvSpPr>
          <p:nvPr/>
        </p:nvSpPr>
        <p:spPr bwMode="auto">
          <a:xfrm>
            <a:off x="62484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1" name="Rectangle 479"/>
          <p:cNvSpPr>
            <a:spLocks noChangeArrowheads="1"/>
          </p:cNvSpPr>
          <p:nvPr/>
        </p:nvSpPr>
        <p:spPr bwMode="auto">
          <a:xfrm>
            <a:off x="64008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2" name="Rectangle 480"/>
          <p:cNvSpPr>
            <a:spLocks noChangeArrowheads="1"/>
          </p:cNvSpPr>
          <p:nvPr/>
        </p:nvSpPr>
        <p:spPr bwMode="auto">
          <a:xfrm>
            <a:off x="65532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3" name="Rectangle 481"/>
          <p:cNvSpPr>
            <a:spLocks noChangeArrowheads="1"/>
          </p:cNvSpPr>
          <p:nvPr/>
        </p:nvSpPr>
        <p:spPr bwMode="auto">
          <a:xfrm>
            <a:off x="67056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4" name="Rectangle 482"/>
          <p:cNvSpPr>
            <a:spLocks noChangeArrowheads="1"/>
          </p:cNvSpPr>
          <p:nvPr/>
        </p:nvSpPr>
        <p:spPr bwMode="auto">
          <a:xfrm>
            <a:off x="59436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5" name="Rectangle 483"/>
          <p:cNvSpPr>
            <a:spLocks noChangeArrowheads="1"/>
          </p:cNvSpPr>
          <p:nvPr/>
        </p:nvSpPr>
        <p:spPr bwMode="auto">
          <a:xfrm>
            <a:off x="60960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6" name="Rectangle 484"/>
          <p:cNvSpPr>
            <a:spLocks noChangeArrowheads="1"/>
          </p:cNvSpPr>
          <p:nvPr/>
        </p:nvSpPr>
        <p:spPr bwMode="auto">
          <a:xfrm>
            <a:off x="62484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7" name="Rectangle 485"/>
          <p:cNvSpPr>
            <a:spLocks noChangeArrowheads="1"/>
          </p:cNvSpPr>
          <p:nvPr/>
        </p:nvSpPr>
        <p:spPr bwMode="auto">
          <a:xfrm>
            <a:off x="64008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8" name="Rectangle 486"/>
          <p:cNvSpPr>
            <a:spLocks noChangeArrowheads="1"/>
          </p:cNvSpPr>
          <p:nvPr/>
        </p:nvSpPr>
        <p:spPr bwMode="auto">
          <a:xfrm>
            <a:off x="65532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39" name="Rectangle 487"/>
          <p:cNvSpPr>
            <a:spLocks noChangeArrowheads="1"/>
          </p:cNvSpPr>
          <p:nvPr/>
        </p:nvSpPr>
        <p:spPr bwMode="auto">
          <a:xfrm>
            <a:off x="67056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0" name="Rectangle 488"/>
          <p:cNvSpPr>
            <a:spLocks noChangeArrowheads="1"/>
          </p:cNvSpPr>
          <p:nvPr/>
        </p:nvSpPr>
        <p:spPr bwMode="auto">
          <a:xfrm>
            <a:off x="59436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1" name="Rectangle 489"/>
          <p:cNvSpPr>
            <a:spLocks noChangeArrowheads="1"/>
          </p:cNvSpPr>
          <p:nvPr/>
        </p:nvSpPr>
        <p:spPr bwMode="auto">
          <a:xfrm>
            <a:off x="60960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2" name="Rectangle 490"/>
          <p:cNvSpPr>
            <a:spLocks noChangeArrowheads="1"/>
          </p:cNvSpPr>
          <p:nvPr/>
        </p:nvSpPr>
        <p:spPr bwMode="auto">
          <a:xfrm>
            <a:off x="62484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3" name="Rectangle 491"/>
          <p:cNvSpPr>
            <a:spLocks noChangeArrowheads="1"/>
          </p:cNvSpPr>
          <p:nvPr/>
        </p:nvSpPr>
        <p:spPr bwMode="auto">
          <a:xfrm>
            <a:off x="64008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4" name="Rectangle 492"/>
          <p:cNvSpPr>
            <a:spLocks noChangeArrowheads="1"/>
          </p:cNvSpPr>
          <p:nvPr/>
        </p:nvSpPr>
        <p:spPr bwMode="auto">
          <a:xfrm>
            <a:off x="65532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5" name="Rectangle 493"/>
          <p:cNvSpPr>
            <a:spLocks noChangeArrowheads="1"/>
          </p:cNvSpPr>
          <p:nvPr/>
        </p:nvSpPr>
        <p:spPr bwMode="auto">
          <a:xfrm>
            <a:off x="67056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6" name="Rectangle 494"/>
          <p:cNvSpPr>
            <a:spLocks noChangeArrowheads="1"/>
          </p:cNvSpPr>
          <p:nvPr/>
        </p:nvSpPr>
        <p:spPr bwMode="auto">
          <a:xfrm>
            <a:off x="59436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7" name="Rectangle 495"/>
          <p:cNvSpPr>
            <a:spLocks noChangeArrowheads="1"/>
          </p:cNvSpPr>
          <p:nvPr/>
        </p:nvSpPr>
        <p:spPr bwMode="auto">
          <a:xfrm>
            <a:off x="60960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8" name="Rectangle 496"/>
          <p:cNvSpPr>
            <a:spLocks noChangeArrowheads="1"/>
          </p:cNvSpPr>
          <p:nvPr/>
        </p:nvSpPr>
        <p:spPr bwMode="auto">
          <a:xfrm>
            <a:off x="62484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49" name="Rectangle 497"/>
          <p:cNvSpPr>
            <a:spLocks noChangeArrowheads="1"/>
          </p:cNvSpPr>
          <p:nvPr/>
        </p:nvSpPr>
        <p:spPr bwMode="auto">
          <a:xfrm>
            <a:off x="64008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0" name="Rectangle 498"/>
          <p:cNvSpPr>
            <a:spLocks noChangeArrowheads="1"/>
          </p:cNvSpPr>
          <p:nvPr/>
        </p:nvSpPr>
        <p:spPr bwMode="auto">
          <a:xfrm>
            <a:off x="65532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1" name="Rectangle 499"/>
          <p:cNvSpPr>
            <a:spLocks noChangeArrowheads="1"/>
          </p:cNvSpPr>
          <p:nvPr/>
        </p:nvSpPr>
        <p:spPr bwMode="auto">
          <a:xfrm>
            <a:off x="67056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2" name="Rectangle 500"/>
          <p:cNvSpPr>
            <a:spLocks noChangeArrowheads="1"/>
          </p:cNvSpPr>
          <p:nvPr/>
        </p:nvSpPr>
        <p:spPr bwMode="auto">
          <a:xfrm>
            <a:off x="59436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3" name="Rectangle 501"/>
          <p:cNvSpPr>
            <a:spLocks noChangeArrowheads="1"/>
          </p:cNvSpPr>
          <p:nvPr/>
        </p:nvSpPr>
        <p:spPr bwMode="auto">
          <a:xfrm>
            <a:off x="60960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4" name="Rectangle 502"/>
          <p:cNvSpPr>
            <a:spLocks noChangeArrowheads="1"/>
          </p:cNvSpPr>
          <p:nvPr/>
        </p:nvSpPr>
        <p:spPr bwMode="auto">
          <a:xfrm>
            <a:off x="62484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5" name="Rectangle 503"/>
          <p:cNvSpPr>
            <a:spLocks noChangeArrowheads="1"/>
          </p:cNvSpPr>
          <p:nvPr/>
        </p:nvSpPr>
        <p:spPr bwMode="auto">
          <a:xfrm>
            <a:off x="64008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6" name="Rectangle 504"/>
          <p:cNvSpPr>
            <a:spLocks noChangeArrowheads="1"/>
          </p:cNvSpPr>
          <p:nvPr/>
        </p:nvSpPr>
        <p:spPr bwMode="auto">
          <a:xfrm>
            <a:off x="65532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7" name="Rectangle 505"/>
          <p:cNvSpPr>
            <a:spLocks noChangeArrowheads="1"/>
          </p:cNvSpPr>
          <p:nvPr/>
        </p:nvSpPr>
        <p:spPr bwMode="auto">
          <a:xfrm>
            <a:off x="67056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8" name="Rectangle 506"/>
          <p:cNvSpPr>
            <a:spLocks noChangeArrowheads="1"/>
          </p:cNvSpPr>
          <p:nvPr/>
        </p:nvSpPr>
        <p:spPr bwMode="auto">
          <a:xfrm>
            <a:off x="59436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59" name="Rectangle 507"/>
          <p:cNvSpPr>
            <a:spLocks noChangeArrowheads="1"/>
          </p:cNvSpPr>
          <p:nvPr/>
        </p:nvSpPr>
        <p:spPr bwMode="auto">
          <a:xfrm>
            <a:off x="60960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0" name="Rectangle 508"/>
          <p:cNvSpPr>
            <a:spLocks noChangeArrowheads="1"/>
          </p:cNvSpPr>
          <p:nvPr/>
        </p:nvSpPr>
        <p:spPr bwMode="auto">
          <a:xfrm>
            <a:off x="62484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1" name="Rectangle 509"/>
          <p:cNvSpPr>
            <a:spLocks noChangeArrowheads="1"/>
          </p:cNvSpPr>
          <p:nvPr/>
        </p:nvSpPr>
        <p:spPr bwMode="auto">
          <a:xfrm>
            <a:off x="64008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2" name="Rectangle 510"/>
          <p:cNvSpPr>
            <a:spLocks noChangeArrowheads="1"/>
          </p:cNvSpPr>
          <p:nvPr/>
        </p:nvSpPr>
        <p:spPr bwMode="auto">
          <a:xfrm>
            <a:off x="65532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3" name="Rectangle 511"/>
          <p:cNvSpPr>
            <a:spLocks noChangeArrowheads="1"/>
          </p:cNvSpPr>
          <p:nvPr/>
        </p:nvSpPr>
        <p:spPr bwMode="auto">
          <a:xfrm>
            <a:off x="67056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4" name="Rectangle 512"/>
          <p:cNvSpPr>
            <a:spLocks noChangeArrowheads="1"/>
          </p:cNvSpPr>
          <p:nvPr/>
        </p:nvSpPr>
        <p:spPr bwMode="auto">
          <a:xfrm>
            <a:off x="59436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5" name="Rectangle 513"/>
          <p:cNvSpPr>
            <a:spLocks noChangeArrowheads="1"/>
          </p:cNvSpPr>
          <p:nvPr/>
        </p:nvSpPr>
        <p:spPr bwMode="auto">
          <a:xfrm>
            <a:off x="60960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6" name="Rectangle 514"/>
          <p:cNvSpPr>
            <a:spLocks noChangeArrowheads="1"/>
          </p:cNvSpPr>
          <p:nvPr/>
        </p:nvSpPr>
        <p:spPr bwMode="auto">
          <a:xfrm>
            <a:off x="62484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7" name="Rectangle 515"/>
          <p:cNvSpPr>
            <a:spLocks noChangeArrowheads="1"/>
          </p:cNvSpPr>
          <p:nvPr/>
        </p:nvSpPr>
        <p:spPr bwMode="auto">
          <a:xfrm>
            <a:off x="64008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8" name="Rectangle 516"/>
          <p:cNvSpPr>
            <a:spLocks noChangeArrowheads="1"/>
          </p:cNvSpPr>
          <p:nvPr/>
        </p:nvSpPr>
        <p:spPr bwMode="auto">
          <a:xfrm>
            <a:off x="65532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69" name="Rectangle 517"/>
          <p:cNvSpPr>
            <a:spLocks noChangeArrowheads="1"/>
          </p:cNvSpPr>
          <p:nvPr/>
        </p:nvSpPr>
        <p:spPr bwMode="auto">
          <a:xfrm>
            <a:off x="67056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0" name="Rectangle 518"/>
          <p:cNvSpPr>
            <a:spLocks noChangeArrowheads="1"/>
          </p:cNvSpPr>
          <p:nvPr/>
        </p:nvSpPr>
        <p:spPr bwMode="auto">
          <a:xfrm>
            <a:off x="59436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1" name="Rectangle 519"/>
          <p:cNvSpPr>
            <a:spLocks noChangeArrowheads="1"/>
          </p:cNvSpPr>
          <p:nvPr/>
        </p:nvSpPr>
        <p:spPr bwMode="auto">
          <a:xfrm>
            <a:off x="60960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2" name="Rectangle 520"/>
          <p:cNvSpPr>
            <a:spLocks noChangeArrowheads="1"/>
          </p:cNvSpPr>
          <p:nvPr/>
        </p:nvSpPr>
        <p:spPr bwMode="auto">
          <a:xfrm>
            <a:off x="62484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3" name="Rectangle 521"/>
          <p:cNvSpPr>
            <a:spLocks noChangeArrowheads="1"/>
          </p:cNvSpPr>
          <p:nvPr/>
        </p:nvSpPr>
        <p:spPr bwMode="auto">
          <a:xfrm>
            <a:off x="64008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4" name="Rectangle 522"/>
          <p:cNvSpPr>
            <a:spLocks noChangeArrowheads="1"/>
          </p:cNvSpPr>
          <p:nvPr/>
        </p:nvSpPr>
        <p:spPr bwMode="auto">
          <a:xfrm>
            <a:off x="65532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5" name="Rectangle 523"/>
          <p:cNvSpPr>
            <a:spLocks noChangeArrowheads="1"/>
          </p:cNvSpPr>
          <p:nvPr/>
        </p:nvSpPr>
        <p:spPr bwMode="auto">
          <a:xfrm>
            <a:off x="67056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6" name="Rectangle 524"/>
          <p:cNvSpPr>
            <a:spLocks noChangeArrowheads="1"/>
          </p:cNvSpPr>
          <p:nvPr/>
        </p:nvSpPr>
        <p:spPr bwMode="auto">
          <a:xfrm>
            <a:off x="59436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7" name="Rectangle 525"/>
          <p:cNvSpPr>
            <a:spLocks noChangeArrowheads="1"/>
          </p:cNvSpPr>
          <p:nvPr/>
        </p:nvSpPr>
        <p:spPr bwMode="auto">
          <a:xfrm>
            <a:off x="60960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8" name="Rectangle 526"/>
          <p:cNvSpPr>
            <a:spLocks noChangeArrowheads="1"/>
          </p:cNvSpPr>
          <p:nvPr/>
        </p:nvSpPr>
        <p:spPr bwMode="auto">
          <a:xfrm>
            <a:off x="62484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79" name="Rectangle 527"/>
          <p:cNvSpPr>
            <a:spLocks noChangeArrowheads="1"/>
          </p:cNvSpPr>
          <p:nvPr/>
        </p:nvSpPr>
        <p:spPr bwMode="auto">
          <a:xfrm>
            <a:off x="64008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80" name="Rectangle 528"/>
          <p:cNvSpPr>
            <a:spLocks noChangeArrowheads="1"/>
          </p:cNvSpPr>
          <p:nvPr/>
        </p:nvSpPr>
        <p:spPr bwMode="auto">
          <a:xfrm>
            <a:off x="65532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81" name="Rectangle 529"/>
          <p:cNvSpPr>
            <a:spLocks noChangeArrowheads="1"/>
          </p:cNvSpPr>
          <p:nvPr/>
        </p:nvSpPr>
        <p:spPr bwMode="auto">
          <a:xfrm>
            <a:off x="67056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3682" name="Text Box 530"/>
          <p:cNvSpPr txBox="1">
            <a:spLocks noChangeArrowheads="1"/>
          </p:cNvSpPr>
          <p:nvPr/>
        </p:nvSpPr>
        <p:spPr bwMode="auto">
          <a:xfrm>
            <a:off x="5943600" y="1905000"/>
            <a:ext cx="760413" cy="457200"/>
          </a:xfrm>
          <a:prstGeom prst="rect">
            <a:avLst/>
          </a:prstGeom>
          <a:noFill/>
          <a:ln w="9525" algn="ctr">
            <a:noFill/>
            <a:miter lim="800000"/>
            <a:headEnd/>
            <a:tailEnd/>
          </a:ln>
          <a:effectLst/>
        </p:spPr>
        <p:txBody>
          <a:bodyPr wrap="none">
            <a:spAutoFit/>
          </a:bodyPr>
          <a:lstStyle/>
          <a:p>
            <a:r>
              <a:rPr lang="en-US"/>
              <a:t>next</a:t>
            </a:r>
          </a:p>
        </p:txBody>
      </p:sp>
      <p:cxnSp>
        <p:nvCxnSpPr>
          <p:cNvPr id="433683" name="AutoShape 531"/>
          <p:cNvCxnSpPr>
            <a:cxnSpLocks noChangeShapeType="1"/>
            <a:stCxn id="433621" idx="3"/>
            <a:endCxn id="433681" idx="3"/>
          </p:cNvCxnSpPr>
          <p:nvPr/>
        </p:nvCxnSpPr>
        <p:spPr bwMode="auto">
          <a:xfrm>
            <a:off x="6858000" y="2667000"/>
            <a:ext cx="1588" cy="1524000"/>
          </a:xfrm>
          <a:prstGeom prst="curvedConnector3">
            <a:avLst>
              <a:gd name="adj1" fmla="val 14400000"/>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276595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t>Dual-Semantic Fields</a:t>
            </a:r>
          </a:p>
        </p:txBody>
      </p:sp>
      <p:sp>
        <p:nvSpPr>
          <p:cNvPr id="2" name="Content Placeholder 1"/>
          <p:cNvSpPr>
            <a:spLocks noGrp="1"/>
          </p:cNvSpPr>
          <p:nvPr>
            <p:ph idx="1"/>
          </p:nvPr>
        </p:nvSpPr>
        <p:spPr/>
        <p:txBody>
          <a:bodyPr/>
          <a:lstStyle/>
          <a:p>
            <a:endParaRPr lang="en-US"/>
          </a:p>
        </p:txBody>
      </p:sp>
      <p:sp>
        <p:nvSpPr>
          <p:cNvPr id="533" name="Slide Number Placeholder 5"/>
          <p:cNvSpPr>
            <a:spLocks noGrp="1"/>
          </p:cNvSpPr>
          <p:nvPr>
            <p:ph type="sldNum" idx="12"/>
          </p:nvPr>
        </p:nvSpPr>
        <p:spPr/>
        <p:txBody>
          <a:bodyPr/>
          <a:lstStyle/>
          <a:p>
            <a:fld id="{40ACE77E-7E3D-4A3E-93E6-B88E10FD0EDC}" type="slidenum">
              <a:rPr lang="en-US" altLang="en-US"/>
              <a:pPr/>
              <a:t>12</a:t>
            </a:fld>
            <a:endParaRPr lang="en-US" altLang="en-US"/>
          </a:p>
        </p:txBody>
      </p:sp>
      <p:sp>
        <p:nvSpPr>
          <p:cNvPr id="532"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
        <p:nvSpPr>
          <p:cNvPr id="435203" name="Rectangle 3"/>
          <p:cNvSpPr>
            <a:spLocks noChangeArrowheads="1"/>
          </p:cNvSpPr>
          <p:nvPr/>
        </p:nvSpPr>
        <p:spPr bwMode="auto">
          <a:xfrm>
            <a:off x="2284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04" name="Rectangle 4"/>
          <p:cNvSpPr>
            <a:spLocks noChangeArrowheads="1"/>
          </p:cNvSpPr>
          <p:nvPr/>
        </p:nvSpPr>
        <p:spPr bwMode="auto">
          <a:xfrm>
            <a:off x="2436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05" name="Rectangle 5"/>
          <p:cNvSpPr>
            <a:spLocks noChangeArrowheads="1"/>
          </p:cNvSpPr>
          <p:nvPr/>
        </p:nvSpPr>
        <p:spPr bwMode="auto">
          <a:xfrm>
            <a:off x="25892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06" name="Rectangle 6"/>
          <p:cNvSpPr>
            <a:spLocks noChangeArrowheads="1"/>
          </p:cNvSpPr>
          <p:nvPr/>
        </p:nvSpPr>
        <p:spPr bwMode="auto">
          <a:xfrm>
            <a:off x="27416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07" name="Rectangle 7"/>
          <p:cNvSpPr>
            <a:spLocks noChangeArrowheads="1"/>
          </p:cNvSpPr>
          <p:nvPr/>
        </p:nvSpPr>
        <p:spPr bwMode="auto">
          <a:xfrm>
            <a:off x="28940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08" name="Rectangle 8"/>
          <p:cNvSpPr>
            <a:spLocks noChangeArrowheads="1"/>
          </p:cNvSpPr>
          <p:nvPr/>
        </p:nvSpPr>
        <p:spPr bwMode="auto">
          <a:xfrm>
            <a:off x="3046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09" name="Rectangle 9"/>
          <p:cNvSpPr>
            <a:spLocks noChangeArrowheads="1"/>
          </p:cNvSpPr>
          <p:nvPr/>
        </p:nvSpPr>
        <p:spPr bwMode="auto">
          <a:xfrm>
            <a:off x="3198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0" name="Rectangle 10"/>
          <p:cNvSpPr>
            <a:spLocks noChangeArrowheads="1"/>
          </p:cNvSpPr>
          <p:nvPr/>
        </p:nvSpPr>
        <p:spPr bwMode="auto">
          <a:xfrm>
            <a:off x="33512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1" name="Rectangle 11"/>
          <p:cNvSpPr>
            <a:spLocks noChangeArrowheads="1"/>
          </p:cNvSpPr>
          <p:nvPr/>
        </p:nvSpPr>
        <p:spPr bwMode="auto">
          <a:xfrm>
            <a:off x="35036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2" name="Rectangle 12"/>
          <p:cNvSpPr>
            <a:spLocks noChangeArrowheads="1"/>
          </p:cNvSpPr>
          <p:nvPr/>
        </p:nvSpPr>
        <p:spPr bwMode="auto">
          <a:xfrm>
            <a:off x="36560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3" name="Rectangle 13"/>
          <p:cNvSpPr>
            <a:spLocks noChangeArrowheads="1"/>
          </p:cNvSpPr>
          <p:nvPr/>
        </p:nvSpPr>
        <p:spPr bwMode="auto">
          <a:xfrm>
            <a:off x="3808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4" name="Rectangle 14"/>
          <p:cNvSpPr>
            <a:spLocks noChangeArrowheads="1"/>
          </p:cNvSpPr>
          <p:nvPr/>
        </p:nvSpPr>
        <p:spPr bwMode="auto">
          <a:xfrm>
            <a:off x="3960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5" name="Rectangle 15"/>
          <p:cNvSpPr>
            <a:spLocks noChangeArrowheads="1"/>
          </p:cNvSpPr>
          <p:nvPr/>
        </p:nvSpPr>
        <p:spPr bwMode="auto">
          <a:xfrm>
            <a:off x="41132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6" name="Rectangle 16"/>
          <p:cNvSpPr>
            <a:spLocks noChangeArrowheads="1"/>
          </p:cNvSpPr>
          <p:nvPr/>
        </p:nvSpPr>
        <p:spPr bwMode="auto">
          <a:xfrm>
            <a:off x="42656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7" name="Rectangle 17"/>
          <p:cNvSpPr>
            <a:spLocks noChangeArrowheads="1"/>
          </p:cNvSpPr>
          <p:nvPr/>
        </p:nvSpPr>
        <p:spPr bwMode="auto">
          <a:xfrm>
            <a:off x="44180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8" name="Rectangle 18"/>
          <p:cNvSpPr>
            <a:spLocks noChangeArrowheads="1"/>
          </p:cNvSpPr>
          <p:nvPr/>
        </p:nvSpPr>
        <p:spPr bwMode="auto">
          <a:xfrm>
            <a:off x="45704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19" name="Rectangle 19"/>
          <p:cNvSpPr>
            <a:spLocks noChangeArrowheads="1"/>
          </p:cNvSpPr>
          <p:nvPr/>
        </p:nvSpPr>
        <p:spPr bwMode="auto">
          <a:xfrm>
            <a:off x="4722813"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20" name="Rectangle 20"/>
          <p:cNvSpPr>
            <a:spLocks noChangeArrowheads="1"/>
          </p:cNvSpPr>
          <p:nvPr/>
        </p:nvSpPr>
        <p:spPr bwMode="auto">
          <a:xfrm>
            <a:off x="59436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21" name="Rectangle 21"/>
          <p:cNvSpPr>
            <a:spLocks noChangeArrowheads="1"/>
          </p:cNvSpPr>
          <p:nvPr/>
        </p:nvSpPr>
        <p:spPr bwMode="auto">
          <a:xfrm>
            <a:off x="60960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22" name="Rectangle 22"/>
          <p:cNvSpPr>
            <a:spLocks noChangeArrowheads="1"/>
          </p:cNvSpPr>
          <p:nvPr/>
        </p:nvSpPr>
        <p:spPr bwMode="auto">
          <a:xfrm>
            <a:off x="62484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23" name="Rectangle 23"/>
          <p:cNvSpPr>
            <a:spLocks noChangeArrowheads="1"/>
          </p:cNvSpPr>
          <p:nvPr/>
        </p:nvSpPr>
        <p:spPr bwMode="auto">
          <a:xfrm>
            <a:off x="64008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24" name="Rectangle 24"/>
          <p:cNvSpPr>
            <a:spLocks noChangeArrowheads="1"/>
          </p:cNvSpPr>
          <p:nvPr/>
        </p:nvSpPr>
        <p:spPr bwMode="auto">
          <a:xfrm>
            <a:off x="65532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25" name="Rectangle 25"/>
          <p:cNvSpPr>
            <a:spLocks noChangeArrowheads="1"/>
          </p:cNvSpPr>
          <p:nvPr/>
        </p:nvSpPr>
        <p:spPr bwMode="auto">
          <a:xfrm>
            <a:off x="6705600"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26" name="Rectangle 26"/>
          <p:cNvSpPr>
            <a:spLocks noChangeArrowheads="1"/>
          </p:cNvSpPr>
          <p:nvPr/>
        </p:nvSpPr>
        <p:spPr bwMode="auto">
          <a:xfrm>
            <a:off x="2284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27" name="Rectangle 27"/>
          <p:cNvSpPr>
            <a:spLocks noChangeArrowheads="1"/>
          </p:cNvSpPr>
          <p:nvPr/>
        </p:nvSpPr>
        <p:spPr bwMode="auto">
          <a:xfrm>
            <a:off x="2436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28" name="Rectangle 28"/>
          <p:cNvSpPr>
            <a:spLocks noChangeArrowheads="1"/>
          </p:cNvSpPr>
          <p:nvPr/>
        </p:nvSpPr>
        <p:spPr bwMode="auto">
          <a:xfrm>
            <a:off x="25892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29" name="Rectangle 29"/>
          <p:cNvSpPr>
            <a:spLocks noChangeArrowheads="1"/>
          </p:cNvSpPr>
          <p:nvPr/>
        </p:nvSpPr>
        <p:spPr bwMode="auto">
          <a:xfrm>
            <a:off x="27416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0" name="Rectangle 30"/>
          <p:cNvSpPr>
            <a:spLocks noChangeArrowheads="1"/>
          </p:cNvSpPr>
          <p:nvPr/>
        </p:nvSpPr>
        <p:spPr bwMode="auto">
          <a:xfrm>
            <a:off x="28940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1" name="Rectangle 31"/>
          <p:cNvSpPr>
            <a:spLocks noChangeArrowheads="1"/>
          </p:cNvSpPr>
          <p:nvPr/>
        </p:nvSpPr>
        <p:spPr bwMode="auto">
          <a:xfrm>
            <a:off x="3046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2" name="Rectangle 32"/>
          <p:cNvSpPr>
            <a:spLocks noChangeArrowheads="1"/>
          </p:cNvSpPr>
          <p:nvPr/>
        </p:nvSpPr>
        <p:spPr bwMode="auto">
          <a:xfrm>
            <a:off x="3198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3" name="Rectangle 33"/>
          <p:cNvSpPr>
            <a:spLocks noChangeArrowheads="1"/>
          </p:cNvSpPr>
          <p:nvPr/>
        </p:nvSpPr>
        <p:spPr bwMode="auto">
          <a:xfrm>
            <a:off x="33512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4" name="Rectangle 34"/>
          <p:cNvSpPr>
            <a:spLocks noChangeArrowheads="1"/>
          </p:cNvSpPr>
          <p:nvPr/>
        </p:nvSpPr>
        <p:spPr bwMode="auto">
          <a:xfrm>
            <a:off x="35036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5" name="Rectangle 35"/>
          <p:cNvSpPr>
            <a:spLocks noChangeArrowheads="1"/>
          </p:cNvSpPr>
          <p:nvPr/>
        </p:nvSpPr>
        <p:spPr bwMode="auto">
          <a:xfrm>
            <a:off x="36560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6" name="Rectangle 36"/>
          <p:cNvSpPr>
            <a:spLocks noChangeArrowheads="1"/>
          </p:cNvSpPr>
          <p:nvPr/>
        </p:nvSpPr>
        <p:spPr bwMode="auto">
          <a:xfrm>
            <a:off x="3808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7" name="Rectangle 37"/>
          <p:cNvSpPr>
            <a:spLocks noChangeArrowheads="1"/>
          </p:cNvSpPr>
          <p:nvPr/>
        </p:nvSpPr>
        <p:spPr bwMode="auto">
          <a:xfrm>
            <a:off x="3960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8" name="Rectangle 38"/>
          <p:cNvSpPr>
            <a:spLocks noChangeArrowheads="1"/>
          </p:cNvSpPr>
          <p:nvPr/>
        </p:nvSpPr>
        <p:spPr bwMode="auto">
          <a:xfrm>
            <a:off x="41132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39" name="Rectangle 39"/>
          <p:cNvSpPr>
            <a:spLocks noChangeArrowheads="1"/>
          </p:cNvSpPr>
          <p:nvPr/>
        </p:nvSpPr>
        <p:spPr bwMode="auto">
          <a:xfrm>
            <a:off x="42656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40" name="Rectangle 40"/>
          <p:cNvSpPr>
            <a:spLocks noChangeArrowheads="1"/>
          </p:cNvSpPr>
          <p:nvPr/>
        </p:nvSpPr>
        <p:spPr bwMode="auto">
          <a:xfrm>
            <a:off x="44180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41" name="Rectangle 41"/>
          <p:cNvSpPr>
            <a:spLocks noChangeArrowheads="1"/>
          </p:cNvSpPr>
          <p:nvPr/>
        </p:nvSpPr>
        <p:spPr bwMode="auto">
          <a:xfrm>
            <a:off x="45704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42" name="Rectangle 42"/>
          <p:cNvSpPr>
            <a:spLocks noChangeArrowheads="1"/>
          </p:cNvSpPr>
          <p:nvPr/>
        </p:nvSpPr>
        <p:spPr bwMode="auto">
          <a:xfrm>
            <a:off x="4722813"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43" name="Rectangle 43"/>
          <p:cNvSpPr>
            <a:spLocks noChangeArrowheads="1"/>
          </p:cNvSpPr>
          <p:nvPr/>
        </p:nvSpPr>
        <p:spPr bwMode="auto">
          <a:xfrm>
            <a:off x="59436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44" name="Rectangle 44"/>
          <p:cNvSpPr>
            <a:spLocks noChangeArrowheads="1"/>
          </p:cNvSpPr>
          <p:nvPr/>
        </p:nvSpPr>
        <p:spPr bwMode="auto">
          <a:xfrm>
            <a:off x="60960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45" name="Rectangle 45"/>
          <p:cNvSpPr>
            <a:spLocks noChangeArrowheads="1"/>
          </p:cNvSpPr>
          <p:nvPr/>
        </p:nvSpPr>
        <p:spPr bwMode="auto">
          <a:xfrm>
            <a:off x="62484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46" name="Rectangle 46"/>
          <p:cNvSpPr>
            <a:spLocks noChangeArrowheads="1"/>
          </p:cNvSpPr>
          <p:nvPr/>
        </p:nvSpPr>
        <p:spPr bwMode="auto">
          <a:xfrm>
            <a:off x="64008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47" name="Rectangle 47"/>
          <p:cNvSpPr>
            <a:spLocks noChangeArrowheads="1"/>
          </p:cNvSpPr>
          <p:nvPr/>
        </p:nvSpPr>
        <p:spPr bwMode="auto">
          <a:xfrm>
            <a:off x="65532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48" name="Rectangle 48"/>
          <p:cNvSpPr>
            <a:spLocks noChangeArrowheads="1"/>
          </p:cNvSpPr>
          <p:nvPr/>
        </p:nvSpPr>
        <p:spPr bwMode="auto">
          <a:xfrm>
            <a:off x="6705600"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49" name="Rectangle 49"/>
          <p:cNvSpPr>
            <a:spLocks noChangeArrowheads="1"/>
          </p:cNvSpPr>
          <p:nvPr/>
        </p:nvSpPr>
        <p:spPr bwMode="auto">
          <a:xfrm>
            <a:off x="2284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0" name="Rectangle 50"/>
          <p:cNvSpPr>
            <a:spLocks noChangeArrowheads="1"/>
          </p:cNvSpPr>
          <p:nvPr/>
        </p:nvSpPr>
        <p:spPr bwMode="auto">
          <a:xfrm>
            <a:off x="2436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1" name="Rectangle 51"/>
          <p:cNvSpPr>
            <a:spLocks noChangeArrowheads="1"/>
          </p:cNvSpPr>
          <p:nvPr/>
        </p:nvSpPr>
        <p:spPr bwMode="auto">
          <a:xfrm>
            <a:off x="25892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2" name="Rectangle 52"/>
          <p:cNvSpPr>
            <a:spLocks noChangeArrowheads="1"/>
          </p:cNvSpPr>
          <p:nvPr/>
        </p:nvSpPr>
        <p:spPr bwMode="auto">
          <a:xfrm>
            <a:off x="27416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3" name="Rectangle 53"/>
          <p:cNvSpPr>
            <a:spLocks noChangeArrowheads="1"/>
          </p:cNvSpPr>
          <p:nvPr/>
        </p:nvSpPr>
        <p:spPr bwMode="auto">
          <a:xfrm>
            <a:off x="28940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4" name="Rectangle 54"/>
          <p:cNvSpPr>
            <a:spLocks noChangeArrowheads="1"/>
          </p:cNvSpPr>
          <p:nvPr/>
        </p:nvSpPr>
        <p:spPr bwMode="auto">
          <a:xfrm>
            <a:off x="3046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5" name="Rectangle 55"/>
          <p:cNvSpPr>
            <a:spLocks noChangeArrowheads="1"/>
          </p:cNvSpPr>
          <p:nvPr/>
        </p:nvSpPr>
        <p:spPr bwMode="auto">
          <a:xfrm>
            <a:off x="3198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6" name="Rectangle 56"/>
          <p:cNvSpPr>
            <a:spLocks noChangeArrowheads="1"/>
          </p:cNvSpPr>
          <p:nvPr/>
        </p:nvSpPr>
        <p:spPr bwMode="auto">
          <a:xfrm>
            <a:off x="33512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7" name="Rectangle 57"/>
          <p:cNvSpPr>
            <a:spLocks noChangeArrowheads="1"/>
          </p:cNvSpPr>
          <p:nvPr/>
        </p:nvSpPr>
        <p:spPr bwMode="auto">
          <a:xfrm>
            <a:off x="35036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8" name="Rectangle 58"/>
          <p:cNvSpPr>
            <a:spLocks noChangeArrowheads="1"/>
          </p:cNvSpPr>
          <p:nvPr/>
        </p:nvSpPr>
        <p:spPr bwMode="auto">
          <a:xfrm>
            <a:off x="36560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59" name="Rectangle 59"/>
          <p:cNvSpPr>
            <a:spLocks noChangeArrowheads="1"/>
          </p:cNvSpPr>
          <p:nvPr/>
        </p:nvSpPr>
        <p:spPr bwMode="auto">
          <a:xfrm>
            <a:off x="3808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60" name="Rectangle 60"/>
          <p:cNvSpPr>
            <a:spLocks noChangeArrowheads="1"/>
          </p:cNvSpPr>
          <p:nvPr/>
        </p:nvSpPr>
        <p:spPr bwMode="auto">
          <a:xfrm>
            <a:off x="3960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61" name="Rectangle 61"/>
          <p:cNvSpPr>
            <a:spLocks noChangeArrowheads="1"/>
          </p:cNvSpPr>
          <p:nvPr/>
        </p:nvSpPr>
        <p:spPr bwMode="auto">
          <a:xfrm>
            <a:off x="41132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62" name="Rectangle 62"/>
          <p:cNvSpPr>
            <a:spLocks noChangeArrowheads="1"/>
          </p:cNvSpPr>
          <p:nvPr/>
        </p:nvSpPr>
        <p:spPr bwMode="auto">
          <a:xfrm>
            <a:off x="42656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63" name="Rectangle 63"/>
          <p:cNvSpPr>
            <a:spLocks noChangeArrowheads="1"/>
          </p:cNvSpPr>
          <p:nvPr/>
        </p:nvSpPr>
        <p:spPr bwMode="auto">
          <a:xfrm>
            <a:off x="44180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64" name="Rectangle 64"/>
          <p:cNvSpPr>
            <a:spLocks noChangeArrowheads="1"/>
          </p:cNvSpPr>
          <p:nvPr/>
        </p:nvSpPr>
        <p:spPr bwMode="auto">
          <a:xfrm>
            <a:off x="45704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65" name="Rectangle 65"/>
          <p:cNvSpPr>
            <a:spLocks noChangeArrowheads="1"/>
          </p:cNvSpPr>
          <p:nvPr/>
        </p:nvSpPr>
        <p:spPr bwMode="auto">
          <a:xfrm>
            <a:off x="4722813"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66" name="Rectangle 66"/>
          <p:cNvSpPr>
            <a:spLocks noChangeArrowheads="1"/>
          </p:cNvSpPr>
          <p:nvPr/>
        </p:nvSpPr>
        <p:spPr bwMode="auto">
          <a:xfrm>
            <a:off x="59436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67" name="Rectangle 67"/>
          <p:cNvSpPr>
            <a:spLocks noChangeArrowheads="1"/>
          </p:cNvSpPr>
          <p:nvPr/>
        </p:nvSpPr>
        <p:spPr bwMode="auto">
          <a:xfrm>
            <a:off x="60960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68" name="Rectangle 68"/>
          <p:cNvSpPr>
            <a:spLocks noChangeArrowheads="1"/>
          </p:cNvSpPr>
          <p:nvPr/>
        </p:nvSpPr>
        <p:spPr bwMode="auto">
          <a:xfrm>
            <a:off x="62484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69" name="Rectangle 69"/>
          <p:cNvSpPr>
            <a:spLocks noChangeArrowheads="1"/>
          </p:cNvSpPr>
          <p:nvPr/>
        </p:nvSpPr>
        <p:spPr bwMode="auto">
          <a:xfrm>
            <a:off x="64008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70" name="Rectangle 70"/>
          <p:cNvSpPr>
            <a:spLocks noChangeArrowheads="1"/>
          </p:cNvSpPr>
          <p:nvPr/>
        </p:nvSpPr>
        <p:spPr bwMode="auto">
          <a:xfrm>
            <a:off x="65532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71" name="Rectangle 71"/>
          <p:cNvSpPr>
            <a:spLocks noChangeArrowheads="1"/>
          </p:cNvSpPr>
          <p:nvPr/>
        </p:nvSpPr>
        <p:spPr bwMode="auto">
          <a:xfrm>
            <a:off x="6705600"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72" name="Rectangle 72"/>
          <p:cNvSpPr>
            <a:spLocks noChangeArrowheads="1"/>
          </p:cNvSpPr>
          <p:nvPr/>
        </p:nvSpPr>
        <p:spPr bwMode="auto">
          <a:xfrm>
            <a:off x="2284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73" name="Rectangle 73"/>
          <p:cNvSpPr>
            <a:spLocks noChangeArrowheads="1"/>
          </p:cNvSpPr>
          <p:nvPr/>
        </p:nvSpPr>
        <p:spPr bwMode="auto">
          <a:xfrm>
            <a:off x="2436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74" name="Rectangle 74"/>
          <p:cNvSpPr>
            <a:spLocks noChangeArrowheads="1"/>
          </p:cNvSpPr>
          <p:nvPr/>
        </p:nvSpPr>
        <p:spPr bwMode="auto">
          <a:xfrm>
            <a:off x="25892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75" name="Rectangle 75"/>
          <p:cNvSpPr>
            <a:spLocks noChangeArrowheads="1"/>
          </p:cNvSpPr>
          <p:nvPr/>
        </p:nvSpPr>
        <p:spPr bwMode="auto">
          <a:xfrm>
            <a:off x="27416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76" name="Rectangle 76"/>
          <p:cNvSpPr>
            <a:spLocks noChangeArrowheads="1"/>
          </p:cNvSpPr>
          <p:nvPr/>
        </p:nvSpPr>
        <p:spPr bwMode="auto">
          <a:xfrm>
            <a:off x="28940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77" name="Rectangle 77"/>
          <p:cNvSpPr>
            <a:spLocks noChangeArrowheads="1"/>
          </p:cNvSpPr>
          <p:nvPr/>
        </p:nvSpPr>
        <p:spPr bwMode="auto">
          <a:xfrm>
            <a:off x="3046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78" name="Rectangle 78"/>
          <p:cNvSpPr>
            <a:spLocks noChangeArrowheads="1"/>
          </p:cNvSpPr>
          <p:nvPr/>
        </p:nvSpPr>
        <p:spPr bwMode="auto">
          <a:xfrm>
            <a:off x="3198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79" name="Rectangle 79"/>
          <p:cNvSpPr>
            <a:spLocks noChangeArrowheads="1"/>
          </p:cNvSpPr>
          <p:nvPr/>
        </p:nvSpPr>
        <p:spPr bwMode="auto">
          <a:xfrm>
            <a:off x="33512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0" name="Rectangle 80"/>
          <p:cNvSpPr>
            <a:spLocks noChangeArrowheads="1"/>
          </p:cNvSpPr>
          <p:nvPr/>
        </p:nvSpPr>
        <p:spPr bwMode="auto">
          <a:xfrm>
            <a:off x="35036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1" name="Rectangle 81"/>
          <p:cNvSpPr>
            <a:spLocks noChangeArrowheads="1"/>
          </p:cNvSpPr>
          <p:nvPr/>
        </p:nvSpPr>
        <p:spPr bwMode="auto">
          <a:xfrm>
            <a:off x="36560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2" name="Rectangle 82"/>
          <p:cNvSpPr>
            <a:spLocks noChangeArrowheads="1"/>
          </p:cNvSpPr>
          <p:nvPr/>
        </p:nvSpPr>
        <p:spPr bwMode="auto">
          <a:xfrm>
            <a:off x="3808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3" name="Rectangle 83"/>
          <p:cNvSpPr>
            <a:spLocks noChangeArrowheads="1"/>
          </p:cNvSpPr>
          <p:nvPr/>
        </p:nvSpPr>
        <p:spPr bwMode="auto">
          <a:xfrm>
            <a:off x="3960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4" name="Rectangle 84"/>
          <p:cNvSpPr>
            <a:spLocks noChangeArrowheads="1"/>
          </p:cNvSpPr>
          <p:nvPr/>
        </p:nvSpPr>
        <p:spPr bwMode="auto">
          <a:xfrm>
            <a:off x="41132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5" name="Rectangle 85"/>
          <p:cNvSpPr>
            <a:spLocks noChangeArrowheads="1"/>
          </p:cNvSpPr>
          <p:nvPr/>
        </p:nvSpPr>
        <p:spPr bwMode="auto">
          <a:xfrm>
            <a:off x="42656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6" name="Rectangle 86"/>
          <p:cNvSpPr>
            <a:spLocks noChangeArrowheads="1"/>
          </p:cNvSpPr>
          <p:nvPr/>
        </p:nvSpPr>
        <p:spPr bwMode="auto">
          <a:xfrm>
            <a:off x="44180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7" name="Rectangle 87"/>
          <p:cNvSpPr>
            <a:spLocks noChangeArrowheads="1"/>
          </p:cNvSpPr>
          <p:nvPr/>
        </p:nvSpPr>
        <p:spPr bwMode="auto">
          <a:xfrm>
            <a:off x="45704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8" name="Rectangle 88"/>
          <p:cNvSpPr>
            <a:spLocks noChangeArrowheads="1"/>
          </p:cNvSpPr>
          <p:nvPr/>
        </p:nvSpPr>
        <p:spPr bwMode="auto">
          <a:xfrm>
            <a:off x="4722813"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89" name="Rectangle 89"/>
          <p:cNvSpPr>
            <a:spLocks noChangeArrowheads="1"/>
          </p:cNvSpPr>
          <p:nvPr/>
        </p:nvSpPr>
        <p:spPr bwMode="auto">
          <a:xfrm>
            <a:off x="59436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90" name="Rectangle 90"/>
          <p:cNvSpPr>
            <a:spLocks noChangeArrowheads="1"/>
          </p:cNvSpPr>
          <p:nvPr/>
        </p:nvSpPr>
        <p:spPr bwMode="auto">
          <a:xfrm>
            <a:off x="60960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91" name="Rectangle 91"/>
          <p:cNvSpPr>
            <a:spLocks noChangeArrowheads="1"/>
          </p:cNvSpPr>
          <p:nvPr/>
        </p:nvSpPr>
        <p:spPr bwMode="auto">
          <a:xfrm>
            <a:off x="62484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92" name="Rectangle 92"/>
          <p:cNvSpPr>
            <a:spLocks noChangeArrowheads="1"/>
          </p:cNvSpPr>
          <p:nvPr/>
        </p:nvSpPr>
        <p:spPr bwMode="auto">
          <a:xfrm>
            <a:off x="64008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93" name="Rectangle 93"/>
          <p:cNvSpPr>
            <a:spLocks noChangeArrowheads="1"/>
          </p:cNvSpPr>
          <p:nvPr/>
        </p:nvSpPr>
        <p:spPr bwMode="auto">
          <a:xfrm>
            <a:off x="65532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94" name="Rectangle 94"/>
          <p:cNvSpPr>
            <a:spLocks noChangeArrowheads="1"/>
          </p:cNvSpPr>
          <p:nvPr/>
        </p:nvSpPr>
        <p:spPr bwMode="auto">
          <a:xfrm>
            <a:off x="6705600"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295" name="Rectangle 95"/>
          <p:cNvSpPr>
            <a:spLocks noChangeArrowheads="1"/>
          </p:cNvSpPr>
          <p:nvPr/>
        </p:nvSpPr>
        <p:spPr bwMode="auto">
          <a:xfrm>
            <a:off x="2284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96" name="Rectangle 96"/>
          <p:cNvSpPr>
            <a:spLocks noChangeArrowheads="1"/>
          </p:cNvSpPr>
          <p:nvPr/>
        </p:nvSpPr>
        <p:spPr bwMode="auto">
          <a:xfrm>
            <a:off x="2436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97" name="Rectangle 97"/>
          <p:cNvSpPr>
            <a:spLocks noChangeArrowheads="1"/>
          </p:cNvSpPr>
          <p:nvPr/>
        </p:nvSpPr>
        <p:spPr bwMode="auto">
          <a:xfrm>
            <a:off x="25892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98" name="Rectangle 98"/>
          <p:cNvSpPr>
            <a:spLocks noChangeArrowheads="1"/>
          </p:cNvSpPr>
          <p:nvPr/>
        </p:nvSpPr>
        <p:spPr bwMode="auto">
          <a:xfrm>
            <a:off x="27416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299" name="Rectangle 99"/>
          <p:cNvSpPr>
            <a:spLocks noChangeArrowheads="1"/>
          </p:cNvSpPr>
          <p:nvPr/>
        </p:nvSpPr>
        <p:spPr bwMode="auto">
          <a:xfrm>
            <a:off x="28940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0" name="Rectangle 100"/>
          <p:cNvSpPr>
            <a:spLocks noChangeArrowheads="1"/>
          </p:cNvSpPr>
          <p:nvPr/>
        </p:nvSpPr>
        <p:spPr bwMode="auto">
          <a:xfrm>
            <a:off x="3046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1" name="Rectangle 101"/>
          <p:cNvSpPr>
            <a:spLocks noChangeArrowheads="1"/>
          </p:cNvSpPr>
          <p:nvPr/>
        </p:nvSpPr>
        <p:spPr bwMode="auto">
          <a:xfrm>
            <a:off x="3198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2" name="Rectangle 102"/>
          <p:cNvSpPr>
            <a:spLocks noChangeArrowheads="1"/>
          </p:cNvSpPr>
          <p:nvPr/>
        </p:nvSpPr>
        <p:spPr bwMode="auto">
          <a:xfrm>
            <a:off x="33512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3" name="Rectangle 103"/>
          <p:cNvSpPr>
            <a:spLocks noChangeArrowheads="1"/>
          </p:cNvSpPr>
          <p:nvPr/>
        </p:nvSpPr>
        <p:spPr bwMode="auto">
          <a:xfrm>
            <a:off x="35036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4" name="Rectangle 104"/>
          <p:cNvSpPr>
            <a:spLocks noChangeArrowheads="1"/>
          </p:cNvSpPr>
          <p:nvPr/>
        </p:nvSpPr>
        <p:spPr bwMode="auto">
          <a:xfrm>
            <a:off x="36560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5" name="Rectangle 105"/>
          <p:cNvSpPr>
            <a:spLocks noChangeArrowheads="1"/>
          </p:cNvSpPr>
          <p:nvPr/>
        </p:nvSpPr>
        <p:spPr bwMode="auto">
          <a:xfrm>
            <a:off x="3808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6" name="Rectangle 106"/>
          <p:cNvSpPr>
            <a:spLocks noChangeArrowheads="1"/>
          </p:cNvSpPr>
          <p:nvPr/>
        </p:nvSpPr>
        <p:spPr bwMode="auto">
          <a:xfrm>
            <a:off x="3960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7" name="Rectangle 107"/>
          <p:cNvSpPr>
            <a:spLocks noChangeArrowheads="1"/>
          </p:cNvSpPr>
          <p:nvPr/>
        </p:nvSpPr>
        <p:spPr bwMode="auto">
          <a:xfrm>
            <a:off x="41132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8" name="Rectangle 108"/>
          <p:cNvSpPr>
            <a:spLocks noChangeArrowheads="1"/>
          </p:cNvSpPr>
          <p:nvPr/>
        </p:nvSpPr>
        <p:spPr bwMode="auto">
          <a:xfrm>
            <a:off x="42656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09" name="Rectangle 109"/>
          <p:cNvSpPr>
            <a:spLocks noChangeArrowheads="1"/>
          </p:cNvSpPr>
          <p:nvPr/>
        </p:nvSpPr>
        <p:spPr bwMode="auto">
          <a:xfrm>
            <a:off x="44180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10" name="Rectangle 110"/>
          <p:cNvSpPr>
            <a:spLocks noChangeArrowheads="1"/>
          </p:cNvSpPr>
          <p:nvPr/>
        </p:nvSpPr>
        <p:spPr bwMode="auto">
          <a:xfrm>
            <a:off x="45704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11" name="Rectangle 111"/>
          <p:cNvSpPr>
            <a:spLocks noChangeArrowheads="1"/>
          </p:cNvSpPr>
          <p:nvPr/>
        </p:nvSpPr>
        <p:spPr bwMode="auto">
          <a:xfrm>
            <a:off x="4722813"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12" name="Rectangle 112"/>
          <p:cNvSpPr>
            <a:spLocks noChangeArrowheads="1"/>
          </p:cNvSpPr>
          <p:nvPr/>
        </p:nvSpPr>
        <p:spPr bwMode="auto">
          <a:xfrm>
            <a:off x="59436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13" name="Rectangle 113"/>
          <p:cNvSpPr>
            <a:spLocks noChangeArrowheads="1"/>
          </p:cNvSpPr>
          <p:nvPr/>
        </p:nvSpPr>
        <p:spPr bwMode="auto">
          <a:xfrm>
            <a:off x="60960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14" name="Rectangle 114"/>
          <p:cNvSpPr>
            <a:spLocks noChangeArrowheads="1"/>
          </p:cNvSpPr>
          <p:nvPr/>
        </p:nvSpPr>
        <p:spPr bwMode="auto">
          <a:xfrm>
            <a:off x="62484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15" name="Rectangle 115"/>
          <p:cNvSpPr>
            <a:spLocks noChangeArrowheads="1"/>
          </p:cNvSpPr>
          <p:nvPr/>
        </p:nvSpPr>
        <p:spPr bwMode="auto">
          <a:xfrm>
            <a:off x="64008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16" name="Rectangle 116"/>
          <p:cNvSpPr>
            <a:spLocks noChangeArrowheads="1"/>
          </p:cNvSpPr>
          <p:nvPr/>
        </p:nvSpPr>
        <p:spPr bwMode="auto">
          <a:xfrm>
            <a:off x="65532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17" name="Rectangle 117"/>
          <p:cNvSpPr>
            <a:spLocks noChangeArrowheads="1"/>
          </p:cNvSpPr>
          <p:nvPr/>
        </p:nvSpPr>
        <p:spPr bwMode="auto">
          <a:xfrm>
            <a:off x="6705600"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18" name="Rectangle 118"/>
          <p:cNvSpPr>
            <a:spLocks noChangeArrowheads="1"/>
          </p:cNvSpPr>
          <p:nvPr/>
        </p:nvSpPr>
        <p:spPr bwMode="auto">
          <a:xfrm>
            <a:off x="2284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19" name="Rectangle 119"/>
          <p:cNvSpPr>
            <a:spLocks noChangeArrowheads="1"/>
          </p:cNvSpPr>
          <p:nvPr/>
        </p:nvSpPr>
        <p:spPr bwMode="auto">
          <a:xfrm>
            <a:off x="2436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0" name="Rectangle 120"/>
          <p:cNvSpPr>
            <a:spLocks noChangeArrowheads="1"/>
          </p:cNvSpPr>
          <p:nvPr/>
        </p:nvSpPr>
        <p:spPr bwMode="auto">
          <a:xfrm>
            <a:off x="25892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1" name="Rectangle 121"/>
          <p:cNvSpPr>
            <a:spLocks noChangeArrowheads="1"/>
          </p:cNvSpPr>
          <p:nvPr/>
        </p:nvSpPr>
        <p:spPr bwMode="auto">
          <a:xfrm>
            <a:off x="27416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2" name="Rectangle 122"/>
          <p:cNvSpPr>
            <a:spLocks noChangeArrowheads="1"/>
          </p:cNvSpPr>
          <p:nvPr/>
        </p:nvSpPr>
        <p:spPr bwMode="auto">
          <a:xfrm>
            <a:off x="28940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3" name="Rectangle 123"/>
          <p:cNvSpPr>
            <a:spLocks noChangeArrowheads="1"/>
          </p:cNvSpPr>
          <p:nvPr/>
        </p:nvSpPr>
        <p:spPr bwMode="auto">
          <a:xfrm>
            <a:off x="3046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4" name="Rectangle 124"/>
          <p:cNvSpPr>
            <a:spLocks noChangeArrowheads="1"/>
          </p:cNvSpPr>
          <p:nvPr/>
        </p:nvSpPr>
        <p:spPr bwMode="auto">
          <a:xfrm>
            <a:off x="3198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5" name="Rectangle 125"/>
          <p:cNvSpPr>
            <a:spLocks noChangeArrowheads="1"/>
          </p:cNvSpPr>
          <p:nvPr/>
        </p:nvSpPr>
        <p:spPr bwMode="auto">
          <a:xfrm>
            <a:off x="33512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6" name="Rectangle 126"/>
          <p:cNvSpPr>
            <a:spLocks noChangeArrowheads="1"/>
          </p:cNvSpPr>
          <p:nvPr/>
        </p:nvSpPr>
        <p:spPr bwMode="auto">
          <a:xfrm>
            <a:off x="35036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7" name="Rectangle 127"/>
          <p:cNvSpPr>
            <a:spLocks noChangeArrowheads="1"/>
          </p:cNvSpPr>
          <p:nvPr/>
        </p:nvSpPr>
        <p:spPr bwMode="auto">
          <a:xfrm>
            <a:off x="36560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8" name="Rectangle 128"/>
          <p:cNvSpPr>
            <a:spLocks noChangeArrowheads="1"/>
          </p:cNvSpPr>
          <p:nvPr/>
        </p:nvSpPr>
        <p:spPr bwMode="auto">
          <a:xfrm>
            <a:off x="3808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29" name="Rectangle 129"/>
          <p:cNvSpPr>
            <a:spLocks noChangeArrowheads="1"/>
          </p:cNvSpPr>
          <p:nvPr/>
        </p:nvSpPr>
        <p:spPr bwMode="auto">
          <a:xfrm>
            <a:off x="3960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30" name="Rectangle 130"/>
          <p:cNvSpPr>
            <a:spLocks noChangeArrowheads="1"/>
          </p:cNvSpPr>
          <p:nvPr/>
        </p:nvSpPr>
        <p:spPr bwMode="auto">
          <a:xfrm>
            <a:off x="41132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31" name="Rectangle 131"/>
          <p:cNvSpPr>
            <a:spLocks noChangeArrowheads="1"/>
          </p:cNvSpPr>
          <p:nvPr/>
        </p:nvSpPr>
        <p:spPr bwMode="auto">
          <a:xfrm>
            <a:off x="42656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32" name="Rectangle 132"/>
          <p:cNvSpPr>
            <a:spLocks noChangeArrowheads="1"/>
          </p:cNvSpPr>
          <p:nvPr/>
        </p:nvSpPr>
        <p:spPr bwMode="auto">
          <a:xfrm>
            <a:off x="44180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33" name="Rectangle 133"/>
          <p:cNvSpPr>
            <a:spLocks noChangeArrowheads="1"/>
          </p:cNvSpPr>
          <p:nvPr/>
        </p:nvSpPr>
        <p:spPr bwMode="auto">
          <a:xfrm>
            <a:off x="45704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34" name="Rectangle 134"/>
          <p:cNvSpPr>
            <a:spLocks noChangeArrowheads="1"/>
          </p:cNvSpPr>
          <p:nvPr/>
        </p:nvSpPr>
        <p:spPr bwMode="auto">
          <a:xfrm>
            <a:off x="4722813"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35" name="Rectangle 135"/>
          <p:cNvSpPr>
            <a:spLocks noChangeArrowheads="1"/>
          </p:cNvSpPr>
          <p:nvPr/>
        </p:nvSpPr>
        <p:spPr bwMode="auto">
          <a:xfrm>
            <a:off x="59436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36" name="Rectangle 136"/>
          <p:cNvSpPr>
            <a:spLocks noChangeArrowheads="1"/>
          </p:cNvSpPr>
          <p:nvPr/>
        </p:nvSpPr>
        <p:spPr bwMode="auto">
          <a:xfrm>
            <a:off x="60960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37" name="Rectangle 137"/>
          <p:cNvSpPr>
            <a:spLocks noChangeArrowheads="1"/>
          </p:cNvSpPr>
          <p:nvPr/>
        </p:nvSpPr>
        <p:spPr bwMode="auto">
          <a:xfrm>
            <a:off x="62484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38" name="Rectangle 138"/>
          <p:cNvSpPr>
            <a:spLocks noChangeArrowheads="1"/>
          </p:cNvSpPr>
          <p:nvPr/>
        </p:nvSpPr>
        <p:spPr bwMode="auto">
          <a:xfrm>
            <a:off x="64008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39" name="Rectangle 139"/>
          <p:cNvSpPr>
            <a:spLocks noChangeArrowheads="1"/>
          </p:cNvSpPr>
          <p:nvPr/>
        </p:nvSpPr>
        <p:spPr bwMode="auto">
          <a:xfrm>
            <a:off x="65532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40" name="Rectangle 140"/>
          <p:cNvSpPr>
            <a:spLocks noChangeArrowheads="1"/>
          </p:cNvSpPr>
          <p:nvPr/>
        </p:nvSpPr>
        <p:spPr bwMode="auto">
          <a:xfrm>
            <a:off x="6705600"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41" name="Rectangle 141"/>
          <p:cNvSpPr>
            <a:spLocks noChangeArrowheads="1"/>
          </p:cNvSpPr>
          <p:nvPr/>
        </p:nvSpPr>
        <p:spPr bwMode="auto">
          <a:xfrm>
            <a:off x="2284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2" name="Rectangle 142"/>
          <p:cNvSpPr>
            <a:spLocks noChangeArrowheads="1"/>
          </p:cNvSpPr>
          <p:nvPr/>
        </p:nvSpPr>
        <p:spPr bwMode="auto">
          <a:xfrm>
            <a:off x="2436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3" name="Rectangle 143"/>
          <p:cNvSpPr>
            <a:spLocks noChangeArrowheads="1"/>
          </p:cNvSpPr>
          <p:nvPr/>
        </p:nvSpPr>
        <p:spPr bwMode="auto">
          <a:xfrm>
            <a:off x="25892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4" name="Rectangle 144"/>
          <p:cNvSpPr>
            <a:spLocks noChangeArrowheads="1"/>
          </p:cNvSpPr>
          <p:nvPr/>
        </p:nvSpPr>
        <p:spPr bwMode="auto">
          <a:xfrm>
            <a:off x="27416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5" name="Rectangle 145"/>
          <p:cNvSpPr>
            <a:spLocks noChangeArrowheads="1"/>
          </p:cNvSpPr>
          <p:nvPr/>
        </p:nvSpPr>
        <p:spPr bwMode="auto">
          <a:xfrm>
            <a:off x="28940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6" name="Rectangle 146"/>
          <p:cNvSpPr>
            <a:spLocks noChangeArrowheads="1"/>
          </p:cNvSpPr>
          <p:nvPr/>
        </p:nvSpPr>
        <p:spPr bwMode="auto">
          <a:xfrm>
            <a:off x="3046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7" name="Rectangle 147"/>
          <p:cNvSpPr>
            <a:spLocks noChangeArrowheads="1"/>
          </p:cNvSpPr>
          <p:nvPr/>
        </p:nvSpPr>
        <p:spPr bwMode="auto">
          <a:xfrm>
            <a:off x="3198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8" name="Rectangle 148"/>
          <p:cNvSpPr>
            <a:spLocks noChangeArrowheads="1"/>
          </p:cNvSpPr>
          <p:nvPr/>
        </p:nvSpPr>
        <p:spPr bwMode="auto">
          <a:xfrm>
            <a:off x="33512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49" name="Rectangle 149"/>
          <p:cNvSpPr>
            <a:spLocks noChangeArrowheads="1"/>
          </p:cNvSpPr>
          <p:nvPr/>
        </p:nvSpPr>
        <p:spPr bwMode="auto">
          <a:xfrm>
            <a:off x="35036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0" name="Rectangle 150"/>
          <p:cNvSpPr>
            <a:spLocks noChangeArrowheads="1"/>
          </p:cNvSpPr>
          <p:nvPr/>
        </p:nvSpPr>
        <p:spPr bwMode="auto">
          <a:xfrm>
            <a:off x="36560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1" name="Rectangle 151"/>
          <p:cNvSpPr>
            <a:spLocks noChangeArrowheads="1"/>
          </p:cNvSpPr>
          <p:nvPr/>
        </p:nvSpPr>
        <p:spPr bwMode="auto">
          <a:xfrm>
            <a:off x="3808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2" name="Rectangle 152"/>
          <p:cNvSpPr>
            <a:spLocks noChangeArrowheads="1"/>
          </p:cNvSpPr>
          <p:nvPr/>
        </p:nvSpPr>
        <p:spPr bwMode="auto">
          <a:xfrm>
            <a:off x="3960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3" name="Rectangle 153"/>
          <p:cNvSpPr>
            <a:spLocks noChangeArrowheads="1"/>
          </p:cNvSpPr>
          <p:nvPr/>
        </p:nvSpPr>
        <p:spPr bwMode="auto">
          <a:xfrm>
            <a:off x="41132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4" name="Rectangle 154"/>
          <p:cNvSpPr>
            <a:spLocks noChangeArrowheads="1"/>
          </p:cNvSpPr>
          <p:nvPr/>
        </p:nvSpPr>
        <p:spPr bwMode="auto">
          <a:xfrm>
            <a:off x="42656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5" name="Rectangle 155"/>
          <p:cNvSpPr>
            <a:spLocks noChangeArrowheads="1"/>
          </p:cNvSpPr>
          <p:nvPr/>
        </p:nvSpPr>
        <p:spPr bwMode="auto">
          <a:xfrm>
            <a:off x="44180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6" name="Rectangle 156"/>
          <p:cNvSpPr>
            <a:spLocks noChangeArrowheads="1"/>
          </p:cNvSpPr>
          <p:nvPr/>
        </p:nvSpPr>
        <p:spPr bwMode="auto">
          <a:xfrm>
            <a:off x="45704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7" name="Rectangle 157"/>
          <p:cNvSpPr>
            <a:spLocks noChangeArrowheads="1"/>
          </p:cNvSpPr>
          <p:nvPr/>
        </p:nvSpPr>
        <p:spPr bwMode="auto">
          <a:xfrm>
            <a:off x="4722813"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58" name="Rectangle 158"/>
          <p:cNvSpPr>
            <a:spLocks noChangeArrowheads="1"/>
          </p:cNvSpPr>
          <p:nvPr/>
        </p:nvSpPr>
        <p:spPr bwMode="auto">
          <a:xfrm>
            <a:off x="59436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59" name="Rectangle 159"/>
          <p:cNvSpPr>
            <a:spLocks noChangeArrowheads="1"/>
          </p:cNvSpPr>
          <p:nvPr/>
        </p:nvSpPr>
        <p:spPr bwMode="auto">
          <a:xfrm>
            <a:off x="60960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60" name="Rectangle 160"/>
          <p:cNvSpPr>
            <a:spLocks noChangeArrowheads="1"/>
          </p:cNvSpPr>
          <p:nvPr/>
        </p:nvSpPr>
        <p:spPr bwMode="auto">
          <a:xfrm>
            <a:off x="62484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61" name="Rectangle 161"/>
          <p:cNvSpPr>
            <a:spLocks noChangeArrowheads="1"/>
          </p:cNvSpPr>
          <p:nvPr/>
        </p:nvSpPr>
        <p:spPr bwMode="auto">
          <a:xfrm>
            <a:off x="64008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62" name="Rectangle 162"/>
          <p:cNvSpPr>
            <a:spLocks noChangeArrowheads="1"/>
          </p:cNvSpPr>
          <p:nvPr/>
        </p:nvSpPr>
        <p:spPr bwMode="auto">
          <a:xfrm>
            <a:off x="65532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63" name="Rectangle 163"/>
          <p:cNvSpPr>
            <a:spLocks noChangeArrowheads="1"/>
          </p:cNvSpPr>
          <p:nvPr/>
        </p:nvSpPr>
        <p:spPr bwMode="auto">
          <a:xfrm>
            <a:off x="6705600"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64" name="Rectangle 164"/>
          <p:cNvSpPr>
            <a:spLocks noChangeArrowheads="1"/>
          </p:cNvSpPr>
          <p:nvPr/>
        </p:nvSpPr>
        <p:spPr bwMode="auto">
          <a:xfrm>
            <a:off x="2284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65" name="Rectangle 165"/>
          <p:cNvSpPr>
            <a:spLocks noChangeArrowheads="1"/>
          </p:cNvSpPr>
          <p:nvPr/>
        </p:nvSpPr>
        <p:spPr bwMode="auto">
          <a:xfrm>
            <a:off x="2436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66" name="Rectangle 166"/>
          <p:cNvSpPr>
            <a:spLocks noChangeArrowheads="1"/>
          </p:cNvSpPr>
          <p:nvPr/>
        </p:nvSpPr>
        <p:spPr bwMode="auto">
          <a:xfrm>
            <a:off x="25892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67" name="Rectangle 167"/>
          <p:cNvSpPr>
            <a:spLocks noChangeArrowheads="1"/>
          </p:cNvSpPr>
          <p:nvPr/>
        </p:nvSpPr>
        <p:spPr bwMode="auto">
          <a:xfrm>
            <a:off x="27416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68" name="Rectangle 168"/>
          <p:cNvSpPr>
            <a:spLocks noChangeArrowheads="1"/>
          </p:cNvSpPr>
          <p:nvPr/>
        </p:nvSpPr>
        <p:spPr bwMode="auto">
          <a:xfrm>
            <a:off x="28940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69" name="Rectangle 169"/>
          <p:cNvSpPr>
            <a:spLocks noChangeArrowheads="1"/>
          </p:cNvSpPr>
          <p:nvPr/>
        </p:nvSpPr>
        <p:spPr bwMode="auto">
          <a:xfrm>
            <a:off x="3046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0" name="Rectangle 170"/>
          <p:cNvSpPr>
            <a:spLocks noChangeArrowheads="1"/>
          </p:cNvSpPr>
          <p:nvPr/>
        </p:nvSpPr>
        <p:spPr bwMode="auto">
          <a:xfrm>
            <a:off x="3198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1" name="Rectangle 171"/>
          <p:cNvSpPr>
            <a:spLocks noChangeArrowheads="1"/>
          </p:cNvSpPr>
          <p:nvPr/>
        </p:nvSpPr>
        <p:spPr bwMode="auto">
          <a:xfrm>
            <a:off x="33512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2" name="Rectangle 172"/>
          <p:cNvSpPr>
            <a:spLocks noChangeArrowheads="1"/>
          </p:cNvSpPr>
          <p:nvPr/>
        </p:nvSpPr>
        <p:spPr bwMode="auto">
          <a:xfrm>
            <a:off x="35036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3" name="Rectangle 173"/>
          <p:cNvSpPr>
            <a:spLocks noChangeArrowheads="1"/>
          </p:cNvSpPr>
          <p:nvPr/>
        </p:nvSpPr>
        <p:spPr bwMode="auto">
          <a:xfrm>
            <a:off x="36560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4" name="Rectangle 174"/>
          <p:cNvSpPr>
            <a:spLocks noChangeArrowheads="1"/>
          </p:cNvSpPr>
          <p:nvPr/>
        </p:nvSpPr>
        <p:spPr bwMode="auto">
          <a:xfrm>
            <a:off x="3808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5" name="Rectangle 175"/>
          <p:cNvSpPr>
            <a:spLocks noChangeArrowheads="1"/>
          </p:cNvSpPr>
          <p:nvPr/>
        </p:nvSpPr>
        <p:spPr bwMode="auto">
          <a:xfrm>
            <a:off x="3960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6" name="Rectangle 176"/>
          <p:cNvSpPr>
            <a:spLocks noChangeArrowheads="1"/>
          </p:cNvSpPr>
          <p:nvPr/>
        </p:nvSpPr>
        <p:spPr bwMode="auto">
          <a:xfrm>
            <a:off x="41132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7" name="Rectangle 177"/>
          <p:cNvSpPr>
            <a:spLocks noChangeArrowheads="1"/>
          </p:cNvSpPr>
          <p:nvPr/>
        </p:nvSpPr>
        <p:spPr bwMode="auto">
          <a:xfrm>
            <a:off x="42656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8" name="Rectangle 178"/>
          <p:cNvSpPr>
            <a:spLocks noChangeArrowheads="1"/>
          </p:cNvSpPr>
          <p:nvPr/>
        </p:nvSpPr>
        <p:spPr bwMode="auto">
          <a:xfrm>
            <a:off x="44180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79" name="Rectangle 179"/>
          <p:cNvSpPr>
            <a:spLocks noChangeArrowheads="1"/>
          </p:cNvSpPr>
          <p:nvPr/>
        </p:nvSpPr>
        <p:spPr bwMode="auto">
          <a:xfrm>
            <a:off x="45704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80" name="Rectangle 180"/>
          <p:cNvSpPr>
            <a:spLocks noChangeArrowheads="1"/>
          </p:cNvSpPr>
          <p:nvPr/>
        </p:nvSpPr>
        <p:spPr bwMode="auto">
          <a:xfrm>
            <a:off x="4722813"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81" name="Rectangle 181"/>
          <p:cNvSpPr>
            <a:spLocks noChangeArrowheads="1"/>
          </p:cNvSpPr>
          <p:nvPr/>
        </p:nvSpPr>
        <p:spPr bwMode="auto">
          <a:xfrm>
            <a:off x="59436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82" name="Rectangle 182"/>
          <p:cNvSpPr>
            <a:spLocks noChangeArrowheads="1"/>
          </p:cNvSpPr>
          <p:nvPr/>
        </p:nvSpPr>
        <p:spPr bwMode="auto">
          <a:xfrm>
            <a:off x="60960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83" name="Rectangle 183"/>
          <p:cNvSpPr>
            <a:spLocks noChangeArrowheads="1"/>
          </p:cNvSpPr>
          <p:nvPr/>
        </p:nvSpPr>
        <p:spPr bwMode="auto">
          <a:xfrm>
            <a:off x="62484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84" name="Rectangle 184"/>
          <p:cNvSpPr>
            <a:spLocks noChangeArrowheads="1"/>
          </p:cNvSpPr>
          <p:nvPr/>
        </p:nvSpPr>
        <p:spPr bwMode="auto">
          <a:xfrm>
            <a:off x="64008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85" name="Rectangle 185"/>
          <p:cNvSpPr>
            <a:spLocks noChangeArrowheads="1"/>
          </p:cNvSpPr>
          <p:nvPr/>
        </p:nvSpPr>
        <p:spPr bwMode="auto">
          <a:xfrm>
            <a:off x="65532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86" name="Rectangle 186"/>
          <p:cNvSpPr>
            <a:spLocks noChangeArrowheads="1"/>
          </p:cNvSpPr>
          <p:nvPr/>
        </p:nvSpPr>
        <p:spPr bwMode="auto">
          <a:xfrm>
            <a:off x="6705600"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387" name="Rectangle 187"/>
          <p:cNvSpPr>
            <a:spLocks noChangeArrowheads="1"/>
          </p:cNvSpPr>
          <p:nvPr/>
        </p:nvSpPr>
        <p:spPr bwMode="auto">
          <a:xfrm>
            <a:off x="2284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88" name="Rectangle 188"/>
          <p:cNvSpPr>
            <a:spLocks noChangeArrowheads="1"/>
          </p:cNvSpPr>
          <p:nvPr/>
        </p:nvSpPr>
        <p:spPr bwMode="auto">
          <a:xfrm>
            <a:off x="2436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89" name="Rectangle 189"/>
          <p:cNvSpPr>
            <a:spLocks noChangeArrowheads="1"/>
          </p:cNvSpPr>
          <p:nvPr/>
        </p:nvSpPr>
        <p:spPr bwMode="auto">
          <a:xfrm>
            <a:off x="25892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0" name="Rectangle 190"/>
          <p:cNvSpPr>
            <a:spLocks noChangeArrowheads="1"/>
          </p:cNvSpPr>
          <p:nvPr/>
        </p:nvSpPr>
        <p:spPr bwMode="auto">
          <a:xfrm>
            <a:off x="27416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1" name="Rectangle 191"/>
          <p:cNvSpPr>
            <a:spLocks noChangeArrowheads="1"/>
          </p:cNvSpPr>
          <p:nvPr/>
        </p:nvSpPr>
        <p:spPr bwMode="auto">
          <a:xfrm>
            <a:off x="28940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2" name="Rectangle 192"/>
          <p:cNvSpPr>
            <a:spLocks noChangeArrowheads="1"/>
          </p:cNvSpPr>
          <p:nvPr/>
        </p:nvSpPr>
        <p:spPr bwMode="auto">
          <a:xfrm>
            <a:off x="3046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3" name="Rectangle 193"/>
          <p:cNvSpPr>
            <a:spLocks noChangeArrowheads="1"/>
          </p:cNvSpPr>
          <p:nvPr/>
        </p:nvSpPr>
        <p:spPr bwMode="auto">
          <a:xfrm>
            <a:off x="3198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4" name="Rectangle 194"/>
          <p:cNvSpPr>
            <a:spLocks noChangeArrowheads="1"/>
          </p:cNvSpPr>
          <p:nvPr/>
        </p:nvSpPr>
        <p:spPr bwMode="auto">
          <a:xfrm>
            <a:off x="33512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5" name="Rectangle 195"/>
          <p:cNvSpPr>
            <a:spLocks noChangeArrowheads="1"/>
          </p:cNvSpPr>
          <p:nvPr/>
        </p:nvSpPr>
        <p:spPr bwMode="auto">
          <a:xfrm>
            <a:off x="35036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6" name="Rectangle 196"/>
          <p:cNvSpPr>
            <a:spLocks noChangeArrowheads="1"/>
          </p:cNvSpPr>
          <p:nvPr/>
        </p:nvSpPr>
        <p:spPr bwMode="auto">
          <a:xfrm>
            <a:off x="36560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7" name="Rectangle 197"/>
          <p:cNvSpPr>
            <a:spLocks noChangeArrowheads="1"/>
          </p:cNvSpPr>
          <p:nvPr/>
        </p:nvSpPr>
        <p:spPr bwMode="auto">
          <a:xfrm>
            <a:off x="3808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8" name="Rectangle 198"/>
          <p:cNvSpPr>
            <a:spLocks noChangeArrowheads="1"/>
          </p:cNvSpPr>
          <p:nvPr/>
        </p:nvSpPr>
        <p:spPr bwMode="auto">
          <a:xfrm>
            <a:off x="3960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399" name="Rectangle 199"/>
          <p:cNvSpPr>
            <a:spLocks noChangeArrowheads="1"/>
          </p:cNvSpPr>
          <p:nvPr/>
        </p:nvSpPr>
        <p:spPr bwMode="auto">
          <a:xfrm>
            <a:off x="41132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00" name="Rectangle 200"/>
          <p:cNvSpPr>
            <a:spLocks noChangeArrowheads="1"/>
          </p:cNvSpPr>
          <p:nvPr/>
        </p:nvSpPr>
        <p:spPr bwMode="auto">
          <a:xfrm>
            <a:off x="42656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01" name="Rectangle 201"/>
          <p:cNvSpPr>
            <a:spLocks noChangeArrowheads="1"/>
          </p:cNvSpPr>
          <p:nvPr/>
        </p:nvSpPr>
        <p:spPr bwMode="auto">
          <a:xfrm>
            <a:off x="44180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02" name="Rectangle 202"/>
          <p:cNvSpPr>
            <a:spLocks noChangeArrowheads="1"/>
          </p:cNvSpPr>
          <p:nvPr/>
        </p:nvSpPr>
        <p:spPr bwMode="auto">
          <a:xfrm>
            <a:off x="45704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03" name="Rectangle 203"/>
          <p:cNvSpPr>
            <a:spLocks noChangeArrowheads="1"/>
          </p:cNvSpPr>
          <p:nvPr/>
        </p:nvSpPr>
        <p:spPr bwMode="auto">
          <a:xfrm>
            <a:off x="4722813" y="3505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04" name="Rectangle 204"/>
          <p:cNvSpPr>
            <a:spLocks noChangeArrowheads="1"/>
          </p:cNvSpPr>
          <p:nvPr/>
        </p:nvSpPr>
        <p:spPr bwMode="auto">
          <a:xfrm>
            <a:off x="59436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05" name="Rectangle 205"/>
          <p:cNvSpPr>
            <a:spLocks noChangeArrowheads="1"/>
          </p:cNvSpPr>
          <p:nvPr/>
        </p:nvSpPr>
        <p:spPr bwMode="auto">
          <a:xfrm>
            <a:off x="60960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06" name="Rectangle 206"/>
          <p:cNvSpPr>
            <a:spLocks noChangeArrowheads="1"/>
          </p:cNvSpPr>
          <p:nvPr/>
        </p:nvSpPr>
        <p:spPr bwMode="auto">
          <a:xfrm>
            <a:off x="62484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07" name="Rectangle 207"/>
          <p:cNvSpPr>
            <a:spLocks noChangeArrowheads="1"/>
          </p:cNvSpPr>
          <p:nvPr/>
        </p:nvSpPr>
        <p:spPr bwMode="auto">
          <a:xfrm>
            <a:off x="64008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08" name="Rectangle 208"/>
          <p:cNvSpPr>
            <a:spLocks noChangeArrowheads="1"/>
          </p:cNvSpPr>
          <p:nvPr/>
        </p:nvSpPr>
        <p:spPr bwMode="auto">
          <a:xfrm>
            <a:off x="65532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09" name="Rectangle 209"/>
          <p:cNvSpPr>
            <a:spLocks noChangeArrowheads="1"/>
          </p:cNvSpPr>
          <p:nvPr/>
        </p:nvSpPr>
        <p:spPr bwMode="auto">
          <a:xfrm>
            <a:off x="6705600" y="3505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10" name="Rectangle 210"/>
          <p:cNvSpPr>
            <a:spLocks noChangeArrowheads="1"/>
          </p:cNvSpPr>
          <p:nvPr/>
        </p:nvSpPr>
        <p:spPr bwMode="auto">
          <a:xfrm>
            <a:off x="2284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1" name="Rectangle 211"/>
          <p:cNvSpPr>
            <a:spLocks noChangeArrowheads="1"/>
          </p:cNvSpPr>
          <p:nvPr/>
        </p:nvSpPr>
        <p:spPr bwMode="auto">
          <a:xfrm>
            <a:off x="2436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2" name="Rectangle 212"/>
          <p:cNvSpPr>
            <a:spLocks noChangeArrowheads="1"/>
          </p:cNvSpPr>
          <p:nvPr/>
        </p:nvSpPr>
        <p:spPr bwMode="auto">
          <a:xfrm>
            <a:off x="25892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3" name="Rectangle 213"/>
          <p:cNvSpPr>
            <a:spLocks noChangeArrowheads="1"/>
          </p:cNvSpPr>
          <p:nvPr/>
        </p:nvSpPr>
        <p:spPr bwMode="auto">
          <a:xfrm>
            <a:off x="27416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4" name="Rectangle 214"/>
          <p:cNvSpPr>
            <a:spLocks noChangeArrowheads="1"/>
          </p:cNvSpPr>
          <p:nvPr/>
        </p:nvSpPr>
        <p:spPr bwMode="auto">
          <a:xfrm>
            <a:off x="28940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5" name="Rectangle 215"/>
          <p:cNvSpPr>
            <a:spLocks noChangeArrowheads="1"/>
          </p:cNvSpPr>
          <p:nvPr/>
        </p:nvSpPr>
        <p:spPr bwMode="auto">
          <a:xfrm>
            <a:off x="3046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6" name="Rectangle 216"/>
          <p:cNvSpPr>
            <a:spLocks noChangeArrowheads="1"/>
          </p:cNvSpPr>
          <p:nvPr/>
        </p:nvSpPr>
        <p:spPr bwMode="auto">
          <a:xfrm>
            <a:off x="3198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7" name="Rectangle 217"/>
          <p:cNvSpPr>
            <a:spLocks noChangeArrowheads="1"/>
          </p:cNvSpPr>
          <p:nvPr/>
        </p:nvSpPr>
        <p:spPr bwMode="auto">
          <a:xfrm>
            <a:off x="33512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8" name="Rectangle 218"/>
          <p:cNvSpPr>
            <a:spLocks noChangeArrowheads="1"/>
          </p:cNvSpPr>
          <p:nvPr/>
        </p:nvSpPr>
        <p:spPr bwMode="auto">
          <a:xfrm>
            <a:off x="35036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19" name="Rectangle 219"/>
          <p:cNvSpPr>
            <a:spLocks noChangeArrowheads="1"/>
          </p:cNvSpPr>
          <p:nvPr/>
        </p:nvSpPr>
        <p:spPr bwMode="auto">
          <a:xfrm>
            <a:off x="36560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0" name="Rectangle 220"/>
          <p:cNvSpPr>
            <a:spLocks noChangeArrowheads="1"/>
          </p:cNvSpPr>
          <p:nvPr/>
        </p:nvSpPr>
        <p:spPr bwMode="auto">
          <a:xfrm>
            <a:off x="3808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1" name="Rectangle 221"/>
          <p:cNvSpPr>
            <a:spLocks noChangeArrowheads="1"/>
          </p:cNvSpPr>
          <p:nvPr/>
        </p:nvSpPr>
        <p:spPr bwMode="auto">
          <a:xfrm>
            <a:off x="3960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2" name="Rectangle 222"/>
          <p:cNvSpPr>
            <a:spLocks noChangeArrowheads="1"/>
          </p:cNvSpPr>
          <p:nvPr/>
        </p:nvSpPr>
        <p:spPr bwMode="auto">
          <a:xfrm>
            <a:off x="41132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3" name="Rectangle 223"/>
          <p:cNvSpPr>
            <a:spLocks noChangeArrowheads="1"/>
          </p:cNvSpPr>
          <p:nvPr/>
        </p:nvSpPr>
        <p:spPr bwMode="auto">
          <a:xfrm>
            <a:off x="42656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4" name="Rectangle 224"/>
          <p:cNvSpPr>
            <a:spLocks noChangeArrowheads="1"/>
          </p:cNvSpPr>
          <p:nvPr/>
        </p:nvSpPr>
        <p:spPr bwMode="auto">
          <a:xfrm>
            <a:off x="44180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5" name="Rectangle 225"/>
          <p:cNvSpPr>
            <a:spLocks noChangeArrowheads="1"/>
          </p:cNvSpPr>
          <p:nvPr/>
        </p:nvSpPr>
        <p:spPr bwMode="auto">
          <a:xfrm>
            <a:off x="45704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6" name="Rectangle 226"/>
          <p:cNvSpPr>
            <a:spLocks noChangeArrowheads="1"/>
          </p:cNvSpPr>
          <p:nvPr/>
        </p:nvSpPr>
        <p:spPr bwMode="auto">
          <a:xfrm>
            <a:off x="4722813" y="3657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27" name="Rectangle 227"/>
          <p:cNvSpPr>
            <a:spLocks noChangeArrowheads="1"/>
          </p:cNvSpPr>
          <p:nvPr/>
        </p:nvSpPr>
        <p:spPr bwMode="auto">
          <a:xfrm>
            <a:off x="59436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28" name="Rectangle 228"/>
          <p:cNvSpPr>
            <a:spLocks noChangeArrowheads="1"/>
          </p:cNvSpPr>
          <p:nvPr/>
        </p:nvSpPr>
        <p:spPr bwMode="auto">
          <a:xfrm>
            <a:off x="60960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29" name="Rectangle 229"/>
          <p:cNvSpPr>
            <a:spLocks noChangeArrowheads="1"/>
          </p:cNvSpPr>
          <p:nvPr/>
        </p:nvSpPr>
        <p:spPr bwMode="auto">
          <a:xfrm>
            <a:off x="62484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30" name="Rectangle 230"/>
          <p:cNvSpPr>
            <a:spLocks noChangeArrowheads="1"/>
          </p:cNvSpPr>
          <p:nvPr/>
        </p:nvSpPr>
        <p:spPr bwMode="auto">
          <a:xfrm>
            <a:off x="64008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31" name="Rectangle 231"/>
          <p:cNvSpPr>
            <a:spLocks noChangeArrowheads="1"/>
          </p:cNvSpPr>
          <p:nvPr/>
        </p:nvSpPr>
        <p:spPr bwMode="auto">
          <a:xfrm>
            <a:off x="65532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32" name="Rectangle 232"/>
          <p:cNvSpPr>
            <a:spLocks noChangeArrowheads="1"/>
          </p:cNvSpPr>
          <p:nvPr/>
        </p:nvSpPr>
        <p:spPr bwMode="auto">
          <a:xfrm>
            <a:off x="6705600" y="3657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33" name="Rectangle 233"/>
          <p:cNvSpPr>
            <a:spLocks noChangeArrowheads="1"/>
          </p:cNvSpPr>
          <p:nvPr/>
        </p:nvSpPr>
        <p:spPr bwMode="auto">
          <a:xfrm>
            <a:off x="2284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34" name="Rectangle 234"/>
          <p:cNvSpPr>
            <a:spLocks noChangeArrowheads="1"/>
          </p:cNvSpPr>
          <p:nvPr/>
        </p:nvSpPr>
        <p:spPr bwMode="auto">
          <a:xfrm>
            <a:off x="2436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35" name="Rectangle 235"/>
          <p:cNvSpPr>
            <a:spLocks noChangeArrowheads="1"/>
          </p:cNvSpPr>
          <p:nvPr/>
        </p:nvSpPr>
        <p:spPr bwMode="auto">
          <a:xfrm>
            <a:off x="25892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36" name="Rectangle 236"/>
          <p:cNvSpPr>
            <a:spLocks noChangeArrowheads="1"/>
          </p:cNvSpPr>
          <p:nvPr/>
        </p:nvSpPr>
        <p:spPr bwMode="auto">
          <a:xfrm>
            <a:off x="27416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37" name="Rectangle 237"/>
          <p:cNvSpPr>
            <a:spLocks noChangeArrowheads="1"/>
          </p:cNvSpPr>
          <p:nvPr/>
        </p:nvSpPr>
        <p:spPr bwMode="auto">
          <a:xfrm>
            <a:off x="28940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38" name="Rectangle 238"/>
          <p:cNvSpPr>
            <a:spLocks noChangeArrowheads="1"/>
          </p:cNvSpPr>
          <p:nvPr/>
        </p:nvSpPr>
        <p:spPr bwMode="auto">
          <a:xfrm>
            <a:off x="3046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39" name="Rectangle 239"/>
          <p:cNvSpPr>
            <a:spLocks noChangeArrowheads="1"/>
          </p:cNvSpPr>
          <p:nvPr/>
        </p:nvSpPr>
        <p:spPr bwMode="auto">
          <a:xfrm>
            <a:off x="3198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0" name="Rectangle 240"/>
          <p:cNvSpPr>
            <a:spLocks noChangeArrowheads="1"/>
          </p:cNvSpPr>
          <p:nvPr/>
        </p:nvSpPr>
        <p:spPr bwMode="auto">
          <a:xfrm>
            <a:off x="33512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1" name="Rectangle 241"/>
          <p:cNvSpPr>
            <a:spLocks noChangeArrowheads="1"/>
          </p:cNvSpPr>
          <p:nvPr/>
        </p:nvSpPr>
        <p:spPr bwMode="auto">
          <a:xfrm>
            <a:off x="35036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2" name="Rectangle 242"/>
          <p:cNvSpPr>
            <a:spLocks noChangeArrowheads="1"/>
          </p:cNvSpPr>
          <p:nvPr/>
        </p:nvSpPr>
        <p:spPr bwMode="auto">
          <a:xfrm>
            <a:off x="36560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3" name="Rectangle 243"/>
          <p:cNvSpPr>
            <a:spLocks noChangeArrowheads="1"/>
          </p:cNvSpPr>
          <p:nvPr/>
        </p:nvSpPr>
        <p:spPr bwMode="auto">
          <a:xfrm>
            <a:off x="3808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4" name="Rectangle 244"/>
          <p:cNvSpPr>
            <a:spLocks noChangeArrowheads="1"/>
          </p:cNvSpPr>
          <p:nvPr/>
        </p:nvSpPr>
        <p:spPr bwMode="auto">
          <a:xfrm>
            <a:off x="3960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5" name="Rectangle 245"/>
          <p:cNvSpPr>
            <a:spLocks noChangeArrowheads="1"/>
          </p:cNvSpPr>
          <p:nvPr/>
        </p:nvSpPr>
        <p:spPr bwMode="auto">
          <a:xfrm>
            <a:off x="41132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6" name="Rectangle 246"/>
          <p:cNvSpPr>
            <a:spLocks noChangeArrowheads="1"/>
          </p:cNvSpPr>
          <p:nvPr/>
        </p:nvSpPr>
        <p:spPr bwMode="auto">
          <a:xfrm>
            <a:off x="42656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7" name="Rectangle 247"/>
          <p:cNvSpPr>
            <a:spLocks noChangeArrowheads="1"/>
          </p:cNvSpPr>
          <p:nvPr/>
        </p:nvSpPr>
        <p:spPr bwMode="auto">
          <a:xfrm>
            <a:off x="44180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8" name="Rectangle 248"/>
          <p:cNvSpPr>
            <a:spLocks noChangeArrowheads="1"/>
          </p:cNvSpPr>
          <p:nvPr/>
        </p:nvSpPr>
        <p:spPr bwMode="auto">
          <a:xfrm>
            <a:off x="45704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49" name="Rectangle 249"/>
          <p:cNvSpPr>
            <a:spLocks noChangeArrowheads="1"/>
          </p:cNvSpPr>
          <p:nvPr/>
        </p:nvSpPr>
        <p:spPr bwMode="auto">
          <a:xfrm>
            <a:off x="4722813" y="3810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50" name="Rectangle 250"/>
          <p:cNvSpPr>
            <a:spLocks noChangeArrowheads="1"/>
          </p:cNvSpPr>
          <p:nvPr/>
        </p:nvSpPr>
        <p:spPr bwMode="auto">
          <a:xfrm>
            <a:off x="59436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51" name="Rectangle 251"/>
          <p:cNvSpPr>
            <a:spLocks noChangeArrowheads="1"/>
          </p:cNvSpPr>
          <p:nvPr/>
        </p:nvSpPr>
        <p:spPr bwMode="auto">
          <a:xfrm>
            <a:off x="60960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52" name="Rectangle 252"/>
          <p:cNvSpPr>
            <a:spLocks noChangeArrowheads="1"/>
          </p:cNvSpPr>
          <p:nvPr/>
        </p:nvSpPr>
        <p:spPr bwMode="auto">
          <a:xfrm>
            <a:off x="62484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53" name="Rectangle 253"/>
          <p:cNvSpPr>
            <a:spLocks noChangeArrowheads="1"/>
          </p:cNvSpPr>
          <p:nvPr/>
        </p:nvSpPr>
        <p:spPr bwMode="auto">
          <a:xfrm>
            <a:off x="64008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54" name="Rectangle 254"/>
          <p:cNvSpPr>
            <a:spLocks noChangeArrowheads="1"/>
          </p:cNvSpPr>
          <p:nvPr/>
        </p:nvSpPr>
        <p:spPr bwMode="auto">
          <a:xfrm>
            <a:off x="65532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55" name="Rectangle 255"/>
          <p:cNvSpPr>
            <a:spLocks noChangeArrowheads="1"/>
          </p:cNvSpPr>
          <p:nvPr/>
        </p:nvSpPr>
        <p:spPr bwMode="auto">
          <a:xfrm>
            <a:off x="6705600" y="3810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56" name="Rectangle 256"/>
          <p:cNvSpPr>
            <a:spLocks noChangeArrowheads="1"/>
          </p:cNvSpPr>
          <p:nvPr/>
        </p:nvSpPr>
        <p:spPr bwMode="auto">
          <a:xfrm>
            <a:off x="2284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57" name="Rectangle 257"/>
          <p:cNvSpPr>
            <a:spLocks noChangeArrowheads="1"/>
          </p:cNvSpPr>
          <p:nvPr/>
        </p:nvSpPr>
        <p:spPr bwMode="auto">
          <a:xfrm>
            <a:off x="2436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58" name="Rectangle 258"/>
          <p:cNvSpPr>
            <a:spLocks noChangeArrowheads="1"/>
          </p:cNvSpPr>
          <p:nvPr/>
        </p:nvSpPr>
        <p:spPr bwMode="auto">
          <a:xfrm>
            <a:off x="25892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59" name="Rectangle 259"/>
          <p:cNvSpPr>
            <a:spLocks noChangeArrowheads="1"/>
          </p:cNvSpPr>
          <p:nvPr/>
        </p:nvSpPr>
        <p:spPr bwMode="auto">
          <a:xfrm>
            <a:off x="27416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0" name="Rectangle 260"/>
          <p:cNvSpPr>
            <a:spLocks noChangeArrowheads="1"/>
          </p:cNvSpPr>
          <p:nvPr/>
        </p:nvSpPr>
        <p:spPr bwMode="auto">
          <a:xfrm>
            <a:off x="28940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1" name="Rectangle 261"/>
          <p:cNvSpPr>
            <a:spLocks noChangeArrowheads="1"/>
          </p:cNvSpPr>
          <p:nvPr/>
        </p:nvSpPr>
        <p:spPr bwMode="auto">
          <a:xfrm>
            <a:off x="3046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2" name="Rectangle 262"/>
          <p:cNvSpPr>
            <a:spLocks noChangeArrowheads="1"/>
          </p:cNvSpPr>
          <p:nvPr/>
        </p:nvSpPr>
        <p:spPr bwMode="auto">
          <a:xfrm>
            <a:off x="3198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3" name="Rectangle 263"/>
          <p:cNvSpPr>
            <a:spLocks noChangeArrowheads="1"/>
          </p:cNvSpPr>
          <p:nvPr/>
        </p:nvSpPr>
        <p:spPr bwMode="auto">
          <a:xfrm>
            <a:off x="33512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4" name="Rectangle 264"/>
          <p:cNvSpPr>
            <a:spLocks noChangeArrowheads="1"/>
          </p:cNvSpPr>
          <p:nvPr/>
        </p:nvSpPr>
        <p:spPr bwMode="auto">
          <a:xfrm>
            <a:off x="35036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5" name="Rectangle 265"/>
          <p:cNvSpPr>
            <a:spLocks noChangeArrowheads="1"/>
          </p:cNvSpPr>
          <p:nvPr/>
        </p:nvSpPr>
        <p:spPr bwMode="auto">
          <a:xfrm>
            <a:off x="36560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6" name="Rectangle 266"/>
          <p:cNvSpPr>
            <a:spLocks noChangeArrowheads="1"/>
          </p:cNvSpPr>
          <p:nvPr/>
        </p:nvSpPr>
        <p:spPr bwMode="auto">
          <a:xfrm>
            <a:off x="3808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7" name="Rectangle 267"/>
          <p:cNvSpPr>
            <a:spLocks noChangeArrowheads="1"/>
          </p:cNvSpPr>
          <p:nvPr/>
        </p:nvSpPr>
        <p:spPr bwMode="auto">
          <a:xfrm>
            <a:off x="3960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8" name="Rectangle 268"/>
          <p:cNvSpPr>
            <a:spLocks noChangeArrowheads="1"/>
          </p:cNvSpPr>
          <p:nvPr/>
        </p:nvSpPr>
        <p:spPr bwMode="auto">
          <a:xfrm>
            <a:off x="41132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69" name="Rectangle 269"/>
          <p:cNvSpPr>
            <a:spLocks noChangeArrowheads="1"/>
          </p:cNvSpPr>
          <p:nvPr/>
        </p:nvSpPr>
        <p:spPr bwMode="auto">
          <a:xfrm>
            <a:off x="42656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70" name="Rectangle 270"/>
          <p:cNvSpPr>
            <a:spLocks noChangeArrowheads="1"/>
          </p:cNvSpPr>
          <p:nvPr/>
        </p:nvSpPr>
        <p:spPr bwMode="auto">
          <a:xfrm>
            <a:off x="44180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71" name="Rectangle 271"/>
          <p:cNvSpPr>
            <a:spLocks noChangeArrowheads="1"/>
          </p:cNvSpPr>
          <p:nvPr/>
        </p:nvSpPr>
        <p:spPr bwMode="auto">
          <a:xfrm>
            <a:off x="45704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72" name="Rectangle 272"/>
          <p:cNvSpPr>
            <a:spLocks noChangeArrowheads="1"/>
          </p:cNvSpPr>
          <p:nvPr/>
        </p:nvSpPr>
        <p:spPr bwMode="auto">
          <a:xfrm>
            <a:off x="4722813" y="3962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73" name="Rectangle 273"/>
          <p:cNvSpPr>
            <a:spLocks noChangeArrowheads="1"/>
          </p:cNvSpPr>
          <p:nvPr/>
        </p:nvSpPr>
        <p:spPr bwMode="auto">
          <a:xfrm>
            <a:off x="59436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74" name="Rectangle 274"/>
          <p:cNvSpPr>
            <a:spLocks noChangeArrowheads="1"/>
          </p:cNvSpPr>
          <p:nvPr/>
        </p:nvSpPr>
        <p:spPr bwMode="auto">
          <a:xfrm>
            <a:off x="60960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75" name="Rectangle 275"/>
          <p:cNvSpPr>
            <a:spLocks noChangeArrowheads="1"/>
          </p:cNvSpPr>
          <p:nvPr/>
        </p:nvSpPr>
        <p:spPr bwMode="auto">
          <a:xfrm>
            <a:off x="62484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76" name="Rectangle 276"/>
          <p:cNvSpPr>
            <a:spLocks noChangeArrowheads="1"/>
          </p:cNvSpPr>
          <p:nvPr/>
        </p:nvSpPr>
        <p:spPr bwMode="auto">
          <a:xfrm>
            <a:off x="64008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77" name="Rectangle 277"/>
          <p:cNvSpPr>
            <a:spLocks noChangeArrowheads="1"/>
          </p:cNvSpPr>
          <p:nvPr/>
        </p:nvSpPr>
        <p:spPr bwMode="auto">
          <a:xfrm>
            <a:off x="65532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78" name="Rectangle 278"/>
          <p:cNvSpPr>
            <a:spLocks noChangeArrowheads="1"/>
          </p:cNvSpPr>
          <p:nvPr/>
        </p:nvSpPr>
        <p:spPr bwMode="auto">
          <a:xfrm>
            <a:off x="6705600" y="3962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79" name="Rectangle 279"/>
          <p:cNvSpPr>
            <a:spLocks noChangeArrowheads="1"/>
          </p:cNvSpPr>
          <p:nvPr/>
        </p:nvSpPr>
        <p:spPr bwMode="auto">
          <a:xfrm>
            <a:off x="2284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0" name="Rectangle 280"/>
          <p:cNvSpPr>
            <a:spLocks noChangeArrowheads="1"/>
          </p:cNvSpPr>
          <p:nvPr/>
        </p:nvSpPr>
        <p:spPr bwMode="auto">
          <a:xfrm>
            <a:off x="2436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1" name="Rectangle 281"/>
          <p:cNvSpPr>
            <a:spLocks noChangeArrowheads="1"/>
          </p:cNvSpPr>
          <p:nvPr/>
        </p:nvSpPr>
        <p:spPr bwMode="auto">
          <a:xfrm>
            <a:off x="25892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2" name="Rectangle 282"/>
          <p:cNvSpPr>
            <a:spLocks noChangeArrowheads="1"/>
          </p:cNvSpPr>
          <p:nvPr/>
        </p:nvSpPr>
        <p:spPr bwMode="auto">
          <a:xfrm>
            <a:off x="27416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3" name="Rectangle 283"/>
          <p:cNvSpPr>
            <a:spLocks noChangeArrowheads="1"/>
          </p:cNvSpPr>
          <p:nvPr/>
        </p:nvSpPr>
        <p:spPr bwMode="auto">
          <a:xfrm>
            <a:off x="28940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4" name="Rectangle 284"/>
          <p:cNvSpPr>
            <a:spLocks noChangeArrowheads="1"/>
          </p:cNvSpPr>
          <p:nvPr/>
        </p:nvSpPr>
        <p:spPr bwMode="auto">
          <a:xfrm>
            <a:off x="3046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5" name="Rectangle 285"/>
          <p:cNvSpPr>
            <a:spLocks noChangeArrowheads="1"/>
          </p:cNvSpPr>
          <p:nvPr/>
        </p:nvSpPr>
        <p:spPr bwMode="auto">
          <a:xfrm>
            <a:off x="3198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6" name="Rectangle 286"/>
          <p:cNvSpPr>
            <a:spLocks noChangeArrowheads="1"/>
          </p:cNvSpPr>
          <p:nvPr/>
        </p:nvSpPr>
        <p:spPr bwMode="auto">
          <a:xfrm>
            <a:off x="33512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7" name="Rectangle 287"/>
          <p:cNvSpPr>
            <a:spLocks noChangeArrowheads="1"/>
          </p:cNvSpPr>
          <p:nvPr/>
        </p:nvSpPr>
        <p:spPr bwMode="auto">
          <a:xfrm>
            <a:off x="35036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8" name="Rectangle 288"/>
          <p:cNvSpPr>
            <a:spLocks noChangeArrowheads="1"/>
          </p:cNvSpPr>
          <p:nvPr/>
        </p:nvSpPr>
        <p:spPr bwMode="auto">
          <a:xfrm>
            <a:off x="36560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89" name="Rectangle 289"/>
          <p:cNvSpPr>
            <a:spLocks noChangeArrowheads="1"/>
          </p:cNvSpPr>
          <p:nvPr/>
        </p:nvSpPr>
        <p:spPr bwMode="auto">
          <a:xfrm>
            <a:off x="3808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90" name="Rectangle 290"/>
          <p:cNvSpPr>
            <a:spLocks noChangeArrowheads="1"/>
          </p:cNvSpPr>
          <p:nvPr/>
        </p:nvSpPr>
        <p:spPr bwMode="auto">
          <a:xfrm>
            <a:off x="3960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91" name="Rectangle 291"/>
          <p:cNvSpPr>
            <a:spLocks noChangeArrowheads="1"/>
          </p:cNvSpPr>
          <p:nvPr/>
        </p:nvSpPr>
        <p:spPr bwMode="auto">
          <a:xfrm>
            <a:off x="41132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92" name="Rectangle 292"/>
          <p:cNvSpPr>
            <a:spLocks noChangeArrowheads="1"/>
          </p:cNvSpPr>
          <p:nvPr/>
        </p:nvSpPr>
        <p:spPr bwMode="auto">
          <a:xfrm>
            <a:off x="42656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93" name="Rectangle 293"/>
          <p:cNvSpPr>
            <a:spLocks noChangeArrowheads="1"/>
          </p:cNvSpPr>
          <p:nvPr/>
        </p:nvSpPr>
        <p:spPr bwMode="auto">
          <a:xfrm>
            <a:off x="44180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94" name="Rectangle 294"/>
          <p:cNvSpPr>
            <a:spLocks noChangeArrowheads="1"/>
          </p:cNvSpPr>
          <p:nvPr/>
        </p:nvSpPr>
        <p:spPr bwMode="auto">
          <a:xfrm>
            <a:off x="45704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95" name="Rectangle 295"/>
          <p:cNvSpPr>
            <a:spLocks noChangeArrowheads="1"/>
          </p:cNvSpPr>
          <p:nvPr/>
        </p:nvSpPr>
        <p:spPr bwMode="auto">
          <a:xfrm>
            <a:off x="4722813" y="4114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5496" name="Rectangle 296"/>
          <p:cNvSpPr>
            <a:spLocks noChangeArrowheads="1"/>
          </p:cNvSpPr>
          <p:nvPr/>
        </p:nvSpPr>
        <p:spPr bwMode="auto">
          <a:xfrm>
            <a:off x="59436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97" name="Rectangle 297"/>
          <p:cNvSpPr>
            <a:spLocks noChangeArrowheads="1"/>
          </p:cNvSpPr>
          <p:nvPr/>
        </p:nvSpPr>
        <p:spPr bwMode="auto">
          <a:xfrm>
            <a:off x="60960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98" name="Rectangle 298"/>
          <p:cNvSpPr>
            <a:spLocks noChangeArrowheads="1"/>
          </p:cNvSpPr>
          <p:nvPr/>
        </p:nvSpPr>
        <p:spPr bwMode="auto">
          <a:xfrm>
            <a:off x="62484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499" name="Rectangle 299"/>
          <p:cNvSpPr>
            <a:spLocks noChangeArrowheads="1"/>
          </p:cNvSpPr>
          <p:nvPr/>
        </p:nvSpPr>
        <p:spPr bwMode="auto">
          <a:xfrm>
            <a:off x="64008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500" name="Rectangle 300"/>
          <p:cNvSpPr>
            <a:spLocks noChangeArrowheads="1"/>
          </p:cNvSpPr>
          <p:nvPr/>
        </p:nvSpPr>
        <p:spPr bwMode="auto">
          <a:xfrm>
            <a:off x="65532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501" name="Rectangle 301"/>
          <p:cNvSpPr>
            <a:spLocks noChangeArrowheads="1"/>
          </p:cNvSpPr>
          <p:nvPr/>
        </p:nvSpPr>
        <p:spPr bwMode="auto">
          <a:xfrm>
            <a:off x="6705600" y="4114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5502" name="Text Box 302"/>
          <p:cNvSpPr txBox="1">
            <a:spLocks noChangeArrowheads="1"/>
          </p:cNvSpPr>
          <p:nvPr/>
        </p:nvSpPr>
        <p:spPr bwMode="auto">
          <a:xfrm>
            <a:off x="5943600" y="1905000"/>
            <a:ext cx="760413" cy="457200"/>
          </a:xfrm>
          <a:prstGeom prst="rect">
            <a:avLst/>
          </a:prstGeom>
          <a:noFill/>
          <a:ln w="9525" algn="ctr">
            <a:noFill/>
            <a:miter lim="800000"/>
            <a:headEnd/>
            <a:tailEnd/>
          </a:ln>
          <a:effectLst/>
        </p:spPr>
        <p:txBody>
          <a:bodyPr wrap="none">
            <a:spAutoFit/>
          </a:bodyPr>
          <a:lstStyle/>
          <a:p>
            <a:r>
              <a:rPr lang="en-US"/>
              <a:t>next</a:t>
            </a:r>
          </a:p>
        </p:txBody>
      </p:sp>
      <p:cxnSp>
        <p:nvCxnSpPr>
          <p:cNvPr id="435503" name="AutoShape 303"/>
          <p:cNvCxnSpPr>
            <a:cxnSpLocks noChangeShapeType="1"/>
            <a:stCxn id="435225" idx="3"/>
            <a:endCxn id="435248" idx="3"/>
          </p:cNvCxnSpPr>
          <p:nvPr/>
        </p:nvCxnSpPr>
        <p:spPr bwMode="auto">
          <a:xfrm>
            <a:off x="6858000" y="23622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5504" name="AutoShape 304"/>
          <p:cNvCxnSpPr>
            <a:cxnSpLocks noChangeShapeType="1"/>
            <a:stCxn id="435248" idx="3"/>
            <a:endCxn id="435271" idx="3"/>
          </p:cNvCxnSpPr>
          <p:nvPr/>
        </p:nvCxnSpPr>
        <p:spPr bwMode="auto">
          <a:xfrm>
            <a:off x="6858000" y="25146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5505" name="AutoShape 305"/>
          <p:cNvCxnSpPr>
            <a:cxnSpLocks noChangeShapeType="1"/>
            <a:stCxn id="435271" idx="3"/>
            <a:endCxn id="435294" idx="3"/>
          </p:cNvCxnSpPr>
          <p:nvPr/>
        </p:nvCxnSpPr>
        <p:spPr bwMode="auto">
          <a:xfrm>
            <a:off x="6858000" y="26670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5506" name="AutoShape 306"/>
          <p:cNvCxnSpPr>
            <a:cxnSpLocks noChangeShapeType="1"/>
            <a:stCxn id="435294" idx="3"/>
            <a:endCxn id="435501" idx="3"/>
          </p:cNvCxnSpPr>
          <p:nvPr/>
        </p:nvCxnSpPr>
        <p:spPr bwMode="auto">
          <a:xfrm>
            <a:off x="6858000" y="2819400"/>
            <a:ext cx="1588" cy="1371600"/>
          </a:xfrm>
          <a:prstGeom prst="curvedConnector3">
            <a:avLst>
              <a:gd name="adj1" fmla="val 14400000"/>
            </a:avLst>
          </a:prstGeom>
          <a:noFill/>
          <a:ln w="9525">
            <a:solidFill>
              <a:schemeClr val="tx1"/>
            </a:solidFill>
            <a:round/>
            <a:headEnd/>
            <a:tailEnd type="triangle" w="med" len="med"/>
          </a:ln>
          <a:effectLst/>
        </p:spPr>
      </p:cxnSp>
      <p:cxnSp>
        <p:nvCxnSpPr>
          <p:cNvPr id="435507" name="AutoShape 307"/>
          <p:cNvCxnSpPr>
            <a:cxnSpLocks noChangeShapeType="1"/>
            <a:stCxn id="435317" idx="3"/>
            <a:endCxn id="435340" idx="3"/>
          </p:cNvCxnSpPr>
          <p:nvPr/>
        </p:nvCxnSpPr>
        <p:spPr bwMode="auto">
          <a:xfrm>
            <a:off x="6858000" y="29718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5508" name="AutoShape 308"/>
          <p:cNvCxnSpPr>
            <a:cxnSpLocks noChangeShapeType="1"/>
            <a:stCxn id="435340" idx="3"/>
            <a:endCxn id="435363" idx="3"/>
          </p:cNvCxnSpPr>
          <p:nvPr/>
        </p:nvCxnSpPr>
        <p:spPr bwMode="auto">
          <a:xfrm>
            <a:off x="6858000" y="3124200"/>
            <a:ext cx="1588" cy="152400"/>
          </a:xfrm>
          <a:prstGeom prst="curvedConnector3">
            <a:avLst>
              <a:gd name="adj1" fmla="val 14400000"/>
            </a:avLst>
          </a:prstGeom>
          <a:noFill/>
          <a:ln w="9525">
            <a:solidFill>
              <a:schemeClr val="tx1"/>
            </a:solidFill>
            <a:round/>
            <a:headEnd/>
            <a:tailEnd type="triangle" w="med" len="med"/>
          </a:ln>
          <a:effectLst/>
        </p:spPr>
      </p:cxnSp>
      <p:cxnSp>
        <p:nvCxnSpPr>
          <p:cNvPr id="435509" name="AutoShape 309"/>
          <p:cNvCxnSpPr>
            <a:cxnSpLocks noChangeShapeType="1"/>
            <a:stCxn id="435363" idx="3"/>
            <a:endCxn id="435501" idx="3"/>
          </p:cNvCxnSpPr>
          <p:nvPr/>
        </p:nvCxnSpPr>
        <p:spPr bwMode="auto">
          <a:xfrm>
            <a:off x="6858000" y="3276600"/>
            <a:ext cx="1588" cy="914400"/>
          </a:xfrm>
          <a:prstGeom prst="curvedConnector3">
            <a:avLst>
              <a:gd name="adj1" fmla="val 14400000"/>
            </a:avLst>
          </a:prstGeom>
          <a:noFill/>
          <a:ln w="9525">
            <a:solidFill>
              <a:schemeClr val="tx1"/>
            </a:solidFill>
            <a:round/>
            <a:headEnd/>
            <a:tailEnd type="triangle" w="med" len="med"/>
          </a:ln>
          <a:effectLst/>
        </p:spPr>
      </p:cxnSp>
      <p:sp>
        <p:nvSpPr>
          <p:cNvPr id="435510" name="Line 310"/>
          <p:cNvSpPr>
            <a:spLocks noChangeShapeType="1"/>
          </p:cNvSpPr>
          <p:nvPr/>
        </p:nvSpPr>
        <p:spPr bwMode="auto">
          <a:xfrm flipV="1">
            <a:off x="21336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11" name="Text Box 311"/>
          <p:cNvSpPr txBox="1">
            <a:spLocks noChangeArrowheads="1"/>
          </p:cNvSpPr>
          <p:nvPr/>
        </p:nvSpPr>
        <p:spPr bwMode="auto">
          <a:xfrm rot="-3933363">
            <a:off x="1800225" y="4981575"/>
            <a:ext cx="438150" cy="228600"/>
          </a:xfrm>
          <a:prstGeom prst="rect">
            <a:avLst/>
          </a:prstGeom>
          <a:noFill/>
          <a:ln w="9525" algn="ctr">
            <a:noFill/>
            <a:miter lim="800000"/>
            <a:headEnd/>
            <a:tailEnd/>
          </a:ln>
          <a:effectLst/>
        </p:spPr>
        <p:txBody>
          <a:bodyPr wrap="none">
            <a:spAutoFit/>
          </a:bodyPr>
          <a:lstStyle/>
          <a:p>
            <a:r>
              <a:rPr lang="en-US" sz="900"/>
              <a:t>MAR</a:t>
            </a:r>
          </a:p>
        </p:txBody>
      </p:sp>
      <p:sp>
        <p:nvSpPr>
          <p:cNvPr id="435512" name="Line 312"/>
          <p:cNvSpPr>
            <a:spLocks noChangeShapeType="1"/>
          </p:cNvSpPr>
          <p:nvPr/>
        </p:nvSpPr>
        <p:spPr bwMode="auto">
          <a:xfrm flipV="1">
            <a:off x="22860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13" name="Text Box 313"/>
          <p:cNvSpPr txBox="1">
            <a:spLocks noChangeArrowheads="1"/>
          </p:cNvSpPr>
          <p:nvPr/>
        </p:nvSpPr>
        <p:spPr bwMode="auto">
          <a:xfrm rot="-3933363">
            <a:off x="1949450" y="4981575"/>
            <a:ext cx="444500" cy="228600"/>
          </a:xfrm>
          <a:prstGeom prst="rect">
            <a:avLst/>
          </a:prstGeom>
          <a:noFill/>
          <a:ln w="9525" algn="ctr">
            <a:noFill/>
            <a:miter lim="800000"/>
            <a:headEnd/>
            <a:tailEnd/>
          </a:ln>
          <a:effectLst/>
        </p:spPr>
        <p:txBody>
          <a:bodyPr wrap="none">
            <a:spAutoFit/>
          </a:bodyPr>
          <a:lstStyle/>
          <a:p>
            <a:r>
              <a:rPr lang="en-US" sz="900"/>
              <a:t>MDR</a:t>
            </a:r>
          </a:p>
        </p:txBody>
      </p:sp>
      <p:sp>
        <p:nvSpPr>
          <p:cNvPr id="435514" name="Line 314"/>
          <p:cNvSpPr>
            <a:spLocks noChangeShapeType="1"/>
          </p:cNvSpPr>
          <p:nvPr/>
        </p:nvSpPr>
        <p:spPr bwMode="auto">
          <a:xfrm flipV="1">
            <a:off x="24384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15" name="Text Box 315"/>
          <p:cNvSpPr txBox="1">
            <a:spLocks noChangeArrowheads="1"/>
          </p:cNvSpPr>
          <p:nvPr/>
        </p:nvSpPr>
        <p:spPr bwMode="auto">
          <a:xfrm rot="-3933363">
            <a:off x="2035175" y="4981575"/>
            <a:ext cx="577850" cy="228600"/>
          </a:xfrm>
          <a:prstGeom prst="rect">
            <a:avLst/>
          </a:prstGeom>
          <a:noFill/>
          <a:ln w="9525" algn="ctr">
            <a:noFill/>
            <a:miter lim="800000"/>
            <a:headEnd/>
            <a:tailEnd/>
          </a:ln>
          <a:effectLst/>
        </p:spPr>
        <p:txBody>
          <a:bodyPr wrap="none">
            <a:spAutoFit/>
          </a:bodyPr>
          <a:lstStyle/>
          <a:p>
            <a:r>
              <a:rPr lang="en-US" sz="900"/>
              <a:t>MemEn</a:t>
            </a:r>
          </a:p>
        </p:txBody>
      </p:sp>
      <p:sp>
        <p:nvSpPr>
          <p:cNvPr id="435516" name="Line 316"/>
          <p:cNvSpPr>
            <a:spLocks noChangeShapeType="1"/>
          </p:cNvSpPr>
          <p:nvPr/>
        </p:nvSpPr>
        <p:spPr bwMode="auto">
          <a:xfrm flipV="1">
            <a:off x="25908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17" name="Text Box 317"/>
          <p:cNvSpPr txBox="1">
            <a:spLocks noChangeArrowheads="1"/>
          </p:cNvSpPr>
          <p:nvPr/>
        </p:nvSpPr>
        <p:spPr bwMode="auto">
          <a:xfrm rot="-3933363">
            <a:off x="2162175" y="4981575"/>
            <a:ext cx="628650" cy="228600"/>
          </a:xfrm>
          <a:prstGeom prst="rect">
            <a:avLst/>
          </a:prstGeom>
          <a:noFill/>
          <a:ln w="9525" algn="ctr">
            <a:noFill/>
            <a:miter lim="800000"/>
            <a:headEnd/>
            <a:tailEnd/>
          </a:ln>
          <a:effectLst/>
        </p:spPr>
        <p:txBody>
          <a:bodyPr wrap="none">
            <a:spAutoFit/>
          </a:bodyPr>
          <a:lstStyle/>
          <a:p>
            <a:r>
              <a:rPr lang="en-US" sz="900"/>
              <a:t>MemRW</a:t>
            </a:r>
          </a:p>
        </p:txBody>
      </p:sp>
      <p:sp>
        <p:nvSpPr>
          <p:cNvPr id="435518" name="Line 318"/>
          <p:cNvSpPr>
            <a:spLocks noChangeShapeType="1"/>
          </p:cNvSpPr>
          <p:nvPr/>
        </p:nvSpPr>
        <p:spPr bwMode="auto">
          <a:xfrm flipV="1">
            <a:off x="27432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19" name="Text Box 319"/>
          <p:cNvSpPr txBox="1">
            <a:spLocks noChangeArrowheads="1"/>
          </p:cNvSpPr>
          <p:nvPr/>
        </p:nvSpPr>
        <p:spPr bwMode="auto">
          <a:xfrm rot="-3933363">
            <a:off x="2336800" y="4981575"/>
            <a:ext cx="584200" cy="228600"/>
          </a:xfrm>
          <a:prstGeom prst="rect">
            <a:avLst/>
          </a:prstGeom>
          <a:noFill/>
          <a:ln w="9525" algn="ctr">
            <a:noFill/>
            <a:miter lim="800000"/>
            <a:headEnd/>
            <a:tailEnd/>
          </a:ln>
          <a:effectLst/>
        </p:spPr>
        <p:txBody>
          <a:bodyPr wrap="none">
            <a:spAutoFit/>
          </a:bodyPr>
          <a:lstStyle/>
          <a:p>
            <a:r>
              <a:rPr lang="en-US" sz="900"/>
              <a:t>RegRW</a:t>
            </a:r>
          </a:p>
        </p:txBody>
      </p:sp>
      <p:sp>
        <p:nvSpPr>
          <p:cNvPr id="435520" name="Line 320"/>
          <p:cNvSpPr>
            <a:spLocks noChangeShapeType="1"/>
          </p:cNvSpPr>
          <p:nvPr/>
        </p:nvSpPr>
        <p:spPr bwMode="auto">
          <a:xfrm flipV="1">
            <a:off x="28956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21" name="Text Box 321"/>
          <p:cNvSpPr txBox="1">
            <a:spLocks noChangeArrowheads="1"/>
          </p:cNvSpPr>
          <p:nvPr/>
        </p:nvSpPr>
        <p:spPr bwMode="auto">
          <a:xfrm rot="-3933363">
            <a:off x="2651125" y="4981575"/>
            <a:ext cx="260350" cy="228600"/>
          </a:xfrm>
          <a:prstGeom prst="rect">
            <a:avLst/>
          </a:prstGeom>
          <a:noFill/>
          <a:ln w="9525" algn="ctr">
            <a:noFill/>
            <a:miter lim="800000"/>
            <a:headEnd/>
            <a:tailEnd/>
          </a:ln>
          <a:effectLst/>
        </p:spPr>
        <p:txBody>
          <a:bodyPr wrap="none">
            <a:spAutoFit/>
          </a:bodyPr>
          <a:lstStyle/>
          <a:p>
            <a:r>
              <a:rPr lang="en-US" sz="900"/>
              <a:t>A</a:t>
            </a:r>
          </a:p>
        </p:txBody>
      </p:sp>
      <p:sp>
        <p:nvSpPr>
          <p:cNvPr id="435522" name="Line 322"/>
          <p:cNvSpPr>
            <a:spLocks noChangeShapeType="1"/>
          </p:cNvSpPr>
          <p:nvPr/>
        </p:nvSpPr>
        <p:spPr bwMode="auto">
          <a:xfrm flipV="1">
            <a:off x="304800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23" name="Text Box 323"/>
          <p:cNvSpPr txBox="1">
            <a:spLocks noChangeArrowheads="1"/>
          </p:cNvSpPr>
          <p:nvPr/>
        </p:nvSpPr>
        <p:spPr bwMode="auto">
          <a:xfrm rot="-3933363">
            <a:off x="2803525" y="4979988"/>
            <a:ext cx="260350" cy="228600"/>
          </a:xfrm>
          <a:prstGeom prst="rect">
            <a:avLst/>
          </a:prstGeom>
          <a:noFill/>
          <a:ln w="9525" algn="ctr">
            <a:noFill/>
            <a:miter lim="800000"/>
            <a:headEnd/>
            <a:tailEnd/>
          </a:ln>
          <a:effectLst/>
        </p:spPr>
        <p:txBody>
          <a:bodyPr wrap="none">
            <a:spAutoFit/>
          </a:bodyPr>
          <a:lstStyle/>
          <a:p>
            <a:r>
              <a:rPr lang="en-US" sz="900"/>
              <a:t>B</a:t>
            </a:r>
          </a:p>
        </p:txBody>
      </p:sp>
      <p:grpSp>
        <p:nvGrpSpPr>
          <p:cNvPr id="435524" name="Group 324"/>
          <p:cNvGrpSpPr>
            <a:grpSpLocks/>
          </p:cNvGrpSpPr>
          <p:nvPr/>
        </p:nvGrpSpPr>
        <p:grpSpPr bwMode="auto">
          <a:xfrm>
            <a:off x="2889250" y="4267200"/>
            <a:ext cx="539750" cy="1482725"/>
            <a:chOff x="2060" y="2688"/>
            <a:chExt cx="340" cy="934"/>
          </a:xfrm>
        </p:grpSpPr>
        <p:sp>
          <p:nvSpPr>
            <p:cNvPr id="435525" name="Line 325"/>
            <p:cNvSpPr>
              <a:spLocks noChangeShapeType="1"/>
            </p:cNvSpPr>
            <p:nvPr/>
          </p:nvSpPr>
          <p:spPr bwMode="auto">
            <a:xfrm flipV="1">
              <a:off x="2256"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26" name="Text Box 326"/>
            <p:cNvSpPr txBox="1">
              <a:spLocks noChangeArrowheads="1"/>
            </p:cNvSpPr>
            <p:nvPr/>
          </p:nvSpPr>
          <p:spPr bwMode="auto">
            <a:xfrm rot="-3933363">
              <a:off x="1825" y="3244"/>
              <a:ext cx="613" cy="144"/>
            </a:xfrm>
            <a:prstGeom prst="rect">
              <a:avLst/>
            </a:prstGeom>
            <a:noFill/>
            <a:ln w="9525" algn="ctr">
              <a:noFill/>
              <a:miter lim="800000"/>
              <a:headEnd/>
              <a:tailEnd/>
            </a:ln>
            <a:effectLst/>
          </p:spPr>
          <p:txBody>
            <a:bodyPr>
              <a:spAutoFit/>
            </a:bodyPr>
            <a:lstStyle/>
            <a:p>
              <a:r>
                <a:rPr lang="en-US" sz="900"/>
                <a:t>ALUOp[2]</a:t>
              </a:r>
            </a:p>
          </p:txBody>
        </p:sp>
      </p:grpSp>
      <p:grpSp>
        <p:nvGrpSpPr>
          <p:cNvPr id="435527" name="Group 327"/>
          <p:cNvGrpSpPr>
            <a:grpSpLocks/>
          </p:cNvGrpSpPr>
          <p:nvPr/>
        </p:nvGrpSpPr>
        <p:grpSpPr bwMode="auto">
          <a:xfrm>
            <a:off x="3429000" y="4267200"/>
            <a:ext cx="457200" cy="957263"/>
            <a:chOff x="2208" y="2688"/>
            <a:chExt cx="288" cy="603"/>
          </a:xfrm>
        </p:grpSpPr>
        <p:sp>
          <p:nvSpPr>
            <p:cNvPr id="435528" name="Line 328"/>
            <p:cNvSpPr>
              <a:spLocks noChangeShapeType="1"/>
            </p:cNvSpPr>
            <p:nvPr/>
          </p:nvSpPr>
          <p:spPr bwMode="auto">
            <a:xfrm flipV="1">
              <a:off x="2352"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29" name="Text Box 329"/>
            <p:cNvSpPr txBox="1">
              <a:spLocks noChangeArrowheads="1"/>
            </p:cNvSpPr>
            <p:nvPr/>
          </p:nvSpPr>
          <p:spPr bwMode="auto">
            <a:xfrm rot="-3933363">
              <a:off x="2198" y="3137"/>
              <a:ext cx="164" cy="144"/>
            </a:xfrm>
            <a:prstGeom prst="rect">
              <a:avLst/>
            </a:prstGeom>
            <a:noFill/>
            <a:ln w="9525" algn="ctr">
              <a:noFill/>
              <a:miter lim="800000"/>
              <a:headEnd/>
              <a:tailEnd/>
            </a:ln>
            <a:effectLst/>
          </p:spPr>
          <p:txBody>
            <a:bodyPr wrap="none">
              <a:spAutoFit/>
            </a:bodyPr>
            <a:lstStyle/>
            <a:p>
              <a:r>
                <a:rPr lang="en-US" sz="900"/>
                <a:t>S</a:t>
              </a:r>
            </a:p>
          </p:txBody>
        </p:sp>
      </p:grpSp>
      <p:grpSp>
        <p:nvGrpSpPr>
          <p:cNvPr id="435530" name="Group 330"/>
          <p:cNvGrpSpPr>
            <a:grpSpLocks/>
          </p:cNvGrpSpPr>
          <p:nvPr/>
        </p:nvGrpSpPr>
        <p:grpSpPr bwMode="auto">
          <a:xfrm>
            <a:off x="3581400" y="4267200"/>
            <a:ext cx="457200" cy="1130300"/>
            <a:chOff x="2304" y="2688"/>
            <a:chExt cx="288" cy="712"/>
          </a:xfrm>
        </p:grpSpPr>
        <p:sp>
          <p:nvSpPr>
            <p:cNvPr id="435531" name="Line 331"/>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32" name="Text Box 332"/>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SHFT[3]</a:t>
              </a:r>
            </a:p>
          </p:txBody>
        </p:sp>
      </p:grpSp>
      <p:sp>
        <p:nvSpPr>
          <p:cNvPr id="435533" name="Line 333"/>
          <p:cNvSpPr>
            <a:spLocks noChangeShapeType="1"/>
          </p:cNvSpPr>
          <p:nvPr/>
        </p:nvSpPr>
        <p:spPr bwMode="auto">
          <a:xfrm flipV="1">
            <a:off x="335915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34" name="Text Box 334"/>
          <p:cNvSpPr txBox="1">
            <a:spLocks noChangeArrowheads="1"/>
          </p:cNvSpPr>
          <p:nvPr/>
        </p:nvSpPr>
        <p:spPr bwMode="auto">
          <a:xfrm rot="-3933363">
            <a:off x="2675731" y="5149057"/>
            <a:ext cx="973137" cy="228600"/>
          </a:xfrm>
          <a:prstGeom prst="rect">
            <a:avLst/>
          </a:prstGeom>
          <a:noFill/>
          <a:ln w="9525" algn="ctr">
            <a:noFill/>
            <a:miter lim="800000"/>
            <a:headEnd/>
            <a:tailEnd/>
          </a:ln>
          <a:effectLst/>
        </p:spPr>
        <p:txBody>
          <a:bodyPr>
            <a:spAutoFit/>
          </a:bodyPr>
          <a:lstStyle/>
          <a:p>
            <a:r>
              <a:rPr lang="en-US" sz="900"/>
              <a:t>ALUOp[1]</a:t>
            </a:r>
          </a:p>
        </p:txBody>
      </p:sp>
      <p:sp>
        <p:nvSpPr>
          <p:cNvPr id="435535" name="Line 335"/>
          <p:cNvSpPr>
            <a:spLocks noChangeShapeType="1"/>
          </p:cNvSpPr>
          <p:nvPr/>
        </p:nvSpPr>
        <p:spPr bwMode="auto">
          <a:xfrm flipV="1">
            <a:off x="3511550" y="4267200"/>
            <a:ext cx="228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36" name="Text Box 336"/>
          <p:cNvSpPr txBox="1">
            <a:spLocks noChangeArrowheads="1"/>
          </p:cNvSpPr>
          <p:nvPr/>
        </p:nvSpPr>
        <p:spPr bwMode="auto">
          <a:xfrm rot="-3933363">
            <a:off x="2828131" y="5149057"/>
            <a:ext cx="973137" cy="228600"/>
          </a:xfrm>
          <a:prstGeom prst="rect">
            <a:avLst/>
          </a:prstGeom>
          <a:noFill/>
          <a:ln w="9525" algn="ctr">
            <a:noFill/>
            <a:miter lim="800000"/>
            <a:headEnd/>
            <a:tailEnd/>
          </a:ln>
          <a:effectLst/>
        </p:spPr>
        <p:txBody>
          <a:bodyPr>
            <a:spAutoFit/>
          </a:bodyPr>
          <a:lstStyle/>
          <a:p>
            <a:r>
              <a:rPr lang="en-US" sz="900"/>
              <a:t>ALUOp[0]</a:t>
            </a:r>
          </a:p>
        </p:txBody>
      </p:sp>
      <p:grpSp>
        <p:nvGrpSpPr>
          <p:cNvPr id="435537" name="Group 337"/>
          <p:cNvGrpSpPr>
            <a:grpSpLocks/>
          </p:cNvGrpSpPr>
          <p:nvPr/>
        </p:nvGrpSpPr>
        <p:grpSpPr bwMode="auto">
          <a:xfrm>
            <a:off x="3733800" y="4267200"/>
            <a:ext cx="457200" cy="1130300"/>
            <a:chOff x="2304" y="2688"/>
            <a:chExt cx="288" cy="712"/>
          </a:xfrm>
        </p:grpSpPr>
        <p:sp>
          <p:nvSpPr>
            <p:cNvPr id="435538" name="Line 338"/>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39" name="Text Box 339"/>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SHFT[2]</a:t>
              </a:r>
            </a:p>
          </p:txBody>
        </p:sp>
      </p:grpSp>
      <p:grpSp>
        <p:nvGrpSpPr>
          <p:cNvPr id="435540" name="Group 340"/>
          <p:cNvGrpSpPr>
            <a:grpSpLocks/>
          </p:cNvGrpSpPr>
          <p:nvPr/>
        </p:nvGrpSpPr>
        <p:grpSpPr bwMode="auto">
          <a:xfrm>
            <a:off x="3886200" y="4267200"/>
            <a:ext cx="457200" cy="1130300"/>
            <a:chOff x="2304" y="2688"/>
            <a:chExt cx="288" cy="712"/>
          </a:xfrm>
        </p:grpSpPr>
        <p:sp>
          <p:nvSpPr>
            <p:cNvPr id="435541" name="Line 341"/>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42" name="Text Box 342"/>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SHFT[1]</a:t>
              </a:r>
            </a:p>
          </p:txBody>
        </p:sp>
      </p:grpSp>
      <p:grpSp>
        <p:nvGrpSpPr>
          <p:cNvPr id="435543" name="Group 343"/>
          <p:cNvGrpSpPr>
            <a:grpSpLocks/>
          </p:cNvGrpSpPr>
          <p:nvPr/>
        </p:nvGrpSpPr>
        <p:grpSpPr bwMode="auto">
          <a:xfrm>
            <a:off x="4038600" y="4267200"/>
            <a:ext cx="457200" cy="1130300"/>
            <a:chOff x="2304" y="2688"/>
            <a:chExt cx="288" cy="712"/>
          </a:xfrm>
        </p:grpSpPr>
        <p:sp>
          <p:nvSpPr>
            <p:cNvPr id="435544" name="Line 344"/>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45" name="Text Box 345"/>
            <p:cNvSpPr txBox="1">
              <a:spLocks noChangeArrowheads="1"/>
            </p:cNvSpPr>
            <p:nvPr/>
          </p:nvSpPr>
          <p:spPr bwMode="auto">
            <a:xfrm rot="-3933363">
              <a:off x="2184" y="3136"/>
              <a:ext cx="384" cy="144"/>
            </a:xfrm>
            <a:prstGeom prst="rect">
              <a:avLst/>
            </a:prstGeom>
            <a:noFill/>
            <a:ln w="9525" algn="ctr">
              <a:noFill/>
              <a:miter lim="800000"/>
              <a:headEnd/>
              <a:tailEnd/>
            </a:ln>
            <a:effectLst/>
          </p:spPr>
          <p:txBody>
            <a:bodyPr wrap="none">
              <a:spAutoFit/>
            </a:bodyPr>
            <a:lstStyle/>
            <a:p>
              <a:r>
                <a:rPr lang="en-US" sz="900"/>
                <a:t>SHFT[0]</a:t>
              </a:r>
            </a:p>
          </p:txBody>
        </p:sp>
      </p:grpSp>
      <p:grpSp>
        <p:nvGrpSpPr>
          <p:cNvPr id="435546" name="Group 346"/>
          <p:cNvGrpSpPr>
            <a:grpSpLocks/>
          </p:cNvGrpSpPr>
          <p:nvPr/>
        </p:nvGrpSpPr>
        <p:grpSpPr bwMode="auto">
          <a:xfrm>
            <a:off x="4343400" y="4267200"/>
            <a:ext cx="457200" cy="1195388"/>
            <a:chOff x="2304" y="2688"/>
            <a:chExt cx="288" cy="753"/>
          </a:xfrm>
        </p:grpSpPr>
        <p:sp>
          <p:nvSpPr>
            <p:cNvPr id="435547" name="Line 347"/>
            <p:cNvSpPr>
              <a:spLocks noChangeShapeType="1"/>
            </p:cNvSpPr>
            <p:nvPr/>
          </p:nvSpPr>
          <p:spPr bwMode="auto">
            <a:xfrm flipV="1">
              <a:off x="2448" y="2688"/>
              <a:ext cx="14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35548" name="Text Box 348"/>
            <p:cNvSpPr txBox="1">
              <a:spLocks noChangeArrowheads="1"/>
            </p:cNvSpPr>
            <p:nvPr/>
          </p:nvSpPr>
          <p:spPr bwMode="auto">
            <a:xfrm rot="-3933363">
              <a:off x="2142" y="3135"/>
              <a:ext cx="468" cy="144"/>
            </a:xfrm>
            <a:prstGeom prst="rect">
              <a:avLst/>
            </a:prstGeom>
            <a:noFill/>
            <a:ln w="9525" algn="ctr">
              <a:noFill/>
              <a:miter lim="800000"/>
              <a:headEnd/>
              <a:tailEnd/>
            </a:ln>
            <a:effectLst/>
          </p:spPr>
          <p:txBody>
            <a:bodyPr wrap="none">
              <a:spAutoFit/>
            </a:bodyPr>
            <a:lstStyle/>
            <a:p>
              <a:r>
                <a:rPr lang="en-US" sz="900"/>
                <a:t>BusEn[3:0]</a:t>
              </a:r>
            </a:p>
          </p:txBody>
        </p:sp>
      </p:grpSp>
      <p:sp>
        <p:nvSpPr>
          <p:cNvPr id="435549" name="Rectangle 349"/>
          <p:cNvSpPr>
            <a:spLocks noChangeArrowheads="1"/>
          </p:cNvSpPr>
          <p:nvPr/>
        </p:nvSpPr>
        <p:spPr bwMode="auto">
          <a:xfrm>
            <a:off x="4876800"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0" name="Rectangle 350"/>
          <p:cNvSpPr>
            <a:spLocks noChangeArrowheads="1"/>
          </p:cNvSpPr>
          <p:nvPr/>
        </p:nvSpPr>
        <p:spPr bwMode="auto">
          <a:xfrm>
            <a:off x="5029200"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1" name="Rectangle 351"/>
          <p:cNvSpPr>
            <a:spLocks noChangeArrowheads="1"/>
          </p:cNvSpPr>
          <p:nvPr/>
        </p:nvSpPr>
        <p:spPr bwMode="auto">
          <a:xfrm>
            <a:off x="4876800"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2" name="Rectangle 352"/>
          <p:cNvSpPr>
            <a:spLocks noChangeArrowheads="1"/>
          </p:cNvSpPr>
          <p:nvPr/>
        </p:nvSpPr>
        <p:spPr bwMode="auto">
          <a:xfrm>
            <a:off x="5029200"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3" name="Rectangle 353"/>
          <p:cNvSpPr>
            <a:spLocks noChangeArrowheads="1"/>
          </p:cNvSpPr>
          <p:nvPr/>
        </p:nvSpPr>
        <p:spPr bwMode="auto">
          <a:xfrm>
            <a:off x="4876800"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4" name="Rectangle 354"/>
          <p:cNvSpPr>
            <a:spLocks noChangeArrowheads="1"/>
          </p:cNvSpPr>
          <p:nvPr/>
        </p:nvSpPr>
        <p:spPr bwMode="auto">
          <a:xfrm>
            <a:off x="5029200"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5" name="Rectangle 355"/>
          <p:cNvSpPr>
            <a:spLocks noChangeArrowheads="1"/>
          </p:cNvSpPr>
          <p:nvPr/>
        </p:nvSpPr>
        <p:spPr bwMode="auto">
          <a:xfrm>
            <a:off x="4876800"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6" name="Rectangle 356"/>
          <p:cNvSpPr>
            <a:spLocks noChangeArrowheads="1"/>
          </p:cNvSpPr>
          <p:nvPr/>
        </p:nvSpPr>
        <p:spPr bwMode="auto">
          <a:xfrm>
            <a:off x="5029200"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7" name="Rectangle 357"/>
          <p:cNvSpPr>
            <a:spLocks noChangeArrowheads="1"/>
          </p:cNvSpPr>
          <p:nvPr/>
        </p:nvSpPr>
        <p:spPr bwMode="auto">
          <a:xfrm>
            <a:off x="4876800"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8" name="Rectangle 358"/>
          <p:cNvSpPr>
            <a:spLocks noChangeArrowheads="1"/>
          </p:cNvSpPr>
          <p:nvPr/>
        </p:nvSpPr>
        <p:spPr bwMode="auto">
          <a:xfrm>
            <a:off x="5029200"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59" name="Rectangle 359"/>
          <p:cNvSpPr>
            <a:spLocks noChangeArrowheads="1"/>
          </p:cNvSpPr>
          <p:nvPr/>
        </p:nvSpPr>
        <p:spPr bwMode="auto">
          <a:xfrm>
            <a:off x="4876800"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0" name="Rectangle 360"/>
          <p:cNvSpPr>
            <a:spLocks noChangeArrowheads="1"/>
          </p:cNvSpPr>
          <p:nvPr/>
        </p:nvSpPr>
        <p:spPr bwMode="auto">
          <a:xfrm>
            <a:off x="5029200"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1" name="Rectangle 361"/>
          <p:cNvSpPr>
            <a:spLocks noChangeArrowheads="1"/>
          </p:cNvSpPr>
          <p:nvPr/>
        </p:nvSpPr>
        <p:spPr bwMode="auto">
          <a:xfrm>
            <a:off x="4876800"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2" name="Rectangle 362"/>
          <p:cNvSpPr>
            <a:spLocks noChangeArrowheads="1"/>
          </p:cNvSpPr>
          <p:nvPr/>
        </p:nvSpPr>
        <p:spPr bwMode="auto">
          <a:xfrm>
            <a:off x="5029200"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3" name="Rectangle 363"/>
          <p:cNvSpPr>
            <a:spLocks noChangeArrowheads="1"/>
          </p:cNvSpPr>
          <p:nvPr/>
        </p:nvSpPr>
        <p:spPr bwMode="auto">
          <a:xfrm>
            <a:off x="4876800"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4" name="Rectangle 364"/>
          <p:cNvSpPr>
            <a:spLocks noChangeArrowheads="1"/>
          </p:cNvSpPr>
          <p:nvPr/>
        </p:nvSpPr>
        <p:spPr bwMode="auto">
          <a:xfrm>
            <a:off x="5029200"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5" name="Rectangle 365"/>
          <p:cNvSpPr>
            <a:spLocks noChangeArrowheads="1"/>
          </p:cNvSpPr>
          <p:nvPr/>
        </p:nvSpPr>
        <p:spPr bwMode="auto">
          <a:xfrm>
            <a:off x="4876800"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6" name="Rectangle 366"/>
          <p:cNvSpPr>
            <a:spLocks noChangeArrowheads="1"/>
          </p:cNvSpPr>
          <p:nvPr/>
        </p:nvSpPr>
        <p:spPr bwMode="auto">
          <a:xfrm>
            <a:off x="5029200"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7" name="Rectangle 367"/>
          <p:cNvSpPr>
            <a:spLocks noChangeArrowheads="1"/>
          </p:cNvSpPr>
          <p:nvPr/>
        </p:nvSpPr>
        <p:spPr bwMode="auto">
          <a:xfrm>
            <a:off x="4876800"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8" name="Rectangle 368"/>
          <p:cNvSpPr>
            <a:spLocks noChangeArrowheads="1"/>
          </p:cNvSpPr>
          <p:nvPr/>
        </p:nvSpPr>
        <p:spPr bwMode="auto">
          <a:xfrm>
            <a:off x="5029200"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69" name="Rectangle 369"/>
          <p:cNvSpPr>
            <a:spLocks noChangeArrowheads="1"/>
          </p:cNvSpPr>
          <p:nvPr/>
        </p:nvSpPr>
        <p:spPr bwMode="auto">
          <a:xfrm>
            <a:off x="4876800"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0" name="Rectangle 370"/>
          <p:cNvSpPr>
            <a:spLocks noChangeArrowheads="1"/>
          </p:cNvSpPr>
          <p:nvPr/>
        </p:nvSpPr>
        <p:spPr bwMode="auto">
          <a:xfrm>
            <a:off x="5029200"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1" name="Rectangle 371"/>
          <p:cNvSpPr>
            <a:spLocks noChangeArrowheads="1"/>
          </p:cNvSpPr>
          <p:nvPr/>
        </p:nvSpPr>
        <p:spPr bwMode="auto">
          <a:xfrm>
            <a:off x="4876800"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2" name="Rectangle 372"/>
          <p:cNvSpPr>
            <a:spLocks noChangeArrowheads="1"/>
          </p:cNvSpPr>
          <p:nvPr/>
        </p:nvSpPr>
        <p:spPr bwMode="auto">
          <a:xfrm>
            <a:off x="5029200"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3" name="Rectangle 373"/>
          <p:cNvSpPr>
            <a:spLocks noChangeArrowheads="1"/>
          </p:cNvSpPr>
          <p:nvPr/>
        </p:nvSpPr>
        <p:spPr bwMode="auto">
          <a:xfrm>
            <a:off x="4876800"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4" name="Rectangle 374"/>
          <p:cNvSpPr>
            <a:spLocks noChangeArrowheads="1"/>
          </p:cNvSpPr>
          <p:nvPr/>
        </p:nvSpPr>
        <p:spPr bwMode="auto">
          <a:xfrm>
            <a:off x="5029200"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5" name="Rectangle 375"/>
          <p:cNvSpPr>
            <a:spLocks noChangeArrowheads="1"/>
          </p:cNvSpPr>
          <p:nvPr/>
        </p:nvSpPr>
        <p:spPr bwMode="auto">
          <a:xfrm>
            <a:off x="5183188"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6" name="Rectangle 376"/>
          <p:cNvSpPr>
            <a:spLocks noChangeArrowheads="1"/>
          </p:cNvSpPr>
          <p:nvPr/>
        </p:nvSpPr>
        <p:spPr bwMode="auto">
          <a:xfrm>
            <a:off x="5335588"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7" name="Rectangle 377"/>
          <p:cNvSpPr>
            <a:spLocks noChangeArrowheads="1"/>
          </p:cNvSpPr>
          <p:nvPr/>
        </p:nvSpPr>
        <p:spPr bwMode="auto">
          <a:xfrm>
            <a:off x="5183188"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8" name="Rectangle 378"/>
          <p:cNvSpPr>
            <a:spLocks noChangeArrowheads="1"/>
          </p:cNvSpPr>
          <p:nvPr/>
        </p:nvSpPr>
        <p:spPr bwMode="auto">
          <a:xfrm>
            <a:off x="5335588"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79" name="Rectangle 379"/>
          <p:cNvSpPr>
            <a:spLocks noChangeArrowheads="1"/>
          </p:cNvSpPr>
          <p:nvPr/>
        </p:nvSpPr>
        <p:spPr bwMode="auto">
          <a:xfrm>
            <a:off x="5183188"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0" name="Rectangle 380"/>
          <p:cNvSpPr>
            <a:spLocks noChangeArrowheads="1"/>
          </p:cNvSpPr>
          <p:nvPr/>
        </p:nvSpPr>
        <p:spPr bwMode="auto">
          <a:xfrm>
            <a:off x="5335588"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1" name="Rectangle 381"/>
          <p:cNvSpPr>
            <a:spLocks noChangeArrowheads="1"/>
          </p:cNvSpPr>
          <p:nvPr/>
        </p:nvSpPr>
        <p:spPr bwMode="auto">
          <a:xfrm>
            <a:off x="5183188"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2" name="Rectangle 382"/>
          <p:cNvSpPr>
            <a:spLocks noChangeArrowheads="1"/>
          </p:cNvSpPr>
          <p:nvPr/>
        </p:nvSpPr>
        <p:spPr bwMode="auto">
          <a:xfrm>
            <a:off x="5335588"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3" name="Rectangle 383"/>
          <p:cNvSpPr>
            <a:spLocks noChangeArrowheads="1"/>
          </p:cNvSpPr>
          <p:nvPr/>
        </p:nvSpPr>
        <p:spPr bwMode="auto">
          <a:xfrm>
            <a:off x="5183188"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4" name="Rectangle 384"/>
          <p:cNvSpPr>
            <a:spLocks noChangeArrowheads="1"/>
          </p:cNvSpPr>
          <p:nvPr/>
        </p:nvSpPr>
        <p:spPr bwMode="auto">
          <a:xfrm>
            <a:off x="5335588"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5" name="Rectangle 385"/>
          <p:cNvSpPr>
            <a:spLocks noChangeArrowheads="1"/>
          </p:cNvSpPr>
          <p:nvPr/>
        </p:nvSpPr>
        <p:spPr bwMode="auto">
          <a:xfrm>
            <a:off x="5183188"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6" name="Rectangle 386"/>
          <p:cNvSpPr>
            <a:spLocks noChangeArrowheads="1"/>
          </p:cNvSpPr>
          <p:nvPr/>
        </p:nvSpPr>
        <p:spPr bwMode="auto">
          <a:xfrm>
            <a:off x="5335588"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7" name="Rectangle 387"/>
          <p:cNvSpPr>
            <a:spLocks noChangeArrowheads="1"/>
          </p:cNvSpPr>
          <p:nvPr/>
        </p:nvSpPr>
        <p:spPr bwMode="auto">
          <a:xfrm>
            <a:off x="5183188"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8" name="Rectangle 388"/>
          <p:cNvSpPr>
            <a:spLocks noChangeArrowheads="1"/>
          </p:cNvSpPr>
          <p:nvPr/>
        </p:nvSpPr>
        <p:spPr bwMode="auto">
          <a:xfrm>
            <a:off x="5335588"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89" name="Rectangle 389"/>
          <p:cNvSpPr>
            <a:spLocks noChangeArrowheads="1"/>
          </p:cNvSpPr>
          <p:nvPr/>
        </p:nvSpPr>
        <p:spPr bwMode="auto">
          <a:xfrm>
            <a:off x="5183188"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0" name="Rectangle 390"/>
          <p:cNvSpPr>
            <a:spLocks noChangeArrowheads="1"/>
          </p:cNvSpPr>
          <p:nvPr/>
        </p:nvSpPr>
        <p:spPr bwMode="auto">
          <a:xfrm>
            <a:off x="5335588"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1" name="Rectangle 391"/>
          <p:cNvSpPr>
            <a:spLocks noChangeArrowheads="1"/>
          </p:cNvSpPr>
          <p:nvPr/>
        </p:nvSpPr>
        <p:spPr bwMode="auto">
          <a:xfrm>
            <a:off x="5183188"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2" name="Rectangle 392"/>
          <p:cNvSpPr>
            <a:spLocks noChangeArrowheads="1"/>
          </p:cNvSpPr>
          <p:nvPr/>
        </p:nvSpPr>
        <p:spPr bwMode="auto">
          <a:xfrm>
            <a:off x="5335588"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3" name="Rectangle 393"/>
          <p:cNvSpPr>
            <a:spLocks noChangeArrowheads="1"/>
          </p:cNvSpPr>
          <p:nvPr/>
        </p:nvSpPr>
        <p:spPr bwMode="auto">
          <a:xfrm>
            <a:off x="5183188"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4" name="Rectangle 394"/>
          <p:cNvSpPr>
            <a:spLocks noChangeArrowheads="1"/>
          </p:cNvSpPr>
          <p:nvPr/>
        </p:nvSpPr>
        <p:spPr bwMode="auto">
          <a:xfrm>
            <a:off x="5335588"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5" name="Rectangle 395"/>
          <p:cNvSpPr>
            <a:spLocks noChangeArrowheads="1"/>
          </p:cNvSpPr>
          <p:nvPr/>
        </p:nvSpPr>
        <p:spPr bwMode="auto">
          <a:xfrm>
            <a:off x="5183188"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6" name="Rectangle 396"/>
          <p:cNvSpPr>
            <a:spLocks noChangeArrowheads="1"/>
          </p:cNvSpPr>
          <p:nvPr/>
        </p:nvSpPr>
        <p:spPr bwMode="auto">
          <a:xfrm>
            <a:off x="5335588"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7" name="Rectangle 397"/>
          <p:cNvSpPr>
            <a:spLocks noChangeArrowheads="1"/>
          </p:cNvSpPr>
          <p:nvPr/>
        </p:nvSpPr>
        <p:spPr bwMode="auto">
          <a:xfrm>
            <a:off x="5183188"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8" name="Rectangle 398"/>
          <p:cNvSpPr>
            <a:spLocks noChangeArrowheads="1"/>
          </p:cNvSpPr>
          <p:nvPr/>
        </p:nvSpPr>
        <p:spPr bwMode="auto">
          <a:xfrm>
            <a:off x="5335588"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599" name="Rectangle 399"/>
          <p:cNvSpPr>
            <a:spLocks noChangeArrowheads="1"/>
          </p:cNvSpPr>
          <p:nvPr/>
        </p:nvSpPr>
        <p:spPr bwMode="auto">
          <a:xfrm>
            <a:off x="5183188"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0" name="Rectangle 400"/>
          <p:cNvSpPr>
            <a:spLocks noChangeArrowheads="1"/>
          </p:cNvSpPr>
          <p:nvPr/>
        </p:nvSpPr>
        <p:spPr bwMode="auto">
          <a:xfrm>
            <a:off x="5335588"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1" name="Rectangle 401"/>
          <p:cNvSpPr>
            <a:spLocks noChangeArrowheads="1"/>
          </p:cNvSpPr>
          <p:nvPr/>
        </p:nvSpPr>
        <p:spPr bwMode="auto">
          <a:xfrm>
            <a:off x="5489575"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2" name="Rectangle 402"/>
          <p:cNvSpPr>
            <a:spLocks noChangeArrowheads="1"/>
          </p:cNvSpPr>
          <p:nvPr/>
        </p:nvSpPr>
        <p:spPr bwMode="auto">
          <a:xfrm>
            <a:off x="5641975"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3" name="Rectangle 403"/>
          <p:cNvSpPr>
            <a:spLocks noChangeArrowheads="1"/>
          </p:cNvSpPr>
          <p:nvPr/>
        </p:nvSpPr>
        <p:spPr bwMode="auto">
          <a:xfrm>
            <a:off x="5489575"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4" name="Rectangle 404"/>
          <p:cNvSpPr>
            <a:spLocks noChangeArrowheads="1"/>
          </p:cNvSpPr>
          <p:nvPr/>
        </p:nvSpPr>
        <p:spPr bwMode="auto">
          <a:xfrm>
            <a:off x="5641975"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5" name="Rectangle 405"/>
          <p:cNvSpPr>
            <a:spLocks noChangeArrowheads="1"/>
          </p:cNvSpPr>
          <p:nvPr/>
        </p:nvSpPr>
        <p:spPr bwMode="auto">
          <a:xfrm>
            <a:off x="5489575"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6" name="Rectangle 406"/>
          <p:cNvSpPr>
            <a:spLocks noChangeArrowheads="1"/>
          </p:cNvSpPr>
          <p:nvPr/>
        </p:nvSpPr>
        <p:spPr bwMode="auto">
          <a:xfrm>
            <a:off x="5641975"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7" name="Rectangle 407"/>
          <p:cNvSpPr>
            <a:spLocks noChangeArrowheads="1"/>
          </p:cNvSpPr>
          <p:nvPr/>
        </p:nvSpPr>
        <p:spPr bwMode="auto">
          <a:xfrm>
            <a:off x="5489575"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8" name="Rectangle 408"/>
          <p:cNvSpPr>
            <a:spLocks noChangeArrowheads="1"/>
          </p:cNvSpPr>
          <p:nvPr/>
        </p:nvSpPr>
        <p:spPr bwMode="auto">
          <a:xfrm>
            <a:off x="5641975"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09" name="Rectangle 409"/>
          <p:cNvSpPr>
            <a:spLocks noChangeArrowheads="1"/>
          </p:cNvSpPr>
          <p:nvPr/>
        </p:nvSpPr>
        <p:spPr bwMode="auto">
          <a:xfrm>
            <a:off x="5489575"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0" name="Rectangle 410"/>
          <p:cNvSpPr>
            <a:spLocks noChangeArrowheads="1"/>
          </p:cNvSpPr>
          <p:nvPr/>
        </p:nvSpPr>
        <p:spPr bwMode="auto">
          <a:xfrm>
            <a:off x="5641975"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1" name="Rectangle 411"/>
          <p:cNvSpPr>
            <a:spLocks noChangeArrowheads="1"/>
          </p:cNvSpPr>
          <p:nvPr/>
        </p:nvSpPr>
        <p:spPr bwMode="auto">
          <a:xfrm>
            <a:off x="5489575"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2" name="Rectangle 412"/>
          <p:cNvSpPr>
            <a:spLocks noChangeArrowheads="1"/>
          </p:cNvSpPr>
          <p:nvPr/>
        </p:nvSpPr>
        <p:spPr bwMode="auto">
          <a:xfrm>
            <a:off x="5641975"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3" name="Rectangle 413"/>
          <p:cNvSpPr>
            <a:spLocks noChangeArrowheads="1"/>
          </p:cNvSpPr>
          <p:nvPr/>
        </p:nvSpPr>
        <p:spPr bwMode="auto">
          <a:xfrm>
            <a:off x="5489575"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4" name="Rectangle 414"/>
          <p:cNvSpPr>
            <a:spLocks noChangeArrowheads="1"/>
          </p:cNvSpPr>
          <p:nvPr/>
        </p:nvSpPr>
        <p:spPr bwMode="auto">
          <a:xfrm>
            <a:off x="5641975"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5" name="Rectangle 415"/>
          <p:cNvSpPr>
            <a:spLocks noChangeArrowheads="1"/>
          </p:cNvSpPr>
          <p:nvPr/>
        </p:nvSpPr>
        <p:spPr bwMode="auto">
          <a:xfrm>
            <a:off x="5489575"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6" name="Rectangle 416"/>
          <p:cNvSpPr>
            <a:spLocks noChangeArrowheads="1"/>
          </p:cNvSpPr>
          <p:nvPr/>
        </p:nvSpPr>
        <p:spPr bwMode="auto">
          <a:xfrm>
            <a:off x="5641975"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7" name="Rectangle 417"/>
          <p:cNvSpPr>
            <a:spLocks noChangeArrowheads="1"/>
          </p:cNvSpPr>
          <p:nvPr/>
        </p:nvSpPr>
        <p:spPr bwMode="auto">
          <a:xfrm>
            <a:off x="5489575"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8" name="Rectangle 418"/>
          <p:cNvSpPr>
            <a:spLocks noChangeArrowheads="1"/>
          </p:cNvSpPr>
          <p:nvPr/>
        </p:nvSpPr>
        <p:spPr bwMode="auto">
          <a:xfrm>
            <a:off x="5641975"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19" name="Rectangle 419"/>
          <p:cNvSpPr>
            <a:spLocks noChangeArrowheads="1"/>
          </p:cNvSpPr>
          <p:nvPr/>
        </p:nvSpPr>
        <p:spPr bwMode="auto">
          <a:xfrm>
            <a:off x="5489575"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0" name="Rectangle 420"/>
          <p:cNvSpPr>
            <a:spLocks noChangeArrowheads="1"/>
          </p:cNvSpPr>
          <p:nvPr/>
        </p:nvSpPr>
        <p:spPr bwMode="auto">
          <a:xfrm>
            <a:off x="5641975"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1" name="Rectangle 421"/>
          <p:cNvSpPr>
            <a:spLocks noChangeArrowheads="1"/>
          </p:cNvSpPr>
          <p:nvPr/>
        </p:nvSpPr>
        <p:spPr bwMode="auto">
          <a:xfrm>
            <a:off x="5489575"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2" name="Rectangle 422"/>
          <p:cNvSpPr>
            <a:spLocks noChangeArrowheads="1"/>
          </p:cNvSpPr>
          <p:nvPr/>
        </p:nvSpPr>
        <p:spPr bwMode="auto">
          <a:xfrm>
            <a:off x="5641975"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3" name="Rectangle 423"/>
          <p:cNvSpPr>
            <a:spLocks noChangeArrowheads="1"/>
          </p:cNvSpPr>
          <p:nvPr/>
        </p:nvSpPr>
        <p:spPr bwMode="auto">
          <a:xfrm>
            <a:off x="5489575"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4" name="Rectangle 424"/>
          <p:cNvSpPr>
            <a:spLocks noChangeArrowheads="1"/>
          </p:cNvSpPr>
          <p:nvPr/>
        </p:nvSpPr>
        <p:spPr bwMode="auto">
          <a:xfrm>
            <a:off x="5641975"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5" name="Rectangle 425"/>
          <p:cNvSpPr>
            <a:spLocks noChangeArrowheads="1"/>
          </p:cNvSpPr>
          <p:nvPr/>
        </p:nvSpPr>
        <p:spPr bwMode="auto">
          <a:xfrm>
            <a:off x="5489575"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6" name="Rectangle 426"/>
          <p:cNvSpPr>
            <a:spLocks noChangeArrowheads="1"/>
          </p:cNvSpPr>
          <p:nvPr/>
        </p:nvSpPr>
        <p:spPr bwMode="auto">
          <a:xfrm>
            <a:off x="5641975"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7" name="Rectangle 427"/>
          <p:cNvSpPr>
            <a:spLocks noChangeArrowheads="1"/>
          </p:cNvSpPr>
          <p:nvPr/>
        </p:nvSpPr>
        <p:spPr bwMode="auto">
          <a:xfrm>
            <a:off x="5791200"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8" name="Rectangle 428"/>
          <p:cNvSpPr>
            <a:spLocks noChangeArrowheads="1"/>
          </p:cNvSpPr>
          <p:nvPr/>
        </p:nvSpPr>
        <p:spPr bwMode="auto">
          <a:xfrm>
            <a:off x="5791200"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29" name="Rectangle 429"/>
          <p:cNvSpPr>
            <a:spLocks noChangeArrowheads="1"/>
          </p:cNvSpPr>
          <p:nvPr/>
        </p:nvSpPr>
        <p:spPr bwMode="auto">
          <a:xfrm>
            <a:off x="5791200"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0" name="Rectangle 430"/>
          <p:cNvSpPr>
            <a:spLocks noChangeArrowheads="1"/>
          </p:cNvSpPr>
          <p:nvPr/>
        </p:nvSpPr>
        <p:spPr bwMode="auto">
          <a:xfrm>
            <a:off x="5791200"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1" name="Rectangle 431"/>
          <p:cNvSpPr>
            <a:spLocks noChangeArrowheads="1"/>
          </p:cNvSpPr>
          <p:nvPr/>
        </p:nvSpPr>
        <p:spPr bwMode="auto">
          <a:xfrm>
            <a:off x="5791200"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2" name="Rectangle 432"/>
          <p:cNvSpPr>
            <a:spLocks noChangeArrowheads="1"/>
          </p:cNvSpPr>
          <p:nvPr/>
        </p:nvSpPr>
        <p:spPr bwMode="auto">
          <a:xfrm>
            <a:off x="5791200"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3" name="Rectangle 433"/>
          <p:cNvSpPr>
            <a:spLocks noChangeArrowheads="1"/>
          </p:cNvSpPr>
          <p:nvPr/>
        </p:nvSpPr>
        <p:spPr bwMode="auto">
          <a:xfrm>
            <a:off x="5791200"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4" name="Rectangle 434"/>
          <p:cNvSpPr>
            <a:spLocks noChangeArrowheads="1"/>
          </p:cNvSpPr>
          <p:nvPr/>
        </p:nvSpPr>
        <p:spPr bwMode="auto">
          <a:xfrm>
            <a:off x="5791200"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5" name="Rectangle 435"/>
          <p:cNvSpPr>
            <a:spLocks noChangeArrowheads="1"/>
          </p:cNvSpPr>
          <p:nvPr/>
        </p:nvSpPr>
        <p:spPr bwMode="auto">
          <a:xfrm>
            <a:off x="5791200" y="3505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6" name="Rectangle 436"/>
          <p:cNvSpPr>
            <a:spLocks noChangeArrowheads="1"/>
          </p:cNvSpPr>
          <p:nvPr/>
        </p:nvSpPr>
        <p:spPr bwMode="auto">
          <a:xfrm>
            <a:off x="5791200" y="3657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7" name="Rectangle 437"/>
          <p:cNvSpPr>
            <a:spLocks noChangeArrowheads="1"/>
          </p:cNvSpPr>
          <p:nvPr/>
        </p:nvSpPr>
        <p:spPr bwMode="auto">
          <a:xfrm>
            <a:off x="5791200" y="3810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8" name="Rectangle 438"/>
          <p:cNvSpPr>
            <a:spLocks noChangeArrowheads="1"/>
          </p:cNvSpPr>
          <p:nvPr/>
        </p:nvSpPr>
        <p:spPr bwMode="auto">
          <a:xfrm>
            <a:off x="5791200" y="3962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39" name="Rectangle 439"/>
          <p:cNvSpPr>
            <a:spLocks noChangeArrowheads="1"/>
          </p:cNvSpPr>
          <p:nvPr/>
        </p:nvSpPr>
        <p:spPr bwMode="auto">
          <a:xfrm>
            <a:off x="5791200" y="4114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5640" name="Text Box 440"/>
          <p:cNvSpPr txBox="1">
            <a:spLocks noChangeArrowheads="1"/>
          </p:cNvSpPr>
          <p:nvPr/>
        </p:nvSpPr>
        <p:spPr bwMode="auto">
          <a:xfrm>
            <a:off x="4800600" y="1905000"/>
            <a:ext cx="1168400" cy="457200"/>
          </a:xfrm>
          <a:prstGeom prst="rect">
            <a:avLst/>
          </a:prstGeom>
          <a:noFill/>
          <a:ln w="9525" algn="ctr">
            <a:noFill/>
            <a:miter lim="800000"/>
            <a:headEnd/>
            <a:tailEnd/>
          </a:ln>
          <a:effectLst/>
        </p:spPr>
        <p:txBody>
          <a:bodyPr wrap="none">
            <a:spAutoFit/>
          </a:bodyPr>
          <a:lstStyle/>
          <a:p>
            <a:r>
              <a:rPr lang="en-US"/>
              <a:t>Control</a:t>
            </a:r>
          </a:p>
        </p:txBody>
      </p:sp>
      <p:sp>
        <p:nvSpPr>
          <p:cNvPr id="435651" name="Rectangle 451"/>
          <p:cNvSpPr>
            <a:spLocks noChangeArrowheads="1"/>
          </p:cNvSpPr>
          <p:nvPr/>
        </p:nvSpPr>
        <p:spPr bwMode="auto">
          <a:xfrm>
            <a:off x="36576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2" name="Rectangle 452"/>
          <p:cNvSpPr>
            <a:spLocks noChangeArrowheads="1"/>
          </p:cNvSpPr>
          <p:nvPr/>
        </p:nvSpPr>
        <p:spPr bwMode="auto">
          <a:xfrm>
            <a:off x="38100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3" name="Rectangle 453"/>
          <p:cNvSpPr>
            <a:spLocks noChangeArrowheads="1"/>
          </p:cNvSpPr>
          <p:nvPr/>
        </p:nvSpPr>
        <p:spPr bwMode="auto">
          <a:xfrm>
            <a:off x="39624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4" name="Rectangle 454"/>
          <p:cNvSpPr>
            <a:spLocks noChangeArrowheads="1"/>
          </p:cNvSpPr>
          <p:nvPr/>
        </p:nvSpPr>
        <p:spPr bwMode="auto">
          <a:xfrm>
            <a:off x="41148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5" name="Rectangle 455"/>
          <p:cNvSpPr>
            <a:spLocks noChangeArrowheads="1"/>
          </p:cNvSpPr>
          <p:nvPr/>
        </p:nvSpPr>
        <p:spPr bwMode="auto">
          <a:xfrm>
            <a:off x="42672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6" name="Rectangle 456"/>
          <p:cNvSpPr>
            <a:spLocks noChangeArrowheads="1"/>
          </p:cNvSpPr>
          <p:nvPr/>
        </p:nvSpPr>
        <p:spPr bwMode="auto">
          <a:xfrm>
            <a:off x="4419600" y="2286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7" name="Rectangle 457"/>
          <p:cNvSpPr>
            <a:spLocks noChangeArrowheads="1"/>
          </p:cNvSpPr>
          <p:nvPr/>
        </p:nvSpPr>
        <p:spPr bwMode="auto">
          <a:xfrm>
            <a:off x="36576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8" name="Rectangle 458"/>
          <p:cNvSpPr>
            <a:spLocks noChangeArrowheads="1"/>
          </p:cNvSpPr>
          <p:nvPr/>
        </p:nvSpPr>
        <p:spPr bwMode="auto">
          <a:xfrm>
            <a:off x="38100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59" name="Rectangle 459"/>
          <p:cNvSpPr>
            <a:spLocks noChangeArrowheads="1"/>
          </p:cNvSpPr>
          <p:nvPr/>
        </p:nvSpPr>
        <p:spPr bwMode="auto">
          <a:xfrm>
            <a:off x="39624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0" name="Rectangle 460"/>
          <p:cNvSpPr>
            <a:spLocks noChangeArrowheads="1"/>
          </p:cNvSpPr>
          <p:nvPr/>
        </p:nvSpPr>
        <p:spPr bwMode="auto">
          <a:xfrm>
            <a:off x="41148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1" name="Rectangle 461"/>
          <p:cNvSpPr>
            <a:spLocks noChangeArrowheads="1"/>
          </p:cNvSpPr>
          <p:nvPr/>
        </p:nvSpPr>
        <p:spPr bwMode="auto">
          <a:xfrm>
            <a:off x="42672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2" name="Rectangle 462"/>
          <p:cNvSpPr>
            <a:spLocks noChangeArrowheads="1"/>
          </p:cNvSpPr>
          <p:nvPr/>
        </p:nvSpPr>
        <p:spPr bwMode="auto">
          <a:xfrm>
            <a:off x="4419600" y="2438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3" name="Rectangle 463"/>
          <p:cNvSpPr>
            <a:spLocks noChangeArrowheads="1"/>
          </p:cNvSpPr>
          <p:nvPr/>
        </p:nvSpPr>
        <p:spPr bwMode="auto">
          <a:xfrm>
            <a:off x="36576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4" name="Rectangle 464"/>
          <p:cNvSpPr>
            <a:spLocks noChangeArrowheads="1"/>
          </p:cNvSpPr>
          <p:nvPr/>
        </p:nvSpPr>
        <p:spPr bwMode="auto">
          <a:xfrm>
            <a:off x="38100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5" name="Rectangle 465"/>
          <p:cNvSpPr>
            <a:spLocks noChangeArrowheads="1"/>
          </p:cNvSpPr>
          <p:nvPr/>
        </p:nvSpPr>
        <p:spPr bwMode="auto">
          <a:xfrm>
            <a:off x="39624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6" name="Rectangle 466"/>
          <p:cNvSpPr>
            <a:spLocks noChangeArrowheads="1"/>
          </p:cNvSpPr>
          <p:nvPr/>
        </p:nvSpPr>
        <p:spPr bwMode="auto">
          <a:xfrm>
            <a:off x="41148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7" name="Rectangle 467"/>
          <p:cNvSpPr>
            <a:spLocks noChangeArrowheads="1"/>
          </p:cNvSpPr>
          <p:nvPr/>
        </p:nvSpPr>
        <p:spPr bwMode="auto">
          <a:xfrm>
            <a:off x="42672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8" name="Rectangle 468"/>
          <p:cNvSpPr>
            <a:spLocks noChangeArrowheads="1"/>
          </p:cNvSpPr>
          <p:nvPr/>
        </p:nvSpPr>
        <p:spPr bwMode="auto">
          <a:xfrm>
            <a:off x="4419600" y="2590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69" name="Rectangle 469"/>
          <p:cNvSpPr>
            <a:spLocks noChangeArrowheads="1"/>
          </p:cNvSpPr>
          <p:nvPr/>
        </p:nvSpPr>
        <p:spPr bwMode="auto">
          <a:xfrm>
            <a:off x="36576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0" name="Rectangle 470"/>
          <p:cNvSpPr>
            <a:spLocks noChangeArrowheads="1"/>
          </p:cNvSpPr>
          <p:nvPr/>
        </p:nvSpPr>
        <p:spPr bwMode="auto">
          <a:xfrm>
            <a:off x="38100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1" name="Rectangle 471"/>
          <p:cNvSpPr>
            <a:spLocks noChangeArrowheads="1"/>
          </p:cNvSpPr>
          <p:nvPr/>
        </p:nvSpPr>
        <p:spPr bwMode="auto">
          <a:xfrm>
            <a:off x="39624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2" name="Rectangle 472"/>
          <p:cNvSpPr>
            <a:spLocks noChangeArrowheads="1"/>
          </p:cNvSpPr>
          <p:nvPr/>
        </p:nvSpPr>
        <p:spPr bwMode="auto">
          <a:xfrm>
            <a:off x="41148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3" name="Rectangle 473"/>
          <p:cNvSpPr>
            <a:spLocks noChangeArrowheads="1"/>
          </p:cNvSpPr>
          <p:nvPr/>
        </p:nvSpPr>
        <p:spPr bwMode="auto">
          <a:xfrm>
            <a:off x="42672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4" name="Rectangle 474"/>
          <p:cNvSpPr>
            <a:spLocks noChangeArrowheads="1"/>
          </p:cNvSpPr>
          <p:nvPr/>
        </p:nvSpPr>
        <p:spPr bwMode="auto">
          <a:xfrm>
            <a:off x="4419600" y="2743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5" name="Rectangle 475"/>
          <p:cNvSpPr>
            <a:spLocks noChangeArrowheads="1"/>
          </p:cNvSpPr>
          <p:nvPr/>
        </p:nvSpPr>
        <p:spPr bwMode="auto">
          <a:xfrm>
            <a:off x="36576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6" name="Rectangle 476"/>
          <p:cNvSpPr>
            <a:spLocks noChangeArrowheads="1"/>
          </p:cNvSpPr>
          <p:nvPr/>
        </p:nvSpPr>
        <p:spPr bwMode="auto">
          <a:xfrm>
            <a:off x="38100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7" name="Rectangle 477"/>
          <p:cNvSpPr>
            <a:spLocks noChangeArrowheads="1"/>
          </p:cNvSpPr>
          <p:nvPr/>
        </p:nvSpPr>
        <p:spPr bwMode="auto">
          <a:xfrm>
            <a:off x="39624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8" name="Rectangle 478"/>
          <p:cNvSpPr>
            <a:spLocks noChangeArrowheads="1"/>
          </p:cNvSpPr>
          <p:nvPr/>
        </p:nvSpPr>
        <p:spPr bwMode="auto">
          <a:xfrm>
            <a:off x="41148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79" name="Rectangle 479"/>
          <p:cNvSpPr>
            <a:spLocks noChangeArrowheads="1"/>
          </p:cNvSpPr>
          <p:nvPr/>
        </p:nvSpPr>
        <p:spPr bwMode="auto">
          <a:xfrm>
            <a:off x="42672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0" name="Rectangle 480"/>
          <p:cNvSpPr>
            <a:spLocks noChangeArrowheads="1"/>
          </p:cNvSpPr>
          <p:nvPr/>
        </p:nvSpPr>
        <p:spPr bwMode="auto">
          <a:xfrm>
            <a:off x="4419600" y="2895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1" name="Rectangle 481"/>
          <p:cNvSpPr>
            <a:spLocks noChangeArrowheads="1"/>
          </p:cNvSpPr>
          <p:nvPr/>
        </p:nvSpPr>
        <p:spPr bwMode="auto">
          <a:xfrm>
            <a:off x="36576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2" name="Rectangle 482"/>
          <p:cNvSpPr>
            <a:spLocks noChangeArrowheads="1"/>
          </p:cNvSpPr>
          <p:nvPr/>
        </p:nvSpPr>
        <p:spPr bwMode="auto">
          <a:xfrm>
            <a:off x="38100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3" name="Rectangle 483"/>
          <p:cNvSpPr>
            <a:spLocks noChangeArrowheads="1"/>
          </p:cNvSpPr>
          <p:nvPr/>
        </p:nvSpPr>
        <p:spPr bwMode="auto">
          <a:xfrm>
            <a:off x="39624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4" name="Rectangle 484"/>
          <p:cNvSpPr>
            <a:spLocks noChangeArrowheads="1"/>
          </p:cNvSpPr>
          <p:nvPr/>
        </p:nvSpPr>
        <p:spPr bwMode="auto">
          <a:xfrm>
            <a:off x="41148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5" name="Rectangle 485"/>
          <p:cNvSpPr>
            <a:spLocks noChangeArrowheads="1"/>
          </p:cNvSpPr>
          <p:nvPr/>
        </p:nvSpPr>
        <p:spPr bwMode="auto">
          <a:xfrm>
            <a:off x="42672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6" name="Rectangle 486"/>
          <p:cNvSpPr>
            <a:spLocks noChangeArrowheads="1"/>
          </p:cNvSpPr>
          <p:nvPr/>
        </p:nvSpPr>
        <p:spPr bwMode="auto">
          <a:xfrm>
            <a:off x="4419600" y="3048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7" name="Rectangle 487"/>
          <p:cNvSpPr>
            <a:spLocks noChangeArrowheads="1"/>
          </p:cNvSpPr>
          <p:nvPr/>
        </p:nvSpPr>
        <p:spPr bwMode="auto">
          <a:xfrm>
            <a:off x="36576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8" name="Rectangle 488"/>
          <p:cNvSpPr>
            <a:spLocks noChangeArrowheads="1"/>
          </p:cNvSpPr>
          <p:nvPr/>
        </p:nvSpPr>
        <p:spPr bwMode="auto">
          <a:xfrm>
            <a:off x="38100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89" name="Rectangle 489"/>
          <p:cNvSpPr>
            <a:spLocks noChangeArrowheads="1"/>
          </p:cNvSpPr>
          <p:nvPr/>
        </p:nvSpPr>
        <p:spPr bwMode="auto">
          <a:xfrm>
            <a:off x="39624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0" name="Rectangle 490"/>
          <p:cNvSpPr>
            <a:spLocks noChangeArrowheads="1"/>
          </p:cNvSpPr>
          <p:nvPr/>
        </p:nvSpPr>
        <p:spPr bwMode="auto">
          <a:xfrm>
            <a:off x="41148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1" name="Rectangle 491"/>
          <p:cNvSpPr>
            <a:spLocks noChangeArrowheads="1"/>
          </p:cNvSpPr>
          <p:nvPr/>
        </p:nvSpPr>
        <p:spPr bwMode="auto">
          <a:xfrm>
            <a:off x="42672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2" name="Rectangle 492"/>
          <p:cNvSpPr>
            <a:spLocks noChangeArrowheads="1"/>
          </p:cNvSpPr>
          <p:nvPr/>
        </p:nvSpPr>
        <p:spPr bwMode="auto">
          <a:xfrm>
            <a:off x="4419600" y="3200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3" name="Rectangle 493"/>
          <p:cNvSpPr>
            <a:spLocks noChangeArrowheads="1"/>
          </p:cNvSpPr>
          <p:nvPr/>
        </p:nvSpPr>
        <p:spPr bwMode="auto">
          <a:xfrm>
            <a:off x="36576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4" name="Rectangle 494"/>
          <p:cNvSpPr>
            <a:spLocks noChangeArrowheads="1"/>
          </p:cNvSpPr>
          <p:nvPr/>
        </p:nvSpPr>
        <p:spPr bwMode="auto">
          <a:xfrm>
            <a:off x="38100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5" name="Rectangle 495"/>
          <p:cNvSpPr>
            <a:spLocks noChangeArrowheads="1"/>
          </p:cNvSpPr>
          <p:nvPr/>
        </p:nvSpPr>
        <p:spPr bwMode="auto">
          <a:xfrm>
            <a:off x="39624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6" name="Rectangle 496"/>
          <p:cNvSpPr>
            <a:spLocks noChangeArrowheads="1"/>
          </p:cNvSpPr>
          <p:nvPr/>
        </p:nvSpPr>
        <p:spPr bwMode="auto">
          <a:xfrm>
            <a:off x="41148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7" name="Rectangle 497"/>
          <p:cNvSpPr>
            <a:spLocks noChangeArrowheads="1"/>
          </p:cNvSpPr>
          <p:nvPr/>
        </p:nvSpPr>
        <p:spPr bwMode="auto">
          <a:xfrm>
            <a:off x="42672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8" name="Rectangle 498"/>
          <p:cNvSpPr>
            <a:spLocks noChangeArrowheads="1"/>
          </p:cNvSpPr>
          <p:nvPr/>
        </p:nvSpPr>
        <p:spPr bwMode="auto">
          <a:xfrm>
            <a:off x="4419600" y="3352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699" name="Rectangle 499"/>
          <p:cNvSpPr>
            <a:spLocks noChangeArrowheads="1"/>
          </p:cNvSpPr>
          <p:nvPr/>
        </p:nvSpPr>
        <p:spPr bwMode="auto">
          <a:xfrm>
            <a:off x="36576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0" name="Rectangle 500"/>
          <p:cNvSpPr>
            <a:spLocks noChangeArrowheads="1"/>
          </p:cNvSpPr>
          <p:nvPr/>
        </p:nvSpPr>
        <p:spPr bwMode="auto">
          <a:xfrm>
            <a:off x="38100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1" name="Rectangle 501"/>
          <p:cNvSpPr>
            <a:spLocks noChangeArrowheads="1"/>
          </p:cNvSpPr>
          <p:nvPr/>
        </p:nvSpPr>
        <p:spPr bwMode="auto">
          <a:xfrm>
            <a:off x="39624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2" name="Rectangle 502"/>
          <p:cNvSpPr>
            <a:spLocks noChangeArrowheads="1"/>
          </p:cNvSpPr>
          <p:nvPr/>
        </p:nvSpPr>
        <p:spPr bwMode="auto">
          <a:xfrm>
            <a:off x="41148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3" name="Rectangle 503"/>
          <p:cNvSpPr>
            <a:spLocks noChangeArrowheads="1"/>
          </p:cNvSpPr>
          <p:nvPr/>
        </p:nvSpPr>
        <p:spPr bwMode="auto">
          <a:xfrm>
            <a:off x="42672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4" name="Rectangle 504"/>
          <p:cNvSpPr>
            <a:spLocks noChangeArrowheads="1"/>
          </p:cNvSpPr>
          <p:nvPr/>
        </p:nvSpPr>
        <p:spPr bwMode="auto">
          <a:xfrm>
            <a:off x="4419600" y="35052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5" name="Rectangle 505"/>
          <p:cNvSpPr>
            <a:spLocks noChangeArrowheads="1"/>
          </p:cNvSpPr>
          <p:nvPr/>
        </p:nvSpPr>
        <p:spPr bwMode="auto">
          <a:xfrm>
            <a:off x="36576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6" name="Rectangle 506"/>
          <p:cNvSpPr>
            <a:spLocks noChangeArrowheads="1"/>
          </p:cNvSpPr>
          <p:nvPr/>
        </p:nvSpPr>
        <p:spPr bwMode="auto">
          <a:xfrm>
            <a:off x="38100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7" name="Rectangle 507"/>
          <p:cNvSpPr>
            <a:spLocks noChangeArrowheads="1"/>
          </p:cNvSpPr>
          <p:nvPr/>
        </p:nvSpPr>
        <p:spPr bwMode="auto">
          <a:xfrm>
            <a:off x="39624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8" name="Rectangle 508"/>
          <p:cNvSpPr>
            <a:spLocks noChangeArrowheads="1"/>
          </p:cNvSpPr>
          <p:nvPr/>
        </p:nvSpPr>
        <p:spPr bwMode="auto">
          <a:xfrm>
            <a:off x="41148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09" name="Rectangle 509"/>
          <p:cNvSpPr>
            <a:spLocks noChangeArrowheads="1"/>
          </p:cNvSpPr>
          <p:nvPr/>
        </p:nvSpPr>
        <p:spPr bwMode="auto">
          <a:xfrm>
            <a:off x="42672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0" name="Rectangle 510"/>
          <p:cNvSpPr>
            <a:spLocks noChangeArrowheads="1"/>
          </p:cNvSpPr>
          <p:nvPr/>
        </p:nvSpPr>
        <p:spPr bwMode="auto">
          <a:xfrm>
            <a:off x="4419600" y="36576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1" name="Rectangle 511"/>
          <p:cNvSpPr>
            <a:spLocks noChangeArrowheads="1"/>
          </p:cNvSpPr>
          <p:nvPr/>
        </p:nvSpPr>
        <p:spPr bwMode="auto">
          <a:xfrm>
            <a:off x="36576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2" name="Rectangle 512"/>
          <p:cNvSpPr>
            <a:spLocks noChangeArrowheads="1"/>
          </p:cNvSpPr>
          <p:nvPr/>
        </p:nvSpPr>
        <p:spPr bwMode="auto">
          <a:xfrm>
            <a:off x="38100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3" name="Rectangle 513"/>
          <p:cNvSpPr>
            <a:spLocks noChangeArrowheads="1"/>
          </p:cNvSpPr>
          <p:nvPr/>
        </p:nvSpPr>
        <p:spPr bwMode="auto">
          <a:xfrm>
            <a:off x="39624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4" name="Rectangle 514"/>
          <p:cNvSpPr>
            <a:spLocks noChangeArrowheads="1"/>
          </p:cNvSpPr>
          <p:nvPr/>
        </p:nvSpPr>
        <p:spPr bwMode="auto">
          <a:xfrm>
            <a:off x="41148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5" name="Rectangle 515"/>
          <p:cNvSpPr>
            <a:spLocks noChangeArrowheads="1"/>
          </p:cNvSpPr>
          <p:nvPr/>
        </p:nvSpPr>
        <p:spPr bwMode="auto">
          <a:xfrm>
            <a:off x="42672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6" name="Rectangle 516"/>
          <p:cNvSpPr>
            <a:spLocks noChangeArrowheads="1"/>
          </p:cNvSpPr>
          <p:nvPr/>
        </p:nvSpPr>
        <p:spPr bwMode="auto">
          <a:xfrm>
            <a:off x="4419600" y="38100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7" name="Rectangle 517"/>
          <p:cNvSpPr>
            <a:spLocks noChangeArrowheads="1"/>
          </p:cNvSpPr>
          <p:nvPr/>
        </p:nvSpPr>
        <p:spPr bwMode="auto">
          <a:xfrm>
            <a:off x="36576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8" name="Rectangle 518"/>
          <p:cNvSpPr>
            <a:spLocks noChangeArrowheads="1"/>
          </p:cNvSpPr>
          <p:nvPr/>
        </p:nvSpPr>
        <p:spPr bwMode="auto">
          <a:xfrm>
            <a:off x="38100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19" name="Rectangle 519"/>
          <p:cNvSpPr>
            <a:spLocks noChangeArrowheads="1"/>
          </p:cNvSpPr>
          <p:nvPr/>
        </p:nvSpPr>
        <p:spPr bwMode="auto">
          <a:xfrm>
            <a:off x="39624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0" name="Rectangle 520"/>
          <p:cNvSpPr>
            <a:spLocks noChangeArrowheads="1"/>
          </p:cNvSpPr>
          <p:nvPr/>
        </p:nvSpPr>
        <p:spPr bwMode="auto">
          <a:xfrm>
            <a:off x="41148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1" name="Rectangle 521"/>
          <p:cNvSpPr>
            <a:spLocks noChangeArrowheads="1"/>
          </p:cNvSpPr>
          <p:nvPr/>
        </p:nvSpPr>
        <p:spPr bwMode="auto">
          <a:xfrm>
            <a:off x="42672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2" name="Rectangle 522"/>
          <p:cNvSpPr>
            <a:spLocks noChangeArrowheads="1"/>
          </p:cNvSpPr>
          <p:nvPr/>
        </p:nvSpPr>
        <p:spPr bwMode="auto">
          <a:xfrm>
            <a:off x="4419600" y="39624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3" name="Rectangle 523"/>
          <p:cNvSpPr>
            <a:spLocks noChangeArrowheads="1"/>
          </p:cNvSpPr>
          <p:nvPr/>
        </p:nvSpPr>
        <p:spPr bwMode="auto">
          <a:xfrm>
            <a:off x="36576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4" name="Rectangle 524"/>
          <p:cNvSpPr>
            <a:spLocks noChangeArrowheads="1"/>
          </p:cNvSpPr>
          <p:nvPr/>
        </p:nvSpPr>
        <p:spPr bwMode="auto">
          <a:xfrm>
            <a:off x="38100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5" name="Rectangle 525"/>
          <p:cNvSpPr>
            <a:spLocks noChangeArrowheads="1"/>
          </p:cNvSpPr>
          <p:nvPr/>
        </p:nvSpPr>
        <p:spPr bwMode="auto">
          <a:xfrm>
            <a:off x="39624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6" name="Rectangle 526"/>
          <p:cNvSpPr>
            <a:spLocks noChangeArrowheads="1"/>
          </p:cNvSpPr>
          <p:nvPr/>
        </p:nvSpPr>
        <p:spPr bwMode="auto">
          <a:xfrm>
            <a:off x="41148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7" name="Rectangle 527"/>
          <p:cNvSpPr>
            <a:spLocks noChangeArrowheads="1"/>
          </p:cNvSpPr>
          <p:nvPr/>
        </p:nvSpPr>
        <p:spPr bwMode="auto">
          <a:xfrm>
            <a:off x="42672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8" name="Rectangle 528"/>
          <p:cNvSpPr>
            <a:spLocks noChangeArrowheads="1"/>
          </p:cNvSpPr>
          <p:nvPr/>
        </p:nvSpPr>
        <p:spPr bwMode="auto">
          <a:xfrm>
            <a:off x="4419600" y="4114800"/>
            <a:ext cx="152400" cy="152400"/>
          </a:xfrm>
          <a:prstGeom prst="rect">
            <a:avLst/>
          </a:prstGeom>
          <a:solidFill>
            <a:srgbClr val="CC3300"/>
          </a:solidFill>
          <a:ln w="9525" algn="ctr">
            <a:solidFill>
              <a:schemeClr val="tx1"/>
            </a:solidFill>
            <a:miter lim="800000"/>
            <a:headEnd/>
            <a:tailEnd/>
          </a:ln>
          <a:effectLst/>
        </p:spPr>
        <p:txBody>
          <a:bodyPr wrap="none" anchor="ctr"/>
          <a:lstStyle/>
          <a:p>
            <a:endParaRPr lang="en-US"/>
          </a:p>
        </p:txBody>
      </p:sp>
      <p:sp>
        <p:nvSpPr>
          <p:cNvPr id="435729" name="Text Box 529"/>
          <p:cNvSpPr txBox="1">
            <a:spLocks noChangeArrowheads="1"/>
          </p:cNvSpPr>
          <p:nvPr/>
        </p:nvSpPr>
        <p:spPr bwMode="auto">
          <a:xfrm>
            <a:off x="3657600" y="1905000"/>
            <a:ext cx="760413" cy="457200"/>
          </a:xfrm>
          <a:prstGeom prst="rect">
            <a:avLst/>
          </a:prstGeom>
          <a:noFill/>
          <a:ln w="9525" algn="ctr">
            <a:noFill/>
            <a:miter lim="800000"/>
            <a:headEnd/>
            <a:tailEnd/>
          </a:ln>
          <a:effectLst/>
        </p:spPr>
        <p:txBody>
          <a:bodyPr wrap="none">
            <a:spAutoFit/>
          </a:bodyPr>
          <a:lstStyle/>
          <a:p>
            <a:r>
              <a:rPr lang="en-US"/>
              <a:t>next</a:t>
            </a:r>
          </a:p>
        </p:txBody>
      </p:sp>
      <p:cxnSp>
        <p:nvCxnSpPr>
          <p:cNvPr id="435730" name="AutoShape 530"/>
          <p:cNvCxnSpPr>
            <a:cxnSpLocks noChangeShapeType="1"/>
            <a:stCxn id="435668" idx="3"/>
            <a:endCxn id="435728" idx="3"/>
          </p:cNvCxnSpPr>
          <p:nvPr/>
        </p:nvCxnSpPr>
        <p:spPr bwMode="auto">
          <a:xfrm>
            <a:off x="4572000" y="2667000"/>
            <a:ext cx="1588" cy="1524000"/>
          </a:xfrm>
          <a:prstGeom prst="curvedConnector3">
            <a:avLst>
              <a:gd name="adj1" fmla="val 14400000"/>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362398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t>Control for Handling Branches</a:t>
            </a:r>
          </a:p>
        </p:txBody>
      </p:sp>
      <p:sp>
        <p:nvSpPr>
          <p:cNvPr id="2" name="Content Placeholder 1"/>
          <p:cNvSpPr>
            <a:spLocks noGrp="1"/>
          </p:cNvSpPr>
          <p:nvPr>
            <p:ph idx="1"/>
          </p:nvPr>
        </p:nvSpPr>
        <p:spPr/>
        <p:txBody>
          <a:bodyPr/>
          <a:lstStyle/>
          <a:p>
            <a:endParaRPr lang="en-US"/>
          </a:p>
        </p:txBody>
      </p:sp>
      <p:sp>
        <p:nvSpPr>
          <p:cNvPr id="460" name="Slide Number Placeholder 5"/>
          <p:cNvSpPr>
            <a:spLocks noGrp="1"/>
          </p:cNvSpPr>
          <p:nvPr>
            <p:ph type="sldNum" idx="12"/>
          </p:nvPr>
        </p:nvSpPr>
        <p:spPr/>
        <p:txBody>
          <a:bodyPr/>
          <a:lstStyle/>
          <a:p>
            <a:fld id="{5B75FBC2-29F4-4513-8030-18ED9F029CEB}" type="slidenum">
              <a:rPr lang="en-US" altLang="en-US"/>
              <a:pPr/>
              <a:t>13</a:t>
            </a:fld>
            <a:endParaRPr lang="en-US" altLang="en-US"/>
          </a:p>
        </p:txBody>
      </p:sp>
      <p:sp>
        <p:nvSpPr>
          <p:cNvPr id="459"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
        <p:nvSpPr>
          <p:cNvPr id="437251" name="Rectangle 3"/>
          <p:cNvSpPr>
            <a:spLocks noChangeArrowheads="1"/>
          </p:cNvSpPr>
          <p:nvPr/>
        </p:nvSpPr>
        <p:spPr bwMode="auto">
          <a:xfrm>
            <a:off x="12192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2" name="Rectangle 4"/>
          <p:cNvSpPr>
            <a:spLocks noChangeArrowheads="1"/>
          </p:cNvSpPr>
          <p:nvPr/>
        </p:nvSpPr>
        <p:spPr bwMode="auto">
          <a:xfrm>
            <a:off x="13716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3" name="Rectangle 5"/>
          <p:cNvSpPr>
            <a:spLocks noChangeArrowheads="1"/>
          </p:cNvSpPr>
          <p:nvPr/>
        </p:nvSpPr>
        <p:spPr bwMode="auto">
          <a:xfrm>
            <a:off x="15240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4" name="Rectangle 6"/>
          <p:cNvSpPr>
            <a:spLocks noChangeArrowheads="1"/>
          </p:cNvSpPr>
          <p:nvPr/>
        </p:nvSpPr>
        <p:spPr bwMode="auto">
          <a:xfrm>
            <a:off x="16764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5" name="Rectangle 7"/>
          <p:cNvSpPr>
            <a:spLocks noChangeArrowheads="1"/>
          </p:cNvSpPr>
          <p:nvPr/>
        </p:nvSpPr>
        <p:spPr bwMode="auto">
          <a:xfrm>
            <a:off x="18288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6" name="Rectangle 8"/>
          <p:cNvSpPr>
            <a:spLocks noChangeArrowheads="1"/>
          </p:cNvSpPr>
          <p:nvPr/>
        </p:nvSpPr>
        <p:spPr bwMode="auto">
          <a:xfrm>
            <a:off x="19812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7" name="Rectangle 9"/>
          <p:cNvSpPr>
            <a:spLocks noChangeArrowheads="1"/>
          </p:cNvSpPr>
          <p:nvPr/>
        </p:nvSpPr>
        <p:spPr bwMode="auto">
          <a:xfrm>
            <a:off x="21336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8" name="Rectangle 10"/>
          <p:cNvSpPr>
            <a:spLocks noChangeArrowheads="1"/>
          </p:cNvSpPr>
          <p:nvPr/>
        </p:nvSpPr>
        <p:spPr bwMode="auto">
          <a:xfrm>
            <a:off x="22860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59" name="Rectangle 11"/>
          <p:cNvSpPr>
            <a:spLocks noChangeArrowheads="1"/>
          </p:cNvSpPr>
          <p:nvPr/>
        </p:nvSpPr>
        <p:spPr bwMode="auto">
          <a:xfrm>
            <a:off x="24384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0" name="Rectangle 12"/>
          <p:cNvSpPr>
            <a:spLocks noChangeArrowheads="1"/>
          </p:cNvSpPr>
          <p:nvPr/>
        </p:nvSpPr>
        <p:spPr bwMode="auto">
          <a:xfrm>
            <a:off x="25908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1" name="Rectangle 13"/>
          <p:cNvSpPr>
            <a:spLocks noChangeArrowheads="1"/>
          </p:cNvSpPr>
          <p:nvPr/>
        </p:nvSpPr>
        <p:spPr bwMode="auto">
          <a:xfrm>
            <a:off x="27432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2" name="Rectangle 14"/>
          <p:cNvSpPr>
            <a:spLocks noChangeArrowheads="1"/>
          </p:cNvSpPr>
          <p:nvPr/>
        </p:nvSpPr>
        <p:spPr bwMode="auto">
          <a:xfrm>
            <a:off x="28956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3" name="Rectangle 15"/>
          <p:cNvSpPr>
            <a:spLocks noChangeArrowheads="1"/>
          </p:cNvSpPr>
          <p:nvPr/>
        </p:nvSpPr>
        <p:spPr bwMode="auto">
          <a:xfrm>
            <a:off x="30480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4" name="Rectangle 16"/>
          <p:cNvSpPr>
            <a:spLocks noChangeArrowheads="1"/>
          </p:cNvSpPr>
          <p:nvPr/>
        </p:nvSpPr>
        <p:spPr bwMode="auto">
          <a:xfrm>
            <a:off x="32004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5" name="Rectangle 17"/>
          <p:cNvSpPr>
            <a:spLocks noChangeArrowheads="1"/>
          </p:cNvSpPr>
          <p:nvPr/>
        </p:nvSpPr>
        <p:spPr bwMode="auto">
          <a:xfrm>
            <a:off x="33528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6" name="Rectangle 18"/>
          <p:cNvSpPr>
            <a:spLocks noChangeArrowheads="1"/>
          </p:cNvSpPr>
          <p:nvPr/>
        </p:nvSpPr>
        <p:spPr bwMode="auto">
          <a:xfrm>
            <a:off x="35052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7" name="Rectangle 19"/>
          <p:cNvSpPr>
            <a:spLocks noChangeArrowheads="1"/>
          </p:cNvSpPr>
          <p:nvPr/>
        </p:nvSpPr>
        <p:spPr bwMode="auto">
          <a:xfrm>
            <a:off x="3657600" y="1676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68" name="Rectangle 20"/>
          <p:cNvSpPr>
            <a:spLocks noChangeArrowheads="1"/>
          </p:cNvSpPr>
          <p:nvPr/>
        </p:nvSpPr>
        <p:spPr bwMode="auto">
          <a:xfrm>
            <a:off x="4878388" y="1676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69" name="Rectangle 21"/>
          <p:cNvSpPr>
            <a:spLocks noChangeArrowheads="1"/>
          </p:cNvSpPr>
          <p:nvPr/>
        </p:nvSpPr>
        <p:spPr bwMode="auto">
          <a:xfrm>
            <a:off x="5030788" y="1676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70" name="Rectangle 22"/>
          <p:cNvSpPr>
            <a:spLocks noChangeArrowheads="1"/>
          </p:cNvSpPr>
          <p:nvPr/>
        </p:nvSpPr>
        <p:spPr bwMode="auto">
          <a:xfrm>
            <a:off x="5183188" y="1676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71" name="Rectangle 23"/>
          <p:cNvSpPr>
            <a:spLocks noChangeArrowheads="1"/>
          </p:cNvSpPr>
          <p:nvPr/>
        </p:nvSpPr>
        <p:spPr bwMode="auto">
          <a:xfrm>
            <a:off x="5335588" y="1676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72" name="Rectangle 24"/>
          <p:cNvSpPr>
            <a:spLocks noChangeArrowheads="1"/>
          </p:cNvSpPr>
          <p:nvPr/>
        </p:nvSpPr>
        <p:spPr bwMode="auto">
          <a:xfrm>
            <a:off x="5487988" y="1676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73" name="Rectangle 25"/>
          <p:cNvSpPr>
            <a:spLocks noChangeArrowheads="1"/>
          </p:cNvSpPr>
          <p:nvPr/>
        </p:nvSpPr>
        <p:spPr bwMode="auto">
          <a:xfrm>
            <a:off x="5640388" y="1676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74" name="Rectangle 26"/>
          <p:cNvSpPr>
            <a:spLocks noChangeArrowheads="1"/>
          </p:cNvSpPr>
          <p:nvPr/>
        </p:nvSpPr>
        <p:spPr bwMode="auto">
          <a:xfrm>
            <a:off x="12192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75" name="Rectangle 27"/>
          <p:cNvSpPr>
            <a:spLocks noChangeArrowheads="1"/>
          </p:cNvSpPr>
          <p:nvPr/>
        </p:nvSpPr>
        <p:spPr bwMode="auto">
          <a:xfrm>
            <a:off x="13716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76" name="Rectangle 28"/>
          <p:cNvSpPr>
            <a:spLocks noChangeArrowheads="1"/>
          </p:cNvSpPr>
          <p:nvPr/>
        </p:nvSpPr>
        <p:spPr bwMode="auto">
          <a:xfrm>
            <a:off x="15240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77" name="Rectangle 29"/>
          <p:cNvSpPr>
            <a:spLocks noChangeArrowheads="1"/>
          </p:cNvSpPr>
          <p:nvPr/>
        </p:nvSpPr>
        <p:spPr bwMode="auto">
          <a:xfrm>
            <a:off x="16764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78" name="Rectangle 30"/>
          <p:cNvSpPr>
            <a:spLocks noChangeArrowheads="1"/>
          </p:cNvSpPr>
          <p:nvPr/>
        </p:nvSpPr>
        <p:spPr bwMode="auto">
          <a:xfrm>
            <a:off x="18288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79" name="Rectangle 31"/>
          <p:cNvSpPr>
            <a:spLocks noChangeArrowheads="1"/>
          </p:cNvSpPr>
          <p:nvPr/>
        </p:nvSpPr>
        <p:spPr bwMode="auto">
          <a:xfrm>
            <a:off x="19812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0" name="Rectangle 32"/>
          <p:cNvSpPr>
            <a:spLocks noChangeArrowheads="1"/>
          </p:cNvSpPr>
          <p:nvPr/>
        </p:nvSpPr>
        <p:spPr bwMode="auto">
          <a:xfrm>
            <a:off x="21336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1" name="Rectangle 33"/>
          <p:cNvSpPr>
            <a:spLocks noChangeArrowheads="1"/>
          </p:cNvSpPr>
          <p:nvPr/>
        </p:nvSpPr>
        <p:spPr bwMode="auto">
          <a:xfrm>
            <a:off x="22860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2" name="Rectangle 34"/>
          <p:cNvSpPr>
            <a:spLocks noChangeArrowheads="1"/>
          </p:cNvSpPr>
          <p:nvPr/>
        </p:nvSpPr>
        <p:spPr bwMode="auto">
          <a:xfrm>
            <a:off x="24384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3" name="Rectangle 35"/>
          <p:cNvSpPr>
            <a:spLocks noChangeArrowheads="1"/>
          </p:cNvSpPr>
          <p:nvPr/>
        </p:nvSpPr>
        <p:spPr bwMode="auto">
          <a:xfrm>
            <a:off x="25908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4" name="Rectangle 36"/>
          <p:cNvSpPr>
            <a:spLocks noChangeArrowheads="1"/>
          </p:cNvSpPr>
          <p:nvPr/>
        </p:nvSpPr>
        <p:spPr bwMode="auto">
          <a:xfrm>
            <a:off x="27432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5" name="Rectangle 37"/>
          <p:cNvSpPr>
            <a:spLocks noChangeArrowheads="1"/>
          </p:cNvSpPr>
          <p:nvPr/>
        </p:nvSpPr>
        <p:spPr bwMode="auto">
          <a:xfrm>
            <a:off x="28956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6" name="Rectangle 38"/>
          <p:cNvSpPr>
            <a:spLocks noChangeArrowheads="1"/>
          </p:cNvSpPr>
          <p:nvPr/>
        </p:nvSpPr>
        <p:spPr bwMode="auto">
          <a:xfrm>
            <a:off x="30480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7" name="Rectangle 39"/>
          <p:cNvSpPr>
            <a:spLocks noChangeArrowheads="1"/>
          </p:cNvSpPr>
          <p:nvPr/>
        </p:nvSpPr>
        <p:spPr bwMode="auto">
          <a:xfrm>
            <a:off x="32004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8" name="Rectangle 40"/>
          <p:cNvSpPr>
            <a:spLocks noChangeArrowheads="1"/>
          </p:cNvSpPr>
          <p:nvPr/>
        </p:nvSpPr>
        <p:spPr bwMode="auto">
          <a:xfrm>
            <a:off x="33528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89" name="Rectangle 41"/>
          <p:cNvSpPr>
            <a:spLocks noChangeArrowheads="1"/>
          </p:cNvSpPr>
          <p:nvPr/>
        </p:nvSpPr>
        <p:spPr bwMode="auto">
          <a:xfrm>
            <a:off x="35052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90" name="Rectangle 42"/>
          <p:cNvSpPr>
            <a:spLocks noChangeArrowheads="1"/>
          </p:cNvSpPr>
          <p:nvPr/>
        </p:nvSpPr>
        <p:spPr bwMode="auto">
          <a:xfrm>
            <a:off x="3657600" y="1828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91" name="Rectangle 43"/>
          <p:cNvSpPr>
            <a:spLocks noChangeArrowheads="1"/>
          </p:cNvSpPr>
          <p:nvPr/>
        </p:nvSpPr>
        <p:spPr bwMode="auto">
          <a:xfrm>
            <a:off x="4878388" y="1828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92" name="Rectangle 44"/>
          <p:cNvSpPr>
            <a:spLocks noChangeArrowheads="1"/>
          </p:cNvSpPr>
          <p:nvPr/>
        </p:nvSpPr>
        <p:spPr bwMode="auto">
          <a:xfrm>
            <a:off x="5030788" y="1828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93" name="Rectangle 45"/>
          <p:cNvSpPr>
            <a:spLocks noChangeArrowheads="1"/>
          </p:cNvSpPr>
          <p:nvPr/>
        </p:nvSpPr>
        <p:spPr bwMode="auto">
          <a:xfrm>
            <a:off x="5183188" y="1828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94" name="Rectangle 46"/>
          <p:cNvSpPr>
            <a:spLocks noChangeArrowheads="1"/>
          </p:cNvSpPr>
          <p:nvPr/>
        </p:nvSpPr>
        <p:spPr bwMode="auto">
          <a:xfrm>
            <a:off x="5335588" y="1828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95" name="Rectangle 47"/>
          <p:cNvSpPr>
            <a:spLocks noChangeArrowheads="1"/>
          </p:cNvSpPr>
          <p:nvPr/>
        </p:nvSpPr>
        <p:spPr bwMode="auto">
          <a:xfrm>
            <a:off x="5487988" y="1828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96" name="Rectangle 48"/>
          <p:cNvSpPr>
            <a:spLocks noChangeArrowheads="1"/>
          </p:cNvSpPr>
          <p:nvPr/>
        </p:nvSpPr>
        <p:spPr bwMode="auto">
          <a:xfrm>
            <a:off x="5640388" y="1828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297" name="Rectangle 49"/>
          <p:cNvSpPr>
            <a:spLocks noChangeArrowheads="1"/>
          </p:cNvSpPr>
          <p:nvPr/>
        </p:nvSpPr>
        <p:spPr bwMode="auto">
          <a:xfrm>
            <a:off x="12192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98" name="Rectangle 50"/>
          <p:cNvSpPr>
            <a:spLocks noChangeArrowheads="1"/>
          </p:cNvSpPr>
          <p:nvPr/>
        </p:nvSpPr>
        <p:spPr bwMode="auto">
          <a:xfrm>
            <a:off x="13716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299" name="Rectangle 51"/>
          <p:cNvSpPr>
            <a:spLocks noChangeArrowheads="1"/>
          </p:cNvSpPr>
          <p:nvPr/>
        </p:nvSpPr>
        <p:spPr bwMode="auto">
          <a:xfrm>
            <a:off x="15240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0" name="Rectangle 52"/>
          <p:cNvSpPr>
            <a:spLocks noChangeArrowheads="1"/>
          </p:cNvSpPr>
          <p:nvPr/>
        </p:nvSpPr>
        <p:spPr bwMode="auto">
          <a:xfrm>
            <a:off x="16764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1" name="Rectangle 53"/>
          <p:cNvSpPr>
            <a:spLocks noChangeArrowheads="1"/>
          </p:cNvSpPr>
          <p:nvPr/>
        </p:nvSpPr>
        <p:spPr bwMode="auto">
          <a:xfrm>
            <a:off x="18288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2" name="Rectangle 54"/>
          <p:cNvSpPr>
            <a:spLocks noChangeArrowheads="1"/>
          </p:cNvSpPr>
          <p:nvPr/>
        </p:nvSpPr>
        <p:spPr bwMode="auto">
          <a:xfrm>
            <a:off x="19812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3" name="Rectangle 55"/>
          <p:cNvSpPr>
            <a:spLocks noChangeArrowheads="1"/>
          </p:cNvSpPr>
          <p:nvPr/>
        </p:nvSpPr>
        <p:spPr bwMode="auto">
          <a:xfrm>
            <a:off x="21336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4" name="Rectangle 56"/>
          <p:cNvSpPr>
            <a:spLocks noChangeArrowheads="1"/>
          </p:cNvSpPr>
          <p:nvPr/>
        </p:nvSpPr>
        <p:spPr bwMode="auto">
          <a:xfrm>
            <a:off x="22860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5" name="Rectangle 57"/>
          <p:cNvSpPr>
            <a:spLocks noChangeArrowheads="1"/>
          </p:cNvSpPr>
          <p:nvPr/>
        </p:nvSpPr>
        <p:spPr bwMode="auto">
          <a:xfrm>
            <a:off x="24384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6" name="Rectangle 58"/>
          <p:cNvSpPr>
            <a:spLocks noChangeArrowheads="1"/>
          </p:cNvSpPr>
          <p:nvPr/>
        </p:nvSpPr>
        <p:spPr bwMode="auto">
          <a:xfrm>
            <a:off x="25908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7" name="Rectangle 59"/>
          <p:cNvSpPr>
            <a:spLocks noChangeArrowheads="1"/>
          </p:cNvSpPr>
          <p:nvPr/>
        </p:nvSpPr>
        <p:spPr bwMode="auto">
          <a:xfrm>
            <a:off x="27432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8" name="Rectangle 60"/>
          <p:cNvSpPr>
            <a:spLocks noChangeArrowheads="1"/>
          </p:cNvSpPr>
          <p:nvPr/>
        </p:nvSpPr>
        <p:spPr bwMode="auto">
          <a:xfrm>
            <a:off x="28956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09" name="Rectangle 61"/>
          <p:cNvSpPr>
            <a:spLocks noChangeArrowheads="1"/>
          </p:cNvSpPr>
          <p:nvPr/>
        </p:nvSpPr>
        <p:spPr bwMode="auto">
          <a:xfrm>
            <a:off x="30480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10" name="Rectangle 62"/>
          <p:cNvSpPr>
            <a:spLocks noChangeArrowheads="1"/>
          </p:cNvSpPr>
          <p:nvPr/>
        </p:nvSpPr>
        <p:spPr bwMode="auto">
          <a:xfrm>
            <a:off x="32004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11" name="Rectangle 63"/>
          <p:cNvSpPr>
            <a:spLocks noChangeArrowheads="1"/>
          </p:cNvSpPr>
          <p:nvPr/>
        </p:nvSpPr>
        <p:spPr bwMode="auto">
          <a:xfrm>
            <a:off x="33528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12" name="Rectangle 64"/>
          <p:cNvSpPr>
            <a:spLocks noChangeArrowheads="1"/>
          </p:cNvSpPr>
          <p:nvPr/>
        </p:nvSpPr>
        <p:spPr bwMode="auto">
          <a:xfrm>
            <a:off x="35052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13" name="Rectangle 65"/>
          <p:cNvSpPr>
            <a:spLocks noChangeArrowheads="1"/>
          </p:cNvSpPr>
          <p:nvPr/>
        </p:nvSpPr>
        <p:spPr bwMode="auto">
          <a:xfrm>
            <a:off x="3657600" y="1981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14" name="Rectangle 66"/>
          <p:cNvSpPr>
            <a:spLocks noChangeArrowheads="1"/>
          </p:cNvSpPr>
          <p:nvPr/>
        </p:nvSpPr>
        <p:spPr bwMode="auto">
          <a:xfrm>
            <a:off x="4878388" y="1981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15" name="Rectangle 67"/>
          <p:cNvSpPr>
            <a:spLocks noChangeArrowheads="1"/>
          </p:cNvSpPr>
          <p:nvPr/>
        </p:nvSpPr>
        <p:spPr bwMode="auto">
          <a:xfrm>
            <a:off x="5030788" y="1981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16" name="Rectangle 68"/>
          <p:cNvSpPr>
            <a:spLocks noChangeArrowheads="1"/>
          </p:cNvSpPr>
          <p:nvPr/>
        </p:nvSpPr>
        <p:spPr bwMode="auto">
          <a:xfrm>
            <a:off x="5183188" y="1981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17" name="Rectangle 69"/>
          <p:cNvSpPr>
            <a:spLocks noChangeArrowheads="1"/>
          </p:cNvSpPr>
          <p:nvPr/>
        </p:nvSpPr>
        <p:spPr bwMode="auto">
          <a:xfrm>
            <a:off x="5335588" y="1981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18" name="Rectangle 70"/>
          <p:cNvSpPr>
            <a:spLocks noChangeArrowheads="1"/>
          </p:cNvSpPr>
          <p:nvPr/>
        </p:nvSpPr>
        <p:spPr bwMode="auto">
          <a:xfrm>
            <a:off x="5487988" y="1981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19" name="Rectangle 71"/>
          <p:cNvSpPr>
            <a:spLocks noChangeArrowheads="1"/>
          </p:cNvSpPr>
          <p:nvPr/>
        </p:nvSpPr>
        <p:spPr bwMode="auto">
          <a:xfrm>
            <a:off x="5640388" y="1981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20" name="Rectangle 72"/>
          <p:cNvSpPr>
            <a:spLocks noChangeArrowheads="1"/>
          </p:cNvSpPr>
          <p:nvPr/>
        </p:nvSpPr>
        <p:spPr bwMode="auto">
          <a:xfrm>
            <a:off x="12192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1" name="Rectangle 73"/>
          <p:cNvSpPr>
            <a:spLocks noChangeArrowheads="1"/>
          </p:cNvSpPr>
          <p:nvPr/>
        </p:nvSpPr>
        <p:spPr bwMode="auto">
          <a:xfrm>
            <a:off x="13716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2" name="Rectangle 74"/>
          <p:cNvSpPr>
            <a:spLocks noChangeArrowheads="1"/>
          </p:cNvSpPr>
          <p:nvPr/>
        </p:nvSpPr>
        <p:spPr bwMode="auto">
          <a:xfrm>
            <a:off x="15240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3" name="Rectangle 75"/>
          <p:cNvSpPr>
            <a:spLocks noChangeArrowheads="1"/>
          </p:cNvSpPr>
          <p:nvPr/>
        </p:nvSpPr>
        <p:spPr bwMode="auto">
          <a:xfrm>
            <a:off x="16764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4" name="Rectangle 76"/>
          <p:cNvSpPr>
            <a:spLocks noChangeArrowheads="1"/>
          </p:cNvSpPr>
          <p:nvPr/>
        </p:nvSpPr>
        <p:spPr bwMode="auto">
          <a:xfrm>
            <a:off x="18288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5" name="Rectangle 77"/>
          <p:cNvSpPr>
            <a:spLocks noChangeArrowheads="1"/>
          </p:cNvSpPr>
          <p:nvPr/>
        </p:nvSpPr>
        <p:spPr bwMode="auto">
          <a:xfrm>
            <a:off x="19812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6" name="Rectangle 78"/>
          <p:cNvSpPr>
            <a:spLocks noChangeArrowheads="1"/>
          </p:cNvSpPr>
          <p:nvPr/>
        </p:nvSpPr>
        <p:spPr bwMode="auto">
          <a:xfrm>
            <a:off x="21336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7" name="Rectangle 79"/>
          <p:cNvSpPr>
            <a:spLocks noChangeArrowheads="1"/>
          </p:cNvSpPr>
          <p:nvPr/>
        </p:nvSpPr>
        <p:spPr bwMode="auto">
          <a:xfrm>
            <a:off x="22860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8" name="Rectangle 80"/>
          <p:cNvSpPr>
            <a:spLocks noChangeArrowheads="1"/>
          </p:cNvSpPr>
          <p:nvPr/>
        </p:nvSpPr>
        <p:spPr bwMode="auto">
          <a:xfrm>
            <a:off x="24384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29" name="Rectangle 81"/>
          <p:cNvSpPr>
            <a:spLocks noChangeArrowheads="1"/>
          </p:cNvSpPr>
          <p:nvPr/>
        </p:nvSpPr>
        <p:spPr bwMode="auto">
          <a:xfrm>
            <a:off x="25908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0" name="Rectangle 82"/>
          <p:cNvSpPr>
            <a:spLocks noChangeArrowheads="1"/>
          </p:cNvSpPr>
          <p:nvPr/>
        </p:nvSpPr>
        <p:spPr bwMode="auto">
          <a:xfrm>
            <a:off x="27432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1" name="Rectangle 83"/>
          <p:cNvSpPr>
            <a:spLocks noChangeArrowheads="1"/>
          </p:cNvSpPr>
          <p:nvPr/>
        </p:nvSpPr>
        <p:spPr bwMode="auto">
          <a:xfrm>
            <a:off x="28956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2" name="Rectangle 84"/>
          <p:cNvSpPr>
            <a:spLocks noChangeArrowheads="1"/>
          </p:cNvSpPr>
          <p:nvPr/>
        </p:nvSpPr>
        <p:spPr bwMode="auto">
          <a:xfrm>
            <a:off x="30480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3" name="Rectangle 85"/>
          <p:cNvSpPr>
            <a:spLocks noChangeArrowheads="1"/>
          </p:cNvSpPr>
          <p:nvPr/>
        </p:nvSpPr>
        <p:spPr bwMode="auto">
          <a:xfrm>
            <a:off x="32004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4" name="Rectangle 86"/>
          <p:cNvSpPr>
            <a:spLocks noChangeArrowheads="1"/>
          </p:cNvSpPr>
          <p:nvPr/>
        </p:nvSpPr>
        <p:spPr bwMode="auto">
          <a:xfrm>
            <a:off x="33528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5" name="Rectangle 87"/>
          <p:cNvSpPr>
            <a:spLocks noChangeArrowheads="1"/>
          </p:cNvSpPr>
          <p:nvPr/>
        </p:nvSpPr>
        <p:spPr bwMode="auto">
          <a:xfrm>
            <a:off x="35052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6" name="Rectangle 88"/>
          <p:cNvSpPr>
            <a:spLocks noChangeArrowheads="1"/>
          </p:cNvSpPr>
          <p:nvPr/>
        </p:nvSpPr>
        <p:spPr bwMode="auto">
          <a:xfrm>
            <a:off x="3657600" y="2133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37" name="Rectangle 89"/>
          <p:cNvSpPr>
            <a:spLocks noChangeArrowheads="1"/>
          </p:cNvSpPr>
          <p:nvPr/>
        </p:nvSpPr>
        <p:spPr bwMode="auto">
          <a:xfrm>
            <a:off x="4878388" y="2133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38" name="Rectangle 90"/>
          <p:cNvSpPr>
            <a:spLocks noChangeArrowheads="1"/>
          </p:cNvSpPr>
          <p:nvPr/>
        </p:nvSpPr>
        <p:spPr bwMode="auto">
          <a:xfrm>
            <a:off x="5030788" y="2133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39" name="Rectangle 91"/>
          <p:cNvSpPr>
            <a:spLocks noChangeArrowheads="1"/>
          </p:cNvSpPr>
          <p:nvPr/>
        </p:nvSpPr>
        <p:spPr bwMode="auto">
          <a:xfrm>
            <a:off x="5183188" y="2133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40" name="Rectangle 92"/>
          <p:cNvSpPr>
            <a:spLocks noChangeArrowheads="1"/>
          </p:cNvSpPr>
          <p:nvPr/>
        </p:nvSpPr>
        <p:spPr bwMode="auto">
          <a:xfrm>
            <a:off x="5335588" y="2133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41" name="Rectangle 93"/>
          <p:cNvSpPr>
            <a:spLocks noChangeArrowheads="1"/>
          </p:cNvSpPr>
          <p:nvPr/>
        </p:nvSpPr>
        <p:spPr bwMode="auto">
          <a:xfrm>
            <a:off x="5487988" y="2133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42" name="Rectangle 94"/>
          <p:cNvSpPr>
            <a:spLocks noChangeArrowheads="1"/>
          </p:cNvSpPr>
          <p:nvPr/>
        </p:nvSpPr>
        <p:spPr bwMode="auto">
          <a:xfrm>
            <a:off x="5640388" y="2133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43" name="Rectangle 95"/>
          <p:cNvSpPr>
            <a:spLocks noChangeArrowheads="1"/>
          </p:cNvSpPr>
          <p:nvPr/>
        </p:nvSpPr>
        <p:spPr bwMode="auto">
          <a:xfrm>
            <a:off x="12192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44" name="Rectangle 96"/>
          <p:cNvSpPr>
            <a:spLocks noChangeArrowheads="1"/>
          </p:cNvSpPr>
          <p:nvPr/>
        </p:nvSpPr>
        <p:spPr bwMode="auto">
          <a:xfrm>
            <a:off x="13716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45" name="Rectangle 97"/>
          <p:cNvSpPr>
            <a:spLocks noChangeArrowheads="1"/>
          </p:cNvSpPr>
          <p:nvPr/>
        </p:nvSpPr>
        <p:spPr bwMode="auto">
          <a:xfrm>
            <a:off x="15240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46" name="Rectangle 98"/>
          <p:cNvSpPr>
            <a:spLocks noChangeArrowheads="1"/>
          </p:cNvSpPr>
          <p:nvPr/>
        </p:nvSpPr>
        <p:spPr bwMode="auto">
          <a:xfrm>
            <a:off x="16764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47" name="Rectangle 99"/>
          <p:cNvSpPr>
            <a:spLocks noChangeArrowheads="1"/>
          </p:cNvSpPr>
          <p:nvPr/>
        </p:nvSpPr>
        <p:spPr bwMode="auto">
          <a:xfrm>
            <a:off x="18288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48" name="Rectangle 100"/>
          <p:cNvSpPr>
            <a:spLocks noChangeArrowheads="1"/>
          </p:cNvSpPr>
          <p:nvPr/>
        </p:nvSpPr>
        <p:spPr bwMode="auto">
          <a:xfrm>
            <a:off x="19812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49" name="Rectangle 101"/>
          <p:cNvSpPr>
            <a:spLocks noChangeArrowheads="1"/>
          </p:cNvSpPr>
          <p:nvPr/>
        </p:nvSpPr>
        <p:spPr bwMode="auto">
          <a:xfrm>
            <a:off x="21336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0" name="Rectangle 102"/>
          <p:cNvSpPr>
            <a:spLocks noChangeArrowheads="1"/>
          </p:cNvSpPr>
          <p:nvPr/>
        </p:nvSpPr>
        <p:spPr bwMode="auto">
          <a:xfrm>
            <a:off x="22860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1" name="Rectangle 103"/>
          <p:cNvSpPr>
            <a:spLocks noChangeArrowheads="1"/>
          </p:cNvSpPr>
          <p:nvPr/>
        </p:nvSpPr>
        <p:spPr bwMode="auto">
          <a:xfrm>
            <a:off x="24384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2" name="Rectangle 104"/>
          <p:cNvSpPr>
            <a:spLocks noChangeArrowheads="1"/>
          </p:cNvSpPr>
          <p:nvPr/>
        </p:nvSpPr>
        <p:spPr bwMode="auto">
          <a:xfrm>
            <a:off x="25908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3" name="Rectangle 105"/>
          <p:cNvSpPr>
            <a:spLocks noChangeArrowheads="1"/>
          </p:cNvSpPr>
          <p:nvPr/>
        </p:nvSpPr>
        <p:spPr bwMode="auto">
          <a:xfrm>
            <a:off x="27432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4" name="Rectangle 106"/>
          <p:cNvSpPr>
            <a:spLocks noChangeArrowheads="1"/>
          </p:cNvSpPr>
          <p:nvPr/>
        </p:nvSpPr>
        <p:spPr bwMode="auto">
          <a:xfrm>
            <a:off x="28956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5" name="Rectangle 107"/>
          <p:cNvSpPr>
            <a:spLocks noChangeArrowheads="1"/>
          </p:cNvSpPr>
          <p:nvPr/>
        </p:nvSpPr>
        <p:spPr bwMode="auto">
          <a:xfrm>
            <a:off x="30480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6" name="Rectangle 108"/>
          <p:cNvSpPr>
            <a:spLocks noChangeArrowheads="1"/>
          </p:cNvSpPr>
          <p:nvPr/>
        </p:nvSpPr>
        <p:spPr bwMode="auto">
          <a:xfrm>
            <a:off x="32004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7" name="Rectangle 109"/>
          <p:cNvSpPr>
            <a:spLocks noChangeArrowheads="1"/>
          </p:cNvSpPr>
          <p:nvPr/>
        </p:nvSpPr>
        <p:spPr bwMode="auto">
          <a:xfrm>
            <a:off x="33528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8" name="Rectangle 110"/>
          <p:cNvSpPr>
            <a:spLocks noChangeArrowheads="1"/>
          </p:cNvSpPr>
          <p:nvPr/>
        </p:nvSpPr>
        <p:spPr bwMode="auto">
          <a:xfrm>
            <a:off x="35052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59" name="Rectangle 111"/>
          <p:cNvSpPr>
            <a:spLocks noChangeArrowheads="1"/>
          </p:cNvSpPr>
          <p:nvPr/>
        </p:nvSpPr>
        <p:spPr bwMode="auto">
          <a:xfrm>
            <a:off x="3657600" y="2286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60" name="Rectangle 112"/>
          <p:cNvSpPr>
            <a:spLocks noChangeArrowheads="1"/>
          </p:cNvSpPr>
          <p:nvPr/>
        </p:nvSpPr>
        <p:spPr bwMode="auto">
          <a:xfrm>
            <a:off x="4878388"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61" name="Rectangle 113"/>
          <p:cNvSpPr>
            <a:spLocks noChangeArrowheads="1"/>
          </p:cNvSpPr>
          <p:nvPr/>
        </p:nvSpPr>
        <p:spPr bwMode="auto">
          <a:xfrm>
            <a:off x="5030788"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62" name="Rectangle 114"/>
          <p:cNvSpPr>
            <a:spLocks noChangeArrowheads="1"/>
          </p:cNvSpPr>
          <p:nvPr/>
        </p:nvSpPr>
        <p:spPr bwMode="auto">
          <a:xfrm>
            <a:off x="5183188"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63" name="Rectangle 115"/>
          <p:cNvSpPr>
            <a:spLocks noChangeArrowheads="1"/>
          </p:cNvSpPr>
          <p:nvPr/>
        </p:nvSpPr>
        <p:spPr bwMode="auto">
          <a:xfrm>
            <a:off x="5335588"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64" name="Rectangle 116"/>
          <p:cNvSpPr>
            <a:spLocks noChangeArrowheads="1"/>
          </p:cNvSpPr>
          <p:nvPr/>
        </p:nvSpPr>
        <p:spPr bwMode="auto">
          <a:xfrm>
            <a:off x="5487988"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65" name="Rectangle 117"/>
          <p:cNvSpPr>
            <a:spLocks noChangeArrowheads="1"/>
          </p:cNvSpPr>
          <p:nvPr/>
        </p:nvSpPr>
        <p:spPr bwMode="auto">
          <a:xfrm>
            <a:off x="5640388" y="2286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66" name="Rectangle 118"/>
          <p:cNvSpPr>
            <a:spLocks noChangeArrowheads="1"/>
          </p:cNvSpPr>
          <p:nvPr/>
        </p:nvSpPr>
        <p:spPr bwMode="auto">
          <a:xfrm>
            <a:off x="12192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67" name="Rectangle 119"/>
          <p:cNvSpPr>
            <a:spLocks noChangeArrowheads="1"/>
          </p:cNvSpPr>
          <p:nvPr/>
        </p:nvSpPr>
        <p:spPr bwMode="auto">
          <a:xfrm>
            <a:off x="13716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68" name="Rectangle 120"/>
          <p:cNvSpPr>
            <a:spLocks noChangeArrowheads="1"/>
          </p:cNvSpPr>
          <p:nvPr/>
        </p:nvSpPr>
        <p:spPr bwMode="auto">
          <a:xfrm>
            <a:off x="15240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69" name="Rectangle 121"/>
          <p:cNvSpPr>
            <a:spLocks noChangeArrowheads="1"/>
          </p:cNvSpPr>
          <p:nvPr/>
        </p:nvSpPr>
        <p:spPr bwMode="auto">
          <a:xfrm>
            <a:off x="16764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0" name="Rectangle 122"/>
          <p:cNvSpPr>
            <a:spLocks noChangeArrowheads="1"/>
          </p:cNvSpPr>
          <p:nvPr/>
        </p:nvSpPr>
        <p:spPr bwMode="auto">
          <a:xfrm>
            <a:off x="18288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1" name="Rectangle 123"/>
          <p:cNvSpPr>
            <a:spLocks noChangeArrowheads="1"/>
          </p:cNvSpPr>
          <p:nvPr/>
        </p:nvSpPr>
        <p:spPr bwMode="auto">
          <a:xfrm>
            <a:off x="19812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2" name="Rectangle 124"/>
          <p:cNvSpPr>
            <a:spLocks noChangeArrowheads="1"/>
          </p:cNvSpPr>
          <p:nvPr/>
        </p:nvSpPr>
        <p:spPr bwMode="auto">
          <a:xfrm>
            <a:off x="21336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3" name="Rectangle 125"/>
          <p:cNvSpPr>
            <a:spLocks noChangeArrowheads="1"/>
          </p:cNvSpPr>
          <p:nvPr/>
        </p:nvSpPr>
        <p:spPr bwMode="auto">
          <a:xfrm>
            <a:off x="22860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4" name="Rectangle 126"/>
          <p:cNvSpPr>
            <a:spLocks noChangeArrowheads="1"/>
          </p:cNvSpPr>
          <p:nvPr/>
        </p:nvSpPr>
        <p:spPr bwMode="auto">
          <a:xfrm>
            <a:off x="24384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5" name="Rectangle 127"/>
          <p:cNvSpPr>
            <a:spLocks noChangeArrowheads="1"/>
          </p:cNvSpPr>
          <p:nvPr/>
        </p:nvSpPr>
        <p:spPr bwMode="auto">
          <a:xfrm>
            <a:off x="25908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6" name="Rectangle 128"/>
          <p:cNvSpPr>
            <a:spLocks noChangeArrowheads="1"/>
          </p:cNvSpPr>
          <p:nvPr/>
        </p:nvSpPr>
        <p:spPr bwMode="auto">
          <a:xfrm>
            <a:off x="27432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7" name="Rectangle 129"/>
          <p:cNvSpPr>
            <a:spLocks noChangeArrowheads="1"/>
          </p:cNvSpPr>
          <p:nvPr/>
        </p:nvSpPr>
        <p:spPr bwMode="auto">
          <a:xfrm>
            <a:off x="28956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8" name="Rectangle 130"/>
          <p:cNvSpPr>
            <a:spLocks noChangeArrowheads="1"/>
          </p:cNvSpPr>
          <p:nvPr/>
        </p:nvSpPr>
        <p:spPr bwMode="auto">
          <a:xfrm>
            <a:off x="30480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79" name="Rectangle 131"/>
          <p:cNvSpPr>
            <a:spLocks noChangeArrowheads="1"/>
          </p:cNvSpPr>
          <p:nvPr/>
        </p:nvSpPr>
        <p:spPr bwMode="auto">
          <a:xfrm>
            <a:off x="32004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80" name="Rectangle 132"/>
          <p:cNvSpPr>
            <a:spLocks noChangeArrowheads="1"/>
          </p:cNvSpPr>
          <p:nvPr/>
        </p:nvSpPr>
        <p:spPr bwMode="auto">
          <a:xfrm>
            <a:off x="33528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81" name="Rectangle 133"/>
          <p:cNvSpPr>
            <a:spLocks noChangeArrowheads="1"/>
          </p:cNvSpPr>
          <p:nvPr/>
        </p:nvSpPr>
        <p:spPr bwMode="auto">
          <a:xfrm>
            <a:off x="35052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82" name="Rectangle 134"/>
          <p:cNvSpPr>
            <a:spLocks noChangeArrowheads="1"/>
          </p:cNvSpPr>
          <p:nvPr/>
        </p:nvSpPr>
        <p:spPr bwMode="auto">
          <a:xfrm>
            <a:off x="3657600" y="2438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83" name="Rectangle 135"/>
          <p:cNvSpPr>
            <a:spLocks noChangeArrowheads="1"/>
          </p:cNvSpPr>
          <p:nvPr/>
        </p:nvSpPr>
        <p:spPr bwMode="auto">
          <a:xfrm>
            <a:off x="4878388"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84" name="Rectangle 136"/>
          <p:cNvSpPr>
            <a:spLocks noChangeArrowheads="1"/>
          </p:cNvSpPr>
          <p:nvPr/>
        </p:nvSpPr>
        <p:spPr bwMode="auto">
          <a:xfrm>
            <a:off x="5030788"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85" name="Rectangle 137"/>
          <p:cNvSpPr>
            <a:spLocks noChangeArrowheads="1"/>
          </p:cNvSpPr>
          <p:nvPr/>
        </p:nvSpPr>
        <p:spPr bwMode="auto">
          <a:xfrm>
            <a:off x="5183188"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86" name="Rectangle 138"/>
          <p:cNvSpPr>
            <a:spLocks noChangeArrowheads="1"/>
          </p:cNvSpPr>
          <p:nvPr/>
        </p:nvSpPr>
        <p:spPr bwMode="auto">
          <a:xfrm>
            <a:off x="5335588"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87" name="Rectangle 139"/>
          <p:cNvSpPr>
            <a:spLocks noChangeArrowheads="1"/>
          </p:cNvSpPr>
          <p:nvPr/>
        </p:nvSpPr>
        <p:spPr bwMode="auto">
          <a:xfrm>
            <a:off x="5487988"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88" name="Rectangle 140"/>
          <p:cNvSpPr>
            <a:spLocks noChangeArrowheads="1"/>
          </p:cNvSpPr>
          <p:nvPr/>
        </p:nvSpPr>
        <p:spPr bwMode="auto">
          <a:xfrm>
            <a:off x="5640388" y="2438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389" name="Rectangle 141"/>
          <p:cNvSpPr>
            <a:spLocks noChangeArrowheads="1"/>
          </p:cNvSpPr>
          <p:nvPr/>
        </p:nvSpPr>
        <p:spPr bwMode="auto">
          <a:xfrm>
            <a:off x="12192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0" name="Rectangle 142"/>
          <p:cNvSpPr>
            <a:spLocks noChangeArrowheads="1"/>
          </p:cNvSpPr>
          <p:nvPr/>
        </p:nvSpPr>
        <p:spPr bwMode="auto">
          <a:xfrm>
            <a:off x="13716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1" name="Rectangle 143"/>
          <p:cNvSpPr>
            <a:spLocks noChangeArrowheads="1"/>
          </p:cNvSpPr>
          <p:nvPr/>
        </p:nvSpPr>
        <p:spPr bwMode="auto">
          <a:xfrm>
            <a:off x="15240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2" name="Rectangle 144"/>
          <p:cNvSpPr>
            <a:spLocks noChangeArrowheads="1"/>
          </p:cNvSpPr>
          <p:nvPr/>
        </p:nvSpPr>
        <p:spPr bwMode="auto">
          <a:xfrm>
            <a:off x="16764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3" name="Rectangle 145"/>
          <p:cNvSpPr>
            <a:spLocks noChangeArrowheads="1"/>
          </p:cNvSpPr>
          <p:nvPr/>
        </p:nvSpPr>
        <p:spPr bwMode="auto">
          <a:xfrm>
            <a:off x="18288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4" name="Rectangle 146"/>
          <p:cNvSpPr>
            <a:spLocks noChangeArrowheads="1"/>
          </p:cNvSpPr>
          <p:nvPr/>
        </p:nvSpPr>
        <p:spPr bwMode="auto">
          <a:xfrm>
            <a:off x="19812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5" name="Rectangle 147"/>
          <p:cNvSpPr>
            <a:spLocks noChangeArrowheads="1"/>
          </p:cNvSpPr>
          <p:nvPr/>
        </p:nvSpPr>
        <p:spPr bwMode="auto">
          <a:xfrm>
            <a:off x="21336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6" name="Rectangle 148"/>
          <p:cNvSpPr>
            <a:spLocks noChangeArrowheads="1"/>
          </p:cNvSpPr>
          <p:nvPr/>
        </p:nvSpPr>
        <p:spPr bwMode="auto">
          <a:xfrm>
            <a:off x="22860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7" name="Rectangle 149"/>
          <p:cNvSpPr>
            <a:spLocks noChangeArrowheads="1"/>
          </p:cNvSpPr>
          <p:nvPr/>
        </p:nvSpPr>
        <p:spPr bwMode="auto">
          <a:xfrm>
            <a:off x="24384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8" name="Rectangle 150"/>
          <p:cNvSpPr>
            <a:spLocks noChangeArrowheads="1"/>
          </p:cNvSpPr>
          <p:nvPr/>
        </p:nvSpPr>
        <p:spPr bwMode="auto">
          <a:xfrm>
            <a:off x="25908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399" name="Rectangle 151"/>
          <p:cNvSpPr>
            <a:spLocks noChangeArrowheads="1"/>
          </p:cNvSpPr>
          <p:nvPr/>
        </p:nvSpPr>
        <p:spPr bwMode="auto">
          <a:xfrm>
            <a:off x="27432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00" name="Rectangle 152"/>
          <p:cNvSpPr>
            <a:spLocks noChangeArrowheads="1"/>
          </p:cNvSpPr>
          <p:nvPr/>
        </p:nvSpPr>
        <p:spPr bwMode="auto">
          <a:xfrm>
            <a:off x="28956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01" name="Rectangle 153"/>
          <p:cNvSpPr>
            <a:spLocks noChangeArrowheads="1"/>
          </p:cNvSpPr>
          <p:nvPr/>
        </p:nvSpPr>
        <p:spPr bwMode="auto">
          <a:xfrm>
            <a:off x="30480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02" name="Rectangle 154"/>
          <p:cNvSpPr>
            <a:spLocks noChangeArrowheads="1"/>
          </p:cNvSpPr>
          <p:nvPr/>
        </p:nvSpPr>
        <p:spPr bwMode="auto">
          <a:xfrm>
            <a:off x="32004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03" name="Rectangle 155"/>
          <p:cNvSpPr>
            <a:spLocks noChangeArrowheads="1"/>
          </p:cNvSpPr>
          <p:nvPr/>
        </p:nvSpPr>
        <p:spPr bwMode="auto">
          <a:xfrm>
            <a:off x="33528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04" name="Rectangle 156"/>
          <p:cNvSpPr>
            <a:spLocks noChangeArrowheads="1"/>
          </p:cNvSpPr>
          <p:nvPr/>
        </p:nvSpPr>
        <p:spPr bwMode="auto">
          <a:xfrm>
            <a:off x="35052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05" name="Rectangle 157"/>
          <p:cNvSpPr>
            <a:spLocks noChangeArrowheads="1"/>
          </p:cNvSpPr>
          <p:nvPr/>
        </p:nvSpPr>
        <p:spPr bwMode="auto">
          <a:xfrm>
            <a:off x="3657600" y="2590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06" name="Rectangle 158"/>
          <p:cNvSpPr>
            <a:spLocks noChangeArrowheads="1"/>
          </p:cNvSpPr>
          <p:nvPr/>
        </p:nvSpPr>
        <p:spPr bwMode="auto">
          <a:xfrm>
            <a:off x="4878388"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07" name="Rectangle 159"/>
          <p:cNvSpPr>
            <a:spLocks noChangeArrowheads="1"/>
          </p:cNvSpPr>
          <p:nvPr/>
        </p:nvSpPr>
        <p:spPr bwMode="auto">
          <a:xfrm>
            <a:off x="5030788"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08" name="Rectangle 160"/>
          <p:cNvSpPr>
            <a:spLocks noChangeArrowheads="1"/>
          </p:cNvSpPr>
          <p:nvPr/>
        </p:nvSpPr>
        <p:spPr bwMode="auto">
          <a:xfrm>
            <a:off x="5183188"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09" name="Rectangle 161"/>
          <p:cNvSpPr>
            <a:spLocks noChangeArrowheads="1"/>
          </p:cNvSpPr>
          <p:nvPr/>
        </p:nvSpPr>
        <p:spPr bwMode="auto">
          <a:xfrm>
            <a:off x="5335588"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10" name="Rectangle 162"/>
          <p:cNvSpPr>
            <a:spLocks noChangeArrowheads="1"/>
          </p:cNvSpPr>
          <p:nvPr/>
        </p:nvSpPr>
        <p:spPr bwMode="auto">
          <a:xfrm>
            <a:off x="5487988"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11" name="Rectangle 163"/>
          <p:cNvSpPr>
            <a:spLocks noChangeArrowheads="1"/>
          </p:cNvSpPr>
          <p:nvPr/>
        </p:nvSpPr>
        <p:spPr bwMode="auto">
          <a:xfrm>
            <a:off x="5640388" y="2590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12" name="Rectangle 164"/>
          <p:cNvSpPr>
            <a:spLocks noChangeArrowheads="1"/>
          </p:cNvSpPr>
          <p:nvPr/>
        </p:nvSpPr>
        <p:spPr bwMode="auto">
          <a:xfrm>
            <a:off x="12192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13" name="Rectangle 165"/>
          <p:cNvSpPr>
            <a:spLocks noChangeArrowheads="1"/>
          </p:cNvSpPr>
          <p:nvPr/>
        </p:nvSpPr>
        <p:spPr bwMode="auto">
          <a:xfrm>
            <a:off x="13716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14" name="Rectangle 166"/>
          <p:cNvSpPr>
            <a:spLocks noChangeArrowheads="1"/>
          </p:cNvSpPr>
          <p:nvPr/>
        </p:nvSpPr>
        <p:spPr bwMode="auto">
          <a:xfrm>
            <a:off x="15240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15" name="Rectangle 167"/>
          <p:cNvSpPr>
            <a:spLocks noChangeArrowheads="1"/>
          </p:cNvSpPr>
          <p:nvPr/>
        </p:nvSpPr>
        <p:spPr bwMode="auto">
          <a:xfrm>
            <a:off x="16764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16" name="Rectangle 168"/>
          <p:cNvSpPr>
            <a:spLocks noChangeArrowheads="1"/>
          </p:cNvSpPr>
          <p:nvPr/>
        </p:nvSpPr>
        <p:spPr bwMode="auto">
          <a:xfrm>
            <a:off x="18288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17" name="Rectangle 169"/>
          <p:cNvSpPr>
            <a:spLocks noChangeArrowheads="1"/>
          </p:cNvSpPr>
          <p:nvPr/>
        </p:nvSpPr>
        <p:spPr bwMode="auto">
          <a:xfrm>
            <a:off x="19812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18" name="Rectangle 170"/>
          <p:cNvSpPr>
            <a:spLocks noChangeArrowheads="1"/>
          </p:cNvSpPr>
          <p:nvPr/>
        </p:nvSpPr>
        <p:spPr bwMode="auto">
          <a:xfrm>
            <a:off x="21336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19" name="Rectangle 171"/>
          <p:cNvSpPr>
            <a:spLocks noChangeArrowheads="1"/>
          </p:cNvSpPr>
          <p:nvPr/>
        </p:nvSpPr>
        <p:spPr bwMode="auto">
          <a:xfrm>
            <a:off x="22860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0" name="Rectangle 172"/>
          <p:cNvSpPr>
            <a:spLocks noChangeArrowheads="1"/>
          </p:cNvSpPr>
          <p:nvPr/>
        </p:nvSpPr>
        <p:spPr bwMode="auto">
          <a:xfrm>
            <a:off x="24384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1" name="Rectangle 173"/>
          <p:cNvSpPr>
            <a:spLocks noChangeArrowheads="1"/>
          </p:cNvSpPr>
          <p:nvPr/>
        </p:nvSpPr>
        <p:spPr bwMode="auto">
          <a:xfrm>
            <a:off x="25908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2" name="Rectangle 174"/>
          <p:cNvSpPr>
            <a:spLocks noChangeArrowheads="1"/>
          </p:cNvSpPr>
          <p:nvPr/>
        </p:nvSpPr>
        <p:spPr bwMode="auto">
          <a:xfrm>
            <a:off x="27432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3" name="Rectangle 175"/>
          <p:cNvSpPr>
            <a:spLocks noChangeArrowheads="1"/>
          </p:cNvSpPr>
          <p:nvPr/>
        </p:nvSpPr>
        <p:spPr bwMode="auto">
          <a:xfrm>
            <a:off x="28956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4" name="Rectangle 176"/>
          <p:cNvSpPr>
            <a:spLocks noChangeArrowheads="1"/>
          </p:cNvSpPr>
          <p:nvPr/>
        </p:nvSpPr>
        <p:spPr bwMode="auto">
          <a:xfrm>
            <a:off x="30480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5" name="Rectangle 177"/>
          <p:cNvSpPr>
            <a:spLocks noChangeArrowheads="1"/>
          </p:cNvSpPr>
          <p:nvPr/>
        </p:nvSpPr>
        <p:spPr bwMode="auto">
          <a:xfrm>
            <a:off x="32004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6" name="Rectangle 178"/>
          <p:cNvSpPr>
            <a:spLocks noChangeArrowheads="1"/>
          </p:cNvSpPr>
          <p:nvPr/>
        </p:nvSpPr>
        <p:spPr bwMode="auto">
          <a:xfrm>
            <a:off x="33528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7" name="Rectangle 179"/>
          <p:cNvSpPr>
            <a:spLocks noChangeArrowheads="1"/>
          </p:cNvSpPr>
          <p:nvPr/>
        </p:nvSpPr>
        <p:spPr bwMode="auto">
          <a:xfrm>
            <a:off x="35052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8" name="Rectangle 180"/>
          <p:cNvSpPr>
            <a:spLocks noChangeArrowheads="1"/>
          </p:cNvSpPr>
          <p:nvPr/>
        </p:nvSpPr>
        <p:spPr bwMode="auto">
          <a:xfrm>
            <a:off x="3657600" y="27432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29" name="Rectangle 181"/>
          <p:cNvSpPr>
            <a:spLocks noChangeArrowheads="1"/>
          </p:cNvSpPr>
          <p:nvPr/>
        </p:nvSpPr>
        <p:spPr bwMode="auto">
          <a:xfrm>
            <a:off x="4878388"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30" name="Rectangle 182"/>
          <p:cNvSpPr>
            <a:spLocks noChangeArrowheads="1"/>
          </p:cNvSpPr>
          <p:nvPr/>
        </p:nvSpPr>
        <p:spPr bwMode="auto">
          <a:xfrm>
            <a:off x="5030788"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31" name="Rectangle 183"/>
          <p:cNvSpPr>
            <a:spLocks noChangeArrowheads="1"/>
          </p:cNvSpPr>
          <p:nvPr/>
        </p:nvSpPr>
        <p:spPr bwMode="auto">
          <a:xfrm>
            <a:off x="5183188"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32" name="Rectangle 184"/>
          <p:cNvSpPr>
            <a:spLocks noChangeArrowheads="1"/>
          </p:cNvSpPr>
          <p:nvPr/>
        </p:nvSpPr>
        <p:spPr bwMode="auto">
          <a:xfrm>
            <a:off x="5335588"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33" name="Rectangle 185"/>
          <p:cNvSpPr>
            <a:spLocks noChangeArrowheads="1"/>
          </p:cNvSpPr>
          <p:nvPr/>
        </p:nvSpPr>
        <p:spPr bwMode="auto">
          <a:xfrm>
            <a:off x="5487988"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34" name="Rectangle 186"/>
          <p:cNvSpPr>
            <a:spLocks noChangeArrowheads="1"/>
          </p:cNvSpPr>
          <p:nvPr/>
        </p:nvSpPr>
        <p:spPr bwMode="auto">
          <a:xfrm>
            <a:off x="5640388" y="27432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35" name="Rectangle 187"/>
          <p:cNvSpPr>
            <a:spLocks noChangeArrowheads="1"/>
          </p:cNvSpPr>
          <p:nvPr/>
        </p:nvSpPr>
        <p:spPr bwMode="auto">
          <a:xfrm>
            <a:off x="12192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36" name="Rectangle 188"/>
          <p:cNvSpPr>
            <a:spLocks noChangeArrowheads="1"/>
          </p:cNvSpPr>
          <p:nvPr/>
        </p:nvSpPr>
        <p:spPr bwMode="auto">
          <a:xfrm>
            <a:off x="13716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37" name="Rectangle 189"/>
          <p:cNvSpPr>
            <a:spLocks noChangeArrowheads="1"/>
          </p:cNvSpPr>
          <p:nvPr/>
        </p:nvSpPr>
        <p:spPr bwMode="auto">
          <a:xfrm>
            <a:off x="15240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38" name="Rectangle 190"/>
          <p:cNvSpPr>
            <a:spLocks noChangeArrowheads="1"/>
          </p:cNvSpPr>
          <p:nvPr/>
        </p:nvSpPr>
        <p:spPr bwMode="auto">
          <a:xfrm>
            <a:off x="16764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39" name="Rectangle 191"/>
          <p:cNvSpPr>
            <a:spLocks noChangeArrowheads="1"/>
          </p:cNvSpPr>
          <p:nvPr/>
        </p:nvSpPr>
        <p:spPr bwMode="auto">
          <a:xfrm>
            <a:off x="18288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0" name="Rectangle 192"/>
          <p:cNvSpPr>
            <a:spLocks noChangeArrowheads="1"/>
          </p:cNvSpPr>
          <p:nvPr/>
        </p:nvSpPr>
        <p:spPr bwMode="auto">
          <a:xfrm>
            <a:off x="19812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1" name="Rectangle 193"/>
          <p:cNvSpPr>
            <a:spLocks noChangeArrowheads="1"/>
          </p:cNvSpPr>
          <p:nvPr/>
        </p:nvSpPr>
        <p:spPr bwMode="auto">
          <a:xfrm>
            <a:off x="21336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2" name="Rectangle 194"/>
          <p:cNvSpPr>
            <a:spLocks noChangeArrowheads="1"/>
          </p:cNvSpPr>
          <p:nvPr/>
        </p:nvSpPr>
        <p:spPr bwMode="auto">
          <a:xfrm>
            <a:off x="22860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3" name="Rectangle 195"/>
          <p:cNvSpPr>
            <a:spLocks noChangeArrowheads="1"/>
          </p:cNvSpPr>
          <p:nvPr/>
        </p:nvSpPr>
        <p:spPr bwMode="auto">
          <a:xfrm>
            <a:off x="24384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4" name="Rectangle 196"/>
          <p:cNvSpPr>
            <a:spLocks noChangeArrowheads="1"/>
          </p:cNvSpPr>
          <p:nvPr/>
        </p:nvSpPr>
        <p:spPr bwMode="auto">
          <a:xfrm>
            <a:off x="25908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5" name="Rectangle 197"/>
          <p:cNvSpPr>
            <a:spLocks noChangeArrowheads="1"/>
          </p:cNvSpPr>
          <p:nvPr/>
        </p:nvSpPr>
        <p:spPr bwMode="auto">
          <a:xfrm>
            <a:off x="27432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6" name="Rectangle 198"/>
          <p:cNvSpPr>
            <a:spLocks noChangeArrowheads="1"/>
          </p:cNvSpPr>
          <p:nvPr/>
        </p:nvSpPr>
        <p:spPr bwMode="auto">
          <a:xfrm>
            <a:off x="28956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7" name="Rectangle 199"/>
          <p:cNvSpPr>
            <a:spLocks noChangeArrowheads="1"/>
          </p:cNvSpPr>
          <p:nvPr/>
        </p:nvSpPr>
        <p:spPr bwMode="auto">
          <a:xfrm>
            <a:off x="30480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8" name="Rectangle 200"/>
          <p:cNvSpPr>
            <a:spLocks noChangeArrowheads="1"/>
          </p:cNvSpPr>
          <p:nvPr/>
        </p:nvSpPr>
        <p:spPr bwMode="auto">
          <a:xfrm>
            <a:off x="32004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49" name="Rectangle 201"/>
          <p:cNvSpPr>
            <a:spLocks noChangeArrowheads="1"/>
          </p:cNvSpPr>
          <p:nvPr/>
        </p:nvSpPr>
        <p:spPr bwMode="auto">
          <a:xfrm>
            <a:off x="33528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50" name="Rectangle 202"/>
          <p:cNvSpPr>
            <a:spLocks noChangeArrowheads="1"/>
          </p:cNvSpPr>
          <p:nvPr/>
        </p:nvSpPr>
        <p:spPr bwMode="auto">
          <a:xfrm>
            <a:off x="35052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51" name="Rectangle 203"/>
          <p:cNvSpPr>
            <a:spLocks noChangeArrowheads="1"/>
          </p:cNvSpPr>
          <p:nvPr/>
        </p:nvSpPr>
        <p:spPr bwMode="auto">
          <a:xfrm>
            <a:off x="3657600" y="28956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52" name="Rectangle 204"/>
          <p:cNvSpPr>
            <a:spLocks noChangeArrowheads="1"/>
          </p:cNvSpPr>
          <p:nvPr/>
        </p:nvSpPr>
        <p:spPr bwMode="auto">
          <a:xfrm>
            <a:off x="4878388"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53" name="Rectangle 205"/>
          <p:cNvSpPr>
            <a:spLocks noChangeArrowheads="1"/>
          </p:cNvSpPr>
          <p:nvPr/>
        </p:nvSpPr>
        <p:spPr bwMode="auto">
          <a:xfrm>
            <a:off x="5030788"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54" name="Rectangle 206"/>
          <p:cNvSpPr>
            <a:spLocks noChangeArrowheads="1"/>
          </p:cNvSpPr>
          <p:nvPr/>
        </p:nvSpPr>
        <p:spPr bwMode="auto">
          <a:xfrm>
            <a:off x="5183188"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55" name="Rectangle 207"/>
          <p:cNvSpPr>
            <a:spLocks noChangeArrowheads="1"/>
          </p:cNvSpPr>
          <p:nvPr/>
        </p:nvSpPr>
        <p:spPr bwMode="auto">
          <a:xfrm>
            <a:off x="5335588"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56" name="Rectangle 208"/>
          <p:cNvSpPr>
            <a:spLocks noChangeArrowheads="1"/>
          </p:cNvSpPr>
          <p:nvPr/>
        </p:nvSpPr>
        <p:spPr bwMode="auto">
          <a:xfrm>
            <a:off x="5487988"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57" name="Rectangle 209"/>
          <p:cNvSpPr>
            <a:spLocks noChangeArrowheads="1"/>
          </p:cNvSpPr>
          <p:nvPr/>
        </p:nvSpPr>
        <p:spPr bwMode="auto">
          <a:xfrm>
            <a:off x="5640388" y="28956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58" name="Rectangle 210"/>
          <p:cNvSpPr>
            <a:spLocks noChangeArrowheads="1"/>
          </p:cNvSpPr>
          <p:nvPr/>
        </p:nvSpPr>
        <p:spPr bwMode="auto">
          <a:xfrm>
            <a:off x="12192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59" name="Rectangle 211"/>
          <p:cNvSpPr>
            <a:spLocks noChangeArrowheads="1"/>
          </p:cNvSpPr>
          <p:nvPr/>
        </p:nvSpPr>
        <p:spPr bwMode="auto">
          <a:xfrm>
            <a:off x="13716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0" name="Rectangle 212"/>
          <p:cNvSpPr>
            <a:spLocks noChangeArrowheads="1"/>
          </p:cNvSpPr>
          <p:nvPr/>
        </p:nvSpPr>
        <p:spPr bwMode="auto">
          <a:xfrm>
            <a:off x="15240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1" name="Rectangle 213"/>
          <p:cNvSpPr>
            <a:spLocks noChangeArrowheads="1"/>
          </p:cNvSpPr>
          <p:nvPr/>
        </p:nvSpPr>
        <p:spPr bwMode="auto">
          <a:xfrm>
            <a:off x="16764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2" name="Rectangle 214"/>
          <p:cNvSpPr>
            <a:spLocks noChangeArrowheads="1"/>
          </p:cNvSpPr>
          <p:nvPr/>
        </p:nvSpPr>
        <p:spPr bwMode="auto">
          <a:xfrm>
            <a:off x="18288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3" name="Rectangle 215"/>
          <p:cNvSpPr>
            <a:spLocks noChangeArrowheads="1"/>
          </p:cNvSpPr>
          <p:nvPr/>
        </p:nvSpPr>
        <p:spPr bwMode="auto">
          <a:xfrm>
            <a:off x="19812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4" name="Rectangle 216"/>
          <p:cNvSpPr>
            <a:spLocks noChangeArrowheads="1"/>
          </p:cNvSpPr>
          <p:nvPr/>
        </p:nvSpPr>
        <p:spPr bwMode="auto">
          <a:xfrm>
            <a:off x="21336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5" name="Rectangle 217"/>
          <p:cNvSpPr>
            <a:spLocks noChangeArrowheads="1"/>
          </p:cNvSpPr>
          <p:nvPr/>
        </p:nvSpPr>
        <p:spPr bwMode="auto">
          <a:xfrm>
            <a:off x="22860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6" name="Rectangle 218"/>
          <p:cNvSpPr>
            <a:spLocks noChangeArrowheads="1"/>
          </p:cNvSpPr>
          <p:nvPr/>
        </p:nvSpPr>
        <p:spPr bwMode="auto">
          <a:xfrm>
            <a:off x="24384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7" name="Rectangle 219"/>
          <p:cNvSpPr>
            <a:spLocks noChangeArrowheads="1"/>
          </p:cNvSpPr>
          <p:nvPr/>
        </p:nvSpPr>
        <p:spPr bwMode="auto">
          <a:xfrm>
            <a:off x="25908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8" name="Rectangle 220"/>
          <p:cNvSpPr>
            <a:spLocks noChangeArrowheads="1"/>
          </p:cNvSpPr>
          <p:nvPr/>
        </p:nvSpPr>
        <p:spPr bwMode="auto">
          <a:xfrm>
            <a:off x="27432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69" name="Rectangle 221"/>
          <p:cNvSpPr>
            <a:spLocks noChangeArrowheads="1"/>
          </p:cNvSpPr>
          <p:nvPr/>
        </p:nvSpPr>
        <p:spPr bwMode="auto">
          <a:xfrm>
            <a:off x="28956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70" name="Rectangle 222"/>
          <p:cNvSpPr>
            <a:spLocks noChangeArrowheads="1"/>
          </p:cNvSpPr>
          <p:nvPr/>
        </p:nvSpPr>
        <p:spPr bwMode="auto">
          <a:xfrm>
            <a:off x="30480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71" name="Rectangle 223"/>
          <p:cNvSpPr>
            <a:spLocks noChangeArrowheads="1"/>
          </p:cNvSpPr>
          <p:nvPr/>
        </p:nvSpPr>
        <p:spPr bwMode="auto">
          <a:xfrm>
            <a:off x="32004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72" name="Rectangle 224"/>
          <p:cNvSpPr>
            <a:spLocks noChangeArrowheads="1"/>
          </p:cNvSpPr>
          <p:nvPr/>
        </p:nvSpPr>
        <p:spPr bwMode="auto">
          <a:xfrm>
            <a:off x="33528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73" name="Rectangle 225"/>
          <p:cNvSpPr>
            <a:spLocks noChangeArrowheads="1"/>
          </p:cNvSpPr>
          <p:nvPr/>
        </p:nvSpPr>
        <p:spPr bwMode="auto">
          <a:xfrm>
            <a:off x="35052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74" name="Rectangle 226"/>
          <p:cNvSpPr>
            <a:spLocks noChangeArrowheads="1"/>
          </p:cNvSpPr>
          <p:nvPr/>
        </p:nvSpPr>
        <p:spPr bwMode="auto">
          <a:xfrm>
            <a:off x="3657600" y="30480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75" name="Rectangle 227"/>
          <p:cNvSpPr>
            <a:spLocks noChangeArrowheads="1"/>
          </p:cNvSpPr>
          <p:nvPr/>
        </p:nvSpPr>
        <p:spPr bwMode="auto">
          <a:xfrm>
            <a:off x="4878388"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76" name="Rectangle 228"/>
          <p:cNvSpPr>
            <a:spLocks noChangeArrowheads="1"/>
          </p:cNvSpPr>
          <p:nvPr/>
        </p:nvSpPr>
        <p:spPr bwMode="auto">
          <a:xfrm>
            <a:off x="5030788"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77" name="Rectangle 229"/>
          <p:cNvSpPr>
            <a:spLocks noChangeArrowheads="1"/>
          </p:cNvSpPr>
          <p:nvPr/>
        </p:nvSpPr>
        <p:spPr bwMode="auto">
          <a:xfrm>
            <a:off x="5183188"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78" name="Rectangle 230"/>
          <p:cNvSpPr>
            <a:spLocks noChangeArrowheads="1"/>
          </p:cNvSpPr>
          <p:nvPr/>
        </p:nvSpPr>
        <p:spPr bwMode="auto">
          <a:xfrm>
            <a:off x="5335588"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79" name="Rectangle 231"/>
          <p:cNvSpPr>
            <a:spLocks noChangeArrowheads="1"/>
          </p:cNvSpPr>
          <p:nvPr/>
        </p:nvSpPr>
        <p:spPr bwMode="auto">
          <a:xfrm>
            <a:off x="5487988"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80" name="Rectangle 232"/>
          <p:cNvSpPr>
            <a:spLocks noChangeArrowheads="1"/>
          </p:cNvSpPr>
          <p:nvPr/>
        </p:nvSpPr>
        <p:spPr bwMode="auto">
          <a:xfrm>
            <a:off x="5640388" y="30480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81" name="Rectangle 233"/>
          <p:cNvSpPr>
            <a:spLocks noChangeArrowheads="1"/>
          </p:cNvSpPr>
          <p:nvPr/>
        </p:nvSpPr>
        <p:spPr bwMode="auto">
          <a:xfrm>
            <a:off x="12192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2" name="Rectangle 234"/>
          <p:cNvSpPr>
            <a:spLocks noChangeArrowheads="1"/>
          </p:cNvSpPr>
          <p:nvPr/>
        </p:nvSpPr>
        <p:spPr bwMode="auto">
          <a:xfrm>
            <a:off x="13716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3" name="Rectangle 235"/>
          <p:cNvSpPr>
            <a:spLocks noChangeArrowheads="1"/>
          </p:cNvSpPr>
          <p:nvPr/>
        </p:nvSpPr>
        <p:spPr bwMode="auto">
          <a:xfrm>
            <a:off x="15240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4" name="Rectangle 236"/>
          <p:cNvSpPr>
            <a:spLocks noChangeArrowheads="1"/>
          </p:cNvSpPr>
          <p:nvPr/>
        </p:nvSpPr>
        <p:spPr bwMode="auto">
          <a:xfrm>
            <a:off x="16764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5" name="Rectangle 237"/>
          <p:cNvSpPr>
            <a:spLocks noChangeArrowheads="1"/>
          </p:cNvSpPr>
          <p:nvPr/>
        </p:nvSpPr>
        <p:spPr bwMode="auto">
          <a:xfrm>
            <a:off x="18288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6" name="Rectangle 238"/>
          <p:cNvSpPr>
            <a:spLocks noChangeArrowheads="1"/>
          </p:cNvSpPr>
          <p:nvPr/>
        </p:nvSpPr>
        <p:spPr bwMode="auto">
          <a:xfrm>
            <a:off x="19812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7" name="Rectangle 239"/>
          <p:cNvSpPr>
            <a:spLocks noChangeArrowheads="1"/>
          </p:cNvSpPr>
          <p:nvPr/>
        </p:nvSpPr>
        <p:spPr bwMode="auto">
          <a:xfrm>
            <a:off x="21336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8" name="Rectangle 240"/>
          <p:cNvSpPr>
            <a:spLocks noChangeArrowheads="1"/>
          </p:cNvSpPr>
          <p:nvPr/>
        </p:nvSpPr>
        <p:spPr bwMode="auto">
          <a:xfrm>
            <a:off x="22860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89" name="Rectangle 241"/>
          <p:cNvSpPr>
            <a:spLocks noChangeArrowheads="1"/>
          </p:cNvSpPr>
          <p:nvPr/>
        </p:nvSpPr>
        <p:spPr bwMode="auto">
          <a:xfrm>
            <a:off x="24384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0" name="Rectangle 242"/>
          <p:cNvSpPr>
            <a:spLocks noChangeArrowheads="1"/>
          </p:cNvSpPr>
          <p:nvPr/>
        </p:nvSpPr>
        <p:spPr bwMode="auto">
          <a:xfrm>
            <a:off x="25908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1" name="Rectangle 243"/>
          <p:cNvSpPr>
            <a:spLocks noChangeArrowheads="1"/>
          </p:cNvSpPr>
          <p:nvPr/>
        </p:nvSpPr>
        <p:spPr bwMode="auto">
          <a:xfrm>
            <a:off x="27432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2" name="Rectangle 244"/>
          <p:cNvSpPr>
            <a:spLocks noChangeArrowheads="1"/>
          </p:cNvSpPr>
          <p:nvPr/>
        </p:nvSpPr>
        <p:spPr bwMode="auto">
          <a:xfrm>
            <a:off x="28956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3" name="Rectangle 245"/>
          <p:cNvSpPr>
            <a:spLocks noChangeArrowheads="1"/>
          </p:cNvSpPr>
          <p:nvPr/>
        </p:nvSpPr>
        <p:spPr bwMode="auto">
          <a:xfrm>
            <a:off x="30480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4" name="Rectangle 246"/>
          <p:cNvSpPr>
            <a:spLocks noChangeArrowheads="1"/>
          </p:cNvSpPr>
          <p:nvPr/>
        </p:nvSpPr>
        <p:spPr bwMode="auto">
          <a:xfrm>
            <a:off x="32004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5" name="Rectangle 247"/>
          <p:cNvSpPr>
            <a:spLocks noChangeArrowheads="1"/>
          </p:cNvSpPr>
          <p:nvPr/>
        </p:nvSpPr>
        <p:spPr bwMode="auto">
          <a:xfrm>
            <a:off x="33528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6" name="Rectangle 248"/>
          <p:cNvSpPr>
            <a:spLocks noChangeArrowheads="1"/>
          </p:cNvSpPr>
          <p:nvPr/>
        </p:nvSpPr>
        <p:spPr bwMode="auto">
          <a:xfrm>
            <a:off x="35052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7" name="Rectangle 249"/>
          <p:cNvSpPr>
            <a:spLocks noChangeArrowheads="1"/>
          </p:cNvSpPr>
          <p:nvPr/>
        </p:nvSpPr>
        <p:spPr bwMode="auto">
          <a:xfrm>
            <a:off x="3657600" y="32004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498" name="Rectangle 250"/>
          <p:cNvSpPr>
            <a:spLocks noChangeArrowheads="1"/>
          </p:cNvSpPr>
          <p:nvPr/>
        </p:nvSpPr>
        <p:spPr bwMode="auto">
          <a:xfrm>
            <a:off x="4878388"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499" name="Rectangle 251"/>
          <p:cNvSpPr>
            <a:spLocks noChangeArrowheads="1"/>
          </p:cNvSpPr>
          <p:nvPr/>
        </p:nvSpPr>
        <p:spPr bwMode="auto">
          <a:xfrm>
            <a:off x="5030788"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00" name="Rectangle 252"/>
          <p:cNvSpPr>
            <a:spLocks noChangeArrowheads="1"/>
          </p:cNvSpPr>
          <p:nvPr/>
        </p:nvSpPr>
        <p:spPr bwMode="auto">
          <a:xfrm>
            <a:off x="5183188"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01" name="Rectangle 253"/>
          <p:cNvSpPr>
            <a:spLocks noChangeArrowheads="1"/>
          </p:cNvSpPr>
          <p:nvPr/>
        </p:nvSpPr>
        <p:spPr bwMode="auto">
          <a:xfrm>
            <a:off x="5335588"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02" name="Rectangle 254"/>
          <p:cNvSpPr>
            <a:spLocks noChangeArrowheads="1"/>
          </p:cNvSpPr>
          <p:nvPr/>
        </p:nvSpPr>
        <p:spPr bwMode="auto">
          <a:xfrm>
            <a:off x="5487988"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03" name="Rectangle 255"/>
          <p:cNvSpPr>
            <a:spLocks noChangeArrowheads="1"/>
          </p:cNvSpPr>
          <p:nvPr/>
        </p:nvSpPr>
        <p:spPr bwMode="auto">
          <a:xfrm>
            <a:off x="5640388" y="32004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04" name="Rectangle 256"/>
          <p:cNvSpPr>
            <a:spLocks noChangeArrowheads="1"/>
          </p:cNvSpPr>
          <p:nvPr/>
        </p:nvSpPr>
        <p:spPr bwMode="auto">
          <a:xfrm>
            <a:off x="12192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05" name="Rectangle 257"/>
          <p:cNvSpPr>
            <a:spLocks noChangeArrowheads="1"/>
          </p:cNvSpPr>
          <p:nvPr/>
        </p:nvSpPr>
        <p:spPr bwMode="auto">
          <a:xfrm>
            <a:off x="13716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06" name="Rectangle 258"/>
          <p:cNvSpPr>
            <a:spLocks noChangeArrowheads="1"/>
          </p:cNvSpPr>
          <p:nvPr/>
        </p:nvSpPr>
        <p:spPr bwMode="auto">
          <a:xfrm>
            <a:off x="15240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07" name="Rectangle 259"/>
          <p:cNvSpPr>
            <a:spLocks noChangeArrowheads="1"/>
          </p:cNvSpPr>
          <p:nvPr/>
        </p:nvSpPr>
        <p:spPr bwMode="auto">
          <a:xfrm>
            <a:off x="16764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08" name="Rectangle 260"/>
          <p:cNvSpPr>
            <a:spLocks noChangeArrowheads="1"/>
          </p:cNvSpPr>
          <p:nvPr/>
        </p:nvSpPr>
        <p:spPr bwMode="auto">
          <a:xfrm>
            <a:off x="18288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09" name="Rectangle 261"/>
          <p:cNvSpPr>
            <a:spLocks noChangeArrowheads="1"/>
          </p:cNvSpPr>
          <p:nvPr/>
        </p:nvSpPr>
        <p:spPr bwMode="auto">
          <a:xfrm>
            <a:off x="19812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0" name="Rectangle 262"/>
          <p:cNvSpPr>
            <a:spLocks noChangeArrowheads="1"/>
          </p:cNvSpPr>
          <p:nvPr/>
        </p:nvSpPr>
        <p:spPr bwMode="auto">
          <a:xfrm>
            <a:off x="21336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1" name="Rectangle 263"/>
          <p:cNvSpPr>
            <a:spLocks noChangeArrowheads="1"/>
          </p:cNvSpPr>
          <p:nvPr/>
        </p:nvSpPr>
        <p:spPr bwMode="auto">
          <a:xfrm>
            <a:off x="22860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2" name="Rectangle 264"/>
          <p:cNvSpPr>
            <a:spLocks noChangeArrowheads="1"/>
          </p:cNvSpPr>
          <p:nvPr/>
        </p:nvSpPr>
        <p:spPr bwMode="auto">
          <a:xfrm>
            <a:off x="24384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3" name="Rectangle 265"/>
          <p:cNvSpPr>
            <a:spLocks noChangeArrowheads="1"/>
          </p:cNvSpPr>
          <p:nvPr/>
        </p:nvSpPr>
        <p:spPr bwMode="auto">
          <a:xfrm>
            <a:off x="25908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4" name="Rectangle 266"/>
          <p:cNvSpPr>
            <a:spLocks noChangeArrowheads="1"/>
          </p:cNvSpPr>
          <p:nvPr/>
        </p:nvSpPr>
        <p:spPr bwMode="auto">
          <a:xfrm>
            <a:off x="27432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5" name="Rectangle 267"/>
          <p:cNvSpPr>
            <a:spLocks noChangeArrowheads="1"/>
          </p:cNvSpPr>
          <p:nvPr/>
        </p:nvSpPr>
        <p:spPr bwMode="auto">
          <a:xfrm>
            <a:off x="28956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6" name="Rectangle 268"/>
          <p:cNvSpPr>
            <a:spLocks noChangeArrowheads="1"/>
          </p:cNvSpPr>
          <p:nvPr/>
        </p:nvSpPr>
        <p:spPr bwMode="auto">
          <a:xfrm>
            <a:off x="30480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7" name="Rectangle 269"/>
          <p:cNvSpPr>
            <a:spLocks noChangeArrowheads="1"/>
          </p:cNvSpPr>
          <p:nvPr/>
        </p:nvSpPr>
        <p:spPr bwMode="auto">
          <a:xfrm>
            <a:off x="32004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8" name="Rectangle 270"/>
          <p:cNvSpPr>
            <a:spLocks noChangeArrowheads="1"/>
          </p:cNvSpPr>
          <p:nvPr/>
        </p:nvSpPr>
        <p:spPr bwMode="auto">
          <a:xfrm>
            <a:off x="33528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19" name="Rectangle 271"/>
          <p:cNvSpPr>
            <a:spLocks noChangeArrowheads="1"/>
          </p:cNvSpPr>
          <p:nvPr/>
        </p:nvSpPr>
        <p:spPr bwMode="auto">
          <a:xfrm>
            <a:off x="35052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20" name="Rectangle 272"/>
          <p:cNvSpPr>
            <a:spLocks noChangeArrowheads="1"/>
          </p:cNvSpPr>
          <p:nvPr/>
        </p:nvSpPr>
        <p:spPr bwMode="auto">
          <a:xfrm>
            <a:off x="3657600" y="3352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21" name="Rectangle 273"/>
          <p:cNvSpPr>
            <a:spLocks noChangeArrowheads="1"/>
          </p:cNvSpPr>
          <p:nvPr/>
        </p:nvSpPr>
        <p:spPr bwMode="auto">
          <a:xfrm>
            <a:off x="4878388"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22" name="Rectangle 274"/>
          <p:cNvSpPr>
            <a:spLocks noChangeArrowheads="1"/>
          </p:cNvSpPr>
          <p:nvPr/>
        </p:nvSpPr>
        <p:spPr bwMode="auto">
          <a:xfrm>
            <a:off x="5030788"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23" name="Rectangle 275"/>
          <p:cNvSpPr>
            <a:spLocks noChangeArrowheads="1"/>
          </p:cNvSpPr>
          <p:nvPr/>
        </p:nvSpPr>
        <p:spPr bwMode="auto">
          <a:xfrm>
            <a:off x="5183188"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24" name="Rectangle 276"/>
          <p:cNvSpPr>
            <a:spLocks noChangeArrowheads="1"/>
          </p:cNvSpPr>
          <p:nvPr/>
        </p:nvSpPr>
        <p:spPr bwMode="auto">
          <a:xfrm>
            <a:off x="5335588"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25" name="Rectangle 277"/>
          <p:cNvSpPr>
            <a:spLocks noChangeArrowheads="1"/>
          </p:cNvSpPr>
          <p:nvPr/>
        </p:nvSpPr>
        <p:spPr bwMode="auto">
          <a:xfrm>
            <a:off x="5487988"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26" name="Rectangle 278"/>
          <p:cNvSpPr>
            <a:spLocks noChangeArrowheads="1"/>
          </p:cNvSpPr>
          <p:nvPr/>
        </p:nvSpPr>
        <p:spPr bwMode="auto">
          <a:xfrm>
            <a:off x="5640388" y="3352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27" name="Rectangle 279"/>
          <p:cNvSpPr>
            <a:spLocks noChangeArrowheads="1"/>
          </p:cNvSpPr>
          <p:nvPr/>
        </p:nvSpPr>
        <p:spPr bwMode="auto">
          <a:xfrm>
            <a:off x="36591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sp>
        <p:nvSpPr>
          <p:cNvPr id="437528" name="Rectangle 280"/>
          <p:cNvSpPr>
            <a:spLocks noChangeArrowheads="1"/>
          </p:cNvSpPr>
          <p:nvPr/>
        </p:nvSpPr>
        <p:spPr bwMode="auto">
          <a:xfrm>
            <a:off x="4879975" y="3733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529" name="Rectangle 281"/>
          <p:cNvSpPr>
            <a:spLocks noChangeArrowheads="1"/>
          </p:cNvSpPr>
          <p:nvPr/>
        </p:nvSpPr>
        <p:spPr bwMode="auto">
          <a:xfrm>
            <a:off x="3811588" y="1676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0" name="Rectangle 282"/>
          <p:cNvSpPr>
            <a:spLocks noChangeArrowheads="1"/>
          </p:cNvSpPr>
          <p:nvPr/>
        </p:nvSpPr>
        <p:spPr bwMode="auto">
          <a:xfrm>
            <a:off x="3963988" y="1676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1" name="Rectangle 283"/>
          <p:cNvSpPr>
            <a:spLocks noChangeArrowheads="1"/>
          </p:cNvSpPr>
          <p:nvPr/>
        </p:nvSpPr>
        <p:spPr bwMode="auto">
          <a:xfrm>
            <a:off x="3811588" y="1828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2" name="Rectangle 284"/>
          <p:cNvSpPr>
            <a:spLocks noChangeArrowheads="1"/>
          </p:cNvSpPr>
          <p:nvPr/>
        </p:nvSpPr>
        <p:spPr bwMode="auto">
          <a:xfrm>
            <a:off x="3963988" y="1828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3" name="Rectangle 285"/>
          <p:cNvSpPr>
            <a:spLocks noChangeArrowheads="1"/>
          </p:cNvSpPr>
          <p:nvPr/>
        </p:nvSpPr>
        <p:spPr bwMode="auto">
          <a:xfrm>
            <a:off x="3811588" y="1981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4" name="Rectangle 286"/>
          <p:cNvSpPr>
            <a:spLocks noChangeArrowheads="1"/>
          </p:cNvSpPr>
          <p:nvPr/>
        </p:nvSpPr>
        <p:spPr bwMode="auto">
          <a:xfrm>
            <a:off x="3963988" y="1981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5" name="Rectangle 287"/>
          <p:cNvSpPr>
            <a:spLocks noChangeArrowheads="1"/>
          </p:cNvSpPr>
          <p:nvPr/>
        </p:nvSpPr>
        <p:spPr bwMode="auto">
          <a:xfrm>
            <a:off x="3811588" y="2133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6" name="Rectangle 288"/>
          <p:cNvSpPr>
            <a:spLocks noChangeArrowheads="1"/>
          </p:cNvSpPr>
          <p:nvPr/>
        </p:nvSpPr>
        <p:spPr bwMode="auto">
          <a:xfrm>
            <a:off x="3963988" y="2133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7" name="Rectangle 289"/>
          <p:cNvSpPr>
            <a:spLocks noChangeArrowheads="1"/>
          </p:cNvSpPr>
          <p:nvPr/>
        </p:nvSpPr>
        <p:spPr bwMode="auto">
          <a:xfrm>
            <a:off x="3811588"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8" name="Rectangle 290"/>
          <p:cNvSpPr>
            <a:spLocks noChangeArrowheads="1"/>
          </p:cNvSpPr>
          <p:nvPr/>
        </p:nvSpPr>
        <p:spPr bwMode="auto">
          <a:xfrm>
            <a:off x="3963988"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39" name="Rectangle 291"/>
          <p:cNvSpPr>
            <a:spLocks noChangeArrowheads="1"/>
          </p:cNvSpPr>
          <p:nvPr/>
        </p:nvSpPr>
        <p:spPr bwMode="auto">
          <a:xfrm>
            <a:off x="3811588"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0" name="Rectangle 292"/>
          <p:cNvSpPr>
            <a:spLocks noChangeArrowheads="1"/>
          </p:cNvSpPr>
          <p:nvPr/>
        </p:nvSpPr>
        <p:spPr bwMode="auto">
          <a:xfrm>
            <a:off x="3963988"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1" name="Rectangle 293"/>
          <p:cNvSpPr>
            <a:spLocks noChangeArrowheads="1"/>
          </p:cNvSpPr>
          <p:nvPr/>
        </p:nvSpPr>
        <p:spPr bwMode="auto">
          <a:xfrm>
            <a:off x="3811588"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2" name="Rectangle 294"/>
          <p:cNvSpPr>
            <a:spLocks noChangeArrowheads="1"/>
          </p:cNvSpPr>
          <p:nvPr/>
        </p:nvSpPr>
        <p:spPr bwMode="auto">
          <a:xfrm>
            <a:off x="3963988"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3" name="Rectangle 295"/>
          <p:cNvSpPr>
            <a:spLocks noChangeArrowheads="1"/>
          </p:cNvSpPr>
          <p:nvPr/>
        </p:nvSpPr>
        <p:spPr bwMode="auto">
          <a:xfrm>
            <a:off x="3811588"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4" name="Rectangle 296"/>
          <p:cNvSpPr>
            <a:spLocks noChangeArrowheads="1"/>
          </p:cNvSpPr>
          <p:nvPr/>
        </p:nvSpPr>
        <p:spPr bwMode="auto">
          <a:xfrm>
            <a:off x="3963988"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5" name="Rectangle 297"/>
          <p:cNvSpPr>
            <a:spLocks noChangeArrowheads="1"/>
          </p:cNvSpPr>
          <p:nvPr/>
        </p:nvSpPr>
        <p:spPr bwMode="auto">
          <a:xfrm>
            <a:off x="3811588"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6" name="Rectangle 298"/>
          <p:cNvSpPr>
            <a:spLocks noChangeArrowheads="1"/>
          </p:cNvSpPr>
          <p:nvPr/>
        </p:nvSpPr>
        <p:spPr bwMode="auto">
          <a:xfrm>
            <a:off x="3963988"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7" name="Rectangle 299"/>
          <p:cNvSpPr>
            <a:spLocks noChangeArrowheads="1"/>
          </p:cNvSpPr>
          <p:nvPr/>
        </p:nvSpPr>
        <p:spPr bwMode="auto">
          <a:xfrm>
            <a:off x="3811588"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8" name="Rectangle 300"/>
          <p:cNvSpPr>
            <a:spLocks noChangeArrowheads="1"/>
          </p:cNvSpPr>
          <p:nvPr/>
        </p:nvSpPr>
        <p:spPr bwMode="auto">
          <a:xfrm>
            <a:off x="3963988"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49" name="Rectangle 301"/>
          <p:cNvSpPr>
            <a:spLocks noChangeArrowheads="1"/>
          </p:cNvSpPr>
          <p:nvPr/>
        </p:nvSpPr>
        <p:spPr bwMode="auto">
          <a:xfrm>
            <a:off x="3811588"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0" name="Rectangle 302"/>
          <p:cNvSpPr>
            <a:spLocks noChangeArrowheads="1"/>
          </p:cNvSpPr>
          <p:nvPr/>
        </p:nvSpPr>
        <p:spPr bwMode="auto">
          <a:xfrm>
            <a:off x="3963988"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1" name="Rectangle 303"/>
          <p:cNvSpPr>
            <a:spLocks noChangeArrowheads="1"/>
          </p:cNvSpPr>
          <p:nvPr/>
        </p:nvSpPr>
        <p:spPr bwMode="auto">
          <a:xfrm>
            <a:off x="3811588"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2" name="Rectangle 304"/>
          <p:cNvSpPr>
            <a:spLocks noChangeArrowheads="1"/>
          </p:cNvSpPr>
          <p:nvPr/>
        </p:nvSpPr>
        <p:spPr bwMode="auto">
          <a:xfrm>
            <a:off x="3963988"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3" name="Rectangle 305"/>
          <p:cNvSpPr>
            <a:spLocks noChangeArrowheads="1"/>
          </p:cNvSpPr>
          <p:nvPr/>
        </p:nvSpPr>
        <p:spPr bwMode="auto">
          <a:xfrm>
            <a:off x="3813175" y="3733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4" name="Rectangle 306"/>
          <p:cNvSpPr>
            <a:spLocks noChangeArrowheads="1"/>
          </p:cNvSpPr>
          <p:nvPr/>
        </p:nvSpPr>
        <p:spPr bwMode="auto">
          <a:xfrm>
            <a:off x="3965575" y="3733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5" name="Rectangle 307"/>
          <p:cNvSpPr>
            <a:spLocks noChangeArrowheads="1"/>
          </p:cNvSpPr>
          <p:nvPr/>
        </p:nvSpPr>
        <p:spPr bwMode="auto">
          <a:xfrm>
            <a:off x="4117975" y="1676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6" name="Rectangle 308"/>
          <p:cNvSpPr>
            <a:spLocks noChangeArrowheads="1"/>
          </p:cNvSpPr>
          <p:nvPr/>
        </p:nvSpPr>
        <p:spPr bwMode="auto">
          <a:xfrm>
            <a:off x="4270375" y="1676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7" name="Rectangle 309"/>
          <p:cNvSpPr>
            <a:spLocks noChangeArrowheads="1"/>
          </p:cNvSpPr>
          <p:nvPr/>
        </p:nvSpPr>
        <p:spPr bwMode="auto">
          <a:xfrm>
            <a:off x="4117975" y="1828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8" name="Rectangle 310"/>
          <p:cNvSpPr>
            <a:spLocks noChangeArrowheads="1"/>
          </p:cNvSpPr>
          <p:nvPr/>
        </p:nvSpPr>
        <p:spPr bwMode="auto">
          <a:xfrm>
            <a:off x="4270375" y="1828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59" name="Rectangle 311"/>
          <p:cNvSpPr>
            <a:spLocks noChangeArrowheads="1"/>
          </p:cNvSpPr>
          <p:nvPr/>
        </p:nvSpPr>
        <p:spPr bwMode="auto">
          <a:xfrm>
            <a:off x="4117975" y="1981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0" name="Rectangle 312"/>
          <p:cNvSpPr>
            <a:spLocks noChangeArrowheads="1"/>
          </p:cNvSpPr>
          <p:nvPr/>
        </p:nvSpPr>
        <p:spPr bwMode="auto">
          <a:xfrm>
            <a:off x="4270375" y="1981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1" name="Rectangle 313"/>
          <p:cNvSpPr>
            <a:spLocks noChangeArrowheads="1"/>
          </p:cNvSpPr>
          <p:nvPr/>
        </p:nvSpPr>
        <p:spPr bwMode="auto">
          <a:xfrm>
            <a:off x="4117975" y="2133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2" name="Rectangle 314"/>
          <p:cNvSpPr>
            <a:spLocks noChangeArrowheads="1"/>
          </p:cNvSpPr>
          <p:nvPr/>
        </p:nvSpPr>
        <p:spPr bwMode="auto">
          <a:xfrm>
            <a:off x="4270375" y="2133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3" name="Rectangle 315"/>
          <p:cNvSpPr>
            <a:spLocks noChangeArrowheads="1"/>
          </p:cNvSpPr>
          <p:nvPr/>
        </p:nvSpPr>
        <p:spPr bwMode="auto">
          <a:xfrm>
            <a:off x="4117975"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4" name="Rectangle 316"/>
          <p:cNvSpPr>
            <a:spLocks noChangeArrowheads="1"/>
          </p:cNvSpPr>
          <p:nvPr/>
        </p:nvSpPr>
        <p:spPr bwMode="auto">
          <a:xfrm>
            <a:off x="4270375"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5" name="Rectangle 317"/>
          <p:cNvSpPr>
            <a:spLocks noChangeArrowheads="1"/>
          </p:cNvSpPr>
          <p:nvPr/>
        </p:nvSpPr>
        <p:spPr bwMode="auto">
          <a:xfrm>
            <a:off x="4117975"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6" name="Rectangle 318"/>
          <p:cNvSpPr>
            <a:spLocks noChangeArrowheads="1"/>
          </p:cNvSpPr>
          <p:nvPr/>
        </p:nvSpPr>
        <p:spPr bwMode="auto">
          <a:xfrm>
            <a:off x="4270375"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7" name="Rectangle 319"/>
          <p:cNvSpPr>
            <a:spLocks noChangeArrowheads="1"/>
          </p:cNvSpPr>
          <p:nvPr/>
        </p:nvSpPr>
        <p:spPr bwMode="auto">
          <a:xfrm>
            <a:off x="4117975"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8" name="Rectangle 320"/>
          <p:cNvSpPr>
            <a:spLocks noChangeArrowheads="1"/>
          </p:cNvSpPr>
          <p:nvPr/>
        </p:nvSpPr>
        <p:spPr bwMode="auto">
          <a:xfrm>
            <a:off x="4270375"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69" name="Rectangle 321"/>
          <p:cNvSpPr>
            <a:spLocks noChangeArrowheads="1"/>
          </p:cNvSpPr>
          <p:nvPr/>
        </p:nvSpPr>
        <p:spPr bwMode="auto">
          <a:xfrm>
            <a:off x="4117975"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0" name="Rectangle 322"/>
          <p:cNvSpPr>
            <a:spLocks noChangeArrowheads="1"/>
          </p:cNvSpPr>
          <p:nvPr/>
        </p:nvSpPr>
        <p:spPr bwMode="auto">
          <a:xfrm>
            <a:off x="4270375"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1" name="Rectangle 323"/>
          <p:cNvSpPr>
            <a:spLocks noChangeArrowheads="1"/>
          </p:cNvSpPr>
          <p:nvPr/>
        </p:nvSpPr>
        <p:spPr bwMode="auto">
          <a:xfrm>
            <a:off x="4117975"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2" name="Rectangle 324"/>
          <p:cNvSpPr>
            <a:spLocks noChangeArrowheads="1"/>
          </p:cNvSpPr>
          <p:nvPr/>
        </p:nvSpPr>
        <p:spPr bwMode="auto">
          <a:xfrm>
            <a:off x="4270375"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3" name="Rectangle 325"/>
          <p:cNvSpPr>
            <a:spLocks noChangeArrowheads="1"/>
          </p:cNvSpPr>
          <p:nvPr/>
        </p:nvSpPr>
        <p:spPr bwMode="auto">
          <a:xfrm>
            <a:off x="4117975"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4" name="Rectangle 326"/>
          <p:cNvSpPr>
            <a:spLocks noChangeArrowheads="1"/>
          </p:cNvSpPr>
          <p:nvPr/>
        </p:nvSpPr>
        <p:spPr bwMode="auto">
          <a:xfrm>
            <a:off x="4270375"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5" name="Rectangle 327"/>
          <p:cNvSpPr>
            <a:spLocks noChangeArrowheads="1"/>
          </p:cNvSpPr>
          <p:nvPr/>
        </p:nvSpPr>
        <p:spPr bwMode="auto">
          <a:xfrm>
            <a:off x="4117975"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6" name="Rectangle 328"/>
          <p:cNvSpPr>
            <a:spLocks noChangeArrowheads="1"/>
          </p:cNvSpPr>
          <p:nvPr/>
        </p:nvSpPr>
        <p:spPr bwMode="auto">
          <a:xfrm>
            <a:off x="4270375"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7" name="Rectangle 329"/>
          <p:cNvSpPr>
            <a:spLocks noChangeArrowheads="1"/>
          </p:cNvSpPr>
          <p:nvPr/>
        </p:nvSpPr>
        <p:spPr bwMode="auto">
          <a:xfrm>
            <a:off x="4117975"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8" name="Rectangle 330"/>
          <p:cNvSpPr>
            <a:spLocks noChangeArrowheads="1"/>
          </p:cNvSpPr>
          <p:nvPr/>
        </p:nvSpPr>
        <p:spPr bwMode="auto">
          <a:xfrm>
            <a:off x="4270375"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79" name="Rectangle 331"/>
          <p:cNvSpPr>
            <a:spLocks noChangeArrowheads="1"/>
          </p:cNvSpPr>
          <p:nvPr/>
        </p:nvSpPr>
        <p:spPr bwMode="auto">
          <a:xfrm>
            <a:off x="4119563" y="3733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0" name="Rectangle 332"/>
          <p:cNvSpPr>
            <a:spLocks noChangeArrowheads="1"/>
          </p:cNvSpPr>
          <p:nvPr/>
        </p:nvSpPr>
        <p:spPr bwMode="auto">
          <a:xfrm>
            <a:off x="4271963" y="3733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1" name="Rectangle 333"/>
          <p:cNvSpPr>
            <a:spLocks noChangeArrowheads="1"/>
          </p:cNvSpPr>
          <p:nvPr/>
        </p:nvSpPr>
        <p:spPr bwMode="auto">
          <a:xfrm>
            <a:off x="4424363" y="1676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2" name="Rectangle 334"/>
          <p:cNvSpPr>
            <a:spLocks noChangeArrowheads="1"/>
          </p:cNvSpPr>
          <p:nvPr/>
        </p:nvSpPr>
        <p:spPr bwMode="auto">
          <a:xfrm>
            <a:off x="4576763" y="1676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3" name="Rectangle 335"/>
          <p:cNvSpPr>
            <a:spLocks noChangeArrowheads="1"/>
          </p:cNvSpPr>
          <p:nvPr/>
        </p:nvSpPr>
        <p:spPr bwMode="auto">
          <a:xfrm>
            <a:off x="4424363" y="1828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4" name="Rectangle 336"/>
          <p:cNvSpPr>
            <a:spLocks noChangeArrowheads="1"/>
          </p:cNvSpPr>
          <p:nvPr/>
        </p:nvSpPr>
        <p:spPr bwMode="auto">
          <a:xfrm>
            <a:off x="4576763" y="1828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5" name="Rectangle 337"/>
          <p:cNvSpPr>
            <a:spLocks noChangeArrowheads="1"/>
          </p:cNvSpPr>
          <p:nvPr/>
        </p:nvSpPr>
        <p:spPr bwMode="auto">
          <a:xfrm>
            <a:off x="4424363" y="1981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6" name="Rectangle 338"/>
          <p:cNvSpPr>
            <a:spLocks noChangeArrowheads="1"/>
          </p:cNvSpPr>
          <p:nvPr/>
        </p:nvSpPr>
        <p:spPr bwMode="auto">
          <a:xfrm>
            <a:off x="4576763" y="1981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7" name="Rectangle 339"/>
          <p:cNvSpPr>
            <a:spLocks noChangeArrowheads="1"/>
          </p:cNvSpPr>
          <p:nvPr/>
        </p:nvSpPr>
        <p:spPr bwMode="auto">
          <a:xfrm>
            <a:off x="4424363" y="2133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8" name="Rectangle 340"/>
          <p:cNvSpPr>
            <a:spLocks noChangeArrowheads="1"/>
          </p:cNvSpPr>
          <p:nvPr/>
        </p:nvSpPr>
        <p:spPr bwMode="auto">
          <a:xfrm>
            <a:off x="4576763" y="2133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89" name="Rectangle 341"/>
          <p:cNvSpPr>
            <a:spLocks noChangeArrowheads="1"/>
          </p:cNvSpPr>
          <p:nvPr/>
        </p:nvSpPr>
        <p:spPr bwMode="auto">
          <a:xfrm>
            <a:off x="4424363"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0" name="Rectangle 342"/>
          <p:cNvSpPr>
            <a:spLocks noChangeArrowheads="1"/>
          </p:cNvSpPr>
          <p:nvPr/>
        </p:nvSpPr>
        <p:spPr bwMode="auto">
          <a:xfrm>
            <a:off x="4576763"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1" name="Rectangle 343"/>
          <p:cNvSpPr>
            <a:spLocks noChangeArrowheads="1"/>
          </p:cNvSpPr>
          <p:nvPr/>
        </p:nvSpPr>
        <p:spPr bwMode="auto">
          <a:xfrm>
            <a:off x="4424363"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2" name="Rectangle 344"/>
          <p:cNvSpPr>
            <a:spLocks noChangeArrowheads="1"/>
          </p:cNvSpPr>
          <p:nvPr/>
        </p:nvSpPr>
        <p:spPr bwMode="auto">
          <a:xfrm>
            <a:off x="4576763"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3" name="Rectangle 345"/>
          <p:cNvSpPr>
            <a:spLocks noChangeArrowheads="1"/>
          </p:cNvSpPr>
          <p:nvPr/>
        </p:nvSpPr>
        <p:spPr bwMode="auto">
          <a:xfrm>
            <a:off x="4424363"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4" name="Rectangle 346"/>
          <p:cNvSpPr>
            <a:spLocks noChangeArrowheads="1"/>
          </p:cNvSpPr>
          <p:nvPr/>
        </p:nvSpPr>
        <p:spPr bwMode="auto">
          <a:xfrm>
            <a:off x="4576763"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5" name="Rectangle 347"/>
          <p:cNvSpPr>
            <a:spLocks noChangeArrowheads="1"/>
          </p:cNvSpPr>
          <p:nvPr/>
        </p:nvSpPr>
        <p:spPr bwMode="auto">
          <a:xfrm>
            <a:off x="4424363"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6" name="Rectangle 348"/>
          <p:cNvSpPr>
            <a:spLocks noChangeArrowheads="1"/>
          </p:cNvSpPr>
          <p:nvPr/>
        </p:nvSpPr>
        <p:spPr bwMode="auto">
          <a:xfrm>
            <a:off x="4576763"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7" name="Rectangle 349"/>
          <p:cNvSpPr>
            <a:spLocks noChangeArrowheads="1"/>
          </p:cNvSpPr>
          <p:nvPr/>
        </p:nvSpPr>
        <p:spPr bwMode="auto">
          <a:xfrm>
            <a:off x="4424363"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8" name="Rectangle 350"/>
          <p:cNvSpPr>
            <a:spLocks noChangeArrowheads="1"/>
          </p:cNvSpPr>
          <p:nvPr/>
        </p:nvSpPr>
        <p:spPr bwMode="auto">
          <a:xfrm>
            <a:off x="4576763"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599" name="Rectangle 351"/>
          <p:cNvSpPr>
            <a:spLocks noChangeArrowheads="1"/>
          </p:cNvSpPr>
          <p:nvPr/>
        </p:nvSpPr>
        <p:spPr bwMode="auto">
          <a:xfrm>
            <a:off x="4424363"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0" name="Rectangle 352"/>
          <p:cNvSpPr>
            <a:spLocks noChangeArrowheads="1"/>
          </p:cNvSpPr>
          <p:nvPr/>
        </p:nvSpPr>
        <p:spPr bwMode="auto">
          <a:xfrm>
            <a:off x="4576763"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1" name="Rectangle 353"/>
          <p:cNvSpPr>
            <a:spLocks noChangeArrowheads="1"/>
          </p:cNvSpPr>
          <p:nvPr/>
        </p:nvSpPr>
        <p:spPr bwMode="auto">
          <a:xfrm>
            <a:off x="4424363"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2" name="Rectangle 354"/>
          <p:cNvSpPr>
            <a:spLocks noChangeArrowheads="1"/>
          </p:cNvSpPr>
          <p:nvPr/>
        </p:nvSpPr>
        <p:spPr bwMode="auto">
          <a:xfrm>
            <a:off x="4576763"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3" name="Rectangle 355"/>
          <p:cNvSpPr>
            <a:spLocks noChangeArrowheads="1"/>
          </p:cNvSpPr>
          <p:nvPr/>
        </p:nvSpPr>
        <p:spPr bwMode="auto">
          <a:xfrm>
            <a:off x="4424363"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4" name="Rectangle 356"/>
          <p:cNvSpPr>
            <a:spLocks noChangeArrowheads="1"/>
          </p:cNvSpPr>
          <p:nvPr/>
        </p:nvSpPr>
        <p:spPr bwMode="auto">
          <a:xfrm>
            <a:off x="4576763"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5" name="Rectangle 357"/>
          <p:cNvSpPr>
            <a:spLocks noChangeArrowheads="1"/>
          </p:cNvSpPr>
          <p:nvPr/>
        </p:nvSpPr>
        <p:spPr bwMode="auto">
          <a:xfrm>
            <a:off x="4425950" y="3733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6" name="Rectangle 358"/>
          <p:cNvSpPr>
            <a:spLocks noChangeArrowheads="1"/>
          </p:cNvSpPr>
          <p:nvPr/>
        </p:nvSpPr>
        <p:spPr bwMode="auto">
          <a:xfrm>
            <a:off x="4578350" y="3733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7" name="Rectangle 359"/>
          <p:cNvSpPr>
            <a:spLocks noChangeArrowheads="1"/>
          </p:cNvSpPr>
          <p:nvPr/>
        </p:nvSpPr>
        <p:spPr bwMode="auto">
          <a:xfrm>
            <a:off x="4725988" y="1676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8" name="Rectangle 360"/>
          <p:cNvSpPr>
            <a:spLocks noChangeArrowheads="1"/>
          </p:cNvSpPr>
          <p:nvPr/>
        </p:nvSpPr>
        <p:spPr bwMode="auto">
          <a:xfrm>
            <a:off x="4725988" y="1828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09" name="Rectangle 361"/>
          <p:cNvSpPr>
            <a:spLocks noChangeArrowheads="1"/>
          </p:cNvSpPr>
          <p:nvPr/>
        </p:nvSpPr>
        <p:spPr bwMode="auto">
          <a:xfrm>
            <a:off x="4725988" y="1981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0" name="Rectangle 362"/>
          <p:cNvSpPr>
            <a:spLocks noChangeArrowheads="1"/>
          </p:cNvSpPr>
          <p:nvPr/>
        </p:nvSpPr>
        <p:spPr bwMode="auto">
          <a:xfrm>
            <a:off x="4725988" y="2133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1" name="Rectangle 363"/>
          <p:cNvSpPr>
            <a:spLocks noChangeArrowheads="1"/>
          </p:cNvSpPr>
          <p:nvPr/>
        </p:nvSpPr>
        <p:spPr bwMode="auto">
          <a:xfrm>
            <a:off x="4725988" y="2286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2" name="Rectangle 364"/>
          <p:cNvSpPr>
            <a:spLocks noChangeArrowheads="1"/>
          </p:cNvSpPr>
          <p:nvPr/>
        </p:nvSpPr>
        <p:spPr bwMode="auto">
          <a:xfrm>
            <a:off x="4725988" y="2438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3" name="Rectangle 365"/>
          <p:cNvSpPr>
            <a:spLocks noChangeArrowheads="1"/>
          </p:cNvSpPr>
          <p:nvPr/>
        </p:nvSpPr>
        <p:spPr bwMode="auto">
          <a:xfrm>
            <a:off x="4725988" y="2590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4" name="Rectangle 366"/>
          <p:cNvSpPr>
            <a:spLocks noChangeArrowheads="1"/>
          </p:cNvSpPr>
          <p:nvPr/>
        </p:nvSpPr>
        <p:spPr bwMode="auto">
          <a:xfrm>
            <a:off x="4725988" y="27432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5" name="Rectangle 367"/>
          <p:cNvSpPr>
            <a:spLocks noChangeArrowheads="1"/>
          </p:cNvSpPr>
          <p:nvPr/>
        </p:nvSpPr>
        <p:spPr bwMode="auto">
          <a:xfrm>
            <a:off x="4725988" y="28956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6" name="Rectangle 368"/>
          <p:cNvSpPr>
            <a:spLocks noChangeArrowheads="1"/>
          </p:cNvSpPr>
          <p:nvPr/>
        </p:nvSpPr>
        <p:spPr bwMode="auto">
          <a:xfrm>
            <a:off x="4725988" y="30480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7" name="Rectangle 369"/>
          <p:cNvSpPr>
            <a:spLocks noChangeArrowheads="1"/>
          </p:cNvSpPr>
          <p:nvPr/>
        </p:nvSpPr>
        <p:spPr bwMode="auto">
          <a:xfrm>
            <a:off x="4725988" y="32004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8" name="Rectangle 370"/>
          <p:cNvSpPr>
            <a:spLocks noChangeArrowheads="1"/>
          </p:cNvSpPr>
          <p:nvPr/>
        </p:nvSpPr>
        <p:spPr bwMode="auto">
          <a:xfrm>
            <a:off x="4725988" y="3352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19" name="Rectangle 371"/>
          <p:cNvSpPr>
            <a:spLocks noChangeArrowheads="1"/>
          </p:cNvSpPr>
          <p:nvPr/>
        </p:nvSpPr>
        <p:spPr bwMode="auto">
          <a:xfrm>
            <a:off x="4727575" y="3733800"/>
            <a:ext cx="152400" cy="1524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437620" name="Rectangle 372"/>
          <p:cNvSpPr>
            <a:spLocks noChangeArrowheads="1"/>
          </p:cNvSpPr>
          <p:nvPr/>
        </p:nvSpPr>
        <p:spPr bwMode="auto">
          <a:xfrm>
            <a:off x="6249988" y="3886200"/>
            <a:ext cx="457200" cy="304800"/>
          </a:xfrm>
          <a:prstGeom prst="rect">
            <a:avLst/>
          </a:prstGeom>
          <a:noFill/>
          <a:ln w="9525" algn="ctr">
            <a:solidFill>
              <a:schemeClr val="tx1"/>
            </a:solidFill>
            <a:miter lim="800000"/>
            <a:headEnd/>
            <a:tailEnd/>
          </a:ln>
          <a:effectLst/>
        </p:spPr>
        <p:txBody>
          <a:bodyPr wrap="none" anchor="ctr"/>
          <a:lstStyle/>
          <a:p>
            <a:r>
              <a:rPr lang="en-US" sz="1400"/>
              <a:t>uPC</a:t>
            </a:r>
          </a:p>
        </p:txBody>
      </p:sp>
      <p:sp>
        <p:nvSpPr>
          <p:cNvPr id="437621" name="Rectangle 373"/>
          <p:cNvSpPr>
            <a:spLocks noChangeArrowheads="1"/>
          </p:cNvSpPr>
          <p:nvPr/>
        </p:nvSpPr>
        <p:spPr bwMode="auto">
          <a:xfrm>
            <a:off x="4878388" y="4191000"/>
            <a:ext cx="152400" cy="152400"/>
          </a:xfrm>
          <a:prstGeom prst="rect">
            <a:avLst/>
          </a:prstGeom>
          <a:noFill/>
          <a:ln w="9525" algn="ctr">
            <a:noFill/>
            <a:miter lim="800000"/>
            <a:headEnd/>
            <a:tailEnd/>
          </a:ln>
          <a:effectLst/>
        </p:spPr>
        <p:txBody>
          <a:bodyPr wrap="none" anchor="ctr"/>
          <a:lstStyle/>
          <a:p>
            <a:endParaRPr lang="en-US"/>
          </a:p>
        </p:txBody>
      </p:sp>
      <p:sp>
        <p:nvSpPr>
          <p:cNvPr id="437622" name="Rectangle 374"/>
          <p:cNvSpPr>
            <a:spLocks noChangeArrowheads="1"/>
          </p:cNvSpPr>
          <p:nvPr/>
        </p:nvSpPr>
        <p:spPr bwMode="auto">
          <a:xfrm>
            <a:off x="3810000" y="4191000"/>
            <a:ext cx="152400" cy="152400"/>
          </a:xfrm>
          <a:prstGeom prst="rect">
            <a:avLst/>
          </a:prstGeom>
          <a:noFill/>
          <a:ln w="9525" algn="ctr">
            <a:noFill/>
            <a:miter lim="800000"/>
            <a:headEnd/>
            <a:tailEnd/>
          </a:ln>
          <a:effectLst/>
        </p:spPr>
        <p:txBody>
          <a:bodyPr wrap="none" anchor="ctr"/>
          <a:lstStyle/>
          <a:p>
            <a:endParaRPr lang="en-US"/>
          </a:p>
        </p:txBody>
      </p:sp>
      <p:sp>
        <p:nvSpPr>
          <p:cNvPr id="437623" name="Rectangle 375"/>
          <p:cNvSpPr>
            <a:spLocks noChangeArrowheads="1"/>
          </p:cNvSpPr>
          <p:nvPr/>
        </p:nvSpPr>
        <p:spPr bwMode="auto">
          <a:xfrm>
            <a:off x="3962400" y="4191000"/>
            <a:ext cx="152400" cy="152400"/>
          </a:xfrm>
          <a:prstGeom prst="rect">
            <a:avLst/>
          </a:prstGeom>
          <a:noFill/>
          <a:ln w="9525" algn="ctr">
            <a:noFill/>
            <a:miter lim="800000"/>
            <a:headEnd/>
            <a:tailEnd/>
          </a:ln>
          <a:effectLst/>
        </p:spPr>
        <p:txBody>
          <a:bodyPr wrap="none" anchor="ctr"/>
          <a:lstStyle/>
          <a:p>
            <a:endParaRPr lang="en-US"/>
          </a:p>
        </p:txBody>
      </p:sp>
      <p:sp>
        <p:nvSpPr>
          <p:cNvPr id="437624" name="Rectangle 376"/>
          <p:cNvSpPr>
            <a:spLocks noChangeArrowheads="1"/>
          </p:cNvSpPr>
          <p:nvPr/>
        </p:nvSpPr>
        <p:spPr bwMode="auto">
          <a:xfrm>
            <a:off x="4116388" y="4191000"/>
            <a:ext cx="152400" cy="152400"/>
          </a:xfrm>
          <a:prstGeom prst="rect">
            <a:avLst/>
          </a:prstGeom>
          <a:noFill/>
          <a:ln w="9525" algn="ctr">
            <a:noFill/>
            <a:miter lim="800000"/>
            <a:headEnd/>
            <a:tailEnd/>
          </a:ln>
          <a:effectLst/>
        </p:spPr>
        <p:txBody>
          <a:bodyPr wrap="none" anchor="ctr"/>
          <a:lstStyle/>
          <a:p>
            <a:endParaRPr lang="en-US"/>
          </a:p>
        </p:txBody>
      </p:sp>
      <p:sp>
        <p:nvSpPr>
          <p:cNvPr id="437625" name="Rectangle 377"/>
          <p:cNvSpPr>
            <a:spLocks noChangeArrowheads="1"/>
          </p:cNvSpPr>
          <p:nvPr/>
        </p:nvSpPr>
        <p:spPr bwMode="auto">
          <a:xfrm>
            <a:off x="4268788" y="4191000"/>
            <a:ext cx="152400" cy="152400"/>
          </a:xfrm>
          <a:prstGeom prst="rect">
            <a:avLst/>
          </a:prstGeom>
          <a:noFill/>
          <a:ln w="9525" algn="ctr">
            <a:noFill/>
            <a:miter lim="800000"/>
            <a:headEnd/>
            <a:tailEnd/>
          </a:ln>
          <a:effectLst/>
        </p:spPr>
        <p:txBody>
          <a:bodyPr wrap="none" anchor="ctr"/>
          <a:lstStyle/>
          <a:p>
            <a:endParaRPr lang="en-US"/>
          </a:p>
        </p:txBody>
      </p:sp>
      <p:sp>
        <p:nvSpPr>
          <p:cNvPr id="437626" name="Rectangle 378"/>
          <p:cNvSpPr>
            <a:spLocks noChangeArrowheads="1"/>
          </p:cNvSpPr>
          <p:nvPr/>
        </p:nvSpPr>
        <p:spPr bwMode="auto">
          <a:xfrm>
            <a:off x="4422775" y="4191000"/>
            <a:ext cx="152400" cy="152400"/>
          </a:xfrm>
          <a:prstGeom prst="rect">
            <a:avLst/>
          </a:prstGeom>
          <a:noFill/>
          <a:ln w="9525" algn="ctr">
            <a:noFill/>
            <a:miter lim="800000"/>
            <a:headEnd/>
            <a:tailEnd/>
          </a:ln>
          <a:effectLst/>
        </p:spPr>
        <p:txBody>
          <a:bodyPr wrap="none" anchor="ctr"/>
          <a:lstStyle/>
          <a:p>
            <a:endParaRPr lang="en-US"/>
          </a:p>
        </p:txBody>
      </p:sp>
      <p:sp>
        <p:nvSpPr>
          <p:cNvPr id="437627" name="Rectangle 379"/>
          <p:cNvSpPr>
            <a:spLocks noChangeArrowheads="1"/>
          </p:cNvSpPr>
          <p:nvPr/>
        </p:nvSpPr>
        <p:spPr bwMode="auto">
          <a:xfrm>
            <a:off x="4575175" y="4191000"/>
            <a:ext cx="152400" cy="152400"/>
          </a:xfrm>
          <a:prstGeom prst="rect">
            <a:avLst/>
          </a:prstGeom>
          <a:noFill/>
          <a:ln w="9525" algn="ctr">
            <a:noFill/>
            <a:miter lim="800000"/>
            <a:headEnd/>
            <a:tailEnd/>
          </a:ln>
          <a:effectLst/>
        </p:spPr>
        <p:txBody>
          <a:bodyPr wrap="none" anchor="ctr"/>
          <a:lstStyle/>
          <a:p>
            <a:endParaRPr lang="en-US"/>
          </a:p>
        </p:txBody>
      </p:sp>
      <p:sp>
        <p:nvSpPr>
          <p:cNvPr id="437628" name="Rectangle 380"/>
          <p:cNvSpPr>
            <a:spLocks noChangeArrowheads="1"/>
          </p:cNvSpPr>
          <p:nvPr/>
        </p:nvSpPr>
        <p:spPr bwMode="auto">
          <a:xfrm>
            <a:off x="4724400" y="4191000"/>
            <a:ext cx="152400" cy="152400"/>
          </a:xfrm>
          <a:prstGeom prst="rect">
            <a:avLst/>
          </a:prstGeom>
          <a:noFill/>
          <a:ln w="9525" algn="ctr">
            <a:noFill/>
            <a:miter lim="800000"/>
            <a:headEnd/>
            <a:tailEnd/>
          </a:ln>
          <a:effectLst/>
        </p:spPr>
        <p:txBody>
          <a:bodyPr wrap="none" anchor="ctr"/>
          <a:lstStyle/>
          <a:p>
            <a:endParaRPr lang="en-US"/>
          </a:p>
        </p:txBody>
      </p:sp>
      <p:cxnSp>
        <p:nvCxnSpPr>
          <p:cNvPr id="437629" name="AutoShape 381"/>
          <p:cNvCxnSpPr>
            <a:cxnSpLocks noChangeShapeType="1"/>
            <a:stCxn id="437553" idx="2"/>
            <a:endCxn id="437622" idx="0"/>
          </p:cNvCxnSpPr>
          <p:nvPr/>
        </p:nvCxnSpPr>
        <p:spPr bwMode="auto">
          <a:xfrm flipH="1">
            <a:off x="3886200" y="3886200"/>
            <a:ext cx="3175" cy="304800"/>
          </a:xfrm>
          <a:prstGeom prst="straightConnector1">
            <a:avLst/>
          </a:prstGeom>
          <a:noFill/>
          <a:ln w="9525">
            <a:solidFill>
              <a:schemeClr val="tx1"/>
            </a:solidFill>
            <a:round/>
            <a:headEnd/>
            <a:tailEnd type="triangle" w="med" len="med"/>
          </a:ln>
          <a:effectLst/>
        </p:spPr>
      </p:cxnSp>
      <p:cxnSp>
        <p:nvCxnSpPr>
          <p:cNvPr id="437630" name="AutoShape 382"/>
          <p:cNvCxnSpPr>
            <a:cxnSpLocks noChangeShapeType="1"/>
            <a:stCxn id="437554" idx="2"/>
            <a:endCxn id="437623" idx="0"/>
          </p:cNvCxnSpPr>
          <p:nvPr/>
        </p:nvCxnSpPr>
        <p:spPr bwMode="auto">
          <a:xfrm flipH="1">
            <a:off x="4038600" y="3886200"/>
            <a:ext cx="3175" cy="304800"/>
          </a:xfrm>
          <a:prstGeom prst="straightConnector1">
            <a:avLst/>
          </a:prstGeom>
          <a:noFill/>
          <a:ln w="9525">
            <a:solidFill>
              <a:schemeClr val="tx1"/>
            </a:solidFill>
            <a:round/>
            <a:headEnd/>
            <a:tailEnd type="triangle" w="med" len="med"/>
          </a:ln>
          <a:effectLst/>
        </p:spPr>
      </p:cxnSp>
      <p:cxnSp>
        <p:nvCxnSpPr>
          <p:cNvPr id="437631" name="AutoShape 383"/>
          <p:cNvCxnSpPr>
            <a:cxnSpLocks noChangeShapeType="1"/>
            <a:stCxn id="437579" idx="2"/>
            <a:endCxn id="437624" idx="0"/>
          </p:cNvCxnSpPr>
          <p:nvPr/>
        </p:nvCxnSpPr>
        <p:spPr bwMode="auto">
          <a:xfrm flipH="1">
            <a:off x="4192588" y="3886200"/>
            <a:ext cx="3175" cy="304800"/>
          </a:xfrm>
          <a:prstGeom prst="straightConnector1">
            <a:avLst/>
          </a:prstGeom>
          <a:noFill/>
          <a:ln w="9525">
            <a:solidFill>
              <a:schemeClr val="tx1"/>
            </a:solidFill>
            <a:round/>
            <a:headEnd/>
            <a:tailEnd type="triangle" w="med" len="med"/>
          </a:ln>
          <a:effectLst/>
        </p:spPr>
      </p:cxnSp>
      <p:cxnSp>
        <p:nvCxnSpPr>
          <p:cNvPr id="437632" name="AutoShape 384"/>
          <p:cNvCxnSpPr>
            <a:cxnSpLocks noChangeShapeType="1"/>
            <a:stCxn id="437580" idx="2"/>
            <a:endCxn id="437625" idx="0"/>
          </p:cNvCxnSpPr>
          <p:nvPr/>
        </p:nvCxnSpPr>
        <p:spPr bwMode="auto">
          <a:xfrm flipH="1">
            <a:off x="4344988" y="3886200"/>
            <a:ext cx="3175" cy="304800"/>
          </a:xfrm>
          <a:prstGeom prst="straightConnector1">
            <a:avLst/>
          </a:prstGeom>
          <a:noFill/>
          <a:ln w="9525">
            <a:solidFill>
              <a:schemeClr val="tx1"/>
            </a:solidFill>
            <a:round/>
            <a:headEnd/>
            <a:tailEnd type="triangle" w="med" len="med"/>
          </a:ln>
          <a:effectLst/>
        </p:spPr>
      </p:cxnSp>
      <p:cxnSp>
        <p:nvCxnSpPr>
          <p:cNvPr id="437633" name="AutoShape 385"/>
          <p:cNvCxnSpPr>
            <a:cxnSpLocks noChangeShapeType="1"/>
            <a:stCxn id="437605" idx="2"/>
            <a:endCxn id="437626" idx="0"/>
          </p:cNvCxnSpPr>
          <p:nvPr/>
        </p:nvCxnSpPr>
        <p:spPr bwMode="auto">
          <a:xfrm flipH="1">
            <a:off x="4498975" y="3886200"/>
            <a:ext cx="3175" cy="304800"/>
          </a:xfrm>
          <a:prstGeom prst="straightConnector1">
            <a:avLst/>
          </a:prstGeom>
          <a:noFill/>
          <a:ln w="9525">
            <a:solidFill>
              <a:schemeClr val="tx1"/>
            </a:solidFill>
            <a:round/>
            <a:headEnd/>
            <a:tailEnd type="triangle" w="med" len="med"/>
          </a:ln>
          <a:effectLst/>
        </p:spPr>
      </p:cxnSp>
      <p:cxnSp>
        <p:nvCxnSpPr>
          <p:cNvPr id="437634" name="AutoShape 386"/>
          <p:cNvCxnSpPr>
            <a:cxnSpLocks noChangeShapeType="1"/>
            <a:stCxn id="437606" idx="2"/>
            <a:endCxn id="437627" idx="0"/>
          </p:cNvCxnSpPr>
          <p:nvPr/>
        </p:nvCxnSpPr>
        <p:spPr bwMode="auto">
          <a:xfrm flipH="1">
            <a:off x="4651375" y="3886200"/>
            <a:ext cx="3175" cy="304800"/>
          </a:xfrm>
          <a:prstGeom prst="straightConnector1">
            <a:avLst/>
          </a:prstGeom>
          <a:noFill/>
          <a:ln w="9525">
            <a:solidFill>
              <a:schemeClr val="tx1"/>
            </a:solidFill>
            <a:round/>
            <a:headEnd/>
            <a:tailEnd type="triangle" w="med" len="med"/>
          </a:ln>
          <a:effectLst/>
        </p:spPr>
      </p:cxnSp>
      <p:cxnSp>
        <p:nvCxnSpPr>
          <p:cNvPr id="437635" name="AutoShape 387"/>
          <p:cNvCxnSpPr>
            <a:cxnSpLocks noChangeShapeType="1"/>
            <a:stCxn id="437619" idx="2"/>
            <a:endCxn id="437628" idx="0"/>
          </p:cNvCxnSpPr>
          <p:nvPr/>
        </p:nvCxnSpPr>
        <p:spPr bwMode="auto">
          <a:xfrm flipH="1">
            <a:off x="4800600" y="3886200"/>
            <a:ext cx="3175" cy="304800"/>
          </a:xfrm>
          <a:prstGeom prst="straightConnector1">
            <a:avLst/>
          </a:prstGeom>
          <a:noFill/>
          <a:ln w="9525">
            <a:solidFill>
              <a:schemeClr val="tx1"/>
            </a:solidFill>
            <a:round/>
            <a:headEnd/>
            <a:tailEnd type="triangle" w="med" len="med"/>
          </a:ln>
          <a:effectLst/>
        </p:spPr>
      </p:cxnSp>
      <p:cxnSp>
        <p:nvCxnSpPr>
          <p:cNvPr id="437636" name="AutoShape 388"/>
          <p:cNvCxnSpPr>
            <a:cxnSpLocks noChangeShapeType="1"/>
            <a:stCxn id="437528" idx="2"/>
            <a:endCxn id="437621" idx="0"/>
          </p:cNvCxnSpPr>
          <p:nvPr/>
        </p:nvCxnSpPr>
        <p:spPr bwMode="auto">
          <a:xfrm flipH="1">
            <a:off x="4954588" y="3886200"/>
            <a:ext cx="1587" cy="304800"/>
          </a:xfrm>
          <a:prstGeom prst="straightConnector1">
            <a:avLst/>
          </a:prstGeom>
          <a:noFill/>
          <a:ln w="9525">
            <a:solidFill>
              <a:schemeClr val="tx1"/>
            </a:solidFill>
            <a:round/>
            <a:headEnd/>
            <a:tailEnd type="triangle" w="med" len="med"/>
          </a:ln>
          <a:effectLst/>
        </p:spPr>
      </p:cxnSp>
      <p:sp>
        <p:nvSpPr>
          <p:cNvPr id="437637" name="Rectangle 389"/>
          <p:cNvSpPr>
            <a:spLocks noChangeArrowheads="1"/>
          </p:cNvSpPr>
          <p:nvPr/>
        </p:nvSpPr>
        <p:spPr bwMode="auto">
          <a:xfrm>
            <a:off x="5032375" y="3733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638" name="Rectangle 390"/>
          <p:cNvSpPr>
            <a:spLocks noChangeArrowheads="1"/>
          </p:cNvSpPr>
          <p:nvPr/>
        </p:nvSpPr>
        <p:spPr bwMode="auto">
          <a:xfrm>
            <a:off x="5030788" y="4191000"/>
            <a:ext cx="152400" cy="152400"/>
          </a:xfrm>
          <a:prstGeom prst="rect">
            <a:avLst/>
          </a:prstGeom>
          <a:noFill/>
          <a:ln w="9525" algn="ctr">
            <a:noFill/>
            <a:miter lim="800000"/>
            <a:headEnd/>
            <a:tailEnd/>
          </a:ln>
          <a:effectLst/>
        </p:spPr>
        <p:txBody>
          <a:bodyPr wrap="none" anchor="ctr"/>
          <a:lstStyle/>
          <a:p>
            <a:endParaRPr lang="en-US"/>
          </a:p>
        </p:txBody>
      </p:sp>
      <p:cxnSp>
        <p:nvCxnSpPr>
          <p:cNvPr id="437639" name="AutoShape 391"/>
          <p:cNvCxnSpPr>
            <a:cxnSpLocks noChangeShapeType="1"/>
            <a:stCxn id="437637" idx="2"/>
            <a:endCxn id="437638" idx="0"/>
          </p:cNvCxnSpPr>
          <p:nvPr/>
        </p:nvCxnSpPr>
        <p:spPr bwMode="auto">
          <a:xfrm flipH="1">
            <a:off x="5106988" y="3886200"/>
            <a:ext cx="1587" cy="304800"/>
          </a:xfrm>
          <a:prstGeom prst="straightConnector1">
            <a:avLst/>
          </a:prstGeom>
          <a:noFill/>
          <a:ln w="9525">
            <a:solidFill>
              <a:schemeClr val="tx1"/>
            </a:solidFill>
            <a:round/>
            <a:headEnd/>
            <a:tailEnd type="triangle" w="med" len="med"/>
          </a:ln>
          <a:effectLst/>
        </p:spPr>
      </p:cxnSp>
      <p:sp>
        <p:nvSpPr>
          <p:cNvPr id="437640" name="Rectangle 392"/>
          <p:cNvSpPr>
            <a:spLocks noChangeArrowheads="1"/>
          </p:cNvSpPr>
          <p:nvPr/>
        </p:nvSpPr>
        <p:spPr bwMode="auto">
          <a:xfrm>
            <a:off x="5184775" y="3733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641" name="Rectangle 393"/>
          <p:cNvSpPr>
            <a:spLocks noChangeArrowheads="1"/>
          </p:cNvSpPr>
          <p:nvPr/>
        </p:nvSpPr>
        <p:spPr bwMode="auto">
          <a:xfrm>
            <a:off x="5183188" y="4191000"/>
            <a:ext cx="152400" cy="152400"/>
          </a:xfrm>
          <a:prstGeom prst="rect">
            <a:avLst/>
          </a:prstGeom>
          <a:noFill/>
          <a:ln w="9525" algn="ctr">
            <a:noFill/>
            <a:miter lim="800000"/>
            <a:headEnd/>
            <a:tailEnd/>
          </a:ln>
          <a:effectLst/>
        </p:spPr>
        <p:txBody>
          <a:bodyPr wrap="none" anchor="ctr"/>
          <a:lstStyle/>
          <a:p>
            <a:endParaRPr lang="en-US"/>
          </a:p>
        </p:txBody>
      </p:sp>
      <p:cxnSp>
        <p:nvCxnSpPr>
          <p:cNvPr id="437642" name="AutoShape 394"/>
          <p:cNvCxnSpPr>
            <a:cxnSpLocks noChangeShapeType="1"/>
            <a:stCxn id="437640" idx="2"/>
            <a:endCxn id="437641" idx="0"/>
          </p:cNvCxnSpPr>
          <p:nvPr/>
        </p:nvCxnSpPr>
        <p:spPr bwMode="auto">
          <a:xfrm flipH="1">
            <a:off x="5259388" y="3886200"/>
            <a:ext cx="1587" cy="304800"/>
          </a:xfrm>
          <a:prstGeom prst="straightConnector1">
            <a:avLst/>
          </a:prstGeom>
          <a:noFill/>
          <a:ln w="9525">
            <a:solidFill>
              <a:schemeClr val="tx1"/>
            </a:solidFill>
            <a:round/>
            <a:headEnd/>
            <a:tailEnd type="triangle" w="med" len="med"/>
          </a:ln>
          <a:effectLst/>
        </p:spPr>
      </p:cxnSp>
      <p:sp>
        <p:nvSpPr>
          <p:cNvPr id="437643" name="Rectangle 395"/>
          <p:cNvSpPr>
            <a:spLocks noChangeArrowheads="1"/>
          </p:cNvSpPr>
          <p:nvPr/>
        </p:nvSpPr>
        <p:spPr bwMode="auto">
          <a:xfrm>
            <a:off x="5337175" y="3733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644" name="Rectangle 396"/>
          <p:cNvSpPr>
            <a:spLocks noChangeArrowheads="1"/>
          </p:cNvSpPr>
          <p:nvPr/>
        </p:nvSpPr>
        <p:spPr bwMode="auto">
          <a:xfrm>
            <a:off x="5335588" y="4191000"/>
            <a:ext cx="152400" cy="152400"/>
          </a:xfrm>
          <a:prstGeom prst="rect">
            <a:avLst/>
          </a:prstGeom>
          <a:noFill/>
          <a:ln w="9525" algn="ctr">
            <a:noFill/>
            <a:miter lim="800000"/>
            <a:headEnd/>
            <a:tailEnd/>
          </a:ln>
          <a:effectLst/>
        </p:spPr>
        <p:txBody>
          <a:bodyPr wrap="none" anchor="ctr"/>
          <a:lstStyle/>
          <a:p>
            <a:endParaRPr lang="en-US"/>
          </a:p>
        </p:txBody>
      </p:sp>
      <p:cxnSp>
        <p:nvCxnSpPr>
          <p:cNvPr id="437645" name="AutoShape 397"/>
          <p:cNvCxnSpPr>
            <a:cxnSpLocks noChangeShapeType="1"/>
            <a:stCxn id="437643" idx="2"/>
            <a:endCxn id="437644" idx="0"/>
          </p:cNvCxnSpPr>
          <p:nvPr/>
        </p:nvCxnSpPr>
        <p:spPr bwMode="auto">
          <a:xfrm flipH="1">
            <a:off x="5411788" y="3886200"/>
            <a:ext cx="1587" cy="304800"/>
          </a:xfrm>
          <a:prstGeom prst="straightConnector1">
            <a:avLst/>
          </a:prstGeom>
          <a:noFill/>
          <a:ln w="9525">
            <a:solidFill>
              <a:schemeClr val="tx1"/>
            </a:solidFill>
            <a:round/>
            <a:headEnd/>
            <a:tailEnd type="triangle" w="med" len="med"/>
          </a:ln>
          <a:effectLst/>
        </p:spPr>
      </p:cxnSp>
      <p:sp>
        <p:nvSpPr>
          <p:cNvPr id="437646" name="Rectangle 398"/>
          <p:cNvSpPr>
            <a:spLocks noChangeArrowheads="1"/>
          </p:cNvSpPr>
          <p:nvPr/>
        </p:nvSpPr>
        <p:spPr bwMode="auto">
          <a:xfrm>
            <a:off x="5489575" y="3733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647" name="Rectangle 399"/>
          <p:cNvSpPr>
            <a:spLocks noChangeArrowheads="1"/>
          </p:cNvSpPr>
          <p:nvPr/>
        </p:nvSpPr>
        <p:spPr bwMode="auto">
          <a:xfrm>
            <a:off x="5487988" y="4191000"/>
            <a:ext cx="152400" cy="152400"/>
          </a:xfrm>
          <a:prstGeom prst="rect">
            <a:avLst/>
          </a:prstGeom>
          <a:noFill/>
          <a:ln w="9525" algn="ctr">
            <a:noFill/>
            <a:miter lim="800000"/>
            <a:headEnd/>
            <a:tailEnd/>
          </a:ln>
          <a:effectLst/>
        </p:spPr>
        <p:txBody>
          <a:bodyPr wrap="none" anchor="ctr"/>
          <a:lstStyle/>
          <a:p>
            <a:endParaRPr lang="en-US"/>
          </a:p>
        </p:txBody>
      </p:sp>
      <p:cxnSp>
        <p:nvCxnSpPr>
          <p:cNvPr id="437648" name="AutoShape 400"/>
          <p:cNvCxnSpPr>
            <a:cxnSpLocks noChangeShapeType="1"/>
            <a:stCxn id="437646" idx="2"/>
            <a:endCxn id="437647" idx="0"/>
          </p:cNvCxnSpPr>
          <p:nvPr/>
        </p:nvCxnSpPr>
        <p:spPr bwMode="auto">
          <a:xfrm flipH="1">
            <a:off x="5564188" y="3886200"/>
            <a:ext cx="1587" cy="304800"/>
          </a:xfrm>
          <a:prstGeom prst="straightConnector1">
            <a:avLst/>
          </a:prstGeom>
          <a:noFill/>
          <a:ln w="9525">
            <a:solidFill>
              <a:schemeClr val="tx1"/>
            </a:solidFill>
            <a:round/>
            <a:headEnd/>
            <a:tailEnd type="triangle" w="med" len="med"/>
          </a:ln>
          <a:effectLst/>
        </p:spPr>
      </p:cxnSp>
      <p:sp>
        <p:nvSpPr>
          <p:cNvPr id="437649" name="Rectangle 401"/>
          <p:cNvSpPr>
            <a:spLocks noChangeArrowheads="1"/>
          </p:cNvSpPr>
          <p:nvPr/>
        </p:nvSpPr>
        <p:spPr bwMode="auto">
          <a:xfrm>
            <a:off x="5641975" y="3733800"/>
            <a:ext cx="152400" cy="1524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437650" name="Rectangle 402"/>
          <p:cNvSpPr>
            <a:spLocks noChangeArrowheads="1"/>
          </p:cNvSpPr>
          <p:nvPr/>
        </p:nvSpPr>
        <p:spPr bwMode="auto">
          <a:xfrm>
            <a:off x="5640388" y="4191000"/>
            <a:ext cx="152400" cy="152400"/>
          </a:xfrm>
          <a:prstGeom prst="rect">
            <a:avLst/>
          </a:prstGeom>
          <a:noFill/>
          <a:ln w="9525" algn="ctr">
            <a:noFill/>
            <a:miter lim="800000"/>
            <a:headEnd/>
            <a:tailEnd/>
          </a:ln>
          <a:effectLst/>
        </p:spPr>
        <p:txBody>
          <a:bodyPr wrap="none" anchor="ctr"/>
          <a:lstStyle/>
          <a:p>
            <a:endParaRPr lang="en-US"/>
          </a:p>
        </p:txBody>
      </p:sp>
      <p:cxnSp>
        <p:nvCxnSpPr>
          <p:cNvPr id="437651" name="AutoShape 403"/>
          <p:cNvCxnSpPr>
            <a:cxnSpLocks noChangeShapeType="1"/>
            <a:stCxn id="437649" idx="2"/>
            <a:endCxn id="437650" idx="0"/>
          </p:cNvCxnSpPr>
          <p:nvPr/>
        </p:nvCxnSpPr>
        <p:spPr bwMode="auto">
          <a:xfrm flipH="1">
            <a:off x="5716588" y="3886200"/>
            <a:ext cx="1587" cy="304800"/>
          </a:xfrm>
          <a:prstGeom prst="straightConnector1">
            <a:avLst/>
          </a:prstGeom>
          <a:noFill/>
          <a:ln w="9525">
            <a:solidFill>
              <a:schemeClr val="tx1"/>
            </a:solidFill>
            <a:round/>
            <a:headEnd/>
            <a:tailEnd type="triangle" w="med" len="med"/>
          </a:ln>
          <a:effectLst/>
        </p:spPr>
      </p:cxnSp>
      <p:sp>
        <p:nvSpPr>
          <p:cNvPr id="437652" name="Rectangle 404"/>
          <p:cNvSpPr>
            <a:spLocks noChangeArrowheads="1"/>
          </p:cNvSpPr>
          <p:nvPr/>
        </p:nvSpPr>
        <p:spPr bwMode="auto">
          <a:xfrm>
            <a:off x="3811588" y="4191000"/>
            <a:ext cx="1981200" cy="990600"/>
          </a:xfrm>
          <a:prstGeom prst="rect">
            <a:avLst/>
          </a:prstGeom>
          <a:noFill/>
          <a:ln w="9525" algn="ctr">
            <a:solidFill>
              <a:schemeClr val="tx1"/>
            </a:solidFill>
            <a:miter lim="800000"/>
            <a:headEnd/>
            <a:tailEnd/>
          </a:ln>
          <a:effectLst/>
        </p:spPr>
        <p:txBody>
          <a:bodyPr wrap="none" anchor="ctr"/>
          <a:lstStyle/>
          <a:p>
            <a:r>
              <a:rPr lang="en-US"/>
              <a:t>Logic</a:t>
            </a:r>
          </a:p>
        </p:txBody>
      </p:sp>
      <p:sp>
        <p:nvSpPr>
          <p:cNvPr id="437653" name="Rectangle 405"/>
          <p:cNvSpPr>
            <a:spLocks noChangeArrowheads="1"/>
          </p:cNvSpPr>
          <p:nvPr/>
        </p:nvSpPr>
        <p:spPr bwMode="auto">
          <a:xfrm>
            <a:off x="35067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54" name="AutoShape 406"/>
          <p:cNvCxnSpPr>
            <a:cxnSpLocks noChangeShapeType="1"/>
          </p:cNvCxnSpPr>
          <p:nvPr/>
        </p:nvCxnSpPr>
        <p:spPr bwMode="auto">
          <a:xfrm>
            <a:off x="3582988" y="3886200"/>
            <a:ext cx="0" cy="1905000"/>
          </a:xfrm>
          <a:prstGeom prst="straightConnector1">
            <a:avLst/>
          </a:prstGeom>
          <a:noFill/>
          <a:ln w="9525">
            <a:solidFill>
              <a:schemeClr val="tx1"/>
            </a:solidFill>
            <a:round/>
            <a:headEnd/>
            <a:tailEnd type="triangle" w="med" len="med"/>
          </a:ln>
          <a:effectLst/>
        </p:spPr>
      </p:cxnSp>
      <p:sp>
        <p:nvSpPr>
          <p:cNvPr id="437655" name="Rectangle 407"/>
          <p:cNvSpPr>
            <a:spLocks noChangeArrowheads="1"/>
          </p:cNvSpPr>
          <p:nvPr/>
        </p:nvSpPr>
        <p:spPr bwMode="auto">
          <a:xfrm>
            <a:off x="33543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56" name="AutoShape 408"/>
          <p:cNvCxnSpPr>
            <a:cxnSpLocks noChangeShapeType="1"/>
          </p:cNvCxnSpPr>
          <p:nvPr/>
        </p:nvCxnSpPr>
        <p:spPr bwMode="auto">
          <a:xfrm>
            <a:off x="3430588" y="3886200"/>
            <a:ext cx="0" cy="1905000"/>
          </a:xfrm>
          <a:prstGeom prst="straightConnector1">
            <a:avLst/>
          </a:prstGeom>
          <a:noFill/>
          <a:ln w="9525">
            <a:solidFill>
              <a:schemeClr val="tx1"/>
            </a:solidFill>
            <a:round/>
            <a:headEnd/>
            <a:tailEnd type="triangle" w="med" len="med"/>
          </a:ln>
          <a:effectLst/>
        </p:spPr>
      </p:cxnSp>
      <p:sp>
        <p:nvSpPr>
          <p:cNvPr id="437657" name="Rectangle 409"/>
          <p:cNvSpPr>
            <a:spLocks noChangeArrowheads="1"/>
          </p:cNvSpPr>
          <p:nvPr/>
        </p:nvSpPr>
        <p:spPr bwMode="auto">
          <a:xfrm>
            <a:off x="32019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58" name="AutoShape 410"/>
          <p:cNvCxnSpPr>
            <a:cxnSpLocks noChangeShapeType="1"/>
          </p:cNvCxnSpPr>
          <p:nvPr/>
        </p:nvCxnSpPr>
        <p:spPr bwMode="auto">
          <a:xfrm>
            <a:off x="3278188" y="3886200"/>
            <a:ext cx="0" cy="1905000"/>
          </a:xfrm>
          <a:prstGeom prst="straightConnector1">
            <a:avLst/>
          </a:prstGeom>
          <a:noFill/>
          <a:ln w="9525">
            <a:solidFill>
              <a:schemeClr val="tx1"/>
            </a:solidFill>
            <a:round/>
            <a:headEnd/>
            <a:tailEnd type="triangle" w="med" len="med"/>
          </a:ln>
          <a:effectLst/>
        </p:spPr>
      </p:cxnSp>
      <p:sp>
        <p:nvSpPr>
          <p:cNvPr id="437659" name="Rectangle 411"/>
          <p:cNvSpPr>
            <a:spLocks noChangeArrowheads="1"/>
          </p:cNvSpPr>
          <p:nvPr/>
        </p:nvSpPr>
        <p:spPr bwMode="auto">
          <a:xfrm>
            <a:off x="30495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60" name="AutoShape 412"/>
          <p:cNvCxnSpPr>
            <a:cxnSpLocks noChangeShapeType="1"/>
          </p:cNvCxnSpPr>
          <p:nvPr/>
        </p:nvCxnSpPr>
        <p:spPr bwMode="auto">
          <a:xfrm>
            <a:off x="3125788" y="3886200"/>
            <a:ext cx="0" cy="1905000"/>
          </a:xfrm>
          <a:prstGeom prst="straightConnector1">
            <a:avLst/>
          </a:prstGeom>
          <a:noFill/>
          <a:ln w="9525">
            <a:solidFill>
              <a:schemeClr val="tx1"/>
            </a:solidFill>
            <a:round/>
            <a:headEnd/>
            <a:tailEnd type="triangle" w="med" len="med"/>
          </a:ln>
          <a:effectLst/>
        </p:spPr>
      </p:cxnSp>
      <p:sp>
        <p:nvSpPr>
          <p:cNvPr id="437661" name="Rectangle 413"/>
          <p:cNvSpPr>
            <a:spLocks noChangeArrowheads="1"/>
          </p:cNvSpPr>
          <p:nvPr/>
        </p:nvSpPr>
        <p:spPr bwMode="auto">
          <a:xfrm>
            <a:off x="28971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62" name="AutoShape 414"/>
          <p:cNvCxnSpPr>
            <a:cxnSpLocks noChangeShapeType="1"/>
          </p:cNvCxnSpPr>
          <p:nvPr/>
        </p:nvCxnSpPr>
        <p:spPr bwMode="auto">
          <a:xfrm>
            <a:off x="2973388" y="3886200"/>
            <a:ext cx="0" cy="1905000"/>
          </a:xfrm>
          <a:prstGeom prst="straightConnector1">
            <a:avLst/>
          </a:prstGeom>
          <a:noFill/>
          <a:ln w="9525">
            <a:solidFill>
              <a:schemeClr val="tx1"/>
            </a:solidFill>
            <a:round/>
            <a:headEnd/>
            <a:tailEnd type="triangle" w="med" len="med"/>
          </a:ln>
          <a:effectLst/>
        </p:spPr>
      </p:cxnSp>
      <p:sp>
        <p:nvSpPr>
          <p:cNvPr id="437663" name="Rectangle 415"/>
          <p:cNvSpPr>
            <a:spLocks noChangeArrowheads="1"/>
          </p:cNvSpPr>
          <p:nvPr/>
        </p:nvSpPr>
        <p:spPr bwMode="auto">
          <a:xfrm>
            <a:off x="27447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64" name="AutoShape 416"/>
          <p:cNvCxnSpPr>
            <a:cxnSpLocks noChangeShapeType="1"/>
          </p:cNvCxnSpPr>
          <p:nvPr/>
        </p:nvCxnSpPr>
        <p:spPr bwMode="auto">
          <a:xfrm>
            <a:off x="2820988" y="3886200"/>
            <a:ext cx="0" cy="1905000"/>
          </a:xfrm>
          <a:prstGeom prst="straightConnector1">
            <a:avLst/>
          </a:prstGeom>
          <a:noFill/>
          <a:ln w="9525">
            <a:solidFill>
              <a:schemeClr val="tx1"/>
            </a:solidFill>
            <a:round/>
            <a:headEnd/>
            <a:tailEnd type="triangle" w="med" len="med"/>
          </a:ln>
          <a:effectLst/>
        </p:spPr>
      </p:cxnSp>
      <p:sp>
        <p:nvSpPr>
          <p:cNvPr id="437665" name="Rectangle 417"/>
          <p:cNvSpPr>
            <a:spLocks noChangeArrowheads="1"/>
          </p:cNvSpPr>
          <p:nvPr/>
        </p:nvSpPr>
        <p:spPr bwMode="auto">
          <a:xfrm>
            <a:off x="25923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66" name="AutoShape 418"/>
          <p:cNvCxnSpPr>
            <a:cxnSpLocks noChangeShapeType="1"/>
          </p:cNvCxnSpPr>
          <p:nvPr/>
        </p:nvCxnSpPr>
        <p:spPr bwMode="auto">
          <a:xfrm>
            <a:off x="2668588" y="3886200"/>
            <a:ext cx="0" cy="1905000"/>
          </a:xfrm>
          <a:prstGeom prst="straightConnector1">
            <a:avLst/>
          </a:prstGeom>
          <a:noFill/>
          <a:ln w="9525">
            <a:solidFill>
              <a:schemeClr val="tx1"/>
            </a:solidFill>
            <a:round/>
            <a:headEnd/>
            <a:tailEnd type="triangle" w="med" len="med"/>
          </a:ln>
          <a:effectLst/>
        </p:spPr>
      </p:cxnSp>
      <p:sp>
        <p:nvSpPr>
          <p:cNvPr id="437667" name="Rectangle 419"/>
          <p:cNvSpPr>
            <a:spLocks noChangeArrowheads="1"/>
          </p:cNvSpPr>
          <p:nvPr/>
        </p:nvSpPr>
        <p:spPr bwMode="auto">
          <a:xfrm>
            <a:off x="24399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68" name="AutoShape 420"/>
          <p:cNvCxnSpPr>
            <a:cxnSpLocks noChangeShapeType="1"/>
          </p:cNvCxnSpPr>
          <p:nvPr/>
        </p:nvCxnSpPr>
        <p:spPr bwMode="auto">
          <a:xfrm>
            <a:off x="2516188" y="3886200"/>
            <a:ext cx="0" cy="1905000"/>
          </a:xfrm>
          <a:prstGeom prst="straightConnector1">
            <a:avLst/>
          </a:prstGeom>
          <a:noFill/>
          <a:ln w="9525">
            <a:solidFill>
              <a:schemeClr val="tx1"/>
            </a:solidFill>
            <a:round/>
            <a:headEnd/>
            <a:tailEnd type="triangle" w="med" len="med"/>
          </a:ln>
          <a:effectLst/>
        </p:spPr>
      </p:cxnSp>
      <p:sp>
        <p:nvSpPr>
          <p:cNvPr id="437669" name="Rectangle 421"/>
          <p:cNvSpPr>
            <a:spLocks noChangeArrowheads="1"/>
          </p:cNvSpPr>
          <p:nvPr/>
        </p:nvSpPr>
        <p:spPr bwMode="auto">
          <a:xfrm>
            <a:off x="22875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70" name="AutoShape 422"/>
          <p:cNvCxnSpPr>
            <a:cxnSpLocks noChangeShapeType="1"/>
          </p:cNvCxnSpPr>
          <p:nvPr/>
        </p:nvCxnSpPr>
        <p:spPr bwMode="auto">
          <a:xfrm>
            <a:off x="2363788" y="3886200"/>
            <a:ext cx="0" cy="1905000"/>
          </a:xfrm>
          <a:prstGeom prst="straightConnector1">
            <a:avLst/>
          </a:prstGeom>
          <a:noFill/>
          <a:ln w="9525">
            <a:solidFill>
              <a:schemeClr val="tx1"/>
            </a:solidFill>
            <a:round/>
            <a:headEnd/>
            <a:tailEnd type="triangle" w="med" len="med"/>
          </a:ln>
          <a:effectLst/>
        </p:spPr>
      </p:cxnSp>
      <p:sp>
        <p:nvSpPr>
          <p:cNvPr id="437671" name="Rectangle 423"/>
          <p:cNvSpPr>
            <a:spLocks noChangeArrowheads="1"/>
          </p:cNvSpPr>
          <p:nvPr/>
        </p:nvSpPr>
        <p:spPr bwMode="auto">
          <a:xfrm>
            <a:off x="21351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72" name="AutoShape 424"/>
          <p:cNvCxnSpPr>
            <a:cxnSpLocks noChangeShapeType="1"/>
          </p:cNvCxnSpPr>
          <p:nvPr/>
        </p:nvCxnSpPr>
        <p:spPr bwMode="auto">
          <a:xfrm>
            <a:off x="2211388" y="3886200"/>
            <a:ext cx="0" cy="1905000"/>
          </a:xfrm>
          <a:prstGeom prst="straightConnector1">
            <a:avLst/>
          </a:prstGeom>
          <a:noFill/>
          <a:ln w="9525">
            <a:solidFill>
              <a:schemeClr val="tx1"/>
            </a:solidFill>
            <a:round/>
            <a:headEnd/>
            <a:tailEnd type="triangle" w="med" len="med"/>
          </a:ln>
          <a:effectLst/>
        </p:spPr>
      </p:cxnSp>
      <p:sp>
        <p:nvSpPr>
          <p:cNvPr id="437673" name="Rectangle 425"/>
          <p:cNvSpPr>
            <a:spLocks noChangeArrowheads="1"/>
          </p:cNvSpPr>
          <p:nvPr/>
        </p:nvSpPr>
        <p:spPr bwMode="auto">
          <a:xfrm>
            <a:off x="19827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74" name="AutoShape 426"/>
          <p:cNvCxnSpPr>
            <a:cxnSpLocks noChangeShapeType="1"/>
          </p:cNvCxnSpPr>
          <p:nvPr/>
        </p:nvCxnSpPr>
        <p:spPr bwMode="auto">
          <a:xfrm>
            <a:off x="2058988" y="3886200"/>
            <a:ext cx="0" cy="1905000"/>
          </a:xfrm>
          <a:prstGeom prst="straightConnector1">
            <a:avLst/>
          </a:prstGeom>
          <a:noFill/>
          <a:ln w="9525">
            <a:solidFill>
              <a:schemeClr val="tx1"/>
            </a:solidFill>
            <a:round/>
            <a:headEnd/>
            <a:tailEnd type="triangle" w="med" len="med"/>
          </a:ln>
          <a:effectLst/>
        </p:spPr>
      </p:cxnSp>
      <p:sp>
        <p:nvSpPr>
          <p:cNvPr id="437675" name="Rectangle 427"/>
          <p:cNvSpPr>
            <a:spLocks noChangeArrowheads="1"/>
          </p:cNvSpPr>
          <p:nvPr/>
        </p:nvSpPr>
        <p:spPr bwMode="auto">
          <a:xfrm>
            <a:off x="18303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76" name="AutoShape 428"/>
          <p:cNvCxnSpPr>
            <a:cxnSpLocks noChangeShapeType="1"/>
          </p:cNvCxnSpPr>
          <p:nvPr/>
        </p:nvCxnSpPr>
        <p:spPr bwMode="auto">
          <a:xfrm>
            <a:off x="1906588" y="3886200"/>
            <a:ext cx="0" cy="1905000"/>
          </a:xfrm>
          <a:prstGeom prst="straightConnector1">
            <a:avLst/>
          </a:prstGeom>
          <a:noFill/>
          <a:ln w="9525">
            <a:solidFill>
              <a:schemeClr val="tx1"/>
            </a:solidFill>
            <a:round/>
            <a:headEnd/>
            <a:tailEnd type="triangle" w="med" len="med"/>
          </a:ln>
          <a:effectLst/>
        </p:spPr>
      </p:cxnSp>
      <p:sp>
        <p:nvSpPr>
          <p:cNvPr id="437677" name="Rectangle 429"/>
          <p:cNvSpPr>
            <a:spLocks noChangeArrowheads="1"/>
          </p:cNvSpPr>
          <p:nvPr/>
        </p:nvSpPr>
        <p:spPr bwMode="auto">
          <a:xfrm>
            <a:off x="16779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78" name="AutoShape 430"/>
          <p:cNvCxnSpPr>
            <a:cxnSpLocks noChangeShapeType="1"/>
          </p:cNvCxnSpPr>
          <p:nvPr/>
        </p:nvCxnSpPr>
        <p:spPr bwMode="auto">
          <a:xfrm>
            <a:off x="1754188" y="3886200"/>
            <a:ext cx="0" cy="1905000"/>
          </a:xfrm>
          <a:prstGeom prst="straightConnector1">
            <a:avLst/>
          </a:prstGeom>
          <a:noFill/>
          <a:ln w="9525">
            <a:solidFill>
              <a:schemeClr val="tx1"/>
            </a:solidFill>
            <a:round/>
            <a:headEnd/>
            <a:tailEnd type="triangle" w="med" len="med"/>
          </a:ln>
          <a:effectLst/>
        </p:spPr>
      </p:cxnSp>
      <p:sp>
        <p:nvSpPr>
          <p:cNvPr id="437679" name="Rectangle 431"/>
          <p:cNvSpPr>
            <a:spLocks noChangeArrowheads="1"/>
          </p:cNvSpPr>
          <p:nvPr/>
        </p:nvSpPr>
        <p:spPr bwMode="auto">
          <a:xfrm>
            <a:off x="15255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80" name="AutoShape 432"/>
          <p:cNvCxnSpPr>
            <a:cxnSpLocks noChangeShapeType="1"/>
          </p:cNvCxnSpPr>
          <p:nvPr/>
        </p:nvCxnSpPr>
        <p:spPr bwMode="auto">
          <a:xfrm>
            <a:off x="1601788" y="3886200"/>
            <a:ext cx="0" cy="1905000"/>
          </a:xfrm>
          <a:prstGeom prst="straightConnector1">
            <a:avLst/>
          </a:prstGeom>
          <a:noFill/>
          <a:ln w="9525">
            <a:solidFill>
              <a:schemeClr val="tx1"/>
            </a:solidFill>
            <a:round/>
            <a:headEnd/>
            <a:tailEnd type="triangle" w="med" len="med"/>
          </a:ln>
          <a:effectLst/>
        </p:spPr>
      </p:cxnSp>
      <p:sp>
        <p:nvSpPr>
          <p:cNvPr id="437681" name="Rectangle 433"/>
          <p:cNvSpPr>
            <a:spLocks noChangeArrowheads="1"/>
          </p:cNvSpPr>
          <p:nvPr/>
        </p:nvSpPr>
        <p:spPr bwMode="auto">
          <a:xfrm>
            <a:off x="13731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82" name="AutoShape 434"/>
          <p:cNvCxnSpPr>
            <a:cxnSpLocks noChangeShapeType="1"/>
          </p:cNvCxnSpPr>
          <p:nvPr/>
        </p:nvCxnSpPr>
        <p:spPr bwMode="auto">
          <a:xfrm>
            <a:off x="1449388" y="3886200"/>
            <a:ext cx="0" cy="1905000"/>
          </a:xfrm>
          <a:prstGeom prst="straightConnector1">
            <a:avLst/>
          </a:prstGeom>
          <a:noFill/>
          <a:ln w="9525">
            <a:solidFill>
              <a:schemeClr val="tx1"/>
            </a:solidFill>
            <a:round/>
            <a:headEnd/>
            <a:tailEnd type="triangle" w="med" len="med"/>
          </a:ln>
          <a:effectLst/>
        </p:spPr>
      </p:cxnSp>
      <p:sp>
        <p:nvSpPr>
          <p:cNvPr id="437683" name="Rectangle 435"/>
          <p:cNvSpPr>
            <a:spLocks noChangeArrowheads="1"/>
          </p:cNvSpPr>
          <p:nvPr/>
        </p:nvSpPr>
        <p:spPr bwMode="auto">
          <a:xfrm>
            <a:off x="1220788" y="3733800"/>
            <a:ext cx="152400" cy="152400"/>
          </a:xfrm>
          <a:prstGeom prst="rect">
            <a:avLst/>
          </a:prstGeom>
          <a:noFill/>
          <a:ln w="9525" algn="ctr">
            <a:solidFill>
              <a:schemeClr val="tx1"/>
            </a:solidFill>
            <a:miter lim="800000"/>
            <a:headEnd/>
            <a:tailEnd/>
          </a:ln>
          <a:effectLst/>
        </p:spPr>
        <p:txBody>
          <a:bodyPr wrap="none" anchor="ctr"/>
          <a:lstStyle/>
          <a:p>
            <a:endParaRPr lang="en-US"/>
          </a:p>
        </p:txBody>
      </p:sp>
      <p:cxnSp>
        <p:nvCxnSpPr>
          <p:cNvPr id="437684" name="AutoShape 436"/>
          <p:cNvCxnSpPr>
            <a:cxnSpLocks noChangeShapeType="1"/>
          </p:cNvCxnSpPr>
          <p:nvPr/>
        </p:nvCxnSpPr>
        <p:spPr bwMode="auto">
          <a:xfrm>
            <a:off x="1296988" y="3886200"/>
            <a:ext cx="0" cy="1905000"/>
          </a:xfrm>
          <a:prstGeom prst="straightConnector1">
            <a:avLst/>
          </a:prstGeom>
          <a:noFill/>
          <a:ln w="9525">
            <a:solidFill>
              <a:schemeClr val="tx1"/>
            </a:solidFill>
            <a:round/>
            <a:headEnd/>
            <a:tailEnd type="triangle" w="med" len="med"/>
          </a:ln>
          <a:effectLst/>
        </p:spPr>
      </p:cxnSp>
      <p:sp>
        <p:nvSpPr>
          <p:cNvPr id="437685" name="Rectangle 437"/>
          <p:cNvSpPr>
            <a:spLocks noChangeArrowheads="1"/>
          </p:cNvSpPr>
          <p:nvPr/>
        </p:nvSpPr>
        <p:spPr bwMode="auto">
          <a:xfrm>
            <a:off x="4878388" y="5029200"/>
            <a:ext cx="152400" cy="152400"/>
          </a:xfrm>
          <a:prstGeom prst="rect">
            <a:avLst/>
          </a:prstGeom>
          <a:noFill/>
          <a:ln w="9525" algn="ctr">
            <a:noFill/>
            <a:miter lim="800000"/>
            <a:headEnd/>
            <a:tailEnd/>
          </a:ln>
          <a:effectLst/>
        </p:spPr>
        <p:txBody>
          <a:bodyPr wrap="none" anchor="ctr"/>
          <a:lstStyle/>
          <a:p>
            <a:endParaRPr lang="en-US"/>
          </a:p>
        </p:txBody>
      </p:sp>
      <p:sp>
        <p:nvSpPr>
          <p:cNvPr id="437686" name="Rectangle 438"/>
          <p:cNvSpPr>
            <a:spLocks noChangeArrowheads="1"/>
          </p:cNvSpPr>
          <p:nvPr/>
        </p:nvSpPr>
        <p:spPr bwMode="auto">
          <a:xfrm>
            <a:off x="5030788" y="5029200"/>
            <a:ext cx="152400" cy="152400"/>
          </a:xfrm>
          <a:prstGeom prst="rect">
            <a:avLst/>
          </a:prstGeom>
          <a:noFill/>
          <a:ln w="9525" algn="ctr">
            <a:noFill/>
            <a:miter lim="800000"/>
            <a:headEnd/>
            <a:tailEnd/>
          </a:ln>
          <a:effectLst/>
        </p:spPr>
        <p:txBody>
          <a:bodyPr wrap="none" anchor="ctr"/>
          <a:lstStyle/>
          <a:p>
            <a:endParaRPr lang="en-US"/>
          </a:p>
        </p:txBody>
      </p:sp>
      <p:cxnSp>
        <p:nvCxnSpPr>
          <p:cNvPr id="437687" name="AutoShape 439"/>
          <p:cNvCxnSpPr>
            <a:cxnSpLocks noChangeShapeType="1"/>
            <a:endCxn id="437686" idx="2"/>
          </p:cNvCxnSpPr>
          <p:nvPr/>
        </p:nvCxnSpPr>
        <p:spPr bwMode="auto">
          <a:xfrm flipV="1">
            <a:off x="5106988" y="5181600"/>
            <a:ext cx="0" cy="609600"/>
          </a:xfrm>
          <a:prstGeom prst="straightConnector1">
            <a:avLst/>
          </a:prstGeom>
          <a:noFill/>
          <a:ln w="9525">
            <a:solidFill>
              <a:schemeClr val="tx1"/>
            </a:solidFill>
            <a:round/>
            <a:headEnd/>
            <a:tailEnd type="triangle" w="med" len="med"/>
          </a:ln>
          <a:effectLst/>
        </p:spPr>
      </p:cxnSp>
      <p:sp>
        <p:nvSpPr>
          <p:cNvPr id="437688" name="Rectangle 440"/>
          <p:cNvSpPr>
            <a:spLocks noChangeArrowheads="1"/>
          </p:cNvSpPr>
          <p:nvPr/>
        </p:nvSpPr>
        <p:spPr bwMode="auto">
          <a:xfrm>
            <a:off x="5183188" y="5029200"/>
            <a:ext cx="152400" cy="152400"/>
          </a:xfrm>
          <a:prstGeom prst="rect">
            <a:avLst/>
          </a:prstGeom>
          <a:noFill/>
          <a:ln w="9525" algn="ctr">
            <a:noFill/>
            <a:miter lim="800000"/>
            <a:headEnd/>
            <a:tailEnd/>
          </a:ln>
          <a:effectLst/>
        </p:spPr>
        <p:txBody>
          <a:bodyPr wrap="none" anchor="ctr"/>
          <a:lstStyle/>
          <a:p>
            <a:endParaRPr lang="en-US"/>
          </a:p>
        </p:txBody>
      </p:sp>
      <p:sp>
        <p:nvSpPr>
          <p:cNvPr id="437689" name="Rectangle 441"/>
          <p:cNvSpPr>
            <a:spLocks noChangeArrowheads="1"/>
          </p:cNvSpPr>
          <p:nvPr/>
        </p:nvSpPr>
        <p:spPr bwMode="auto">
          <a:xfrm>
            <a:off x="5335588" y="5029200"/>
            <a:ext cx="152400" cy="152400"/>
          </a:xfrm>
          <a:prstGeom prst="rect">
            <a:avLst/>
          </a:prstGeom>
          <a:noFill/>
          <a:ln w="9525" algn="ctr">
            <a:noFill/>
            <a:miter lim="800000"/>
            <a:headEnd/>
            <a:tailEnd/>
          </a:ln>
          <a:effectLst/>
        </p:spPr>
        <p:txBody>
          <a:bodyPr wrap="none" anchor="ctr"/>
          <a:lstStyle/>
          <a:p>
            <a:endParaRPr lang="en-US"/>
          </a:p>
        </p:txBody>
      </p:sp>
      <p:cxnSp>
        <p:nvCxnSpPr>
          <p:cNvPr id="437690" name="AutoShape 442"/>
          <p:cNvCxnSpPr>
            <a:cxnSpLocks noChangeShapeType="1"/>
            <a:endCxn id="437689" idx="2"/>
          </p:cNvCxnSpPr>
          <p:nvPr/>
        </p:nvCxnSpPr>
        <p:spPr bwMode="auto">
          <a:xfrm flipV="1">
            <a:off x="5411788" y="5181600"/>
            <a:ext cx="0" cy="609600"/>
          </a:xfrm>
          <a:prstGeom prst="straightConnector1">
            <a:avLst/>
          </a:prstGeom>
          <a:noFill/>
          <a:ln w="9525">
            <a:solidFill>
              <a:schemeClr val="tx1"/>
            </a:solidFill>
            <a:round/>
            <a:headEnd/>
            <a:tailEnd type="triangle" w="med" len="med"/>
          </a:ln>
          <a:effectLst/>
        </p:spPr>
      </p:cxnSp>
      <p:sp>
        <p:nvSpPr>
          <p:cNvPr id="437691" name="Rectangle 443"/>
          <p:cNvSpPr>
            <a:spLocks noChangeArrowheads="1"/>
          </p:cNvSpPr>
          <p:nvPr/>
        </p:nvSpPr>
        <p:spPr bwMode="auto">
          <a:xfrm>
            <a:off x="5487988" y="5029200"/>
            <a:ext cx="152400" cy="152400"/>
          </a:xfrm>
          <a:prstGeom prst="rect">
            <a:avLst/>
          </a:prstGeom>
          <a:noFill/>
          <a:ln w="9525" algn="ctr">
            <a:noFill/>
            <a:miter lim="800000"/>
            <a:headEnd/>
            <a:tailEnd/>
          </a:ln>
          <a:effectLst/>
        </p:spPr>
        <p:txBody>
          <a:bodyPr wrap="none" anchor="ctr"/>
          <a:lstStyle/>
          <a:p>
            <a:endParaRPr lang="en-US"/>
          </a:p>
        </p:txBody>
      </p:sp>
      <p:sp>
        <p:nvSpPr>
          <p:cNvPr id="437692" name="Rectangle 444"/>
          <p:cNvSpPr>
            <a:spLocks noChangeArrowheads="1"/>
          </p:cNvSpPr>
          <p:nvPr/>
        </p:nvSpPr>
        <p:spPr bwMode="auto">
          <a:xfrm>
            <a:off x="5640388" y="5029200"/>
            <a:ext cx="152400" cy="152400"/>
          </a:xfrm>
          <a:prstGeom prst="rect">
            <a:avLst/>
          </a:prstGeom>
          <a:noFill/>
          <a:ln w="9525" algn="ctr">
            <a:noFill/>
            <a:miter lim="800000"/>
            <a:headEnd/>
            <a:tailEnd/>
          </a:ln>
          <a:effectLst/>
        </p:spPr>
        <p:txBody>
          <a:bodyPr wrap="none" anchor="ctr"/>
          <a:lstStyle/>
          <a:p>
            <a:endParaRPr lang="en-US"/>
          </a:p>
        </p:txBody>
      </p:sp>
      <p:cxnSp>
        <p:nvCxnSpPr>
          <p:cNvPr id="437693" name="AutoShape 445"/>
          <p:cNvCxnSpPr>
            <a:cxnSpLocks noChangeShapeType="1"/>
            <a:endCxn id="437692" idx="2"/>
          </p:cNvCxnSpPr>
          <p:nvPr/>
        </p:nvCxnSpPr>
        <p:spPr bwMode="auto">
          <a:xfrm flipV="1">
            <a:off x="5716588" y="5181600"/>
            <a:ext cx="0" cy="609600"/>
          </a:xfrm>
          <a:prstGeom prst="straightConnector1">
            <a:avLst/>
          </a:prstGeom>
          <a:noFill/>
          <a:ln w="9525">
            <a:solidFill>
              <a:schemeClr val="tx1"/>
            </a:solidFill>
            <a:round/>
            <a:headEnd/>
            <a:tailEnd type="triangle" w="med" len="med"/>
          </a:ln>
          <a:effectLst/>
        </p:spPr>
      </p:cxnSp>
      <p:sp>
        <p:nvSpPr>
          <p:cNvPr id="437694" name="Rectangle 446"/>
          <p:cNvSpPr>
            <a:spLocks noChangeArrowheads="1"/>
          </p:cNvSpPr>
          <p:nvPr/>
        </p:nvSpPr>
        <p:spPr bwMode="auto">
          <a:xfrm>
            <a:off x="5792788" y="5029200"/>
            <a:ext cx="152400" cy="152400"/>
          </a:xfrm>
          <a:prstGeom prst="rect">
            <a:avLst/>
          </a:prstGeom>
          <a:noFill/>
          <a:ln w="9525" algn="ctr">
            <a:noFill/>
            <a:miter lim="800000"/>
            <a:headEnd/>
            <a:tailEnd/>
          </a:ln>
          <a:effectLst/>
        </p:spPr>
        <p:txBody>
          <a:bodyPr wrap="none" anchor="ctr"/>
          <a:lstStyle/>
          <a:p>
            <a:endParaRPr lang="en-US"/>
          </a:p>
        </p:txBody>
      </p:sp>
      <p:sp>
        <p:nvSpPr>
          <p:cNvPr id="437695" name="Rectangle 447"/>
          <p:cNvSpPr>
            <a:spLocks noChangeArrowheads="1"/>
          </p:cNvSpPr>
          <p:nvPr/>
        </p:nvSpPr>
        <p:spPr bwMode="auto">
          <a:xfrm>
            <a:off x="5945188" y="5029200"/>
            <a:ext cx="152400" cy="152400"/>
          </a:xfrm>
          <a:prstGeom prst="rect">
            <a:avLst/>
          </a:prstGeom>
          <a:noFill/>
          <a:ln w="9525" algn="ctr">
            <a:noFill/>
            <a:miter lim="800000"/>
            <a:headEnd/>
            <a:tailEnd/>
          </a:ln>
          <a:effectLst/>
        </p:spPr>
        <p:txBody>
          <a:bodyPr wrap="none" anchor="ctr"/>
          <a:lstStyle/>
          <a:p>
            <a:endParaRPr lang="en-US"/>
          </a:p>
        </p:txBody>
      </p:sp>
      <p:cxnSp>
        <p:nvCxnSpPr>
          <p:cNvPr id="437696" name="AutoShape 448"/>
          <p:cNvCxnSpPr>
            <a:cxnSpLocks noChangeShapeType="1"/>
            <a:stCxn id="437652" idx="3"/>
            <a:endCxn id="437620" idx="2"/>
          </p:cNvCxnSpPr>
          <p:nvPr/>
        </p:nvCxnSpPr>
        <p:spPr bwMode="auto">
          <a:xfrm flipV="1">
            <a:off x="5792788" y="4191000"/>
            <a:ext cx="685800" cy="495300"/>
          </a:xfrm>
          <a:prstGeom prst="bentConnector2">
            <a:avLst/>
          </a:prstGeom>
          <a:noFill/>
          <a:ln w="9525">
            <a:solidFill>
              <a:schemeClr val="tx1"/>
            </a:solidFill>
            <a:miter lim="800000"/>
            <a:headEnd/>
            <a:tailEnd type="triangle" w="med" len="med"/>
          </a:ln>
          <a:effectLst/>
        </p:spPr>
      </p:cxnSp>
      <p:cxnSp>
        <p:nvCxnSpPr>
          <p:cNvPr id="437697" name="AutoShape 449"/>
          <p:cNvCxnSpPr>
            <a:cxnSpLocks noChangeShapeType="1"/>
            <a:stCxn id="437620" idx="0"/>
            <a:endCxn id="437342" idx="3"/>
          </p:cNvCxnSpPr>
          <p:nvPr/>
        </p:nvCxnSpPr>
        <p:spPr bwMode="auto">
          <a:xfrm rot="5400000" flipH="1">
            <a:off x="5297488" y="2705100"/>
            <a:ext cx="1676400" cy="685800"/>
          </a:xfrm>
          <a:prstGeom prst="bentConnector2">
            <a:avLst/>
          </a:prstGeom>
          <a:noFill/>
          <a:ln w="9525">
            <a:solidFill>
              <a:schemeClr val="tx1"/>
            </a:solidFill>
            <a:miter lim="800000"/>
            <a:headEnd/>
            <a:tailEnd type="triangle" w="med" len="med"/>
          </a:ln>
          <a:effectLst/>
        </p:spPr>
      </p:cxnSp>
      <p:sp>
        <p:nvSpPr>
          <p:cNvPr id="437698" name="Text Box 450"/>
          <p:cNvSpPr txBox="1">
            <a:spLocks noChangeArrowheads="1"/>
          </p:cNvSpPr>
          <p:nvPr/>
        </p:nvSpPr>
        <p:spPr bwMode="auto">
          <a:xfrm>
            <a:off x="1220788" y="5754688"/>
            <a:ext cx="2422525" cy="457200"/>
          </a:xfrm>
          <a:prstGeom prst="rect">
            <a:avLst/>
          </a:prstGeom>
          <a:noFill/>
          <a:ln w="9525" algn="ctr">
            <a:noFill/>
            <a:miter lim="800000"/>
            <a:headEnd/>
            <a:tailEnd/>
          </a:ln>
          <a:effectLst/>
        </p:spPr>
        <p:txBody>
          <a:bodyPr wrap="none">
            <a:spAutoFit/>
          </a:bodyPr>
          <a:lstStyle/>
          <a:p>
            <a:r>
              <a:rPr lang="en-US"/>
              <a:t>Datapath control</a:t>
            </a:r>
          </a:p>
        </p:txBody>
      </p:sp>
      <p:sp>
        <p:nvSpPr>
          <p:cNvPr id="437699" name="Rectangle 451"/>
          <p:cNvSpPr>
            <a:spLocks noChangeArrowheads="1"/>
          </p:cNvSpPr>
          <p:nvPr/>
        </p:nvSpPr>
        <p:spPr bwMode="auto">
          <a:xfrm>
            <a:off x="4954588" y="5867400"/>
            <a:ext cx="304800" cy="304800"/>
          </a:xfrm>
          <a:prstGeom prst="rect">
            <a:avLst/>
          </a:prstGeom>
          <a:noFill/>
          <a:ln w="9525" algn="ctr">
            <a:solidFill>
              <a:schemeClr val="tx1"/>
            </a:solidFill>
            <a:miter lim="800000"/>
            <a:headEnd/>
            <a:tailEnd/>
          </a:ln>
          <a:effectLst/>
        </p:spPr>
        <p:txBody>
          <a:bodyPr wrap="none" anchor="ctr"/>
          <a:lstStyle/>
          <a:p>
            <a:r>
              <a:rPr lang="en-US"/>
              <a:t>n</a:t>
            </a:r>
          </a:p>
        </p:txBody>
      </p:sp>
      <p:sp>
        <p:nvSpPr>
          <p:cNvPr id="437700" name="Rectangle 452"/>
          <p:cNvSpPr>
            <a:spLocks noChangeArrowheads="1"/>
          </p:cNvSpPr>
          <p:nvPr/>
        </p:nvSpPr>
        <p:spPr bwMode="auto">
          <a:xfrm>
            <a:off x="5259388" y="5867400"/>
            <a:ext cx="304800" cy="304800"/>
          </a:xfrm>
          <a:prstGeom prst="rect">
            <a:avLst/>
          </a:prstGeom>
          <a:noFill/>
          <a:ln w="9525" algn="ctr">
            <a:solidFill>
              <a:schemeClr val="tx1"/>
            </a:solidFill>
            <a:miter lim="800000"/>
            <a:headEnd/>
            <a:tailEnd/>
          </a:ln>
          <a:effectLst/>
        </p:spPr>
        <p:txBody>
          <a:bodyPr wrap="none" anchor="ctr"/>
          <a:lstStyle/>
          <a:p>
            <a:r>
              <a:rPr lang="en-US"/>
              <a:t>p</a:t>
            </a:r>
          </a:p>
        </p:txBody>
      </p:sp>
      <p:sp>
        <p:nvSpPr>
          <p:cNvPr id="437701" name="Rectangle 453"/>
          <p:cNvSpPr>
            <a:spLocks noChangeArrowheads="1"/>
          </p:cNvSpPr>
          <p:nvPr/>
        </p:nvSpPr>
        <p:spPr bwMode="auto">
          <a:xfrm>
            <a:off x="5564188" y="5867400"/>
            <a:ext cx="304800" cy="304800"/>
          </a:xfrm>
          <a:prstGeom prst="rect">
            <a:avLst/>
          </a:prstGeom>
          <a:noFill/>
          <a:ln w="9525" algn="ctr">
            <a:solidFill>
              <a:schemeClr val="tx1"/>
            </a:solidFill>
            <a:miter lim="800000"/>
            <a:headEnd/>
            <a:tailEnd/>
          </a:ln>
          <a:effectLst/>
        </p:spPr>
        <p:txBody>
          <a:bodyPr wrap="none" anchor="ctr"/>
          <a:lstStyle/>
          <a:p>
            <a:r>
              <a:rPr lang="en-US"/>
              <a:t>z</a:t>
            </a:r>
          </a:p>
        </p:txBody>
      </p:sp>
      <p:sp>
        <p:nvSpPr>
          <p:cNvPr id="437702" name="Rectangle 454"/>
          <p:cNvSpPr>
            <a:spLocks noChangeArrowheads="1"/>
          </p:cNvSpPr>
          <p:nvPr/>
        </p:nvSpPr>
        <p:spPr bwMode="auto">
          <a:xfrm>
            <a:off x="3887788" y="5867400"/>
            <a:ext cx="838200" cy="304800"/>
          </a:xfrm>
          <a:prstGeom prst="rect">
            <a:avLst/>
          </a:prstGeom>
          <a:noFill/>
          <a:ln w="9525" algn="ctr">
            <a:solidFill>
              <a:schemeClr val="tx1"/>
            </a:solidFill>
            <a:miter lim="800000"/>
            <a:headEnd/>
            <a:tailEnd/>
          </a:ln>
          <a:effectLst/>
        </p:spPr>
        <p:txBody>
          <a:bodyPr wrap="none" anchor="ctr"/>
          <a:lstStyle/>
          <a:p>
            <a:r>
              <a:rPr lang="en-US" sz="2000"/>
              <a:t>IR</a:t>
            </a:r>
          </a:p>
        </p:txBody>
      </p:sp>
      <p:sp>
        <p:nvSpPr>
          <p:cNvPr id="437703" name="Line 455"/>
          <p:cNvSpPr>
            <a:spLocks noChangeShapeType="1"/>
          </p:cNvSpPr>
          <p:nvPr/>
        </p:nvSpPr>
        <p:spPr bwMode="auto">
          <a:xfrm flipV="1">
            <a:off x="4344988" y="5181600"/>
            <a:ext cx="0" cy="6096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437704" name="AutoShape 456"/>
          <p:cNvCxnSpPr>
            <a:cxnSpLocks noChangeShapeType="1"/>
            <a:stCxn id="437527" idx="2"/>
            <a:endCxn id="437702" idx="1"/>
          </p:cNvCxnSpPr>
          <p:nvPr/>
        </p:nvCxnSpPr>
        <p:spPr bwMode="auto">
          <a:xfrm rot="16200000" flipH="1">
            <a:off x="2744788" y="4876800"/>
            <a:ext cx="2133600" cy="152400"/>
          </a:xfrm>
          <a:prstGeom prst="bentConnector2">
            <a:avLst/>
          </a:prstGeom>
          <a:noFill/>
          <a:ln w="9525">
            <a:solidFill>
              <a:schemeClr val="tx1"/>
            </a:solidFill>
            <a:miter lim="800000"/>
            <a:headEnd/>
            <a:tailEnd type="triangle" w="med" len="med"/>
          </a:ln>
          <a:effectLst/>
        </p:spPr>
      </p:cxnSp>
      <p:sp>
        <p:nvSpPr>
          <p:cNvPr id="437705" name="Text Box 457"/>
          <p:cNvSpPr txBox="1">
            <a:spLocks noChangeArrowheads="1"/>
          </p:cNvSpPr>
          <p:nvPr/>
        </p:nvSpPr>
        <p:spPr bwMode="auto">
          <a:xfrm>
            <a:off x="5875338" y="5257800"/>
            <a:ext cx="3051175" cy="822325"/>
          </a:xfrm>
          <a:prstGeom prst="rect">
            <a:avLst/>
          </a:prstGeom>
          <a:noFill/>
          <a:ln w="9525" algn="ctr">
            <a:noFill/>
            <a:miter lim="800000"/>
            <a:headEnd/>
            <a:tailEnd/>
          </a:ln>
          <a:effectLst/>
        </p:spPr>
        <p:txBody>
          <a:bodyPr wrap="none">
            <a:spAutoFit/>
          </a:bodyPr>
          <a:lstStyle/>
          <a:p>
            <a:r>
              <a:rPr lang="en-US" i="1"/>
              <a:t>Is Logic needed?</a:t>
            </a:r>
          </a:p>
          <a:p>
            <a:r>
              <a:rPr lang="en-US" i="1"/>
              <a:t>Does logic need PC?</a:t>
            </a:r>
          </a:p>
        </p:txBody>
      </p:sp>
    </p:spTree>
    <p:extLst>
      <p:ext uri="{BB962C8B-B14F-4D97-AF65-F5344CB8AC3E}">
        <p14:creationId xmlns:p14="http://schemas.microsoft.com/office/powerpoint/2010/main" val="426759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t>Any Problems?</a:t>
            </a:r>
          </a:p>
        </p:txBody>
      </p:sp>
      <p:sp>
        <p:nvSpPr>
          <p:cNvPr id="2" name="Content Placeholder 1"/>
          <p:cNvSpPr>
            <a:spLocks noGrp="1"/>
          </p:cNvSpPr>
          <p:nvPr>
            <p:ph idx="1"/>
          </p:nvPr>
        </p:nvSpPr>
        <p:spPr/>
        <p:txBody>
          <a:bodyPr/>
          <a:lstStyle/>
          <a:p>
            <a:endParaRPr lang="en-US" dirty="0"/>
          </a:p>
        </p:txBody>
      </p:sp>
      <p:sp>
        <p:nvSpPr>
          <p:cNvPr id="151" name="Slide Number Placeholder 5"/>
          <p:cNvSpPr>
            <a:spLocks noGrp="1"/>
          </p:cNvSpPr>
          <p:nvPr>
            <p:ph type="sldNum" idx="12"/>
          </p:nvPr>
        </p:nvSpPr>
        <p:spPr/>
        <p:txBody>
          <a:bodyPr/>
          <a:lstStyle/>
          <a:p>
            <a:fld id="{D65CCD1A-2D9E-4963-B57D-4B2E3D5885A3}" type="slidenum">
              <a:rPr lang="en-US" altLang="en-US"/>
              <a:pPr/>
              <a:t>14</a:t>
            </a:fld>
            <a:endParaRPr lang="en-US" altLang="en-US"/>
          </a:p>
        </p:txBody>
      </p:sp>
      <p:sp>
        <p:nvSpPr>
          <p:cNvPr id="150"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grpSp>
        <p:nvGrpSpPr>
          <p:cNvPr id="439299" name="Group 3"/>
          <p:cNvGrpSpPr>
            <a:grpSpLocks/>
          </p:cNvGrpSpPr>
          <p:nvPr/>
        </p:nvGrpSpPr>
        <p:grpSpPr bwMode="auto">
          <a:xfrm>
            <a:off x="2286000" y="1752600"/>
            <a:ext cx="1219200" cy="457200"/>
            <a:chOff x="816" y="1488"/>
            <a:chExt cx="768" cy="288"/>
          </a:xfrm>
        </p:grpSpPr>
        <p:sp>
          <p:nvSpPr>
            <p:cNvPr id="439300" name="Rectangle 4"/>
            <p:cNvSpPr>
              <a:spLocks noChangeArrowheads="1"/>
            </p:cNvSpPr>
            <p:nvPr/>
          </p:nvSpPr>
          <p:spPr bwMode="auto">
            <a:xfrm>
              <a:off x="816" y="1488"/>
              <a:ext cx="768" cy="288"/>
            </a:xfrm>
            <a:prstGeom prst="rect">
              <a:avLst/>
            </a:prstGeom>
            <a:noFill/>
            <a:ln w="9525" algn="ctr">
              <a:solidFill>
                <a:schemeClr val="tx1"/>
              </a:solidFill>
              <a:miter lim="800000"/>
              <a:headEnd/>
              <a:tailEnd/>
            </a:ln>
            <a:effectLst/>
          </p:spPr>
          <p:txBody>
            <a:bodyPr wrap="none" anchor="ctr"/>
            <a:lstStyle/>
            <a:p>
              <a:r>
                <a:rPr lang="en-US" sz="1800"/>
                <a:t>0001</a:t>
              </a:r>
            </a:p>
          </p:txBody>
        </p:sp>
        <p:sp>
          <p:nvSpPr>
            <p:cNvPr id="439301" name="Line 5"/>
            <p:cNvSpPr>
              <a:spLocks noChangeShapeType="1"/>
            </p:cNvSpPr>
            <p:nvPr/>
          </p:nvSpPr>
          <p:spPr bwMode="auto">
            <a:xfrm>
              <a:off x="1008" y="1488"/>
              <a:ext cx="0" cy="48"/>
            </a:xfrm>
            <a:prstGeom prst="line">
              <a:avLst/>
            </a:prstGeom>
            <a:noFill/>
            <a:ln w="9525">
              <a:solidFill>
                <a:schemeClr val="tx1"/>
              </a:solidFill>
              <a:round/>
              <a:headEnd/>
              <a:tailEnd/>
            </a:ln>
            <a:effectLst/>
          </p:spPr>
          <p:txBody>
            <a:bodyPr wrap="none" anchor="ctr"/>
            <a:lstStyle/>
            <a:p>
              <a:endParaRPr lang="en-US"/>
            </a:p>
          </p:txBody>
        </p:sp>
        <p:sp>
          <p:nvSpPr>
            <p:cNvPr id="439302" name="Line 6"/>
            <p:cNvSpPr>
              <a:spLocks noChangeShapeType="1"/>
            </p:cNvSpPr>
            <p:nvPr/>
          </p:nvSpPr>
          <p:spPr bwMode="auto">
            <a:xfrm>
              <a:off x="1008" y="1728"/>
              <a:ext cx="0" cy="48"/>
            </a:xfrm>
            <a:prstGeom prst="line">
              <a:avLst/>
            </a:prstGeom>
            <a:noFill/>
            <a:ln w="9525">
              <a:solidFill>
                <a:schemeClr val="tx1"/>
              </a:solidFill>
              <a:round/>
              <a:headEnd/>
              <a:tailEnd/>
            </a:ln>
            <a:effectLst/>
          </p:spPr>
          <p:txBody>
            <a:bodyPr wrap="none" anchor="ctr"/>
            <a:lstStyle/>
            <a:p>
              <a:endParaRPr lang="en-US"/>
            </a:p>
          </p:txBody>
        </p:sp>
        <p:sp>
          <p:nvSpPr>
            <p:cNvPr id="439303" name="Line 7"/>
            <p:cNvSpPr>
              <a:spLocks noChangeShapeType="1"/>
            </p:cNvSpPr>
            <p:nvPr/>
          </p:nvSpPr>
          <p:spPr bwMode="auto">
            <a:xfrm>
              <a:off x="1200" y="1488"/>
              <a:ext cx="0" cy="48"/>
            </a:xfrm>
            <a:prstGeom prst="line">
              <a:avLst/>
            </a:prstGeom>
            <a:noFill/>
            <a:ln w="9525">
              <a:solidFill>
                <a:schemeClr val="tx1"/>
              </a:solidFill>
              <a:round/>
              <a:headEnd/>
              <a:tailEnd/>
            </a:ln>
            <a:effectLst/>
          </p:spPr>
          <p:txBody>
            <a:bodyPr wrap="none" anchor="ctr"/>
            <a:lstStyle/>
            <a:p>
              <a:endParaRPr lang="en-US"/>
            </a:p>
          </p:txBody>
        </p:sp>
        <p:sp>
          <p:nvSpPr>
            <p:cNvPr id="439304" name="Line 8"/>
            <p:cNvSpPr>
              <a:spLocks noChangeShapeType="1"/>
            </p:cNvSpPr>
            <p:nvPr/>
          </p:nvSpPr>
          <p:spPr bwMode="auto">
            <a:xfrm>
              <a:off x="1200" y="1728"/>
              <a:ext cx="0" cy="48"/>
            </a:xfrm>
            <a:prstGeom prst="line">
              <a:avLst/>
            </a:prstGeom>
            <a:noFill/>
            <a:ln w="9525">
              <a:solidFill>
                <a:schemeClr val="tx1"/>
              </a:solidFill>
              <a:round/>
              <a:headEnd/>
              <a:tailEnd/>
            </a:ln>
            <a:effectLst/>
          </p:spPr>
          <p:txBody>
            <a:bodyPr wrap="none" anchor="ctr"/>
            <a:lstStyle/>
            <a:p>
              <a:endParaRPr lang="en-US"/>
            </a:p>
          </p:txBody>
        </p:sp>
        <p:sp>
          <p:nvSpPr>
            <p:cNvPr id="439305" name="Line 9"/>
            <p:cNvSpPr>
              <a:spLocks noChangeShapeType="1"/>
            </p:cNvSpPr>
            <p:nvPr/>
          </p:nvSpPr>
          <p:spPr bwMode="auto">
            <a:xfrm>
              <a:off x="1392" y="1488"/>
              <a:ext cx="0" cy="48"/>
            </a:xfrm>
            <a:prstGeom prst="line">
              <a:avLst/>
            </a:prstGeom>
            <a:noFill/>
            <a:ln w="9525">
              <a:solidFill>
                <a:schemeClr val="tx1"/>
              </a:solidFill>
              <a:round/>
              <a:headEnd/>
              <a:tailEnd/>
            </a:ln>
            <a:effectLst/>
          </p:spPr>
          <p:txBody>
            <a:bodyPr wrap="none" anchor="ctr"/>
            <a:lstStyle/>
            <a:p>
              <a:endParaRPr lang="en-US"/>
            </a:p>
          </p:txBody>
        </p:sp>
        <p:sp>
          <p:nvSpPr>
            <p:cNvPr id="439306" name="Line 10"/>
            <p:cNvSpPr>
              <a:spLocks noChangeShapeType="1"/>
            </p:cNvSpPr>
            <p:nvPr/>
          </p:nvSpPr>
          <p:spPr bwMode="auto">
            <a:xfrm>
              <a:off x="1392" y="1728"/>
              <a:ext cx="0" cy="48"/>
            </a:xfrm>
            <a:prstGeom prst="line">
              <a:avLst/>
            </a:prstGeom>
            <a:noFill/>
            <a:ln w="9525">
              <a:solidFill>
                <a:schemeClr val="tx1"/>
              </a:solidFill>
              <a:round/>
              <a:headEnd/>
              <a:tailEnd/>
            </a:ln>
            <a:effectLst/>
          </p:spPr>
          <p:txBody>
            <a:bodyPr wrap="none" anchor="ctr"/>
            <a:lstStyle/>
            <a:p>
              <a:endParaRPr lang="en-US"/>
            </a:p>
          </p:txBody>
        </p:sp>
      </p:grpSp>
      <p:sp>
        <p:nvSpPr>
          <p:cNvPr id="439307" name="Rectangle 11"/>
          <p:cNvSpPr>
            <a:spLocks noChangeArrowheads="1"/>
          </p:cNvSpPr>
          <p:nvPr/>
        </p:nvSpPr>
        <p:spPr bwMode="auto">
          <a:xfrm>
            <a:off x="3505200" y="1752600"/>
            <a:ext cx="914400" cy="457200"/>
          </a:xfrm>
          <a:prstGeom prst="rect">
            <a:avLst/>
          </a:prstGeom>
          <a:noFill/>
          <a:ln w="9525">
            <a:solidFill>
              <a:schemeClr val="tx1"/>
            </a:solidFill>
            <a:miter lim="800000"/>
            <a:headEnd/>
            <a:tailEnd/>
          </a:ln>
          <a:effectLst/>
        </p:spPr>
        <p:txBody>
          <a:bodyPr wrap="none" anchor="ctr"/>
          <a:lstStyle/>
          <a:p>
            <a:r>
              <a:rPr lang="en-US" sz="1800"/>
              <a:t>SR1</a:t>
            </a:r>
          </a:p>
        </p:txBody>
      </p:sp>
      <p:sp>
        <p:nvSpPr>
          <p:cNvPr id="439308" name="Rectangle 12"/>
          <p:cNvSpPr>
            <a:spLocks noChangeArrowheads="1"/>
          </p:cNvSpPr>
          <p:nvPr/>
        </p:nvSpPr>
        <p:spPr bwMode="auto">
          <a:xfrm>
            <a:off x="1371600" y="1752600"/>
            <a:ext cx="914400" cy="457200"/>
          </a:xfrm>
          <a:prstGeom prst="rect">
            <a:avLst/>
          </a:prstGeom>
          <a:noFill/>
          <a:ln w="9525">
            <a:noFill/>
            <a:miter lim="800000"/>
            <a:headEnd/>
            <a:tailEnd/>
          </a:ln>
          <a:effectLst/>
        </p:spPr>
        <p:txBody>
          <a:bodyPr wrap="none" anchor="ctr"/>
          <a:lstStyle/>
          <a:p>
            <a:pPr algn="r"/>
            <a:r>
              <a:rPr lang="en-US" dirty="0"/>
              <a:t>ADD+</a:t>
            </a:r>
          </a:p>
        </p:txBody>
      </p:sp>
      <p:sp>
        <p:nvSpPr>
          <p:cNvPr id="439309" name="Rectangle 13"/>
          <p:cNvSpPr>
            <a:spLocks noChangeArrowheads="1"/>
          </p:cNvSpPr>
          <p:nvPr/>
        </p:nvSpPr>
        <p:spPr bwMode="auto">
          <a:xfrm>
            <a:off x="5334000" y="1752600"/>
            <a:ext cx="304800" cy="457200"/>
          </a:xfrm>
          <a:prstGeom prst="rect">
            <a:avLst/>
          </a:prstGeom>
          <a:noFill/>
          <a:ln w="9525" algn="ctr">
            <a:solidFill>
              <a:schemeClr val="tx1"/>
            </a:solidFill>
            <a:miter lim="800000"/>
            <a:headEnd/>
            <a:tailEnd/>
          </a:ln>
          <a:effectLst/>
        </p:spPr>
        <p:txBody>
          <a:bodyPr wrap="none" anchor="ctr"/>
          <a:lstStyle/>
          <a:p>
            <a:r>
              <a:rPr lang="en-US" sz="1800"/>
              <a:t>0</a:t>
            </a:r>
          </a:p>
        </p:txBody>
      </p:sp>
      <p:grpSp>
        <p:nvGrpSpPr>
          <p:cNvPr id="439310" name="Group 14"/>
          <p:cNvGrpSpPr>
            <a:grpSpLocks/>
          </p:cNvGrpSpPr>
          <p:nvPr/>
        </p:nvGrpSpPr>
        <p:grpSpPr bwMode="auto">
          <a:xfrm>
            <a:off x="5638800" y="1752600"/>
            <a:ext cx="609600" cy="457200"/>
            <a:chOff x="816" y="2352"/>
            <a:chExt cx="384" cy="288"/>
          </a:xfrm>
        </p:grpSpPr>
        <p:sp>
          <p:nvSpPr>
            <p:cNvPr id="439311" name="Rectangle 15"/>
            <p:cNvSpPr>
              <a:spLocks noChangeArrowheads="1"/>
            </p:cNvSpPr>
            <p:nvPr/>
          </p:nvSpPr>
          <p:spPr bwMode="auto">
            <a:xfrm>
              <a:off x="816" y="2352"/>
              <a:ext cx="384" cy="288"/>
            </a:xfrm>
            <a:prstGeom prst="rect">
              <a:avLst/>
            </a:prstGeom>
            <a:noFill/>
            <a:ln w="9525" algn="ctr">
              <a:solidFill>
                <a:schemeClr val="tx1"/>
              </a:solidFill>
              <a:miter lim="800000"/>
              <a:headEnd/>
              <a:tailEnd/>
            </a:ln>
            <a:effectLst/>
          </p:spPr>
          <p:txBody>
            <a:bodyPr wrap="none" anchor="ctr"/>
            <a:lstStyle/>
            <a:p>
              <a:r>
                <a:rPr lang="en-US" sz="1800"/>
                <a:t>00</a:t>
              </a:r>
            </a:p>
          </p:txBody>
        </p:sp>
        <p:grpSp>
          <p:nvGrpSpPr>
            <p:cNvPr id="439312" name="Group 16"/>
            <p:cNvGrpSpPr>
              <a:grpSpLocks/>
            </p:cNvGrpSpPr>
            <p:nvPr/>
          </p:nvGrpSpPr>
          <p:grpSpPr bwMode="auto">
            <a:xfrm>
              <a:off x="1008" y="2352"/>
              <a:ext cx="1" cy="288"/>
              <a:chOff x="384" y="1584"/>
              <a:chExt cx="0" cy="288"/>
            </a:xfrm>
          </p:grpSpPr>
          <p:sp>
            <p:nvSpPr>
              <p:cNvPr id="439313" name="Line 17"/>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14" name="Line 18"/>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sp>
        <p:nvSpPr>
          <p:cNvPr id="439315" name="Rectangle 19"/>
          <p:cNvSpPr>
            <a:spLocks noChangeArrowheads="1"/>
          </p:cNvSpPr>
          <p:nvPr/>
        </p:nvSpPr>
        <p:spPr bwMode="auto">
          <a:xfrm>
            <a:off x="2286000" y="1447800"/>
            <a:ext cx="304800" cy="304800"/>
          </a:xfrm>
          <a:prstGeom prst="rect">
            <a:avLst/>
          </a:prstGeom>
          <a:noFill/>
          <a:ln w="9525" algn="ctr">
            <a:noFill/>
            <a:miter lim="800000"/>
            <a:headEnd/>
            <a:tailEnd/>
          </a:ln>
          <a:effectLst/>
        </p:spPr>
        <p:txBody>
          <a:bodyPr wrap="none" anchor="ctr"/>
          <a:lstStyle/>
          <a:p>
            <a:r>
              <a:rPr lang="en-US" sz="900"/>
              <a:t>15</a:t>
            </a:r>
          </a:p>
        </p:txBody>
      </p:sp>
      <p:sp>
        <p:nvSpPr>
          <p:cNvPr id="439316" name="Rectangle 20"/>
          <p:cNvSpPr>
            <a:spLocks noChangeArrowheads="1"/>
          </p:cNvSpPr>
          <p:nvPr/>
        </p:nvSpPr>
        <p:spPr bwMode="auto">
          <a:xfrm>
            <a:off x="2590800" y="1447800"/>
            <a:ext cx="304800" cy="304800"/>
          </a:xfrm>
          <a:prstGeom prst="rect">
            <a:avLst/>
          </a:prstGeom>
          <a:noFill/>
          <a:ln w="9525" algn="ctr">
            <a:noFill/>
            <a:miter lim="800000"/>
            <a:headEnd/>
            <a:tailEnd/>
          </a:ln>
          <a:effectLst/>
        </p:spPr>
        <p:txBody>
          <a:bodyPr wrap="none" anchor="ctr"/>
          <a:lstStyle/>
          <a:p>
            <a:r>
              <a:rPr lang="en-US" sz="900"/>
              <a:t>14</a:t>
            </a:r>
          </a:p>
        </p:txBody>
      </p:sp>
      <p:sp>
        <p:nvSpPr>
          <p:cNvPr id="439317" name="Rectangle 21"/>
          <p:cNvSpPr>
            <a:spLocks noChangeArrowheads="1"/>
          </p:cNvSpPr>
          <p:nvPr/>
        </p:nvSpPr>
        <p:spPr bwMode="auto">
          <a:xfrm>
            <a:off x="2895600" y="1447800"/>
            <a:ext cx="304800" cy="304800"/>
          </a:xfrm>
          <a:prstGeom prst="rect">
            <a:avLst/>
          </a:prstGeom>
          <a:noFill/>
          <a:ln w="9525" algn="ctr">
            <a:noFill/>
            <a:miter lim="800000"/>
            <a:headEnd/>
            <a:tailEnd/>
          </a:ln>
          <a:effectLst/>
        </p:spPr>
        <p:txBody>
          <a:bodyPr wrap="none" anchor="ctr"/>
          <a:lstStyle/>
          <a:p>
            <a:r>
              <a:rPr lang="en-US" sz="900"/>
              <a:t>13</a:t>
            </a:r>
          </a:p>
        </p:txBody>
      </p:sp>
      <p:sp>
        <p:nvSpPr>
          <p:cNvPr id="439318" name="Rectangle 22"/>
          <p:cNvSpPr>
            <a:spLocks noChangeArrowheads="1"/>
          </p:cNvSpPr>
          <p:nvPr/>
        </p:nvSpPr>
        <p:spPr bwMode="auto">
          <a:xfrm>
            <a:off x="3200400" y="1447800"/>
            <a:ext cx="304800" cy="304800"/>
          </a:xfrm>
          <a:prstGeom prst="rect">
            <a:avLst/>
          </a:prstGeom>
          <a:noFill/>
          <a:ln w="9525" algn="ctr">
            <a:noFill/>
            <a:miter lim="800000"/>
            <a:headEnd/>
            <a:tailEnd/>
          </a:ln>
          <a:effectLst/>
        </p:spPr>
        <p:txBody>
          <a:bodyPr wrap="none" anchor="ctr"/>
          <a:lstStyle/>
          <a:p>
            <a:r>
              <a:rPr lang="en-US" sz="900"/>
              <a:t>12</a:t>
            </a:r>
          </a:p>
        </p:txBody>
      </p:sp>
      <p:sp>
        <p:nvSpPr>
          <p:cNvPr id="439319" name="Rectangle 23"/>
          <p:cNvSpPr>
            <a:spLocks noChangeArrowheads="1"/>
          </p:cNvSpPr>
          <p:nvPr/>
        </p:nvSpPr>
        <p:spPr bwMode="auto">
          <a:xfrm>
            <a:off x="3505200" y="1447800"/>
            <a:ext cx="304800" cy="304800"/>
          </a:xfrm>
          <a:prstGeom prst="rect">
            <a:avLst/>
          </a:prstGeom>
          <a:noFill/>
          <a:ln w="9525" algn="ctr">
            <a:noFill/>
            <a:miter lim="800000"/>
            <a:headEnd/>
            <a:tailEnd/>
          </a:ln>
          <a:effectLst/>
        </p:spPr>
        <p:txBody>
          <a:bodyPr wrap="none" anchor="ctr"/>
          <a:lstStyle/>
          <a:p>
            <a:r>
              <a:rPr lang="en-US" sz="900"/>
              <a:t>11</a:t>
            </a:r>
          </a:p>
        </p:txBody>
      </p:sp>
      <p:sp>
        <p:nvSpPr>
          <p:cNvPr id="439320" name="Rectangle 24"/>
          <p:cNvSpPr>
            <a:spLocks noChangeArrowheads="1"/>
          </p:cNvSpPr>
          <p:nvPr/>
        </p:nvSpPr>
        <p:spPr bwMode="auto">
          <a:xfrm>
            <a:off x="3810000" y="1447800"/>
            <a:ext cx="304800" cy="304800"/>
          </a:xfrm>
          <a:prstGeom prst="rect">
            <a:avLst/>
          </a:prstGeom>
          <a:noFill/>
          <a:ln w="9525" algn="ctr">
            <a:noFill/>
            <a:miter lim="800000"/>
            <a:headEnd/>
            <a:tailEnd/>
          </a:ln>
          <a:effectLst/>
        </p:spPr>
        <p:txBody>
          <a:bodyPr wrap="none" anchor="ctr"/>
          <a:lstStyle/>
          <a:p>
            <a:r>
              <a:rPr lang="en-US" sz="900"/>
              <a:t>10</a:t>
            </a:r>
          </a:p>
        </p:txBody>
      </p:sp>
      <p:sp>
        <p:nvSpPr>
          <p:cNvPr id="439321" name="Rectangle 25"/>
          <p:cNvSpPr>
            <a:spLocks noChangeArrowheads="1"/>
          </p:cNvSpPr>
          <p:nvPr/>
        </p:nvSpPr>
        <p:spPr bwMode="auto">
          <a:xfrm>
            <a:off x="4114800" y="1447800"/>
            <a:ext cx="304800" cy="304800"/>
          </a:xfrm>
          <a:prstGeom prst="rect">
            <a:avLst/>
          </a:prstGeom>
          <a:noFill/>
          <a:ln w="9525" algn="ctr">
            <a:noFill/>
            <a:miter lim="800000"/>
            <a:headEnd/>
            <a:tailEnd/>
          </a:ln>
          <a:effectLst/>
        </p:spPr>
        <p:txBody>
          <a:bodyPr wrap="none" anchor="ctr"/>
          <a:lstStyle/>
          <a:p>
            <a:r>
              <a:rPr lang="en-US" sz="900"/>
              <a:t>9</a:t>
            </a:r>
          </a:p>
        </p:txBody>
      </p:sp>
      <p:sp>
        <p:nvSpPr>
          <p:cNvPr id="439322" name="Rectangle 26"/>
          <p:cNvSpPr>
            <a:spLocks noChangeArrowheads="1"/>
          </p:cNvSpPr>
          <p:nvPr/>
        </p:nvSpPr>
        <p:spPr bwMode="auto">
          <a:xfrm>
            <a:off x="4419600" y="1447800"/>
            <a:ext cx="304800" cy="304800"/>
          </a:xfrm>
          <a:prstGeom prst="rect">
            <a:avLst/>
          </a:prstGeom>
          <a:noFill/>
          <a:ln w="9525" algn="ctr">
            <a:noFill/>
            <a:miter lim="800000"/>
            <a:headEnd/>
            <a:tailEnd/>
          </a:ln>
          <a:effectLst/>
        </p:spPr>
        <p:txBody>
          <a:bodyPr wrap="none" anchor="ctr"/>
          <a:lstStyle/>
          <a:p>
            <a:r>
              <a:rPr lang="en-US" sz="900"/>
              <a:t>8</a:t>
            </a:r>
          </a:p>
        </p:txBody>
      </p:sp>
      <p:sp>
        <p:nvSpPr>
          <p:cNvPr id="439323" name="Rectangle 27"/>
          <p:cNvSpPr>
            <a:spLocks noChangeArrowheads="1"/>
          </p:cNvSpPr>
          <p:nvPr/>
        </p:nvSpPr>
        <p:spPr bwMode="auto">
          <a:xfrm>
            <a:off x="4724400" y="1447800"/>
            <a:ext cx="304800" cy="304800"/>
          </a:xfrm>
          <a:prstGeom prst="rect">
            <a:avLst/>
          </a:prstGeom>
          <a:noFill/>
          <a:ln w="9525" algn="ctr">
            <a:noFill/>
            <a:miter lim="800000"/>
            <a:headEnd/>
            <a:tailEnd/>
          </a:ln>
          <a:effectLst/>
        </p:spPr>
        <p:txBody>
          <a:bodyPr wrap="none" anchor="ctr"/>
          <a:lstStyle/>
          <a:p>
            <a:r>
              <a:rPr lang="en-US" sz="900"/>
              <a:t>7</a:t>
            </a:r>
          </a:p>
        </p:txBody>
      </p:sp>
      <p:sp>
        <p:nvSpPr>
          <p:cNvPr id="439324" name="Rectangle 28"/>
          <p:cNvSpPr>
            <a:spLocks noChangeArrowheads="1"/>
          </p:cNvSpPr>
          <p:nvPr/>
        </p:nvSpPr>
        <p:spPr bwMode="auto">
          <a:xfrm>
            <a:off x="5029200" y="1447800"/>
            <a:ext cx="304800" cy="304800"/>
          </a:xfrm>
          <a:prstGeom prst="rect">
            <a:avLst/>
          </a:prstGeom>
          <a:noFill/>
          <a:ln w="9525" algn="ctr">
            <a:noFill/>
            <a:miter lim="800000"/>
            <a:headEnd/>
            <a:tailEnd/>
          </a:ln>
          <a:effectLst/>
        </p:spPr>
        <p:txBody>
          <a:bodyPr wrap="none" anchor="ctr"/>
          <a:lstStyle/>
          <a:p>
            <a:r>
              <a:rPr lang="en-US" sz="900"/>
              <a:t>6</a:t>
            </a:r>
          </a:p>
        </p:txBody>
      </p:sp>
      <p:sp>
        <p:nvSpPr>
          <p:cNvPr id="439325" name="Rectangle 29"/>
          <p:cNvSpPr>
            <a:spLocks noChangeArrowheads="1"/>
          </p:cNvSpPr>
          <p:nvPr/>
        </p:nvSpPr>
        <p:spPr bwMode="auto">
          <a:xfrm>
            <a:off x="5334000" y="1447800"/>
            <a:ext cx="304800" cy="304800"/>
          </a:xfrm>
          <a:prstGeom prst="rect">
            <a:avLst/>
          </a:prstGeom>
          <a:noFill/>
          <a:ln w="9525" algn="ctr">
            <a:noFill/>
            <a:miter lim="800000"/>
            <a:headEnd/>
            <a:tailEnd/>
          </a:ln>
          <a:effectLst/>
        </p:spPr>
        <p:txBody>
          <a:bodyPr wrap="none" anchor="ctr"/>
          <a:lstStyle/>
          <a:p>
            <a:r>
              <a:rPr lang="en-US" sz="900"/>
              <a:t>5</a:t>
            </a:r>
          </a:p>
        </p:txBody>
      </p:sp>
      <p:sp>
        <p:nvSpPr>
          <p:cNvPr id="439326" name="Rectangle 30"/>
          <p:cNvSpPr>
            <a:spLocks noChangeArrowheads="1"/>
          </p:cNvSpPr>
          <p:nvPr/>
        </p:nvSpPr>
        <p:spPr bwMode="auto">
          <a:xfrm>
            <a:off x="5638800" y="1447800"/>
            <a:ext cx="304800" cy="304800"/>
          </a:xfrm>
          <a:prstGeom prst="rect">
            <a:avLst/>
          </a:prstGeom>
          <a:noFill/>
          <a:ln w="9525" algn="ctr">
            <a:noFill/>
            <a:miter lim="800000"/>
            <a:headEnd/>
            <a:tailEnd/>
          </a:ln>
          <a:effectLst/>
        </p:spPr>
        <p:txBody>
          <a:bodyPr wrap="none" anchor="ctr"/>
          <a:lstStyle/>
          <a:p>
            <a:r>
              <a:rPr lang="en-US" sz="900"/>
              <a:t>4</a:t>
            </a:r>
          </a:p>
        </p:txBody>
      </p:sp>
      <p:sp>
        <p:nvSpPr>
          <p:cNvPr id="439327" name="Rectangle 31"/>
          <p:cNvSpPr>
            <a:spLocks noChangeArrowheads="1"/>
          </p:cNvSpPr>
          <p:nvPr/>
        </p:nvSpPr>
        <p:spPr bwMode="auto">
          <a:xfrm>
            <a:off x="5943600" y="1447800"/>
            <a:ext cx="304800" cy="304800"/>
          </a:xfrm>
          <a:prstGeom prst="rect">
            <a:avLst/>
          </a:prstGeom>
          <a:noFill/>
          <a:ln w="9525" algn="ctr">
            <a:noFill/>
            <a:miter lim="800000"/>
            <a:headEnd/>
            <a:tailEnd/>
          </a:ln>
          <a:effectLst/>
        </p:spPr>
        <p:txBody>
          <a:bodyPr wrap="none" anchor="ctr"/>
          <a:lstStyle/>
          <a:p>
            <a:r>
              <a:rPr lang="en-US" sz="900"/>
              <a:t>3</a:t>
            </a:r>
          </a:p>
        </p:txBody>
      </p:sp>
      <p:sp>
        <p:nvSpPr>
          <p:cNvPr id="439328" name="Rectangle 32"/>
          <p:cNvSpPr>
            <a:spLocks noChangeArrowheads="1"/>
          </p:cNvSpPr>
          <p:nvPr/>
        </p:nvSpPr>
        <p:spPr bwMode="auto">
          <a:xfrm>
            <a:off x="6248400" y="1447800"/>
            <a:ext cx="304800" cy="304800"/>
          </a:xfrm>
          <a:prstGeom prst="rect">
            <a:avLst/>
          </a:prstGeom>
          <a:noFill/>
          <a:ln w="9525" algn="ctr">
            <a:noFill/>
            <a:miter lim="800000"/>
            <a:headEnd/>
            <a:tailEnd/>
          </a:ln>
          <a:effectLst/>
        </p:spPr>
        <p:txBody>
          <a:bodyPr wrap="none" anchor="ctr"/>
          <a:lstStyle/>
          <a:p>
            <a:r>
              <a:rPr lang="en-US" sz="900"/>
              <a:t>2</a:t>
            </a:r>
          </a:p>
        </p:txBody>
      </p:sp>
      <p:sp>
        <p:nvSpPr>
          <p:cNvPr id="439329" name="Rectangle 33"/>
          <p:cNvSpPr>
            <a:spLocks noChangeArrowheads="1"/>
          </p:cNvSpPr>
          <p:nvPr/>
        </p:nvSpPr>
        <p:spPr bwMode="auto">
          <a:xfrm>
            <a:off x="6553200" y="1447800"/>
            <a:ext cx="304800" cy="304800"/>
          </a:xfrm>
          <a:prstGeom prst="rect">
            <a:avLst/>
          </a:prstGeom>
          <a:noFill/>
          <a:ln w="9525" algn="ctr">
            <a:noFill/>
            <a:miter lim="800000"/>
            <a:headEnd/>
            <a:tailEnd/>
          </a:ln>
          <a:effectLst/>
        </p:spPr>
        <p:txBody>
          <a:bodyPr wrap="none" anchor="ctr"/>
          <a:lstStyle/>
          <a:p>
            <a:r>
              <a:rPr lang="en-US" sz="900"/>
              <a:t>1</a:t>
            </a:r>
          </a:p>
        </p:txBody>
      </p:sp>
      <p:sp>
        <p:nvSpPr>
          <p:cNvPr id="439330" name="Rectangle 34"/>
          <p:cNvSpPr>
            <a:spLocks noChangeArrowheads="1"/>
          </p:cNvSpPr>
          <p:nvPr/>
        </p:nvSpPr>
        <p:spPr bwMode="auto">
          <a:xfrm>
            <a:off x="6858000" y="1447800"/>
            <a:ext cx="304800" cy="304800"/>
          </a:xfrm>
          <a:prstGeom prst="rect">
            <a:avLst/>
          </a:prstGeom>
          <a:noFill/>
          <a:ln w="9525" algn="ctr">
            <a:noFill/>
            <a:miter lim="800000"/>
            <a:headEnd/>
            <a:tailEnd/>
          </a:ln>
          <a:effectLst/>
        </p:spPr>
        <p:txBody>
          <a:bodyPr wrap="none" anchor="ctr"/>
          <a:lstStyle/>
          <a:p>
            <a:r>
              <a:rPr lang="en-US" sz="900"/>
              <a:t>0</a:t>
            </a:r>
          </a:p>
        </p:txBody>
      </p:sp>
      <p:grpSp>
        <p:nvGrpSpPr>
          <p:cNvPr id="439331" name="Group 35"/>
          <p:cNvGrpSpPr>
            <a:grpSpLocks/>
          </p:cNvGrpSpPr>
          <p:nvPr/>
        </p:nvGrpSpPr>
        <p:grpSpPr bwMode="auto">
          <a:xfrm>
            <a:off x="2286000" y="2209800"/>
            <a:ext cx="1219200" cy="457200"/>
            <a:chOff x="816" y="1488"/>
            <a:chExt cx="768" cy="288"/>
          </a:xfrm>
        </p:grpSpPr>
        <p:sp>
          <p:nvSpPr>
            <p:cNvPr id="439332" name="Rectangle 36"/>
            <p:cNvSpPr>
              <a:spLocks noChangeArrowheads="1"/>
            </p:cNvSpPr>
            <p:nvPr/>
          </p:nvSpPr>
          <p:spPr bwMode="auto">
            <a:xfrm>
              <a:off x="816" y="1488"/>
              <a:ext cx="768" cy="288"/>
            </a:xfrm>
            <a:prstGeom prst="rect">
              <a:avLst/>
            </a:prstGeom>
            <a:noFill/>
            <a:ln w="9525" algn="ctr">
              <a:solidFill>
                <a:schemeClr val="tx1"/>
              </a:solidFill>
              <a:miter lim="800000"/>
              <a:headEnd/>
              <a:tailEnd/>
            </a:ln>
            <a:effectLst/>
          </p:spPr>
          <p:txBody>
            <a:bodyPr wrap="none" anchor="ctr"/>
            <a:lstStyle/>
            <a:p>
              <a:r>
                <a:rPr lang="en-US" sz="1800"/>
                <a:t>0001</a:t>
              </a:r>
            </a:p>
          </p:txBody>
        </p:sp>
        <p:sp>
          <p:nvSpPr>
            <p:cNvPr id="439333" name="Line 37"/>
            <p:cNvSpPr>
              <a:spLocks noChangeShapeType="1"/>
            </p:cNvSpPr>
            <p:nvPr/>
          </p:nvSpPr>
          <p:spPr bwMode="auto">
            <a:xfrm>
              <a:off x="1008" y="1488"/>
              <a:ext cx="0" cy="48"/>
            </a:xfrm>
            <a:prstGeom prst="line">
              <a:avLst/>
            </a:prstGeom>
            <a:noFill/>
            <a:ln w="9525">
              <a:solidFill>
                <a:schemeClr val="tx1"/>
              </a:solidFill>
              <a:round/>
              <a:headEnd/>
              <a:tailEnd/>
            </a:ln>
            <a:effectLst/>
          </p:spPr>
          <p:txBody>
            <a:bodyPr wrap="none" anchor="ctr"/>
            <a:lstStyle/>
            <a:p>
              <a:endParaRPr lang="en-US"/>
            </a:p>
          </p:txBody>
        </p:sp>
        <p:sp>
          <p:nvSpPr>
            <p:cNvPr id="439334" name="Line 38"/>
            <p:cNvSpPr>
              <a:spLocks noChangeShapeType="1"/>
            </p:cNvSpPr>
            <p:nvPr/>
          </p:nvSpPr>
          <p:spPr bwMode="auto">
            <a:xfrm>
              <a:off x="1008" y="1728"/>
              <a:ext cx="0" cy="48"/>
            </a:xfrm>
            <a:prstGeom prst="line">
              <a:avLst/>
            </a:prstGeom>
            <a:noFill/>
            <a:ln w="9525">
              <a:solidFill>
                <a:schemeClr val="tx1"/>
              </a:solidFill>
              <a:round/>
              <a:headEnd/>
              <a:tailEnd/>
            </a:ln>
            <a:effectLst/>
          </p:spPr>
          <p:txBody>
            <a:bodyPr wrap="none" anchor="ctr"/>
            <a:lstStyle/>
            <a:p>
              <a:endParaRPr lang="en-US"/>
            </a:p>
          </p:txBody>
        </p:sp>
        <p:sp>
          <p:nvSpPr>
            <p:cNvPr id="439335" name="Line 39"/>
            <p:cNvSpPr>
              <a:spLocks noChangeShapeType="1"/>
            </p:cNvSpPr>
            <p:nvPr/>
          </p:nvSpPr>
          <p:spPr bwMode="auto">
            <a:xfrm>
              <a:off x="1200" y="1488"/>
              <a:ext cx="0" cy="48"/>
            </a:xfrm>
            <a:prstGeom prst="line">
              <a:avLst/>
            </a:prstGeom>
            <a:noFill/>
            <a:ln w="9525">
              <a:solidFill>
                <a:schemeClr val="tx1"/>
              </a:solidFill>
              <a:round/>
              <a:headEnd/>
              <a:tailEnd/>
            </a:ln>
            <a:effectLst/>
          </p:spPr>
          <p:txBody>
            <a:bodyPr wrap="none" anchor="ctr"/>
            <a:lstStyle/>
            <a:p>
              <a:endParaRPr lang="en-US"/>
            </a:p>
          </p:txBody>
        </p:sp>
        <p:sp>
          <p:nvSpPr>
            <p:cNvPr id="439336" name="Line 40"/>
            <p:cNvSpPr>
              <a:spLocks noChangeShapeType="1"/>
            </p:cNvSpPr>
            <p:nvPr/>
          </p:nvSpPr>
          <p:spPr bwMode="auto">
            <a:xfrm>
              <a:off x="1200" y="1728"/>
              <a:ext cx="0" cy="48"/>
            </a:xfrm>
            <a:prstGeom prst="line">
              <a:avLst/>
            </a:prstGeom>
            <a:noFill/>
            <a:ln w="9525">
              <a:solidFill>
                <a:schemeClr val="tx1"/>
              </a:solidFill>
              <a:round/>
              <a:headEnd/>
              <a:tailEnd/>
            </a:ln>
            <a:effectLst/>
          </p:spPr>
          <p:txBody>
            <a:bodyPr wrap="none" anchor="ctr"/>
            <a:lstStyle/>
            <a:p>
              <a:endParaRPr lang="en-US"/>
            </a:p>
          </p:txBody>
        </p:sp>
        <p:sp>
          <p:nvSpPr>
            <p:cNvPr id="439337" name="Line 41"/>
            <p:cNvSpPr>
              <a:spLocks noChangeShapeType="1"/>
            </p:cNvSpPr>
            <p:nvPr/>
          </p:nvSpPr>
          <p:spPr bwMode="auto">
            <a:xfrm>
              <a:off x="1392" y="1488"/>
              <a:ext cx="0" cy="48"/>
            </a:xfrm>
            <a:prstGeom prst="line">
              <a:avLst/>
            </a:prstGeom>
            <a:noFill/>
            <a:ln w="9525">
              <a:solidFill>
                <a:schemeClr val="tx1"/>
              </a:solidFill>
              <a:round/>
              <a:headEnd/>
              <a:tailEnd/>
            </a:ln>
            <a:effectLst/>
          </p:spPr>
          <p:txBody>
            <a:bodyPr wrap="none" anchor="ctr"/>
            <a:lstStyle/>
            <a:p>
              <a:endParaRPr lang="en-US"/>
            </a:p>
          </p:txBody>
        </p:sp>
        <p:sp>
          <p:nvSpPr>
            <p:cNvPr id="439338" name="Line 42"/>
            <p:cNvSpPr>
              <a:spLocks noChangeShapeType="1"/>
            </p:cNvSpPr>
            <p:nvPr/>
          </p:nvSpPr>
          <p:spPr bwMode="auto">
            <a:xfrm>
              <a:off x="1392" y="1728"/>
              <a:ext cx="0" cy="48"/>
            </a:xfrm>
            <a:prstGeom prst="line">
              <a:avLst/>
            </a:prstGeom>
            <a:noFill/>
            <a:ln w="9525">
              <a:solidFill>
                <a:schemeClr val="tx1"/>
              </a:solidFill>
              <a:round/>
              <a:headEnd/>
              <a:tailEnd/>
            </a:ln>
            <a:effectLst/>
          </p:spPr>
          <p:txBody>
            <a:bodyPr wrap="none" anchor="ctr"/>
            <a:lstStyle/>
            <a:p>
              <a:endParaRPr lang="en-US"/>
            </a:p>
          </p:txBody>
        </p:sp>
      </p:grpSp>
      <p:sp>
        <p:nvSpPr>
          <p:cNvPr id="439339" name="Rectangle 43"/>
          <p:cNvSpPr>
            <a:spLocks noChangeArrowheads="1"/>
          </p:cNvSpPr>
          <p:nvPr/>
        </p:nvSpPr>
        <p:spPr bwMode="auto">
          <a:xfrm>
            <a:off x="3505200" y="2209800"/>
            <a:ext cx="914400" cy="457200"/>
          </a:xfrm>
          <a:prstGeom prst="rect">
            <a:avLst/>
          </a:prstGeom>
          <a:noFill/>
          <a:ln w="9525">
            <a:solidFill>
              <a:schemeClr val="tx1"/>
            </a:solidFill>
            <a:miter lim="800000"/>
            <a:headEnd/>
            <a:tailEnd/>
          </a:ln>
          <a:effectLst/>
        </p:spPr>
        <p:txBody>
          <a:bodyPr wrap="none" anchor="ctr"/>
          <a:lstStyle/>
          <a:p>
            <a:r>
              <a:rPr lang="en-US" sz="1800"/>
              <a:t>DR</a:t>
            </a:r>
          </a:p>
        </p:txBody>
      </p:sp>
      <p:sp>
        <p:nvSpPr>
          <p:cNvPr id="439340" name="Rectangle 44"/>
          <p:cNvSpPr>
            <a:spLocks noChangeArrowheads="1"/>
          </p:cNvSpPr>
          <p:nvPr/>
        </p:nvSpPr>
        <p:spPr bwMode="auto">
          <a:xfrm>
            <a:off x="4419600" y="2209800"/>
            <a:ext cx="304800" cy="457200"/>
          </a:xfrm>
          <a:prstGeom prst="rect">
            <a:avLst/>
          </a:prstGeom>
          <a:noFill/>
          <a:ln w="9525" algn="ctr">
            <a:solidFill>
              <a:schemeClr val="tx1"/>
            </a:solidFill>
            <a:miter lim="800000"/>
            <a:headEnd/>
            <a:tailEnd/>
          </a:ln>
          <a:effectLst/>
        </p:spPr>
        <p:txBody>
          <a:bodyPr wrap="none" anchor="ctr"/>
          <a:lstStyle/>
          <a:p>
            <a:r>
              <a:rPr lang="en-US" sz="1800"/>
              <a:t>1</a:t>
            </a:r>
          </a:p>
        </p:txBody>
      </p:sp>
      <p:grpSp>
        <p:nvGrpSpPr>
          <p:cNvPr id="439341" name="Group 45"/>
          <p:cNvGrpSpPr>
            <a:grpSpLocks/>
          </p:cNvGrpSpPr>
          <p:nvPr/>
        </p:nvGrpSpPr>
        <p:grpSpPr bwMode="auto">
          <a:xfrm>
            <a:off x="4419600" y="1752600"/>
            <a:ext cx="914400" cy="457200"/>
            <a:chOff x="1008" y="3024"/>
            <a:chExt cx="576" cy="288"/>
          </a:xfrm>
        </p:grpSpPr>
        <p:sp>
          <p:nvSpPr>
            <p:cNvPr id="439342" name="Rectangle 46"/>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DR</a:t>
              </a:r>
            </a:p>
          </p:txBody>
        </p:sp>
        <p:grpSp>
          <p:nvGrpSpPr>
            <p:cNvPr id="439343" name="Group 47"/>
            <p:cNvGrpSpPr>
              <a:grpSpLocks/>
            </p:cNvGrpSpPr>
            <p:nvPr/>
          </p:nvGrpSpPr>
          <p:grpSpPr bwMode="auto">
            <a:xfrm>
              <a:off x="1200" y="3024"/>
              <a:ext cx="0" cy="288"/>
              <a:chOff x="384" y="1584"/>
              <a:chExt cx="0" cy="288"/>
            </a:xfrm>
          </p:grpSpPr>
          <p:sp>
            <p:nvSpPr>
              <p:cNvPr id="439344" name="Line 48"/>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45" name="Line 49"/>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346" name="Group 50"/>
            <p:cNvGrpSpPr>
              <a:grpSpLocks/>
            </p:cNvGrpSpPr>
            <p:nvPr/>
          </p:nvGrpSpPr>
          <p:grpSpPr bwMode="auto">
            <a:xfrm>
              <a:off x="1392" y="3024"/>
              <a:ext cx="0" cy="288"/>
              <a:chOff x="384" y="1584"/>
              <a:chExt cx="0" cy="288"/>
            </a:xfrm>
          </p:grpSpPr>
          <p:sp>
            <p:nvSpPr>
              <p:cNvPr id="439347" name="Line 51"/>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48" name="Line 52"/>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439349" name="Group 53"/>
          <p:cNvGrpSpPr>
            <a:grpSpLocks/>
          </p:cNvGrpSpPr>
          <p:nvPr/>
        </p:nvGrpSpPr>
        <p:grpSpPr bwMode="auto">
          <a:xfrm>
            <a:off x="6248400" y="1752600"/>
            <a:ext cx="914400" cy="457200"/>
            <a:chOff x="1008" y="3024"/>
            <a:chExt cx="576" cy="288"/>
          </a:xfrm>
        </p:grpSpPr>
        <p:sp>
          <p:nvSpPr>
            <p:cNvPr id="439350" name="Rectangle 54"/>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SR2</a:t>
              </a:r>
            </a:p>
          </p:txBody>
        </p:sp>
        <p:grpSp>
          <p:nvGrpSpPr>
            <p:cNvPr id="439351" name="Group 55"/>
            <p:cNvGrpSpPr>
              <a:grpSpLocks/>
            </p:cNvGrpSpPr>
            <p:nvPr/>
          </p:nvGrpSpPr>
          <p:grpSpPr bwMode="auto">
            <a:xfrm>
              <a:off x="1200" y="3024"/>
              <a:ext cx="0" cy="288"/>
              <a:chOff x="384" y="1584"/>
              <a:chExt cx="0" cy="288"/>
            </a:xfrm>
          </p:grpSpPr>
          <p:sp>
            <p:nvSpPr>
              <p:cNvPr id="439352" name="Line 56"/>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53" name="Line 57"/>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354" name="Group 58"/>
            <p:cNvGrpSpPr>
              <a:grpSpLocks/>
            </p:cNvGrpSpPr>
            <p:nvPr/>
          </p:nvGrpSpPr>
          <p:grpSpPr bwMode="auto">
            <a:xfrm>
              <a:off x="1392" y="3024"/>
              <a:ext cx="0" cy="288"/>
              <a:chOff x="384" y="1584"/>
              <a:chExt cx="0" cy="288"/>
            </a:xfrm>
          </p:grpSpPr>
          <p:sp>
            <p:nvSpPr>
              <p:cNvPr id="439355" name="Line 59"/>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56" name="Line 60"/>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439357" name="Group 61"/>
          <p:cNvGrpSpPr>
            <a:grpSpLocks/>
          </p:cNvGrpSpPr>
          <p:nvPr/>
        </p:nvGrpSpPr>
        <p:grpSpPr bwMode="auto">
          <a:xfrm>
            <a:off x="5638800" y="2209800"/>
            <a:ext cx="1524000" cy="457200"/>
            <a:chOff x="816" y="2064"/>
            <a:chExt cx="960" cy="288"/>
          </a:xfrm>
        </p:grpSpPr>
        <p:sp>
          <p:nvSpPr>
            <p:cNvPr id="439358" name="Rectangle 62"/>
            <p:cNvSpPr>
              <a:spLocks noChangeArrowheads="1"/>
            </p:cNvSpPr>
            <p:nvPr/>
          </p:nvSpPr>
          <p:spPr bwMode="auto">
            <a:xfrm>
              <a:off x="816" y="2064"/>
              <a:ext cx="960" cy="288"/>
            </a:xfrm>
            <a:prstGeom prst="rect">
              <a:avLst/>
            </a:prstGeom>
            <a:noFill/>
            <a:ln w="9525">
              <a:solidFill>
                <a:schemeClr val="tx1"/>
              </a:solidFill>
              <a:miter lim="800000"/>
              <a:headEnd/>
              <a:tailEnd/>
            </a:ln>
            <a:effectLst/>
          </p:spPr>
          <p:txBody>
            <a:bodyPr wrap="none" anchor="ctr"/>
            <a:lstStyle/>
            <a:p>
              <a:r>
                <a:rPr lang="en-US" sz="1800"/>
                <a:t>imm5</a:t>
              </a:r>
            </a:p>
          </p:txBody>
        </p:sp>
        <p:grpSp>
          <p:nvGrpSpPr>
            <p:cNvPr id="439359" name="Group 63"/>
            <p:cNvGrpSpPr>
              <a:grpSpLocks/>
            </p:cNvGrpSpPr>
            <p:nvPr/>
          </p:nvGrpSpPr>
          <p:grpSpPr bwMode="auto">
            <a:xfrm>
              <a:off x="1008" y="2064"/>
              <a:ext cx="1" cy="288"/>
              <a:chOff x="384" y="1584"/>
              <a:chExt cx="0" cy="288"/>
            </a:xfrm>
          </p:grpSpPr>
          <p:sp>
            <p:nvSpPr>
              <p:cNvPr id="439360" name="Line 64"/>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61" name="Line 65"/>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362" name="Group 66"/>
            <p:cNvGrpSpPr>
              <a:grpSpLocks/>
            </p:cNvGrpSpPr>
            <p:nvPr/>
          </p:nvGrpSpPr>
          <p:grpSpPr bwMode="auto">
            <a:xfrm>
              <a:off x="1200" y="2064"/>
              <a:ext cx="1" cy="288"/>
              <a:chOff x="384" y="1584"/>
              <a:chExt cx="0" cy="288"/>
            </a:xfrm>
          </p:grpSpPr>
          <p:sp>
            <p:nvSpPr>
              <p:cNvPr id="439363" name="Line 67"/>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64" name="Line 68"/>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365" name="Group 69"/>
            <p:cNvGrpSpPr>
              <a:grpSpLocks/>
            </p:cNvGrpSpPr>
            <p:nvPr/>
          </p:nvGrpSpPr>
          <p:grpSpPr bwMode="auto">
            <a:xfrm>
              <a:off x="1392" y="2064"/>
              <a:ext cx="1" cy="288"/>
              <a:chOff x="384" y="1584"/>
              <a:chExt cx="0" cy="288"/>
            </a:xfrm>
          </p:grpSpPr>
          <p:sp>
            <p:nvSpPr>
              <p:cNvPr id="439366" name="Line 70"/>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67" name="Line 71"/>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368" name="Group 72"/>
            <p:cNvGrpSpPr>
              <a:grpSpLocks/>
            </p:cNvGrpSpPr>
            <p:nvPr/>
          </p:nvGrpSpPr>
          <p:grpSpPr bwMode="auto">
            <a:xfrm>
              <a:off x="1584" y="2064"/>
              <a:ext cx="1" cy="288"/>
              <a:chOff x="384" y="1584"/>
              <a:chExt cx="0" cy="288"/>
            </a:xfrm>
          </p:grpSpPr>
          <p:sp>
            <p:nvSpPr>
              <p:cNvPr id="439369" name="Line 73"/>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70" name="Line 74"/>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439371" name="Group 75"/>
          <p:cNvGrpSpPr>
            <a:grpSpLocks/>
          </p:cNvGrpSpPr>
          <p:nvPr/>
        </p:nvGrpSpPr>
        <p:grpSpPr bwMode="auto">
          <a:xfrm>
            <a:off x="4724400" y="2209800"/>
            <a:ext cx="914400" cy="457200"/>
            <a:chOff x="1008" y="3024"/>
            <a:chExt cx="576" cy="288"/>
          </a:xfrm>
        </p:grpSpPr>
        <p:sp>
          <p:nvSpPr>
            <p:cNvPr id="439372" name="Rectangle 76"/>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SR1</a:t>
              </a:r>
            </a:p>
          </p:txBody>
        </p:sp>
        <p:grpSp>
          <p:nvGrpSpPr>
            <p:cNvPr id="439373" name="Group 77"/>
            <p:cNvGrpSpPr>
              <a:grpSpLocks/>
            </p:cNvGrpSpPr>
            <p:nvPr/>
          </p:nvGrpSpPr>
          <p:grpSpPr bwMode="auto">
            <a:xfrm>
              <a:off x="1200" y="3024"/>
              <a:ext cx="0" cy="288"/>
              <a:chOff x="384" y="1584"/>
              <a:chExt cx="0" cy="288"/>
            </a:xfrm>
          </p:grpSpPr>
          <p:sp>
            <p:nvSpPr>
              <p:cNvPr id="439374" name="Line 78"/>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75" name="Line 79"/>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376" name="Group 80"/>
            <p:cNvGrpSpPr>
              <a:grpSpLocks/>
            </p:cNvGrpSpPr>
            <p:nvPr/>
          </p:nvGrpSpPr>
          <p:grpSpPr bwMode="auto">
            <a:xfrm>
              <a:off x="1392" y="3024"/>
              <a:ext cx="0" cy="288"/>
              <a:chOff x="384" y="1584"/>
              <a:chExt cx="0" cy="288"/>
            </a:xfrm>
          </p:grpSpPr>
          <p:sp>
            <p:nvSpPr>
              <p:cNvPr id="439377" name="Line 81"/>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78" name="Line 82"/>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sp>
        <p:nvSpPr>
          <p:cNvPr id="439379" name="Rectangle 83"/>
          <p:cNvSpPr>
            <a:spLocks noChangeArrowheads="1"/>
          </p:cNvSpPr>
          <p:nvPr/>
        </p:nvSpPr>
        <p:spPr bwMode="auto">
          <a:xfrm>
            <a:off x="1371600" y="2209800"/>
            <a:ext cx="914400" cy="457200"/>
          </a:xfrm>
          <a:prstGeom prst="rect">
            <a:avLst/>
          </a:prstGeom>
          <a:noFill/>
          <a:ln w="9525">
            <a:noFill/>
            <a:miter lim="800000"/>
            <a:headEnd/>
            <a:tailEnd/>
          </a:ln>
          <a:effectLst/>
        </p:spPr>
        <p:txBody>
          <a:bodyPr wrap="none" anchor="ctr"/>
          <a:lstStyle/>
          <a:p>
            <a:pPr algn="r"/>
            <a:r>
              <a:rPr lang="en-US" dirty="0"/>
              <a:t>ADD+</a:t>
            </a:r>
          </a:p>
        </p:txBody>
      </p:sp>
      <p:grpSp>
        <p:nvGrpSpPr>
          <p:cNvPr id="439380" name="Group 84"/>
          <p:cNvGrpSpPr>
            <a:grpSpLocks/>
          </p:cNvGrpSpPr>
          <p:nvPr/>
        </p:nvGrpSpPr>
        <p:grpSpPr bwMode="auto">
          <a:xfrm>
            <a:off x="2286000" y="2667000"/>
            <a:ext cx="1219200" cy="457200"/>
            <a:chOff x="816" y="1488"/>
            <a:chExt cx="768" cy="288"/>
          </a:xfrm>
        </p:grpSpPr>
        <p:sp>
          <p:nvSpPr>
            <p:cNvPr id="439381" name="Rectangle 85"/>
            <p:cNvSpPr>
              <a:spLocks noChangeArrowheads="1"/>
            </p:cNvSpPr>
            <p:nvPr/>
          </p:nvSpPr>
          <p:spPr bwMode="auto">
            <a:xfrm>
              <a:off x="816" y="1488"/>
              <a:ext cx="768" cy="288"/>
            </a:xfrm>
            <a:prstGeom prst="rect">
              <a:avLst/>
            </a:prstGeom>
            <a:noFill/>
            <a:ln w="9525" algn="ctr">
              <a:solidFill>
                <a:schemeClr val="tx1"/>
              </a:solidFill>
              <a:miter lim="800000"/>
              <a:headEnd/>
              <a:tailEnd/>
            </a:ln>
            <a:effectLst/>
          </p:spPr>
          <p:txBody>
            <a:bodyPr wrap="none" anchor="ctr"/>
            <a:lstStyle/>
            <a:p>
              <a:r>
                <a:rPr lang="en-US" sz="1800"/>
                <a:t>0101</a:t>
              </a:r>
            </a:p>
          </p:txBody>
        </p:sp>
        <p:sp>
          <p:nvSpPr>
            <p:cNvPr id="439382" name="Line 86"/>
            <p:cNvSpPr>
              <a:spLocks noChangeShapeType="1"/>
            </p:cNvSpPr>
            <p:nvPr/>
          </p:nvSpPr>
          <p:spPr bwMode="auto">
            <a:xfrm>
              <a:off x="1008" y="1488"/>
              <a:ext cx="0" cy="48"/>
            </a:xfrm>
            <a:prstGeom prst="line">
              <a:avLst/>
            </a:prstGeom>
            <a:noFill/>
            <a:ln w="9525">
              <a:solidFill>
                <a:schemeClr val="tx1"/>
              </a:solidFill>
              <a:round/>
              <a:headEnd/>
              <a:tailEnd/>
            </a:ln>
            <a:effectLst/>
          </p:spPr>
          <p:txBody>
            <a:bodyPr wrap="none" anchor="ctr"/>
            <a:lstStyle/>
            <a:p>
              <a:endParaRPr lang="en-US"/>
            </a:p>
          </p:txBody>
        </p:sp>
        <p:sp>
          <p:nvSpPr>
            <p:cNvPr id="439383" name="Line 87"/>
            <p:cNvSpPr>
              <a:spLocks noChangeShapeType="1"/>
            </p:cNvSpPr>
            <p:nvPr/>
          </p:nvSpPr>
          <p:spPr bwMode="auto">
            <a:xfrm>
              <a:off x="1008" y="1728"/>
              <a:ext cx="0" cy="48"/>
            </a:xfrm>
            <a:prstGeom prst="line">
              <a:avLst/>
            </a:prstGeom>
            <a:noFill/>
            <a:ln w="9525">
              <a:solidFill>
                <a:schemeClr val="tx1"/>
              </a:solidFill>
              <a:round/>
              <a:headEnd/>
              <a:tailEnd/>
            </a:ln>
            <a:effectLst/>
          </p:spPr>
          <p:txBody>
            <a:bodyPr wrap="none" anchor="ctr"/>
            <a:lstStyle/>
            <a:p>
              <a:endParaRPr lang="en-US"/>
            </a:p>
          </p:txBody>
        </p:sp>
        <p:sp>
          <p:nvSpPr>
            <p:cNvPr id="439384" name="Line 88"/>
            <p:cNvSpPr>
              <a:spLocks noChangeShapeType="1"/>
            </p:cNvSpPr>
            <p:nvPr/>
          </p:nvSpPr>
          <p:spPr bwMode="auto">
            <a:xfrm>
              <a:off x="1200" y="1488"/>
              <a:ext cx="0" cy="48"/>
            </a:xfrm>
            <a:prstGeom prst="line">
              <a:avLst/>
            </a:prstGeom>
            <a:noFill/>
            <a:ln w="9525">
              <a:solidFill>
                <a:schemeClr val="tx1"/>
              </a:solidFill>
              <a:round/>
              <a:headEnd/>
              <a:tailEnd/>
            </a:ln>
            <a:effectLst/>
          </p:spPr>
          <p:txBody>
            <a:bodyPr wrap="none" anchor="ctr"/>
            <a:lstStyle/>
            <a:p>
              <a:endParaRPr lang="en-US"/>
            </a:p>
          </p:txBody>
        </p:sp>
        <p:sp>
          <p:nvSpPr>
            <p:cNvPr id="439385" name="Line 89"/>
            <p:cNvSpPr>
              <a:spLocks noChangeShapeType="1"/>
            </p:cNvSpPr>
            <p:nvPr/>
          </p:nvSpPr>
          <p:spPr bwMode="auto">
            <a:xfrm>
              <a:off x="1200" y="1728"/>
              <a:ext cx="0" cy="48"/>
            </a:xfrm>
            <a:prstGeom prst="line">
              <a:avLst/>
            </a:prstGeom>
            <a:noFill/>
            <a:ln w="9525">
              <a:solidFill>
                <a:schemeClr val="tx1"/>
              </a:solidFill>
              <a:round/>
              <a:headEnd/>
              <a:tailEnd/>
            </a:ln>
            <a:effectLst/>
          </p:spPr>
          <p:txBody>
            <a:bodyPr wrap="none" anchor="ctr"/>
            <a:lstStyle/>
            <a:p>
              <a:endParaRPr lang="en-US"/>
            </a:p>
          </p:txBody>
        </p:sp>
        <p:sp>
          <p:nvSpPr>
            <p:cNvPr id="439386" name="Line 90"/>
            <p:cNvSpPr>
              <a:spLocks noChangeShapeType="1"/>
            </p:cNvSpPr>
            <p:nvPr/>
          </p:nvSpPr>
          <p:spPr bwMode="auto">
            <a:xfrm>
              <a:off x="1392" y="1488"/>
              <a:ext cx="0" cy="48"/>
            </a:xfrm>
            <a:prstGeom prst="line">
              <a:avLst/>
            </a:prstGeom>
            <a:noFill/>
            <a:ln w="9525">
              <a:solidFill>
                <a:schemeClr val="tx1"/>
              </a:solidFill>
              <a:round/>
              <a:headEnd/>
              <a:tailEnd/>
            </a:ln>
            <a:effectLst/>
          </p:spPr>
          <p:txBody>
            <a:bodyPr wrap="none" anchor="ctr"/>
            <a:lstStyle/>
            <a:p>
              <a:endParaRPr lang="en-US"/>
            </a:p>
          </p:txBody>
        </p:sp>
        <p:sp>
          <p:nvSpPr>
            <p:cNvPr id="439387" name="Line 91"/>
            <p:cNvSpPr>
              <a:spLocks noChangeShapeType="1"/>
            </p:cNvSpPr>
            <p:nvPr/>
          </p:nvSpPr>
          <p:spPr bwMode="auto">
            <a:xfrm>
              <a:off x="1392" y="1728"/>
              <a:ext cx="0" cy="48"/>
            </a:xfrm>
            <a:prstGeom prst="line">
              <a:avLst/>
            </a:prstGeom>
            <a:noFill/>
            <a:ln w="9525">
              <a:solidFill>
                <a:schemeClr val="tx1"/>
              </a:solidFill>
              <a:round/>
              <a:headEnd/>
              <a:tailEnd/>
            </a:ln>
            <a:effectLst/>
          </p:spPr>
          <p:txBody>
            <a:bodyPr wrap="none" anchor="ctr"/>
            <a:lstStyle/>
            <a:p>
              <a:endParaRPr lang="en-US"/>
            </a:p>
          </p:txBody>
        </p:sp>
      </p:grpSp>
      <p:sp>
        <p:nvSpPr>
          <p:cNvPr id="439388" name="Rectangle 92"/>
          <p:cNvSpPr>
            <a:spLocks noChangeArrowheads="1"/>
          </p:cNvSpPr>
          <p:nvPr/>
        </p:nvSpPr>
        <p:spPr bwMode="auto">
          <a:xfrm>
            <a:off x="3505200" y="2667000"/>
            <a:ext cx="914400" cy="457200"/>
          </a:xfrm>
          <a:prstGeom prst="rect">
            <a:avLst/>
          </a:prstGeom>
          <a:noFill/>
          <a:ln w="9525">
            <a:solidFill>
              <a:schemeClr val="tx1"/>
            </a:solidFill>
            <a:miter lim="800000"/>
            <a:headEnd/>
            <a:tailEnd/>
          </a:ln>
          <a:effectLst/>
        </p:spPr>
        <p:txBody>
          <a:bodyPr wrap="none" anchor="ctr"/>
          <a:lstStyle/>
          <a:p>
            <a:r>
              <a:rPr lang="en-US" sz="1800"/>
              <a:t>SR2</a:t>
            </a:r>
          </a:p>
        </p:txBody>
      </p:sp>
      <p:sp>
        <p:nvSpPr>
          <p:cNvPr id="439389" name="Rectangle 93"/>
          <p:cNvSpPr>
            <a:spLocks noChangeArrowheads="1"/>
          </p:cNvSpPr>
          <p:nvPr/>
        </p:nvSpPr>
        <p:spPr bwMode="auto">
          <a:xfrm>
            <a:off x="1371600" y="2667000"/>
            <a:ext cx="914400" cy="457200"/>
          </a:xfrm>
          <a:prstGeom prst="rect">
            <a:avLst/>
          </a:prstGeom>
          <a:noFill/>
          <a:ln w="9525">
            <a:noFill/>
            <a:miter lim="800000"/>
            <a:headEnd/>
            <a:tailEnd/>
          </a:ln>
          <a:effectLst/>
        </p:spPr>
        <p:txBody>
          <a:bodyPr wrap="none" anchor="ctr"/>
          <a:lstStyle/>
          <a:p>
            <a:pPr algn="r"/>
            <a:r>
              <a:rPr lang="en-US"/>
              <a:t>AND+</a:t>
            </a:r>
          </a:p>
        </p:txBody>
      </p:sp>
      <p:sp>
        <p:nvSpPr>
          <p:cNvPr id="439390" name="Rectangle 94"/>
          <p:cNvSpPr>
            <a:spLocks noChangeArrowheads="1"/>
          </p:cNvSpPr>
          <p:nvPr/>
        </p:nvSpPr>
        <p:spPr bwMode="auto">
          <a:xfrm>
            <a:off x="5334000" y="2667000"/>
            <a:ext cx="304800" cy="457200"/>
          </a:xfrm>
          <a:prstGeom prst="rect">
            <a:avLst/>
          </a:prstGeom>
          <a:noFill/>
          <a:ln w="9525" algn="ctr">
            <a:solidFill>
              <a:schemeClr val="tx1"/>
            </a:solidFill>
            <a:miter lim="800000"/>
            <a:headEnd/>
            <a:tailEnd/>
          </a:ln>
          <a:effectLst/>
        </p:spPr>
        <p:txBody>
          <a:bodyPr wrap="none" anchor="ctr"/>
          <a:lstStyle/>
          <a:p>
            <a:r>
              <a:rPr lang="en-US" sz="1800"/>
              <a:t>0</a:t>
            </a:r>
          </a:p>
        </p:txBody>
      </p:sp>
      <p:grpSp>
        <p:nvGrpSpPr>
          <p:cNvPr id="439391" name="Group 95"/>
          <p:cNvGrpSpPr>
            <a:grpSpLocks/>
          </p:cNvGrpSpPr>
          <p:nvPr/>
        </p:nvGrpSpPr>
        <p:grpSpPr bwMode="auto">
          <a:xfrm>
            <a:off x="5638800" y="2667000"/>
            <a:ext cx="609600" cy="457200"/>
            <a:chOff x="816" y="2352"/>
            <a:chExt cx="384" cy="288"/>
          </a:xfrm>
        </p:grpSpPr>
        <p:sp>
          <p:nvSpPr>
            <p:cNvPr id="439392" name="Rectangle 96"/>
            <p:cNvSpPr>
              <a:spLocks noChangeArrowheads="1"/>
            </p:cNvSpPr>
            <p:nvPr/>
          </p:nvSpPr>
          <p:spPr bwMode="auto">
            <a:xfrm>
              <a:off x="816" y="2352"/>
              <a:ext cx="384" cy="288"/>
            </a:xfrm>
            <a:prstGeom prst="rect">
              <a:avLst/>
            </a:prstGeom>
            <a:noFill/>
            <a:ln w="9525" algn="ctr">
              <a:solidFill>
                <a:schemeClr val="tx1"/>
              </a:solidFill>
              <a:miter lim="800000"/>
              <a:headEnd/>
              <a:tailEnd/>
            </a:ln>
            <a:effectLst/>
          </p:spPr>
          <p:txBody>
            <a:bodyPr wrap="none" anchor="ctr"/>
            <a:lstStyle/>
            <a:p>
              <a:r>
                <a:rPr lang="en-US" sz="1800"/>
                <a:t>00</a:t>
              </a:r>
            </a:p>
          </p:txBody>
        </p:sp>
        <p:grpSp>
          <p:nvGrpSpPr>
            <p:cNvPr id="439393" name="Group 97"/>
            <p:cNvGrpSpPr>
              <a:grpSpLocks/>
            </p:cNvGrpSpPr>
            <p:nvPr/>
          </p:nvGrpSpPr>
          <p:grpSpPr bwMode="auto">
            <a:xfrm>
              <a:off x="1008" y="2352"/>
              <a:ext cx="1" cy="288"/>
              <a:chOff x="384" y="1584"/>
              <a:chExt cx="0" cy="288"/>
            </a:xfrm>
          </p:grpSpPr>
          <p:sp>
            <p:nvSpPr>
              <p:cNvPr id="439394" name="Line 98"/>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395" name="Line 99"/>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439396" name="Group 100"/>
          <p:cNvGrpSpPr>
            <a:grpSpLocks/>
          </p:cNvGrpSpPr>
          <p:nvPr/>
        </p:nvGrpSpPr>
        <p:grpSpPr bwMode="auto">
          <a:xfrm>
            <a:off x="2286000" y="3124200"/>
            <a:ext cx="1219200" cy="457200"/>
            <a:chOff x="816" y="1488"/>
            <a:chExt cx="768" cy="288"/>
          </a:xfrm>
        </p:grpSpPr>
        <p:sp>
          <p:nvSpPr>
            <p:cNvPr id="439397" name="Rectangle 101"/>
            <p:cNvSpPr>
              <a:spLocks noChangeArrowheads="1"/>
            </p:cNvSpPr>
            <p:nvPr/>
          </p:nvSpPr>
          <p:spPr bwMode="auto">
            <a:xfrm>
              <a:off x="816" y="1488"/>
              <a:ext cx="768" cy="288"/>
            </a:xfrm>
            <a:prstGeom prst="rect">
              <a:avLst/>
            </a:prstGeom>
            <a:noFill/>
            <a:ln w="9525" algn="ctr">
              <a:solidFill>
                <a:schemeClr val="tx1"/>
              </a:solidFill>
              <a:miter lim="800000"/>
              <a:headEnd/>
              <a:tailEnd/>
            </a:ln>
            <a:effectLst/>
          </p:spPr>
          <p:txBody>
            <a:bodyPr wrap="none" anchor="ctr"/>
            <a:lstStyle/>
            <a:p>
              <a:r>
                <a:rPr lang="en-US" sz="1800"/>
                <a:t>0101</a:t>
              </a:r>
            </a:p>
          </p:txBody>
        </p:sp>
        <p:sp>
          <p:nvSpPr>
            <p:cNvPr id="439398" name="Line 102"/>
            <p:cNvSpPr>
              <a:spLocks noChangeShapeType="1"/>
            </p:cNvSpPr>
            <p:nvPr/>
          </p:nvSpPr>
          <p:spPr bwMode="auto">
            <a:xfrm>
              <a:off x="1008" y="1488"/>
              <a:ext cx="0" cy="48"/>
            </a:xfrm>
            <a:prstGeom prst="line">
              <a:avLst/>
            </a:prstGeom>
            <a:noFill/>
            <a:ln w="9525">
              <a:solidFill>
                <a:schemeClr val="tx1"/>
              </a:solidFill>
              <a:round/>
              <a:headEnd/>
              <a:tailEnd/>
            </a:ln>
            <a:effectLst/>
          </p:spPr>
          <p:txBody>
            <a:bodyPr wrap="none" anchor="ctr"/>
            <a:lstStyle/>
            <a:p>
              <a:endParaRPr lang="en-US"/>
            </a:p>
          </p:txBody>
        </p:sp>
        <p:sp>
          <p:nvSpPr>
            <p:cNvPr id="439399" name="Line 103"/>
            <p:cNvSpPr>
              <a:spLocks noChangeShapeType="1"/>
            </p:cNvSpPr>
            <p:nvPr/>
          </p:nvSpPr>
          <p:spPr bwMode="auto">
            <a:xfrm>
              <a:off x="1008" y="1728"/>
              <a:ext cx="0" cy="48"/>
            </a:xfrm>
            <a:prstGeom prst="line">
              <a:avLst/>
            </a:prstGeom>
            <a:noFill/>
            <a:ln w="9525">
              <a:solidFill>
                <a:schemeClr val="tx1"/>
              </a:solidFill>
              <a:round/>
              <a:headEnd/>
              <a:tailEnd/>
            </a:ln>
            <a:effectLst/>
          </p:spPr>
          <p:txBody>
            <a:bodyPr wrap="none" anchor="ctr"/>
            <a:lstStyle/>
            <a:p>
              <a:endParaRPr lang="en-US"/>
            </a:p>
          </p:txBody>
        </p:sp>
        <p:sp>
          <p:nvSpPr>
            <p:cNvPr id="439400" name="Line 104"/>
            <p:cNvSpPr>
              <a:spLocks noChangeShapeType="1"/>
            </p:cNvSpPr>
            <p:nvPr/>
          </p:nvSpPr>
          <p:spPr bwMode="auto">
            <a:xfrm>
              <a:off x="1200" y="1488"/>
              <a:ext cx="0" cy="48"/>
            </a:xfrm>
            <a:prstGeom prst="line">
              <a:avLst/>
            </a:prstGeom>
            <a:noFill/>
            <a:ln w="9525">
              <a:solidFill>
                <a:schemeClr val="tx1"/>
              </a:solidFill>
              <a:round/>
              <a:headEnd/>
              <a:tailEnd/>
            </a:ln>
            <a:effectLst/>
          </p:spPr>
          <p:txBody>
            <a:bodyPr wrap="none" anchor="ctr"/>
            <a:lstStyle/>
            <a:p>
              <a:endParaRPr lang="en-US"/>
            </a:p>
          </p:txBody>
        </p:sp>
        <p:sp>
          <p:nvSpPr>
            <p:cNvPr id="439401" name="Line 105"/>
            <p:cNvSpPr>
              <a:spLocks noChangeShapeType="1"/>
            </p:cNvSpPr>
            <p:nvPr/>
          </p:nvSpPr>
          <p:spPr bwMode="auto">
            <a:xfrm>
              <a:off x="1200" y="1728"/>
              <a:ext cx="0" cy="48"/>
            </a:xfrm>
            <a:prstGeom prst="line">
              <a:avLst/>
            </a:prstGeom>
            <a:noFill/>
            <a:ln w="9525">
              <a:solidFill>
                <a:schemeClr val="tx1"/>
              </a:solidFill>
              <a:round/>
              <a:headEnd/>
              <a:tailEnd/>
            </a:ln>
            <a:effectLst/>
          </p:spPr>
          <p:txBody>
            <a:bodyPr wrap="none" anchor="ctr"/>
            <a:lstStyle/>
            <a:p>
              <a:endParaRPr lang="en-US"/>
            </a:p>
          </p:txBody>
        </p:sp>
        <p:sp>
          <p:nvSpPr>
            <p:cNvPr id="439402" name="Line 106"/>
            <p:cNvSpPr>
              <a:spLocks noChangeShapeType="1"/>
            </p:cNvSpPr>
            <p:nvPr/>
          </p:nvSpPr>
          <p:spPr bwMode="auto">
            <a:xfrm>
              <a:off x="1392" y="1488"/>
              <a:ext cx="0" cy="48"/>
            </a:xfrm>
            <a:prstGeom prst="line">
              <a:avLst/>
            </a:prstGeom>
            <a:noFill/>
            <a:ln w="9525">
              <a:solidFill>
                <a:schemeClr val="tx1"/>
              </a:solidFill>
              <a:round/>
              <a:headEnd/>
              <a:tailEnd/>
            </a:ln>
            <a:effectLst/>
          </p:spPr>
          <p:txBody>
            <a:bodyPr wrap="none" anchor="ctr"/>
            <a:lstStyle/>
            <a:p>
              <a:endParaRPr lang="en-US"/>
            </a:p>
          </p:txBody>
        </p:sp>
        <p:sp>
          <p:nvSpPr>
            <p:cNvPr id="439403" name="Line 107"/>
            <p:cNvSpPr>
              <a:spLocks noChangeShapeType="1"/>
            </p:cNvSpPr>
            <p:nvPr/>
          </p:nvSpPr>
          <p:spPr bwMode="auto">
            <a:xfrm>
              <a:off x="1392" y="1728"/>
              <a:ext cx="0" cy="48"/>
            </a:xfrm>
            <a:prstGeom prst="line">
              <a:avLst/>
            </a:prstGeom>
            <a:noFill/>
            <a:ln w="9525">
              <a:solidFill>
                <a:schemeClr val="tx1"/>
              </a:solidFill>
              <a:round/>
              <a:headEnd/>
              <a:tailEnd/>
            </a:ln>
            <a:effectLst/>
          </p:spPr>
          <p:txBody>
            <a:bodyPr wrap="none" anchor="ctr"/>
            <a:lstStyle/>
            <a:p>
              <a:endParaRPr lang="en-US"/>
            </a:p>
          </p:txBody>
        </p:sp>
      </p:grpSp>
      <p:sp>
        <p:nvSpPr>
          <p:cNvPr id="439404" name="Rectangle 108"/>
          <p:cNvSpPr>
            <a:spLocks noChangeArrowheads="1"/>
          </p:cNvSpPr>
          <p:nvPr/>
        </p:nvSpPr>
        <p:spPr bwMode="auto">
          <a:xfrm>
            <a:off x="3505200" y="3124200"/>
            <a:ext cx="914400" cy="457200"/>
          </a:xfrm>
          <a:prstGeom prst="rect">
            <a:avLst/>
          </a:prstGeom>
          <a:noFill/>
          <a:ln w="9525">
            <a:solidFill>
              <a:schemeClr val="tx1"/>
            </a:solidFill>
            <a:miter lim="800000"/>
            <a:headEnd/>
            <a:tailEnd/>
          </a:ln>
          <a:effectLst/>
        </p:spPr>
        <p:txBody>
          <a:bodyPr wrap="none" anchor="ctr"/>
          <a:lstStyle/>
          <a:p>
            <a:r>
              <a:rPr lang="en-US" sz="1800"/>
              <a:t>DR</a:t>
            </a:r>
          </a:p>
        </p:txBody>
      </p:sp>
      <p:sp>
        <p:nvSpPr>
          <p:cNvPr id="439405" name="Rectangle 109"/>
          <p:cNvSpPr>
            <a:spLocks noChangeArrowheads="1"/>
          </p:cNvSpPr>
          <p:nvPr/>
        </p:nvSpPr>
        <p:spPr bwMode="auto">
          <a:xfrm>
            <a:off x="5334000" y="3124200"/>
            <a:ext cx="304800" cy="457200"/>
          </a:xfrm>
          <a:prstGeom prst="rect">
            <a:avLst/>
          </a:prstGeom>
          <a:noFill/>
          <a:ln w="9525" algn="ctr">
            <a:solidFill>
              <a:schemeClr val="tx1"/>
            </a:solidFill>
            <a:miter lim="800000"/>
            <a:headEnd/>
            <a:tailEnd/>
          </a:ln>
          <a:effectLst/>
        </p:spPr>
        <p:txBody>
          <a:bodyPr wrap="none" anchor="ctr"/>
          <a:lstStyle/>
          <a:p>
            <a:r>
              <a:rPr lang="en-US" sz="1800"/>
              <a:t>1</a:t>
            </a:r>
          </a:p>
        </p:txBody>
      </p:sp>
      <p:grpSp>
        <p:nvGrpSpPr>
          <p:cNvPr id="439406" name="Group 110"/>
          <p:cNvGrpSpPr>
            <a:grpSpLocks/>
          </p:cNvGrpSpPr>
          <p:nvPr/>
        </p:nvGrpSpPr>
        <p:grpSpPr bwMode="auto">
          <a:xfrm>
            <a:off x="4419600" y="2667000"/>
            <a:ext cx="914400" cy="457200"/>
            <a:chOff x="1008" y="3024"/>
            <a:chExt cx="576" cy="288"/>
          </a:xfrm>
        </p:grpSpPr>
        <p:sp>
          <p:nvSpPr>
            <p:cNvPr id="439407" name="Rectangle 111"/>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SR1</a:t>
              </a:r>
            </a:p>
          </p:txBody>
        </p:sp>
        <p:grpSp>
          <p:nvGrpSpPr>
            <p:cNvPr id="439408" name="Group 112"/>
            <p:cNvGrpSpPr>
              <a:grpSpLocks/>
            </p:cNvGrpSpPr>
            <p:nvPr/>
          </p:nvGrpSpPr>
          <p:grpSpPr bwMode="auto">
            <a:xfrm>
              <a:off x="1200" y="3024"/>
              <a:ext cx="0" cy="288"/>
              <a:chOff x="384" y="1584"/>
              <a:chExt cx="0" cy="288"/>
            </a:xfrm>
          </p:grpSpPr>
          <p:sp>
            <p:nvSpPr>
              <p:cNvPr id="439409" name="Line 113"/>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10" name="Line 114"/>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411" name="Group 115"/>
            <p:cNvGrpSpPr>
              <a:grpSpLocks/>
            </p:cNvGrpSpPr>
            <p:nvPr/>
          </p:nvGrpSpPr>
          <p:grpSpPr bwMode="auto">
            <a:xfrm>
              <a:off x="1392" y="3024"/>
              <a:ext cx="0" cy="288"/>
              <a:chOff x="384" y="1584"/>
              <a:chExt cx="0" cy="288"/>
            </a:xfrm>
          </p:grpSpPr>
          <p:sp>
            <p:nvSpPr>
              <p:cNvPr id="439412" name="Line 116"/>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13" name="Line 117"/>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439414" name="Group 118"/>
          <p:cNvGrpSpPr>
            <a:grpSpLocks/>
          </p:cNvGrpSpPr>
          <p:nvPr/>
        </p:nvGrpSpPr>
        <p:grpSpPr bwMode="auto">
          <a:xfrm>
            <a:off x="6248400" y="2667000"/>
            <a:ext cx="914400" cy="457200"/>
            <a:chOff x="1008" y="3024"/>
            <a:chExt cx="576" cy="288"/>
          </a:xfrm>
        </p:grpSpPr>
        <p:sp>
          <p:nvSpPr>
            <p:cNvPr id="439415" name="Rectangle 119"/>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DR</a:t>
              </a:r>
            </a:p>
          </p:txBody>
        </p:sp>
        <p:grpSp>
          <p:nvGrpSpPr>
            <p:cNvPr id="439416" name="Group 120"/>
            <p:cNvGrpSpPr>
              <a:grpSpLocks/>
            </p:cNvGrpSpPr>
            <p:nvPr/>
          </p:nvGrpSpPr>
          <p:grpSpPr bwMode="auto">
            <a:xfrm>
              <a:off x="1200" y="3024"/>
              <a:ext cx="0" cy="288"/>
              <a:chOff x="384" y="1584"/>
              <a:chExt cx="0" cy="288"/>
            </a:xfrm>
          </p:grpSpPr>
          <p:sp>
            <p:nvSpPr>
              <p:cNvPr id="439417" name="Line 121"/>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18" name="Line 122"/>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419" name="Group 123"/>
            <p:cNvGrpSpPr>
              <a:grpSpLocks/>
            </p:cNvGrpSpPr>
            <p:nvPr/>
          </p:nvGrpSpPr>
          <p:grpSpPr bwMode="auto">
            <a:xfrm>
              <a:off x="1392" y="3024"/>
              <a:ext cx="0" cy="288"/>
              <a:chOff x="384" y="1584"/>
              <a:chExt cx="0" cy="288"/>
            </a:xfrm>
          </p:grpSpPr>
          <p:sp>
            <p:nvSpPr>
              <p:cNvPr id="439420" name="Line 124"/>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21" name="Line 125"/>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439422" name="Group 126"/>
          <p:cNvGrpSpPr>
            <a:grpSpLocks/>
          </p:cNvGrpSpPr>
          <p:nvPr/>
        </p:nvGrpSpPr>
        <p:grpSpPr bwMode="auto">
          <a:xfrm>
            <a:off x="5638800" y="3124200"/>
            <a:ext cx="1524000" cy="457200"/>
            <a:chOff x="816" y="2064"/>
            <a:chExt cx="960" cy="288"/>
          </a:xfrm>
        </p:grpSpPr>
        <p:sp>
          <p:nvSpPr>
            <p:cNvPr id="439423" name="Rectangle 127"/>
            <p:cNvSpPr>
              <a:spLocks noChangeArrowheads="1"/>
            </p:cNvSpPr>
            <p:nvPr/>
          </p:nvSpPr>
          <p:spPr bwMode="auto">
            <a:xfrm>
              <a:off x="816" y="2064"/>
              <a:ext cx="960" cy="288"/>
            </a:xfrm>
            <a:prstGeom prst="rect">
              <a:avLst/>
            </a:prstGeom>
            <a:noFill/>
            <a:ln w="9525">
              <a:solidFill>
                <a:schemeClr val="tx1"/>
              </a:solidFill>
              <a:miter lim="800000"/>
              <a:headEnd/>
              <a:tailEnd/>
            </a:ln>
            <a:effectLst/>
          </p:spPr>
          <p:txBody>
            <a:bodyPr wrap="none" anchor="ctr"/>
            <a:lstStyle/>
            <a:p>
              <a:r>
                <a:rPr lang="en-US" sz="1800"/>
                <a:t>imm5</a:t>
              </a:r>
            </a:p>
          </p:txBody>
        </p:sp>
        <p:grpSp>
          <p:nvGrpSpPr>
            <p:cNvPr id="439424" name="Group 128"/>
            <p:cNvGrpSpPr>
              <a:grpSpLocks/>
            </p:cNvGrpSpPr>
            <p:nvPr/>
          </p:nvGrpSpPr>
          <p:grpSpPr bwMode="auto">
            <a:xfrm>
              <a:off x="1008" y="2064"/>
              <a:ext cx="1" cy="288"/>
              <a:chOff x="384" y="1584"/>
              <a:chExt cx="0" cy="288"/>
            </a:xfrm>
          </p:grpSpPr>
          <p:sp>
            <p:nvSpPr>
              <p:cNvPr id="439425" name="Line 129"/>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26" name="Line 130"/>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427" name="Group 131"/>
            <p:cNvGrpSpPr>
              <a:grpSpLocks/>
            </p:cNvGrpSpPr>
            <p:nvPr/>
          </p:nvGrpSpPr>
          <p:grpSpPr bwMode="auto">
            <a:xfrm>
              <a:off x="1200" y="2064"/>
              <a:ext cx="1" cy="288"/>
              <a:chOff x="384" y="1584"/>
              <a:chExt cx="0" cy="288"/>
            </a:xfrm>
          </p:grpSpPr>
          <p:sp>
            <p:nvSpPr>
              <p:cNvPr id="439428" name="Line 132"/>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29" name="Line 133"/>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430" name="Group 134"/>
            <p:cNvGrpSpPr>
              <a:grpSpLocks/>
            </p:cNvGrpSpPr>
            <p:nvPr/>
          </p:nvGrpSpPr>
          <p:grpSpPr bwMode="auto">
            <a:xfrm>
              <a:off x="1392" y="2064"/>
              <a:ext cx="1" cy="288"/>
              <a:chOff x="384" y="1584"/>
              <a:chExt cx="0" cy="288"/>
            </a:xfrm>
          </p:grpSpPr>
          <p:sp>
            <p:nvSpPr>
              <p:cNvPr id="439431" name="Line 135"/>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32" name="Line 136"/>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433" name="Group 137"/>
            <p:cNvGrpSpPr>
              <a:grpSpLocks/>
            </p:cNvGrpSpPr>
            <p:nvPr/>
          </p:nvGrpSpPr>
          <p:grpSpPr bwMode="auto">
            <a:xfrm>
              <a:off x="1584" y="2064"/>
              <a:ext cx="1" cy="288"/>
              <a:chOff x="384" y="1584"/>
              <a:chExt cx="0" cy="288"/>
            </a:xfrm>
          </p:grpSpPr>
          <p:sp>
            <p:nvSpPr>
              <p:cNvPr id="439434" name="Line 138"/>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35" name="Line 139"/>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439436" name="Group 140"/>
          <p:cNvGrpSpPr>
            <a:grpSpLocks/>
          </p:cNvGrpSpPr>
          <p:nvPr/>
        </p:nvGrpSpPr>
        <p:grpSpPr bwMode="auto">
          <a:xfrm>
            <a:off x="4419600" y="3124200"/>
            <a:ext cx="914400" cy="457200"/>
            <a:chOff x="1008" y="3024"/>
            <a:chExt cx="576" cy="288"/>
          </a:xfrm>
        </p:grpSpPr>
        <p:sp>
          <p:nvSpPr>
            <p:cNvPr id="439437" name="Rectangle 141"/>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SR1</a:t>
              </a:r>
            </a:p>
          </p:txBody>
        </p:sp>
        <p:grpSp>
          <p:nvGrpSpPr>
            <p:cNvPr id="439438" name="Group 142"/>
            <p:cNvGrpSpPr>
              <a:grpSpLocks/>
            </p:cNvGrpSpPr>
            <p:nvPr/>
          </p:nvGrpSpPr>
          <p:grpSpPr bwMode="auto">
            <a:xfrm>
              <a:off x="1200" y="3024"/>
              <a:ext cx="0" cy="288"/>
              <a:chOff x="384" y="1584"/>
              <a:chExt cx="0" cy="288"/>
            </a:xfrm>
          </p:grpSpPr>
          <p:sp>
            <p:nvSpPr>
              <p:cNvPr id="439439" name="Line 143"/>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40" name="Line 144"/>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439441" name="Group 145"/>
            <p:cNvGrpSpPr>
              <a:grpSpLocks/>
            </p:cNvGrpSpPr>
            <p:nvPr/>
          </p:nvGrpSpPr>
          <p:grpSpPr bwMode="auto">
            <a:xfrm>
              <a:off x="1392" y="3024"/>
              <a:ext cx="0" cy="288"/>
              <a:chOff x="384" y="1584"/>
              <a:chExt cx="0" cy="288"/>
            </a:xfrm>
          </p:grpSpPr>
          <p:sp>
            <p:nvSpPr>
              <p:cNvPr id="439442" name="Line 146"/>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439443" name="Line 147"/>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sp>
        <p:nvSpPr>
          <p:cNvPr id="439444" name="Rectangle 148"/>
          <p:cNvSpPr>
            <a:spLocks noChangeArrowheads="1"/>
          </p:cNvSpPr>
          <p:nvPr/>
        </p:nvSpPr>
        <p:spPr bwMode="auto">
          <a:xfrm>
            <a:off x="1371600" y="3124200"/>
            <a:ext cx="914400" cy="457200"/>
          </a:xfrm>
          <a:prstGeom prst="rect">
            <a:avLst/>
          </a:prstGeom>
          <a:noFill/>
          <a:ln w="9525">
            <a:noFill/>
            <a:miter lim="800000"/>
            <a:headEnd/>
            <a:tailEnd/>
          </a:ln>
          <a:effectLst/>
        </p:spPr>
        <p:txBody>
          <a:bodyPr wrap="none" anchor="ctr"/>
          <a:lstStyle/>
          <a:p>
            <a:pPr algn="r"/>
            <a:r>
              <a:rPr lang="en-US"/>
              <a:t>AND+</a:t>
            </a:r>
          </a:p>
        </p:txBody>
      </p:sp>
    </p:spTree>
    <p:extLst>
      <p:ext uri="{BB962C8B-B14F-4D97-AF65-F5344CB8AC3E}">
        <p14:creationId xmlns:p14="http://schemas.microsoft.com/office/powerpoint/2010/main" val="128206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Improving performance</a:t>
            </a:r>
          </a:p>
          <a:p>
            <a:r>
              <a:rPr lang="en-US" dirty="0"/>
              <a:t>Pipelining</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15</a:t>
            </a:fld>
            <a:endParaRPr lang="en-US" altLang="en-US"/>
          </a:p>
        </p:txBody>
      </p:sp>
      <p:sp>
        <p:nvSpPr>
          <p:cNvPr id="5" name="Footer Placeholder 4"/>
          <p:cNvSpPr>
            <a:spLocks noGrp="1"/>
          </p:cNvSpPr>
          <p:nvPr>
            <p:ph type="ftr" idx="3"/>
          </p:nvPr>
        </p:nvSpPr>
        <p:spPr/>
        <p:txBody>
          <a:body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425081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Improving Performance</a:t>
            </a:r>
            <a:br>
              <a:rPr lang="en-US" dirty="0"/>
            </a:br>
            <a:endParaRPr lang="en-US" dirty="0"/>
          </a:p>
        </p:txBody>
      </p:sp>
      <p:sp>
        <p:nvSpPr>
          <p:cNvPr id="524293" name="Rectangle 3"/>
          <p:cNvSpPr>
            <a:spLocks noGrp="1" noChangeArrowheads="1"/>
          </p:cNvSpPr>
          <p:nvPr>
            <p:ph type="body" idx="1"/>
          </p:nvPr>
        </p:nvSpPr>
        <p:spPr/>
        <p:txBody>
          <a:bodyPr/>
          <a:lstStyle/>
          <a:p>
            <a:pPr eaLnBrk="1" hangingPunct="1"/>
            <a:endParaRPr lang="en-US" dirty="0"/>
          </a:p>
          <a:p>
            <a:pPr eaLnBrk="1" hangingPunct="1"/>
            <a:endParaRPr lang="en-US" dirty="0"/>
          </a:p>
          <a:p>
            <a:pPr eaLnBrk="1" hangingPunct="1"/>
            <a:endParaRPr lang="en-US" dirty="0"/>
          </a:p>
        </p:txBody>
      </p:sp>
      <p:sp>
        <p:nvSpPr>
          <p:cNvPr id="2" name="Slide Number Placeholder 1"/>
          <p:cNvSpPr>
            <a:spLocks noGrp="1"/>
          </p:cNvSpPr>
          <p:nvPr>
            <p:ph type="sldNum" idx="12"/>
          </p:nvPr>
        </p:nvSpPr>
        <p:spPr/>
        <p:txBody>
          <a:bodyPr/>
          <a:lstStyle/>
          <a:p>
            <a:fld id="{9298A09C-1584-4E46-935C-492AB14C1C1B}" type="slidenum">
              <a:rPr lang="en-US" altLang="en-US" smtClean="0"/>
              <a:pPr/>
              <a:t>16</a:t>
            </a:fld>
            <a:endParaRPr lang="en-US" altLang="en-US"/>
          </a:p>
        </p:txBody>
      </p:sp>
      <p:sp>
        <p:nvSpPr>
          <p:cNvPr id="6" name="Footer Placeholder 5"/>
          <p:cNvSpPr>
            <a:spLocks noGrp="1" noChangeArrowheads="1"/>
          </p:cNvSpPr>
          <p:nvPr>
            <p:ph type="ftr" idx="3"/>
          </p:nvPr>
        </p:nvSpPr>
        <p:spPr>
          <a:prstGeom prst="rect">
            <a:avLst/>
          </a:prstGeom>
          <a:ln/>
        </p:spPr>
        <p:txBody>
          <a:bodyPr/>
          <a:lstStyle/>
          <a:p>
            <a:r>
              <a:rPr lang="en-US" altLang="en-US"/>
              <a:t>© Derek Chiou &amp; Mattan Erez &amp; Dam Sunwoo</a:t>
            </a:r>
          </a:p>
        </p:txBody>
      </p:sp>
      <p:sp>
        <p:nvSpPr>
          <p:cNvPr id="524291"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AF65E44B-1EA3-4C81-A468-7C4AD7B33137}" type="slidenum">
              <a:rPr lang="en-US" altLang="en-US" sz="1000"/>
              <a:pPr algn="r" eaLnBrk="1" hangingPunct="1"/>
              <a:t>16</a:t>
            </a:fld>
            <a:endParaRPr lang="en-US" altLang="en-US" sz="1000"/>
          </a:p>
        </p:txBody>
      </p:sp>
    </p:spTree>
    <p:extLst>
      <p:ext uri="{BB962C8B-B14F-4D97-AF65-F5344CB8AC3E}">
        <p14:creationId xmlns:p14="http://schemas.microsoft.com/office/powerpoint/2010/main" val="31941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8" name="Rectangle 10"/>
          <p:cNvSpPr>
            <a:spLocks noGrp="1" noChangeArrowheads="1"/>
          </p:cNvSpPr>
          <p:nvPr>
            <p:ph type="title"/>
          </p:nvPr>
        </p:nvSpPr>
        <p:spPr/>
        <p:txBody>
          <a:bodyPr/>
          <a:lstStyle/>
          <a:p>
            <a:pPr eaLnBrk="1" hangingPunct="1"/>
            <a:r>
              <a:rPr lang="en-US"/>
              <a:t>Multi-Ported Register File (2 Read/1Write)</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idx="12"/>
          </p:nvPr>
        </p:nvSpPr>
        <p:spPr/>
        <p:txBody>
          <a:bodyPr/>
          <a:lstStyle/>
          <a:p>
            <a:fld id="{9298A09C-1584-4E46-935C-492AB14C1C1B}" type="slidenum">
              <a:rPr lang="en-US" altLang="en-US" smtClean="0"/>
              <a:pPr/>
              <a:t>17</a:t>
            </a:fld>
            <a:endParaRPr lang="en-US" altLang="en-US"/>
          </a:p>
        </p:txBody>
      </p:sp>
      <p:sp>
        <p:nvSpPr>
          <p:cNvPr id="95" name="Rectangle 5"/>
          <p:cNvSpPr>
            <a:spLocks noGrp="1" noChangeArrowheads="1"/>
          </p:cNvSpPr>
          <p:nvPr>
            <p:ph type="ftr" idx="3"/>
          </p:nvPr>
        </p:nvSpPr>
        <p:spPr>
          <a:prstGeom prst="rect">
            <a:avLst/>
          </a:prstGeom>
          <a:ln/>
        </p:spPr>
        <p:txBody>
          <a:bodyPr/>
          <a:lstStyle/>
          <a:p>
            <a:r>
              <a:rPr lang="en-US" altLang="en-US"/>
              <a:t>© Derek Chiou &amp; Mattan Erez &amp; Dam Sunwoo</a:t>
            </a:r>
          </a:p>
        </p:txBody>
      </p:sp>
      <p:sp>
        <p:nvSpPr>
          <p:cNvPr id="530435"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AFAC47EA-22D3-4F44-B2ED-73E04A0B81B3}" type="slidenum">
              <a:rPr lang="en-US" altLang="en-US" sz="1000"/>
              <a:pPr algn="r" eaLnBrk="1" hangingPunct="1"/>
              <a:t>17</a:t>
            </a:fld>
            <a:endParaRPr lang="en-US" altLang="en-US" sz="1000"/>
          </a:p>
        </p:txBody>
      </p:sp>
      <p:grpSp>
        <p:nvGrpSpPr>
          <p:cNvPr id="530436" name="Group 2"/>
          <p:cNvGrpSpPr>
            <a:grpSpLocks/>
          </p:cNvGrpSpPr>
          <p:nvPr/>
        </p:nvGrpSpPr>
        <p:grpSpPr bwMode="auto">
          <a:xfrm>
            <a:off x="914400" y="4343400"/>
            <a:ext cx="990600" cy="990600"/>
            <a:chOff x="432" y="1152"/>
            <a:chExt cx="624" cy="624"/>
          </a:xfrm>
        </p:grpSpPr>
        <p:sp>
          <p:nvSpPr>
            <p:cNvPr id="530524" name="Freeform 3"/>
            <p:cNvSpPr>
              <a:spLocks/>
            </p:cNvSpPr>
            <p:nvPr/>
          </p:nvSpPr>
          <p:spPr bwMode="auto">
            <a:xfrm>
              <a:off x="432" y="1392"/>
              <a:ext cx="624" cy="384"/>
            </a:xfrm>
            <a:custGeom>
              <a:avLst/>
              <a:gdLst>
                <a:gd name="T0" fmla="*/ 0 w 624"/>
                <a:gd name="T1" fmla="*/ 0 h 384"/>
                <a:gd name="T2" fmla="*/ 0 w 624"/>
                <a:gd name="T3" fmla="*/ 384 h 384"/>
                <a:gd name="T4" fmla="*/ 624 w 624"/>
                <a:gd name="T5" fmla="*/ 384 h 384"/>
                <a:gd name="T6" fmla="*/ 384 w 624"/>
                <a:gd name="T7" fmla="*/ 0 h 384"/>
                <a:gd name="T8" fmla="*/ 0 w 624"/>
                <a:gd name="T9" fmla="*/ 0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0"/>
                  </a:moveTo>
                  <a:lnTo>
                    <a:pt x="0" y="384"/>
                  </a:lnTo>
                  <a:lnTo>
                    <a:pt x="624" y="384"/>
                  </a:lnTo>
                  <a:lnTo>
                    <a:pt x="384" y="0"/>
                  </a:lnTo>
                  <a:lnTo>
                    <a:pt x="0" y="0"/>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530525" name="Rectangle 4"/>
            <p:cNvSpPr>
              <a:spLocks noChangeArrowheads="1"/>
            </p:cNvSpPr>
            <p:nvPr/>
          </p:nvSpPr>
          <p:spPr bwMode="auto">
            <a:xfrm>
              <a:off x="432"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S</a:t>
              </a:r>
            </a:p>
          </p:txBody>
        </p:sp>
        <p:sp>
          <p:nvSpPr>
            <p:cNvPr id="530526" name="Text Box 5"/>
            <p:cNvSpPr txBox="1">
              <a:spLocks noChangeArrowheads="1"/>
            </p:cNvSpPr>
            <p:nvPr/>
          </p:nvSpPr>
          <p:spPr bwMode="auto">
            <a:xfrm>
              <a:off x="440" y="1417"/>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solidFill>
                    <a:schemeClr val="bg1">
                      <a:lumMod val="95000"/>
                    </a:schemeClr>
                  </a:solidFill>
                </a:rPr>
                <a:t>shift</a:t>
              </a:r>
            </a:p>
          </p:txBody>
        </p:sp>
      </p:grpSp>
      <p:grpSp>
        <p:nvGrpSpPr>
          <p:cNvPr id="530437" name="Group 6"/>
          <p:cNvGrpSpPr>
            <a:grpSpLocks/>
          </p:cNvGrpSpPr>
          <p:nvPr/>
        </p:nvGrpSpPr>
        <p:grpSpPr bwMode="auto">
          <a:xfrm>
            <a:off x="838200" y="3657600"/>
            <a:ext cx="1066800" cy="685800"/>
            <a:chOff x="528" y="2304"/>
            <a:chExt cx="672" cy="432"/>
          </a:xfrm>
        </p:grpSpPr>
        <p:sp>
          <p:nvSpPr>
            <p:cNvPr id="530521" name="Line 7"/>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522" name="AutoShape 8"/>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solidFill>
                  <a:schemeClr val="bg1">
                    <a:lumMod val="95000"/>
                  </a:schemeClr>
                </a:solidFill>
              </a:endParaRPr>
            </a:p>
          </p:txBody>
        </p:sp>
        <p:sp>
          <p:nvSpPr>
            <p:cNvPr id="530523" name="Line 9"/>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sp>
        <p:nvSpPr>
          <p:cNvPr id="530439" name="Rectangle 11"/>
          <p:cNvSpPr>
            <a:spLocks noChangeArrowheads="1"/>
          </p:cNvSpPr>
          <p:nvPr/>
        </p:nvSpPr>
        <p:spPr bwMode="auto">
          <a:xfrm>
            <a:off x="6934200" y="4648200"/>
            <a:ext cx="1524000" cy="7620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a:solidFill>
                  <a:schemeClr val="bg1">
                    <a:lumMod val="95000"/>
                  </a:schemeClr>
                </a:solidFill>
              </a:rPr>
              <a:t>Memory</a:t>
            </a:r>
          </a:p>
        </p:txBody>
      </p:sp>
      <p:sp>
        <p:nvSpPr>
          <p:cNvPr id="530440" name="Rectangle 12"/>
          <p:cNvSpPr>
            <a:spLocks noChangeArrowheads="1"/>
          </p:cNvSpPr>
          <p:nvPr/>
        </p:nvSpPr>
        <p:spPr bwMode="auto">
          <a:xfrm>
            <a:off x="6934200" y="42672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MAR</a:t>
            </a:r>
          </a:p>
        </p:txBody>
      </p:sp>
      <p:sp>
        <p:nvSpPr>
          <p:cNvPr id="530441" name="Rectangle 13"/>
          <p:cNvSpPr>
            <a:spLocks noChangeArrowheads="1"/>
          </p:cNvSpPr>
          <p:nvPr/>
        </p:nvSpPr>
        <p:spPr bwMode="auto">
          <a:xfrm>
            <a:off x="7848600" y="42672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MDR</a:t>
            </a:r>
          </a:p>
        </p:txBody>
      </p:sp>
      <p:grpSp>
        <p:nvGrpSpPr>
          <p:cNvPr id="530442" name="Group 14"/>
          <p:cNvGrpSpPr>
            <a:grpSpLocks/>
          </p:cNvGrpSpPr>
          <p:nvPr/>
        </p:nvGrpSpPr>
        <p:grpSpPr bwMode="auto">
          <a:xfrm>
            <a:off x="2362200" y="4343400"/>
            <a:ext cx="1524000" cy="990600"/>
            <a:chOff x="1584" y="1152"/>
            <a:chExt cx="960" cy="624"/>
          </a:xfrm>
        </p:grpSpPr>
        <p:sp>
          <p:nvSpPr>
            <p:cNvPr id="530516" name="Freeform 15"/>
            <p:cNvSpPr>
              <a:spLocks/>
            </p:cNvSpPr>
            <p:nvPr/>
          </p:nvSpPr>
          <p:spPr bwMode="auto">
            <a:xfrm>
              <a:off x="1584" y="1392"/>
              <a:ext cx="960" cy="384"/>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grpSp>
          <p:nvGrpSpPr>
            <p:cNvPr id="530517" name="Group 16"/>
            <p:cNvGrpSpPr>
              <a:grpSpLocks/>
            </p:cNvGrpSpPr>
            <p:nvPr/>
          </p:nvGrpSpPr>
          <p:grpSpPr bwMode="auto">
            <a:xfrm>
              <a:off x="1584" y="1152"/>
              <a:ext cx="960" cy="553"/>
              <a:chOff x="1584" y="1152"/>
              <a:chExt cx="960" cy="553"/>
            </a:xfrm>
          </p:grpSpPr>
          <p:sp>
            <p:nvSpPr>
              <p:cNvPr id="530518" name="Rectangle 17"/>
              <p:cNvSpPr>
                <a:spLocks noChangeArrowheads="1"/>
              </p:cNvSpPr>
              <p:nvPr/>
            </p:nvSpPr>
            <p:spPr bwMode="auto">
              <a:xfrm>
                <a:off x="1584"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A</a:t>
                </a:r>
              </a:p>
            </p:txBody>
          </p:sp>
          <p:sp>
            <p:nvSpPr>
              <p:cNvPr id="530519" name="Rectangle 18"/>
              <p:cNvSpPr>
                <a:spLocks noChangeArrowheads="1"/>
              </p:cNvSpPr>
              <p:nvPr/>
            </p:nvSpPr>
            <p:spPr bwMode="auto">
              <a:xfrm>
                <a:off x="2160"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B</a:t>
                </a:r>
              </a:p>
            </p:txBody>
          </p:sp>
          <p:sp>
            <p:nvSpPr>
              <p:cNvPr id="530520" name="Text Box 19"/>
              <p:cNvSpPr txBox="1">
                <a:spLocks noChangeArrowheads="1"/>
              </p:cNvSpPr>
              <p:nvPr/>
            </p:nvSpPr>
            <p:spPr bwMode="auto">
              <a:xfrm>
                <a:off x="1820" y="1417"/>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solidFill>
                      <a:schemeClr val="bg1">
                        <a:lumMod val="95000"/>
                      </a:schemeClr>
                    </a:solidFill>
                  </a:rPr>
                  <a:t>ALU</a:t>
                </a:r>
              </a:p>
            </p:txBody>
          </p:sp>
        </p:grpSp>
      </p:grpSp>
      <p:sp>
        <p:nvSpPr>
          <p:cNvPr id="530443" name="Freeform 20"/>
          <p:cNvSpPr>
            <a:spLocks/>
          </p:cNvSpPr>
          <p:nvPr/>
        </p:nvSpPr>
        <p:spPr bwMode="auto">
          <a:xfrm>
            <a:off x="457200" y="1905000"/>
            <a:ext cx="8229600" cy="4038600"/>
          </a:xfrm>
          <a:custGeom>
            <a:avLst/>
            <a:gdLst>
              <a:gd name="T0" fmla="*/ 4608 w 4608"/>
              <a:gd name="T1" fmla="*/ 0 h 1392"/>
              <a:gd name="T2" fmla="*/ 0 w 4608"/>
              <a:gd name="T3" fmla="*/ 0 h 1392"/>
              <a:gd name="T4" fmla="*/ 0 w 4608"/>
              <a:gd name="T5" fmla="*/ 1392 h 1392"/>
              <a:gd name="T6" fmla="*/ 4608 w 4608"/>
              <a:gd name="T7" fmla="*/ 1392 h 1392"/>
              <a:gd name="T8" fmla="*/ 0 60000 65536"/>
              <a:gd name="T9" fmla="*/ 0 60000 65536"/>
              <a:gd name="T10" fmla="*/ 0 60000 65536"/>
              <a:gd name="T11" fmla="*/ 0 60000 65536"/>
              <a:gd name="T12" fmla="*/ 0 w 4608"/>
              <a:gd name="T13" fmla="*/ 0 h 1392"/>
              <a:gd name="T14" fmla="*/ 4608 w 4608"/>
              <a:gd name="T15" fmla="*/ 1392 h 1392"/>
            </a:gdLst>
            <a:ahLst/>
            <a:cxnLst>
              <a:cxn ang="T8">
                <a:pos x="T0" y="T1"/>
              </a:cxn>
              <a:cxn ang="T9">
                <a:pos x="T2" y="T3"/>
              </a:cxn>
              <a:cxn ang="T10">
                <a:pos x="T4" y="T5"/>
              </a:cxn>
              <a:cxn ang="T11">
                <a:pos x="T6" y="T7"/>
              </a:cxn>
            </a:cxnLst>
            <a:rect l="T12" t="T13" r="T14" b="T15"/>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0444" name="Line 21"/>
          <p:cNvSpPr>
            <a:spLocks noChangeShapeType="1"/>
          </p:cNvSpPr>
          <p:nvPr/>
        </p:nvSpPr>
        <p:spPr bwMode="auto">
          <a:xfrm>
            <a:off x="2743200" y="40386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45" name="Line 22"/>
          <p:cNvSpPr>
            <a:spLocks noChangeShapeType="1"/>
          </p:cNvSpPr>
          <p:nvPr/>
        </p:nvSpPr>
        <p:spPr bwMode="auto">
          <a:xfrm>
            <a:off x="3124200" y="53340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46" name="Line 23"/>
          <p:cNvSpPr>
            <a:spLocks noChangeShapeType="1"/>
          </p:cNvSpPr>
          <p:nvPr/>
        </p:nvSpPr>
        <p:spPr bwMode="auto">
          <a:xfrm>
            <a:off x="4724400" y="30480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47" name="Line 24"/>
          <p:cNvSpPr>
            <a:spLocks noChangeShapeType="1"/>
          </p:cNvSpPr>
          <p:nvPr/>
        </p:nvSpPr>
        <p:spPr bwMode="auto">
          <a:xfrm>
            <a:off x="7772400" y="54102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48" name="Line 25"/>
          <p:cNvSpPr>
            <a:spLocks noChangeShapeType="1"/>
          </p:cNvSpPr>
          <p:nvPr/>
        </p:nvSpPr>
        <p:spPr bwMode="auto">
          <a:xfrm>
            <a:off x="1371600" y="53340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49" name="Line 26"/>
          <p:cNvSpPr>
            <a:spLocks noChangeShapeType="1"/>
          </p:cNvSpPr>
          <p:nvPr/>
        </p:nvSpPr>
        <p:spPr bwMode="auto">
          <a:xfrm flipH="1">
            <a:off x="1447800" y="4419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50" name="Line 27"/>
          <p:cNvSpPr>
            <a:spLocks noChangeShapeType="1"/>
          </p:cNvSpPr>
          <p:nvPr/>
        </p:nvSpPr>
        <p:spPr bwMode="auto">
          <a:xfrm flipH="1">
            <a:off x="2895600" y="4419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51" name="Line 28"/>
          <p:cNvSpPr>
            <a:spLocks noChangeShapeType="1"/>
          </p:cNvSpPr>
          <p:nvPr/>
        </p:nvSpPr>
        <p:spPr bwMode="auto">
          <a:xfrm flipH="1">
            <a:off x="3810000" y="4419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52" name="Line 29"/>
          <p:cNvSpPr>
            <a:spLocks noChangeShapeType="1"/>
          </p:cNvSpPr>
          <p:nvPr/>
        </p:nvSpPr>
        <p:spPr bwMode="auto">
          <a:xfrm flipH="1">
            <a:off x="7467600" y="43434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53" name="Line 30"/>
          <p:cNvSpPr>
            <a:spLocks noChangeShapeType="1"/>
          </p:cNvSpPr>
          <p:nvPr/>
        </p:nvSpPr>
        <p:spPr bwMode="auto">
          <a:xfrm flipH="1">
            <a:off x="8382000" y="43434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nvGrpSpPr>
          <p:cNvPr id="530454" name="Group 31"/>
          <p:cNvGrpSpPr>
            <a:grpSpLocks/>
          </p:cNvGrpSpPr>
          <p:nvPr/>
        </p:nvGrpSpPr>
        <p:grpSpPr bwMode="auto">
          <a:xfrm>
            <a:off x="1219200" y="5638800"/>
            <a:ext cx="304800" cy="304800"/>
            <a:chOff x="768" y="2928"/>
            <a:chExt cx="192" cy="192"/>
          </a:xfrm>
        </p:grpSpPr>
        <p:sp>
          <p:nvSpPr>
            <p:cNvPr id="530514" name="AutoShape 32"/>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0515" name="Oval 33"/>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0455" name="Group 34"/>
          <p:cNvGrpSpPr>
            <a:grpSpLocks/>
          </p:cNvGrpSpPr>
          <p:nvPr/>
        </p:nvGrpSpPr>
        <p:grpSpPr bwMode="auto">
          <a:xfrm>
            <a:off x="7620000" y="5638800"/>
            <a:ext cx="304800" cy="304800"/>
            <a:chOff x="768" y="2928"/>
            <a:chExt cx="192" cy="192"/>
          </a:xfrm>
        </p:grpSpPr>
        <p:sp>
          <p:nvSpPr>
            <p:cNvPr id="530512" name="AutoShape 35"/>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0513" name="Oval 36"/>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0456" name="Group 37"/>
          <p:cNvGrpSpPr>
            <a:grpSpLocks/>
          </p:cNvGrpSpPr>
          <p:nvPr/>
        </p:nvGrpSpPr>
        <p:grpSpPr bwMode="auto">
          <a:xfrm>
            <a:off x="2971800" y="5638800"/>
            <a:ext cx="304800" cy="304800"/>
            <a:chOff x="768" y="2928"/>
            <a:chExt cx="192" cy="192"/>
          </a:xfrm>
        </p:grpSpPr>
        <p:sp>
          <p:nvSpPr>
            <p:cNvPr id="530510" name="AutoShape 38"/>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0511" name="Oval 39"/>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0457" name="Group 40"/>
          <p:cNvGrpSpPr>
            <a:grpSpLocks/>
          </p:cNvGrpSpPr>
          <p:nvPr/>
        </p:nvGrpSpPr>
        <p:grpSpPr bwMode="auto">
          <a:xfrm>
            <a:off x="4572000" y="5638800"/>
            <a:ext cx="304800" cy="304800"/>
            <a:chOff x="768" y="2928"/>
            <a:chExt cx="192" cy="192"/>
          </a:xfrm>
        </p:grpSpPr>
        <p:sp>
          <p:nvSpPr>
            <p:cNvPr id="530508" name="AutoShape 41"/>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0509" name="Oval 42"/>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sp>
        <p:nvSpPr>
          <p:cNvPr id="530458" name="Line 43"/>
          <p:cNvSpPr>
            <a:spLocks noChangeShapeType="1"/>
          </p:cNvSpPr>
          <p:nvPr/>
        </p:nvSpPr>
        <p:spPr bwMode="auto">
          <a:xfrm flipH="1">
            <a:off x="1447800" y="5715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59" name="Line 44"/>
          <p:cNvSpPr>
            <a:spLocks noChangeShapeType="1"/>
          </p:cNvSpPr>
          <p:nvPr/>
        </p:nvSpPr>
        <p:spPr bwMode="auto">
          <a:xfrm flipH="1">
            <a:off x="3200400" y="5715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60" name="Line 45"/>
          <p:cNvSpPr>
            <a:spLocks noChangeShapeType="1"/>
          </p:cNvSpPr>
          <p:nvPr/>
        </p:nvSpPr>
        <p:spPr bwMode="auto">
          <a:xfrm flipH="1">
            <a:off x="4800600" y="5715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61" name="Line 46"/>
          <p:cNvSpPr>
            <a:spLocks noChangeShapeType="1"/>
          </p:cNvSpPr>
          <p:nvPr/>
        </p:nvSpPr>
        <p:spPr bwMode="auto">
          <a:xfrm flipH="1">
            <a:off x="7848600" y="5715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62" name="Line 47"/>
          <p:cNvSpPr>
            <a:spLocks noChangeShapeType="1"/>
          </p:cNvSpPr>
          <p:nvPr/>
        </p:nvSpPr>
        <p:spPr bwMode="auto">
          <a:xfrm flipH="1">
            <a:off x="8382000" y="4953000"/>
            <a:ext cx="304800" cy="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63" name="Line 48"/>
          <p:cNvSpPr>
            <a:spLocks noChangeShapeType="1"/>
          </p:cNvSpPr>
          <p:nvPr/>
        </p:nvSpPr>
        <p:spPr bwMode="auto">
          <a:xfrm flipH="1">
            <a:off x="3657600" y="49530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64" name="Line 49"/>
          <p:cNvSpPr>
            <a:spLocks noChangeShapeType="1"/>
          </p:cNvSpPr>
          <p:nvPr/>
        </p:nvSpPr>
        <p:spPr bwMode="auto">
          <a:xfrm flipH="1">
            <a:off x="1600200" y="49530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65" name="Rectangle 50"/>
          <p:cNvSpPr>
            <a:spLocks noChangeArrowheads="1"/>
          </p:cNvSpPr>
          <p:nvPr/>
        </p:nvSpPr>
        <p:spPr bwMode="auto">
          <a:xfrm>
            <a:off x="4419600" y="2438400"/>
            <a:ext cx="2209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a:solidFill>
                  <a:schemeClr val="bg1">
                    <a:lumMod val="95000"/>
                  </a:schemeClr>
                </a:solidFill>
              </a:rPr>
              <a:t>Regs</a:t>
            </a:r>
          </a:p>
        </p:txBody>
      </p:sp>
      <p:sp>
        <p:nvSpPr>
          <p:cNvPr id="530466" name="Line 51"/>
          <p:cNvSpPr>
            <a:spLocks noChangeShapeType="1"/>
          </p:cNvSpPr>
          <p:nvPr/>
        </p:nvSpPr>
        <p:spPr bwMode="auto">
          <a:xfrm>
            <a:off x="5562600" y="19050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0467" name="Line 52"/>
          <p:cNvSpPr>
            <a:spLocks noChangeShapeType="1"/>
          </p:cNvSpPr>
          <p:nvPr/>
        </p:nvSpPr>
        <p:spPr bwMode="auto">
          <a:xfrm flipH="1">
            <a:off x="6553200" y="2667000"/>
            <a:ext cx="3048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0468" name="Line 53"/>
          <p:cNvSpPr>
            <a:spLocks noChangeShapeType="1"/>
          </p:cNvSpPr>
          <p:nvPr/>
        </p:nvSpPr>
        <p:spPr bwMode="auto">
          <a:xfrm>
            <a:off x="6096000" y="30480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nvGrpSpPr>
          <p:cNvPr id="530469" name="Group 54"/>
          <p:cNvGrpSpPr>
            <a:grpSpLocks/>
          </p:cNvGrpSpPr>
          <p:nvPr/>
        </p:nvGrpSpPr>
        <p:grpSpPr bwMode="auto">
          <a:xfrm>
            <a:off x="5943600" y="5638800"/>
            <a:ext cx="304800" cy="304800"/>
            <a:chOff x="768" y="2928"/>
            <a:chExt cx="192" cy="192"/>
          </a:xfrm>
        </p:grpSpPr>
        <p:sp>
          <p:nvSpPr>
            <p:cNvPr id="530506" name="AutoShape 55"/>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0507" name="Oval 56"/>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sp>
        <p:nvSpPr>
          <p:cNvPr id="530470" name="Line 57"/>
          <p:cNvSpPr>
            <a:spLocks noChangeShapeType="1"/>
          </p:cNvSpPr>
          <p:nvPr/>
        </p:nvSpPr>
        <p:spPr bwMode="auto">
          <a:xfrm flipH="1">
            <a:off x="6172200" y="5715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71" name="AutoShape 58"/>
          <p:cNvSpPr>
            <a:spLocks noChangeArrowheads="1"/>
          </p:cNvSpPr>
          <p:nvPr/>
        </p:nvSpPr>
        <p:spPr bwMode="auto">
          <a:xfrm>
            <a:off x="2286000" y="36576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solidFill>
                <a:schemeClr val="bg1">
                  <a:lumMod val="95000"/>
                </a:schemeClr>
              </a:solidFill>
            </a:endParaRPr>
          </a:p>
        </p:txBody>
      </p:sp>
      <p:sp>
        <p:nvSpPr>
          <p:cNvPr id="530472" name="Line 59"/>
          <p:cNvSpPr>
            <a:spLocks noChangeShapeType="1"/>
          </p:cNvSpPr>
          <p:nvPr/>
        </p:nvSpPr>
        <p:spPr bwMode="auto">
          <a:xfrm>
            <a:off x="3657600" y="40386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73" name="AutoShape 60"/>
          <p:cNvSpPr>
            <a:spLocks noChangeArrowheads="1"/>
          </p:cNvSpPr>
          <p:nvPr/>
        </p:nvSpPr>
        <p:spPr bwMode="auto">
          <a:xfrm>
            <a:off x="3276600" y="36576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solidFill>
                <a:schemeClr val="bg1">
                  <a:lumMod val="95000"/>
                </a:schemeClr>
              </a:solidFill>
            </a:endParaRPr>
          </a:p>
        </p:txBody>
      </p:sp>
      <p:sp>
        <p:nvSpPr>
          <p:cNvPr id="530474" name="Line 61"/>
          <p:cNvSpPr>
            <a:spLocks noChangeShapeType="1"/>
          </p:cNvSpPr>
          <p:nvPr/>
        </p:nvSpPr>
        <p:spPr bwMode="auto">
          <a:xfrm>
            <a:off x="3429000" y="19050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0475" name="Line 62"/>
          <p:cNvSpPr>
            <a:spLocks noChangeShapeType="1"/>
          </p:cNvSpPr>
          <p:nvPr/>
        </p:nvSpPr>
        <p:spPr bwMode="auto">
          <a:xfrm>
            <a:off x="2438400" y="19050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0476" name="Line 63"/>
          <p:cNvSpPr>
            <a:spLocks noChangeShapeType="1"/>
          </p:cNvSpPr>
          <p:nvPr/>
        </p:nvSpPr>
        <p:spPr bwMode="auto">
          <a:xfrm>
            <a:off x="990600" y="19050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0477" name="Freeform 64"/>
          <p:cNvSpPr>
            <a:spLocks/>
          </p:cNvSpPr>
          <p:nvPr/>
        </p:nvSpPr>
        <p:spPr bwMode="auto">
          <a:xfrm>
            <a:off x="1295400" y="3124200"/>
            <a:ext cx="3429000" cy="533400"/>
          </a:xfrm>
          <a:custGeom>
            <a:avLst/>
            <a:gdLst>
              <a:gd name="T0" fmla="*/ 2160 w 2160"/>
              <a:gd name="T1" fmla="*/ 0 h 192"/>
              <a:gd name="T2" fmla="*/ 0 w 2160"/>
              <a:gd name="T3" fmla="*/ 0 h 192"/>
              <a:gd name="T4" fmla="*/ 0 w 2160"/>
              <a:gd name="T5" fmla="*/ 192 h 192"/>
              <a:gd name="T6" fmla="*/ 0 60000 65536"/>
              <a:gd name="T7" fmla="*/ 0 60000 65536"/>
              <a:gd name="T8" fmla="*/ 0 60000 65536"/>
              <a:gd name="T9" fmla="*/ 0 w 2160"/>
              <a:gd name="T10" fmla="*/ 0 h 192"/>
              <a:gd name="T11" fmla="*/ 2160 w 2160"/>
              <a:gd name="T12" fmla="*/ 192 h 192"/>
            </a:gdLst>
            <a:ahLst/>
            <a:cxnLst>
              <a:cxn ang="T6">
                <a:pos x="T0" y="T1"/>
              </a:cxn>
              <a:cxn ang="T7">
                <a:pos x="T2" y="T3"/>
              </a:cxn>
              <a:cxn ang="T8">
                <a:pos x="T4" y="T5"/>
              </a:cxn>
            </a:cxnLst>
            <a:rect l="T9" t="T10" r="T11" b="T12"/>
            <a:pathLst>
              <a:path w="2160" h="192">
                <a:moveTo>
                  <a:pt x="2160" y="0"/>
                </a:moveTo>
                <a:lnTo>
                  <a:pt x="0" y="0"/>
                </a:lnTo>
                <a:lnTo>
                  <a:pt x="0" y="192"/>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lumMod val="95000"/>
                </a:schemeClr>
              </a:solidFill>
            </a:endParaRPr>
          </a:p>
        </p:txBody>
      </p:sp>
      <p:sp>
        <p:nvSpPr>
          <p:cNvPr id="530478" name="Line 65"/>
          <p:cNvSpPr>
            <a:spLocks noChangeShapeType="1"/>
          </p:cNvSpPr>
          <p:nvPr/>
        </p:nvSpPr>
        <p:spPr bwMode="auto">
          <a:xfrm>
            <a:off x="2743200" y="31242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79" name="Line 66"/>
          <p:cNvSpPr>
            <a:spLocks noChangeShapeType="1"/>
          </p:cNvSpPr>
          <p:nvPr/>
        </p:nvSpPr>
        <p:spPr bwMode="auto">
          <a:xfrm>
            <a:off x="3733800" y="31242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80" name="Freeform 67"/>
          <p:cNvSpPr>
            <a:spLocks/>
          </p:cNvSpPr>
          <p:nvPr/>
        </p:nvSpPr>
        <p:spPr bwMode="auto">
          <a:xfrm>
            <a:off x="1600200" y="3276600"/>
            <a:ext cx="4495800" cy="381000"/>
          </a:xfrm>
          <a:custGeom>
            <a:avLst/>
            <a:gdLst>
              <a:gd name="T0" fmla="*/ 2832 w 2832"/>
              <a:gd name="T1" fmla="*/ 0 h 240"/>
              <a:gd name="T2" fmla="*/ 0 w 2832"/>
              <a:gd name="T3" fmla="*/ 0 h 240"/>
              <a:gd name="T4" fmla="*/ 0 w 2832"/>
              <a:gd name="T5" fmla="*/ 240 h 240"/>
              <a:gd name="T6" fmla="*/ 0 60000 65536"/>
              <a:gd name="T7" fmla="*/ 0 60000 65536"/>
              <a:gd name="T8" fmla="*/ 0 60000 65536"/>
              <a:gd name="T9" fmla="*/ 0 w 2832"/>
              <a:gd name="T10" fmla="*/ 0 h 240"/>
              <a:gd name="T11" fmla="*/ 2832 w 2832"/>
              <a:gd name="T12" fmla="*/ 240 h 240"/>
            </a:gdLst>
            <a:ahLst/>
            <a:cxnLst>
              <a:cxn ang="T6">
                <a:pos x="T0" y="T1"/>
              </a:cxn>
              <a:cxn ang="T7">
                <a:pos x="T2" y="T3"/>
              </a:cxn>
              <a:cxn ang="T8">
                <a:pos x="T4" y="T5"/>
              </a:cxn>
            </a:cxnLst>
            <a:rect l="T9" t="T10" r="T11" b="T12"/>
            <a:pathLst>
              <a:path w="2832" h="240">
                <a:moveTo>
                  <a:pt x="2832" y="0"/>
                </a:moveTo>
                <a:lnTo>
                  <a:pt x="0" y="0"/>
                </a:lnTo>
                <a:lnTo>
                  <a:pt x="0"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lumMod val="95000"/>
                </a:schemeClr>
              </a:solidFill>
            </a:endParaRPr>
          </a:p>
        </p:txBody>
      </p:sp>
      <p:sp>
        <p:nvSpPr>
          <p:cNvPr id="530481" name="Line 68"/>
          <p:cNvSpPr>
            <a:spLocks noChangeShapeType="1"/>
          </p:cNvSpPr>
          <p:nvPr/>
        </p:nvSpPr>
        <p:spPr bwMode="auto">
          <a:xfrm>
            <a:off x="3048000" y="32766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82" name="Line 69"/>
          <p:cNvSpPr>
            <a:spLocks noChangeShapeType="1"/>
          </p:cNvSpPr>
          <p:nvPr/>
        </p:nvSpPr>
        <p:spPr bwMode="auto">
          <a:xfrm>
            <a:off x="4038600" y="32766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83" name="Line 70"/>
          <p:cNvSpPr>
            <a:spLocks noChangeShapeType="1"/>
          </p:cNvSpPr>
          <p:nvPr/>
        </p:nvSpPr>
        <p:spPr bwMode="auto">
          <a:xfrm flipH="1">
            <a:off x="4038600" y="38100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84" name="Line 71"/>
          <p:cNvSpPr>
            <a:spLocks noChangeShapeType="1"/>
          </p:cNvSpPr>
          <p:nvPr/>
        </p:nvSpPr>
        <p:spPr bwMode="auto">
          <a:xfrm flipH="1">
            <a:off x="3048000" y="38100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485" name="Text Box 72"/>
          <p:cNvSpPr txBox="1">
            <a:spLocks noChangeArrowheads="1"/>
          </p:cNvSpPr>
          <p:nvPr/>
        </p:nvSpPr>
        <p:spPr bwMode="auto">
          <a:xfrm>
            <a:off x="2971800" y="5943600"/>
            <a:ext cx="3270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i="1"/>
              <a:t>Benefits?</a:t>
            </a:r>
          </a:p>
          <a:p>
            <a:r>
              <a:rPr lang="en-US" i="1"/>
              <a:t>Need 3 ported Muxes?</a:t>
            </a:r>
          </a:p>
        </p:txBody>
      </p:sp>
      <p:grpSp>
        <p:nvGrpSpPr>
          <p:cNvPr id="530486" name="Group 73"/>
          <p:cNvGrpSpPr>
            <a:grpSpLocks/>
          </p:cNvGrpSpPr>
          <p:nvPr/>
        </p:nvGrpSpPr>
        <p:grpSpPr bwMode="auto">
          <a:xfrm>
            <a:off x="6858000" y="3581400"/>
            <a:ext cx="1066800" cy="685800"/>
            <a:chOff x="528" y="2304"/>
            <a:chExt cx="672" cy="432"/>
          </a:xfrm>
        </p:grpSpPr>
        <p:sp>
          <p:nvSpPr>
            <p:cNvPr id="530503" name="Line 74"/>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504" name="AutoShape 75"/>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solidFill>
                  <a:schemeClr val="bg1">
                    <a:lumMod val="95000"/>
                  </a:schemeClr>
                </a:solidFill>
              </a:endParaRPr>
            </a:p>
          </p:txBody>
        </p:sp>
        <p:sp>
          <p:nvSpPr>
            <p:cNvPr id="530505" name="Line 76"/>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sp>
        <p:nvSpPr>
          <p:cNvPr id="530487" name="Line 77"/>
          <p:cNvSpPr>
            <a:spLocks noChangeShapeType="1"/>
          </p:cNvSpPr>
          <p:nvPr/>
        </p:nvSpPr>
        <p:spPr bwMode="auto">
          <a:xfrm>
            <a:off x="7086600" y="19050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0488" name="Freeform 78"/>
          <p:cNvSpPr>
            <a:spLocks/>
          </p:cNvSpPr>
          <p:nvPr/>
        </p:nvSpPr>
        <p:spPr bwMode="auto">
          <a:xfrm>
            <a:off x="4724400" y="3124200"/>
            <a:ext cx="2590800" cy="381000"/>
          </a:xfrm>
          <a:custGeom>
            <a:avLst/>
            <a:gdLst>
              <a:gd name="T0" fmla="*/ 0 w 1632"/>
              <a:gd name="T1" fmla="*/ 0 h 240"/>
              <a:gd name="T2" fmla="*/ 1632 w 1632"/>
              <a:gd name="T3" fmla="*/ 0 h 240"/>
              <a:gd name="T4" fmla="*/ 1632 w 1632"/>
              <a:gd name="T5" fmla="*/ 240 h 240"/>
              <a:gd name="T6" fmla="*/ 0 60000 65536"/>
              <a:gd name="T7" fmla="*/ 0 60000 65536"/>
              <a:gd name="T8" fmla="*/ 0 60000 65536"/>
              <a:gd name="T9" fmla="*/ 0 w 1632"/>
              <a:gd name="T10" fmla="*/ 0 h 240"/>
              <a:gd name="T11" fmla="*/ 1632 w 1632"/>
              <a:gd name="T12" fmla="*/ 240 h 240"/>
            </a:gdLst>
            <a:ahLst/>
            <a:cxnLst>
              <a:cxn ang="T6">
                <a:pos x="T0" y="T1"/>
              </a:cxn>
              <a:cxn ang="T7">
                <a:pos x="T2" y="T3"/>
              </a:cxn>
              <a:cxn ang="T8">
                <a:pos x="T4" y="T5"/>
              </a:cxn>
            </a:cxnLst>
            <a:rect l="T9" t="T10" r="T11" b="T12"/>
            <a:pathLst>
              <a:path w="1632" h="240">
                <a:moveTo>
                  <a:pt x="0" y="0"/>
                </a:moveTo>
                <a:lnTo>
                  <a:pt x="1632" y="0"/>
                </a:lnTo>
                <a:lnTo>
                  <a:pt x="1632"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lumMod val="95000"/>
                </a:schemeClr>
              </a:solidFill>
            </a:endParaRPr>
          </a:p>
        </p:txBody>
      </p:sp>
      <p:sp>
        <p:nvSpPr>
          <p:cNvPr id="530489" name="Oval 79"/>
          <p:cNvSpPr>
            <a:spLocks noChangeArrowheads="1"/>
          </p:cNvSpPr>
          <p:nvPr/>
        </p:nvSpPr>
        <p:spPr bwMode="auto">
          <a:xfrm>
            <a:off x="4648200" y="3048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530490" name="Oval 80"/>
          <p:cNvSpPr>
            <a:spLocks noChangeArrowheads="1"/>
          </p:cNvSpPr>
          <p:nvPr/>
        </p:nvSpPr>
        <p:spPr bwMode="auto">
          <a:xfrm>
            <a:off x="6019800" y="32004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530491" name="Oval 81"/>
          <p:cNvSpPr>
            <a:spLocks noChangeArrowheads="1"/>
          </p:cNvSpPr>
          <p:nvPr/>
        </p:nvSpPr>
        <p:spPr bwMode="auto">
          <a:xfrm>
            <a:off x="3657600" y="3048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530492" name="Oval 82"/>
          <p:cNvSpPr>
            <a:spLocks noChangeArrowheads="1"/>
          </p:cNvSpPr>
          <p:nvPr/>
        </p:nvSpPr>
        <p:spPr bwMode="auto">
          <a:xfrm>
            <a:off x="2667000" y="3048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530493" name="Oval 83"/>
          <p:cNvSpPr>
            <a:spLocks noChangeArrowheads="1"/>
          </p:cNvSpPr>
          <p:nvPr/>
        </p:nvSpPr>
        <p:spPr bwMode="auto">
          <a:xfrm>
            <a:off x="2971800" y="32004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530494" name="Oval 84"/>
          <p:cNvSpPr>
            <a:spLocks noChangeArrowheads="1"/>
          </p:cNvSpPr>
          <p:nvPr/>
        </p:nvSpPr>
        <p:spPr bwMode="auto">
          <a:xfrm>
            <a:off x="3962400" y="32004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nvGrpSpPr>
          <p:cNvPr id="530495" name="Group 85"/>
          <p:cNvGrpSpPr>
            <a:grpSpLocks/>
          </p:cNvGrpSpPr>
          <p:nvPr/>
        </p:nvGrpSpPr>
        <p:grpSpPr bwMode="auto">
          <a:xfrm>
            <a:off x="7772400" y="3581400"/>
            <a:ext cx="1066800" cy="685800"/>
            <a:chOff x="528" y="2304"/>
            <a:chExt cx="672" cy="432"/>
          </a:xfrm>
        </p:grpSpPr>
        <p:sp>
          <p:nvSpPr>
            <p:cNvPr id="530500" name="Line 86"/>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0501" name="AutoShape 87"/>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solidFill>
                  <a:schemeClr val="bg1">
                    <a:lumMod val="95000"/>
                  </a:schemeClr>
                </a:solidFill>
              </a:endParaRPr>
            </a:p>
          </p:txBody>
        </p:sp>
        <p:sp>
          <p:nvSpPr>
            <p:cNvPr id="530502" name="Line 88"/>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sp>
        <p:nvSpPr>
          <p:cNvPr id="530496" name="Line 89"/>
          <p:cNvSpPr>
            <a:spLocks noChangeShapeType="1"/>
          </p:cNvSpPr>
          <p:nvPr/>
        </p:nvSpPr>
        <p:spPr bwMode="auto">
          <a:xfrm>
            <a:off x="8001000" y="19050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0497" name="Freeform 90"/>
          <p:cNvSpPr>
            <a:spLocks/>
          </p:cNvSpPr>
          <p:nvPr/>
        </p:nvSpPr>
        <p:spPr bwMode="auto">
          <a:xfrm>
            <a:off x="7315200" y="3124200"/>
            <a:ext cx="914400" cy="381000"/>
          </a:xfrm>
          <a:custGeom>
            <a:avLst/>
            <a:gdLst>
              <a:gd name="T0" fmla="*/ 0 w 576"/>
              <a:gd name="T1" fmla="*/ 0 h 240"/>
              <a:gd name="T2" fmla="*/ 576 w 576"/>
              <a:gd name="T3" fmla="*/ 0 h 240"/>
              <a:gd name="T4" fmla="*/ 576 w 576"/>
              <a:gd name="T5" fmla="*/ 24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576" y="0"/>
                </a:lnTo>
                <a:lnTo>
                  <a:pt x="576"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lumMod val="95000"/>
                </a:schemeClr>
              </a:solidFill>
            </a:endParaRPr>
          </a:p>
        </p:txBody>
      </p:sp>
      <p:sp>
        <p:nvSpPr>
          <p:cNvPr id="530498" name="Freeform 91"/>
          <p:cNvSpPr>
            <a:spLocks/>
          </p:cNvSpPr>
          <p:nvPr/>
        </p:nvSpPr>
        <p:spPr bwMode="auto">
          <a:xfrm>
            <a:off x="6096000" y="3276600"/>
            <a:ext cx="2438400" cy="228600"/>
          </a:xfrm>
          <a:custGeom>
            <a:avLst/>
            <a:gdLst>
              <a:gd name="T0" fmla="*/ 0 w 1536"/>
              <a:gd name="T1" fmla="*/ 0 h 144"/>
              <a:gd name="T2" fmla="*/ 1536 w 1536"/>
              <a:gd name="T3" fmla="*/ 0 h 144"/>
              <a:gd name="T4" fmla="*/ 1536 w 1536"/>
              <a:gd name="T5" fmla="*/ 144 h 144"/>
              <a:gd name="T6" fmla="*/ 0 60000 65536"/>
              <a:gd name="T7" fmla="*/ 0 60000 65536"/>
              <a:gd name="T8" fmla="*/ 0 60000 65536"/>
              <a:gd name="T9" fmla="*/ 0 w 1536"/>
              <a:gd name="T10" fmla="*/ 0 h 144"/>
              <a:gd name="T11" fmla="*/ 1536 w 1536"/>
              <a:gd name="T12" fmla="*/ 144 h 144"/>
            </a:gdLst>
            <a:ahLst/>
            <a:cxnLst>
              <a:cxn ang="T6">
                <a:pos x="T0" y="T1"/>
              </a:cxn>
              <a:cxn ang="T7">
                <a:pos x="T2" y="T3"/>
              </a:cxn>
              <a:cxn ang="T8">
                <a:pos x="T4" y="T5"/>
              </a:cxn>
            </a:cxnLst>
            <a:rect l="T9" t="T10" r="T11" b="T12"/>
            <a:pathLst>
              <a:path w="1536" h="144">
                <a:moveTo>
                  <a:pt x="0" y="0"/>
                </a:moveTo>
                <a:lnTo>
                  <a:pt x="1536" y="0"/>
                </a:lnTo>
                <a:lnTo>
                  <a:pt x="1536" y="144"/>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lumMod val="95000"/>
                </a:schemeClr>
              </a:solidFill>
            </a:endParaRPr>
          </a:p>
        </p:txBody>
      </p:sp>
      <p:sp>
        <p:nvSpPr>
          <p:cNvPr id="530499" name="Line 92"/>
          <p:cNvSpPr>
            <a:spLocks noChangeShapeType="1"/>
          </p:cNvSpPr>
          <p:nvPr/>
        </p:nvSpPr>
        <p:spPr bwMode="auto">
          <a:xfrm>
            <a:off x="7620000" y="3276600"/>
            <a:ext cx="0" cy="228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Tree>
    <p:extLst>
      <p:ext uri="{BB962C8B-B14F-4D97-AF65-F5344CB8AC3E}">
        <p14:creationId xmlns:p14="http://schemas.microsoft.com/office/powerpoint/2010/main" val="3307812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1" name="Rectangle 2"/>
          <p:cNvSpPr>
            <a:spLocks noGrp="1" noChangeArrowheads="1"/>
          </p:cNvSpPr>
          <p:nvPr>
            <p:ph type="title"/>
          </p:nvPr>
        </p:nvSpPr>
        <p:spPr/>
        <p:txBody>
          <a:bodyPr/>
          <a:lstStyle/>
          <a:p>
            <a:pPr eaLnBrk="1" hangingPunct="1"/>
            <a:r>
              <a:rPr lang="en-US" dirty="0"/>
              <a:t>Can This State Machine Actually Be Implemented in the Lecture Micro-Architecture?</a:t>
            </a:r>
          </a:p>
        </p:txBody>
      </p:sp>
      <p:graphicFrame>
        <p:nvGraphicFramePr>
          <p:cNvPr id="451587" name="Object 3"/>
          <p:cNvGraphicFramePr>
            <a:graphicFrameLocks noGrp="1" noChangeAspect="1"/>
          </p:cNvGraphicFramePr>
          <p:nvPr>
            <p:ph idx="1"/>
          </p:nvPr>
        </p:nvGraphicFramePr>
        <p:xfrm>
          <a:off x="2700338" y="1433513"/>
          <a:ext cx="4048125" cy="5408612"/>
        </p:xfrm>
        <a:graphic>
          <a:graphicData uri="http://schemas.openxmlformats.org/presentationml/2006/ole">
            <mc:AlternateContent xmlns:mc="http://schemas.openxmlformats.org/markup-compatibility/2006">
              <mc:Choice xmlns:v="urn:schemas-microsoft-com:vml" Requires="v">
                <p:oleObj spid="_x0000_s10293" name="Document" r:id="rId4" imgW="5532751" imgH="7392941" progId="Word.Document.8">
                  <p:embed/>
                </p:oleObj>
              </mc:Choice>
              <mc:Fallback>
                <p:oleObj name="Document" r:id="rId4" imgW="5532751" imgH="7392941" progId="Word.Document.8">
                  <p:embed/>
                  <p:pic>
                    <p:nvPicPr>
                      <p:cNvPr id="451587" name="Object 3"/>
                      <p:cNvPicPr>
                        <a:picLocks noChangeAspect="1" noChangeArrowheads="1"/>
                      </p:cNvPicPr>
                      <p:nvPr/>
                    </p:nvPicPr>
                    <p:blipFill>
                      <a:blip r:embed="rId5">
                        <a:extLst>
                          <a:ext uri="{28A0092B-C50C-407E-A947-70E740481C1C}">
                            <a14:useLocalDpi xmlns:a14="http://schemas.microsoft.com/office/drawing/2010/main" val="0"/>
                          </a:ext>
                        </a:extLst>
                      </a:blip>
                      <a:srcRect l="15224" t="14075" r="24519" b="55228"/>
                      <a:stretch>
                        <a:fillRect/>
                      </a:stretch>
                    </p:blipFill>
                    <p:spPr bwMode="auto">
                      <a:xfrm>
                        <a:off x="2700338" y="1433513"/>
                        <a:ext cx="4048125" cy="5408612"/>
                      </a:xfrm>
                      <a:prstGeom prst="rect">
                        <a:avLst/>
                      </a:prstGeom>
                    </p:spPr>
                  </p:pic>
                </p:oleObj>
              </mc:Fallback>
            </mc:AlternateContent>
          </a:graphicData>
        </a:graphic>
      </p:graphicFrame>
      <p:sp>
        <p:nvSpPr>
          <p:cNvPr id="2" name="Slide Number Placeholder 1"/>
          <p:cNvSpPr>
            <a:spLocks noGrp="1"/>
          </p:cNvSpPr>
          <p:nvPr>
            <p:ph type="sldNum" idx="12"/>
          </p:nvPr>
        </p:nvSpPr>
        <p:spPr/>
        <p:txBody>
          <a:bodyPr/>
          <a:lstStyle/>
          <a:p>
            <a:fld id="{9298A09C-1584-4E46-935C-492AB14C1C1B}" type="slidenum">
              <a:rPr lang="en-US" altLang="en-US" smtClean="0"/>
              <a:pPr/>
              <a:t>18</a:t>
            </a:fld>
            <a:endParaRPr lang="en-US" altLang="en-US"/>
          </a:p>
        </p:txBody>
      </p:sp>
      <p:sp>
        <p:nvSpPr>
          <p:cNvPr id="60" name="Rectangle 5"/>
          <p:cNvSpPr>
            <a:spLocks noGrp="1" noChangeArrowheads="1"/>
          </p:cNvSpPr>
          <p:nvPr>
            <p:ph type="ftr" idx="3"/>
          </p:nvPr>
        </p:nvSpPr>
        <p:spPr>
          <a:prstGeom prst="rect">
            <a:avLst/>
          </a:prstGeom>
          <a:ln/>
        </p:spPr>
        <p:txBody>
          <a:bodyPr/>
          <a:lstStyle/>
          <a:p>
            <a:r>
              <a:rPr lang="en-US" altLang="en-US"/>
              <a:t>© Derek Chiou &amp; Mattan Erez &amp; Dam Sunwoo</a:t>
            </a:r>
          </a:p>
        </p:txBody>
      </p:sp>
      <p:sp>
        <p:nvSpPr>
          <p:cNvPr id="451590"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27D2A7D6-B41C-4B15-A8F4-6A07765F7E07}" type="slidenum">
              <a:rPr lang="en-US" altLang="en-US" sz="1000"/>
              <a:pPr algn="r" eaLnBrk="1" hangingPunct="1"/>
              <a:t>18</a:t>
            </a:fld>
            <a:endParaRPr lang="en-US" altLang="en-US" sz="1000"/>
          </a:p>
        </p:txBody>
      </p:sp>
      <p:sp>
        <p:nvSpPr>
          <p:cNvPr id="451592" name="Rectangle 351"/>
          <p:cNvSpPr>
            <a:spLocks noChangeAspect="1" noChangeArrowheads="1"/>
          </p:cNvSpPr>
          <p:nvPr/>
        </p:nvSpPr>
        <p:spPr bwMode="auto">
          <a:xfrm>
            <a:off x="2251075" y="2401888"/>
            <a:ext cx="534988" cy="3048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200">
                <a:solidFill>
                  <a:schemeClr val="bg1">
                    <a:lumMod val="95000"/>
                  </a:schemeClr>
                </a:solidFill>
              </a:rPr>
              <a:t>Regs</a:t>
            </a:r>
          </a:p>
        </p:txBody>
      </p:sp>
      <p:grpSp>
        <p:nvGrpSpPr>
          <p:cNvPr id="451593" name="Group 352"/>
          <p:cNvGrpSpPr>
            <a:grpSpLocks noChangeAspect="1"/>
          </p:cNvGrpSpPr>
          <p:nvPr/>
        </p:nvGrpSpPr>
        <p:grpSpPr bwMode="auto">
          <a:xfrm>
            <a:off x="3052763" y="2171700"/>
            <a:ext cx="763587" cy="573088"/>
            <a:chOff x="1296" y="2784"/>
            <a:chExt cx="960" cy="720"/>
          </a:xfrm>
        </p:grpSpPr>
        <p:sp>
          <p:nvSpPr>
            <p:cNvPr id="451643" name="Rectangle 353"/>
            <p:cNvSpPr>
              <a:spLocks noChangeAspect="1" noChangeArrowheads="1"/>
            </p:cNvSpPr>
            <p:nvPr/>
          </p:nvSpPr>
          <p:spPr bwMode="auto">
            <a:xfrm>
              <a:off x="1296" y="3024"/>
              <a:ext cx="960" cy="48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200">
                  <a:solidFill>
                    <a:schemeClr val="bg1">
                      <a:lumMod val="95000"/>
                    </a:schemeClr>
                  </a:solidFill>
                </a:rPr>
                <a:t>Memory</a:t>
              </a:r>
            </a:p>
          </p:txBody>
        </p:sp>
        <p:sp>
          <p:nvSpPr>
            <p:cNvPr id="451644" name="Rectangle 354"/>
            <p:cNvSpPr>
              <a:spLocks noChangeAspect="1" noChangeArrowheads="1"/>
            </p:cNvSpPr>
            <p:nvPr/>
          </p:nvSpPr>
          <p:spPr bwMode="auto">
            <a:xfrm>
              <a:off x="1296" y="2784"/>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800">
                  <a:solidFill>
                    <a:schemeClr val="bg1">
                      <a:lumMod val="95000"/>
                    </a:schemeClr>
                  </a:solidFill>
                </a:rPr>
                <a:t>MAR</a:t>
              </a:r>
            </a:p>
          </p:txBody>
        </p:sp>
        <p:sp>
          <p:nvSpPr>
            <p:cNvPr id="451645" name="Rectangle 355"/>
            <p:cNvSpPr>
              <a:spLocks noChangeAspect="1" noChangeArrowheads="1"/>
            </p:cNvSpPr>
            <p:nvPr/>
          </p:nvSpPr>
          <p:spPr bwMode="auto">
            <a:xfrm>
              <a:off x="1872" y="2784"/>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800">
                  <a:solidFill>
                    <a:schemeClr val="bg1">
                      <a:lumMod val="95000"/>
                    </a:schemeClr>
                  </a:solidFill>
                </a:rPr>
                <a:t>MDR</a:t>
              </a:r>
            </a:p>
          </p:txBody>
        </p:sp>
      </p:grpSp>
      <p:grpSp>
        <p:nvGrpSpPr>
          <p:cNvPr id="451594" name="Group 356"/>
          <p:cNvGrpSpPr>
            <a:grpSpLocks noChangeAspect="1"/>
          </p:cNvGrpSpPr>
          <p:nvPr/>
        </p:nvGrpSpPr>
        <p:grpSpPr bwMode="auto">
          <a:xfrm>
            <a:off x="417513" y="2209800"/>
            <a:ext cx="536575" cy="533028"/>
            <a:chOff x="381" y="1152"/>
            <a:chExt cx="675" cy="669"/>
          </a:xfrm>
        </p:grpSpPr>
        <p:sp>
          <p:nvSpPr>
            <p:cNvPr id="451640" name="Freeform 357"/>
            <p:cNvSpPr>
              <a:spLocks noChangeAspect="1"/>
            </p:cNvSpPr>
            <p:nvPr/>
          </p:nvSpPr>
          <p:spPr bwMode="auto">
            <a:xfrm>
              <a:off x="432" y="1392"/>
              <a:ext cx="624" cy="384"/>
            </a:xfrm>
            <a:custGeom>
              <a:avLst/>
              <a:gdLst>
                <a:gd name="T0" fmla="*/ 0 w 624"/>
                <a:gd name="T1" fmla="*/ 0 h 384"/>
                <a:gd name="T2" fmla="*/ 0 w 624"/>
                <a:gd name="T3" fmla="*/ 384 h 384"/>
                <a:gd name="T4" fmla="*/ 624 w 624"/>
                <a:gd name="T5" fmla="*/ 384 h 384"/>
                <a:gd name="T6" fmla="*/ 384 w 624"/>
                <a:gd name="T7" fmla="*/ 0 h 384"/>
                <a:gd name="T8" fmla="*/ 0 w 624"/>
                <a:gd name="T9" fmla="*/ 0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0"/>
                  </a:moveTo>
                  <a:lnTo>
                    <a:pt x="0" y="384"/>
                  </a:lnTo>
                  <a:lnTo>
                    <a:pt x="624" y="384"/>
                  </a:lnTo>
                  <a:lnTo>
                    <a:pt x="384" y="0"/>
                  </a:lnTo>
                  <a:lnTo>
                    <a:pt x="0" y="0"/>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451641" name="Rectangle 358"/>
            <p:cNvSpPr>
              <a:spLocks noChangeAspect="1" noChangeArrowheads="1"/>
            </p:cNvSpPr>
            <p:nvPr/>
          </p:nvSpPr>
          <p:spPr bwMode="auto">
            <a:xfrm>
              <a:off x="432"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800">
                  <a:solidFill>
                    <a:schemeClr val="bg1">
                      <a:lumMod val="95000"/>
                    </a:schemeClr>
                  </a:solidFill>
                </a:rPr>
                <a:t>S</a:t>
              </a:r>
            </a:p>
          </p:txBody>
        </p:sp>
        <p:sp>
          <p:nvSpPr>
            <p:cNvPr id="451642" name="Text Box 359"/>
            <p:cNvSpPr txBox="1">
              <a:spLocks noChangeAspect="1" noChangeArrowheads="1"/>
            </p:cNvSpPr>
            <p:nvPr/>
          </p:nvSpPr>
          <p:spPr bwMode="auto">
            <a:xfrm>
              <a:off x="381" y="1476"/>
              <a:ext cx="58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200" dirty="0">
                  <a:solidFill>
                    <a:schemeClr val="bg1">
                      <a:lumMod val="95000"/>
                    </a:schemeClr>
                  </a:solidFill>
                </a:rPr>
                <a:t>shift</a:t>
              </a:r>
            </a:p>
          </p:txBody>
        </p:sp>
      </p:grpSp>
      <p:grpSp>
        <p:nvGrpSpPr>
          <p:cNvPr id="451595" name="Group 360"/>
          <p:cNvGrpSpPr>
            <a:grpSpLocks noChangeAspect="1"/>
          </p:cNvGrpSpPr>
          <p:nvPr/>
        </p:nvGrpSpPr>
        <p:grpSpPr bwMode="auto">
          <a:xfrm>
            <a:off x="1182688" y="2209802"/>
            <a:ext cx="763587" cy="533153"/>
            <a:chOff x="1584" y="1152"/>
            <a:chExt cx="960" cy="670"/>
          </a:xfrm>
        </p:grpSpPr>
        <p:sp>
          <p:nvSpPr>
            <p:cNvPr id="451635" name="Freeform 361"/>
            <p:cNvSpPr>
              <a:spLocks noChangeAspect="1"/>
            </p:cNvSpPr>
            <p:nvPr/>
          </p:nvSpPr>
          <p:spPr bwMode="auto">
            <a:xfrm>
              <a:off x="1584" y="1392"/>
              <a:ext cx="960" cy="384"/>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grpSp>
          <p:nvGrpSpPr>
            <p:cNvPr id="451636" name="Group 362"/>
            <p:cNvGrpSpPr>
              <a:grpSpLocks noChangeAspect="1"/>
            </p:cNvGrpSpPr>
            <p:nvPr/>
          </p:nvGrpSpPr>
          <p:grpSpPr bwMode="auto">
            <a:xfrm>
              <a:off x="1584" y="1152"/>
              <a:ext cx="960" cy="670"/>
              <a:chOff x="1584" y="1152"/>
              <a:chExt cx="960" cy="670"/>
            </a:xfrm>
          </p:grpSpPr>
          <p:sp>
            <p:nvSpPr>
              <p:cNvPr id="451637" name="Rectangle 363"/>
              <p:cNvSpPr>
                <a:spLocks noChangeAspect="1" noChangeArrowheads="1"/>
              </p:cNvSpPr>
              <p:nvPr/>
            </p:nvSpPr>
            <p:spPr bwMode="auto">
              <a:xfrm>
                <a:off x="1584"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800">
                    <a:solidFill>
                      <a:schemeClr val="bg1">
                        <a:lumMod val="95000"/>
                      </a:schemeClr>
                    </a:solidFill>
                  </a:rPr>
                  <a:t>A</a:t>
                </a:r>
              </a:p>
            </p:txBody>
          </p:sp>
          <p:sp>
            <p:nvSpPr>
              <p:cNvPr id="451638" name="Rectangle 364"/>
              <p:cNvSpPr>
                <a:spLocks noChangeAspect="1" noChangeArrowheads="1"/>
              </p:cNvSpPr>
              <p:nvPr/>
            </p:nvSpPr>
            <p:spPr bwMode="auto">
              <a:xfrm>
                <a:off x="2160"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800">
                    <a:solidFill>
                      <a:schemeClr val="bg1">
                        <a:lumMod val="95000"/>
                      </a:schemeClr>
                    </a:solidFill>
                  </a:rPr>
                  <a:t>B</a:t>
                </a:r>
              </a:p>
            </p:txBody>
          </p:sp>
          <p:sp>
            <p:nvSpPr>
              <p:cNvPr id="451639" name="Text Box 365"/>
              <p:cNvSpPr txBox="1">
                <a:spLocks noChangeAspect="1" noChangeArrowheads="1"/>
              </p:cNvSpPr>
              <p:nvPr/>
            </p:nvSpPr>
            <p:spPr bwMode="auto">
              <a:xfrm>
                <a:off x="1764" y="1477"/>
                <a:ext cx="60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200" dirty="0">
                    <a:solidFill>
                      <a:schemeClr val="bg1">
                        <a:lumMod val="95000"/>
                      </a:schemeClr>
                    </a:solidFill>
                  </a:rPr>
                  <a:t>ALU</a:t>
                </a:r>
              </a:p>
            </p:txBody>
          </p:sp>
        </p:grpSp>
      </p:grpSp>
      <p:sp>
        <p:nvSpPr>
          <p:cNvPr id="451596" name="Freeform 366"/>
          <p:cNvSpPr>
            <a:spLocks noChangeAspect="1"/>
          </p:cNvSpPr>
          <p:nvPr/>
        </p:nvSpPr>
        <p:spPr bwMode="auto">
          <a:xfrm>
            <a:off x="228600" y="1905000"/>
            <a:ext cx="3663950" cy="1106488"/>
          </a:xfrm>
          <a:custGeom>
            <a:avLst/>
            <a:gdLst>
              <a:gd name="T0" fmla="*/ 4608 w 4608"/>
              <a:gd name="T1" fmla="*/ 0 h 1392"/>
              <a:gd name="T2" fmla="*/ 0 w 4608"/>
              <a:gd name="T3" fmla="*/ 0 h 1392"/>
              <a:gd name="T4" fmla="*/ 0 w 4608"/>
              <a:gd name="T5" fmla="*/ 1392 h 1392"/>
              <a:gd name="T6" fmla="*/ 4608 w 4608"/>
              <a:gd name="T7" fmla="*/ 1392 h 1392"/>
              <a:gd name="T8" fmla="*/ 0 60000 65536"/>
              <a:gd name="T9" fmla="*/ 0 60000 65536"/>
              <a:gd name="T10" fmla="*/ 0 60000 65536"/>
              <a:gd name="T11" fmla="*/ 0 60000 65536"/>
              <a:gd name="T12" fmla="*/ 0 w 4608"/>
              <a:gd name="T13" fmla="*/ 0 h 1392"/>
              <a:gd name="T14" fmla="*/ 4608 w 4608"/>
              <a:gd name="T15" fmla="*/ 1392 h 1392"/>
            </a:gdLst>
            <a:ahLst/>
            <a:cxnLst>
              <a:cxn ang="T8">
                <a:pos x="T0" y="T1"/>
              </a:cxn>
              <a:cxn ang="T9">
                <a:pos x="T2" y="T3"/>
              </a:cxn>
              <a:cxn ang="T10">
                <a:pos x="T4" y="T5"/>
              </a:cxn>
              <a:cxn ang="T11">
                <a:pos x="T6" y="T7"/>
              </a:cxn>
            </a:cxnLst>
            <a:rect l="T12" t="T13" r="T14" b="T15"/>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lumMod val="95000"/>
                </a:schemeClr>
              </a:solidFill>
            </a:endParaRPr>
          </a:p>
        </p:txBody>
      </p:sp>
      <p:sp>
        <p:nvSpPr>
          <p:cNvPr id="451597" name="Line 367"/>
          <p:cNvSpPr>
            <a:spLocks noChangeAspect="1" noChangeShapeType="1"/>
          </p:cNvSpPr>
          <p:nvPr/>
        </p:nvSpPr>
        <p:spPr bwMode="auto">
          <a:xfrm>
            <a:off x="3663950" y="1905000"/>
            <a:ext cx="0" cy="2667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598" name="Line 368"/>
          <p:cNvSpPr>
            <a:spLocks noChangeAspect="1" noChangeShapeType="1"/>
          </p:cNvSpPr>
          <p:nvPr/>
        </p:nvSpPr>
        <p:spPr bwMode="auto">
          <a:xfrm>
            <a:off x="3205163" y="1905000"/>
            <a:ext cx="0" cy="2667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599" name="Line 369"/>
          <p:cNvSpPr>
            <a:spLocks noChangeAspect="1" noChangeShapeType="1"/>
          </p:cNvSpPr>
          <p:nvPr/>
        </p:nvSpPr>
        <p:spPr bwMode="auto">
          <a:xfrm>
            <a:off x="1831975" y="19050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0" name="Line 370"/>
          <p:cNvSpPr>
            <a:spLocks noChangeAspect="1" noChangeShapeType="1"/>
          </p:cNvSpPr>
          <p:nvPr/>
        </p:nvSpPr>
        <p:spPr bwMode="auto">
          <a:xfrm>
            <a:off x="1373188" y="19050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1" name="Line 371"/>
          <p:cNvSpPr>
            <a:spLocks noChangeAspect="1" noChangeShapeType="1"/>
          </p:cNvSpPr>
          <p:nvPr/>
        </p:nvSpPr>
        <p:spPr bwMode="auto">
          <a:xfrm>
            <a:off x="609600" y="19050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2" name="Line 372"/>
          <p:cNvSpPr>
            <a:spLocks noChangeAspect="1" noChangeShapeType="1"/>
          </p:cNvSpPr>
          <p:nvPr/>
        </p:nvSpPr>
        <p:spPr bwMode="auto">
          <a:xfrm>
            <a:off x="1563688" y="2706688"/>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3" name="Line 373"/>
          <p:cNvSpPr>
            <a:spLocks noChangeAspect="1" noChangeShapeType="1"/>
          </p:cNvSpPr>
          <p:nvPr/>
        </p:nvSpPr>
        <p:spPr bwMode="auto">
          <a:xfrm>
            <a:off x="2517775" y="2706688"/>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4" name="Line 374"/>
          <p:cNvSpPr>
            <a:spLocks noChangeAspect="1" noChangeShapeType="1"/>
          </p:cNvSpPr>
          <p:nvPr/>
        </p:nvSpPr>
        <p:spPr bwMode="auto">
          <a:xfrm>
            <a:off x="3473450" y="2744788"/>
            <a:ext cx="0" cy="2667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5" name="Line 375"/>
          <p:cNvSpPr>
            <a:spLocks noChangeAspect="1" noChangeShapeType="1"/>
          </p:cNvSpPr>
          <p:nvPr/>
        </p:nvSpPr>
        <p:spPr bwMode="auto">
          <a:xfrm>
            <a:off x="2517775" y="1905000"/>
            <a:ext cx="0" cy="4778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6" name="Line 376"/>
          <p:cNvSpPr>
            <a:spLocks noChangeAspect="1" noChangeShapeType="1"/>
          </p:cNvSpPr>
          <p:nvPr/>
        </p:nvSpPr>
        <p:spPr bwMode="auto">
          <a:xfrm>
            <a:off x="685800" y="2706688"/>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7" name="Line 377"/>
          <p:cNvSpPr>
            <a:spLocks noChangeAspect="1" noChangeShapeType="1"/>
          </p:cNvSpPr>
          <p:nvPr/>
        </p:nvSpPr>
        <p:spPr bwMode="auto">
          <a:xfrm flipH="1">
            <a:off x="725488" y="2247900"/>
            <a:ext cx="1524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8" name="Line 378"/>
          <p:cNvSpPr>
            <a:spLocks noChangeAspect="1" noChangeShapeType="1"/>
          </p:cNvSpPr>
          <p:nvPr/>
        </p:nvSpPr>
        <p:spPr bwMode="auto">
          <a:xfrm flipH="1">
            <a:off x="1449388" y="2247900"/>
            <a:ext cx="1524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09" name="Line 379"/>
          <p:cNvSpPr>
            <a:spLocks noChangeAspect="1" noChangeShapeType="1"/>
          </p:cNvSpPr>
          <p:nvPr/>
        </p:nvSpPr>
        <p:spPr bwMode="auto">
          <a:xfrm flipH="1">
            <a:off x="1908175" y="2247900"/>
            <a:ext cx="1524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10" name="Line 380"/>
          <p:cNvSpPr>
            <a:spLocks noChangeAspect="1" noChangeShapeType="1"/>
          </p:cNvSpPr>
          <p:nvPr/>
        </p:nvSpPr>
        <p:spPr bwMode="auto">
          <a:xfrm flipH="1">
            <a:off x="2747963" y="2516188"/>
            <a:ext cx="1524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11" name="Line 381"/>
          <p:cNvSpPr>
            <a:spLocks noChangeAspect="1" noChangeShapeType="1"/>
          </p:cNvSpPr>
          <p:nvPr/>
        </p:nvSpPr>
        <p:spPr bwMode="auto">
          <a:xfrm flipH="1">
            <a:off x="3319463" y="2209800"/>
            <a:ext cx="153987"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12" name="Line 382"/>
          <p:cNvSpPr>
            <a:spLocks noChangeAspect="1" noChangeShapeType="1"/>
          </p:cNvSpPr>
          <p:nvPr/>
        </p:nvSpPr>
        <p:spPr bwMode="auto">
          <a:xfrm flipH="1">
            <a:off x="3778250" y="2209800"/>
            <a:ext cx="1524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nvGrpSpPr>
          <p:cNvPr id="451613" name="Group 383"/>
          <p:cNvGrpSpPr>
            <a:grpSpLocks noChangeAspect="1"/>
          </p:cNvGrpSpPr>
          <p:nvPr/>
        </p:nvGrpSpPr>
        <p:grpSpPr bwMode="auto">
          <a:xfrm>
            <a:off x="609600" y="2859088"/>
            <a:ext cx="153988" cy="152400"/>
            <a:chOff x="768" y="2928"/>
            <a:chExt cx="192" cy="192"/>
          </a:xfrm>
        </p:grpSpPr>
        <p:sp>
          <p:nvSpPr>
            <p:cNvPr id="451633" name="AutoShape 384"/>
            <p:cNvSpPr>
              <a:spLocks noChangeAspect="1"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451634" name="Oval 385"/>
            <p:cNvSpPr>
              <a:spLocks noChangeAspect="1"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451614" name="Group 386"/>
          <p:cNvGrpSpPr>
            <a:grpSpLocks noChangeAspect="1"/>
          </p:cNvGrpSpPr>
          <p:nvPr/>
        </p:nvGrpSpPr>
        <p:grpSpPr bwMode="auto">
          <a:xfrm>
            <a:off x="3395663" y="2859088"/>
            <a:ext cx="153987" cy="152400"/>
            <a:chOff x="768" y="2928"/>
            <a:chExt cx="192" cy="192"/>
          </a:xfrm>
        </p:grpSpPr>
        <p:sp>
          <p:nvSpPr>
            <p:cNvPr id="451631" name="AutoShape 387"/>
            <p:cNvSpPr>
              <a:spLocks noChangeAspect="1"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451632" name="Oval 388"/>
            <p:cNvSpPr>
              <a:spLocks noChangeAspect="1"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451615" name="Group 389"/>
          <p:cNvGrpSpPr>
            <a:grpSpLocks noChangeAspect="1"/>
          </p:cNvGrpSpPr>
          <p:nvPr/>
        </p:nvGrpSpPr>
        <p:grpSpPr bwMode="auto">
          <a:xfrm>
            <a:off x="1487488" y="2859088"/>
            <a:ext cx="153987" cy="152400"/>
            <a:chOff x="768" y="2928"/>
            <a:chExt cx="192" cy="192"/>
          </a:xfrm>
        </p:grpSpPr>
        <p:sp>
          <p:nvSpPr>
            <p:cNvPr id="451629" name="AutoShape 390"/>
            <p:cNvSpPr>
              <a:spLocks noChangeAspect="1"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451630" name="Oval 391"/>
            <p:cNvSpPr>
              <a:spLocks noChangeAspect="1"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451616" name="Group 392"/>
          <p:cNvGrpSpPr>
            <a:grpSpLocks noChangeAspect="1"/>
          </p:cNvGrpSpPr>
          <p:nvPr/>
        </p:nvGrpSpPr>
        <p:grpSpPr bwMode="auto">
          <a:xfrm>
            <a:off x="2441575" y="2859088"/>
            <a:ext cx="153988" cy="152400"/>
            <a:chOff x="768" y="2928"/>
            <a:chExt cx="192" cy="192"/>
          </a:xfrm>
        </p:grpSpPr>
        <p:sp>
          <p:nvSpPr>
            <p:cNvPr id="451627" name="AutoShape 393"/>
            <p:cNvSpPr>
              <a:spLocks noChangeAspect="1"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451628" name="Oval 394"/>
            <p:cNvSpPr>
              <a:spLocks noChangeAspect="1"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sp>
        <p:nvSpPr>
          <p:cNvPr id="451617" name="Line 395"/>
          <p:cNvSpPr>
            <a:spLocks noChangeAspect="1" noChangeShapeType="1"/>
          </p:cNvSpPr>
          <p:nvPr/>
        </p:nvSpPr>
        <p:spPr bwMode="auto">
          <a:xfrm flipH="1">
            <a:off x="725488" y="2897188"/>
            <a:ext cx="1524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18" name="Line 396"/>
          <p:cNvSpPr>
            <a:spLocks noChangeAspect="1" noChangeShapeType="1"/>
          </p:cNvSpPr>
          <p:nvPr/>
        </p:nvSpPr>
        <p:spPr bwMode="auto">
          <a:xfrm flipH="1">
            <a:off x="1601788" y="2897188"/>
            <a:ext cx="153987"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19" name="Line 397"/>
          <p:cNvSpPr>
            <a:spLocks noChangeAspect="1" noChangeShapeType="1"/>
          </p:cNvSpPr>
          <p:nvPr/>
        </p:nvSpPr>
        <p:spPr bwMode="auto">
          <a:xfrm flipH="1">
            <a:off x="2557463" y="2897188"/>
            <a:ext cx="1524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20" name="Line 398"/>
          <p:cNvSpPr>
            <a:spLocks noChangeAspect="1" noChangeShapeType="1"/>
          </p:cNvSpPr>
          <p:nvPr/>
        </p:nvSpPr>
        <p:spPr bwMode="auto">
          <a:xfrm flipH="1">
            <a:off x="3511550" y="2897188"/>
            <a:ext cx="1524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21" name="Line 399"/>
          <p:cNvSpPr>
            <a:spLocks noChangeAspect="1" noChangeShapeType="1"/>
          </p:cNvSpPr>
          <p:nvPr/>
        </p:nvSpPr>
        <p:spPr bwMode="auto">
          <a:xfrm flipH="1">
            <a:off x="3778250" y="2516188"/>
            <a:ext cx="152400" cy="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22" name="Rectangle 400"/>
          <p:cNvSpPr>
            <a:spLocks noChangeAspect="1" noChangeArrowheads="1"/>
          </p:cNvSpPr>
          <p:nvPr/>
        </p:nvSpPr>
        <p:spPr bwMode="auto">
          <a:xfrm>
            <a:off x="1335088" y="3317875"/>
            <a:ext cx="611187" cy="3048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0" hangingPunct="0"/>
            <a:r>
              <a:rPr lang="en-US" sz="1200"/>
              <a:t>Control</a:t>
            </a:r>
          </a:p>
        </p:txBody>
      </p:sp>
      <p:sp>
        <p:nvSpPr>
          <p:cNvPr id="451623" name="Line 401"/>
          <p:cNvSpPr>
            <a:spLocks noChangeAspect="1" noChangeShapeType="1"/>
          </p:cNvSpPr>
          <p:nvPr/>
        </p:nvSpPr>
        <p:spPr bwMode="auto">
          <a:xfrm>
            <a:off x="1449388" y="2706688"/>
            <a:ext cx="0" cy="611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624" name="Line 402"/>
          <p:cNvSpPr>
            <a:spLocks noChangeAspect="1" noChangeShapeType="1"/>
          </p:cNvSpPr>
          <p:nvPr/>
        </p:nvSpPr>
        <p:spPr bwMode="auto">
          <a:xfrm flipH="1">
            <a:off x="1831975" y="2516188"/>
            <a:ext cx="1524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25" name="Line 403"/>
          <p:cNvSpPr>
            <a:spLocks noChangeAspect="1" noChangeShapeType="1"/>
          </p:cNvSpPr>
          <p:nvPr/>
        </p:nvSpPr>
        <p:spPr bwMode="auto">
          <a:xfrm flipH="1">
            <a:off x="801688" y="2516188"/>
            <a:ext cx="1524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451626" name="Line 404"/>
          <p:cNvSpPr>
            <a:spLocks noChangeAspect="1" noChangeShapeType="1"/>
          </p:cNvSpPr>
          <p:nvPr/>
        </p:nvSpPr>
        <p:spPr bwMode="auto">
          <a:xfrm flipV="1">
            <a:off x="1679575" y="3011488"/>
            <a:ext cx="0" cy="306387"/>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1296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1916776"/>
            <a:ext cx="7391400" cy="4636424"/>
            <a:chOff x="457200" y="1295400"/>
            <a:chExt cx="8382000" cy="5257800"/>
          </a:xfrm>
        </p:grpSpPr>
        <p:grpSp>
          <p:nvGrpSpPr>
            <p:cNvPr id="534532" name="Group 2"/>
            <p:cNvGrpSpPr>
              <a:grpSpLocks/>
            </p:cNvGrpSpPr>
            <p:nvPr/>
          </p:nvGrpSpPr>
          <p:grpSpPr bwMode="auto">
            <a:xfrm>
              <a:off x="914400" y="4953000"/>
              <a:ext cx="990600" cy="990600"/>
              <a:chOff x="432" y="1152"/>
              <a:chExt cx="624" cy="624"/>
            </a:xfrm>
          </p:grpSpPr>
          <p:sp>
            <p:nvSpPr>
              <p:cNvPr id="534634" name="Freeform 3"/>
              <p:cNvSpPr>
                <a:spLocks/>
              </p:cNvSpPr>
              <p:nvPr/>
            </p:nvSpPr>
            <p:spPr bwMode="auto">
              <a:xfrm>
                <a:off x="432" y="1392"/>
                <a:ext cx="624" cy="384"/>
              </a:xfrm>
              <a:custGeom>
                <a:avLst/>
                <a:gdLst>
                  <a:gd name="T0" fmla="*/ 0 w 624"/>
                  <a:gd name="T1" fmla="*/ 0 h 384"/>
                  <a:gd name="T2" fmla="*/ 0 w 624"/>
                  <a:gd name="T3" fmla="*/ 384 h 384"/>
                  <a:gd name="T4" fmla="*/ 624 w 624"/>
                  <a:gd name="T5" fmla="*/ 384 h 384"/>
                  <a:gd name="T6" fmla="*/ 384 w 624"/>
                  <a:gd name="T7" fmla="*/ 0 h 384"/>
                  <a:gd name="T8" fmla="*/ 0 w 624"/>
                  <a:gd name="T9" fmla="*/ 0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0"/>
                    </a:moveTo>
                    <a:lnTo>
                      <a:pt x="0" y="384"/>
                    </a:lnTo>
                    <a:lnTo>
                      <a:pt x="624" y="384"/>
                    </a:lnTo>
                    <a:lnTo>
                      <a:pt x="384" y="0"/>
                    </a:lnTo>
                    <a:lnTo>
                      <a:pt x="0" y="0"/>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534635" name="Rectangle 4"/>
              <p:cNvSpPr>
                <a:spLocks noChangeArrowheads="1"/>
              </p:cNvSpPr>
              <p:nvPr/>
            </p:nvSpPr>
            <p:spPr bwMode="auto">
              <a:xfrm>
                <a:off x="432"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S</a:t>
                </a:r>
              </a:p>
            </p:txBody>
          </p:sp>
          <p:sp>
            <p:nvSpPr>
              <p:cNvPr id="534636" name="Text Box 5"/>
              <p:cNvSpPr txBox="1">
                <a:spLocks noChangeArrowheads="1"/>
              </p:cNvSpPr>
              <p:nvPr/>
            </p:nvSpPr>
            <p:spPr bwMode="auto">
              <a:xfrm>
                <a:off x="440" y="1417"/>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solidFill>
                      <a:schemeClr val="bg1">
                        <a:lumMod val="95000"/>
                      </a:schemeClr>
                    </a:solidFill>
                  </a:rPr>
                  <a:t>shift</a:t>
                </a:r>
              </a:p>
            </p:txBody>
          </p:sp>
        </p:grpSp>
        <p:grpSp>
          <p:nvGrpSpPr>
            <p:cNvPr id="534533" name="Group 6"/>
            <p:cNvGrpSpPr>
              <a:grpSpLocks/>
            </p:cNvGrpSpPr>
            <p:nvPr/>
          </p:nvGrpSpPr>
          <p:grpSpPr bwMode="auto">
            <a:xfrm>
              <a:off x="838200" y="4267200"/>
              <a:ext cx="1066800" cy="685800"/>
              <a:chOff x="528" y="2304"/>
              <a:chExt cx="672" cy="432"/>
            </a:xfrm>
          </p:grpSpPr>
          <p:sp>
            <p:nvSpPr>
              <p:cNvPr id="534631" name="Line 7"/>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632" name="AutoShape 8"/>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633" name="Line 9"/>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4535" name="Rectangle 11"/>
            <p:cNvSpPr>
              <a:spLocks noChangeArrowheads="1"/>
            </p:cNvSpPr>
            <p:nvPr/>
          </p:nvSpPr>
          <p:spPr bwMode="auto">
            <a:xfrm>
              <a:off x="6934200" y="5257800"/>
              <a:ext cx="1524000" cy="7620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a:solidFill>
                    <a:schemeClr val="bg1">
                      <a:lumMod val="95000"/>
                    </a:schemeClr>
                  </a:solidFill>
                </a:rPr>
                <a:t>D-Memory</a:t>
              </a:r>
            </a:p>
          </p:txBody>
        </p:sp>
        <p:sp>
          <p:nvSpPr>
            <p:cNvPr id="534536" name="Rectangle 12"/>
            <p:cNvSpPr>
              <a:spLocks noChangeArrowheads="1"/>
            </p:cNvSpPr>
            <p:nvPr/>
          </p:nvSpPr>
          <p:spPr bwMode="auto">
            <a:xfrm>
              <a:off x="6934200" y="4876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MAR</a:t>
              </a:r>
            </a:p>
          </p:txBody>
        </p:sp>
        <p:sp>
          <p:nvSpPr>
            <p:cNvPr id="534537" name="Rectangle 13"/>
            <p:cNvSpPr>
              <a:spLocks noChangeArrowheads="1"/>
            </p:cNvSpPr>
            <p:nvPr/>
          </p:nvSpPr>
          <p:spPr bwMode="auto">
            <a:xfrm>
              <a:off x="7848600" y="4876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MDR</a:t>
              </a:r>
            </a:p>
          </p:txBody>
        </p:sp>
        <p:sp>
          <p:nvSpPr>
            <p:cNvPr id="534538" name="Freeform 14"/>
            <p:cNvSpPr>
              <a:spLocks/>
            </p:cNvSpPr>
            <p:nvPr/>
          </p:nvSpPr>
          <p:spPr bwMode="auto">
            <a:xfrm>
              <a:off x="2362200" y="5334000"/>
              <a:ext cx="1524000" cy="609600"/>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grpSp>
          <p:nvGrpSpPr>
            <p:cNvPr id="534539" name="Group 15"/>
            <p:cNvGrpSpPr>
              <a:grpSpLocks/>
            </p:cNvGrpSpPr>
            <p:nvPr/>
          </p:nvGrpSpPr>
          <p:grpSpPr bwMode="auto">
            <a:xfrm>
              <a:off x="2362200" y="4953000"/>
              <a:ext cx="1524000" cy="877888"/>
              <a:chOff x="1584" y="1152"/>
              <a:chExt cx="960" cy="553"/>
            </a:xfrm>
          </p:grpSpPr>
          <p:sp>
            <p:nvSpPr>
              <p:cNvPr id="534628" name="Rectangle 16"/>
              <p:cNvSpPr>
                <a:spLocks noChangeArrowheads="1"/>
              </p:cNvSpPr>
              <p:nvPr/>
            </p:nvSpPr>
            <p:spPr bwMode="auto">
              <a:xfrm>
                <a:off x="1584"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A</a:t>
                </a:r>
              </a:p>
            </p:txBody>
          </p:sp>
          <p:sp>
            <p:nvSpPr>
              <p:cNvPr id="534629" name="Rectangle 17"/>
              <p:cNvSpPr>
                <a:spLocks noChangeArrowheads="1"/>
              </p:cNvSpPr>
              <p:nvPr/>
            </p:nvSpPr>
            <p:spPr bwMode="auto">
              <a:xfrm>
                <a:off x="2160"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B</a:t>
                </a:r>
              </a:p>
            </p:txBody>
          </p:sp>
          <p:sp>
            <p:nvSpPr>
              <p:cNvPr id="534630" name="Text Box 18"/>
              <p:cNvSpPr txBox="1">
                <a:spLocks noChangeArrowheads="1"/>
              </p:cNvSpPr>
              <p:nvPr/>
            </p:nvSpPr>
            <p:spPr bwMode="auto">
              <a:xfrm>
                <a:off x="1820" y="1417"/>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solidFill>
                      <a:schemeClr val="bg1">
                        <a:lumMod val="95000"/>
                      </a:schemeClr>
                    </a:solidFill>
                  </a:rPr>
                  <a:t>ALU</a:t>
                </a:r>
              </a:p>
            </p:txBody>
          </p:sp>
        </p:grpSp>
        <p:sp>
          <p:nvSpPr>
            <p:cNvPr id="534540" name="Freeform 19"/>
            <p:cNvSpPr>
              <a:spLocks/>
            </p:cNvSpPr>
            <p:nvPr/>
          </p:nvSpPr>
          <p:spPr bwMode="auto">
            <a:xfrm>
              <a:off x="457200" y="2514600"/>
              <a:ext cx="8229600" cy="4038600"/>
            </a:xfrm>
            <a:custGeom>
              <a:avLst/>
              <a:gdLst>
                <a:gd name="T0" fmla="*/ 4608 w 4608"/>
                <a:gd name="T1" fmla="*/ 0 h 1392"/>
                <a:gd name="T2" fmla="*/ 0 w 4608"/>
                <a:gd name="T3" fmla="*/ 0 h 1392"/>
                <a:gd name="T4" fmla="*/ 0 w 4608"/>
                <a:gd name="T5" fmla="*/ 1392 h 1392"/>
                <a:gd name="T6" fmla="*/ 4608 w 4608"/>
                <a:gd name="T7" fmla="*/ 1392 h 1392"/>
                <a:gd name="T8" fmla="*/ 0 60000 65536"/>
                <a:gd name="T9" fmla="*/ 0 60000 65536"/>
                <a:gd name="T10" fmla="*/ 0 60000 65536"/>
                <a:gd name="T11" fmla="*/ 0 60000 65536"/>
                <a:gd name="T12" fmla="*/ 0 w 4608"/>
                <a:gd name="T13" fmla="*/ 0 h 1392"/>
                <a:gd name="T14" fmla="*/ 4608 w 4608"/>
                <a:gd name="T15" fmla="*/ 1392 h 1392"/>
              </a:gdLst>
              <a:ahLst/>
              <a:cxnLst>
                <a:cxn ang="T8">
                  <a:pos x="T0" y="T1"/>
                </a:cxn>
                <a:cxn ang="T9">
                  <a:pos x="T2" y="T3"/>
                </a:cxn>
                <a:cxn ang="T10">
                  <a:pos x="T4" y="T5"/>
                </a:cxn>
                <a:cxn ang="T11">
                  <a:pos x="T6" y="T7"/>
                </a:cxn>
              </a:cxnLst>
              <a:rect l="T12" t="T13" r="T14" b="T15"/>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41" name="Line 20"/>
            <p:cNvSpPr>
              <a:spLocks noChangeShapeType="1"/>
            </p:cNvSpPr>
            <p:nvPr/>
          </p:nvSpPr>
          <p:spPr bwMode="auto">
            <a:xfrm>
              <a:off x="2743200" y="46482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2" name="Line 21"/>
            <p:cNvSpPr>
              <a:spLocks noChangeShapeType="1"/>
            </p:cNvSpPr>
            <p:nvPr/>
          </p:nvSpPr>
          <p:spPr bwMode="auto">
            <a:xfrm>
              <a:off x="3124200" y="5943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3" name="Line 22"/>
            <p:cNvSpPr>
              <a:spLocks noChangeShapeType="1"/>
            </p:cNvSpPr>
            <p:nvPr/>
          </p:nvSpPr>
          <p:spPr bwMode="auto">
            <a:xfrm>
              <a:off x="4724400" y="36576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44" name="Line 23"/>
            <p:cNvSpPr>
              <a:spLocks noChangeShapeType="1"/>
            </p:cNvSpPr>
            <p:nvPr/>
          </p:nvSpPr>
          <p:spPr bwMode="auto">
            <a:xfrm>
              <a:off x="7772400" y="6019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5" name="Line 24"/>
            <p:cNvSpPr>
              <a:spLocks noChangeShapeType="1"/>
            </p:cNvSpPr>
            <p:nvPr/>
          </p:nvSpPr>
          <p:spPr bwMode="auto">
            <a:xfrm>
              <a:off x="1371600" y="5943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6" name="Line 25"/>
            <p:cNvSpPr>
              <a:spLocks noChangeShapeType="1"/>
            </p:cNvSpPr>
            <p:nvPr/>
          </p:nvSpPr>
          <p:spPr bwMode="auto">
            <a:xfrm flipH="1">
              <a:off x="14478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7" name="Line 26"/>
            <p:cNvSpPr>
              <a:spLocks noChangeShapeType="1"/>
            </p:cNvSpPr>
            <p:nvPr/>
          </p:nvSpPr>
          <p:spPr bwMode="auto">
            <a:xfrm flipH="1">
              <a:off x="28956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8" name="Line 27"/>
            <p:cNvSpPr>
              <a:spLocks noChangeShapeType="1"/>
            </p:cNvSpPr>
            <p:nvPr/>
          </p:nvSpPr>
          <p:spPr bwMode="auto">
            <a:xfrm flipH="1">
              <a:off x="38100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9" name="Line 28"/>
            <p:cNvSpPr>
              <a:spLocks noChangeShapeType="1"/>
            </p:cNvSpPr>
            <p:nvPr/>
          </p:nvSpPr>
          <p:spPr bwMode="auto">
            <a:xfrm flipH="1">
              <a:off x="7467600" y="4953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0" name="Line 29"/>
            <p:cNvSpPr>
              <a:spLocks noChangeShapeType="1"/>
            </p:cNvSpPr>
            <p:nvPr/>
          </p:nvSpPr>
          <p:spPr bwMode="auto">
            <a:xfrm flipH="1">
              <a:off x="8382000" y="4953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nvGrpSpPr>
            <p:cNvPr id="534551" name="Group 30"/>
            <p:cNvGrpSpPr>
              <a:grpSpLocks/>
            </p:cNvGrpSpPr>
            <p:nvPr/>
          </p:nvGrpSpPr>
          <p:grpSpPr bwMode="auto">
            <a:xfrm>
              <a:off x="1219200" y="6248400"/>
              <a:ext cx="304800" cy="304800"/>
              <a:chOff x="768" y="2928"/>
              <a:chExt cx="192" cy="192"/>
            </a:xfrm>
          </p:grpSpPr>
          <p:sp>
            <p:nvSpPr>
              <p:cNvPr id="534626" name="AutoShape 31"/>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7" name="Oval 32"/>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4552" name="Group 33"/>
            <p:cNvGrpSpPr>
              <a:grpSpLocks/>
            </p:cNvGrpSpPr>
            <p:nvPr/>
          </p:nvGrpSpPr>
          <p:grpSpPr bwMode="auto">
            <a:xfrm>
              <a:off x="7620000" y="6248400"/>
              <a:ext cx="304800" cy="304800"/>
              <a:chOff x="768" y="2928"/>
              <a:chExt cx="192" cy="192"/>
            </a:xfrm>
          </p:grpSpPr>
          <p:sp>
            <p:nvSpPr>
              <p:cNvPr id="534624" name="AutoShape 3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5" name="Oval 3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4553" name="Group 36"/>
            <p:cNvGrpSpPr>
              <a:grpSpLocks/>
            </p:cNvGrpSpPr>
            <p:nvPr/>
          </p:nvGrpSpPr>
          <p:grpSpPr bwMode="auto">
            <a:xfrm>
              <a:off x="2971800" y="6248400"/>
              <a:ext cx="304800" cy="304800"/>
              <a:chOff x="768" y="2928"/>
              <a:chExt cx="192" cy="192"/>
            </a:xfrm>
          </p:grpSpPr>
          <p:sp>
            <p:nvSpPr>
              <p:cNvPr id="534622" name="AutoShape 37"/>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3" name="Oval 38"/>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4554" name="Group 39"/>
            <p:cNvGrpSpPr>
              <a:grpSpLocks/>
            </p:cNvGrpSpPr>
            <p:nvPr/>
          </p:nvGrpSpPr>
          <p:grpSpPr bwMode="auto">
            <a:xfrm>
              <a:off x="4572000" y="6248400"/>
              <a:ext cx="304800" cy="304800"/>
              <a:chOff x="768" y="2928"/>
              <a:chExt cx="192" cy="192"/>
            </a:xfrm>
          </p:grpSpPr>
          <p:sp>
            <p:nvSpPr>
              <p:cNvPr id="534620" name="AutoShape 40"/>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1" name="Oval 41"/>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sp>
          <p:nvSpPr>
            <p:cNvPr id="534555" name="Line 42"/>
            <p:cNvSpPr>
              <a:spLocks noChangeShapeType="1"/>
            </p:cNvSpPr>
            <p:nvPr/>
          </p:nvSpPr>
          <p:spPr bwMode="auto">
            <a:xfrm flipH="1">
              <a:off x="14478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6" name="Line 43"/>
            <p:cNvSpPr>
              <a:spLocks noChangeShapeType="1"/>
            </p:cNvSpPr>
            <p:nvPr/>
          </p:nvSpPr>
          <p:spPr bwMode="auto">
            <a:xfrm flipH="1">
              <a:off x="32004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7" name="Line 44"/>
            <p:cNvSpPr>
              <a:spLocks noChangeShapeType="1"/>
            </p:cNvSpPr>
            <p:nvPr/>
          </p:nvSpPr>
          <p:spPr bwMode="auto">
            <a:xfrm flipH="1">
              <a:off x="48006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8" name="Line 45"/>
            <p:cNvSpPr>
              <a:spLocks noChangeShapeType="1"/>
            </p:cNvSpPr>
            <p:nvPr/>
          </p:nvSpPr>
          <p:spPr bwMode="auto">
            <a:xfrm flipH="1">
              <a:off x="78486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9" name="Line 46"/>
            <p:cNvSpPr>
              <a:spLocks noChangeShapeType="1"/>
            </p:cNvSpPr>
            <p:nvPr/>
          </p:nvSpPr>
          <p:spPr bwMode="auto">
            <a:xfrm flipH="1">
              <a:off x="8382000" y="5562600"/>
              <a:ext cx="304800" cy="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0" name="Line 47"/>
            <p:cNvSpPr>
              <a:spLocks noChangeShapeType="1"/>
            </p:cNvSpPr>
            <p:nvPr/>
          </p:nvSpPr>
          <p:spPr bwMode="auto">
            <a:xfrm flipH="1">
              <a:off x="3657600" y="5562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1" name="Line 48"/>
            <p:cNvSpPr>
              <a:spLocks noChangeShapeType="1"/>
            </p:cNvSpPr>
            <p:nvPr/>
          </p:nvSpPr>
          <p:spPr bwMode="auto">
            <a:xfrm flipH="1">
              <a:off x="1600200" y="5562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2" name="Rectangle 49"/>
            <p:cNvSpPr>
              <a:spLocks noChangeArrowheads="1"/>
            </p:cNvSpPr>
            <p:nvPr/>
          </p:nvSpPr>
          <p:spPr bwMode="auto">
            <a:xfrm>
              <a:off x="4419600" y="3048000"/>
              <a:ext cx="2209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a:solidFill>
                    <a:schemeClr val="bg1">
                      <a:lumMod val="95000"/>
                    </a:schemeClr>
                  </a:solidFill>
                </a:rPr>
                <a:t>Regs</a:t>
              </a:r>
            </a:p>
          </p:txBody>
        </p:sp>
        <p:sp>
          <p:nvSpPr>
            <p:cNvPr id="534563" name="Line 50"/>
            <p:cNvSpPr>
              <a:spLocks noChangeShapeType="1"/>
            </p:cNvSpPr>
            <p:nvPr/>
          </p:nvSpPr>
          <p:spPr bwMode="auto">
            <a:xfrm>
              <a:off x="5562600" y="25146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64" name="Line 51"/>
            <p:cNvSpPr>
              <a:spLocks noChangeShapeType="1"/>
            </p:cNvSpPr>
            <p:nvPr/>
          </p:nvSpPr>
          <p:spPr bwMode="auto">
            <a:xfrm flipH="1">
              <a:off x="6553200" y="3276600"/>
              <a:ext cx="3048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65" name="Line 52"/>
            <p:cNvSpPr>
              <a:spLocks noChangeShapeType="1"/>
            </p:cNvSpPr>
            <p:nvPr/>
          </p:nvSpPr>
          <p:spPr bwMode="auto">
            <a:xfrm>
              <a:off x="6096000" y="36576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34566" name="Group 53"/>
            <p:cNvGrpSpPr>
              <a:grpSpLocks/>
            </p:cNvGrpSpPr>
            <p:nvPr/>
          </p:nvGrpSpPr>
          <p:grpSpPr bwMode="auto">
            <a:xfrm>
              <a:off x="5943600" y="6248400"/>
              <a:ext cx="304800" cy="304800"/>
              <a:chOff x="768" y="2928"/>
              <a:chExt cx="192" cy="192"/>
            </a:xfrm>
          </p:grpSpPr>
          <p:sp>
            <p:nvSpPr>
              <p:cNvPr id="534618" name="AutoShape 5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19" name="Oval 5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sp>
          <p:nvSpPr>
            <p:cNvPr id="534567" name="Line 56"/>
            <p:cNvSpPr>
              <a:spLocks noChangeShapeType="1"/>
            </p:cNvSpPr>
            <p:nvPr/>
          </p:nvSpPr>
          <p:spPr bwMode="auto">
            <a:xfrm flipH="1">
              <a:off x="61722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8" name="AutoShape 57"/>
            <p:cNvSpPr>
              <a:spLocks noChangeArrowheads="1"/>
            </p:cNvSpPr>
            <p:nvPr/>
          </p:nvSpPr>
          <p:spPr bwMode="auto">
            <a:xfrm>
              <a:off x="2286000" y="42672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569" name="Line 58"/>
            <p:cNvSpPr>
              <a:spLocks noChangeShapeType="1"/>
            </p:cNvSpPr>
            <p:nvPr/>
          </p:nvSpPr>
          <p:spPr bwMode="auto">
            <a:xfrm>
              <a:off x="3657600" y="46482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70" name="AutoShape 59"/>
            <p:cNvSpPr>
              <a:spLocks noChangeArrowheads="1"/>
            </p:cNvSpPr>
            <p:nvPr/>
          </p:nvSpPr>
          <p:spPr bwMode="auto">
            <a:xfrm>
              <a:off x="3276600" y="42672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571" name="Line 60"/>
            <p:cNvSpPr>
              <a:spLocks noChangeShapeType="1"/>
            </p:cNvSpPr>
            <p:nvPr/>
          </p:nvSpPr>
          <p:spPr bwMode="auto">
            <a:xfrm>
              <a:off x="34290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2" name="Line 61"/>
            <p:cNvSpPr>
              <a:spLocks noChangeShapeType="1"/>
            </p:cNvSpPr>
            <p:nvPr/>
          </p:nvSpPr>
          <p:spPr bwMode="auto">
            <a:xfrm>
              <a:off x="24384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3" name="Line 62"/>
            <p:cNvSpPr>
              <a:spLocks noChangeShapeType="1"/>
            </p:cNvSpPr>
            <p:nvPr/>
          </p:nvSpPr>
          <p:spPr bwMode="auto">
            <a:xfrm>
              <a:off x="9906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4" name="Freeform 63"/>
            <p:cNvSpPr>
              <a:spLocks/>
            </p:cNvSpPr>
            <p:nvPr/>
          </p:nvSpPr>
          <p:spPr bwMode="auto">
            <a:xfrm>
              <a:off x="1295400" y="3733800"/>
              <a:ext cx="3429000" cy="533400"/>
            </a:xfrm>
            <a:custGeom>
              <a:avLst/>
              <a:gdLst>
                <a:gd name="T0" fmla="*/ 2160 w 2160"/>
                <a:gd name="T1" fmla="*/ 0 h 192"/>
                <a:gd name="T2" fmla="*/ 0 w 2160"/>
                <a:gd name="T3" fmla="*/ 0 h 192"/>
                <a:gd name="T4" fmla="*/ 0 w 2160"/>
                <a:gd name="T5" fmla="*/ 192 h 192"/>
                <a:gd name="T6" fmla="*/ 0 60000 65536"/>
                <a:gd name="T7" fmla="*/ 0 60000 65536"/>
                <a:gd name="T8" fmla="*/ 0 60000 65536"/>
                <a:gd name="T9" fmla="*/ 0 w 2160"/>
                <a:gd name="T10" fmla="*/ 0 h 192"/>
                <a:gd name="T11" fmla="*/ 2160 w 2160"/>
                <a:gd name="T12" fmla="*/ 192 h 192"/>
              </a:gdLst>
              <a:ahLst/>
              <a:cxnLst>
                <a:cxn ang="T6">
                  <a:pos x="T0" y="T1"/>
                </a:cxn>
                <a:cxn ang="T7">
                  <a:pos x="T2" y="T3"/>
                </a:cxn>
                <a:cxn ang="T8">
                  <a:pos x="T4" y="T5"/>
                </a:cxn>
              </a:cxnLst>
              <a:rect l="T9" t="T10" r="T11" b="T12"/>
              <a:pathLst>
                <a:path w="2160" h="192">
                  <a:moveTo>
                    <a:pt x="2160" y="0"/>
                  </a:moveTo>
                  <a:lnTo>
                    <a:pt x="0" y="0"/>
                  </a:lnTo>
                  <a:lnTo>
                    <a:pt x="0" y="192"/>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75" name="Line 64"/>
            <p:cNvSpPr>
              <a:spLocks noChangeShapeType="1"/>
            </p:cNvSpPr>
            <p:nvPr/>
          </p:nvSpPr>
          <p:spPr bwMode="auto">
            <a:xfrm>
              <a:off x="2743200" y="3733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6" name="Line 65"/>
            <p:cNvSpPr>
              <a:spLocks noChangeShapeType="1"/>
            </p:cNvSpPr>
            <p:nvPr/>
          </p:nvSpPr>
          <p:spPr bwMode="auto">
            <a:xfrm>
              <a:off x="3733800" y="3733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7" name="Freeform 66"/>
            <p:cNvSpPr>
              <a:spLocks/>
            </p:cNvSpPr>
            <p:nvPr/>
          </p:nvSpPr>
          <p:spPr bwMode="auto">
            <a:xfrm>
              <a:off x="1600200" y="3886200"/>
              <a:ext cx="4495800" cy="381000"/>
            </a:xfrm>
            <a:custGeom>
              <a:avLst/>
              <a:gdLst>
                <a:gd name="T0" fmla="*/ 2832 w 2832"/>
                <a:gd name="T1" fmla="*/ 0 h 240"/>
                <a:gd name="T2" fmla="*/ 0 w 2832"/>
                <a:gd name="T3" fmla="*/ 0 h 240"/>
                <a:gd name="T4" fmla="*/ 0 w 2832"/>
                <a:gd name="T5" fmla="*/ 240 h 240"/>
                <a:gd name="T6" fmla="*/ 0 60000 65536"/>
                <a:gd name="T7" fmla="*/ 0 60000 65536"/>
                <a:gd name="T8" fmla="*/ 0 60000 65536"/>
                <a:gd name="T9" fmla="*/ 0 w 2832"/>
                <a:gd name="T10" fmla="*/ 0 h 240"/>
                <a:gd name="T11" fmla="*/ 2832 w 2832"/>
                <a:gd name="T12" fmla="*/ 240 h 240"/>
              </a:gdLst>
              <a:ahLst/>
              <a:cxnLst>
                <a:cxn ang="T6">
                  <a:pos x="T0" y="T1"/>
                </a:cxn>
                <a:cxn ang="T7">
                  <a:pos x="T2" y="T3"/>
                </a:cxn>
                <a:cxn ang="T8">
                  <a:pos x="T4" y="T5"/>
                </a:cxn>
              </a:cxnLst>
              <a:rect l="T9" t="T10" r="T11" b="T12"/>
              <a:pathLst>
                <a:path w="2832" h="240">
                  <a:moveTo>
                    <a:pt x="2832" y="0"/>
                  </a:moveTo>
                  <a:lnTo>
                    <a:pt x="0" y="0"/>
                  </a:lnTo>
                  <a:lnTo>
                    <a:pt x="0"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78" name="Line 67"/>
            <p:cNvSpPr>
              <a:spLocks noChangeShapeType="1"/>
            </p:cNvSpPr>
            <p:nvPr/>
          </p:nvSpPr>
          <p:spPr bwMode="auto">
            <a:xfrm>
              <a:off x="3048000" y="38862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9" name="Line 68"/>
            <p:cNvSpPr>
              <a:spLocks noChangeShapeType="1"/>
            </p:cNvSpPr>
            <p:nvPr/>
          </p:nvSpPr>
          <p:spPr bwMode="auto">
            <a:xfrm>
              <a:off x="4038600" y="38862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80" name="Line 69"/>
            <p:cNvSpPr>
              <a:spLocks noChangeShapeType="1"/>
            </p:cNvSpPr>
            <p:nvPr/>
          </p:nvSpPr>
          <p:spPr bwMode="auto">
            <a:xfrm flipH="1">
              <a:off x="4038600" y="4419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81" name="Line 70"/>
            <p:cNvSpPr>
              <a:spLocks noChangeShapeType="1"/>
            </p:cNvSpPr>
            <p:nvPr/>
          </p:nvSpPr>
          <p:spPr bwMode="auto">
            <a:xfrm flipH="1">
              <a:off x="3048000" y="4419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34582" name="Group 71"/>
            <p:cNvGrpSpPr>
              <a:grpSpLocks/>
            </p:cNvGrpSpPr>
            <p:nvPr/>
          </p:nvGrpSpPr>
          <p:grpSpPr bwMode="auto">
            <a:xfrm>
              <a:off x="6858000" y="4191000"/>
              <a:ext cx="1066800" cy="685800"/>
              <a:chOff x="528" y="2304"/>
              <a:chExt cx="672" cy="432"/>
            </a:xfrm>
          </p:grpSpPr>
          <p:sp>
            <p:nvSpPr>
              <p:cNvPr id="534615" name="Line 72"/>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616" name="AutoShape 73"/>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617" name="Line 74"/>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4583" name="Line 75"/>
            <p:cNvSpPr>
              <a:spLocks noChangeShapeType="1"/>
            </p:cNvSpPr>
            <p:nvPr/>
          </p:nvSpPr>
          <p:spPr bwMode="auto">
            <a:xfrm>
              <a:off x="7086600" y="25146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84" name="Freeform 76"/>
            <p:cNvSpPr>
              <a:spLocks/>
            </p:cNvSpPr>
            <p:nvPr/>
          </p:nvSpPr>
          <p:spPr bwMode="auto">
            <a:xfrm>
              <a:off x="4724400" y="3733800"/>
              <a:ext cx="2590800" cy="381000"/>
            </a:xfrm>
            <a:custGeom>
              <a:avLst/>
              <a:gdLst>
                <a:gd name="T0" fmla="*/ 0 w 1632"/>
                <a:gd name="T1" fmla="*/ 0 h 240"/>
                <a:gd name="T2" fmla="*/ 1632 w 1632"/>
                <a:gd name="T3" fmla="*/ 0 h 240"/>
                <a:gd name="T4" fmla="*/ 1632 w 1632"/>
                <a:gd name="T5" fmla="*/ 240 h 240"/>
                <a:gd name="T6" fmla="*/ 0 60000 65536"/>
                <a:gd name="T7" fmla="*/ 0 60000 65536"/>
                <a:gd name="T8" fmla="*/ 0 60000 65536"/>
                <a:gd name="T9" fmla="*/ 0 w 1632"/>
                <a:gd name="T10" fmla="*/ 0 h 240"/>
                <a:gd name="T11" fmla="*/ 1632 w 1632"/>
                <a:gd name="T12" fmla="*/ 240 h 240"/>
              </a:gdLst>
              <a:ahLst/>
              <a:cxnLst>
                <a:cxn ang="T6">
                  <a:pos x="T0" y="T1"/>
                </a:cxn>
                <a:cxn ang="T7">
                  <a:pos x="T2" y="T3"/>
                </a:cxn>
                <a:cxn ang="T8">
                  <a:pos x="T4" y="T5"/>
                </a:cxn>
              </a:cxnLst>
              <a:rect l="T9" t="T10" r="T11" b="T12"/>
              <a:pathLst>
                <a:path w="1632" h="240">
                  <a:moveTo>
                    <a:pt x="0" y="0"/>
                  </a:moveTo>
                  <a:lnTo>
                    <a:pt x="1632" y="0"/>
                  </a:lnTo>
                  <a:lnTo>
                    <a:pt x="1632"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85" name="Oval 77"/>
            <p:cNvSpPr>
              <a:spLocks noChangeArrowheads="1"/>
            </p:cNvSpPr>
            <p:nvPr/>
          </p:nvSpPr>
          <p:spPr bwMode="auto">
            <a:xfrm>
              <a:off x="46482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6" name="Oval 78"/>
            <p:cNvSpPr>
              <a:spLocks noChangeArrowheads="1"/>
            </p:cNvSpPr>
            <p:nvPr/>
          </p:nvSpPr>
          <p:spPr bwMode="auto">
            <a:xfrm>
              <a:off x="60198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7" name="Oval 79"/>
            <p:cNvSpPr>
              <a:spLocks noChangeArrowheads="1"/>
            </p:cNvSpPr>
            <p:nvPr/>
          </p:nvSpPr>
          <p:spPr bwMode="auto">
            <a:xfrm>
              <a:off x="36576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8" name="Oval 80"/>
            <p:cNvSpPr>
              <a:spLocks noChangeArrowheads="1"/>
            </p:cNvSpPr>
            <p:nvPr/>
          </p:nvSpPr>
          <p:spPr bwMode="auto">
            <a:xfrm>
              <a:off x="26670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9" name="Oval 81"/>
            <p:cNvSpPr>
              <a:spLocks noChangeArrowheads="1"/>
            </p:cNvSpPr>
            <p:nvPr/>
          </p:nvSpPr>
          <p:spPr bwMode="auto">
            <a:xfrm>
              <a:off x="29718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90" name="Oval 82"/>
            <p:cNvSpPr>
              <a:spLocks noChangeArrowheads="1"/>
            </p:cNvSpPr>
            <p:nvPr/>
          </p:nvSpPr>
          <p:spPr bwMode="auto">
            <a:xfrm>
              <a:off x="39624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grpSp>
          <p:nvGrpSpPr>
            <p:cNvPr id="534591" name="Group 83"/>
            <p:cNvGrpSpPr>
              <a:grpSpLocks/>
            </p:cNvGrpSpPr>
            <p:nvPr/>
          </p:nvGrpSpPr>
          <p:grpSpPr bwMode="auto">
            <a:xfrm>
              <a:off x="7772400" y="4191000"/>
              <a:ext cx="1066800" cy="685800"/>
              <a:chOff x="528" y="2304"/>
              <a:chExt cx="672" cy="432"/>
            </a:xfrm>
          </p:grpSpPr>
          <p:sp>
            <p:nvSpPr>
              <p:cNvPr id="534612" name="Line 84"/>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613" name="AutoShape 85"/>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614" name="Line 86"/>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4592" name="Line 87"/>
            <p:cNvSpPr>
              <a:spLocks noChangeShapeType="1"/>
            </p:cNvSpPr>
            <p:nvPr/>
          </p:nvSpPr>
          <p:spPr bwMode="auto">
            <a:xfrm>
              <a:off x="8001000" y="25146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93" name="Freeform 88"/>
            <p:cNvSpPr>
              <a:spLocks/>
            </p:cNvSpPr>
            <p:nvPr/>
          </p:nvSpPr>
          <p:spPr bwMode="auto">
            <a:xfrm>
              <a:off x="7315200" y="3733800"/>
              <a:ext cx="914400" cy="381000"/>
            </a:xfrm>
            <a:custGeom>
              <a:avLst/>
              <a:gdLst>
                <a:gd name="T0" fmla="*/ 0 w 576"/>
                <a:gd name="T1" fmla="*/ 0 h 240"/>
                <a:gd name="T2" fmla="*/ 576 w 576"/>
                <a:gd name="T3" fmla="*/ 0 h 240"/>
                <a:gd name="T4" fmla="*/ 576 w 576"/>
                <a:gd name="T5" fmla="*/ 24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576" y="0"/>
                  </a:lnTo>
                  <a:lnTo>
                    <a:pt x="576"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94" name="Freeform 89"/>
            <p:cNvSpPr>
              <a:spLocks/>
            </p:cNvSpPr>
            <p:nvPr/>
          </p:nvSpPr>
          <p:spPr bwMode="auto">
            <a:xfrm>
              <a:off x="6096000" y="3886200"/>
              <a:ext cx="2438400" cy="228600"/>
            </a:xfrm>
            <a:custGeom>
              <a:avLst/>
              <a:gdLst>
                <a:gd name="T0" fmla="*/ 0 w 1536"/>
                <a:gd name="T1" fmla="*/ 0 h 144"/>
                <a:gd name="T2" fmla="*/ 1536 w 1536"/>
                <a:gd name="T3" fmla="*/ 0 h 144"/>
                <a:gd name="T4" fmla="*/ 1536 w 1536"/>
                <a:gd name="T5" fmla="*/ 144 h 144"/>
                <a:gd name="T6" fmla="*/ 0 60000 65536"/>
                <a:gd name="T7" fmla="*/ 0 60000 65536"/>
                <a:gd name="T8" fmla="*/ 0 60000 65536"/>
                <a:gd name="T9" fmla="*/ 0 w 1536"/>
                <a:gd name="T10" fmla="*/ 0 h 144"/>
                <a:gd name="T11" fmla="*/ 1536 w 1536"/>
                <a:gd name="T12" fmla="*/ 144 h 144"/>
              </a:gdLst>
              <a:ahLst/>
              <a:cxnLst>
                <a:cxn ang="T6">
                  <a:pos x="T0" y="T1"/>
                </a:cxn>
                <a:cxn ang="T7">
                  <a:pos x="T2" y="T3"/>
                </a:cxn>
                <a:cxn ang="T8">
                  <a:pos x="T4" y="T5"/>
                </a:cxn>
              </a:cxnLst>
              <a:rect l="T9" t="T10" r="T11" b="T12"/>
              <a:pathLst>
                <a:path w="1536" h="144">
                  <a:moveTo>
                    <a:pt x="0" y="0"/>
                  </a:moveTo>
                  <a:lnTo>
                    <a:pt x="1536" y="0"/>
                  </a:lnTo>
                  <a:lnTo>
                    <a:pt x="1536" y="144"/>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95" name="Line 90"/>
            <p:cNvSpPr>
              <a:spLocks noChangeShapeType="1"/>
            </p:cNvSpPr>
            <p:nvPr/>
          </p:nvSpPr>
          <p:spPr bwMode="auto">
            <a:xfrm>
              <a:off x="7620000" y="3886200"/>
              <a:ext cx="0" cy="228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96" name="Rectangle 91"/>
            <p:cNvSpPr>
              <a:spLocks noChangeArrowheads="1"/>
            </p:cNvSpPr>
            <p:nvPr/>
          </p:nvSpPr>
          <p:spPr bwMode="auto">
            <a:xfrm>
              <a:off x="3810000" y="1295400"/>
              <a:ext cx="1524000" cy="8382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0" hangingPunct="0"/>
              <a:r>
                <a:rPr lang="en-US"/>
                <a:t>Control</a:t>
              </a:r>
            </a:p>
          </p:txBody>
        </p:sp>
        <p:sp>
          <p:nvSpPr>
            <p:cNvPr id="534599" name="Line 94"/>
            <p:cNvSpPr>
              <a:spLocks noChangeShapeType="1"/>
            </p:cNvSpPr>
            <p:nvPr/>
          </p:nvSpPr>
          <p:spPr bwMode="auto">
            <a:xfrm>
              <a:off x="4572000" y="2133600"/>
              <a:ext cx="0" cy="3810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611" name="Freeform 106"/>
            <p:cNvSpPr>
              <a:spLocks/>
            </p:cNvSpPr>
            <p:nvPr/>
          </p:nvSpPr>
          <p:spPr bwMode="auto">
            <a:xfrm>
              <a:off x="2209800" y="1981200"/>
              <a:ext cx="1600200" cy="3581400"/>
            </a:xfrm>
            <a:custGeom>
              <a:avLst/>
              <a:gdLst>
                <a:gd name="T0" fmla="*/ 192 w 1008"/>
                <a:gd name="T1" fmla="*/ 2160 h 2160"/>
                <a:gd name="T2" fmla="*/ 0 w 1008"/>
                <a:gd name="T3" fmla="*/ 2160 h 2160"/>
                <a:gd name="T4" fmla="*/ 0 w 1008"/>
                <a:gd name="T5" fmla="*/ 0 h 2160"/>
                <a:gd name="T6" fmla="*/ 1008 w 1008"/>
                <a:gd name="T7" fmla="*/ 0 h 2160"/>
                <a:gd name="T8" fmla="*/ 0 60000 65536"/>
                <a:gd name="T9" fmla="*/ 0 60000 65536"/>
                <a:gd name="T10" fmla="*/ 0 60000 65536"/>
                <a:gd name="T11" fmla="*/ 0 60000 65536"/>
                <a:gd name="T12" fmla="*/ 0 w 1008"/>
                <a:gd name="T13" fmla="*/ 0 h 2160"/>
                <a:gd name="T14" fmla="*/ 1008 w 1008"/>
                <a:gd name="T15" fmla="*/ 2160 h 2160"/>
              </a:gdLst>
              <a:ahLst/>
              <a:cxnLst>
                <a:cxn ang="T8">
                  <a:pos x="T0" y="T1"/>
                </a:cxn>
                <a:cxn ang="T9">
                  <a:pos x="T2" y="T3"/>
                </a:cxn>
                <a:cxn ang="T10">
                  <a:pos x="T4" y="T5"/>
                </a:cxn>
                <a:cxn ang="T11">
                  <a:pos x="T6" y="T7"/>
                </a:cxn>
              </a:cxnLst>
              <a:rect l="T12" t="T13" r="T14" b="T15"/>
              <a:pathLst>
                <a:path w="1008" h="2160">
                  <a:moveTo>
                    <a:pt x="192" y="2160"/>
                  </a:moveTo>
                  <a:lnTo>
                    <a:pt x="0" y="2160"/>
                  </a:lnTo>
                  <a:lnTo>
                    <a:pt x="0" y="0"/>
                  </a:lnTo>
                  <a:lnTo>
                    <a:pt x="1008" y="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34534" name="Rectangle 10"/>
          <p:cNvSpPr>
            <a:spLocks noGrp="1" noChangeArrowheads="1"/>
          </p:cNvSpPr>
          <p:nvPr>
            <p:ph type="title"/>
          </p:nvPr>
        </p:nvSpPr>
        <p:spPr/>
        <p:txBody>
          <a:bodyPr/>
          <a:lstStyle/>
          <a:p>
            <a:pPr eaLnBrk="1" hangingPunct="1"/>
            <a:r>
              <a:rPr lang="en-US" dirty="0"/>
              <a:t>Additional Control HW to Increment PC</a:t>
            </a:r>
          </a:p>
        </p:txBody>
      </p:sp>
      <p:sp>
        <p:nvSpPr>
          <p:cNvPr id="2" name="Slide Number Placeholder 1"/>
          <p:cNvSpPr>
            <a:spLocks noGrp="1"/>
          </p:cNvSpPr>
          <p:nvPr>
            <p:ph type="sldNum" idx="12"/>
          </p:nvPr>
        </p:nvSpPr>
        <p:spPr/>
        <p:txBody>
          <a:bodyPr/>
          <a:lstStyle/>
          <a:p>
            <a:fld id="{9298A09C-1584-4E46-935C-492AB14C1C1B}" type="slidenum">
              <a:rPr lang="en-US" altLang="en-US" smtClean="0"/>
              <a:pPr/>
              <a:t>19</a:t>
            </a:fld>
            <a:endParaRPr lang="en-US" altLang="en-US"/>
          </a:p>
        </p:txBody>
      </p:sp>
      <p:sp>
        <p:nvSpPr>
          <p:cNvPr id="109" name="Rectangle 5"/>
          <p:cNvSpPr>
            <a:spLocks noGrp="1" noChangeArrowheads="1"/>
          </p:cNvSpPr>
          <p:nvPr>
            <p:ph type="ftr" idx="3"/>
          </p:nvPr>
        </p:nvSpPr>
        <p:spPr>
          <a:prstGeom prst="rect">
            <a:avLst/>
          </a:prstGeom>
          <a:ln/>
        </p:spPr>
        <p:txBody>
          <a:bodyPr/>
          <a:lstStyle/>
          <a:p>
            <a:r>
              <a:rPr lang="en-US" altLang="en-US"/>
              <a:t>© Derek Chiou &amp; Mattan Erez &amp; Dam Sunwoo</a:t>
            </a:r>
          </a:p>
        </p:txBody>
      </p:sp>
      <p:sp>
        <p:nvSpPr>
          <p:cNvPr id="534531"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C228F6BF-C515-43A3-A9E9-DC17487BF129}" type="slidenum">
              <a:rPr lang="en-US" altLang="en-US" sz="1000"/>
              <a:pPr algn="r" eaLnBrk="1" hangingPunct="1"/>
              <a:t>19</a:t>
            </a:fld>
            <a:endParaRPr lang="en-US" altLang="en-US" sz="1000"/>
          </a:p>
        </p:txBody>
      </p:sp>
      <p:grpSp>
        <p:nvGrpSpPr>
          <p:cNvPr id="5" name="Group 4"/>
          <p:cNvGrpSpPr/>
          <p:nvPr/>
        </p:nvGrpSpPr>
        <p:grpSpPr>
          <a:xfrm>
            <a:off x="2607425" y="1676400"/>
            <a:ext cx="2071759" cy="542202"/>
            <a:chOff x="2895600" y="1143000"/>
            <a:chExt cx="2362200" cy="533400"/>
          </a:xfrm>
        </p:grpSpPr>
        <p:sp>
          <p:nvSpPr>
            <p:cNvPr id="534597" name="Rectangle 92"/>
            <p:cNvSpPr>
              <a:spLocks noChangeArrowheads="1"/>
            </p:cNvSpPr>
            <p:nvPr/>
          </p:nvSpPr>
          <p:spPr bwMode="auto">
            <a:xfrm>
              <a:off x="4648200" y="1371600"/>
              <a:ext cx="609600" cy="228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PC</a:t>
              </a:r>
            </a:p>
          </p:txBody>
        </p:sp>
        <p:sp>
          <p:nvSpPr>
            <p:cNvPr id="534598" name="Rectangle 93"/>
            <p:cNvSpPr>
              <a:spLocks noChangeArrowheads="1"/>
            </p:cNvSpPr>
            <p:nvPr/>
          </p:nvSpPr>
          <p:spPr bwMode="auto">
            <a:xfrm>
              <a:off x="3886200" y="1371600"/>
              <a:ext cx="609600" cy="228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IR</a:t>
              </a:r>
            </a:p>
          </p:txBody>
        </p:sp>
        <p:sp>
          <p:nvSpPr>
            <p:cNvPr id="453731" name="Freeform 99"/>
            <p:cNvSpPr>
              <a:spLocks noChangeAspect="1"/>
            </p:cNvSpPr>
            <p:nvPr/>
          </p:nvSpPr>
          <p:spPr bwMode="auto">
            <a:xfrm>
              <a:off x="2895600" y="1333500"/>
              <a:ext cx="758825" cy="303213"/>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34605" name="Rectangle 100"/>
            <p:cNvSpPr>
              <a:spLocks noChangeAspect="1" noChangeArrowheads="1"/>
            </p:cNvSpPr>
            <p:nvPr/>
          </p:nvSpPr>
          <p:spPr bwMode="auto">
            <a:xfrm>
              <a:off x="2895600" y="1143000"/>
              <a:ext cx="303213" cy="1143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900">
                  <a:solidFill>
                    <a:schemeClr val="bg1">
                      <a:lumMod val="95000"/>
                    </a:schemeClr>
                  </a:solidFill>
                </a:rPr>
                <a:t>A</a:t>
              </a:r>
            </a:p>
          </p:txBody>
        </p:sp>
        <p:sp>
          <p:nvSpPr>
            <p:cNvPr id="534606" name="Rectangle 101"/>
            <p:cNvSpPr>
              <a:spLocks noChangeAspect="1" noChangeArrowheads="1"/>
            </p:cNvSpPr>
            <p:nvPr/>
          </p:nvSpPr>
          <p:spPr bwMode="auto">
            <a:xfrm>
              <a:off x="3351213" y="1143000"/>
              <a:ext cx="303212" cy="1143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900">
                  <a:solidFill>
                    <a:schemeClr val="bg1">
                      <a:lumMod val="95000"/>
                    </a:schemeClr>
                  </a:solidFill>
                </a:rPr>
                <a:t>B</a:t>
              </a:r>
            </a:p>
          </p:txBody>
        </p:sp>
        <p:sp>
          <p:nvSpPr>
            <p:cNvPr id="453734" name="Text Box 102"/>
            <p:cNvSpPr txBox="1">
              <a:spLocks noChangeAspect="1" noChangeArrowheads="1"/>
            </p:cNvSpPr>
            <p:nvPr/>
          </p:nvSpPr>
          <p:spPr bwMode="auto">
            <a:xfrm>
              <a:off x="2971800" y="1371600"/>
              <a:ext cx="53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dirty="0">
                  <a:solidFill>
                    <a:schemeClr val="bg1">
                      <a:lumMod val="95000"/>
                    </a:schemeClr>
                  </a:solidFill>
                </a:rPr>
                <a:t>ALU</a:t>
              </a:r>
            </a:p>
          </p:txBody>
        </p:sp>
        <p:cxnSp>
          <p:nvCxnSpPr>
            <p:cNvPr id="453736" name="AutoShape 104"/>
            <p:cNvCxnSpPr>
              <a:cxnSpLocks noChangeShapeType="1"/>
              <a:stCxn id="534598" idx="0"/>
              <a:endCxn id="534606" idx="0"/>
            </p:cNvCxnSpPr>
            <p:nvPr/>
          </p:nvCxnSpPr>
          <p:spPr bwMode="auto">
            <a:xfrm rot="5400000" flipH="1">
              <a:off x="3733007" y="913606"/>
              <a:ext cx="228600" cy="687387"/>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53737" name="AutoShape 105"/>
            <p:cNvCxnSpPr>
              <a:cxnSpLocks noChangeShapeType="1"/>
              <a:stCxn id="453734" idx="2"/>
              <a:endCxn id="534597" idx="2"/>
            </p:cNvCxnSpPr>
            <p:nvPr/>
          </p:nvCxnSpPr>
          <p:spPr bwMode="auto">
            <a:xfrm rot="5400000" flipH="1" flipV="1">
              <a:off x="4056857" y="780256"/>
              <a:ext cx="76200" cy="1716087"/>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53735" name="AutoShape 103"/>
            <p:cNvCxnSpPr>
              <a:cxnSpLocks noChangeShapeType="1"/>
              <a:stCxn id="534597" idx="0"/>
              <a:endCxn id="534605" idx="0"/>
            </p:cNvCxnSpPr>
            <p:nvPr/>
          </p:nvCxnSpPr>
          <p:spPr bwMode="auto">
            <a:xfrm rot="5400000" flipH="1">
              <a:off x="3886200" y="304800"/>
              <a:ext cx="228600" cy="1905000"/>
            </a:xfrm>
            <a:prstGeom prst="bentConnector3">
              <a:avLst>
                <a:gd name="adj1" fmla="val 24721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2953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a:t>
            </a:r>
          </a:p>
        </p:txBody>
      </p:sp>
      <p:sp>
        <p:nvSpPr>
          <p:cNvPr id="3" name="Content Placeholder 2"/>
          <p:cNvSpPr>
            <a:spLocks noGrp="1"/>
          </p:cNvSpPr>
          <p:nvPr>
            <p:ph idx="1"/>
          </p:nvPr>
        </p:nvSpPr>
        <p:spPr/>
        <p:txBody>
          <a:bodyPr/>
          <a:lstStyle/>
          <a:p>
            <a:r>
              <a:rPr lang="en-US" dirty="0"/>
              <a:t>Problem Set 1 due Sep 17 @ 4:59pm (before class)</a:t>
            </a:r>
          </a:p>
          <a:p>
            <a:endParaRPr lang="en-US" dirty="0"/>
          </a:p>
          <a:p>
            <a:r>
              <a:rPr lang="en-US" dirty="0"/>
              <a:t>Lab 1 due Sep 23 @ 11:59pm</a:t>
            </a:r>
          </a:p>
          <a:p>
            <a:endParaRPr lang="en-US" dirty="0"/>
          </a:p>
          <a:p>
            <a:r>
              <a:rPr lang="en-US" dirty="0"/>
              <a:t>Lab 2 will be posted soon</a:t>
            </a:r>
          </a:p>
          <a:p>
            <a:endParaRPr lang="en-US" dirty="0"/>
          </a:p>
          <a:p>
            <a:endParaRPr lang="en-US" dirty="0">
              <a:sym typeface="Wingdings" panose="05000000000000000000" pitchFamily="2" charset="2"/>
            </a:endParaRPr>
          </a:p>
        </p:txBody>
      </p:sp>
      <p:sp>
        <p:nvSpPr>
          <p:cNvPr id="6" name="Slide Number Placeholder 5"/>
          <p:cNvSpPr>
            <a:spLocks noGrp="1"/>
          </p:cNvSpPr>
          <p:nvPr>
            <p:ph type="sldNum" idx="12"/>
          </p:nvPr>
        </p:nvSpPr>
        <p:spPr/>
        <p:txBody>
          <a:bodyPr/>
          <a:lstStyle/>
          <a:p>
            <a:fld id="{9298A09C-1584-4E46-935C-492AB14C1C1B}" type="slidenum">
              <a:rPr lang="en-US" altLang="en-US" smtClean="0"/>
              <a:pPr/>
              <a:t>2</a:t>
            </a:fld>
            <a:endParaRPr lang="en-US" altLang="en-US"/>
          </a:p>
        </p:txBody>
      </p:sp>
      <p:sp>
        <p:nvSpPr>
          <p:cNvPr id="5" name="Footer Placeholder 4"/>
          <p:cNvSpPr>
            <a:spLocks noGrp="1"/>
          </p:cNvSpPr>
          <p:nvPr>
            <p:ph type="ftr" idx="3"/>
          </p:nvPr>
        </p:nvSpPr>
        <p:spPr/>
        <p:txBody>
          <a:body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252290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4" name="Rectangle 10"/>
          <p:cNvSpPr>
            <a:spLocks noGrp="1" noChangeArrowheads="1"/>
          </p:cNvSpPr>
          <p:nvPr>
            <p:ph type="title"/>
          </p:nvPr>
        </p:nvSpPr>
        <p:spPr/>
        <p:txBody>
          <a:bodyPr/>
          <a:lstStyle/>
          <a:p>
            <a:pPr eaLnBrk="1" hangingPunct="1"/>
            <a:r>
              <a:rPr lang="en-US" dirty="0"/>
              <a:t>Now can fetch next while executing  current!</a:t>
            </a:r>
          </a:p>
        </p:txBody>
      </p:sp>
      <p:sp>
        <p:nvSpPr>
          <p:cNvPr id="2" name="Slide Number Placeholder 1"/>
          <p:cNvSpPr>
            <a:spLocks noGrp="1"/>
          </p:cNvSpPr>
          <p:nvPr>
            <p:ph type="sldNum" idx="12"/>
          </p:nvPr>
        </p:nvSpPr>
        <p:spPr/>
        <p:txBody>
          <a:bodyPr/>
          <a:lstStyle/>
          <a:p>
            <a:fld id="{9298A09C-1584-4E46-935C-492AB14C1C1B}" type="slidenum">
              <a:rPr lang="en-US" altLang="en-US" smtClean="0"/>
              <a:pPr/>
              <a:t>20</a:t>
            </a:fld>
            <a:endParaRPr lang="en-US" altLang="en-US"/>
          </a:p>
        </p:txBody>
      </p:sp>
      <p:sp>
        <p:nvSpPr>
          <p:cNvPr id="109" name="Rectangle 5"/>
          <p:cNvSpPr>
            <a:spLocks noGrp="1" noChangeArrowheads="1"/>
          </p:cNvSpPr>
          <p:nvPr>
            <p:ph type="ftr" idx="3"/>
          </p:nvPr>
        </p:nvSpPr>
        <p:spPr>
          <a:prstGeom prst="rect">
            <a:avLst/>
          </a:prstGeom>
          <a:ln/>
        </p:spPr>
        <p:txBody>
          <a:bodyPr/>
          <a:lstStyle/>
          <a:p>
            <a:r>
              <a:rPr lang="en-US" altLang="en-US"/>
              <a:t>© Derek Chiou &amp; Mattan Erez &amp; Dam Sunwoo</a:t>
            </a:r>
          </a:p>
        </p:txBody>
      </p:sp>
      <p:sp>
        <p:nvSpPr>
          <p:cNvPr id="534531"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C228F6BF-C515-43A3-A9E9-DC17487BF129}" type="slidenum">
              <a:rPr lang="en-US" altLang="en-US" sz="1000"/>
              <a:pPr algn="r" eaLnBrk="1" hangingPunct="1"/>
              <a:t>20</a:t>
            </a:fld>
            <a:endParaRPr lang="en-US" altLang="en-US" sz="1000"/>
          </a:p>
        </p:txBody>
      </p:sp>
      <p:grpSp>
        <p:nvGrpSpPr>
          <p:cNvPr id="5" name="Group 4"/>
          <p:cNvGrpSpPr/>
          <p:nvPr/>
        </p:nvGrpSpPr>
        <p:grpSpPr>
          <a:xfrm>
            <a:off x="457200" y="1385686"/>
            <a:ext cx="7341628" cy="5167513"/>
            <a:chOff x="457200" y="1385686"/>
            <a:chExt cx="7341628" cy="5167513"/>
          </a:xfrm>
        </p:grpSpPr>
        <p:sp>
          <p:nvSpPr>
            <p:cNvPr id="453727" name="Rectangle 95"/>
            <p:cNvSpPr>
              <a:spLocks noChangeArrowheads="1"/>
            </p:cNvSpPr>
            <p:nvPr/>
          </p:nvSpPr>
          <p:spPr bwMode="auto">
            <a:xfrm>
              <a:off x="5521158" y="1757497"/>
              <a:ext cx="1524000" cy="7620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a:t>I-Memory</a:t>
              </a:r>
            </a:p>
          </p:txBody>
        </p:sp>
        <p:sp>
          <p:nvSpPr>
            <p:cNvPr id="453728" name="Rectangle 96"/>
            <p:cNvSpPr>
              <a:spLocks noChangeArrowheads="1"/>
            </p:cNvSpPr>
            <p:nvPr/>
          </p:nvSpPr>
          <p:spPr bwMode="auto">
            <a:xfrm>
              <a:off x="5524720" y="1385686"/>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MAR</a:t>
              </a:r>
            </a:p>
          </p:txBody>
        </p:sp>
        <p:sp>
          <p:nvSpPr>
            <p:cNvPr id="453729" name="Line 97"/>
            <p:cNvSpPr>
              <a:spLocks noChangeShapeType="1"/>
            </p:cNvSpPr>
            <p:nvPr/>
          </p:nvSpPr>
          <p:spPr bwMode="auto">
            <a:xfrm flipH="1">
              <a:off x="4911558" y="2367097"/>
              <a:ext cx="609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453730" name="AutoShape 98"/>
            <p:cNvCxnSpPr>
              <a:cxnSpLocks noChangeShapeType="1"/>
            </p:cNvCxnSpPr>
            <p:nvPr/>
          </p:nvCxnSpPr>
          <p:spPr bwMode="auto">
            <a:xfrm flipV="1">
              <a:off x="4911558" y="1490797"/>
              <a:ext cx="609600" cy="6858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4" name="Group 3"/>
            <p:cNvGrpSpPr/>
            <p:nvPr/>
          </p:nvGrpSpPr>
          <p:grpSpPr>
            <a:xfrm>
              <a:off x="457200" y="1814512"/>
              <a:ext cx="7341628" cy="4738687"/>
              <a:chOff x="457200" y="1143000"/>
              <a:chExt cx="8382000" cy="5410200"/>
            </a:xfrm>
          </p:grpSpPr>
          <p:grpSp>
            <p:nvGrpSpPr>
              <p:cNvPr id="534532" name="Group 2"/>
              <p:cNvGrpSpPr>
                <a:grpSpLocks/>
              </p:cNvGrpSpPr>
              <p:nvPr/>
            </p:nvGrpSpPr>
            <p:grpSpPr bwMode="auto">
              <a:xfrm>
                <a:off x="914400" y="4953000"/>
                <a:ext cx="990600" cy="990600"/>
                <a:chOff x="432" y="1152"/>
                <a:chExt cx="624" cy="624"/>
              </a:xfrm>
            </p:grpSpPr>
            <p:sp>
              <p:nvSpPr>
                <p:cNvPr id="534634" name="Freeform 3"/>
                <p:cNvSpPr>
                  <a:spLocks/>
                </p:cNvSpPr>
                <p:nvPr/>
              </p:nvSpPr>
              <p:spPr bwMode="auto">
                <a:xfrm>
                  <a:off x="432" y="1392"/>
                  <a:ext cx="624" cy="384"/>
                </a:xfrm>
                <a:custGeom>
                  <a:avLst/>
                  <a:gdLst>
                    <a:gd name="T0" fmla="*/ 0 w 624"/>
                    <a:gd name="T1" fmla="*/ 0 h 384"/>
                    <a:gd name="T2" fmla="*/ 0 w 624"/>
                    <a:gd name="T3" fmla="*/ 384 h 384"/>
                    <a:gd name="T4" fmla="*/ 624 w 624"/>
                    <a:gd name="T5" fmla="*/ 384 h 384"/>
                    <a:gd name="T6" fmla="*/ 384 w 624"/>
                    <a:gd name="T7" fmla="*/ 0 h 384"/>
                    <a:gd name="T8" fmla="*/ 0 w 624"/>
                    <a:gd name="T9" fmla="*/ 0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0"/>
                      </a:moveTo>
                      <a:lnTo>
                        <a:pt x="0" y="384"/>
                      </a:lnTo>
                      <a:lnTo>
                        <a:pt x="624" y="384"/>
                      </a:lnTo>
                      <a:lnTo>
                        <a:pt x="384" y="0"/>
                      </a:lnTo>
                      <a:lnTo>
                        <a:pt x="0" y="0"/>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534635" name="Rectangle 4"/>
                <p:cNvSpPr>
                  <a:spLocks noChangeArrowheads="1"/>
                </p:cNvSpPr>
                <p:nvPr/>
              </p:nvSpPr>
              <p:spPr bwMode="auto">
                <a:xfrm>
                  <a:off x="432"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S</a:t>
                  </a:r>
                </a:p>
              </p:txBody>
            </p:sp>
            <p:sp>
              <p:nvSpPr>
                <p:cNvPr id="534636" name="Text Box 5"/>
                <p:cNvSpPr txBox="1">
                  <a:spLocks noChangeArrowheads="1"/>
                </p:cNvSpPr>
                <p:nvPr/>
              </p:nvSpPr>
              <p:spPr bwMode="auto">
                <a:xfrm>
                  <a:off x="440" y="1417"/>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solidFill>
                        <a:schemeClr val="bg1">
                          <a:lumMod val="95000"/>
                        </a:schemeClr>
                      </a:solidFill>
                    </a:rPr>
                    <a:t>shift</a:t>
                  </a:r>
                </a:p>
              </p:txBody>
            </p:sp>
          </p:grpSp>
          <p:grpSp>
            <p:nvGrpSpPr>
              <p:cNvPr id="534533" name="Group 6"/>
              <p:cNvGrpSpPr>
                <a:grpSpLocks/>
              </p:cNvGrpSpPr>
              <p:nvPr/>
            </p:nvGrpSpPr>
            <p:grpSpPr bwMode="auto">
              <a:xfrm>
                <a:off x="838200" y="4267200"/>
                <a:ext cx="1066800" cy="685800"/>
                <a:chOff x="528" y="2304"/>
                <a:chExt cx="672" cy="432"/>
              </a:xfrm>
            </p:grpSpPr>
            <p:sp>
              <p:nvSpPr>
                <p:cNvPr id="534631" name="Line 7"/>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632" name="AutoShape 8"/>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633" name="Line 9"/>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4535" name="Rectangle 11"/>
              <p:cNvSpPr>
                <a:spLocks noChangeArrowheads="1"/>
              </p:cNvSpPr>
              <p:nvPr/>
            </p:nvSpPr>
            <p:spPr bwMode="auto">
              <a:xfrm>
                <a:off x="6934200" y="5257800"/>
                <a:ext cx="1524000" cy="7620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a:solidFill>
                      <a:schemeClr val="bg1">
                        <a:lumMod val="95000"/>
                      </a:schemeClr>
                    </a:solidFill>
                  </a:rPr>
                  <a:t>D-Memory</a:t>
                </a:r>
              </a:p>
            </p:txBody>
          </p:sp>
          <p:sp>
            <p:nvSpPr>
              <p:cNvPr id="534536" name="Rectangle 12"/>
              <p:cNvSpPr>
                <a:spLocks noChangeArrowheads="1"/>
              </p:cNvSpPr>
              <p:nvPr/>
            </p:nvSpPr>
            <p:spPr bwMode="auto">
              <a:xfrm>
                <a:off x="6934200" y="4876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MAR</a:t>
                </a:r>
              </a:p>
            </p:txBody>
          </p:sp>
          <p:sp>
            <p:nvSpPr>
              <p:cNvPr id="534537" name="Rectangle 13"/>
              <p:cNvSpPr>
                <a:spLocks noChangeArrowheads="1"/>
              </p:cNvSpPr>
              <p:nvPr/>
            </p:nvSpPr>
            <p:spPr bwMode="auto">
              <a:xfrm>
                <a:off x="7848600" y="4876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MDR</a:t>
                </a:r>
              </a:p>
            </p:txBody>
          </p:sp>
          <p:sp>
            <p:nvSpPr>
              <p:cNvPr id="534538" name="Freeform 14"/>
              <p:cNvSpPr>
                <a:spLocks/>
              </p:cNvSpPr>
              <p:nvPr/>
            </p:nvSpPr>
            <p:spPr bwMode="auto">
              <a:xfrm>
                <a:off x="2362200" y="5334000"/>
                <a:ext cx="1524000" cy="609600"/>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grpSp>
            <p:nvGrpSpPr>
              <p:cNvPr id="534539" name="Group 15"/>
              <p:cNvGrpSpPr>
                <a:grpSpLocks/>
              </p:cNvGrpSpPr>
              <p:nvPr/>
            </p:nvGrpSpPr>
            <p:grpSpPr bwMode="auto">
              <a:xfrm>
                <a:off x="2362200" y="4953000"/>
                <a:ext cx="1524000" cy="877888"/>
                <a:chOff x="1584" y="1152"/>
                <a:chExt cx="960" cy="553"/>
              </a:xfrm>
            </p:grpSpPr>
            <p:sp>
              <p:nvSpPr>
                <p:cNvPr id="534628" name="Rectangle 16"/>
                <p:cNvSpPr>
                  <a:spLocks noChangeArrowheads="1"/>
                </p:cNvSpPr>
                <p:nvPr/>
              </p:nvSpPr>
              <p:spPr bwMode="auto">
                <a:xfrm>
                  <a:off x="1584"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A</a:t>
                  </a:r>
                </a:p>
              </p:txBody>
            </p:sp>
            <p:sp>
              <p:nvSpPr>
                <p:cNvPr id="534629" name="Rectangle 17"/>
                <p:cNvSpPr>
                  <a:spLocks noChangeArrowheads="1"/>
                </p:cNvSpPr>
                <p:nvPr/>
              </p:nvSpPr>
              <p:spPr bwMode="auto">
                <a:xfrm>
                  <a:off x="2160"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B</a:t>
                  </a:r>
                </a:p>
              </p:txBody>
            </p:sp>
            <p:sp>
              <p:nvSpPr>
                <p:cNvPr id="534630" name="Text Box 18"/>
                <p:cNvSpPr txBox="1">
                  <a:spLocks noChangeArrowheads="1"/>
                </p:cNvSpPr>
                <p:nvPr/>
              </p:nvSpPr>
              <p:spPr bwMode="auto">
                <a:xfrm>
                  <a:off x="1820" y="1417"/>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solidFill>
                        <a:schemeClr val="bg1">
                          <a:lumMod val="95000"/>
                        </a:schemeClr>
                      </a:solidFill>
                    </a:rPr>
                    <a:t>ALU</a:t>
                  </a:r>
                </a:p>
              </p:txBody>
            </p:sp>
          </p:grpSp>
          <p:sp>
            <p:nvSpPr>
              <p:cNvPr id="534540" name="Freeform 19"/>
              <p:cNvSpPr>
                <a:spLocks/>
              </p:cNvSpPr>
              <p:nvPr/>
            </p:nvSpPr>
            <p:spPr bwMode="auto">
              <a:xfrm>
                <a:off x="457200" y="2514600"/>
                <a:ext cx="8229600" cy="4038600"/>
              </a:xfrm>
              <a:custGeom>
                <a:avLst/>
                <a:gdLst>
                  <a:gd name="T0" fmla="*/ 4608 w 4608"/>
                  <a:gd name="T1" fmla="*/ 0 h 1392"/>
                  <a:gd name="T2" fmla="*/ 0 w 4608"/>
                  <a:gd name="T3" fmla="*/ 0 h 1392"/>
                  <a:gd name="T4" fmla="*/ 0 w 4608"/>
                  <a:gd name="T5" fmla="*/ 1392 h 1392"/>
                  <a:gd name="T6" fmla="*/ 4608 w 4608"/>
                  <a:gd name="T7" fmla="*/ 1392 h 1392"/>
                  <a:gd name="T8" fmla="*/ 0 60000 65536"/>
                  <a:gd name="T9" fmla="*/ 0 60000 65536"/>
                  <a:gd name="T10" fmla="*/ 0 60000 65536"/>
                  <a:gd name="T11" fmla="*/ 0 60000 65536"/>
                  <a:gd name="T12" fmla="*/ 0 w 4608"/>
                  <a:gd name="T13" fmla="*/ 0 h 1392"/>
                  <a:gd name="T14" fmla="*/ 4608 w 4608"/>
                  <a:gd name="T15" fmla="*/ 1392 h 1392"/>
                </a:gdLst>
                <a:ahLst/>
                <a:cxnLst>
                  <a:cxn ang="T8">
                    <a:pos x="T0" y="T1"/>
                  </a:cxn>
                  <a:cxn ang="T9">
                    <a:pos x="T2" y="T3"/>
                  </a:cxn>
                  <a:cxn ang="T10">
                    <a:pos x="T4" y="T5"/>
                  </a:cxn>
                  <a:cxn ang="T11">
                    <a:pos x="T6" y="T7"/>
                  </a:cxn>
                </a:cxnLst>
                <a:rect l="T12" t="T13" r="T14" b="T15"/>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41" name="Line 20"/>
              <p:cNvSpPr>
                <a:spLocks noChangeShapeType="1"/>
              </p:cNvSpPr>
              <p:nvPr/>
            </p:nvSpPr>
            <p:spPr bwMode="auto">
              <a:xfrm>
                <a:off x="2743200" y="46482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2" name="Line 21"/>
              <p:cNvSpPr>
                <a:spLocks noChangeShapeType="1"/>
              </p:cNvSpPr>
              <p:nvPr/>
            </p:nvSpPr>
            <p:spPr bwMode="auto">
              <a:xfrm>
                <a:off x="3124200" y="5943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3" name="Line 22"/>
              <p:cNvSpPr>
                <a:spLocks noChangeShapeType="1"/>
              </p:cNvSpPr>
              <p:nvPr/>
            </p:nvSpPr>
            <p:spPr bwMode="auto">
              <a:xfrm>
                <a:off x="4724400" y="36576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44" name="Line 23"/>
              <p:cNvSpPr>
                <a:spLocks noChangeShapeType="1"/>
              </p:cNvSpPr>
              <p:nvPr/>
            </p:nvSpPr>
            <p:spPr bwMode="auto">
              <a:xfrm>
                <a:off x="7772400" y="6019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5" name="Line 24"/>
              <p:cNvSpPr>
                <a:spLocks noChangeShapeType="1"/>
              </p:cNvSpPr>
              <p:nvPr/>
            </p:nvSpPr>
            <p:spPr bwMode="auto">
              <a:xfrm>
                <a:off x="1371600" y="5943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6" name="Line 25"/>
              <p:cNvSpPr>
                <a:spLocks noChangeShapeType="1"/>
              </p:cNvSpPr>
              <p:nvPr/>
            </p:nvSpPr>
            <p:spPr bwMode="auto">
              <a:xfrm flipH="1">
                <a:off x="14478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7" name="Line 26"/>
              <p:cNvSpPr>
                <a:spLocks noChangeShapeType="1"/>
              </p:cNvSpPr>
              <p:nvPr/>
            </p:nvSpPr>
            <p:spPr bwMode="auto">
              <a:xfrm flipH="1">
                <a:off x="28956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8" name="Line 27"/>
              <p:cNvSpPr>
                <a:spLocks noChangeShapeType="1"/>
              </p:cNvSpPr>
              <p:nvPr/>
            </p:nvSpPr>
            <p:spPr bwMode="auto">
              <a:xfrm flipH="1">
                <a:off x="38100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49" name="Line 28"/>
              <p:cNvSpPr>
                <a:spLocks noChangeShapeType="1"/>
              </p:cNvSpPr>
              <p:nvPr/>
            </p:nvSpPr>
            <p:spPr bwMode="auto">
              <a:xfrm flipH="1">
                <a:off x="7467600" y="4953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0" name="Line 29"/>
              <p:cNvSpPr>
                <a:spLocks noChangeShapeType="1"/>
              </p:cNvSpPr>
              <p:nvPr/>
            </p:nvSpPr>
            <p:spPr bwMode="auto">
              <a:xfrm flipH="1">
                <a:off x="8382000" y="4953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grpSp>
            <p:nvGrpSpPr>
              <p:cNvPr id="534551" name="Group 30"/>
              <p:cNvGrpSpPr>
                <a:grpSpLocks/>
              </p:cNvGrpSpPr>
              <p:nvPr/>
            </p:nvGrpSpPr>
            <p:grpSpPr bwMode="auto">
              <a:xfrm>
                <a:off x="1219200" y="6248400"/>
                <a:ext cx="304800" cy="304800"/>
                <a:chOff x="768" y="2928"/>
                <a:chExt cx="192" cy="192"/>
              </a:xfrm>
            </p:grpSpPr>
            <p:sp>
              <p:nvSpPr>
                <p:cNvPr id="534626" name="AutoShape 31"/>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7" name="Oval 32"/>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4552" name="Group 33"/>
              <p:cNvGrpSpPr>
                <a:grpSpLocks/>
              </p:cNvGrpSpPr>
              <p:nvPr/>
            </p:nvGrpSpPr>
            <p:grpSpPr bwMode="auto">
              <a:xfrm>
                <a:off x="7620000" y="6248400"/>
                <a:ext cx="304800" cy="304800"/>
                <a:chOff x="768" y="2928"/>
                <a:chExt cx="192" cy="192"/>
              </a:xfrm>
            </p:grpSpPr>
            <p:sp>
              <p:nvSpPr>
                <p:cNvPr id="534624" name="AutoShape 3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5" name="Oval 3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4553" name="Group 36"/>
              <p:cNvGrpSpPr>
                <a:grpSpLocks/>
              </p:cNvGrpSpPr>
              <p:nvPr/>
            </p:nvGrpSpPr>
            <p:grpSpPr bwMode="auto">
              <a:xfrm>
                <a:off x="2971800" y="6248400"/>
                <a:ext cx="304800" cy="304800"/>
                <a:chOff x="768" y="2928"/>
                <a:chExt cx="192" cy="192"/>
              </a:xfrm>
            </p:grpSpPr>
            <p:sp>
              <p:nvSpPr>
                <p:cNvPr id="534622" name="AutoShape 37"/>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3" name="Oval 38"/>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grpSp>
            <p:nvGrpSpPr>
              <p:cNvPr id="534554" name="Group 39"/>
              <p:cNvGrpSpPr>
                <a:grpSpLocks/>
              </p:cNvGrpSpPr>
              <p:nvPr/>
            </p:nvGrpSpPr>
            <p:grpSpPr bwMode="auto">
              <a:xfrm>
                <a:off x="4572000" y="6248400"/>
                <a:ext cx="304800" cy="304800"/>
                <a:chOff x="768" y="2928"/>
                <a:chExt cx="192" cy="192"/>
              </a:xfrm>
            </p:grpSpPr>
            <p:sp>
              <p:nvSpPr>
                <p:cNvPr id="534620" name="AutoShape 40"/>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21" name="Oval 41"/>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sp>
            <p:nvSpPr>
              <p:cNvPr id="534555" name="Line 42"/>
              <p:cNvSpPr>
                <a:spLocks noChangeShapeType="1"/>
              </p:cNvSpPr>
              <p:nvPr/>
            </p:nvSpPr>
            <p:spPr bwMode="auto">
              <a:xfrm flipH="1">
                <a:off x="14478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6" name="Line 43"/>
              <p:cNvSpPr>
                <a:spLocks noChangeShapeType="1"/>
              </p:cNvSpPr>
              <p:nvPr/>
            </p:nvSpPr>
            <p:spPr bwMode="auto">
              <a:xfrm flipH="1">
                <a:off x="32004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7" name="Line 44"/>
              <p:cNvSpPr>
                <a:spLocks noChangeShapeType="1"/>
              </p:cNvSpPr>
              <p:nvPr/>
            </p:nvSpPr>
            <p:spPr bwMode="auto">
              <a:xfrm flipH="1">
                <a:off x="48006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8" name="Line 45"/>
              <p:cNvSpPr>
                <a:spLocks noChangeShapeType="1"/>
              </p:cNvSpPr>
              <p:nvPr/>
            </p:nvSpPr>
            <p:spPr bwMode="auto">
              <a:xfrm flipH="1">
                <a:off x="78486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59" name="Line 46"/>
              <p:cNvSpPr>
                <a:spLocks noChangeShapeType="1"/>
              </p:cNvSpPr>
              <p:nvPr/>
            </p:nvSpPr>
            <p:spPr bwMode="auto">
              <a:xfrm flipH="1">
                <a:off x="8382000" y="5562600"/>
                <a:ext cx="304800" cy="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0" name="Line 47"/>
              <p:cNvSpPr>
                <a:spLocks noChangeShapeType="1"/>
              </p:cNvSpPr>
              <p:nvPr/>
            </p:nvSpPr>
            <p:spPr bwMode="auto">
              <a:xfrm flipH="1">
                <a:off x="3657600" y="5562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1" name="Line 48"/>
              <p:cNvSpPr>
                <a:spLocks noChangeShapeType="1"/>
              </p:cNvSpPr>
              <p:nvPr/>
            </p:nvSpPr>
            <p:spPr bwMode="auto">
              <a:xfrm flipH="1">
                <a:off x="1600200" y="5562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2" name="Rectangle 49"/>
              <p:cNvSpPr>
                <a:spLocks noChangeArrowheads="1"/>
              </p:cNvSpPr>
              <p:nvPr/>
            </p:nvSpPr>
            <p:spPr bwMode="auto">
              <a:xfrm>
                <a:off x="4419600" y="3048000"/>
                <a:ext cx="2209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a:solidFill>
                      <a:schemeClr val="bg1">
                        <a:lumMod val="95000"/>
                      </a:schemeClr>
                    </a:solidFill>
                  </a:rPr>
                  <a:t>Regs</a:t>
                </a:r>
              </a:p>
            </p:txBody>
          </p:sp>
          <p:sp>
            <p:nvSpPr>
              <p:cNvPr id="534563" name="Line 50"/>
              <p:cNvSpPr>
                <a:spLocks noChangeShapeType="1"/>
              </p:cNvSpPr>
              <p:nvPr/>
            </p:nvSpPr>
            <p:spPr bwMode="auto">
              <a:xfrm>
                <a:off x="5562600" y="25146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64" name="Line 51"/>
              <p:cNvSpPr>
                <a:spLocks noChangeShapeType="1"/>
              </p:cNvSpPr>
              <p:nvPr/>
            </p:nvSpPr>
            <p:spPr bwMode="auto">
              <a:xfrm flipH="1">
                <a:off x="6553200" y="3276600"/>
                <a:ext cx="3048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65" name="Line 52"/>
              <p:cNvSpPr>
                <a:spLocks noChangeShapeType="1"/>
              </p:cNvSpPr>
              <p:nvPr/>
            </p:nvSpPr>
            <p:spPr bwMode="auto">
              <a:xfrm>
                <a:off x="6096000" y="36576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34566" name="Group 53"/>
              <p:cNvGrpSpPr>
                <a:grpSpLocks/>
              </p:cNvGrpSpPr>
              <p:nvPr/>
            </p:nvGrpSpPr>
            <p:grpSpPr bwMode="auto">
              <a:xfrm>
                <a:off x="5943600" y="6248400"/>
                <a:ext cx="304800" cy="304800"/>
                <a:chOff x="768" y="2928"/>
                <a:chExt cx="192" cy="192"/>
              </a:xfrm>
            </p:grpSpPr>
            <p:sp>
              <p:nvSpPr>
                <p:cNvPr id="534618" name="AutoShape 5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534619" name="Oval 5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grpSp>
          <p:sp>
            <p:nvSpPr>
              <p:cNvPr id="534567" name="Line 56"/>
              <p:cNvSpPr>
                <a:spLocks noChangeShapeType="1"/>
              </p:cNvSpPr>
              <p:nvPr/>
            </p:nvSpPr>
            <p:spPr bwMode="auto">
              <a:xfrm flipH="1">
                <a:off x="61722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68" name="AutoShape 57"/>
              <p:cNvSpPr>
                <a:spLocks noChangeArrowheads="1"/>
              </p:cNvSpPr>
              <p:nvPr/>
            </p:nvSpPr>
            <p:spPr bwMode="auto">
              <a:xfrm>
                <a:off x="2286000" y="42672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569" name="Line 58"/>
              <p:cNvSpPr>
                <a:spLocks noChangeShapeType="1"/>
              </p:cNvSpPr>
              <p:nvPr/>
            </p:nvSpPr>
            <p:spPr bwMode="auto">
              <a:xfrm>
                <a:off x="3657600" y="46482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534570" name="AutoShape 59"/>
              <p:cNvSpPr>
                <a:spLocks noChangeArrowheads="1"/>
              </p:cNvSpPr>
              <p:nvPr/>
            </p:nvSpPr>
            <p:spPr bwMode="auto">
              <a:xfrm>
                <a:off x="3276600" y="42672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571" name="Line 60"/>
              <p:cNvSpPr>
                <a:spLocks noChangeShapeType="1"/>
              </p:cNvSpPr>
              <p:nvPr/>
            </p:nvSpPr>
            <p:spPr bwMode="auto">
              <a:xfrm>
                <a:off x="34290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2" name="Line 61"/>
              <p:cNvSpPr>
                <a:spLocks noChangeShapeType="1"/>
              </p:cNvSpPr>
              <p:nvPr/>
            </p:nvSpPr>
            <p:spPr bwMode="auto">
              <a:xfrm>
                <a:off x="24384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3" name="Line 62"/>
              <p:cNvSpPr>
                <a:spLocks noChangeShapeType="1"/>
              </p:cNvSpPr>
              <p:nvPr/>
            </p:nvSpPr>
            <p:spPr bwMode="auto">
              <a:xfrm>
                <a:off x="9906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4" name="Freeform 63"/>
              <p:cNvSpPr>
                <a:spLocks/>
              </p:cNvSpPr>
              <p:nvPr/>
            </p:nvSpPr>
            <p:spPr bwMode="auto">
              <a:xfrm>
                <a:off x="1295400" y="3733800"/>
                <a:ext cx="3429000" cy="533400"/>
              </a:xfrm>
              <a:custGeom>
                <a:avLst/>
                <a:gdLst>
                  <a:gd name="T0" fmla="*/ 2160 w 2160"/>
                  <a:gd name="T1" fmla="*/ 0 h 192"/>
                  <a:gd name="T2" fmla="*/ 0 w 2160"/>
                  <a:gd name="T3" fmla="*/ 0 h 192"/>
                  <a:gd name="T4" fmla="*/ 0 w 2160"/>
                  <a:gd name="T5" fmla="*/ 192 h 192"/>
                  <a:gd name="T6" fmla="*/ 0 60000 65536"/>
                  <a:gd name="T7" fmla="*/ 0 60000 65536"/>
                  <a:gd name="T8" fmla="*/ 0 60000 65536"/>
                  <a:gd name="T9" fmla="*/ 0 w 2160"/>
                  <a:gd name="T10" fmla="*/ 0 h 192"/>
                  <a:gd name="T11" fmla="*/ 2160 w 2160"/>
                  <a:gd name="T12" fmla="*/ 192 h 192"/>
                </a:gdLst>
                <a:ahLst/>
                <a:cxnLst>
                  <a:cxn ang="T6">
                    <a:pos x="T0" y="T1"/>
                  </a:cxn>
                  <a:cxn ang="T7">
                    <a:pos x="T2" y="T3"/>
                  </a:cxn>
                  <a:cxn ang="T8">
                    <a:pos x="T4" y="T5"/>
                  </a:cxn>
                </a:cxnLst>
                <a:rect l="T9" t="T10" r="T11" b="T12"/>
                <a:pathLst>
                  <a:path w="2160" h="192">
                    <a:moveTo>
                      <a:pt x="2160" y="0"/>
                    </a:moveTo>
                    <a:lnTo>
                      <a:pt x="0" y="0"/>
                    </a:lnTo>
                    <a:lnTo>
                      <a:pt x="0" y="192"/>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75" name="Line 64"/>
              <p:cNvSpPr>
                <a:spLocks noChangeShapeType="1"/>
              </p:cNvSpPr>
              <p:nvPr/>
            </p:nvSpPr>
            <p:spPr bwMode="auto">
              <a:xfrm>
                <a:off x="2743200" y="3733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6" name="Line 65"/>
              <p:cNvSpPr>
                <a:spLocks noChangeShapeType="1"/>
              </p:cNvSpPr>
              <p:nvPr/>
            </p:nvSpPr>
            <p:spPr bwMode="auto">
              <a:xfrm>
                <a:off x="3733800" y="3733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7" name="Freeform 66"/>
              <p:cNvSpPr>
                <a:spLocks/>
              </p:cNvSpPr>
              <p:nvPr/>
            </p:nvSpPr>
            <p:spPr bwMode="auto">
              <a:xfrm>
                <a:off x="1600200" y="3886200"/>
                <a:ext cx="4495800" cy="381000"/>
              </a:xfrm>
              <a:custGeom>
                <a:avLst/>
                <a:gdLst>
                  <a:gd name="T0" fmla="*/ 2832 w 2832"/>
                  <a:gd name="T1" fmla="*/ 0 h 240"/>
                  <a:gd name="T2" fmla="*/ 0 w 2832"/>
                  <a:gd name="T3" fmla="*/ 0 h 240"/>
                  <a:gd name="T4" fmla="*/ 0 w 2832"/>
                  <a:gd name="T5" fmla="*/ 240 h 240"/>
                  <a:gd name="T6" fmla="*/ 0 60000 65536"/>
                  <a:gd name="T7" fmla="*/ 0 60000 65536"/>
                  <a:gd name="T8" fmla="*/ 0 60000 65536"/>
                  <a:gd name="T9" fmla="*/ 0 w 2832"/>
                  <a:gd name="T10" fmla="*/ 0 h 240"/>
                  <a:gd name="T11" fmla="*/ 2832 w 2832"/>
                  <a:gd name="T12" fmla="*/ 240 h 240"/>
                </a:gdLst>
                <a:ahLst/>
                <a:cxnLst>
                  <a:cxn ang="T6">
                    <a:pos x="T0" y="T1"/>
                  </a:cxn>
                  <a:cxn ang="T7">
                    <a:pos x="T2" y="T3"/>
                  </a:cxn>
                  <a:cxn ang="T8">
                    <a:pos x="T4" y="T5"/>
                  </a:cxn>
                </a:cxnLst>
                <a:rect l="T9" t="T10" r="T11" b="T12"/>
                <a:pathLst>
                  <a:path w="2832" h="240">
                    <a:moveTo>
                      <a:pt x="2832" y="0"/>
                    </a:moveTo>
                    <a:lnTo>
                      <a:pt x="0" y="0"/>
                    </a:lnTo>
                    <a:lnTo>
                      <a:pt x="0"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78" name="Line 67"/>
              <p:cNvSpPr>
                <a:spLocks noChangeShapeType="1"/>
              </p:cNvSpPr>
              <p:nvPr/>
            </p:nvSpPr>
            <p:spPr bwMode="auto">
              <a:xfrm>
                <a:off x="3048000" y="38862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79" name="Line 68"/>
              <p:cNvSpPr>
                <a:spLocks noChangeShapeType="1"/>
              </p:cNvSpPr>
              <p:nvPr/>
            </p:nvSpPr>
            <p:spPr bwMode="auto">
              <a:xfrm>
                <a:off x="4038600" y="38862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80" name="Line 69"/>
              <p:cNvSpPr>
                <a:spLocks noChangeShapeType="1"/>
              </p:cNvSpPr>
              <p:nvPr/>
            </p:nvSpPr>
            <p:spPr bwMode="auto">
              <a:xfrm flipH="1">
                <a:off x="4038600" y="4419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81" name="Line 70"/>
              <p:cNvSpPr>
                <a:spLocks noChangeShapeType="1"/>
              </p:cNvSpPr>
              <p:nvPr/>
            </p:nvSpPr>
            <p:spPr bwMode="auto">
              <a:xfrm flipH="1">
                <a:off x="3048000" y="4419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34582" name="Group 71"/>
              <p:cNvGrpSpPr>
                <a:grpSpLocks/>
              </p:cNvGrpSpPr>
              <p:nvPr/>
            </p:nvGrpSpPr>
            <p:grpSpPr bwMode="auto">
              <a:xfrm>
                <a:off x="6858000" y="4191000"/>
                <a:ext cx="1066800" cy="685800"/>
                <a:chOff x="528" y="2304"/>
                <a:chExt cx="672" cy="432"/>
              </a:xfrm>
            </p:grpSpPr>
            <p:sp>
              <p:nvSpPr>
                <p:cNvPr id="534615" name="Line 72"/>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616" name="AutoShape 73"/>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617" name="Line 74"/>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4583" name="Line 75"/>
              <p:cNvSpPr>
                <a:spLocks noChangeShapeType="1"/>
              </p:cNvSpPr>
              <p:nvPr/>
            </p:nvSpPr>
            <p:spPr bwMode="auto">
              <a:xfrm>
                <a:off x="7086600" y="25146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84" name="Freeform 76"/>
              <p:cNvSpPr>
                <a:spLocks/>
              </p:cNvSpPr>
              <p:nvPr/>
            </p:nvSpPr>
            <p:spPr bwMode="auto">
              <a:xfrm>
                <a:off x="4724400" y="3733800"/>
                <a:ext cx="2590800" cy="381000"/>
              </a:xfrm>
              <a:custGeom>
                <a:avLst/>
                <a:gdLst>
                  <a:gd name="T0" fmla="*/ 0 w 1632"/>
                  <a:gd name="T1" fmla="*/ 0 h 240"/>
                  <a:gd name="T2" fmla="*/ 1632 w 1632"/>
                  <a:gd name="T3" fmla="*/ 0 h 240"/>
                  <a:gd name="T4" fmla="*/ 1632 w 1632"/>
                  <a:gd name="T5" fmla="*/ 240 h 240"/>
                  <a:gd name="T6" fmla="*/ 0 60000 65536"/>
                  <a:gd name="T7" fmla="*/ 0 60000 65536"/>
                  <a:gd name="T8" fmla="*/ 0 60000 65536"/>
                  <a:gd name="T9" fmla="*/ 0 w 1632"/>
                  <a:gd name="T10" fmla="*/ 0 h 240"/>
                  <a:gd name="T11" fmla="*/ 1632 w 1632"/>
                  <a:gd name="T12" fmla="*/ 240 h 240"/>
                </a:gdLst>
                <a:ahLst/>
                <a:cxnLst>
                  <a:cxn ang="T6">
                    <a:pos x="T0" y="T1"/>
                  </a:cxn>
                  <a:cxn ang="T7">
                    <a:pos x="T2" y="T3"/>
                  </a:cxn>
                  <a:cxn ang="T8">
                    <a:pos x="T4" y="T5"/>
                  </a:cxn>
                </a:cxnLst>
                <a:rect l="T9" t="T10" r="T11" b="T12"/>
                <a:pathLst>
                  <a:path w="1632" h="240">
                    <a:moveTo>
                      <a:pt x="0" y="0"/>
                    </a:moveTo>
                    <a:lnTo>
                      <a:pt x="1632" y="0"/>
                    </a:lnTo>
                    <a:lnTo>
                      <a:pt x="1632"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85" name="Oval 77"/>
              <p:cNvSpPr>
                <a:spLocks noChangeArrowheads="1"/>
              </p:cNvSpPr>
              <p:nvPr/>
            </p:nvSpPr>
            <p:spPr bwMode="auto">
              <a:xfrm>
                <a:off x="46482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6" name="Oval 78"/>
              <p:cNvSpPr>
                <a:spLocks noChangeArrowheads="1"/>
              </p:cNvSpPr>
              <p:nvPr/>
            </p:nvSpPr>
            <p:spPr bwMode="auto">
              <a:xfrm>
                <a:off x="60198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7" name="Oval 79"/>
              <p:cNvSpPr>
                <a:spLocks noChangeArrowheads="1"/>
              </p:cNvSpPr>
              <p:nvPr/>
            </p:nvSpPr>
            <p:spPr bwMode="auto">
              <a:xfrm>
                <a:off x="36576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8" name="Oval 80"/>
              <p:cNvSpPr>
                <a:spLocks noChangeArrowheads="1"/>
              </p:cNvSpPr>
              <p:nvPr/>
            </p:nvSpPr>
            <p:spPr bwMode="auto">
              <a:xfrm>
                <a:off x="26670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89" name="Oval 81"/>
              <p:cNvSpPr>
                <a:spLocks noChangeArrowheads="1"/>
              </p:cNvSpPr>
              <p:nvPr/>
            </p:nvSpPr>
            <p:spPr bwMode="auto">
              <a:xfrm>
                <a:off x="29718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534590" name="Oval 82"/>
              <p:cNvSpPr>
                <a:spLocks noChangeArrowheads="1"/>
              </p:cNvSpPr>
              <p:nvPr/>
            </p:nvSpPr>
            <p:spPr bwMode="auto">
              <a:xfrm>
                <a:off x="39624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grpSp>
            <p:nvGrpSpPr>
              <p:cNvPr id="534591" name="Group 83"/>
              <p:cNvGrpSpPr>
                <a:grpSpLocks/>
              </p:cNvGrpSpPr>
              <p:nvPr/>
            </p:nvGrpSpPr>
            <p:grpSpPr bwMode="auto">
              <a:xfrm>
                <a:off x="7772400" y="4191000"/>
                <a:ext cx="1066800" cy="685800"/>
                <a:chOff x="528" y="2304"/>
                <a:chExt cx="672" cy="432"/>
              </a:xfrm>
            </p:grpSpPr>
            <p:sp>
              <p:nvSpPr>
                <p:cNvPr id="534612" name="Line 84"/>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613" name="AutoShape 85"/>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a:p>
              </p:txBody>
            </p:sp>
            <p:sp>
              <p:nvSpPr>
                <p:cNvPr id="534614" name="Line 86"/>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4592" name="Line 87"/>
              <p:cNvSpPr>
                <a:spLocks noChangeShapeType="1"/>
              </p:cNvSpPr>
              <p:nvPr/>
            </p:nvSpPr>
            <p:spPr bwMode="auto">
              <a:xfrm>
                <a:off x="8001000" y="25146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93" name="Freeform 88"/>
              <p:cNvSpPr>
                <a:spLocks/>
              </p:cNvSpPr>
              <p:nvPr/>
            </p:nvSpPr>
            <p:spPr bwMode="auto">
              <a:xfrm>
                <a:off x="7315200" y="3733800"/>
                <a:ext cx="914400" cy="381000"/>
              </a:xfrm>
              <a:custGeom>
                <a:avLst/>
                <a:gdLst>
                  <a:gd name="T0" fmla="*/ 0 w 576"/>
                  <a:gd name="T1" fmla="*/ 0 h 240"/>
                  <a:gd name="T2" fmla="*/ 576 w 576"/>
                  <a:gd name="T3" fmla="*/ 0 h 240"/>
                  <a:gd name="T4" fmla="*/ 576 w 576"/>
                  <a:gd name="T5" fmla="*/ 24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576" y="0"/>
                    </a:lnTo>
                    <a:lnTo>
                      <a:pt x="576"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94" name="Freeform 89"/>
              <p:cNvSpPr>
                <a:spLocks/>
              </p:cNvSpPr>
              <p:nvPr/>
            </p:nvSpPr>
            <p:spPr bwMode="auto">
              <a:xfrm>
                <a:off x="6096000" y="3886200"/>
                <a:ext cx="2438400" cy="228600"/>
              </a:xfrm>
              <a:custGeom>
                <a:avLst/>
                <a:gdLst>
                  <a:gd name="T0" fmla="*/ 0 w 1536"/>
                  <a:gd name="T1" fmla="*/ 0 h 144"/>
                  <a:gd name="T2" fmla="*/ 1536 w 1536"/>
                  <a:gd name="T3" fmla="*/ 0 h 144"/>
                  <a:gd name="T4" fmla="*/ 1536 w 1536"/>
                  <a:gd name="T5" fmla="*/ 144 h 144"/>
                  <a:gd name="T6" fmla="*/ 0 60000 65536"/>
                  <a:gd name="T7" fmla="*/ 0 60000 65536"/>
                  <a:gd name="T8" fmla="*/ 0 60000 65536"/>
                  <a:gd name="T9" fmla="*/ 0 w 1536"/>
                  <a:gd name="T10" fmla="*/ 0 h 144"/>
                  <a:gd name="T11" fmla="*/ 1536 w 1536"/>
                  <a:gd name="T12" fmla="*/ 144 h 144"/>
                </a:gdLst>
                <a:ahLst/>
                <a:cxnLst>
                  <a:cxn ang="T6">
                    <a:pos x="T0" y="T1"/>
                  </a:cxn>
                  <a:cxn ang="T7">
                    <a:pos x="T2" y="T3"/>
                  </a:cxn>
                  <a:cxn ang="T8">
                    <a:pos x="T4" y="T5"/>
                  </a:cxn>
                </a:cxnLst>
                <a:rect l="T9" t="T10" r="T11" b="T12"/>
                <a:pathLst>
                  <a:path w="1536" h="144">
                    <a:moveTo>
                      <a:pt x="0" y="0"/>
                    </a:moveTo>
                    <a:lnTo>
                      <a:pt x="1536" y="0"/>
                    </a:lnTo>
                    <a:lnTo>
                      <a:pt x="1536" y="144"/>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4595" name="Line 90"/>
              <p:cNvSpPr>
                <a:spLocks noChangeShapeType="1"/>
              </p:cNvSpPr>
              <p:nvPr/>
            </p:nvSpPr>
            <p:spPr bwMode="auto">
              <a:xfrm>
                <a:off x="7620000" y="3886200"/>
                <a:ext cx="0" cy="228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4596" name="Rectangle 91"/>
              <p:cNvSpPr>
                <a:spLocks noChangeArrowheads="1"/>
              </p:cNvSpPr>
              <p:nvPr/>
            </p:nvSpPr>
            <p:spPr bwMode="auto">
              <a:xfrm>
                <a:off x="3810000" y="1295400"/>
                <a:ext cx="1524000" cy="8382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0" hangingPunct="0"/>
                <a:r>
                  <a:rPr lang="en-US"/>
                  <a:t>Control</a:t>
                </a:r>
              </a:p>
            </p:txBody>
          </p:sp>
          <p:sp>
            <p:nvSpPr>
              <p:cNvPr id="534597" name="Rectangle 92"/>
              <p:cNvSpPr>
                <a:spLocks noChangeArrowheads="1"/>
              </p:cNvSpPr>
              <p:nvPr/>
            </p:nvSpPr>
            <p:spPr bwMode="auto">
              <a:xfrm>
                <a:off x="4648200" y="1371600"/>
                <a:ext cx="609600" cy="228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PC</a:t>
                </a:r>
              </a:p>
            </p:txBody>
          </p:sp>
          <p:sp>
            <p:nvSpPr>
              <p:cNvPr id="534598" name="Rectangle 93"/>
              <p:cNvSpPr>
                <a:spLocks noChangeArrowheads="1"/>
              </p:cNvSpPr>
              <p:nvPr/>
            </p:nvSpPr>
            <p:spPr bwMode="auto">
              <a:xfrm>
                <a:off x="3886200" y="1371600"/>
                <a:ext cx="609600" cy="228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IR</a:t>
                </a:r>
              </a:p>
            </p:txBody>
          </p:sp>
          <p:sp>
            <p:nvSpPr>
              <p:cNvPr id="534599" name="Line 94"/>
              <p:cNvSpPr>
                <a:spLocks noChangeShapeType="1"/>
              </p:cNvSpPr>
              <p:nvPr/>
            </p:nvSpPr>
            <p:spPr bwMode="auto">
              <a:xfrm>
                <a:off x="4572000" y="2133600"/>
                <a:ext cx="0" cy="3810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3731" name="Freeform 99"/>
              <p:cNvSpPr>
                <a:spLocks noChangeAspect="1"/>
              </p:cNvSpPr>
              <p:nvPr/>
            </p:nvSpPr>
            <p:spPr bwMode="auto">
              <a:xfrm>
                <a:off x="2895600" y="1333500"/>
                <a:ext cx="758825" cy="303213"/>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34605" name="Rectangle 100"/>
              <p:cNvSpPr>
                <a:spLocks noChangeAspect="1" noChangeArrowheads="1"/>
              </p:cNvSpPr>
              <p:nvPr/>
            </p:nvSpPr>
            <p:spPr bwMode="auto">
              <a:xfrm>
                <a:off x="2895600" y="1143000"/>
                <a:ext cx="303213" cy="1143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900">
                    <a:solidFill>
                      <a:schemeClr val="bg1">
                        <a:lumMod val="95000"/>
                      </a:schemeClr>
                    </a:solidFill>
                  </a:rPr>
                  <a:t>A</a:t>
                </a:r>
              </a:p>
            </p:txBody>
          </p:sp>
          <p:sp>
            <p:nvSpPr>
              <p:cNvPr id="534606" name="Rectangle 101"/>
              <p:cNvSpPr>
                <a:spLocks noChangeAspect="1" noChangeArrowheads="1"/>
              </p:cNvSpPr>
              <p:nvPr/>
            </p:nvSpPr>
            <p:spPr bwMode="auto">
              <a:xfrm>
                <a:off x="3351213" y="1143000"/>
                <a:ext cx="303212" cy="1143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900">
                    <a:solidFill>
                      <a:schemeClr val="bg1">
                        <a:lumMod val="95000"/>
                      </a:schemeClr>
                    </a:solidFill>
                  </a:rPr>
                  <a:t>B</a:t>
                </a:r>
              </a:p>
            </p:txBody>
          </p:sp>
          <p:sp>
            <p:nvSpPr>
              <p:cNvPr id="453734" name="Text Box 102"/>
              <p:cNvSpPr txBox="1">
                <a:spLocks noChangeAspect="1" noChangeArrowheads="1"/>
              </p:cNvSpPr>
              <p:nvPr/>
            </p:nvSpPr>
            <p:spPr bwMode="auto">
              <a:xfrm>
                <a:off x="2971800" y="1371600"/>
                <a:ext cx="53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dirty="0">
                    <a:solidFill>
                      <a:schemeClr val="bg1">
                        <a:lumMod val="95000"/>
                      </a:schemeClr>
                    </a:solidFill>
                  </a:rPr>
                  <a:t>ALU</a:t>
                </a:r>
              </a:p>
            </p:txBody>
          </p:sp>
          <p:cxnSp>
            <p:nvCxnSpPr>
              <p:cNvPr id="453735" name="AutoShape 103"/>
              <p:cNvCxnSpPr>
                <a:cxnSpLocks noChangeShapeType="1"/>
                <a:stCxn id="534597" idx="0"/>
                <a:endCxn id="534605" idx="0"/>
              </p:cNvCxnSpPr>
              <p:nvPr/>
            </p:nvCxnSpPr>
            <p:spPr bwMode="auto">
              <a:xfrm rot="5400000" flipH="1">
                <a:off x="3886200" y="304800"/>
                <a:ext cx="228600" cy="1905000"/>
              </a:xfrm>
              <a:prstGeom prst="bentConnector3">
                <a:avLst>
                  <a:gd name="adj1" fmla="val 24721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53736" name="AutoShape 104"/>
              <p:cNvCxnSpPr>
                <a:cxnSpLocks noChangeShapeType="1"/>
                <a:stCxn id="534598" idx="0"/>
                <a:endCxn id="534606" idx="0"/>
              </p:cNvCxnSpPr>
              <p:nvPr/>
            </p:nvCxnSpPr>
            <p:spPr bwMode="auto">
              <a:xfrm rot="5400000" flipH="1">
                <a:off x="3733007" y="913606"/>
                <a:ext cx="228600" cy="687387"/>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53737" name="AutoShape 105"/>
              <p:cNvCxnSpPr>
                <a:cxnSpLocks noChangeShapeType="1"/>
                <a:stCxn id="453734" idx="2"/>
                <a:endCxn id="534597" idx="2"/>
              </p:cNvCxnSpPr>
              <p:nvPr/>
            </p:nvCxnSpPr>
            <p:spPr bwMode="auto">
              <a:xfrm rot="5400000" flipH="1" flipV="1">
                <a:off x="4056857" y="780256"/>
                <a:ext cx="76200" cy="1716087"/>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4611" name="Freeform 106"/>
              <p:cNvSpPr>
                <a:spLocks/>
              </p:cNvSpPr>
              <p:nvPr/>
            </p:nvSpPr>
            <p:spPr bwMode="auto">
              <a:xfrm>
                <a:off x="2209800" y="1981200"/>
                <a:ext cx="1600200" cy="3581400"/>
              </a:xfrm>
              <a:custGeom>
                <a:avLst/>
                <a:gdLst>
                  <a:gd name="T0" fmla="*/ 192 w 1008"/>
                  <a:gd name="T1" fmla="*/ 2160 h 2160"/>
                  <a:gd name="T2" fmla="*/ 0 w 1008"/>
                  <a:gd name="T3" fmla="*/ 2160 h 2160"/>
                  <a:gd name="T4" fmla="*/ 0 w 1008"/>
                  <a:gd name="T5" fmla="*/ 0 h 2160"/>
                  <a:gd name="T6" fmla="*/ 1008 w 1008"/>
                  <a:gd name="T7" fmla="*/ 0 h 2160"/>
                  <a:gd name="T8" fmla="*/ 0 60000 65536"/>
                  <a:gd name="T9" fmla="*/ 0 60000 65536"/>
                  <a:gd name="T10" fmla="*/ 0 60000 65536"/>
                  <a:gd name="T11" fmla="*/ 0 60000 65536"/>
                  <a:gd name="T12" fmla="*/ 0 w 1008"/>
                  <a:gd name="T13" fmla="*/ 0 h 2160"/>
                  <a:gd name="T14" fmla="*/ 1008 w 1008"/>
                  <a:gd name="T15" fmla="*/ 2160 h 2160"/>
                </a:gdLst>
                <a:ahLst/>
                <a:cxnLst>
                  <a:cxn ang="T8">
                    <a:pos x="T0" y="T1"/>
                  </a:cxn>
                  <a:cxn ang="T9">
                    <a:pos x="T2" y="T3"/>
                  </a:cxn>
                  <a:cxn ang="T10">
                    <a:pos x="T4" y="T5"/>
                  </a:cxn>
                  <a:cxn ang="T11">
                    <a:pos x="T6" y="T7"/>
                  </a:cxn>
                </a:cxnLst>
                <a:rect l="T12" t="T13" r="T14" b="T15"/>
                <a:pathLst>
                  <a:path w="1008" h="2160">
                    <a:moveTo>
                      <a:pt x="192" y="2160"/>
                    </a:moveTo>
                    <a:lnTo>
                      <a:pt x="0" y="2160"/>
                    </a:lnTo>
                    <a:lnTo>
                      <a:pt x="0" y="0"/>
                    </a:lnTo>
                    <a:lnTo>
                      <a:pt x="1008" y="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extLst>
      <p:ext uri="{BB962C8B-B14F-4D97-AF65-F5344CB8AC3E}">
        <p14:creationId xmlns:p14="http://schemas.microsoft.com/office/powerpoint/2010/main" val="767095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Concurrency/parallelism improves performance!</a:t>
            </a:r>
          </a:p>
        </p:txBody>
      </p:sp>
      <p:sp>
        <p:nvSpPr>
          <p:cNvPr id="3" name="Content Placeholder 2"/>
          <p:cNvSpPr>
            <a:spLocks noGrp="1"/>
          </p:cNvSpPr>
          <p:nvPr>
            <p:ph idx="1"/>
          </p:nvPr>
        </p:nvSpPr>
        <p:spPr/>
        <p:txBody>
          <a:bodyPr/>
          <a:lstStyle/>
          <a:p>
            <a:r>
              <a:rPr lang="en-US" dirty="0"/>
              <a:t>Pipelining is a cheap way of adding parallelism</a:t>
            </a:r>
          </a:p>
          <a:p>
            <a:r>
              <a:rPr lang="en-US" dirty="0"/>
              <a:t>Utilize the HW you already have</a:t>
            </a:r>
          </a:p>
          <a:p>
            <a:pPr lvl="1"/>
            <a:r>
              <a:rPr lang="en-US" dirty="0"/>
              <a:t>At times it would otherwise just wait</a:t>
            </a:r>
          </a:p>
          <a:p>
            <a:r>
              <a:rPr lang="en-US" dirty="0"/>
              <a:t>How much should we pipeline?</a:t>
            </a:r>
          </a:p>
          <a:p>
            <a:pPr lvl="1"/>
            <a:r>
              <a:rPr lang="en-US" dirty="0"/>
              <a:t>Fetch / Execute</a:t>
            </a:r>
          </a:p>
          <a:p>
            <a:pPr lvl="1"/>
            <a:r>
              <a:rPr lang="en-US" dirty="0"/>
              <a:t>Can we pipeline more?</a:t>
            </a:r>
          </a:p>
          <a:p>
            <a:pPr lvl="1"/>
            <a:r>
              <a:rPr lang="en-US" dirty="0"/>
              <a:t>Should we pipeline more?</a:t>
            </a:r>
          </a:p>
          <a:p>
            <a:pPr lvl="1"/>
            <a:r>
              <a:rPr lang="en-US" dirty="0"/>
              <a:t>What does it depend on?</a:t>
            </a:r>
          </a:p>
          <a:p>
            <a:pPr lvl="1"/>
            <a:endParaRPr lang="en-US" dirty="0"/>
          </a:p>
          <a:p>
            <a:r>
              <a:rPr lang="en-US" dirty="0"/>
              <a:t>Is pipelining arch or </a:t>
            </a:r>
            <a:r>
              <a:rPr lang="en-US" dirty="0" err="1"/>
              <a:t>microarch</a:t>
            </a:r>
            <a:r>
              <a:rPr lang="en-US" dirty="0"/>
              <a:t>?</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21</a:t>
            </a:fld>
            <a:endParaRPr lang="en-US" altLang="en-US"/>
          </a:p>
        </p:txBody>
      </p:sp>
      <p:sp>
        <p:nvSpPr>
          <p:cNvPr id="5" name="Footer Placeholder 4"/>
          <p:cNvSpPr>
            <a:spLocks noGrp="1"/>
          </p:cNvSpPr>
          <p:nvPr>
            <p:ph type="ftr" idx="3"/>
          </p:nvPr>
        </p:nvSpPr>
        <p:spPr/>
        <p:txBody>
          <a:body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3165085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“Well-known” pipelines</a:t>
            </a:r>
          </a:p>
        </p:txBody>
      </p:sp>
      <p:sp>
        <p:nvSpPr>
          <p:cNvPr id="3" name="Content Placeholder 2"/>
          <p:cNvSpPr>
            <a:spLocks noGrp="1"/>
          </p:cNvSpPr>
          <p:nvPr>
            <p:ph idx="1"/>
          </p:nvPr>
        </p:nvSpPr>
        <p:spPr/>
        <p:txBody>
          <a:bodyPr/>
          <a:lstStyle/>
          <a:p>
            <a:r>
              <a:rPr lang="en-US" dirty="0"/>
              <a:t>2-stage pipeline (F/E)</a:t>
            </a:r>
          </a:p>
          <a:p>
            <a:r>
              <a:rPr lang="en-US" dirty="0"/>
              <a:t>3-stage pipeline (F/D/E)</a:t>
            </a:r>
          </a:p>
          <a:p>
            <a:pPr lvl="1"/>
            <a:r>
              <a:rPr lang="en-US" dirty="0"/>
              <a:t>Fetch</a:t>
            </a:r>
          </a:p>
          <a:p>
            <a:pPr lvl="1"/>
            <a:r>
              <a:rPr lang="en-US" dirty="0"/>
              <a:t>Decode and read registers</a:t>
            </a:r>
          </a:p>
          <a:p>
            <a:pPr lvl="1"/>
            <a:r>
              <a:rPr lang="en-US" dirty="0"/>
              <a:t>Execute</a:t>
            </a:r>
          </a:p>
          <a:p>
            <a:r>
              <a:rPr lang="en-US" dirty="0"/>
              <a:t>5-stage pipeline (F/D/E/M/WB)</a:t>
            </a:r>
          </a:p>
          <a:p>
            <a:pPr lvl="1"/>
            <a:r>
              <a:rPr lang="en-US" dirty="0"/>
              <a:t>Fetch</a:t>
            </a:r>
          </a:p>
          <a:p>
            <a:pPr lvl="1"/>
            <a:r>
              <a:rPr lang="en-US" dirty="0"/>
              <a:t>Decode and read registers</a:t>
            </a:r>
          </a:p>
          <a:p>
            <a:pPr lvl="1"/>
            <a:r>
              <a:rPr lang="en-US" dirty="0"/>
              <a:t>Execute (e.g., compute an address)</a:t>
            </a:r>
          </a:p>
          <a:p>
            <a:pPr lvl="1"/>
            <a:r>
              <a:rPr lang="en-US" dirty="0"/>
              <a:t>Access memory (or idle if not needed)</a:t>
            </a:r>
          </a:p>
          <a:p>
            <a:pPr lvl="1"/>
            <a:r>
              <a:rPr lang="en-US" dirty="0" err="1"/>
              <a:t>Writeback</a:t>
            </a:r>
            <a:r>
              <a:rPr lang="en-US" dirty="0"/>
              <a:t> results to destination register</a:t>
            </a:r>
          </a:p>
          <a:p>
            <a:r>
              <a:rPr lang="en-US" dirty="0"/>
              <a:t>Which makes sense for LC3b?</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22</a:t>
            </a:fld>
            <a:endParaRPr lang="en-US" altLang="en-US"/>
          </a:p>
        </p:txBody>
      </p:sp>
      <p:sp>
        <p:nvSpPr>
          <p:cNvPr id="5" name="Footer Placeholder 4"/>
          <p:cNvSpPr>
            <a:spLocks noGrp="1"/>
          </p:cNvSpPr>
          <p:nvPr>
            <p:ph type="ftr" idx="3"/>
          </p:nvPr>
        </p:nvSpPr>
        <p:spPr/>
        <p:txBody>
          <a:body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379064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7" name="Rectangle 3"/>
          <p:cNvSpPr>
            <a:spLocks noGrp="1" noChangeArrowheads="1"/>
          </p:cNvSpPr>
          <p:nvPr>
            <p:ph type="title"/>
          </p:nvPr>
        </p:nvSpPr>
        <p:spPr/>
        <p:txBody>
          <a:bodyPr/>
          <a:lstStyle/>
          <a:p>
            <a:r>
              <a:rPr lang="en-US"/>
              <a:t>Example from the Real World</a:t>
            </a:r>
          </a:p>
        </p:txBody>
      </p:sp>
      <p:sp>
        <p:nvSpPr>
          <p:cNvPr id="12" name="Slide Number Placeholder 5"/>
          <p:cNvSpPr>
            <a:spLocks noGrp="1"/>
          </p:cNvSpPr>
          <p:nvPr>
            <p:ph type="sldNum" idx="12"/>
          </p:nvPr>
        </p:nvSpPr>
        <p:spPr/>
        <p:txBody>
          <a:bodyPr/>
          <a:lstStyle/>
          <a:p>
            <a:fld id="{C7EC8B8B-508F-4233-9912-351280EB1FF9}" type="slidenum">
              <a:rPr lang="en-US" altLang="en-US"/>
              <a:pPr/>
              <a:t>23</a:t>
            </a:fld>
            <a:endParaRPr lang="en-US" altLang="en-US"/>
          </a:p>
        </p:txBody>
      </p:sp>
      <p:sp>
        <p:nvSpPr>
          <p:cNvPr id="11"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pic>
        <p:nvPicPr>
          <p:cNvPr id="866306" name="Picture 2"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047" y="1926431"/>
            <a:ext cx="1601788" cy="1662113"/>
          </a:xfrm>
          <a:prstGeom prst="rect">
            <a:avLst/>
          </a:prstGeom>
          <a:noFill/>
          <a:extLst>
            <a:ext uri="{909E8E84-426E-40DD-AFC4-6F175D3DCCD1}">
              <a14:hiddenFill xmlns:a14="http://schemas.microsoft.com/office/drawing/2010/main">
                <a:solidFill>
                  <a:srgbClr val="FFFFFF"/>
                </a:solidFill>
              </a14:hiddenFill>
            </a:ext>
          </a:extLst>
        </p:spPr>
      </p:pic>
      <p:pic>
        <p:nvPicPr>
          <p:cNvPr id="866308" name="Picture 4" descr="MCj02958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895600"/>
            <a:ext cx="14795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866310" name="Picture 6" descr="MCj0215471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8575" y="2190045"/>
            <a:ext cx="178117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850AAB5-AF12-A64C-BAD3-59B60BDBE796}"/>
              </a:ext>
            </a:extLst>
          </p:cNvPr>
          <p:cNvGrpSpPr/>
          <p:nvPr/>
        </p:nvGrpSpPr>
        <p:grpSpPr>
          <a:xfrm>
            <a:off x="3352641" y="4157663"/>
            <a:ext cx="2514600" cy="2133600"/>
            <a:chOff x="762000" y="1981200"/>
            <a:chExt cx="2514600" cy="2133600"/>
          </a:xfrm>
        </p:grpSpPr>
        <p:pic>
          <p:nvPicPr>
            <p:cNvPr id="866309" name="Picture 5" descr="MCj0234306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400" y="1981200"/>
              <a:ext cx="1738313" cy="2133600"/>
            </a:xfrm>
            <a:prstGeom prst="rect">
              <a:avLst/>
            </a:prstGeom>
            <a:noFill/>
            <a:extLst>
              <a:ext uri="{909E8E84-426E-40DD-AFC4-6F175D3DCCD1}">
                <a14:hiddenFill xmlns:a14="http://schemas.microsoft.com/office/drawing/2010/main">
                  <a:solidFill>
                    <a:srgbClr val="FFFFFF"/>
                  </a:solidFill>
                </a14:hiddenFill>
              </a:ext>
            </a:extLst>
          </p:spPr>
        </p:pic>
        <p:pic>
          <p:nvPicPr>
            <p:cNvPr id="866311" name="Picture 7" descr="MCj029016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38400" y="2667000"/>
              <a:ext cx="838200" cy="555625"/>
            </a:xfrm>
            <a:prstGeom prst="rect">
              <a:avLst/>
            </a:prstGeom>
            <a:noFill/>
            <a:extLst>
              <a:ext uri="{909E8E84-426E-40DD-AFC4-6F175D3DCCD1}">
                <a14:hiddenFill xmlns:a14="http://schemas.microsoft.com/office/drawing/2010/main">
                  <a:solidFill>
                    <a:srgbClr val="FFFFFF"/>
                  </a:solidFill>
                </a14:hiddenFill>
              </a:ext>
            </a:extLst>
          </p:spPr>
        </p:pic>
        <p:pic>
          <p:nvPicPr>
            <p:cNvPr id="866312" name="Picture 8" descr="MCj0368238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00" y="2362200"/>
              <a:ext cx="838200" cy="755650"/>
            </a:xfrm>
            <a:prstGeom prst="rect">
              <a:avLst/>
            </a:prstGeom>
            <a:noFill/>
            <a:extLst>
              <a:ext uri="{909E8E84-426E-40DD-AFC4-6F175D3DCCD1}">
                <a14:hiddenFill xmlns:a14="http://schemas.microsoft.com/office/drawing/2010/main">
                  <a:solidFill>
                    <a:srgbClr val="FFFFFF"/>
                  </a:solidFill>
                </a14:hiddenFill>
              </a:ext>
            </a:extLst>
          </p:spPr>
        </p:pic>
      </p:grpSp>
      <p:pic>
        <p:nvPicPr>
          <p:cNvPr id="86631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929063"/>
            <a:ext cx="841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306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6314"/>
                                        </p:tgtEl>
                                        <p:attrNameLst>
                                          <p:attrName>style.visibility</p:attrName>
                                        </p:attrNameLst>
                                      </p:cBhvr>
                                      <p:to>
                                        <p:strVal val="visible"/>
                                      </p:to>
                                    </p:set>
                                    <p:anim calcmode="lin" valueType="num">
                                      <p:cBhvr additive="base">
                                        <p:cTn id="7" dur="500" fill="hold"/>
                                        <p:tgtEl>
                                          <p:spTgt spid="866314"/>
                                        </p:tgtEl>
                                        <p:attrNameLst>
                                          <p:attrName>ppt_x</p:attrName>
                                        </p:attrNameLst>
                                      </p:cBhvr>
                                      <p:tavLst>
                                        <p:tav tm="0">
                                          <p:val>
                                            <p:strVal val="0-#ppt_w/2"/>
                                          </p:val>
                                        </p:tav>
                                        <p:tav tm="100000">
                                          <p:val>
                                            <p:strVal val="#ppt_x"/>
                                          </p:val>
                                        </p:tav>
                                      </p:tavLst>
                                    </p:anim>
                                    <p:anim calcmode="lin" valueType="num">
                                      <p:cBhvr additive="base">
                                        <p:cTn id="8" dur="500" fill="hold"/>
                                        <p:tgtEl>
                                          <p:spTgt spid="866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6" presetClass="path" presetSubtype="0" accel="50000" decel="50000" fill="hold" nodeType="clickEffect">
                                  <p:stCondLst>
                                    <p:cond delay="0"/>
                                  </p:stCondLst>
                                  <p:childTnLst>
                                    <p:animMotion origin="layout" path="M 3.05556E-6 -1.11111E-6 L 0.57899 -0.09444 " pathEditMode="relative" rAng="0" ptsTypes="AA">
                                      <p:cBhvr>
                                        <p:cTn id="12" dur="2000" fill="hold"/>
                                        <p:tgtEl>
                                          <p:spTgt spid="866314"/>
                                        </p:tgtEl>
                                        <p:attrNameLst>
                                          <p:attrName>ppt_x</p:attrName>
                                          <p:attrName>ppt_y</p:attrName>
                                        </p:attrNameLst>
                                      </p:cBhvr>
                                      <p:rCtr x="28941" y="-4722"/>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35" presetClass="path" presetSubtype="0" accel="50000" decel="50000" fill="hold" nodeType="clickEffect">
                                  <p:stCondLst>
                                    <p:cond delay="0"/>
                                  </p:stCondLst>
                                  <p:childTnLst>
                                    <p:animMotion origin="layout" path="M 0.579 -0.09444 L 0.13889 -0.17222 " pathEditMode="relative" rAng="0" ptsTypes="AA">
                                      <p:cBhvr>
                                        <p:cTn id="16" dur="2000" fill="hold"/>
                                        <p:tgtEl>
                                          <p:spTgt spid="866314"/>
                                        </p:tgtEl>
                                        <p:attrNameLst>
                                          <p:attrName>ppt_x</p:attrName>
                                          <p:attrName>ppt_y</p:attrName>
                                        </p:attrNameLst>
                                      </p:cBhvr>
                                      <p:rCtr x="-22014" y="-388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56" presetClass="path" presetSubtype="0" accel="50000" decel="50000" fill="hold" nodeType="clickEffect">
                                  <p:stCondLst>
                                    <p:cond delay="0"/>
                                  </p:stCondLst>
                                  <p:childTnLst>
                                    <p:animMotion origin="layout" path="M 0.12899 -0.17222 L 0.40399 -0.23889 " pathEditMode="relative" rAng="0" ptsTypes="AA">
                                      <p:cBhvr>
                                        <p:cTn id="20" dur="2000" fill="hold"/>
                                        <p:tgtEl>
                                          <p:spTgt spid="866314"/>
                                        </p:tgtEl>
                                        <p:attrNameLst>
                                          <p:attrName>ppt_x</p:attrName>
                                          <p:attrName>ppt_y</p:attrName>
                                        </p:attrNameLst>
                                      </p:cBhvr>
                                      <p:rCtr x="13750" y="-3333"/>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56" presetClass="path" presetSubtype="0" accel="50000" decel="50000" fill="hold" nodeType="clickEffect">
                                  <p:stCondLst>
                                    <p:cond delay="0"/>
                                  </p:stCondLst>
                                  <p:childTnLst>
                                    <p:animMotion origin="layout" path="M 0.40399 -0.23889 L 0.41232 0.11667 " pathEditMode="relative" rAng="0" ptsTypes="AA">
                                      <p:cBhvr>
                                        <p:cTn id="24" dur="2000" fill="hold"/>
                                        <p:tgtEl>
                                          <p:spTgt spid="866314"/>
                                        </p:tgtEl>
                                        <p:attrNameLst>
                                          <p:attrName>ppt_x</p:attrName>
                                          <p:attrName>ppt_y</p:attrName>
                                        </p:attrNameLst>
                                      </p:cBhvr>
                                      <p:rCtr x="417" y="17778"/>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8" fill="hold" nodeType="clickEffect">
                                  <p:stCondLst>
                                    <p:cond delay="0"/>
                                  </p:stCondLst>
                                  <p:childTnLst>
                                    <p:anim calcmode="lin" valueType="num">
                                      <p:cBhvr additive="base">
                                        <p:cTn id="28" dur="500"/>
                                        <p:tgtEl>
                                          <p:spTgt spid="866314"/>
                                        </p:tgtEl>
                                        <p:attrNameLst>
                                          <p:attrName>ppt_x</p:attrName>
                                        </p:attrNameLst>
                                      </p:cBhvr>
                                      <p:tavLst>
                                        <p:tav tm="0">
                                          <p:val>
                                            <p:strVal val="ppt_x"/>
                                          </p:val>
                                        </p:tav>
                                        <p:tav tm="100000">
                                          <p:val>
                                            <p:strVal val="0-ppt_w/2"/>
                                          </p:val>
                                        </p:tav>
                                      </p:tavLst>
                                    </p:anim>
                                    <p:anim calcmode="lin" valueType="num">
                                      <p:cBhvr additive="base">
                                        <p:cTn id="29" dur="500"/>
                                        <p:tgtEl>
                                          <p:spTgt spid="866314"/>
                                        </p:tgtEl>
                                        <p:attrNameLst>
                                          <p:attrName>ppt_y</p:attrName>
                                        </p:attrNameLst>
                                      </p:cBhvr>
                                      <p:tavLst>
                                        <p:tav tm="0">
                                          <p:val>
                                            <p:strVal val="ppt_y"/>
                                          </p:val>
                                        </p:tav>
                                        <p:tav tm="100000">
                                          <p:val>
                                            <p:strVal val="ppt_y"/>
                                          </p:val>
                                        </p:tav>
                                      </p:tavLst>
                                    </p:anim>
                                    <p:set>
                                      <p:cBhvr>
                                        <p:cTn id="30" dur="1" fill="hold">
                                          <p:stCondLst>
                                            <p:cond delay="499"/>
                                          </p:stCondLst>
                                        </p:cTn>
                                        <p:tgtEl>
                                          <p:spTgt spid="8663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7" name="Rectangle 3"/>
          <p:cNvSpPr>
            <a:spLocks noGrp="1" noChangeArrowheads="1"/>
          </p:cNvSpPr>
          <p:nvPr>
            <p:ph type="title"/>
          </p:nvPr>
        </p:nvSpPr>
        <p:spPr/>
        <p:txBody>
          <a:bodyPr/>
          <a:lstStyle/>
          <a:p>
            <a:r>
              <a:rPr lang="en-US" dirty="0"/>
              <a:t>Example from the Real World</a:t>
            </a:r>
          </a:p>
        </p:txBody>
      </p:sp>
      <p:sp>
        <p:nvSpPr>
          <p:cNvPr id="22" name="Slide Number Placeholder 5"/>
          <p:cNvSpPr>
            <a:spLocks noGrp="1"/>
          </p:cNvSpPr>
          <p:nvPr>
            <p:ph type="sldNum" idx="12"/>
          </p:nvPr>
        </p:nvSpPr>
        <p:spPr/>
        <p:txBody>
          <a:bodyPr/>
          <a:lstStyle/>
          <a:p>
            <a:fld id="{0DA80EBA-3191-4D8D-943A-0916D592A6D4}" type="slidenum">
              <a:rPr lang="en-US" altLang="en-US"/>
              <a:pPr/>
              <a:t>24</a:t>
            </a:fld>
            <a:endParaRPr lang="en-US" altLang="en-US"/>
          </a:p>
        </p:txBody>
      </p:sp>
      <p:sp>
        <p:nvSpPr>
          <p:cNvPr id="21"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pic>
        <p:nvPicPr>
          <p:cNvPr id="953346" name="Picture 2"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962400"/>
            <a:ext cx="1601788" cy="1662113"/>
          </a:xfrm>
          <a:prstGeom prst="rect">
            <a:avLst/>
          </a:prstGeom>
          <a:noFill/>
          <a:extLst>
            <a:ext uri="{909E8E84-426E-40DD-AFC4-6F175D3DCCD1}">
              <a14:hiddenFill xmlns:a14="http://schemas.microsoft.com/office/drawing/2010/main">
                <a:solidFill>
                  <a:srgbClr val="FFFFFF"/>
                </a:solidFill>
              </a14:hiddenFill>
            </a:ext>
          </a:extLst>
        </p:spPr>
      </p:pic>
      <p:pic>
        <p:nvPicPr>
          <p:cNvPr id="953348" name="Picture 4" descr="MCj02958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962400"/>
            <a:ext cx="14795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953349" name="Picture 5" descr="MCj023430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7088" y="3657600"/>
            <a:ext cx="1738312" cy="2133600"/>
          </a:xfrm>
          <a:prstGeom prst="rect">
            <a:avLst/>
          </a:prstGeom>
          <a:noFill/>
          <a:extLst>
            <a:ext uri="{909E8E84-426E-40DD-AFC4-6F175D3DCCD1}">
              <a14:hiddenFill xmlns:a14="http://schemas.microsoft.com/office/drawing/2010/main">
                <a:solidFill>
                  <a:srgbClr val="FFFFFF"/>
                </a:solidFill>
              </a14:hiddenFill>
            </a:ext>
          </a:extLst>
        </p:spPr>
      </p:pic>
      <p:pic>
        <p:nvPicPr>
          <p:cNvPr id="953350" name="Picture 6"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0800" y="3733800"/>
            <a:ext cx="17811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53351" name="Picture 7" descr="MCj029016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24800" y="4419600"/>
            <a:ext cx="838200" cy="555625"/>
          </a:xfrm>
          <a:prstGeom prst="rect">
            <a:avLst/>
          </a:prstGeom>
          <a:noFill/>
          <a:extLst>
            <a:ext uri="{909E8E84-426E-40DD-AFC4-6F175D3DCCD1}">
              <a14:hiddenFill xmlns:a14="http://schemas.microsoft.com/office/drawing/2010/main">
                <a:solidFill>
                  <a:srgbClr val="FFFFFF"/>
                </a:solidFill>
              </a14:hiddenFill>
            </a:ext>
          </a:extLst>
        </p:spPr>
      </p:pic>
      <p:pic>
        <p:nvPicPr>
          <p:cNvPr id="953352" name="Picture 8"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5000" y="4267200"/>
            <a:ext cx="61436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53353" name="Picture 9"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3400" y="4267200"/>
            <a:ext cx="61436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53354" name="Picture 10"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4267200"/>
            <a:ext cx="61436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5335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6525" y="3224213"/>
            <a:ext cx="1054100"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35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775" y="3086100"/>
            <a:ext cx="8540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35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075" y="3019425"/>
            <a:ext cx="9525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35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775" y="3048000"/>
            <a:ext cx="841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3359" name="Text Box 15"/>
          <p:cNvSpPr txBox="1">
            <a:spLocks noChangeArrowheads="1"/>
          </p:cNvSpPr>
          <p:nvPr/>
        </p:nvSpPr>
        <p:spPr bwMode="auto">
          <a:xfrm>
            <a:off x="403225" y="5791200"/>
            <a:ext cx="150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 minutes</a:t>
            </a:r>
          </a:p>
        </p:txBody>
      </p:sp>
      <p:sp>
        <p:nvSpPr>
          <p:cNvPr id="953360" name="Text Box 16"/>
          <p:cNvSpPr txBox="1">
            <a:spLocks noChangeArrowheads="1"/>
          </p:cNvSpPr>
          <p:nvPr/>
        </p:nvSpPr>
        <p:spPr bwMode="auto">
          <a:xfrm>
            <a:off x="2836863" y="5791200"/>
            <a:ext cx="150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 minutes</a:t>
            </a:r>
          </a:p>
        </p:txBody>
      </p:sp>
      <p:sp>
        <p:nvSpPr>
          <p:cNvPr id="953361" name="Text Box 17"/>
          <p:cNvSpPr txBox="1">
            <a:spLocks noChangeArrowheads="1"/>
          </p:cNvSpPr>
          <p:nvPr/>
        </p:nvSpPr>
        <p:spPr bwMode="auto">
          <a:xfrm>
            <a:off x="4957763" y="5791200"/>
            <a:ext cx="150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 minutes</a:t>
            </a:r>
          </a:p>
        </p:txBody>
      </p:sp>
      <p:sp>
        <p:nvSpPr>
          <p:cNvPr id="953362" name="Text Box 18"/>
          <p:cNvSpPr txBox="1">
            <a:spLocks noChangeArrowheads="1"/>
          </p:cNvSpPr>
          <p:nvPr/>
        </p:nvSpPr>
        <p:spPr bwMode="auto">
          <a:xfrm>
            <a:off x="6854825" y="5791200"/>
            <a:ext cx="150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 minutes</a:t>
            </a:r>
          </a:p>
        </p:txBody>
      </p:sp>
      <p:sp>
        <p:nvSpPr>
          <p:cNvPr id="953363" name="Text Box 19"/>
          <p:cNvSpPr txBox="1">
            <a:spLocks noChangeArrowheads="1"/>
          </p:cNvSpPr>
          <p:nvPr/>
        </p:nvSpPr>
        <p:spPr bwMode="auto">
          <a:xfrm>
            <a:off x="566738" y="1876425"/>
            <a:ext cx="8382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t>Opening and closing the door also takes time</a:t>
            </a:r>
          </a:p>
        </p:txBody>
      </p:sp>
    </p:spTree>
    <p:extLst>
      <p:ext uri="{BB962C8B-B14F-4D97-AF65-F5344CB8AC3E}">
        <p14:creationId xmlns:p14="http://schemas.microsoft.com/office/powerpoint/2010/main" val="1612458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3358"/>
                                        </p:tgtEl>
                                        <p:attrNameLst>
                                          <p:attrName>style.visibility</p:attrName>
                                        </p:attrNameLst>
                                      </p:cBhvr>
                                      <p:to>
                                        <p:strVal val="visible"/>
                                      </p:to>
                                    </p:set>
                                    <p:anim calcmode="lin" valueType="num">
                                      <p:cBhvr additive="base">
                                        <p:cTn id="7" dur="500" fill="hold"/>
                                        <p:tgtEl>
                                          <p:spTgt spid="953358"/>
                                        </p:tgtEl>
                                        <p:attrNameLst>
                                          <p:attrName>ppt_x</p:attrName>
                                        </p:attrNameLst>
                                      </p:cBhvr>
                                      <p:tavLst>
                                        <p:tav tm="0">
                                          <p:val>
                                            <p:strVal val="0-#ppt_w/2"/>
                                          </p:val>
                                        </p:tav>
                                        <p:tav tm="100000">
                                          <p:val>
                                            <p:strVal val="#ppt_x"/>
                                          </p:val>
                                        </p:tav>
                                      </p:tavLst>
                                    </p:anim>
                                    <p:anim calcmode="lin" valueType="num">
                                      <p:cBhvr additive="base">
                                        <p:cTn id="8" dur="500" fill="hold"/>
                                        <p:tgtEl>
                                          <p:spTgt spid="9533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1.11111E-6 7.40741E-7 C 0.02691 0.07524 0.05382 0.1507 0.10157 0.18195 C 0.14931 0.2132 0.21771 0.20047 0.28629 0.18797 " pathEditMode="relative" ptsTypes="aaA">
                                      <p:cBhvr>
                                        <p:cTn id="12" dur="500" fill="hold"/>
                                        <p:tgtEl>
                                          <p:spTgt spid="953358"/>
                                        </p:tgtEl>
                                        <p:attrNameLst>
                                          <p:attrName>ppt_x</p:attrName>
                                          <p:attrName>ppt_y</p:attrName>
                                        </p:attrNameLst>
                                      </p:cBhvr>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953355"/>
                                        </p:tgtEl>
                                        <p:attrNameLst>
                                          <p:attrName>style.visibility</p:attrName>
                                        </p:attrNameLst>
                                      </p:cBhvr>
                                      <p:to>
                                        <p:strVal val="visible"/>
                                      </p:to>
                                    </p:set>
                                    <p:anim calcmode="lin" valueType="num">
                                      <p:cBhvr additive="base">
                                        <p:cTn id="17" dur="500" fill="hold"/>
                                        <p:tgtEl>
                                          <p:spTgt spid="953355"/>
                                        </p:tgtEl>
                                        <p:attrNameLst>
                                          <p:attrName>ppt_x</p:attrName>
                                        </p:attrNameLst>
                                      </p:cBhvr>
                                      <p:tavLst>
                                        <p:tav tm="0">
                                          <p:val>
                                            <p:strVal val="0-#ppt_w/2"/>
                                          </p:val>
                                        </p:tav>
                                        <p:tav tm="100000">
                                          <p:val>
                                            <p:strVal val="#ppt_x"/>
                                          </p:val>
                                        </p:tav>
                                      </p:tavLst>
                                    </p:anim>
                                    <p:anim calcmode="lin" valueType="num">
                                      <p:cBhvr additive="base">
                                        <p:cTn id="18" dur="500" fill="hold"/>
                                        <p:tgtEl>
                                          <p:spTgt spid="95335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53352"/>
                                        </p:tgtEl>
                                        <p:attrNameLst>
                                          <p:attrName>style.visibility</p:attrName>
                                        </p:attrNameLst>
                                      </p:cBhvr>
                                      <p:to>
                                        <p:strVal val="visible"/>
                                      </p:to>
                                    </p:set>
                                    <p:anim calcmode="lin" valueType="num">
                                      <p:cBhvr additive="base">
                                        <p:cTn id="23" dur="500" fill="hold"/>
                                        <p:tgtEl>
                                          <p:spTgt spid="953352"/>
                                        </p:tgtEl>
                                        <p:attrNameLst>
                                          <p:attrName>ppt_x</p:attrName>
                                        </p:attrNameLst>
                                      </p:cBhvr>
                                      <p:tavLst>
                                        <p:tav tm="0">
                                          <p:val>
                                            <p:strVal val="#ppt_x"/>
                                          </p:val>
                                        </p:tav>
                                        <p:tav tm="100000">
                                          <p:val>
                                            <p:strVal val="#ppt_x"/>
                                          </p:val>
                                        </p:tav>
                                      </p:tavLst>
                                    </p:anim>
                                    <p:anim calcmode="lin" valueType="num">
                                      <p:cBhvr additive="base">
                                        <p:cTn id="24" dur="500" fill="hold"/>
                                        <p:tgtEl>
                                          <p:spTgt spid="95335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53353"/>
                                        </p:tgtEl>
                                        <p:attrNameLst>
                                          <p:attrName>style.visibility</p:attrName>
                                        </p:attrNameLst>
                                      </p:cBhvr>
                                      <p:to>
                                        <p:strVal val="visible"/>
                                      </p:to>
                                    </p:set>
                                    <p:anim calcmode="lin" valueType="num">
                                      <p:cBhvr additive="base">
                                        <p:cTn id="27" dur="500" fill="hold"/>
                                        <p:tgtEl>
                                          <p:spTgt spid="953353"/>
                                        </p:tgtEl>
                                        <p:attrNameLst>
                                          <p:attrName>ppt_x</p:attrName>
                                        </p:attrNameLst>
                                      </p:cBhvr>
                                      <p:tavLst>
                                        <p:tav tm="0">
                                          <p:val>
                                            <p:strVal val="#ppt_x"/>
                                          </p:val>
                                        </p:tav>
                                        <p:tav tm="100000">
                                          <p:val>
                                            <p:strVal val="#ppt_x"/>
                                          </p:val>
                                        </p:tav>
                                      </p:tavLst>
                                    </p:anim>
                                    <p:anim calcmode="lin" valueType="num">
                                      <p:cBhvr additive="base">
                                        <p:cTn id="28" dur="500" fill="hold"/>
                                        <p:tgtEl>
                                          <p:spTgt spid="95335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53354"/>
                                        </p:tgtEl>
                                        <p:attrNameLst>
                                          <p:attrName>style.visibility</p:attrName>
                                        </p:attrNameLst>
                                      </p:cBhvr>
                                      <p:to>
                                        <p:strVal val="visible"/>
                                      </p:to>
                                    </p:set>
                                    <p:anim calcmode="lin" valueType="num">
                                      <p:cBhvr additive="base">
                                        <p:cTn id="31" dur="500" fill="hold"/>
                                        <p:tgtEl>
                                          <p:spTgt spid="953354"/>
                                        </p:tgtEl>
                                        <p:attrNameLst>
                                          <p:attrName>ppt_x</p:attrName>
                                        </p:attrNameLst>
                                      </p:cBhvr>
                                      <p:tavLst>
                                        <p:tav tm="0">
                                          <p:val>
                                            <p:strVal val="#ppt_x"/>
                                          </p:val>
                                        </p:tav>
                                        <p:tav tm="100000">
                                          <p:val>
                                            <p:strVal val="#ppt_x"/>
                                          </p:val>
                                        </p:tav>
                                      </p:tavLst>
                                    </p:anim>
                                    <p:anim calcmode="lin" valueType="num">
                                      <p:cBhvr additive="base">
                                        <p:cTn id="32" dur="500" fill="hold"/>
                                        <p:tgtEl>
                                          <p:spTgt spid="95335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0.29011 0.18126 C 0.29011 0.18126 0.4415 0.16922 0.59306 0.15718 " pathEditMode="relative" ptsTypes="aA">
                                      <p:cBhvr>
                                        <p:cTn id="36" dur="500" fill="hold"/>
                                        <p:tgtEl>
                                          <p:spTgt spid="953358"/>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6.38889E-6 5.66273E-6 C 0.0118 0.06593 0.0236 0.13209 0.07031 0.1654 C 0.11701 0.19871 0.1986 0.19964 0.2802 0.20056 " pathEditMode="relative" ptsTypes="aaA">
                                      <p:cBhvr>
                                        <p:cTn id="38" dur="500" fill="hold"/>
                                        <p:tgtEl>
                                          <p:spTgt spid="953355"/>
                                        </p:tgtEl>
                                        <p:attrNameLst>
                                          <p:attrName>ppt_x</p:attrName>
                                          <p:attrName>ppt_y</p:attrName>
                                        </p:attrNameLst>
                                      </p:cBhvr>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53356"/>
                                        </p:tgtEl>
                                        <p:attrNameLst>
                                          <p:attrName>style.visibility</p:attrName>
                                        </p:attrNameLst>
                                      </p:cBhvr>
                                      <p:to>
                                        <p:strVal val="visible"/>
                                      </p:to>
                                    </p:set>
                                    <p:anim calcmode="lin" valueType="num">
                                      <p:cBhvr additive="base">
                                        <p:cTn id="43" dur="500" fill="hold"/>
                                        <p:tgtEl>
                                          <p:spTgt spid="953356"/>
                                        </p:tgtEl>
                                        <p:attrNameLst>
                                          <p:attrName>ppt_x</p:attrName>
                                        </p:attrNameLst>
                                      </p:cBhvr>
                                      <p:tavLst>
                                        <p:tav tm="0">
                                          <p:val>
                                            <p:strVal val="0-#ppt_w/2"/>
                                          </p:val>
                                        </p:tav>
                                        <p:tav tm="100000">
                                          <p:val>
                                            <p:strVal val="#ppt_x"/>
                                          </p:val>
                                        </p:tav>
                                      </p:tavLst>
                                    </p:anim>
                                    <p:anim calcmode="lin" valueType="num">
                                      <p:cBhvr additive="base">
                                        <p:cTn id="44" dur="500" fill="hold"/>
                                        <p:tgtEl>
                                          <p:spTgt spid="95335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nodeType="clickEffect">
                                  <p:stCondLst>
                                    <p:cond delay="0"/>
                                  </p:stCondLst>
                                  <p:childTnLst>
                                    <p:animMotion origin="layout" path="M 0.61424 0.15509 C 0.61424 0.15509 0.69826 0.13982 0.78247 0.12477 " pathEditMode="relative" ptsTypes="aA">
                                      <p:cBhvr>
                                        <p:cTn id="48" dur="500" fill="hold"/>
                                        <p:tgtEl>
                                          <p:spTgt spid="953358"/>
                                        </p:tgtEl>
                                        <p:attrNameLst>
                                          <p:attrName>ppt_x</p:attrName>
                                          <p:attrName>ppt_y</p:attrName>
                                        </p:attrNameLst>
                                      </p:cBhvr>
                                    </p:animMotion>
                                  </p:childTnLst>
                                </p:cTn>
                              </p:par>
                              <p:par>
                                <p:cTn id="49" presetID="0" presetClass="path" presetSubtype="0" accel="50000" decel="50000" fill="hold" nodeType="withEffect">
                                  <p:stCondLst>
                                    <p:cond delay="0"/>
                                  </p:stCondLst>
                                  <p:childTnLst>
                                    <p:animMotion origin="layout" path="M 0.28715 0.18853 L 0.57569 0.15753 " pathEditMode="relative" rAng="0" ptsTypes="AA">
                                      <p:cBhvr>
                                        <p:cTn id="50" dur="500" fill="hold"/>
                                        <p:tgtEl>
                                          <p:spTgt spid="953355"/>
                                        </p:tgtEl>
                                        <p:attrNameLst>
                                          <p:attrName>ppt_x</p:attrName>
                                          <p:attrName>ppt_y</p:attrName>
                                        </p:attrNameLst>
                                      </p:cBhvr>
                                      <p:rCtr x="14427" y="-1550"/>
                                    </p:animMotion>
                                  </p:childTnLst>
                                </p:cTn>
                              </p:par>
                              <p:par>
                                <p:cTn id="51" presetID="0" presetClass="path" presetSubtype="0" accel="50000" decel="50000" fill="hold" nodeType="withEffect">
                                  <p:stCondLst>
                                    <p:cond delay="0"/>
                                  </p:stCondLst>
                                  <p:childTnLst>
                                    <p:animMotion origin="layout" path="M -2.22222E-6 -3.77516E-6 C 0.01059 0.06454 0.02118 0.12908 0.06806 0.161 C 0.11493 0.19292 0.19809 0.19223 0.28125 0.19177 " pathEditMode="relative" ptsTypes="aaA">
                                      <p:cBhvr>
                                        <p:cTn id="52" dur="500" fill="hold"/>
                                        <p:tgtEl>
                                          <p:spTgt spid="953356"/>
                                        </p:tgtEl>
                                        <p:attrNameLst>
                                          <p:attrName>ppt_x</p:attrName>
                                          <p:attrName>ppt_y</p:attrName>
                                        </p:attrNameLst>
                                      </p:cBhvr>
                                    </p:animMotion>
                                  </p:childTnLst>
                                </p:cTn>
                              </p:par>
                              <p:par>
                                <p:cTn id="53" presetID="2" presetClass="entr" presetSubtype="8" fill="hold" nodeType="withEffect">
                                  <p:stCondLst>
                                    <p:cond delay="0"/>
                                  </p:stCondLst>
                                  <p:childTnLst>
                                    <p:set>
                                      <p:cBhvr>
                                        <p:cTn id="54" dur="1" fill="hold">
                                          <p:stCondLst>
                                            <p:cond delay="0"/>
                                          </p:stCondLst>
                                        </p:cTn>
                                        <p:tgtEl>
                                          <p:spTgt spid="953357"/>
                                        </p:tgtEl>
                                        <p:attrNameLst>
                                          <p:attrName>style.visibility</p:attrName>
                                        </p:attrNameLst>
                                      </p:cBhvr>
                                      <p:to>
                                        <p:strVal val="visible"/>
                                      </p:to>
                                    </p:set>
                                    <p:anim calcmode="lin" valueType="num">
                                      <p:cBhvr additive="base">
                                        <p:cTn id="55" dur="500" fill="hold"/>
                                        <p:tgtEl>
                                          <p:spTgt spid="953357"/>
                                        </p:tgtEl>
                                        <p:attrNameLst>
                                          <p:attrName>ppt_x</p:attrName>
                                        </p:attrNameLst>
                                      </p:cBhvr>
                                      <p:tavLst>
                                        <p:tav tm="0">
                                          <p:val>
                                            <p:strVal val="0-#ppt_w/2"/>
                                          </p:val>
                                        </p:tav>
                                        <p:tav tm="100000">
                                          <p:val>
                                            <p:strVal val="#ppt_x"/>
                                          </p:val>
                                        </p:tav>
                                      </p:tavLst>
                                    </p:anim>
                                    <p:anim calcmode="lin" valueType="num">
                                      <p:cBhvr additive="base">
                                        <p:cTn id="56" dur="500" fill="hold"/>
                                        <p:tgtEl>
                                          <p:spTgt spid="95335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2" fill="hold" nodeType="clickEffect">
                                  <p:stCondLst>
                                    <p:cond delay="0"/>
                                  </p:stCondLst>
                                  <p:childTnLst>
                                    <p:anim calcmode="lin" valueType="num">
                                      <p:cBhvr additive="base">
                                        <p:cTn id="60" dur="500"/>
                                        <p:tgtEl>
                                          <p:spTgt spid="953358"/>
                                        </p:tgtEl>
                                        <p:attrNameLst>
                                          <p:attrName>ppt_x</p:attrName>
                                        </p:attrNameLst>
                                      </p:cBhvr>
                                      <p:tavLst>
                                        <p:tav tm="0">
                                          <p:val>
                                            <p:strVal val="ppt_x"/>
                                          </p:val>
                                        </p:tav>
                                        <p:tav tm="100000">
                                          <p:val>
                                            <p:strVal val="1+ppt_w/2"/>
                                          </p:val>
                                        </p:tav>
                                      </p:tavLst>
                                    </p:anim>
                                    <p:anim calcmode="lin" valueType="num">
                                      <p:cBhvr additive="base">
                                        <p:cTn id="61" dur="500"/>
                                        <p:tgtEl>
                                          <p:spTgt spid="953358"/>
                                        </p:tgtEl>
                                        <p:attrNameLst>
                                          <p:attrName>ppt_y</p:attrName>
                                        </p:attrNameLst>
                                      </p:cBhvr>
                                      <p:tavLst>
                                        <p:tav tm="0">
                                          <p:val>
                                            <p:strVal val="ppt_y"/>
                                          </p:val>
                                        </p:tav>
                                        <p:tav tm="100000">
                                          <p:val>
                                            <p:strVal val="ppt_y"/>
                                          </p:val>
                                        </p:tav>
                                      </p:tavLst>
                                    </p:anim>
                                    <p:set>
                                      <p:cBhvr>
                                        <p:cTn id="62" dur="1" fill="hold">
                                          <p:stCondLst>
                                            <p:cond delay="499"/>
                                          </p:stCondLst>
                                        </p:cTn>
                                        <p:tgtEl>
                                          <p:spTgt spid="953358"/>
                                        </p:tgtEl>
                                        <p:attrNameLst>
                                          <p:attrName>style.visibility</p:attrName>
                                        </p:attrNameLst>
                                      </p:cBhvr>
                                      <p:to>
                                        <p:strVal val="hidden"/>
                                      </p:to>
                                    </p:set>
                                  </p:childTnLst>
                                </p:cTn>
                              </p:par>
                              <p:par>
                                <p:cTn id="63" presetID="0" presetClass="path" presetSubtype="0" accel="50000" decel="50000" fill="hold" nodeType="withEffect">
                                  <p:stCondLst>
                                    <p:cond delay="0"/>
                                  </p:stCondLst>
                                  <p:childTnLst>
                                    <p:animMotion origin="layout" path="M 0.59392 0.15753 L 0.80156 0.12515 " pathEditMode="relative" ptsTypes="AA">
                                      <p:cBhvr>
                                        <p:cTn id="64" dur="500" fill="hold"/>
                                        <p:tgtEl>
                                          <p:spTgt spid="953355"/>
                                        </p:tgtEl>
                                        <p:attrNameLst>
                                          <p:attrName>ppt_x</p:attrName>
                                          <p:attrName>ppt_y</p:attrName>
                                        </p:attrNameLst>
                                      </p:cBhvr>
                                    </p:animMotion>
                                  </p:childTnLst>
                                </p:cTn>
                              </p:par>
                              <p:par>
                                <p:cTn id="65" presetID="0" presetClass="path" presetSubtype="0" accel="50000" decel="50000" fill="hold" nodeType="withEffect">
                                  <p:stCondLst>
                                    <p:cond delay="0"/>
                                  </p:stCondLst>
                                  <p:childTnLst>
                                    <p:animMotion origin="layout" path="M 0.28559 0.19153 L 0.57847 0.18482 " pathEditMode="relative" ptsTypes="AA">
                                      <p:cBhvr>
                                        <p:cTn id="66" dur="500" fill="hold"/>
                                        <p:tgtEl>
                                          <p:spTgt spid="953356"/>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8.33333E-7 -4.71663E-6 C 0.01094 0.0768 0.02205 0.15383 0.07031 0.18598 C 0.11858 0.21814 0.25347 0.19223 0.29011 0.19339 " pathEditMode="relative" ptsTypes="aaA">
                                      <p:cBhvr>
                                        <p:cTn id="68" dur="500" fill="hold"/>
                                        <p:tgtEl>
                                          <p:spTgt spid="953357"/>
                                        </p:tgtEl>
                                        <p:attrNameLst>
                                          <p:attrName>ppt_x</p:attrName>
                                          <p:attrName>ppt_y</p:attrName>
                                        </p:attrNameLst>
                                      </p:cBhvr>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xit" presetSubtype="2" fill="hold" nodeType="clickEffect">
                                  <p:stCondLst>
                                    <p:cond delay="0"/>
                                  </p:stCondLst>
                                  <p:childTnLst>
                                    <p:anim calcmode="lin" valueType="num">
                                      <p:cBhvr additive="base">
                                        <p:cTn id="72" dur="500"/>
                                        <p:tgtEl>
                                          <p:spTgt spid="953355"/>
                                        </p:tgtEl>
                                        <p:attrNameLst>
                                          <p:attrName>ppt_x</p:attrName>
                                        </p:attrNameLst>
                                      </p:cBhvr>
                                      <p:tavLst>
                                        <p:tav tm="0">
                                          <p:val>
                                            <p:strVal val="ppt_x"/>
                                          </p:val>
                                        </p:tav>
                                        <p:tav tm="100000">
                                          <p:val>
                                            <p:strVal val="1+ppt_w/2"/>
                                          </p:val>
                                        </p:tav>
                                      </p:tavLst>
                                    </p:anim>
                                    <p:anim calcmode="lin" valueType="num">
                                      <p:cBhvr additive="base">
                                        <p:cTn id="73" dur="500"/>
                                        <p:tgtEl>
                                          <p:spTgt spid="953355"/>
                                        </p:tgtEl>
                                        <p:attrNameLst>
                                          <p:attrName>ppt_y</p:attrName>
                                        </p:attrNameLst>
                                      </p:cBhvr>
                                      <p:tavLst>
                                        <p:tav tm="0">
                                          <p:val>
                                            <p:strVal val="ppt_y"/>
                                          </p:val>
                                        </p:tav>
                                        <p:tav tm="100000">
                                          <p:val>
                                            <p:strVal val="ppt_y"/>
                                          </p:val>
                                        </p:tav>
                                      </p:tavLst>
                                    </p:anim>
                                    <p:set>
                                      <p:cBhvr>
                                        <p:cTn id="74" dur="1" fill="hold">
                                          <p:stCondLst>
                                            <p:cond delay="499"/>
                                          </p:stCondLst>
                                        </p:cTn>
                                        <p:tgtEl>
                                          <p:spTgt spid="953355"/>
                                        </p:tgtEl>
                                        <p:attrNameLst>
                                          <p:attrName>style.visibility</p:attrName>
                                        </p:attrNameLst>
                                      </p:cBhvr>
                                      <p:to>
                                        <p:strVal val="hidden"/>
                                      </p:to>
                                    </p:set>
                                  </p:childTnLst>
                                </p:cTn>
                              </p:par>
                              <p:par>
                                <p:cTn id="75" presetID="0" presetClass="path" presetSubtype="0" accel="50000" decel="50000" fill="hold" nodeType="withEffect">
                                  <p:stCondLst>
                                    <p:cond delay="0"/>
                                  </p:stCondLst>
                                  <p:childTnLst>
                                    <p:animMotion origin="layout" path="M 0.59236 0.16054 L 0.79566 0.12607 " pathEditMode="relative" ptsTypes="AA">
                                      <p:cBhvr>
                                        <p:cTn id="76" dur="500" fill="hold"/>
                                        <p:tgtEl>
                                          <p:spTgt spid="953356"/>
                                        </p:tgtEl>
                                        <p:attrNameLst>
                                          <p:attrName>ppt_x</p:attrName>
                                          <p:attrName>ppt_y</p:attrName>
                                        </p:attrNameLst>
                                      </p:cBhvr>
                                    </p:animMotion>
                                  </p:childTnLst>
                                </p:cTn>
                              </p:par>
                              <p:par>
                                <p:cTn id="77" presetID="0" presetClass="path" presetSubtype="0" accel="50000" decel="50000" fill="hold" nodeType="withEffect">
                                  <p:stCondLst>
                                    <p:cond delay="0"/>
                                  </p:stCondLst>
                                  <p:childTnLst>
                                    <p:animMotion origin="layout" path="M 0.2816 0.18806 L 0.57448 0.14503 " pathEditMode="relative" ptsTypes="AA">
                                      <p:cBhvr>
                                        <p:cTn id="78" dur="500" fill="hold"/>
                                        <p:tgtEl>
                                          <p:spTgt spid="953357"/>
                                        </p:tgtEl>
                                        <p:attrNameLst>
                                          <p:attrName>ppt_x</p:attrName>
                                          <p:attrName>ppt_y</p:attrName>
                                        </p:attrNameLst>
                                      </p:cBhvr>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xit" presetSubtype="2" fill="hold" nodeType="clickEffect">
                                  <p:stCondLst>
                                    <p:cond delay="0"/>
                                  </p:stCondLst>
                                  <p:childTnLst>
                                    <p:anim calcmode="lin" valueType="num">
                                      <p:cBhvr additive="base">
                                        <p:cTn id="82" dur="500"/>
                                        <p:tgtEl>
                                          <p:spTgt spid="953356"/>
                                        </p:tgtEl>
                                        <p:attrNameLst>
                                          <p:attrName>ppt_x</p:attrName>
                                        </p:attrNameLst>
                                      </p:cBhvr>
                                      <p:tavLst>
                                        <p:tav tm="0">
                                          <p:val>
                                            <p:strVal val="ppt_x"/>
                                          </p:val>
                                        </p:tav>
                                        <p:tav tm="100000">
                                          <p:val>
                                            <p:strVal val="1+ppt_w/2"/>
                                          </p:val>
                                        </p:tav>
                                      </p:tavLst>
                                    </p:anim>
                                    <p:anim calcmode="lin" valueType="num">
                                      <p:cBhvr additive="base">
                                        <p:cTn id="83" dur="500"/>
                                        <p:tgtEl>
                                          <p:spTgt spid="953356"/>
                                        </p:tgtEl>
                                        <p:attrNameLst>
                                          <p:attrName>ppt_y</p:attrName>
                                        </p:attrNameLst>
                                      </p:cBhvr>
                                      <p:tavLst>
                                        <p:tav tm="0">
                                          <p:val>
                                            <p:strVal val="ppt_y"/>
                                          </p:val>
                                        </p:tav>
                                        <p:tav tm="100000">
                                          <p:val>
                                            <p:strVal val="ppt_y"/>
                                          </p:val>
                                        </p:tav>
                                      </p:tavLst>
                                    </p:anim>
                                    <p:set>
                                      <p:cBhvr>
                                        <p:cTn id="84" dur="1" fill="hold">
                                          <p:stCondLst>
                                            <p:cond delay="499"/>
                                          </p:stCondLst>
                                        </p:cTn>
                                        <p:tgtEl>
                                          <p:spTgt spid="953356"/>
                                        </p:tgtEl>
                                        <p:attrNameLst>
                                          <p:attrName>style.visibility</p:attrName>
                                        </p:attrNameLst>
                                      </p:cBhvr>
                                      <p:to>
                                        <p:strVal val="hidden"/>
                                      </p:to>
                                    </p:set>
                                  </p:childTnLst>
                                </p:cTn>
                              </p:par>
                              <p:par>
                                <p:cTn id="85" presetID="0" presetClass="path" presetSubtype="0" accel="50000" decel="50000" fill="hold" nodeType="withEffect">
                                  <p:stCondLst>
                                    <p:cond delay="0"/>
                                  </p:stCondLst>
                                  <p:childTnLst>
                                    <p:animMotion origin="layout" path="M 0.58837 0.15706 L 0.79167 0.12074 " pathEditMode="relative" ptsTypes="AA">
                                      <p:cBhvr>
                                        <p:cTn id="86" dur="500" fill="hold"/>
                                        <p:tgtEl>
                                          <p:spTgt spid="953357"/>
                                        </p:tgtEl>
                                        <p:attrNameLst>
                                          <p:attrName>ppt_x</p:attrName>
                                          <p:attrName>ppt_y</p:attrName>
                                        </p:attrNameLst>
                                      </p:cBhvr>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xit" presetSubtype="2" fill="hold" nodeType="clickEffect">
                                  <p:stCondLst>
                                    <p:cond delay="0"/>
                                  </p:stCondLst>
                                  <p:childTnLst>
                                    <p:anim calcmode="lin" valueType="num">
                                      <p:cBhvr additive="base">
                                        <p:cTn id="90" dur="500"/>
                                        <p:tgtEl>
                                          <p:spTgt spid="953357"/>
                                        </p:tgtEl>
                                        <p:attrNameLst>
                                          <p:attrName>ppt_x</p:attrName>
                                        </p:attrNameLst>
                                      </p:cBhvr>
                                      <p:tavLst>
                                        <p:tav tm="0">
                                          <p:val>
                                            <p:strVal val="ppt_x"/>
                                          </p:val>
                                        </p:tav>
                                        <p:tav tm="100000">
                                          <p:val>
                                            <p:strVal val="1+ppt_w/2"/>
                                          </p:val>
                                        </p:tav>
                                      </p:tavLst>
                                    </p:anim>
                                    <p:anim calcmode="lin" valueType="num">
                                      <p:cBhvr additive="base">
                                        <p:cTn id="91" dur="500"/>
                                        <p:tgtEl>
                                          <p:spTgt spid="953357"/>
                                        </p:tgtEl>
                                        <p:attrNameLst>
                                          <p:attrName>ppt_y</p:attrName>
                                        </p:attrNameLst>
                                      </p:cBhvr>
                                      <p:tavLst>
                                        <p:tav tm="0">
                                          <p:val>
                                            <p:strVal val="ppt_y"/>
                                          </p:val>
                                        </p:tav>
                                        <p:tav tm="100000">
                                          <p:val>
                                            <p:strVal val="ppt_y"/>
                                          </p:val>
                                        </p:tav>
                                      </p:tavLst>
                                    </p:anim>
                                    <p:set>
                                      <p:cBhvr>
                                        <p:cTn id="92" dur="1" fill="hold">
                                          <p:stCondLst>
                                            <p:cond delay="499"/>
                                          </p:stCondLst>
                                        </p:cTn>
                                        <p:tgtEl>
                                          <p:spTgt spid="953357"/>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53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en-US"/>
              <a:t>Abstract view of Pipelined Processors</a:t>
            </a:r>
          </a:p>
        </p:txBody>
      </p:sp>
      <p:sp>
        <p:nvSpPr>
          <p:cNvPr id="68" name="Slide Number Placeholder 5"/>
          <p:cNvSpPr>
            <a:spLocks noGrp="1"/>
          </p:cNvSpPr>
          <p:nvPr>
            <p:ph type="sldNum" idx="12"/>
          </p:nvPr>
        </p:nvSpPr>
        <p:spPr/>
        <p:txBody>
          <a:bodyPr/>
          <a:lstStyle/>
          <a:p>
            <a:fld id="{570D7AD5-ADAC-4D4D-ABBC-061BAC7B99BC}" type="slidenum">
              <a:rPr lang="en-US" altLang="en-US"/>
              <a:pPr/>
              <a:t>25</a:t>
            </a:fld>
            <a:endParaRPr lang="en-US" altLang="en-US"/>
          </a:p>
        </p:txBody>
      </p:sp>
      <p:sp>
        <p:nvSpPr>
          <p:cNvPr id="67"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
        <p:nvSpPr>
          <p:cNvPr id="874499" name="Rectangle 3"/>
          <p:cNvSpPr>
            <a:spLocks noChangeArrowheads="1"/>
          </p:cNvSpPr>
          <p:nvPr/>
        </p:nvSpPr>
        <p:spPr bwMode="auto">
          <a:xfrm>
            <a:off x="8382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00" name="Rectangle 4"/>
          <p:cNvSpPr>
            <a:spLocks noChangeArrowheads="1"/>
          </p:cNvSpPr>
          <p:nvPr/>
        </p:nvSpPr>
        <p:spPr bwMode="auto">
          <a:xfrm>
            <a:off x="12954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01" name="Rectangle 5"/>
          <p:cNvSpPr>
            <a:spLocks noChangeArrowheads="1"/>
          </p:cNvSpPr>
          <p:nvPr/>
        </p:nvSpPr>
        <p:spPr bwMode="auto">
          <a:xfrm>
            <a:off x="17526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02" name="Rectangle 6"/>
          <p:cNvSpPr>
            <a:spLocks noChangeArrowheads="1"/>
          </p:cNvSpPr>
          <p:nvPr/>
        </p:nvSpPr>
        <p:spPr bwMode="auto">
          <a:xfrm>
            <a:off x="22098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03" name="Rectangle 7"/>
          <p:cNvSpPr>
            <a:spLocks noChangeArrowheads="1"/>
          </p:cNvSpPr>
          <p:nvPr/>
        </p:nvSpPr>
        <p:spPr bwMode="auto">
          <a:xfrm>
            <a:off x="26670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04" name="Rectangle 8"/>
          <p:cNvSpPr>
            <a:spLocks noChangeArrowheads="1"/>
          </p:cNvSpPr>
          <p:nvPr/>
        </p:nvSpPr>
        <p:spPr bwMode="auto">
          <a:xfrm>
            <a:off x="838200" y="3810000"/>
            <a:ext cx="457200" cy="381000"/>
          </a:xfrm>
          <a:prstGeom prst="rect">
            <a:avLst/>
          </a:prstGeom>
          <a:solidFill>
            <a:schemeClr val="tx1"/>
          </a:solidFill>
          <a:ln w="9525" algn="ctr">
            <a:solidFill>
              <a:schemeClr val="tx1"/>
            </a:solidFill>
            <a:miter lim="800000"/>
            <a:headEnd/>
            <a:tailEnd/>
          </a:ln>
          <a:effectLst/>
          <a:extLst/>
        </p:spPr>
        <p:txBody>
          <a:bodyPr wrap="none" anchor="ctr"/>
          <a:lstStyle/>
          <a:p>
            <a:r>
              <a:rPr lang="en-US" dirty="0">
                <a:solidFill>
                  <a:schemeClr val="bg1">
                    <a:lumMod val="95000"/>
                  </a:schemeClr>
                </a:solidFill>
              </a:rPr>
              <a:t>F</a:t>
            </a:r>
          </a:p>
        </p:txBody>
      </p:sp>
      <p:sp>
        <p:nvSpPr>
          <p:cNvPr id="874505" name="Rectangle 9"/>
          <p:cNvSpPr>
            <a:spLocks noChangeArrowheads="1"/>
          </p:cNvSpPr>
          <p:nvPr/>
        </p:nvSpPr>
        <p:spPr bwMode="auto">
          <a:xfrm>
            <a:off x="1295400" y="3810000"/>
            <a:ext cx="457200" cy="381000"/>
          </a:xfrm>
          <a:prstGeom prst="rect">
            <a:avLst/>
          </a:prstGeom>
          <a:solidFill>
            <a:schemeClr val="tx1"/>
          </a:solidFill>
          <a:ln w="9525" algn="ctr">
            <a:solidFill>
              <a:schemeClr val="tx1"/>
            </a:solidFill>
            <a:miter lim="800000"/>
            <a:headEnd/>
            <a:tailEnd/>
          </a:ln>
          <a:effectLst/>
          <a:extLst/>
        </p:spPr>
        <p:txBody>
          <a:bodyPr wrap="none" anchor="ctr"/>
          <a:lstStyle/>
          <a:p>
            <a:r>
              <a:rPr lang="en-US">
                <a:solidFill>
                  <a:schemeClr val="bg1">
                    <a:lumMod val="95000"/>
                  </a:schemeClr>
                </a:solidFill>
              </a:rPr>
              <a:t>D</a:t>
            </a:r>
          </a:p>
        </p:txBody>
      </p:sp>
      <p:sp>
        <p:nvSpPr>
          <p:cNvPr id="874506" name="Rectangle 10"/>
          <p:cNvSpPr>
            <a:spLocks noChangeArrowheads="1"/>
          </p:cNvSpPr>
          <p:nvPr/>
        </p:nvSpPr>
        <p:spPr bwMode="auto">
          <a:xfrm>
            <a:off x="1752600" y="3810000"/>
            <a:ext cx="457200" cy="381000"/>
          </a:xfrm>
          <a:prstGeom prst="rect">
            <a:avLst/>
          </a:prstGeom>
          <a:solidFill>
            <a:schemeClr val="tx1"/>
          </a:solidFill>
          <a:ln w="9525" algn="ctr">
            <a:solidFill>
              <a:schemeClr val="tx1"/>
            </a:solidFill>
            <a:miter lim="800000"/>
            <a:headEnd/>
            <a:tailEnd/>
          </a:ln>
          <a:effectLst/>
          <a:extLst/>
        </p:spPr>
        <p:txBody>
          <a:bodyPr wrap="none" anchor="ctr"/>
          <a:lstStyle/>
          <a:p>
            <a:r>
              <a:rPr lang="en-US">
                <a:solidFill>
                  <a:schemeClr val="bg1">
                    <a:lumMod val="95000"/>
                  </a:schemeClr>
                </a:solidFill>
              </a:rPr>
              <a:t>E</a:t>
            </a:r>
          </a:p>
        </p:txBody>
      </p:sp>
      <p:sp>
        <p:nvSpPr>
          <p:cNvPr id="874507" name="Rectangle 11"/>
          <p:cNvSpPr>
            <a:spLocks noChangeArrowheads="1"/>
          </p:cNvSpPr>
          <p:nvPr/>
        </p:nvSpPr>
        <p:spPr bwMode="auto">
          <a:xfrm>
            <a:off x="2209800" y="3810000"/>
            <a:ext cx="457200" cy="381000"/>
          </a:xfrm>
          <a:prstGeom prst="rect">
            <a:avLst/>
          </a:prstGeom>
          <a:solidFill>
            <a:schemeClr val="tx1"/>
          </a:solidFill>
          <a:ln w="9525" algn="ctr">
            <a:solidFill>
              <a:schemeClr val="tx1"/>
            </a:solidFill>
            <a:miter lim="800000"/>
            <a:headEnd/>
            <a:tailEnd/>
          </a:ln>
          <a:effectLst/>
          <a:extLst/>
        </p:spPr>
        <p:txBody>
          <a:bodyPr wrap="none" anchor="ctr"/>
          <a:lstStyle/>
          <a:p>
            <a:r>
              <a:rPr lang="en-US">
                <a:solidFill>
                  <a:schemeClr val="bg1">
                    <a:lumMod val="95000"/>
                  </a:schemeClr>
                </a:solidFill>
              </a:rPr>
              <a:t>M</a:t>
            </a:r>
          </a:p>
        </p:txBody>
      </p:sp>
      <p:sp>
        <p:nvSpPr>
          <p:cNvPr id="874508" name="Rectangle 12"/>
          <p:cNvSpPr>
            <a:spLocks noChangeArrowheads="1"/>
          </p:cNvSpPr>
          <p:nvPr/>
        </p:nvSpPr>
        <p:spPr bwMode="auto">
          <a:xfrm>
            <a:off x="2667000" y="3810000"/>
            <a:ext cx="457200" cy="381000"/>
          </a:xfrm>
          <a:prstGeom prst="rect">
            <a:avLst/>
          </a:prstGeom>
          <a:solidFill>
            <a:schemeClr val="tx1"/>
          </a:solidFill>
          <a:ln w="9525" algn="ctr">
            <a:solidFill>
              <a:schemeClr val="tx1"/>
            </a:solidFill>
            <a:miter lim="800000"/>
            <a:headEnd/>
            <a:tailEnd/>
          </a:ln>
          <a:effectLst/>
          <a:extLst/>
        </p:spPr>
        <p:txBody>
          <a:bodyPr wrap="none" anchor="ctr"/>
          <a:lstStyle/>
          <a:p>
            <a:r>
              <a:rPr lang="en-US" dirty="0">
                <a:solidFill>
                  <a:schemeClr val="bg1">
                    <a:lumMod val="95000"/>
                  </a:schemeClr>
                </a:solidFill>
              </a:rPr>
              <a:t>W</a:t>
            </a:r>
          </a:p>
        </p:txBody>
      </p:sp>
      <p:sp>
        <p:nvSpPr>
          <p:cNvPr id="874509" name="Rectangle 13"/>
          <p:cNvSpPr>
            <a:spLocks noChangeArrowheads="1"/>
          </p:cNvSpPr>
          <p:nvPr/>
        </p:nvSpPr>
        <p:spPr bwMode="auto">
          <a:xfrm>
            <a:off x="12954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10" name="Rectangle 14"/>
          <p:cNvSpPr>
            <a:spLocks noChangeArrowheads="1"/>
          </p:cNvSpPr>
          <p:nvPr/>
        </p:nvSpPr>
        <p:spPr bwMode="auto">
          <a:xfrm>
            <a:off x="17526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11" name="Rectangle 15"/>
          <p:cNvSpPr>
            <a:spLocks noChangeArrowheads="1"/>
          </p:cNvSpPr>
          <p:nvPr/>
        </p:nvSpPr>
        <p:spPr bwMode="auto">
          <a:xfrm>
            <a:off x="22098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12" name="Rectangle 16"/>
          <p:cNvSpPr>
            <a:spLocks noChangeArrowheads="1"/>
          </p:cNvSpPr>
          <p:nvPr/>
        </p:nvSpPr>
        <p:spPr bwMode="auto">
          <a:xfrm>
            <a:off x="26670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13" name="Rectangle 17"/>
          <p:cNvSpPr>
            <a:spLocks noChangeArrowheads="1"/>
          </p:cNvSpPr>
          <p:nvPr/>
        </p:nvSpPr>
        <p:spPr bwMode="auto">
          <a:xfrm>
            <a:off x="31242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14" name="Rectangle 18"/>
          <p:cNvSpPr>
            <a:spLocks noChangeArrowheads="1"/>
          </p:cNvSpPr>
          <p:nvPr/>
        </p:nvSpPr>
        <p:spPr bwMode="auto">
          <a:xfrm>
            <a:off x="12954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solidFill>
                  <a:schemeClr val="bg1">
                    <a:lumMod val="95000"/>
                  </a:schemeClr>
                </a:solidFill>
              </a:rPr>
              <a:t>F</a:t>
            </a:r>
          </a:p>
        </p:txBody>
      </p:sp>
      <p:sp>
        <p:nvSpPr>
          <p:cNvPr id="874515" name="Rectangle 19"/>
          <p:cNvSpPr>
            <a:spLocks noChangeArrowheads="1"/>
          </p:cNvSpPr>
          <p:nvPr/>
        </p:nvSpPr>
        <p:spPr bwMode="auto">
          <a:xfrm>
            <a:off x="17526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D</a:t>
            </a:r>
          </a:p>
        </p:txBody>
      </p:sp>
      <p:sp>
        <p:nvSpPr>
          <p:cNvPr id="874516" name="Rectangle 20"/>
          <p:cNvSpPr>
            <a:spLocks noChangeArrowheads="1"/>
          </p:cNvSpPr>
          <p:nvPr/>
        </p:nvSpPr>
        <p:spPr bwMode="auto">
          <a:xfrm>
            <a:off x="22098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E</a:t>
            </a:r>
          </a:p>
        </p:txBody>
      </p:sp>
      <p:sp>
        <p:nvSpPr>
          <p:cNvPr id="874517" name="Rectangle 21"/>
          <p:cNvSpPr>
            <a:spLocks noChangeArrowheads="1"/>
          </p:cNvSpPr>
          <p:nvPr/>
        </p:nvSpPr>
        <p:spPr bwMode="auto">
          <a:xfrm>
            <a:off x="26670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M</a:t>
            </a:r>
          </a:p>
        </p:txBody>
      </p:sp>
      <p:sp>
        <p:nvSpPr>
          <p:cNvPr id="874518" name="Rectangle 22"/>
          <p:cNvSpPr>
            <a:spLocks noChangeArrowheads="1"/>
          </p:cNvSpPr>
          <p:nvPr/>
        </p:nvSpPr>
        <p:spPr bwMode="auto">
          <a:xfrm>
            <a:off x="31242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solidFill>
                  <a:schemeClr val="bg1">
                    <a:lumMod val="95000"/>
                  </a:schemeClr>
                </a:solidFill>
              </a:rPr>
              <a:t>W</a:t>
            </a:r>
          </a:p>
        </p:txBody>
      </p:sp>
      <p:sp>
        <p:nvSpPr>
          <p:cNvPr id="874519" name="Rectangle 23"/>
          <p:cNvSpPr>
            <a:spLocks noChangeArrowheads="1"/>
          </p:cNvSpPr>
          <p:nvPr/>
        </p:nvSpPr>
        <p:spPr bwMode="auto">
          <a:xfrm>
            <a:off x="17526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20" name="Rectangle 24"/>
          <p:cNvSpPr>
            <a:spLocks noChangeArrowheads="1"/>
          </p:cNvSpPr>
          <p:nvPr/>
        </p:nvSpPr>
        <p:spPr bwMode="auto">
          <a:xfrm>
            <a:off x="22098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21" name="Rectangle 25"/>
          <p:cNvSpPr>
            <a:spLocks noChangeArrowheads="1"/>
          </p:cNvSpPr>
          <p:nvPr/>
        </p:nvSpPr>
        <p:spPr bwMode="auto">
          <a:xfrm>
            <a:off x="26670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22" name="Rectangle 26"/>
          <p:cNvSpPr>
            <a:spLocks noChangeArrowheads="1"/>
          </p:cNvSpPr>
          <p:nvPr/>
        </p:nvSpPr>
        <p:spPr bwMode="auto">
          <a:xfrm>
            <a:off x="31242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23" name="Rectangle 27"/>
          <p:cNvSpPr>
            <a:spLocks noChangeArrowheads="1"/>
          </p:cNvSpPr>
          <p:nvPr/>
        </p:nvSpPr>
        <p:spPr bwMode="auto">
          <a:xfrm>
            <a:off x="35814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24" name="Rectangle 28"/>
          <p:cNvSpPr>
            <a:spLocks noChangeArrowheads="1"/>
          </p:cNvSpPr>
          <p:nvPr/>
        </p:nvSpPr>
        <p:spPr bwMode="auto">
          <a:xfrm>
            <a:off x="17526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F</a:t>
            </a:r>
          </a:p>
        </p:txBody>
      </p:sp>
      <p:sp>
        <p:nvSpPr>
          <p:cNvPr id="874525" name="Rectangle 29"/>
          <p:cNvSpPr>
            <a:spLocks noChangeArrowheads="1"/>
          </p:cNvSpPr>
          <p:nvPr/>
        </p:nvSpPr>
        <p:spPr bwMode="auto">
          <a:xfrm>
            <a:off x="22098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D</a:t>
            </a:r>
          </a:p>
        </p:txBody>
      </p:sp>
      <p:sp>
        <p:nvSpPr>
          <p:cNvPr id="874526" name="Rectangle 30"/>
          <p:cNvSpPr>
            <a:spLocks noChangeArrowheads="1"/>
          </p:cNvSpPr>
          <p:nvPr/>
        </p:nvSpPr>
        <p:spPr bwMode="auto">
          <a:xfrm>
            <a:off x="26670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E</a:t>
            </a:r>
          </a:p>
        </p:txBody>
      </p:sp>
      <p:sp>
        <p:nvSpPr>
          <p:cNvPr id="874527" name="Rectangle 31"/>
          <p:cNvSpPr>
            <a:spLocks noChangeArrowheads="1"/>
          </p:cNvSpPr>
          <p:nvPr/>
        </p:nvSpPr>
        <p:spPr bwMode="auto">
          <a:xfrm>
            <a:off x="31242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M</a:t>
            </a:r>
          </a:p>
        </p:txBody>
      </p:sp>
      <p:sp>
        <p:nvSpPr>
          <p:cNvPr id="874528" name="Rectangle 32"/>
          <p:cNvSpPr>
            <a:spLocks noChangeArrowheads="1"/>
          </p:cNvSpPr>
          <p:nvPr/>
        </p:nvSpPr>
        <p:spPr bwMode="auto">
          <a:xfrm>
            <a:off x="35814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W</a:t>
            </a:r>
          </a:p>
        </p:txBody>
      </p:sp>
      <p:sp>
        <p:nvSpPr>
          <p:cNvPr id="874529" name="Rectangle 33"/>
          <p:cNvSpPr>
            <a:spLocks noChangeArrowheads="1"/>
          </p:cNvSpPr>
          <p:nvPr/>
        </p:nvSpPr>
        <p:spPr bwMode="auto">
          <a:xfrm>
            <a:off x="22098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30" name="Rectangle 34"/>
          <p:cNvSpPr>
            <a:spLocks noChangeArrowheads="1"/>
          </p:cNvSpPr>
          <p:nvPr/>
        </p:nvSpPr>
        <p:spPr bwMode="auto">
          <a:xfrm>
            <a:off x="26670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31" name="Rectangle 35"/>
          <p:cNvSpPr>
            <a:spLocks noChangeArrowheads="1"/>
          </p:cNvSpPr>
          <p:nvPr/>
        </p:nvSpPr>
        <p:spPr bwMode="auto">
          <a:xfrm>
            <a:off x="31242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32" name="Rectangle 36"/>
          <p:cNvSpPr>
            <a:spLocks noChangeArrowheads="1"/>
          </p:cNvSpPr>
          <p:nvPr/>
        </p:nvSpPr>
        <p:spPr bwMode="auto">
          <a:xfrm>
            <a:off x="35814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33" name="Rectangle 37"/>
          <p:cNvSpPr>
            <a:spLocks noChangeArrowheads="1"/>
          </p:cNvSpPr>
          <p:nvPr/>
        </p:nvSpPr>
        <p:spPr bwMode="auto">
          <a:xfrm>
            <a:off x="40386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34" name="Rectangle 38"/>
          <p:cNvSpPr>
            <a:spLocks noChangeArrowheads="1"/>
          </p:cNvSpPr>
          <p:nvPr/>
        </p:nvSpPr>
        <p:spPr bwMode="auto">
          <a:xfrm>
            <a:off x="22098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874535" name="Rectangle 39"/>
          <p:cNvSpPr>
            <a:spLocks noChangeArrowheads="1"/>
          </p:cNvSpPr>
          <p:nvPr/>
        </p:nvSpPr>
        <p:spPr bwMode="auto">
          <a:xfrm>
            <a:off x="26670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874536" name="Rectangle 40"/>
          <p:cNvSpPr>
            <a:spLocks noChangeArrowheads="1"/>
          </p:cNvSpPr>
          <p:nvPr/>
        </p:nvSpPr>
        <p:spPr bwMode="auto">
          <a:xfrm>
            <a:off x="31242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874537" name="Rectangle 41"/>
          <p:cNvSpPr>
            <a:spLocks noChangeArrowheads="1"/>
          </p:cNvSpPr>
          <p:nvPr/>
        </p:nvSpPr>
        <p:spPr bwMode="auto">
          <a:xfrm>
            <a:off x="35814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M</a:t>
            </a:r>
          </a:p>
        </p:txBody>
      </p:sp>
      <p:sp>
        <p:nvSpPr>
          <p:cNvPr id="874538" name="Rectangle 42"/>
          <p:cNvSpPr>
            <a:spLocks noChangeArrowheads="1"/>
          </p:cNvSpPr>
          <p:nvPr/>
        </p:nvSpPr>
        <p:spPr bwMode="auto">
          <a:xfrm>
            <a:off x="4038600" y="4953000"/>
            <a:ext cx="457200" cy="381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874539" name="Rectangle 43"/>
          <p:cNvSpPr>
            <a:spLocks noChangeArrowheads="1"/>
          </p:cNvSpPr>
          <p:nvPr/>
        </p:nvSpPr>
        <p:spPr bwMode="auto">
          <a:xfrm>
            <a:off x="26670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40" name="Rectangle 44"/>
          <p:cNvSpPr>
            <a:spLocks noChangeArrowheads="1"/>
          </p:cNvSpPr>
          <p:nvPr/>
        </p:nvSpPr>
        <p:spPr bwMode="auto">
          <a:xfrm>
            <a:off x="31242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41" name="Rectangle 45"/>
          <p:cNvSpPr>
            <a:spLocks noChangeArrowheads="1"/>
          </p:cNvSpPr>
          <p:nvPr/>
        </p:nvSpPr>
        <p:spPr bwMode="auto">
          <a:xfrm>
            <a:off x="35814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42" name="Rectangle 46"/>
          <p:cNvSpPr>
            <a:spLocks noChangeArrowheads="1"/>
          </p:cNvSpPr>
          <p:nvPr/>
        </p:nvSpPr>
        <p:spPr bwMode="auto">
          <a:xfrm>
            <a:off x="40386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43" name="Rectangle 47"/>
          <p:cNvSpPr>
            <a:spLocks noChangeArrowheads="1"/>
          </p:cNvSpPr>
          <p:nvPr/>
        </p:nvSpPr>
        <p:spPr bwMode="auto">
          <a:xfrm>
            <a:off x="44958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44" name="Rectangle 48"/>
          <p:cNvSpPr>
            <a:spLocks noChangeArrowheads="1"/>
          </p:cNvSpPr>
          <p:nvPr/>
        </p:nvSpPr>
        <p:spPr bwMode="auto">
          <a:xfrm>
            <a:off x="26670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874545" name="Rectangle 49"/>
          <p:cNvSpPr>
            <a:spLocks noChangeArrowheads="1"/>
          </p:cNvSpPr>
          <p:nvPr/>
        </p:nvSpPr>
        <p:spPr bwMode="auto">
          <a:xfrm>
            <a:off x="31242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874546" name="Rectangle 50"/>
          <p:cNvSpPr>
            <a:spLocks noChangeArrowheads="1"/>
          </p:cNvSpPr>
          <p:nvPr/>
        </p:nvSpPr>
        <p:spPr bwMode="auto">
          <a:xfrm>
            <a:off x="35814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874547" name="Rectangle 51"/>
          <p:cNvSpPr>
            <a:spLocks noChangeArrowheads="1"/>
          </p:cNvSpPr>
          <p:nvPr/>
        </p:nvSpPr>
        <p:spPr bwMode="auto">
          <a:xfrm>
            <a:off x="40386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M</a:t>
            </a:r>
          </a:p>
        </p:txBody>
      </p:sp>
      <p:sp>
        <p:nvSpPr>
          <p:cNvPr id="874548" name="Rectangle 52"/>
          <p:cNvSpPr>
            <a:spLocks noChangeArrowheads="1"/>
          </p:cNvSpPr>
          <p:nvPr/>
        </p:nvSpPr>
        <p:spPr bwMode="auto">
          <a:xfrm>
            <a:off x="4495800" y="5334000"/>
            <a:ext cx="457200" cy="3810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874549" name="Rectangle 53"/>
          <p:cNvSpPr>
            <a:spLocks noChangeArrowheads="1"/>
          </p:cNvSpPr>
          <p:nvPr/>
        </p:nvSpPr>
        <p:spPr bwMode="auto">
          <a:xfrm>
            <a:off x="3124200" y="5715000"/>
            <a:ext cx="457200" cy="3810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50" name="Rectangle 54"/>
          <p:cNvSpPr>
            <a:spLocks noChangeArrowheads="1"/>
          </p:cNvSpPr>
          <p:nvPr/>
        </p:nvSpPr>
        <p:spPr bwMode="auto">
          <a:xfrm>
            <a:off x="3581400" y="5715000"/>
            <a:ext cx="457200" cy="3810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51" name="Rectangle 55"/>
          <p:cNvSpPr>
            <a:spLocks noChangeArrowheads="1"/>
          </p:cNvSpPr>
          <p:nvPr/>
        </p:nvSpPr>
        <p:spPr bwMode="auto">
          <a:xfrm>
            <a:off x="4038600" y="5715000"/>
            <a:ext cx="457200" cy="3810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52" name="Rectangle 56"/>
          <p:cNvSpPr>
            <a:spLocks noChangeArrowheads="1"/>
          </p:cNvSpPr>
          <p:nvPr/>
        </p:nvSpPr>
        <p:spPr bwMode="auto">
          <a:xfrm>
            <a:off x="4495800" y="5715000"/>
            <a:ext cx="457200" cy="3810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53" name="Rectangle 57"/>
          <p:cNvSpPr>
            <a:spLocks noChangeArrowheads="1"/>
          </p:cNvSpPr>
          <p:nvPr/>
        </p:nvSpPr>
        <p:spPr bwMode="auto">
          <a:xfrm>
            <a:off x="4953000" y="5715000"/>
            <a:ext cx="457200" cy="381000"/>
          </a:xfrm>
          <a:prstGeom prst="rect">
            <a:avLst/>
          </a:prstGeom>
          <a:solidFill>
            <a:schemeClr val="tx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554" name="Rectangle 58"/>
          <p:cNvSpPr>
            <a:spLocks noChangeArrowheads="1"/>
          </p:cNvSpPr>
          <p:nvPr/>
        </p:nvSpPr>
        <p:spPr bwMode="auto">
          <a:xfrm>
            <a:off x="3124200" y="5715000"/>
            <a:ext cx="457200" cy="381000"/>
          </a:xfrm>
          <a:prstGeom prst="rect">
            <a:avLst/>
          </a:prstGeom>
          <a:solidFill>
            <a:schemeClr val="accent6"/>
          </a:solidFill>
          <a:ln w="9525" algn="ctr">
            <a:solidFill>
              <a:schemeClr val="tx1"/>
            </a:solidFill>
            <a:miter lim="800000"/>
            <a:headEnd/>
            <a:tailEnd/>
          </a:ln>
          <a:effectLst/>
          <a:extLst/>
        </p:spPr>
        <p:txBody>
          <a:bodyPr wrap="none" anchor="ctr"/>
          <a:lstStyle/>
          <a:p>
            <a:r>
              <a:rPr lang="en-US"/>
              <a:t>F</a:t>
            </a:r>
          </a:p>
        </p:txBody>
      </p:sp>
      <p:sp>
        <p:nvSpPr>
          <p:cNvPr id="874555" name="Rectangle 59"/>
          <p:cNvSpPr>
            <a:spLocks noChangeArrowheads="1"/>
          </p:cNvSpPr>
          <p:nvPr/>
        </p:nvSpPr>
        <p:spPr bwMode="auto">
          <a:xfrm>
            <a:off x="3581400" y="5715000"/>
            <a:ext cx="457200" cy="381000"/>
          </a:xfrm>
          <a:prstGeom prst="rect">
            <a:avLst/>
          </a:prstGeom>
          <a:solidFill>
            <a:schemeClr val="accent6"/>
          </a:solidFill>
          <a:ln w="9525" algn="ctr">
            <a:solidFill>
              <a:schemeClr val="tx1"/>
            </a:solidFill>
            <a:miter lim="800000"/>
            <a:headEnd/>
            <a:tailEnd/>
          </a:ln>
          <a:effectLst/>
          <a:extLst/>
        </p:spPr>
        <p:txBody>
          <a:bodyPr wrap="none" anchor="ctr"/>
          <a:lstStyle/>
          <a:p>
            <a:r>
              <a:rPr lang="en-US"/>
              <a:t>D</a:t>
            </a:r>
          </a:p>
        </p:txBody>
      </p:sp>
      <p:sp>
        <p:nvSpPr>
          <p:cNvPr id="874556" name="Rectangle 60"/>
          <p:cNvSpPr>
            <a:spLocks noChangeArrowheads="1"/>
          </p:cNvSpPr>
          <p:nvPr/>
        </p:nvSpPr>
        <p:spPr bwMode="auto">
          <a:xfrm>
            <a:off x="4038600" y="5715000"/>
            <a:ext cx="457200" cy="381000"/>
          </a:xfrm>
          <a:prstGeom prst="rect">
            <a:avLst/>
          </a:prstGeom>
          <a:solidFill>
            <a:schemeClr val="accent6"/>
          </a:solidFill>
          <a:ln w="9525" algn="ctr">
            <a:solidFill>
              <a:schemeClr val="tx1"/>
            </a:solidFill>
            <a:miter lim="800000"/>
            <a:headEnd/>
            <a:tailEnd/>
          </a:ln>
          <a:effectLst/>
          <a:extLst/>
        </p:spPr>
        <p:txBody>
          <a:bodyPr wrap="none" anchor="ctr"/>
          <a:lstStyle/>
          <a:p>
            <a:r>
              <a:rPr lang="en-US"/>
              <a:t>E</a:t>
            </a:r>
          </a:p>
        </p:txBody>
      </p:sp>
      <p:sp>
        <p:nvSpPr>
          <p:cNvPr id="874557" name="Rectangle 61"/>
          <p:cNvSpPr>
            <a:spLocks noChangeArrowheads="1"/>
          </p:cNvSpPr>
          <p:nvPr/>
        </p:nvSpPr>
        <p:spPr bwMode="auto">
          <a:xfrm>
            <a:off x="4495800" y="5715000"/>
            <a:ext cx="457200" cy="381000"/>
          </a:xfrm>
          <a:prstGeom prst="rect">
            <a:avLst/>
          </a:prstGeom>
          <a:solidFill>
            <a:schemeClr val="accent6"/>
          </a:solidFill>
          <a:ln w="9525" algn="ctr">
            <a:solidFill>
              <a:schemeClr val="tx1"/>
            </a:solidFill>
            <a:miter lim="800000"/>
            <a:headEnd/>
            <a:tailEnd/>
          </a:ln>
          <a:effectLst/>
          <a:extLst/>
        </p:spPr>
        <p:txBody>
          <a:bodyPr wrap="none" anchor="ctr"/>
          <a:lstStyle/>
          <a:p>
            <a:r>
              <a:rPr lang="en-US"/>
              <a:t>M</a:t>
            </a:r>
          </a:p>
        </p:txBody>
      </p:sp>
      <p:sp>
        <p:nvSpPr>
          <p:cNvPr id="874558" name="Rectangle 62"/>
          <p:cNvSpPr>
            <a:spLocks noChangeArrowheads="1"/>
          </p:cNvSpPr>
          <p:nvPr/>
        </p:nvSpPr>
        <p:spPr bwMode="auto">
          <a:xfrm>
            <a:off x="4953000" y="5715000"/>
            <a:ext cx="457200" cy="381000"/>
          </a:xfrm>
          <a:prstGeom prst="rect">
            <a:avLst/>
          </a:prstGeom>
          <a:solidFill>
            <a:schemeClr val="accent6"/>
          </a:solidFill>
          <a:ln w="9525" algn="ctr">
            <a:solidFill>
              <a:schemeClr val="tx1"/>
            </a:solidFill>
            <a:miter lim="800000"/>
            <a:headEnd/>
            <a:tailEnd/>
          </a:ln>
          <a:effectLst/>
          <a:extLst/>
        </p:spPr>
        <p:txBody>
          <a:bodyPr wrap="none" anchor="ctr"/>
          <a:lstStyle/>
          <a:p>
            <a:r>
              <a:rPr lang="en-US"/>
              <a:t>W</a:t>
            </a:r>
          </a:p>
        </p:txBody>
      </p:sp>
      <p:sp>
        <p:nvSpPr>
          <p:cNvPr id="874559" name="Rectangle 63"/>
          <p:cNvSpPr>
            <a:spLocks noChangeArrowheads="1"/>
          </p:cNvSpPr>
          <p:nvPr/>
        </p:nvSpPr>
        <p:spPr bwMode="auto">
          <a:xfrm>
            <a:off x="838200" y="2362200"/>
            <a:ext cx="2286000" cy="381000"/>
          </a:xfrm>
          <a:prstGeom prst="rect">
            <a:avLst/>
          </a:prstGeom>
          <a:solidFill>
            <a:schemeClr val="tx2"/>
          </a:solidFill>
          <a:ln w="9525" algn="ctr">
            <a:solidFill>
              <a:schemeClr val="tx1"/>
            </a:solidFill>
            <a:miter lim="800000"/>
            <a:headEnd/>
            <a:tailEnd/>
          </a:ln>
          <a:effectLst/>
          <a:extLst/>
        </p:spPr>
        <p:txBody>
          <a:bodyPr wrap="none" anchor="ctr"/>
          <a:lstStyle/>
          <a:p>
            <a:endParaRPr lang="en-US"/>
          </a:p>
        </p:txBody>
      </p:sp>
      <p:sp>
        <p:nvSpPr>
          <p:cNvPr id="874560" name="Rectangle 64"/>
          <p:cNvSpPr>
            <a:spLocks noChangeArrowheads="1"/>
          </p:cNvSpPr>
          <p:nvPr/>
        </p:nvSpPr>
        <p:spPr bwMode="auto">
          <a:xfrm>
            <a:off x="3124200" y="2362200"/>
            <a:ext cx="2286000" cy="381000"/>
          </a:xfrm>
          <a:prstGeom prst="rect">
            <a:avLst/>
          </a:prstGeom>
          <a:solidFill>
            <a:schemeClr val="accent4"/>
          </a:solidFill>
          <a:ln w="9525" algn="ctr">
            <a:solidFill>
              <a:schemeClr val="tx1"/>
            </a:solidFill>
            <a:miter lim="800000"/>
            <a:headEnd/>
            <a:tailEnd/>
          </a:ln>
          <a:effectLst/>
          <a:extLst/>
        </p:spPr>
        <p:txBody>
          <a:bodyPr wrap="none" anchor="ctr"/>
          <a:lstStyle/>
          <a:p>
            <a:endParaRPr lang="en-US"/>
          </a:p>
        </p:txBody>
      </p:sp>
      <p:sp>
        <p:nvSpPr>
          <p:cNvPr id="874561" name="Rectangle 65"/>
          <p:cNvSpPr>
            <a:spLocks noChangeArrowheads="1"/>
          </p:cNvSpPr>
          <p:nvPr/>
        </p:nvSpPr>
        <p:spPr bwMode="auto">
          <a:xfrm>
            <a:off x="5410200" y="2362200"/>
            <a:ext cx="22860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5969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r>
              <a:rPr lang="en-US"/>
              <a:t>A Little More Accurate View of Pipelined Processors</a:t>
            </a:r>
          </a:p>
        </p:txBody>
      </p:sp>
      <p:sp>
        <p:nvSpPr>
          <p:cNvPr id="48" name="Slide Number Placeholder 5"/>
          <p:cNvSpPr>
            <a:spLocks noGrp="1"/>
          </p:cNvSpPr>
          <p:nvPr>
            <p:ph type="sldNum" idx="12"/>
          </p:nvPr>
        </p:nvSpPr>
        <p:spPr/>
        <p:txBody>
          <a:bodyPr/>
          <a:lstStyle/>
          <a:p>
            <a:fld id="{E150B913-A64C-40D6-ABCF-D5BA97599178}" type="slidenum">
              <a:rPr lang="en-US" altLang="en-US"/>
              <a:pPr/>
              <a:t>26</a:t>
            </a:fld>
            <a:endParaRPr lang="en-US" altLang="en-US"/>
          </a:p>
        </p:txBody>
      </p:sp>
      <p:sp>
        <p:nvSpPr>
          <p:cNvPr id="47"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
        <p:nvSpPr>
          <p:cNvPr id="876547" name="Rectangle 3"/>
          <p:cNvSpPr>
            <a:spLocks noChangeArrowheads="1"/>
          </p:cNvSpPr>
          <p:nvPr/>
        </p:nvSpPr>
        <p:spPr bwMode="auto">
          <a:xfrm>
            <a:off x="8382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48" name="Rectangle 4"/>
          <p:cNvSpPr>
            <a:spLocks noChangeArrowheads="1"/>
          </p:cNvSpPr>
          <p:nvPr/>
        </p:nvSpPr>
        <p:spPr bwMode="auto">
          <a:xfrm>
            <a:off x="838200" y="3810000"/>
            <a:ext cx="457200" cy="381000"/>
          </a:xfrm>
          <a:prstGeom prst="rect">
            <a:avLst/>
          </a:prstGeom>
          <a:solidFill>
            <a:schemeClr val="tx2"/>
          </a:solidFill>
          <a:ln w="9525" algn="ctr">
            <a:solidFill>
              <a:schemeClr val="tx1"/>
            </a:solidFill>
            <a:miter lim="800000"/>
            <a:headEnd/>
            <a:tailEnd/>
          </a:ln>
          <a:effectLst/>
          <a:extLst/>
        </p:spPr>
        <p:txBody>
          <a:bodyPr wrap="none" anchor="ctr"/>
          <a:lstStyle/>
          <a:p>
            <a:r>
              <a:rPr lang="en-US" dirty="0">
                <a:solidFill>
                  <a:schemeClr val="bg1">
                    <a:lumMod val="95000"/>
                  </a:schemeClr>
                </a:solidFill>
              </a:rPr>
              <a:t>F</a:t>
            </a:r>
          </a:p>
        </p:txBody>
      </p:sp>
      <p:sp>
        <p:nvSpPr>
          <p:cNvPr id="876549" name="Rectangle 5"/>
          <p:cNvSpPr>
            <a:spLocks noChangeArrowheads="1"/>
          </p:cNvSpPr>
          <p:nvPr/>
        </p:nvSpPr>
        <p:spPr bwMode="auto">
          <a:xfrm>
            <a:off x="13716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50" name="Rectangle 6"/>
          <p:cNvSpPr>
            <a:spLocks noChangeArrowheads="1"/>
          </p:cNvSpPr>
          <p:nvPr/>
        </p:nvSpPr>
        <p:spPr bwMode="auto">
          <a:xfrm>
            <a:off x="19050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51" name="Rectangle 7"/>
          <p:cNvSpPr>
            <a:spLocks noChangeArrowheads="1"/>
          </p:cNvSpPr>
          <p:nvPr/>
        </p:nvSpPr>
        <p:spPr bwMode="auto">
          <a:xfrm>
            <a:off x="24384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52" name="Rectangle 8"/>
          <p:cNvSpPr>
            <a:spLocks noChangeArrowheads="1"/>
          </p:cNvSpPr>
          <p:nvPr/>
        </p:nvSpPr>
        <p:spPr bwMode="auto">
          <a:xfrm>
            <a:off x="2971800" y="4191000"/>
            <a:ext cx="457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53" name="Rectangle 9"/>
          <p:cNvSpPr>
            <a:spLocks noChangeArrowheads="1"/>
          </p:cNvSpPr>
          <p:nvPr/>
        </p:nvSpPr>
        <p:spPr bwMode="auto">
          <a:xfrm>
            <a:off x="1371600" y="4191000"/>
            <a:ext cx="457200" cy="381000"/>
          </a:xfrm>
          <a:prstGeom prst="rect">
            <a:avLst/>
          </a:prstGeom>
          <a:solidFill>
            <a:schemeClr val="accent4"/>
          </a:solidFill>
          <a:ln w="9525" algn="ctr">
            <a:solidFill>
              <a:schemeClr val="tx1"/>
            </a:solidFill>
            <a:miter lim="800000"/>
            <a:headEnd/>
            <a:tailEnd/>
          </a:ln>
          <a:effectLst/>
          <a:extLst/>
        </p:spPr>
        <p:txBody>
          <a:bodyPr wrap="none" anchor="ctr"/>
          <a:lstStyle/>
          <a:p>
            <a:r>
              <a:rPr lang="en-US" dirty="0"/>
              <a:t>F</a:t>
            </a:r>
          </a:p>
        </p:txBody>
      </p:sp>
      <p:sp>
        <p:nvSpPr>
          <p:cNvPr id="876554" name="Rectangle 10"/>
          <p:cNvSpPr>
            <a:spLocks noChangeArrowheads="1"/>
          </p:cNvSpPr>
          <p:nvPr/>
        </p:nvSpPr>
        <p:spPr bwMode="auto">
          <a:xfrm>
            <a:off x="1905000" y="4191000"/>
            <a:ext cx="457200" cy="381000"/>
          </a:xfrm>
          <a:prstGeom prst="rect">
            <a:avLst/>
          </a:prstGeom>
          <a:solidFill>
            <a:schemeClr val="accent4"/>
          </a:solidFill>
          <a:ln w="9525" algn="ctr">
            <a:solidFill>
              <a:schemeClr val="tx1"/>
            </a:solidFill>
            <a:miter lim="800000"/>
            <a:headEnd/>
            <a:tailEnd/>
          </a:ln>
          <a:effectLst/>
          <a:extLst/>
        </p:spPr>
        <p:txBody>
          <a:bodyPr wrap="none" anchor="ctr"/>
          <a:lstStyle/>
          <a:p>
            <a:r>
              <a:rPr lang="en-US"/>
              <a:t>D</a:t>
            </a:r>
          </a:p>
        </p:txBody>
      </p:sp>
      <p:sp>
        <p:nvSpPr>
          <p:cNvPr id="876555" name="Rectangle 11"/>
          <p:cNvSpPr>
            <a:spLocks noChangeArrowheads="1"/>
          </p:cNvSpPr>
          <p:nvPr/>
        </p:nvSpPr>
        <p:spPr bwMode="auto">
          <a:xfrm>
            <a:off x="2438400" y="4191000"/>
            <a:ext cx="457200" cy="381000"/>
          </a:xfrm>
          <a:prstGeom prst="rect">
            <a:avLst/>
          </a:prstGeom>
          <a:solidFill>
            <a:schemeClr val="accent4"/>
          </a:solidFill>
          <a:ln w="9525" algn="ctr">
            <a:solidFill>
              <a:schemeClr val="tx1"/>
            </a:solidFill>
            <a:miter lim="800000"/>
            <a:headEnd/>
            <a:tailEnd/>
          </a:ln>
          <a:effectLst/>
          <a:extLst/>
        </p:spPr>
        <p:txBody>
          <a:bodyPr wrap="none" anchor="ctr"/>
          <a:lstStyle/>
          <a:p>
            <a:r>
              <a:rPr lang="en-US"/>
              <a:t>E</a:t>
            </a:r>
          </a:p>
        </p:txBody>
      </p:sp>
      <p:sp>
        <p:nvSpPr>
          <p:cNvPr id="876556" name="Rectangle 12"/>
          <p:cNvSpPr>
            <a:spLocks noChangeArrowheads="1"/>
          </p:cNvSpPr>
          <p:nvPr/>
        </p:nvSpPr>
        <p:spPr bwMode="auto">
          <a:xfrm>
            <a:off x="2971800" y="4191000"/>
            <a:ext cx="457200" cy="381000"/>
          </a:xfrm>
          <a:prstGeom prst="rect">
            <a:avLst/>
          </a:prstGeom>
          <a:solidFill>
            <a:schemeClr val="accent4"/>
          </a:solidFill>
          <a:ln w="9525" algn="ctr">
            <a:solidFill>
              <a:schemeClr val="tx1"/>
            </a:solidFill>
            <a:miter lim="800000"/>
            <a:headEnd/>
            <a:tailEnd/>
          </a:ln>
          <a:effectLst/>
          <a:extLst/>
        </p:spPr>
        <p:txBody>
          <a:bodyPr wrap="none" anchor="ctr"/>
          <a:lstStyle/>
          <a:p>
            <a:r>
              <a:rPr lang="en-US"/>
              <a:t>M</a:t>
            </a:r>
          </a:p>
        </p:txBody>
      </p:sp>
      <p:sp>
        <p:nvSpPr>
          <p:cNvPr id="876557" name="Rectangle 13"/>
          <p:cNvSpPr>
            <a:spLocks noChangeArrowheads="1"/>
          </p:cNvSpPr>
          <p:nvPr/>
        </p:nvSpPr>
        <p:spPr bwMode="auto">
          <a:xfrm>
            <a:off x="3505200" y="4191000"/>
            <a:ext cx="457200" cy="381000"/>
          </a:xfrm>
          <a:prstGeom prst="rect">
            <a:avLst/>
          </a:prstGeom>
          <a:solidFill>
            <a:schemeClr val="accent4"/>
          </a:solidFill>
          <a:ln w="9525" algn="ctr">
            <a:solidFill>
              <a:schemeClr val="tx1"/>
            </a:solidFill>
            <a:miter lim="800000"/>
            <a:headEnd/>
            <a:tailEnd/>
          </a:ln>
          <a:effectLst/>
          <a:extLst/>
        </p:spPr>
        <p:txBody>
          <a:bodyPr wrap="none" anchor="ctr"/>
          <a:lstStyle/>
          <a:p>
            <a:r>
              <a:rPr lang="en-US"/>
              <a:t>W</a:t>
            </a:r>
          </a:p>
        </p:txBody>
      </p:sp>
      <p:sp>
        <p:nvSpPr>
          <p:cNvPr id="876558" name="Rectangle 14"/>
          <p:cNvSpPr>
            <a:spLocks noChangeArrowheads="1"/>
          </p:cNvSpPr>
          <p:nvPr/>
        </p:nvSpPr>
        <p:spPr bwMode="auto">
          <a:xfrm>
            <a:off x="19050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59" name="Rectangle 15"/>
          <p:cNvSpPr>
            <a:spLocks noChangeArrowheads="1"/>
          </p:cNvSpPr>
          <p:nvPr/>
        </p:nvSpPr>
        <p:spPr bwMode="auto">
          <a:xfrm>
            <a:off x="24384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60" name="Rectangle 16"/>
          <p:cNvSpPr>
            <a:spLocks noChangeArrowheads="1"/>
          </p:cNvSpPr>
          <p:nvPr/>
        </p:nvSpPr>
        <p:spPr bwMode="auto">
          <a:xfrm>
            <a:off x="29718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61" name="Rectangle 17"/>
          <p:cNvSpPr>
            <a:spLocks noChangeArrowheads="1"/>
          </p:cNvSpPr>
          <p:nvPr/>
        </p:nvSpPr>
        <p:spPr bwMode="auto">
          <a:xfrm>
            <a:off x="35052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62" name="Rectangle 18"/>
          <p:cNvSpPr>
            <a:spLocks noChangeArrowheads="1"/>
          </p:cNvSpPr>
          <p:nvPr/>
        </p:nvSpPr>
        <p:spPr bwMode="auto">
          <a:xfrm>
            <a:off x="40386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63" name="Rectangle 19"/>
          <p:cNvSpPr>
            <a:spLocks noChangeArrowheads="1"/>
          </p:cNvSpPr>
          <p:nvPr/>
        </p:nvSpPr>
        <p:spPr bwMode="auto">
          <a:xfrm>
            <a:off x="19050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F</a:t>
            </a:r>
          </a:p>
        </p:txBody>
      </p:sp>
      <p:sp>
        <p:nvSpPr>
          <p:cNvPr id="876564" name="Rectangle 20"/>
          <p:cNvSpPr>
            <a:spLocks noChangeArrowheads="1"/>
          </p:cNvSpPr>
          <p:nvPr/>
        </p:nvSpPr>
        <p:spPr bwMode="auto">
          <a:xfrm>
            <a:off x="24384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D</a:t>
            </a:r>
          </a:p>
        </p:txBody>
      </p:sp>
      <p:sp>
        <p:nvSpPr>
          <p:cNvPr id="876565" name="Rectangle 21"/>
          <p:cNvSpPr>
            <a:spLocks noChangeArrowheads="1"/>
          </p:cNvSpPr>
          <p:nvPr/>
        </p:nvSpPr>
        <p:spPr bwMode="auto">
          <a:xfrm>
            <a:off x="29718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E</a:t>
            </a:r>
          </a:p>
        </p:txBody>
      </p:sp>
      <p:sp>
        <p:nvSpPr>
          <p:cNvPr id="876566" name="Rectangle 22"/>
          <p:cNvSpPr>
            <a:spLocks noChangeArrowheads="1"/>
          </p:cNvSpPr>
          <p:nvPr/>
        </p:nvSpPr>
        <p:spPr bwMode="auto">
          <a:xfrm>
            <a:off x="35052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lumMod val="95000"/>
                  </a:schemeClr>
                </a:solidFill>
              </a:rPr>
              <a:t>M</a:t>
            </a:r>
          </a:p>
        </p:txBody>
      </p:sp>
      <p:sp>
        <p:nvSpPr>
          <p:cNvPr id="876567" name="Rectangle 23"/>
          <p:cNvSpPr>
            <a:spLocks noChangeArrowheads="1"/>
          </p:cNvSpPr>
          <p:nvPr/>
        </p:nvSpPr>
        <p:spPr bwMode="auto">
          <a:xfrm>
            <a:off x="4038600" y="4572000"/>
            <a:ext cx="4572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solidFill>
                  <a:schemeClr val="bg1">
                    <a:lumMod val="95000"/>
                  </a:schemeClr>
                </a:solidFill>
              </a:rPr>
              <a:t>W</a:t>
            </a:r>
          </a:p>
        </p:txBody>
      </p:sp>
      <p:sp>
        <p:nvSpPr>
          <p:cNvPr id="876568" name="Rectangle 24"/>
          <p:cNvSpPr>
            <a:spLocks noChangeArrowheads="1"/>
          </p:cNvSpPr>
          <p:nvPr/>
        </p:nvSpPr>
        <p:spPr bwMode="auto">
          <a:xfrm>
            <a:off x="838200" y="2362200"/>
            <a:ext cx="2286000" cy="381000"/>
          </a:xfrm>
          <a:prstGeom prst="rect">
            <a:avLst/>
          </a:prstGeom>
          <a:solidFill>
            <a:schemeClr val="tx2"/>
          </a:solidFill>
          <a:ln w="9525" algn="ctr">
            <a:solidFill>
              <a:schemeClr val="tx1"/>
            </a:solidFill>
            <a:miter lim="800000"/>
            <a:headEnd/>
            <a:tailEnd/>
          </a:ln>
          <a:effectLst/>
          <a:extLst/>
        </p:spPr>
        <p:txBody>
          <a:bodyPr wrap="none" anchor="ctr"/>
          <a:lstStyle/>
          <a:p>
            <a:endParaRPr lang="en-US"/>
          </a:p>
        </p:txBody>
      </p:sp>
      <p:sp>
        <p:nvSpPr>
          <p:cNvPr id="876569" name="Rectangle 25"/>
          <p:cNvSpPr>
            <a:spLocks noChangeArrowheads="1"/>
          </p:cNvSpPr>
          <p:nvPr/>
        </p:nvSpPr>
        <p:spPr bwMode="auto">
          <a:xfrm>
            <a:off x="3124200" y="2362200"/>
            <a:ext cx="2286000" cy="381000"/>
          </a:xfrm>
          <a:prstGeom prst="rect">
            <a:avLst/>
          </a:prstGeom>
          <a:solidFill>
            <a:schemeClr val="accent4"/>
          </a:solidFill>
          <a:ln w="9525" algn="ctr">
            <a:solidFill>
              <a:schemeClr val="tx1"/>
            </a:solidFill>
            <a:miter lim="800000"/>
            <a:headEnd/>
            <a:tailEnd/>
          </a:ln>
          <a:effectLst/>
          <a:extLst/>
        </p:spPr>
        <p:txBody>
          <a:bodyPr wrap="none" anchor="ctr"/>
          <a:lstStyle/>
          <a:p>
            <a:endParaRPr lang="en-US"/>
          </a:p>
        </p:txBody>
      </p:sp>
      <p:sp>
        <p:nvSpPr>
          <p:cNvPr id="876570" name="Rectangle 26"/>
          <p:cNvSpPr>
            <a:spLocks noChangeArrowheads="1"/>
          </p:cNvSpPr>
          <p:nvPr/>
        </p:nvSpPr>
        <p:spPr bwMode="auto">
          <a:xfrm>
            <a:off x="5410200" y="2362200"/>
            <a:ext cx="2286000" cy="38100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71" name="Rectangle 27"/>
          <p:cNvSpPr>
            <a:spLocks noChangeArrowheads="1"/>
          </p:cNvSpPr>
          <p:nvPr/>
        </p:nvSpPr>
        <p:spPr bwMode="auto">
          <a:xfrm>
            <a:off x="1295400" y="3810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72" name="Rectangle 28"/>
          <p:cNvSpPr>
            <a:spLocks noChangeArrowheads="1"/>
          </p:cNvSpPr>
          <p:nvPr/>
        </p:nvSpPr>
        <p:spPr bwMode="auto">
          <a:xfrm>
            <a:off x="13716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73" name="Rectangle 29"/>
          <p:cNvSpPr>
            <a:spLocks noChangeArrowheads="1"/>
          </p:cNvSpPr>
          <p:nvPr/>
        </p:nvSpPr>
        <p:spPr bwMode="auto">
          <a:xfrm>
            <a:off x="1371600" y="3810000"/>
            <a:ext cx="457200" cy="381000"/>
          </a:xfrm>
          <a:prstGeom prst="rect">
            <a:avLst/>
          </a:prstGeom>
          <a:solidFill>
            <a:schemeClr val="tx2"/>
          </a:solidFill>
          <a:ln w="9525" algn="ctr">
            <a:solidFill>
              <a:schemeClr val="tx1"/>
            </a:solidFill>
            <a:miter lim="800000"/>
            <a:headEnd/>
            <a:tailEnd/>
          </a:ln>
          <a:effectLst/>
          <a:extLst/>
        </p:spPr>
        <p:txBody>
          <a:bodyPr wrap="none" anchor="ctr"/>
          <a:lstStyle/>
          <a:p>
            <a:r>
              <a:rPr lang="en-US">
                <a:solidFill>
                  <a:schemeClr val="bg1">
                    <a:lumMod val="95000"/>
                  </a:schemeClr>
                </a:solidFill>
              </a:rPr>
              <a:t>D</a:t>
            </a:r>
          </a:p>
        </p:txBody>
      </p:sp>
      <p:sp>
        <p:nvSpPr>
          <p:cNvPr id="876574" name="Rectangle 30"/>
          <p:cNvSpPr>
            <a:spLocks noChangeArrowheads="1"/>
          </p:cNvSpPr>
          <p:nvPr/>
        </p:nvSpPr>
        <p:spPr bwMode="auto">
          <a:xfrm>
            <a:off x="1828800" y="3810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75" name="Rectangle 31"/>
          <p:cNvSpPr>
            <a:spLocks noChangeArrowheads="1"/>
          </p:cNvSpPr>
          <p:nvPr/>
        </p:nvSpPr>
        <p:spPr bwMode="auto">
          <a:xfrm>
            <a:off x="19050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76" name="Rectangle 32"/>
          <p:cNvSpPr>
            <a:spLocks noChangeArrowheads="1"/>
          </p:cNvSpPr>
          <p:nvPr/>
        </p:nvSpPr>
        <p:spPr bwMode="auto">
          <a:xfrm>
            <a:off x="1905000" y="3810000"/>
            <a:ext cx="457200" cy="381000"/>
          </a:xfrm>
          <a:prstGeom prst="rect">
            <a:avLst/>
          </a:prstGeom>
          <a:solidFill>
            <a:schemeClr val="tx2"/>
          </a:solidFill>
          <a:ln w="9525" algn="ctr">
            <a:solidFill>
              <a:schemeClr val="tx1"/>
            </a:solidFill>
            <a:miter lim="800000"/>
            <a:headEnd/>
            <a:tailEnd/>
          </a:ln>
          <a:effectLst/>
          <a:extLst/>
        </p:spPr>
        <p:txBody>
          <a:bodyPr wrap="none" anchor="ctr"/>
          <a:lstStyle/>
          <a:p>
            <a:r>
              <a:rPr lang="en-US">
                <a:solidFill>
                  <a:schemeClr val="bg1">
                    <a:lumMod val="95000"/>
                  </a:schemeClr>
                </a:solidFill>
              </a:rPr>
              <a:t>E</a:t>
            </a:r>
          </a:p>
        </p:txBody>
      </p:sp>
      <p:sp>
        <p:nvSpPr>
          <p:cNvPr id="876577" name="Rectangle 33"/>
          <p:cNvSpPr>
            <a:spLocks noChangeArrowheads="1"/>
          </p:cNvSpPr>
          <p:nvPr/>
        </p:nvSpPr>
        <p:spPr bwMode="auto">
          <a:xfrm>
            <a:off x="2362200" y="3810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78" name="Rectangle 34"/>
          <p:cNvSpPr>
            <a:spLocks noChangeArrowheads="1"/>
          </p:cNvSpPr>
          <p:nvPr/>
        </p:nvSpPr>
        <p:spPr bwMode="auto">
          <a:xfrm>
            <a:off x="2438400" y="3810000"/>
            <a:ext cx="457200" cy="38100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579" name="Rectangle 35"/>
          <p:cNvSpPr>
            <a:spLocks noChangeArrowheads="1"/>
          </p:cNvSpPr>
          <p:nvPr/>
        </p:nvSpPr>
        <p:spPr bwMode="auto">
          <a:xfrm>
            <a:off x="2438400" y="3810000"/>
            <a:ext cx="457200" cy="381000"/>
          </a:xfrm>
          <a:prstGeom prst="rect">
            <a:avLst/>
          </a:prstGeom>
          <a:solidFill>
            <a:schemeClr val="tx2"/>
          </a:solidFill>
          <a:ln w="9525" algn="ctr">
            <a:solidFill>
              <a:schemeClr val="tx1"/>
            </a:solidFill>
            <a:miter lim="800000"/>
            <a:headEnd/>
            <a:tailEnd/>
          </a:ln>
          <a:effectLst/>
          <a:extLst/>
        </p:spPr>
        <p:txBody>
          <a:bodyPr wrap="none" anchor="ctr"/>
          <a:lstStyle/>
          <a:p>
            <a:r>
              <a:rPr lang="en-US">
                <a:solidFill>
                  <a:schemeClr val="bg1">
                    <a:lumMod val="95000"/>
                  </a:schemeClr>
                </a:solidFill>
              </a:rPr>
              <a:t>M</a:t>
            </a:r>
          </a:p>
        </p:txBody>
      </p:sp>
      <p:sp>
        <p:nvSpPr>
          <p:cNvPr id="876580" name="Rectangle 36"/>
          <p:cNvSpPr>
            <a:spLocks noChangeArrowheads="1"/>
          </p:cNvSpPr>
          <p:nvPr/>
        </p:nvSpPr>
        <p:spPr bwMode="auto">
          <a:xfrm>
            <a:off x="2895600" y="3810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1" name="Rectangle 37"/>
          <p:cNvSpPr>
            <a:spLocks noChangeArrowheads="1"/>
          </p:cNvSpPr>
          <p:nvPr/>
        </p:nvSpPr>
        <p:spPr bwMode="auto">
          <a:xfrm>
            <a:off x="2971800" y="3810000"/>
            <a:ext cx="457200" cy="381000"/>
          </a:xfrm>
          <a:prstGeom prst="rect">
            <a:avLst/>
          </a:prstGeom>
          <a:solidFill>
            <a:schemeClr val="tx2"/>
          </a:solidFill>
          <a:ln w="9525" algn="ctr">
            <a:solidFill>
              <a:schemeClr val="tx1"/>
            </a:solidFill>
            <a:miter lim="800000"/>
            <a:headEnd/>
            <a:tailEnd/>
          </a:ln>
          <a:effectLst/>
          <a:extLst/>
        </p:spPr>
        <p:txBody>
          <a:bodyPr wrap="none" anchor="ctr"/>
          <a:lstStyle/>
          <a:p>
            <a:r>
              <a:rPr lang="en-US">
                <a:solidFill>
                  <a:schemeClr val="bg1">
                    <a:lumMod val="95000"/>
                  </a:schemeClr>
                </a:solidFill>
              </a:rPr>
              <a:t>W</a:t>
            </a:r>
          </a:p>
        </p:txBody>
      </p:sp>
      <p:sp>
        <p:nvSpPr>
          <p:cNvPr id="876582" name="Rectangle 38"/>
          <p:cNvSpPr>
            <a:spLocks noChangeArrowheads="1"/>
          </p:cNvSpPr>
          <p:nvPr/>
        </p:nvSpPr>
        <p:spPr bwMode="auto">
          <a:xfrm>
            <a:off x="1828800" y="4191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3" name="Rectangle 39"/>
          <p:cNvSpPr>
            <a:spLocks noChangeArrowheads="1"/>
          </p:cNvSpPr>
          <p:nvPr/>
        </p:nvSpPr>
        <p:spPr bwMode="auto">
          <a:xfrm>
            <a:off x="2362200" y="4191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4" name="Rectangle 40"/>
          <p:cNvSpPr>
            <a:spLocks noChangeArrowheads="1"/>
          </p:cNvSpPr>
          <p:nvPr/>
        </p:nvSpPr>
        <p:spPr bwMode="auto">
          <a:xfrm>
            <a:off x="2895600" y="4191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5" name="Rectangle 41"/>
          <p:cNvSpPr>
            <a:spLocks noChangeArrowheads="1"/>
          </p:cNvSpPr>
          <p:nvPr/>
        </p:nvSpPr>
        <p:spPr bwMode="auto">
          <a:xfrm>
            <a:off x="3429000" y="4191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6" name="Rectangle 42"/>
          <p:cNvSpPr>
            <a:spLocks noChangeArrowheads="1"/>
          </p:cNvSpPr>
          <p:nvPr/>
        </p:nvSpPr>
        <p:spPr bwMode="auto">
          <a:xfrm>
            <a:off x="2362200" y="4572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7" name="Rectangle 43"/>
          <p:cNvSpPr>
            <a:spLocks noChangeArrowheads="1"/>
          </p:cNvSpPr>
          <p:nvPr/>
        </p:nvSpPr>
        <p:spPr bwMode="auto">
          <a:xfrm>
            <a:off x="2895600" y="4572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8" name="Rectangle 44"/>
          <p:cNvSpPr>
            <a:spLocks noChangeArrowheads="1"/>
          </p:cNvSpPr>
          <p:nvPr/>
        </p:nvSpPr>
        <p:spPr bwMode="auto">
          <a:xfrm>
            <a:off x="3429000" y="4572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
        <p:nvSpPr>
          <p:cNvPr id="876589" name="Rectangle 45"/>
          <p:cNvSpPr>
            <a:spLocks noChangeArrowheads="1"/>
          </p:cNvSpPr>
          <p:nvPr/>
        </p:nvSpPr>
        <p:spPr bwMode="auto">
          <a:xfrm>
            <a:off x="3962400" y="4572000"/>
            <a:ext cx="76200" cy="381000"/>
          </a:xfrm>
          <a:prstGeom prst="rect">
            <a:avLst/>
          </a:prstGeom>
          <a:solidFill>
            <a:schemeClr val="accent6"/>
          </a:solidFill>
          <a:ln w="9525" algn="ctr">
            <a:solidFill>
              <a:schemeClr val="tx1"/>
            </a:solidFill>
            <a:miter lim="800000"/>
            <a:headEnd/>
            <a:tailEnd/>
          </a:ln>
          <a:effectLst/>
          <a:extLst/>
        </p:spPr>
        <p:txBody>
          <a:bodyPr wrap="none" anchor="ctr"/>
          <a:lstStyle/>
          <a:p>
            <a:endParaRPr lang="en-US"/>
          </a:p>
        </p:txBody>
      </p:sp>
    </p:spTree>
    <p:extLst>
      <p:ext uri="{BB962C8B-B14F-4D97-AF65-F5344CB8AC3E}">
        <p14:creationId xmlns:p14="http://schemas.microsoft.com/office/powerpoint/2010/main" val="3824578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Terms</a:t>
            </a:r>
          </a:p>
        </p:txBody>
      </p:sp>
      <p:sp>
        <p:nvSpPr>
          <p:cNvPr id="716803"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Latency</a:t>
            </a:r>
          </a:p>
          <a:p>
            <a:pPr lvl="1"/>
            <a:r>
              <a:rPr lang="en-US"/>
              <a:t>time it takes to complete one instance</a:t>
            </a:r>
          </a:p>
          <a:p>
            <a:r>
              <a:rPr lang="en-US"/>
              <a:t>Throughput</a:t>
            </a:r>
          </a:p>
          <a:p>
            <a:pPr lvl="1"/>
            <a:r>
              <a:rPr lang="en-US"/>
              <a:t>number of computations done per unit time</a:t>
            </a:r>
          </a:p>
        </p:txBody>
      </p:sp>
      <p:sp>
        <p:nvSpPr>
          <p:cNvPr id="6" name="Slide Number Placeholder 5"/>
          <p:cNvSpPr>
            <a:spLocks noGrp="1"/>
          </p:cNvSpPr>
          <p:nvPr>
            <p:ph type="sldNum" idx="12"/>
          </p:nvPr>
        </p:nvSpPr>
        <p:spPr/>
        <p:txBody>
          <a:bodyPr/>
          <a:lstStyle/>
          <a:p>
            <a:fld id="{7100FA3B-01B5-48DE-8202-F4BE9992FE80}" type="slidenum">
              <a:rPr lang="en-US" altLang="en-US"/>
              <a:pPr/>
              <a:t>27</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Tree>
    <p:extLst>
      <p:ext uri="{BB962C8B-B14F-4D97-AF65-F5344CB8AC3E}">
        <p14:creationId xmlns:p14="http://schemas.microsoft.com/office/powerpoint/2010/main" val="20442146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Pipelining: Goals and Assumptions</a:t>
            </a:r>
          </a:p>
        </p:txBody>
      </p:sp>
      <p:sp>
        <p:nvSpPr>
          <p:cNvPr id="714755"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Goal: Increase machine </a:t>
            </a:r>
            <a:r>
              <a:rPr lang="en-US" i="1"/>
              <a:t>throughput</a:t>
            </a:r>
            <a:r>
              <a:rPr lang="en-US"/>
              <a:t> by making better use of available hardware resources</a:t>
            </a:r>
          </a:p>
          <a:p>
            <a:r>
              <a:rPr lang="en-US"/>
              <a:t>Pipelining increases throughput at the cost of latency</a:t>
            </a:r>
          </a:p>
          <a:p>
            <a:pPr lvl="1"/>
            <a:r>
              <a:rPr lang="en-US"/>
              <a:t>Hopefully not too high of a cost</a:t>
            </a:r>
          </a:p>
          <a:p>
            <a:pPr>
              <a:buFont typeface="Wingdings" pitchFamily="2" charset="2"/>
              <a:buNone/>
            </a:pPr>
            <a:endParaRPr lang="en-US"/>
          </a:p>
          <a:p>
            <a:r>
              <a:rPr lang="en-US"/>
              <a:t>Assumptions</a:t>
            </a:r>
          </a:p>
          <a:p>
            <a:pPr lvl="1"/>
            <a:r>
              <a:rPr lang="en-US"/>
              <a:t>Idle hardware resources exist</a:t>
            </a:r>
          </a:p>
          <a:p>
            <a:pPr lvl="2"/>
            <a:r>
              <a:rPr lang="en-US"/>
              <a:t>parallelism!</a:t>
            </a:r>
          </a:p>
          <a:p>
            <a:pPr lvl="1"/>
            <a:r>
              <a:rPr lang="en-US"/>
              <a:t>Work available</a:t>
            </a:r>
          </a:p>
          <a:p>
            <a:pPr lvl="2"/>
            <a:r>
              <a:rPr lang="en-US"/>
              <a:t>parallelism!</a:t>
            </a:r>
          </a:p>
        </p:txBody>
      </p:sp>
      <p:sp>
        <p:nvSpPr>
          <p:cNvPr id="6" name="Slide Number Placeholder 5"/>
          <p:cNvSpPr>
            <a:spLocks noGrp="1"/>
          </p:cNvSpPr>
          <p:nvPr>
            <p:ph type="sldNum" idx="12"/>
          </p:nvPr>
        </p:nvSpPr>
        <p:spPr/>
        <p:txBody>
          <a:bodyPr/>
          <a:lstStyle/>
          <a:p>
            <a:fld id="{D10511D8-52F2-476A-BDBC-87252AC28EEF}" type="slidenum">
              <a:rPr lang="en-US" altLang="en-US"/>
              <a:pPr/>
              <a:t>28</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Tree>
    <p:extLst>
      <p:ext uri="{BB962C8B-B14F-4D97-AF65-F5344CB8AC3E}">
        <p14:creationId xmlns:p14="http://schemas.microsoft.com/office/powerpoint/2010/main" val="30665599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Pipelining Overview</a:t>
            </a:r>
          </a:p>
        </p:txBody>
      </p:sp>
      <p:sp>
        <p:nvSpPr>
          <p:cNvPr id="715779"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Partition hardware function into sub-functions so overlap can occur</a:t>
            </a:r>
          </a:p>
          <a:p>
            <a:r>
              <a:rPr lang="en-US"/>
              <a:t>Ideally each sub-function same time</a:t>
            </a:r>
          </a:p>
        </p:txBody>
      </p:sp>
      <p:sp>
        <p:nvSpPr>
          <p:cNvPr id="28" name="Slide Number Placeholder 5"/>
          <p:cNvSpPr>
            <a:spLocks noGrp="1"/>
          </p:cNvSpPr>
          <p:nvPr>
            <p:ph type="sldNum" idx="12"/>
          </p:nvPr>
        </p:nvSpPr>
        <p:spPr/>
        <p:txBody>
          <a:bodyPr/>
          <a:lstStyle/>
          <a:p>
            <a:fld id="{EA6CDDF6-BE1D-465A-A19E-1639EC224380}" type="slidenum">
              <a:rPr lang="en-US" altLang="en-US"/>
              <a:pPr/>
              <a:t>29</a:t>
            </a:fld>
            <a:endParaRPr lang="en-US" altLang="en-US"/>
          </a:p>
        </p:txBody>
      </p:sp>
      <p:sp>
        <p:nvSpPr>
          <p:cNvPr id="27"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715780" name="Rectangle 4"/>
          <p:cNvSpPr>
            <a:spLocks noChangeArrowheads="1"/>
          </p:cNvSpPr>
          <p:nvPr/>
        </p:nvSpPr>
        <p:spPr bwMode="auto">
          <a:xfrm>
            <a:off x="2314575" y="3709988"/>
            <a:ext cx="2532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i="1">
                <a:latin typeface="Lato" panose="020F0502020204030203" pitchFamily="34" charset="0"/>
              </a:rPr>
              <a:t>f</a:t>
            </a:r>
          </a:p>
        </p:txBody>
      </p:sp>
      <p:sp>
        <p:nvSpPr>
          <p:cNvPr id="715781" name="Rectangle 5"/>
          <p:cNvSpPr>
            <a:spLocks noChangeArrowheads="1"/>
          </p:cNvSpPr>
          <p:nvPr/>
        </p:nvSpPr>
        <p:spPr bwMode="auto">
          <a:xfrm>
            <a:off x="1911350" y="3587750"/>
            <a:ext cx="10541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15782" name="Line 6"/>
          <p:cNvSpPr>
            <a:spLocks noChangeShapeType="1"/>
          </p:cNvSpPr>
          <p:nvPr/>
        </p:nvSpPr>
        <p:spPr bwMode="auto">
          <a:xfrm>
            <a:off x="2438400" y="30480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Lato" panose="020F0502020204030203" pitchFamily="34" charset="0"/>
            </a:endParaRPr>
          </a:p>
        </p:txBody>
      </p:sp>
      <p:sp>
        <p:nvSpPr>
          <p:cNvPr id="715783" name="Line 7"/>
          <p:cNvSpPr>
            <a:spLocks noChangeShapeType="1"/>
          </p:cNvSpPr>
          <p:nvPr/>
        </p:nvSpPr>
        <p:spPr bwMode="auto">
          <a:xfrm>
            <a:off x="2438400" y="42672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Lato" panose="020F0502020204030203" pitchFamily="34" charset="0"/>
            </a:endParaRPr>
          </a:p>
        </p:txBody>
      </p:sp>
      <p:sp>
        <p:nvSpPr>
          <p:cNvPr id="715784" name="Rectangle 8"/>
          <p:cNvSpPr>
            <a:spLocks noChangeArrowheads="1"/>
          </p:cNvSpPr>
          <p:nvPr/>
        </p:nvSpPr>
        <p:spPr bwMode="auto">
          <a:xfrm>
            <a:off x="2543175" y="2871788"/>
            <a:ext cx="26930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latin typeface="Lato" panose="020F0502020204030203" pitchFamily="34" charset="0"/>
              </a:rPr>
              <a:t>t</a:t>
            </a:r>
          </a:p>
        </p:txBody>
      </p:sp>
      <p:sp>
        <p:nvSpPr>
          <p:cNvPr id="715785" name="Rectangle 9"/>
          <p:cNvSpPr>
            <a:spLocks noChangeArrowheads="1"/>
          </p:cNvSpPr>
          <p:nvPr/>
        </p:nvSpPr>
        <p:spPr bwMode="auto">
          <a:xfrm>
            <a:off x="2524125" y="45481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latin typeface="Lato" panose="020F0502020204030203" pitchFamily="34" charset="0"/>
              </a:rPr>
              <a:t>t + t</a:t>
            </a:r>
          </a:p>
        </p:txBody>
      </p:sp>
      <p:sp>
        <p:nvSpPr>
          <p:cNvPr id="715786" name="Rectangle 10"/>
          <p:cNvSpPr>
            <a:spLocks noChangeArrowheads="1"/>
          </p:cNvSpPr>
          <p:nvPr/>
        </p:nvSpPr>
        <p:spPr bwMode="auto">
          <a:xfrm>
            <a:off x="5934075" y="3176588"/>
            <a:ext cx="3430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i="1">
                <a:latin typeface="Lato" panose="020F0502020204030203" pitchFamily="34" charset="0"/>
              </a:rPr>
              <a:t>f</a:t>
            </a:r>
            <a:r>
              <a:rPr lang="en-US" sz="1800" i="1" baseline="-25000">
                <a:latin typeface="Lato" panose="020F0502020204030203" pitchFamily="34" charset="0"/>
              </a:rPr>
              <a:t>1</a:t>
            </a:r>
          </a:p>
        </p:txBody>
      </p:sp>
      <p:sp>
        <p:nvSpPr>
          <p:cNvPr id="715787" name="Rectangle 11"/>
          <p:cNvSpPr>
            <a:spLocks noChangeArrowheads="1"/>
          </p:cNvSpPr>
          <p:nvPr/>
        </p:nvSpPr>
        <p:spPr bwMode="auto">
          <a:xfrm>
            <a:off x="5568950" y="3130550"/>
            <a:ext cx="10541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15788" name="Line 12"/>
          <p:cNvSpPr>
            <a:spLocks noChangeShapeType="1"/>
          </p:cNvSpPr>
          <p:nvPr/>
        </p:nvSpPr>
        <p:spPr bwMode="auto">
          <a:xfrm>
            <a:off x="6096000" y="2743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Lato" panose="020F0502020204030203" pitchFamily="34" charset="0"/>
            </a:endParaRPr>
          </a:p>
        </p:txBody>
      </p:sp>
      <p:sp>
        <p:nvSpPr>
          <p:cNvPr id="715789" name="Rectangle 13"/>
          <p:cNvSpPr>
            <a:spLocks noChangeArrowheads="1"/>
          </p:cNvSpPr>
          <p:nvPr/>
        </p:nvSpPr>
        <p:spPr bwMode="auto">
          <a:xfrm>
            <a:off x="5934075" y="4014788"/>
            <a:ext cx="3430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i="1">
                <a:latin typeface="Lato" panose="020F0502020204030203" pitchFamily="34" charset="0"/>
              </a:rPr>
              <a:t>f</a:t>
            </a:r>
            <a:r>
              <a:rPr lang="en-US" sz="1800" i="1" baseline="-25000">
                <a:latin typeface="Lato" panose="020F0502020204030203" pitchFamily="34" charset="0"/>
              </a:rPr>
              <a:t>2</a:t>
            </a:r>
          </a:p>
        </p:txBody>
      </p:sp>
      <p:sp>
        <p:nvSpPr>
          <p:cNvPr id="715790" name="Rectangle 14"/>
          <p:cNvSpPr>
            <a:spLocks noChangeArrowheads="1"/>
          </p:cNvSpPr>
          <p:nvPr/>
        </p:nvSpPr>
        <p:spPr bwMode="auto">
          <a:xfrm>
            <a:off x="5568950" y="3968750"/>
            <a:ext cx="10541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15791" name="Line 15"/>
          <p:cNvSpPr>
            <a:spLocks noChangeShapeType="1"/>
          </p:cNvSpPr>
          <p:nvPr/>
        </p:nvSpPr>
        <p:spPr bwMode="auto">
          <a:xfrm>
            <a:off x="6096000" y="35814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Lato" panose="020F0502020204030203" pitchFamily="34" charset="0"/>
            </a:endParaRPr>
          </a:p>
        </p:txBody>
      </p:sp>
      <p:sp>
        <p:nvSpPr>
          <p:cNvPr id="715792" name="Rectangle 16"/>
          <p:cNvSpPr>
            <a:spLocks noChangeArrowheads="1"/>
          </p:cNvSpPr>
          <p:nvPr/>
        </p:nvSpPr>
        <p:spPr bwMode="auto">
          <a:xfrm>
            <a:off x="5934075" y="4852988"/>
            <a:ext cx="3430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i="1">
                <a:latin typeface="Lato" panose="020F0502020204030203" pitchFamily="34" charset="0"/>
              </a:rPr>
              <a:t>f</a:t>
            </a:r>
            <a:r>
              <a:rPr lang="en-US" sz="1800" i="1" baseline="-25000">
                <a:latin typeface="Lato" panose="020F0502020204030203" pitchFamily="34" charset="0"/>
              </a:rPr>
              <a:t>3</a:t>
            </a:r>
          </a:p>
        </p:txBody>
      </p:sp>
      <p:sp>
        <p:nvSpPr>
          <p:cNvPr id="715793" name="Rectangle 17"/>
          <p:cNvSpPr>
            <a:spLocks noChangeArrowheads="1"/>
          </p:cNvSpPr>
          <p:nvPr/>
        </p:nvSpPr>
        <p:spPr bwMode="auto">
          <a:xfrm>
            <a:off x="5568950" y="4806950"/>
            <a:ext cx="10541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15794" name="Line 18"/>
          <p:cNvSpPr>
            <a:spLocks noChangeShapeType="1"/>
          </p:cNvSpPr>
          <p:nvPr/>
        </p:nvSpPr>
        <p:spPr bwMode="auto">
          <a:xfrm>
            <a:off x="6096000" y="44196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Lato" panose="020F0502020204030203" pitchFamily="34" charset="0"/>
            </a:endParaRPr>
          </a:p>
        </p:txBody>
      </p:sp>
      <p:sp>
        <p:nvSpPr>
          <p:cNvPr id="715795" name="Rectangle 19"/>
          <p:cNvSpPr>
            <a:spLocks noChangeArrowheads="1"/>
          </p:cNvSpPr>
          <p:nvPr/>
        </p:nvSpPr>
        <p:spPr bwMode="auto">
          <a:xfrm>
            <a:off x="6765925" y="2566988"/>
            <a:ext cx="257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sz="1800">
                <a:latin typeface="Lato" panose="020F0502020204030203" pitchFamily="34" charset="0"/>
              </a:rPr>
              <a:t>t</a:t>
            </a:r>
          </a:p>
        </p:txBody>
      </p:sp>
      <p:sp>
        <p:nvSpPr>
          <p:cNvPr id="715796" name="Rectangle 20"/>
          <p:cNvSpPr>
            <a:spLocks noChangeArrowheads="1"/>
          </p:cNvSpPr>
          <p:nvPr/>
        </p:nvSpPr>
        <p:spPr bwMode="auto">
          <a:xfrm>
            <a:off x="6715125" y="3557588"/>
            <a:ext cx="80150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latin typeface="Lato" panose="020F0502020204030203" pitchFamily="34" charset="0"/>
              </a:rPr>
              <a:t>t + t/3</a:t>
            </a:r>
          </a:p>
        </p:txBody>
      </p:sp>
      <p:sp>
        <p:nvSpPr>
          <p:cNvPr id="715797" name="Rectangle 21"/>
          <p:cNvSpPr>
            <a:spLocks noChangeArrowheads="1"/>
          </p:cNvSpPr>
          <p:nvPr/>
        </p:nvSpPr>
        <p:spPr bwMode="auto">
          <a:xfrm>
            <a:off x="6715125" y="4471988"/>
            <a:ext cx="93615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latin typeface="Lato" panose="020F0502020204030203" pitchFamily="34" charset="0"/>
              </a:rPr>
              <a:t>t + 2t/3</a:t>
            </a:r>
          </a:p>
        </p:txBody>
      </p:sp>
      <p:sp>
        <p:nvSpPr>
          <p:cNvPr id="715798" name="Line 22"/>
          <p:cNvSpPr>
            <a:spLocks noChangeShapeType="1"/>
          </p:cNvSpPr>
          <p:nvPr/>
        </p:nvSpPr>
        <p:spPr bwMode="auto">
          <a:xfrm>
            <a:off x="6096000" y="52578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Lato" panose="020F0502020204030203" pitchFamily="34" charset="0"/>
            </a:endParaRPr>
          </a:p>
        </p:txBody>
      </p:sp>
      <p:sp>
        <p:nvSpPr>
          <p:cNvPr id="715799" name="Rectangle 23"/>
          <p:cNvSpPr>
            <a:spLocks noChangeArrowheads="1"/>
          </p:cNvSpPr>
          <p:nvPr/>
        </p:nvSpPr>
        <p:spPr bwMode="auto">
          <a:xfrm>
            <a:off x="6715125" y="52339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latin typeface="Lato" panose="020F0502020204030203" pitchFamily="34" charset="0"/>
              </a:rPr>
              <a:t>t + t</a:t>
            </a:r>
          </a:p>
        </p:txBody>
      </p:sp>
      <p:sp>
        <p:nvSpPr>
          <p:cNvPr id="715800" name="Rectangle 24"/>
          <p:cNvSpPr>
            <a:spLocks noChangeArrowheads="1"/>
          </p:cNvSpPr>
          <p:nvPr/>
        </p:nvSpPr>
        <p:spPr bwMode="auto">
          <a:xfrm>
            <a:off x="1355725" y="5005388"/>
            <a:ext cx="27880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latin typeface="Lato" panose="020F0502020204030203" pitchFamily="34" charset="0"/>
              </a:rPr>
              <a:t>Issue op every t time units</a:t>
            </a:r>
          </a:p>
        </p:txBody>
      </p:sp>
      <p:sp>
        <p:nvSpPr>
          <p:cNvPr id="715801" name="Rectangle 25"/>
          <p:cNvSpPr>
            <a:spLocks noChangeArrowheads="1"/>
          </p:cNvSpPr>
          <p:nvPr/>
        </p:nvSpPr>
        <p:spPr bwMode="auto">
          <a:xfrm>
            <a:off x="4556125" y="5767388"/>
            <a:ext cx="3958392"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800">
                <a:latin typeface="Lato" panose="020F0502020204030203" pitchFamily="34" charset="0"/>
              </a:rPr>
              <a:t>Issue op every t/3 time units</a:t>
            </a:r>
          </a:p>
          <a:p>
            <a:pPr algn="l"/>
            <a:r>
              <a:rPr lang="en-US" sz="1800">
                <a:latin typeface="Lato" panose="020F0502020204030203" pitchFamily="34" charset="0"/>
              </a:rPr>
              <a:t>(may be slightly more than t/3-- why?)</a:t>
            </a:r>
          </a:p>
        </p:txBody>
      </p:sp>
    </p:spTree>
    <p:extLst>
      <p:ext uri="{BB962C8B-B14F-4D97-AF65-F5344CB8AC3E}">
        <p14:creationId xmlns:p14="http://schemas.microsoft.com/office/powerpoint/2010/main" val="4325479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F88F-D346-8E48-B20E-4B00FE317179}"/>
              </a:ext>
            </a:extLst>
          </p:cNvPr>
          <p:cNvSpPr>
            <a:spLocks noGrp="1"/>
          </p:cNvSpPr>
          <p:nvPr>
            <p:ph type="title"/>
          </p:nvPr>
        </p:nvSpPr>
        <p:spPr/>
        <p:txBody>
          <a:bodyPr/>
          <a:lstStyle/>
          <a:p>
            <a:r>
              <a:rPr lang="en-US" dirty="0"/>
              <a:t>Survey #1 Results – “Tell us about yourself!”</a:t>
            </a:r>
          </a:p>
        </p:txBody>
      </p:sp>
      <p:sp>
        <p:nvSpPr>
          <p:cNvPr id="4" name="Slide Number Placeholder 3">
            <a:extLst>
              <a:ext uri="{FF2B5EF4-FFF2-40B4-BE49-F238E27FC236}">
                <a16:creationId xmlns:a16="http://schemas.microsoft.com/office/drawing/2014/main" id="{D6BCFF6A-AAA7-274F-B814-B31058D30FDD}"/>
              </a:ext>
            </a:extLst>
          </p:cNvPr>
          <p:cNvSpPr>
            <a:spLocks noGrp="1"/>
          </p:cNvSpPr>
          <p:nvPr>
            <p:ph type="sldNum" idx="12"/>
          </p:nvPr>
        </p:nvSpPr>
        <p:spPr/>
        <p:txBody>
          <a:bodyPr/>
          <a:lstStyle/>
          <a:p>
            <a:fld id="{9298A09C-1584-4E46-935C-492AB14C1C1B}"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36FADC7A-0891-F547-944E-3D8666F0CD62}"/>
              </a:ext>
            </a:extLst>
          </p:cNvPr>
          <p:cNvSpPr>
            <a:spLocks noGrp="1"/>
          </p:cNvSpPr>
          <p:nvPr>
            <p:ph type="ftr" idx="3"/>
          </p:nvPr>
        </p:nvSpPr>
        <p:spPr/>
        <p:txBody>
          <a:bodyPr/>
          <a:lstStyle/>
          <a:p>
            <a:r>
              <a:rPr lang="en-US" altLang="en-US"/>
              <a:t>© Derek Chiou &amp; Mattan Erez &amp; Dam Sunwoo</a:t>
            </a:r>
            <a:endParaRPr lang="en-US" altLang="en-US" dirty="0"/>
          </a:p>
        </p:txBody>
      </p:sp>
      <p:graphicFrame>
        <p:nvGraphicFramePr>
          <p:cNvPr id="6" name="Chart 5">
            <a:extLst>
              <a:ext uri="{FF2B5EF4-FFF2-40B4-BE49-F238E27FC236}">
                <a16:creationId xmlns:a16="http://schemas.microsoft.com/office/drawing/2014/main" id="{7A7031E5-E0A8-BC43-A868-AC1AC1B88B31}"/>
              </a:ext>
            </a:extLst>
          </p:cNvPr>
          <p:cNvGraphicFramePr>
            <a:graphicFrameLocks/>
          </p:cNvGraphicFramePr>
          <p:nvPr>
            <p:extLst>
              <p:ext uri="{D42A27DB-BD31-4B8C-83A1-F6EECF244321}">
                <p14:modId xmlns:p14="http://schemas.microsoft.com/office/powerpoint/2010/main" val="2137764522"/>
              </p:ext>
            </p:extLst>
          </p:nvPr>
        </p:nvGraphicFramePr>
        <p:xfrm>
          <a:off x="472440" y="1204913"/>
          <a:ext cx="4004207" cy="2590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38BCDB2-98A3-6C46-96AB-0DB5B84DEFD9}"/>
              </a:ext>
            </a:extLst>
          </p:cNvPr>
          <p:cNvGraphicFramePr>
            <a:graphicFrameLocks/>
          </p:cNvGraphicFramePr>
          <p:nvPr>
            <p:extLst>
              <p:ext uri="{D42A27DB-BD31-4B8C-83A1-F6EECF244321}">
                <p14:modId xmlns:p14="http://schemas.microsoft.com/office/powerpoint/2010/main" val="3621324412"/>
              </p:ext>
            </p:extLst>
          </p:nvPr>
        </p:nvGraphicFramePr>
        <p:xfrm>
          <a:off x="4280484" y="1122046"/>
          <a:ext cx="48768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4507DA1-4871-264F-8E77-F3A3CDD23323}"/>
              </a:ext>
            </a:extLst>
          </p:cNvPr>
          <p:cNvGraphicFramePr>
            <a:graphicFrameLocks/>
          </p:cNvGraphicFramePr>
          <p:nvPr>
            <p:extLst>
              <p:ext uri="{D42A27DB-BD31-4B8C-83A1-F6EECF244321}">
                <p14:modId xmlns:p14="http://schemas.microsoft.com/office/powerpoint/2010/main" val="1730005873"/>
              </p:ext>
            </p:extLst>
          </p:nvPr>
        </p:nvGraphicFramePr>
        <p:xfrm>
          <a:off x="228600" y="38862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F545FD7F-AA00-4C4C-8DF4-BA51D49DAC4A}"/>
              </a:ext>
            </a:extLst>
          </p:cNvPr>
          <p:cNvGraphicFramePr>
            <a:graphicFrameLocks/>
          </p:cNvGraphicFramePr>
          <p:nvPr>
            <p:extLst>
              <p:ext uri="{D42A27DB-BD31-4B8C-83A1-F6EECF244321}">
                <p14:modId xmlns:p14="http://schemas.microsoft.com/office/powerpoint/2010/main" val="1908435582"/>
              </p:ext>
            </p:extLst>
          </p:nvPr>
        </p:nvGraphicFramePr>
        <p:xfrm>
          <a:off x="4476647" y="3886200"/>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02520A09-B662-E949-BD4D-7D0FC8F49395}"/>
              </a:ext>
            </a:extLst>
          </p:cNvPr>
          <p:cNvSpPr txBox="1"/>
          <p:nvPr/>
        </p:nvSpPr>
        <p:spPr>
          <a:xfrm>
            <a:off x="7608411" y="1117163"/>
            <a:ext cx="1417376" cy="307777"/>
          </a:xfrm>
          <a:prstGeom prst="rect">
            <a:avLst/>
          </a:prstGeom>
          <a:noFill/>
        </p:spPr>
        <p:txBody>
          <a:bodyPr wrap="none" rtlCol="0">
            <a:spAutoFit/>
          </a:bodyPr>
          <a:lstStyle/>
          <a:p>
            <a:r>
              <a:rPr lang="en-US" sz="1400" dirty="0"/>
              <a:t>31 respondents</a:t>
            </a:r>
          </a:p>
        </p:txBody>
      </p:sp>
    </p:spTree>
    <p:extLst>
      <p:ext uri="{BB962C8B-B14F-4D97-AF65-F5344CB8AC3E}">
        <p14:creationId xmlns:p14="http://schemas.microsoft.com/office/powerpoint/2010/main" val="166651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Ideal Conditions for Pipelining</a:t>
            </a:r>
          </a:p>
        </p:txBody>
      </p:sp>
      <p:sp>
        <p:nvSpPr>
          <p:cNvPr id="717827"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Each operation requires same number of sub-functions</a:t>
            </a:r>
          </a:p>
          <a:p>
            <a:r>
              <a:rPr lang="en-US"/>
              <a:t>Each sub-function computable in same amount of time</a:t>
            </a:r>
          </a:p>
          <a:p>
            <a:r>
              <a:rPr lang="en-US"/>
              <a:t>Evaluation of function independent of previous output</a:t>
            </a:r>
          </a:p>
        </p:txBody>
      </p:sp>
      <p:sp>
        <p:nvSpPr>
          <p:cNvPr id="6" name="Slide Number Placeholder 5"/>
          <p:cNvSpPr>
            <a:spLocks noGrp="1"/>
          </p:cNvSpPr>
          <p:nvPr>
            <p:ph type="sldNum" idx="12"/>
          </p:nvPr>
        </p:nvSpPr>
        <p:spPr/>
        <p:txBody>
          <a:bodyPr/>
          <a:lstStyle/>
          <a:p>
            <a:fld id="{9DD7A4A8-6DAC-4C61-AE14-E823878D60E6}" type="slidenum">
              <a:rPr lang="en-US" altLang="en-US"/>
              <a:pPr/>
              <a:t>30</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Tree>
    <p:extLst>
      <p:ext uri="{BB962C8B-B14F-4D97-AF65-F5344CB8AC3E}">
        <p14:creationId xmlns:p14="http://schemas.microsoft.com/office/powerpoint/2010/main" val="29748213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dirty="0"/>
              <a:t>Combinational Circuit</a:t>
            </a:r>
          </a:p>
        </p:txBody>
      </p:sp>
      <p:sp>
        <p:nvSpPr>
          <p:cNvPr id="117" name="Slide Number Placeholder 5"/>
          <p:cNvSpPr>
            <a:spLocks noGrp="1"/>
          </p:cNvSpPr>
          <p:nvPr>
            <p:ph type="sldNum" idx="12"/>
          </p:nvPr>
        </p:nvSpPr>
        <p:spPr/>
        <p:txBody>
          <a:bodyPr/>
          <a:lstStyle/>
          <a:p>
            <a:fld id="{C7843A8C-C5B0-444E-91D9-C2FB3242B29D}" type="slidenum">
              <a:rPr lang="en-US" altLang="en-US"/>
              <a:pPr/>
              <a:t>31</a:t>
            </a:fld>
            <a:endParaRPr lang="en-US" altLang="en-US"/>
          </a:p>
        </p:txBody>
      </p:sp>
      <p:sp>
        <p:nvSpPr>
          <p:cNvPr id="116"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754691" name="Rectangle 3"/>
          <p:cNvSpPr>
            <a:spLocks noChangeArrowheads="1"/>
          </p:cNvSpPr>
          <p:nvPr/>
        </p:nvSpPr>
        <p:spPr bwMode="auto">
          <a:xfrm>
            <a:off x="2497138" y="1711325"/>
            <a:ext cx="992187" cy="7921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A</a:t>
            </a:r>
          </a:p>
          <a:p>
            <a:r>
              <a:rPr lang="en-US">
                <a:latin typeface="Lato" panose="020F0502020204030203" pitchFamily="34" charset="0"/>
              </a:rPr>
              <a:t>1ns</a:t>
            </a:r>
          </a:p>
        </p:txBody>
      </p:sp>
      <p:sp>
        <p:nvSpPr>
          <p:cNvPr id="754692" name="Rectangle 4"/>
          <p:cNvSpPr>
            <a:spLocks noChangeArrowheads="1"/>
          </p:cNvSpPr>
          <p:nvPr/>
        </p:nvSpPr>
        <p:spPr bwMode="auto">
          <a:xfrm>
            <a:off x="2497138" y="3208338"/>
            <a:ext cx="992187" cy="7921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B</a:t>
            </a:r>
          </a:p>
          <a:p>
            <a:r>
              <a:rPr lang="en-US">
                <a:latin typeface="Lato" panose="020F0502020204030203" pitchFamily="34" charset="0"/>
              </a:rPr>
              <a:t>2ns</a:t>
            </a:r>
          </a:p>
        </p:txBody>
      </p:sp>
      <p:sp>
        <p:nvSpPr>
          <p:cNvPr id="754693" name="Rectangle 5"/>
          <p:cNvSpPr>
            <a:spLocks noChangeArrowheads="1"/>
          </p:cNvSpPr>
          <p:nvPr/>
        </p:nvSpPr>
        <p:spPr bwMode="auto">
          <a:xfrm>
            <a:off x="4324350" y="2416175"/>
            <a:ext cx="992188" cy="7921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C</a:t>
            </a:r>
          </a:p>
          <a:p>
            <a:r>
              <a:rPr lang="en-US">
                <a:latin typeface="Lato" panose="020F0502020204030203" pitchFamily="34" charset="0"/>
              </a:rPr>
              <a:t>3ns</a:t>
            </a:r>
          </a:p>
        </p:txBody>
      </p:sp>
      <p:cxnSp>
        <p:nvCxnSpPr>
          <p:cNvPr id="754694" name="AutoShape 6"/>
          <p:cNvCxnSpPr>
            <a:cxnSpLocks noChangeShapeType="1"/>
            <a:endCxn id="754691" idx="1"/>
          </p:cNvCxnSpPr>
          <p:nvPr/>
        </p:nvCxnSpPr>
        <p:spPr bwMode="auto">
          <a:xfrm flipV="1">
            <a:off x="1466850" y="2108200"/>
            <a:ext cx="1030288" cy="704850"/>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4695" name="AutoShape 7"/>
          <p:cNvCxnSpPr>
            <a:cxnSpLocks noChangeShapeType="1"/>
          </p:cNvCxnSpPr>
          <p:nvPr/>
        </p:nvCxnSpPr>
        <p:spPr bwMode="auto">
          <a:xfrm>
            <a:off x="1466850" y="2813050"/>
            <a:ext cx="1030288" cy="792163"/>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4696" name="AutoShape 8"/>
          <p:cNvCxnSpPr>
            <a:cxnSpLocks noChangeShapeType="1"/>
            <a:stCxn id="754691" idx="3"/>
          </p:cNvCxnSpPr>
          <p:nvPr/>
        </p:nvCxnSpPr>
        <p:spPr bwMode="auto">
          <a:xfrm>
            <a:off x="3489325" y="2108200"/>
            <a:ext cx="835025" cy="511175"/>
          </a:xfrm>
          <a:prstGeom prst="bentConnector3">
            <a:avLst>
              <a:gd name="adj1" fmla="val 4981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4697" name="AutoShape 9"/>
          <p:cNvCxnSpPr>
            <a:cxnSpLocks noChangeShapeType="1"/>
          </p:cNvCxnSpPr>
          <p:nvPr/>
        </p:nvCxnSpPr>
        <p:spPr bwMode="auto">
          <a:xfrm flipV="1">
            <a:off x="3489325" y="3032125"/>
            <a:ext cx="835025" cy="679450"/>
          </a:xfrm>
          <a:prstGeom prst="bentConnector3">
            <a:avLst>
              <a:gd name="adj1" fmla="val 4981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4698" name="AutoShape 10"/>
          <p:cNvCxnSpPr>
            <a:cxnSpLocks noChangeShapeType="1"/>
            <a:stCxn id="754693" idx="3"/>
          </p:cNvCxnSpPr>
          <p:nvPr/>
        </p:nvCxnSpPr>
        <p:spPr bwMode="auto">
          <a:xfrm>
            <a:off x="5316538" y="2813050"/>
            <a:ext cx="444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4699" name="Text Box 11"/>
          <p:cNvSpPr txBox="1">
            <a:spLocks noChangeArrowheads="1"/>
          </p:cNvSpPr>
          <p:nvPr/>
        </p:nvSpPr>
        <p:spPr bwMode="auto">
          <a:xfrm>
            <a:off x="1079500" y="25844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X</a:t>
            </a:r>
          </a:p>
        </p:txBody>
      </p:sp>
      <p:sp>
        <p:nvSpPr>
          <p:cNvPr id="754700" name="Text Box 12"/>
          <p:cNvSpPr txBox="1">
            <a:spLocks noChangeArrowheads="1"/>
          </p:cNvSpPr>
          <p:nvPr/>
        </p:nvSpPr>
        <p:spPr bwMode="auto">
          <a:xfrm>
            <a:off x="5761038" y="2584450"/>
            <a:ext cx="7425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F(X)</a:t>
            </a:r>
          </a:p>
        </p:txBody>
      </p:sp>
      <p:sp>
        <p:nvSpPr>
          <p:cNvPr id="754701" name="Text Box 13"/>
          <p:cNvSpPr txBox="1">
            <a:spLocks noChangeArrowheads="1"/>
          </p:cNvSpPr>
          <p:nvPr/>
        </p:nvSpPr>
        <p:spPr bwMode="auto">
          <a:xfrm>
            <a:off x="4840288" y="3762375"/>
            <a:ext cx="36439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atin typeface="Lato" panose="020F0502020204030203" pitchFamily="34" charset="0"/>
              </a:rPr>
              <a:t>Latency = ?</a:t>
            </a:r>
          </a:p>
          <a:p>
            <a:pPr algn="l"/>
            <a:r>
              <a:rPr lang="en-US">
                <a:latin typeface="Lato" panose="020F0502020204030203" pitchFamily="34" charset="0"/>
              </a:rPr>
              <a:t>Throughput = ?</a:t>
            </a:r>
          </a:p>
          <a:p>
            <a:pPr algn="l"/>
            <a:endParaRPr lang="en-US">
              <a:latin typeface="Lato" panose="020F0502020204030203" pitchFamily="34" charset="0"/>
            </a:endParaRPr>
          </a:p>
          <a:p>
            <a:pPr algn="l"/>
            <a:r>
              <a:rPr lang="en-US">
                <a:latin typeface="Lato" panose="020F0502020204030203" pitchFamily="34" charset="0"/>
              </a:rPr>
              <a:t>Can we be more efficient?</a:t>
            </a:r>
          </a:p>
        </p:txBody>
      </p:sp>
      <p:sp>
        <p:nvSpPr>
          <p:cNvPr id="754702" name="Line 14"/>
          <p:cNvSpPr>
            <a:spLocks noChangeShapeType="1"/>
          </p:cNvSpPr>
          <p:nvPr/>
        </p:nvSpPr>
        <p:spPr bwMode="auto">
          <a:xfrm>
            <a:off x="14446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03" name="Line 15"/>
          <p:cNvSpPr>
            <a:spLocks noChangeShapeType="1"/>
          </p:cNvSpPr>
          <p:nvPr/>
        </p:nvSpPr>
        <p:spPr bwMode="auto">
          <a:xfrm>
            <a:off x="17367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04" name="Line 16"/>
          <p:cNvSpPr>
            <a:spLocks noChangeShapeType="1"/>
          </p:cNvSpPr>
          <p:nvPr/>
        </p:nvSpPr>
        <p:spPr bwMode="auto">
          <a:xfrm>
            <a:off x="20288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05" name="Line 17"/>
          <p:cNvSpPr>
            <a:spLocks noChangeShapeType="1"/>
          </p:cNvSpPr>
          <p:nvPr/>
        </p:nvSpPr>
        <p:spPr bwMode="auto">
          <a:xfrm>
            <a:off x="23209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06" name="Line 18"/>
          <p:cNvSpPr>
            <a:spLocks noChangeShapeType="1"/>
          </p:cNvSpPr>
          <p:nvPr/>
        </p:nvSpPr>
        <p:spPr bwMode="auto">
          <a:xfrm>
            <a:off x="26130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07" name="Line 19"/>
          <p:cNvSpPr>
            <a:spLocks noChangeShapeType="1"/>
          </p:cNvSpPr>
          <p:nvPr/>
        </p:nvSpPr>
        <p:spPr bwMode="auto">
          <a:xfrm>
            <a:off x="29051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08" name="Line 20"/>
          <p:cNvSpPr>
            <a:spLocks noChangeShapeType="1"/>
          </p:cNvSpPr>
          <p:nvPr/>
        </p:nvSpPr>
        <p:spPr bwMode="auto">
          <a:xfrm>
            <a:off x="31972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09" name="Line 21"/>
          <p:cNvSpPr>
            <a:spLocks noChangeShapeType="1"/>
          </p:cNvSpPr>
          <p:nvPr/>
        </p:nvSpPr>
        <p:spPr bwMode="auto">
          <a:xfrm>
            <a:off x="34893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0" name="Line 22"/>
          <p:cNvSpPr>
            <a:spLocks noChangeShapeType="1"/>
          </p:cNvSpPr>
          <p:nvPr/>
        </p:nvSpPr>
        <p:spPr bwMode="auto">
          <a:xfrm>
            <a:off x="37814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1" name="Line 23"/>
          <p:cNvSpPr>
            <a:spLocks noChangeShapeType="1"/>
          </p:cNvSpPr>
          <p:nvPr/>
        </p:nvSpPr>
        <p:spPr bwMode="auto">
          <a:xfrm>
            <a:off x="4073525" y="4338638"/>
            <a:ext cx="0" cy="1912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2" name="Line 24"/>
          <p:cNvSpPr>
            <a:spLocks noChangeShapeType="1"/>
          </p:cNvSpPr>
          <p:nvPr/>
        </p:nvSpPr>
        <p:spPr bwMode="auto">
          <a:xfrm flipV="1">
            <a:off x="1349375" y="45529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3" name="Line 25"/>
          <p:cNvSpPr>
            <a:spLocks noChangeShapeType="1"/>
          </p:cNvSpPr>
          <p:nvPr/>
        </p:nvSpPr>
        <p:spPr bwMode="auto">
          <a:xfrm>
            <a:off x="1444625" y="4552950"/>
            <a:ext cx="2628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4" name="Line 26"/>
          <p:cNvSpPr>
            <a:spLocks noChangeShapeType="1"/>
          </p:cNvSpPr>
          <p:nvPr/>
        </p:nvSpPr>
        <p:spPr bwMode="auto">
          <a:xfrm>
            <a:off x="1349375" y="46767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5" name="Line 27"/>
          <p:cNvSpPr>
            <a:spLocks noChangeShapeType="1"/>
          </p:cNvSpPr>
          <p:nvPr/>
        </p:nvSpPr>
        <p:spPr bwMode="auto">
          <a:xfrm flipV="1">
            <a:off x="1444625" y="4800600"/>
            <a:ext cx="2628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6" name="Line 28"/>
          <p:cNvSpPr>
            <a:spLocks noChangeShapeType="1"/>
          </p:cNvSpPr>
          <p:nvPr/>
        </p:nvSpPr>
        <p:spPr bwMode="auto">
          <a:xfrm flipH="1" flipV="1">
            <a:off x="1254125" y="45529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7" name="Line 29"/>
          <p:cNvSpPr>
            <a:spLocks noChangeShapeType="1"/>
          </p:cNvSpPr>
          <p:nvPr/>
        </p:nvSpPr>
        <p:spPr bwMode="auto">
          <a:xfrm flipH="1">
            <a:off x="1254125" y="46767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8" name="Line 30"/>
          <p:cNvSpPr>
            <a:spLocks noChangeShapeType="1"/>
          </p:cNvSpPr>
          <p:nvPr/>
        </p:nvSpPr>
        <p:spPr bwMode="auto">
          <a:xfrm flipV="1">
            <a:off x="1641475" y="49530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19" name="Line 31"/>
          <p:cNvSpPr>
            <a:spLocks noChangeShapeType="1"/>
          </p:cNvSpPr>
          <p:nvPr/>
        </p:nvSpPr>
        <p:spPr bwMode="auto">
          <a:xfrm>
            <a:off x="1736725" y="4953000"/>
            <a:ext cx="233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0" name="Line 32"/>
          <p:cNvSpPr>
            <a:spLocks noChangeShapeType="1"/>
          </p:cNvSpPr>
          <p:nvPr/>
        </p:nvSpPr>
        <p:spPr bwMode="auto">
          <a:xfrm>
            <a:off x="1641475" y="50768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1" name="Line 33"/>
          <p:cNvSpPr>
            <a:spLocks noChangeShapeType="1"/>
          </p:cNvSpPr>
          <p:nvPr/>
        </p:nvSpPr>
        <p:spPr bwMode="auto">
          <a:xfrm flipV="1">
            <a:off x="1736725" y="5200650"/>
            <a:ext cx="233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2" name="Line 34"/>
          <p:cNvSpPr>
            <a:spLocks noChangeShapeType="1"/>
          </p:cNvSpPr>
          <p:nvPr/>
        </p:nvSpPr>
        <p:spPr bwMode="auto">
          <a:xfrm flipH="1" flipV="1">
            <a:off x="1546225" y="49530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3" name="Line 35"/>
          <p:cNvSpPr>
            <a:spLocks noChangeShapeType="1"/>
          </p:cNvSpPr>
          <p:nvPr/>
        </p:nvSpPr>
        <p:spPr bwMode="auto">
          <a:xfrm flipH="1">
            <a:off x="1546225" y="50768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4" name="Line 36"/>
          <p:cNvSpPr>
            <a:spLocks noChangeShapeType="1"/>
          </p:cNvSpPr>
          <p:nvPr/>
        </p:nvSpPr>
        <p:spPr bwMode="auto">
          <a:xfrm flipV="1">
            <a:off x="1933575"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5" name="Line 37"/>
          <p:cNvSpPr>
            <a:spLocks noChangeShapeType="1"/>
          </p:cNvSpPr>
          <p:nvPr/>
        </p:nvSpPr>
        <p:spPr bwMode="auto">
          <a:xfrm>
            <a:off x="2028825" y="5353050"/>
            <a:ext cx="2044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6" name="Line 38"/>
          <p:cNvSpPr>
            <a:spLocks noChangeShapeType="1"/>
          </p:cNvSpPr>
          <p:nvPr/>
        </p:nvSpPr>
        <p:spPr bwMode="auto">
          <a:xfrm>
            <a:off x="1933575"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7" name="Line 39"/>
          <p:cNvSpPr>
            <a:spLocks noChangeShapeType="1"/>
          </p:cNvSpPr>
          <p:nvPr/>
        </p:nvSpPr>
        <p:spPr bwMode="auto">
          <a:xfrm flipV="1">
            <a:off x="2028825" y="5600700"/>
            <a:ext cx="2044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8" name="Line 40"/>
          <p:cNvSpPr>
            <a:spLocks noChangeShapeType="1"/>
          </p:cNvSpPr>
          <p:nvPr/>
        </p:nvSpPr>
        <p:spPr bwMode="auto">
          <a:xfrm flipH="1" flipV="1">
            <a:off x="1838325"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29" name="Line 41"/>
          <p:cNvSpPr>
            <a:spLocks noChangeShapeType="1"/>
          </p:cNvSpPr>
          <p:nvPr/>
        </p:nvSpPr>
        <p:spPr bwMode="auto">
          <a:xfrm flipH="1">
            <a:off x="1838325"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0" name="Line 42"/>
          <p:cNvSpPr>
            <a:spLocks noChangeShapeType="1"/>
          </p:cNvSpPr>
          <p:nvPr/>
        </p:nvSpPr>
        <p:spPr bwMode="auto">
          <a:xfrm flipV="1">
            <a:off x="280987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1" name="Line 43"/>
          <p:cNvSpPr>
            <a:spLocks noChangeShapeType="1"/>
          </p:cNvSpPr>
          <p:nvPr/>
        </p:nvSpPr>
        <p:spPr bwMode="auto">
          <a:xfrm>
            <a:off x="2905125" y="5753100"/>
            <a:ext cx="116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2" name="Line 44"/>
          <p:cNvSpPr>
            <a:spLocks noChangeShapeType="1"/>
          </p:cNvSpPr>
          <p:nvPr/>
        </p:nvSpPr>
        <p:spPr bwMode="auto">
          <a:xfrm>
            <a:off x="280987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3" name="Line 45"/>
          <p:cNvSpPr>
            <a:spLocks noChangeShapeType="1"/>
          </p:cNvSpPr>
          <p:nvPr/>
        </p:nvSpPr>
        <p:spPr bwMode="auto">
          <a:xfrm flipV="1">
            <a:off x="2905125" y="6000750"/>
            <a:ext cx="116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4" name="Line 46"/>
          <p:cNvSpPr>
            <a:spLocks noChangeShapeType="1"/>
          </p:cNvSpPr>
          <p:nvPr/>
        </p:nvSpPr>
        <p:spPr bwMode="auto">
          <a:xfrm flipH="1" flipV="1">
            <a:off x="271462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5" name="Line 47"/>
          <p:cNvSpPr>
            <a:spLocks noChangeShapeType="1"/>
          </p:cNvSpPr>
          <p:nvPr/>
        </p:nvSpPr>
        <p:spPr bwMode="auto">
          <a:xfrm flipH="1">
            <a:off x="271462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6" name="Line 48"/>
          <p:cNvSpPr>
            <a:spLocks noChangeShapeType="1"/>
          </p:cNvSpPr>
          <p:nvPr/>
        </p:nvSpPr>
        <p:spPr bwMode="auto">
          <a:xfrm flipV="1">
            <a:off x="1450975" y="49530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7" name="Line 49"/>
          <p:cNvSpPr>
            <a:spLocks noChangeShapeType="1"/>
          </p:cNvSpPr>
          <p:nvPr/>
        </p:nvSpPr>
        <p:spPr bwMode="auto">
          <a:xfrm>
            <a:off x="1450975" y="50768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8" name="Line 50"/>
          <p:cNvSpPr>
            <a:spLocks noChangeShapeType="1"/>
          </p:cNvSpPr>
          <p:nvPr/>
        </p:nvSpPr>
        <p:spPr bwMode="auto">
          <a:xfrm flipH="1" flipV="1">
            <a:off x="1355725" y="49530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39" name="Line 51"/>
          <p:cNvSpPr>
            <a:spLocks noChangeShapeType="1"/>
          </p:cNvSpPr>
          <p:nvPr/>
        </p:nvSpPr>
        <p:spPr bwMode="auto">
          <a:xfrm flipH="1">
            <a:off x="1355725" y="50768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0" name="Line 52"/>
          <p:cNvSpPr>
            <a:spLocks noChangeShapeType="1"/>
          </p:cNvSpPr>
          <p:nvPr/>
        </p:nvSpPr>
        <p:spPr bwMode="auto">
          <a:xfrm flipV="1">
            <a:off x="1260475" y="49530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1" name="Line 53"/>
          <p:cNvSpPr>
            <a:spLocks noChangeShapeType="1"/>
          </p:cNvSpPr>
          <p:nvPr/>
        </p:nvSpPr>
        <p:spPr bwMode="auto">
          <a:xfrm>
            <a:off x="1260475" y="50768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2" name="Line 54"/>
          <p:cNvSpPr>
            <a:spLocks noChangeShapeType="1"/>
          </p:cNvSpPr>
          <p:nvPr/>
        </p:nvSpPr>
        <p:spPr bwMode="auto">
          <a:xfrm flipH="1" flipV="1">
            <a:off x="1165225" y="49530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3" name="Line 55"/>
          <p:cNvSpPr>
            <a:spLocks noChangeShapeType="1"/>
          </p:cNvSpPr>
          <p:nvPr/>
        </p:nvSpPr>
        <p:spPr bwMode="auto">
          <a:xfrm flipH="1">
            <a:off x="1165225" y="50768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4" name="Line 56"/>
          <p:cNvSpPr>
            <a:spLocks noChangeShapeType="1"/>
          </p:cNvSpPr>
          <p:nvPr/>
        </p:nvSpPr>
        <p:spPr bwMode="auto">
          <a:xfrm flipV="1">
            <a:off x="1746250"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5" name="Line 57"/>
          <p:cNvSpPr>
            <a:spLocks noChangeShapeType="1"/>
          </p:cNvSpPr>
          <p:nvPr/>
        </p:nvSpPr>
        <p:spPr bwMode="auto">
          <a:xfrm>
            <a:off x="1746250"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6" name="Line 58"/>
          <p:cNvSpPr>
            <a:spLocks noChangeShapeType="1"/>
          </p:cNvSpPr>
          <p:nvPr/>
        </p:nvSpPr>
        <p:spPr bwMode="auto">
          <a:xfrm flipH="1" flipV="1">
            <a:off x="1651000"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7" name="Line 59"/>
          <p:cNvSpPr>
            <a:spLocks noChangeShapeType="1"/>
          </p:cNvSpPr>
          <p:nvPr/>
        </p:nvSpPr>
        <p:spPr bwMode="auto">
          <a:xfrm flipH="1">
            <a:off x="1651000"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8" name="Line 60"/>
          <p:cNvSpPr>
            <a:spLocks noChangeShapeType="1"/>
          </p:cNvSpPr>
          <p:nvPr/>
        </p:nvSpPr>
        <p:spPr bwMode="auto">
          <a:xfrm flipV="1">
            <a:off x="1555750"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49" name="Line 61"/>
          <p:cNvSpPr>
            <a:spLocks noChangeShapeType="1"/>
          </p:cNvSpPr>
          <p:nvPr/>
        </p:nvSpPr>
        <p:spPr bwMode="auto">
          <a:xfrm>
            <a:off x="1555750"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0" name="Line 62"/>
          <p:cNvSpPr>
            <a:spLocks noChangeShapeType="1"/>
          </p:cNvSpPr>
          <p:nvPr/>
        </p:nvSpPr>
        <p:spPr bwMode="auto">
          <a:xfrm flipH="1" flipV="1">
            <a:off x="1460500"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1" name="Line 63"/>
          <p:cNvSpPr>
            <a:spLocks noChangeShapeType="1"/>
          </p:cNvSpPr>
          <p:nvPr/>
        </p:nvSpPr>
        <p:spPr bwMode="auto">
          <a:xfrm flipH="1">
            <a:off x="1460500"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2" name="Line 64"/>
          <p:cNvSpPr>
            <a:spLocks noChangeShapeType="1"/>
          </p:cNvSpPr>
          <p:nvPr/>
        </p:nvSpPr>
        <p:spPr bwMode="auto">
          <a:xfrm flipV="1">
            <a:off x="1365250"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3" name="Line 65"/>
          <p:cNvSpPr>
            <a:spLocks noChangeShapeType="1"/>
          </p:cNvSpPr>
          <p:nvPr/>
        </p:nvSpPr>
        <p:spPr bwMode="auto">
          <a:xfrm>
            <a:off x="1365250"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4" name="Line 66"/>
          <p:cNvSpPr>
            <a:spLocks noChangeShapeType="1"/>
          </p:cNvSpPr>
          <p:nvPr/>
        </p:nvSpPr>
        <p:spPr bwMode="auto">
          <a:xfrm flipH="1" flipV="1">
            <a:off x="1270000"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5" name="Line 67"/>
          <p:cNvSpPr>
            <a:spLocks noChangeShapeType="1"/>
          </p:cNvSpPr>
          <p:nvPr/>
        </p:nvSpPr>
        <p:spPr bwMode="auto">
          <a:xfrm flipH="1">
            <a:off x="1270000"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6" name="Line 68"/>
          <p:cNvSpPr>
            <a:spLocks noChangeShapeType="1"/>
          </p:cNvSpPr>
          <p:nvPr/>
        </p:nvSpPr>
        <p:spPr bwMode="auto">
          <a:xfrm flipV="1">
            <a:off x="261302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7" name="Line 69"/>
          <p:cNvSpPr>
            <a:spLocks noChangeShapeType="1"/>
          </p:cNvSpPr>
          <p:nvPr/>
        </p:nvSpPr>
        <p:spPr bwMode="auto">
          <a:xfrm>
            <a:off x="261302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8" name="Line 70"/>
          <p:cNvSpPr>
            <a:spLocks noChangeShapeType="1"/>
          </p:cNvSpPr>
          <p:nvPr/>
        </p:nvSpPr>
        <p:spPr bwMode="auto">
          <a:xfrm flipH="1" flipV="1">
            <a:off x="251777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59" name="Line 71"/>
          <p:cNvSpPr>
            <a:spLocks noChangeShapeType="1"/>
          </p:cNvSpPr>
          <p:nvPr/>
        </p:nvSpPr>
        <p:spPr bwMode="auto">
          <a:xfrm flipH="1">
            <a:off x="251777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0" name="Line 72"/>
          <p:cNvSpPr>
            <a:spLocks noChangeShapeType="1"/>
          </p:cNvSpPr>
          <p:nvPr/>
        </p:nvSpPr>
        <p:spPr bwMode="auto">
          <a:xfrm flipV="1">
            <a:off x="242570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1" name="Line 73"/>
          <p:cNvSpPr>
            <a:spLocks noChangeShapeType="1"/>
          </p:cNvSpPr>
          <p:nvPr/>
        </p:nvSpPr>
        <p:spPr bwMode="auto">
          <a:xfrm>
            <a:off x="242570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2" name="Line 74"/>
          <p:cNvSpPr>
            <a:spLocks noChangeShapeType="1"/>
          </p:cNvSpPr>
          <p:nvPr/>
        </p:nvSpPr>
        <p:spPr bwMode="auto">
          <a:xfrm flipH="1" flipV="1">
            <a:off x="233045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3" name="Line 75"/>
          <p:cNvSpPr>
            <a:spLocks noChangeShapeType="1"/>
          </p:cNvSpPr>
          <p:nvPr/>
        </p:nvSpPr>
        <p:spPr bwMode="auto">
          <a:xfrm flipH="1">
            <a:off x="233045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4" name="Line 76"/>
          <p:cNvSpPr>
            <a:spLocks noChangeShapeType="1"/>
          </p:cNvSpPr>
          <p:nvPr/>
        </p:nvSpPr>
        <p:spPr bwMode="auto">
          <a:xfrm flipV="1">
            <a:off x="223520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5" name="Line 77"/>
          <p:cNvSpPr>
            <a:spLocks noChangeShapeType="1"/>
          </p:cNvSpPr>
          <p:nvPr/>
        </p:nvSpPr>
        <p:spPr bwMode="auto">
          <a:xfrm>
            <a:off x="223520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6" name="Line 78"/>
          <p:cNvSpPr>
            <a:spLocks noChangeShapeType="1"/>
          </p:cNvSpPr>
          <p:nvPr/>
        </p:nvSpPr>
        <p:spPr bwMode="auto">
          <a:xfrm flipH="1" flipV="1">
            <a:off x="213995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7" name="Line 79"/>
          <p:cNvSpPr>
            <a:spLocks noChangeShapeType="1"/>
          </p:cNvSpPr>
          <p:nvPr/>
        </p:nvSpPr>
        <p:spPr bwMode="auto">
          <a:xfrm flipH="1">
            <a:off x="213995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8" name="Line 80"/>
          <p:cNvSpPr>
            <a:spLocks noChangeShapeType="1"/>
          </p:cNvSpPr>
          <p:nvPr/>
        </p:nvSpPr>
        <p:spPr bwMode="auto">
          <a:xfrm flipV="1">
            <a:off x="204470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69" name="Line 81"/>
          <p:cNvSpPr>
            <a:spLocks noChangeShapeType="1"/>
          </p:cNvSpPr>
          <p:nvPr/>
        </p:nvSpPr>
        <p:spPr bwMode="auto">
          <a:xfrm>
            <a:off x="204470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0" name="Line 82"/>
          <p:cNvSpPr>
            <a:spLocks noChangeShapeType="1"/>
          </p:cNvSpPr>
          <p:nvPr/>
        </p:nvSpPr>
        <p:spPr bwMode="auto">
          <a:xfrm flipH="1" flipV="1">
            <a:off x="194945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1" name="Line 83"/>
          <p:cNvSpPr>
            <a:spLocks noChangeShapeType="1"/>
          </p:cNvSpPr>
          <p:nvPr/>
        </p:nvSpPr>
        <p:spPr bwMode="auto">
          <a:xfrm flipH="1">
            <a:off x="194945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2" name="Line 84"/>
          <p:cNvSpPr>
            <a:spLocks noChangeShapeType="1"/>
          </p:cNvSpPr>
          <p:nvPr/>
        </p:nvSpPr>
        <p:spPr bwMode="auto">
          <a:xfrm flipV="1">
            <a:off x="185420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3" name="Line 85"/>
          <p:cNvSpPr>
            <a:spLocks noChangeShapeType="1"/>
          </p:cNvSpPr>
          <p:nvPr/>
        </p:nvSpPr>
        <p:spPr bwMode="auto">
          <a:xfrm>
            <a:off x="185420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4" name="Line 86"/>
          <p:cNvSpPr>
            <a:spLocks noChangeShapeType="1"/>
          </p:cNvSpPr>
          <p:nvPr/>
        </p:nvSpPr>
        <p:spPr bwMode="auto">
          <a:xfrm flipH="1" flipV="1">
            <a:off x="1758950"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5" name="Line 87"/>
          <p:cNvSpPr>
            <a:spLocks noChangeShapeType="1"/>
          </p:cNvSpPr>
          <p:nvPr/>
        </p:nvSpPr>
        <p:spPr bwMode="auto">
          <a:xfrm flipH="1">
            <a:off x="1758950"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6" name="Line 88"/>
          <p:cNvSpPr>
            <a:spLocks noChangeShapeType="1"/>
          </p:cNvSpPr>
          <p:nvPr/>
        </p:nvSpPr>
        <p:spPr bwMode="auto">
          <a:xfrm flipV="1">
            <a:off x="166687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7" name="Line 89"/>
          <p:cNvSpPr>
            <a:spLocks noChangeShapeType="1"/>
          </p:cNvSpPr>
          <p:nvPr/>
        </p:nvSpPr>
        <p:spPr bwMode="auto">
          <a:xfrm>
            <a:off x="166687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8" name="Line 90"/>
          <p:cNvSpPr>
            <a:spLocks noChangeShapeType="1"/>
          </p:cNvSpPr>
          <p:nvPr/>
        </p:nvSpPr>
        <p:spPr bwMode="auto">
          <a:xfrm flipH="1" flipV="1">
            <a:off x="157162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79" name="Line 91"/>
          <p:cNvSpPr>
            <a:spLocks noChangeShapeType="1"/>
          </p:cNvSpPr>
          <p:nvPr/>
        </p:nvSpPr>
        <p:spPr bwMode="auto">
          <a:xfrm flipH="1">
            <a:off x="157162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0" name="Line 92"/>
          <p:cNvSpPr>
            <a:spLocks noChangeShapeType="1"/>
          </p:cNvSpPr>
          <p:nvPr/>
        </p:nvSpPr>
        <p:spPr bwMode="auto">
          <a:xfrm flipV="1">
            <a:off x="147637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1" name="Line 93"/>
          <p:cNvSpPr>
            <a:spLocks noChangeShapeType="1"/>
          </p:cNvSpPr>
          <p:nvPr/>
        </p:nvSpPr>
        <p:spPr bwMode="auto">
          <a:xfrm>
            <a:off x="147637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2" name="Line 94"/>
          <p:cNvSpPr>
            <a:spLocks noChangeShapeType="1"/>
          </p:cNvSpPr>
          <p:nvPr/>
        </p:nvSpPr>
        <p:spPr bwMode="auto">
          <a:xfrm flipH="1" flipV="1">
            <a:off x="138112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3" name="Line 95"/>
          <p:cNvSpPr>
            <a:spLocks noChangeShapeType="1"/>
          </p:cNvSpPr>
          <p:nvPr/>
        </p:nvSpPr>
        <p:spPr bwMode="auto">
          <a:xfrm flipH="1">
            <a:off x="138112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4" name="Line 96"/>
          <p:cNvSpPr>
            <a:spLocks noChangeShapeType="1"/>
          </p:cNvSpPr>
          <p:nvPr/>
        </p:nvSpPr>
        <p:spPr bwMode="auto">
          <a:xfrm flipV="1">
            <a:off x="128587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5" name="Line 97"/>
          <p:cNvSpPr>
            <a:spLocks noChangeShapeType="1"/>
          </p:cNvSpPr>
          <p:nvPr/>
        </p:nvSpPr>
        <p:spPr bwMode="auto">
          <a:xfrm>
            <a:off x="128587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6" name="Line 98"/>
          <p:cNvSpPr>
            <a:spLocks noChangeShapeType="1"/>
          </p:cNvSpPr>
          <p:nvPr/>
        </p:nvSpPr>
        <p:spPr bwMode="auto">
          <a:xfrm flipH="1" flipV="1">
            <a:off x="1190625" y="575310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7" name="Line 99"/>
          <p:cNvSpPr>
            <a:spLocks noChangeShapeType="1"/>
          </p:cNvSpPr>
          <p:nvPr/>
        </p:nvSpPr>
        <p:spPr bwMode="auto">
          <a:xfrm flipH="1">
            <a:off x="1190625" y="587692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8" name="Line 100"/>
          <p:cNvSpPr>
            <a:spLocks noChangeShapeType="1"/>
          </p:cNvSpPr>
          <p:nvPr/>
        </p:nvSpPr>
        <p:spPr bwMode="auto">
          <a:xfrm flipV="1">
            <a:off x="1158875"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89" name="Line 101"/>
          <p:cNvSpPr>
            <a:spLocks noChangeShapeType="1"/>
          </p:cNvSpPr>
          <p:nvPr/>
        </p:nvSpPr>
        <p:spPr bwMode="auto">
          <a:xfrm>
            <a:off x="1158875"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0" name="Line 102"/>
          <p:cNvSpPr>
            <a:spLocks noChangeShapeType="1"/>
          </p:cNvSpPr>
          <p:nvPr/>
        </p:nvSpPr>
        <p:spPr bwMode="auto">
          <a:xfrm flipH="1" flipV="1">
            <a:off x="1063625" y="53530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1" name="Line 103"/>
          <p:cNvSpPr>
            <a:spLocks noChangeShapeType="1"/>
          </p:cNvSpPr>
          <p:nvPr/>
        </p:nvSpPr>
        <p:spPr bwMode="auto">
          <a:xfrm flipH="1">
            <a:off x="1063625" y="54768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2" name="Line 104"/>
          <p:cNvSpPr>
            <a:spLocks noChangeShapeType="1"/>
          </p:cNvSpPr>
          <p:nvPr/>
        </p:nvSpPr>
        <p:spPr bwMode="auto">
          <a:xfrm flipV="1">
            <a:off x="1158875" y="45529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3" name="Line 105"/>
          <p:cNvSpPr>
            <a:spLocks noChangeShapeType="1"/>
          </p:cNvSpPr>
          <p:nvPr/>
        </p:nvSpPr>
        <p:spPr bwMode="auto">
          <a:xfrm>
            <a:off x="1158875" y="46767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4" name="Line 106"/>
          <p:cNvSpPr>
            <a:spLocks noChangeShapeType="1"/>
          </p:cNvSpPr>
          <p:nvPr/>
        </p:nvSpPr>
        <p:spPr bwMode="auto">
          <a:xfrm flipH="1" flipV="1">
            <a:off x="1063625" y="4552950"/>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5" name="Line 107"/>
          <p:cNvSpPr>
            <a:spLocks noChangeShapeType="1"/>
          </p:cNvSpPr>
          <p:nvPr/>
        </p:nvSpPr>
        <p:spPr bwMode="auto">
          <a:xfrm flipH="1">
            <a:off x="1063625" y="4676775"/>
            <a:ext cx="95250" cy="123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6" name="Rectangle 108"/>
          <p:cNvSpPr>
            <a:spLocks noChangeArrowheads="1"/>
          </p:cNvSpPr>
          <p:nvPr/>
        </p:nvSpPr>
        <p:spPr bwMode="auto">
          <a:xfrm>
            <a:off x="596900" y="4338638"/>
            <a:ext cx="688975" cy="19129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4797" name="Text Box 109"/>
          <p:cNvSpPr txBox="1">
            <a:spLocks noChangeArrowheads="1"/>
          </p:cNvSpPr>
          <p:nvPr/>
        </p:nvSpPr>
        <p:spPr bwMode="auto">
          <a:xfrm>
            <a:off x="777875" y="44481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X</a:t>
            </a:r>
          </a:p>
        </p:txBody>
      </p:sp>
      <p:sp>
        <p:nvSpPr>
          <p:cNvPr id="754798" name="Text Box 110"/>
          <p:cNvSpPr txBox="1">
            <a:spLocks noChangeArrowheads="1"/>
          </p:cNvSpPr>
          <p:nvPr/>
        </p:nvSpPr>
        <p:spPr bwMode="auto">
          <a:xfrm>
            <a:off x="412750" y="48482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atin typeface="Lato" panose="020F0502020204030203" pitchFamily="34" charset="0"/>
              </a:rPr>
              <a:t>A(X)</a:t>
            </a:r>
          </a:p>
        </p:txBody>
      </p:sp>
      <p:sp>
        <p:nvSpPr>
          <p:cNvPr id="754799" name="Text Box 111"/>
          <p:cNvSpPr txBox="1">
            <a:spLocks noChangeArrowheads="1"/>
          </p:cNvSpPr>
          <p:nvPr/>
        </p:nvSpPr>
        <p:spPr bwMode="auto">
          <a:xfrm>
            <a:off x="428625" y="52482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atin typeface="Lato" panose="020F0502020204030203" pitchFamily="34" charset="0"/>
              </a:rPr>
              <a:t>B(X)</a:t>
            </a:r>
          </a:p>
        </p:txBody>
      </p:sp>
      <p:sp>
        <p:nvSpPr>
          <p:cNvPr id="754800" name="Text Box 112"/>
          <p:cNvSpPr txBox="1">
            <a:spLocks noChangeArrowheads="1"/>
          </p:cNvSpPr>
          <p:nvPr/>
        </p:nvSpPr>
        <p:spPr bwMode="auto">
          <a:xfrm>
            <a:off x="471927" y="5705475"/>
            <a:ext cx="7425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atin typeface="Lato" panose="020F0502020204030203" pitchFamily="34" charset="0"/>
              </a:rPr>
              <a:t>F(X)</a:t>
            </a:r>
          </a:p>
        </p:txBody>
      </p:sp>
      <p:sp>
        <p:nvSpPr>
          <p:cNvPr id="754801" name="Rectangle 113"/>
          <p:cNvSpPr>
            <a:spLocks noChangeArrowheads="1"/>
          </p:cNvSpPr>
          <p:nvPr/>
        </p:nvSpPr>
        <p:spPr bwMode="auto">
          <a:xfrm>
            <a:off x="6324600" y="3762375"/>
            <a:ext cx="512763" cy="4095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5ns</a:t>
            </a:r>
          </a:p>
        </p:txBody>
      </p:sp>
      <p:sp>
        <p:nvSpPr>
          <p:cNvPr id="754802" name="Rectangle 114"/>
          <p:cNvSpPr>
            <a:spLocks noChangeArrowheads="1"/>
          </p:cNvSpPr>
          <p:nvPr/>
        </p:nvSpPr>
        <p:spPr bwMode="auto">
          <a:xfrm>
            <a:off x="6837363" y="4119563"/>
            <a:ext cx="623887" cy="4095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1/5ns</a:t>
            </a:r>
          </a:p>
        </p:txBody>
      </p:sp>
    </p:spTree>
    <p:extLst>
      <p:ext uri="{BB962C8B-B14F-4D97-AF65-F5344CB8AC3E}">
        <p14:creationId xmlns:p14="http://schemas.microsoft.com/office/powerpoint/2010/main" val="3092279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4801"/>
                                        </p:tgtEl>
                                        <p:attrNameLst>
                                          <p:attrName>style.visibility</p:attrName>
                                        </p:attrNameLst>
                                      </p:cBhvr>
                                      <p:to>
                                        <p:strVal val="visible"/>
                                      </p:to>
                                    </p:set>
                                    <p:animEffect transition="in" filter="dissolve">
                                      <p:cBhvr>
                                        <p:cTn id="7" dur="500"/>
                                        <p:tgtEl>
                                          <p:spTgt spid="7548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4802"/>
                                        </p:tgtEl>
                                        <p:attrNameLst>
                                          <p:attrName>style.visibility</p:attrName>
                                        </p:attrNameLst>
                                      </p:cBhvr>
                                      <p:to>
                                        <p:strVal val="visible"/>
                                      </p:to>
                                    </p:set>
                                    <p:animEffect transition="in" filter="dissolve">
                                      <p:cBhvr>
                                        <p:cTn id="12" dur="500"/>
                                        <p:tgtEl>
                                          <p:spTgt spid="75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801" grpId="0" animBg="1"/>
      <p:bldP spid="75480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dirty="0"/>
              <a:t>Pipelined Version Circuit</a:t>
            </a:r>
          </a:p>
        </p:txBody>
      </p:sp>
      <p:sp>
        <p:nvSpPr>
          <p:cNvPr id="33" name="Slide Number Placeholder 5"/>
          <p:cNvSpPr>
            <a:spLocks noGrp="1"/>
          </p:cNvSpPr>
          <p:nvPr>
            <p:ph type="sldNum" idx="12"/>
          </p:nvPr>
        </p:nvSpPr>
        <p:spPr/>
        <p:txBody>
          <a:bodyPr/>
          <a:lstStyle/>
          <a:p>
            <a:fld id="{F6947672-D6E5-4A8C-B5D5-486A39537076}" type="slidenum">
              <a:rPr lang="en-US" altLang="en-US"/>
              <a:pPr/>
              <a:t>32</a:t>
            </a:fld>
            <a:endParaRPr lang="en-US" altLang="en-US"/>
          </a:p>
        </p:txBody>
      </p:sp>
      <p:sp>
        <p:nvSpPr>
          <p:cNvPr id="32"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781315" name="Rectangle 3"/>
          <p:cNvSpPr>
            <a:spLocks noChangeArrowheads="1"/>
          </p:cNvSpPr>
          <p:nvPr/>
        </p:nvSpPr>
        <p:spPr bwMode="auto">
          <a:xfrm>
            <a:off x="2497138" y="1711325"/>
            <a:ext cx="992187" cy="7921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A</a:t>
            </a:r>
          </a:p>
          <a:p>
            <a:r>
              <a:rPr lang="en-US">
                <a:latin typeface="Lato" panose="020F0502020204030203" pitchFamily="34" charset="0"/>
              </a:rPr>
              <a:t>1ns</a:t>
            </a:r>
          </a:p>
        </p:txBody>
      </p:sp>
      <p:sp>
        <p:nvSpPr>
          <p:cNvPr id="781316" name="Rectangle 4"/>
          <p:cNvSpPr>
            <a:spLocks noChangeArrowheads="1"/>
          </p:cNvSpPr>
          <p:nvPr/>
        </p:nvSpPr>
        <p:spPr bwMode="auto">
          <a:xfrm>
            <a:off x="2497138" y="3208338"/>
            <a:ext cx="992187" cy="7921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B</a:t>
            </a:r>
          </a:p>
          <a:p>
            <a:r>
              <a:rPr lang="en-US">
                <a:latin typeface="Lato" panose="020F0502020204030203" pitchFamily="34" charset="0"/>
              </a:rPr>
              <a:t>2ns</a:t>
            </a:r>
          </a:p>
        </p:txBody>
      </p:sp>
      <p:sp>
        <p:nvSpPr>
          <p:cNvPr id="781317" name="Rectangle 5"/>
          <p:cNvSpPr>
            <a:spLocks noChangeArrowheads="1"/>
          </p:cNvSpPr>
          <p:nvPr/>
        </p:nvSpPr>
        <p:spPr bwMode="auto">
          <a:xfrm>
            <a:off x="4324350" y="2416175"/>
            <a:ext cx="992188" cy="7921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Lato" panose="020F0502020204030203" pitchFamily="34" charset="0"/>
              </a:rPr>
              <a:t>C</a:t>
            </a:r>
          </a:p>
          <a:p>
            <a:r>
              <a:rPr lang="en-US">
                <a:latin typeface="Lato" panose="020F0502020204030203" pitchFamily="34" charset="0"/>
              </a:rPr>
              <a:t>3ns</a:t>
            </a:r>
          </a:p>
        </p:txBody>
      </p:sp>
      <p:cxnSp>
        <p:nvCxnSpPr>
          <p:cNvPr id="781318" name="AutoShape 6"/>
          <p:cNvCxnSpPr>
            <a:cxnSpLocks noChangeShapeType="1"/>
            <a:endCxn id="781315" idx="1"/>
          </p:cNvCxnSpPr>
          <p:nvPr/>
        </p:nvCxnSpPr>
        <p:spPr bwMode="auto">
          <a:xfrm flipV="1">
            <a:off x="1466850" y="2108200"/>
            <a:ext cx="1030288" cy="704850"/>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1319" name="AutoShape 7"/>
          <p:cNvCxnSpPr>
            <a:cxnSpLocks noChangeShapeType="1"/>
          </p:cNvCxnSpPr>
          <p:nvPr/>
        </p:nvCxnSpPr>
        <p:spPr bwMode="auto">
          <a:xfrm>
            <a:off x="1466850" y="2813050"/>
            <a:ext cx="1030288" cy="792163"/>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1320" name="AutoShape 8"/>
          <p:cNvCxnSpPr>
            <a:cxnSpLocks noChangeShapeType="1"/>
            <a:stCxn id="781315" idx="3"/>
          </p:cNvCxnSpPr>
          <p:nvPr/>
        </p:nvCxnSpPr>
        <p:spPr bwMode="auto">
          <a:xfrm>
            <a:off x="3489325" y="2108200"/>
            <a:ext cx="835025" cy="511175"/>
          </a:xfrm>
          <a:prstGeom prst="bentConnector3">
            <a:avLst>
              <a:gd name="adj1" fmla="val 4981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1321" name="AutoShape 9"/>
          <p:cNvCxnSpPr>
            <a:cxnSpLocks noChangeShapeType="1"/>
          </p:cNvCxnSpPr>
          <p:nvPr/>
        </p:nvCxnSpPr>
        <p:spPr bwMode="auto">
          <a:xfrm flipV="1">
            <a:off x="3489325" y="3032125"/>
            <a:ext cx="835025" cy="679450"/>
          </a:xfrm>
          <a:prstGeom prst="bentConnector3">
            <a:avLst>
              <a:gd name="adj1" fmla="val 4981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1322" name="AutoShape 10"/>
          <p:cNvCxnSpPr>
            <a:cxnSpLocks noChangeShapeType="1"/>
            <a:stCxn id="781317" idx="3"/>
          </p:cNvCxnSpPr>
          <p:nvPr/>
        </p:nvCxnSpPr>
        <p:spPr bwMode="auto">
          <a:xfrm>
            <a:off x="5316538" y="2813050"/>
            <a:ext cx="444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1323" name="Text Box 11"/>
          <p:cNvSpPr txBox="1">
            <a:spLocks noChangeArrowheads="1"/>
          </p:cNvSpPr>
          <p:nvPr/>
        </p:nvSpPr>
        <p:spPr bwMode="auto">
          <a:xfrm>
            <a:off x="1079500" y="25844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X</a:t>
            </a:r>
          </a:p>
        </p:txBody>
      </p:sp>
      <p:sp>
        <p:nvSpPr>
          <p:cNvPr id="781324" name="Text Box 12"/>
          <p:cNvSpPr txBox="1">
            <a:spLocks noChangeArrowheads="1"/>
          </p:cNvSpPr>
          <p:nvPr/>
        </p:nvSpPr>
        <p:spPr bwMode="auto">
          <a:xfrm>
            <a:off x="5761038" y="2584450"/>
            <a:ext cx="7425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F(X)</a:t>
            </a:r>
          </a:p>
        </p:txBody>
      </p:sp>
      <p:grpSp>
        <p:nvGrpSpPr>
          <p:cNvPr id="781325" name="Group 13"/>
          <p:cNvGrpSpPr>
            <a:grpSpLocks/>
          </p:cNvGrpSpPr>
          <p:nvPr/>
        </p:nvGrpSpPr>
        <p:grpSpPr bwMode="auto">
          <a:xfrm>
            <a:off x="3641725" y="1711325"/>
            <a:ext cx="139700" cy="792163"/>
            <a:chOff x="2294" y="1078"/>
            <a:chExt cx="88" cy="499"/>
          </a:xfrm>
        </p:grpSpPr>
        <p:sp>
          <p:nvSpPr>
            <p:cNvPr id="781326" name="Rectangle 14"/>
            <p:cNvSpPr>
              <a:spLocks noChangeArrowheads="1"/>
            </p:cNvSpPr>
            <p:nvPr/>
          </p:nvSpPr>
          <p:spPr bwMode="auto">
            <a:xfrm>
              <a:off x="2294" y="1078"/>
              <a:ext cx="88" cy="4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81327" name="Line 15"/>
            <p:cNvSpPr>
              <a:spLocks noChangeShapeType="1"/>
            </p:cNvSpPr>
            <p:nvPr/>
          </p:nvSpPr>
          <p:spPr bwMode="auto">
            <a:xfrm flipV="1">
              <a:off x="2318" y="1522"/>
              <a:ext cx="17" cy="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81328" name="Line 16"/>
            <p:cNvSpPr>
              <a:spLocks noChangeShapeType="1"/>
            </p:cNvSpPr>
            <p:nvPr/>
          </p:nvSpPr>
          <p:spPr bwMode="auto">
            <a:xfrm>
              <a:off x="2335" y="1522"/>
              <a:ext cx="21" cy="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781329" name="Group 17"/>
          <p:cNvGrpSpPr>
            <a:grpSpLocks/>
          </p:cNvGrpSpPr>
          <p:nvPr/>
        </p:nvGrpSpPr>
        <p:grpSpPr bwMode="auto">
          <a:xfrm>
            <a:off x="3636963" y="3208338"/>
            <a:ext cx="139700" cy="792162"/>
            <a:chOff x="2294" y="1078"/>
            <a:chExt cx="88" cy="499"/>
          </a:xfrm>
        </p:grpSpPr>
        <p:sp>
          <p:nvSpPr>
            <p:cNvPr id="781330" name="Rectangle 18"/>
            <p:cNvSpPr>
              <a:spLocks noChangeArrowheads="1"/>
            </p:cNvSpPr>
            <p:nvPr/>
          </p:nvSpPr>
          <p:spPr bwMode="auto">
            <a:xfrm>
              <a:off x="2294" y="1078"/>
              <a:ext cx="88" cy="4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81331" name="Line 19"/>
            <p:cNvSpPr>
              <a:spLocks noChangeShapeType="1"/>
            </p:cNvSpPr>
            <p:nvPr/>
          </p:nvSpPr>
          <p:spPr bwMode="auto">
            <a:xfrm flipV="1">
              <a:off x="2318" y="1522"/>
              <a:ext cx="17" cy="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81332" name="Line 20"/>
            <p:cNvSpPr>
              <a:spLocks noChangeShapeType="1"/>
            </p:cNvSpPr>
            <p:nvPr/>
          </p:nvSpPr>
          <p:spPr bwMode="auto">
            <a:xfrm>
              <a:off x="2335" y="1522"/>
              <a:ext cx="21" cy="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781333" name="Group 21"/>
          <p:cNvGrpSpPr>
            <a:grpSpLocks/>
          </p:cNvGrpSpPr>
          <p:nvPr/>
        </p:nvGrpSpPr>
        <p:grpSpPr bwMode="auto">
          <a:xfrm>
            <a:off x="5434013" y="2416175"/>
            <a:ext cx="139700" cy="792163"/>
            <a:chOff x="2294" y="1078"/>
            <a:chExt cx="88" cy="499"/>
          </a:xfrm>
        </p:grpSpPr>
        <p:sp>
          <p:nvSpPr>
            <p:cNvPr id="781334" name="Rectangle 22"/>
            <p:cNvSpPr>
              <a:spLocks noChangeArrowheads="1"/>
            </p:cNvSpPr>
            <p:nvPr/>
          </p:nvSpPr>
          <p:spPr bwMode="auto">
            <a:xfrm>
              <a:off x="2294" y="1078"/>
              <a:ext cx="88" cy="4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81335" name="Line 23"/>
            <p:cNvSpPr>
              <a:spLocks noChangeShapeType="1"/>
            </p:cNvSpPr>
            <p:nvPr/>
          </p:nvSpPr>
          <p:spPr bwMode="auto">
            <a:xfrm flipV="1">
              <a:off x="2318" y="1522"/>
              <a:ext cx="17" cy="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81336" name="Line 24"/>
            <p:cNvSpPr>
              <a:spLocks noChangeShapeType="1"/>
            </p:cNvSpPr>
            <p:nvPr/>
          </p:nvSpPr>
          <p:spPr bwMode="auto">
            <a:xfrm>
              <a:off x="2335" y="1522"/>
              <a:ext cx="21" cy="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
        <p:nvSpPr>
          <p:cNvPr id="781337" name="Text Box 25"/>
          <p:cNvSpPr txBox="1">
            <a:spLocks noChangeArrowheads="1"/>
          </p:cNvSpPr>
          <p:nvPr/>
        </p:nvSpPr>
        <p:spPr bwMode="auto">
          <a:xfrm>
            <a:off x="4641850" y="18796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3300"/>
                </a:solidFill>
                <a:latin typeface="Lato" panose="020F0502020204030203" pitchFamily="34" charset="0"/>
              </a:rPr>
              <a:t>X</a:t>
            </a:r>
            <a:r>
              <a:rPr lang="en-US" baseline="-25000">
                <a:solidFill>
                  <a:srgbClr val="CC3300"/>
                </a:solidFill>
                <a:latin typeface="Lato" panose="020F0502020204030203" pitchFamily="34" charset="0"/>
              </a:rPr>
              <a:t>i</a:t>
            </a:r>
            <a:endParaRPr lang="en-US">
              <a:solidFill>
                <a:srgbClr val="CC3300"/>
              </a:solidFill>
              <a:latin typeface="Lato" panose="020F0502020204030203" pitchFamily="34" charset="0"/>
            </a:endParaRPr>
          </a:p>
        </p:txBody>
      </p:sp>
      <p:sp>
        <p:nvSpPr>
          <p:cNvPr id="781338" name="Text Box 26"/>
          <p:cNvSpPr txBox="1">
            <a:spLocks noChangeArrowheads="1"/>
          </p:cNvSpPr>
          <p:nvPr/>
        </p:nvSpPr>
        <p:spPr bwMode="auto">
          <a:xfrm>
            <a:off x="2667000" y="2584450"/>
            <a:ext cx="6719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3300"/>
                </a:solidFill>
                <a:latin typeface="Lato" panose="020F0502020204030203" pitchFamily="34" charset="0"/>
              </a:rPr>
              <a:t>X</a:t>
            </a:r>
            <a:r>
              <a:rPr lang="en-US" baseline="-25000">
                <a:solidFill>
                  <a:srgbClr val="CC3300"/>
                </a:solidFill>
                <a:latin typeface="Lato" panose="020F0502020204030203" pitchFamily="34" charset="0"/>
              </a:rPr>
              <a:t>i+1</a:t>
            </a:r>
            <a:endParaRPr lang="en-US">
              <a:solidFill>
                <a:srgbClr val="CC3300"/>
              </a:solidFill>
              <a:latin typeface="Lato" panose="020F0502020204030203" pitchFamily="34" charset="0"/>
            </a:endParaRPr>
          </a:p>
        </p:txBody>
      </p:sp>
      <p:sp>
        <p:nvSpPr>
          <p:cNvPr id="781339" name="Text Box 27"/>
          <p:cNvSpPr txBox="1">
            <a:spLocks noChangeArrowheads="1"/>
          </p:cNvSpPr>
          <p:nvPr/>
        </p:nvSpPr>
        <p:spPr bwMode="auto">
          <a:xfrm>
            <a:off x="1314450" y="5005388"/>
            <a:ext cx="21371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i="1">
                <a:latin typeface="Lato" panose="020F0502020204030203" pitchFamily="34" charset="0"/>
              </a:rPr>
              <a:t>2 stage pipeline</a:t>
            </a:r>
          </a:p>
          <a:p>
            <a:pPr lvl="1" algn="l"/>
            <a:endParaRPr lang="en-US">
              <a:latin typeface="Lato" panose="020F0502020204030203" pitchFamily="34" charset="0"/>
            </a:endParaRPr>
          </a:p>
        </p:txBody>
      </p:sp>
      <p:sp>
        <p:nvSpPr>
          <p:cNvPr id="781340" name="Text Box 28"/>
          <p:cNvSpPr txBox="1">
            <a:spLocks noChangeArrowheads="1"/>
          </p:cNvSpPr>
          <p:nvPr/>
        </p:nvSpPr>
        <p:spPr bwMode="auto">
          <a:xfrm>
            <a:off x="4840288" y="3762375"/>
            <a:ext cx="22076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atin typeface="Lato" panose="020F0502020204030203" pitchFamily="34" charset="0"/>
              </a:rPr>
              <a:t>Latency = ?</a:t>
            </a:r>
          </a:p>
          <a:p>
            <a:pPr algn="l"/>
            <a:r>
              <a:rPr lang="en-US">
                <a:latin typeface="Lato" panose="020F0502020204030203" pitchFamily="34" charset="0"/>
              </a:rPr>
              <a:t>Throughput = ?</a:t>
            </a:r>
          </a:p>
          <a:p>
            <a:pPr algn="l"/>
            <a:endParaRPr lang="en-US">
              <a:latin typeface="Lato" panose="020F0502020204030203" pitchFamily="34" charset="0"/>
            </a:endParaRPr>
          </a:p>
        </p:txBody>
      </p:sp>
      <p:sp>
        <p:nvSpPr>
          <p:cNvPr id="781341" name="Rectangle 29"/>
          <p:cNvSpPr>
            <a:spLocks noChangeArrowheads="1"/>
          </p:cNvSpPr>
          <p:nvPr/>
        </p:nvSpPr>
        <p:spPr bwMode="auto">
          <a:xfrm>
            <a:off x="6324600" y="3762375"/>
            <a:ext cx="512763" cy="4095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dirty="0">
                <a:latin typeface="Lato" panose="020F0502020204030203" pitchFamily="34" charset="0"/>
              </a:rPr>
              <a:t>6ns    </a:t>
            </a:r>
            <a:r>
              <a:rPr lang="en-US" b="1" i="1" dirty="0">
                <a:solidFill>
                  <a:srgbClr val="CC3300"/>
                </a:solidFill>
                <a:latin typeface="Lato" panose="020F0502020204030203" pitchFamily="34" charset="0"/>
              </a:rPr>
              <a:t>worse</a:t>
            </a:r>
          </a:p>
        </p:txBody>
      </p:sp>
      <p:sp>
        <p:nvSpPr>
          <p:cNvPr id="781342" name="Rectangle 30"/>
          <p:cNvSpPr>
            <a:spLocks noChangeArrowheads="1"/>
          </p:cNvSpPr>
          <p:nvPr/>
        </p:nvSpPr>
        <p:spPr bwMode="auto">
          <a:xfrm>
            <a:off x="6837363" y="4119563"/>
            <a:ext cx="623887" cy="4095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dirty="0">
                <a:latin typeface="Lato" panose="020F0502020204030203" pitchFamily="34" charset="0"/>
              </a:rPr>
              <a:t>1/3ns   </a:t>
            </a:r>
            <a:r>
              <a:rPr lang="en-US" b="1" i="1" dirty="0">
                <a:solidFill>
                  <a:srgbClr val="009900"/>
                </a:solidFill>
                <a:latin typeface="Lato" panose="020F0502020204030203" pitchFamily="34" charset="0"/>
              </a:rPr>
              <a:t>better</a:t>
            </a:r>
          </a:p>
        </p:txBody>
      </p:sp>
    </p:spTree>
    <p:extLst>
      <p:ext uri="{BB962C8B-B14F-4D97-AF65-F5344CB8AC3E}">
        <p14:creationId xmlns:p14="http://schemas.microsoft.com/office/powerpoint/2010/main" val="1083466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1341"/>
                                        </p:tgtEl>
                                        <p:attrNameLst>
                                          <p:attrName>style.visibility</p:attrName>
                                        </p:attrNameLst>
                                      </p:cBhvr>
                                      <p:to>
                                        <p:strVal val="visible"/>
                                      </p:to>
                                    </p:set>
                                    <p:animEffect transition="in" filter="dissolve">
                                      <p:cBhvr>
                                        <p:cTn id="7" dur="500"/>
                                        <p:tgtEl>
                                          <p:spTgt spid="781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1342"/>
                                        </p:tgtEl>
                                        <p:attrNameLst>
                                          <p:attrName>style.visibility</p:attrName>
                                        </p:attrNameLst>
                                      </p:cBhvr>
                                      <p:to>
                                        <p:strVal val="visible"/>
                                      </p:to>
                                    </p:set>
                                    <p:animEffect transition="in" filter="dissolve">
                                      <p:cBhvr>
                                        <p:cTn id="12" dur="500"/>
                                        <p:tgtEl>
                                          <p:spTgt spid="781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41" grpId="0" animBg="1"/>
      <p:bldP spid="7813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t>Pipelining Terminology/Conventions</a:t>
            </a:r>
          </a:p>
        </p:txBody>
      </p:sp>
      <p:sp>
        <p:nvSpPr>
          <p:cNvPr id="755715" name="Rectangle 3"/>
          <p:cNvSpPr>
            <a:spLocks noGrp="1" noChangeArrowheads="1"/>
          </p:cNvSpPr>
          <p:nvPr>
            <p:ph idx="1"/>
          </p:nvPr>
        </p:nvSpPr>
        <p:spPr/>
        <p:txBody>
          <a:bodyPr/>
          <a:lstStyle/>
          <a:p>
            <a:r>
              <a:rPr lang="en-US"/>
              <a:t>K-Stage Pipeline is an acyclic circuit having exactly K registers on </a:t>
            </a:r>
            <a:r>
              <a:rPr lang="en-US" i="1"/>
              <a:t>every</a:t>
            </a:r>
            <a:r>
              <a:rPr lang="en-US"/>
              <a:t> path from input to output</a:t>
            </a:r>
          </a:p>
          <a:p>
            <a:pPr lvl="1"/>
            <a:r>
              <a:rPr lang="en-US"/>
              <a:t>What is pure combination logic?</a:t>
            </a:r>
          </a:p>
          <a:p>
            <a:pPr lvl="1"/>
            <a:endParaRPr lang="en-US"/>
          </a:p>
          <a:p>
            <a:r>
              <a:rPr lang="en-US"/>
              <a:t>Register/latch on output </a:t>
            </a:r>
          </a:p>
          <a:p>
            <a:endParaRPr lang="en-US"/>
          </a:p>
          <a:p>
            <a:r>
              <a:rPr lang="en-US"/>
              <a:t>For now, common clock to all registers </a:t>
            </a:r>
          </a:p>
          <a:p>
            <a:pPr lvl="1"/>
            <a:r>
              <a:rPr lang="en-US"/>
              <a:t>Assume clock arrives at exactly the same time at each register</a:t>
            </a:r>
          </a:p>
          <a:p>
            <a:pPr lvl="1"/>
            <a:r>
              <a:rPr lang="en-US"/>
              <a:t>Clock period must be long enough for longest combinational logic and register delay + hold time</a:t>
            </a:r>
          </a:p>
          <a:p>
            <a:pPr lvl="1"/>
            <a:endParaRPr lang="en-US"/>
          </a:p>
        </p:txBody>
      </p:sp>
      <p:sp>
        <p:nvSpPr>
          <p:cNvPr id="6" name="Slide Number Placeholder 5"/>
          <p:cNvSpPr>
            <a:spLocks noGrp="1"/>
          </p:cNvSpPr>
          <p:nvPr>
            <p:ph type="sldNum" idx="12"/>
          </p:nvPr>
        </p:nvSpPr>
        <p:spPr/>
        <p:txBody>
          <a:bodyPr/>
          <a:lstStyle/>
          <a:p>
            <a:fld id="{8FBFA81D-833F-4E8E-BA45-018B1D8A1979}" type="slidenum">
              <a:rPr lang="en-US" altLang="en-US"/>
              <a:pPr/>
              <a:t>33</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Tree>
    <p:extLst>
      <p:ext uri="{BB962C8B-B14F-4D97-AF65-F5344CB8AC3E}">
        <p14:creationId xmlns:p14="http://schemas.microsoft.com/office/powerpoint/2010/main" val="2444164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en-US" dirty="0"/>
              <a:t>Malformed Pipelines</a:t>
            </a:r>
          </a:p>
        </p:txBody>
      </p:sp>
      <p:sp>
        <p:nvSpPr>
          <p:cNvPr id="30" name="Slide Number Placeholder 5"/>
          <p:cNvSpPr>
            <a:spLocks noGrp="1"/>
          </p:cNvSpPr>
          <p:nvPr>
            <p:ph type="sldNum" idx="12"/>
          </p:nvPr>
        </p:nvSpPr>
        <p:spPr/>
        <p:txBody>
          <a:bodyPr/>
          <a:lstStyle/>
          <a:p>
            <a:fld id="{F038366D-06E3-47CD-82B6-FC57309FC53B}" type="slidenum">
              <a:rPr lang="en-US" altLang="en-US"/>
              <a:pPr/>
              <a:t>34</a:t>
            </a:fld>
            <a:endParaRPr lang="en-US" altLang="en-US"/>
          </a:p>
        </p:txBody>
      </p:sp>
      <p:sp>
        <p:nvSpPr>
          <p:cNvPr id="29"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756740" name="Rectangle 4"/>
          <p:cNvSpPr>
            <a:spLocks noChangeArrowheads="1"/>
          </p:cNvSpPr>
          <p:nvPr/>
        </p:nvSpPr>
        <p:spPr bwMode="auto">
          <a:xfrm>
            <a:off x="2497138" y="1711325"/>
            <a:ext cx="992187"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A</a:t>
            </a:r>
          </a:p>
          <a:p>
            <a:r>
              <a:rPr lang="en-US">
                <a:latin typeface="Lato" panose="020F0502020204030203" pitchFamily="34" charset="0"/>
              </a:rPr>
              <a:t>2ns</a:t>
            </a:r>
          </a:p>
        </p:txBody>
      </p:sp>
      <p:sp>
        <p:nvSpPr>
          <p:cNvPr id="756741" name="Rectangle 5"/>
          <p:cNvSpPr>
            <a:spLocks noChangeArrowheads="1"/>
          </p:cNvSpPr>
          <p:nvPr/>
        </p:nvSpPr>
        <p:spPr bwMode="auto">
          <a:xfrm>
            <a:off x="3851275" y="3216275"/>
            <a:ext cx="992188"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B</a:t>
            </a:r>
          </a:p>
          <a:p>
            <a:r>
              <a:rPr lang="en-US">
                <a:latin typeface="Lato" panose="020F0502020204030203" pitchFamily="34" charset="0"/>
              </a:rPr>
              <a:t>1ns</a:t>
            </a:r>
          </a:p>
        </p:txBody>
      </p:sp>
      <p:sp>
        <p:nvSpPr>
          <p:cNvPr id="756742" name="Rectangle 6"/>
          <p:cNvSpPr>
            <a:spLocks noChangeArrowheads="1"/>
          </p:cNvSpPr>
          <p:nvPr/>
        </p:nvSpPr>
        <p:spPr bwMode="auto">
          <a:xfrm>
            <a:off x="5840413" y="1714500"/>
            <a:ext cx="992187"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C</a:t>
            </a:r>
          </a:p>
          <a:p>
            <a:r>
              <a:rPr lang="en-US">
                <a:latin typeface="Lato" panose="020F0502020204030203" pitchFamily="34" charset="0"/>
              </a:rPr>
              <a:t>1ns</a:t>
            </a:r>
          </a:p>
        </p:txBody>
      </p:sp>
      <p:cxnSp>
        <p:nvCxnSpPr>
          <p:cNvPr id="756743" name="AutoShape 7"/>
          <p:cNvCxnSpPr>
            <a:cxnSpLocks noChangeShapeType="1"/>
            <a:endCxn id="756740" idx="1"/>
          </p:cNvCxnSpPr>
          <p:nvPr/>
        </p:nvCxnSpPr>
        <p:spPr bwMode="auto">
          <a:xfrm flipV="1">
            <a:off x="1466850" y="2108200"/>
            <a:ext cx="1030288" cy="704850"/>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6744" name="AutoShape 8"/>
          <p:cNvCxnSpPr>
            <a:cxnSpLocks noChangeShapeType="1"/>
          </p:cNvCxnSpPr>
          <p:nvPr/>
        </p:nvCxnSpPr>
        <p:spPr bwMode="auto">
          <a:xfrm>
            <a:off x="1466850" y="2813050"/>
            <a:ext cx="1030288" cy="792163"/>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6745" name="AutoShape 9"/>
          <p:cNvCxnSpPr>
            <a:cxnSpLocks noChangeShapeType="1"/>
            <a:stCxn id="756740" idx="3"/>
            <a:endCxn id="756742" idx="1"/>
          </p:cNvCxnSpPr>
          <p:nvPr/>
        </p:nvCxnSpPr>
        <p:spPr bwMode="auto">
          <a:xfrm>
            <a:off x="3489325" y="2108200"/>
            <a:ext cx="2351088" cy="3175"/>
          </a:xfrm>
          <a:prstGeom prst="bentConnector3">
            <a:avLst>
              <a:gd name="adj1" fmla="val 4996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6747" name="AutoShape 11"/>
          <p:cNvCxnSpPr>
            <a:cxnSpLocks noChangeShapeType="1"/>
            <a:stCxn id="756742" idx="3"/>
          </p:cNvCxnSpPr>
          <p:nvPr/>
        </p:nvCxnSpPr>
        <p:spPr bwMode="auto">
          <a:xfrm>
            <a:off x="6832600" y="2111375"/>
            <a:ext cx="444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6748" name="Text Box 12"/>
          <p:cNvSpPr txBox="1">
            <a:spLocks noChangeArrowheads="1"/>
          </p:cNvSpPr>
          <p:nvPr/>
        </p:nvSpPr>
        <p:spPr bwMode="auto">
          <a:xfrm>
            <a:off x="1079500" y="25844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X</a:t>
            </a:r>
          </a:p>
        </p:txBody>
      </p:sp>
      <p:sp>
        <p:nvSpPr>
          <p:cNvPr id="756749" name="Text Box 13"/>
          <p:cNvSpPr txBox="1">
            <a:spLocks noChangeArrowheads="1"/>
          </p:cNvSpPr>
          <p:nvPr/>
        </p:nvSpPr>
        <p:spPr bwMode="auto">
          <a:xfrm>
            <a:off x="7277100" y="1882775"/>
            <a:ext cx="7425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F(X)</a:t>
            </a:r>
          </a:p>
        </p:txBody>
      </p:sp>
      <p:grpSp>
        <p:nvGrpSpPr>
          <p:cNvPr id="756750" name="Group 14"/>
          <p:cNvGrpSpPr>
            <a:grpSpLocks/>
          </p:cNvGrpSpPr>
          <p:nvPr/>
        </p:nvGrpSpPr>
        <p:grpSpPr bwMode="auto">
          <a:xfrm>
            <a:off x="4310063" y="1714500"/>
            <a:ext cx="139700" cy="792163"/>
            <a:chOff x="2294" y="1078"/>
            <a:chExt cx="88" cy="499"/>
          </a:xfrm>
          <a:solidFill>
            <a:schemeClr val="accent6"/>
          </a:solidFill>
        </p:grpSpPr>
        <p:sp>
          <p:nvSpPr>
            <p:cNvPr id="756751" name="Rectangle 15"/>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6752" name="Line 16"/>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6753" name="Line 17"/>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756754" name="Group 18"/>
          <p:cNvGrpSpPr>
            <a:grpSpLocks/>
          </p:cNvGrpSpPr>
          <p:nvPr/>
        </p:nvGrpSpPr>
        <p:grpSpPr bwMode="auto">
          <a:xfrm>
            <a:off x="2497138" y="3217863"/>
            <a:ext cx="139700" cy="792162"/>
            <a:chOff x="2294" y="1078"/>
            <a:chExt cx="88" cy="499"/>
          </a:xfrm>
          <a:solidFill>
            <a:schemeClr val="accent6"/>
          </a:solidFill>
        </p:grpSpPr>
        <p:sp>
          <p:nvSpPr>
            <p:cNvPr id="756755" name="Rectangle 19"/>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6756" name="Line 20"/>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6757" name="Line 21"/>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756758" name="Group 22"/>
          <p:cNvGrpSpPr>
            <a:grpSpLocks/>
          </p:cNvGrpSpPr>
          <p:nvPr/>
        </p:nvGrpSpPr>
        <p:grpSpPr bwMode="auto">
          <a:xfrm>
            <a:off x="6950075" y="1714500"/>
            <a:ext cx="139700" cy="792163"/>
            <a:chOff x="2294" y="1078"/>
            <a:chExt cx="88" cy="499"/>
          </a:xfrm>
          <a:solidFill>
            <a:schemeClr val="accent6"/>
          </a:solidFill>
        </p:grpSpPr>
        <p:sp>
          <p:nvSpPr>
            <p:cNvPr id="756759" name="Rectangle 23"/>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6760" name="Line 24"/>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6761" name="Line 25"/>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
        <p:nvSpPr>
          <p:cNvPr id="756767" name="Freeform 31"/>
          <p:cNvSpPr>
            <a:spLocks/>
          </p:cNvSpPr>
          <p:nvPr/>
        </p:nvSpPr>
        <p:spPr bwMode="auto">
          <a:xfrm>
            <a:off x="4840288" y="2405063"/>
            <a:ext cx="1000125" cy="1200150"/>
          </a:xfrm>
          <a:custGeom>
            <a:avLst/>
            <a:gdLst>
              <a:gd name="T0" fmla="*/ 0 w 630"/>
              <a:gd name="T1" fmla="*/ 905 h 905"/>
              <a:gd name="T2" fmla="*/ 271 w 630"/>
              <a:gd name="T3" fmla="*/ 905 h 905"/>
              <a:gd name="T4" fmla="*/ 271 w 630"/>
              <a:gd name="T5" fmla="*/ 0 h 905"/>
              <a:gd name="T6" fmla="*/ 630 w 630"/>
              <a:gd name="T7" fmla="*/ 0 h 905"/>
            </a:gdLst>
            <a:ahLst/>
            <a:cxnLst>
              <a:cxn ang="0">
                <a:pos x="T0" y="T1"/>
              </a:cxn>
              <a:cxn ang="0">
                <a:pos x="T2" y="T3"/>
              </a:cxn>
              <a:cxn ang="0">
                <a:pos x="T4" y="T5"/>
              </a:cxn>
              <a:cxn ang="0">
                <a:pos x="T6" y="T7"/>
              </a:cxn>
            </a:cxnLst>
            <a:rect l="0" t="0" r="r" b="b"/>
            <a:pathLst>
              <a:path w="630" h="905">
                <a:moveTo>
                  <a:pt x="0" y="905"/>
                </a:moveTo>
                <a:lnTo>
                  <a:pt x="271" y="905"/>
                </a:lnTo>
                <a:lnTo>
                  <a:pt x="271" y="0"/>
                </a:lnTo>
                <a:lnTo>
                  <a:pt x="63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cxnSp>
        <p:nvCxnSpPr>
          <p:cNvPr id="756768" name="AutoShape 32"/>
          <p:cNvCxnSpPr>
            <a:cxnSpLocks noChangeShapeType="1"/>
            <a:stCxn id="756755" idx="3"/>
            <a:endCxn id="756741" idx="1"/>
          </p:cNvCxnSpPr>
          <p:nvPr/>
        </p:nvCxnSpPr>
        <p:spPr bwMode="auto">
          <a:xfrm flipV="1">
            <a:off x="2636838" y="3613150"/>
            <a:ext cx="12144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6769" name="Text Box 33"/>
          <p:cNvSpPr txBox="1">
            <a:spLocks noChangeArrowheads="1"/>
          </p:cNvSpPr>
          <p:nvPr/>
        </p:nvSpPr>
        <p:spPr bwMode="auto">
          <a:xfrm>
            <a:off x="2322513" y="4384675"/>
            <a:ext cx="44789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How many stage pipeline is this?</a:t>
            </a:r>
          </a:p>
          <a:p>
            <a:r>
              <a:rPr lang="en-US">
                <a:latin typeface="Lato" panose="020F0502020204030203" pitchFamily="34" charset="0"/>
              </a:rPr>
              <a:t>What is the problem?</a:t>
            </a:r>
          </a:p>
        </p:txBody>
      </p:sp>
      <p:sp>
        <p:nvSpPr>
          <p:cNvPr id="756770" name="Freeform 34"/>
          <p:cNvSpPr>
            <a:spLocks/>
          </p:cNvSpPr>
          <p:nvPr/>
        </p:nvSpPr>
        <p:spPr bwMode="auto">
          <a:xfrm>
            <a:off x="3489325" y="2343150"/>
            <a:ext cx="368300" cy="1000125"/>
          </a:xfrm>
          <a:custGeom>
            <a:avLst/>
            <a:gdLst>
              <a:gd name="T0" fmla="*/ 0 w 232"/>
              <a:gd name="T1" fmla="*/ 0 h 630"/>
              <a:gd name="T2" fmla="*/ 62 w 232"/>
              <a:gd name="T3" fmla="*/ 0 h 630"/>
              <a:gd name="T4" fmla="*/ 62 w 232"/>
              <a:gd name="T5" fmla="*/ 630 h 630"/>
              <a:gd name="T6" fmla="*/ 232 w 232"/>
              <a:gd name="T7" fmla="*/ 630 h 630"/>
            </a:gdLst>
            <a:ahLst/>
            <a:cxnLst>
              <a:cxn ang="0">
                <a:pos x="T0" y="T1"/>
              </a:cxn>
              <a:cxn ang="0">
                <a:pos x="T2" y="T3"/>
              </a:cxn>
              <a:cxn ang="0">
                <a:pos x="T4" y="T5"/>
              </a:cxn>
              <a:cxn ang="0">
                <a:pos x="T6" y="T7"/>
              </a:cxn>
            </a:cxnLst>
            <a:rect l="0" t="0" r="r" b="b"/>
            <a:pathLst>
              <a:path w="232" h="630">
                <a:moveTo>
                  <a:pt x="0" y="0"/>
                </a:moveTo>
                <a:lnTo>
                  <a:pt x="62" y="0"/>
                </a:lnTo>
                <a:lnTo>
                  <a:pt x="62" y="630"/>
                </a:lnTo>
                <a:lnTo>
                  <a:pt x="232" y="63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Tree>
    <p:extLst>
      <p:ext uri="{BB962C8B-B14F-4D97-AF65-F5344CB8AC3E}">
        <p14:creationId xmlns:p14="http://schemas.microsoft.com/office/powerpoint/2010/main" val="1791017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dirty="0"/>
              <a:t>A Pipelining Methodology</a:t>
            </a:r>
          </a:p>
        </p:txBody>
      </p:sp>
      <p:sp>
        <p:nvSpPr>
          <p:cNvPr id="23" name="Slide Number Placeholder 5"/>
          <p:cNvSpPr>
            <a:spLocks noGrp="1"/>
          </p:cNvSpPr>
          <p:nvPr>
            <p:ph type="sldNum" idx="12"/>
          </p:nvPr>
        </p:nvSpPr>
        <p:spPr/>
        <p:txBody>
          <a:bodyPr/>
          <a:lstStyle/>
          <a:p>
            <a:fld id="{E5DE25CA-8BA3-4D64-94AB-1655AD3ED690}" type="slidenum">
              <a:rPr lang="en-US" altLang="en-US"/>
              <a:pPr/>
              <a:t>35</a:t>
            </a:fld>
            <a:endParaRPr lang="en-US" altLang="en-US"/>
          </a:p>
        </p:txBody>
      </p:sp>
      <p:sp>
        <p:nvSpPr>
          <p:cNvPr id="22"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765955" name="Rectangle 3"/>
          <p:cNvSpPr>
            <a:spLocks noChangeArrowheads="1"/>
          </p:cNvSpPr>
          <p:nvPr/>
        </p:nvSpPr>
        <p:spPr bwMode="auto">
          <a:xfrm>
            <a:off x="2505075" y="1711325"/>
            <a:ext cx="992188"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dirty="0">
                <a:latin typeface="Lato" panose="020F0502020204030203" pitchFamily="34" charset="0"/>
              </a:rPr>
              <a:t>A</a:t>
            </a:r>
          </a:p>
          <a:p>
            <a:r>
              <a:rPr lang="en-US" dirty="0">
                <a:latin typeface="Lato" panose="020F0502020204030203" pitchFamily="34" charset="0"/>
              </a:rPr>
              <a:t>2ns</a:t>
            </a:r>
          </a:p>
        </p:txBody>
      </p:sp>
      <p:sp>
        <p:nvSpPr>
          <p:cNvPr id="765956" name="Rectangle 4"/>
          <p:cNvSpPr>
            <a:spLocks noChangeArrowheads="1"/>
          </p:cNvSpPr>
          <p:nvPr/>
        </p:nvSpPr>
        <p:spPr bwMode="auto">
          <a:xfrm>
            <a:off x="3859213" y="3216275"/>
            <a:ext cx="992187"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B</a:t>
            </a:r>
          </a:p>
          <a:p>
            <a:r>
              <a:rPr lang="en-US">
                <a:latin typeface="Lato" panose="020F0502020204030203" pitchFamily="34" charset="0"/>
              </a:rPr>
              <a:t>1ns</a:t>
            </a:r>
          </a:p>
        </p:txBody>
      </p:sp>
      <p:sp>
        <p:nvSpPr>
          <p:cNvPr id="765957" name="Rectangle 5"/>
          <p:cNvSpPr>
            <a:spLocks noChangeArrowheads="1"/>
          </p:cNvSpPr>
          <p:nvPr/>
        </p:nvSpPr>
        <p:spPr bwMode="auto">
          <a:xfrm>
            <a:off x="5848350" y="1714500"/>
            <a:ext cx="992188"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C</a:t>
            </a:r>
          </a:p>
          <a:p>
            <a:r>
              <a:rPr lang="en-US">
                <a:latin typeface="Lato" panose="020F0502020204030203" pitchFamily="34" charset="0"/>
              </a:rPr>
              <a:t>1ns</a:t>
            </a:r>
          </a:p>
        </p:txBody>
      </p:sp>
      <p:cxnSp>
        <p:nvCxnSpPr>
          <p:cNvPr id="765958" name="AutoShape 6"/>
          <p:cNvCxnSpPr>
            <a:cxnSpLocks noChangeShapeType="1"/>
            <a:endCxn id="765955" idx="1"/>
          </p:cNvCxnSpPr>
          <p:nvPr/>
        </p:nvCxnSpPr>
        <p:spPr bwMode="auto">
          <a:xfrm flipV="1">
            <a:off x="1474788" y="2108200"/>
            <a:ext cx="1030287" cy="704850"/>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5959" name="AutoShape 7"/>
          <p:cNvCxnSpPr>
            <a:cxnSpLocks noChangeShapeType="1"/>
            <a:endCxn id="765956" idx="1"/>
          </p:cNvCxnSpPr>
          <p:nvPr/>
        </p:nvCxnSpPr>
        <p:spPr bwMode="auto">
          <a:xfrm>
            <a:off x="1474788" y="2813050"/>
            <a:ext cx="2384425" cy="800100"/>
          </a:xfrm>
          <a:prstGeom prst="bentConnector3">
            <a:avLst>
              <a:gd name="adj1" fmla="val 2163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5960" name="AutoShape 8"/>
          <p:cNvCxnSpPr>
            <a:cxnSpLocks noChangeShapeType="1"/>
            <a:stCxn id="765955" idx="3"/>
            <a:endCxn id="765957" idx="1"/>
          </p:cNvCxnSpPr>
          <p:nvPr/>
        </p:nvCxnSpPr>
        <p:spPr bwMode="auto">
          <a:xfrm>
            <a:off x="3497263" y="2108200"/>
            <a:ext cx="2351087" cy="3175"/>
          </a:xfrm>
          <a:prstGeom prst="bentConnector3">
            <a:avLst>
              <a:gd name="adj1" fmla="val 4996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5961" name="AutoShape 9"/>
          <p:cNvCxnSpPr>
            <a:cxnSpLocks noChangeShapeType="1"/>
            <a:stCxn id="765957" idx="3"/>
          </p:cNvCxnSpPr>
          <p:nvPr/>
        </p:nvCxnSpPr>
        <p:spPr bwMode="auto">
          <a:xfrm>
            <a:off x="6840538" y="2111375"/>
            <a:ext cx="444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5962" name="Text Box 10"/>
          <p:cNvSpPr txBox="1">
            <a:spLocks noChangeArrowheads="1"/>
          </p:cNvSpPr>
          <p:nvPr/>
        </p:nvSpPr>
        <p:spPr bwMode="auto">
          <a:xfrm>
            <a:off x="1087438" y="25844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X</a:t>
            </a:r>
          </a:p>
        </p:txBody>
      </p:sp>
      <p:sp>
        <p:nvSpPr>
          <p:cNvPr id="765963" name="Text Box 11"/>
          <p:cNvSpPr txBox="1">
            <a:spLocks noChangeArrowheads="1"/>
          </p:cNvSpPr>
          <p:nvPr/>
        </p:nvSpPr>
        <p:spPr bwMode="auto">
          <a:xfrm>
            <a:off x="7285038" y="1882775"/>
            <a:ext cx="7425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F(X)</a:t>
            </a:r>
          </a:p>
        </p:txBody>
      </p:sp>
      <p:sp>
        <p:nvSpPr>
          <p:cNvPr id="765964" name="Freeform 12"/>
          <p:cNvSpPr>
            <a:spLocks/>
          </p:cNvSpPr>
          <p:nvPr/>
        </p:nvSpPr>
        <p:spPr bwMode="auto">
          <a:xfrm>
            <a:off x="4848225" y="2405063"/>
            <a:ext cx="1000125" cy="1200150"/>
          </a:xfrm>
          <a:custGeom>
            <a:avLst/>
            <a:gdLst>
              <a:gd name="T0" fmla="*/ 0 w 630"/>
              <a:gd name="T1" fmla="*/ 905 h 905"/>
              <a:gd name="T2" fmla="*/ 271 w 630"/>
              <a:gd name="T3" fmla="*/ 905 h 905"/>
              <a:gd name="T4" fmla="*/ 271 w 630"/>
              <a:gd name="T5" fmla="*/ 0 h 905"/>
              <a:gd name="T6" fmla="*/ 630 w 630"/>
              <a:gd name="T7" fmla="*/ 0 h 905"/>
            </a:gdLst>
            <a:ahLst/>
            <a:cxnLst>
              <a:cxn ang="0">
                <a:pos x="T0" y="T1"/>
              </a:cxn>
              <a:cxn ang="0">
                <a:pos x="T2" y="T3"/>
              </a:cxn>
              <a:cxn ang="0">
                <a:pos x="T4" y="T5"/>
              </a:cxn>
              <a:cxn ang="0">
                <a:pos x="T6" y="T7"/>
              </a:cxn>
            </a:cxnLst>
            <a:rect l="0" t="0" r="r" b="b"/>
            <a:pathLst>
              <a:path w="630" h="905">
                <a:moveTo>
                  <a:pt x="0" y="905"/>
                </a:moveTo>
                <a:lnTo>
                  <a:pt x="271" y="905"/>
                </a:lnTo>
                <a:lnTo>
                  <a:pt x="271" y="0"/>
                </a:lnTo>
                <a:lnTo>
                  <a:pt x="63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5965" name="Freeform 13"/>
          <p:cNvSpPr>
            <a:spLocks/>
          </p:cNvSpPr>
          <p:nvPr/>
        </p:nvSpPr>
        <p:spPr bwMode="auto">
          <a:xfrm>
            <a:off x="3497263" y="2343150"/>
            <a:ext cx="368300" cy="1000125"/>
          </a:xfrm>
          <a:custGeom>
            <a:avLst/>
            <a:gdLst>
              <a:gd name="T0" fmla="*/ 0 w 232"/>
              <a:gd name="T1" fmla="*/ 0 h 630"/>
              <a:gd name="T2" fmla="*/ 62 w 232"/>
              <a:gd name="T3" fmla="*/ 0 h 630"/>
              <a:gd name="T4" fmla="*/ 62 w 232"/>
              <a:gd name="T5" fmla="*/ 630 h 630"/>
              <a:gd name="T6" fmla="*/ 232 w 232"/>
              <a:gd name="T7" fmla="*/ 630 h 630"/>
            </a:gdLst>
            <a:ahLst/>
            <a:cxnLst>
              <a:cxn ang="0">
                <a:pos x="T0" y="T1"/>
              </a:cxn>
              <a:cxn ang="0">
                <a:pos x="T2" y="T3"/>
              </a:cxn>
              <a:cxn ang="0">
                <a:pos x="T4" y="T5"/>
              </a:cxn>
              <a:cxn ang="0">
                <a:pos x="T6" y="T7"/>
              </a:cxn>
            </a:cxnLst>
            <a:rect l="0" t="0" r="r" b="b"/>
            <a:pathLst>
              <a:path w="232" h="630">
                <a:moveTo>
                  <a:pt x="0" y="0"/>
                </a:moveTo>
                <a:lnTo>
                  <a:pt x="62" y="0"/>
                </a:lnTo>
                <a:lnTo>
                  <a:pt x="62" y="630"/>
                </a:lnTo>
                <a:lnTo>
                  <a:pt x="232" y="63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5966" name="Oval 14"/>
          <p:cNvSpPr>
            <a:spLocks noChangeArrowheads="1"/>
          </p:cNvSpPr>
          <p:nvPr/>
        </p:nvSpPr>
        <p:spPr bwMode="auto">
          <a:xfrm>
            <a:off x="7285038" y="952500"/>
            <a:ext cx="198437" cy="207963"/>
          </a:xfrm>
          <a:prstGeom prst="ellipse">
            <a:avLst/>
          </a:prstGeom>
          <a:solidFill>
            <a:srgbClr val="CC33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5967" name="Oval 15"/>
          <p:cNvSpPr>
            <a:spLocks noChangeArrowheads="1"/>
          </p:cNvSpPr>
          <p:nvPr/>
        </p:nvSpPr>
        <p:spPr bwMode="auto">
          <a:xfrm>
            <a:off x="7337425" y="4894263"/>
            <a:ext cx="198438" cy="207962"/>
          </a:xfrm>
          <a:prstGeom prst="ellipse">
            <a:avLst/>
          </a:prstGeom>
          <a:solidFill>
            <a:srgbClr val="CC33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5968" name="Freeform 16"/>
          <p:cNvSpPr>
            <a:spLocks/>
          </p:cNvSpPr>
          <p:nvPr/>
        </p:nvSpPr>
        <p:spPr bwMode="auto">
          <a:xfrm>
            <a:off x="6946900" y="1152525"/>
            <a:ext cx="452438" cy="3795713"/>
          </a:xfrm>
          <a:custGeom>
            <a:avLst/>
            <a:gdLst>
              <a:gd name="T0" fmla="*/ 237 w 285"/>
              <a:gd name="T1" fmla="*/ 0 h 2391"/>
              <a:gd name="T2" fmla="*/ 96 w 285"/>
              <a:gd name="T3" fmla="*/ 189 h 2391"/>
              <a:gd name="T4" fmla="*/ 72 w 285"/>
              <a:gd name="T5" fmla="*/ 257 h 2391"/>
              <a:gd name="T6" fmla="*/ 29 w 285"/>
              <a:gd name="T7" fmla="*/ 349 h 2391"/>
              <a:gd name="T8" fmla="*/ 9 w 285"/>
              <a:gd name="T9" fmla="*/ 378 h 2391"/>
              <a:gd name="T10" fmla="*/ 5 w 285"/>
              <a:gd name="T11" fmla="*/ 441 h 2391"/>
              <a:gd name="T12" fmla="*/ 53 w 285"/>
              <a:gd name="T13" fmla="*/ 1205 h 2391"/>
              <a:gd name="T14" fmla="*/ 116 w 285"/>
              <a:gd name="T15" fmla="*/ 1472 h 2391"/>
              <a:gd name="T16" fmla="*/ 145 w 285"/>
              <a:gd name="T17" fmla="*/ 1568 h 2391"/>
              <a:gd name="T18" fmla="*/ 179 w 285"/>
              <a:gd name="T19" fmla="*/ 1689 h 2391"/>
              <a:gd name="T20" fmla="*/ 203 w 285"/>
              <a:gd name="T21" fmla="*/ 1791 h 2391"/>
              <a:gd name="T22" fmla="*/ 251 w 285"/>
              <a:gd name="T23" fmla="*/ 1989 h 2391"/>
              <a:gd name="T24" fmla="*/ 266 w 285"/>
              <a:gd name="T25" fmla="*/ 2265 h 2391"/>
              <a:gd name="T26" fmla="*/ 285 w 285"/>
              <a:gd name="T27" fmla="*/ 2391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2391">
                <a:moveTo>
                  <a:pt x="237" y="0"/>
                </a:moveTo>
                <a:cubicBezTo>
                  <a:pt x="186" y="34"/>
                  <a:pt x="113" y="130"/>
                  <a:pt x="96" y="189"/>
                </a:cubicBezTo>
                <a:cubicBezTo>
                  <a:pt x="90" y="211"/>
                  <a:pt x="82" y="237"/>
                  <a:pt x="72" y="257"/>
                </a:cubicBezTo>
                <a:cubicBezTo>
                  <a:pt x="57" y="287"/>
                  <a:pt x="45" y="319"/>
                  <a:pt x="29" y="349"/>
                </a:cubicBezTo>
                <a:cubicBezTo>
                  <a:pt x="23" y="359"/>
                  <a:pt x="9" y="378"/>
                  <a:pt x="9" y="378"/>
                </a:cubicBezTo>
                <a:cubicBezTo>
                  <a:pt x="1" y="405"/>
                  <a:pt x="0" y="409"/>
                  <a:pt x="5" y="441"/>
                </a:cubicBezTo>
                <a:cubicBezTo>
                  <a:pt x="12" y="701"/>
                  <a:pt x="20" y="948"/>
                  <a:pt x="53" y="1205"/>
                </a:cubicBezTo>
                <a:cubicBezTo>
                  <a:pt x="64" y="1292"/>
                  <a:pt x="76" y="1393"/>
                  <a:pt x="116" y="1472"/>
                </a:cubicBezTo>
                <a:cubicBezTo>
                  <a:pt x="121" y="1506"/>
                  <a:pt x="129" y="1537"/>
                  <a:pt x="145" y="1568"/>
                </a:cubicBezTo>
                <a:cubicBezTo>
                  <a:pt x="150" y="1615"/>
                  <a:pt x="161" y="1646"/>
                  <a:pt x="179" y="1689"/>
                </a:cubicBezTo>
                <a:cubicBezTo>
                  <a:pt x="184" y="1725"/>
                  <a:pt x="194" y="1756"/>
                  <a:pt x="203" y="1791"/>
                </a:cubicBezTo>
                <a:cubicBezTo>
                  <a:pt x="210" y="1859"/>
                  <a:pt x="232" y="1924"/>
                  <a:pt x="251" y="1989"/>
                </a:cubicBezTo>
                <a:cubicBezTo>
                  <a:pt x="256" y="2081"/>
                  <a:pt x="259" y="2173"/>
                  <a:pt x="266" y="2265"/>
                </a:cubicBezTo>
                <a:cubicBezTo>
                  <a:pt x="269" y="2309"/>
                  <a:pt x="285" y="2345"/>
                  <a:pt x="285" y="2391"/>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5969" name="Freeform 17"/>
          <p:cNvSpPr>
            <a:spLocks/>
          </p:cNvSpPr>
          <p:nvPr/>
        </p:nvSpPr>
        <p:spPr bwMode="auto">
          <a:xfrm>
            <a:off x="5032375" y="1136650"/>
            <a:ext cx="2306638" cy="3811588"/>
          </a:xfrm>
          <a:custGeom>
            <a:avLst/>
            <a:gdLst>
              <a:gd name="T0" fmla="*/ 1443 w 1453"/>
              <a:gd name="T1" fmla="*/ 0 h 2401"/>
              <a:gd name="T2" fmla="*/ 1215 w 1453"/>
              <a:gd name="T3" fmla="*/ 20 h 2401"/>
              <a:gd name="T4" fmla="*/ 1162 w 1453"/>
              <a:gd name="T5" fmla="*/ 34 h 2401"/>
              <a:gd name="T6" fmla="*/ 1056 w 1453"/>
              <a:gd name="T7" fmla="*/ 44 h 2401"/>
              <a:gd name="T8" fmla="*/ 906 w 1453"/>
              <a:gd name="T9" fmla="*/ 63 h 2401"/>
              <a:gd name="T10" fmla="*/ 649 w 1453"/>
              <a:gd name="T11" fmla="*/ 126 h 2401"/>
              <a:gd name="T12" fmla="*/ 552 w 1453"/>
              <a:gd name="T13" fmla="*/ 146 h 2401"/>
              <a:gd name="T14" fmla="*/ 499 w 1453"/>
              <a:gd name="T15" fmla="*/ 155 h 2401"/>
              <a:gd name="T16" fmla="*/ 363 w 1453"/>
              <a:gd name="T17" fmla="*/ 213 h 2401"/>
              <a:gd name="T18" fmla="*/ 271 w 1453"/>
              <a:gd name="T19" fmla="*/ 281 h 2401"/>
              <a:gd name="T20" fmla="*/ 228 w 1453"/>
              <a:gd name="T21" fmla="*/ 325 h 2401"/>
              <a:gd name="T22" fmla="*/ 184 w 1453"/>
              <a:gd name="T23" fmla="*/ 368 h 2401"/>
              <a:gd name="T24" fmla="*/ 150 w 1453"/>
              <a:gd name="T25" fmla="*/ 412 h 2401"/>
              <a:gd name="T26" fmla="*/ 92 w 1453"/>
              <a:gd name="T27" fmla="*/ 499 h 2401"/>
              <a:gd name="T28" fmla="*/ 73 w 1453"/>
              <a:gd name="T29" fmla="*/ 542 h 2401"/>
              <a:gd name="T30" fmla="*/ 49 w 1453"/>
              <a:gd name="T31" fmla="*/ 596 h 2401"/>
              <a:gd name="T32" fmla="*/ 29 w 1453"/>
              <a:gd name="T33" fmla="*/ 654 h 2401"/>
              <a:gd name="T34" fmla="*/ 59 w 1453"/>
              <a:gd name="T35" fmla="*/ 978 h 2401"/>
              <a:gd name="T36" fmla="*/ 136 w 1453"/>
              <a:gd name="T37" fmla="*/ 1177 h 2401"/>
              <a:gd name="T38" fmla="*/ 252 w 1453"/>
              <a:gd name="T39" fmla="*/ 1409 h 2401"/>
              <a:gd name="T40" fmla="*/ 388 w 1453"/>
              <a:gd name="T41" fmla="*/ 1617 h 2401"/>
              <a:gd name="T42" fmla="*/ 465 w 1453"/>
              <a:gd name="T43" fmla="*/ 1704 h 2401"/>
              <a:gd name="T44" fmla="*/ 668 w 1453"/>
              <a:gd name="T45" fmla="*/ 1932 h 2401"/>
              <a:gd name="T46" fmla="*/ 867 w 1453"/>
              <a:gd name="T47" fmla="*/ 2087 h 2401"/>
              <a:gd name="T48" fmla="*/ 935 w 1453"/>
              <a:gd name="T49" fmla="*/ 2125 h 2401"/>
              <a:gd name="T50" fmla="*/ 983 w 1453"/>
              <a:gd name="T51" fmla="*/ 2145 h 2401"/>
              <a:gd name="T52" fmla="*/ 1065 w 1453"/>
              <a:gd name="T53" fmla="*/ 2183 h 2401"/>
              <a:gd name="T54" fmla="*/ 1143 w 1453"/>
              <a:gd name="T55" fmla="*/ 2232 h 2401"/>
              <a:gd name="T56" fmla="*/ 1254 w 1453"/>
              <a:gd name="T57" fmla="*/ 2300 h 2401"/>
              <a:gd name="T58" fmla="*/ 1302 w 1453"/>
              <a:gd name="T59" fmla="*/ 2319 h 2401"/>
              <a:gd name="T60" fmla="*/ 1370 w 1453"/>
              <a:gd name="T61" fmla="*/ 2362 h 2401"/>
              <a:gd name="T62" fmla="*/ 1453 w 1453"/>
              <a:gd name="T63" fmla="*/ 2401 h 2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3" h="2401">
                <a:moveTo>
                  <a:pt x="1443" y="0"/>
                </a:moveTo>
                <a:cubicBezTo>
                  <a:pt x="1365" y="4"/>
                  <a:pt x="1292" y="13"/>
                  <a:pt x="1215" y="20"/>
                </a:cubicBezTo>
                <a:cubicBezTo>
                  <a:pt x="1197" y="25"/>
                  <a:pt x="1180" y="31"/>
                  <a:pt x="1162" y="34"/>
                </a:cubicBezTo>
                <a:cubicBezTo>
                  <a:pt x="1127" y="39"/>
                  <a:pt x="1056" y="44"/>
                  <a:pt x="1056" y="44"/>
                </a:cubicBezTo>
                <a:cubicBezTo>
                  <a:pt x="1003" y="56"/>
                  <a:pt x="961" y="59"/>
                  <a:pt x="906" y="63"/>
                </a:cubicBezTo>
                <a:cubicBezTo>
                  <a:pt x="820" y="76"/>
                  <a:pt x="731" y="99"/>
                  <a:pt x="649" y="126"/>
                </a:cubicBezTo>
                <a:cubicBezTo>
                  <a:pt x="617" y="136"/>
                  <a:pt x="585" y="140"/>
                  <a:pt x="552" y="146"/>
                </a:cubicBezTo>
                <a:cubicBezTo>
                  <a:pt x="534" y="149"/>
                  <a:pt x="499" y="155"/>
                  <a:pt x="499" y="155"/>
                </a:cubicBezTo>
                <a:cubicBezTo>
                  <a:pt x="454" y="175"/>
                  <a:pt x="409" y="197"/>
                  <a:pt x="363" y="213"/>
                </a:cubicBezTo>
                <a:cubicBezTo>
                  <a:pt x="336" y="242"/>
                  <a:pt x="296" y="250"/>
                  <a:pt x="271" y="281"/>
                </a:cubicBezTo>
                <a:cubicBezTo>
                  <a:pt x="257" y="299"/>
                  <a:pt x="249" y="317"/>
                  <a:pt x="228" y="325"/>
                </a:cubicBezTo>
                <a:cubicBezTo>
                  <a:pt x="221" y="344"/>
                  <a:pt x="184" y="368"/>
                  <a:pt x="184" y="368"/>
                </a:cubicBezTo>
                <a:cubicBezTo>
                  <a:pt x="179" y="386"/>
                  <a:pt x="150" y="412"/>
                  <a:pt x="150" y="412"/>
                </a:cubicBezTo>
                <a:cubicBezTo>
                  <a:pt x="140" y="448"/>
                  <a:pt x="114" y="471"/>
                  <a:pt x="92" y="499"/>
                </a:cubicBezTo>
                <a:cubicBezTo>
                  <a:pt x="87" y="516"/>
                  <a:pt x="83" y="528"/>
                  <a:pt x="73" y="542"/>
                </a:cubicBezTo>
                <a:cubicBezTo>
                  <a:pt x="67" y="561"/>
                  <a:pt x="54" y="577"/>
                  <a:pt x="49" y="596"/>
                </a:cubicBezTo>
                <a:cubicBezTo>
                  <a:pt x="37" y="641"/>
                  <a:pt x="45" y="622"/>
                  <a:pt x="29" y="654"/>
                </a:cubicBezTo>
                <a:cubicBezTo>
                  <a:pt x="18" y="759"/>
                  <a:pt x="0" y="884"/>
                  <a:pt x="59" y="978"/>
                </a:cubicBezTo>
                <a:cubicBezTo>
                  <a:pt x="67" y="1048"/>
                  <a:pt x="98" y="1118"/>
                  <a:pt x="136" y="1177"/>
                </a:cubicBezTo>
                <a:cubicBezTo>
                  <a:pt x="158" y="1261"/>
                  <a:pt x="207" y="1336"/>
                  <a:pt x="252" y="1409"/>
                </a:cubicBezTo>
                <a:cubicBezTo>
                  <a:pt x="296" y="1480"/>
                  <a:pt x="337" y="1550"/>
                  <a:pt x="388" y="1617"/>
                </a:cubicBezTo>
                <a:cubicBezTo>
                  <a:pt x="411" y="1648"/>
                  <a:pt x="441" y="1674"/>
                  <a:pt x="465" y="1704"/>
                </a:cubicBezTo>
                <a:cubicBezTo>
                  <a:pt x="527" y="1781"/>
                  <a:pt x="586" y="1875"/>
                  <a:pt x="668" y="1932"/>
                </a:cubicBezTo>
                <a:cubicBezTo>
                  <a:pt x="718" y="2004"/>
                  <a:pt x="796" y="2041"/>
                  <a:pt x="867" y="2087"/>
                </a:cubicBezTo>
                <a:cubicBezTo>
                  <a:pt x="930" y="2128"/>
                  <a:pt x="886" y="2115"/>
                  <a:pt x="935" y="2125"/>
                </a:cubicBezTo>
                <a:cubicBezTo>
                  <a:pt x="1020" y="2178"/>
                  <a:pt x="903" y="2109"/>
                  <a:pt x="983" y="2145"/>
                </a:cubicBezTo>
                <a:cubicBezTo>
                  <a:pt x="1016" y="2160"/>
                  <a:pt x="1029" y="2173"/>
                  <a:pt x="1065" y="2183"/>
                </a:cubicBezTo>
                <a:cubicBezTo>
                  <a:pt x="1090" y="2203"/>
                  <a:pt x="1118" y="2214"/>
                  <a:pt x="1143" y="2232"/>
                </a:cubicBezTo>
                <a:cubicBezTo>
                  <a:pt x="1181" y="2259"/>
                  <a:pt x="1209" y="2288"/>
                  <a:pt x="1254" y="2300"/>
                </a:cubicBezTo>
                <a:cubicBezTo>
                  <a:pt x="1319" y="2348"/>
                  <a:pt x="1217" y="2277"/>
                  <a:pt x="1302" y="2319"/>
                </a:cubicBezTo>
                <a:cubicBezTo>
                  <a:pt x="1328" y="2332"/>
                  <a:pt x="1341" y="2354"/>
                  <a:pt x="1370" y="2362"/>
                </a:cubicBezTo>
                <a:cubicBezTo>
                  <a:pt x="1395" y="2379"/>
                  <a:pt x="1421" y="2401"/>
                  <a:pt x="1453" y="2401"/>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5970" name="Freeform 18"/>
          <p:cNvSpPr>
            <a:spLocks/>
          </p:cNvSpPr>
          <p:nvPr/>
        </p:nvSpPr>
        <p:spPr bwMode="auto">
          <a:xfrm>
            <a:off x="3173413" y="1055688"/>
            <a:ext cx="4302125" cy="4125912"/>
          </a:xfrm>
          <a:custGeom>
            <a:avLst/>
            <a:gdLst>
              <a:gd name="T0" fmla="*/ 2614 w 2710"/>
              <a:gd name="T1" fmla="*/ 8 h 2599"/>
              <a:gd name="T2" fmla="*/ 2091 w 2710"/>
              <a:gd name="T3" fmla="*/ 17 h 2599"/>
              <a:gd name="T4" fmla="*/ 1897 w 2710"/>
              <a:gd name="T5" fmla="*/ 42 h 2599"/>
              <a:gd name="T6" fmla="*/ 1738 w 2710"/>
              <a:gd name="T7" fmla="*/ 66 h 2599"/>
              <a:gd name="T8" fmla="*/ 1578 w 2710"/>
              <a:gd name="T9" fmla="*/ 105 h 2599"/>
              <a:gd name="T10" fmla="*/ 1447 w 2710"/>
              <a:gd name="T11" fmla="*/ 138 h 2599"/>
              <a:gd name="T12" fmla="*/ 1404 w 2710"/>
              <a:gd name="T13" fmla="*/ 153 h 2599"/>
              <a:gd name="T14" fmla="*/ 1312 w 2710"/>
              <a:gd name="T15" fmla="*/ 163 h 2599"/>
              <a:gd name="T16" fmla="*/ 1239 w 2710"/>
              <a:gd name="T17" fmla="*/ 192 h 2599"/>
              <a:gd name="T18" fmla="*/ 1176 w 2710"/>
              <a:gd name="T19" fmla="*/ 201 h 2599"/>
              <a:gd name="T20" fmla="*/ 1094 w 2710"/>
              <a:gd name="T21" fmla="*/ 230 h 2599"/>
              <a:gd name="T22" fmla="*/ 973 w 2710"/>
              <a:gd name="T23" fmla="*/ 279 h 2599"/>
              <a:gd name="T24" fmla="*/ 896 w 2710"/>
              <a:gd name="T25" fmla="*/ 318 h 2599"/>
              <a:gd name="T26" fmla="*/ 818 w 2710"/>
              <a:gd name="T27" fmla="*/ 366 h 2599"/>
              <a:gd name="T28" fmla="*/ 726 w 2710"/>
              <a:gd name="T29" fmla="*/ 443 h 2599"/>
              <a:gd name="T30" fmla="*/ 654 w 2710"/>
              <a:gd name="T31" fmla="*/ 516 h 2599"/>
              <a:gd name="T32" fmla="*/ 591 w 2710"/>
              <a:gd name="T33" fmla="*/ 584 h 2599"/>
              <a:gd name="T34" fmla="*/ 489 w 2710"/>
              <a:gd name="T35" fmla="*/ 705 h 2599"/>
              <a:gd name="T36" fmla="*/ 426 w 2710"/>
              <a:gd name="T37" fmla="*/ 797 h 2599"/>
              <a:gd name="T38" fmla="*/ 411 w 2710"/>
              <a:gd name="T39" fmla="*/ 816 h 2599"/>
              <a:gd name="T40" fmla="*/ 344 w 2710"/>
              <a:gd name="T41" fmla="*/ 918 h 2599"/>
              <a:gd name="T42" fmla="*/ 286 w 2710"/>
              <a:gd name="T43" fmla="*/ 1048 h 2599"/>
              <a:gd name="T44" fmla="*/ 237 w 2710"/>
              <a:gd name="T45" fmla="*/ 1165 h 2599"/>
              <a:gd name="T46" fmla="*/ 165 w 2710"/>
              <a:gd name="T47" fmla="*/ 1339 h 2599"/>
              <a:gd name="T48" fmla="*/ 140 w 2710"/>
              <a:gd name="T49" fmla="*/ 1402 h 2599"/>
              <a:gd name="T50" fmla="*/ 107 w 2710"/>
              <a:gd name="T51" fmla="*/ 1470 h 2599"/>
              <a:gd name="T52" fmla="*/ 44 w 2710"/>
              <a:gd name="T53" fmla="*/ 1678 h 2599"/>
              <a:gd name="T54" fmla="*/ 10 w 2710"/>
              <a:gd name="T55" fmla="*/ 1842 h 2599"/>
              <a:gd name="T56" fmla="*/ 19 w 2710"/>
              <a:gd name="T57" fmla="*/ 2012 h 2599"/>
              <a:gd name="T58" fmla="*/ 102 w 2710"/>
              <a:gd name="T59" fmla="*/ 2123 h 2599"/>
              <a:gd name="T60" fmla="*/ 363 w 2710"/>
              <a:gd name="T61" fmla="*/ 2341 h 2599"/>
              <a:gd name="T62" fmla="*/ 581 w 2710"/>
              <a:gd name="T63" fmla="*/ 2409 h 2599"/>
              <a:gd name="T64" fmla="*/ 707 w 2710"/>
              <a:gd name="T65" fmla="*/ 2452 h 2599"/>
              <a:gd name="T66" fmla="*/ 954 w 2710"/>
              <a:gd name="T67" fmla="*/ 2486 h 2599"/>
              <a:gd name="T68" fmla="*/ 1273 w 2710"/>
              <a:gd name="T69" fmla="*/ 2530 h 2599"/>
              <a:gd name="T70" fmla="*/ 2357 w 2710"/>
              <a:gd name="T71" fmla="*/ 2534 h 2599"/>
              <a:gd name="T72" fmla="*/ 2420 w 2710"/>
              <a:gd name="T73" fmla="*/ 2520 h 2599"/>
              <a:gd name="T74" fmla="*/ 2522 w 2710"/>
              <a:gd name="T75" fmla="*/ 2486 h 2599"/>
              <a:gd name="T76" fmla="*/ 2604 w 2710"/>
              <a:gd name="T77" fmla="*/ 2467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10" h="2599">
                <a:moveTo>
                  <a:pt x="2614" y="8"/>
                </a:moveTo>
                <a:cubicBezTo>
                  <a:pt x="2394" y="30"/>
                  <a:pt x="2710" y="0"/>
                  <a:pt x="2091" y="17"/>
                </a:cubicBezTo>
                <a:cubicBezTo>
                  <a:pt x="2034" y="19"/>
                  <a:pt x="1950" y="37"/>
                  <a:pt x="1897" y="42"/>
                </a:cubicBezTo>
                <a:cubicBezTo>
                  <a:pt x="1845" y="56"/>
                  <a:pt x="1791" y="54"/>
                  <a:pt x="1738" y="66"/>
                </a:cubicBezTo>
                <a:cubicBezTo>
                  <a:pt x="1683" y="78"/>
                  <a:pt x="1634" y="99"/>
                  <a:pt x="1578" y="105"/>
                </a:cubicBezTo>
                <a:cubicBezTo>
                  <a:pt x="1533" y="117"/>
                  <a:pt x="1493" y="133"/>
                  <a:pt x="1447" y="138"/>
                </a:cubicBezTo>
                <a:cubicBezTo>
                  <a:pt x="1433" y="143"/>
                  <a:pt x="1419" y="150"/>
                  <a:pt x="1404" y="153"/>
                </a:cubicBezTo>
                <a:cubicBezTo>
                  <a:pt x="1374" y="159"/>
                  <a:pt x="1312" y="163"/>
                  <a:pt x="1312" y="163"/>
                </a:cubicBezTo>
                <a:cubicBezTo>
                  <a:pt x="1287" y="171"/>
                  <a:pt x="1264" y="185"/>
                  <a:pt x="1239" y="192"/>
                </a:cubicBezTo>
                <a:cubicBezTo>
                  <a:pt x="1218" y="197"/>
                  <a:pt x="1176" y="201"/>
                  <a:pt x="1176" y="201"/>
                </a:cubicBezTo>
                <a:cubicBezTo>
                  <a:pt x="1157" y="215"/>
                  <a:pt x="1118" y="226"/>
                  <a:pt x="1094" y="230"/>
                </a:cubicBezTo>
                <a:cubicBezTo>
                  <a:pt x="1054" y="247"/>
                  <a:pt x="1015" y="268"/>
                  <a:pt x="973" y="279"/>
                </a:cubicBezTo>
                <a:cubicBezTo>
                  <a:pt x="948" y="299"/>
                  <a:pt x="921" y="300"/>
                  <a:pt x="896" y="318"/>
                </a:cubicBezTo>
                <a:cubicBezTo>
                  <a:pt x="868" y="338"/>
                  <a:pt x="853" y="359"/>
                  <a:pt x="818" y="366"/>
                </a:cubicBezTo>
                <a:cubicBezTo>
                  <a:pt x="787" y="391"/>
                  <a:pt x="756" y="416"/>
                  <a:pt x="726" y="443"/>
                </a:cubicBezTo>
                <a:cubicBezTo>
                  <a:pt x="700" y="467"/>
                  <a:pt x="685" y="499"/>
                  <a:pt x="654" y="516"/>
                </a:cubicBezTo>
                <a:cubicBezTo>
                  <a:pt x="637" y="544"/>
                  <a:pt x="612" y="560"/>
                  <a:pt x="591" y="584"/>
                </a:cubicBezTo>
                <a:cubicBezTo>
                  <a:pt x="557" y="623"/>
                  <a:pt x="520" y="663"/>
                  <a:pt x="489" y="705"/>
                </a:cubicBezTo>
                <a:cubicBezTo>
                  <a:pt x="466" y="736"/>
                  <a:pt x="450" y="766"/>
                  <a:pt x="426" y="797"/>
                </a:cubicBezTo>
                <a:cubicBezTo>
                  <a:pt x="421" y="803"/>
                  <a:pt x="411" y="816"/>
                  <a:pt x="411" y="816"/>
                </a:cubicBezTo>
                <a:cubicBezTo>
                  <a:pt x="405" y="838"/>
                  <a:pt x="361" y="900"/>
                  <a:pt x="344" y="918"/>
                </a:cubicBezTo>
                <a:cubicBezTo>
                  <a:pt x="328" y="963"/>
                  <a:pt x="316" y="1010"/>
                  <a:pt x="286" y="1048"/>
                </a:cubicBezTo>
                <a:cubicBezTo>
                  <a:pt x="279" y="1090"/>
                  <a:pt x="253" y="1125"/>
                  <a:pt x="237" y="1165"/>
                </a:cubicBezTo>
                <a:cubicBezTo>
                  <a:pt x="213" y="1223"/>
                  <a:pt x="197" y="1285"/>
                  <a:pt x="165" y="1339"/>
                </a:cubicBezTo>
                <a:cubicBezTo>
                  <a:pt x="133" y="1394"/>
                  <a:pt x="166" y="1341"/>
                  <a:pt x="140" y="1402"/>
                </a:cubicBezTo>
                <a:cubicBezTo>
                  <a:pt x="130" y="1425"/>
                  <a:pt x="107" y="1470"/>
                  <a:pt x="107" y="1470"/>
                </a:cubicBezTo>
                <a:cubicBezTo>
                  <a:pt x="91" y="1539"/>
                  <a:pt x="78" y="1616"/>
                  <a:pt x="44" y="1678"/>
                </a:cubicBezTo>
                <a:cubicBezTo>
                  <a:pt x="33" y="1734"/>
                  <a:pt x="21" y="1787"/>
                  <a:pt x="10" y="1842"/>
                </a:cubicBezTo>
                <a:cubicBezTo>
                  <a:pt x="4" y="1899"/>
                  <a:pt x="0" y="1957"/>
                  <a:pt x="19" y="2012"/>
                </a:cubicBezTo>
                <a:cubicBezTo>
                  <a:pt x="36" y="2059"/>
                  <a:pt x="71" y="2087"/>
                  <a:pt x="102" y="2123"/>
                </a:cubicBezTo>
                <a:cubicBezTo>
                  <a:pt x="169" y="2199"/>
                  <a:pt x="268" y="2303"/>
                  <a:pt x="363" y="2341"/>
                </a:cubicBezTo>
                <a:cubicBezTo>
                  <a:pt x="433" y="2369"/>
                  <a:pt x="510" y="2383"/>
                  <a:pt x="581" y="2409"/>
                </a:cubicBezTo>
                <a:cubicBezTo>
                  <a:pt x="678" y="2444"/>
                  <a:pt x="574" y="2430"/>
                  <a:pt x="707" y="2452"/>
                </a:cubicBezTo>
                <a:cubicBezTo>
                  <a:pt x="789" y="2466"/>
                  <a:pt x="872" y="2474"/>
                  <a:pt x="954" y="2486"/>
                </a:cubicBezTo>
                <a:cubicBezTo>
                  <a:pt x="1057" y="2501"/>
                  <a:pt x="1169" y="2522"/>
                  <a:pt x="1273" y="2530"/>
                </a:cubicBezTo>
                <a:cubicBezTo>
                  <a:pt x="1583" y="2599"/>
                  <a:pt x="2042" y="2540"/>
                  <a:pt x="2357" y="2534"/>
                </a:cubicBezTo>
                <a:cubicBezTo>
                  <a:pt x="2380" y="2531"/>
                  <a:pt x="2398" y="2526"/>
                  <a:pt x="2420" y="2520"/>
                </a:cubicBezTo>
                <a:cubicBezTo>
                  <a:pt x="2448" y="2501"/>
                  <a:pt x="2489" y="2494"/>
                  <a:pt x="2522" y="2486"/>
                </a:cubicBezTo>
                <a:cubicBezTo>
                  <a:pt x="2549" y="2480"/>
                  <a:pt x="2576" y="2467"/>
                  <a:pt x="2604" y="2467"/>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5971" name="Text Box 19"/>
          <p:cNvSpPr txBox="1">
            <a:spLocks noChangeArrowheads="1"/>
          </p:cNvSpPr>
          <p:nvPr/>
        </p:nvSpPr>
        <p:spPr bwMode="auto">
          <a:xfrm>
            <a:off x="222250" y="5176838"/>
            <a:ext cx="66357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buFontTx/>
              <a:buAutoNum type="arabicPeriod"/>
            </a:pPr>
            <a:r>
              <a:rPr lang="en-US" sz="1800">
                <a:latin typeface="Lato" panose="020F0502020204030203" pitchFamily="34" charset="0"/>
              </a:rPr>
              <a:t>Draw a line that crosses all outputs and mark endpoints</a:t>
            </a:r>
          </a:p>
          <a:p>
            <a:pPr>
              <a:buFontTx/>
              <a:buAutoNum type="arabicPeriod"/>
            </a:pPr>
            <a:r>
              <a:rPr lang="en-US" sz="1800">
                <a:latin typeface="Lato" panose="020F0502020204030203" pitchFamily="34" charset="0"/>
              </a:rPr>
              <a:t>Draw lines between endpoints that cross circuit connections</a:t>
            </a:r>
          </a:p>
          <a:p>
            <a:r>
              <a:rPr lang="en-US" sz="1800">
                <a:latin typeface="Lato" panose="020F0502020204030203" pitchFamily="34" charset="0"/>
              </a:rPr>
              <a:t>		going in the same direction</a:t>
            </a:r>
          </a:p>
          <a:p>
            <a:r>
              <a:rPr lang="en-US" sz="1800">
                <a:latin typeface="Lato" panose="020F0502020204030203" pitchFamily="34" charset="0"/>
              </a:rPr>
              <a:t>3. Add pipeline stages at cross points where connections going</a:t>
            </a:r>
          </a:p>
          <a:p>
            <a:r>
              <a:rPr lang="en-US" sz="1800">
                <a:latin typeface="Lato" panose="020F0502020204030203" pitchFamily="34" charset="0"/>
              </a:rPr>
              <a:t>  		in the same direction</a:t>
            </a:r>
          </a:p>
        </p:txBody>
      </p:sp>
      <p:sp>
        <p:nvSpPr>
          <p:cNvPr id="765972" name="Text Box 20"/>
          <p:cNvSpPr txBox="1">
            <a:spLocks noChangeArrowheads="1"/>
          </p:cNvSpPr>
          <p:nvPr/>
        </p:nvSpPr>
        <p:spPr bwMode="auto">
          <a:xfrm>
            <a:off x="0" y="4535488"/>
            <a:ext cx="349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Lato" panose="020F0502020204030203" pitchFamily="34" charset="0"/>
              </a:rPr>
              <a:t>Strategy: place pipeline registers</a:t>
            </a:r>
          </a:p>
          <a:p>
            <a:r>
              <a:rPr lang="en-US" sz="1800">
                <a:latin typeface="Lato" panose="020F0502020204030203" pitchFamily="34" charset="0"/>
              </a:rPr>
              <a:t>around slowest components</a:t>
            </a:r>
          </a:p>
        </p:txBody>
      </p:sp>
    </p:spTree>
    <p:extLst>
      <p:ext uri="{BB962C8B-B14F-4D97-AF65-F5344CB8AC3E}">
        <p14:creationId xmlns:p14="http://schemas.microsoft.com/office/powerpoint/2010/main" val="2298507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5968"/>
                                        </p:tgtEl>
                                        <p:attrNameLst>
                                          <p:attrName>style.visibility</p:attrName>
                                        </p:attrNameLst>
                                      </p:cBhvr>
                                      <p:to>
                                        <p:strVal val="visible"/>
                                      </p:to>
                                    </p:set>
                                    <p:animEffect transition="in" filter="dissolve">
                                      <p:cBhvr>
                                        <p:cTn id="7" dur="500"/>
                                        <p:tgtEl>
                                          <p:spTgt spid="7659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5966"/>
                                        </p:tgtEl>
                                        <p:attrNameLst>
                                          <p:attrName>style.visibility</p:attrName>
                                        </p:attrNameLst>
                                      </p:cBhvr>
                                      <p:to>
                                        <p:strVal val="visible"/>
                                      </p:to>
                                    </p:set>
                                    <p:animEffect transition="in" filter="dissolve">
                                      <p:cBhvr>
                                        <p:cTn id="12" dur="500"/>
                                        <p:tgtEl>
                                          <p:spTgt spid="76596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65967"/>
                                        </p:tgtEl>
                                        <p:attrNameLst>
                                          <p:attrName>style.visibility</p:attrName>
                                        </p:attrNameLst>
                                      </p:cBhvr>
                                      <p:to>
                                        <p:strVal val="visible"/>
                                      </p:to>
                                    </p:set>
                                    <p:animEffect transition="in" filter="dissolve">
                                      <p:cBhvr>
                                        <p:cTn id="15" dur="500"/>
                                        <p:tgtEl>
                                          <p:spTgt spid="765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65970"/>
                                        </p:tgtEl>
                                        <p:attrNameLst>
                                          <p:attrName>style.visibility</p:attrName>
                                        </p:attrNameLst>
                                      </p:cBhvr>
                                      <p:to>
                                        <p:strVal val="visible"/>
                                      </p:to>
                                    </p:set>
                                    <p:animEffect transition="in" filter="dissolve">
                                      <p:cBhvr>
                                        <p:cTn id="20" dur="500"/>
                                        <p:tgtEl>
                                          <p:spTgt spid="7659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65969"/>
                                        </p:tgtEl>
                                        <p:attrNameLst>
                                          <p:attrName>style.visibility</p:attrName>
                                        </p:attrNameLst>
                                      </p:cBhvr>
                                      <p:to>
                                        <p:strVal val="visible"/>
                                      </p:to>
                                    </p:set>
                                    <p:animEffect transition="in" filter="dissolve">
                                      <p:cBhvr>
                                        <p:cTn id="25" dur="500"/>
                                        <p:tgtEl>
                                          <p:spTgt spid="765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66" grpId="0" animBg="1"/>
      <p:bldP spid="765967" grpId="0" animBg="1"/>
      <p:bldP spid="765968" grpId="0" animBg="1"/>
      <p:bldP spid="765969" grpId="0" animBg="1"/>
      <p:bldP spid="7659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t>Benefits/Costs</a:t>
            </a:r>
          </a:p>
        </p:txBody>
      </p:sp>
      <p:sp>
        <p:nvSpPr>
          <p:cNvPr id="52" name="Slide Number Placeholder 5"/>
          <p:cNvSpPr>
            <a:spLocks noGrp="1"/>
          </p:cNvSpPr>
          <p:nvPr>
            <p:ph type="sldNum" idx="12"/>
          </p:nvPr>
        </p:nvSpPr>
        <p:spPr/>
        <p:txBody>
          <a:bodyPr/>
          <a:lstStyle/>
          <a:p>
            <a:fld id="{2595628F-9C83-4FB9-8860-1C30AC26E613}" type="slidenum">
              <a:rPr lang="en-US" altLang="en-US"/>
              <a:pPr/>
              <a:t>36</a:t>
            </a:fld>
            <a:endParaRPr lang="en-US" altLang="en-US"/>
          </a:p>
        </p:txBody>
      </p:sp>
      <p:sp>
        <p:nvSpPr>
          <p:cNvPr id="51" name="Footer Placeholder 4"/>
          <p:cNvSpPr>
            <a:spLocks noGrp="1"/>
          </p:cNvSpPr>
          <p:nvPr>
            <p:ph type="ftr" idx="3"/>
          </p:nvPr>
        </p:nvSpPr>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graphicFrame>
        <p:nvGraphicFramePr>
          <p:cNvPr id="759866" name="Group 58"/>
          <p:cNvGraphicFramePr>
            <a:graphicFrameLocks noGrp="1"/>
          </p:cNvGraphicFramePr>
          <p:nvPr>
            <p:ph idx="4294967295"/>
            <p:extLst/>
          </p:nvPr>
        </p:nvGraphicFramePr>
        <p:xfrm>
          <a:off x="0" y="4019550"/>
          <a:ext cx="4640263" cy="2405065"/>
        </p:xfrm>
        <a:graphic>
          <a:graphicData uri="http://schemas.openxmlformats.org/drawingml/2006/table">
            <a:tbl>
              <a:tblPr/>
              <a:tblGrid>
                <a:gridCol w="146685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674813">
                  <a:extLst>
                    <a:ext uri="{9D8B030D-6E8A-4147-A177-3AD203B41FA5}">
                      <a16:colId xmlns:a16="http://schemas.microsoft.com/office/drawing/2014/main" val="20002"/>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Pipeline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Latency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Throughput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2-stage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3-stage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59811" name="Rectangle 3"/>
          <p:cNvSpPr>
            <a:spLocks noChangeAspect="1" noChangeArrowheads="1"/>
          </p:cNvSpPr>
          <p:nvPr/>
        </p:nvSpPr>
        <p:spPr bwMode="auto">
          <a:xfrm>
            <a:off x="1157288" y="1673225"/>
            <a:ext cx="536575" cy="427038"/>
          </a:xfrm>
          <a:prstGeom prst="rect">
            <a:avLst/>
          </a:prstGeom>
          <a:solidFill>
            <a:schemeClr val="accent4"/>
          </a:solidFill>
          <a:ln w="9525" algn="ctr">
            <a:solidFill>
              <a:schemeClr val="tx1"/>
            </a:solidFill>
            <a:miter lim="800000"/>
            <a:headEnd/>
            <a:tailEnd/>
          </a:ln>
          <a:effectLst/>
          <a:extLst/>
        </p:spPr>
        <p:txBody>
          <a:bodyPr wrap="none" anchor="ctr"/>
          <a:lstStyle/>
          <a:p>
            <a:r>
              <a:rPr lang="en-US" sz="1400">
                <a:latin typeface="Lato" panose="020F0502020204030203" pitchFamily="34" charset="0"/>
              </a:rPr>
              <a:t>A</a:t>
            </a:r>
          </a:p>
          <a:p>
            <a:r>
              <a:rPr lang="en-US" sz="1400">
                <a:latin typeface="Lato" panose="020F0502020204030203" pitchFamily="34" charset="0"/>
              </a:rPr>
              <a:t>2ns</a:t>
            </a:r>
          </a:p>
        </p:txBody>
      </p:sp>
      <p:sp>
        <p:nvSpPr>
          <p:cNvPr id="759812" name="Rectangle 4"/>
          <p:cNvSpPr>
            <a:spLocks noChangeAspect="1" noChangeArrowheads="1"/>
          </p:cNvSpPr>
          <p:nvPr/>
        </p:nvSpPr>
        <p:spPr bwMode="auto">
          <a:xfrm>
            <a:off x="1889125" y="2486025"/>
            <a:ext cx="534988" cy="427038"/>
          </a:xfrm>
          <a:prstGeom prst="rect">
            <a:avLst/>
          </a:prstGeom>
          <a:solidFill>
            <a:schemeClr val="accent4"/>
          </a:solidFill>
          <a:ln w="9525" algn="ctr">
            <a:solidFill>
              <a:schemeClr val="tx1"/>
            </a:solidFill>
            <a:miter lim="800000"/>
            <a:headEnd/>
            <a:tailEnd/>
          </a:ln>
          <a:effectLst/>
          <a:extLst/>
        </p:spPr>
        <p:txBody>
          <a:bodyPr wrap="none" anchor="ctr"/>
          <a:lstStyle/>
          <a:p>
            <a:r>
              <a:rPr lang="en-US" sz="1400" dirty="0">
                <a:latin typeface="Lato" panose="020F0502020204030203" pitchFamily="34" charset="0"/>
              </a:rPr>
              <a:t>B</a:t>
            </a:r>
          </a:p>
          <a:p>
            <a:r>
              <a:rPr lang="en-US" sz="1400" dirty="0">
                <a:latin typeface="Lato" panose="020F0502020204030203" pitchFamily="34" charset="0"/>
              </a:rPr>
              <a:t>1ns</a:t>
            </a:r>
          </a:p>
        </p:txBody>
      </p:sp>
      <p:sp>
        <p:nvSpPr>
          <p:cNvPr id="759813" name="Rectangle 5"/>
          <p:cNvSpPr>
            <a:spLocks noChangeAspect="1" noChangeArrowheads="1"/>
          </p:cNvSpPr>
          <p:nvPr/>
        </p:nvSpPr>
        <p:spPr bwMode="auto">
          <a:xfrm>
            <a:off x="2962275" y="1674813"/>
            <a:ext cx="534988" cy="427037"/>
          </a:xfrm>
          <a:prstGeom prst="rect">
            <a:avLst/>
          </a:prstGeom>
          <a:solidFill>
            <a:schemeClr val="accent4"/>
          </a:solidFill>
          <a:ln w="9525" algn="ctr">
            <a:solidFill>
              <a:schemeClr val="tx1"/>
            </a:solidFill>
            <a:miter lim="800000"/>
            <a:headEnd/>
            <a:tailEnd/>
          </a:ln>
          <a:effectLst/>
          <a:extLst/>
        </p:spPr>
        <p:txBody>
          <a:bodyPr wrap="none" anchor="ctr"/>
          <a:lstStyle/>
          <a:p>
            <a:r>
              <a:rPr lang="en-US" sz="1400">
                <a:latin typeface="Lato" panose="020F0502020204030203" pitchFamily="34" charset="0"/>
              </a:rPr>
              <a:t>C</a:t>
            </a:r>
          </a:p>
          <a:p>
            <a:r>
              <a:rPr lang="en-US" sz="1400">
                <a:latin typeface="Lato" panose="020F0502020204030203" pitchFamily="34" charset="0"/>
              </a:rPr>
              <a:t>1ns</a:t>
            </a:r>
          </a:p>
        </p:txBody>
      </p:sp>
      <p:cxnSp>
        <p:nvCxnSpPr>
          <p:cNvPr id="759814" name="AutoShape 6"/>
          <p:cNvCxnSpPr>
            <a:cxnSpLocks noChangeAspect="1" noChangeShapeType="1"/>
            <a:endCxn id="759811" idx="1"/>
          </p:cNvCxnSpPr>
          <p:nvPr/>
        </p:nvCxnSpPr>
        <p:spPr bwMode="auto">
          <a:xfrm flipV="1">
            <a:off x="601663" y="1887538"/>
            <a:ext cx="555625" cy="381000"/>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815" name="AutoShape 7"/>
          <p:cNvCxnSpPr>
            <a:cxnSpLocks noChangeAspect="1" noChangeShapeType="1"/>
            <a:endCxn id="759812" idx="1"/>
          </p:cNvCxnSpPr>
          <p:nvPr/>
        </p:nvCxnSpPr>
        <p:spPr bwMode="auto">
          <a:xfrm>
            <a:off x="601663" y="2268538"/>
            <a:ext cx="1287462" cy="431800"/>
          </a:xfrm>
          <a:prstGeom prst="bentConnector3">
            <a:avLst>
              <a:gd name="adj1" fmla="val 2163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816" name="AutoShape 8"/>
          <p:cNvCxnSpPr>
            <a:cxnSpLocks noChangeAspect="1" noChangeShapeType="1"/>
            <a:stCxn id="759811" idx="3"/>
            <a:endCxn id="759813" idx="1"/>
          </p:cNvCxnSpPr>
          <p:nvPr/>
        </p:nvCxnSpPr>
        <p:spPr bwMode="auto">
          <a:xfrm>
            <a:off x="1693863" y="1887538"/>
            <a:ext cx="1268412" cy="1587"/>
          </a:xfrm>
          <a:prstGeom prst="bentConnector3">
            <a:avLst>
              <a:gd name="adj1" fmla="val 4996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817" name="AutoShape 9"/>
          <p:cNvCxnSpPr>
            <a:cxnSpLocks noChangeAspect="1" noChangeShapeType="1"/>
            <a:stCxn id="759813" idx="3"/>
          </p:cNvCxnSpPr>
          <p:nvPr/>
        </p:nvCxnSpPr>
        <p:spPr bwMode="auto">
          <a:xfrm>
            <a:off x="3497263" y="1889125"/>
            <a:ext cx="2413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9818" name="Text Box 10"/>
          <p:cNvSpPr txBox="1">
            <a:spLocks noChangeAspect="1" noChangeArrowheads="1"/>
          </p:cNvSpPr>
          <p:nvPr/>
        </p:nvSpPr>
        <p:spPr bwMode="auto">
          <a:xfrm>
            <a:off x="344488" y="2116138"/>
            <a:ext cx="303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Lato" panose="020F0502020204030203" pitchFamily="34" charset="0"/>
              </a:rPr>
              <a:t>X</a:t>
            </a:r>
          </a:p>
        </p:txBody>
      </p:sp>
      <p:sp>
        <p:nvSpPr>
          <p:cNvPr id="759819" name="Text Box 11"/>
          <p:cNvSpPr txBox="1">
            <a:spLocks noChangeAspect="1" noChangeArrowheads="1"/>
          </p:cNvSpPr>
          <p:nvPr/>
        </p:nvSpPr>
        <p:spPr bwMode="auto">
          <a:xfrm>
            <a:off x="3683000" y="1889125"/>
            <a:ext cx="528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Lato" panose="020F0502020204030203" pitchFamily="34" charset="0"/>
              </a:rPr>
              <a:t>F(X)</a:t>
            </a:r>
          </a:p>
        </p:txBody>
      </p:sp>
      <p:sp>
        <p:nvSpPr>
          <p:cNvPr id="759820" name="Freeform 12"/>
          <p:cNvSpPr>
            <a:spLocks noChangeAspect="1"/>
          </p:cNvSpPr>
          <p:nvPr/>
        </p:nvSpPr>
        <p:spPr bwMode="auto">
          <a:xfrm>
            <a:off x="2422525" y="2047875"/>
            <a:ext cx="539750" cy="647700"/>
          </a:xfrm>
          <a:custGeom>
            <a:avLst/>
            <a:gdLst>
              <a:gd name="T0" fmla="*/ 0 w 630"/>
              <a:gd name="T1" fmla="*/ 905 h 905"/>
              <a:gd name="T2" fmla="*/ 271 w 630"/>
              <a:gd name="T3" fmla="*/ 905 h 905"/>
              <a:gd name="T4" fmla="*/ 271 w 630"/>
              <a:gd name="T5" fmla="*/ 0 h 905"/>
              <a:gd name="T6" fmla="*/ 630 w 630"/>
              <a:gd name="T7" fmla="*/ 0 h 905"/>
            </a:gdLst>
            <a:ahLst/>
            <a:cxnLst>
              <a:cxn ang="0">
                <a:pos x="T0" y="T1"/>
              </a:cxn>
              <a:cxn ang="0">
                <a:pos x="T2" y="T3"/>
              </a:cxn>
              <a:cxn ang="0">
                <a:pos x="T4" y="T5"/>
              </a:cxn>
              <a:cxn ang="0">
                <a:pos x="T6" y="T7"/>
              </a:cxn>
            </a:cxnLst>
            <a:rect l="0" t="0" r="r" b="b"/>
            <a:pathLst>
              <a:path w="630" h="905">
                <a:moveTo>
                  <a:pt x="0" y="905"/>
                </a:moveTo>
                <a:lnTo>
                  <a:pt x="271" y="905"/>
                </a:lnTo>
                <a:lnTo>
                  <a:pt x="271" y="0"/>
                </a:lnTo>
                <a:lnTo>
                  <a:pt x="63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9821" name="Freeform 13"/>
          <p:cNvSpPr>
            <a:spLocks noChangeAspect="1"/>
          </p:cNvSpPr>
          <p:nvPr/>
        </p:nvSpPr>
        <p:spPr bwMode="auto">
          <a:xfrm>
            <a:off x="1693863" y="2014538"/>
            <a:ext cx="198437" cy="539750"/>
          </a:xfrm>
          <a:custGeom>
            <a:avLst/>
            <a:gdLst>
              <a:gd name="T0" fmla="*/ 0 w 232"/>
              <a:gd name="T1" fmla="*/ 0 h 630"/>
              <a:gd name="T2" fmla="*/ 62 w 232"/>
              <a:gd name="T3" fmla="*/ 0 h 630"/>
              <a:gd name="T4" fmla="*/ 62 w 232"/>
              <a:gd name="T5" fmla="*/ 630 h 630"/>
              <a:gd name="T6" fmla="*/ 232 w 232"/>
              <a:gd name="T7" fmla="*/ 630 h 630"/>
            </a:gdLst>
            <a:ahLst/>
            <a:cxnLst>
              <a:cxn ang="0">
                <a:pos x="T0" y="T1"/>
              </a:cxn>
              <a:cxn ang="0">
                <a:pos x="T2" y="T3"/>
              </a:cxn>
              <a:cxn ang="0">
                <a:pos x="T4" y="T5"/>
              </a:cxn>
              <a:cxn ang="0">
                <a:pos x="T6" y="T7"/>
              </a:cxn>
            </a:cxnLst>
            <a:rect l="0" t="0" r="r" b="b"/>
            <a:pathLst>
              <a:path w="232" h="630">
                <a:moveTo>
                  <a:pt x="0" y="0"/>
                </a:moveTo>
                <a:lnTo>
                  <a:pt x="62" y="0"/>
                </a:lnTo>
                <a:lnTo>
                  <a:pt x="62" y="630"/>
                </a:lnTo>
                <a:lnTo>
                  <a:pt x="232" y="63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9822" name="Oval 14"/>
          <p:cNvSpPr>
            <a:spLocks noChangeAspect="1" noChangeArrowheads="1"/>
          </p:cNvSpPr>
          <p:nvPr/>
        </p:nvSpPr>
        <p:spPr bwMode="auto">
          <a:xfrm>
            <a:off x="3738563" y="1263650"/>
            <a:ext cx="106362" cy="112713"/>
          </a:xfrm>
          <a:prstGeom prst="ellipse">
            <a:avLst/>
          </a:prstGeom>
          <a:solidFill>
            <a:srgbClr val="CC33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9823" name="Oval 15"/>
          <p:cNvSpPr>
            <a:spLocks noChangeAspect="1" noChangeArrowheads="1"/>
          </p:cNvSpPr>
          <p:nvPr/>
        </p:nvSpPr>
        <p:spPr bwMode="auto">
          <a:xfrm>
            <a:off x="3765550" y="3390900"/>
            <a:ext cx="107950" cy="112713"/>
          </a:xfrm>
          <a:prstGeom prst="ellipse">
            <a:avLst/>
          </a:prstGeom>
          <a:solidFill>
            <a:srgbClr val="CC33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9824" name="Freeform 16"/>
          <p:cNvSpPr>
            <a:spLocks noChangeAspect="1"/>
          </p:cNvSpPr>
          <p:nvPr/>
        </p:nvSpPr>
        <p:spPr bwMode="auto">
          <a:xfrm>
            <a:off x="3556000" y="1371600"/>
            <a:ext cx="242888" cy="2049463"/>
          </a:xfrm>
          <a:custGeom>
            <a:avLst/>
            <a:gdLst>
              <a:gd name="T0" fmla="*/ 237 w 285"/>
              <a:gd name="T1" fmla="*/ 0 h 2391"/>
              <a:gd name="T2" fmla="*/ 96 w 285"/>
              <a:gd name="T3" fmla="*/ 189 h 2391"/>
              <a:gd name="T4" fmla="*/ 72 w 285"/>
              <a:gd name="T5" fmla="*/ 257 h 2391"/>
              <a:gd name="T6" fmla="*/ 29 w 285"/>
              <a:gd name="T7" fmla="*/ 349 h 2391"/>
              <a:gd name="T8" fmla="*/ 9 w 285"/>
              <a:gd name="T9" fmla="*/ 378 h 2391"/>
              <a:gd name="T10" fmla="*/ 5 w 285"/>
              <a:gd name="T11" fmla="*/ 441 h 2391"/>
              <a:gd name="T12" fmla="*/ 53 w 285"/>
              <a:gd name="T13" fmla="*/ 1205 h 2391"/>
              <a:gd name="T14" fmla="*/ 116 w 285"/>
              <a:gd name="T15" fmla="*/ 1472 h 2391"/>
              <a:gd name="T16" fmla="*/ 145 w 285"/>
              <a:gd name="T17" fmla="*/ 1568 h 2391"/>
              <a:gd name="T18" fmla="*/ 179 w 285"/>
              <a:gd name="T19" fmla="*/ 1689 h 2391"/>
              <a:gd name="T20" fmla="*/ 203 w 285"/>
              <a:gd name="T21" fmla="*/ 1791 h 2391"/>
              <a:gd name="T22" fmla="*/ 251 w 285"/>
              <a:gd name="T23" fmla="*/ 1989 h 2391"/>
              <a:gd name="T24" fmla="*/ 266 w 285"/>
              <a:gd name="T25" fmla="*/ 2265 h 2391"/>
              <a:gd name="T26" fmla="*/ 285 w 285"/>
              <a:gd name="T27" fmla="*/ 2391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2391">
                <a:moveTo>
                  <a:pt x="237" y="0"/>
                </a:moveTo>
                <a:cubicBezTo>
                  <a:pt x="186" y="34"/>
                  <a:pt x="113" y="130"/>
                  <a:pt x="96" y="189"/>
                </a:cubicBezTo>
                <a:cubicBezTo>
                  <a:pt x="90" y="211"/>
                  <a:pt x="82" y="237"/>
                  <a:pt x="72" y="257"/>
                </a:cubicBezTo>
                <a:cubicBezTo>
                  <a:pt x="57" y="287"/>
                  <a:pt x="45" y="319"/>
                  <a:pt x="29" y="349"/>
                </a:cubicBezTo>
                <a:cubicBezTo>
                  <a:pt x="23" y="359"/>
                  <a:pt x="9" y="378"/>
                  <a:pt x="9" y="378"/>
                </a:cubicBezTo>
                <a:cubicBezTo>
                  <a:pt x="1" y="405"/>
                  <a:pt x="0" y="409"/>
                  <a:pt x="5" y="441"/>
                </a:cubicBezTo>
                <a:cubicBezTo>
                  <a:pt x="12" y="701"/>
                  <a:pt x="20" y="948"/>
                  <a:pt x="53" y="1205"/>
                </a:cubicBezTo>
                <a:cubicBezTo>
                  <a:pt x="64" y="1292"/>
                  <a:pt x="76" y="1393"/>
                  <a:pt x="116" y="1472"/>
                </a:cubicBezTo>
                <a:cubicBezTo>
                  <a:pt x="121" y="1506"/>
                  <a:pt x="129" y="1537"/>
                  <a:pt x="145" y="1568"/>
                </a:cubicBezTo>
                <a:cubicBezTo>
                  <a:pt x="150" y="1615"/>
                  <a:pt x="161" y="1646"/>
                  <a:pt x="179" y="1689"/>
                </a:cubicBezTo>
                <a:cubicBezTo>
                  <a:pt x="184" y="1725"/>
                  <a:pt x="194" y="1756"/>
                  <a:pt x="203" y="1791"/>
                </a:cubicBezTo>
                <a:cubicBezTo>
                  <a:pt x="210" y="1859"/>
                  <a:pt x="232" y="1924"/>
                  <a:pt x="251" y="1989"/>
                </a:cubicBezTo>
                <a:cubicBezTo>
                  <a:pt x="256" y="2081"/>
                  <a:pt x="259" y="2173"/>
                  <a:pt x="266" y="2265"/>
                </a:cubicBezTo>
                <a:cubicBezTo>
                  <a:pt x="269" y="2309"/>
                  <a:pt x="285" y="2345"/>
                  <a:pt x="285" y="2391"/>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9825" name="Freeform 17"/>
          <p:cNvSpPr>
            <a:spLocks noChangeAspect="1"/>
          </p:cNvSpPr>
          <p:nvPr/>
        </p:nvSpPr>
        <p:spPr bwMode="auto">
          <a:xfrm>
            <a:off x="2522538" y="1363663"/>
            <a:ext cx="1244600" cy="2057400"/>
          </a:xfrm>
          <a:custGeom>
            <a:avLst/>
            <a:gdLst>
              <a:gd name="T0" fmla="*/ 1443 w 1453"/>
              <a:gd name="T1" fmla="*/ 0 h 2401"/>
              <a:gd name="T2" fmla="*/ 1215 w 1453"/>
              <a:gd name="T3" fmla="*/ 20 h 2401"/>
              <a:gd name="T4" fmla="*/ 1162 w 1453"/>
              <a:gd name="T5" fmla="*/ 34 h 2401"/>
              <a:gd name="T6" fmla="*/ 1056 w 1453"/>
              <a:gd name="T7" fmla="*/ 44 h 2401"/>
              <a:gd name="T8" fmla="*/ 906 w 1453"/>
              <a:gd name="T9" fmla="*/ 63 h 2401"/>
              <a:gd name="T10" fmla="*/ 649 w 1453"/>
              <a:gd name="T11" fmla="*/ 126 h 2401"/>
              <a:gd name="T12" fmla="*/ 552 w 1453"/>
              <a:gd name="T13" fmla="*/ 146 h 2401"/>
              <a:gd name="T14" fmla="*/ 499 w 1453"/>
              <a:gd name="T15" fmla="*/ 155 h 2401"/>
              <a:gd name="T16" fmla="*/ 363 w 1453"/>
              <a:gd name="T17" fmla="*/ 213 h 2401"/>
              <a:gd name="T18" fmla="*/ 271 w 1453"/>
              <a:gd name="T19" fmla="*/ 281 h 2401"/>
              <a:gd name="T20" fmla="*/ 228 w 1453"/>
              <a:gd name="T21" fmla="*/ 325 h 2401"/>
              <a:gd name="T22" fmla="*/ 184 w 1453"/>
              <a:gd name="T23" fmla="*/ 368 h 2401"/>
              <a:gd name="T24" fmla="*/ 150 w 1453"/>
              <a:gd name="T25" fmla="*/ 412 h 2401"/>
              <a:gd name="T26" fmla="*/ 92 w 1453"/>
              <a:gd name="T27" fmla="*/ 499 h 2401"/>
              <a:gd name="T28" fmla="*/ 73 w 1453"/>
              <a:gd name="T29" fmla="*/ 542 h 2401"/>
              <a:gd name="T30" fmla="*/ 49 w 1453"/>
              <a:gd name="T31" fmla="*/ 596 h 2401"/>
              <a:gd name="T32" fmla="*/ 29 w 1453"/>
              <a:gd name="T33" fmla="*/ 654 h 2401"/>
              <a:gd name="T34" fmla="*/ 59 w 1453"/>
              <a:gd name="T35" fmla="*/ 978 h 2401"/>
              <a:gd name="T36" fmla="*/ 136 w 1453"/>
              <a:gd name="T37" fmla="*/ 1177 h 2401"/>
              <a:gd name="T38" fmla="*/ 252 w 1453"/>
              <a:gd name="T39" fmla="*/ 1409 h 2401"/>
              <a:gd name="T40" fmla="*/ 388 w 1453"/>
              <a:gd name="T41" fmla="*/ 1617 h 2401"/>
              <a:gd name="T42" fmla="*/ 465 w 1453"/>
              <a:gd name="T43" fmla="*/ 1704 h 2401"/>
              <a:gd name="T44" fmla="*/ 668 w 1453"/>
              <a:gd name="T45" fmla="*/ 1932 h 2401"/>
              <a:gd name="T46" fmla="*/ 867 w 1453"/>
              <a:gd name="T47" fmla="*/ 2087 h 2401"/>
              <a:gd name="T48" fmla="*/ 935 w 1453"/>
              <a:gd name="T49" fmla="*/ 2125 h 2401"/>
              <a:gd name="T50" fmla="*/ 983 w 1453"/>
              <a:gd name="T51" fmla="*/ 2145 h 2401"/>
              <a:gd name="T52" fmla="*/ 1065 w 1453"/>
              <a:gd name="T53" fmla="*/ 2183 h 2401"/>
              <a:gd name="T54" fmla="*/ 1143 w 1453"/>
              <a:gd name="T55" fmla="*/ 2232 h 2401"/>
              <a:gd name="T56" fmla="*/ 1254 w 1453"/>
              <a:gd name="T57" fmla="*/ 2300 h 2401"/>
              <a:gd name="T58" fmla="*/ 1302 w 1453"/>
              <a:gd name="T59" fmla="*/ 2319 h 2401"/>
              <a:gd name="T60" fmla="*/ 1370 w 1453"/>
              <a:gd name="T61" fmla="*/ 2362 h 2401"/>
              <a:gd name="T62" fmla="*/ 1453 w 1453"/>
              <a:gd name="T63" fmla="*/ 2401 h 2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3" h="2401">
                <a:moveTo>
                  <a:pt x="1443" y="0"/>
                </a:moveTo>
                <a:cubicBezTo>
                  <a:pt x="1365" y="4"/>
                  <a:pt x="1292" y="13"/>
                  <a:pt x="1215" y="20"/>
                </a:cubicBezTo>
                <a:cubicBezTo>
                  <a:pt x="1197" y="25"/>
                  <a:pt x="1180" y="31"/>
                  <a:pt x="1162" y="34"/>
                </a:cubicBezTo>
                <a:cubicBezTo>
                  <a:pt x="1127" y="39"/>
                  <a:pt x="1056" y="44"/>
                  <a:pt x="1056" y="44"/>
                </a:cubicBezTo>
                <a:cubicBezTo>
                  <a:pt x="1003" y="56"/>
                  <a:pt x="961" y="59"/>
                  <a:pt x="906" y="63"/>
                </a:cubicBezTo>
                <a:cubicBezTo>
                  <a:pt x="820" y="76"/>
                  <a:pt x="731" y="99"/>
                  <a:pt x="649" y="126"/>
                </a:cubicBezTo>
                <a:cubicBezTo>
                  <a:pt x="617" y="136"/>
                  <a:pt x="585" y="140"/>
                  <a:pt x="552" y="146"/>
                </a:cubicBezTo>
                <a:cubicBezTo>
                  <a:pt x="534" y="149"/>
                  <a:pt x="499" y="155"/>
                  <a:pt x="499" y="155"/>
                </a:cubicBezTo>
                <a:cubicBezTo>
                  <a:pt x="454" y="175"/>
                  <a:pt x="409" y="197"/>
                  <a:pt x="363" y="213"/>
                </a:cubicBezTo>
                <a:cubicBezTo>
                  <a:pt x="336" y="242"/>
                  <a:pt x="296" y="250"/>
                  <a:pt x="271" y="281"/>
                </a:cubicBezTo>
                <a:cubicBezTo>
                  <a:pt x="257" y="299"/>
                  <a:pt x="249" y="317"/>
                  <a:pt x="228" y="325"/>
                </a:cubicBezTo>
                <a:cubicBezTo>
                  <a:pt x="221" y="344"/>
                  <a:pt x="184" y="368"/>
                  <a:pt x="184" y="368"/>
                </a:cubicBezTo>
                <a:cubicBezTo>
                  <a:pt x="179" y="386"/>
                  <a:pt x="150" y="412"/>
                  <a:pt x="150" y="412"/>
                </a:cubicBezTo>
                <a:cubicBezTo>
                  <a:pt x="140" y="448"/>
                  <a:pt x="114" y="471"/>
                  <a:pt x="92" y="499"/>
                </a:cubicBezTo>
                <a:cubicBezTo>
                  <a:pt x="87" y="516"/>
                  <a:pt x="83" y="528"/>
                  <a:pt x="73" y="542"/>
                </a:cubicBezTo>
                <a:cubicBezTo>
                  <a:pt x="67" y="561"/>
                  <a:pt x="54" y="577"/>
                  <a:pt x="49" y="596"/>
                </a:cubicBezTo>
                <a:cubicBezTo>
                  <a:pt x="37" y="641"/>
                  <a:pt x="45" y="622"/>
                  <a:pt x="29" y="654"/>
                </a:cubicBezTo>
                <a:cubicBezTo>
                  <a:pt x="18" y="759"/>
                  <a:pt x="0" y="884"/>
                  <a:pt x="59" y="978"/>
                </a:cubicBezTo>
                <a:cubicBezTo>
                  <a:pt x="67" y="1048"/>
                  <a:pt x="98" y="1118"/>
                  <a:pt x="136" y="1177"/>
                </a:cubicBezTo>
                <a:cubicBezTo>
                  <a:pt x="158" y="1261"/>
                  <a:pt x="207" y="1336"/>
                  <a:pt x="252" y="1409"/>
                </a:cubicBezTo>
                <a:cubicBezTo>
                  <a:pt x="296" y="1480"/>
                  <a:pt x="337" y="1550"/>
                  <a:pt x="388" y="1617"/>
                </a:cubicBezTo>
                <a:cubicBezTo>
                  <a:pt x="411" y="1648"/>
                  <a:pt x="441" y="1674"/>
                  <a:pt x="465" y="1704"/>
                </a:cubicBezTo>
                <a:cubicBezTo>
                  <a:pt x="527" y="1781"/>
                  <a:pt x="586" y="1875"/>
                  <a:pt x="668" y="1932"/>
                </a:cubicBezTo>
                <a:cubicBezTo>
                  <a:pt x="718" y="2004"/>
                  <a:pt x="796" y="2041"/>
                  <a:pt x="867" y="2087"/>
                </a:cubicBezTo>
                <a:cubicBezTo>
                  <a:pt x="930" y="2128"/>
                  <a:pt x="886" y="2115"/>
                  <a:pt x="935" y="2125"/>
                </a:cubicBezTo>
                <a:cubicBezTo>
                  <a:pt x="1020" y="2178"/>
                  <a:pt x="903" y="2109"/>
                  <a:pt x="983" y="2145"/>
                </a:cubicBezTo>
                <a:cubicBezTo>
                  <a:pt x="1016" y="2160"/>
                  <a:pt x="1029" y="2173"/>
                  <a:pt x="1065" y="2183"/>
                </a:cubicBezTo>
                <a:cubicBezTo>
                  <a:pt x="1090" y="2203"/>
                  <a:pt x="1118" y="2214"/>
                  <a:pt x="1143" y="2232"/>
                </a:cubicBezTo>
                <a:cubicBezTo>
                  <a:pt x="1181" y="2259"/>
                  <a:pt x="1209" y="2288"/>
                  <a:pt x="1254" y="2300"/>
                </a:cubicBezTo>
                <a:cubicBezTo>
                  <a:pt x="1319" y="2348"/>
                  <a:pt x="1217" y="2277"/>
                  <a:pt x="1302" y="2319"/>
                </a:cubicBezTo>
                <a:cubicBezTo>
                  <a:pt x="1328" y="2332"/>
                  <a:pt x="1341" y="2354"/>
                  <a:pt x="1370" y="2362"/>
                </a:cubicBezTo>
                <a:cubicBezTo>
                  <a:pt x="1395" y="2379"/>
                  <a:pt x="1421" y="2401"/>
                  <a:pt x="1453" y="2401"/>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9826" name="Freeform 18"/>
          <p:cNvSpPr>
            <a:spLocks noChangeAspect="1"/>
          </p:cNvSpPr>
          <p:nvPr/>
        </p:nvSpPr>
        <p:spPr bwMode="auto">
          <a:xfrm>
            <a:off x="1517650" y="1319213"/>
            <a:ext cx="2322513" cy="2227262"/>
          </a:xfrm>
          <a:custGeom>
            <a:avLst/>
            <a:gdLst>
              <a:gd name="T0" fmla="*/ 2614 w 2710"/>
              <a:gd name="T1" fmla="*/ 8 h 2599"/>
              <a:gd name="T2" fmla="*/ 2091 w 2710"/>
              <a:gd name="T3" fmla="*/ 17 h 2599"/>
              <a:gd name="T4" fmla="*/ 1897 w 2710"/>
              <a:gd name="T5" fmla="*/ 42 h 2599"/>
              <a:gd name="T6" fmla="*/ 1738 w 2710"/>
              <a:gd name="T7" fmla="*/ 66 h 2599"/>
              <a:gd name="T8" fmla="*/ 1578 w 2710"/>
              <a:gd name="T9" fmla="*/ 105 h 2599"/>
              <a:gd name="T10" fmla="*/ 1447 w 2710"/>
              <a:gd name="T11" fmla="*/ 138 h 2599"/>
              <a:gd name="T12" fmla="*/ 1404 w 2710"/>
              <a:gd name="T13" fmla="*/ 153 h 2599"/>
              <a:gd name="T14" fmla="*/ 1312 w 2710"/>
              <a:gd name="T15" fmla="*/ 163 h 2599"/>
              <a:gd name="T16" fmla="*/ 1239 w 2710"/>
              <a:gd name="T17" fmla="*/ 192 h 2599"/>
              <a:gd name="T18" fmla="*/ 1176 w 2710"/>
              <a:gd name="T19" fmla="*/ 201 h 2599"/>
              <a:gd name="T20" fmla="*/ 1094 w 2710"/>
              <a:gd name="T21" fmla="*/ 230 h 2599"/>
              <a:gd name="T22" fmla="*/ 973 w 2710"/>
              <a:gd name="T23" fmla="*/ 279 h 2599"/>
              <a:gd name="T24" fmla="*/ 896 w 2710"/>
              <a:gd name="T25" fmla="*/ 318 h 2599"/>
              <a:gd name="T26" fmla="*/ 818 w 2710"/>
              <a:gd name="T27" fmla="*/ 366 h 2599"/>
              <a:gd name="T28" fmla="*/ 726 w 2710"/>
              <a:gd name="T29" fmla="*/ 443 h 2599"/>
              <a:gd name="T30" fmla="*/ 654 w 2710"/>
              <a:gd name="T31" fmla="*/ 516 h 2599"/>
              <a:gd name="T32" fmla="*/ 591 w 2710"/>
              <a:gd name="T33" fmla="*/ 584 h 2599"/>
              <a:gd name="T34" fmla="*/ 489 w 2710"/>
              <a:gd name="T35" fmla="*/ 705 h 2599"/>
              <a:gd name="T36" fmla="*/ 426 w 2710"/>
              <a:gd name="T37" fmla="*/ 797 h 2599"/>
              <a:gd name="T38" fmla="*/ 411 w 2710"/>
              <a:gd name="T39" fmla="*/ 816 h 2599"/>
              <a:gd name="T40" fmla="*/ 344 w 2710"/>
              <a:gd name="T41" fmla="*/ 918 h 2599"/>
              <a:gd name="T42" fmla="*/ 286 w 2710"/>
              <a:gd name="T43" fmla="*/ 1048 h 2599"/>
              <a:gd name="T44" fmla="*/ 237 w 2710"/>
              <a:gd name="T45" fmla="*/ 1165 h 2599"/>
              <a:gd name="T46" fmla="*/ 165 w 2710"/>
              <a:gd name="T47" fmla="*/ 1339 h 2599"/>
              <a:gd name="T48" fmla="*/ 140 w 2710"/>
              <a:gd name="T49" fmla="*/ 1402 h 2599"/>
              <a:gd name="T50" fmla="*/ 107 w 2710"/>
              <a:gd name="T51" fmla="*/ 1470 h 2599"/>
              <a:gd name="T52" fmla="*/ 44 w 2710"/>
              <a:gd name="T53" fmla="*/ 1678 h 2599"/>
              <a:gd name="T54" fmla="*/ 10 w 2710"/>
              <a:gd name="T55" fmla="*/ 1842 h 2599"/>
              <a:gd name="T56" fmla="*/ 19 w 2710"/>
              <a:gd name="T57" fmla="*/ 2012 h 2599"/>
              <a:gd name="T58" fmla="*/ 102 w 2710"/>
              <a:gd name="T59" fmla="*/ 2123 h 2599"/>
              <a:gd name="T60" fmla="*/ 363 w 2710"/>
              <a:gd name="T61" fmla="*/ 2341 h 2599"/>
              <a:gd name="T62" fmla="*/ 581 w 2710"/>
              <a:gd name="T63" fmla="*/ 2409 h 2599"/>
              <a:gd name="T64" fmla="*/ 707 w 2710"/>
              <a:gd name="T65" fmla="*/ 2452 h 2599"/>
              <a:gd name="T66" fmla="*/ 954 w 2710"/>
              <a:gd name="T67" fmla="*/ 2486 h 2599"/>
              <a:gd name="T68" fmla="*/ 1273 w 2710"/>
              <a:gd name="T69" fmla="*/ 2530 h 2599"/>
              <a:gd name="T70" fmla="*/ 2357 w 2710"/>
              <a:gd name="T71" fmla="*/ 2534 h 2599"/>
              <a:gd name="T72" fmla="*/ 2420 w 2710"/>
              <a:gd name="T73" fmla="*/ 2520 h 2599"/>
              <a:gd name="T74" fmla="*/ 2522 w 2710"/>
              <a:gd name="T75" fmla="*/ 2486 h 2599"/>
              <a:gd name="T76" fmla="*/ 2604 w 2710"/>
              <a:gd name="T77" fmla="*/ 2467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10" h="2599">
                <a:moveTo>
                  <a:pt x="2614" y="8"/>
                </a:moveTo>
                <a:cubicBezTo>
                  <a:pt x="2394" y="30"/>
                  <a:pt x="2710" y="0"/>
                  <a:pt x="2091" y="17"/>
                </a:cubicBezTo>
                <a:cubicBezTo>
                  <a:pt x="2034" y="19"/>
                  <a:pt x="1950" y="37"/>
                  <a:pt x="1897" y="42"/>
                </a:cubicBezTo>
                <a:cubicBezTo>
                  <a:pt x="1845" y="56"/>
                  <a:pt x="1791" y="54"/>
                  <a:pt x="1738" y="66"/>
                </a:cubicBezTo>
                <a:cubicBezTo>
                  <a:pt x="1683" y="78"/>
                  <a:pt x="1634" y="99"/>
                  <a:pt x="1578" y="105"/>
                </a:cubicBezTo>
                <a:cubicBezTo>
                  <a:pt x="1533" y="117"/>
                  <a:pt x="1493" y="133"/>
                  <a:pt x="1447" y="138"/>
                </a:cubicBezTo>
                <a:cubicBezTo>
                  <a:pt x="1433" y="143"/>
                  <a:pt x="1419" y="150"/>
                  <a:pt x="1404" y="153"/>
                </a:cubicBezTo>
                <a:cubicBezTo>
                  <a:pt x="1374" y="159"/>
                  <a:pt x="1312" y="163"/>
                  <a:pt x="1312" y="163"/>
                </a:cubicBezTo>
                <a:cubicBezTo>
                  <a:pt x="1287" y="171"/>
                  <a:pt x="1264" y="185"/>
                  <a:pt x="1239" y="192"/>
                </a:cubicBezTo>
                <a:cubicBezTo>
                  <a:pt x="1218" y="197"/>
                  <a:pt x="1176" y="201"/>
                  <a:pt x="1176" y="201"/>
                </a:cubicBezTo>
                <a:cubicBezTo>
                  <a:pt x="1157" y="215"/>
                  <a:pt x="1118" y="226"/>
                  <a:pt x="1094" y="230"/>
                </a:cubicBezTo>
                <a:cubicBezTo>
                  <a:pt x="1054" y="247"/>
                  <a:pt x="1015" y="268"/>
                  <a:pt x="973" y="279"/>
                </a:cubicBezTo>
                <a:cubicBezTo>
                  <a:pt x="948" y="299"/>
                  <a:pt x="921" y="300"/>
                  <a:pt x="896" y="318"/>
                </a:cubicBezTo>
                <a:cubicBezTo>
                  <a:pt x="868" y="338"/>
                  <a:pt x="853" y="359"/>
                  <a:pt x="818" y="366"/>
                </a:cubicBezTo>
                <a:cubicBezTo>
                  <a:pt x="787" y="391"/>
                  <a:pt x="756" y="416"/>
                  <a:pt x="726" y="443"/>
                </a:cubicBezTo>
                <a:cubicBezTo>
                  <a:pt x="700" y="467"/>
                  <a:pt x="685" y="499"/>
                  <a:pt x="654" y="516"/>
                </a:cubicBezTo>
                <a:cubicBezTo>
                  <a:pt x="637" y="544"/>
                  <a:pt x="612" y="560"/>
                  <a:pt x="591" y="584"/>
                </a:cubicBezTo>
                <a:cubicBezTo>
                  <a:pt x="557" y="623"/>
                  <a:pt x="520" y="663"/>
                  <a:pt x="489" y="705"/>
                </a:cubicBezTo>
                <a:cubicBezTo>
                  <a:pt x="466" y="736"/>
                  <a:pt x="450" y="766"/>
                  <a:pt x="426" y="797"/>
                </a:cubicBezTo>
                <a:cubicBezTo>
                  <a:pt x="421" y="803"/>
                  <a:pt x="411" y="816"/>
                  <a:pt x="411" y="816"/>
                </a:cubicBezTo>
                <a:cubicBezTo>
                  <a:pt x="405" y="838"/>
                  <a:pt x="361" y="900"/>
                  <a:pt x="344" y="918"/>
                </a:cubicBezTo>
                <a:cubicBezTo>
                  <a:pt x="328" y="963"/>
                  <a:pt x="316" y="1010"/>
                  <a:pt x="286" y="1048"/>
                </a:cubicBezTo>
                <a:cubicBezTo>
                  <a:pt x="279" y="1090"/>
                  <a:pt x="253" y="1125"/>
                  <a:pt x="237" y="1165"/>
                </a:cubicBezTo>
                <a:cubicBezTo>
                  <a:pt x="213" y="1223"/>
                  <a:pt x="197" y="1285"/>
                  <a:pt x="165" y="1339"/>
                </a:cubicBezTo>
                <a:cubicBezTo>
                  <a:pt x="133" y="1394"/>
                  <a:pt x="166" y="1341"/>
                  <a:pt x="140" y="1402"/>
                </a:cubicBezTo>
                <a:cubicBezTo>
                  <a:pt x="130" y="1425"/>
                  <a:pt x="107" y="1470"/>
                  <a:pt x="107" y="1470"/>
                </a:cubicBezTo>
                <a:cubicBezTo>
                  <a:pt x="91" y="1539"/>
                  <a:pt x="78" y="1616"/>
                  <a:pt x="44" y="1678"/>
                </a:cubicBezTo>
                <a:cubicBezTo>
                  <a:pt x="33" y="1734"/>
                  <a:pt x="21" y="1787"/>
                  <a:pt x="10" y="1842"/>
                </a:cubicBezTo>
                <a:cubicBezTo>
                  <a:pt x="4" y="1899"/>
                  <a:pt x="0" y="1957"/>
                  <a:pt x="19" y="2012"/>
                </a:cubicBezTo>
                <a:cubicBezTo>
                  <a:pt x="36" y="2059"/>
                  <a:pt x="71" y="2087"/>
                  <a:pt x="102" y="2123"/>
                </a:cubicBezTo>
                <a:cubicBezTo>
                  <a:pt x="169" y="2199"/>
                  <a:pt x="268" y="2303"/>
                  <a:pt x="363" y="2341"/>
                </a:cubicBezTo>
                <a:cubicBezTo>
                  <a:pt x="433" y="2369"/>
                  <a:pt x="510" y="2383"/>
                  <a:pt x="581" y="2409"/>
                </a:cubicBezTo>
                <a:cubicBezTo>
                  <a:pt x="678" y="2444"/>
                  <a:pt x="574" y="2430"/>
                  <a:pt x="707" y="2452"/>
                </a:cubicBezTo>
                <a:cubicBezTo>
                  <a:pt x="789" y="2466"/>
                  <a:pt x="872" y="2474"/>
                  <a:pt x="954" y="2486"/>
                </a:cubicBezTo>
                <a:cubicBezTo>
                  <a:pt x="1057" y="2501"/>
                  <a:pt x="1169" y="2522"/>
                  <a:pt x="1273" y="2530"/>
                </a:cubicBezTo>
                <a:cubicBezTo>
                  <a:pt x="1583" y="2599"/>
                  <a:pt x="2042" y="2540"/>
                  <a:pt x="2357" y="2534"/>
                </a:cubicBezTo>
                <a:cubicBezTo>
                  <a:pt x="2380" y="2531"/>
                  <a:pt x="2398" y="2526"/>
                  <a:pt x="2420" y="2520"/>
                </a:cubicBezTo>
                <a:cubicBezTo>
                  <a:pt x="2448" y="2501"/>
                  <a:pt x="2489" y="2494"/>
                  <a:pt x="2522" y="2486"/>
                </a:cubicBezTo>
                <a:cubicBezTo>
                  <a:pt x="2549" y="2480"/>
                  <a:pt x="2576" y="2467"/>
                  <a:pt x="2604" y="2467"/>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59830" name="Text Box 22"/>
          <p:cNvSpPr txBox="1">
            <a:spLocks noChangeArrowheads="1"/>
          </p:cNvSpPr>
          <p:nvPr/>
        </p:nvSpPr>
        <p:spPr bwMode="auto">
          <a:xfrm>
            <a:off x="3767138" y="2720975"/>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CC3300"/>
                </a:solidFill>
                <a:latin typeface="Lato" panose="020F0502020204030203" pitchFamily="34" charset="0"/>
              </a:rPr>
              <a:t>1</a:t>
            </a:r>
          </a:p>
        </p:txBody>
      </p:sp>
      <p:sp>
        <p:nvSpPr>
          <p:cNvPr id="759831" name="Text Box 23"/>
          <p:cNvSpPr txBox="1">
            <a:spLocks noChangeArrowheads="1"/>
          </p:cNvSpPr>
          <p:nvPr/>
        </p:nvSpPr>
        <p:spPr bwMode="auto">
          <a:xfrm>
            <a:off x="2422525" y="3117850"/>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CC3300"/>
                </a:solidFill>
                <a:latin typeface="Lato" panose="020F0502020204030203" pitchFamily="34" charset="0"/>
              </a:rPr>
              <a:t>2</a:t>
            </a:r>
          </a:p>
        </p:txBody>
      </p:sp>
      <p:sp>
        <p:nvSpPr>
          <p:cNvPr id="759832" name="Text Box 24"/>
          <p:cNvSpPr txBox="1">
            <a:spLocks noChangeArrowheads="1"/>
          </p:cNvSpPr>
          <p:nvPr/>
        </p:nvSpPr>
        <p:spPr bwMode="auto">
          <a:xfrm>
            <a:off x="3033713" y="2695575"/>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CC3300"/>
                </a:solidFill>
                <a:latin typeface="Lato" panose="020F0502020204030203" pitchFamily="34" charset="0"/>
              </a:rPr>
              <a:t>3</a:t>
            </a:r>
          </a:p>
        </p:txBody>
      </p:sp>
      <p:sp>
        <p:nvSpPr>
          <p:cNvPr id="759833" name="Text Box 25"/>
          <p:cNvSpPr txBox="1">
            <a:spLocks noChangeArrowheads="1"/>
          </p:cNvSpPr>
          <p:nvPr/>
        </p:nvSpPr>
        <p:spPr bwMode="auto">
          <a:xfrm>
            <a:off x="760413" y="35623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atin typeface="Lato" panose="020F0502020204030203" pitchFamily="34" charset="0"/>
            </a:endParaRPr>
          </a:p>
        </p:txBody>
      </p:sp>
      <p:sp>
        <p:nvSpPr>
          <p:cNvPr id="759869" name="Rectangle 61"/>
          <p:cNvSpPr>
            <a:spLocks noChangeArrowheads="1"/>
          </p:cNvSpPr>
          <p:nvPr/>
        </p:nvSpPr>
        <p:spPr bwMode="auto">
          <a:xfrm>
            <a:off x="5102225" y="1279525"/>
            <a:ext cx="38100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buClr>
                <a:schemeClr val="tx2"/>
              </a:buClr>
              <a:buSzPct val="70000"/>
              <a:buFont typeface="Wingdings" pitchFamily="2" charset="2"/>
              <a:buChar char="l"/>
            </a:pPr>
            <a:r>
              <a:rPr lang="en-US" sz="2200">
                <a:latin typeface="Lato" panose="020F0502020204030203" pitchFamily="34" charset="0"/>
              </a:rPr>
              <a:t>Observations</a:t>
            </a:r>
          </a:p>
          <a:p>
            <a:pPr marL="692150" lvl="1" indent="-347663" algn="l" eaLnBrk="1" hangingPunct="1">
              <a:spcBef>
                <a:spcPct val="20000"/>
              </a:spcBef>
              <a:buClr>
                <a:schemeClr val="accent2"/>
              </a:buClr>
              <a:buSzPct val="70000"/>
              <a:buFont typeface="Wingdings" pitchFamily="2" charset="2"/>
              <a:buChar char="l"/>
            </a:pPr>
            <a:r>
              <a:rPr lang="en-US" sz="2000">
                <a:latin typeface="Lato" panose="020F0502020204030203" pitchFamily="34" charset="0"/>
              </a:rPr>
              <a:t>1-stage doesn’t help</a:t>
            </a:r>
          </a:p>
          <a:p>
            <a:pPr marL="692150" lvl="1" indent="-347663" algn="l" eaLnBrk="1" hangingPunct="1">
              <a:spcBef>
                <a:spcPct val="20000"/>
              </a:spcBef>
              <a:buClr>
                <a:schemeClr val="accent2"/>
              </a:buClr>
              <a:buSzPct val="70000"/>
              <a:buFont typeface="Wingdings" pitchFamily="2" charset="2"/>
              <a:buChar char="l"/>
            </a:pPr>
            <a:r>
              <a:rPr lang="en-US" sz="2000">
                <a:latin typeface="Lato" panose="020F0502020204030203" pitchFamily="34" charset="0"/>
              </a:rPr>
              <a:t>T improved by breaking long combinational paths, increasing clock</a:t>
            </a:r>
          </a:p>
          <a:p>
            <a:pPr marL="692150" lvl="1" indent="-347663" algn="l" eaLnBrk="1" hangingPunct="1">
              <a:spcBef>
                <a:spcPct val="20000"/>
              </a:spcBef>
              <a:buClr>
                <a:schemeClr val="accent2"/>
              </a:buClr>
              <a:buSzPct val="70000"/>
              <a:buFont typeface="Wingdings" pitchFamily="2" charset="2"/>
              <a:buChar char="l"/>
            </a:pPr>
            <a:r>
              <a:rPr lang="en-US" sz="2000">
                <a:latin typeface="Lato" panose="020F0502020204030203" pitchFamily="34" charset="0"/>
              </a:rPr>
              <a:t>Too many stages hurts L doesn’t help T</a:t>
            </a:r>
          </a:p>
          <a:p>
            <a:pPr marL="692150" lvl="1" indent="-347663" algn="l" eaLnBrk="1" hangingPunct="1">
              <a:spcBef>
                <a:spcPct val="20000"/>
              </a:spcBef>
              <a:buClr>
                <a:schemeClr val="accent2"/>
              </a:buClr>
              <a:buSzPct val="70000"/>
              <a:buFont typeface="Wingdings" pitchFamily="2" charset="2"/>
              <a:buChar char="l"/>
            </a:pPr>
            <a:r>
              <a:rPr lang="en-US" sz="2000">
                <a:latin typeface="Lato" panose="020F0502020204030203" pitchFamily="34" charset="0"/>
              </a:rPr>
              <a:t>Back-to-back registers may be required to keep pipeline well-formed</a:t>
            </a:r>
          </a:p>
        </p:txBody>
      </p:sp>
    </p:spTree>
    <p:extLst>
      <p:ext uri="{BB962C8B-B14F-4D97-AF65-F5344CB8AC3E}">
        <p14:creationId xmlns:p14="http://schemas.microsoft.com/office/powerpoint/2010/main" val="1946226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deep should we pipeline the LC3b?</a:t>
            </a:r>
          </a:p>
        </p:txBody>
      </p:sp>
      <p:sp>
        <p:nvSpPr>
          <p:cNvPr id="3" name="Slide Number Placeholder 2"/>
          <p:cNvSpPr>
            <a:spLocks noGrp="1"/>
          </p:cNvSpPr>
          <p:nvPr>
            <p:ph type="sldNum" idx="12"/>
          </p:nvPr>
        </p:nvSpPr>
        <p:spPr/>
        <p:txBody>
          <a:bodyPr/>
          <a:lstStyle/>
          <a:p>
            <a:fld id="{76F08723-54D2-4578-BD5A-75247D965FFA}" type="slidenum">
              <a:rPr lang="en-US" altLang="en-US" smtClean="0"/>
              <a:pPr/>
              <a:t>37</a:t>
            </a:fld>
            <a:endParaRPr lang="en-US" altLang="en-US"/>
          </a:p>
        </p:txBody>
      </p:sp>
      <p:sp>
        <p:nvSpPr>
          <p:cNvPr id="4" name="Footer Placeholder 3"/>
          <p:cNvSpPr>
            <a:spLocks noGrp="1"/>
          </p:cNvSpPr>
          <p:nvPr>
            <p:ph type="ftr" idx="3"/>
          </p:nvPr>
        </p:nvSpPr>
        <p:spPr/>
        <p:txBody>
          <a:bodyPr/>
          <a:lstStyle/>
          <a:p>
            <a:r>
              <a:rPr lang="en-US" altLang="en-US"/>
              <a:t>© Derek Chiou &amp; Mattan Erez &amp; Dam Sunwoo</a:t>
            </a:r>
          </a:p>
        </p:txBody>
      </p:sp>
    </p:spTree>
    <p:extLst>
      <p:ext uri="{BB962C8B-B14F-4D97-AF65-F5344CB8AC3E}">
        <p14:creationId xmlns:p14="http://schemas.microsoft.com/office/powerpoint/2010/main" val="1864703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828800" y="1395337"/>
            <a:ext cx="7096575" cy="5389404"/>
            <a:chOff x="76200" y="0"/>
            <a:chExt cx="8915400" cy="6770688"/>
          </a:xfrm>
        </p:grpSpPr>
        <p:sp>
          <p:nvSpPr>
            <p:cNvPr id="356810" name="AutoShape 458"/>
            <p:cNvSpPr>
              <a:spLocks noChangeArrowheads="1"/>
            </p:cNvSpPr>
            <p:nvPr/>
          </p:nvSpPr>
          <p:spPr bwMode="auto">
            <a:xfrm>
              <a:off x="4114800" y="76200"/>
              <a:ext cx="838200" cy="381000"/>
            </a:xfrm>
            <a:prstGeom prst="roundRect">
              <a:avLst>
                <a:gd name="adj" fmla="val 16667"/>
              </a:avLst>
            </a:prstGeom>
            <a:noFill/>
            <a:ln w="9525" algn="ctr">
              <a:solidFill>
                <a:schemeClr val="tx1"/>
              </a:solidFill>
              <a:round/>
              <a:headEnd/>
              <a:tailEnd/>
            </a:ln>
            <a:effectLst/>
          </p:spPr>
          <p:txBody>
            <a:bodyPr wrap="none" anchor="ctr"/>
            <a:lstStyle/>
            <a:p>
              <a:r>
                <a:rPr lang="en-US" sz="900" dirty="0"/>
                <a:t>MAR&lt;-PC</a:t>
              </a:r>
            </a:p>
            <a:p>
              <a:r>
                <a:rPr lang="en-US" sz="900" dirty="0"/>
                <a:t>PC&lt;-PC+2</a:t>
              </a:r>
            </a:p>
          </p:txBody>
        </p:sp>
        <p:sp>
          <p:nvSpPr>
            <p:cNvPr id="356811" name="AutoShape 459"/>
            <p:cNvSpPr>
              <a:spLocks noChangeArrowheads="1"/>
            </p:cNvSpPr>
            <p:nvPr/>
          </p:nvSpPr>
          <p:spPr bwMode="auto">
            <a:xfrm>
              <a:off x="4114800" y="609600"/>
              <a:ext cx="838200" cy="381000"/>
            </a:xfrm>
            <a:prstGeom prst="roundRect">
              <a:avLst>
                <a:gd name="adj" fmla="val 16667"/>
              </a:avLst>
            </a:prstGeom>
            <a:noFill/>
            <a:ln w="9525" algn="ctr">
              <a:solidFill>
                <a:schemeClr val="tx1"/>
              </a:solidFill>
              <a:round/>
              <a:headEnd/>
              <a:tailEnd/>
            </a:ln>
            <a:effectLst/>
          </p:spPr>
          <p:txBody>
            <a:bodyPr wrap="none" anchor="ctr"/>
            <a:lstStyle/>
            <a:p>
              <a:r>
                <a:rPr lang="en-US" sz="900"/>
                <a:t>MDR&lt;-M</a:t>
              </a:r>
            </a:p>
          </p:txBody>
        </p:sp>
        <p:sp>
          <p:nvSpPr>
            <p:cNvPr id="356812" name="Freeform 460"/>
            <p:cNvSpPr>
              <a:spLocks/>
            </p:cNvSpPr>
            <p:nvPr/>
          </p:nvSpPr>
          <p:spPr bwMode="auto">
            <a:xfrm>
              <a:off x="3848100" y="685800"/>
              <a:ext cx="266700" cy="304800"/>
            </a:xfrm>
            <a:custGeom>
              <a:avLst/>
              <a:gdLst/>
              <a:ahLst/>
              <a:cxnLst>
                <a:cxn ang="0">
                  <a:pos x="168" y="168"/>
                </a:cxn>
                <a:cxn ang="0">
                  <a:pos x="24" y="168"/>
                </a:cxn>
                <a:cxn ang="0">
                  <a:pos x="24" y="24"/>
                </a:cxn>
                <a:cxn ang="0">
                  <a:pos x="168" y="24"/>
                </a:cxn>
              </a:cxnLst>
              <a:rect l="0" t="0" r="r" b="b"/>
              <a:pathLst>
                <a:path w="168" h="192">
                  <a:moveTo>
                    <a:pt x="168" y="168"/>
                  </a:moveTo>
                  <a:cubicBezTo>
                    <a:pt x="108" y="180"/>
                    <a:pt x="48" y="192"/>
                    <a:pt x="24" y="168"/>
                  </a:cubicBezTo>
                  <a:cubicBezTo>
                    <a:pt x="0" y="144"/>
                    <a:pt x="0" y="48"/>
                    <a:pt x="24" y="24"/>
                  </a:cubicBezTo>
                  <a:cubicBezTo>
                    <a:pt x="48" y="0"/>
                    <a:pt x="108" y="12"/>
                    <a:pt x="168" y="24"/>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sz="900"/>
            </a:p>
          </p:txBody>
        </p:sp>
        <p:grpSp>
          <p:nvGrpSpPr>
            <p:cNvPr id="2" name="Group 463"/>
            <p:cNvGrpSpPr>
              <a:grpSpLocks/>
            </p:cNvGrpSpPr>
            <p:nvPr/>
          </p:nvGrpSpPr>
          <p:grpSpPr bwMode="auto">
            <a:xfrm>
              <a:off x="3581400" y="723899"/>
              <a:ext cx="276225" cy="290513"/>
              <a:chOff x="1842" y="1285"/>
              <a:chExt cx="174" cy="183"/>
            </a:xfrm>
          </p:grpSpPr>
          <p:sp>
            <p:nvSpPr>
              <p:cNvPr id="356813" name="Text Box 461"/>
              <p:cNvSpPr txBox="1">
                <a:spLocks noChangeArrowheads="1"/>
              </p:cNvSpPr>
              <p:nvPr/>
            </p:nvSpPr>
            <p:spPr bwMode="auto">
              <a:xfrm>
                <a:off x="1842" y="1285"/>
                <a:ext cx="174" cy="183"/>
              </a:xfrm>
              <a:prstGeom prst="rect">
                <a:avLst/>
              </a:prstGeom>
              <a:noFill/>
              <a:ln w="9525" algn="ctr">
                <a:noFill/>
                <a:miter lim="800000"/>
                <a:headEnd/>
                <a:tailEnd/>
              </a:ln>
              <a:effectLst/>
            </p:spPr>
            <p:txBody>
              <a:bodyPr>
                <a:spAutoFit/>
              </a:bodyPr>
              <a:lstStyle/>
              <a:p>
                <a:r>
                  <a:rPr lang="en-US" sz="900"/>
                  <a:t>R</a:t>
                </a:r>
              </a:p>
            </p:txBody>
          </p:sp>
          <p:sp>
            <p:nvSpPr>
              <p:cNvPr id="356814" name="Line 462"/>
              <p:cNvSpPr>
                <a:spLocks noChangeShapeType="1"/>
              </p:cNvSpPr>
              <p:nvPr/>
            </p:nvSpPr>
            <p:spPr bwMode="auto">
              <a:xfrm>
                <a:off x="1872" y="1296"/>
                <a:ext cx="96" cy="0"/>
              </a:xfrm>
              <a:prstGeom prst="line">
                <a:avLst/>
              </a:prstGeom>
              <a:noFill/>
              <a:ln w="9525">
                <a:solidFill>
                  <a:schemeClr val="tx1"/>
                </a:solidFill>
                <a:round/>
                <a:headEnd/>
                <a:tailEnd/>
              </a:ln>
              <a:effectLst/>
            </p:spPr>
            <p:txBody>
              <a:bodyPr wrap="none" anchor="ctr"/>
              <a:lstStyle/>
              <a:p>
                <a:endParaRPr lang="en-US" sz="900"/>
              </a:p>
            </p:txBody>
          </p:sp>
        </p:grpSp>
        <p:sp>
          <p:nvSpPr>
            <p:cNvPr id="356816" name="AutoShape 464"/>
            <p:cNvSpPr>
              <a:spLocks noChangeArrowheads="1"/>
            </p:cNvSpPr>
            <p:nvPr/>
          </p:nvSpPr>
          <p:spPr bwMode="auto">
            <a:xfrm>
              <a:off x="4114800" y="1143000"/>
              <a:ext cx="838200" cy="381000"/>
            </a:xfrm>
            <a:prstGeom prst="roundRect">
              <a:avLst>
                <a:gd name="adj" fmla="val 16667"/>
              </a:avLst>
            </a:prstGeom>
            <a:noFill/>
            <a:ln w="9525" algn="ctr">
              <a:solidFill>
                <a:schemeClr val="tx1"/>
              </a:solidFill>
              <a:round/>
              <a:headEnd/>
              <a:tailEnd/>
            </a:ln>
            <a:effectLst/>
          </p:spPr>
          <p:txBody>
            <a:bodyPr wrap="none" anchor="ctr"/>
            <a:lstStyle/>
            <a:p>
              <a:r>
                <a:rPr lang="en-US" sz="900"/>
                <a:t>IR &lt;- MDR</a:t>
              </a:r>
            </a:p>
          </p:txBody>
        </p:sp>
        <p:sp>
          <p:nvSpPr>
            <p:cNvPr id="356817" name="AutoShape 465"/>
            <p:cNvSpPr>
              <a:spLocks noChangeArrowheads="1"/>
            </p:cNvSpPr>
            <p:nvPr/>
          </p:nvSpPr>
          <p:spPr bwMode="auto">
            <a:xfrm>
              <a:off x="3429000" y="1676400"/>
              <a:ext cx="2209800" cy="381000"/>
            </a:xfrm>
            <a:prstGeom prst="roundRect">
              <a:avLst>
                <a:gd name="adj" fmla="val 16667"/>
              </a:avLst>
            </a:prstGeom>
            <a:noFill/>
            <a:ln w="9525" algn="ctr">
              <a:solidFill>
                <a:schemeClr val="tx1"/>
              </a:solidFill>
              <a:round/>
              <a:headEnd/>
              <a:tailEnd/>
            </a:ln>
            <a:effectLst/>
          </p:spPr>
          <p:txBody>
            <a:bodyPr wrap="none" anchor="ctr"/>
            <a:lstStyle/>
            <a:p>
              <a:r>
                <a:rPr lang="en-US" sz="900"/>
                <a:t>BEN&lt;-IR[11]&amp;N + IR[10]&amp;Z + IR[9]&amp;P</a:t>
              </a:r>
            </a:p>
            <a:p>
              <a:r>
                <a:rPr lang="en-US" sz="900"/>
                <a:t>[IR[15:12]]</a:t>
              </a:r>
            </a:p>
          </p:txBody>
        </p:sp>
        <p:cxnSp>
          <p:nvCxnSpPr>
            <p:cNvPr id="356818" name="AutoShape 466"/>
            <p:cNvCxnSpPr>
              <a:cxnSpLocks noChangeShapeType="1"/>
              <a:stCxn id="356810" idx="2"/>
              <a:endCxn id="356811" idx="0"/>
            </p:cNvCxnSpPr>
            <p:nvPr/>
          </p:nvCxnSpPr>
          <p:spPr bwMode="auto">
            <a:xfrm>
              <a:off x="4533900" y="457200"/>
              <a:ext cx="0" cy="152400"/>
            </a:xfrm>
            <a:prstGeom prst="straightConnector1">
              <a:avLst/>
            </a:prstGeom>
            <a:noFill/>
            <a:ln w="9525">
              <a:solidFill>
                <a:schemeClr val="tx1"/>
              </a:solidFill>
              <a:round/>
              <a:headEnd/>
              <a:tailEnd type="triangle" w="med" len="med"/>
            </a:ln>
            <a:effectLst/>
          </p:spPr>
        </p:cxnSp>
        <p:cxnSp>
          <p:nvCxnSpPr>
            <p:cNvPr id="356819" name="AutoShape 467"/>
            <p:cNvCxnSpPr>
              <a:cxnSpLocks noChangeShapeType="1"/>
              <a:stCxn id="356811" idx="2"/>
              <a:endCxn id="356816" idx="0"/>
            </p:cNvCxnSpPr>
            <p:nvPr/>
          </p:nvCxnSpPr>
          <p:spPr bwMode="auto">
            <a:xfrm>
              <a:off x="4533900" y="990600"/>
              <a:ext cx="0" cy="152400"/>
            </a:xfrm>
            <a:prstGeom prst="straightConnector1">
              <a:avLst/>
            </a:prstGeom>
            <a:noFill/>
            <a:ln w="9525">
              <a:solidFill>
                <a:schemeClr val="tx1"/>
              </a:solidFill>
              <a:round/>
              <a:headEnd/>
              <a:tailEnd type="triangle" w="med" len="med"/>
            </a:ln>
            <a:effectLst/>
          </p:spPr>
        </p:cxnSp>
        <p:cxnSp>
          <p:nvCxnSpPr>
            <p:cNvPr id="356820" name="AutoShape 468"/>
            <p:cNvCxnSpPr>
              <a:cxnSpLocks noChangeShapeType="1"/>
              <a:stCxn id="356816" idx="2"/>
              <a:endCxn id="356817" idx="0"/>
            </p:cNvCxnSpPr>
            <p:nvPr/>
          </p:nvCxnSpPr>
          <p:spPr bwMode="auto">
            <a:xfrm>
              <a:off x="4533900" y="1524000"/>
              <a:ext cx="0" cy="152400"/>
            </a:xfrm>
            <a:prstGeom prst="straightConnector1">
              <a:avLst/>
            </a:prstGeom>
            <a:noFill/>
            <a:ln w="9525">
              <a:solidFill>
                <a:schemeClr val="tx1"/>
              </a:solidFill>
              <a:round/>
              <a:headEnd/>
              <a:tailEnd type="triangle" w="med" len="med"/>
            </a:ln>
            <a:effectLst/>
          </p:spPr>
        </p:cxnSp>
        <p:sp>
          <p:nvSpPr>
            <p:cNvPr id="356821" name="AutoShape 469"/>
            <p:cNvSpPr>
              <a:spLocks noChangeArrowheads="1"/>
            </p:cNvSpPr>
            <p:nvPr/>
          </p:nvSpPr>
          <p:spPr bwMode="auto">
            <a:xfrm>
              <a:off x="533400" y="1219200"/>
              <a:ext cx="990600" cy="381000"/>
            </a:xfrm>
            <a:prstGeom prst="roundRect">
              <a:avLst>
                <a:gd name="adj" fmla="val 16667"/>
              </a:avLst>
            </a:prstGeom>
            <a:noFill/>
            <a:ln w="9525" algn="ctr">
              <a:solidFill>
                <a:schemeClr val="tx1"/>
              </a:solidFill>
              <a:round/>
              <a:headEnd/>
              <a:tailEnd/>
            </a:ln>
            <a:effectLst/>
          </p:spPr>
          <p:txBody>
            <a:bodyPr wrap="none" anchor="ctr"/>
            <a:lstStyle/>
            <a:p>
              <a:r>
                <a:rPr lang="en-US" sz="900"/>
                <a:t>DR&lt;-SR1+OP2*</a:t>
              </a:r>
            </a:p>
            <a:p>
              <a:r>
                <a:rPr lang="en-US" sz="900"/>
                <a:t>setCC</a:t>
              </a:r>
            </a:p>
          </p:txBody>
        </p:sp>
        <p:sp>
          <p:nvSpPr>
            <p:cNvPr id="356822" name="AutoShape 470"/>
            <p:cNvSpPr>
              <a:spLocks noChangeArrowheads="1"/>
            </p:cNvSpPr>
            <p:nvPr/>
          </p:nvSpPr>
          <p:spPr bwMode="auto">
            <a:xfrm>
              <a:off x="533400" y="1752600"/>
              <a:ext cx="990600" cy="381000"/>
            </a:xfrm>
            <a:prstGeom prst="roundRect">
              <a:avLst>
                <a:gd name="adj" fmla="val 16667"/>
              </a:avLst>
            </a:prstGeom>
            <a:noFill/>
            <a:ln w="9525" algn="ctr">
              <a:solidFill>
                <a:schemeClr val="tx1"/>
              </a:solidFill>
              <a:round/>
              <a:headEnd/>
              <a:tailEnd/>
            </a:ln>
            <a:effectLst/>
          </p:spPr>
          <p:txBody>
            <a:bodyPr wrap="none" anchor="ctr"/>
            <a:lstStyle/>
            <a:p>
              <a:r>
                <a:rPr lang="en-US" sz="900"/>
                <a:t>DR&lt;-SR1&amp;OP2*</a:t>
              </a:r>
            </a:p>
            <a:p>
              <a:r>
                <a:rPr lang="en-US" sz="900"/>
                <a:t>setCC</a:t>
              </a:r>
            </a:p>
          </p:txBody>
        </p:sp>
        <p:sp>
          <p:nvSpPr>
            <p:cNvPr id="356823" name="AutoShape 471"/>
            <p:cNvSpPr>
              <a:spLocks noChangeArrowheads="1"/>
            </p:cNvSpPr>
            <p:nvPr/>
          </p:nvSpPr>
          <p:spPr bwMode="auto">
            <a:xfrm>
              <a:off x="381000" y="2286000"/>
              <a:ext cx="1219200" cy="381000"/>
            </a:xfrm>
            <a:prstGeom prst="roundRect">
              <a:avLst>
                <a:gd name="adj" fmla="val 16667"/>
              </a:avLst>
            </a:prstGeom>
            <a:noFill/>
            <a:ln w="9525" algn="ctr">
              <a:solidFill>
                <a:schemeClr val="tx1"/>
              </a:solidFill>
              <a:round/>
              <a:headEnd/>
              <a:tailEnd/>
            </a:ln>
            <a:effectLst/>
          </p:spPr>
          <p:txBody>
            <a:bodyPr wrap="none" anchor="ctr"/>
            <a:lstStyle/>
            <a:p>
              <a:r>
                <a:rPr lang="en-US" sz="900"/>
                <a:t>DR&lt;-SR1 XOR OP2*</a:t>
              </a:r>
            </a:p>
            <a:p>
              <a:r>
                <a:rPr lang="en-US" sz="900"/>
                <a:t>setCC</a:t>
              </a:r>
            </a:p>
          </p:txBody>
        </p:sp>
        <p:sp>
          <p:nvSpPr>
            <p:cNvPr id="356824" name="AutoShape 472"/>
            <p:cNvSpPr>
              <a:spLocks noChangeArrowheads="1"/>
            </p:cNvSpPr>
            <p:nvPr/>
          </p:nvSpPr>
          <p:spPr bwMode="auto">
            <a:xfrm>
              <a:off x="609600" y="2743200"/>
              <a:ext cx="1752600" cy="381000"/>
            </a:xfrm>
            <a:prstGeom prst="roundRect">
              <a:avLst>
                <a:gd name="adj" fmla="val 16667"/>
              </a:avLst>
            </a:prstGeom>
            <a:noFill/>
            <a:ln w="9525" algn="ctr">
              <a:solidFill>
                <a:schemeClr val="tx1"/>
              </a:solidFill>
              <a:round/>
              <a:headEnd/>
              <a:tailEnd/>
            </a:ln>
            <a:effectLst/>
          </p:spPr>
          <p:txBody>
            <a:bodyPr wrap="none" anchor="ctr"/>
            <a:lstStyle/>
            <a:p>
              <a:r>
                <a:rPr lang="en-US" sz="900"/>
                <a:t>MAR&lt;-LSHF(ZEXT[IR[7:0]],1)</a:t>
              </a:r>
            </a:p>
          </p:txBody>
        </p:sp>
        <p:sp>
          <p:nvSpPr>
            <p:cNvPr id="356825" name="AutoShape 473"/>
            <p:cNvSpPr>
              <a:spLocks noChangeArrowheads="1"/>
            </p:cNvSpPr>
            <p:nvPr/>
          </p:nvSpPr>
          <p:spPr bwMode="auto">
            <a:xfrm>
              <a:off x="609600" y="3276600"/>
              <a:ext cx="1752600" cy="381000"/>
            </a:xfrm>
            <a:prstGeom prst="roundRect">
              <a:avLst>
                <a:gd name="adj" fmla="val 16667"/>
              </a:avLst>
            </a:prstGeom>
            <a:noFill/>
            <a:ln w="9525" algn="ctr">
              <a:solidFill>
                <a:schemeClr val="tx1"/>
              </a:solidFill>
              <a:round/>
              <a:headEnd/>
              <a:tailEnd/>
            </a:ln>
            <a:effectLst/>
          </p:spPr>
          <p:txBody>
            <a:bodyPr wrap="none" anchor="ctr"/>
            <a:lstStyle/>
            <a:p>
              <a:r>
                <a:rPr lang="en-US" sz="900"/>
                <a:t>MDR&lt;-M[MAR]</a:t>
              </a:r>
            </a:p>
            <a:p>
              <a:r>
                <a:rPr lang="en-US" sz="900"/>
                <a:t>R7&lt;-PC</a:t>
              </a:r>
            </a:p>
          </p:txBody>
        </p:sp>
        <p:sp>
          <p:nvSpPr>
            <p:cNvPr id="356826" name="Freeform 474"/>
            <p:cNvSpPr>
              <a:spLocks/>
            </p:cNvSpPr>
            <p:nvPr/>
          </p:nvSpPr>
          <p:spPr bwMode="auto">
            <a:xfrm>
              <a:off x="342900" y="3352800"/>
              <a:ext cx="266700" cy="304800"/>
            </a:xfrm>
            <a:custGeom>
              <a:avLst/>
              <a:gdLst/>
              <a:ahLst/>
              <a:cxnLst>
                <a:cxn ang="0">
                  <a:pos x="168" y="168"/>
                </a:cxn>
                <a:cxn ang="0">
                  <a:pos x="24" y="168"/>
                </a:cxn>
                <a:cxn ang="0">
                  <a:pos x="24" y="24"/>
                </a:cxn>
                <a:cxn ang="0">
                  <a:pos x="168" y="24"/>
                </a:cxn>
              </a:cxnLst>
              <a:rect l="0" t="0" r="r" b="b"/>
              <a:pathLst>
                <a:path w="168" h="192">
                  <a:moveTo>
                    <a:pt x="168" y="168"/>
                  </a:moveTo>
                  <a:cubicBezTo>
                    <a:pt x="108" y="180"/>
                    <a:pt x="48" y="192"/>
                    <a:pt x="24" y="168"/>
                  </a:cubicBezTo>
                  <a:cubicBezTo>
                    <a:pt x="0" y="144"/>
                    <a:pt x="0" y="48"/>
                    <a:pt x="24" y="24"/>
                  </a:cubicBezTo>
                  <a:cubicBezTo>
                    <a:pt x="48" y="0"/>
                    <a:pt x="108" y="12"/>
                    <a:pt x="168" y="24"/>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sz="900"/>
            </a:p>
          </p:txBody>
        </p:sp>
        <p:grpSp>
          <p:nvGrpSpPr>
            <p:cNvPr id="3" name="Group 475"/>
            <p:cNvGrpSpPr>
              <a:grpSpLocks/>
            </p:cNvGrpSpPr>
            <p:nvPr/>
          </p:nvGrpSpPr>
          <p:grpSpPr bwMode="auto">
            <a:xfrm>
              <a:off x="381000" y="3657599"/>
              <a:ext cx="276225" cy="290513"/>
              <a:chOff x="1842" y="1285"/>
              <a:chExt cx="174" cy="183"/>
            </a:xfrm>
          </p:grpSpPr>
          <p:sp>
            <p:nvSpPr>
              <p:cNvPr id="356828" name="Text Box 476"/>
              <p:cNvSpPr txBox="1">
                <a:spLocks noChangeArrowheads="1"/>
              </p:cNvSpPr>
              <p:nvPr/>
            </p:nvSpPr>
            <p:spPr bwMode="auto">
              <a:xfrm>
                <a:off x="1842" y="1285"/>
                <a:ext cx="174" cy="183"/>
              </a:xfrm>
              <a:prstGeom prst="rect">
                <a:avLst/>
              </a:prstGeom>
              <a:noFill/>
              <a:ln w="9525" algn="ctr">
                <a:noFill/>
                <a:miter lim="800000"/>
                <a:headEnd/>
                <a:tailEnd/>
              </a:ln>
              <a:effectLst/>
            </p:spPr>
            <p:txBody>
              <a:bodyPr>
                <a:spAutoFit/>
              </a:bodyPr>
              <a:lstStyle/>
              <a:p>
                <a:r>
                  <a:rPr lang="en-US" sz="900"/>
                  <a:t>R</a:t>
                </a:r>
              </a:p>
            </p:txBody>
          </p:sp>
          <p:sp>
            <p:nvSpPr>
              <p:cNvPr id="356829" name="Line 477"/>
              <p:cNvSpPr>
                <a:spLocks noChangeShapeType="1"/>
              </p:cNvSpPr>
              <p:nvPr/>
            </p:nvSpPr>
            <p:spPr bwMode="auto">
              <a:xfrm>
                <a:off x="1872" y="1296"/>
                <a:ext cx="96" cy="0"/>
              </a:xfrm>
              <a:prstGeom prst="line">
                <a:avLst/>
              </a:prstGeom>
              <a:noFill/>
              <a:ln w="9525">
                <a:solidFill>
                  <a:schemeClr val="tx1"/>
                </a:solidFill>
                <a:round/>
                <a:headEnd/>
                <a:tailEnd/>
              </a:ln>
              <a:effectLst/>
            </p:spPr>
            <p:txBody>
              <a:bodyPr wrap="none" anchor="ctr"/>
              <a:lstStyle/>
              <a:p>
                <a:endParaRPr lang="en-US" sz="900"/>
              </a:p>
            </p:txBody>
          </p:sp>
        </p:grpSp>
        <p:sp>
          <p:nvSpPr>
            <p:cNvPr id="356831" name="AutoShape 479"/>
            <p:cNvSpPr>
              <a:spLocks noChangeArrowheads="1"/>
            </p:cNvSpPr>
            <p:nvPr/>
          </p:nvSpPr>
          <p:spPr bwMode="auto">
            <a:xfrm>
              <a:off x="990600" y="3810000"/>
              <a:ext cx="990600" cy="381000"/>
            </a:xfrm>
            <a:prstGeom prst="roundRect">
              <a:avLst>
                <a:gd name="adj" fmla="val 16667"/>
              </a:avLst>
            </a:prstGeom>
            <a:noFill/>
            <a:ln w="9525" algn="ctr">
              <a:solidFill>
                <a:schemeClr val="tx1"/>
              </a:solidFill>
              <a:round/>
              <a:headEnd/>
              <a:tailEnd/>
            </a:ln>
            <a:effectLst/>
          </p:spPr>
          <p:txBody>
            <a:bodyPr wrap="none" anchor="ctr"/>
            <a:lstStyle/>
            <a:p>
              <a:r>
                <a:rPr lang="en-US" sz="900"/>
                <a:t>PC&lt;-MDR</a:t>
              </a:r>
            </a:p>
          </p:txBody>
        </p:sp>
        <p:sp>
          <p:nvSpPr>
            <p:cNvPr id="356832" name="AutoShape 480"/>
            <p:cNvSpPr>
              <a:spLocks noChangeArrowheads="1"/>
            </p:cNvSpPr>
            <p:nvPr/>
          </p:nvSpPr>
          <p:spPr bwMode="auto">
            <a:xfrm>
              <a:off x="533400" y="4343400"/>
              <a:ext cx="1447800" cy="381000"/>
            </a:xfrm>
            <a:prstGeom prst="roundRect">
              <a:avLst>
                <a:gd name="adj" fmla="val 16667"/>
              </a:avLst>
            </a:prstGeom>
            <a:noFill/>
            <a:ln w="9525" algn="ctr">
              <a:solidFill>
                <a:schemeClr val="tx1"/>
              </a:solidFill>
              <a:round/>
              <a:headEnd/>
              <a:tailEnd/>
            </a:ln>
            <a:effectLst/>
          </p:spPr>
          <p:txBody>
            <a:bodyPr wrap="none" anchor="ctr"/>
            <a:lstStyle/>
            <a:p>
              <a:r>
                <a:rPr lang="en-US" sz="900"/>
                <a:t>DR&lt;-SHF(SR,A,D,amt4)</a:t>
              </a:r>
            </a:p>
            <a:p>
              <a:r>
                <a:rPr lang="en-US" sz="900"/>
                <a:t>setCC</a:t>
              </a:r>
            </a:p>
          </p:txBody>
        </p:sp>
        <p:sp>
          <p:nvSpPr>
            <p:cNvPr id="356833" name="AutoShape 481"/>
            <p:cNvSpPr>
              <a:spLocks noChangeArrowheads="1"/>
            </p:cNvSpPr>
            <p:nvPr/>
          </p:nvSpPr>
          <p:spPr bwMode="auto">
            <a:xfrm>
              <a:off x="533400" y="4953000"/>
              <a:ext cx="1447800" cy="381000"/>
            </a:xfrm>
            <a:prstGeom prst="roundRect">
              <a:avLst>
                <a:gd name="adj" fmla="val 16667"/>
              </a:avLst>
            </a:prstGeom>
            <a:noFill/>
            <a:ln w="9525" algn="ctr">
              <a:solidFill>
                <a:schemeClr val="tx1"/>
              </a:solidFill>
              <a:round/>
              <a:headEnd/>
              <a:tailEnd/>
            </a:ln>
            <a:effectLst/>
          </p:spPr>
          <p:txBody>
            <a:bodyPr wrap="none" anchor="ctr"/>
            <a:lstStyle/>
            <a:p>
              <a:r>
                <a:rPr lang="en-US" sz="900"/>
                <a:t>DR&lt;-PC+LSHF(off9,1)</a:t>
              </a:r>
            </a:p>
            <a:p>
              <a:r>
                <a:rPr lang="en-US" sz="900"/>
                <a:t>setCC</a:t>
              </a:r>
            </a:p>
          </p:txBody>
        </p:sp>
        <p:sp>
          <p:nvSpPr>
            <p:cNvPr id="356834" name="AutoShape 482"/>
            <p:cNvSpPr>
              <a:spLocks noChangeArrowheads="1"/>
            </p:cNvSpPr>
            <p:nvPr/>
          </p:nvSpPr>
          <p:spPr bwMode="auto">
            <a:xfrm>
              <a:off x="2438400" y="5105400"/>
              <a:ext cx="1295400" cy="381000"/>
            </a:xfrm>
            <a:prstGeom prst="roundRect">
              <a:avLst>
                <a:gd name="adj" fmla="val 16667"/>
              </a:avLst>
            </a:prstGeom>
            <a:noFill/>
            <a:ln w="9525" algn="ctr">
              <a:solidFill>
                <a:schemeClr val="tx1"/>
              </a:solidFill>
              <a:round/>
              <a:headEnd/>
              <a:tailEnd/>
            </a:ln>
            <a:effectLst/>
          </p:spPr>
          <p:txBody>
            <a:bodyPr wrap="none" anchor="ctr"/>
            <a:lstStyle/>
            <a:p>
              <a:r>
                <a:rPr lang="en-US" sz="900"/>
                <a:t>MAR&lt;-B+off6</a:t>
              </a:r>
            </a:p>
          </p:txBody>
        </p:sp>
        <p:cxnSp>
          <p:nvCxnSpPr>
            <p:cNvPr id="356835" name="AutoShape 483"/>
            <p:cNvCxnSpPr>
              <a:cxnSpLocks noChangeShapeType="1"/>
              <a:stCxn id="356824" idx="2"/>
              <a:endCxn id="356825" idx="0"/>
            </p:cNvCxnSpPr>
            <p:nvPr/>
          </p:nvCxnSpPr>
          <p:spPr bwMode="auto">
            <a:xfrm>
              <a:off x="1485900" y="3124200"/>
              <a:ext cx="0" cy="152400"/>
            </a:xfrm>
            <a:prstGeom prst="straightConnector1">
              <a:avLst/>
            </a:prstGeom>
            <a:noFill/>
            <a:ln w="9525">
              <a:solidFill>
                <a:schemeClr val="tx1"/>
              </a:solidFill>
              <a:round/>
              <a:headEnd/>
              <a:tailEnd type="triangle" w="med" len="med"/>
            </a:ln>
            <a:effectLst/>
          </p:spPr>
        </p:cxnSp>
        <p:cxnSp>
          <p:nvCxnSpPr>
            <p:cNvPr id="356836" name="AutoShape 484"/>
            <p:cNvCxnSpPr>
              <a:cxnSpLocks noChangeShapeType="1"/>
              <a:stCxn id="356825" idx="2"/>
              <a:endCxn id="356831" idx="0"/>
            </p:cNvCxnSpPr>
            <p:nvPr/>
          </p:nvCxnSpPr>
          <p:spPr bwMode="auto">
            <a:xfrm>
              <a:off x="1485900" y="3657600"/>
              <a:ext cx="0" cy="152400"/>
            </a:xfrm>
            <a:prstGeom prst="straightConnector1">
              <a:avLst/>
            </a:prstGeom>
            <a:noFill/>
            <a:ln w="9525">
              <a:solidFill>
                <a:schemeClr val="tx1"/>
              </a:solidFill>
              <a:round/>
              <a:headEnd/>
              <a:tailEnd type="triangle" w="med" len="med"/>
            </a:ln>
            <a:effectLst/>
          </p:spPr>
        </p:cxnSp>
        <p:sp>
          <p:nvSpPr>
            <p:cNvPr id="356838" name="AutoShape 486"/>
            <p:cNvSpPr>
              <a:spLocks noChangeArrowheads="1"/>
            </p:cNvSpPr>
            <p:nvPr/>
          </p:nvSpPr>
          <p:spPr bwMode="auto">
            <a:xfrm>
              <a:off x="2438400" y="5638800"/>
              <a:ext cx="1295400" cy="381000"/>
            </a:xfrm>
            <a:prstGeom prst="roundRect">
              <a:avLst>
                <a:gd name="adj" fmla="val 16667"/>
              </a:avLst>
            </a:prstGeom>
            <a:noFill/>
            <a:ln w="9525" algn="ctr">
              <a:solidFill>
                <a:schemeClr val="tx1"/>
              </a:solidFill>
              <a:round/>
              <a:headEnd/>
              <a:tailEnd/>
            </a:ln>
            <a:effectLst/>
          </p:spPr>
          <p:txBody>
            <a:bodyPr wrap="none" anchor="ctr"/>
            <a:lstStyle/>
            <a:p>
              <a:r>
                <a:rPr lang="en-US" sz="900"/>
                <a:t>MDR&lt;-M[MAR[15:1]’0]</a:t>
              </a:r>
            </a:p>
          </p:txBody>
        </p:sp>
        <p:sp>
          <p:nvSpPr>
            <p:cNvPr id="356839" name="Freeform 487"/>
            <p:cNvSpPr>
              <a:spLocks/>
            </p:cNvSpPr>
            <p:nvPr/>
          </p:nvSpPr>
          <p:spPr bwMode="auto">
            <a:xfrm>
              <a:off x="2198688" y="5715000"/>
              <a:ext cx="239712" cy="304800"/>
            </a:xfrm>
            <a:custGeom>
              <a:avLst/>
              <a:gdLst/>
              <a:ahLst/>
              <a:cxnLst>
                <a:cxn ang="0">
                  <a:pos x="168" y="168"/>
                </a:cxn>
                <a:cxn ang="0">
                  <a:pos x="24" y="168"/>
                </a:cxn>
                <a:cxn ang="0">
                  <a:pos x="24" y="24"/>
                </a:cxn>
                <a:cxn ang="0">
                  <a:pos x="168" y="24"/>
                </a:cxn>
              </a:cxnLst>
              <a:rect l="0" t="0" r="r" b="b"/>
              <a:pathLst>
                <a:path w="168" h="192">
                  <a:moveTo>
                    <a:pt x="168" y="168"/>
                  </a:moveTo>
                  <a:cubicBezTo>
                    <a:pt x="108" y="180"/>
                    <a:pt x="48" y="192"/>
                    <a:pt x="24" y="168"/>
                  </a:cubicBezTo>
                  <a:cubicBezTo>
                    <a:pt x="0" y="144"/>
                    <a:pt x="0" y="48"/>
                    <a:pt x="24" y="24"/>
                  </a:cubicBezTo>
                  <a:cubicBezTo>
                    <a:pt x="48" y="0"/>
                    <a:pt x="108" y="12"/>
                    <a:pt x="168" y="24"/>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sz="900"/>
            </a:p>
          </p:txBody>
        </p:sp>
        <p:grpSp>
          <p:nvGrpSpPr>
            <p:cNvPr id="4" name="Group 488"/>
            <p:cNvGrpSpPr>
              <a:grpSpLocks/>
            </p:cNvGrpSpPr>
            <p:nvPr/>
          </p:nvGrpSpPr>
          <p:grpSpPr bwMode="auto">
            <a:xfrm>
              <a:off x="2189163" y="6019799"/>
              <a:ext cx="249237" cy="290513"/>
              <a:chOff x="1842" y="1285"/>
              <a:chExt cx="174" cy="183"/>
            </a:xfrm>
          </p:grpSpPr>
          <p:sp>
            <p:nvSpPr>
              <p:cNvPr id="356841" name="Text Box 489"/>
              <p:cNvSpPr txBox="1">
                <a:spLocks noChangeArrowheads="1"/>
              </p:cNvSpPr>
              <p:nvPr/>
            </p:nvSpPr>
            <p:spPr bwMode="auto">
              <a:xfrm>
                <a:off x="1842" y="1285"/>
                <a:ext cx="174" cy="183"/>
              </a:xfrm>
              <a:prstGeom prst="rect">
                <a:avLst/>
              </a:prstGeom>
              <a:noFill/>
              <a:ln w="9525" algn="ctr">
                <a:noFill/>
                <a:miter lim="800000"/>
                <a:headEnd/>
                <a:tailEnd/>
              </a:ln>
              <a:effectLst/>
            </p:spPr>
            <p:txBody>
              <a:bodyPr>
                <a:spAutoFit/>
              </a:bodyPr>
              <a:lstStyle/>
              <a:p>
                <a:r>
                  <a:rPr lang="en-US" sz="900"/>
                  <a:t>R</a:t>
                </a:r>
              </a:p>
            </p:txBody>
          </p:sp>
          <p:sp>
            <p:nvSpPr>
              <p:cNvPr id="356842" name="Line 490"/>
              <p:cNvSpPr>
                <a:spLocks noChangeShapeType="1"/>
              </p:cNvSpPr>
              <p:nvPr/>
            </p:nvSpPr>
            <p:spPr bwMode="auto">
              <a:xfrm>
                <a:off x="1872" y="1296"/>
                <a:ext cx="96" cy="0"/>
              </a:xfrm>
              <a:prstGeom prst="line">
                <a:avLst/>
              </a:prstGeom>
              <a:noFill/>
              <a:ln w="9525">
                <a:solidFill>
                  <a:schemeClr val="tx1"/>
                </a:solidFill>
                <a:round/>
                <a:headEnd/>
                <a:tailEnd/>
              </a:ln>
              <a:effectLst/>
            </p:spPr>
            <p:txBody>
              <a:bodyPr wrap="none" anchor="ctr"/>
              <a:lstStyle/>
              <a:p>
                <a:endParaRPr lang="en-US" sz="900"/>
              </a:p>
            </p:txBody>
          </p:sp>
        </p:grpSp>
        <p:sp>
          <p:nvSpPr>
            <p:cNvPr id="356843" name="AutoShape 491"/>
            <p:cNvSpPr>
              <a:spLocks noChangeArrowheads="1"/>
            </p:cNvSpPr>
            <p:nvPr/>
          </p:nvSpPr>
          <p:spPr bwMode="auto">
            <a:xfrm>
              <a:off x="2362200" y="6172200"/>
              <a:ext cx="1447800" cy="304800"/>
            </a:xfrm>
            <a:prstGeom prst="roundRect">
              <a:avLst>
                <a:gd name="adj" fmla="val 16667"/>
              </a:avLst>
            </a:prstGeom>
            <a:noFill/>
            <a:ln w="9525" algn="ctr">
              <a:solidFill>
                <a:schemeClr val="tx1"/>
              </a:solidFill>
              <a:round/>
              <a:headEnd/>
              <a:tailEnd/>
            </a:ln>
            <a:effectLst/>
          </p:spPr>
          <p:txBody>
            <a:bodyPr wrap="none" anchor="ctr"/>
            <a:lstStyle/>
            <a:p>
              <a:r>
                <a:rPr lang="en-US" sz="900"/>
                <a:t>DR&lt;-SEXT[BYTE.DATA]</a:t>
              </a:r>
            </a:p>
            <a:p>
              <a:r>
                <a:rPr lang="en-US" sz="900"/>
                <a:t>setCC</a:t>
              </a:r>
            </a:p>
          </p:txBody>
        </p:sp>
        <p:cxnSp>
          <p:nvCxnSpPr>
            <p:cNvPr id="356844" name="AutoShape 492"/>
            <p:cNvCxnSpPr>
              <a:cxnSpLocks noChangeShapeType="1"/>
              <a:stCxn id="356838" idx="2"/>
              <a:endCxn id="356843" idx="0"/>
            </p:cNvCxnSpPr>
            <p:nvPr/>
          </p:nvCxnSpPr>
          <p:spPr bwMode="auto">
            <a:xfrm>
              <a:off x="3086100" y="6019800"/>
              <a:ext cx="0" cy="152400"/>
            </a:xfrm>
            <a:prstGeom prst="straightConnector1">
              <a:avLst/>
            </a:prstGeom>
            <a:noFill/>
            <a:ln w="9525">
              <a:solidFill>
                <a:schemeClr val="tx1"/>
              </a:solidFill>
              <a:round/>
              <a:headEnd/>
              <a:tailEnd type="triangle" w="med" len="med"/>
            </a:ln>
            <a:effectLst/>
          </p:spPr>
        </p:cxnSp>
        <p:cxnSp>
          <p:nvCxnSpPr>
            <p:cNvPr id="356845" name="AutoShape 493"/>
            <p:cNvCxnSpPr>
              <a:cxnSpLocks noChangeShapeType="1"/>
              <a:stCxn id="356834" idx="2"/>
              <a:endCxn id="356838" idx="0"/>
            </p:cNvCxnSpPr>
            <p:nvPr/>
          </p:nvCxnSpPr>
          <p:spPr bwMode="auto">
            <a:xfrm>
              <a:off x="3086100" y="5486400"/>
              <a:ext cx="0" cy="152400"/>
            </a:xfrm>
            <a:prstGeom prst="straightConnector1">
              <a:avLst/>
            </a:prstGeom>
            <a:noFill/>
            <a:ln w="9525">
              <a:solidFill>
                <a:schemeClr val="tx1"/>
              </a:solidFill>
              <a:round/>
              <a:headEnd/>
              <a:tailEnd type="triangle" w="med" len="med"/>
            </a:ln>
            <a:effectLst/>
          </p:spPr>
        </p:cxnSp>
        <p:sp>
          <p:nvSpPr>
            <p:cNvPr id="356846" name="AutoShape 494"/>
            <p:cNvSpPr>
              <a:spLocks noChangeArrowheads="1"/>
            </p:cNvSpPr>
            <p:nvPr/>
          </p:nvSpPr>
          <p:spPr bwMode="auto">
            <a:xfrm>
              <a:off x="4051300" y="5029200"/>
              <a:ext cx="1295400" cy="381000"/>
            </a:xfrm>
            <a:prstGeom prst="roundRect">
              <a:avLst>
                <a:gd name="adj" fmla="val 16667"/>
              </a:avLst>
            </a:prstGeom>
            <a:noFill/>
            <a:ln w="9525" algn="ctr">
              <a:solidFill>
                <a:schemeClr val="tx1"/>
              </a:solidFill>
              <a:round/>
              <a:headEnd/>
              <a:tailEnd/>
            </a:ln>
            <a:effectLst/>
          </p:spPr>
          <p:txBody>
            <a:bodyPr wrap="none" anchor="ctr"/>
            <a:lstStyle/>
            <a:p>
              <a:r>
                <a:rPr lang="en-US" sz="900"/>
                <a:t>MAR&lt;-B+LSHF(off6,1)</a:t>
              </a:r>
            </a:p>
          </p:txBody>
        </p:sp>
        <p:sp>
          <p:nvSpPr>
            <p:cNvPr id="356848" name="AutoShape 496"/>
            <p:cNvSpPr>
              <a:spLocks noChangeArrowheads="1"/>
            </p:cNvSpPr>
            <p:nvPr/>
          </p:nvSpPr>
          <p:spPr bwMode="auto">
            <a:xfrm>
              <a:off x="4051300" y="5562600"/>
              <a:ext cx="1295400" cy="381000"/>
            </a:xfrm>
            <a:prstGeom prst="roundRect">
              <a:avLst>
                <a:gd name="adj" fmla="val 16667"/>
              </a:avLst>
            </a:prstGeom>
            <a:noFill/>
            <a:ln w="9525" algn="ctr">
              <a:solidFill>
                <a:schemeClr val="tx1"/>
              </a:solidFill>
              <a:round/>
              <a:headEnd/>
              <a:tailEnd/>
            </a:ln>
            <a:effectLst/>
          </p:spPr>
          <p:txBody>
            <a:bodyPr wrap="none" anchor="ctr"/>
            <a:lstStyle/>
            <a:p>
              <a:r>
                <a:rPr lang="en-US" sz="900"/>
                <a:t>MDR&lt;-M[MAR]</a:t>
              </a:r>
            </a:p>
          </p:txBody>
        </p:sp>
        <p:sp>
          <p:nvSpPr>
            <p:cNvPr id="356849" name="Freeform 497"/>
            <p:cNvSpPr>
              <a:spLocks/>
            </p:cNvSpPr>
            <p:nvPr/>
          </p:nvSpPr>
          <p:spPr bwMode="auto">
            <a:xfrm>
              <a:off x="3784600" y="5638800"/>
              <a:ext cx="266700" cy="304800"/>
            </a:xfrm>
            <a:custGeom>
              <a:avLst/>
              <a:gdLst/>
              <a:ahLst/>
              <a:cxnLst>
                <a:cxn ang="0">
                  <a:pos x="168" y="168"/>
                </a:cxn>
                <a:cxn ang="0">
                  <a:pos x="24" y="168"/>
                </a:cxn>
                <a:cxn ang="0">
                  <a:pos x="24" y="24"/>
                </a:cxn>
                <a:cxn ang="0">
                  <a:pos x="168" y="24"/>
                </a:cxn>
              </a:cxnLst>
              <a:rect l="0" t="0" r="r" b="b"/>
              <a:pathLst>
                <a:path w="168" h="192">
                  <a:moveTo>
                    <a:pt x="168" y="168"/>
                  </a:moveTo>
                  <a:cubicBezTo>
                    <a:pt x="108" y="180"/>
                    <a:pt x="48" y="192"/>
                    <a:pt x="24" y="168"/>
                  </a:cubicBezTo>
                  <a:cubicBezTo>
                    <a:pt x="0" y="144"/>
                    <a:pt x="0" y="48"/>
                    <a:pt x="24" y="24"/>
                  </a:cubicBezTo>
                  <a:cubicBezTo>
                    <a:pt x="48" y="0"/>
                    <a:pt x="108" y="12"/>
                    <a:pt x="168" y="24"/>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sz="900"/>
            </a:p>
          </p:txBody>
        </p:sp>
        <p:grpSp>
          <p:nvGrpSpPr>
            <p:cNvPr id="5" name="Group 498"/>
            <p:cNvGrpSpPr>
              <a:grpSpLocks/>
            </p:cNvGrpSpPr>
            <p:nvPr/>
          </p:nvGrpSpPr>
          <p:grpSpPr bwMode="auto">
            <a:xfrm>
              <a:off x="3822700" y="5943599"/>
              <a:ext cx="276225" cy="290513"/>
              <a:chOff x="1842" y="1285"/>
              <a:chExt cx="174" cy="183"/>
            </a:xfrm>
          </p:grpSpPr>
          <p:sp>
            <p:nvSpPr>
              <p:cNvPr id="356851" name="Text Box 499"/>
              <p:cNvSpPr txBox="1">
                <a:spLocks noChangeArrowheads="1"/>
              </p:cNvSpPr>
              <p:nvPr/>
            </p:nvSpPr>
            <p:spPr bwMode="auto">
              <a:xfrm>
                <a:off x="1842" y="1285"/>
                <a:ext cx="174" cy="183"/>
              </a:xfrm>
              <a:prstGeom prst="rect">
                <a:avLst/>
              </a:prstGeom>
              <a:noFill/>
              <a:ln w="9525" algn="ctr">
                <a:noFill/>
                <a:miter lim="800000"/>
                <a:headEnd/>
                <a:tailEnd/>
              </a:ln>
              <a:effectLst/>
            </p:spPr>
            <p:txBody>
              <a:bodyPr>
                <a:spAutoFit/>
              </a:bodyPr>
              <a:lstStyle/>
              <a:p>
                <a:r>
                  <a:rPr lang="en-US" sz="900"/>
                  <a:t>R</a:t>
                </a:r>
              </a:p>
            </p:txBody>
          </p:sp>
          <p:sp>
            <p:nvSpPr>
              <p:cNvPr id="356852" name="Line 500"/>
              <p:cNvSpPr>
                <a:spLocks noChangeShapeType="1"/>
              </p:cNvSpPr>
              <p:nvPr/>
            </p:nvSpPr>
            <p:spPr bwMode="auto">
              <a:xfrm>
                <a:off x="1872" y="1296"/>
                <a:ext cx="96" cy="0"/>
              </a:xfrm>
              <a:prstGeom prst="line">
                <a:avLst/>
              </a:prstGeom>
              <a:noFill/>
              <a:ln w="9525">
                <a:solidFill>
                  <a:schemeClr val="tx1"/>
                </a:solidFill>
                <a:round/>
                <a:headEnd/>
                <a:tailEnd/>
              </a:ln>
              <a:effectLst/>
            </p:spPr>
            <p:txBody>
              <a:bodyPr wrap="none" anchor="ctr"/>
              <a:lstStyle/>
              <a:p>
                <a:endParaRPr lang="en-US" sz="900"/>
              </a:p>
            </p:txBody>
          </p:sp>
        </p:grpSp>
        <p:sp>
          <p:nvSpPr>
            <p:cNvPr id="356853" name="AutoShape 501"/>
            <p:cNvSpPr>
              <a:spLocks noChangeArrowheads="1"/>
            </p:cNvSpPr>
            <p:nvPr/>
          </p:nvSpPr>
          <p:spPr bwMode="auto">
            <a:xfrm>
              <a:off x="4279900" y="6096000"/>
              <a:ext cx="838200" cy="381000"/>
            </a:xfrm>
            <a:prstGeom prst="roundRect">
              <a:avLst>
                <a:gd name="adj" fmla="val 16667"/>
              </a:avLst>
            </a:prstGeom>
            <a:noFill/>
            <a:ln w="9525" algn="ctr">
              <a:solidFill>
                <a:schemeClr val="tx1"/>
              </a:solidFill>
              <a:round/>
              <a:headEnd/>
              <a:tailEnd/>
            </a:ln>
            <a:effectLst/>
          </p:spPr>
          <p:txBody>
            <a:bodyPr wrap="none" anchor="ctr"/>
            <a:lstStyle/>
            <a:p>
              <a:r>
                <a:rPr lang="en-US" sz="900"/>
                <a:t>DR&lt;-MDR</a:t>
              </a:r>
            </a:p>
            <a:p>
              <a:r>
                <a:rPr lang="en-US" sz="900"/>
                <a:t>setCC</a:t>
              </a:r>
            </a:p>
          </p:txBody>
        </p:sp>
        <p:cxnSp>
          <p:nvCxnSpPr>
            <p:cNvPr id="356854" name="AutoShape 502"/>
            <p:cNvCxnSpPr>
              <a:cxnSpLocks noChangeShapeType="1"/>
              <a:stCxn id="356846" idx="2"/>
              <a:endCxn id="356848" idx="0"/>
            </p:cNvCxnSpPr>
            <p:nvPr/>
          </p:nvCxnSpPr>
          <p:spPr bwMode="auto">
            <a:xfrm>
              <a:off x="4699000" y="5410200"/>
              <a:ext cx="0" cy="152400"/>
            </a:xfrm>
            <a:prstGeom prst="straightConnector1">
              <a:avLst/>
            </a:prstGeom>
            <a:noFill/>
            <a:ln w="9525">
              <a:solidFill>
                <a:schemeClr val="tx1"/>
              </a:solidFill>
              <a:round/>
              <a:headEnd/>
              <a:tailEnd type="triangle" w="med" len="med"/>
            </a:ln>
            <a:effectLst/>
          </p:spPr>
        </p:cxnSp>
        <p:cxnSp>
          <p:nvCxnSpPr>
            <p:cNvPr id="356855" name="AutoShape 503"/>
            <p:cNvCxnSpPr>
              <a:cxnSpLocks noChangeShapeType="1"/>
              <a:stCxn id="356848" idx="2"/>
              <a:endCxn id="356853" idx="0"/>
            </p:cNvCxnSpPr>
            <p:nvPr/>
          </p:nvCxnSpPr>
          <p:spPr bwMode="auto">
            <a:xfrm>
              <a:off x="4699000" y="5943600"/>
              <a:ext cx="0" cy="152400"/>
            </a:xfrm>
            <a:prstGeom prst="straightConnector1">
              <a:avLst/>
            </a:prstGeom>
            <a:noFill/>
            <a:ln w="9525">
              <a:solidFill>
                <a:schemeClr val="tx1"/>
              </a:solidFill>
              <a:round/>
              <a:headEnd/>
              <a:tailEnd type="triangle" w="med" len="med"/>
            </a:ln>
            <a:effectLst/>
          </p:spPr>
        </p:cxnSp>
        <p:sp>
          <p:nvSpPr>
            <p:cNvPr id="356856" name="AutoShape 504"/>
            <p:cNvSpPr>
              <a:spLocks noChangeArrowheads="1"/>
            </p:cNvSpPr>
            <p:nvPr/>
          </p:nvSpPr>
          <p:spPr bwMode="auto">
            <a:xfrm>
              <a:off x="5676900" y="5029200"/>
              <a:ext cx="1295400" cy="381000"/>
            </a:xfrm>
            <a:prstGeom prst="roundRect">
              <a:avLst>
                <a:gd name="adj" fmla="val 16667"/>
              </a:avLst>
            </a:prstGeom>
            <a:noFill/>
            <a:ln w="9525" algn="ctr">
              <a:solidFill>
                <a:schemeClr val="tx1"/>
              </a:solidFill>
              <a:round/>
              <a:headEnd/>
              <a:tailEnd/>
            </a:ln>
            <a:effectLst/>
          </p:spPr>
          <p:txBody>
            <a:bodyPr wrap="none" anchor="ctr"/>
            <a:lstStyle/>
            <a:p>
              <a:r>
                <a:rPr lang="en-US" sz="900"/>
                <a:t>MAR&lt;-B+LSHF(off6,1)</a:t>
              </a:r>
            </a:p>
          </p:txBody>
        </p:sp>
        <p:sp>
          <p:nvSpPr>
            <p:cNvPr id="356857" name="AutoShape 505"/>
            <p:cNvSpPr>
              <a:spLocks noChangeArrowheads="1"/>
            </p:cNvSpPr>
            <p:nvPr/>
          </p:nvSpPr>
          <p:spPr bwMode="auto">
            <a:xfrm>
              <a:off x="5676900" y="5562600"/>
              <a:ext cx="1295400" cy="381000"/>
            </a:xfrm>
            <a:prstGeom prst="roundRect">
              <a:avLst>
                <a:gd name="adj" fmla="val 16667"/>
              </a:avLst>
            </a:prstGeom>
            <a:noFill/>
            <a:ln w="9525" algn="ctr">
              <a:solidFill>
                <a:schemeClr val="tx1"/>
              </a:solidFill>
              <a:round/>
              <a:headEnd/>
              <a:tailEnd/>
            </a:ln>
            <a:effectLst/>
          </p:spPr>
          <p:txBody>
            <a:bodyPr wrap="none" anchor="ctr"/>
            <a:lstStyle/>
            <a:p>
              <a:r>
                <a:rPr lang="en-US" sz="900"/>
                <a:t>MDR&lt;-SR</a:t>
              </a:r>
            </a:p>
          </p:txBody>
        </p:sp>
        <p:sp>
          <p:nvSpPr>
            <p:cNvPr id="356858" name="Freeform 506"/>
            <p:cNvSpPr>
              <a:spLocks/>
            </p:cNvSpPr>
            <p:nvPr/>
          </p:nvSpPr>
          <p:spPr bwMode="auto">
            <a:xfrm>
              <a:off x="5628527" y="6175005"/>
              <a:ext cx="266700" cy="304800"/>
            </a:xfrm>
            <a:custGeom>
              <a:avLst/>
              <a:gdLst/>
              <a:ahLst/>
              <a:cxnLst>
                <a:cxn ang="0">
                  <a:pos x="168" y="168"/>
                </a:cxn>
                <a:cxn ang="0">
                  <a:pos x="24" y="168"/>
                </a:cxn>
                <a:cxn ang="0">
                  <a:pos x="24" y="24"/>
                </a:cxn>
                <a:cxn ang="0">
                  <a:pos x="168" y="24"/>
                </a:cxn>
              </a:cxnLst>
              <a:rect l="0" t="0" r="r" b="b"/>
              <a:pathLst>
                <a:path w="168" h="192">
                  <a:moveTo>
                    <a:pt x="168" y="168"/>
                  </a:moveTo>
                  <a:cubicBezTo>
                    <a:pt x="108" y="180"/>
                    <a:pt x="48" y="192"/>
                    <a:pt x="24" y="168"/>
                  </a:cubicBezTo>
                  <a:cubicBezTo>
                    <a:pt x="0" y="144"/>
                    <a:pt x="0" y="48"/>
                    <a:pt x="24" y="24"/>
                  </a:cubicBezTo>
                  <a:cubicBezTo>
                    <a:pt x="48" y="0"/>
                    <a:pt x="108" y="12"/>
                    <a:pt x="168" y="24"/>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sz="900"/>
            </a:p>
          </p:txBody>
        </p:sp>
        <p:grpSp>
          <p:nvGrpSpPr>
            <p:cNvPr id="6" name="Group 507"/>
            <p:cNvGrpSpPr>
              <a:grpSpLocks/>
            </p:cNvGrpSpPr>
            <p:nvPr/>
          </p:nvGrpSpPr>
          <p:grpSpPr bwMode="auto">
            <a:xfrm>
              <a:off x="5667376" y="6480175"/>
              <a:ext cx="276225" cy="290513"/>
              <a:chOff x="1980" y="1623"/>
              <a:chExt cx="174" cy="183"/>
            </a:xfrm>
          </p:grpSpPr>
          <p:sp>
            <p:nvSpPr>
              <p:cNvPr id="356860" name="Text Box 508"/>
              <p:cNvSpPr txBox="1">
                <a:spLocks noChangeArrowheads="1"/>
              </p:cNvSpPr>
              <p:nvPr/>
            </p:nvSpPr>
            <p:spPr bwMode="auto">
              <a:xfrm>
                <a:off x="1980" y="1623"/>
                <a:ext cx="174" cy="183"/>
              </a:xfrm>
              <a:prstGeom prst="rect">
                <a:avLst/>
              </a:prstGeom>
              <a:noFill/>
              <a:ln w="9525" algn="ctr">
                <a:noFill/>
                <a:miter lim="800000"/>
                <a:headEnd/>
                <a:tailEnd/>
              </a:ln>
              <a:effectLst/>
            </p:spPr>
            <p:txBody>
              <a:bodyPr>
                <a:spAutoFit/>
              </a:bodyPr>
              <a:lstStyle/>
              <a:p>
                <a:r>
                  <a:rPr lang="en-US" sz="900"/>
                  <a:t>R</a:t>
                </a:r>
              </a:p>
            </p:txBody>
          </p:sp>
          <p:sp>
            <p:nvSpPr>
              <p:cNvPr id="356861" name="Line 509"/>
              <p:cNvSpPr>
                <a:spLocks noChangeShapeType="1"/>
              </p:cNvSpPr>
              <p:nvPr/>
            </p:nvSpPr>
            <p:spPr bwMode="auto">
              <a:xfrm>
                <a:off x="2010" y="1634"/>
                <a:ext cx="96" cy="0"/>
              </a:xfrm>
              <a:prstGeom prst="line">
                <a:avLst/>
              </a:prstGeom>
              <a:noFill/>
              <a:ln w="9525">
                <a:solidFill>
                  <a:schemeClr val="tx1"/>
                </a:solidFill>
                <a:round/>
                <a:headEnd/>
                <a:tailEnd/>
              </a:ln>
              <a:effectLst/>
            </p:spPr>
            <p:txBody>
              <a:bodyPr wrap="none" anchor="ctr"/>
              <a:lstStyle/>
              <a:p>
                <a:endParaRPr lang="en-US" sz="900"/>
              </a:p>
            </p:txBody>
          </p:sp>
        </p:grpSp>
        <p:sp>
          <p:nvSpPr>
            <p:cNvPr id="356862" name="AutoShape 510"/>
            <p:cNvSpPr>
              <a:spLocks noChangeArrowheads="1"/>
            </p:cNvSpPr>
            <p:nvPr/>
          </p:nvSpPr>
          <p:spPr bwMode="auto">
            <a:xfrm>
              <a:off x="5905500" y="6096000"/>
              <a:ext cx="914400" cy="381000"/>
            </a:xfrm>
            <a:prstGeom prst="roundRect">
              <a:avLst>
                <a:gd name="adj" fmla="val 16667"/>
              </a:avLst>
            </a:prstGeom>
            <a:noFill/>
            <a:ln w="9525" algn="ctr">
              <a:solidFill>
                <a:schemeClr val="tx1"/>
              </a:solidFill>
              <a:round/>
              <a:headEnd/>
              <a:tailEnd/>
            </a:ln>
            <a:effectLst/>
          </p:spPr>
          <p:txBody>
            <a:bodyPr wrap="none" anchor="ctr"/>
            <a:lstStyle/>
            <a:p>
              <a:r>
                <a:rPr lang="en-US" sz="900"/>
                <a:t>M[MAR]&lt;-MDR</a:t>
              </a:r>
            </a:p>
          </p:txBody>
        </p:sp>
        <p:cxnSp>
          <p:nvCxnSpPr>
            <p:cNvPr id="356863" name="AutoShape 511"/>
            <p:cNvCxnSpPr>
              <a:cxnSpLocks noChangeShapeType="1"/>
              <a:stCxn id="356856" idx="2"/>
              <a:endCxn id="356857" idx="0"/>
            </p:cNvCxnSpPr>
            <p:nvPr/>
          </p:nvCxnSpPr>
          <p:spPr bwMode="auto">
            <a:xfrm>
              <a:off x="6324600" y="5410200"/>
              <a:ext cx="0" cy="152400"/>
            </a:xfrm>
            <a:prstGeom prst="straightConnector1">
              <a:avLst/>
            </a:prstGeom>
            <a:noFill/>
            <a:ln w="9525">
              <a:solidFill>
                <a:schemeClr val="tx1"/>
              </a:solidFill>
              <a:round/>
              <a:headEnd/>
              <a:tailEnd type="triangle" w="med" len="med"/>
            </a:ln>
            <a:effectLst/>
          </p:spPr>
        </p:cxnSp>
        <p:cxnSp>
          <p:nvCxnSpPr>
            <p:cNvPr id="356864" name="AutoShape 512"/>
            <p:cNvCxnSpPr>
              <a:cxnSpLocks noChangeShapeType="1"/>
              <a:stCxn id="356857" idx="2"/>
              <a:endCxn id="356862" idx="0"/>
            </p:cNvCxnSpPr>
            <p:nvPr/>
          </p:nvCxnSpPr>
          <p:spPr bwMode="auto">
            <a:xfrm>
              <a:off x="6324600" y="5943600"/>
              <a:ext cx="38100" cy="152400"/>
            </a:xfrm>
            <a:prstGeom prst="straightConnector1">
              <a:avLst/>
            </a:prstGeom>
            <a:noFill/>
            <a:ln w="9525">
              <a:solidFill>
                <a:schemeClr val="tx1"/>
              </a:solidFill>
              <a:round/>
              <a:headEnd/>
              <a:tailEnd type="triangle" w="med" len="med"/>
            </a:ln>
            <a:effectLst/>
          </p:spPr>
        </p:cxnSp>
        <p:sp>
          <p:nvSpPr>
            <p:cNvPr id="356874" name="AutoShape 522"/>
            <p:cNvSpPr>
              <a:spLocks noChangeArrowheads="1"/>
            </p:cNvSpPr>
            <p:nvPr/>
          </p:nvSpPr>
          <p:spPr bwMode="auto">
            <a:xfrm>
              <a:off x="7391400" y="4572000"/>
              <a:ext cx="990600" cy="381000"/>
            </a:xfrm>
            <a:prstGeom prst="roundRect">
              <a:avLst>
                <a:gd name="adj" fmla="val 16667"/>
              </a:avLst>
            </a:prstGeom>
            <a:noFill/>
            <a:ln w="9525" algn="ctr">
              <a:solidFill>
                <a:schemeClr val="tx1"/>
              </a:solidFill>
              <a:round/>
              <a:headEnd/>
              <a:tailEnd/>
            </a:ln>
            <a:effectLst/>
          </p:spPr>
          <p:txBody>
            <a:bodyPr wrap="none" anchor="ctr"/>
            <a:lstStyle/>
            <a:p>
              <a:r>
                <a:rPr lang="en-US" sz="900"/>
                <a:t>MAR&lt;-B+off6</a:t>
              </a:r>
            </a:p>
          </p:txBody>
        </p:sp>
        <p:sp>
          <p:nvSpPr>
            <p:cNvPr id="356875" name="AutoShape 523"/>
            <p:cNvSpPr>
              <a:spLocks noChangeArrowheads="1"/>
            </p:cNvSpPr>
            <p:nvPr/>
          </p:nvSpPr>
          <p:spPr bwMode="auto">
            <a:xfrm>
              <a:off x="7391400" y="5105400"/>
              <a:ext cx="990600" cy="381000"/>
            </a:xfrm>
            <a:prstGeom prst="roundRect">
              <a:avLst>
                <a:gd name="adj" fmla="val 16667"/>
              </a:avLst>
            </a:prstGeom>
            <a:noFill/>
            <a:ln w="9525" algn="ctr">
              <a:solidFill>
                <a:schemeClr val="tx1"/>
              </a:solidFill>
              <a:round/>
              <a:headEnd/>
              <a:tailEnd/>
            </a:ln>
            <a:effectLst/>
          </p:spPr>
          <p:txBody>
            <a:bodyPr wrap="none" anchor="ctr"/>
            <a:lstStyle/>
            <a:p>
              <a:r>
                <a:rPr lang="en-US" sz="900"/>
                <a:t>MDR&lt;-SR[7:0]</a:t>
              </a:r>
            </a:p>
          </p:txBody>
        </p:sp>
        <p:sp>
          <p:nvSpPr>
            <p:cNvPr id="356876" name="Freeform 524"/>
            <p:cNvSpPr>
              <a:spLocks/>
            </p:cNvSpPr>
            <p:nvPr/>
          </p:nvSpPr>
          <p:spPr bwMode="auto">
            <a:xfrm>
              <a:off x="7124700" y="5181600"/>
              <a:ext cx="266700" cy="304800"/>
            </a:xfrm>
            <a:custGeom>
              <a:avLst/>
              <a:gdLst/>
              <a:ahLst/>
              <a:cxnLst>
                <a:cxn ang="0">
                  <a:pos x="168" y="168"/>
                </a:cxn>
                <a:cxn ang="0">
                  <a:pos x="24" y="168"/>
                </a:cxn>
                <a:cxn ang="0">
                  <a:pos x="24" y="24"/>
                </a:cxn>
                <a:cxn ang="0">
                  <a:pos x="168" y="24"/>
                </a:cxn>
              </a:cxnLst>
              <a:rect l="0" t="0" r="r" b="b"/>
              <a:pathLst>
                <a:path w="168" h="192">
                  <a:moveTo>
                    <a:pt x="168" y="168"/>
                  </a:moveTo>
                  <a:cubicBezTo>
                    <a:pt x="108" y="180"/>
                    <a:pt x="48" y="192"/>
                    <a:pt x="24" y="168"/>
                  </a:cubicBezTo>
                  <a:cubicBezTo>
                    <a:pt x="0" y="144"/>
                    <a:pt x="0" y="48"/>
                    <a:pt x="24" y="24"/>
                  </a:cubicBezTo>
                  <a:cubicBezTo>
                    <a:pt x="48" y="0"/>
                    <a:pt x="108" y="12"/>
                    <a:pt x="168" y="24"/>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sz="900"/>
            </a:p>
          </p:txBody>
        </p:sp>
        <p:grpSp>
          <p:nvGrpSpPr>
            <p:cNvPr id="7" name="Group 525"/>
            <p:cNvGrpSpPr>
              <a:grpSpLocks/>
            </p:cNvGrpSpPr>
            <p:nvPr/>
          </p:nvGrpSpPr>
          <p:grpSpPr bwMode="auto">
            <a:xfrm>
              <a:off x="7162800" y="5486399"/>
              <a:ext cx="276225" cy="290513"/>
              <a:chOff x="1842" y="1285"/>
              <a:chExt cx="174" cy="183"/>
            </a:xfrm>
          </p:grpSpPr>
          <p:sp>
            <p:nvSpPr>
              <p:cNvPr id="356878" name="Text Box 526"/>
              <p:cNvSpPr txBox="1">
                <a:spLocks noChangeArrowheads="1"/>
              </p:cNvSpPr>
              <p:nvPr/>
            </p:nvSpPr>
            <p:spPr bwMode="auto">
              <a:xfrm>
                <a:off x="1842" y="1285"/>
                <a:ext cx="174" cy="183"/>
              </a:xfrm>
              <a:prstGeom prst="rect">
                <a:avLst/>
              </a:prstGeom>
              <a:noFill/>
              <a:ln w="9525" algn="ctr">
                <a:noFill/>
                <a:miter lim="800000"/>
                <a:headEnd/>
                <a:tailEnd/>
              </a:ln>
              <a:effectLst/>
            </p:spPr>
            <p:txBody>
              <a:bodyPr>
                <a:spAutoFit/>
              </a:bodyPr>
              <a:lstStyle/>
              <a:p>
                <a:r>
                  <a:rPr lang="en-US" sz="900"/>
                  <a:t>R</a:t>
                </a:r>
              </a:p>
            </p:txBody>
          </p:sp>
          <p:sp>
            <p:nvSpPr>
              <p:cNvPr id="356879" name="Line 527"/>
              <p:cNvSpPr>
                <a:spLocks noChangeShapeType="1"/>
              </p:cNvSpPr>
              <p:nvPr/>
            </p:nvSpPr>
            <p:spPr bwMode="auto">
              <a:xfrm>
                <a:off x="1872" y="1296"/>
                <a:ext cx="96" cy="0"/>
              </a:xfrm>
              <a:prstGeom prst="line">
                <a:avLst/>
              </a:prstGeom>
              <a:noFill/>
              <a:ln w="9525">
                <a:solidFill>
                  <a:schemeClr val="tx1"/>
                </a:solidFill>
                <a:round/>
                <a:headEnd/>
                <a:tailEnd/>
              </a:ln>
              <a:effectLst/>
            </p:spPr>
            <p:txBody>
              <a:bodyPr wrap="none" anchor="ctr"/>
              <a:lstStyle/>
              <a:p>
                <a:endParaRPr lang="en-US" sz="900"/>
              </a:p>
            </p:txBody>
          </p:sp>
        </p:grpSp>
        <p:sp>
          <p:nvSpPr>
            <p:cNvPr id="356880" name="AutoShape 528"/>
            <p:cNvSpPr>
              <a:spLocks noChangeArrowheads="1"/>
            </p:cNvSpPr>
            <p:nvPr/>
          </p:nvSpPr>
          <p:spPr bwMode="auto">
            <a:xfrm>
              <a:off x="7391400" y="5638800"/>
              <a:ext cx="990600" cy="381000"/>
            </a:xfrm>
            <a:prstGeom prst="roundRect">
              <a:avLst>
                <a:gd name="adj" fmla="val 16667"/>
              </a:avLst>
            </a:prstGeom>
            <a:noFill/>
            <a:ln w="9525" algn="ctr">
              <a:solidFill>
                <a:schemeClr val="tx1"/>
              </a:solidFill>
              <a:round/>
              <a:headEnd/>
              <a:tailEnd/>
            </a:ln>
            <a:effectLst/>
          </p:spPr>
          <p:txBody>
            <a:bodyPr wrap="none" anchor="ctr"/>
            <a:lstStyle/>
            <a:p>
              <a:r>
                <a:rPr lang="en-US" sz="900"/>
                <a:t>M[MAR]&lt;-MDR**</a:t>
              </a:r>
            </a:p>
          </p:txBody>
        </p:sp>
        <p:cxnSp>
          <p:nvCxnSpPr>
            <p:cNvPr id="356881" name="AutoShape 529"/>
            <p:cNvCxnSpPr>
              <a:cxnSpLocks noChangeShapeType="1"/>
              <a:stCxn id="356874" idx="2"/>
              <a:endCxn id="356875" idx="0"/>
            </p:cNvCxnSpPr>
            <p:nvPr/>
          </p:nvCxnSpPr>
          <p:spPr bwMode="auto">
            <a:xfrm>
              <a:off x="7886700" y="4953000"/>
              <a:ext cx="0" cy="152400"/>
            </a:xfrm>
            <a:prstGeom prst="straightConnector1">
              <a:avLst/>
            </a:prstGeom>
            <a:noFill/>
            <a:ln w="9525">
              <a:solidFill>
                <a:schemeClr val="tx1"/>
              </a:solidFill>
              <a:round/>
              <a:headEnd/>
              <a:tailEnd type="triangle" w="med" len="med"/>
            </a:ln>
            <a:effectLst/>
          </p:spPr>
        </p:cxnSp>
        <p:cxnSp>
          <p:nvCxnSpPr>
            <p:cNvPr id="356882" name="AutoShape 530"/>
            <p:cNvCxnSpPr>
              <a:cxnSpLocks noChangeShapeType="1"/>
              <a:stCxn id="356875" idx="2"/>
              <a:endCxn id="356880" idx="0"/>
            </p:cNvCxnSpPr>
            <p:nvPr/>
          </p:nvCxnSpPr>
          <p:spPr bwMode="auto">
            <a:xfrm>
              <a:off x="7886700" y="5486400"/>
              <a:ext cx="0" cy="152400"/>
            </a:xfrm>
            <a:prstGeom prst="straightConnector1">
              <a:avLst/>
            </a:prstGeom>
            <a:noFill/>
            <a:ln w="9525">
              <a:solidFill>
                <a:schemeClr val="tx1"/>
              </a:solidFill>
              <a:round/>
              <a:headEnd/>
              <a:tailEnd type="triangle" w="med" len="med"/>
            </a:ln>
            <a:effectLst/>
          </p:spPr>
        </p:cxnSp>
        <p:sp>
          <p:nvSpPr>
            <p:cNvPr id="356883" name="AutoShape 531"/>
            <p:cNvSpPr>
              <a:spLocks noChangeArrowheads="1"/>
            </p:cNvSpPr>
            <p:nvPr/>
          </p:nvSpPr>
          <p:spPr bwMode="auto">
            <a:xfrm>
              <a:off x="7010400" y="3108325"/>
              <a:ext cx="838200" cy="381000"/>
            </a:xfrm>
            <a:prstGeom prst="roundRect">
              <a:avLst>
                <a:gd name="adj" fmla="val 16667"/>
              </a:avLst>
            </a:prstGeom>
            <a:noFill/>
            <a:ln w="9525" algn="ctr">
              <a:solidFill>
                <a:schemeClr val="tx1"/>
              </a:solidFill>
              <a:round/>
              <a:headEnd/>
              <a:tailEnd/>
            </a:ln>
            <a:effectLst/>
          </p:spPr>
          <p:txBody>
            <a:bodyPr wrap="none" anchor="ctr"/>
            <a:lstStyle/>
            <a:p>
              <a:r>
                <a:rPr lang="en-US" sz="900"/>
                <a:t>[IR[11]]</a:t>
              </a:r>
            </a:p>
          </p:txBody>
        </p:sp>
        <p:sp>
          <p:nvSpPr>
            <p:cNvPr id="356884" name="AutoShape 532"/>
            <p:cNvSpPr>
              <a:spLocks noChangeArrowheads="1"/>
            </p:cNvSpPr>
            <p:nvPr/>
          </p:nvSpPr>
          <p:spPr bwMode="auto">
            <a:xfrm>
              <a:off x="6705600" y="3641725"/>
              <a:ext cx="838200" cy="381000"/>
            </a:xfrm>
            <a:prstGeom prst="roundRect">
              <a:avLst>
                <a:gd name="adj" fmla="val 16667"/>
              </a:avLst>
            </a:prstGeom>
            <a:noFill/>
            <a:ln w="9525" algn="ctr">
              <a:solidFill>
                <a:schemeClr val="tx1"/>
              </a:solidFill>
              <a:round/>
              <a:headEnd/>
              <a:tailEnd/>
            </a:ln>
            <a:effectLst/>
          </p:spPr>
          <p:txBody>
            <a:bodyPr wrap="none" anchor="ctr"/>
            <a:lstStyle/>
            <a:p>
              <a:r>
                <a:rPr lang="en-US" sz="900"/>
                <a:t>R7&lt;-PC</a:t>
              </a:r>
            </a:p>
            <a:p>
              <a:r>
                <a:rPr lang="en-US" sz="900"/>
                <a:t>PC&lt;-BaseR</a:t>
              </a:r>
            </a:p>
          </p:txBody>
        </p:sp>
        <p:sp>
          <p:nvSpPr>
            <p:cNvPr id="356885" name="AutoShape 533"/>
            <p:cNvSpPr>
              <a:spLocks noChangeArrowheads="1"/>
            </p:cNvSpPr>
            <p:nvPr/>
          </p:nvSpPr>
          <p:spPr bwMode="auto">
            <a:xfrm>
              <a:off x="7620000" y="3641725"/>
              <a:ext cx="1371600" cy="381000"/>
            </a:xfrm>
            <a:prstGeom prst="roundRect">
              <a:avLst>
                <a:gd name="adj" fmla="val 16667"/>
              </a:avLst>
            </a:prstGeom>
            <a:noFill/>
            <a:ln w="9525" algn="ctr">
              <a:solidFill>
                <a:schemeClr val="tx1"/>
              </a:solidFill>
              <a:round/>
              <a:headEnd/>
              <a:tailEnd/>
            </a:ln>
            <a:effectLst/>
          </p:spPr>
          <p:txBody>
            <a:bodyPr wrap="none" anchor="ctr"/>
            <a:lstStyle/>
            <a:p>
              <a:r>
                <a:rPr lang="en-US" sz="900"/>
                <a:t>R7&lt;-PC</a:t>
              </a:r>
            </a:p>
            <a:p>
              <a:r>
                <a:rPr lang="en-US" sz="900"/>
                <a:t>PC&lt;-PC+LSHF(off11,1)</a:t>
              </a:r>
            </a:p>
          </p:txBody>
        </p:sp>
        <p:sp>
          <p:nvSpPr>
            <p:cNvPr id="356887" name="Line 535"/>
            <p:cNvSpPr>
              <a:spLocks noChangeShapeType="1"/>
            </p:cNvSpPr>
            <p:nvPr/>
          </p:nvSpPr>
          <p:spPr bwMode="auto">
            <a:xfrm flipH="1">
              <a:off x="7086600" y="3489325"/>
              <a:ext cx="76200" cy="152400"/>
            </a:xfrm>
            <a:prstGeom prst="line">
              <a:avLst/>
            </a:prstGeom>
            <a:noFill/>
            <a:ln w="9525">
              <a:solidFill>
                <a:schemeClr val="tx1"/>
              </a:solidFill>
              <a:round/>
              <a:headEnd/>
              <a:tailEnd type="triangle" w="med" len="med"/>
            </a:ln>
            <a:effectLst/>
          </p:spPr>
          <p:txBody>
            <a:bodyPr wrap="none" anchor="ctr"/>
            <a:lstStyle/>
            <a:p>
              <a:endParaRPr lang="en-US" sz="900"/>
            </a:p>
          </p:txBody>
        </p:sp>
        <p:sp>
          <p:nvSpPr>
            <p:cNvPr id="356888" name="Line 536"/>
            <p:cNvSpPr>
              <a:spLocks noChangeShapeType="1"/>
            </p:cNvSpPr>
            <p:nvPr/>
          </p:nvSpPr>
          <p:spPr bwMode="auto">
            <a:xfrm>
              <a:off x="7696200" y="3489325"/>
              <a:ext cx="609600" cy="152400"/>
            </a:xfrm>
            <a:prstGeom prst="line">
              <a:avLst/>
            </a:prstGeom>
            <a:noFill/>
            <a:ln w="9525">
              <a:solidFill>
                <a:schemeClr val="tx1"/>
              </a:solidFill>
              <a:round/>
              <a:headEnd/>
              <a:tailEnd type="triangle" w="med" len="med"/>
            </a:ln>
            <a:effectLst/>
          </p:spPr>
          <p:txBody>
            <a:bodyPr wrap="none" anchor="ctr"/>
            <a:lstStyle/>
            <a:p>
              <a:endParaRPr lang="en-US" sz="900"/>
            </a:p>
          </p:txBody>
        </p:sp>
        <p:sp>
          <p:nvSpPr>
            <p:cNvPr id="356889" name="AutoShape 537"/>
            <p:cNvSpPr>
              <a:spLocks noChangeArrowheads="1"/>
            </p:cNvSpPr>
            <p:nvPr/>
          </p:nvSpPr>
          <p:spPr bwMode="auto">
            <a:xfrm>
              <a:off x="7086600" y="2514600"/>
              <a:ext cx="838200" cy="381000"/>
            </a:xfrm>
            <a:prstGeom prst="roundRect">
              <a:avLst>
                <a:gd name="adj" fmla="val 16667"/>
              </a:avLst>
            </a:prstGeom>
            <a:noFill/>
            <a:ln w="9525" algn="ctr">
              <a:solidFill>
                <a:schemeClr val="tx1"/>
              </a:solidFill>
              <a:round/>
              <a:headEnd/>
              <a:tailEnd/>
            </a:ln>
            <a:effectLst/>
          </p:spPr>
          <p:txBody>
            <a:bodyPr wrap="none" anchor="ctr"/>
            <a:lstStyle/>
            <a:p>
              <a:r>
                <a:rPr lang="en-US" sz="900"/>
                <a:t>PC&lt;-BaseR</a:t>
              </a:r>
            </a:p>
          </p:txBody>
        </p:sp>
        <p:sp>
          <p:nvSpPr>
            <p:cNvPr id="356890" name="AutoShape 538"/>
            <p:cNvSpPr>
              <a:spLocks noChangeArrowheads="1"/>
            </p:cNvSpPr>
            <p:nvPr/>
          </p:nvSpPr>
          <p:spPr bwMode="auto">
            <a:xfrm>
              <a:off x="7086600" y="1981200"/>
              <a:ext cx="1295400" cy="381000"/>
            </a:xfrm>
            <a:prstGeom prst="roundRect">
              <a:avLst>
                <a:gd name="adj" fmla="val 16667"/>
              </a:avLst>
            </a:prstGeom>
            <a:noFill/>
            <a:ln w="9525" algn="ctr">
              <a:solidFill>
                <a:schemeClr val="tx1"/>
              </a:solidFill>
              <a:round/>
              <a:headEnd/>
              <a:tailEnd/>
            </a:ln>
            <a:effectLst/>
          </p:spPr>
          <p:txBody>
            <a:bodyPr wrap="none" anchor="ctr"/>
            <a:lstStyle/>
            <a:p>
              <a:r>
                <a:rPr lang="en-US" sz="900"/>
                <a:t>PC&lt;-PC+LSHF(off9,1)</a:t>
              </a:r>
            </a:p>
          </p:txBody>
        </p:sp>
        <p:sp>
          <p:nvSpPr>
            <p:cNvPr id="356891" name="AutoShape 539"/>
            <p:cNvSpPr>
              <a:spLocks noChangeArrowheads="1"/>
            </p:cNvSpPr>
            <p:nvPr/>
          </p:nvSpPr>
          <p:spPr bwMode="auto">
            <a:xfrm>
              <a:off x="7391400" y="1447800"/>
              <a:ext cx="685800" cy="381000"/>
            </a:xfrm>
            <a:prstGeom prst="roundRect">
              <a:avLst>
                <a:gd name="adj" fmla="val 16667"/>
              </a:avLst>
            </a:prstGeom>
            <a:noFill/>
            <a:ln w="9525" algn="ctr">
              <a:solidFill>
                <a:schemeClr val="tx1"/>
              </a:solidFill>
              <a:round/>
              <a:headEnd/>
              <a:tailEnd/>
            </a:ln>
            <a:effectLst/>
          </p:spPr>
          <p:txBody>
            <a:bodyPr wrap="none" anchor="ctr"/>
            <a:lstStyle/>
            <a:p>
              <a:r>
                <a:rPr lang="en-US" sz="900"/>
                <a:t>[BEN]</a:t>
              </a:r>
            </a:p>
          </p:txBody>
        </p:sp>
        <p:cxnSp>
          <p:nvCxnSpPr>
            <p:cNvPr id="356892" name="AutoShape 540"/>
            <p:cNvCxnSpPr>
              <a:cxnSpLocks noChangeShapeType="1"/>
              <a:endCxn id="356821" idx="3"/>
            </p:cNvCxnSpPr>
            <p:nvPr/>
          </p:nvCxnSpPr>
          <p:spPr bwMode="auto">
            <a:xfrm flipH="1" flipV="1">
              <a:off x="1524000" y="1409700"/>
              <a:ext cx="1905000" cy="342900"/>
            </a:xfrm>
            <a:prstGeom prst="straightConnector1">
              <a:avLst/>
            </a:prstGeom>
            <a:noFill/>
            <a:ln w="9525">
              <a:solidFill>
                <a:schemeClr val="tx1"/>
              </a:solidFill>
              <a:round/>
              <a:headEnd/>
              <a:tailEnd type="triangle" w="med" len="med"/>
            </a:ln>
            <a:effectLst/>
          </p:spPr>
        </p:cxnSp>
        <p:cxnSp>
          <p:nvCxnSpPr>
            <p:cNvPr id="356893" name="AutoShape 541"/>
            <p:cNvCxnSpPr>
              <a:cxnSpLocks noChangeShapeType="1"/>
              <a:stCxn id="356817" idx="1"/>
              <a:endCxn id="356822" idx="3"/>
            </p:cNvCxnSpPr>
            <p:nvPr/>
          </p:nvCxnSpPr>
          <p:spPr bwMode="auto">
            <a:xfrm flipH="1">
              <a:off x="1524000" y="1866900"/>
              <a:ext cx="1905000" cy="76200"/>
            </a:xfrm>
            <a:prstGeom prst="straightConnector1">
              <a:avLst/>
            </a:prstGeom>
            <a:noFill/>
            <a:ln w="9525">
              <a:solidFill>
                <a:schemeClr val="tx1"/>
              </a:solidFill>
              <a:round/>
              <a:headEnd/>
              <a:tailEnd type="triangle" w="med" len="med"/>
            </a:ln>
            <a:effectLst/>
          </p:spPr>
        </p:cxnSp>
        <p:cxnSp>
          <p:nvCxnSpPr>
            <p:cNvPr id="356894" name="AutoShape 542"/>
            <p:cNvCxnSpPr>
              <a:cxnSpLocks noChangeShapeType="1"/>
              <a:endCxn id="356823" idx="3"/>
            </p:cNvCxnSpPr>
            <p:nvPr/>
          </p:nvCxnSpPr>
          <p:spPr bwMode="auto">
            <a:xfrm flipH="1">
              <a:off x="1600200" y="1981200"/>
              <a:ext cx="1828800" cy="495300"/>
            </a:xfrm>
            <a:prstGeom prst="straightConnector1">
              <a:avLst/>
            </a:prstGeom>
            <a:noFill/>
            <a:ln w="9525">
              <a:solidFill>
                <a:schemeClr val="tx1"/>
              </a:solidFill>
              <a:round/>
              <a:headEnd/>
              <a:tailEnd type="triangle" w="med" len="med"/>
            </a:ln>
            <a:effectLst/>
          </p:spPr>
        </p:cxnSp>
        <p:cxnSp>
          <p:nvCxnSpPr>
            <p:cNvPr id="356895" name="AutoShape 543"/>
            <p:cNvCxnSpPr>
              <a:cxnSpLocks noChangeShapeType="1"/>
              <a:endCxn id="356824" idx="3"/>
            </p:cNvCxnSpPr>
            <p:nvPr/>
          </p:nvCxnSpPr>
          <p:spPr bwMode="auto">
            <a:xfrm flipH="1">
              <a:off x="2362200" y="2057400"/>
              <a:ext cx="1143000" cy="876300"/>
            </a:xfrm>
            <a:prstGeom prst="straightConnector1">
              <a:avLst/>
            </a:prstGeom>
            <a:noFill/>
            <a:ln w="9525">
              <a:solidFill>
                <a:schemeClr val="tx1"/>
              </a:solidFill>
              <a:round/>
              <a:headEnd/>
              <a:tailEnd type="triangle" w="med" len="med"/>
            </a:ln>
            <a:effectLst/>
          </p:spPr>
        </p:cxnSp>
        <p:cxnSp>
          <p:nvCxnSpPr>
            <p:cNvPr id="356897" name="AutoShape 545"/>
            <p:cNvCxnSpPr>
              <a:cxnSpLocks noChangeShapeType="1"/>
              <a:endCxn id="356832" idx="3"/>
            </p:cNvCxnSpPr>
            <p:nvPr/>
          </p:nvCxnSpPr>
          <p:spPr bwMode="auto">
            <a:xfrm flipH="1">
              <a:off x="1981200" y="2057400"/>
              <a:ext cx="1676400" cy="2476500"/>
            </a:xfrm>
            <a:prstGeom prst="straightConnector1">
              <a:avLst/>
            </a:prstGeom>
            <a:noFill/>
            <a:ln w="9525">
              <a:solidFill>
                <a:schemeClr val="tx1"/>
              </a:solidFill>
              <a:round/>
              <a:headEnd/>
              <a:tailEnd type="triangle" w="med" len="med"/>
            </a:ln>
            <a:effectLst/>
          </p:spPr>
        </p:cxnSp>
        <p:cxnSp>
          <p:nvCxnSpPr>
            <p:cNvPr id="356898" name="AutoShape 546"/>
            <p:cNvCxnSpPr>
              <a:cxnSpLocks noChangeShapeType="1"/>
              <a:endCxn id="356833" idx="3"/>
            </p:cNvCxnSpPr>
            <p:nvPr/>
          </p:nvCxnSpPr>
          <p:spPr bwMode="auto">
            <a:xfrm flipH="1">
              <a:off x="1981200" y="2057400"/>
              <a:ext cx="1828800" cy="3086100"/>
            </a:xfrm>
            <a:prstGeom prst="straightConnector1">
              <a:avLst/>
            </a:prstGeom>
            <a:noFill/>
            <a:ln w="9525">
              <a:solidFill>
                <a:schemeClr val="tx1"/>
              </a:solidFill>
              <a:round/>
              <a:headEnd/>
              <a:tailEnd type="triangle" w="med" len="med"/>
            </a:ln>
            <a:effectLst/>
          </p:spPr>
        </p:cxnSp>
        <p:cxnSp>
          <p:nvCxnSpPr>
            <p:cNvPr id="356899" name="AutoShape 547"/>
            <p:cNvCxnSpPr>
              <a:cxnSpLocks noChangeShapeType="1"/>
              <a:endCxn id="356834" idx="0"/>
            </p:cNvCxnSpPr>
            <p:nvPr/>
          </p:nvCxnSpPr>
          <p:spPr bwMode="auto">
            <a:xfrm flipH="1">
              <a:off x="3086100" y="2057400"/>
              <a:ext cx="952500" cy="3048000"/>
            </a:xfrm>
            <a:prstGeom prst="straightConnector1">
              <a:avLst/>
            </a:prstGeom>
            <a:noFill/>
            <a:ln w="9525">
              <a:solidFill>
                <a:schemeClr val="tx1"/>
              </a:solidFill>
              <a:round/>
              <a:headEnd/>
              <a:tailEnd type="triangle" w="med" len="med"/>
            </a:ln>
            <a:effectLst/>
          </p:spPr>
        </p:cxnSp>
        <p:cxnSp>
          <p:nvCxnSpPr>
            <p:cNvPr id="356900" name="AutoShape 548"/>
            <p:cNvCxnSpPr>
              <a:cxnSpLocks noChangeShapeType="1"/>
              <a:stCxn id="356817" idx="2"/>
              <a:endCxn id="356846" idx="0"/>
            </p:cNvCxnSpPr>
            <p:nvPr/>
          </p:nvCxnSpPr>
          <p:spPr bwMode="auto">
            <a:xfrm>
              <a:off x="4533900" y="2057400"/>
              <a:ext cx="165100" cy="2971800"/>
            </a:xfrm>
            <a:prstGeom prst="straightConnector1">
              <a:avLst/>
            </a:prstGeom>
            <a:noFill/>
            <a:ln w="9525">
              <a:solidFill>
                <a:schemeClr val="tx1"/>
              </a:solidFill>
              <a:round/>
              <a:headEnd/>
              <a:tailEnd type="triangle" w="med" len="med"/>
            </a:ln>
            <a:effectLst/>
          </p:spPr>
        </p:cxnSp>
        <p:cxnSp>
          <p:nvCxnSpPr>
            <p:cNvPr id="356901" name="AutoShape 549"/>
            <p:cNvCxnSpPr>
              <a:cxnSpLocks noChangeShapeType="1"/>
            </p:cNvCxnSpPr>
            <p:nvPr/>
          </p:nvCxnSpPr>
          <p:spPr bwMode="auto">
            <a:xfrm>
              <a:off x="4648200" y="2057400"/>
              <a:ext cx="1790700" cy="2971800"/>
            </a:xfrm>
            <a:prstGeom prst="straightConnector1">
              <a:avLst/>
            </a:prstGeom>
            <a:noFill/>
            <a:ln w="9525">
              <a:solidFill>
                <a:schemeClr val="tx1"/>
              </a:solidFill>
              <a:round/>
              <a:headEnd/>
              <a:tailEnd type="triangle" w="med" len="med"/>
            </a:ln>
            <a:effectLst/>
          </p:spPr>
        </p:cxnSp>
        <p:cxnSp>
          <p:nvCxnSpPr>
            <p:cNvPr id="356903" name="AutoShape 551"/>
            <p:cNvCxnSpPr>
              <a:cxnSpLocks noChangeShapeType="1"/>
              <a:endCxn id="356874" idx="1"/>
            </p:cNvCxnSpPr>
            <p:nvPr/>
          </p:nvCxnSpPr>
          <p:spPr bwMode="auto">
            <a:xfrm>
              <a:off x="4800600" y="2057400"/>
              <a:ext cx="2590800" cy="2705100"/>
            </a:xfrm>
            <a:prstGeom prst="straightConnector1">
              <a:avLst/>
            </a:prstGeom>
            <a:noFill/>
            <a:ln w="9525">
              <a:solidFill>
                <a:schemeClr val="tx1"/>
              </a:solidFill>
              <a:round/>
              <a:headEnd/>
              <a:tailEnd type="triangle" w="med" len="med"/>
            </a:ln>
            <a:effectLst/>
          </p:spPr>
        </p:cxnSp>
        <p:cxnSp>
          <p:nvCxnSpPr>
            <p:cNvPr id="356904" name="AutoShape 552"/>
            <p:cNvCxnSpPr>
              <a:cxnSpLocks noChangeShapeType="1"/>
              <a:endCxn id="356883" idx="1"/>
            </p:cNvCxnSpPr>
            <p:nvPr/>
          </p:nvCxnSpPr>
          <p:spPr bwMode="auto">
            <a:xfrm>
              <a:off x="5334000" y="2057400"/>
              <a:ext cx="1676400" cy="1241425"/>
            </a:xfrm>
            <a:prstGeom prst="straightConnector1">
              <a:avLst/>
            </a:prstGeom>
            <a:noFill/>
            <a:ln w="9525">
              <a:solidFill>
                <a:schemeClr val="tx1"/>
              </a:solidFill>
              <a:round/>
              <a:headEnd/>
              <a:tailEnd type="triangle" w="med" len="med"/>
            </a:ln>
            <a:effectLst/>
          </p:spPr>
        </p:cxnSp>
        <p:cxnSp>
          <p:nvCxnSpPr>
            <p:cNvPr id="356905" name="AutoShape 553"/>
            <p:cNvCxnSpPr>
              <a:cxnSpLocks noChangeShapeType="1"/>
              <a:endCxn id="356889" idx="1"/>
            </p:cNvCxnSpPr>
            <p:nvPr/>
          </p:nvCxnSpPr>
          <p:spPr bwMode="auto">
            <a:xfrm>
              <a:off x="5638800" y="1981200"/>
              <a:ext cx="1447800" cy="723900"/>
            </a:xfrm>
            <a:prstGeom prst="straightConnector1">
              <a:avLst/>
            </a:prstGeom>
            <a:noFill/>
            <a:ln w="9525">
              <a:solidFill>
                <a:schemeClr val="tx1"/>
              </a:solidFill>
              <a:round/>
              <a:headEnd/>
              <a:tailEnd type="triangle" w="med" len="med"/>
            </a:ln>
            <a:effectLst/>
          </p:spPr>
        </p:cxnSp>
        <p:cxnSp>
          <p:nvCxnSpPr>
            <p:cNvPr id="356907" name="AutoShape 555"/>
            <p:cNvCxnSpPr>
              <a:cxnSpLocks noChangeShapeType="1"/>
              <a:stCxn id="356817" idx="3"/>
              <a:endCxn id="356891" idx="1"/>
            </p:cNvCxnSpPr>
            <p:nvPr/>
          </p:nvCxnSpPr>
          <p:spPr bwMode="auto">
            <a:xfrm flipV="1">
              <a:off x="5638800" y="1638300"/>
              <a:ext cx="1752600" cy="228600"/>
            </a:xfrm>
            <a:prstGeom prst="straightConnector1">
              <a:avLst/>
            </a:prstGeom>
            <a:noFill/>
            <a:ln w="9525">
              <a:solidFill>
                <a:schemeClr val="tx1"/>
              </a:solidFill>
              <a:round/>
              <a:headEnd/>
              <a:tailEnd type="triangle" w="med" len="med"/>
            </a:ln>
            <a:effectLst/>
          </p:spPr>
        </p:cxnSp>
        <p:cxnSp>
          <p:nvCxnSpPr>
            <p:cNvPr id="356908" name="AutoShape 556"/>
            <p:cNvCxnSpPr>
              <a:cxnSpLocks noChangeShapeType="1"/>
              <a:stCxn id="356884" idx="2"/>
            </p:cNvCxnSpPr>
            <p:nvPr/>
          </p:nvCxnSpPr>
          <p:spPr bwMode="auto">
            <a:xfrm>
              <a:off x="7124700" y="4022725"/>
              <a:ext cx="114300" cy="152400"/>
            </a:xfrm>
            <a:prstGeom prst="straightConnector1">
              <a:avLst/>
            </a:prstGeom>
            <a:noFill/>
            <a:ln w="9525">
              <a:solidFill>
                <a:schemeClr val="tx1"/>
              </a:solidFill>
              <a:round/>
              <a:headEnd/>
              <a:tailEnd type="triangle" w="med" len="med"/>
            </a:ln>
            <a:effectLst/>
          </p:spPr>
        </p:cxnSp>
        <p:cxnSp>
          <p:nvCxnSpPr>
            <p:cNvPr id="356909" name="AutoShape 557"/>
            <p:cNvCxnSpPr>
              <a:cxnSpLocks noChangeShapeType="1"/>
              <a:stCxn id="356885" idx="2"/>
            </p:cNvCxnSpPr>
            <p:nvPr/>
          </p:nvCxnSpPr>
          <p:spPr bwMode="auto">
            <a:xfrm>
              <a:off x="8305800" y="4022725"/>
              <a:ext cx="228600" cy="152400"/>
            </a:xfrm>
            <a:prstGeom prst="straightConnector1">
              <a:avLst/>
            </a:prstGeom>
            <a:noFill/>
            <a:ln w="9525">
              <a:solidFill>
                <a:schemeClr val="tx1"/>
              </a:solidFill>
              <a:round/>
              <a:headEnd/>
              <a:tailEnd type="triangle" w="med" len="med"/>
            </a:ln>
            <a:effectLst/>
          </p:spPr>
        </p:cxnSp>
        <p:cxnSp>
          <p:nvCxnSpPr>
            <p:cNvPr id="356910" name="AutoShape 558"/>
            <p:cNvCxnSpPr>
              <a:cxnSpLocks noChangeShapeType="1"/>
              <a:stCxn id="356889" idx="3"/>
            </p:cNvCxnSpPr>
            <p:nvPr/>
          </p:nvCxnSpPr>
          <p:spPr bwMode="auto">
            <a:xfrm>
              <a:off x="7924800" y="2705100"/>
              <a:ext cx="381000" cy="38100"/>
            </a:xfrm>
            <a:prstGeom prst="straightConnector1">
              <a:avLst/>
            </a:prstGeom>
            <a:noFill/>
            <a:ln w="9525">
              <a:solidFill>
                <a:schemeClr val="tx1"/>
              </a:solidFill>
              <a:round/>
              <a:headEnd/>
              <a:tailEnd type="triangle" w="med" len="med"/>
            </a:ln>
            <a:effectLst/>
          </p:spPr>
        </p:cxnSp>
        <p:cxnSp>
          <p:nvCxnSpPr>
            <p:cNvPr id="356911" name="AutoShape 559"/>
            <p:cNvCxnSpPr>
              <a:cxnSpLocks noChangeShapeType="1"/>
              <a:stCxn id="356890" idx="3"/>
            </p:cNvCxnSpPr>
            <p:nvPr/>
          </p:nvCxnSpPr>
          <p:spPr bwMode="auto">
            <a:xfrm>
              <a:off x="8382000" y="2171700"/>
              <a:ext cx="228600" cy="38100"/>
            </a:xfrm>
            <a:prstGeom prst="straightConnector1">
              <a:avLst/>
            </a:prstGeom>
            <a:noFill/>
            <a:ln w="9525">
              <a:solidFill>
                <a:schemeClr val="tx1"/>
              </a:solidFill>
              <a:round/>
              <a:headEnd/>
              <a:tailEnd type="triangle" w="med" len="med"/>
            </a:ln>
            <a:effectLst/>
          </p:spPr>
        </p:cxnSp>
        <p:cxnSp>
          <p:nvCxnSpPr>
            <p:cNvPr id="356913" name="AutoShape 561"/>
            <p:cNvCxnSpPr>
              <a:cxnSpLocks noChangeShapeType="1"/>
              <a:stCxn id="356880" idx="2"/>
            </p:cNvCxnSpPr>
            <p:nvPr/>
          </p:nvCxnSpPr>
          <p:spPr bwMode="auto">
            <a:xfrm>
              <a:off x="7886700" y="6019800"/>
              <a:ext cx="495300" cy="152400"/>
            </a:xfrm>
            <a:prstGeom prst="straightConnector1">
              <a:avLst/>
            </a:prstGeom>
            <a:noFill/>
            <a:ln w="9525">
              <a:solidFill>
                <a:schemeClr val="tx1"/>
              </a:solidFill>
              <a:round/>
              <a:headEnd/>
              <a:tailEnd type="triangle" w="med" len="med"/>
            </a:ln>
            <a:effectLst/>
          </p:spPr>
        </p:cxnSp>
        <p:cxnSp>
          <p:nvCxnSpPr>
            <p:cNvPr id="356915" name="AutoShape 563"/>
            <p:cNvCxnSpPr>
              <a:cxnSpLocks noChangeShapeType="1"/>
              <a:stCxn id="356862" idx="2"/>
            </p:cNvCxnSpPr>
            <p:nvPr/>
          </p:nvCxnSpPr>
          <p:spPr bwMode="auto">
            <a:xfrm>
              <a:off x="6362700" y="6477000"/>
              <a:ext cx="190500" cy="152400"/>
            </a:xfrm>
            <a:prstGeom prst="straightConnector1">
              <a:avLst/>
            </a:prstGeom>
            <a:noFill/>
            <a:ln w="9525">
              <a:solidFill>
                <a:schemeClr val="tx1"/>
              </a:solidFill>
              <a:round/>
              <a:headEnd/>
              <a:tailEnd type="triangle" w="med" len="med"/>
            </a:ln>
            <a:effectLst/>
          </p:spPr>
        </p:cxnSp>
        <p:cxnSp>
          <p:nvCxnSpPr>
            <p:cNvPr id="356916" name="AutoShape 564"/>
            <p:cNvCxnSpPr>
              <a:cxnSpLocks noChangeShapeType="1"/>
              <a:stCxn id="356853" idx="2"/>
            </p:cNvCxnSpPr>
            <p:nvPr/>
          </p:nvCxnSpPr>
          <p:spPr bwMode="auto">
            <a:xfrm>
              <a:off x="4699000" y="6477000"/>
              <a:ext cx="152400" cy="76200"/>
            </a:xfrm>
            <a:prstGeom prst="straightConnector1">
              <a:avLst/>
            </a:prstGeom>
            <a:noFill/>
            <a:ln w="9525">
              <a:solidFill>
                <a:schemeClr val="tx1"/>
              </a:solidFill>
              <a:round/>
              <a:headEnd/>
              <a:tailEnd type="triangle" w="med" len="med"/>
            </a:ln>
            <a:effectLst/>
          </p:spPr>
        </p:cxnSp>
        <p:cxnSp>
          <p:nvCxnSpPr>
            <p:cNvPr id="356917" name="AutoShape 565"/>
            <p:cNvCxnSpPr>
              <a:cxnSpLocks noChangeShapeType="1"/>
              <a:stCxn id="356843" idx="2"/>
            </p:cNvCxnSpPr>
            <p:nvPr/>
          </p:nvCxnSpPr>
          <p:spPr bwMode="auto">
            <a:xfrm flipH="1">
              <a:off x="2895600" y="6477000"/>
              <a:ext cx="190500" cy="76200"/>
            </a:xfrm>
            <a:prstGeom prst="straightConnector1">
              <a:avLst/>
            </a:prstGeom>
            <a:noFill/>
            <a:ln w="9525">
              <a:solidFill>
                <a:schemeClr val="tx1"/>
              </a:solidFill>
              <a:round/>
              <a:headEnd/>
              <a:tailEnd type="triangle" w="med" len="med"/>
            </a:ln>
            <a:effectLst/>
          </p:spPr>
        </p:cxnSp>
        <p:cxnSp>
          <p:nvCxnSpPr>
            <p:cNvPr id="356918" name="AutoShape 566"/>
            <p:cNvCxnSpPr>
              <a:cxnSpLocks noChangeShapeType="1"/>
              <a:stCxn id="356833" idx="2"/>
            </p:cNvCxnSpPr>
            <p:nvPr/>
          </p:nvCxnSpPr>
          <p:spPr bwMode="auto">
            <a:xfrm flipH="1">
              <a:off x="1066800" y="5334000"/>
              <a:ext cx="190500" cy="152400"/>
            </a:xfrm>
            <a:prstGeom prst="straightConnector1">
              <a:avLst/>
            </a:prstGeom>
            <a:noFill/>
            <a:ln w="9525">
              <a:solidFill>
                <a:schemeClr val="tx1"/>
              </a:solidFill>
              <a:round/>
              <a:headEnd/>
              <a:tailEnd type="triangle" w="med" len="med"/>
            </a:ln>
            <a:effectLst/>
          </p:spPr>
        </p:cxnSp>
        <p:cxnSp>
          <p:nvCxnSpPr>
            <p:cNvPr id="356919" name="AutoShape 567"/>
            <p:cNvCxnSpPr>
              <a:cxnSpLocks noChangeShapeType="1"/>
              <a:stCxn id="356832" idx="1"/>
            </p:cNvCxnSpPr>
            <p:nvPr/>
          </p:nvCxnSpPr>
          <p:spPr bwMode="auto">
            <a:xfrm flipH="1">
              <a:off x="381000" y="4533900"/>
              <a:ext cx="152400" cy="114300"/>
            </a:xfrm>
            <a:prstGeom prst="straightConnector1">
              <a:avLst/>
            </a:prstGeom>
            <a:noFill/>
            <a:ln w="9525">
              <a:solidFill>
                <a:schemeClr val="tx1"/>
              </a:solidFill>
              <a:round/>
              <a:headEnd/>
              <a:tailEnd type="triangle" w="med" len="med"/>
            </a:ln>
            <a:effectLst/>
          </p:spPr>
        </p:cxnSp>
        <p:cxnSp>
          <p:nvCxnSpPr>
            <p:cNvPr id="356920" name="AutoShape 568"/>
            <p:cNvCxnSpPr>
              <a:cxnSpLocks noChangeShapeType="1"/>
              <a:stCxn id="356831" idx="1"/>
            </p:cNvCxnSpPr>
            <p:nvPr/>
          </p:nvCxnSpPr>
          <p:spPr bwMode="auto">
            <a:xfrm flipH="1">
              <a:off x="762000" y="4000500"/>
              <a:ext cx="228600" cy="114300"/>
            </a:xfrm>
            <a:prstGeom prst="straightConnector1">
              <a:avLst/>
            </a:prstGeom>
            <a:noFill/>
            <a:ln w="9525">
              <a:solidFill>
                <a:schemeClr val="tx1"/>
              </a:solidFill>
              <a:round/>
              <a:headEnd/>
              <a:tailEnd type="triangle" w="med" len="med"/>
            </a:ln>
            <a:effectLst/>
          </p:spPr>
        </p:cxnSp>
        <p:cxnSp>
          <p:nvCxnSpPr>
            <p:cNvPr id="356921" name="AutoShape 569"/>
            <p:cNvCxnSpPr>
              <a:cxnSpLocks noChangeShapeType="1"/>
              <a:stCxn id="356823" idx="1"/>
            </p:cNvCxnSpPr>
            <p:nvPr/>
          </p:nvCxnSpPr>
          <p:spPr bwMode="auto">
            <a:xfrm flipH="1">
              <a:off x="228600" y="2476500"/>
              <a:ext cx="152400" cy="114300"/>
            </a:xfrm>
            <a:prstGeom prst="straightConnector1">
              <a:avLst/>
            </a:prstGeom>
            <a:noFill/>
            <a:ln w="9525">
              <a:solidFill>
                <a:schemeClr val="tx1"/>
              </a:solidFill>
              <a:round/>
              <a:headEnd/>
              <a:tailEnd type="triangle" w="med" len="med"/>
            </a:ln>
            <a:effectLst/>
          </p:spPr>
        </p:cxnSp>
        <p:cxnSp>
          <p:nvCxnSpPr>
            <p:cNvPr id="356922" name="AutoShape 570"/>
            <p:cNvCxnSpPr>
              <a:cxnSpLocks noChangeShapeType="1"/>
              <a:stCxn id="356822" idx="1"/>
            </p:cNvCxnSpPr>
            <p:nvPr/>
          </p:nvCxnSpPr>
          <p:spPr bwMode="auto">
            <a:xfrm flipH="1">
              <a:off x="381000" y="1943100"/>
              <a:ext cx="152400" cy="114300"/>
            </a:xfrm>
            <a:prstGeom prst="straightConnector1">
              <a:avLst/>
            </a:prstGeom>
            <a:noFill/>
            <a:ln w="9525">
              <a:solidFill>
                <a:schemeClr val="tx1"/>
              </a:solidFill>
              <a:round/>
              <a:headEnd/>
              <a:tailEnd type="triangle" w="med" len="med"/>
            </a:ln>
            <a:effectLst/>
          </p:spPr>
        </p:cxnSp>
        <p:cxnSp>
          <p:nvCxnSpPr>
            <p:cNvPr id="356923" name="AutoShape 571"/>
            <p:cNvCxnSpPr>
              <a:cxnSpLocks noChangeShapeType="1"/>
              <a:stCxn id="356821" idx="1"/>
            </p:cNvCxnSpPr>
            <p:nvPr/>
          </p:nvCxnSpPr>
          <p:spPr bwMode="auto">
            <a:xfrm flipH="1">
              <a:off x="381000" y="1409700"/>
              <a:ext cx="152400" cy="114300"/>
            </a:xfrm>
            <a:prstGeom prst="straightConnector1">
              <a:avLst/>
            </a:prstGeom>
            <a:noFill/>
            <a:ln w="9525">
              <a:solidFill>
                <a:schemeClr val="tx1"/>
              </a:solidFill>
              <a:round/>
              <a:headEnd/>
              <a:tailEnd type="triangle" w="med" len="med"/>
            </a:ln>
            <a:effectLst/>
          </p:spPr>
        </p:cxnSp>
        <p:sp>
          <p:nvSpPr>
            <p:cNvPr id="356925" name="Text Box 573"/>
            <p:cNvSpPr txBox="1">
              <a:spLocks noChangeArrowheads="1"/>
            </p:cNvSpPr>
            <p:nvPr/>
          </p:nvSpPr>
          <p:spPr bwMode="auto">
            <a:xfrm>
              <a:off x="133350" y="14478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26" name="Text Box 574"/>
            <p:cNvSpPr txBox="1">
              <a:spLocks noChangeArrowheads="1"/>
            </p:cNvSpPr>
            <p:nvPr/>
          </p:nvSpPr>
          <p:spPr bwMode="auto">
            <a:xfrm>
              <a:off x="152399" y="19050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27" name="Text Box 575"/>
            <p:cNvSpPr txBox="1">
              <a:spLocks noChangeArrowheads="1"/>
            </p:cNvSpPr>
            <p:nvPr/>
          </p:nvSpPr>
          <p:spPr bwMode="auto">
            <a:xfrm>
              <a:off x="76200" y="25146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28" name="Text Box 576"/>
            <p:cNvSpPr txBox="1">
              <a:spLocks noChangeArrowheads="1"/>
            </p:cNvSpPr>
            <p:nvPr/>
          </p:nvSpPr>
          <p:spPr bwMode="auto">
            <a:xfrm>
              <a:off x="457199" y="39624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29" name="Text Box 577"/>
            <p:cNvSpPr txBox="1">
              <a:spLocks noChangeArrowheads="1"/>
            </p:cNvSpPr>
            <p:nvPr/>
          </p:nvSpPr>
          <p:spPr bwMode="auto">
            <a:xfrm>
              <a:off x="152399" y="45720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0" name="Text Box 578"/>
            <p:cNvSpPr txBox="1">
              <a:spLocks noChangeArrowheads="1"/>
            </p:cNvSpPr>
            <p:nvPr/>
          </p:nvSpPr>
          <p:spPr bwMode="auto">
            <a:xfrm>
              <a:off x="838200" y="5410201"/>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1" name="Text Box 579"/>
            <p:cNvSpPr txBox="1">
              <a:spLocks noChangeArrowheads="1"/>
            </p:cNvSpPr>
            <p:nvPr/>
          </p:nvSpPr>
          <p:spPr bwMode="auto">
            <a:xfrm>
              <a:off x="2667001" y="64770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2" name="Text Box 580"/>
            <p:cNvSpPr txBox="1">
              <a:spLocks noChangeArrowheads="1"/>
            </p:cNvSpPr>
            <p:nvPr/>
          </p:nvSpPr>
          <p:spPr bwMode="auto">
            <a:xfrm>
              <a:off x="4851401" y="64770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3" name="Text Box 581"/>
            <p:cNvSpPr txBox="1">
              <a:spLocks noChangeArrowheads="1"/>
            </p:cNvSpPr>
            <p:nvPr/>
          </p:nvSpPr>
          <p:spPr bwMode="auto">
            <a:xfrm>
              <a:off x="6553199" y="6477000"/>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5" name="Text Box 583"/>
            <p:cNvSpPr txBox="1">
              <a:spLocks noChangeArrowheads="1"/>
            </p:cNvSpPr>
            <p:nvPr/>
          </p:nvSpPr>
          <p:spPr bwMode="auto">
            <a:xfrm>
              <a:off x="8382000" y="6096000"/>
              <a:ext cx="393103" cy="289993"/>
            </a:xfrm>
            <a:prstGeom prst="rect">
              <a:avLst/>
            </a:prstGeom>
            <a:noFill/>
            <a:ln w="9525" algn="ctr">
              <a:noFill/>
              <a:miter lim="800000"/>
              <a:headEnd/>
              <a:tailEnd/>
            </a:ln>
            <a:effectLst/>
          </p:spPr>
          <p:txBody>
            <a:bodyPr wrap="none">
              <a:spAutoFit/>
            </a:bodyPr>
            <a:lstStyle/>
            <a:p>
              <a:r>
                <a:rPr lang="en-US" sz="900"/>
                <a:t>19</a:t>
              </a:r>
            </a:p>
          </p:txBody>
        </p:sp>
        <p:sp>
          <p:nvSpPr>
            <p:cNvPr id="356936" name="Text Box 584"/>
            <p:cNvSpPr txBox="1">
              <a:spLocks noChangeArrowheads="1"/>
            </p:cNvSpPr>
            <p:nvPr/>
          </p:nvSpPr>
          <p:spPr bwMode="auto">
            <a:xfrm>
              <a:off x="8534400" y="4022725"/>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7" name="Text Box 585"/>
            <p:cNvSpPr txBox="1">
              <a:spLocks noChangeArrowheads="1"/>
            </p:cNvSpPr>
            <p:nvPr/>
          </p:nvSpPr>
          <p:spPr bwMode="auto">
            <a:xfrm>
              <a:off x="7239000" y="4022725"/>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8" name="Text Box 586"/>
            <p:cNvSpPr txBox="1">
              <a:spLocks noChangeArrowheads="1"/>
            </p:cNvSpPr>
            <p:nvPr/>
          </p:nvSpPr>
          <p:spPr bwMode="auto">
            <a:xfrm>
              <a:off x="8305800" y="2590801"/>
              <a:ext cx="393103" cy="289993"/>
            </a:xfrm>
            <a:prstGeom prst="rect">
              <a:avLst/>
            </a:prstGeom>
            <a:noFill/>
            <a:ln w="9525" algn="ctr">
              <a:noFill/>
              <a:miter lim="800000"/>
              <a:headEnd/>
              <a:tailEnd/>
            </a:ln>
            <a:effectLst/>
          </p:spPr>
          <p:txBody>
            <a:bodyPr wrap="none">
              <a:spAutoFit/>
            </a:bodyPr>
            <a:lstStyle/>
            <a:p>
              <a:r>
                <a:rPr lang="en-US" sz="900"/>
                <a:t>18</a:t>
              </a:r>
            </a:p>
          </p:txBody>
        </p:sp>
        <p:sp>
          <p:nvSpPr>
            <p:cNvPr id="356939" name="Text Box 587"/>
            <p:cNvSpPr txBox="1">
              <a:spLocks noChangeArrowheads="1"/>
            </p:cNvSpPr>
            <p:nvPr/>
          </p:nvSpPr>
          <p:spPr bwMode="auto">
            <a:xfrm>
              <a:off x="8534400" y="2057400"/>
              <a:ext cx="393103" cy="289993"/>
            </a:xfrm>
            <a:prstGeom prst="rect">
              <a:avLst/>
            </a:prstGeom>
            <a:noFill/>
            <a:ln w="9525" algn="ctr">
              <a:noFill/>
              <a:miter lim="800000"/>
              <a:headEnd/>
              <a:tailEnd/>
            </a:ln>
            <a:effectLst/>
          </p:spPr>
          <p:txBody>
            <a:bodyPr wrap="none">
              <a:spAutoFit/>
            </a:bodyPr>
            <a:lstStyle/>
            <a:p>
              <a:r>
                <a:rPr lang="en-US" sz="900"/>
                <a:t>18</a:t>
              </a:r>
            </a:p>
          </p:txBody>
        </p:sp>
        <p:cxnSp>
          <p:nvCxnSpPr>
            <p:cNvPr id="356941" name="AutoShape 589"/>
            <p:cNvCxnSpPr>
              <a:cxnSpLocks noChangeShapeType="1"/>
              <a:stCxn id="356891" idx="2"/>
              <a:endCxn id="356890" idx="0"/>
            </p:cNvCxnSpPr>
            <p:nvPr/>
          </p:nvCxnSpPr>
          <p:spPr bwMode="auto">
            <a:xfrm>
              <a:off x="7734300" y="1828800"/>
              <a:ext cx="0" cy="152400"/>
            </a:xfrm>
            <a:prstGeom prst="straightConnector1">
              <a:avLst/>
            </a:prstGeom>
            <a:noFill/>
            <a:ln w="9525">
              <a:solidFill>
                <a:schemeClr val="tx1"/>
              </a:solidFill>
              <a:round/>
              <a:headEnd/>
              <a:tailEnd type="triangle" w="med" len="med"/>
            </a:ln>
            <a:effectLst/>
          </p:spPr>
        </p:cxnSp>
        <p:sp>
          <p:nvSpPr>
            <p:cNvPr id="356942" name="Text Box 590"/>
            <p:cNvSpPr txBox="1">
              <a:spLocks noChangeArrowheads="1"/>
            </p:cNvSpPr>
            <p:nvPr/>
          </p:nvSpPr>
          <p:spPr bwMode="auto">
            <a:xfrm>
              <a:off x="1905000" y="1295400"/>
              <a:ext cx="538099" cy="289993"/>
            </a:xfrm>
            <a:prstGeom prst="rect">
              <a:avLst/>
            </a:prstGeom>
            <a:noFill/>
            <a:ln w="9525" algn="ctr">
              <a:noFill/>
              <a:miter lim="800000"/>
              <a:headEnd/>
              <a:tailEnd/>
            </a:ln>
            <a:effectLst/>
          </p:spPr>
          <p:txBody>
            <a:bodyPr wrap="none">
              <a:spAutoFit/>
            </a:bodyPr>
            <a:lstStyle/>
            <a:p>
              <a:r>
                <a:rPr lang="en-US" sz="900"/>
                <a:t>ADD</a:t>
              </a:r>
            </a:p>
          </p:txBody>
        </p:sp>
        <p:sp>
          <p:nvSpPr>
            <p:cNvPr id="356943" name="Text Box 591"/>
            <p:cNvSpPr txBox="1">
              <a:spLocks noChangeArrowheads="1"/>
            </p:cNvSpPr>
            <p:nvPr/>
          </p:nvSpPr>
          <p:spPr bwMode="auto">
            <a:xfrm>
              <a:off x="1828800" y="1676400"/>
              <a:ext cx="538099" cy="289993"/>
            </a:xfrm>
            <a:prstGeom prst="rect">
              <a:avLst/>
            </a:prstGeom>
            <a:noFill/>
            <a:ln w="9525" algn="ctr">
              <a:noFill/>
              <a:miter lim="800000"/>
              <a:headEnd/>
              <a:tailEnd/>
            </a:ln>
            <a:effectLst/>
          </p:spPr>
          <p:txBody>
            <a:bodyPr wrap="none">
              <a:spAutoFit/>
            </a:bodyPr>
            <a:lstStyle/>
            <a:p>
              <a:r>
                <a:rPr lang="en-US" sz="900"/>
                <a:t>AND</a:t>
              </a:r>
            </a:p>
          </p:txBody>
        </p:sp>
        <p:sp>
          <p:nvSpPr>
            <p:cNvPr id="356944" name="Text Box 592"/>
            <p:cNvSpPr txBox="1">
              <a:spLocks noChangeArrowheads="1"/>
            </p:cNvSpPr>
            <p:nvPr/>
          </p:nvSpPr>
          <p:spPr bwMode="auto">
            <a:xfrm>
              <a:off x="1673225" y="2133601"/>
              <a:ext cx="546155" cy="289993"/>
            </a:xfrm>
            <a:prstGeom prst="rect">
              <a:avLst/>
            </a:prstGeom>
            <a:noFill/>
            <a:ln w="9525" algn="ctr">
              <a:noFill/>
              <a:miter lim="800000"/>
              <a:headEnd/>
              <a:tailEnd/>
            </a:ln>
            <a:effectLst/>
          </p:spPr>
          <p:txBody>
            <a:bodyPr wrap="none">
              <a:spAutoFit/>
            </a:bodyPr>
            <a:lstStyle/>
            <a:p>
              <a:r>
                <a:rPr lang="en-US" sz="900"/>
                <a:t>XOR</a:t>
              </a:r>
            </a:p>
          </p:txBody>
        </p:sp>
        <p:sp>
          <p:nvSpPr>
            <p:cNvPr id="356945" name="Text Box 593"/>
            <p:cNvSpPr txBox="1">
              <a:spLocks noChangeArrowheads="1"/>
            </p:cNvSpPr>
            <p:nvPr/>
          </p:nvSpPr>
          <p:spPr bwMode="auto">
            <a:xfrm>
              <a:off x="2255837" y="2438401"/>
              <a:ext cx="618654" cy="289993"/>
            </a:xfrm>
            <a:prstGeom prst="rect">
              <a:avLst/>
            </a:prstGeom>
            <a:noFill/>
            <a:ln w="9525" algn="ctr">
              <a:noFill/>
              <a:miter lim="800000"/>
              <a:headEnd/>
              <a:tailEnd/>
            </a:ln>
            <a:effectLst/>
          </p:spPr>
          <p:txBody>
            <a:bodyPr wrap="none">
              <a:spAutoFit/>
            </a:bodyPr>
            <a:lstStyle/>
            <a:p>
              <a:r>
                <a:rPr lang="en-US" sz="900"/>
                <a:t>TRAP</a:t>
              </a:r>
            </a:p>
          </p:txBody>
        </p:sp>
        <p:sp>
          <p:nvSpPr>
            <p:cNvPr id="356946" name="Text Box 594"/>
            <p:cNvSpPr txBox="1">
              <a:spLocks noChangeArrowheads="1"/>
            </p:cNvSpPr>
            <p:nvPr/>
          </p:nvSpPr>
          <p:spPr bwMode="auto">
            <a:xfrm>
              <a:off x="2533650" y="3047999"/>
              <a:ext cx="521989" cy="289993"/>
            </a:xfrm>
            <a:prstGeom prst="rect">
              <a:avLst/>
            </a:prstGeom>
            <a:noFill/>
            <a:ln w="9525" algn="ctr">
              <a:noFill/>
              <a:miter lim="800000"/>
              <a:headEnd/>
              <a:tailEnd/>
            </a:ln>
            <a:effectLst/>
          </p:spPr>
          <p:txBody>
            <a:bodyPr wrap="none">
              <a:spAutoFit/>
            </a:bodyPr>
            <a:lstStyle/>
            <a:p>
              <a:r>
                <a:rPr lang="en-US" sz="900"/>
                <a:t>SHF</a:t>
              </a:r>
            </a:p>
          </p:txBody>
        </p:sp>
        <p:sp>
          <p:nvSpPr>
            <p:cNvPr id="356947" name="Text Box 595"/>
            <p:cNvSpPr txBox="1">
              <a:spLocks noChangeArrowheads="1"/>
            </p:cNvSpPr>
            <p:nvPr/>
          </p:nvSpPr>
          <p:spPr bwMode="auto">
            <a:xfrm>
              <a:off x="2209800" y="4724400"/>
              <a:ext cx="505878" cy="289993"/>
            </a:xfrm>
            <a:prstGeom prst="rect">
              <a:avLst/>
            </a:prstGeom>
            <a:noFill/>
            <a:ln w="9525" algn="ctr">
              <a:noFill/>
              <a:miter lim="800000"/>
              <a:headEnd/>
              <a:tailEnd/>
            </a:ln>
            <a:effectLst/>
          </p:spPr>
          <p:txBody>
            <a:bodyPr wrap="none">
              <a:spAutoFit/>
            </a:bodyPr>
            <a:lstStyle/>
            <a:p>
              <a:r>
                <a:rPr lang="en-US" sz="900"/>
                <a:t>LEA</a:t>
              </a:r>
            </a:p>
          </p:txBody>
        </p:sp>
        <p:sp>
          <p:nvSpPr>
            <p:cNvPr id="356948" name="Text Box 596"/>
            <p:cNvSpPr txBox="1">
              <a:spLocks noChangeArrowheads="1"/>
            </p:cNvSpPr>
            <p:nvPr/>
          </p:nvSpPr>
          <p:spPr bwMode="auto">
            <a:xfrm>
              <a:off x="2819401" y="4648200"/>
              <a:ext cx="513933" cy="289993"/>
            </a:xfrm>
            <a:prstGeom prst="rect">
              <a:avLst/>
            </a:prstGeom>
            <a:noFill/>
            <a:ln w="9525" algn="ctr">
              <a:noFill/>
              <a:miter lim="800000"/>
              <a:headEnd/>
              <a:tailEnd/>
            </a:ln>
            <a:effectLst/>
          </p:spPr>
          <p:txBody>
            <a:bodyPr wrap="none">
              <a:spAutoFit/>
            </a:bodyPr>
            <a:lstStyle/>
            <a:p>
              <a:r>
                <a:rPr lang="en-US" sz="900"/>
                <a:t>LDB</a:t>
              </a:r>
            </a:p>
          </p:txBody>
        </p:sp>
        <p:sp>
          <p:nvSpPr>
            <p:cNvPr id="356949" name="Text Box 597"/>
            <p:cNvSpPr txBox="1">
              <a:spLocks noChangeArrowheads="1"/>
            </p:cNvSpPr>
            <p:nvPr/>
          </p:nvSpPr>
          <p:spPr bwMode="auto">
            <a:xfrm>
              <a:off x="4298949" y="4724400"/>
              <a:ext cx="554210" cy="289993"/>
            </a:xfrm>
            <a:prstGeom prst="rect">
              <a:avLst/>
            </a:prstGeom>
            <a:noFill/>
            <a:ln w="9525" algn="ctr">
              <a:noFill/>
              <a:miter lim="800000"/>
              <a:headEnd/>
              <a:tailEnd/>
            </a:ln>
            <a:effectLst/>
          </p:spPr>
          <p:txBody>
            <a:bodyPr wrap="none">
              <a:spAutoFit/>
            </a:bodyPr>
            <a:lstStyle/>
            <a:p>
              <a:r>
                <a:rPr lang="en-US" sz="900"/>
                <a:t>LDW</a:t>
              </a:r>
            </a:p>
          </p:txBody>
        </p:sp>
        <p:sp>
          <p:nvSpPr>
            <p:cNvPr id="356950" name="Text Box 598"/>
            <p:cNvSpPr txBox="1">
              <a:spLocks noChangeArrowheads="1"/>
            </p:cNvSpPr>
            <p:nvPr/>
          </p:nvSpPr>
          <p:spPr bwMode="auto">
            <a:xfrm>
              <a:off x="5716588" y="4724400"/>
              <a:ext cx="554210" cy="289993"/>
            </a:xfrm>
            <a:prstGeom prst="rect">
              <a:avLst/>
            </a:prstGeom>
            <a:noFill/>
            <a:ln w="9525" algn="ctr">
              <a:noFill/>
              <a:miter lim="800000"/>
              <a:headEnd/>
              <a:tailEnd/>
            </a:ln>
            <a:effectLst/>
          </p:spPr>
          <p:txBody>
            <a:bodyPr wrap="none">
              <a:spAutoFit/>
            </a:bodyPr>
            <a:lstStyle/>
            <a:p>
              <a:r>
                <a:rPr lang="en-US" sz="900"/>
                <a:t>STW</a:t>
              </a:r>
            </a:p>
          </p:txBody>
        </p:sp>
        <p:sp>
          <p:nvSpPr>
            <p:cNvPr id="356952" name="Text Box 600"/>
            <p:cNvSpPr txBox="1">
              <a:spLocks noChangeArrowheads="1"/>
            </p:cNvSpPr>
            <p:nvPr/>
          </p:nvSpPr>
          <p:spPr bwMode="auto">
            <a:xfrm>
              <a:off x="6553199" y="2819400"/>
              <a:ext cx="505878" cy="289993"/>
            </a:xfrm>
            <a:prstGeom prst="rect">
              <a:avLst/>
            </a:prstGeom>
            <a:noFill/>
            <a:ln w="9525" algn="ctr">
              <a:noFill/>
              <a:miter lim="800000"/>
              <a:headEnd/>
              <a:tailEnd/>
            </a:ln>
            <a:effectLst/>
          </p:spPr>
          <p:txBody>
            <a:bodyPr wrap="none">
              <a:spAutoFit/>
            </a:bodyPr>
            <a:lstStyle/>
            <a:p>
              <a:r>
                <a:rPr lang="en-US" sz="900"/>
                <a:t>JSR</a:t>
              </a:r>
            </a:p>
          </p:txBody>
        </p:sp>
        <p:sp>
          <p:nvSpPr>
            <p:cNvPr id="356953" name="Text Box 601"/>
            <p:cNvSpPr txBox="1">
              <a:spLocks noChangeArrowheads="1"/>
            </p:cNvSpPr>
            <p:nvPr/>
          </p:nvSpPr>
          <p:spPr bwMode="auto">
            <a:xfrm>
              <a:off x="6553199" y="2209800"/>
              <a:ext cx="521989" cy="289993"/>
            </a:xfrm>
            <a:prstGeom prst="rect">
              <a:avLst/>
            </a:prstGeom>
            <a:noFill/>
            <a:ln w="9525" algn="ctr">
              <a:noFill/>
              <a:miter lim="800000"/>
              <a:headEnd/>
              <a:tailEnd/>
            </a:ln>
            <a:effectLst/>
          </p:spPr>
          <p:txBody>
            <a:bodyPr wrap="none">
              <a:spAutoFit/>
            </a:bodyPr>
            <a:lstStyle/>
            <a:p>
              <a:r>
                <a:rPr lang="en-US" sz="900"/>
                <a:t>JMP</a:t>
              </a:r>
            </a:p>
          </p:txBody>
        </p:sp>
        <p:sp>
          <p:nvSpPr>
            <p:cNvPr id="356954" name="Text Box 602"/>
            <p:cNvSpPr txBox="1">
              <a:spLocks noChangeArrowheads="1"/>
            </p:cNvSpPr>
            <p:nvPr/>
          </p:nvSpPr>
          <p:spPr bwMode="auto">
            <a:xfrm>
              <a:off x="6095999" y="1447800"/>
              <a:ext cx="433379" cy="289993"/>
            </a:xfrm>
            <a:prstGeom prst="rect">
              <a:avLst/>
            </a:prstGeom>
            <a:noFill/>
            <a:ln w="9525" algn="ctr">
              <a:noFill/>
              <a:miter lim="800000"/>
              <a:headEnd/>
              <a:tailEnd/>
            </a:ln>
            <a:effectLst/>
          </p:spPr>
          <p:txBody>
            <a:bodyPr wrap="none">
              <a:spAutoFit/>
            </a:bodyPr>
            <a:lstStyle/>
            <a:p>
              <a:r>
                <a:rPr lang="en-US" sz="900"/>
                <a:t>BR</a:t>
              </a:r>
            </a:p>
          </p:txBody>
        </p:sp>
        <p:sp>
          <p:nvSpPr>
            <p:cNvPr id="356955" name="Text Box 603"/>
            <p:cNvSpPr txBox="1">
              <a:spLocks noChangeArrowheads="1"/>
            </p:cNvSpPr>
            <p:nvPr/>
          </p:nvSpPr>
          <p:spPr bwMode="auto">
            <a:xfrm>
              <a:off x="4865688" y="0"/>
              <a:ext cx="558238" cy="270661"/>
            </a:xfrm>
            <a:prstGeom prst="rect">
              <a:avLst/>
            </a:prstGeom>
            <a:noFill/>
            <a:ln w="9525" algn="ctr">
              <a:noFill/>
              <a:miter lim="800000"/>
              <a:headEnd/>
              <a:tailEnd/>
            </a:ln>
            <a:effectLst/>
          </p:spPr>
          <p:txBody>
            <a:bodyPr wrap="none">
              <a:spAutoFit/>
            </a:bodyPr>
            <a:lstStyle/>
            <a:p>
              <a:r>
                <a:rPr lang="en-US" sz="800" b="1"/>
                <a:t>18,19</a:t>
              </a:r>
            </a:p>
          </p:txBody>
        </p:sp>
        <p:sp>
          <p:nvSpPr>
            <p:cNvPr id="356956" name="Text Box 604"/>
            <p:cNvSpPr txBox="1">
              <a:spLocks noChangeArrowheads="1"/>
            </p:cNvSpPr>
            <p:nvPr/>
          </p:nvSpPr>
          <p:spPr bwMode="auto">
            <a:xfrm>
              <a:off x="4876800" y="533399"/>
              <a:ext cx="393103" cy="289993"/>
            </a:xfrm>
            <a:prstGeom prst="rect">
              <a:avLst/>
            </a:prstGeom>
            <a:noFill/>
            <a:ln w="9525" algn="ctr">
              <a:noFill/>
              <a:miter lim="800000"/>
              <a:headEnd/>
              <a:tailEnd/>
            </a:ln>
            <a:effectLst/>
          </p:spPr>
          <p:txBody>
            <a:bodyPr wrap="none">
              <a:spAutoFit/>
            </a:bodyPr>
            <a:lstStyle/>
            <a:p>
              <a:r>
                <a:rPr lang="en-US" sz="900"/>
                <a:t>33</a:t>
              </a:r>
            </a:p>
          </p:txBody>
        </p:sp>
        <p:sp>
          <p:nvSpPr>
            <p:cNvPr id="356957" name="Text Box 605"/>
            <p:cNvSpPr txBox="1">
              <a:spLocks noChangeArrowheads="1"/>
            </p:cNvSpPr>
            <p:nvPr/>
          </p:nvSpPr>
          <p:spPr bwMode="auto">
            <a:xfrm>
              <a:off x="4876800" y="1066800"/>
              <a:ext cx="393103" cy="289993"/>
            </a:xfrm>
            <a:prstGeom prst="rect">
              <a:avLst/>
            </a:prstGeom>
            <a:noFill/>
            <a:ln w="9525" algn="ctr">
              <a:noFill/>
              <a:miter lim="800000"/>
              <a:headEnd/>
              <a:tailEnd/>
            </a:ln>
            <a:effectLst/>
          </p:spPr>
          <p:txBody>
            <a:bodyPr wrap="none">
              <a:spAutoFit/>
            </a:bodyPr>
            <a:lstStyle/>
            <a:p>
              <a:r>
                <a:rPr lang="en-US" sz="900"/>
                <a:t>35</a:t>
              </a:r>
            </a:p>
          </p:txBody>
        </p:sp>
        <p:sp>
          <p:nvSpPr>
            <p:cNvPr id="356958" name="Text Box 606"/>
            <p:cNvSpPr txBox="1">
              <a:spLocks noChangeArrowheads="1"/>
            </p:cNvSpPr>
            <p:nvPr/>
          </p:nvSpPr>
          <p:spPr bwMode="auto">
            <a:xfrm>
              <a:off x="1447800" y="1066800"/>
              <a:ext cx="312549" cy="289993"/>
            </a:xfrm>
            <a:prstGeom prst="rect">
              <a:avLst/>
            </a:prstGeom>
            <a:noFill/>
            <a:ln w="9525" algn="ctr">
              <a:noFill/>
              <a:miter lim="800000"/>
              <a:headEnd/>
              <a:tailEnd/>
            </a:ln>
            <a:effectLst/>
          </p:spPr>
          <p:txBody>
            <a:bodyPr wrap="none">
              <a:spAutoFit/>
            </a:bodyPr>
            <a:lstStyle/>
            <a:p>
              <a:r>
                <a:rPr lang="en-US" sz="900" dirty="0"/>
                <a:t>1</a:t>
              </a:r>
            </a:p>
          </p:txBody>
        </p:sp>
        <p:sp>
          <p:nvSpPr>
            <p:cNvPr id="356959" name="Text Box 607"/>
            <p:cNvSpPr txBox="1">
              <a:spLocks noChangeArrowheads="1"/>
            </p:cNvSpPr>
            <p:nvPr/>
          </p:nvSpPr>
          <p:spPr bwMode="auto">
            <a:xfrm>
              <a:off x="1447800" y="1676400"/>
              <a:ext cx="312549" cy="289993"/>
            </a:xfrm>
            <a:prstGeom prst="rect">
              <a:avLst/>
            </a:prstGeom>
            <a:noFill/>
            <a:ln w="9525" algn="ctr">
              <a:noFill/>
              <a:miter lim="800000"/>
              <a:headEnd/>
              <a:tailEnd/>
            </a:ln>
            <a:effectLst/>
          </p:spPr>
          <p:txBody>
            <a:bodyPr wrap="none">
              <a:spAutoFit/>
            </a:bodyPr>
            <a:lstStyle/>
            <a:p>
              <a:r>
                <a:rPr lang="en-US" sz="900"/>
                <a:t>5</a:t>
              </a:r>
            </a:p>
          </p:txBody>
        </p:sp>
        <p:sp>
          <p:nvSpPr>
            <p:cNvPr id="356960" name="Text Box 608"/>
            <p:cNvSpPr txBox="1">
              <a:spLocks noChangeArrowheads="1"/>
            </p:cNvSpPr>
            <p:nvPr/>
          </p:nvSpPr>
          <p:spPr bwMode="auto">
            <a:xfrm>
              <a:off x="1524000" y="2133601"/>
              <a:ext cx="312549" cy="289993"/>
            </a:xfrm>
            <a:prstGeom prst="rect">
              <a:avLst/>
            </a:prstGeom>
            <a:noFill/>
            <a:ln w="9525" algn="ctr">
              <a:noFill/>
              <a:miter lim="800000"/>
              <a:headEnd/>
              <a:tailEnd/>
            </a:ln>
            <a:effectLst/>
          </p:spPr>
          <p:txBody>
            <a:bodyPr wrap="none">
              <a:spAutoFit/>
            </a:bodyPr>
            <a:lstStyle/>
            <a:p>
              <a:r>
                <a:rPr lang="en-US" sz="900"/>
                <a:t>9</a:t>
              </a:r>
            </a:p>
          </p:txBody>
        </p:sp>
        <p:sp>
          <p:nvSpPr>
            <p:cNvPr id="356961" name="Text Box 609"/>
            <p:cNvSpPr txBox="1">
              <a:spLocks noChangeArrowheads="1"/>
            </p:cNvSpPr>
            <p:nvPr/>
          </p:nvSpPr>
          <p:spPr bwMode="auto">
            <a:xfrm>
              <a:off x="2057400" y="2514600"/>
              <a:ext cx="393103" cy="289993"/>
            </a:xfrm>
            <a:prstGeom prst="rect">
              <a:avLst/>
            </a:prstGeom>
            <a:noFill/>
            <a:ln w="9525" algn="ctr">
              <a:noFill/>
              <a:miter lim="800000"/>
              <a:headEnd/>
              <a:tailEnd/>
            </a:ln>
            <a:effectLst/>
          </p:spPr>
          <p:txBody>
            <a:bodyPr wrap="none">
              <a:spAutoFit/>
            </a:bodyPr>
            <a:lstStyle/>
            <a:p>
              <a:r>
                <a:rPr lang="en-US" sz="900"/>
                <a:t>15</a:t>
              </a:r>
            </a:p>
          </p:txBody>
        </p:sp>
        <p:sp>
          <p:nvSpPr>
            <p:cNvPr id="356962" name="Text Box 610"/>
            <p:cNvSpPr txBox="1">
              <a:spLocks noChangeArrowheads="1"/>
            </p:cNvSpPr>
            <p:nvPr/>
          </p:nvSpPr>
          <p:spPr bwMode="auto">
            <a:xfrm>
              <a:off x="2286000" y="3124200"/>
              <a:ext cx="393103" cy="289993"/>
            </a:xfrm>
            <a:prstGeom prst="rect">
              <a:avLst/>
            </a:prstGeom>
            <a:noFill/>
            <a:ln w="9525" algn="ctr">
              <a:noFill/>
              <a:miter lim="800000"/>
              <a:headEnd/>
              <a:tailEnd/>
            </a:ln>
            <a:effectLst/>
          </p:spPr>
          <p:txBody>
            <a:bodyPr wrap="none">
              <a:spAutoFit/>
            </a:bodyPr>
            <a:lstStyle/>
            <a:p>
              <a:r>
                <a:rPr lang="en-US" sz="900"/>
                <a:t>28</a:t>
              </a:r>
            </a:p>
          </p:txBody>
        </p:sp>
        <p:sp>
          <p:nvSpPr>
            <p:cNvPr id="356963" name="Text Box 611"/>
            <p:cNvSpPr txBox="1">
              <a:spLocks noChangeArrowheads="1"/>
            </p:cNvSpPr>
            <p:nvPr/>
          </p:nvSpPr>
          <p:spPr bwMode="auto">
            <a:xfrm>
              <a:off x="1905000" y="3733800"/>
              <a:ext cx="393103" cy="289993"/>
            </a:xfrm>
            <a:prstGeom prst="rect">
              <a:avLst/>
            </a:prstGeom>
            <a:noFill/>
            <a:ln w="9525" algn="ctr">
              <a:noFill/>
              <a:miter lim="800000"/>
              <a:headEnd/>
              <a:tailEnd/>
            </a:ln>
            <a:effectLst/>
          </p:spPr>
          <p:txBody>
            <a:bodyPr wrap="none">
              <a:spAutoFit/>
            </a:bodyPr>
            <a:lstStyle/>
            <a:p>
              <a:r>
                <a:rPr lang="en-US" sz="900"/>
                <a:t>30</a:t>
              </a:r>
            </a:p>
          </p:txBody>
        </p:sp>
        <p:sp>
          <p:nvSpPr>
            <p:cNvPr id="356964" name="Text Box 612"/>
            <p:cNvSpPr txBox="1">
              <a:spLocks noChangeArrowheads="1"/>
            </p:cNvSpPr>
            <p:nvPr/>
          </p:nvSpPr>
          <p:spPr bwMode="auto">
            <a:xfrm>
              <a:off x="1885950" y="4191000"/>
              <a:ext cx="393103" cy="289993"/>
            </a:xfrm>
            <a:prstGeom prst="rect">
              <a:avLst/>
            </a:prstGeom>
            <a:noFill/>
            <a:ln w="9525" algn="ctr">
              <a:noFill/>
              <a:miter lim="800000"/>
              <a:headEnd/>
              <a:tailEnd/>
            </a:ln>
            <a:effectLst/>
          </p:spPr>
          <p:txBody>
            <a:bodyPr wrap="none">
              <a:spAutoFit/>
            </a:bodyPr>
            <a:lstStyle/>
            <a:p>
              <a:r>
                <a:rPr lang="en-US" sz="900"/>
                <a:t>13</a:t>
              </a:r>
            </a:p>
          </p:txBody>
        </p:sp>
        <p:sp>
          <p:nvSpPr>
            <p:cNvPr id="356965" name="Text Box 613"/>
            <p:cNvSpPr txBox="1">
              <a:spLocks noChangeArrowheads="1"/>
            </p:cNvSpPr>
            <p:nvPr/>
          </p:nvSpPr>
          <p:spPr bwMode="auto">
            <a:xfrm>
              <a:off x="1828800" y="4800600"/>
              <a:ext cx="393103" cy="289993"/>
            </a:xfrm>
            <a:prstGeom prst="rect">
              <a:avLst/>
            </a:prstGeom>
            <a:noFill/>
            <a:ln w="9525" algn="ctr">
              <a:noFill/>
              <a:miter lim="800000"/>
              <a:headEnd/>
              <a:tailEnd/>
            </a:ln>
            <a:effectLst/>
          </p:spPr>
          <p:txBody>
            <a:bodyPr wrap="none">
              <a:spAutoFit/>
            </a:bodyPr>
            <a:lstStyle/>
            <a:p>
              <a:r>
                <a:rPr lang="en-US" sz="900"/>
                <a:t>14</a:t>
              </a:r>
            </a:p>
          </p:txBody>
        </p:sp>
        <p:sp>
          <p:nvSpPr>
            <p:cNvPr id="356966" name="Text Box 614"/>
            <p:cNvSpPr txBox="1">
              <a:spLocks noChangeArrowheads="1"/>
            </p:cNvSpPr>
            <p:nvPr/>
          </p:nvSpPr>
          <p:spPr bwMode="auto">
            <a:xfrm>
              <a:off x="3540125" y="4876800"/>
              <a:ext cx="312549" cy="289993"/>
            </a:xfrm>
            <a:prstGeom prst="rect">
              <a:avLst/>
            </a:prstGeom>
            <a:noFill/>
            <a:ln w="9525" algn="ctr">
              <a:noFill/>
              <a:miter lim="800000"/>
              <a:headEnd/>
              <a:tailEnd/>
            </a:ln>
            <a:effectLst/>
          </p:spPr>
          <p:txBody>
            <a:bodyPr wrap="none">
              <a:spAutoFit/>
            </a:bodyPr>
            <a:lstStyle/>
            <a:p>
              <a:r>
                <a:rPr lang="en-US" sz="900"/>
                <a:t>2</a:t>
              </a:r>
            </a:p>
          </p:txBody>
        </p:sp>
        <p:sp>
          <p:nvSpPr>
            <p:cNvPr id="356967" name="Text Box 615"/>
            <p:cNvSpPr txBox="1">
              <a:spLocks noChangeArrowheads="1"/>
            </p:cNvSpPr>
            <p:nvPr/>
          </p:nvSpPr>
          <p:spPr bwMode="auto">
            <a:xfrm>
              <a:off x="5156199" y="4800600"/>
              <a:ext cx="312549" cy="289993"/>
            </a:xfrm>
            <a:prstGeom prst="rect">
              <a:avLst/>
            </a:prstGeom>
            <a:noFill/>
            <a:ln w="9525" algn="ctr">
              <a:noFill/>
              <a:miter lim="800000"/>
              <a:headEnd/>
              <a:tailEnd/>
            </a:ln>
            <a:effectLst/>
          </p:spPr>
          <p:txBody>
            <a:bodyPr wrap="none">
              <a:spAutoFit/>
            </a:bodyPr>
            <a:lstStyle/>
            <a:p>
              <a:r>
                <a:rPr lang="en-US" sz="900"/>
                <a:t>6</a:t>
              </a:r>
            </a:p>
          </p:txBody>
        </p:sp>
        <p:sp>
          <p:nvSpPr>
            <p:cNvPr id="356968" name="Text Box 616"/>
            <p:cNvSpPr txBox="1">
              <a:spLocks noChangeArrowheads="1"/>
            </p:cNvSpPr>
            <p:nvPr/>
          </p:nvSpPr>
          <p:spPr bwMode="auto">
            <a:xfrm>
              <a:off x="6756400" y="4800600"/>
              <a:ext cx="312549" cy="289993"/>
            </a:xfrm>
            <a:prstGeom prst="rect">
              <a:avLst/>
            </a:prstGeom>
            <a:noFill/>
            <a:ln w="9525" algn="ctr">
              <a:noFill/>
              <a:miter lim="800000"/>
              <a:headEnd/>
              <a:tailEnd/>
            </a:ln>
            <a:effectLst/>
          </p:spPr>
          <p:txBody>
            <a:bodyPr wrap="none">
              <a:spAutoFit/>
            </a:bodyPr>
            <a:lstStyle/>
            <a:p>
              <a:r>
                <a:rPr lang="en-US" sz="900"/>
                <a:t>7</a:t>
              </a:r>
            </a:p>
          </p:txBody>
        </p:sp>
        <p:sp>
          <p:nvSpPr>
            <p:cNvPr id="356969" name="Text Box 617"/>
            <p:cNvSpPr txBox="1">
              <a:spLocks noChangeArrowheads="1"/>
            </p:cNvSpPr>
            <p:nvPr/>
          </p:nvSpPr>
          <p:spPr bwMode="auto">
            <a:xfrm>
              <a:off x="8229600" y="4343400"/>
              <a:ext cx="312549" cy="289993"/>
            </a:xfrm>
            <a:prstGeom prst="rect">
              <a:avLst/>
            </a:prstGeom>
            <a:noFill/>
            <a:ln w="9525" algn="ctr">
              <a:noFill/>
              <a:miter lim="800000"/>
              <a:headEnd/>
              <a:tailEnd/>
            </a:ln>
            <a:effectLst/>
          </p:spPr>
          <p:txBody>
            <a:bodyPr wrap="none">
              <a:spAutoFit/>
            </a:bodyPr>
            <a:lstStyle/>
            <a:p>
              <a:r>
                <a:rPr lang="en-US" sz="900"/>
                <a:t>3</a:t>
              </a:r>
            </a:p>
          </p:txBody>
        </p:sp>
        <p:sp>
          <p:nvSpPr>
            <p:cNvPr id="356970" name="Text Box 618"/>
            <p:cNvSpPr txBox="1">
              <a:spLocks noChangeArrowheads="1"/>
            </p:cNvSpPr>
            <p:nvPr/>
          </p:nvSpPr>
          <p:spPr bwMode="auto">
            <a:xfrm>
              <a:off x="7772400" y="2955926"/>
              <a:ext cx="312549" cy="289993"/>
            </a:xfrm>
            <a:prstGeom prst="rect">
              <a:avLst/>
            </a:prstGeom>
            <a:noFill/>
            <a:ln w="9525" algn="ctr">
              <a:noFill/>
              <a:miter lim="800000"/>
              <a:headEnd/>
              <a:tailEnd/>
            </a:ln>
            <a:effectLst/>
          </p:spPr>
          <p:txBody>
            <a:bodyPr wrap="none">
              <a:spAutoFit/>
            </a:bodyPr>
            <a:lstStyle/>
            <a:p>
              <a:r>
                <a:rPr lang="en-US" sz="900"/>
                <a:t>4</a:t>
              </a:r>
            </a:p>
          </p:txBody>
        </p:sp>
        <p:sp>
          <p:nvSpPr>
            <p:cNvPr id="356971" name="Text Box 619"/>
            <p:cNvSpPr txBox="1">
              <a:spLocks noChangeArrowheads="1"/>
            </p:cNvSpPr>
            <p:nvPr/>
          </p:nvSpPr>
          <p:spPr bwMode="auto">
            <a:xfrm>
              <a:off x="7813675" y="2362200"/>
              <a:ext cx="393103" cy="289993"/>
            </a:xfrm>
            <a:prstGeom prst="rect">
              <a:avLst/>
            </a:prstGeom>
            <a:noFill/>
            <a:ln w="9525" algn="ctr">
              <a:noFill/>
              <a:miter lim="800000"/>
              <a:headEnd/>
              <a:tailEnd/>
            </a:ln>
            <a:effectLst/>
          </p:spPr>
          <p:txBody>
            <a:bodyPr wrap="none">
              <a:spAutoFit/>
            </a:bodyPr>
            <a:lstStyle/>
            <a:p>
              <a:r>
                <a:rPr lang="en-US" sz="900"/>
                <a:t>12</a:t>
              </a:r>
            </a:p>
          </p:txBody>
        </p:sp>
        <p:sp>
          <p:nvSpPr>
            <p:cNvPr id="356972" name="Text Box 620"/>
            <p:cNvSpPr txBox="1">
              <a:spLocks noChangeArrowheads="1"/>
            </p:cNvSpPr>
            <p:nvPr/>
          </p:nvSpPr>
          <p:spPr bwMode="auto">
            <a:xfrm>
              <a:off x="8001000" y="1295400"/>
              <a:ext cx="312549" cy="289993"/>
            </a:xfrm>
            <a:prstGeom prst="rect">
              <a:avLst/>
            </a:prstGeom>
            <a:noFill/>
            <a:ln w="9525" algn="ctr">
              <a:noFill/>
              <a:miter lim="800000"/>
              <a:headEnd/>
              <a:tailEnd/>
            </a:ln>
            <a:effectLst/>
          </p:spPr>
          <p:txBody>
            <a:bodyPr wrap="none">
              <a:spAutoFit/>
            </a:bodyPr>
            <a:lstStyle/>
            <a:p>
              <a:r>
                <a:rPr lang="en-US" sz="900"/>
                <a:t>0</a:t>
              </a:r>
            </a:p>
          </p:txBody>
        </p:sp>
        <p:cxnSp>
          <p:nvCxnSpPr>
            <p:cNvPr id="356973" name="AutoShape 621"/>
            <p:cNvCxnSpPr>
              <a:cxnSpLocks noChangeShapeType="1"/>
              <a:stCxn id="356891" idx="0"/>
              <a:endCxn id="356810" idx="3"/>
            </p:cNvCxnSpPr>
            <p:nvPr/>
          </p:nvCxnSpPr>
          <p:spPr bwMode="auto">
            <a:xfrm rot="5400000" flipH="1">
              <a:off x="5753100" y="-533400"/>
              <a:ext cx="1181100" cy="2781300"/>
            </a:xfrm>
            <a:prstGeom prst="curvedConnector2">
              <a:avLst/>
            </a:prstGeom>
            <a:noFill/>
            <a:ln w="9525">
              <a:solidFill>
                <a:schemeClr val="tx1"/>
              </a:solidFill>
              <a:round/>
              <a:headEnd/>
              <a:tailEnd type="triangle" w="med" len="med"/>
            </a:ln>
            <a:effectLst/>
          </p:spPr>
        </p:cxnSp>
        <p:sp>
          <p:nvSpPr>
            <p:cNvPr id="356974" name="Text Box 622"/>
            <p:cNvSpPr txBox="1">
              <a:spLocks noChangeArrowheads="1"/>
            </p:cNvSpPr>
            <p:nvPr/>
          </p:nvSpPr>
          <p:spPr bwMode="auto">
            <a:xfrm>
              <a:off x="7696200" y="1066800"/>
              <a:ext cx="312549" cy="289993"/>
            </a:xfrm>
            <a:prstGeom prst="rect">
              <a:avLst/>
            </a:prstGeom>
            <a:noFill/>
            <a:ln w="9525" algn="ctr">
              <a:noFill/>
              <a:miter lim="800000"/>
              <a:headEnd/>
              <a:tailEnd/>
            </a:ln>
            <a:effectLst/>
          </p:spPr>
          <p:txBody>
            <a:bodyPr wrap="none">
              <a:spAutoFit/>
            </a:bodyPr>
            <a:lstStyle/>
            <a:p>
              <a:r>
                <a:rPr lang="en-US" sz="900"/>
                <a:t>0</a:t>
              </a:r>
            </a:p>
          </p:txBody>
        </p:sp>
        <p:sp>
          <p:nvSpPr>
            <p:cNvPr id="356975" name="Text Box 623"/>
            <p:cNvSpPr txBox="1">
              <a:spLocks noChangeArrowheads="1"/>
            </p:cNvSpPr>
            <p:nvPr/>
          </p:nvSpPr>
          <p:spPr bwMode="auto">
            <a:xfrm>
              <a:off x="7696200" y="1752600"/>
              <a:ext cx="312549" cy="289993"/>
            </a:xfrm>
            <a:prstGeom prst="rect">
              <a:avLst/>
            </a:prstGeom>
            <a:noFill/>
            <a:ln w="9525" algn="ctr">
              <a:noFill/>
              <a:miter lim="800000"/>
              <a:headEnd/>
              <a:tailEnd/>
            </a:ln>
            <a:effectLst/>
          </p:spPr>
          <p:txBody>
            <a:bodyPr wrap="none">
              <a:spAutoFit/>
            </a:bodyPr>
            <a:lstStyle/>
            <a:p>
              <a:r>
                <a:rPr lang="en-US" sz="900"/>
                <a:t>1</a:t>
              </a:r>
            </a:p>
          </p:txBody>
        </p:sp>
        <p:sp>
          <p:nvSpPr>
            <p:cNvPr id="356976" name="Text Box 624"/>
            <p:cNvSpPr txBox="1">
              <a:spLocks noChangeArrowheads="1"/>
            </p:cNvSpPr>
            <p:nvPr/>
          </p:nvSpPr>
          <p:spPr bwMode="auto">
            <a:xfrm>
              <a:off x="7924800" y="3336925"/>
              <a:ext cx="312549" cy="289993"/>
            </a:xfrm>
            <a:prstGeom prst="rect">
              <a:avLst/>
            </a:prstGeom>
            <a:noFill/>
            <a:ln w="9525" algn="ctr">
              <a:noFill/>
              <a:miter lim="800000"/>
              <a:headEnd/>
              <a:tailEnd/>
            </a:ln>
            <a:effectLst/>
          </p:spPr>
          <p:txBody>
            <a:bodyPr wrap="none">
              <a:spAutoFit/>
            </a:bodyPr>
            <a:lstStyle/>
            <a:p>
              <a:r>
                <a:rPr lang="en-US" sz="900"/>
                <a:t>1</a:t>
              </a:r>
            </a:p>
          </p:txBody>
        </p:sp>
        <p:sp>
          <p:nvSpPr>
            <p:cNvPr id="356977" name="Text Box 625"/>
            <p:cNvSpPr txBox="1">
              <a:spLocks noChangeArrowheads="1"/>
            </p:cNvSpPr>
            <p:nvPr/>
          </p:nvSpPr>
          <p:spPr bwMode="auto">
            <a:xfrm>
              <a:off x="6858000" y="3413126"/>
              <a:ext cx="312549" cy="289993"/>
            </a:xfrm>
            <a:prstGeom prst="rect">
              <a:avLst/>
            </a:prstGeom>
            <a:noFill/>
            <a:ln w="9525" algn="ctr">
              <a:noFill/>
              <a:miter lim="800000"/>
              <a:headEnd/>
              <a:tailEnd/>
            </a:ln>
            <a:effectLst/>
          </p:spPr>
          <p:txBody>
            <a:bodyPr wrap="none">
              <a:spAutoFit/>
            </a:bodyPr>
            <a:lstStyle/>
            <a:p>
              <a:r>
                <a:rPr lang="en-US" sz="900"/>
                <a:t>0</a:t>
              </a:r>
            </a:p>
          </p:txBody>
        </p:sp>
        <p:sp>
          <p:nvSpPr>
            <p:cNvPr id="356979" name="Text Box 627"/>
            <p:cNvSpPr txBox="1">
              <a:spLocks noChangeArrowheads="1"/>
            </p:cNvSpPr>
            <p:nvPr/>
          </p:nvSpPr>
          <p:spPr bwMode="auto">
            <a:xfrm>
              <a:off x="6705600" y="4343400"/>
              <a:ext cx="513933" cy="289993"/>
            </a:xfrm>
            <a:prstGeom prst="rect">
              <a:avLst/>
            </a:prstGeom>
            <a:noFill/>
            <a:ln w="9525" algn="ctr">
              <a:noFill/>
              <a:miter lim="800000"/>
              <a:headEnd/>
              <a:tailEnd/>
            </a:ln>
            <a:effectLst/>
          </p:spPr>
          <p:txBody>
            <a:bodyPr wrap="none">
              <a:spAutoFit/>
            </a:bodyPr>
            <a:lstStyle/>
            <a:p>
              <a:r>
                <a:rPr lang="en-US" sz="900"/>
                <a:t>STB</a:t>
              </a:r>
            </a:p>
          </p:txBody>
        </p:sp>
      </p:grpSp>
      <p:grpSp>
        <p:nvGrpSpPr>
          <p:cNvPr id="157" name="Group 156"/>
          <p:cNvGrpSpPr/>
          <p:nvPr/>
        </p:nvGrpSpPr>
        <p:grpSpPr>
          <a:xfrm>
            <a:off x="454402" y="227215"/>
            <a:ext cx="3690520" cy="2597627"/>
            <a:chOff x="457200" y="1385686"/>
            <a:chExt cx="7341628" cy="5167513"/>
          </a:xfrm>
        </p:grpSpPr>
        <p:sp>
          <p:nvSpPr>
            <p:cNvPr id="158" name="Rectangle 95"/>
            <p:cNvSpPr>
              <a:spLocks noChangeArrowheads="1"/>
            </p:cNvSpPr>
            <p:nvPr/>
          </p:nvSpPr>
          <p:spPr bwMode="auto">
            <a:xfrm>
              <a:off x="5521158" y="1757497"/>
              <a:ext cx="1524000" cy="7620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200"/>
                <a:t>I-Memory</a:t>
              </a:r>
            </a:p>
          </p:txBody>
        </p:sp>
        <p:sp>
          <p:nvSpPr>
            <p:cNvPr id="159" name="Rectangle 96"/>
            <p:cNvSpPr>
              <a:spLocks noChangeArrowheads="1"/>
            </p:cNvSpPr>
            <p:nvPr/>
          </p:nvSpPr>
          <p:spPr bwMode="auto">
            <a:xfrm>
              <a:off x="5524720" y="1385686"/>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000">
                  <a:solidFill>
                    <a:schemeClr val="bg1">
                      <a:lumMod val="95000"/>
                    </a:schemeClr>
                  </a:solidFill>
                </a:rPr>
                <a:t>MAR</a:t>
              </a:r>
            </a:p>
          </p:txBody>
        </p:sp>
        <p:sp>
          <p:nvSpPr>
            <p:cNvPr id="160" name="Line 97"/>
            <p:cNvSpPr>
              <a:spLocks noChangeShapeType="1"/>
            </p:cNvSpPr>
            <p:nvPr/>
          </p:nvSpPr>
          <p:spPr bwMode="auto">
            <a:xfrm flipH="1">
              <a:off x="4911558" y="2367097"/>
              <a:ext cx="609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cxnSp>
          <p:nvCxnSpPr>
            <p:cNvPr id="161" name="AutoShape 98"/>
            <p:cNvCxnSpPr>
              <a:cxnSpLocks noChangeShapeType="1"/>
            </p:cNvCxnSpPr>
            <p:nvPr/>
          </p:nvCxnSpPr>
          <p:spPr bwMode="auto">
            <a:xfrm flipV="1">
              <a:off x="4911558" y="1490797"/>
              <a:ext cx="609600" cy="6858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162" name="Group 161"/>
            <p:cNvGrpSpPr/>
            <p:nvPr/>
          </p:nvGrpSpPr>
          <p:grpSpPr>
            <a:xfrm>
              <a:off x="457200" y="1814512"/>
              <a:ext cx="7341628" cy="4738687"/>
              <a:chOff x="457200" y="1143000"/>
              <a:chExt cx="8382000" cy="5410200"/>
            </a:xfrm>
          </p:grpSpPr>
          <p:grpSp>
            <p:nvGrpSpPr>
              <p:cNvPr id="163" name="Group 2"/>
              <p:cNvGrpSpPr>
                <a:grpSpLocks/>
              </p:cNvGrpSpPr>
              <p:nvPr/>
            </p:nvGrpSpPr>
            <p:grpSpPr bwMode="auto">
              <a:xfrm>
                <a:off x="766764" y="4953001"/>
                <a:ext cx="1138238" cy="1049338"/>
                <a:chOff x="339" y="1152"/>
                <a:chExt cx="717" cy="661"/>
              </a:xfrm>
            </p:grpSpPr>
            <p:sp>
              <p:nvSpPr>
                <p:cNvPr id="260" name="Freeform 3"/>
                <p:cNvSpPr>
                  <a:spLocks/>
                </p:cNvSpPr>
                <p:nvPr/>
              </p:nvSpPr>
              <p:spPr bwMode="auto">
                <a:xfrm>
                  <a:off x="432" y="1392"/>
                  <a:ext cx="624" cy="384"/>
                </a:xfrm>
                <a:custGeom>
                  <a:avLst/>
                  <a:gdLst>
                    <a:gd name="T0" fmla="*/ 0 w 624"/>
                    <a:gd name="T1" fmla="*/ 0 h 384"/>
                    <a:gd name="T2" fmla="*/ 0 w 624"/>
                    <a:gd name="T3" fmla="*/ 384 h 384"/>
                    <a:gd name="T4" fmla="*/ 624 w 624"/>
                    <a:gd name="T5" fmla="*/ 384 h 384"/>
                    <a:gd name="T6" fmla="*/ 384 w 624"/>
                    <a:gd name="T7" fmla="*/ 0 h 384"/>
                    <a:gd name="T8" fmla="*/ 0 w 624"/>
                    <a:gd name="T9" fmla="*/ 0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0"/>
                      </a:moveTo>
                      <a:lnTo>
                        <a:pt x="0" y="384"/>
                      </a:lnTo>
                      <a:lnTo>
                        <a:pt x="624" y="384"/>
                      </a:lnTo>
                      <a:lnTo>
                        <a:pt x="384" y="0"/>
                      </a:lnTo>
                      <a:lnTo>
                        <a:pt x="0" y="0"/>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sz="1200">
                    <a:solidFill>
                      <a:schemeClr val="bg1">
                        <a:lumMod val="95000"/>
                      </a:schemeClr>
                    </a:solidFill>
                  </a:endParaRPr>
                </a:p>
              </p:txBody>
            </p:sp>
            <p:sp>
              <p:nvSpPr>
                <p:cNvPr id="261" name="Rectangle 4"/>
                <p:cNvSpPr>
                  <a:spLocks noChangeArrowheads="1"/>
                </p:cNvSpPr>
                <p:nvPr/>
              </p:nvSpPr>
              <p:spPr bwMode="auto">
                <a:xfrm>
                  <a:off x="432"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000">
                      <a:solidFill>
                        <a:schemeClr val="bg1">
                          <a:lumMod val="95000"/>
                        </a:schemeClr>
                      </a:solidFill>
                    </a:rPr>
                    <a:t>S</a:t>
                  </a:r>
                </a:p>
              </p:txBody>
            </p:sp>
            <p:sp>
              <p:nvSpPr>
                <p:cNvPr id="262" name="Text Box 5"/>
                <p:cNvSpPr txBox="1">
                  <a:spLocks noChangeArrowheads="1"/>
                </p:cNvSpPr>
                <p:nvPr/>
              </p:nvSpPr>
              <p:spPr bwMode="auto">
                <a:xfrm>
                  <a:off x="339" y="1417"/>
                  <a:ext cx="66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200" dirty="0">
                      <a:solidFill>
                        <a:schemeClr val="bg1">
                          <a:lumMod val="95000"/>
                        </a:schemeClr>
                      </a:solidFill>
                    </a:rPr>
                    <a:t>shift</a:t>
                  </a:r>
                </a:p>
              </p:txBody>
            </p:sp>
          </p:grpSp>
          <p:grpSp>
            <p:nvGrpSpPr>
              <p:cNvPr id="164" name="Group 6"/>
              <p:cNvGrpSpPr>
                <a:grpSpLocks/>
              </p:cNvGrpSpPr>
              <p:nvPr/>
            </p:nvGrpSpPr>
            <p:grpSpPr bwMode="auto">
              <a:xfrm>
                <a:off x="838200" y="4267200"/>
                <a:ext cx="1066800" cy="685800"/>
                <a:chOff x="528" y="2304"/>
                <a:chExt cx="672" cy="432"/>
              </a:xfrm>
            </p:grpSpPr>
            <p:sp>
              <p:nvSpPr>
                <p:cNvPr id="257" name="Line 7"/>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58" name="AutoShape 8"/>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sz="1200"/>
                </a:p>
              </p:txBody>
            </p:sp>
            <p:sp>
              <p:nvSpPr>
                <p:cNvPr id="259" name="Line 9"/>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grpSp>
          <p:sp>
            <p:nvSpPr>
              <p:cNvPr id="165" name="Rectangle 11"/>
              <p:cNvSpPr>
                <a:spLocks noChangeArrowheads="1"/>
              </p:cNvSpPr>
              <p:nvPr/>
            </p:nvSpPr>
            <p:spPr bwMode="auto">
              <a:xfrm>
                <a:off x="6934200" y="5257800"/>
                <a:ext cx="1524000" cy="7620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200">
                    <a:solidFill>
                      <a:schemeClr val="bg1">
                        <a:lumMod val="95000"/>
                      </a:schemeClr>
                    </a:solidFill>
                  </a:rPr>
                  <a:t>D-Memory</a:t>
                </a:r>
              </a:p>
            </p:txBody>
          </p:sp>
          <p:sp>
            <p:nvSpPr>
              <p:cNvPr id="166" name="Rectangle 12"/>
              <p:cNvSpPr>
                <a:spLocks noChangeArrowheads="1"/>
              </p:cNvSpPr>
              <p:nvPr/>
            </p:nvSpPr>
            <p:spPr bwMode="auto">
              <a:xfrm>
                <a:off x="6934200" y="4876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000">
                    <a:solidFill>
                      <a:schemeClr val="bg1">
                        <a:lumMod val="95000"/>
                      </a:schemeClr>
                    </a:solidFill>
                  </a:rPr>
                  <a:t>MAR</a:t>
                </a:r>
              </a:p>
            </p:txBody>
          </p:sp>
          <p:sp>
            <p:nvSpPr>
              <p:cNvPr id="167" name="Rectangle 13"/>
              <p:cNvSpPr>
                <a:spLocks noChangeArrowheads="1"/>
              </p:cNvSpPr>
              <p:nvPr/>
            </p:nvSpPr>
            <p:spPr bwMode="auto">
              <a:xfrm>
                <a:off x="7848600" y="4876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000">
                    <a:solidFill>
                      <a:schemeClr val="bg1">
                        <a:lumMod val="95000"/>
                      </a:schemeClr>
                    </a:solidFill>
                  </a:rPr>
                  <a:t>MDR</a:t>
                </a:r>
              </a:p>
            </p:txBody>
          </p:sp>
          <p:sp>
            <p:nvSpPr>
              <p:cNvPr id="168" name="Freeform 14"/>
              <p:cNvSpPr>
                <a:spLocks/>
              </p:cNvSpPr>
              <p:nvPr/>
            </p:nvSpPr>
            <p:spPr bwMode="auto">
              <a:xfrm>
                <a:off x="2362200" y="5334000"/>
                <a:ext cx="1524000" cy="609600"/>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sz="1200">
                  <a:solidFill>
                    <a:schemeClr val="bg1">
                      <a:lumMod val="95000"/>
                    </a:schemeClr>
                  </a:solidFill>
                </a:endParaRPr>
              </a:p>
            </p:txBody>
          </p:sp>
          <p:grpSp>
            <p:nvGrpSpPr>
              <p:cNvPr id="169" name="Group 15"/>
              <p:cNvGrpSpPr>
                <a:grpSpLocks/>
              </p:cNvGrpSpPr>
              <p:nvPr/>
            </p:nvGrpSpPr>
            <p:grpSpPr bwMode="auto">
              <a:xfrm>
                <a:off x="2362201" y="4953000"/>
                <a:ext cx="1524000" cy="1049338"/>
                <a:chOff x="1584" y="1152"/>
                <a:chExt cx="960" cy="661"/>
              </a:xfrm>
            </p:grpSpPr>
            <p:sp>
              <p:nvSpPr>
                <p:cNvPr id="254" name="Rectangle 16"/>
                <p:cNvSpPr>
                  <a:spLocks noChangeArrowheads="1"/>
                </p:cNvSpPr>
                <p:nvPr/>
              </p:nvSpPr>
              <p:spPr bwMode="auto">
                <a:xfrm>
                  <a:off x="1584"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000">
                      <a:solidFill>
                        <a:schemeClr val="bg1">
                          <a:lumMod val="95000"/>
                        </a:schemeClr>
                      </a:solidFill>
                    </a:rPr>
                    <a:t>A</a:t>
                  </a:r>
                </a:p>
              </p:txBody>
            </p:sp>
            <p:sp>
              <p:nvSpPr>
                <p:cNvPr id="255" name="Rectangle 17"/>
                <p:cNvSpPr>
                  <a:spLocks noChangeArrowheads="1"/>
                </p:cNvSpPr>
                <p:nvPr/>
              </p:nvSpPr>
              <p:spPr bwMode="auto">
                <a:xfrm>
                  <a:off x="2160" y="1152"/>
                  <a:ext cx="384" cy="14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000">
                      <a:solidFill>
                        <a:schemeClr val="bg1">
                          <a:lumMod val="95000"/>
                        </a:schemeClr>
                      </a:solidFill>
                    </a:rPr>
                    <a:t>B</a:t>
                  </a:r>
                </a:p>
              </p:txBody>
            </p:sp>
            <p:sp>
              <p:nvSpPr>
                <p:cNvPr id="256" name="Text Box 18"/>
                <p:cNvSpPr txBox="1">
                  <a:spLocks noChangeArrowheads="1"/>
                </p:cNvSpPr>
                <p:nvPr/>
              </p:nvSpPr>
              <p:spPr bwMode="auto">
                <a:xfrm>
                  <a:off x="1720" y="1417"/>
                  <a:ext cx="69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200">
                      <a:solidFill>
                        <a:schemeClr val="bg1">
                          <a:lumMod val="95000"/>
                        </a:schemeClr>
                      </a:solidFill>
                    </a:rPr>
                    <a:t>ALU</a:t>
                  </a:r>
                </a:p>
              </p:txBody>
            </p:sp>
          </p:grpSp>
          <p:sp>
            <p:nvSpPr>
              <p:cNvPr id="170" name="Freeform 19"/>
              <p:cNvSpPr>
                <a:spLocks/>
              </p:cNvSpPr>
              <p:nvPr/>
            </p:nvSpPr>
            <p:spPr bwMode="auto">
              <a:xfrm>
                <a:off x="457200" y="2514600"/>
                <a:ext cx="8229600" cy="4038600"/>
              </a:xfrm>
              <a:custGeom>
                <a:avLst/>
                <a:gdLst>
                  <a:gd name="T0" fmla="*/ 4608 w 4608"/>
                  <a:gd name="T1" fmla="*/ 0 h 1392"/>
                  <a:gd name="T2" fmla="*/ 0 w 4608"/>
                  <a:gd name="T3" fmla="*/ 0 h 1392"/>
                  <a:gd name="T4" fmla="*/ 0 w 4608"/>
                  <a:gd name="T5" fmla="*/ 1392 h 1392"/>
                  <a:gd name="T6" fmla="*/ 4608 w 4608"/>
                  <a:gd name="T7" fmla="*/ 1392 h 1392"/>
                  <a:gd name="T8" fmla="*/ 0 60000 65536"/>
                  <a:gd name="T9" fmla="*/ 0 60000 65536"/>
                  <a:gd name="T10" fmla="*/ 0 60000 65536"/>
                  <a:gd name="T11" fmla="*/ 0 60000 65536"/>
                  <a:gd name="T12" fmla="*/ 0 w 4608"/>
                  <a:gd name="T13" fmla="*/ 0 h 1392"/>
                  <a:gd name="T14" fmla="*/ 4608 w 4608"/>
                  <a:gd name="T15" fmla="*/ 1392 h 1392"/>
                </a:gdLst>
                <a:ahLst/>
                <a:cxnLst>
                  <a:cxn ang="T8">
                    <a:pos x="T0" y="T1"/>
                  </a:cxn>
                  <a:cxn ang="T9">
                    <a:pos x="T2" y="T3"/>
                  </a:cxn>
                  <a:cxn ang="T10">
                    <a:pos x="T4" y="T5"/>
                  </a:cxn>
                  <a:cxn ang="T11">
                    <a:pos x="T6" y="T7"/>
                  </a:cxn>
                </a:cxnLst>
                <a:rect l="T12" t="T13" r="T14" b="T15"/>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171" name="Line 20"/>
              <p:cNvSpPr>
                <a:spLocks noChangeShapeType="1"/>
              </p:cNvSpPr>
              <p:nvPr/>
            </p:nvSpPr>
            <p:spPr bwMode="auto">
              <a:xfrm>
                <a:off x="2743200" y="46482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72" name="Line 21"/>
              <p:cNvSpPr>
                <a:spLocks noChangeShapeType="1"/>
              </p:cNvSpPr>
              <p:nvPr/>
            </p:nvSpPr>
            <p:spPr bwMode="auto">
              <a:xfrm>
                <a:off x="3124200" y="5943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73" name="Line 22"/>
              <p:cNvSpPr>
                <a:spLocks noChangeShapeType="1"/>
              </p:cNvSpPr>
              <p:nvPr/>
            </p:nvSpPr>
            <p:spPr bwMode="auto">
              <a:xfrm>
                <a:off x="4724400" y="36576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174" name="Line 23"/>
              <p:cNvSpPr>
                <a:spLocks noChangeShapeType="1"/>
              </p:cNvSpPr>
              <p:nvPr/>
            </p:nvSpPr>
            <p:spPr bwMode="auto">
              <a:xfrm>
                <a:off x="7772400" y="6019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75" name="Line 24"/>
              <p:cNvSpPr>
                <a:spLocks noChangeShapeType="1"/>
              </p:cNvSpPr>
              <p:nvPr/>
            </p:nvSpPr>
            <p:spPr bwMode="auto">
              <a:xfrm>
                <a:off x="1371600" y="5943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76" name="Line 25"/>
              <p:cNvSpPr>
                <a:spLocks noChangeShapeType="1"/>
              </p:cNvSpPr>
              <p:nvPr/>
            </p:nvSpPr>
            <p:spPr bwMode="auto">
              <a:xfrm flipH="1">
                <a:off x="14478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77" name="Line 26"/>
              <p:cNvSpPr>
                <a:spLocks noChangeShapeType="1"/>
              </p:cNvSpPr>
              <p:nvPr/>
            </p:nvSpPr>
            <p:spPr bwMode="auto">
              <a:xfrm flipH="1">
                <a:off x="28956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78" name="Line 27"/>
              <p:cNvSpPr>
                <a:spLocks noChangeShapeType="1"/>
              </p:cNvSpPr>
              <p:nvPr/>
            </p:nvSpPr>
            <p:spPr bwMode="auto">
              <a:xfrm flipH="1">
                <a:off x="3810000" y="5029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79" name="Line 28"/>
              <p:cNvSpPr>
                <a:spLocks noChangeShapeType="1"/>
              </p:cNvSpPr>
              <p:nvPr/>
            </p:nvSpPr>
            <p:spPr bwMode="auto">
              <a:xfrm flipH="1">
                <a:off x="7467600" y="4953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80" name="Line 29"/>
              <p:cNvSpPr>
                <a:spLocks noChangeShapeType="1"/>
              </p:cNvSpPr>
              <p:nvPr/>
            </p:nvSpPr>
            <p:spPr bwMode="auto">
              <a:xfrm flipH="1">
                <a:off x="8382000" y="4953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grpSp>
            <p:nvGrpSpPr>
              <p:cNvPr id="181" name="Group 30"/>
              <p:cNvGrpSpPr>
                <a:grpSpLocks/>
              </p:cNvGrpSpPr>
              <p:nvPr/>
            </p:nvGrpSpPr>
            <p:grpSpPr bwMode="auto">
              <a:xfrm>
                <a:off x="1219200" y="6248400"/>
                <a:ext cx="304800" cy="304800"/>
                <a:chOff x="768" y="2928"/>
                <a:chExt cx="192" cy="192"/>
              </a:xfrm>
            </p:grpSpPr>
            <p:sp>
              <p:nvSpPr>
                <p:cNvPr id="252" name="AutoShape 31"/>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sz="1200">
                    <a:solidFill>
                      <a:schemeClr val="bg1">
                        <a:lumMod val="95000"/>
                      </a:schemeClr>
                    </a:solidFill>
                  </a:endParaRPr>
                </a:p>
              </p:txBody>
            </p:sp>
            <p:sp>
              <p:nvSpPr>
                <p:cNvPr id="253" name="Oval 32"/>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sz="1200">
                    <a:solidFill>
                      <a:schemeClr val="bg1">
                        <a:lumMod val="95000"/>
                      </a:schemeClr>
                    </a:solidFill>
                  </a:endParaRPr>
                </a:p>
              </p:txBody>
            </p:sp>
          </p:grpSp>
          <p:grpSp>
            <p:nvGrpSpPr>
              <p:cNvPr id="182" name="Group 33"/>
              <p:cNvGrpSpPr>
                <a:grpSpLocks/>
              </p:cNvGrpSpPr>
              <p:nvPr/>
            </p:nvGrpSpPr>
            <p:grpSpPr bwMode="auto">
              <a:xfrm>
                <a:off x="7620000" y="6248400"/>
                <a:ext cx="304800" cy="304800"/>
                <a:chOff x="768" y="2928"/>
                <a:chExt cx="192" cy="192"/>
              </a:xfrm>
            </p:grpSpPr>
            <p:sp>
              <p:nvSpPr>
                <p:cNvPr id="250" name="AutoShape 3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sz="1200">
                    <a:solidFill>
                      <a:schemeClr val="bg1">
                        <a:lumMod val="95000"/>
                      </a:schemeClr>
                    </a:solidFill>
                  </a:endParaRPr>
                </a:p>
              </p:txBody>
            </p:sp>
            <p:sp>
              <p:nvSpPr>
                <p:cNvPr id="251" name="Oval 3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sz="1200">
                    <a:solidFill>
                      <a:schemeClr val="bg1">
                        <a:lumMod val="95000"/>
                      </a:schemeClr>
                    </a:solidFill>
                  </a:endParaRPr>
                </a:p>
              </p:txBody>
            </p:sp>
          </p:grpSp>
          <p:grpSp>
            <p:nvGrpSpPr>
              <p:cNvPr id="183" name="Group 36"/>
              <p:cNvGrpSpPr>
                <a:grpSpLocks/>
              </p:cNvGrpSpPr>
              <p:nvPr/>
            </p:nvGrpSpPr>
            <p:grpSpPr bwMode="auto">
              <a:xfrm>
                <a:off x="2971800" y="6248400"/>
                <a:ext cx="304800" cy="304800"/>
                <a:chOff x="768" y="2928"/>
                <a:chExt cx="192" cy="192"/>
              </a:xfrm>
            </p:grpSpPr>
            <p:sp>
              <p:nvSpPr>
                <p:cNvPr id="248" name="AutoShape 37"/>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sz="1200">
                    <a:solidFill>
                      <a:schemeClr val="bg1">
                        <a:lumMod val="95000"/>
                      </a:schemeClr>
                    </a:solidFill>
                  </a:endParaRPr>
                </a:p>
              </p:txBody>
            </p:sp>
            <p:sp>
              <p:nvSpPr>
                <p:cNvPr id="249" name="Oval 38"/>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sz="1200">
                    <a:solidFill>
                      <a:schemeClr val="bg1">
                        <a:lumMod val="95000"/>
                      </a:schemeClr>
                    </a:solidFill>
                  </a:endParaRPr>
                </a:p>
              </p:txBody>
            </p:sp>
          </p:grpSp>
          <p:grpSp>
            <p:nvGrpSpPr>
              <p:cNvPr id="184" name="Group 39"/>
              <p:cNvGrpSpPr>
                <a:grpSpLocks/>
              </p:cNvGrpSpPr>
              <p:nvPr/>
            </p:nvGrpSpPr>
            <p:grpSpPr bwMode="auto">
              <a:xfrm>
                <a:off x="4572000" y="6248400"/>
                <a:ext cx="304800" cy="304800"/>
                <a:chOff x="768" y="2928"/>
                <a:chExt cx="192" cy="192"/>
              </a:xfrm>
            </p:grpSpPr>
            <p:sp>
              <p:nvSpPr>
                <p:cNvPr id="246" name="AutoShape 40"/>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sz="1200">
                    <a:solidFill>
                      <a:schemeClr val="bg1">
                        <a:lumMod val="95000"/>
                      </a:schemeClr>
                    </a:solidFill>
                  </a:endParaRPr>
                </a:p>
              </p:txBody>
            </p:sp>
            <p:sp>
              <p:nvSpPr>
                <p:cNvPr id="247" name="Oval 41"/>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sz="1200">
                    <a:solidFill>
                      <a:schemeClr val="bg1">
                        <a:lumMod val="95000"/>
                      </a:schemeClr>
                    </a:solidFill>
                  </a:endParaRPr>
                </a:p>
              </p:txBody>
            </p:sp>
          </p:grpSp>
          <p:sp>
            <p:nvSpPr>
              <p:cNvPr id="185" name="Line 42"/>
              <p:cNvSpPr>
                <a:spLocks noChangeShapeType="1"/>
              </p:cNvSpPr>
              <p:nvPr/>
            </p:nvSpPr>
            <p:spPr bwMode="auto">
              <a:xfrm flipH="1">
                <a:off x="14478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86" name="Line 43"/>
              <p:cNvSpPr>
                <a:spLocks noChangeShapeType="1"/>
              </p:cNvSpPr>
              <p:nvPr/>
            </p:nvSpPr>
            <p:spPr bwMode="auto">
              <a:xfrm flipH="1">
                <a:off x="32004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87" name="Line 44"/>
              <p:cNvSpPr>
                <a:spLocks noChangeShapeType="1"/>
              </p:cNvSpPr>
              <p:nvPr/>
            </p:nvSpPr>
            <p:spPr bwMode="auto">
              <a:xfrm flipH="1">
                <a:off x="48006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88" name="Line 45"/>
              <p:cNvSpPr>
                <a:spLocks noChangeShapeType="1"/>
              </p:cNvSpPr>
              <p:nvPr/>
            </p:nvSpPr>
            <p:spPr bwMode="auto">
              <a:xfrm flipH="1">
                <a:off x="78486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89" name="Line 46"/>
              <p:cNvSpPr>
                <a:spLocks noChangeShapeType="1"/>
              </p:cNvSpPr>
              <p:nvPr/>
            </p:nvSpPr>
            <p:spPr bwMode="auto">
              <a:xfrm flipH="1">
                <a:off x="8382000" y="5562600"/>
                <a:ext cx="304800" cy="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90" name="Line 47"/>
              <p:cNvSpPr>
                <a:spLocks noChangeShapeType="1"/>
              </p:cNvSpPr>
              <p:nvPr/>
            </p:nvSpPr>
            <p:spPr bwMode="auto">
              <a:xfrm flipH="1">
                <a:off x="3657600" y="5562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91" name="Line 48"/>
              <p:cNvSpPr>
                <a:spLocks noChangeShapeType="1"/>
              </p:cNvSpPr>
              <p:nvPr/>
            </p:nvSpPr>
            <p:spPr bwMode="auto">
              <a:xfrm flipH="1">
                <a:off x="1600200" y="5562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92" name="Rectangle 49"/>
              <p:cNvSpPr>
                <a:spLocks noChangeArrowheads="1"/>
              </p:cNvSpPr>
              <p:nvPr/>
            </p:nvSpPr>
            <p:spPr bwMode="auto">
              <a:xfrm>
                <a:off x="4419600" y="3048000"/>
                <a:ext cx="2209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200">
                    <a:solidFill>
                      <a:schemeClr val="bg1">
                        <a:lumMod val="95000"/>
                      </a:schemeClr>
                    </a:solidFill>
                  </a:rPr>
                  <a:t>Regs</a:t>
                </a:r>
              </a:p>
            </p:txBody>
          </p:sp>
          <p:sp>
            <p:nvSpPr>
              <p:cNvPr id="193" name="Line 50"/>
              <p:cNvSpPr>
                <a:spLocks noChangeShapeType="1"/>
              </p:cNvSpPr>
              <p:nvPr/>
            </p:nvSpPr>
            <p:spPr bwMode="auto">
              <a:xfrm>
                <a:off x="5562600" y="25146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194" name="Line 51"/>
              <p:cNvSpPr>
                <a:spLocks noChangeShapeType="1"/>
              </p:cNvSpPr>
              <p:nvPr/>
            </p:nvSpPr>
            <p:spPr bwMode="auto">
              <a:xfrm flipH="1">
                <a:off x="6553200" y="3276600"/>
                <a:ext cx="3048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195" name="Line 52"/>
              <p:cNvSpPr>
                <a:spLocks noChangeShapeType="1"/>
              </p:cNvSpPr>
              <p:nvPr/>
            </p:nvSpPr>
            <p:spPr bwMode="auto">
              <a:xfrm>
                <a:off x="6096000" y="3657600"/>
                <a:ext cx="0" cy="2895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grpSp>
            <p:nvGrpSpPr>
              <p:cNvPr id="196" name="Group 53"/>
              <p:cNvGrpSpPr>
                <a:grpSpLocks/>
              </p:cNvGrpSpPr>
              <p:nvPr/>
            </p:nvGrpSpPr>
            <p:grpSpPr bwMode="auto">
              <a:xfrm>
                <a:off x="5943600" y="6248400"/>
                <a:ext cx="304800" cy="304800"/>
                <a:chOff x="768" y="2928"/>
                <a:chExt cx="192" cy="192"/>
              </a:xfrm>
            </p:grpSpPr>
            <p:sp>
              <p:nvSpPr>
                <p:cNvPr id="244" name="AutoShape 5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sz="1200">
                    <a:solidFill>
                      <a:schemeClr val="bg1">
                        <a:lumMod val="95000"/>
                      </a:schemeClr>
                    </a:solidFill>
                  </a:endParaRPr>
                </a:p>
              </p:txBody>
            </p:sp>
            <p:sp>
              <p:nvSpPr>
                <p:cNvPr id="245" name="Oval 5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sz="1200">
                    <a:solidFill>
                      <a:schemeClr val="bg1">
                        <a:lumMod val="95000"/>
                      </a:schemeClr>
                    </a:solidFill>
                  </a:endParaRPr>
                </a:p>
              </p:txBody>
            </p:sp>
          </p:grpSp>
          <p:sp>
            <p:nvSpPr>
              <p:cNvPr id="197" name="Line 56"/>
              <p:cNvSpPr>
                <a:spLocks noChangeShapeType="1"/>
              </p:cNvSpPr>
              <p:nvPr/>
            </p:nvSpPr>
            <p:spPr bwMode="auto">
              <a:xfrm flipH="1">
                <a:off x="6172200" y="6324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198" name="AutoShape 57"/>
              <p:cNvSpPr>
                <a:spLocks noChangeArrowheads="1"/>
              </p:cNvSpPr>
              <p:nvPr/>
            </p:nvSpPr>
            <p:spPr bwMode="auto">
              <a:xfrm>
                <a:off x="2286000" y="42672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sz="1200"/>
              </a:p>
            </p:txBody>
          </p:sp>
          <p:sp>
            <p:nvSpPr>
              <p:cNvPr id="199" name="Line 58"/>
              <p:cNvSpPr>
                <a:spLocks noChangeShapeType="1"/>
              </p:cNvSpPr>
              <p:nvPr/>
            </p:nvSpPr>
            <p:spPr bwMode="auto">
              <a:xfrm>
                <a:off x="3657600" y="4648200"/>
                <a:ext cx="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solidFill>
                    <a:schemeClr val="bg1">
                      <a:lumMod val="95000"/>
                    </a:schemeClr>
                  </a:solidFill>
                </a:endParaRPr>
              </a:p>
            </p:txBody>
          </p:sp>
          <p:sp>
            <p:nvSpPr>
              <p:cNvPr id="200" name="AutoShape 59"/>
              <p:cNvSpPr>
                <a:spLocks noChangeArrowheads="1"/>
              </p:cNvSpPr>
              <p:nvPr/>
            </p:nvSpPr>
            <p:spPr bwMode="auto">
              <a:xfrm>
                <a:off x="3276600" y="4267200"/>
                <a:ext cx="838200" cy="381000"/>
              </a:xfrm>
              <a:custGeom>
                <a:avLst/>
                <a:gdLst>
                  <a:gd name="T0" fmla="*/ 733425 w 21600"/>
                  <a:gd name="T1" fmla="*/ 190500 h 21600"/>
                  <a:gd name="T2" fmla="*/ 419100 w 21600"/>
                  <a:gd name="T3" fmla="*/ 381000 h 21600"/>
                  <a:gd name="T4" fmla="*/ 104775 w 21600"/>
                  <a:gd name="T5" fmla="*/ 190500 h 21600"/>
                  <a:gd name="T6" fmla="*/ 4191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sz="1200"/>
              </a:p>
            </p:txBody>
          </p:sp>
          <p:sp>
            <p:nvSpPr>
              <p:cNvPr id="201" name="Line 60"/>
              <p:cNvSpPr>
                <a:spLocks noChangeShapeType="1"/>
              </p:cNvSpPr>
              <p:nvPr/>
            </p:nvSpPr>
            <p:spPr bwMode="auto">
              <a:xfrm>
                <a:off x="34290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02" name="Line 61"/>
              <p:cNvSpPr>
                <a:spLocks noChangeShapeType="1"/>
              </p:cNvSpPr>
              <p:nvPr/>
            </p:nvSpPr>
            <p:spPr bwMode="auto">
              <a:xfrm>
                <a:off x="24384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03" name="Line 62"/>
              <p:cNvSpPr>
                <a:spLocks noChangeShapeType="1"/>
              </p:cNvSpPr>
              <p:nvPr/>
            </p:nvSpPr>
            <p:spPr bwMode="auto">
              <a:xfrm>
                <a:off x="990600" y="2514600"/>
                <a:ext cx="0" cy="1752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04" name="Freeform 63"/>
              <p:cNvSpPr>
                <a:spLocks/>
              </p:cNvSpPr>
              <p:nvPr/>
            </p:nvSpPr>
            <p:spPr bwMode="auto">
              <a:xfrm>
                <a:off x="1295400" y="3733800"/>
                <a:ext cx="3429000" cy="533400"/>
              </a:xfrm>
              <a:custGeom>
                <a:avLst/>
                <a:gdLst>
                  <a:gd name="T0" fmla="*/ 2160 w 2160"/>
                  <a:gd name="T1" fmla="*/ 0 h 192"/>
                  <a:gd name="T2" fmla="*/ 0 w 2160"/>
                  <a:gd name="T3" fmla="*/ 0 h 192"/>
                  <a:gd name="T4" fmla="*/ 0 w 2160"/>
                  <a:gd name="T5" fmla="*/ 192 h 192"/>
                  <a:gd name="T6" fmla="*/ 0 60000 65536"/>
                  <a:gd name="T7" fmla="*/ 0 60000 65536"/>
                  <a:gd name="T8" fmla="*/ 0 60000 65536"/>
                  <a:gd name="T9" fmla="*/ 0 w 2160"/>
                  <a:gd name="T10" fmla="*/ 0 h 192"/>
                  <a:gd name="T11" fmla="*/ 2160 w 2160"/>
                  <a:gd name="T12" fmla="*/ 192 h 192"/>
                </a:gdLst>
                <a:ahLst/>
                <a:cxnLst>
                  <a:cxn ang="T6">
                    <a:pos x="T0" y="T1"/>
                  </a:cxn>
                  <a:cxn ang="T7">
                    <a:pos x="T2" y="T3"/>
                  </a:cxn>
                  <a:cxn ang="T8">
                    <a:pos x="T4" y="T5"/>
                  </a:cxn>
                </a:cxnLst>
                <a:rect l="T9" t="T10" r="T11" b="T12"/>
                <a:pathLst>
                  <a:path w="2160" h="192">
                    <a:moveTo>
                      <a:pt x="2160" y="0"/>
                    </a:moveTo>
                    <a:lnTo>
                      <a:pt x="0" y="0"/>
                    </a:lnTo>
                    <a:lnTo>
                      <a:pt x="0" y="192"/>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05" name="Line 64"/>
              <p:cNvSpPr>
                <a:spLocks noChangeShapeType="1"/>
              </p:cNvSpPr>
              <p:nvPr/>
            </p:nvSpPr>
            <p:spPr bwMode="auto">
              <a:xfrm>
                <a:off x="2743200" y="3733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06" name="Line 65"/>
              <p:cNvSpPr>
                <a:spLocks noChangeShapeType="1"/>
              </p:cNvSpPr>
              <p:nvPr/>
            </p:nvSpPr>
            <p:spPr bwMode="auto">
              <a:xfrm>
                <a:off x="3733800" y="3733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07" name="Freeform 66"/>
              <p:cNvSpPr>
                <a:spLocks/>
              </p:cNvSpPr>
              <p:nvPr/>
            </p:nvSpPr>
            <p:spPr bwMode="auto">
              <a:xfrm>
                <a:off x="1600200" y="3886200"/>
                <a:ext cx="4495800" cy="381000"/>
              </a:xfrm>
              <a:custGeom>
                <a:avLst/>
                <a:gdLst>
                  <a:gd name="T0" fmla="*/ 2832 w 2832"/>
                  <a:gd name="T1" fmla="*/ 0 h 240"/>
                  <a:gd name="T2" fmla="*/ 0 w 2832"/>
                  <a:gd name="T3" fmla="*/ 0 h 240"/>
                  <a:gd name="T4" fmla="*/ 0 w 2832"/>
                  <a:gd name="T5" fmla="*/ 240 h 240"/>
                  <a:gd name="T6" fmla="*/ 0 60000 65536"/>
                  <a:gd name="T7" fmla="*/ 0 60000 65536"/>
                  <a:gd name="T8" fmla="*/ 0 60000 65536"/>
                  <a:gd name="T9" fmla="*/ 0 w 2832"/>
                  <a:gd name="T10" fmla="*/ 0 h 240"/>
                  <a:gd name="T11" fmla="*/ 2832 w 2832"/>
                  <a:gd name="T12" fmla="*/ 240 h 240"/>
                </a:gdLst>
                <a:ahLst/>
                <a:cxnLst>
                  <a:cxn ang="T6">
                    <a:pos x="T0" y="T1"/>
                  </a:cxn>
                  <a:cxn ang="T7">
                    <a:pos x="T2" y="T3"/>
                  </a:cxn>
                  <a:cxn ang="T8">
                    <a:pos x="T4" y="T5"/>
                  </a:cxn>
                </a:cxnLst>
                <a:rect l="T9" t="T10" r="T11" b="T12"/>
                <a:pathLst>
                  <a:path w="2832" h="240">
                    <a:moveTo>
                      <a:pt x="2832" y="0"/>
                    </a:moveTo>
                    <a:lnTo>
                      <a:pt x="0" y="0"/>
                    </a:lnTo>
                    <a:lnTo>
                      <a:pt x="0"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08" name="Line 67"/>
              <p:cNvSpPr>
                <a:spLocks noChangeShapeType="1"/>
              </p:cNvSpPr>
              <p:nvPr/>
            </p:nvSpPr>
            <p:spPr bwMode="auto">
              <a:xfrm>
                <a:off x="3048000" y="38862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09" name="Line 68"/>
              <p:cNvSpPr>
                <a:spLocks noChangeShapeType="1"/>
              </p:cNvSpPr>
              <p:nvPr/>
            </p:nvSpPr>
            <p:spPr bwMode="auto">
              <a:xfrm>
                <a:off x="4038600" y="3886200"/>
                <a:ext cx="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10" name="Line 69"/>
              <p:cNvSpPr>
                <a:spLocks noChangeShapeType="1"/>
              </p:cNvSpPr>
              <p:nvPr/>
            </p:nvSpPr>
            <p:spPr bwMode="auto">
              <a:xfrm flipH="1">
                <a:off x="4038600" y="4419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11" name="Line 70"/>
              <p:cNvSpPr>
                <a:spLocks noChangeShapeType="1"/>
              </p:cNvSpPr>
              <p:nvPr/>
            </p:nvSpPr>
            <p:spPr bwMode="auto">
              <a:xfrm flipH="1">
                <a:off x="3048000" y="4419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grpSp>
            <p:nvGrpSpPr>
              <p:cNvPr id="212" name="Group 71"/>
              <p:cNvGrpSpPr>
                <a:grpSpLocks/>
              </p:cNvGrpSpPr>
              <p:nvPr/>
            </p:nvGrpSpPr>
            <p:grpSpPr bwMode="auto">
              <a:xfrm>
                <a:off x="6858000" y="4191000"/>
                <a:ext cx="1066800" cy="685800"/>
                <a:chOff x="528" y="2304"/>
                <a:chExt cx="672" cy="432"/>
              </a:xfrm>
            </p:grpSpPr>
            <p:sp>
              <p:nvSpPr>
                <p:cNvPr id="241" name="Line 72"/>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42" name="AutoShape 73"/>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sz="1200"/>
                </a:p>
              </p:txBody>
            </p:sp>
            <p:sp>
              <p:nvSpPr>
                <p:cNvPr id="243" name="Line 74"/>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grpSp>
          <p:sp>
            <p:nvSpPr>
              <p:cNvPr id="213" name="Line 75"/>
              <p:cNvSpPr>
                <a:spLocks noChangeShapeType="1"/>
              </p:cNvSpPr>
              <p:nvPr/>
            </p:nvSpPr>
            <p:spPr bwMode="auto">
              <a:xfrm>
                <a:off x="7086600" y="25146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14" name="Freeform 76"/>
              <p:cNvSpPr>
                <a:spLocks/>
              </p:cNvSpPr>
              <p:nvPr/>
            </p:nvSpPr>
            <p:spPr bwMode="auto">
              <a:xfrm>
                <a:off x="4724400" y="3733800"/>
                <a:ext cx="2590800" cy="381000"/>
              </a:xfrm>
              <a:custGeom>
                <a:avLst/>
                <a:gdLst>
                  <a:gd name="T0" fmla="*/ 0 w 1632"/>
                  <a:gd name="T1" fmla="*/ 0 h 240"/>
                  <a:gd name="T2" fmla="*/ 1632 w 1632"/>
                  <a:gd name="T3" fmla="*/ 0 h 240"/>
                  <a:gd name="T4" fmla="*/ 1632 w 1632"/>
                  <a:gd name="T5" fmla="*/ 240 h 240"/>
                  <a:gd name="T6" fmla="*/ 0 60000 65536"/>
                  <a:gd name="T7" fmla="*/ 0 60000 65536"/>
                  <a:gd name="T8" fmla="*/ 0 60000 65536"/>
                  <a:gd name="T9" fmla="*/ 0 w 1632"/>
                  <a:gd name="T10" fmla="*/ 0 h 240"/>
                  <a:gd name="T11" fmla="*/ 1632 w 1632"/>
                  <a:gd name="T12" fmla="*/ 240 h 240"/>
                </a:gdLst>
                <a:ahLst/>
                <a:cxnLst>
                  <a:cxn ang="T6">
                    <a:pos x="T0" y="T1"/>
                  </a:cxn>
                  <a:cxn ang="T7">
                    <a:pos x="T2" y="T3"/>
                  </a:cxn>
                  <a:cxn ang="T8">
                    <a:pos x="T4" y="T5"/>
                  </a:cxn>
                </a:cxnLst>
                <a:rect l="T9" t="T10" r="T11" b="T12"/>
                <a:pathLst>
                  <a:path w="1632" h="240">
                    <a:moveTo>
                      <a:pt x="0" y="0"/>
                    </a:moveTo>
                    <a:lnTo>
                      <a:pt x="1632" y="0"/>
                    </a:lnTo>
                    <a:lnTo>
                      <a:pt x="1632"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15" name="Oval 77"/>
              <p:cNvSpPr>
                <a:spLocks noChangeArrowheads="1"/>
              </p:cNvSpPr>
              <p:nvPr/>
            </p:nvSpPr>
            <p:spPr bwMode="auto">
              <a:xfrm>
                <a:off x="46482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sz="1200"/>
              </a:p>
            </p:txBody>
          </p:sp>
          <p:sp>
            <p:nvSpPr>
              <p:cNvPr id="216" name="Oval 78"/>
              <p:cNvSpPr>
                <a:spLocks noChangeArrowheads="1"/>
              </p:cNvSpPr>
              <p:nvPr/>
            </p:nvSpPr>
            <p:spPr bwMode="auto">
              <a:xfrm>
                <a:off x="60198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sz="1200"/>
              </a:p>
            </p:txBody>
          </p:sp>
          <p:sp>
            <p:nvSpPr>
              <p:cNvPr id="217" name="Oval 79"/>
              <p:cNvSpPr>
                <a:spLocks noChangeArrowheads="1"/>
              </p:cNvSpPr>
              <p:nvPr/>
            </p:nvSpPr>
            <p:spPr bwMode="auto">
              <a:xfrm>
                <a:off x="36576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sz="1200"/>
              </a:p>
            </p:txBody>
          </p:sp>
          <p:sp>
            <p:nvSpPr>
              <p:cNvPr id="218" name="Oval 80"/>
              <p:cNvSpPr>
                <a:spLocks noChangeArrowheads="1"/>
              </p:cNvSpPr>
              <p:nvPr/>
            </p:nvSpPr>
            <p:spPr bwMode="auto">
              <a:xfrm>
                <a:off x="2667000" y="3657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sz="1200"/>
              </a:p>
            </p:txBody>
          </p:sp>
          <p:sp>
            <p:nvSpPr>
              <p:cNvPr id="219" name="Oval 81"/>
              <p:cNvSpPr>
                <a:spLocks noChangeArrowheads="1"/>
              </p:cNvSpPr>
              <p:nvPr/>
            </p:nvSpPr>
            <p:spPr bwMode="auto">
              <a:xfrm>
                <a:off x="29718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sz="1200"/>
              </a:p>
            </p:txBody>
          </p:sp>
          <p:sp>
            <p:nvSpPr>
              <p:cNvPr id="220" name="Oval 82"/>
              <p:cNvSpPr>
                <a:spLocks noChangeArrowheads="1"/>
              </p:cNvSpPr>
              <p:nvPr/>
            </p:nvSpPr>
            <p:spPr bwMode="auto">
              <a:xfrm>
                <a:off x="3962400" y="38100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sz="1200"/>
              </a:p>
            </p:txBody>
          </p:sp>
          <p:grpSp>
            <p:nvGrpSpPr>
              <p:cNvPr id="221" name="Group 83"/>
              <p:cNvGrpSpPr>
                <a:grpSpLocks/>
              </p:cNvGrpSpPr>
              <p:nvPr/>
            </p:nvGrpSpPr>
            <p:grpSpPr bwMode="auto">
              <a:xfrm>
                <a:off x="7772400" y="4191000"/>
                <a:ext cx="1066800" cy="685800"/>
                <a:chOff x="528" y="2304"/>
                <a:chExt cx="672" cy="432"/>
              </a:xfrm>
            </p:grpSpPr>
            <p:sp>
              <p:nvSpPr>
                <p:cNvPr id="238" name="Line 84"/>
                <p:cNvSpPr>
                  <a:spLocks noChangeShapeType="1"/>
                </p:cNvSpPr>
                <p:nvPr/>
              </p:nvSpPr>
              <p:spPr bwMode="auto">
                <a:xfrm>
                  <a:off x="816" y="2544"/>
                  <a:ext cx="0" cy="19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39" name="AutoShape 85"/>
                <p:cNvSpPr>
                  <a:spLocks noChangeArrowheads="1"/>
                </p:cNvSpPr>
                <p:nvPr/>
              </p:nvSpPr>
              <p:spPr bwMode="auto">
                <a:xfrm>
                  <a:off x="528" y="2304"/>
                  <a:ext cx="528" cy="240"/>
                </a:xfrm>
                <a:custGeom>
                  <a:avLst/>
                  <a:gdLst>
                    <a:gd name="T0" fmla="*/ 462 w 21600"/>
                    <a:gd name="T1" fmla="*/ 120 h 21600"/>
                    <a:gd name="T2" fmla="*/ 264 w 21600"/>
                    <a:gd name="T3" fmla="*/ 240 h 21600"/>
                    <a:gd name="T4" fmla="*/ 66 w 21600"/>
                    <a:gd name="T5" fmla="*/ 120 h 21600"/>
                    <a:gd name="T6" fmla="*/ 26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3300"/>
                </a:solidFill>
                <a:ln w="9525">
                  <a:round/>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endParaRPr lang="en-US" sz="1200"/>
                </a:p>
              </p:txBody>
            </p:sp>
            <p:sp>
              <p:nvSpPr>
                <p:cNvPr id="240" name="Line 86"/>
                <p:cNvSpPr>
                  <a:spLocks noChangeShapeType="1"/>
                </p:cNvSpPr>
                <p:nvPr/>
              </p:nvSpPr>
              <p:spPr bwMode="auto">
                <a:xfrm flipH="1">
                  <a:off x="1008" y="2400"/>
                  <a:ext cx="19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grpSp>
          <p:sp>
            <p:nvSpPr>
              <p:cNvPr id="222" name="Line 87"/>
              <p:cNvSpPr>
                <a:spLocks noChangeShapeType="1"/>
              </p:cNvSpPr>
              <p:nvPr/>
            </p:nvSpPr>
            <p:spPr bwMode="auto">
              <a:xfrm>
                <a:off x="8001000" y="2514600"/>
                <a:ext cx="0" cy="1600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23" name="Freeform 88"/>
              <p:cNvSpPr>
                <a:spLocks/>
              </p:cNvSpPr>
              <p:nvPr/>
            </p:nvSpPr>
            <p:spPr bwMode="auto">
              <a:xfrm>
                <a:off x="7315200" y="3733800"/>
                <a:ext cx="914400" cy="381000"/>
              </a:xfrm>
              <a:custGeom>
                <a:avLst/>
                <a:gdLst>
                  <a:gd name="T0" fmla="*/ 0 w 576"/>
                  <a:gd name="T1" fmla="*/ 0 h 240"/>
                  <a:gd name="T2" fmla="*/ 576 w 576"/>
                  <a:gd name="T3" fmla="*/ 0 h 240"/>
                  <a:gd name="T4" fmla="*/ 576 w 576"/>
                  <a:gd name="T5" fmla="*/ 24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576" y="0"/>
                    </a:lnTo>
                    <a:lnTo>
                      <a:pt x="576" y="240"/>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24" name="Freeform 89"/>
              <p:cNvSpPr>
                <a:spLocks/>
              </p:cNvSpPr>
              <p:nvPr/>
            </p:nvSpPr>
            <p:spPr bwMode="auto">
              <a:xfrm>
                <a:off x="6096000" y="3886200"/>
                <a:ext cx="2438400" cy="228600"/>
              </a:xfrm>
              <a:custGeom>
                <a:avLst/>
                <a:gdLst>
                  <a:gd name="T0" fmla="*/ 0 w 1536"/>
                  <a:gd name="T1" fmla="*/ 0 h 144"/>
                  <a:gd name="T2" fmla="*/ 1536 w 1536"/>
                  <a:gd name="T3" fmla="*/ 0 h 144"/>
                  <a:gd name="T4" fmla="*/ 1536 w 1536"/>
                  <a:gd name="T5" fmla="*/ 144 h 144"/>
                  <a:gd name="T6" fmla="*/ 0 60000 65536"/>
                  <a:gd name="T7" fmla="*/ 0 60000 65536"/>
                  <a:gd name="T8" fmla="*/ 0 60000 65536"/>
                  <a:gd name="T9" fmla="*/ 0 w 1536"/>
                  <a:gd name="T10" fmla="*/ 0 h 144"/>
                  <a:gd name="T11" fmla="*/ 1536 w 1536"/>
                  <a:gd name="T12" fmla="*/ 144 h 144"/>
                </a:gdLst>
                <a:ahLst/>
                <a:cxnLst>
                  <a:cxn ang="T6">
                    <a:pos x="T0" y="T1"/>
                  </a:cxn>
                  <a:cxn ang="T7">
                    <a:pos x="T2" y="T3"/>
                  </a:cxn>
                  <a:cxn ang="T8">
                    <a:pos x="T4" y="T5"/>
                  </a:cxn>
                </a:cxnLst>
                <a:rect l="T9" t="T10" r="T11" b="T12"/>
                <a:pathLst>
                  <a:path w="1536" h="144">
                    <a:moveTo>
                      <a:pt x="0" y="0"/>
                    </a:moveTo>
                    <a:lnTo>
                      <a:pt x="1536" y="0"/>
                    </a:lnTo>
                    <a:lnTo>
                      <a:pt x="1536" y="144"/>
                    </a:lnTo>
                  </a:path>
                </a:pathLst>
              </a:custGeom>
              <a:noFill/>
              <a:ln w="762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25" name="Line 90"/>
              <p:cNvSpPr>
                <a:spLocks noChangeShapeType="1"/>
              </p:cNvSpPr>
              <p:nvPr/>
            </p:nvSpPr>
            <p:spPr bwMode="auto">
              <a:xfrm>
                <a:off x="7620000" y="3886200"/>
                <a:ext cx="0" cy="228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26" name="Rectangle 91"/>
              <p:cNvSpPr>
                <a:spLocks noChangeArrowheads="1"/>
              </p:cNvSpPr>
              <p:nvPr/>
            </p:nvSpPr>
            <p:spPr bwMode="auto">
              <a:xfrm>
                <a:off x="3810000" y="1295400"/>
                <a:ext cx="1524000" cy="8382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0" hangingPunct="0"/>
                <a:r>
                  <a:rPr lang="en-US" sz="1200"/>
                  <a:t>Control</a:t>
                </a:r>
              </a:p>
            </p:txBody>
          </p:sp>
          <p:sp>
            <p:nvSpPr>
              <p:cNvPr id="227" name="Rectangle 92"/>
              <p:cNvSpPr>
                <a:spLocks noChangeArrowheads="1"/>
              </p:cNvSpPr>
              <p:nvPr/>
            </p:nvSpPr>
            <p:spPr bwMode="auto">
              <a:xfrm>
                <a:off x="4648200" y="1371600"/>
                <a:ext cx="609600" cy="228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050"/>
                  <a:t>PC</a:t>
                </a:r>
              </a:p>
            </p:txBody>
          </p:sp>
          <p:sp>
            <p:nvSpPr>
              <p:cNvPr id="228" name="Rectangle 93"/>
              <p:cNvSpPr>
                <a:spLocks noChangeArrowheads="1"/>
              </p:cNvSpPr>
              <p:nvPr/>
            </p:nvSpPr>
            <p:spPr bwMode="auto">
              <a:xfrm>
                <a:off x="3886200" y="1371600"/>
                <a:ext cx="609600" cy="228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050"/>
                  <a:t>IR</a:t>
                </a:r>
              </a:p>
            </p:txBody>
          </p:sp>
          <p:sp>
            <p:nvSpPr>
              <p:cNvPr id="229" name="Line 94"/>
              <p:cNvSpPr>
                <a:spLocks noChangeShapeType="1"/>
              </p:cNvSpPr>
              <p:nvPr/>
            </p:nvSpPr>
            <p:spPr bwMode="auto">
              <a:xfrm>
                <a:off x="4572000" y="2133600"/>
                <a:ext cx="0" cy="3810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200"/>
              </a:p>
            </p:txBody>
          </p:sp>
          <p:sp>
            <p:nvSpPr>
              <p:cNvPr id="230" name="Freeform 99"/>
              <p:cNvSpPr>
                <a:spLocks noChangeAspect="1"/>
              </p:cNvSpPr>
              <p:nvPr/>
            </p:nvSpPr>
            <p:spPr bwMode="auto">
              <a:xfrm>
                <a:off x="2895600" y="1333500"/>
                <a:ext cx="758825" cy="303213"/>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sz="1200"/>
              </a:p>
            </p:txBody>
          </p:sp>
          <p:sp>
            <p:nvSpPr>
              <p:cNvPr id="231" name="Rectangle 100"/>
              <p:cNvSpPr>
                <a:spLocks noChangeAspect="1" noChangeArrowheads="1"/>
              </p:cNvSpPr>
              <p:nvPr/>
            </p:nvSpPr>
            <p:spPr bwMode="auto">
              <a:xfrm>
                <a:off x="2895600" y="1143000"/>
                <a:ext cx="303213" cy="1143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400">
                    <a:solidFill>
                      <a:schemeClr val="bg1">
                        <a:lumMod val="95000"/>
                      </a:schemeClr>
                    </a:solidFill>
                  </a:rPr>
                  <a:t>A</a:t>
                </a:r>
              </a:p>
            </p:txBody>
          </p:sp>
          <p:sp>
            <p:nvSpPr>
              <p:cNvPr id="232" name="Rectangle 101"/>
              <p:cNvSpPr>
                <a:spLocks noChangeAspect="1" noChangeArrowheads="1"/>
              </p:cNvSpPr>
              <p:nvPr/>
            </p:nvSpPr>
            <p:spPr bwMode="auto">
              <a:xfrm>
                <a:off x="3351213" y="1143000"/>
                <a:ext cx="303212" cy="1143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400">
                    <a:solidFill>
                      <a:schemeClr val="bg1">
                        <a:lumMod val="95000"/>
                      </a:schemeClr>
                    </a:solidFill>
                  </a:rPr>
                  <a:t>B</a:t>
                </a:r>
              </a:p>
            </p:txBody>
          </p:sp>
          <p:sp>
            <p:nvSpPr>
              <p:cNvPr id="233" name="Text Box 102"/>
              <p:cNvSpPr txBox="1">
                <a:spLocks noChangeAspect="1" noChangeArrowheads="1"/>
              </p:cNvSpPr>
              <p:nvPr/>
            </p:nvSpPr>
            <p:spPr bwMode="auto">
              <a:xfrm>
                <a:off x="2772346" y="1371601"/>
                <a:ext cx="929126" cy="52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900" dirty="0">
                    <a:solidFill>
                      <a:schemeClr val="bg1">
                        <a:lumMod val="95000"/>
                      </a:schemeClr>
                    </a:solidFill>
                  </a:rPr>
                  <a:t>ALU</a:t>
                </a:r>
              </a:p>
            </p:txBody>
          </p:sp>
          <p:cxnSp>
            <p:nvCxnSpPr>
              <p:cNvPr id="234" name="AutoShape 103"/>
              <p:cNvCxnSpPr>
                <a:cxnSpLocks noChangeShapeType="1"/>
                <a:stCxn id="227" idx="0"/>
                <a:endCxn id="231" idx="0"/>
              </p:cNvCxnSpPr>
              <p:nvPr/>
            </p:nvCxnSpPr>
            <p:spPr bwMode="auto">
              <a:xfrm rot="5400000" flipH="1">
                <a:off x="3886200" y="304800"/>
                <a:ext cx="228600" cy="1905000"/>
              </a:xfrm>
              <a:prstGeom prst="bentConnector3">
                <a:avLst>
                  <a:gd name="adj1" fmla="val 24721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 name="AutoShape 104"/>
              <p:cNvCxnSpPr>
                <a:cxnSpLocks noChangeShapeType="1"/>
                <a:stCxn id="228" idx="0"/>
                <a:endCxn id="232" idx="0"/>
              </p:cNvCxnSpPr>
              <p:nvPr/>
            </p:nvCxnSpPr>
            <p:spPr bwMode="auto">
              <a:xfrm rot="5400000" flipH="1">
                <a:off x="3733007" y="913606"/>
                <a:ext cx="228600" cy="687387"/>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 name="AutoShape 105"/>
              <p:cNvCxnSpPr>
                <a:cxnSpLocks noChangeShapeType="1"/>
                <a:stCxn id="233" idx="2"/>
                <a:endCxn id="227" idx="2"/>
              </p:cNvCxnSpPr>
              <p:nvPr/>
            </p:nvCxnSpPr>
            <p:spPr bwMode="auto">
              <a:xfrm rot="5400000" flipH="1" flipV="1">
                <a:off x="3947118" y="889992"/>
                <a:ext cx="295670" cy="1716092"/>
              </a:xfrm>
              <a:prstGeom prst="bentConnector3">
                <a:avLst>
                  <a:gd name="adj1" fmla="val -17560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7" name="Freeform 106"/>
              <p:cNvSpPr>
                <a:spLocks/>
              </p:cNvSpPr>
              <p:nvPr/>
            </p:nvSpPr>
            <p:spPr bwMode="auto">
              <a:xfrm>
                <a:off x="2209800" y="1981200"/>
                <a:ext cx="1600200" cy="3581400"/>
              </a:xfrm>
              <a:custGeom>
                <a:avLst/>
                <a:gdLst>
                  <a:gd name="T0" fmla="*/ 192 w 1008"/>
                  <a:gd name="T1" fmla="*/ 2160 h 2160"/>
                  <a:gd name="T2" fmla="*/ 0 w 1008"/>
                  <a:gd name="T3" fmla="*/ 2160 h 2160"/>
                  <a:gd name="T4" fmla="*/ 0 w 1008"/>
                  <a:gd name="T5" fmla="*/ 0 h 2160"/>
                  <a:gd name="T6" fmla="*/ 1008 w 1008"/>
                  <a:gd name="T7" fmla="*/ 0 h 2160"/>
                  <a:gd name="T8" fmla="*/ 0 60000 65536"/>
                  <a:gd name="T9" fmla="*/ 0 60000 65536"/>
                  <a:gd name="T10" fmla="*/ 0 60000 65536"/>
                  <a:gd name="T11" fmla="*/ 0 60000 65536"/>
                  <a:gd name="T12" fmla="*/ 0 w 1008"/>
                  <a:gd name="T13" fmla="*/ 0 h 2160"/>
                  <a:gd name="T14" fmla="*/ 1008 w 1008"/>
                  <a:gd name="T15" fmla="*/ 2160 h 2160"/>
                </a:gdLst>
                <a:ahLst/>
                <a:cxnLst>
                  <a:cxn ang="T8">
                    <a:pos x="T0" y="T1"/>
                  </a:cxn>
                  <a:cxn ang="T9">
                    <a:pos x="T2" y="T3"/>
                  </a:cxn>
                  <a:cxn ang="T10">
                    <a:pos x="T4" y="T5"/>
                  </a:cxn>
                  <a:cxn ang="T11">
                    <a:pos x="T6" y="T7"/>
                  </a:cxn>
                </a:cxnLst>
                <a:rect l="T12" t="T13" r="T14" b="T15"/>
                <a:pathLst>
                  <a:path w="1008" h="2160">
                    <a:moveTo>
                      <a:pt x="192" y="2160"/>
                    </a:moveTo>
                    <a:lnTo>
                      <a:pt x="0" y="2160"/>
                    </a:lnTo>
                    <a:lnTo>
                      <a:pt x="0" y="0"/>
                    </a:lnTo>
                    <a:lnTo>
                      <a:pt x="1008" y="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grpSp>
      </p:grpSp>
      <p:sp>
        <p:nvSpPr>
          <p:cNvPr id="9" name="Footer Placeholder 8">
            <a:extLst>
              <a:ext uri="{FF2B5EF4-FFF2-40B4-BE49-F238E27FC236}">
                <a16:creationId xmlns:a16="http://schemas.microsoft.com/office/drawing/2014/main" id="{5B1AEF01-2BAC-2845-A2DB-6C3075E5A1BF}"/>
              </a:ext>
            </a:extLst>
          </p:cNvPr>
          <p:cNvSpPr>
            <a:spLocks noGrp="1"/>
          </p:cNvSpPr>
          <p:nvPr>
            <p:ph type="ftr" idx="3"/>
          </p:nvPr>
        </p:nvSpPr>
        <p:spPr/>
        <p:txBody>
          <a:bodyPr/>
          <a:lstStyle/>
          <a:p>
            <a:r>
              <a:rPr lang="en-US" altLang="en-US"/>
              <a:t>© Derek Chiou &amp; Mattan Erez &amp; Dam Sunwoo</a:t>
            </a:r>
            <a:endParaRPr lang="en-US" altLang="en-US" dirty="0"/>
          </a:p>
        </p:txBody>
      </p:sp>
      <p:sp>
        <p:nvSpPr>
          <p:cNvPr id="10" name="Slide Number Placeholder 9">
            <a:extLst>
              <a:ext uri="{FF2B5EF4-FFF2-40B4-BE49-F238E27FC236}">
                <a16:creationId xmlns:a16="http://schemas.microsoft.com/office/drawing/2014/main" id="{379D556F-59CC-1243-8294-4273D73A5473}"/>
              </a:ext>
            </a:extLst>
          </p:cNvPr>
          <p:cNvSpPr>
            <a:spLocks noGrp="1"/>
          </p:cNvSpPr>
          <p:nvPr>
            <p:ph type="sldNum" idx="12"/>
          </p:nvPr>
        </p:nvSpPr>
        <p:spPr/>
        <p:txBody>
          <a:bodyPr/>
          <a:lstStyle/>
          <a:p>
            <a:fld id="{9298A09C-1584-4E46-935C-492AB14C1C1B}" type="slidenum">
              <a:rPr lang="en-US" altLang="en-US" smtClean="0"/>
              <a:pPr/>
              <a:t>38</a:t>
            </a:fld>
            <a:endParaRPr lang="en-US" altLang="en-US"/>
          </a:p>
        </p:txBody>
      </p:sp>
      <p:sp>
        <p:nvSpPr>
          <p:cNvPr id="11" name="TextBox 10">
            <a:extLst>
              <a:ext uri="{FF2B5EF4-FFF2-40B4-BE49-F238E27FC236}">
                <a16:creationId xmlns:a16="http://schemas.microsoft.com/office/drawing/2014/main" id="{CD272337-52EF-7F47-BA91-7DB1E38BF0E8}"/>
              </a:ext>
            </a:extLst>
          </p:cNvPr>
          <p:cNvSpPr txBox="1"/>
          <p:nvPr/>
        </p:nvSpPr>
        <p:spPr>
          <a:xfrm>
            <a:off x="4572000" y="1219200"/>
            <a:ext cx="1676400" cy="1447800"/>
          </a:xfrm>
          <a:prstGeom prst="rect">
            <a:avLst/>
          </a:prstGeom>
          <a:noFill/>
          <a:ln w="38100">
            <a:solidFill>
              <a:srgbClr val="00B05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9EEA884E-6AB0-D946-845E-91DB1425D4D0}"/>
              </a:ext>
            </a:extLst>
          </p:cNvPr>
          <p:cNvSpPr txBox="1"/>
          <p:nvPr/>
        </p:nvSpPr>
        <p:spPr>
          <a:xfrm>
            <a:off x="6228546" y="1143000"/>
            <a:ext cx="954107" cy="461665"/>
          </a:xfrm>
          <a:prstGeom prst="rect">
            <a:avLst/>
          </a:prstGeom>
          <a:noFill/>
        </p:spPr>
        <p:txBody>
          <a:bodyPr wrap="none" rtlCol="0">
            <a:spAutoFit/>
          </a:bodyPr>
          <a:lstStyle/>
          <a:p>
            <a:r>
              <a:rPr lang="en-US" dirty="0">
                <a:solidFill>
                  <a:srgbClr val="00B050"/>
                </a:solidFill>
              </a:rPr>
              <a:t>Fetch</a:t>
            </a:r>
          </a:p>
        </p:txBody>
      </p:sp>
      <p:sp>
        <p:nvSpPr>
          <p:cNvPr id="263" name="TextBox 262">
            <a:extLst>
              <a:ext uri="{FF2B5EF4-FFF2-40B4-BE49-F238E27FC236}">
                <a16:creationId xmlns:a16="http://schemas.microsoft.com/office/drawing/2014/main" id="{7165E47F-83C1-3C4D-B637-C68F2ADD3061}"/>
              </a:ext>
            </a:extLst>
          </p:cNvPr>
          <p:cNvSpPr txBox="1"/>
          <p:nvPr/>
        </p:nvSpPr>
        <p:spPr>
          <a:xfrm>
            <a:off x="4552146" y="2667000"/>
            <a:ext cx="1696254" cy="609600"/>
          </a:xfrm>
          <a:prstGeom prst="rect">
            <a:avLst/>
          </a:prstGeom>
          <a:noFill/>
          <a:ln w="38100">
            <a:solidFill>
              <a:srgbClr val="00B050"/>
            </a:solidFill>
          </a:ln>
        </p:spPr>
        <p:txBody>
          <a:bodyPr wrap="square" rtlCol="0">
            <a:spAutoFit/>
          </a:bodyPr>
          <a:lstStyle/>
          <a:p>
            <a:endParaRPr lang="en-US" dirty="0"/>
          </a:p>
        </p:txBody>
      </p:sp>
      <p:sp>
        <p:nvSpPr>
          <p:cNvPr id="264" name="TextBox 263">
            <a:extLst>
              <a:ext uri="{FF2B5EF4-FFF2-40B4-BE49-F238E27FC236}">
                <a16:creationId xmlns:a16="http://schemas.microsoft.com/office/drawing/2014/main" id="{4BFF858A-D84F-9043-A3DA-883684E86860}"/>
              </a:ext>
            </a:extLst>
          </p:cNvPr>
          <p:cNvSpPr txBox="1"/>
          <p:nvPr/>
        </p:nvSpPr>
        <p:spPr>
          <a:xfrm>
            <a:off x="2049348" y="5731674"/>
            <a:ext cx="1297150" cy="461665"/>
          </a:xfrm>
          <a:prstGeom prst="rect">
            <a:avLst/>
          </a:prstGeom>
          <a:noFill/>
        </p:spPr>
        <p:txBody>
          <a:bodyPr wrap="none" rtlCol="0">
            <a:spAutoFit/>
          </a:bodyPr>
          <a:lstStyle/>
          <a:p>
            <a:r>
              <a:rPr lang="en-US" dirty="0">
                <a:solidFill>
                  <a:srgbClr val="00B050"/>
                </a:solidFill>
              </a:rPr>
              <a:t>Memory</a:t>
            </a:r>
          </a:p>
        </p:txBody>
      </p:sp>
      <p:cxnSp>
        <p:nvCxnSpPr>
          <p:cNvPr id="14" name="Straight Connector 13">
            <a:extLst>
              <a:ext uri="{FF2B5EF4-FFF2-40B4-BE49-F238E27FC236}">
                <a16:creationId xmlns:a16="http://schemas.microsoft.com/office/drawing/2014/main" id="{4CC439D1-4590-AB43-9E30-52FE1F23CCBF}"/>
              </a:ext>
            </a:extLst>
          </p:cNvPr>
          <p:cNvCxnSpPr/>
          <p:nvPr/>
        </p:nvCxnSpPr>
        <p:spPr bwMode="auto">
          <a:xfrm>
            <a:off x="3276600" y="5791200"/>
            <a:ext cx="4038600" cy="0"/>
          </a:xfrm>
          <a:prstGeom prst="line">
            <a:avLst/>
          </a:prstGeom>
          <a:noFill/>
          <a:ln w="22225" cap="flat" cmpd="sng" algn="ctr">
            <a:solidFill>
              <a:srgbClr val="00B05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 name="Straight Connector 264">
            <a:extLst>
              <a:ext uri="{FF2B5EF4-FFF2-40B4-BE49-F238E27FC236}">
                <a16:creationId xmlns:a16="http://schemas.microsoft.com/office/drawing/2014/main" id="{ADD2C16E-93DB-DF4C-B5FC-7536F40C2E8A}"/>
              </a:ext>
            </a:extLst>
          </p:cNvPr>
          <p:cNvCxnSpPr>
            <a:cxnSpLocks/>
          </p:cNvCxnSpPr>
          <p:nvPr/>
        </p:nvCxnSpPr>
        <p:spPr bwMode="auto">
          <a:xfrm>
            <a:off x="7419657" y="5410200"/>
            <a:ext cx="1343343" cy="0"/>
          </a:xfrm>
          <a:prstGeom prst="line">
            <a:avLst/>
          </a:prstGeom>
          <a:noFill/>
          <a:ln w="22225" cap="flat" cmpd="sng" algn="ctr">
            <a:solidFill>
              <a:srgbClr val="00B05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8" name="TextBox 267">
            <a:extLst>
              <a:ext uri="{FF2B5EF4-FFF2-40B4-BE49-F238E27FC236}">
                <a16:creationId xmlns:a16="http://schemas.microsoft.com/office/drawing/2014/main" id="{498F34B7-5D55-634F-9573-B0065E01B715}"/>
              </a:ext>
            </a:extLst>
          </p:cNvPr>
          <p:cNvSpPr txBox="1"/>
          <p:nvPr/>
        </p:nvSpPr>
        <p:spPr>
          <a:xfrm>
            <a:off x="6204857" y="2814935"/>
            <a:ext cx="1247457" cy="461665"/>
          </a:xfrm>
          <a:prstGeom prst="rect">
            <a:avLst/>
          </a:prstGeom>
          <a:noFill/>
        </p:spPr>
        <p:txBody>
          <a:bodyPr wrap="none" rtlCol="0">
            <a:spAutoFit/>
          </a:bodyPr>
          <a:lstStyle/>
          <a:p>
            <a:r>
              <a:rPr lang="en-US" dirty="0">
                <a:solidFill>
                  <a:srgbClr val="00B050"/>
                </a:solidFill>
              </a:rPr>
              <a:t>Decode</a:t>
            </a:r>
          </a:p>
        </p:txBody>
      </p:sp>
      <p:sp>
        <p:nvSpPr>
          <p:cNvPr id="269" name="TextBox 268">
            <a:extLst>
              <a:ext uri="{FF2B5EF4-FFF2-40B4-BE49-F238E27FC236}">
                <a16:creationId xmlns:a16="http://schemas.microsoft.com/office/drawing/2014/main" id="{AAB5A4DF-BC16-3A45-B7C1-C264F294FDB7}"/>
              </a:ext>
            </a:extLst>
          </p:cNvPr>
          <p:cNvSpPr txBox="1"/>
          <p:nvPr/>
        </p:nvSpPr>
        <p:spPr>
          <a:xfrm>
            <a:off x="4616230" y="3965251"/>
            <a:ext cx="1297150" cy="461665"/>
          </a:xfrm>
          <a:prstGeom prst="rect">
            <a:avLst/>
          </a:prstGeom>
          <a:noFill/>
        </p:spPr>
        <p:txBody>
          <a:bodyPr wrap="none" rtlCol="0">
            <a:spAutoFit/>
          </a:bodyPr>
          <a:lstStyle/>
          <a:p>
            <a:r>
              <a:rPr lang="en-US" dirty="0">
                <a:solidFill>
                  <a:srgbClr val="00B050"/>
                </a:solidFill>
              </a:rPr>
              <a:t>Execute</a:t>
            </a:r>
          </a:p>
        </p:txBody>
      </p:sp>
      <p:cxnSp>
        <p:nvCxnSpPr>
          <p:cNvPr id="270" name="Straight Connector 269">
            <a:extLst>
              <a:ext uri="{FF2B5EF4-FFF2-40B4-BE49-F238E27FC236}">
                <a16:creationId xmlns:a16="http://schemas.microsoft.com/office/drawing/2014/main" id="{AD840301-60C2-E249-90C2-1302333A30A2}"/>
              </a:ext>
            </a:extLst>
          </p:cNvPr>
          <p:cNvCxnSpPr/>
          <p:nvPr/>
        </p:nvCxnSpPr>
        <p:spPr bwMode="auto">
          <a:xfrm>
            <a:off x="3346498" y="6172200"/>
            <a:ext cx="4038600" cy="0"/>
          </a:xfrm>
          <a:prstGeom prst="line">
            <a:avLst/>
          </a:prstGeom>
          <a:noFill/>
          <a:ln w="22225" cap="flat" cmpd="sng" algn="ctr">
            <a:solidFill>
              <a:srgbClr val="00B05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 name="Straight Connector 270">
            <a:extLst>
              <a:ext uri="{FF2B5EF4-FFF2-40B4-BE49-F238E27FC236}">
                <a16:creationId xmlns:a16="http://schemas.microsoft.com/office/drawing/2014/main" id="{F45FC2EE-BD9B-3543-9CF2-09B83440AAAD}"/>
              </a:ext>
            </a:extLst>
          </p:cNvPr>
          <p:cNvCxnSpPr>
            <a:cxnSpLocks/>
          </p:cNvCxnSpPr>
          <p:nvPr/>
        </p:nvCxnSpPr>
        <p:spPr bwMode="auto">
          <a:xfrm>
            <a:off x="7385098" y="5791773"/>
            <a:ext cx="1343343" cy="0"/>
          </a:xfrm>
          <a:prstGeom prst="line">
            <a:avLst/>
          </a:prstGeom>
          <a:noFill/>
          <a:ln w="22225" cap="flat" cmpd="sng" algn="ctr">
            <a:solidFill>
              <a:srgbClr val="00B05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2" name="TextBox 271">
            <a:extLst>
              <a:ext uri="{FF2B5EF4-FFF2-40B4-BE49-F238E27FC236}">
                <a16:creationId xmlns:a16="http://schemas.microsoft.com/office/drawing/2014/main" id="{BC266701-0611-EA46-88E3-77CB428F5113}"/>
              </a:ext>
            </a:extLst>
          </p:cNvPr>
          <p:cNvSpPr txBox="1"/>
          <p:nvPr/>
        </p:nvSpPr>
        <p:spPr>
          <a:xfrm>
            <a:off x="1981200" y="6214477"/>
            <a:ext cx="1548052" cy="461665"/>
          </a:xfrm>
          <a:prstGeom prst="rect">
            <a:avLst/>
          </a:prstGeom>
          <a:noFill/>
        </p:spPr>
        <p:txBody>
          <a:bodyPr wrap="none" rtlCol="0">
            <a:spAutoFit/>
          </a:bodyPr>
          <a:lstStyle/>
          <a:p>
            <a:r>
              <a:rPr lang="en-US" dirty="0">
                <a:solidFill>
                  <a:srgbClr val="00B050"/>
                </a:solidFill>
              </a:rPr>
              <a:t>Writeback</a:t>
            </a:r>
          </a:p>
        </p:txBody>
      </p:sp>
    </p:spTree>
    <p:extLst>
      <p:ext uri="{BB962C8B-B14F-4D97-AF65-F5344CB8AC3E}">
        <p14:creationId xmlns:p14="http://schemas.microsoft.com/office/powerpoint/2010/main" val="12741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63" grpId="0" animBg="1"/>
      <p:bldP spid="264" grpId="0"/>
      <p:bldP spid="268" grpId="0"/>
      <p:bldP spid="269" grpId="0"/>
      <p:bldP spid="27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t>Basic Pipelining Summary</a:t>
            </a:r>
          </a:p>
        </p:txBody>
      </p:sp>
      <p:sp>
        <p:nvSpPr>
          <p:cNvPr id="766979" name="Rectangle 3"/>
          <p:cNvSpPr>
            <a:spLocks noGrp="1" noChangeArrowheads="1"/>
          </p:cNvSpPr>
          <p:nvPr>
            <p:ph idx="1"/>
          </p:nvPr>
        </p:nvSpPr>
        <p:spPr/>
        <p:txBody>
          <a:bodyPr/>
          <a:lstStyle/>
          <a:p>
            <a:r>
              <a:rPr lang="en-US"/>
              <a:t>Pros</a:t>
            </a:r>
          </a:p>
          <a:p>
            <a:pPr lvl="1"/>
            <a:r>
              <a:rPr lang="en-US"/>
              <a:t>Increase throughput by breaking up long combinational paths, increasing frequency</a:t>
            </a:r>
          </a:p>
          <a:p>
            <a:pPr lvl="1"/>
            <a:endParaRPr lang="en-US"/>
          </a:p>
          <a:p>
            <a:r>
              <a:rPr lang="en-US"/>
              <a:t>Cons</a:t>
            </a:r>
          </a:p>
          <a:p>
            <a:pPr lvl="1"/>
            <a:r>
              <a:rPr lang="en-US"/>
              <a:t>May increase latency</a:t>
            </a:r>
          </a:p>
          <a:p>
            <a:pPr lvl="1"/>
            <a:r>
              <a:rPr lang="en-US"/>
              <a:t>Registers</a:t>
            </a:r>
          </a:p>
          <a:p>
            <a:pPr lvl="1"/>
            <a:r>
              <a:rPr lang="en-US"/>
              <a:t>Can’t do better than slowest component (bottleneck)</a:t>
            </a:r>
          </a:p>
          <a:p>
            <a:pPr lvl="1"/>
            <a:endParaRPr lang="en-US"/>
          </a:p>
          <a:p>
            <a:r>
              <a:rPr lang="en-US"/>
              <a:t>Can we do better?</a:t>
            </a:r>
          </a:p>
          <a:p>
            <a:pPr lvl="1"/>
            <a:endParaRPr lang="en-US"/>
          </a:p>
          <a:p>
            <a:endParaRPr lang="en-US"/>
          </a:p>
        </p:txBody>
      </p:sp>
      <p:sp>
        <p:nvSpPr>
          <p:cNvPr id="6" name="Slide Number Placeholder 5"/>
          <p:cNvSpPr>
            <a:spLocks noGrp="1"/>
          </p:cNvSpPr>
          <p:nvPr>
            <p:ph type="sldNum" idx="12"/>
          </p:nvPr>
        </p:nvSpPr>
        <p:spPr/>
        <p:txBody>
          <a:bodyPr/>
          <a:lstStyle/>
          <a:p>
            <a:fld id="{33CA9A5E-CB93-4DBD-89FE-8B1214940EA4}" type="slidenum">
              <a:rPr lang="en-US" altLang="en-US"/>
              <a:pPr/>
              <a:t>39</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Tree>
    <p:extLst>
      <p:ext uri="{BB962C8B-B14F-4D97-AF65-F5344CB8AC3E}">
        <p14:creationId xmlns:p14="http://schemas.microsoft.com/office/powerpoint/2010/main" val="359723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7A3A6-87F3-2147-B679-8CDBA38F2168}"/>
              </a:ext>
            </a:extLst>
          </p:cNvPr>
          <p:cNvSpPr>
            <a:spLocks noGrp="1"/>
          </p:cNvSpPr>
          <p:nvPr>
            <p:ph type="sldNum" idx="12"/>
          </p:nvPr>
        </p:nvSpPr>
        <p:spPr/>
        <p:txBody>
          <a:bodyPr/>
          <a:lstStyle/>
          <a:p>
            <a:fld id="{9298A09C-1584-4E46-935C-492AB14C1C1B}"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601F6C49-44CA-8640-A81C-2AF7F33EA6C0}"/>
              </a:ext>
            </a:extLst>
          </p:cNvPr>
          <p:cNvSpPr>
            <a:spLocks noGrp="1"/>
          </p:cNvSpPr>
          <p:nvPr>
            <p:ph type="ftr" idx="3"/>
          </p:nvPr>
        </p:nvSpPr>
        <p:spPr/>
        <p:txBody>
          <a:bodyPr/>
          <a:lstStyle/>
          <a:p>
            <a:r>
              <a:rPr lang="en-US" altLang="en-US"/>
              <a:t>© Derek Chiou &amp; Mattan Erez &amp; Dam Sunwoo</a:t>
            </a:r>
            <a:endParaRPr lang="en-US" altLang="en-US" dirty="0"/>
          </a:p>
        </p:txBody>
      </p:sp>
      <p:graphicFrame>
        <p:nvGraphicFramePr>
          <p:cNvPr id="6" name="Chart 5">
            <a:extLst>
              <a:ext uri="{FF2B5EF4-FFF2-40B4-BE49-F238E27FC236}">
                <a16:creationId xmlns:a16="http://schemas.microsoft.com/office/drawing/2014/main" id="{0447BE9D-6C9C-7443-8FBE-9411B6877C2B}"/>
              </a:ext>
            </a:extLst>
          </p:cNvPr>
          <p:cNvGraphicFramePr>
            <a:graphicFrameLocks/>
          </p:cNvGraphicFramePr>
          <p:nvPr>
            <p:extLst>
              <p:ext uri="{D42A27DB-BD31-4B8C-83A1-F6EECF244321}">
                <p14:modId xmlns:p14="http://schemas.microsoft.com/office/powerpoint/2010/main" val="661476758"/>
              </p:ext>
            </p:extLst>
          </p:nvPr>
        </p:nvGraphicFramePr>
        <p:xfrm>
          <a:off x="457200" y="1600200"/>
          <a:ext cx="82296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008B70AC-FE95-E945-BCF8-7186472ABDF7}"/>
              </a:ext>
            </a:extLst>
          </p:cNvPr>
          <p:cNvSpPr>
            <a:spLocks noGrp="1"/>
          </p:cNvSpPr>
          <p:nvPr>
            <p:ph type="title"/>
          </p:nvPr>
        </p:nvSpPr>
        <p:spPr/>
        <p:txBody>
          <a:bodyPr/>
          <a:lstStyle/>
          <a:p>
            <a:r>
              <a:rPr lang="en-US" dirty="0"/>
              <a:t>Survey #1 Results – “Tell us about yourself!”</a:t>
            </a:r>
          </a:p>
        </p:txBody>
      </p:sp>
      <p:sp>
        <p:nvSpPr>
          <p:cNvPr id="8" name="TextBox 7">
            <a:extLst>
              <a:ext uri="{FF2B5EF4-FFF2-40B4-BE49-F238E27FC236}">
                <a16:creationId xmlns:a16="http://schemas.microsoft.com/office/drawing/2014/main" id="{015048F9-3E80-4242-8BD8-3310DCFF080B}"/>
              </a:ext>
            </a:extLst>
          </p:cNvPr>
          <p:cNvSpPr txBox="1"/>
          <p:nvPr/>
        </p:nvSpPr>
        <p:spPr>
          <a:xfrm>
            <a:off x="7608411" y="1117163"/>
            <a:ext cx="1417376" cy="307777"/>
          </a:xfrm>
          <a:prstGeom prst="rect">
            <a:avLst/>
          </a:prstGeom>
          <a:noFill/>
        </p:spPr>
        <p:txBody>
          <a:bodyPr wrap="none" rtlCol="0">
            <a:spAutoFit/>
          </a:bodyPr>
          <a:lstStyle/>
          <a:p>
            <a:r>
              <a:rPr lang="en-US" sz="1400" dirty="0"/>
              <a:t>31 respondents</a:t>
            </a:r>
          </a:p>
        </p:txBody>
      </p:sp>
    </p:spTree>
    <p:extLst>
      <p:ext uri="{BB962C8B-B14F-4D97-AF65-F5344CB8AC3E}">
        <p14:creationId xmlns:p14="http://schemas.microsoft.com/office/powerpoint/2010/main" val="3674283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r>
              <a:rPr lang="en-US" dirty="0"/>
              <a:t>Pipeline Slowest Component</a:t>
            </a:r>
          </a:p>
        </p:txBody>
      </p:sp>
      <p:sp>
        <p:nvSpPr>
          <p:cNvPr id="878595" name="Rectangle 3"/>
          <p:cNvSpPr>
            <a:spLocks noGrp="1" noChangeArrowheads="1"/>
          </p:cNvSpPr>
          <p:nvPr>
            <p:ph idx="1"/>
          </p:nvPr>
        </p:nvSpPr>
        <p:spPr>
          <a:xfrm>
            <a:off x="457200" y="4978400"/>
            <a:ext cx="8534400" cy="1863726"/>
          </a:xfrm>
        </p:spPr>
        <p:txBody>
          <a:bodyPr/>
          <a:lstStyle/>
          <a:p>
            <a:r>
              <a:rPr lang="en-US" dirty="0"/>
              <a:t>Can we pipeline A?</a:t>
            </a:r>
          </a:p>
          <a:p>
            <a:pPr lvl="1"/>
            <a:r>
              <a:rPr lang="en-US" dirty="0"/>
              <a:t>Replace A with a 2 stage pipelined A with latency 1 and 1</a:t>
            </a:r>
          </a:p>
          <a:p>
            <a:r>
              <a:rPr lang="en-US" dirty="0"/>
              <a:t>Results in 4-stage pipeline, throughput = 1, latency = 4</a:t>
            </a:r>
          </a:p>
          <a:p>
            <a:r>
              <a:rPr lang="en-US" dirty="0"/>
              <a:t>What if A cannot be pipelined? (shower)</a:t>
            </a:r>
          </a:p>
        </p:txBody>
      </p:sp>
      <p:sp>
        <p:nvSpPr>
          <p:cNvPr id="31" name="Slide Number Placeholder 5"/>
          <p:cNvSpPr>
            <a:spLocks noGrp="1"/>
          </p:cNvSpPr>
          <p:nvPr>
            <p:ph type="sldNum" idx="12"/>
          </p:nvPr>
        </p:nvSpPr>
        <p:spPr/>
        <p:txBody>
          <a:bodyPr/>
          <a:lstStyle/>
          <a:p>
            <a:fld id="{B9BB8E60-6E54-4F70-B52E-7ADDB2BA2550}" type="slidenum">
              <a:rPr lang="en-US" altLang="en-US"/>
              <a:pPr/>
              <a:t>40</a:t>
            </a:fld>
            <a:endParaRPr lang="en-US" altLang="en-US"/>
          </a:p>
        </p:txBody>
      </p:sp>
      <p:sp>
        <p:nvSpPr>
          <p:cNvPr id="30"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878596" name="Rectangle 4"/>
          <p:cNvSpPr>
            <a:spLocks noChangeArrowheads="1"/>
          </p:cNvSpPr>
          <p:nvPr/>
        </p:nvSpPr>
        <p:spPr bwMode="auto">
          <a:xfrm>
            <a:off x="2505075" y="1711325"/>
            <a:ext cx="992188"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dirty="0">
                <a:latin typeface="Lato" panose="020F0502020204030203" pitchFamily="34" charset="0"/>
              </a:rPr>
              <a:t>A</a:t>
            </a:r>
          </a:p>
          <a:p>
            <a:r>
              <a:rPr lang="en-US" dirty="0">
                <a:latin typeface="Lato" panose="020F0502020204030203" pitchFamily="34" charset="0"/>
              </a:rPr>
              <a:t>2ns</a:t>
            </a:r>
          </a:p>
        </p:txBody>
      </p:sp>
      <p:sp>
        <p:nvSpPr>
          <p:cNvPr id="878597" name="Rectangle 5"/>
          <p:cNvSpPr>
            <a:spLocks noChangeArrowheads="1"/>
          </p:cNvSpPr>
          <p:nvPr/>
        </p:nvSpPr>
        <p:spPr bwMode="auto">
          <a:xfrm>
            <a:off x="3859213" y="3216275"/>
            <a:ext cx="992187"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B</a:t>
            </a:r>
          </a:p>
          <a:p>
            <a:r>
              <a:rPr lang="en-US">
                <a:latin typeface="Lato" panose="020F0502020204030203" pitchFamily="34" charset="0"/>
              </a:rPr>
              <a:t>1ns</a:t>
            </a:r>
          </a:p>
        </p:txBody>
      </p:sp>
      <p:sp>
        <p:nvSpPr>
          <p:cNvPr id="878598" name="Rectangle 6"/>
          <p:cNvSpPr>
            <a:spLocks noChangeArrowheads="1"/>
          </p:cNvSpPr>
          <p:nvPr/>
        </p:nvSpPr>
        <p:spPr bwMode="auto">
          <a:xfrm>
            <a:off x="5848350" y="1714500"/>
            <a:ext cx="992188"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C</a:t>
            </a:r>
          </a:p>
          <a:p>
            <a:r>
              <a:rPr lang="en-US">
                <a:latin typeface="Lato" panose="020F0502020204030203" pitchFamily="34" charset="0"/>
              </a:rPr>
              <a:t>1ns</a:t>
            </a:r>
          </a:p>
        </p:txBody>
      </p:sp>
      <p:cxnSp>
        <p:nvCxnSpPr>
          <p:cNvPr id="878599" name="AutoShape 7"/>
          <p:cNvCxnSpPr>
            <a:cxnSpLocks noChangeShapeType="1"/>
            <a:endCxn id="878596" idx="1"/>
          </p:cNvCxnSpPr>
          <p:nvPr/>
        </p:nvCxnSpPr>
        <p:spPr bwMode="auto">
          <a:xfrm flipV="1">
            <a:off x="1474788" y="2108200"/>
            <a:ext cx="1030287" cy="704850"/>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8600" name="AutoShape 8"/>
          <p:cNvCxnSpPr>
            <a:cxnSpLocks noChangeShapeType="1"/>
            <a:endCxn id="878597" idx="1"/>
          </p:cNvCxnSpPr>
          <p:nvPr/>
        </p:nvCxnSpPr>
        <p:spPr bwMode="auto">
          <a:xfrm>
            <a:off x="1474788" y="2813050"/>
            <a:ext cx="2384425" cy="800100"/>
          </a:xfrm>
          <a:prstGeom prst="bentConnector3">
            <a:avLst>
              <a:gd name="adj1" fmla="val 2163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8601" name="AutoShape 9"/>
          <p:cNvCxnSpPr>
            <a:cxnSpLocks noChangeShapeType="1"/>
            <a:stCxn id="878596" idx="3"/>
            <a:endCxn id="878598" idx="1"/>
          </p:cNvCxnSpPr>
          <p:nvPr/>
        </p:nvCxnSpPr>
        <p:spPr bwMode="auto">
          <a:xfrm>
            <a:off x="3497263" y="2108200"/>
            <a:ext cx="2351087" cy="3175"/>
          </a:xfrm>
          <a:prstGeom prst="bentConnector3">
            <a:avLst>
              <a:gd name="adj1" fmla="val 4996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8602" name="AutoShape 10"/>
          <p:cNvCxnSpPr>
            <a:cxnSpLocks noChangeShapeType="1"/>
            <a:stCxn id="878598" idx="3"/>
          </p:cNvCxnSpPr>
          <p:nvPr/>
        </p:nvCxnSpPr>
        <p:spPr bwMode="auto">
          <a:xfrm>
            <a:off x="6840538" y="2111375"/>
            <a:ext cx="444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8603" name="Text Box 11"/>
          <p:cNvSpPr txBox="1">
            <a:spLocks noChangeArrowheads="1"/>
          </p:cNvSpPr>
          <p:nvPr/>
        </p:nvSpPr>
        <p:spPr bwMode="auto">
          <a:xfrm>
            <a:off x="1087438" y="25844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X</a:t>
            </a:r>
          </a:p>
        </p:txBody>
      </p:sp>
      <p:sp>
        <p:nvSpPr>
          <p:cNvPr id="878604" name="Text Box 12"/>
          <p:cNvSpPr txBox="1">
            <a:spLocks noChangeArrowheads="1"/>
          </p:cNvSpPr>
          <p:nvPr/>
        </p:nvSpPr>
        <p:spPr bwMode="auto">
          <a:xfrm>
            <a:off x="7285038" y="1882775"/>
            <a:ext cx="7425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Lato" panose="020F0502020204030203" pitchFamily="34" charset="0"/>
              </a:rPr>
              <a:t>F(X)</a:t>
            </a:r>
          </a:p>
        </p:txBody>
      </p:sp>
      <p:sp>
        <p:nvSpPr>
          <p:cNvPr id="878605" name="Freeform 13"/>
          <p:cNvSpPr>
            <a:spLocks/>
          </p:cNvSpPr>
          <p:nvPr/>
        </p:nvSpPr>
        <p:spPr bwMode="auto">
          <a:xfrm>
            <a:off x="4848225" y="2405063"/>
            <a:ext cx="1000125" cy="1200150"/>
          </a:xfrm>
          <a:custGeom>
            <a:avLst/>
            <a:gdLst>
              <a:gd name="T0" fmla="*/ 0 w 630"/>
              <a:gd name="T1" fmla="*/ 905 h 905"/>
              <a:gd name="T2" fmla="*/ 271 w 630"/>
              <a:gd name="T3" fmla="*/ 905 h 905"/>
              <a:gd name="T4" fmla="*/ 271 w 630"/>
              <a:gd name="T5" fmla="*/ 0 h 905"/>
              <a:gd name="T6" fmla="*/ 630 w 630"/>
              <a:gd name="T7" fmla="*/ 0 h 905"/>
            </a:gdLst>
            <a:ahLst/>
            <a:cxnLst>
              <a:cxn ang="0">
                <a:pos x="T0" y="T1"/>
              </a:cxn>
              <a:cxn ang="0">
                <a:pos x="T2" y="T3"/>
              </a:cxn>
              <a:cxn ang="0">
                <a:pos x="T4" y="T5"/>
              </a:cxn>
              <a:cxn ang="0">
                <a:pos x="T6" y="T7"/>
              </a:cxn>
            </a:cxnLst>
            <a:rect l="0" t="0" r="r" b="b"/>
            <a:pathLst>
              <a:path w="630" h="905">
                <a:moveTo>
                  <a:pt x="0" y="905"/>
                </a:moveTo>
                <a:lnTo>
                  <a:pt x="271" y="905"/>
                </a:lnTo>
                <a:lnTo>
                  <a:pt x="271" y="0"/>
                </a:lnTo>
                <a:lnTo>
                  <a:pt x="63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06" name="Freeform 14"/>
          <p:cNvSpPr>
            <a:spLocks/>
          </p:cNvSpPr>
          <p:nvPr/>
        </p:nvSpPr>
        <p:spPr bwMode="auto">
          <a:xfrm>
            <a:off x="3497263" y="2343150"/>
            <a:ext cx="368300" cy="1000125"/>
          </a:xfrm>
          <a:custGeom>
            <a:avLst/>
            <a:gdLst>
              <a:gd name="T0" fmla="*/ 0 w 232"/>
              <a:gd name="T1" fmla="*/ 0 h 630"/>
              <a:gd name="T2" fmla="*/ 62 w 232"/>
              <a:gd name="T3" fmla="*/ 0 h 630"/>
              <a:gd name="T4" fmla="*/ 62 w 232"/>
              <a:gd name="T5" fmla="*/ 630 h 630"/>
              <a:gd name="T6" fmla="*/ 232 w 232"/>
              <a:gd name="T7" fmla="*/ 630 h 630"/>
            </a:gdLst>
            <a:ahLst/>
            <a:cxnLst>
              <a:cxn ang="0">
                <a:pos x="T0" y="T1"/>
              </a:cxn>
              <a:cxn ang="0">
                <a:pos x="T2" y="T3"/>
              </a:cxn>
              <a:cxn ang="0">
                <a:pos x="T4" y="T5"/>
              </a:cxn>
              <a:cxn ang="0">
                <a:pos x="T6" y="T7"/>
              </a:cxn>
            </a:cxnLst>
            <a:rect l="0" t="0" r="r" b="b"/>
            <a:pathLst>
              <a:path w="232" h="630">
                <a:moveTo>
                  <a:pt x="0" y="0"/>
                </a:moveTo>
                <a:lnTo>
                  <a:pt x="62" y="0"/>
                </a:lnTo>
                <a:lnTo>
                  <a:pt x="62" y="630"/>
                </a:lnTo>
                <a:lnTo>
                  <a:pt x="232" y="63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nvGrpSpPr>
          <p:cNvPr id="878607" name="Group 15"/>
          <p:cNvGrpSpPr>
            <a:grpSpLocks/>
          </p:cNvGrpSpPr>
          <p:nvPr/>
        </p:nvGrpSpPr>
        <p:grpSpPr bwMode="auto">
          <a:xfrm>
            <a:off x="2941638" y="1882775"/>
            <a:ext cx="139700" cy="522288"/>
            <a:chOff x="2294" y="1078"/>
            <a:chExt cx="88" cy="499"/>
          </a:xfrm>
          <a:solidFill>
            <a:schemeClr val="accent6"/>
          </a:solidFill>
        </p:grpSpPr>
        <p:sp>
          <p:nvSpPr>
            <p:cNvPr id="878608" name="Rectangle 16"/>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09" name="Line 17"/>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10" name="Line 18"/>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
        <p:nvSpPr>
          <p:cNvPr id="878611" name="Oval 19"/>
          <p:cNvSpPr>
            <a:spLocks noChangeArrowheads="1"/>
          </p:cNvSpPr>
          <p:nvPr/>
        </p:nvSpPr>
        <p:spPr bwMode="auto">
          <a:xfrm>
            <a:off x="7285038" y="952500"/>
            <a:ext cx="198437" cy="207963"/>
          </a:xfrm>
          <a:prstGeom prst="ellipse">
            <a:avLst/>
          </a:prstGeom>
          <a:solidFill>
            <a:srgbClr val="CC33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12" name="Oval 20"/>
          <p:cNvSpPr>
            <a:spLocks noChangeArrowheads="1"/>
          </p:cNvSpPr>
          <p:nvPr/>
        </p:nvSpPr>
        <p:spPr bwMode="auto">
          <a:xfrm>
            <a:off x="7337425" y="4894263"/>
            <a:ext cx="198438" cy="207962"/>
          </a:xfrm>
          <a:prstGeom prst="ellipse">
            <a:avLst/>
          </a:prstGeom>
          <a:solidFill>
            <a:srgbClr val="CC33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13" name="Freeform 21"/>
          <p:cNvSpPr>
            <a:spLocks/>
          </p:cNvSpPr>
          <p:nvPr/>
        </p:nvSpPr>
        <p:spPr bwMode="auto">
          <a:xfrm>
            <a:off x="6946900" y="1152525"/>
            <a:ext cx="452438" cy="3795713"/>
          </a:xfrm>
          <a:custGeom>
            <a:avLst/>
            <a:gdLst>
              <a:gd name="T0" fmla="*/ 237 w 285"/>
              <a:gd name="T1" fmla="*/ 0 h 2391"/>
              <a:gd name="T2" fmla="*/ 96 w 285"/>
              <a:gd name="T3" fmla="*/ 189 h 2391"/>
              <a:gd name="T4" fmla="*/ 72 w 285"/>
              <a:gd name="T5" fmla="*/ 257 h 2391"/>
              <a:gd name="T6" fmla="*/ 29 w 285"/>
              <a:gd name="T7" fmla="*/ 349 h 2391"/>
              <a:gd name="T8" fmla="*/ 9 w 285"/>
              <a:gd name="T9" fmla="*/ 378 h 2391"/>
              <a:gd name="T10" fmla="*/ 5 w 285"/>
              <a:gd name="T11" fmla="*/ 441 h 2391"/>
              <a:gd name="T12" fmla="*/ 53 w 285"/>
              <a:gd name="T13" fmla="*/ 1205 h 2391"/>
              <a:gd name="T14" fmla="*/ 116 w 285"/>
              <a:gd name="T15" fmla="*/ 1472 h 2391"/>
              <a:gd name="T16" fmla="*/ 145 w 285"/>
              <a:gd name="T17" fmla="*/ 1568 h 2391"/>
              <a:gd name="T18" fmla="*/ 179 w 285"/>
              <a:gd name="T19" fmla="*/ 1689 h 2391"/>
              <a:gd name="T20" fmla="*/ 203 w 285"/>
              <a:gd name="T21" fmla="*/ 1791 h 2391"/>
              <a:gd name="T22" fmla="*/ 251 w 285"/>
              <a:gd name="T23" fmla="*/ 1989 h 2391"/>
              <a:gd name="T24" fmla="*/ 266 w 285"/>
              <a:gd name="T25" fmla="*/ 2265 h 2391"/>
              <a:gd name="T26" fmla="*/ 285 w 285"/>
              <a:gd name="T27" fmla="*/ 2391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2391">
                <a:moveTo>
                  <a:pt x="237" y="0"/>
                </a:moveTo>
                <a:cubicBezTo>
                  <a:pt x="186" y="34"/>
                  <a:pt x="113" y="130"/>
                  <a:pt x="96" y="189"/>
                </a:cubicBezTo>
                <a:cubicBezTo>
                  <a:pt x="90" y="211"/>
                  <a:pt x="82" y="237"/>
                  <a:pt x="72" y="257"/>
                </a:cubicBezTo>
                <a:cubicBezTo>
                  <a:pt x="57" y="287"/>
                  <a:pt x="45" y="319"/>
                  <a:pt x="29" y="349"/>
                </a:cubicBezTo>
                <a:cubicBezTo>
                  <a:pt x="23" y="359"/>
                  <a:pt x="9" y="378"/>
                  <a:pt x="9" y="378"/>
                </a:cubicBezTo>
                <a:cubicBezTo>
                  <a:pt x="1" y="405"/>
                  <a:pt x="0" y="409"/>
                  <a:pt x="5" y="441"/>
                </a:cubicBezTo>
                <a:cubicBezTo>
                  <a:pt x="12" y="701"/>
                  <a:pt x="20" y="948"/>
                  <a:pt x="53" y="1205"/>
                </a:cubicBezTo>
                <a:cubicBezTo>
                  <a:pt x="64" y="1292"/>
                  <a:pt x="76" y="1393"/>
                  <a:pt x="116" y="1472"/>
                </a:cubicBezTo>
                <a:cubicBezTo>
                  <a:pt x="121" y="1506"/>
                  <a:pt x="129" y="1537"/>
                  <a:pt x="145" y="1568"/>
                </a:cubicBezTo>
                <a:cubicBezTo>
                  <a:pt x="150" y="1615"/>
                  <a:pt x="161" y="1646"/>
                  <a:pt x="179" y="1689"/>
                </a:cubicBezTo>
                <a:cubicBezTo>
                  <a:pt x="184" y="1725"/>
                  <a:pt x="194" y="1756"/>
                  <a:pt x="203" y="1791"/>
                </a:cubicBezTo>
                <a:cubicBezTo>
                  <a:pt x="210" y="1859"/>
                  <a:pt x="232" y="1924"/>
                  <a:pt x="251" y="1989"/>
                </a:cubicBezTo>
                <a:cubicBezTo>
                  <a:pt x="256" y="2081"/>
                  <a:pt x="259" y="2173"/>
                  <a:pt x="266" y="2265"/>
                </a:cubicBezTo>
                <a:cubicBezTo>
                  <a:pt x="269" y="2309"/>
                  <a:pt x="285" y="2345"/>
                  <a:pt x="285" y="2391"/>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14" name="Freeform 22"/>
          <p:cNvSpPr>
            <a:spLocks/>
          </p:cNvSpPr>
          <p:nvPr/>
        </p:nvSpPr>
        <p:spPr bwMode="auto">
          <a:xfrm>
            <a:off x="5032375" y="1136650"/>
            <a:ext cx="2306638" cy="3811588"/>
          </a:xfrm>
          <a:custGeom>
            <a:avLst/>
            <a:gdLst>
              <a:gd name="T0" fmla="*/ 1443 w 1453"/>
              <a:gd name="T1" fmla="*/ 0 h 2401"/>
              <a:gd name="T2" fmla="*/ 1215 w 1453"/>
              <a:gd name="T3" fmla="*/ 20 h 2401"/>
              <a:gd name="T4" fmla="*/ 1162 w 1453"/>
              <a:gd name="T5" fmla="*/ 34 h 2401"/>
              <a:gd name="T6" fmla="*/ 1056 w 1453"/>
              <a:gd name="T7" fmla="*/ 44 h 2401"/>
              <a:gd name="T8" fmla="*/ 906 w 1453"/>
              <a:gd name="T9" fmla="*/ 63 h 2401"/>
              <a:gd name="T10" fmla="*/ 649 w 1453"/>
              <a:gd name="T11" fmla="*/ 126 h 2401"/>
              <a:gd name="T12" fmla="*/ 552 w 1453"/>
              <a:gd name="T13" fmla="*/ 146 h 2401"/>
              <a:gd name="T14" fmla="*/ 499 w 1453"/>
              <a:gd name="T15" fmla="*/ 155 h 2401"/>
              <a:gd name="T16" fmla="*/ 363 w 1453"/>
              <a:gd name="T17" fmla="*/ 213 h 2401"/>
              <a:gd name="T18" fmla="*/ 271 w 1453"/>
              <a:gd name="T19" fmla="*/ 281 h 2401"/>
              <a:gd name="T20" fmla="*/ 228 w 1453"/>
              <a:gd name="T21" fmla="*/ 325 h 2401"/>
              <a:gd name="T22" fmla="*/ 184 w 1453"/>
              <a:gd name="T23" fmla="*/ 368 h 2401"/>
              <a:gd name="T24" fmla="*/ 150 w 1453"/>
              <a:gd name="T25" fmla="*/ 412 h 2401"/>
              <a:gd name="T26" fmla="*/ 92 w 1453"/>
              <a:gd name="T27" fmla="*/ 499 h 2401"/>
              <a:gd name="T28" fmla="*/ 73 w 1453"/>
              <a:gd name="T29" fmla="*/ 542 h 2401"/>
              <a:gd name="T30" fmla="*/ 49 w 1453"/>
              <a:gd name="T31" fmla="*/ 596 h 2401"/>
              <a:gd name="T32" fmla="*/ 29 w 1453"/>
              <a:gd name="T33" fmla="*/ 654 h 2401"/>
              <a:gd name="T34" fmla="*/ 59 w 1453"/>
              <a:gd name="T35" fmla="*/ 978 h 2401"/>
              <a:gd name="T36" fmla="*/ 136 w 1453"/>
              <a:gd name="T37" fmla="*/ 1177 h 2401"/>
              <a:gd name="T38" fmla="*/ 252 w 1453"/>
              <a:gd name="T39" fmla="*/ 1409 h 2401"/>
              <a:gd name="T40" fmla="*/ 388 w 1453"/>
              <a:gd name="T41" fmla="*/ 1617 h 2401"/>
              <a:gd name="T42" fmla="*/ 465 w 1453"/>
              <a:gd name="T43" fmla="*/ 1704 h 2401"/>
              <a:gd name="T44" fmla="*/ 668 w 1453"/>
              <a:gd name="T45" fmla="*/ 1932 h 2401"/>
              <a:gd name="T46" fmla="*/ 867 w 1453"/>
              <a:gd name="T47" fmla="*/ 2087 h 2401"/>
              <a:gd name="T48" fmla="*/ 935 w 1453"/>
              <a:gd name="T49" fmla="*/ 2125 h 2401"/>
              <a:gd name="T50" fmla="*/ 983 w 1453"/>
              <a:gd name="T51" fmla="*/ 2145 h 2401"/>
              <a:gd name="T52" fmla="*/ 1065 w 1453"/>
              <a:gd name="T53" fmla="*/ 2183 h 2401"/>
              <a:gd name="T54" fmla="*/ 1143 w 1453"/>
              <a:gd name="T55" fmla="*/ 2232 h 2401"/>
              <a:gd name="T56" fmla="*/ 1254 w 1453"/>
              <a:gd name="T57" fmla="*/ 2300 h 2401"/>
              <a:gd name="T58" fmla="*/ 1302 w 1453"/>
              <a:gd name="T59" fmla="*/ 2319 h 2401"/>
              <a:gd name="T60" fmla="*/ 1370 w 1453"/>
              <a:gd name="T61" fmla="*/ 2362 h 2401"/>
              <a:gd name="T62" fmla="*/ 1453 w 1453"/>
              <a:gd name="T63" fmla="*/ 2401 h 2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3" h="2401">
                <a:moveTo>
                  <a:pt x="1443" y="0"/>
                </a:moveTo>
                <a:cubicBezTo>
                  <a:pt x="1365" y="4"/>
                  <a:pt x="1292" y="13"/>
                  <a:pt x="1215" y="20"/>
                </a:cubicBezTo>
                <a:cubicBezTo>
                  <a:pt x="1197" y="25"/>
                  <a:pt x="1180" y="31"/>
                  <a:pt x="1162" y="34"/>
                </a:cubicBezTo>
                <a:cubicBezTo>
                  <a:pt x="1127" y="39"/>
                  <a:pt x="1056" y="44"/>
                  <a:pt x="1056" y="44"/>
                </a:cubicBezTo>
                <a:cubicBezTo>
                  <a:pt x="1003" y="56"/>
                  <a:pt x="961" y="59"/>
                  <a:pt x="906" y="63"/>
                </a:cubicBezTo>
                <a:cubicBezTo>
                  <a:pt x="820" y="76"/>
                  <a:pt x="731" y="99"/>
                  <a:pt x="649" y="126"/>
                </a:cubicBezTo>
                <a:cubicBezTo>
                  <a:pt x="617" y="136"/>
                  <a:pt x="585" y="140"/>
                  <a:pt x="552" y="146"/>
                </a:cubicBezTo>
                <a:cubicBezTo>
                  <a:pt x="534" y="149"/>
                  <a:pt x="499" y="155"/>
                  <a:pt x="499" y="155"/>
                </a:cubicBezTo>
                <a:cubicBezTo>
                  <a:pt x="454" y="175"/>
                  <a:pt x="409" y="197"/>
                  <a:pt x="363" y="213"/>
                </a:cubicBezTo>
                <a:cubicBezTo>
                  <a:pt x="336" y="242"/>
                  <a:pt x="296" y="250"/>
                  <a:pt x="271" y="281"/>
                </a:cubicBezTo>
                <a:cubicBezTo>
                  <a:pt x="257" y="299"/>
                  <a:pt x="249" y="317"/>
                  <a:pt x="228" y="325"/>
                </a:cubicBezTo>
                <a:cubicBezTo>
                  <a:pt x="221" y="344"/>
                  <a:pt x="184" y="368"/>
                  <a:pt x="184" y="368"/>
                </a:cubicBezTo>
                <a:cubicBezTo>
                  <a:pt x="179" y="386"/>
                  <a:pt x="150" y="412"/>
                  <a:pt x="150" y="412"/>
                </a:cubicBezTo>
                <a:cubicBezTo>
                  <a:pt x="140" y="448"/>
                  <a:pt x="114" y="471"/>
                  <a:pt x="92" y="499"/>
                </a:cubicBezTo>
                <a:cubicBezTo>
                  <a:pt x="87" y="516"/>
                  <a:pt x="83" y="528"/>
                  <a:pt x="73" y="542"/>
                </a:cubicBezTo>
                <a:cubicBezTo>
                  <a:pt x="67" y="561"/>
                  <a:pt x="54" y="577"/>
                  <a:pt x="49" y="596"/>
                </a:cubicBezTo>
                <a:cubicBezTo>
                  <a:pt x="37" y="641"/>
                  <a:pt x="45" y="622"/>
                  <a:pt x="29" y="654"/>
                </a:cubicBezTo>
                <a:cubicBezTo>
                  <a:pt x="18" y="759"/>
                  <a:pt x="0" y="884"/>
                  <a:pt x="59" y="978"/>
                </a:cubicBezTo>
                <a:cubicBezTo>
                  <a:pt x="67" y="1048"/>
                  <a:pt x="98" y="1118"/>
                  <a:pt x="136" y="1177"/>
                </a:cubicBezTo>
                <a:cubicBezTo>
                  <a:pt x="158" y="1261"/>
                  <a:pt x="207" y="1336"/>
                  <a:pt x="252" y="1409"/>
                </a:cubicBezTo>
                <a:cubicBezTo>
                  <a:pt x="296" y="1480"/>
                  <a:pt x="337" y="1550"/>
                  <a:pt x="388" y="1617"/>
                </a:cubicBezTo>
                <a:cubicBezTo>
                  <a:pt x="411" y="1648"/>
                  <a:pt x="441" y="1674"/>
                  <a:pt x="465" y="1704"/>
                </a:cubicBezTo>
                <a:cubicBezTo>
                  <a:pt x="527" y="1781"/>
                  <a:pt x="586" y="1875"/>
                  <a:pt x="668" y="1932"/>
                </a:cubicBezTo>
                <a:cubicBezTo>
                  <a:pt x="718" y="2004"/>
                  <a:pt x="796" y="2041"/>
                  <a:pt x="867" y="2087"/>
                </a:cubicBezTo>
                <a:cubicBezTo>
                  <a:pt x="930" y="2128"/>
                  <a:pt x="886" y="2115"/>
                  <a:pt x="935" y="2125"/>
                </a:cubicBezTo>
                <a:cubicBezTo>
                  <a:pt x="1020" y="2178"/>
                  <a:pt x="903" y="2109"/>
                  <a:pt x="983" y="2145"/>
                </a:cubicBezTo>
                <a:cubicBezTo>
                  <a:pt x="1016" y="2160"/>
                  <a:pt x="1029" y="2173"/>
                  <a:pt x="1065" y="2183"/>
                </a:cubicBezTo>
                <a:cubicBezTo>
                  <a:pt x="1090" y="2203"/>
                  <a:pt x="1118" y="2214"/>
                  <a:pt x="1143" y="2232"/>
                </a:cubicBezTo>
                <a:cubicBezTo>
                  <a:pt x="1181" y="2259"/>
                  <a:pt x="1209" y="2288"/>
                  <a:pt x="1254" y="2300"/>
                </a:cubicBezTo>
                <a:cubicBezTo>
                  <a:pt x="1319" y="2348"/>
                  <a:pt x="1217" y="2277"/>
                  <a:pt x="1302" y="2319"/>
                </a:cubicBezTo>
                <a:cubicBezTo>
                  <a:pt x="1328" y="2332"/>
                  <a:pt x="1341" y="2354"/>
                  <a:pt x="1370" y="2362"/>
                </a:cubicBezTo>
                <a:cubicBezTo>
                  <a:pt x="1395" y="2379"/>
                  <a:pt x="1421" y="2401"/>
                  <a:pt x="1453" y="2401"/>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15" name="Freeform 23"/>
          <p:cNvSpPr>
            <a:spLocks/>
          </p:cNvSpPr>
          <p:nvPr/>
        </p:nvSpPr>
        <p:spPr bwMode="auto">
          <a:xfrm>
            <a:off x="2989263" y="1068388"/>
            <a:ext cx="4341812" cy="3941762"/>
          </a:xfrm>
          <a:custGeom>
            <a:avLst/>
            <a:gdLst>
              <a:gd name="T0" fmla="*/ 2720 w 2735"/>
              <a:gd name="T1" fmla="*/ 0 h 2483"/>
              <a:gd name="T2" fmla="*/ 1723 w 2735"/>
              <a:gd name="T3" fmla="*/ 24 h 2483"/>
              <a:gd name="T4" fmla="*/ 1157 w 2735"/>
              <a:gd name="T5" fmla="*/ 48 h 2483"/>
              <a:gd name="T6" fmla="*/ 992 w 2735"/>
              <a:gd name="T7" fmla="*/ 63 h 2483"/>
              <a:gd name="T8" fmla="*/ 784 w 2735"/>
              <a:gd name="T9" fmla="*/ 87 h 2483"/>
              <a:gd name="T10" fmla="*/ 634 w 2735"/>
              <a:gd name="T11" fmla="*/ 111 h 2483"/>
              <a:gd name="T12" fmla="*/ 595 w 2735"/>
              <a:gd name="T13" fmla="*/ 116 h 2483"/>
              <a:gd name="T14" fmla="*/ 498 w 2735"/>
              <a:gd name="T15" fmla="*/ 140 h 2483"/>
              <a:gd name="T16" fmla="*/ 310 w 2735"/>
              <a:gd name="T17" fmla="*/ 184 h 2483"/>
              <a:gd name="T18" fmla="*/ 155 w 2735"/>
              <a:gd name="T19" fmla="*/ 237 h 2483"/>
              <a:gd name="T20" fmla="*/ 87 w 2735"/>
              <a:gd name="T21" fmla="*/ 314 h 2483"/>
              <a:gd name="T22" fmla="*/ 58 w 2735"/>
              <a:gd name="T23" fmla="*/ 377 h 2483"/>
              <a:gd name="T24" fmla="*/ 39 w 2735"/>
              <a:gd name="T25" fmla="*/ 406 h 2483"/>
              <a:gd name="T26" fmla="*/ 0 w 2735"/>
              <a:gd name="T27" fmla="*/ 523 h 2483"/>
              <a:gd name="T28" fmla="*/ 39 w 2735"/>
              <a:gd name="T29" fmla="*/ 1055 h 2483"/>
              <a:gd name="T30" fmla="*/ 53 w 2735"/>
              <a:gd name="T31" fmla="*/ 1297 h 2483"/>
              <a:gd name="T32" fmla="*/ 39 w 2735"/>
              <a:gd name="T33" fmla="*/ 1708 h 2483"/>
              <a:gd name="T34" fmla="*/ 48 w 2735"/>
              <a:gd name="T35" fmla="*/ 1791 h 2483"/>
              <a:gd name="T36" fmla="*/ 68 w 2735"/>
              <a:gd name="T37" fmla="*/ 1805 h 2483"/>
              <a:gd name="T38" fmla="*/ 77 w 2735"/>
              <a:gd name="T39" fmla="*/ 1829 h 2483"/>
              <a:gd name="T40" fmla="*/ 121 w 2735"/>
              <a:gd name="T41" fmla="*/ 1888 h 2483"/>
              <a:gd name="T42" fmla="*/ 140 w 2735"/>
              <a:gd name="T43" fmla="*/ 1917 h 2483"/>
              <a:gd name="T44" fmla="*/ 223 w 2735"/>
              <a:gd name="T45" fmla="*/ 1989 h 2483"/>
              <a:gd name="T46" fmla="*/ 295 w 2735"/>
              <a:gd name="T47" fmla="*/ 2067 h 2483"/>
              <a:gd name="T48" fmla="*/ 324 w 2735"/>
              <a:gd name="T49" fmla="*/ 2081 h 2483"/>
              <a:gd name="T50" fmla="*/ 445 w 2735"/>
              <a:gd name="T51" fmla="*/ 2134 h 2483"/>
              <a:gd name="T52" fmla="*/ 886 w 2735"/>
              <a:gd name="T53" fmla="*/ 2217 h 2483"/>
              <a:gd name="T54" fmla="*/ 1341 w 2735"/>
              <a:gd name="T55" fmla="*/ 2260 h 2483"/>
              <a:gd name="T56" fmla="*/ 1549 w 2735"/>
              <a:gd name="T57" fmla="*/ 2280 h 2483"/>
              <a:gd name="T58" fmla="*/ 1655 w 2735"/>
              <a:gd name="T59" fmla="*/ 2318 h 2483"/>
              <a:gd name="T60" fmla="*/ 1704 w 2735"/>
              <a:gd name="T61" fmla="*/ 2328 h 2483"/>
              <a:gd name="T62" fmla="*/ 1830 w 2735"/>
              <a:gd name="T63" fmla="*/ 2362 h 2483"/>
              <a:gd name="T64" fmla="*/ 1912 w 2735"/>
              <a:gd name="T65" fmla="*/ 2381 h 2483"/>
              <a:gd name="T66" fmla="*/ 1980 w 2735"/>
              <a:gd name="T67" fmla="*/ 2405 h 2483"/>
              <a:gd name="T68" fmla="*/ 2231 w 2735"/>
              <a:gd name="T69" fmla="*/ 2430 h 2483"/>
              <a:gd name="T70" fmla="*/ 2478 w 2735"/>
              <a:gd name="T71" fmla="*/ 2468 h 2483"/>
              <a:gd name="T72" fmla="*/ 2735 w 2735"/>
              <a:gd name="T73" fmla="*/ 2483 h 2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35" h="2483">
                <a:moveTo>
                  <a:pt x="2720" y="0"/>
                </a:moveTo>
                <a:cubicBezTo>
                  <a:pt x="2382" y="5"/>
                  <a:pt x="2067" y="19"/>
                  <a:pt x="1723" y="24"/>
                </a:cubicBezTo>
                <a:cubicBezTo>
                  <a:pt x="1529" y="33"/>
                  <a:pt x="1361" y="45"/>
                  <a:pt x="1157" y="48"/>
                </a:cubicBezTo>
                <a:cubicBezTo>
                  <a:pt x="1100" y="53"/>
                  <a:pt x="1049" y="60"/>
                  <a:pt x="992" y="63"/>
                </a:cubicBezTo>
                <a:cubicBezTo>
                  <a:pt x="921" y="72"/>
                  <a:pt x="856" y="83"/>
                  <a:pt x="784" y="87"/>
                </a:cubicBezTo>
                <a:cubicBezTo>
                  <a:pt x="712" y="108"/>
                  <a:pt x="763" y="95"/>
                  <a:pt x="634" y="111"/>
                </a:cubicBezTo>
                <a:cubicBezTo>
                  <a:pt x="621" y="113"/>
                  <a:pt x="595" y="116"/>
                  <a:pt x="595" y="116"/>
                </a:cubicBezTo>
                <a:cubicBezTo>
                  <a:pt x="564" y="127"/>
                  <a:pt x="530" y="132"/>
                  <a:pt x="498" y="140"/>
                </a:cubicBezTo>
                <a:cubicBezTo>
                  <a:pt x="436" y="156"/>
                  <a:pt x="373" y="173"/>
                  <a:pt x="310" y="184"/>
                </a:cubicBezTo>
                <a:cubicBezTo>
                  <a:pt x="264" y="212"/>
                  <a:pt x="203" y="212"/>
                  <a:pt x="155" y="237"/>
                </a:cubicBezTo>
                <a:cubicBezTo>
                  <a:pt x="134" y="268"/>
                  <a:pt x="120" y="294"/>
                  <a:pt x="87" y="314"/>
                </a:cubicBezTo>
                <a:cubicBezTo>
                  <a:pt x="71" y="335"/>
                  <a:pt x="70" y="355"/>
                  <a:pt x="58" y="377"/>
                </a:cubicBezTo>
                <a:cubicBezTo>
                  <a:pt x="52" y="387"/>
                  <a:pt x="39" y="406"/>
                  <a:pt x="39" y="406"/>
                </a:cubicBezTo>
                <a:cubicBezTo>
                  <a:pt x="32" y="444"/>
                  <a:pt x="22" y="490"/>
                  <a:pt x="0" y="523"/>
                </a:cubicBezTo>
                <a:cubicBezTo>
                  <a:pt x="13" y="698"/>
                  <a:pt x="9" y="881"/>
                  <a:pt x="39" y="1055"/>
                </a:cubicBezTo>
                <a:cubicBezTo>
                  <a:pt x="41" y="1138"/>
                  <a:pt x="36" y="1217"/>
                  <a:pt x="53" y="1297"/>
                </a:cubicBezTo>
                <a:cubicBezTo>
                  <a:pt x="59" y="1436"/>
                  <a:pt x="47" y="1570"/>
                  <a:pt x="39" y="1708"/>
                </a:cubicBezTo>
                <a:cubicBezTo>
                  <a:pt x="42" y="1736"/>
                  <a:pt x="40" y="1764"/>
                  <a:pt x="48" y="1791"/>
                </a:cubicBezTo>
                <a:cubicBezTo>
                  <a:pt x="50" y="1799"/>
                  <a:pt x="63" y="1799"/>
                  <a:pt x="68" y="1805"/>
                </a:cubicBezTo>
                <a:cubicBezTo>
                  <a:pt x="73" y="1812"/>
                  <a:pt x="73" y="1821"/>
                  <a:pt x="77" y="1829"/>
                </a:cubicBezTo>
                <a:cubicBezTo>
                  <a:pt x="89" y="1853"/>
                  <a:pt x="104" y="1869"/>
                  <a:pt x="121" y="1888"/>
                </a:cubicBezTo>
                <a:cubicBezTo>
                  <a:pt x="129" y="1897"/>
                  <a:pt x="132" y="1909"/>
                  <a:pt x="140" y="1917"/>
                </a:cubicBezTo>
                <a:cubicBezTo>
                  <a:pt x="165" y="1942"/>
                  <a:pt x="197" y="1963"/>
                  <a:pt x="223" y="1989"/>
                </a:cubicBezTo>
                <a:cubicBezTo>
                  <a:pt x="244" y="2010"/>
                  <a:pt x="271" y="2048"/>
                  <a:pt x="295" y="2067"/>
                </a:cubicBezTo>
                <a:cubicBezTo>
                  <a:pt x="303" y="2074"/>
                  <a:pt x="315" y="2076"/>
                  <a:pt x="324" y="2081"/>
                </a:cubicBezTo>
                <a:cubicBezTo>
                  <a:pt x="364" y="2105"/>
                  <a:pt x="398" y="2127"/>
                  <a:pt x="445" y="2134"/>
                </a:cubicBezTo>
                <a:cubicBezTo>
                  <a:pt x="579" y="2193"/>
                  <a:pt x="743" y="2199"/>
                  <a:pt x="886" y="2217"/>
                </a:cubicBezTo>
                <a:cubicBezTo>
                  <a:pt x="1033" y="2256"/>
                  <a:pt x="1190" y="2256"/>
                  <a:pt x="1341" y="2260"/>
                </a:cubicBezTo>
                <a:cubicBezTo>
                  <a:pt x="1410" y="2264"/>
                  <a:pt x="1481" y="2267"/>
                  <a:pt x="1549" y="2280"/>
                </a:cubicBezTo>
                <a:cubicBezTo>
                  <a:pt x="1583" y="2286"/>
                  <a:pt x="1623" y="2306"/>
                  <a:pt x="1655" y="2318"/>
                </a:cubicBezTo>
                <a:cubicBezTo>
                  <a:pt x="1670" y="2324"/>
                  <a:pt x="1688" y="2324"/>
                  <a:pt x="1704" y="2328"/>
                </a:cubicBezTo>
                <a:cubicBezTo>
                  <a:pt x="1747" y="2338"/>
                  <a:pt x="1784" y="2356"/>
                  <a:pt x="1830" y="2362"/>
                </a:cubicBezTo>
                <a:cubicBezTo>
                  <a:pt x="1857" y="2369"/>
                  <a:pt x="1885" y="2373"/>
                  <a:pt x="1912" y="2381"/>
                </a:cubicBezTo>
                <a:cubicBezTo>
                  <a:pt x="1936" y="2388"/>
                  <a:pt x="1954" y="2401"/>
                  <a:pt x="1980" y="2405"/>
                </a:cubicBezTo>
                <a:cubicBezTo>
                  <a:pt x="2062" y="2417"/>
                  <a:pt x="2148" y="2425"/>
                  <a:pt x="2231" y="2430"/>
                </a:cubicBezTo>
                <a:cubicBezTo>
                  <a:pt x="2312" y="2461"/>
                  <a:pt x="2391" y="2465"/>
                  <a:pt x="2478" y="2468"/>
                </a:cubicBezTo>
                <a:cubicBezTo>
                  <a:pt x="2562" y="2482"/>
                  <a:pt x="2650" y="2483"/>
                  <a:pt x="2735" y="2483"/>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nvGrpSpPr>
          <p:cNvPr id="878616" name="Group 24"/>
          <p:cNvGrpSpPr>
            <a:grpSpLocks/>
          </p:cNvGrpSpPr>
          <p:nvPr/>
        </p:nvGrpSpPr>
        <p:grpSpPr bwMode="auto">
          <a:xfrm>
            <a:off x="3233738" y="1882775"/>
            <a:ext cx="139700" cy="522288"/>
            <a:chOff x="2294" y="1078"/>
            <a:chExt cx="88" cy="499"/>
          </a:xfrm>
          <a:solidFill>
            <a:schemeClr val="accent6"/>
          </a:solidFill>
        </p:grpSpPr>
        <p:sp>
          <p:nvSpPr>
            <p:cNvPr id="878617" name="Rectangle 25"/>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18" name="Line 26"/>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78619" name="Line 27"/>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
        <p:nvSpPr>
          <p:cNvPr id="878620" name="Freeform 28"/>
          <p:cNvSpPr>
            <a:spLocks/>
          </p:cNvSpPr>
          <p:nvPr/>
        </p:nvSpPr>
        <p:spPr bwMode="auto">
          <a:xfrm>
            <a:off x="3289300" y="1106488"/>
            <a:ext cx="4002088" cy="3841750"/>
          </a:xfrm>
          <a:custGeom>
            <a:avLst/>
            <a:gdLst>
              <a:gd name="T0" fmla="*/ 2521 w 2521"/>
              <a:gd name="T1" fmla="*/ 0 h 2420"/>
              <a:gd name="T2" fmla="*/ 1921 w 2521"/>
              <a:gd name="T3" fmla="*/ 63 h 2420"/>
              <a:gd name="T4" fmla="*/ 1413 w 2521"/>
              <a:gd name="T5" fmla="*/ 102 h 2420"/>
              <a:gd name="T6" fmla="*/ 856 w 2521"/>
              <a:gd name="T7" fmla="*/ 121 h 2420"/>
              <a:gd name="T8" fmla="*/ 590 w 2521"/>
              <a:gd name="T9" fmla="*/ 155 h 2420"/>
              <a:gd name="T10" fmla="*/ 309 w 2521"/>
              <a:gd name="T11" fmla="*/ 169 h 2420"/>
              <a:gd name="T12" fmla="*/ 96 w 2521"/>
              <a:gd name="T13" fmla="*/ 247 h 2420"/>
              <a:gd name="T14" fmla="*/ 87 w 2521"/>
              <a:gd name="T15" fmla="*/ 261 h 2420"/>
              <a:gd name="T16" fmla="*/ 72 w 2521"/>
              <a:gd name="T17" fmla="*/ 271 h 2420"/>
              <a:gd name="T18" fmla="*/ 63 w 2521"/>
              <a:gd name="T19" fmla="*/ 300 h 2420"/>
              <a:gd name="T20" fmla="*/ 43 w 2521"/>
              <a:gd name="T21" fmla="*/ 329 h 2420"/>
              <a:gd name="T22" fmla="*/ 29 w 2521"/>
              <a:gd name="T23" fmla="*/ 363 h 2420"/>
              <a:gd name="T24" fmla="*/ 9 w 2521"/>
              <a:gd name="T25" fmla="*/ 392 h 2420"/>
              <a:gd name="T26" fmla="*/ 14 w 2521"/>
              <a:gd name="T27" fmla="*/ 513 h 2420"/>
              <a:gd name="T28" fmla="*/ 19 w 2521"/>
              <a:gd name="T29" fmla="*/ 1418 h 2420"/>
              <a:gd name="T30" fmla="*/ 34 w 2521"/>
              <a:gd name="T31" fmla="*/ 1655 h 2420"/>
              <a:gd name="T32" fmla="*/ 63 w 2521"/>
              <a:gd name="T33" fmla="*/ 1762 h 2420"/>
              <a:gd name="T34" fmla="*/ 184 w 2521"/>
              <a:gd name="T35" fmla="*/ 1936 h 2420"/>
              <a:gd name="T36" fmla="*/ 242 w 2521"/>
              <a:gd name="T37" fmla="*/ 1980 h 2420"/>
              <a:gd name="T38" fmla="*/ 571 w 2521"/>
              <a:gd name="T39" fmla="*/ 2018 h 2420"/>
              <a:gd name="T40" fmla="*/ 731 w 2521"/>
              <a:gd name="T41" fmla="*/ 2047 h 2420"/>
              <a:gd name="T42" fmla="*/ 823 w 2521"/>
              <a:gd name="T43" fmla="*/ 2067 h 2420"/>
              <a:gd name="T44" fmla="*/ 1035 w 2521"/>
              <a:gd name="T45" fmla="*/ 2106 h 2420"/>
              <a:gd name="T46" fmla="*/ 1278 w 2521"/>
              <a:gd name="T47" fmla="*/ 2139 h 2420"/>
              <a:gd name="T48" fmla="*/ 1563 w 2521"/>
              <a:gd name="T49" fmla="*/ 2183 h 2420"/>
              <a:gd name="T50" fmla="*/ 1829 w 2521"/>
              <a:gd name="T51" fmla="*/ 2222 h 2420"/>
              <a:gd name="T52" fmla="*/ 1926 w 2521"/>
              <a:gd name="T53" fmla="*/ 2241 h 2420"/>
              <a:gd name="T54" fmla="*/ 2071 w 2521"/>
              <a:gd name="T55" fmla="*/ 2294 h 2420"/>
              <a:gd name="T56" fmla="*/ 2192 w 2521"/>
              <a:gd name="T57" fmla="*/ 2328 h 2420"/>
              <a:gd name="T58" fmla="*/ 2241 w 2521"/>
              <a:gd name="T59" fmla="*/ 2348 h 2420"/>
              <a:gd name="T60" fmla="*/ 2333 w 2521"/>
              <a:gd name="T61" fmla="*/ 2381 h 2420"/>
              <a:gd name="T62" fmla="*/ 2367 w 2521"/>
              <a:gd name="T63" fmla="*/ 2401 h 2420"/>
              <a:gd name="T64" fmla="*/ 2444 w 2521"/>
              <a:gd name="T65" fmla="*/ 24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21" h="2420">
                <a:moveTo>
                  <a:pt x="2521" y="0"/>
                </a:moveTo>
                <a:cubicBezTo>
                  <a:pt x="2321" y="23"/>
                  <a:pt x="2123" y="56"/>
                  <a:pt x="1921" y="63"/>
                </a:cubicBezTo>
                <a:cubicBezTo>
                  <a:pt x="1748" y="90"/>
                  <a:pt x="1590" y="98"/>
                  <a:pt x="1413" y="102"/>
                </a:cubicBezTo>
                <a:cubicBezTo>
                  <a:pt x="1228" y="114"/>
                  <a:pt x="856" y="121"/>
                  <a:pt x="856" y="121"/>
                </a:cubicBezTo>
                <a:cubicBezTo>
                  <a:pt x="765" y="133"/>
                  <a:pt x="684" y="151"/>
                  <a:pt x="590" y="155"/>
                </a:cubicBezTo>
                <a:cubicBezTo>
                  <a:pt x="498" y="169"/>
                  <a:pt x="402" y="166"/>
                  <a:pt x="309" y="169"/>
                </a:cubicBezTo>
                <a:cubicBezTo>
                  <a:pt x="232" y="179"/>
                  <a:pt x="160" y="204"/>
                  <a:pt x="96" y="247"/>
                </a:cubicBezTo>
                <a:cubicBezTo>
                  <a:pt x="93" y="252"/>
                  <a:pt x="91" y="257"/>
                  <a:pt x="87" y="261"/>
                </a:cubicBezTo>
                <a:cubicBezTo>
                  <a:pt x="83" y="265"/>
                  <a:pt x="76" y="266"/>
                  <a:pt x="72" y="271"/>
                </a:cubicBezTo>
                <a:cubicBezTo>
                  <a:pt x="68" y="276"/>
                  <a:pt x="66" y="294"/>
                  <a:pt x="63" y="300"/>
                </a:cubicBezTo>
                <a:cubicBezTo>
                  <a:pt x="57" y="310"/>
                  <a:pt x="43" y="329"/>
                  <a:pt x="43" y="329"/>
                </a:cubicBezTo>
                <a:cubicBezTo>
                  <a:pt x="39" y="342"/>
                  <a:pt x="36" y="351"/>
                  <a:pt x="29" y="363"/>
                </a:cubicBezTo>
                <a:cubicBezTo>
                  <a:pt x="23" y="373"/>
                  <a:pt x="9" y="392"/>
                  <a:pt x="9" y="392"/>
                </a:cubicBezTo>
                <a:cubicBezTo>
                  <a:pt x="6" y="432"/>
                  <a:pt x="0" y="474"/>
                  <a:pt x="14" y="513"/>
                </a:cubicBezTo>
                <a:cubicBezTo>
                  <a:pt x="33" y="812"/>
                  <a:pt x="13" y="1118"/>
                  <a:pt x="19" y="1418"/>
                </a:cubicBezTo>
                <a:cubicBezTo>
                  <a:pt x="20" y="1491"/>
                  <a:pt x="16" y="1586"/>
                  <a:pt x="34" y="1655"/>
                </a:cubicBezTo>
                <a:cubicBezTo>
                  <a:pt x="38" y="1695"/>
                  <a:pt x="48" y="1725"/>
                  <a:pt x="63" y="1762"/>
                </a:cubicBezTo>
                <a:cubicBezTo>
                  <a:pt x="75" y="1834"/>
                  <a:pt x="125" y="1896"/>
                  <a:pt x="184" y="1936"/>
                </a:cubicBezTo>
                <a:cubicBezTo>
                  <a:pt x="204" y="1950"/>
                  <a:pt x="218" y="1976"/>
                  <a:pt x="242" y="1980"/>
                </a:cubicBezTo>
                <a:cubicBezTo>
                  <a:pt x="350" y="1999"/>
                  <a:pt x="461" y="2010"/>
                  <a:pt x="571" y="2018"/>
                </a:cubicBezTo>
                <a:cubicBezTo>
                  <a:pt x="625" y="2034"/>
                  <a:pt x="675" y="2043"/>
                  <a:pt x="731" y="2047"/>
                </a:cubicBezTo>
                <a:cubicBezTo>
                  <a:pt x="762" y="2053"/>
                  <a:pt x="792" y="2062"/>
                  <a:pt x="823" y="2067"/>
                </a:cubicBezTo>
                <a:cubicBezTo>
                  <a:pt x="864" y="2097"/>
                  <a:pt x="990" y="2104"/>
                  <a:pt x="1035" y="2106"/>
                </a:cubicBezTo>
                <a:cubicBezTo>
                  <a:pt x="1115" y="2131"/>
                  <a:pt x="1194" y="2136"/>
                  <a:pt x="1278" y="2139"/>
                </a:cubicBezTo>
                <a:cubicBezTo>
                  <a:pt x="1364" y="2183"/>
                  <a:pt x="1469" y="2179"/>
                  <a:pt x="1563" y="2183"/>
                </a:cubicBezTo>
                <a:cubicBezTo>
                  <a:pt x="1629" y="2206"/>
                  <a:pt x="1760" y="2218"/>
                  <a:pt x="1829" y="2222"/>
                </a:cubicBezTo>
                <a:cubicBezTo>
                  <a:pt x="1861" y="2230"/>
                  <a:pt x="1894" y="2232"/>
                  <a:pt x="1926" y="2241"/>
                </a:cubicBezTo>
                <a:cubicBezTo>
                  <a:pt x="1975" y="2255"/>
                  <a:pt x="2024" y="2275"/>
                  <a:pt x="2071" y="2294"/>
                </a:cubicBezTo>
                <a:cubicBezTo>
                  <a:pt x="2109" y="2309"/>
                  <a:pt x="2154" y="2312"/>
                  <a:pt x="2192" y="2328"/>
                </a:cubicBezTo>
                <a:cubicBezTo>
                  <a:pt x="2248" y="2351"/>
                  <a:pt x="2197" y="2337"/>
                  <a:pt x="2241" y="2348"/>
                </a:cubicBezTo>
                <a:cubicBezTo>
                  <a:pt x="2267" y="2365"/>
                  <a:pt x="2303" y="2373"/>
                  <a:pt x="2333" y="2381"/>
                </a:cubicBezTo>
                <a:cubicBezTo>
                  <a:pt x="2347" y="2385"/>
                  <a:pt x="2355" y="2395"/>
                  <a:pt x="2367" y="2401"/>
                </a:cubicBezTo>
                <a:cubicBezTo>
                  <a:pt x="2388" y="2412"/>
                  <a:pt x="2420" y="2420"/>
                  <a:pt x="2444" y="2420"/>
                </a:cubicBezTo>
              </a:path>
            </a:pathLst>
          </a:custGeom>
          <a:noFill/>
          <a:ln w="28575" cap="flat" cmpd="sng">
            <a:solidFill>
              <a:srgbClr val="CC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Tree>
    <p:extLst>
      <p:ext uri="{BB962C8B-B14F-4D97-AF65-F5344CB8AC3E}">
        <p14:creationId xmlns:p14="http://schemas.microsoft.com/office/powerpoint/2010/main" val="2931551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78607"/>
                                        </p:tgtEl>
                                        <p:attrNameLst>
                                          <p:attrName>style.visibility</p:attrName>
                                        </p:attrNameLst>
                                      </p:cBhvr>
                                      <p:to>
                                        <p:strVal val="visible"/>
                                      </p:to>
                                    </p:set>
                                    <p:animEffect transition="in" filter="dissolve">
                                      <p:cBhvr>
                                        <p:cTn id="7" dur="500"/>
                                        <p:tgtEl>
                                          <p:spTgt spid="878607"/>
                                        </p:tgtEl>
                                      </p:cBhvr>
                                    </p:animEffect>
                                  </p:childTnLst>
                                </p:cTn>
                              </p:par>
                              <p:par>
                                <p:cTn id="8" presetID="9" presetClass="entr" presetSubtype="0" fill="hold" nodeType="withEffect">
                                  <p:stCondLst>
                                    <p:cond delay="0"/>
                                  </p:stCondLst>
                                  <p:childTnLst>
                                    <p:set>
                                      <p:cBhvr>
                                        <p:cTn id="9" dur="1" fill="hold">
                                          <p:stCondLst>
                                            <p:cond delay="0"/>
                                          </p:stCondLst>
                                        </p:cTn>
                                        <p:tgtEl>
                                          <p:spTgt spid="878616"/>
                                        </p:tgtEl>
                                        <p:attrNameLst>
                                          <p:attrName>style.visibility</p:attrName>
                                        </p:attrNameLst>
                                      </p:cBhvr>
                                      <p:to>
                                        <p:strVal val="visible"/>
                                      </p:to>
                                    </p:set>
                                    <p:animEffect transition="in" filter="dissolve">
                                      <p:cBhvr>
                                        <p:cTn id="10" dur="500"/>
                                        <p:tgtEl>
                                          <p:spTgt spid="8786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78611"/>
                                        </p:tgtEl>
                                        <p:attrNameLst>
                                          <p:attrName>style.visibility</p:attrName>
                                        </p:attrNameLst>
                                      </p:cBhvr>
                                      <p:to>
                                        <p:strVal val="visible"/>
                                      </p:to>
                                    </p:set>
                                    <p:animEffect transition="in" filter="dissolve">
                                      <p:cBhvr>
                                        <p:cTn id="15" dur="500"/>
                                        <p:tgtEl>
                                          <p:spTgt spid="8786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78612"/>
                                        </p:tgtEl>
                                        <p:attrNameLst>
                                          <p:attrName>style.visibility</p:attrName>
                                        </p:attrNameLst>
                                      </p:cBhvr>
                                      <p:to>
                                        <p:strVal val="visible"/>
                                      </p:to>
                                    </p:set>
                                    <p:animEffect transition="in" filter="dissolve">
                                      <p:cBhvr>
                                        <p:cTn id="18" dur="500"/>
                                        <p:tgtEl>
                                          <p:spTgt spid="87861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78613"/>
                                        </p:tgtEl>
                                        <p:attrNameLst>
                                          <p:attrName>style.visibility</p:attrName>
                                        </p:attrNameLst>
                                      </p:cBhvr>
                                      <p:to>
                                        <p:strVal val="visible"/>
                                      </p:to>
                                    </p:set>
                                    <p:animEffect transition="in" filter="dissolve">
                                      <p:cBhvr>
                                        <p:cTn id="21" dur="500"/>
                                        <p:tgtEl>
                                          <p:spTgt spid="8786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78614"/>
                                        </p:tgtEl>
                                        <p:attrNameLst>
                                          <p:attrName>style.visibility</p:attrName>
                                        </p:attrNameLst>
                                      </p:cBhvr>
                                      <p:to>
                                        <p:strVal val="visible"/>
                                      </p:to>
                                    </p:set>
                                    <p:animEffect transition="in" filter="dissolve">
                                      <p:cBhvr>
                                        <p:cTn id="24" dur="500"/>
                                        <p:tgtEl>
                                          <p:spTgt spid="87861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78615"/>
                                        </p:tgtEl>
                                        <p:attrNameLst>
                                          <p:attrName>style.visibility</p:attrName>
                                        </p:attrNameLst>
                                      </p:cBhvr>
                                      <p:to>
                                        <p:strVal val="visible"/>
                                      </p:to>
                                    </p:set>
                                    <p:animEffect transition="in" filter="dissolve">
                                      <p:cBhvr>
                                        <p:cTn id="27" dur="500"/>
                                        <p:tgtEl>
                                          <p:spTgt spid="87861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78620"/>
                                        </p:tgtEl>
                                        <p:attrNameLst>
                                          <p:attrName>style.visibility</p:attrName>
                                        </p:attrNameLst>
                                      </p:cBhvr>
                                      <p:to>
                                        <p:strVal val="visible"/>
                                      </p:to>
                                    </p:set>
                                    <p:animEffect transition="in" filter="dissolve">
                                      <p:cBhvr>
                                        <p:cTn id="30" dur="500"/>
                                        <p:tgtEl>
                                          <p:spTgt spid="87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611" grpId="0" animBg="1"/>
      <p:bldP spid="878612" grpId="0" animBg="1"/>
      <p:bldP spid="878613" grpId="0" animBg="1"/>
      <p:bldP spid="878614" grpId="0" animBg="1"/>
      <p:bldP spid="878615" grpId="0" animBg="1"/>
      <p:bldP spid="8786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t>Interleaving!</a:t>
            </a:r>
          </a:p>
        </p:txBody>
      </p:sp>
      <p:sp>
        <p:nvSpPr>
          <p:cNvPr id="769057" name="Rectangle 33"/>
          <p:cNvSpPr>
            <a:spLocks noGrp="1" noChangeArrowheads="1"/>
          </p:cNvSpPr>
          <p:nvPr>
            <p:ph idx="1"/>
          </p:nvPr>
        </p:nvSpPr>
        <p:spPr>
          <a:xfrm>
            <a:off x="457200" y="3992564"/>
            <a:ext cx="8534400" cy="28495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sz="2400" dirty="0"/>
              <a:t>Use multiple copies of the slow component</a:t>
            </a:r>
          </a:p>
          <a:p>
            <a:r>
              <a:rPr lang="en-US" sz="2400" dirty="0"/>
              <a:t>Interleave between them</a:t>
            </a:r>
          </a:p>
          <a:p>
            <a:pPr lvl="1"/>
            <a:r>
              <a:rPr lang="en-US" sz="2400" dirty="0"/>
              <a:t>Cycle by cycle</a:t>
            </a:r>
          </a:p>
          <a:p>
            <a:r>
              <a:rPr lang="en-US" sz="2400" dirty="0"/>
              <a:t>Throughput goes up</a:t>
            </a:r>
          </a:p>
          <a:p>
            <a:endParaRPr lang="en-US" sz="2400" dirty="0"/>
          </a:p>
          <a:p>
            <a:r>
              <a:rPr lang="en-US" sz="2400" dirty="0"/>
              <a:t>N-way interleaving equivalent to N-stage pipeline in performance</a:t>
            </a:r>
          </a:p>
        </p:txBody>
      </p:sp>
      <p:sp>
        <p:nvSpPr>
          <p:cNvPr id="33" name="Slide Number Placeholder 5"/>
          <p:cNvSpPr>
            <a:spLocks noGrp="1"/>
          </p:cNvSpPr>
          <p:nvPr>
            <p:ph type="sldNum" idx="12"/>
          </p:nvPr>
        </p:nvSpPr>
        <p:spPr/>
        <p:txBody>
          <a:bodyPr/>
          <a:lstStyle/>
          <a:p>
            <a:fld id="{71C1BC01-0EC9-4C62-B23C-B862B80C2872}" type="slidenum">
              <a:rPr lang="en-US" altLang="en-US"/>
              <a:pPr/>
              <a:t>41</a:t>
            </a:fld>
            <a:endParaRPr lang="en-US" altLang="en-US"/>
          </a:p>
        </p:txBody>
      </p:sp>
      <p:sp>
        <p:nvSpPr>
          <p:cNvPr id="32"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769028" name="Rectangle 4"/>
          <p:cNvSpPr>
            <a:spLocks noChangeArrowheads="1"/>
          </p:cNvSpPr>
          <p:nvPr/>
        </p:nvSpPr>
        <p:spPr bwMode="auto">
          <a:xfrm>
            <a:off x="4040188" y="1622425"/>
            <a:ext cx="992187"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A</a:t>
            </a:r>
          </a:p>
          <a:p>
            <a:r>
              <a:rPr lang="en-US">
                <a:latin typeface="Lato" panose="020F0502020204030203" pitchFamily="34" charset="0"/>
              </a:rPr>
              <a:t>2ns</a:t>
            </a:r>
          </a:p>
        </p:txBody>
      </p:sp>
      <p:sp>
        <p:nvSpPr>
          <p:cNvPr id="769029" name="Rectangle 5"/>
          <p:cNvSpPr>
            <a:spLocks noChangeArrowheads="1"/>
          </p:cNvSpPr>
          <p:nvPr/>
        </p:nvSpPr>
        <p:spPr bwMode="auto">
          <a:xfrm>
            <a:off x="4046538" y="2705100"/>
            <a:ext cx="992187" cy="792163"/>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A</a:t>
            </a:r>
          </a:p>
          <a:p>
            <a:r>
              <a:rPr lang="en-US">
                <a:latin typeface="Lato" panose="020F0502020204030203" pitchFamily="34" charset="0"/>
              </a:rPr>
              <a:t>2ns</a:t>
            </a:r>
          </a:p>
        </p:txBody>
      </p:sp>
      <p:grpSp>
        <p:nvGrpSpPr>
          <p:cNvPr id="769037" name="Group 13"/>
          <p:cNvGrpSpPr>
            <a:grpSpLocks/>
          </p:cNvGrpSpPr>
          <p:nvPr/>
        </p:nvGrpSpPr>
        <p:grpSpPr bwMode="auto">
          <a:xfrm>
            <a:off x="3494088" y="1617663"/>
            <a:ext cx="214312" cy="1863725"/>
            <a:chOff x="1859" y="1152"/>
            <a:chExt cx="135" cy="1174"/>
          </a:xfrm>
        </p:grpSpPr>
        <p:grpSp>
          <p:nvGrpSpPr>
            <p:cNvPr id="769033" name="Group 9"/>
            <p:cNvGrpSpPr>
              <a:grpSpLocks/>
            </p:cNvGrpSpPr>
            <p:nvPr/>
          </p:nvGrpSpPr>
          <p:grpSpPr bwMode="auto">
            <a:xfrm>
              <a:off x="1859" y="1152"/>
              <a:ext cx="135" cy="605"/>
              <a:chOff x="1859" y="1152"/>
              <a:chExt cx="135" cy="605"/>
            </a:xfrm>
          </p:grpSpPr>
          <p:sp>
            <p:nvSpPr>
              <p:cNvPr id="769031" name="Freeform 7"/>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32" name="Line 8"/>
              <p:cNvSpPr>
                <a:spLocks noChangeShapeType="1"/>
              </p:cNvSpPr>
              <p:nvPr/>
            </p:nvSpPr>
            <p:spPr bwMode="auto">
              <a:xfrm>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769034" name="Group 10"/>
            <p:cNvGrpSpPr>
              <a:grpSpLocks/>
            </p:cNvGrpSpPr>
            <p:nvPr/>
          </p:nvGrpSpPr>
          <p:grpSpPr bwMode="auto">
            <a:xfrm flipV="1">
              <a:off x="1859" y="1721"/>
              <a:ext cx="135" cy="605"/>
              <a:chOff x="1859" y="1152"/>
              <a:chExt cx="135" cy="605"/>
            </a:xfrm>
          </p:grpSpPr>
          <p:sp>
            <p:nvSpPr>
              <p:cNvPr id="769035" name="Freeform 11"/>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36" name="Line 12"/>
              <p:cNvSpPr>
                <a:spLocks noChangeShapeType="1"/>
              </p:cNvSpPr>
              <p:nvPr/>
            </p:nvSpPr>
            <p:spPr bwMode="auto">
              <a:xfrm>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grpSp>
        <p:nvGrpSpPr>
          <p:cNvPr id="769038" name="Group 14"/>
          <p:cNvGrpSpPr>
            <a:grpSpLocks/>
          </p:cNvGrpSpPr>
          <p:nvPr/>
        </p:nvGrpSpPr>
        <p:grpSpPr bwMode="auto">
          <a:xfrm rot="10800000">
            <a:off x="5330825" y="1617663"/>
            <a:ext cx="214313" cy="1863725"/>
            <a:chOff x="1859" y="1152"/>
            <a:chExt cx="135" cy="1174"/>
          </a:xfrm>
        </p:grpSpPr>
        <p:grpSp>
          <p:nvGrpSpPr>
            <p:cNvPr id="769039" name="Group 15"/>
            <p:cNvGrpSpPr>
              <a:grpSpLocks/>
            </p:cNvGrpSpPr>
            <p:nvPr/>
          </p:nvGrpSpPr>
          <p:grpSpPr bwMode="auto">
            <a:xfrm>
              <a:off x="1859" y="1152"/>
              <a:ext cx="135" cy="605"/>
              <a:chOff x="1859" y="1152"/>
              <a:chExt cx="135" cy="605"/>
            </a:xfrm>
          </p:grpSpPr>
          <p:sp>
            <p:nvSpPr>
              <p:cNvPr id="769040" name="Freeform 16"/>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41" name="Line 17"/>
              <p:cNvSpPr>
                <a:spLocks noChangeShapeType="1"/>
              </p:cNvSpPr>
              <p:nvPr/>
            </p:nvSpPr>
            <p:spPr bwMode="auto">
              <a:xfrm>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769042" name="Group 18"/>
            <p:cNvGrpSpPr>
              <a:grpSpLocks/>
            </p:cNvGrpSpPr>
            <p:nvPr/>
          </p:nvGrpSpPr>
          <p:grpSpPr bwMode="auto">
            <a:xfrm flipV="1">
              <a:off x="1859" y="1721"/>
              <a:ext cx="135" cy="605"/>
              <a:chOff x="1859" y="1152"/>
              <a:chExt cx="135" cy="605"/>
            </a:xfrm>
          </p:grpSpPr>
          <p:sp>
            <p:nvSpPr>
              <p:cNvPr id="769043" name="Freeform 19"/>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44" name="Line 20"/>
              <p:cNvSpPr>
                <a:spLocks noChangeShapeType="1"/>
              </p:cNvSpPr>
              <p:nvPr/>
            </p:nvSpPr>
            <p:spPr bwMode="auto">
              <a:xfrm flipV="1">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grpSp>
        <p:nvGrpSpPr>
          <p:cNvPr id="769045" name="Group 21"/>
          <p:cNvGrpSpPr>
            <a:grpSpLocks/>
          </p:cNvGrpSpPr>
          <p:nvPr/>
        </p:nvGrpSpPr>
        <p:grpSpPr bwMode="auto">
          <a:xfrm>
            <a:off x="5835650" y="2122488"/>
            <a:ext cx="139700" cy="792162"/>
            <a:chOff x="2294" y="1078"/>
            <a:chExt cx="88" cy="499"/>
          </a:xfrm>
          <a:solidFill>
            <a:schemeClr val="accent6"/>
          </a:solidFill>
        </p:grpSpPr>
        <p:sp>
          <p:nvSpPr>
            <p:cNvPr id="769046" name="Rectangle 22"/>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47" name="Line 23"/>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48" name="Line 24"/>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
        <p:nvSpPr>
          <p:cNvPr id="769049" name="Line 25"/>
          <p:cNvSpPr>
            <a:spLocks noChangeShapeType="1"/>
          </p:cNvSpPr>
          <p:nvPr/>
        </p:nvSpPr>
        <p:spPr bwMode="auto">
          <a:xfrm>
            <a:off x="2886075" y="2519363"/>
            <a:ext cx="6080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51" name="Line 27"/>
          <p:cNvSpPr>
            <a:spLocks noChangeShapeType="1"/>
          </p:cNvSpPr>
          <p:nvPr/>
        </p:nvSpPr>
        <p:spPr bwMode="auto">
          <a:xfrm>
            <a:off x="3708400" y="2009775"/>
            <a:ext cx="331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52" name="Line 28"/>
          <p:cNvSpPr>
            <a:spLocks noChangeShapeType="1"/>
          </p:cNvSpPr>
          <p:nvPr/>
        </p:nvSpPr>
        <p:spPr bwMode="auto">
          <a:xfrm>
            <a:off x="3714750" y="3122613"/>
            <a:ext cx="331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53" name="Line 29"/>
          <p:cNvSpPr>
            <a:spLocks noChangeShapeType="1"/>
          </p:cNvSpPr>
          <p:nvPr/>
        </p:nvSpPr>
        <p:spPr bwMode="auto">
          <a:xfrm>
            <a:off x="5032375" y="2009775"/>
            <a:ext cx="331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54" name="Line 30"/>
          <p:cNvSpPr>
            <a:spLocks noChangeShapeType="1"/>
          </p:cNvSpPr>
          <p:nvPr/>
        </p:nvSpPr>
        <p:spPr bwMode="auto">
          <a:xfrm>
            <a:off x="5038725" y="3122613"/>
            <a:ext cx="331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55" name="Line 31"/>
          <p:cNvSpPr>
            <a:spLocks noChangeShapeType="1"/>
          </p:cNvSpPr>
          <p:nvPr/>
        </p:nvSpPr>
        <p:spPr bwMode="auto">
          <a:xfrm>
            <a:off x="5543550" y="2519363"/>
            <a:ext cx="292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769056" name="Line 32"/>
          <p:cNvSpPr>
            <a:spLocks noChangeShapeType="1"/>
          </p:cNvSpPr>
          <p:nvPr/>
        </p:nvSpPr>
        <p:spPr bwMode="auto">
          <a:xfrm>
            <a:off x="5988050" y="2520950"/>
            <a:ext cx="292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Tree>
    <p:extLst>
      <p:ext uri="{BB962C8B-B14F-4D97-AF65-F5344CB8AC3E}">
        <p14:creationId xmlns:p14="http://schemas.microsoft.com/office/powerpoint/2010/main" val="1718995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p:txBody>
          <a:bodyPr/>
          <a:lstStyle/>
          <a:p>
            <a:r>
              <a:rPr lang="en-US"/>
              <a:t>Interleaving</a:t>
            </a:r>
          </a:p>
        </p:txBody>
      </p:sp>
      <p:sp>
        <p:nvSpPr>
          <p:cNvPr id="881694" name="Rectangle 30"/>
          <p:cNvSpPr>
            <a:spLocks noGrp="1" noChangeArrowheads="1"/>
          </p:cNvSpPr>
          <p:nvPr>
            <p:ph idx="1"/>
          </p:nvPr>
        </p:nvSpPr>
        <p:spPr>
          <a:xfrm>
            <a:off x="457200" y="4011612"/>
            <a:ext cx="8534400" cy="283051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a:t>Need registers to hold value until combination logic can compute</a:t>
            </a:r>
          </a:p>
          <a:p>
            <a:r>
              <a:rPr lang="en-US" dirty="0"/>
              <a:t>Treat such blocks as a monolithic combinational logic block bordered by registers</a:t>
            </a:r>
          </a:p>
        </p:txBody>
      </p:sp>
      <p:sp>
        <p:nvSpPr>
          <p:cNvPr id="52" name="Slide Number Placeholder 5"/>
          <p:cNvSpPr>
            <a:spLocks noGrp="1"/>
          </p:cNvSpPr>
          <p:nvPr>
            <p:ph type="sldNum" idx="12"/>
          </p:nvPr>
        </p:nvSpPr>
        <p:spPr/>
        <p:txBody>
          <a:bodyPr/>
          <a:lstStyle/>
          <a:p>
            <a:fld id="{76902B54-7343-43E1-A6CD-A318365B1965}" type="slidenum">
              <a:rPr lang="en-US" altLang="en-US"/>
              <a:pPr/>
              <a:t>42</a:t>
            </a:fld>
            <a:endParaRPr lang="en-US" altLang="en-US"/>
          </a:p>
        </p:txBody>
      </p:sp>
      <p:sp>
        <p:nvSpPr>
          <p:cNvPr id="51" name="Footer Placeholder 4"/>
          <p:cNvSpPr>
            <a:spLocks noGrp="1"/>
          </p:cNvSpPr>
          <p:nvPr>
            <p:ph type="ftr" idx="3"/>
          </p:nvPr>
        </p:nvSpPr>
        <p:spPr>
          <a:prstGeom prst="rect">
            <a:avLst/>
          </a:prstGeo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sp>
        <p:nvSpPr>
          <p:cNvPr id="881667" name="Rectangle 3"/>
          <p:cNvSpPr>
            <a:spLocks noChangeArrowheads="1"/>
          </p:cNvSpPr>
          <p:nvPr/>
        </p:nvSpPr>
        <p:spPr bwMode="auto">
          <a:xfrm>
            <a:off x="1727200" y="1535113"/>
            <a:ext cx="992188" cy="792162"/>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A</a:t>
            </a:r>
          </a:p>
          <a:p>
            <a:r>
              <a:rPr lang="en-US">
                <a:latin typeface="Lato" panose="020F0502020204030203" pitchFamily="34" charset="0"/>
              </a:rPr>
              <a:t>2ns</a:t>
            </a:r>
          </a:p>
        </p:txBody>
      </p:sp>
      <p:sp>
        <p:nvSpPr>
          <p:cNvPr id="881668" name="Rectangle 4"/>
          <p:cNvSpPr>
            <a:spLocks noChangeArrowheads="1"/>
          </p:cNvSpPr>
          <p:nvPr/>
        </p:nvSpPr>
        <p:spPr bwMode="auto">
          <a:xfrm>
            <a:off x="1733550" y="2617788"/>
            <a:ext cx="992188" cy="792162"/>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A</a:t>
            </a:r>
          </a:p>
          <a:p>
            <a:r>
              <a:rPr lang="en-US">
                <a:latin typeface="Lato" panose="020F0502020204030203" pitchFamily="34" charset="0"/>
              </a:rPr>
              <a:t>2ns</a:t>
            </a:r>
          </a:p>
        </p:txBody>
      </p:sp>
      <p:grpSp>
        <p:nvGrpSpPr>
          <p:cNvPr id="881669" name="Group 5"/>
          <p:cNvGrpSpPr>
            <a:grpSpLocks/>
          </p:cNvGrpSpPr>
          <p:nvPr/>
        </p:nvGrpSpPr>
        <p:grpSpPr bwMode="auto">
          <a:xfrm>
            <a:off x="1181100" y="1530350"/>
            <a:ext cx="214313" cy="1863725"/>
            <a:chOff x="1859" y="1152"/>
            <a:chExt cx="135" cy="1174"/>
          </a:xfrm>
        </p:grpSpPr>
        <p:grpSp>
          <p:nvGrpSpPr>
            <p:cNvPr id="881670" name="Group 6"/>
            <p:cNvGrpSpPr>
              <a:grpSpLocks/>
            </p:cNvGrpSpPr>
            <p:nvPr/>
          </p:nvGrpSpPr>
          <p:grpSpPr bwMode="auto">
            <a:xfrm>
              <a:off x="1859" y="1152"/>
              <a:ext cx="135" cy="605"/>
              <a:chOff x="1859" y="1152"/>
              <a:chExt cx="135" cy="605"/>
            </a:xfrm>
          </p:grpSpPr>
          <p:sp>
            <p:nvSpPr>
              <p:cNvPr id="881671" name="Freeform 7"/>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72" name="Line 8"/>
              <p:cNvSpPr>
                <a:spLocks noChangeShapeType="1"/>
              </p:cNvSpPr>
              <p:nvPr/>
            </p:nvSpPr>
            <p:spPr bwMode="auto">
              <a:xfrm>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881673" name="Group 9"/>
            <p:cNvGrpSpPr>
              <a:grpSpLocks/>
            </p:cNvGrpSpPr>
            <p:nvPr/>
          </p:nvGrpSpPr>
          <p:grpSpPr bwMode="auto">
            <a:xfrm flipV="1">
              <a:off x="1859" y="1721"/>
              <a:ext cx="135" cy="605"/>
              <a:chOff x="1859" y="1152"/>
              <a:chExt cx="135" cy="605"/>
            </a:xfrm>
          </p:grpSpPr>
          <p:sp>
            <p:nvSpPr>
              <p:cNvPr id="881674" name="Freeform 10"/>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75" name="Line 11"/>
              <p:cNvSpPr>
                <a:spLocks noChangeShapeType="1"/>
              </p:cNvSpPr>
              <p:nvPr/>
            </p:nvSpPr>
            <p:spPr bwMode="auto">
              <a:xfrm>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grpSp>
        <p:nvGrpSpPr>
          <p:cNvPr id="881676" name="Group 12"/>
          <p:cNvGrpSpPr>
            <a:grpSpLocks/>
          </p:cNvGrpSpPr>
          <p:nvPr/>
        </p:nvGrpSpPr>
        <p:grpSpPr bwMode="auto">
          <a:xfrm rot="10800000">
            <a:off x="3017838" y="1530350"/>
            <a:ext cx="214312" cy="1863725"/>
            <a:chOff x="1859" y="1152"/>
            <a:chExt cx="135" cy="1174"/>
          </a:xfrm>
        </p:grpSpPr>
        <p:grpSp>
          <p:nvGrpSpPr>
            <p:cNvPr id="881677" name="Group 13"/>
            <p:cNvGrpSpPr>
              <a:grpSpLocks/>
            </p:cNvGrpSpPr>
            <p:nvPr/>
          </p:nvGrpSpPr>
          <p:grpSpPr bwMode="auto">
            <a:xfrm>
              <a:off x="1859" y="1152"/>
              <a:ext cx="135" cy="605"/>
              <a:chOff x="1859" y="1152"/>
              <a:chExt cx="135" cy="605"/>
            </a:xfrm>
          </p:grpSpPr>
          <p:sp>
            <p:nvSpPr>
              <p:cNvPr id="881678" name="Freeform 14"/>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79" name="Line 15"/>
              <p:cNvSpPr>
                <a:spLocks noChangeShapeType="1"/>
              </p:cNvSpPr>
              <p:nvPr/>
            </p:nvSpPr>
            <p:spPr bwMode="auto">
              <a:xfrm>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881680" name="Group 16"/>
            <p:cNvGrpSpPr>
              <a:grpSpLocks/>
            </p:cNvGrpSpPr>
            <p:nvPr/>
          </p:nvGrpSpPr>
          <p:grpSpPr bwMode="auto">
            <a:xfrm flipV="1">
              <a:off x="1859" y="1721"/>
              <a:ext cx="135" cy="605"/>
              <a:chOff x="1859" y="1152"/>
              <a:chExt cx="135" cy="605"/>
            </a:xfrm>
          </p:grpSpPr>
          <p:sp>
            <p:nvSpPr>
              <p:cNvPr id="881681" name="Freeform 17"/>
              <p:cNvSpPr>
                <a:spLocks/>
              </p:cNvSpPr>
              <p:nvPr/>
            </p:nvSpPr>
            <p:spPr bwMode="auto">
              <a:xfrm>
                <a:off x="1859" y="1152"/>
                <a:ext cx="135" cy="605"/>
              </a:xfrm>
              <a:custGeom>
                <a:avLst/>
                <a:gdLst>
                  <a:gd name="T0" fmla="*/ 135 w 135"/>
                  <a:gd name="T1" fmla="*/ 0 h 605"/>
                  <a:gd name="T2" fmla="*/ 0 w 135"/>
                  <a:gd name="T3" fmla="*/ 169 h 605"/>
                  <a:gd name="T4" fmla="*/ 0 w 135"/>
                  <a:gd name="T5" fmla="*/ 605 h 605"/>
                </a:gdLst>
                <a:ahLst/>
                <a:cxnLst>
                  <a:cxn ang="0">
                    <a:pos x="T0" y="T1"/>
                  </a:cxn>
                  <a:cxn ang="0">
                    <a:pos x="T2" y="T3"/>
                  </a:cxn>
                  <a:cxn ang="0">
                    <a:pos x="T4" y="T5"/>
                  </a:cxn>
                </a:cxnLst>
                <a:rect l="0" t="0" r="r" b="b"/>
                <a:pathLst>
                  <a:path w="135" h="605">
                    <a:moveTo>
                      <a:pt x="135" y="0"/>
                    </a:moveTo>
                    <a:lnTo>
                      <a:pt x="0" y="169"/>
                    </a:lnTo>
                    <a:lnTo>
                      <a:pt x="0" y="605"/>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82" name="Line 18"/>
              <p:cNvSpPr>
                <a:spLocks noChangeShapeType="1"/>
              </p:cNvSpPr>
              <p:nvPr/>
            </p:nvSpPr>
            <p:spPr bwMode="auto">
              <a:xfrm flipV="1">
                <a:off x="1994" y="1152"/>
                <a:ext cx="0" cy="6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grpSp>
        <p:nvGrpSpPr>
          <p:cNvPr id="881683" name="Group 19"/>
          <p:cNvGrpSpPr>
            <a:grpSpLocks/>
          </p:cNvGrpSpPr>
          <p:nvPr/>
        </p:nvGrpSpPr>
        <p:grpSpPr bwMode="auto">
          <a:xfrm>
            <a:off x="3522663" y="2035175"/>
            <a:ext cx="139700" cy="792163"/>
            <a:chOff x="2294" y="1078"/>
            <a:chExt cx="88" cy="499"/>
          </a:xfrm>
          <a:solidFill>
            <a:schemeClr val="accent6"/>
          </a:solidFill>
        </p:grpSpPr>
        <p:sp>
          <p:nvSpPr>
            <p:cNvPr id="881684" name="Rectangle 20"/>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85" name="Line 21"/>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86" name="Line 22"/>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
        <p:nvSpPr>
          <p:cNvPr id="881687" name="Line 23"/>
          <p:cNvSpPr>
            <a:spLocks noChangeShapeType="1"/>
          </p:cNvSpPr>
          <p:nvPr/>
        </p:nvSpPr>
        <p:spPr bwMode="auto">
          <a:xfrm>
            <a:off x="573088" y="2432050"/>
            <a:ext cx="608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88" name="Line 24"/>
          <p:cNvSpPr>
            <a:spLocks noChangeShapeType="1"/>
          </p:cNvSpPr>
          <p:nvPr/>
        </p:nvSpPr>
        <p:spPr bwMode="auto">
          <a:xfrm>
            <a:off x="1395413" y="1922463"/>
            <a:ext cx="331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89" name="Line 25"/>
          <p:cNvSpPr>
            <a:spLocks noChangeShapeType="1"/>
          </p:cNvSpPr>
          <p:nvPr/>
        </p:nvSpPr>
        <p:spPr bwMode="auto">
          <a:xfrm>
            <a:off x="1401763" y="3035300"/>
            <a:ext cx="331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90" name="Line 26"/>
          <p:cNvSpPr>
            <a:spLocks noChangeShapeType="1"/>
          </p:cNvSpPr>
          <p:nvPr/>
        </p:nvSpPr>
        <p:spPr bwMode="auto">
          <a:xfrm>
            <a:off x="2719388" y="1922463"/>
            <a:ext cx="331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91" name="Line 27"/>
          <p:cNvSpPr>
            <a:spLocks noChangeShapeType="1"/>
          </p:cNvSpPr>
          <p:nvPr/>
        </p:nvSpPr>
        <p:spPr bwMode="auto">
          <a:xfrm>
            <a:off x="2725738" y="3035300"/>
            <a:ext cx="331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92" name="Line 28"/>
          <p:cNvSpPr>
            <a:spLocks noChangeShapeType="1"/>
          </p:cNvSpPr>
          <p:nvPr/>
        </p:nvSpPr>
        <p:spPr bwMode="auto">
          <a:xfrm>
            <a:off x="3230563" y="2432050"/>
            <a:ext cx="292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93" name="Line 29"/>
          <p:cNvSpPr>
            <a:spLocks noChangeShapeType="1"/>
          </p:cNvSpPr>
          <p:nvPr/>
        </p:nvSpPr>
        <p:spPr bwMode="auto">
          <a:xfrm>
            <a:off x="3675063" y="2433638"/>
            <a:ext cx="292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nvGrpSpPr>
          <p:cNvPr id="881695" name="Group 31"/>
          <p:cNvGrpSpPr>
            <a:grpSpLocks/>
          </p:cNvGrpSpPr>
          <p:nvPr/>
        </p:nvGrpSpPr>
        <p:grpSpPr bwMode="auto">
          <a:xfrm>
            <a:off x="1181100" y="1525588"/>
            <a:ext cx="139700" cy="792162"/>
            <a:chOff x="2294" y="1078"/>
            <a:chExt cx="88" cy="499"/>
          </a:xfrm>
          <a:solidFill>
            <a:schemeClr val="accent6"/>
          </a:solidFill>
        </p:grpSpPr>
        <p:sp>
          <p:nvSpPr>
            <p:cNvPr id="881696" name="Rectangle 32"/>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97" name="Line 33"/>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698" name="Line 34"/>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881699" name="Group 35"/>
          <p:cNvGrpSpPr>
            <a:grpSpLocks/>
          </p:cNvGrpSpPr>
          <p:nvPr/>
        </p:nvGrpSpPr>
        <p:grpSpPr bwMode="auto">
          <a:xfrm>
            <a:off x="1193800" y="2638425"/>
            <a:ext cx="139700" cy="792163"/>
            <a:chOff x="2294" y="1078"/>
            <a:chExt cx="88" cy="499"/>
          </a:xfrm>
          <a:solidFill>
            <a:schemeClr val="accent6"/>
          </a:solidFill>
        </p:grpSpPr>
        <p:sp>
          <p:nvSpPr>
            <p:cNvPr id="881700" name="Rectangle 36"/>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701" name="Line 37"/>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702" name="Line 38"/>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
        <p:nvSpPr>
          <p:cNvPr id="881703" name="Rectangle 39"/>
          <p:cNvSpPr>
            <a:spLocks noChangeArrowheads="1"/>
          </p:cNvSpPr>
          <p:nvPr/>
        </p:nvSpPr>
        <p:spPr bwMode="auto">
          <a:xfrm>
            <a:off x="5086350" y="1681163"/>
            <a:ext cx="2151063" cy="1500187"/>
          </a:xfrm>
          <a:prstGeom prst="rect">
            <a:avLst/>
          </a:prstGeom>
          <a:solidFill>
            <a:schemeClr val="accent4"/>
          </a:solidFill>
          <a:ln w="9525" algn="ctr">
            <a:solidFill>
              <a:schemeClr val="tx1"/>
            </a:solidFill>
            <a:miter lim="800000"/>
            <a:headEnd/>
            <a:tailEnd/>
          </a:ln>
          <a:effectLst/>
          <a:extLst/>
        </p:spPr>
        <p:txBody>
          <a:bodyPr wrap="none" anchor="ctr"/>
          <a:lstStyle/>
          <a:p>
            <a:r>
              <a:rPr lang="en-US">
                <a:latin typeface="Lato" panose="020F0502020204030203" pitchFamily="34" charset="0"/>
              </a:rPr>
              <a:t>A</a:t>
            </a:r>
          </a:p>
          <a:p>
            <a:r>
              <a:rPr lang="en-US">
                <a:latin typeface="Lato" panose="020F0502020204030203" pitchFamily="34" charset="0"/>
              </a:rPr>
              <a:t>1ns throughput</a:t>
            </a:r>
          </a:p>
          <a:p>
            <a:r>
              <a:rPr lang="en-US">
                <a:latin typeface="Lato" panose="020F0502020204030203" pitchFamily="34" charset="0"/>
              </a:rPr>
              <a:t>2ns latency</a:t>
            </a:r>
          </a:p>
        </p:txBody>
      </p:sp>
      <p:cxnSp>
        <p:nvCxnSpPr>
          <p:cNvPr id="881704" name="AutoShape 40"/>
          <p:cNvCxnSpPr>
            <a:cxnSpLocks noChangeShapeType="1"/>
            <a:endCxn id="881703" idx="1"/>
          </p:cNvCxnSpPr>
          <p:nvPr/>
        </p:nvCxnSpPr>
        <p:spPr bwMode="auto">
          <a:xfrm>
            <a:off x="4510088" y="2432050"/>
            <a:ext cx="5762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705" name="AutoShape 41"/>
          <p:cNvCxnSpPr>
            <a:cxnSpLocks noChangeShapeType="1"/>
            <a:stCxn id="881703" idx="3"/>
          </p:cNvCxnSpPr>
          <p:nvPr/>
        </p:nvCxnSpPr>
        <p:spPr bwMode="auto">
          <a:xfrm>
            <a:off x="7237413" y="2432050"/>
            <a:ext cx="6223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81706" name="Group 42"/>
          <p:cNvGrpSpPr>
            <a:grpSpLocks/>
          </p:cNvGrpSpPr>
          <p:nvPr/>
        </p:nvGrpSpPr>
        <p:grpSpPr bwMode="auto">
          <a:xfrm>
            <a:off x="4706938" y="2035175"/>
            <a:ext cx="139700" cy="792163"/>
            <a:chOff x="2294" y="1078"/>
            <a:chExt cx="88" cy="499"/>
          </a:xfrm>
          <a:solidFill>
            <a:schemeClr val="accent6"/>
          </a:solidFill>
        </p:grpSpPr>
        <p:sp>
          <p:nvSpPr>
            <p:cNvPr id="881707" name="Rectangle 43"/>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708" name="Line 44"/>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709" name="Line 45"/>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grpSp>
        <p:nvGrpSpPr>
          <p:cNvPr id="881710" name="Group 46"/>
          <p:cNvGrpSpPr>
            <a:grpSpLocks/>
          </p:cNvGrpSpPr>
          <p:nvPr/>
        </p:nvGrpSpPr>
        <p:grpSpPr bwMode="auto">
          <a:xfrm>
            <a:off x="7480300" y="2035175"/>
            <a:ext cx="139700" cy="792163"/>
            <a:chOff x="2294" y="1078"/>
            <a:chExt cx="88" cy="499"/>
          </a:xfrm>
          <a:solidFill>
            <a:schemeClr val="accent6"/>
          </a:solidFill>
        </p:grpSpPr>
        <p:sp>
          <p:nvSpPr>
            <p:cNvPr id="881711" name="Rectangle 47"/>
            <p:cNvSpPr>
              <a:spLocks noChangeArrowheads="1"/>
            </p:cNvSpPr>
            <p:nvPr/>
          </p:nvSpPr>
          <p:spPr bwMode="auto">
            <a:xfrm>
              <a:off x="2294" y="1078"/>
              <a:ext cx="88" cy="499"/>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712" name="Line 48"/>
            <p:cNvSpPr>
              <a:spLocks noChangeShapeType="1"/>
            </p:cNvSpPr>
            <p:nvPr/>
          </p:nvSpPr>
          <p:spPr bwMode="auto">
            <a:xfrm flipV="1">
              <a:off x="2318" y="1522"/>
              <a:ext cx="17"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
          <p:nvSpPr>
            <p:cNvPr id="881713" name="Line 49"/>
            <p:cNvSpPr>
              <a:spLocks noChangeShapeType="1"/>
            </p:cNvSpPr>
            <p:nvPr/>
          </p:nvSpPr>
          <p:spPr bwMode="auto">
            <a:xfrm>
              <a:off x="2335" y="1522"/>
              <a:ext cx="21" cy="55"/>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grpSp>
    </p:spTree>
    <p:extLst>
      <p:ext uri="{BB962C8B-B14F-4D97-AF65-F5344CB8AC3E}">
        <p14:creationId xmlns:p14="http://schemas.microsoft.com/office/powerpoint/2010/main" val="3028539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3" name="Rectangle 3"/>
          <p:cNvSpPr>
            <a:spLocks noGrp="1" noChangeArrowheads="1"/>
          </p:cNvSpPr>
          <p:nvPr>
            <p:ph type="title"/>
          </p:nvPr>
        </p:nvSpPr>
        <p:spPr/>
        <p:txBody>
          <a:bodyPr/>
          <a:lstStyle/>
          <a:p>
            <a:r>
              <a:rPr lang="en-US"/>
              <a:t>Combining Interleaving and Pipelining</a:t>
            </a:r>
          </a:p>
        </p:txBody>
      </p:sp>
      <p:sp>
        <p:nvSpPr>
          <p:cNvPr id="5" name="Content Placeholder 4"/>
          <p:cNvSpPr>
            <a:spLocks noGrp="1"/>
          </p:cNvSpPr>
          <p:nvPr>
            <p:ph idx="1"/>
          </p:nvPr>
        </p:nvSpPr>
        <p:spPr/>
        <p:txBody>
          <a:bodyPr/>
          <a:lstStyle/>
          <a:p>
            <a:endParaRPr lang="en-US"/>
          </a:p>
        </p:txBody>
      </p:sp>
      <p:sp>
        <p:nvSpPr>
          <p:cNvPr id="20" name="Slide Number Placeholder 5"/>
          <p:cNvSpPr>
            <a:spLocks noGrp="1"/>
          </p:cNvSpPr>
          <p:nvPr>
            <p:ph type="sldNum" sz="quarter" idx="12"/>
          </p:nvPr>
        </p:nvSpPr>
        <p:spPr/>
        <p:txBody>
          <a:bodyPr/>
          <a:lstStyle/>
          <a:p>
            <a:fld id="{791B6336-C1F5-4ED9-BAE8-A40DF72D61F2}" type="slidenum">
              <a:rPr lang="en-US" altLang="en-US" smtClean="0"/>
              <a:pPr/>
              <a:t>43</a:t>
            </a:fld>
            <a:endParaRPr lang="en-US" altLang="en-US"/>
          </a:p>
        </p:txBody>
      </p:sp>
      <p:sp>
        <p:nvSpPr>
          <p:cNvPr id="19" name="Footer Placeholder 4"/>
          <p:cNvSpPr>
            <a:spLocks noGrp="1"/>
          </p:cNvSpPr>
          <p:nvPr>
            <p:ph type="ftr" sz="quarter" idx="3"/>
          </p:nvPr>
        </p:nvSpPr>
        <p:spPr>
          <a:xfrm>
            <a:off x="388938" y="23813"/>
            <a:ext cx="5181600" cy="417512"/>
          </a:xfrm>
        </p:spPr>
        <p:txBody>
          <a:bodyPr/>
          <a:lstStyle/>
          <a:p>
            <a:r>
              <a:rPr lang="fi-FI" altLang="en-US"/>
              <a:t>© Derek Chiou &amp; Mattan Erez &amp; Dam Sunwoo</a:t>
            </a:r>
            <a:endParaRPr lang="en-US" altLang="en-US"/>
          </a:p>
        </p:txBody>
      </p:sp>
      <p:pic>
        <p:nvPicPr>
          <p:cNvPr id="773122" name="Picture 2"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962400"/>
            <a:ext cx="1601788" cy="1662113"/>
          </a:xfrm>
          <a:prstGeom prst="rect">
            <a:avLst/>
          </a:prstGeom>
          <a:noFill/>
          <a:extLst>
            <a:ext uri="{909E8E84-426E-40DD-AFC4-6F175D3DCCD1}">
              <a14:hiddenFill xmlns:a14="http://schemas.microsoft.com/office/drawing/2010/main">
                <a:solidFill>
                  <a:srgbClr val="FFFFFF"/>
                </a:solidFill>
              </a14:hiddenFill>
            </a:ext>
          </a:extLst>
        </p:spPr>
      </p:pic>
      <p:pic>
        <p:nvPicPr>
          <p:cNvPr id="773124" name="Picture 4" descr="MCj02958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962400"/>
            <a:ext cx="14795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773125" name="Picture 5" descr="MCj023430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7088" y="3657600"/>
            <a:ext cx="1738312" cy="2133600"/>
          </a:xfrm>
          <a:prstGeom prst="rect">
            <a:avLst/>
          </a:prstGeom>
          <a:noFill/>
          <a:extLst>
            <a:ext uri="{909E8E84-426E-40DD-AFC4-6F175D3DCCD1}">
              <a14:hiddenFill xmlns:a14="http://schemas.microsoft.com/office/drawing/2010/main">
                <a:solidFill>
                  <a:srgbClr val="FFFFFF"/>
                </a:solidFill>
              </a14:hiddenFill>
            </a:ext>
          </a:extLst>
        </p:spPr>
      </p:pic>
      <p:pic>
        <p:nvPicPr>
          <p:cNvPr id="773126" name="Picture 6"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0800" y="3733800"/>
            <a:ext cx="17811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73127" name="Picture 7" descr="MCj029016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24800" y="4419600"/>
            <a:ext cx="838200" cy="555625"/>
          </a:xfrm>
          <a:prstGeom prst="rect">
            <a:avLst/>
          </a:prstGeom>
          <a:noFill/>
          <a:extLst>
            <a:ext uri="{909E8E84-426E-40DD-AFC4-6F175D3DCCD1}">
              <a14:hiddenFill xmlns:a14="http://schemas.microsoft.com/office/drawing/2010/main">
                <a:solidFill>
                  <a:srgbClr val="FFFFFF"/>
                </a:solidFill>
              </a14:hiddenFill>
            </a:ext>
          </a:extLst>
        </p:spPr>
      </p:pic>
      <p:pic>
        <p:nvPicPr>
          <p:cNvPr id="773132" name="Picture 12"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5000" y="4267200"/>
            <a:ext cx="61436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73133" name="Picture 13"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3400" y="4267200"/>
            <a:ext cx="61436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73134" name="Picture 14"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4267200"/>
            <a:ext cx="614363" cy="1143000"/>
          </a:xfrm>
          <a:prstGeom prst="rect">
            <a:avLst/>
          </a:prstGeom>
          <a:noFill/>
          <a:extLst>
            <a:ext uri="{909E8E84-426E-40DD-AFC4-6F175D3DCCD1}">
              <a14:hiddenFill xmlns:a14="http://schemas.microsoft.com/office/drawing/2010/main">
                <a:solidFill>
                  <a:srgbClr val="FFFFFF"/>
                </a:solidFill>
              </a14:hiddenFill>
            </a:ext>
          </a:extLst>
        </p:spPr>
      </p:pic>
      <p:sp>
        <p:nvSpPr>
          <p:cNvPr id="773135" name="Text Box 15"/>
          <p:cNvSpPr txBox="1">
            <a:spLocks noChangeArrowheads="1"/>
          </p:cNvSpPr>
          <p:nvPr/>
        </p:nvSpPr>
        <p:spPr bwMode="auto">
          <a:xfrm>
            <a:off x="403225" y="5791200"/>
            <a:ext cx="150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 minutes</a:t>
            </a:r>
          </a:p>
        </p:txBody>
      </p:sp>
      <p:sp>
        <p:nvSpPr>
          <p:cNvPr id="773136" name="Text Box 16"/>
          <p:cNvSpPr txBox="1">
            <a:spLocks noChangeArrowheads="1"/>
          </p:cNvSpPr>
          <p:nvPr/>
        </p:nvSpPr>
        <p:spPr bwMode="auto">
          <a:xfrm>
            <a:off x="2836863" y="5791200"/>
            <a:ext cx="150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 minutes</a:t>
            </a:r>
          </a:p>
        </p:txBody>
      </p:sp>
      <p:sp>
        <p:nvSpPr>
          <p:cNvPr id="773137" name="Text Box 17"/>
          <p:cNvSpPr txBox="1">
            <a:spLocks noChangeArrowheads="1"/>
          </p:cNvSpPr>
          <p:nvPr/>
        </p:nvSpPr>
        <p:spPr bwMode="auto">
          <a:xfrm>
            <a:off x="4957763" y="5791200"/>
            <a:ext cx="150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 minutes</a:t>
            </a:r>
          </a:p>
        </p:txBody>
      </p:sp>
      <p:sp>
        <p:nvSpPr>
          <p:cNvPr id="773138" name="Text Box 18"/>
          <p:cNvSpPr txBox="1">
            <a:spLocks noChangeArrowheads="1"/>
          </p:cNvSpPr>
          <p:nvPr/>
        </p:nvSpPr>
        <p:spPr bwMode="auto">
          <a:xfrm>
            <a:off x="6854825" y="5791200"/>
            <a:ext cx="150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 minutes</a:t>
            </a:r>
          </a:p>
        </p:txBody>
      </p:sp>
      <p:pic>
        <p:nvPicPr>
          <p:cNvPr id="773139" name="Picture 19"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0800" y="2514600"/>
            <a:ext cx="17811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73142" name="Picture 22"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7763" y="2901950"/>
            <a:ext cx="1601787" cy="1662113"/>
          </a:xfrm>
          <a:prstGeom prst="rect">
            <a:avLst/>
          </a:prstGeom>
          <a:noFill/>
          <a:extLst>
            <a:ext uri="{909E8E84-426E-40DD-AFC4-6F175D3DCCD1}">
              <a14:hiddenFill xmlns:a14="http://schemas.microsoft.com/office/drawing/2010/main">
                <a:solidFill>
                  <a:srgbClr val="FFFFFF"/>
                </a:solidFill>
              </a14:hiddenFill>
            </a:ext>
          </a:extLst>
        </p:spPr>
      </p:pic>
      <p:pic>
        <p:nvPicPr>
          <p:cNvPr id="773143" name="Picture 23"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7763" y="1774825"/>
            <a:ext cx="1601787" cy="166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6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3132"/>
                                        </p:tgtEl>
                                        <p:attrNameLst>
                                          <p:attrName>style.visibility</p:attrName>
                                        </p:attrNameLst>
                                      </p:cBhvr>
                                      <p:to>
                                        <p:strVal val="visible"/>
                                      </p:to>
                                    </p:set>
                                    <p:anim calcmode="lin" valueType="num">
                                      <p:cBhvr additive="base">
                                        <p:cTn id="7" dur="500" fill="hold"/>
                                        <p:tgtEl>
                                          <p:spTgt spid="773132"/>
                                        </p:tgtEl>
                                        <p:attrNameLst>
                                          <p:attrName>ppt_x</p:attrName>
                                        </p:attrNameLst>
                                      </p:cBhvr>
                                      <p:tavLst>
                                        <p:tav tm="0">
                                          <p:val>
                                            <p:strVal val="#ppt_x"/>
                                          </p:val>
                                        </p:tav>
                                        <p:tav tm="100000">
                                          <p:val>
                                            <p:strVal val="#ppt_x"/>
                                          </p:val>
                                        </p:tav>
                                      </p:tavLst>
                                    </p:anim>
                                    <p:anim calcmode="lin" valueType="num">
                                      <p:cBhvr additive="base">
                                        <p:cTn id="8" dur="500" fill="hold"/>
                                        <p:tgtEl>
                                          <p:spTgt spid="7731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3133"/>
                                        </p:tgtEl>
                                        <p:attrNameLst>
                                          <p:attrName>style.visibility</p:attrName>
                                        </p:attrNameLst>
                                      </p:cBhvr>
                                      <p:to>
                                        <p:strVal val="visible"/>
                                      </p:to>
                                    </p:set>
                                    <p:anim calcmode="lin" valueType="num">
                                      <p:cBhvr additive="base">
                                        <p:cTn id="11" dur="500" fill="hold"/>
                                        <p:tgtEl>
                                          <p:spTgt spid="773133"/>
                                        </p:tgtEl>
                                        <p:attrNameLst>
                                          <p:attrName>ppt_x</p:attrName>
                                        </p:attrNameLst>
                                      </p:cBhvr>
                                      <p:tavLst>
                                        <p:tav tm="0">
                                          <p:val>
                                            <p:strVal val="#ppt_x"/>
                                          </p:val>
                                        </p:tav>
                                        <p:tav tm="100000">
                                          <p:val>
                                            <p:strVal val="#ppt_x"/>
                                          </p:val>
                                        </p:tav>
                                      </p:tavLst>
                                    </p:anim>
                                    <p:anim calcmode="lin" valueType="num">
                                      <p:cBhvr additive="base">
                                        <p:cTn id="12" dur="500" fill="hold"/>
                                        <p:tgtEl>
                                          <p:spTgt spid="7731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73134"/>
                                        </p:tgtEl>
                                        <p:attrNameLst>
                                          <p:attrName>style.visibility</p:attrName>
                                        </p:attrNameLst>
                                      </p:cBhvr>
                                      <p:to>
                                        <p:strVal val="visible"/>
                                      </p:to>
                                    </p:set>
                                    <p:anim calcmode="lin" valueType="num">
                                      <p:cBhvr additive="base">
                                        <p:cTn id="15" dur="500" fill="hold"/>
                                        <p:tgtEl>
                                          <p:spTgt spid="773134"/>
                                        </p:tgtEl>
                                        <p:attrNameLst>
                                          <p:attrName>ppt_x</p:attrName>
                                        </p:attrNameLst>
                                      </p:cBhvr>
                                      <p:tavLst>
                                        <p:tav tm="0">
                                          <p:val>
                                            <p:strVal val="#ppt_x"/>
                                          </p:val>
                                        </p:tav>
                                        <p:tav tm="100000">
                                          <p:val>
                                            <p:strVal val="#ppt_x"/>
                                          </p:val>
                                        </p:tav>
                                      </p:tavLst>
                                    </p:anim>
                                    <p:anim calcmode="lin" valueType="num">
                                      <p:cBhvr additive="base">
                                        <p:cTn id="16" dur="500" fill="hold"/>
                                        <p:tgtEl>
                                          <p:spTgt spid="773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1" name="Rectangle 3"/>
          <p:cNvSpPr>
            <a:spLocks noGrp="1" noChangeArrowheads="1"/>
          </p:cNvSpPr>
          <p:nvPr>
            <p:ph type="title"/>
          </p:nvPr>
        </p:nvSpPr>
        <p:spPr/>
        <p:txBody>
          <a:bodyPr/>
          <a:lstStyle/>
          <a:p>
            <a:r>
              <a:rPr lang="en-US"/>
              <a:t>Combining Interleaving, Pipelining and Parallelism</a:t>
            </a:r>
          </a:p>
        </p:txBody>
      </p:sp>
      <p:sp>
        <p:nvSpPr>
          <p:cNvPr id="29" name="Slide Number Placeholder 5"/>
          <p:cNvSpPr>
            <a:spLocks noGrp="1"/>
          </p:cNvSpPr>
          <p:nvPr>
            <p:ph type="sldNum" sz="quarter" idx="12"/>
          </p:nvPr>
        </p:nvSpPr>
        <p:spPr/>
        <p:txBody>
          <a:bodyPr/>
          <a:lstStyle/>
          <a:p>
            <a:fld id="{D547A094-AD2E-4C54-AFC7-2D0529D19B3C}" type="slidenum">
              <a:rPr lang="en-US" altLang="en-US" smtClean="0"/>
              <a:pPr/>
              <a:t>44</a:t>
            </a:fld>
            <a:endParaRPr lang="en-US" altLang="en-US"/>
          </a:p>
        </p:txBody>
      </p:sp>
      <p:sp>
        <p:nvSpPr>
          <p:cNvPr id="28" name="Footer Placeholder 4"/>
          <p:cNvSpPr>
            <a:spLocks noGrp="1"/>
          </p:cNvSpPr>
          <p:nvPr>
            <p:ph type="ftr" sz="quarter" idx="3"/>
          </p:nvPr>
        </p:nvSpPr>
        <p:spPr>
          <a:xfrm>
            <a:off x="388938" y="23813"/>
            <a:ext cx="5181600" cy="417512"/>
          </a:xfrm>
        </p:spPr>
        <p:txBody>
          <a:bodyPr/>
          <a:lstStyle/>
          <a:p>
            <a:r>
              <a:rPr lang="fi-FI" altLang="en-US"/>
              <a:t>© Derek Chiou &amp; Mattan Erez &amp; Dam Sunwoo</a:t>
            </a:r>
            <a:endParaRPr lang="en-US" altLang="en-US"/>
          </a:p>
        </p:txBody>
      </p:sp>
      <p:grpSp>
        <p:nvGrpSpPr>
          <p:cNvPr id="775186" name="Group 18"/>
          <p:cNvGrpSpPr>
            <a:grpSpLocks noChangeAspect="1"/>
          </p:cNvGrpSpPr>
          <p:nvPr/>
        </p:nvGrpSpPr>
        <p:grpSpPr bwMode="auto">
          <a:xfrm>
            <a:off x="1862138" y="3624263"/>
            <a:ext cx="5505450" cy="2590800"/>
            <a:chOff x="240" y="1118"/>
            <a:chExt cx="5376" cy="2530"/>
          </a:xfrm>
        </p:grpSpPr>
        <p:pic>
          <p:nvPicPr>
            <p:cNvPr id="775170" name="Picture 2"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 y="2496"/>
              <a:ext cx="1009" cy="1047"/>
            </a:xfrm>
            <a:prstGeom prst="rect">
              <a:avLst/>
            </a:prstGeom>
            <a:noFill/>
            <a:extLst>
              <a:ext uri="{909E8E84-426E-40DD-AFC4-6F175D3DCCD1}">
                <a14:hiddenFill xmlns:a14="http://schemas.microsoft.com/office/drawing/2010/main">
                  <a:solidFill>
                    <a:srgbClr val="FFFFFF"/>
                  </a:solidFill>
                </a14:hiddenFill>
              </a:ext>
            </a:extLst>
          </p:spPr>
        </p:pic>
        <p:pic>
          <p:nvPicPr>
            <p:cNvPr id="775172" name="Picture 4" descr="MCj02958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 y="2496"/>
              <a:ext cx="932" cy="1056"/>
            </a:xfrm>
            <a:prstGeom prst="rect">
              <a:avLst/>
            </a:prstGeom>
            <a:noFill/>
            <a:extLst>
              <a:ext uri="{909E8E84-426E-40DD-AFC4-6F175D3DCCD1}">
                <a14:hiddenFill xmlns:a14="http://schemas.microsoft.com/office/drawing/2010/main">
                  <a:solidFill>
                    <a:srgbClr val="FFFFFF"/>
                  </a:solidFill>
                </a14:hiddenFill>
              </a:ext>
            </a:extLst>
          </p:spPr>
        </p:pic>
        <p:pic>
          <p:nvPicPr>
            <p:cNvPr id="775173" name="Picture 5" descr="MCj023430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1" y="2304"/>
              <a:ext cx="1095" cy="1344"/>
            </a:xfrm>
            <a:prstGeom prst="rect">
              <a:avLst/>
            </a:prstGeom>
            <a:noFill/>
            <a:extLst>
              <a:ext uri="{909E8E84-426E-40DD-AFC4-6F175D3DCCD1}">
                <a14:hiddenFill xmlns:a14="http://schemas.microsoft.com/office/drawing/2010/main">
                  <a:solidFill>
                    <a:srgbClr val="FFFFFF"/>
                  </a:solidFill>
                </a14:hiddenFill>
              </a:ext>
            </a:extLst>
          </p:spPr>
        </p:pic>
        <p:pic>
          <p:nvPicPr>
            <p:cNvPr id="775174" name="Picture 6"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2" y="2352"/>
              <a:ext cx="1122" cy="1200"/>
            </a:xfrm>
            <a:prstGeom prst="rect">
              <a:avLst/>
            </a:prstGeom>
            <a:noFill/>
            <a:extLst>
              <a:ext uri="{909E8E84-426E-40DD-AFC4-6F175D3DCCD1}">
                <a14:hiddenFill xmlns:a14="http://schemas.microsoft.com/office/drawing/2010/main">
                  <a:solidFill>
                    <a:srgbClr val="FFFFFF"/>
                  </a:solidFill>
                </a14:hiddenFill>
              </a:ext>
            </a:extLst>
          </p:spPr>
        </p:pic>
        <p:pic>
          <p:nvPicPr>
            <p:cNvPr id="775175" name="Picture 7" descr="MCj029016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2784"/>
              <a:ext cx="528" cy="350"/>
            </a:xfrm>
            <a:prstGeom prst="rect">
              <a:avLst/>
            </a:prstGeom>
            <a:noFill/>
            <a:extLst>
              <a:ext uri="{909E8E84-426E-40DD-AFC4-6F175D3DCCD1}">
                <a14:hiddenFill xmlns:a14="http://schemas.microsoft.com/office/drawing/2010/main">
                  <a:solidFill>
                    <a:srgbClr val="FFFFFF"/>
                  </a:solidFill>
                </a14:hiddenFill>
              </a:ext>
            </a:extLst>
          </p:spPr>
        </p:pic>
        <p:pic>
          <p:nvPicPr>
            <p:cNvPr id="775176" name="Picture 8"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00" y="2688"/>
              <a:ext cx="387" cy="720"/>
            </a:xfrm>
            <a:prstGeom prst="rect">
              <a:avLst/>
            </a:prstGeom>
            <a:noFill/>
            <a:extLst>
              <a:ext uri="{909E8E84-426E-40DD-AFC4-6F175D3DCCD1}">
                <a14:hiddenFill xmlns:a14="http://schemas.microsoft.com/office/drawing/2010/main">
                  <a:solidFill>
                    <a:srgbClr val="FFFFFF"/>
                  </a:solidFill>
                </a14:hiddenFill>
              </a:ext>
            </a:extLst>
          </p:spPr>
        </p:pic>
        <p:pic>
          <p:nvPicPr>
            <p:cNvPr id="775177" name="Picture 9"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36" y="2688"/>
              <a:ext cx="387" cy="720"/>
            </a:xfrm>
            <a:prstGeom prst="rect">
              <a:avLst/>
            </a:prstGeom>
            <a:noFill/>
            <a:extLst>
              <a:ext uri="{909E8E84-426E-40DD-AFC4-6F175D3DCCD1}">
                <a14:hiddenFill xmlns:a14="http://schemas.microsoft.com/office/drawing/2010/main">
                  <a:solidFill>
                    <a:srgbClr val="FFFFFF"/>
                  </a:solidFill>
                </a14:hiddenFill>
              </a:ext>
            </a:extLst>
          </p:spPr>
        </p:pic>
        <p:pic>
          <p:nvPicPr>
            <p:cNvPr id="775178" name="Picture 10"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 y="2688"/>
              <a:ext cx="387" cy="720"/>
            </a:xfrm>
            <a:prstGeom prst="rect">
              <a:avLst/>
            </a:prstGeom>
            <a:noFill/>
            <a:extLst>
              <a:ext uri="{909E8E84-426E-40DD-AFC4-6F175D3DCCD1}">
                <a14:hiddenFill xmlns:a14="http://schemas.microsoft.com/office/drawing/2010/main">
                  <a:solidFill>
                    <a:srgbClr val="FFFFFF"/>
                  </a:solidFill>
                </a14:hiddenFill>
              </a:ext>
            </a:extLst>
          </p:spPr>
        </p:pic>
        <p:pic>
          <p:nvPicPr>
            <p:cNvPr id="775183" name="Picture 15"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2" y="1584"/>
              <a:ext cx="1122" cy="1200"/>
            </a:xfrm>
            <a:prstGeom prst="rect">
              <a:avLst/>
            </a:prstGeom>
            <a:noFill/>
            <a:extLst>
              <a:ext uri="{909E8E84-426E-40DD-AFC4-6F175D3DCCD1}">
                <a14:hiddenFill xmlns:a14="http://schemas.microsoft.com/office/drawing/2010/main">
                  <a:solidFill>
                    <a:srgbClr val="FFFFFF"/>
                  </a:solidFill>
                </a14:hiddenFill>
              </a:ext>
            </a:extLst>
          </p:spPr>
        </p:pic>
        <p:pic>
          <p:nvPicPr>
            <p:cNvPr id="775184" name="Picture 16"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3" y="1828"/>
              <a:ext cx="1009" cy="1047"/>
            </a:xfrm>
            <a:prstGeom prst="rect">
              <a:avLst/>
            </a:prstGeom>
            <a:noFill/>
            <a:extLst>
              <a:ext uri="{909E8E84-426E-40DD-AFC4-6F175D3DCCD1}">
                <a14:hiddenFill xmlns:a14="http://schemas.microsoft.com/office/drawing/2010/main">
                  <a:solidFill>
                    <a:srgbClr val="FFFFFF"/>
                  </a:solidFill>
                </a14:hiddenFill>
              </a:ext>
            </a:extLst>
          </p:spPr>
        </p:pic>
        <p:pic>
          <p:nvPicPr>
            <p:cNvPr id="775185" name="Picture 17"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3" y="1118"/>
              <a:ext cx="1009" cy="10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5187" name="Group 19"/>
          <p:cNvGrpSpPr>
            <a:grpSpLocks noChangeAspect="1"/>
          </p:cNvGrpSpPr>
          <p:nvPr/>
        </p:nvGrpSpPr>
        <p:grpSpPr bwMode="auto">
          <a:xfrm>
            <a:off x="1814513" y="890588"/>
            <a:ext cx="5505450" cy="2590800"/>
            <a:chOff x="240" y="1118"/>
            <a:chExt cx="5376" cy="2530"/>
          </a:xfrm>
        </p:grpSpPr>
        <p:pic>
          <p:nvPicPr>
            <p:cNvPr id="775188" name="Picture 20"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 y="2496"/>
              <a:ext cx="1009" cy="1047"/>
            </a:xfrm>
            <a:prstGeom prst="rect">
              <a:avLst/>
            </a:prstGeom>
            <a:noFill/>
            <a:extLst>
              <a:ext uri="{909E8E84-426E-40DD-AFC4-6F175D3DCCD1}">
                <a14:hiddenFill xmlns:a14="http://schemas.microsoft.com/office/drawing/2010/main">
                  <a:solidFill>
                    <a:srgbClr val="FFFFFF"/>
                  </a:solidFill>
                </a14:hiddenFill>
              </a:ext>
            </a:extLst>
          </p:spPr>
        </p:pic>
        <p:pic>
          <p:nvPicPr>
            <p:cNvPr id="775189" name="Picture 21" descr="MCj02958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 y="2496"/>
              <a:ext cx="932" cy="1056"/>
            </a:xfrm>
            <a:prstGeom prst="rect">
              <a:avLst/>
            </a:prstGeom>
            <a:noFill/>
            <a:extLst>
              <a:ext uri="{909E8E84-426E-40DD-AFC4-6F175D3DCCD1}">
                <a14:hiddenFill xmlns:a14="http://schemas.microsoft.com/office/drawing/2010/main">
                  <a:solidFill>
                    <a:srgbClr val="FFFFFF"/>
                  </a:solidFill>
                </a14:hiddenFill>
              </a:ext>
            </a:extLst>
          </p:spPr>
        </p:pic>
        <p:pic>
          <p:nvPicPr>
            <p:cNvPr id="775190" name="Picture 22" descr="MCj023430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1" y="2304"/>
              <a:ext cx="1095" cy="1344"/>
            </a:xfrm>
            <a:prstGeom prst="rect">
              <a:avLst/>
            </a:prstGeom>
            <a:noFill/>
            <a:extLst>
              <a:ext uri="{909E8E84-426E-40DD-AFC4-6F175D3DCCD1}">
                <a14:hiddenFill xmlns:a14="http://schemas.microsoft.com/office/drawing/2010/main">
                  <a:solidFill>
                    <a:srgbClr val="FFFFFF"/>
                  </a:solidFill>
                </a14:hiddenFill>
              </a:ext>
            </a:extLst>
          </p:spPr>
        </p:pic>
        <p:pic>
          <p:nvPicPr>
            <p:cNvPr id="775191" name="Picture 23"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2" y="2352"/>
              <a:ext cx="1122" cy="1200"/>
            </a:xfrm>
            <a:prstGeom prst="rect">
              <a:avLst/>
            </a:prstGeom>
            <a:noFill/>
            <a:extLst>
              <a:ext uri="{909E8E84-426E-40DD-AFC4-6F175D3DCCD1}">
                <a14:hiddenFill xmlns:a14="http://schemas.microsoft.com/office/drawing/2010/main">
                  <a:solidFill>
                    <a:srgbClr val="FFFFFF"/>
                  </a:solidFill>
                </a14:hiddenFill>
              </a:ext>
            </a:extLst>
          </p:spPr>
        </p:pic>
        <p:pic>
          <p:nvPicPr>
            <p:cNvPr id="775192" name="Picture 24" descr="MCj029016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2784"/>
              <a:ext cx="528" cy="350"/>
            </a:xfrm>
            <a:prstGeom prst="rect">
              <a:avLst/>
            </a:prstGeom>
            <a:noFill/>
            <a:extLst>
              <a:ext uri="{909E8E84-426E-40DD-AFC4-6F175D3DCCD1}">
                <a14:hiddenFill xmlns:a14="http://schemas.microsoft.com/office/drawing/2010/main">
                  <a:solidFill>
                    <a:srgbClr val="FFFFFF"/>
                  </a:solidFill>
                </a14:hiddenFill>
              </a:ext>
            </a:extLst>
          </p:spPr>
        </p:pic>
        <p:pic>
          <p:nvPicPr>
            <p:cNvPr id="775193" name="Picture 25"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00" y="2688"/>
              <a:ext cx="387" cy="720"/>
            </a:xfrm>
            <a:prstGeom prst="rect">
              <a:avLst/>
            </a:prstGeom>
            <a:noFill/>
            <a:extLst>
              <a:ext uri="{909E8E84-426E-40DD-AFC4-6F175D3DCCD1}">
                <a14:hiddenFill xmlns:a14="http://schemas.microsoft.com/office/drawing/2010/main">
                  <a:solidFill>
                    <a:srgbClr val="FFFFFF"/>
                  </a:solidFill>
                </a14:hiddenFill>
              </a:ext>
            </a:extLst>
          </p:spPr>
        </p:pic>
        <p:pic>
          <p:nvPicPr>
            <p:cNvPr id="775194" name="Picture 26"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36" y="2688"/>
              <a:ext cx="387" cy="720"/>
            </a:xfrm>
            <a:prstGeom prst="rect">
              <a:avLst/>
            </a:prstGeom>
            <a:noFill/>
            <a:extLst>
              <a:ext uri="{909E8E84-426E-40DD-AFC4-6F175D3DCCD1}">
                <a14:hiddenFill xmlns:a14="http://schemas.microsoft.com/office/drawing/2010/main">
                  <a:solidFill>
                    <a:srgbClr val="FFFFFF"/>
                  </a:solidFill>
                </a14:hiddenFill>
              </a:ext>
            </a:extLst>
          </p:spPr>
        </p:pic>
        <p:pic>
          <p:nvPicPr>
            <p:cNvPr id="775195" name="Picture 27" descr="MCj025272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 y="2688"/>
              <a:ext cx="387" cy="720"/>
            </a:xfrm>
            <a:prstGeom prst="rect">
              <a:avLst/>
            </a:prstGeom>
            <a:noFill/>
            <a:extLst>
              <a:ext uri="{909E8E84-426E-40DD-AFC4-6F175D3DCCD1}">
                <a14:hiddenFill xmlns:a14="http://schemas.microsoft.com/office/drawing/2010/main">
                  <a:solidFill>
                    <a:srgbClr val="FFFFFF"/>
                  </a:solidFill>
                </a14:hiddenFill>
              </a:ext>
            </a:extLst>
          </p:spPr>
        </p:pic>
        <p:pic>
          <p:nvPicPr>
            <p:cNvPr id="775196" name="Picture 28"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2" y="1584"/>
              <a:ext cx="1122" cy="1200"/>
            </a:xfrm>
            <a:prstGeom prst="rect">
              <a:avLst/>
            </a:prstGeom>
            <a:noFill/>
            <a:extLst>
              <a:ext uri="{909E8E84-426E-40DD-AFC4-6F175D3DCCD1}">
                <a14:hiddenFill xmlns:a14="http://schemas.microsoft.com/office/drawing/2010/main">
                  <a:solidFill>
                    <a:srgbClr val="FFFFFF"/>
                  </a:solidFill>
                </a14:hiddenFill>
              </a:ext>
            </a:extLst>
          </p:spPr>
        </p:pic>
        <p:pic>
          <p:nvPicPr>
            <p:cNvPr id="775197" name="Picture 29"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3" y="1828"/>
              <a:ext cx="1009" cy="1047"/>
            </a:xfrm>
            <a:prstGeom prst="rect">
              <a:avLst/>
            </a:prstGeom>
            <a:noFill/>
            <a:extLst>
              <a:ext uri="{909E8E84-426E-40DD-AFC4-6F175D3DCCD1}">
                <a14:hiddenFill xmlns:a14="http://schemas.microsoft.com/office/drawing/2010/main">
                  <a:solidFill>
                    <a:srgbClr val="FFFFFF"/>
                  </a:solidFill>
                </a14:hiddenFill>
              </a:ext>
            </a:extLst>
          </p:spPr>
        </p:pic>
        <p:pic>
          <p:nvPicPr>
            <p:cNvPr id="775198" name="Picture 30"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3" y="1118"/>
              <a:ext cx="1009" cy="104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1146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7" name="Rectangle 3"/>
          <p:cNvSpPr>
            <a:spLocks noGrp="1" noChangeArrowheads="1"/>
          </p:cNvSpPr>
          <p:nvPr>
            <p:ph type="title"/>
          </p:nvPr>
        </p:nvSpPr>
        <p:spPr/>
        <p:txBody>
          <a:bodyPr/>
          <a:lstStyle/>
          <a:p>
            <a:r>
              <a:rPr lang="en-US"/>
              <a:t>Revisit: Example from the Real World: Improvement in Technology!</a:t>
            </a:r>
          </a:p>
        </p:txBody>
      </p:sp>
      <p:sp>
        <p:nvSpPr>
          <p:cNvPr id="12" name="Slide Number Placeholder 5"/>
          <p:cNvSpPr>
            <a:spLocks noGrp="1"/>
          </p:cNvSpPr>
          <p:nvPr>
            <p:ph type="sldNum" sz="quarter" idx="12"/>
          </p:nvPr>
        </p:nvSpPr>
        <p:spPr/>
        <p:txBody>
          <a:bodyPr/>
          <a:lstStyle/>
          <a:p>
            <a:fld id="{0D5F90B8-B9A0-44DB-98AA-1590481BA54F}" type="slidenum">
              <a:rPr lang="en-US" altLang="en-US" smtClean="0"/>
              <a:pPr/>
              <a:t>45</a:t>
            </a:fld>
            <a:endParaRPr lang="en-US" altLang="en-US"/>
          </a:p>
        </p:txBody>
      </p:sp>
      <p:sp>
        <p:nvSpPr>
          <p:cNvPr id="11" name="Footer Placeholder 4"/>
          <p:cNvSpPr>
            <a:spLocks noGrp="1"/>
          </p:cNvSpPr>
          <p:nvPr>
            <p:ph type="ftr" sz="quarter" idx="3"/>
          </p:nvPr>
        </p:nvSpPr>
        <p:spPr>
          <a:xfrm>
            <a:off x="388938" y="23813"/>
            <a:ext cx="5181600" cy="417512"/>
          </a:xfrm>
        </p:spPr>
        <p:txBody>
          <a:bodyPr/>
          <a:lstStyle/>
          <a:p>
            <a:r>
              <a:rPr lang="fi-FI" altLang="en-US"/>
              <a:t>© Derek Chiou &amp; Mattan Erez &amp; Dam Sunwoo</a:t>
            </a:r>
            <a:endParaRPr lang="en-US" altLang="en-US"/>
          </a:p>
        </p:txBody>
      </p:sp>
      <p:pic>
        <p:nvPicPr>
          <p:cNvPr id="891906" name="Picture 2" descr="MCj023159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495800"/>
            <a:ext cx="1601788" cy="1662113"/>
          </a:xfrm>
          <a:prstGeom prst="rect">
            <a:avLst/>
          </a:prstGeom>
          <a:noFill/>
          <a:extLst>
            <a:ext uri="{909E8E84-426E-40DD-AFC4-6F175D3DCCD1}">
              <a14:hiddenFill xmlns:a14="http://schemas.microsoft.com/office/drawing/2010/main">
                <a:solidFill>
                  <a:srgbClr val="FFFFFF"/>
                </a:solidFill>
              </a14:hiddenFill>
            </a:ext>
          </a:extLst>
        </p:spPr>
      </p:pic>
      <p:pic>
        <p:nvPicPr>
          <p:cNvPr id="891908" name="Picture 4" descr="MCj02958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895600"/>
            <a:ext cx="14795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891909" name="Picture 5" descr="MCj023430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5400" y="1981200"/>
            <a:ext cx="1738313" cy="2133600"/>
          </a:xfrm>
          <a:prstGeom prst="rect">
            <a:avLst/>
          </a:prstGeom>
          <a:noFill/>
          <a:extLst>
            <a:ext uri="{909E8E84-426E-40DD-AFC4-6F175D3DCCD1}">
              <a14:hiddenFill xmlns:a14="http://schemas.microsoft.com/office/drawing/2010/main">
                <a:solidFill>
                  <a:srgbClr val="FFFFFF"/>
                </a:solidFill>
              </a14:hiddenFill>
            </a:ext>
          </a:extLst>
        </p:spPr>
      </p:pic>
      <p:pic>
        <p:nvPicPr>
          <p:cNvPr id="891910" name="Picture 6" descr="MCj021547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1828800"/>
            <a:ext cx="17811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91911" name="Picture 7" descr="MCj029016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38400" y="2667000"/>
            <a:ext cx="838200" cy="555625"/>
          </a:xfrm>
          <a:prstGeom prst="rect">
            <a:avLst/>
          </a:prstGeom>
          <a:noFill/>
          <a:extLst>
            <a:ext uri="{909E8E84-426E-40DD-AFC4-6F175D3DCCD1}">
              <a14:hiddenFill xmlns:a14="http://schemas.microsoft.com/office/drawing/2010/main">
                <a:solidFill>
                  <a:srgbClr val="FFFFFF"/>
                </a:solidFill>
              </a14:hiddenFill>
            </a:ext>
          </a:extLst>
        </p:spPr>
      </p:pic>
      <p:pic>
        <p:nvPicPr>
          <p:cNvPr id="891912" name="Picture 8" descr="MCj0368238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00" y="2362200"/>
            <a:ext cx="838200" cy="75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28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r>
              <a:rPr lang="en-US"/>
              <a:t>Japanese Toilet</a:t>
            </a:r>
          </a:p>
        </p:txBody>
      </p:sp>
      <p:sp>
        <p:nvSpPr>
          <p:cNvPr id="887811" name="Rectangle 3"/>
          <p:cNvSpPr>
            <a:spLocks noGrp="1" noChangeArrowheads="1"/>
          </p:cNvSpPr>
          <p:nvPr>
            <p:ph type="body" sz="half" idx="2"/>
          </p:nvPr>
        </p:nvSpPr>
        <p:spPr/>
        <p:txBody>
          <a:bodyPr/>
          <a:lstStyle/>
          <a:p>
            <a:r>
              <a:rPr lang="en-US" dirty="0"/>
              <a:t>Wash hands (saves water)</a:t>
            </a:r>
          </a:p>
          <a:p>
            <a:r>
              <a:rPr lang="en-US" dirty="0"/>
              <a:t>Dryer </a:t>
            </a:r>
          </a:p>
          <a:p>
            <a:r>
              <a:rPr lang="en-US" dirty="0"/>
              <a:t>Heated seat (very comfortable)</a:t>
            </a:r>
          </a:p>
          <a:p>
            <a:pPr lvl="1"/>
            <a:r>
              <a:rPr lang="en-US" dirty="0"/>
              <a:t>Japanese homes not necessarily so well heated</a:t>
            </a:r>
          </a:p>
          <a:p>
            <a:r>
              <a:rPr lang="en-US" dirty="0"/>
              <a:t>Auto plastic seat cover</a:t>
            </a:r>
          </a:p>
          <a:p>
            <a:r>
              <a:rPr lang="en-US" dirty="0"/>
              <a:t>Bidet (be careful)</a:t>
            </a:r>
          </a:p>
          <a:p>
            <a:r>
              <a:rPr lang="en-US" dirty="0"/>
              <a:t>Helpful hint: flush on the side, traditional mechanical</a:t>
            </a:r>
          </a:p>
        </p:txBody>
      </p:sp>
      <p:sp>
        <p:nvSpPr>
          <p:cNvPr id="9" name="Slide Number Placeholder 6"/>
          <p:cNvSpPr>
            <a:spLocks noGrp="1"/>
          </p:cNvSpPr>
          <p:nvPr>
            <p:ph type="sldNum" sz="quarter" idx="12"/>
          </p:nvPr>
        </p:nvSpPr>
        <p:spPr/>
        <p:txBody>
          <a:bodyPr/>
          <a:lstStyle/>
          <a:p>
            <a:fld id="{2A02B5F0-DAF4-4635-8D23-6F46F3184744}" type="slidenum">
              <a:rPr lang="en-US" altLang="en-US" smtClean="0"/>
              <a:pPr/>
              <a:t>46</a:t>
            </a:fld>
            <a:endParaRPr lang="en-US" altLang="en-US"/>
          </a:p>
        </p:txBody>
      </p:sp>
      <p:sp>
        <p:nvSpPr>
          <p:cNvPr id="8" name="Footer Placeholder 5"/>
          <p:cNvSpPr>
            <a:spLocks noGrp="1"/>
          </p:cNvSpPr>
          <p:nvPr>
            <p:ph type="ftr" sz="quarter" idx="3"/>
          </p:nvPr>
        </p:nvSpPr>
        <p:spPr>
          <a:xfrm>
            <a:off x="388938" y="23813"/>
            <a:ext cx="5181600" cy="417512"/>
          </a:xfrm>
        </p:spPr>
        <p:txBody>
          <a:bodyPr/>
          <a:lstStyle/>
          <a:p>
            <a:r>
              <a:rPr lang="fi-FI" altLang="en-US">
                <a:latin typeface="Lato" panose="020F0502020204030203" pitchFamily="34" charset="0"/>
              </a:rPr>
              <a:t>© Derek Chiou &amp; Mattan Erez &amp; Dam Sunwoo</a:t>
            </a:r>
            <a:endParaRPr lang="en-US" altLang="en-US">
              <a:latin typeface="Lato" panose="020F0502020204030203" pitchFamily="34" charset="0"/>
            </a:endParaRPr>
          </a:p>
        </p:txBody>
      </p:sp>
      <p:pic>
        <p:nvPicPr>
          <p:cNvPr id="887812" name="Picture 4" descr="UltraModernToi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3446463" cy="4953000"/>
          </a:xfrm>
          <a:prstGeom prst="rect">
            <a:avLst/>
          </a:prstGeom>
          <a:noFill/>
          <a:extLst>
            <a:ext uri="{909E8E84-426E-40DD-AFC4-6F175D3DCCD1}">
              <a14:hiddenFill xmlns:a14="http://schemas.microsoft.com/office/drawing/2010/main">
                <a:solidFill>
                  <a:srgbClr val="FFFFFF"/>
                </a:solidFill>
              </a14:hiddenFill>
            </a:ext>
          </a:extLst>
        </p:spPr>
      </p:pic>
      <p:sp>
        <p:nvSpPr>
          <p:cNvPr id="887813" name="Rectangle 5"/>
          <p:cNvSpPr>
            <a:spLocks noChangeArrowheads="1"/>
          </p:cNvSpPr>
          <p:nvPr/>
        </p:nvSpPr>
        <p:spPr bwMode="auto">
          <a:xfrm>
            <a:off x="4951413" y="6384925"/>
            <a:ext cx="3973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latin typeface="Lato" panose="020F0502020204030203" pitchFamily="34" charset="0"/>
              </a:rPr>
              <a:t>http://www.richard-seaman.com/Travel/Japan/Misc/Toilets/</a:t>
            </a:r>
          </a:p>
        </p:txBody>
      </p:sp>
      <p:sp>
        <p:nvSpPr>
          <p:cNvPr id="887814" name="Line 6"/>
          <p:cNvSpPr>
            <a:spLocks noChangeShapeType="1"/>
          </p:cNvSpPr>
          <p:nvPr/>
        </p:nvSpPr>
        <p:spPr bwMode="auto">
          <a:xfrm flipH="1" flipV="1">
            <a:off x="3509963" y="2746375"/>
            <a:ext cx="1138237" cy="1744663"/>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Lato" panose="020F0502020204030203" pitchFamily="34" charset="0"/>
            </a:endParaRPr>
          </a:p>
        </p:txBody>
      </p:sp>
    </p:spTree>
    <p:extLst>
      <p:ext uri="{BB962C8B-B14F-4D97-AF65-F5344CB8AC3E}">
        <p14:creationId xmlns:p14="http://schemas.microsoft.com/office/powerpoint/2010/main" val="273233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dirty="0"/>
              <a:t>What did we learn?</a:t>
            </a:r>
          </a:p>
        </p:txBody>
      </p:sp>
      <p:sp>
        <p:nvSpPr>
          <p:cNvPr id="20485" name="Rectangle 3"/>
          <p:cNvSpPr>
            <a:spLocks noGrp="1" noChangeArrowheads="1"/>
          </p:cNvSpPr>
          <p:nvPr>
            <p:ph idx="1"/>
          </p:nvPr>
        </p:nvSpPr>
        <p:spPr/>
        <p:txBody>
          <a:bodyPr/>
          <a:lstStyle/>
          <a:p>
            <a:pPr eaLnBrk="1" hangingPunct="1"/>
            <a:r>
              <a:rPr lang="en-US" dirty="0"/>
              <a:t>Microarchitecture FSM straightforward</a:t>
            </a:r>
          </a:p>
          <a:p>
            <a:pPr lvl="1"/>
            <a:r>
              <a:rPr lang="en-US" dirty="0"/>
              <a:t>Ample room for engineering “tricks”</a:t>
            </a:r>
          </a:p>
          <a:p>
            <a:r>
              <a:rPr lang="en-US" dirty="0"/>
              <a:t>Parallelism/concurrency improve performance</a:t>
            </a:r>
          </a:p>
          <a:p>
            <a:pPr lvl="1"/>
            <a:r>
              <a:rPr lang="en-US" dirty="0"/>
              <a:t>Add hardware</a:t>
            </a:r>
          </a:p>
          <a:p>
            <a:pPr lvl="1"/>
            <a:r>
              <a:rPr lang="en-US" dirty="0"/>
              <a:t>Use underutilized hardware with pipelining</a:t>
            </a:r>
          </a:p>
          <a:p>
            <a:pPr eaLnBrk="1" hangingPunct="1"/>
            <a:r>
              <a:rPr lang="en-US" dirty="0"/>
              <a:t>Pipelining is a form of concurrency/parallelism</a:t>
            </a:r>
          </a:p>
          <a:p>
            <a:pPr lvl="1"/>
            <a:r>
              <a:rPr lang="en-US" dirty="0"/>
              <a:t>Share resources between instructions</a:t>
            </a:r>
          </a:p>
          <a:p>
            <a:pPr lvl="1"/>
            <a:r>
              <a:rPr lang="en-US" dirty="0"/>
              <a:t>Latency / throughput tradeoffs</a:t>
            </a:r>
          </a:p>
          <a:p>
            <a:pPr lvl="2"/>
            <a:r>
              <a:rPr lang="en-US" dirty="0"/>
              <a:t>Depth of pipeline</a:t>
            </a:r>
          </a:p>
          <a:p>
            <a:pPr lvl="1"/>
            <a:r>
              <a:rPr lang="en-US" dirty="0"/>
              <a:t>Rules for forming valid pipelines</a:t>
            </a:r>
          </a:p>
          <a:p>
            <a:pPr lvl="1"/>
            <a:r>
              <a:rPr lang="en-US" dirty="0"/>
              <a:t>Improve performance with more hardware and parallelism</a:t>
            </a:r>
          </a:p>
        </p:txBody>
      </p:sp>
      <p:sp>
        <p:nvSpPr>
          <p:cNvPr id="7" name="Rectangle 6"/>
          <p:cNvSpPr>
            <a:spLocks noGrp="1" noChangeArrowheads="1"/>
          </p:cNvSpPr>
          <p:nvPr>
            <p:ph type="sldNum" idx="12"/>
          </p:nvPr>
        </p:nvSpPr>
        <p:spPr>
          <a:ln/>
        </p:spPr>
        <p:txBody>
          <a:bodyPr/>
          <a:lstStyle/>
          <a:p>
            <a:pPr>
              <a:defRPr/>
            </a:pPr>
            <a:fld id="{7CA54AF3-1716-4562-ACB4-29776ED9C6D9}" type="slidenum">
              <a:rPr lang="en-US" altLang="en-US"/>
              <a:pPr>
                <a:defRPr/>
              </a:pPr>
              <a:t>47</a:t>
            </a:fld>
            <a:endParaRPr lang="en-US" altLang="en-US"/>
          </a:p>
        </p:txBody>
      </p:sp>
      <p:sp>
        <p:nvSpPr>
          <p:cNvPr id="6" name="Footer Placeholder 5"/>
          <p:cNvSpPr>
            <a:spLocks noGrp="1" noChangeArrowheads="1"/>
          </p:cNvSpPr>
          <p:nvPr>
            <p:ph type="ftr" idx="3"/>
          </p:nvPr>
        </p:nvSpPr>
        <p:spPr>
          <a:prstGeom prst="rect">
            <a:avLst/>
          </a:prstGeom>
          <a:ln/>
        </p:spPr>
        <p:txBody>
          <a:bodyPr/>
          <a:lstStyle/>
          <a:p>
            <a:r>
              <a:rPr lang="fi-FI" altLang="en-US"/>
              <a:t>© Derek Chiou &amp; Mattan Erez &amp; Dam Sunwoo</a:t>
            </a:r>
            <a:endParaRPr lang="en-US" altLang="en-US" dirty="0"/>
          </a:p>
        </p:txBody>
      </p:sp>
      <p:sp>
        <p:nvSpPr>
          <p:cNvPr id="20483"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8247BF59-8973-42B2-8C3F-78EB88EBDE2A}" type="slidenum">
              <a:rPr lang="en-US" altLang="en-US" sz="1000"/>
              <a:pPr algn="r" eaLnBrk="1" hangingPunct="1"/>
              <a:t>47</a:t>
            </a:fld>
            <a:endParaRPr lang="en-US" altLang="en-US" sz="1000"/>
          </a:p>
        </p:txBody>
      </p:sp>
    </p:spTree>
    <p:extLst>
      <p:ext uri="{BB962C8B-B14F-4D97-AF65-F5344CB8AC3E}">
        <p14:creationId xmlns:p14="http://schemas.microsoft.com/office/powerpoint/2010/main" val="220863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9397-A92E-FA49-9D0F-BBE10387E3E5}"/>
              </a:ext>
            </a:extLst>
          </p:cNvPr>
          <p:cNvSpPr>
            <a:spLocks noGrp="1"/>
          </p:cNvSpPr>
          <p:nvPr>
            <p:ph type="title"/>
          </p:nvPr>
        </p:nvSpPr>
        <p:spPr/>
        <p:txBody>
          <a:bodyPr/>
          <a:lstStyle/>
          <a:p>
            <a:r>
              <a:rPr lang="en-US" dirty="0"/>
              <a:t>“Why are you enrolled in this course?”</a:t>
            </a:r>
          </a:p>
        </p:txBody>
      </p:sp>
      <p:sp>
        <p:nvSpPr>
          <p:cNvPr id="3" name="Content Placeholder 2">
            <a:extLst>
              <a:ext uri="{FF2B5EF4-FFF2-40B4-BE49-F238E27FC236}">
                <a16:creationId xmlns:a16="http://schemas.microsoft.com/office/drawing/2014/main" id="{11513C88-4A92-964C-9CEE-234769FD2874}"/>
              </a:ext>
            </a:extLst>
          </p:cNvPr>
          <p:cNvSpPr>
            <a:spLocks noGrp="1"/>
          </p:cNvSpPr>
          <p:nvPr>
            <p:ph idx="1"/>
          </p:nvPr>
        </p:nvSpPr>
        <p:spPr/>
        <p:txBody>
          <a:bodyPr/>
          <a:lstStyle/>
          <a:p>
            <a:r>
              <a:rPr lang="en-US" dirty="0"/>
              <a:t>“CURIOUS”</a:t>
            </a:r>
          </a:p>
          <a:p>
            <a:r>
              <a:rPr lang="en-US" dirty="0"/>
              <a:t>“To learn how computers work”</a:t>
            </a:r>
          </a:p>
          <a:p>
            <a:r>
              <a:rPr lang="en-US" dirty="0"/>
              <a:t>“To develop holistic knowledge of the design of processors”</a:t>
            </a:r>
          </a:p>
          <a:p>
            <a:r>
              <a:rPr lang="en-US" dirty="0"/>
              <a:t>“pursue career as a computer architect”</a:t>
            </a:r>
          </a:p>
          <a:p>
            <a:r>
              <a:rPr lang="en-US" dirty="0"/>
              <a:t>“Yale </a:t>
            </a:r>
            <a:r>
              <a:rPr lang="en-US" dirty="0" err="1"/>
              <a:t>Patt</a:t>
            </a:r>
            <a:r>
              <a:rPr lang="en-US" dirty="0"/>
              <a:t> recommended this course”</a:t>
            </a:r>
          </a:p>
          <a:p>
            <a:r>
              <a:rPr lang="en-US" dirty="0"/>
              <a:t>“This being a basic architecture course will help me understand more advanced course better”</a:t>
            </a:r>
          </a:p>
          <a:p>
            <a:r>
              <a:rPr lang="en-US" dirty="0"/>
              <a:t>“See if there are gaps in my understanding”</a:t>
            </a:r>
          </a:p>
          <a:p>
            <a:pPr marL="0" indent="0">
              <a:buNone/>
            </a:pPr>
            <a:endParaRPr lang="en-US" dirty="0"/>
          </a:p>
          <a:p>
            <a:r>
              <a:rPr lang="en-US" dirty="0"/>
              <a:t>“yes”</a:t>
            </a:r>
          </a:p>
          <a:p>
            <a:endParaRPr lang="en-US" dirty="0"/>
          </a:p>
        </p:txBody>
      </p:sp>
      <p:sp>
        <p:nvSpPr>
          <p:cNvPr id="4" name="Slide Number Placeholder 3">
            <a:extLst>
              <a:ext uri="{FF2B5EF4-FFF2-40B4-BE49-F238E27FC236}">
                <a16:creationId xmlns:a16="http://schemas.microsoft.com/office/drawing/2014/main" id="{C1E42DE7-BDDC-A342-A20D-65A01D32665A}"/>
              </a:ext>
            </a:extLst>
          </p:cNvPr>
          <p:cNvSpPr>
            <a:spLocks noGrp="1"/>
          </p:cNvSpPr>
          <p:nvPr>
            <p:ph type="sldNum" idx="12"/>
          </p:nvPr>
        </p:nvSpPr>
        <p:spPr/>
        <p:txBody>
          <a:bodyPr/>
          <a:lstStyle/>
          <a:p>
            <a:fld id="{9298A09C-1584-4E46-935C-492AB14C1C1B}"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87821D07-4A23-614E-BB3E-A2A97BEAD2FE}"/>
              </a:ext>
            </a:extLst>
          </p:cNvPr>
          <p:cNvSpPr>
            <a:spLocks noGrp="1"/>
          </p:cNvSpPr>
          <p:nvPr>
            <p:ph type="ftr" idx="3"/>
          </p:nvPr>
        </p:nvSpPr>
        <p:spPr/>
        <p:txBody>
          <a:body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182645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E914-1F40-194A-8BB5-A36ADA167DFC}"/>
              </a:ext>
            </a:extLst>
          </p:cNvPr>
          <p:cNvSpPr>
            <a:spLocks noGrp="1"/>
          </p:cNvSpPr>
          <p:nvPr>
            <p:ph type="title"/>
          </p:nvPr>
        </p:nvSpPr>
        <p:spPr/>
        <p:txBody>
          <a:bodyPr/>
          <a:lstStyle/>
          <a:p>
            <a:r>
              <a:rPr lang="en-US" dirty="0"/>
              <a:t>“What do you expect to learn from this course?”</a:t>
            </a:r>
          </a:p>
        </p:txBody>
      </p:sp>
      <p:sp>
        <p:nvSpPr>
          <p:cNvPr id="3" name="Content Placeholder 2">
            <a:extLst>
              <a:ext uri="{FF2B5EF4-FFF2-40B4-BE49-F238E27FC236}">
                <a16:creationId xmlns:a16="http://schemas.microsoft.com/office/drawing/2014/main" id="{5FFB73A3-3430-AA43-BE4E-899D765145E3}"/>
              </a:ext>
            </a:extLst>
          </p:cNvPr>
          <p:cNvSpPr>
            <a:spLocks noGrp="1"/>
          </p:cNvSpPr>
          <p:nvPr>
            <p:ph idx="1"/>
          </p:nvPr>
        </p:nvSpPr>
        <p:spPr/>
        <p:txBody>
          <a:bodyPr/>
          <a:lstStyle/>
          <a:p>
            <a:r>
              <a:rPr lang="en-US" dirty="0"/>
              <a:t>“HOW THE COMPUTER WORKS”</a:t>
            </a:r>
          </a:p>
          <a:p>
            <a:r>
              <a:rPr lang="en-US" dirty="0"/>
              <a:t>“Learn to build a small computer and evaluate the pros and cons of every design step”</a:t>
            </a:r>
          </a:p>
          <a:p>
            <a:r>
              <a:rPr lang="en-US" dirty="0"/>
              <a:t>“Principles for CPU design”</a:t>
            </a:r>
          </a:p>
          <a:p>
            <a:endParaRPr lang="en-US" dirty="0"/>
          </a:p>
          <a:p>
            <a:r>
              <a:rPr lang="en-US" dirty="0"/>
              <a:t>“Industry trends in computer architecture”</a:t>
            </a:r>
          </a:p>
          <a:p>
            <a:r>
              <a:rPr lang="en-US" dirty="0"/>
              <a:t>“I would like to learn today's modern microprocessor architecture such as Ryzen with its Smart Predictor as well as its communication system (infinity fabric) between dies in one package or between package.”</a:t>
            </a:r>
          </a:p>
          <a:p>
            <a:endParaRPr lang="en-US" dirty="0"/>
          </a:p>
        </p:txBody>
      </p:sp>
      <p:sp>
        <p:nvSpPr>
          <p:cNvPr id="4" name="Slide Number Placeholder 3">
            <a:extLst>
              <a:ext uri="{FF2B5EF4-FFF2-40B4-BE49-F238E27FC236}">
                <a16:creationId xmlns:a16="http://schemas.microsoft.com/office/drawing/2014/main" id="{6486D45F-AB1B-7645-854D-F9302D94BD6B}"/>
              </a:ext>
            </a:extLst>
          </p:cNvPr>
          <p:cNvSpPr>
            <a:spLocks noGrp="1"/>
          </p:cNvSpPr>
          <p:nvPr>
            <p:ph type="sldNum" idx="12"/>
          </p:nvPr>
        </p:nvSpPr>
        <p:spPr/>
        <p:txBody>
          <a:bodyPr/>
          <a:lstStyle/>
          <a:p>
            <a:fld id="{9298A09C-1584-4E46-935C-492AB14C1C1B}"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3FE7FEDA-7BEA-9E45-8B19-115709FBCFE6}"/>
              </a:ext>
            </a:extLst>
          </p:cNvPr>
          <p:cNvSpPr>
            <a:spLocks noGrp="1"/>
          </p:cNvSpPr>
          <p:nvPr>
            <p:ph type="ftr" idx="3"/>
          </p:nvPr>
        </p:nvSpPr>
        <p:spPr/>
        <p:txBody>
          <a:body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363635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lstStyle/>
          <a:p>
            <a:r>
              <a:rPr lang="en-US" dirty="0" err="1"/>
              <a:t>Microcoded</a:t>
            </a:r>
            <a:r>
              <a:rPr lang="en-US" dirty="0"/>
              <a:t> </a:t>
            </a:r>
            <a:r>
              <a:rPr lang="en-US" dirty="0" err="1"/>
              <a:t>microarch</a:t>
            </a:r>
            <a:endParaRPr lang="en-US" dirty="0"/>
          </a:p>
          <a:p>
            <a:pPr lvl="1"/>
            <a:r>
              <a:rPr lang="en-US" dirty="0"/>
              <a:t>Simple and area efficient</a:t>
            </a:r>
          </a:p>
          <a:p>
            <a:pPr lvl="1"/>
            <a:r>
              <a:rPr lang="en-US" dirty="0"/>
              <a:t>Just a big state machine for controlling minimal components</a:t>
            </a:r>
          </a:p>
          <a:p>
            <a:pPr lvl="1"/>
            <a:r>
              <a:rPr lang="en-US" dirty="0"/>
              <a:t>Different instructions are different state chains</a:t>
            </a:r>
          </a:p>
          <a:p>
            <a:pPr lvl="1"/>
            <a:r>
              <a:rPr lang="en-US" dirty="0"/>
              <a:t>Always go back to parse next</a:t>
            </a:r>
          </a:p>
          <a:p>
            <a:r>
              <a:rPr lang="en-US" dirty="0"/>
              <a:t>Flexible</a:t>
            </a:r>
          </a:p>
          <a:p>
            <a:pPr lvl="1"/>
            <a:r>
              <a:rPr lang="en-US" dirty="0"/>
              <a:t>Can add instructions easily</a:t>
            </a:r>
          </a:p>
          <a:p>
            <a:pPr lvl="1"/>
            <a:r>
              <a:rPr lang="en-US" dirty="0"/>
              <a:t>Can even support “incompatible” ISAs</a:t>
            </a:r>
          </a:p>
          <a:p>
            <a:r>
              <a:rPr lang="en-US" dirty="0"/>
              <a:t>A great way to start thinking about implementation</a:t>
            </a:r>
          </a:p>
          <a:p>
            <a:pPr lvl="1"/>
            <a:r>
              <a:rPr lang="en-US" dirty="0"/>
              <a:t>Clear and simple</a:t>
            </a:r>
          </a:p>
          <a:p>
            <a:pPr lvl="1"/>
            <a:r>
              <a:rPr lang="en-US" dirty="0"/>
              <a:t>Lots of room for improvement</a:t>
            </a:r>
          </a:p>
          <a:p>
            <a:endParaRPr lang="en-US" dirty="0"/>
          </a:p>
        </p:txBody>
      </p:sp>
      <p:sp>
        <p:nvSpPr>
          <p:cNvPr id="6" name="Slide Number Placeholder 5"/>
          <p:cNvSpPr>
            <a:spLocks noGrp="1"/>
          </p:cNvSpPr>
          <p:nvPr>
            <p:ph type="sldNum" idx="12"/>
          </p:nvPr>
        </p:nvSpPr>
        <p:spPr/>
        <p:txBody>
          <a:bodyPr/>
          <a:lstStyle/>
          <a:p>
            <a:fld id="{9298A09C-1584-4E46-935C-492AB14C1C1B}" type="slidenum">
              <a:rPr lang="en-US" altLang="en-US" smtClean="0"/>
              <a:pPr/>
              <a:t>7</a:t>
            </a:fld>
            <a:endParaRPr lang="en-US" altLang="en-US"/>
          </a:p>
        </p:txBody>
      </p:sp>
      <p:sp>
        <p:nvSpPr>
          <p:cNvPr id="5" name="Footer Placeholder 4"/>
          <p:cNvSpPr>
            <a:spLocks noGrp="1"/>
          </p:cNvSpPr>
          <p:nvPr>
            <p:ph type="ftr" idx="3"/>
          </p:nvPr>
        </p:nvSpPr>
        <p:spPr/>
        <p:txBody>
          <a:bodyPr/>
          <a:lstStyle/>
          <a:p>
            <a:r>
              <a:rPr lang="en-US" altLang="en-US"/>
              <a:t>© Derek Chiou &amp; Mattan Erez &amp; Dam Sunwoo</a:t>
            </a:r>
            <a:endParaRPr lang="en-US" altLang="en-US" dirty="0"/>
          </a:p>
        </p:txBody>
      </p:sp>
    </p:spTree>
    <p:extLst>
      <p:ext uri="{BB962C8B-B14F-4D97-AF65-F5344CB8AC3E}">
        <p14:creationId xmlns:p14="http://schemas.microsoft.com/office/powerpoint/2010/main" val="34444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dirty="0"/>
              <a:t>Fetch/Parse/Dispatch Next Instruction?</a:t>
            </a:r>
          </a:p>
        </p:txBody>
      </p:sp>
      <p:sp>
        <p:nvSpPr>
          <p:cNvPr id="61" name="Slide Number Placeholder 5"/>
          <p:cNvSpPr>
            <a:spLocks noGrp="1"/>
          </p:cNvSpPr>
          <p:nvPr>
            <p:ph type="sldNum" idx="12"/>
          </p:nvPr>
        </p:nvSpPr>
        <p:spPr>
          <a:xfrm>
            <a:off x="6705600" y="-14221"/>
            <a:ext cx="2057400" cy="776222"/>
          </a:xfrm>
        </p:spPr>
        <p:txBody>
          <a:bodyPr/>
          <a:lstStyle/>
          <a:p>
            <a:fld id="{FECB17BD-268C-4A8E-8785-CD39958BC322}" type="slidenum">
              <a:rPr lang="en-US" altLang="en-US"/>
              <a:pPr/>
              <a:t>8</a:t>
            </a:fld>
            <a:endParaRPr lang="en-US" altLang="en-US"/>
          </a:p>
        </p:txBody>
      </p:sp>
      <p:sp>
        <p:nvSpPr>
          <p:cNvPr id="60" name="Footer Placeholder 4"/>
          <p:cNvSpPr>
            <a:spLocks noGrp="1"/>
          </p:cNvSpPr>
          <p:nvPr>
            <p:ph type="ftr" idx="3"/>
          </p:nvPr>
        </p:nvSpPr>
        <p:spPr>
          <a:prstGeom prst="rect">
            <a:avLst/>
          </a:prstGeom>
        </p:spPr>
        <p:txBody>
          <a:bodyPr/>
          <a:lstStyle/>
          <a:p>
            <a:r>
              <a:rPr lang="en-US" altLang="en-US"/>
              <a:t>© Derek Chiou &amp; Mattan Erez &amp; Dam Sunwoo</a:t>
            </a:r>
          </a:p>
        </p:txBody>
      </p:sp>
      <p:sp>
        <p:nvSpPr>
          <p:cNvPr id="402435" name="Rectangle 3"/>
          <p:cNvSpPr>
            <a:spLocks noChangeArrowheads="1"/>
          </p:cNvSpPr>
          <p:nvPr/>
        </p:nvSpPr>
        <p:spPr bwMode="auto">
          <a:xfrm>
            <a:off x="4495800" y="2895600"/>
            <a:ext cx="1066800" cy="6096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a:solidFill>
                  <a:schemeClr val="bg1">
                    <a:lumMod val="95000"/>
                  </a:schemeClr>
                </a:solidFill>
              </a:rPr>
              <a:t>Regs</a:t>
            </a:r>
          </a:p>
        </p:txBody>
      </p:sp>
      <p:sp>
        <p:nvSpPr>
          <p:cNvPr id="402436" name="Rectangle 4"/>
          <p:cNvSpPr>
            <a:spLocks noChangeArrowheads="1"/>
          </p:cNvSpPr>
          <p:nvPr/>
        </p:nvSpPr>
        <p:spPr bwMode="auto">
          <a:xfrm>
            <a:off x="6096000" y="2819400"/>
            <a:ext cx="1524000" cy="762000"/>
          </a:xfrm>
          <a:prstGeom prst="rect">
            <a:avLst/>
          </a:prstGeom>
          <a:solidFill>
            <a:schemeClr val="hlink"/>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r>
              <a:rPr lang="en-US">
                <a:solidFill>
                  <a:schemeClr val="bg1">
                    <a:lumMod val="95000"/>
                  </a:schemeClr>
                </a:solidFill>
              </a:rPr>
              <a:t>Memory</a:t>
            </a:r>
          </a:p>
        </p:txBody>
      </p:sp>
      <p:sp>
        <p:nvSpPr>
          <p:cNvPr id="402437" name="Rectangle 5"/>
          <p:cNvSpPr>
            <a:spLocks noChangeArrowheads="1"/>
          </p:cNvSpPr>
          <p:nvPr/>
        </p:nvSpPr>
        <p:spPr bwMode="auto">
          <a:xfrm>
            <a:off x="6096000" y="2438400"/>
            <a:ext cx="609600" cy="2286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MAR</a:t>
            </a:r>
          </a:p>
        </p:txBody>
      </p:sp>
      <p:sp>
        <p:nvSpPr>
          <p:cNvPr id="402438" name="Rectangle 6"/>
          <p:cNvSpPr>
            <a:spLocks noChangeArrowheads="1"/>
          </p:cNvSpPr>
          <p:nvPr/>
        </p:nvSpPr>
        <p:spPr bwMode="auto">
          <a:xfrm>
            <a:off x="7010400" y="2438400"/>
            <a:ext cx="609600" cy="2286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MDR</a:t>
            </a:r>
          </a:p>
        </p:txBody>
      </p:sp>
      <p:grpSp>
        <p:nvGrpSpPr>
          <p:cNvPr id="2" name="Group 7"/>
          <p:cNvGrpSpPr>
            <a:grpSpLocks/>
          </p:cNvGrpSpPr>
          <p:nvPr/>
        </p:nvGrpSpPr>
        <p:grpSpPr bwMode="auto">
          <a:xfrm>
            <a:off x="914400" y="2514600"/>
            <a:ext cx="990600" cy="990600"/>
            <a:chOff x="432" y="1152"/>
            <a:chExt cx="624" cy="624"/>
          </a:xfrm>
        </p:grpSpPr>
        <p:sp>
          <p:nvSpPr>
            <p:cNvPr id="402440" name="Freeform 8"/>
            <p:cNvSpPr>
              <a:spLocks/>
            </p:cNvSpPr>
            <p:nvPr/>
          </p:nvSpPr>
          <p:spPr bwMode="auto">
            <a:xfrm>
              <a:off x="432" y="1392"/>
              <a:ext cx="624" cy="384"/>
            </a:xfrm>
            <a:custGeom>
              <a:avLst/>
              <a:gdLst/>
              <a:ahLst/>
              <a:cxnLst>
                <a:cxn ang="0">
                  <a:pos x="0" y="0"/>
                </a:cxn>
                <a:cxn ang="0">
                  <a:pos x="0" y="384"/>
                </a:cxn>
                <a:cxn ang="0">
                  <a:pos x="624" y="384"/>
                </a:cxn>
                <a:cxn ang="0">
                  <a:pos x="384" y="0"/>
                </a:cxn>
                <a:cxn ang="0">
                  <a:pos x="0" y="0"/>
                </a:cxn>
              </a:cxnLst>
              <a:rect l="0" t="0" r="r" b="b"/>
              <a:pathLst>
                <a:path w="624" h="384">
                  <a:moveTo>
                    <a:pt x="0" y="0"/>
                  </a:moveTo>
                  <a:lnTo>
                    <a:pt x="0" y="384"/>
                  </a:lnTo>
                  <a:lnTo>
                    <a:pt x="624" y="384"/>
                  </a:lnTo>
                  <a:lnTo>
                    <a:pt x="384" y="0"/>
                  </a:lnTo>
                  <a:lnTo>
                    <a:pt x="0" y="0"/>
                  </a:lnTo>
                  <a:close/>
                </a:path>
              </a:pathLst>
            </a:custGeom>
            <a:solidFill>
              <a:schemeClr val="accent2"/>
            </a:solidFill>
            <a:ln w="9525" cap="flat" cmpd="sng">
              <a:prstDash val="solid"/>
              <a:round/>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402441" name="Rectangle 9"/>
            <p:cNvSpPr>
              <a:spLocks noChangeArrowheads="1"/>
            </p:cNvSpPr>
            <p:nvPr/>
          </p:nvSpPr>
          <p:spPr bwMode="auto">
            <a:xfrm>
              <a:off x="432" y="1152"/>
              <a:ext cx="384" cy="144"/>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S</a:t>
              </a:r>
            </a:p>
          </p:txBody>
        </p:sp>
        <p:sp>
          <p:nvSpPr>
            <p:cNvPr id="402442" name="Text Box 10"/>
            <p:cNvSpPr txBox="1">
              <a:spLocks noChangeArrowheads="1"/>
            </p:cNvSpPr>
            <p:nvPr/>
          </p:nvSpPr>
          <p:spPr bwMode="auto">
            <a:xfrm>
              <a:off x="440" y="1417"/>
              <a:ext cx="468" cy="288"/>
            </a:xfrm>
            <a:prstGeom prst="rect">
              <a:avLst/>
            </a:prstGeom>
            <a:noFill/>
            <a:ln w="9525" algn="ctr">
              <a:noFill/>
              <a:miter lim="800000"/>
              <a:headEnd/>
              <a:tailEnd/>
            </a:ln>
            <a:effectLst/>
          </p:spPr>
          <p:txBody>
            <a:bodyPr wrap="none">
              <a:spAutoFit/>
            </a:bodyPr>
            <a:lstStyle/>
            <a:p>
              <a:r>
                <a:rPr lang="en-US">
                  <a:solidFill>
                    <a:schemeClr val="bg1">
                      <a:lumMod val="95000"/>
                    </a:schemeClr>
                  </a:solidFill>
                </a:rPr>
                <a:t>shift</a:t>
              </a:r>
            </a:p>
          </p:txBody>
        </p:sp>
      </p:grpSp>
      <p:grpSp>
        <p:nvGrpSpPr>
          <p:cNvPr id="3" name="Group 11"/>
          <p:cNvGrpSpPr>
            <a:grpSpLocks/>
          </p:cNvGrpSpPr>
          <p:nvPr/>
        </p:nvGrpSpPr>
        <p:grpSpPr bwMode="auto">
          <a:xfrm>
            <a:off x="2362200" y="2514600"/>
            <a:ext cx="1524000" cy="990600"/>
            <a:chOff x="1584" y="1152"/>
            <a:chExt cx="960" cy="624"/>
          </a:xfrm>
        </p:grpSpPr>
        <p:sp>
          <p:nvSpPr>
            <p:cNvPr id="402444" name="Freeform 12"/>
            <p:cNvSpPr>
              <a:spLocks/>
            </p:cNvSpPr>
            <p:nvPr/>
          </p:nvSpPr>
          <p:spPr bwMode="auto">
            <a:xfrm>
              <a:off x="1584" y="1392"/>
              <a:ext cx="960" cy="384"/>
            </a:xfrm>
            <a:custGeom>
              <a:avLst/>
              <a:gdLst/>
              <a:ahLst/>
              <a:cxnLst>
                <a:cxn ang="0">
                  <a:pos x="480" y="96"/>
                </a:cxn>
                <a:cxn ang="0">
                  <a:pos x="384" y="0"/>
                </a:cxn>
                <a:cxn ang="0">
                  <a:pos x="0" y="0"/>
                </a:cxn>
                <a:cxn ang="0">
                  <a:pos x="288" y="384"/>
                </a:cxn>
                <a:cxn ang="0">
                  <a:pos x="672" y="384"/>
                </a:cxn>
                <a:cxn ang="0">
                  <a:pos x="960" y="0"/>
                </a:cxn>
                <a:cxn ang="0">
                  <a:pos x="576" y="0"/>
                </a:cxn>
                <a:cxn ang="0">
                  <a:pos x="480" y="96"/>
                </a:cxn>
              </a:cxnLst>
              <a:rect l="0" t="0" r="r" b="b"/>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cap="flat" cmpd="sng">
              <a:prstDash val="solid"/>
              <a:round/>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grpSp>
          <p:nvGrpSpPr>
            <p:cNvPr id="4" name="Group 13"/>
            <p:cNvGrpSpPr>
              <a:grpSpLocks/>
            </p:cNvGrpSpPr>
            <p:nvPr/>
          </p:nvGrpSpPr>
          <p:grpSpPr bwMode="auto">
            <a:xfrm>
              <a:off x="1584" y="1152"/>
              <a:ext cx="960" cy="553"/>
              <a:chOff x="1584" y="1152"/>
              <a:chExt cx="960" cy="553"/>
            </a:xfrm>
          </p:grpSpPr>
          <p:sp>
            <p:nvSpPr>
              <p:cNvPr id="402446" name="Rectangle 14"/>
              <p:cNvSpPr>
                <a:spLocks noChangeArrowheads="1"/>
              </p:cNvSpPr>
              <p:nvPr/>
            </p:nvSpPr>
            <p:spPr bwMode="auto">
              <a:xfrm>
                <a:off x="1584" y="1152"/>
                <a:ext cx="384" cy="144"/>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A</a:t>
                </a:r>
              </a:p>
            </p:txBody>
          </p:sp>
          <p:sp>
            <p:nvSpPr>
              <p:cNvPr id="402447" name="Rectangle 15"/>
              <p:cNvSpPr>
                <a:spLocks noChangeArrowheads="1"/>
              </p:cNvSpPr>
              <p:nvPr/>
            </p:nvSpPr>
            <p:spPr bwMode="auto">
              <a:xfrm>
                <a:off x="2160" y="1152"/>
                <a:ext cx="384" cy="144"/>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B</a:t>
                </a:r>
              </a:p>
            </p:txBody>
          </p:sp>
          <p:sp>
            <p:nvSpPr>
              <p:cNvPr id="402448" name="Text Box 16"/>
              <p:cNvSpPr txBox="1">
                <a:spLocks noChangeArrowheads="1"/>
              </p:cNvSpPr>
              <p:nvPr/>
            </p:nvSpPr>
            <p:spPr bwMode="auto">
              <a:xfrm>
                <a:off x="1820" y="1417"/>
                <a:ext cx="490" cy="288"/>
              </a:xfrm>
              <a:prstGeom prst="rect">
                <a:avLst/>
              </a:prstGeom>
              <a:noFill/>
              <a:ln w="9525" algn="ctr">
                <a:noFill/>
                <a:miter lim="800000"/>
                <a:headEnd/>
                <a:tailEnd/>
              </a:ln>
              <a:effectLst/>
            </p:spPr>
            <p:txBody>
              <a:bodyPr wrap="none">
                <a:spAutoFit/>
              </a:bodyPr>
              <a:lstStyle/>
              <a:p>
                <a:r>
                  <a:rPr lang="en-US">
                    <a:solidFill>
                      <a:schemeClr val="bg1">
                        <a:lumMod val="95000"/>
                      </a:schemeClr>
                    </a:solidFill>
                  </a:rPr>
                  <a:t>ALU</a:t>
                </a:r>
              </a:p>
            </p:txBody>
          </p:sp>
        </p:grpSp>
      </p:grpSp>
      <p:sp>
        <p:nvSpPr>
          <p:cNvPr id="402449" name="Freeform 17"/>
          <p:cNvSpPr>
            <a:spLocks/>
          </p:cNvSpPr>
          <p:nvPr/>
        </p:nvSpPr>
        <p:spPr bwMode="auto">
          <a:xfrm>
            <a:off x="457200" y="1905000"/>
            <a:ext cx="7315200" cy="2209800"/>
          </a:xfrm>
          <a:custGeom>
            <a:avLst/>
            <a:gdLst/>
            <a:ahLst/>
            <a:cxnLst>
              <a:cxn ang="0">
                <a:pos x="4608" y="0"/>
              </a:cxn>
              <a:cxn ang="0">
                <a:pos x="0" y="0"/>
              </a:cxn>
              <a:cxn ang="0">
                <a:pos x="0" y="1392"/>
              </a:cxn>
              <a:cxn ang="0">
                <a:pos x="4608" y="1392"/>
              </a:cxn>
            </a:cxnLst>
            <a:rect l="0" t="0" r="r" b="b"/>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ffectLst/>
        </p:spPr>
        <p:txBody>
          <a:bodyPr wrap="none" anchor="ctr"/>
          <a:lstStyle/>
          <a:p>
            <a:endParaRPr lang="en-US">
              <a:solidFill>
                <a:schemeClr val="bg1">
                  <a:lumMod val="95000"/>
                </a:schemeClr>
              </a:solidFill>
            </a:endParaRPr>
          </a:p>
        </p:txBody>
      </p:sp>
      <p:sp>
        <p:nvSpPr>
          <p:cNvPr id="402450" name="Line 18"/>
          <p:cNvSpPr>
            <a:spLocks noChangeShapeType="1"/>
          </p:cNvSpPr>
          <p:nvPr/>
        </p:nvSpPr>
        <p:spPr bwMode="auto">
          <a:xfrm>
            <a:off x="7315200" y="1905000"/>
            <a:ext cx="0" cy="5334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1" name="Line 19"/>
          <p:cNvSpPr>
            <a:spLocks noChangeShapeType="1"/>
          </p:cNvSpPr>
          <p:nvPr/>
        </p:nvSpPr>
        <p:spPr bwMode="auto">
          <a:xfrm>
            <a:off x="6400800" y="1905000"/>
            <a:ext cx="0" cy="5334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2" name="Line 20"/>
          <p:cNvSpPr>
            <a:spLocks noChangeShapeType="1"/>
          </p:cNvSpPr>
          <p:nvPr/>
        </p:nvSpPr>
        <p:spPr bwMode="auto">
          <a:xfrm>
            <a:off x="3657600" y="19050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3" name="Line 21"/>
          <p:cNvSpPr>
            <a:spLocks noChangeShapeType="1"/>
          </p:cNvSpPr>
          <p:nvPr/>
        </p:nvSpPr>
        <p:spPr bwMode="auto">
          <a:xfrm>
            <a:off x="2743200" y="19050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4" name="Line 22"/>
          <p:cNvSpPr>
            <a:spLocks noChangeShapeType="1"/>
          </p:cNvSpPr>
          <p:nvPr/>
        </p:nvSpPr>
        <p:spPr bwMode="auto">
          <a:xfrm>
            <a:off x="1219200" y="19050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5" name="Line 23"/>
          <p:cNvSpPr>
            <a:spLocks noChangeShapeType="1"/>
          </p:cNvSpPr>
          <p:nvPr/>
        </p:nvSpPr>
        <p:spPr bwMode="auto">
          <a:xfrm>
            <a:off x="3124200" y="35052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6" name="Line 24"/>
          <p:cNvSpPr>
            <a:spLocks noChangeShapeType="1"/>
          </p:cNvSpPr>
          <p:nvPr/>
        </p:nvSpPr>
        <p:spPr bwMode="auto">
          <a:xfrm>
            <a:off x="5029200" y="35052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7" name="Line 25"/>
          <p:cNvSpPr>
            <a:spLocks noChangeShapeType="1"/>
          </p:cNvSpPr>
          <p:nvPr/>
        </p:nvSpPr>
        <p:spPr bwMode="auto">
          <a:xfrm>
            <a:off x="6934200" y="3581400"/>
            <a:ext cx="0" cy="5334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8" name="Line 26"/>
          <p:cNvSpPr>
            <a:spLocks noChangeShapeType="1"/>
          </p:cNvSpPr>
          <p:nvPr/>
        </p:nvSpPr>
        <p:spPr bwMode="auto">
          <a:xfrm>
            <a:off x="5029200" y="1905000"/>
            <a:ext cx="0" cy="9525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59" name="Line 27"/>
          <p:cNvSpPr>
            <a:spLocks noChangeShapeType="1"/>
          </p:cNvSpPr>
          <p:nvPr/>
        </p:nvSpPr>
        <p:spPr bwMode="auto">
          <a:xfrm>
            <a:off x="1371600" y="35052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02460" name="Line 28"/>
          <p:cNvSpPr>
            <a:spLocks noChangeShapeType="1"/>
          </p:cNvSpPr>
          <p:nvPr/>
        </p:nvSpPr>
        <p:spPr bwMode="auto">
          <a:xfrm flipH="1">
            <a:off x="1447800" y="25908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61" name="Line 29"/>
          <p:cNvSpPr>
            <a:spLocks noChangeShapeType="1"/>
          </p:cNvSpPr>
          <p:nvPr/>
        </p:nvSpPr>
        <p:spPr bwMode="auto">
          <a:xfrm flipH="1">
            <a:off x="2895600" y="25908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62" name="Line 30"/>
          <p:cNvSpPr>
            <a:spLocks noChangeShapeType="1"/>
          </p:cNvSpPr>
          <p:nvPr/>
        </p:nvSpPr>
        <p:spPr bwMode="auto">
          <a:xfrm flipH="1">
            <a:off x="3810000" y="25908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63" name="Line 31"/>
          <p:cNvSpPr>
            <a:spLocks noChangeShapeType="1"/>
          </p:cNvSpPr>
          <p:nvPr/>
        </p:nvSpPr>
        <p:spPr bwMode="auto">
          <a:xfrm flipH="1">
            <a:off x="5486400" y="3124200"/>
            <a:ext cx="304800" cy="0"/>
          </a:xfrm>
          <a:prstGeom prst="line">
            <a:avLst/>
          </a:prstGeom>
          <a:noFill/>
          <a:ln w="38100">
            <a:solidFill>
              <a:srgbClr val="0000CC"/>
            </a:solidFill>
            <a:round/>
            <a:headEnd/>
            <a:tailEnd type="triangle" w="med" len="med"/>
          </a:ln>
          <a:effectLst/>
        </p:spPr>
        <p:txBody>
          <a:bodyPr wrap="none" anchor="ctr"/>
          <a:lstStyle/>
          <a:p>
            <a:endParaRPr lang="en-US">
              <a:solidFill>
                <a:schemeClr val="bg1">
                  <a:lumMod val="95000"/>
                </a:schemeClr>
              </a:solidFill>
            </a:endParaRPr>
          </a:p>
        </p:txBody>
      </p:sp>
      <p:sp>
        <p:nvSpPr>
          <p:cNvPr id="402464" name="Line 32"/>
          <p:cNvSpPr>
            <a:spLocks noChangeShapeType="1"/>
          </p:cNvSpPr>
          <p:nvPr/>
        </p:nvSpPr>
        <p:spPr bwMode="auto">
          <a:xfrm flipH="1">
            <a:off x="6629400" y="25146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65" name="Line 33"/>
          <p:cNvSpPr>
            <a:spLocks noChangeShapeType="1"/>
          </p:cNvSpPr>
          <p:nvPr/>
        </p:nvSpPr>
        <p:spPr bwMode="auto">
          <a:xfrm flipH="1">
            <a:off x="7543800" y="25146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grpSp>
        <p:nvGrpSpPr>
          <p:cNvPr id="5" name="Group 34"/>
          <p:cNvGrpSpPr>
            <a:grpSpLocks/>
          </p:cNvGrpSpPr>
          <p:nvPr/>
        </p:nvGrpSpPr>
        <p:grpSpPr bwMode="auto">
          <a:xfrm>
            <a:off x="1219200" y="3810000"/>
            <a:ext cx="304800" cy="304800"/>
            <a:chOff x="768" y="2928"/>
            <a:chExt cx="192" cy="192"/>
          </a:xfrm>
        </p:grpSpPr>
        <p:sp>
          <p:nvSpPr>
            <p:cNvPr id="402467" name="AutoShape 35"/>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02468" name="Oval 36"/>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grpSp>
        <p:nvGrpSpPr>
          <p:cNvPr id="6" name="Group 37"/>
          <p:cNvGrpSpPr>
            <a:grpSpLocks/>
          </p:cNvGrpSpPr>
          <p:nvPr/>
        </p:nvGrpSpPr>
        <p:grpSpPr bwMode="auto">
          <a:xfrm>
            <a:off x="6781800" y="3810000"/>
            <a:ext cx="304800" cy="304800"/>
            <a:chOff x="768" y="2928"/>
            <a:chExt cx="192" cy="192"/>
          </a:xfrm>
        </p:grpSpPr>
        <p:sp>
          <p:nvSpPr>
            <p:cNvPr id="402470" name="AutoShape 38"/>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02471" name="Oval 39"/>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grpSp>
        <p:nvGrpSpPr>
          <p:cNvPr id="7" name="Group 40"/>
          <p:cNvGrpSpPr>
            <a:grpSpLocks/>
          </p:cNvGrpSpPr>
          <p:nvPr/>
        </p:nvGrpSpPr>
        <p:grpSpPr bwMode="auto">
          <a:xfrm>
            <a:off x="2971800" y="3810000"/>
            <a:ext cx="304800" cy="304800"/>
            <a:chOff x="768" y="2928"/>
            <a:chExt cx="192" cy="192"/>
          </a:xfrm>
        </p:grpSpPr>
        <p:sp>
          <p:nvSpPr>
            <p:cNvPr id="402473" name="AutoShape 41"/>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02474" name="Oval 42"/>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grpSp>
        <p:nvGrpSpPr>
          <p:cNvPr id="8" name="Group 43"/>
          <p:cNvGrpSpPr>
            <a:grpSpLocks/>
          </p:cNvGrpSpPr>
          <p:nvPr/>
        </p:nvGrpSpPr>
        <p:grpSpPr bwMode="auto">
          <a:xfrm>
            <a:off x="4876800" y="3810000"/>
            <a:ext cx="304800" cy="304800"/>
            <a:chOff x="768" y="2928"/>
            <a:chExt cx="192" cy="192"/>
          </a:xfrm>
        </p:grpSpPr>
        <p:sp>
          <p:nvSpPr>
            <p:cNvPr id="402476" name="AutoShape 4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02477" name="Oval 4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sp>
        <p:nvSpPr>
          <p:cNvPr id="402478" name="Line 46"/>
          <p:cNvSpPr>
            <a:spLocks noChangeShapeType="1"/>
          </p:cNvSpPr>
          <p:nvPr/>
        </p:nvSpPr>
        <p:spPr bwMode="auto">
          <a:xfrm flipH="1">
            <a:off x="14478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79" name="Line 47"/>
          <p:cNvSpPr>
            <a:spLocks noChangeShapeType="1"/>
          </p:cNvSpPr>
          <p:nvPr/>
        </p:nvSpPr>
        <p:spPr bwMode="auto">
          <a:xfrm flipH="1">
            <a:off x="32004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80" name="Line 48"/>
          <p:cNvSpPr>
            <a:spLocks noChangeShapeType="1"/>
          </p:cNvSpPr>
          <p:nvPr/>
        </p:nvSpPr>
        <p:spPr bwMode="auto">
          <a:xfrm flipH="1">
            <a:off x="51054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81" name="Line 49"/>
          <p:cNvSpPr>
            <a:spLocks noChangeShapeType="1"/>
          </p:cNvSpPr>
          <p:nvPr/>
        </p:nvSpPr>
        <p:spPr bwMode="auto">
          <a:xfrm flipH="1">
            <a:off x="70104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02482" name="Line 50"/>
          <p:cNvSpPr>
            <a:spLocks noChangeShapeType="1"/>
          </p:cNvSpPr>
          <p:nvPr/>
        </p:nvSpPr>
        <p:spPr bwMode="auto">
          <a:xfrm flipH="1">
            <a:off x="7543800" y="3124200"/>
            <a:ext cx="304800" cy="0"/>
          </a:xfrm>
          <a:prstGeom prst="line">
            <a:avLst/>
          </a:prstGeom>
          <a:noFill/>
          <a:ln w="38100">
            <a:solidFill>
              <a:srgbClr val="663300"/>
            </a:solidFill>
            <a:round/>
            <a:headEnd/>
            <a:tailEnd type="triangle" w="med" len="med"/>
          </a:ln>
          <a:effectLst/>
        </p:spPr>
        <p:txBody>
          <a:bodyPr wrap="none" anchor="ctr"/>
          <a:lstStyle/>
          <a:p>
            <a:endParaRPr lang="en-US">
              <a:solidFill>
                <a:schemeClr val="bg1">
                  <a:lumMod val="95000"/>
                </a:schemeClr>
              </a:solidFill>
            </a:endParaRPr>
          </a:p>
        </p:txBody>
      </p:sp>
      <p:sp>
        <p:nvSpPr>
          <p:cNvPr id="402483" name="Rectangle 51"/>
          <p:cNvSpPr>
            <a:spLocks noChangeArrowheads="1"/>
          </p:cNvSpPr>
          <p:nvPr/>
        </p:nvSpPr>
        <p:spPr bwMode="auto">
          <a:xfrm>
            <a:off x="2590800" y="4724400"/>
            <a:ext cx="1524000" cy="838200"/>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r>
              <a:rPr lang="en-US"/>
              <a:t>Control</a:t>
            </a:r>
          </a:p>
        </p:txBody>
      </p:sp>
      <p:sp>
        <p:nvSpPr>
          <p:cNvPr id="402484" name="Line 52"/>
          <p:cNvSpPr>
            <a:spLocks noChangeShapeType="1"/>
          </p:cNvSpPr>
          <p:nvPr/>
        </p:nvSpPr>
        <p:spPr bwMode="auto">
          <a:xfrm>
            <a:off x="2895600" y="3505200"/>
            <a:ext cx="0" cy="1219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2485" name="Line 53"/>
          <p:cNvSpPr>
            <a:spLocks noChangeShapeType="1"/>
          </p:cNvSpPr>
          <p:nvPr/>
        </p:nvSpPr>
        <p:spPr bwMode="auto">
          <a:xfrm flipH="1">
            <a:off x="3657600" y="3124200"/>
            <a:ext cx="304800" cy="0"/>
          </a:xfrm>
          <a:prstGeom prst="line">
            <a:avLst/>
          </a:prstGeom>
          <a:noFill/>
          <a:ln w="38100">
            <a:solidFill>
              <a:schemeClr val="accent1"/>
            </a:solidFill>
            <a:round/>
            <a:headEnd/>
            <a:tailEnd type="triangle" w="med" len="med"/>
          </a:ln>
          <a:effectLst/>
        </p:spPr>
        <p:txBody>
          <a:bodyPr wrap="none" anchor="ctr"/>
          <a:lstStyle/>
          <a:p>
            <a:endParaRPr lang="en-US">
              <a:solidFill>
                <a:schemeClr val="bg1">
                  <a:lumMod val="95000"/>
                </a:schemeClr>
              </a:solidFill>
            </a:endParaRPr>
          </a:p>
        </p:txBody>
      </p:sp>
      <p:sp>
        <p:nvSpPr>
          <p:cNvPr id="402486" name="Line 54"/>
          <p:cNvSpPr>
            <a:spLocks noChangeShapeType="1"/>
          </p:cNvSpPr>
          <p:nvPr/>
        </p:nvSpPr>
        <p:spPr bwMode="auto">
          <a:xfrm flipH="1">
            <a:off x="1600200" y="3124200"/>
            <a:ext cx="304800" cy="0"/>
          </a:xfrm>
          <a:prstGeom prst="line">
            <a:avLst/>
          </a:prstGeom>
          <a:noFill/>
          <a:ln w="38100">
            <a:solidFill>
              <a:schemeClr val="accent1"/>
            </a:solidFill>
            <a:round/>
            <a:headEnd/>
            <a:tailEnd type="triangle" w="med" len="med"/>
          </a:ln>
          <a:effectLst/>
        </p:spPr>
        <p:txBody>
          <a:bodyPr wrap="none" anchor="ctr"/>
          <a:lstStyle/>
          <a:p>
            <a:endParaRPr lang="en-US">
              <a:solidFill>
                <a:schemeClr val="bg1">
                  <a:lumMod val="95000"/>
                </a:schemeClr>
              </a:solidFill>
            </a:endParaRPr>
          </a:p>
        </p:txBody>
      </p:sp>
      <p:sp>
        <p:nvSpPr>
          <p:cNvPr id="402487" name="Line 55"/>
          <p:cNvSpPr>
            <a:spLocks noChangeShapeType="1"/>
          </p:cNvSpPr>
          <p:nvPr/>
        </p:nvSpPr>
        <p:spPr bwMode="auto">
          <a:xfrm flipV="1">
            <a:off x="3352800" y="4114800"/>
            <a:ext cx="0" cy="609600"/>
          </a:xfrm>
          <a:prstGeom prst="line">
            <a:avLst/>
          </a:prstGeom>
          <a:noFill/>
          <a:ln w="57150">
            <a:solidFill>
              <a:schemeClr val="tx1"/>
            </a:solidFill>
            <a:round/>
            <a:headEnd type="triangle" w="med" len="med"/>
            <a:tailEnd type="triangle" w="med" len="med"/>
          </a:ln>
          <a:effectLst/>
        </p:spPr>
        <p:txBody>
          <a:bodyPr wrap="none" anchor="ctr"/>
          <a:lstStyle/>
          <a:p>
            <a:endParaRPr lang="en-US"/>
          </a:p>
        </p:txBody>
      </p:sp>
      <p:sp>
        <p:nvSpPr>
          <p:cNvPr id="402488" name="Rectangle 56"/>
          <p:cNvSpPr>
            <a:spLocks noChangeArrowheads="1"/>
          </p:cNvSpPr>
          <p:nvPr/>
        </p:nvSpPr>
        <p:spPr bwMode="auto">
          <a:xfrm>
            <a:off x="3429000" y="4800600"/>
            <a:ext cx="609600" cy="228600"/>
          </a:xfrm>
          <a:prstGeom prst="rect">
            <a:avLst/>
          </a:prstGeom>
          <a:noFill/>
          <a:ln w="9525" algn="ctr">
            <a:solidFill>
              <a:schemeClr val="tx1"/>
            </a:solidFill>
            <a:miter lim="800000"/>
            <a:headEnd/>
            <a:tailEnd/>
          </a:ln>
          <a:effectLst/>
        </p:spPr>
        <p:txBody>
          <a:bodyPr wrap="none" anchor="ctr"/>
          <a:lstStyle/>
          <a:p>
            <a:r>
              <a:rPr lang="en-US" sz="1800"/>
              <a:t>PC</a:t>
            </a:r>
          </a:p>
        </p:txBody>
      </p:sp>
      <p:sp>
        <p:nvSpPr>
          <p:cNvPr id="402489" name="Rectangle 57"/>
          <p:cNvSpPr>
            <a:spLocks noChangeArrowheads="1"/>
          </p:cNvSpPr>
          <p:nvPr/>
        </p:nvSpPr>
        <p:spPr bwMode="auto">
          <a:xfrm>
            <a:off x="2667000" y="4800600"/>
            <a:ext cx="609600" cy="228600"/>
          </a:xfrm>
          <a:prstGeom prst="rect">
            <a:avLst/>
          </a:prstGeom>
          <a:noFill/>
          <a:ln w="9525" algn="ctr">
            <a:solidFill>
              <a:schemeClr val="tx1"/>
            </a:solidFill>
            <a:miter lim="800000"/>
            <a:headEnd/>
            <a:tailEnd/>
          </a:ln>
          <a:effectLst/>
        </p:spPr>
        <p:txBody>
          <a:bodyPr wrap="none" anchor="ctr"/>
          <a:lstStyle/>
          <a:p>
            <a:r>
              <a:rPr lang="en-US" sz="1800"/>
              <a:t>IR</a:t>
            </a:r>
          </a:p>
        </p:txBody>
      </p:sp>
      <p:sp>
        <p:nvSpPr>
          <p:cNvPr id="402490" name="Rectangle 58"/>
          <p:cNvSpPr>
            <a:spLocks noChangeArrowheads="1"/>
          </p:cNvSpPr>
          <p:nvPr/>
        </p:nvSpPr>
        <p:spPr bwMode="auto">
          <a:xfrm>
            <a:off x="3429000" y="5257800"/>
            <a:ext cx="609600" cy="228600"/>
          </a:xfrm>
          <a:prstGeom prst="rect">
            <a:avLst/>
          </a:prstGeom>
          <a:noFill/>
          <a:ln w="9525" algn="ctr">
            <a:solidFill>
              <a:schemeClr val="tx1"/>
            </a:solidFill>
            <a:miter lim="800000"/>
            <a:headEnd/>
            <a:tailEnd/>
          </a:ln>
          <a:effectLst/>
        </p:spPr>
        <p:txBody>
          <a:bodyPr wrap="none" anchor="ctr"/>
          <a:lstStyle/>
          <a:p>
            <a:r>
              <a:rPr lang="en-US" sz="1800"/>
              <a:t>uPC</a:t>
            </a:r>
          </a:p>
        </p:txBody>
      </p:sp>
      <p:grpSp>
        <p:nvGrpSpPr>
          <p:cNvPr id="62" name="Group 61"/>
          <p:cNvGrpSpPr/>
          <p:nvPr/>
        </p:nvGrpSpPr>
        <p:grpSpPr>
          <a:xfrm>
            <a:off x="533400" y="5715000"/>
            <a:ext cx="5410200" cy="762000"/>
            <a:chOff x="2438400" y="4114800"/>
            <a:chExt cx="5791200" cy="762000"/>
          </a:xfrm>
        </p:grpSpPr>
        <p:grpSp>
          <p:nvGrpSpPr>
            <p:cNvPr id="63" name="Group 4"/>
            <p:cNvGrpSpPr>
              <a:grpSpLocks/>
            </p:cNvGrpSpPr>
            <p:nvPr/>
          </p:nvGrpSpPr>
          <p:grpSpPr bwMode="auto">
            <a:xfrm>
              <a:off x="3352800" y="4419600"/>
              <a:ext cx="1219200" cy="457200"/>
              <a:chOff x="816" y="1488"/>
              <a:chExt cx="768" cy="288"/>
            </a:xfrm>
          </p:grpSpPr>
          <p:sp>
            <p:nvSpPr>
              <p:cNvPr id="104" name="Rectangle 5"/>
              <p:cNvSpPr>
                <a:spLocks noChangeArrowheads="1"/>
              </p:cNvSpPr>
              <p:nvPr/>
            </p:nvSpPr>
            <p:spPr bwMode="auto">
              <a:xfrm>
                <a:off x="816" y="1488"/>
                <a:ext cx="768" cy="288"/>
              </a:xfrm>
              <a:prstGeom prst="rect">
                <a:avLst/>
              </a:prstGeom>
              <a:noFill/>
              <a:ln w="9525" algn="ctr">
                <a:solidFill>
                  <a:schemeClr val="tx1"/>
                </a:solidFill>
                <a:miter lim="800000"/>
                <a:headEnd/>
                <a:tailEnd/>
              </a:ln>
              <a:effectLst/>
            </p:spPr>
            <p:txBody>
              <a:bodyPr wrap="none" anchor="ctr"/>
              <a:lstStyle/>
              <a:p>
                <a:r>
                  <a:rPr lang="en-US" sz="1800"/>
                  <a:t>0001</a:t>
                </a:r>
              </a:p>
            </p:txBody>
          </p:sp>
          <p:sp>
            <p:nvSpPr>
              <p:cNvPr id="105" name="Line 6"/>
              <p:cNvSpPr>
                <a:spLocks noChangeShapeType="1"/>
              </p:cNvSpPr>
              <p:nvPr/>
            </p:nvSpPr>
            <p:spPr bwMode="auto">
              <a:xfrm>
                <a:off x="1008" y="1488"/>
                <a:ext cx="0" cy="48"/>
              </a:xfrm>
              <a:prstGeom prst="line">
                <a:avLst/>
              </a:prstGeom>
              <a:noFill/>
              <a:ln w="9525">
                <a:solidFill>
                  <a:schemeClr val="tx1"/>
                </a:solidFill>
                <a:round/>
                <a:headEnd/>
                <a:tailEnd/>
              </a:ln>
              <a:effectLst/>
            </p:spPr>
            <p:txBody>
              <a:bodyPr wrap="none" anchor="ctr"/>
              <a:lstStyle/>
              <a:p>
                <a:endParaRPr lang="en-US"/>
              </a:p>
            </p:txBody>
          </p:sp>
          <p:sp>
            <p:nvSpPr>
              <p:cNvPr id="106" name="Line 7"/>
              <p:cNvSpPr>
                <a:spLocks noChangeShapeType="1"/>
              </p:cNvSpPr>
              <p:nvPr/>
            </p:nvSpPr>
            <p:spPr bwMode="auto">
              <a:xfrm>
                <a:off x="1008" y="1728"/>
                <a:ext cx="0" cy="48"/>
              </a:xfrm>
              <a:prstGeom prst="line">
                <a:avLst/>
              </a:prstGeom>
              <a:noFill/>
              <a:ln w="9525">
                <a:solidFill>
                  <a:schemeClr val="tx1"/>
                </a:solidFill>
                <a:round/>
                <a:headEnd/>
                <a:tailEnd/>
              </a:ln>
              <a:effectLst/>
            </p:spPr>
            <p:txBody>
              <a:bodyPr wrap="none" anchor="ctr"/>
              <a:lstStyle/>
              <a:p>
                <a:endParaRPr lang="en-US"/>
              </a:p>
            </p:txBody>
          </p:sp>
          <p:sp>
            <p:nvSpPr>
              <p:cNvPr id="107" name="Line 8"/>
              <p:cNvSpPr>
                <a:spLocks noChangeShapeType="1"/>
              </p:cNvSpPr>
              <p:nvPr/>
            </p:nvSpPr>
            <p:spPr bwMode="auto">
              <a:xfrm>
                <a:off x="1200" y="1488"/>
                <a:ext cx="0" cy="48"/>
              </a:xfrm>
              <a:prstGeom prst="line">
                <a:avLst/>
              </a:prstGeom>
              <a:noFill/>
              <a:ln w="9525">
                <a:solidFill>
                  <a:schemeClr val="tx1"/>
                </a:solidFill>
                <a:round/>
                <a:headEnd/>
                <a:tailEnd/>
              </a:ln>
              <a:effectLst/>
            </p:spPr>
            <p:txBody>
              <a:bodyPr wrap="none" anchor="ctr"/>
              <a:lstStyle/>
              <a:p>
                <a:endParaRPr lang="en-US"/>
              </a:p>
            </p:txBody>
          </p:sp>
          <p:sp>
            <p:nvSpPr>
              <p:cNvPr id="108" name="Line 9"/>
              <p:cNvSpPr>
                <a:spLocks noChangeShapeType="1"/>
              </p:cNvSpPr>
              <p:nvPr/>
            </p:nvSpPr>
            <p:spPr bwMode="auto">
              <a:xfrm>
                <a:off x="1200" y="1728"/>
                <a:ext cx="0" cy="48"/>
              </a:xfrm>
              <a:prstGeom prst="line">
                <a:avLst/>
              </a:prstGeom>
              <a:noFill/>
              <a:ln w="9525">
                <a:solidFill>
                  <a:schemeClr val="tx1"/>
                </a:solidFill>
                <a:round/>
                <a:headEnd/>
                <a:tailEnd/>
              </a:ln>
              <a:effectLst/>
            </p:spPr>
            <p:txBody>
              <a:bodyPr wrap="none" anchor="ctr"/>
              <a:lstStyle/>
              <a:p>
                <a:endParaRPr lang="en-US"/>
              </a:p>
            </p:txBody>
          </p:sp>
          <p:sp>
            <p:nvSpPr>
              <p:cNvPr id="109" name="Line 10"/>
              <p:cNvSpPr>
                <a:spLocks noChangeShapeType="1"/>
              </p:cNvSpPr>
              <p:nvPr/>
            </p:nvSpPr>
            <p:spPr bwMode="auto">
              <a:xfrm>
                <a:off x="1392" y="1488"/>
                <a:ext cx="0" cy="48"/>
              </a:xfrm>
              <a:prstGeom prst="line">
                <a:avLst/>
              </a:prstGeom>
              <a:noFill/>
              <a:ln w="9525">
                <a:solidFill>
                  <a:schemeClr val="tx1"/>
                </a:solidFill>
                <a:round/>
                <a:headEnd/>
                <a:tailEnd/>
              </a:ln>
              <a:effectLst/>
            </p:spPr>
            <p:txBody>
              <a:bodyPr wrap="none" anchor="ctr"/>
              <a:lstStyle/>
              <a:p>
                <a:endParaRPr lang="en-US"/>
              </a:p>
            </p:txBody>
          </p:sp>
          <p:sp>
            <p:nvSpPr>
              <p:cNvPr id="110" name="Line 11"/>
              <p:cNvSpPr>
                <a:spLocks noChangeShapeType="1"/>
              </p:cNvSpPr>
              <p:nvPr/>
            </p:nvSpPr>
            <p:spPr bwMode="auto">
              <a:xfrm>
                <a:off x="1392" y="1728"/>
                <a:ext cx="0" cy="48"/>
              </a:xfrm>
              <a:prstGeom prst="line">
                <a:avLst/>
              </a:prstGeom>
              <a:noFill/>
              <a:ln w="9525">
                <a:solidFill>
                  <a:schemeClr val="tx1"/>
                </a:solidFill>
                <a:round/>
                <a:headEnd/>
                <a:tailEnd/>
              </a:ln>
              <a:effectLst/>
            </p:spPr>
            <p:txBody>
              <a:bodyPr wrap="none" anchor="ctr"/>
              <a:lstStyle/>
              <a:p>
                <a:endParaRPr lang="en-US"/>
              </a:p>
            </p:txBody>
          </p:sp>
        </p:grpSp>
        <p:sp>
          <p:nvSpPr>
            <p:cNvPr id="64" name="Rectangle 12"/>
            <p:cNvSpPr>
              <a:spLocks noChangeArrowheads="1"/>
            </p:cNvSpPr>
            <p:nvPr/>
          </p:nvSpPr>
          <p:spPr bwMode="auto">
            <a:xfrm>
              <a:off x="4572000" y="4419600"/>
              <a:ext cx="914400" cy="457200"/>
            </a:xfrm>
            <a:prstGeom prst="rect">
              <a:avLst/>
            </a:prstGeom>
            <a:noFill/>
            <a:ln w="9525">
              <a:solidFill>
                <a:schemeClr val="tx1"/>
              </a:solidFill>
              <a:miter lim="800000"/>
              <a:headEnd/>
              <a:tailEnd/>
            </a:ln>
            <a:effectLst/>
          </p:spPr>
          <p:txBody>
            <a:bodyPr wrap="none" anchor="ctr"/>
            <a:lstStyle/>
            <a:p>
              <a:r>
                <a:rPr lang="en-US" sz="1800"/>
                <a:t>DR</a:t>
              </a:r>
            </a:p>
          </p:txBody>
        </p:sp>
        <p:sp>
          <p:nvSpPr>
            <p:cNvPr id="65" name="Rectangle 13"/>
            <p:cNvSpPr>
              <a:spLocks noChangeArrowheads="1"/>
            </p:cNvSpPr>
            <p:nvPr/>
          </p:nvSpPr>
          <p:spPr bwMode="auto">
            <a:xfrm>
              <a:off x="2438400" y="4419600"/>
              <a:ext cx="914400" cy="457200"/>
            </a:xfrm>
            <a:prstGeom prst="rect">
              <a:avLst/>
            </a:prstGeom>
            <a:noFill/>
            <a:ln w="9525">
              <a:noFill/>
              <a:miter lim="800000"/>
              <a:headEnd/>
              <a:tailEnd/>
            </a:ln>
            <a:effectLst/>
          </p:spPr>
          <p:txBody>
            <a:bodyPr wrap="none" anchor="ctr"/>
            <a:lstStyle/>
            <a:p>
              <a:pPr algn="r"/>
              <a:r>
                <a:rPr lang="en-US" dirty="0">
                  <a:solidFill>
                    <a:srgbClr val="0000CC"/>
                  </a:solidFill>
                </a:rPr>
                <a:t>ADD+</a:t>
              </a:r>
            </a:p>
          </p:txBody>
        </p:sp>
        <p:sp>
          <p:nvSpPr>
            <p:cNvPr id="66" name="Rectangle 14"/>
            <p:cNvSpPr>
              <a:spLocks noChangeArrowheads="1"/>
            </p:cNvSpPr>
            <p:nvPr/>
          </p:nvSpPr>
          <p:spPr bwMode="auto">
            <a:xfrm>
              <a:off x="6400800" y="4419600"/>
              <a:ext cx="304800" cy="457200"/>
            </a:xfrm>
            <a:prstGeom prst="rect">
              <a:avLst/>
            </a:prstGeom>
            <a:noFill/>
            <a:ln w="9525" algn="ctr">
              <a:solidFill>
                <a:schemeClr val="tx1"/>
              </a:solidFill>
              <a:miter lim="800000"/>
              <a:headEnd/>
              <a:tailEnd/>
            </a:ln>
            <a:effectLst/>
          </p:spPr>
          <p:txBody>
            <a:bodyPr wrap="none" anchor="ctr"/>
            <a:lstStyle/>
            <a:p>
              <a:r>
                <a:rPr lang="en-US" sz="1800"/>
                <a:t>0</a:t>
              </a:r>
            </a:p>
          </p:txBody>
        </p:sp>
        <p:grpSp>
          <p:nvGrpSpPr>
            <p:cNvPr id="67" name="Group 15"/>
            <p:cNvGrpSpPr>
              <a:grpSpLocks/>
            </p:cNvGrpSpPr>
            <p:nvPr/>
          </p:nvGrpSpPr>
          <p:grpSpPr bwMode="auto">
            <a:xfrm>
              <a:off x="6705600" y="4419600"/>
              <a:ext cx="609600" cy="457200"/>
              <a:chOff x="816" y="2352"/>
              <a:chExt cx="384" cy="288"/>
            </a:xfrm>
          </p:grpSpPr>
          <p:sp>
            <p:nvSpPr>
              <p:cNvPr id="100" name="Rectangle 16"/>
              <p:cNvSpPr>
                <a:spLocks noChangeArrowheads="1"/>
              </p:cNvSpPr>
              <p:nvPr/>
            </p:nvSpPr>
            <p:spPr bwMode="auto">
              <a:xfrm>
                <a:off x="816" y="2352"/>
                <a:ext cx="384" cy="288"/>
              </a:xfrm>
              <a:prstGeom prst="rect">
                <a:avLst/>
              </a:prstGeom>
              <a:noFill/>
              <a:ln w="9525" algn="ctr">
                <a:solidFill>
                  <a:schemeClr val="tx1"/>
                </a:solidFill>
                <a:miter lim="800000"/>
                <a:headEnd/>
                <a:tailEnd/>
              </a:ln>
              <a:effectLst/>
            </p:spPr>
            <p:txBody>
              <a:bodyPr wrap="none" anchor="ctr"/>
              <a:lstStyle/>
              <a:p>
                <a:r>
                  <a:rPr lang="en-US" sz="1800"/>
                  <a:t>00</a:t>
                </a:r>
              </a:p>
            </p:txBody>
          </p:sp>
          <p:grpSp>
            <p:nvGrpSpPr>
              <p:cNvPr id="101" name="Group 17"/>
              <p:cNvGrpSpPr>
                <a:grpSpLocks/>
              </p:cNvGrpSpPr>
              <p:nvPr/>
            </p:nvGrpSpPr>
            <p:grpSpPr bwMode="auto">
              <a:xfrm>
                <a:off x="1008" y="2352"/>
                <a:ext cx="0" cy="288"/>
                <a:chOff x="384" y="1584"/>
                <a:chExt cx="0" cy="288"/>
              </a:xfrm>
            </p:grpSpPr>
            <p:sp>
              <p:nvSpPr>
                <p:cNvPr id="102" name="Line 18"/>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103" name="Line 19"/>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68" name="Group 30"/>
            <p:cNvGrpSpPr>
              <a:grpSpLocks/>
            </p:cNvGrpSpPr>
            <p:nvPr/>
          </p:nvGrpSpPr>
          <p:grpSpPr bwMode="auto">
            <a:xfrm>
              <a:off x="5486400" y="4419600"/>
              <a:ext cx="914400" cy="457200"/>
              <a:chOff x="1008" y="3024"/>
              <a:chExt cx="576" cy="288"/>
            </a:xfrm>
          </p:grpSpPr>
          <p:sp>
            <p:nvSpPr>
              <p:cNvPr id="93" name="Rectangle 31"/>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SR1</a:t>
                </a:r>
              </a:p>
            </p:txBody>
          </p:sp>
          <p:grpSp>
            <p:nvGrpSpPr>
              <p:cNvPr id="94" name="Group 32"/>
              <p:cNvGrpSpPr>
                <a:grpSpLocks/>
              </p:cNvGrpSpPr>
              <p:nvPr/>
            </p:nvGrpSpPr>
            <p:grpSpPr bwMode="auto">
              <a:xfrm>
                <a:off x="1200" y="3024"/>
                <a:ext cx="0" cy="288"/>
                <a:chOff x="384" y="1584"/>
                <a:chExt cx="0" cy="288"/>
              </a:xfrm>
            </p:grpSpPr>
            <p:sp>
              <p:nvSpPr>
                <p:cNvPr id="98" name="Line 33"/>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99" name="Line 34"/>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95" name="Group 35"/>
              <p:cNvGrpSpPr>
                <a:grpSpLocks/>
              </p:cNvGrpSpPr>
              <p:nvPr/>
            </p:nvGrpSpPr>
            <p:grpSpPr bwMode="auto">
              <a:xfrm>
                <a:off x="1392" y="3024"/>
                <a:ext cx="0" cy="288"/>
                <a:chOff x="384" y="1584"/>
                <a:chExt cx="0" cy="288"/>
              </a:xfrm>
            </p:grpSpPr>
            <p:sp>
              <p:nvSpPr>
                <p:cNvPr id="96" name="Line 36"/>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97" name="Line 37"/>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grpSp>
          <p:nvGrpSpPr>
            <p:cNvPr id="69" name="Group 38"/>
            <p:cNvGrpSpPr>
              <a:grpSpLocks/>
            </p:cNvGrpSpPr>
            <p:nvPr/>
          </p:nvGrpSpPr>
          <p:grpSpPr bwMode="auto">
            <a:xfrm>
              <a:off x="7315200" y="4419600"/>
              <a:ext cx="914400" cy="457200"/>
              <a:chOff x="1008" y="3024"/>
              <a:chExt cx="576" cy="288"/>
            </a:xfrm>
          </p:grpSpPr>
          <p:sp>
            <p:nvSpPr>
              <p:cNvPr id="86" name="Rectangle 39"/>
              <p:cNvSpPr>
                <a:spLocks noChangeArrowheads="1"/>
              </p:cNvSpPr>
              <p:nvPr/>
            </p:nvSpPr>
            <p:spPr bwMode="auto">
              <a:xfrm>
                <a:off x="1008" y="3024"/>
                <a:ext cx="576" cy="288"/>
              </a:xfrm>
              <a:prstGeom prst="rect">
                <a:avLst/>
              </a:prstGeom>
              <a:noFill/>
              <a:ln w="9525">
                <a:solidFill>
                  <a:schemeClr val="tx1"/>
                </a:solidFill>
                <a:miter lim="800000"/>
                <a:headEnd/>
                <a:tailEnd/>
              </a:ln>
              <a:effectLst/>
            </p:spPr>
            <p:txBody>
              <a:bodyPr wrap="none" anchor="ctr"/>
              <a:lstStyle/>
              <a:p>
                <a:r>
                  <a:rPr lang="en-US" sz="1800"/>
                  <a:t>SR2</a:t>
                </a:r>
              </a:p>
            </p:txBody>
          </p:sp>
          <p:grpSp>
            <p:nvGrpSpPr>
              <p:cNvPr id="87" name="Group 40"/>
              <p:cNvGrpSpPr>
                <a:grpSpLocks/>
              </p:cNvGrpSpPr>
              <p:nvPr/>
            </p:nvGrpSpPr>
            <p:grpSpPr bwMode="auto">
              <a:xfrm>
                <a:off x="1200" y="3024"/>
                <a:ext cx="0" cy="288"/>
                <a:chOff x="384" y="1584"/>
                <a:chExt cx="0" cy="288"/>
              </a:xfrm>
            </p:grpSpPr>
            <p:sp>
              <p:nvSpPr>
                <p:cNvPr id="91" name="Line 41"/>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92" name="Line 42"/>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nvGrpSpPr>
              <p:cNvPr id="88" name="Group 43"/>
              <p:cNvGrpSpPr>
                <a:grpSpLocks/>
              </p:cNvGrpSpPr>
              <p:nvPr/>
            </p:nvGrpSpPr>
            <p:grpSpPr bwMode="auto">
              <a:xfrm>
                <a:off x="1392" y="3024"/>
                <a:ext cx="0" cy="288"/>
                <a:chOff x="384" y="1584"/>
                <a:chExt cx="0" cy="288"/>
              </a:xfrm>
            </p:grpSpPr>
            <p:sp>
              <p:nvSpPr>
                <p:cNvPr id="89" name="Line 44"/>
                <p:cNvSpPr>
                  <a:spLocks noChangeShapeType="1"/>
                </p:cNvSpPr>
                <p:nvPr/>
              </p:nvSpPr>
              <p:spPr bwMode="auto">
                <a:xfrm>
                  <a:off x="384" y="1584"/>
                  <a:ext cx="0" cy="48"/>
                </a:xfrm>
                <a:prstGeom prst="line">
                  <a:avLst/>
                </a:prstGeom>
                <a:noFill/>
                <a:ln w="9525">
                  <a:solidFill>
                    <a:schemeClr val="tx1"/>
                  </a:solidFill>
                  <a:round/>
                  <a:headEnd/>
                  <a:tailEnd/>
                </a:ln>
                <a:effectLst/>
              </p:spPr>
              <p:txBody>
                <a:bodyPr wrap="none" anchor="ctr"/>
                <a:lstStyle/>
                <a:p>
                  <a:endParaRPr lang="en-US"/>
                </a:p>
              </p:txBody>
            </p:sp>
            <p:sp>
              <p:nvSpPr>
                <p:cNvPr id="90" name="Line 45"/>
                <p:cNvSpPr>
                  <a:spLocks noChangeShapeType="1"/>
                </p:cNvSpPr>
                <p:nvPr/>
              </p:nvSpPr>
              <p:spPr bwMode="auto">
                <a:xfrm>
                  <a:off x="384" y="1824"/>
                  <a:ext cx="0" cy="48"/>
                </a:xfrm>
                <a:prstGeom prst="line">
                  <a:avLst/>
                </a:prstGeom>
                <a:noFill/>
                <a:ln w="9525">
                  <a:solidFill>
                    <a:schemeClr val="tx1"/>
                  </a:solidFill>
                  <a:round/>
                  <a:headEnd/>
                  <a:tailEnd/>
                </a:ln>
                <a:effectLst/>
              </p:spPr>
              <p:txBody>
                <a:bodyPr wrap="none" anchor="ctr"/>
                <a:lstStyle/>
                <a:p>
                  <a:endParaRPr lang="en-US"/>
                </a:p>
              </p:txBody>
            </p:sp>
          </p:grpSp>
        </p:grpSp>
        <p:sp>
          <p:nvSpPr>
            <p:cNvPr id="70" name="Rectangle 69"/>
            <p:cNvSpPr>
              <a:spLocks noChangeArrowheads="1"/>
            </p:cNvSpPr>
            <p:nvPr/>
          </p:nvSpPr>
          <p:spPr bwMode="auto">
            <a:xfrm>
              <a:off x="3352800" y="4114800"/>
              <a:ext cx="304800" cy="304800"/>
            </a:xfrm>
            <a:prstGeom prst="rect">
              <a:avLst/>
            </a:prstGeom>
            <a:noFill/>
            <a:ln w="9525" algn="ctr">
              <a:noFill/>
              <a:miter lim="800000"/>
              <a:headEnd/>
              <a:tailEnd/>
            </a:ln>
            <a:effectLst/>
          </p:spPr>
          <p:txBody>
            <a:bodyPr wrap="none" anchor="ctr"/>
            <a:lstStyle/>
            <a:p>
              <a:r>
                <a:rPr lang="en-US" sz="900"/>
                <a:t>15</a:t>
              </a:r>
            </a:p>
          </p:txBody>
        </p:sp>
        <p:sp>
          <p:nvSpPr>
            <p:cNvPr id="71" name="Rectangle 70"/>
            <p:cNvSpPr>
              <a:spLocks noChangeArrowheads="1"/>
            </p:cNvSpPr>
            <p:nvPr/>
          </p:nvSpPr>
          <p:spPr bwMode="auto">
            <a:xfrm>
              <a:off x="3657600" y="4114800"/>
              <a:ext cx="304800" cy="304800"/>
            </a:xfrm>
            <a:prstGeom prst="rect">
              <a:avLst/>
            </a:prstGeom>
            <a:noFill/>
            <a:ln w="9525" algn="ctr">
              <a:noFill/>
              <a:miter lim="800000"/>
              <a:headEnd/>
              <a:tailEnd/>
            </a:ln>
            <a:effectLst/>
          </p:spPr>
          <p:txBody>
            <a:bodyPr wrap="none" anchor="ctr"/>
            <a:lstStyle/>
            <a:p>
              <a:r>
                <a:rPr lang="en-US" sz="900"/>
                <a:t>14</a:t>
              </a:r>
            </a:p>
          </p:txBody>
        </p:sp>
        <p:sp>
          <p:nvSpPr>
            <p:cNvPr id="72" name="Rectangle 71"/>
            <p:cNvSpPr>
              <a:spLocks noChangeArrowheads="1"/>
            </p:cNvSpPr>
            <p:nvPr/>
          </p:nvSpPr>
          <p:spPr bwMode="auto">
            <a:xfrm>
              <a:off x="3962400" y="4114800"/>
              <a:ext cx="304800" cy="304800"/>
            </a:xfrm>
            <a:prstGeom prst="rect">
              <a:avLst/>
            </a:prstGeom>
            <a:noFill/>
            <a:ln w="9525" algn="ctr">
              <a:noFill/>
              <a:miter lim="800000"/>
              <a:headEnd/>
              <a:tailEnd/>
            </a:ln>
            <a:effectLst/>
          </p:spPr>
          <p:txBody>
            <a:bodyPr wrap="none" anchor="ctr"/>
            <a:lstStyle/>
            <a:p>
              <a:r>
                <a:rPr lang="en-US" sz="900"/>
                <a:t>13</a:t>
              </a:r>
            </a:p>
          </p:txBody>
        </p:sp>
        <p:sp>
          <p:nvSpPr>
            <p:cNvPr id="73" name="Rectangle 72"/>
            <p:cNvSpPr>
              <a:spLocks noChangeArrowheads="1"/>
            </p:cNvSpPr>
            <p:nvPr/>
          </p:nvSpPr>
          <p:spPr bwMode="auto">
            <a:xfrm>
              <a:off x="4267200" y="4114800"/>
              <a:ext cx="304800" cy="304800"/>
            </a:xfrm>
            <a:prstGeom prst="rect">
              <a:avLst/>
            </a:prstGeom>
            <a:noFill/>
            <a:ln w="9525" algn="ctr">
              <a:noFill/>
              <a:miter lim="800000"/>
              <a:headEnd/>
              <a:tailEnd/>
            </a:ln>
            <a:effectLst/>
          </p:spPr>
          <p:txBody>
            <a:bodyPr wrap="none" anchor="ctr"/>
            <a:lstStyle/>
            <a:p>
              <a:r>
                <a:rPr lang="en-US" sz="900"/>
                <a:t>12</a:t>
              </a:r>
            </a:p>
          </p:txBody>
        </p:sp>
        <p:sp>
          <p:nvSpPr>
            <p:cNvPr id="74" name="Rectangle 73"/>
            <p:cNvSpPr>
              <a:spLocks noChangeArrowheads="1"/>
            </p:cNvSpPr>
            <p:nvPr/>
          </p:nvSpPr>
          <p:spPr bwMode="auto">
            <a:xfrm>
              <a:off x="4572000" y="4114800"/>
              <a:ext cx="304800" cy="304800"/>
            </a:xfrm>
            <a:prstGeom prst="rect">
              <a:avLst/>
            </a:prstGeom>
            <a:noFill/>
            <a:ln w="9525" algn="ctr">
              <a:noFill/>
              <a:miter lim="800000"/>
              <a:headEnd/>
              <a:tailEnd/>
            </a:ln>
            <a:effectLst/>
          </p:spPr>
          <p:txBody>
            <a:bodyPr wrap="none" anchor="ctr"/>
            <a:lstStyle/>
            <a:p>
              <a:r>
                <a:rPr lang="en-US" sz="900"/>
                <a:t>11</a:t>
              </a:r>
            </a:p>
          </p:txBody>
        </p:sp>
        <p:sp>
          <p:nvSpPr>
            <p:cNvPr id="75" name="Rectangle 74"/>
            <p:cNvSpPr>
              <a:spLocks noChangeArrowheads="1"/>
            </p:cNvSpPr>
            <p:nvPr/>
          </p:nvSpPr>
          <p:spPr bwMode="auto">
            <a:xfrm>
              <a:off x="4876800" y="4114800"/>
              <a:ext cx="304800" cy="304800"/>
            </a:xfrm>
            <a:prstGeom prst="rect">
              <a:avLst/>
            </a:prstGeom>
            <a:noFill/>
            <a:ln w="9525" algn="ctr">
              <a:noFill/>
              <a:miter lim="800000"/>
              <a:headEnd/>
              <a:tailEnd/>
            </a:ln>
            <a:effectLst/>
          </p:spPr>
          <p:txBody>
            <a:bodyPr wrap="none" anchor="ctr"/>
            <a:lstStyle/>
            <a:p>
              <a:r>
                <a:rPr lang="en-US" sz="900"/>
                <a:t>10</a:t>
              </a:r>
            </a:p>
          </p:txBody>
        </p:sp>
        <p:sp>
          <p:nvSpPr>
            <p:cNvPr id="76" name="Rectangle 75"/>
            <p:cNvSpPr>
              <a:spLocks noChangeArrowheads="1"/>
            </p:cNvSpPr>
            <p:nvPr/>
          </p:nvSpPr>
          <p:spPr bwMode="auto">
            <a:xfrm>
              <a:off x="5181600" y="4114800"/>
              <a:ext cx="304800" cy="304800"/>
            </a:xfrm>
            <a:prstGeom prst="rect">
              <a:avLst/>
            </a:prstGeom>
            <a:noFill/>
            <a:ln w="9525" algn="ctr">
              <a:noFill/>
              <a:miter lim="800000"/>
              <a:headEnd/>
              <a:tailEnd/>
            </a:ln>
            <a:effectLst/>
          </p:spPr>
          <p:txBody>
            <a:bodyPr wrap="none" anchor="ctr"/>
            <a:lstStyle/>
            <a:p>
              <a:r>
                <a:rPr lang="en-US" sz="900"/>
                <a:t>9</a:t>
              </a:r>
            </a:p>
          </p:txBody>
        </p:sp>
        <p:sp>
          <p:nvSpPr>
            <p:cNvPr id="77" name="Rectangle 76"/>
            <p:cNvSpPr>
              <a:spLocks noChangeArrowheads="1"/>
            </p:cNvSpPr>
            <p:nvPr/>
          </p:nvSpPr>
          <p:spPr bwMode="auto">
            <a:xfrm>
              <a:off x="5486400" y="4114800"/>
              <a:ext cx="304800" cy="304800"/>
            </a:xfrm>
            <a:prstGeom prst="rect">
              <a:avLst/>
            </a:prstGeom>
            <a:noFill/>
            <a:ln w="9525" algn="ctr">
              <a:noFill/>
              <a:miter lim="800000"/>
              <a:headEnd/>
              <a:tailEnd/>
            </a:ln>
            <a:effectLst/>
          </p:spPr>
          <p:txBody>
            <a:bodyPr wrap="none" anchor="ctr"/>
            <a:lstStyle/>
            <a:p>
              <a:r>
                <a:rPr lang="en-US" sz="900"/>
                <a:t>8</a:t>
              </a:r>
            </a:p>
          </p:txBody>
        </p:sp>
        <p:sp>
          <p:nvSpPr>
            <p:cNvPr id="78" name="Rectangle 77"/>
            <p:cNvSpPr>
              <a:spLocks noChangeArrowheads="1"/>
            </p:cNvSpPr>
            <p:nvPr/>
          </p:nvSpPr>
          <p:spPr bwMode="auto">
            <a:xfrm>
              <a:off x="5791200" y="4114800"/>
              <a:ext cx="304800" cy="304800"/>
            </a:xfrm>
            <a:prstGeom prst="rect">
              <a:avLst/>
            </a:prstGeom>
            <a:noFill/>
            <a:ln w="9525" algn="ctr">
              <a:noFill/>
              <a:miter lim="800000"/>
              <a:headEnd/>
              <a:tailEnd/>
            </a:ln>
            <a:effectLst/>
          </p:spPr>
          <p:txBody>
            <a:bodyPr wrap="none" anchor="ctr"/>
            <a:lstStyle/>
            <a:p>
              <a:r>
                <a:rPr lang="en-US" sz="900"/>
                <a:t>7</a:t>
              </a:r>
            </a:p>
          </p:txBody>
        </p:sp>
        <p:sp>
          <p:nvSpPr>
            <p:cNvPr id="79" name="Rectangle 78"/>
            <p:cNvSpPr>
              <a:spLocks noChangeArrowheads="1"/>
            </p:cNvSpPr>
            <p:nvPr/>
          </p:nvSpPr>
          <p:spPr bwMode="auto">
            <a:xfrm>
              <a:off x="6096000" y="4114800"/>
              <a:ext cx="304800" cy="304800"/>
            </a:xfrm>
            <a:prstGeom prst="rect">
              <a:avLst/>
            </a:prstGeom>
            <a:noFill/>
            <a:ln w="9525" algn="ctr">
              <a:noFill/>
              <a:miter lim="800000"/>
              <a:headEnd/>
              <a:tailEnd/>
            </a:ln>
            <a:effectLst/>
          </p:spPr>
          <p:txBody>
            <a:bodyPr wrap="none" anchor="ctr"/>
            <a:lstStyle/>
            <a:p>
              <a:r>
                <a:rPr lang="en-US" sz="900"/>
                <a:t>6</a:t>
              </a:r>
            </a:p>
          </p:txBody>
        </p:sp>
        <p:sp>
          <p:nvSpPr>
            <p:cNvPr id="80" name="Rectangle 79"/>
            <p:cNvSpPr>
              <a:spLocks noChangeArrowheads="1"/>
            </p:cNvSpPr>
            <p:nvPr/>
          </p:nvSpPr>
          <p:spPr bwMode="auto">
            <a:xfrm>
              <a:off x="6400800" y="4114800"/>
              <a:ext cx="304800" cy="304800"/>
            </a:xfrm>
            <a:prstGeom prst="rect">
              <a:avLst/>
            </a:prstGeom>
            <a:noFill/>
            <a:ln w="9525" algn="ctr">
              <a:noFill/>
              <a:miter lim="800000"/>
              <a:headEnd/>
              <a:tailEnd/>
            </a:ln>
            <a:effectLst/>
          </p:spPr>
          <p:txBody>
            <a:bodyPr wrap="none" anchor="ctr"/>
            <a:lstStyle/>
            <a:p>
              <a:r>
                <a:rPr lang="en-US" sz="900"/>
                <a:t>5</a:t>
              </a:r>
            </a:p>
          </p:txBody>
        </p:sp>
        <p:sp>
          <p:nvSpPr>
            <p:cNvPr id="81" name="Rectangle 80"/>
            <p:cNvSpPr>
              <a:spLocks noChangeArrowheads="1"/>
            </p:cNvSpPr>
            <p:nvPr/>
          </p:nvSpPr>
          <p:spPr bwMode="auto">
            <a:xfrm>
              <a:off x="6705600" y="4114800"/>
              <a:ext cx="304800" cy="304800"/>
            </a:xfrm>
            <a:prstGeom prst="rect">
              <a:avLst/>
            </a:prstGeom>
            <a:noFill/>
            <a:ln w="9525" algn="ctr">
              <a:noFill/>
              <a:miter lim="800000"/>
              <a:headEnd/>
              <a:tailEnd/>
            </a:ln>
            <a:effectLst/>
          </p:spPr>
          <p:txBody>
            <a:bodyPr wrap="none" anchor="ctr"/>
            <a:lstStyle/>
            <a:p>
              <a:r>
                <a:rPr lang="en-US" sz="900"/>
                <a:t>4</a:t>
              </a:r>
            </a:p>
          </p:txBody>
        </p:sp>
        <p:sp>
          <p:nvSpPr>
            <p:cNvPr id="82" name="Rectangle 81"/>
            <p:cNvSpPr>
              <a:spLocks noChangeArrowheads="1"/>
            </p:cNvSpPr>
            <p:nvPr/>
          </p:nvSpPr>
          <p:spPr bwMode="auto">
            <a:xfrm>
              <a:off x="7010400" y="4114800"/>
              <a:ext cx="304800" cy="304800"/>
            </a:xfrm>
            <a:prstGeom prst="rect">
              <a:avLst/>
            </a:prstGeom>
            <a:noFill/>
            <a:ln w="9525" algn="ctr">
              <a:noFill/>
              <a:miter lim="800000"/>
              <a:headEnd/>
              <a:tailEnd/>
            </a:ln>
            <a:effectLst/>
          </p:spPr>
          <p:txBody>
            <a:bodyPr wrap="none" anchor="ctr"/>
            <a:lstStyle/>
            <a:p>
              <a:r>
                <a:rPr lang="en-US" sz="900"/>
                <a:t>3</a:t>
              </a:r>
            </a:p>
          </p:txBody>
        </p:sp>
        <p:sp>
          <p:nvSpPr>
            <p:cNvPr id="83" name="Rectangle 82"/>
            <p:cNvSpPr>
              <a:spLocks noChangeArrowheads="1"/>
            </p:cNvSpPr>
            <p:nvPr/>
          </p:nvSpPr>
          <p:spPr bwMode="auto">
            <a:xfrm>
              <a:off x="7315200" y="4114800"/>
              <a:ext cx="304800" cy="304800"/>
            </a:xfrm>
            <a:prstGeom prst="rect">
              <a:avLst/>
            </a:prstGeom>
            <a:noFill/>
            <a:ln w="9525" algn="ctr">
              <a:noFill/>
              <a:miter lim="800000"/>
              <a:headEnd/>
              <a:tailEnd/>
            </a:ln>
            <a:effectLst/>
          </p:spPr>
          <p:txBody>
            <a:bodyPr wrap="none" anchor="ctr"/>
            <a:lstStyle/>
            <a:p>
              <a:r>
                <a:rPr lang="en-US" sz="900"/>
                <a:t>2</a:t>
              </a:r>
            </a:p>
          </p:txBody>
        </p:sp>
        <p:sp>
          <p:nvSpPr>
            <p:cNvPr id="84" name="Rectangle 83"/>
            <p:cNvSpPr>
              <a:spLocks noChangeArrowheads="1"/>
            </p:cNvSpPr>
            <p:nvPr/>
          </p:nvSpPr>
          <p:spPr bwMode="auto">
            <a:xfrm>
              <a:off x="7620000" y="4114800"/>
              <a:ext cx="304800" cy="304800"/>
            </a:xfrm>
            <a:prstGeom prst="rect">
              <a:avLst/>
            </a:prstGeom>
            <a:noFill/>
            <a:ln w="9525" algn="ctr">
              <a:noFill/>
              <a:miter lim="800000"/>
              <a:headEnd/>
              <a:tailEnd/>
            </a:ln>
            <a:effectLst/>
          </p:spPr>
          <p:txBody>
            <a:bodyPr wrap="none" anchor="ctr"/>
            <a:lstStyle/>
            <a:p>
              <a:r>
                <a:rPr lang="en-US" sz="900"/>
                <a:t>1</a:t>
              </a:r>
            </a:p>
          </p:txBody>
        </p:sp>
        <p:sp>
          <p:nvSpPr>
            <p:cNvPr id="85" name="Rectangle 84"/>
            <p:cNvSpPr>
              <a:spLocks noChangeArrowheads="1"/>
            </p:cNvSpPr>
            <p:nvPr/>
          </p:nvSpPr>
          <p:spPr bwMode="auto">
            <a:xfrm>
              <a:off x="7924800" y="4114800"/>
              <a:ext cx="304800" cy="304800"/>
            </a:xfrm>
            <a:prstGeom prst="rect">
              <a:avLst/>
            </a:prstGeom>
            <a:noFill/>
            <a:ln w="9525" algn="ctr">
              <a:noFill/>
              <a:miter lim="800000"/>
              <a:headEnd/>
              <a:tailEnd/>
            </a:ln>
            <a:effectLst/>
          </p:spPr>
          <p:txBody>
            <a:bodyPr wrap="none" anchor="ctr"/>
            <a:lstStyle/>
            <a:p>
              <a:r>
                <a:rPr lang="en-US" sz="900"/>
                <a:t>0</a:t>
              </a:r>
            </a:p>
          </p:txBody>
        </p:sp>
      </p:grpSp>
      <p:sp>
        <p:nvSpPr>
          <p:cNvPr id="111" name="Text Box 59"/>
          <p:cNvSpPr txBox="1">
            <a:spLocks noChangeArrowheads="1"/>
          </p:cNvSpPr>
          <p:nvPr/>
        </p:nvSpPr>
        <p:spPr bwMode="auto">
          <a:xfrm>
            <a:off x="5516084" y="4267200"/>
            <a:ext cx="3627916" cy="1938992"/>
          </a:xfrm>
          <a:prstGeom prst="rect">
            <a:avLst/>
          </a:prstGeom>
          <a:noFill/>
          <a:ln w="9525" algn="ctr">
            <a:noFill/>
            <a:miter lim="800000"/>
            <a:headEnd/>
            <a:tailEnd/>
          </a:ln>
          <a:effectLst/>
        </p:spPr>
        <p:txBody>
          <a:bodyPr wrap="none">
            <a:spAutoFit/>
          </a:bodyPr>
          <a:lstStyle/>
          <a:p>
            <a:pPr algn="l"/>
            <a:r>
              <a:rPr lang="en-US" dirty="0"/>
              <a:t>A, </a:t>
            </a:r>
            <a:r>
              <a:rPr lang="en-US" b="1" i="1" u="sng" dirty="0">
                <a:solidFill>
                  <a:srgbClr val="00B050"/>
                </a:solidFill>
              </a:rPr>
              <a:t>MAR</a:t>
            </a:r>
            <a:r>
              <a:rPr lang="en-US" dirty="0"/>
              <a:t> &lt;- PC</a:t>
            </a:r>
          </a:p>
          <a:p>
            <a:r>
              <a:rPr lang="en-US" dirty="0"/>
              <a:t>PC &lt;- A+2, </a:t>
            </a:r>
            <a:r>
              <a:rPr lang="en-US" strike="sngStrike" dirty="0"/>
              <a:t>MAR</a:t>
            </a:r>
          </a:p>
          <a:p>
            <a:pPr algn="l"/>
            <a:r>
              <a:rPr lang="en-US" dirty="0"/>
              <a:t>Loop until memory done</a:t>
            </a:r>
          </a:p>
          <a:p>
            <a:pPr algn="l"/>
            <a:r>
              <a:rPr lang="en-US" dirty="0"/>
              <a:t>IR &lt;- MEM; </a:t>
            </a:r>
            <a:r>
              <a:rPr lang="en-US" b="1" u="sng" dirty="0" err="1">
                <a:solidFill>
                  <a:srgbClr val="FF0000"/>
                </a:solidFill>
              </a:rPr>
              <a:t>goto</a:t>
            </a:r>
            <a:r>
              <a:rPr lang="en-US" b="1" u="sng" dirty="0">
                <a:solidFill>
                  <a:srgbClr val="FF0000"/>
                </a:solidFill>
              </a:rPr>
              <a:t> </a:t>
            </a:r>
            <a:r>
              <a:rPr lang="en-US" b="1" u="sng" dirty="0" err="1">
                <a:solidFill>
                  <a:srgbClr val="FF0000"/>
                </a:solidFill>
              </a:rPr>
              <a:t>IR.Op</a:t>
            </a:r>
            <a:endParaRPr lang="en-US" b="1" u="sng" dirty="0">
              <a:solidFill>
                <a:srgbClr val="FF0000"/>
              </a:solidFill>
            </a:endParaRPr>
          </a:p>
          <a:p>
            <a:pPr algn="l"/>
            <a:endParaRPr lang="en-US" dirty="0"/>
          </a:p>
        </p:txBody>
      </p:sp>
      <p:sp>
        <p:nvSpPr>
          <p:cNvPr id="9" name="TextBox 8">
            <a:extLst>
              <a:ext uri="{FF2B5EF4-FFF2-40B4-BE49-F238E27FC236}">
                <a16:creationId xmlns:a16="http://schemas.microsoft.com/office/drawing/2014/main" id="{BA8F123D-AD45-A14B-ADB1-264B195F241F}"/>
              </a:ext>
            </a:extLst>
          </p:cNvPr>
          <p:cNvSpPr txBox="1"/>
          <p:nvPr/>
        </p:nvSpPr>
        <p:spPr>
          <a:xfrm>
            <a:off x="5299515" y="3432601"/>
            <a:ext cx="3657602" cy="830997"/>
          </a:xfrm>
          <a:prstGeom prst="rect">
            <a:avLst/>
          </a:prstGeom>
          <a:solidFill>
            <a:srgbClr val="FFC000"/>
          </a:solidFill>
          <a:ln w="38100">
            <a:solidFill>
              <a:srgbClr val="FFC000"/>
            </a:solidFill>
          </a:ln>
        </p:spPr>
        <p:txBody>
          <a:bodyPr wrap="square" rtlCol="0">
            <a:spAutoFit/>
          </a:bodyPr>
          <a:lstStyle/>
          <a:p>
            <a:r>
              <a:rPr lang="en-US" b="1" dirty="0">
                <a:solidFill>
                  <a:srgbClr val="FF0000"/>
                </a:solidFill>
              </a:rPr>
              <a:t>Minor correction</a:t>
            </a:r>
          </a:p>
          <a:p>
            <a:r>
              <a:rPr lang="en-US" b="1" dirty="0">
                <a:solidFill>
                  <a:srgbClr val="FF0000"/>
                </a:solidFill>
              </a:rPr>
              <a:t>In Slide #16, Lecture 3</a:t>
            </a:r>
          </a:p>
        </p:txBody>
      </p:sp>
      <p:sp>
        <p:nvSpPr>
          <p:cNvPr id="10" name="Rectangle 9">
            <a:extLst>
              <a:ext uri="{FF2B5EF4-FFF2-40B4-BE49-F238E27FC236}">
                <a16:creationId xmlns:a16="http://schemas.microsoft.com/office/drawing/2014/main" id="{2D5193D9-133C-0541-90C4-BE613BE97050}"/>
              </a:ext>
            </a:extLst>
          </p:cNvPr>
          <p:cNvSpPr/>
          <p:nvPr/>
        </p:nvSpPr>
        <p:spPr bwMode="auto">
          <a:xfrm>
            <a:off x="5463948" y="4343400"/>
            <a:ext cx="2918052" cy="685800"/>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457200" rtl="0" eaLnBrk="1" fontAlgn="base" latinLnBrk="0" hangingPunct="1">
              <a:lnSpc>
                <a:spcPct val="99000"/>
              </a:lnSpc>
              <a:spcBef>
                <a:spcPct val="0"/>
              </a:spcBef>
              <a:spcAft>
                <a:spcPct val="0"/>
              </a:spcAft>
              <a:buClr>
                <a:srgbClr val="333399"/>
              </a:buClr>
              <a:buSzPct val="100000"/>
              <a:buFont typeface="Century Gothic" pitchFamily="34" charset="0"/>
              <a:buNone/>
              <a:tabLst/>
            </a:pPr>
            <a:endParaRPr kumimoji="0" lang="en-US" sz="2800" b="1" i="0" u="none" strike="noStrike" cap="none" normalizeH="0" baseline="0">
              <a:ln>
                <a:noFill/>
              </a:ln>
              <a:solidFill>
                <a:srgbClr val="CC6633"/>
              </a:solidFill>
              <a:effectLst/>
              <a:latin typeface="Century Gothic" pitchFamily="34" charset="0"/>
              <a:cs typeface="Times New Roman" pitchFamily="18" charset="0"/>
            </a:endParaRPr>
          </a:p>
        </p:txBody>
      </p:sp>
    </p:spTree>
    <p:extLst>
      <p:ext uri="{BB962C8B-B14F-4D97-AF65-F5344CB8AC3E}">
        <p14:creationId xmlns:p14="http://schemas.microsoft.com/office/powerpoint/2010/main" val="6597706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t>Branch (BRn LABEL)?</a:t>
            </a:r>
          </a:p>
        </p:txBody>
      </p:sp>
      <p:sp>
        <p:nvSpPr>
          <p:cNvPr id="2" name="Content Placeholder 1"/>
          <p:cNvSpPr>
            <a:spLocks noGrp="1"/>
          </p:cNvSpPr>
          <p:nvPr>
            <p:ph idx="1"/>
          </p:nvPr>
        </p:nvSpPr>
        <p:spPr/>
        <p:txBody>
          <a:bodyPr/>
          <a:lstStyle/>
          <a:p>
            <a:endParaRPr lang="en-US"/>
          </a:p>
        </p:txBody>
      </p:sp>
      <p:sp>
        <p:nvSpPr>
          <p:cNvPr id="62" name="Slide Number Placeholder 5"/>
          <p:cNvSpPr>
            <a:spLocks noGrp="1"/>
          </p:cNvSpPr>
          <p:nvPr>
            <p:ph type="sldNum" idx="12"/>
          </p:nvPr>
        </p:nvSpPr>
        <p:spPr/>
        <p:txBody>
          <a:bodyPr/>
          <a:lstStyle/>
          <a:p>
            <a:fld id="{B6BEE2B7-54F0-42BB-9C43-67481F6A598E}" type="slidenum">
              <a:rPr lang="en-US" altLang="en-US"/>
              <a:pPr/>
              <a:t>9</a:t>
            </a:fld>
            <a:endParaRPr lang="en-US" altLang="en-US"/>
          </a:p>
        </p:txBody>
      </p:sp>
      <p:sp>
        <p:nvSpPr>
          <p:cNvPr id="61" name="Footer Placeholder 4"/>
          <p:cNvSpPr>
            <a:spLocks noGrp="1"/>
          </p:cNvSpPr>
          <p:nvPr>
            <p:ph type="ftr" idx="3"/>
          </p:nvPr>
        </p:nvSpPr>
        <p:spPr>
          <a:prstGeom prst="rect">
            <a:avLst/>
          </a:prstGeom>
        </p:spPr>
        <p:txBody>
          <a:bodyPr/>
          <a:lstStyle/>
          <a:p>
            <a:r>
              <a:rPr lang="fi-FI" altLang="en-US"/>
              <a:t>© Derek Chiou &amp; Mattan Erez &amp; Dam Sunwoo</a:t>
            </a:r>
            <a:endParaRPr lang="en-US" altLang="en-US"/>
          </a:p>
        </p:txBody>
      </p:sp>
      <p:sp>
        <p:nvSpPr>
          <p:cNvPr id="418819" name="Rectangle 3"/>
          <p:cNvSpPr>
            <a:spLocks noChangeArrowheads="1"/>
          </p:cNvSpPr>
          <p:nvPr/>
        </p:nvSpPr>
        <p:spPr bwMode="auto">
          <a:xfrm>
            <a:off x="4495800" y="2895600"/>
            <a:ext cx="1066800" cy="6096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a:solidFill>
                  <a:schemeClr val="bg1">
                    <a:lumMod val="95000"/>
                  </a:schemeClr>
                </a:solidFill>
              </a:rPr>
              <a:t>Regs</a:t>
            </a:r>
          </a:p>
        </p:txBody>
      </p:sp>
      <p:sp>
        <p:nvSpPr>
          <p:cNvPr id="418820" name="Rectangle 4"/>
          <p:cNvSpPr>
            <a:spLocks noChangeArrowheads="1"/>
          </p:cNvSpPr>
          <p:nvPr/>
        </p:nvSpPr>
        <p:spPr bwMode="auto">
          <a:xfrm>
            <a:off x="6096000" y="2819400"/>
            <a:ext cx="1524000" cy="762000"/>
          </a:xfrm>
          <a:prstGeom prst="rect">
            <a:avLst/>
          </a:prstGeom>
          <a:solidFill>
            <a:schemeClr val="hlink"/>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r>
              <a:rPr lang="en-US">
                <a:solidFill>
                  <a:schemeClr val="bg1">
                    <a:lumMod val="95000"/>
                  </a:schemeClr>
                </a:solidFill>
              </a:rPr>
              <a:t>Memory</a:t>
            </a:r>
          </a:p>
        </p:txBody>
      </p:sp>
      <p:sp>
        <p:nvSpPr>
          <p:cNvPr id="418821" name="Rectangle 5"/>
          <p:cNvSpPr>
            <a:spLocks noChangeArrowheads="1"/>
          </p:cNvSpPr>
          <p:nvPr/>
        </p:nvSpPr>
        <p:spPr bwMode="auto">
          <a:xfrm>
            <a:off x="6096000" y="2438400"/>
            <a:ext cx="609600" cy="2286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MAR</a:t>
            </a:r>
          </a:p>
        </p:txBody>
      </p:sp>
      <p:sp>
        <p:nvSpPr>
          <p:cNvPr id="418822" name="Rectangle 6"/>
          <p:cNvSpPr>
            <a:spLocks noChangeArrowheads="1"/>
          </p:cNvSpPr>
          <p:nvPr/>
        </p:nvSpPr>
        <p:spPr bwMode="auto">
          <a:xfrm>
            <a:off x="7010400" y="2438400"/>
            <a:ext cx="609600" cy="2286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MDR</a:t>
            </a:r>
          </a:p>
        </p:txBody>
      </p:sp>
      <p:grpSp>
        <p:nvGrpSpPr>
          <p:cNvPr id="418823" name="Group 7"/>
          <p:cNvGrpSpPr>
            <a:grpSpLocks/>
          </p:cNvGrpSpPr>
          <p:nvPr/>
        </p:nvGrpSpPr>
        <p:grpSpPr bwMode="auto">
          <a:xfrm>
            <a:off x="914400" y="2514600"/>
            <a:ext cx="990600" cy="990600"/>
            <a:chOff x="432" y="1152"/>
            <a:chExt cx="624" cy="624"/>
          </a:xfrm>
        </p:grpSpPr>
        <p:sp>
          <p:nvSpPr>
            <p:cNvPr id="418824" name="Freeform 8"/>
            <p:cNvSpPr>
              <a:spLocks/>
            </p:cNvSpPr>
            <p:nvPr/>
          </p:nvSpPr>
          <p:spPr bwMode="auto">
            <a:xfrm>
              <a:off x="432" y="1392"/>
              <a:ext cx="624" cy="384"/>
            </a:xfrm>
            <a:custGeom>
              <a:avLst/>
              <a:gdLst/>
              <a:ahLst/>
              <a:cxnLst>
                <a:cxn ang="0">
                  <a:pos x="0" y="0"/>
                </a:cxn>
                <a:cxn ang="0">
                  <a:pos x="0" y="384"/>
                </a:cxn>
                <a:cxn ang="0">
                  <a:pos x="624" y="384"/>
                </a:cxn>
                <a:cxn ang="0">
                  <a:pos x="384" y="0"/>
                </a:cxn>
                <a:cxn ang="0">
                  <a:pos x="0" y="0"/>
                </a:cxn>
              </a:cxnLst>
              <a:rect l="0" t="0" r="r" b="b"/>
              <a:pathLst>
                <a:path w="624" h="384">
                  <a:moveTo>
                    <a:pt x="0" y="0"/>
                  </a:moveTo>
                  <a:lnTo>
                    <a:pt x="0" y="384"/>
                  </a:lnTo>
                  <a:lnTo>
                    <a:pt x="624" y="384"/>
                  </a:lnTo>
                  <a:lnTo>
                    <a:pt x="384" y="0"/>
                  </a:lnTo>
                  <a:lnTo>
                    <a:pt x="0" y="0"/>
                  </a:lnTo>
                  <a:close/>
                </a:path>
              </a:pathLst>
            </a:custGeom>
            <a:solidFill>
              <a:schemeClr val="accent2"/>
            </a:solidFill>
            <a:ln w="9525" cap="flat" cmpd="sng">
              <a:prstDash val="solid"/>
              <a:round/>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418825" name="Rectangle 9"/>
            <p:cNvSpPr>
              <a:spLocks noChangeArrowheads="1"/>
            </p:cNvSpPr>
            <p:nvPr/>
          </p:nvSpPr>
          <p:spPr bwMode="auto">
            <a:xfrm>
              <a:off x="432" y="1152"/>
              <a:ext cx="384" cy="144"/>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dirty="0">
                  <a:solidFill>
                    <a:schemeClr val="bg1">
                      <a:lumMod val="95000"/>
                    </a:schemeClr>
                  </a:solidFill>
                </a:rPr>
                <a:t>S</a:t>
              </a:r>
            </a:p>
          </p:txBody>
        </p:sp>
        <p:sp>
          <p:nvSpPr>
            <p:cNvPr id="418826" name="Text Box 10"/>
            <p:cNvSpPr txBox="1">
              <a:spLocks noChangeArrowheads="1"/>
            </p:cNvSpPr>
            <p:nvPr/>
          </p:nvSpPr>
          <p:spPr bwMode="auto">
            <a:xfrm>
              <a:off x="440" y="1417"/>
              <a:ext cx="468" cy="288"/>
            </a:xfrm>
            <a:prstGeom prst="rect">
              <a:avLst/>
            </a:prstGeom>
            <a:noFill/>
            <a:ln w="9525" algn="ctr">
              <a:noFill/>
              <a:miter lim="800000"/>
              <a:headEnd/>
              <a:tailEnd/>
            </a:ln>
            <a:effectLst/>
          </p:spPr>
          <p:txBody>
            <a:bodyPr wrap="none">
              <a:spAutoFit/>
            </a:bodyPr>
            <a:lstStyle/>
            <a:p>
              <a:r>
                <a:rPr lang="en-US">
                  <a:solidFill>
                    <a:schemeClr val="bg1">
                      <a:lumMod val="95000"/>
                    </a:schemeClr>
                  </a:solidFill>
                </a:rPr>
                <a:t>shift</a:t>
              </a:r>
            </a:p>
          </p:txBody>
        </p:sp>
      </p:grpSp>
      <p:grpSp>
        <p:nvGrpSpPr>
          <p:cNvPr id="418827" name="Group 11"/>
          <p:cNvGrpSpPr>
            <a:grpSpLocks/>
          </p:cNvGrpSpPr>
          <p:nvPr/>
        </p:nvGrpSpPr>
        <p:grpSpPr bwMode="auto">
          <a:xfrm>
            <a:off x="2362200" y="2514600"/>
            <a:ext cx="1524000" cy="990600"/>
            <a:chOff x="1584" y="1152"/>
            <a:chExt cx="960" cy="624"/>
          </a:xfrm>
        </p:grpSpPr>
        <p:sp>
          <p:nvSpPr>
            <p:cNvPr id="418828" name="Freeform 12"/>
            <p:cNvSpPr>
              <a:spLocks/>
            </p:cNvSpPr>
            <p:nvPr/>
          </p:nvSpPr>
          <p:spPr bwMode="auto">
            <a:xfrm>
              <a:off x="1584" y="1392"/>
              <a:ext cx="960" cy="384"/>
            </a:xfrm>
            <a:custGeom>
              <a:avLst/>
              <a:gdLst/>
              <a:ahLst/>
              <a:cxnLst>
                <a:cxn ang="0">
                  <a:pos x="480" y="96"/>
                </a:cxn>
                <a:cxn ang="0">
                  <a:pos x="384" y="0"/>
                </a:cxn>
                <a:cxn ang="0">
                  <a:pos x="0" y="0"/>
                </a:cxn>
                <a:cxn ang="0">
                  <a:pos x="288" y="384"/>
                </a:cxn>
                <a:cxn ang="0">
                  <a:pos x="672" y="384"/>
                </a:cxn>
                <a:cxn ang="0">
                  <a:pos x="960" y="0"/>
                </a:cxn>
                <a:cxn ang="0">
                  <a:pos x="576" y="0"/>
                </a:cxn>
                <a:cxn ang="0">
                  <a:pos x="480" y="96"/>
                </a:cxn>
              </a:cxnLst>
              <a:rect l="0" t="0" r="r" b="b"/>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cap="flat" cmpd="sng">
              <a:prstDash val="solid"/>
              <a:round/>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grpSp>
          <p:nvGrpSpPr>
            <p:cNvPr id="418829" name="Group 13"/>
            <p:cNvGrpSpPr>
              <a:grpSpLocks/>
            </p:cNvGrpSpPr>
            <p:nvPr/>
          </p:nvGrpSpPr>
          <p:grpSpPr bwMode="auto">
            <a:xfrm>
              <a:off x="1584" y="1152"/>
              <a:ext cx="960" cy="553"/>
              <a:chOff x="1584" y="1152"/>
              <a:chExt cx="960" cy="553"/>
            </a:xfrm>
          </p:grpSpPr>
          <p:sp>
            <p:nvSpPr>
              <p:cNvPr id="418830" name="Rectangle 14"/>
              <p:cNvSpPr>
                <a:spLocks noChangeArrowheads="1"/>
              </p:cNvSpPr>
              <p:nvPr/>
            </p:nvSpPr>
            <p:spPr bwMode="auto">
              <a:xfrm>
                <a:off x="1584" y="1152"/>
                <a:ext cx="384" cy="144"/>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A</a:t>
                </a:r>
              </a:p>
            </p:txBody>
          </p:sp>
          <p:sp>
            <p:nvSpPr>
              <p:cNvPr id="418831" name="Rectangle 15"/>
              <p:cNvSpPr>
                <a:spLocks noChangeArrowheads="1"/>
              </p:cNvSpPr>
              <p:nvPr/>
            </p:nvSpPr>
            <p:spPr bwMode="auto">
              <a:xfrm>
                <a:off x="2160" y="1152"/>
                <a:ext cx="384" cy="144"/>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600">
                    <a:solidFill>
                      <a:schemeClr val="bg1">
                        <a:lumMod val="95000"/>
                      </a:schemeClr>
                    </a:solidFill>
                  </a:rPr>
                  <a:t>B</a:t>
                </a:r>
              </a:p>
            </p:txBody>
          </p:sp>
          <p:sp>
            <p:nvSpPr>
              <p:cNvPr id="418832" name="Text Box 16"/>
              <p:cNvSpPr txBox="1">
                <a:spLocks noChangeArrowheads="1"/>
              </p:cNvSpPr>
              <p:nvPr/>
            </p:nvSpPr>
            <p:spPr bwMode="auto">
              <a:xfrm>
                <a:off x="1820" y="1417"/>
                <a:ext cx="490" cy="288"/>
              </a:xfrm>
              <a:prstGeom prst="rect">
                <a:avLst/>
              </a:prstGeom>
              <a:noFill/>
              <a:ln w="9525" algn="ctr">
                <a:noFill/>
                <a:miter lim="800000"/>
                <a:headEnd/>
                <a:tailEnd/>
              </a:ln>
              <a:effectLst/>
            </p:spPr>
            <p:txBody>
              <a:bodyPr wrap="none">
                <a:spAutoFit/>
              </a:bodyPr>
              <a:lstStyle/>
              <a:p>
                <a:r>
                  <a:rPr lang="en-US">
                    <a:solidFill>
                      <a:schemeClr val="bg1">
                        <a:lumMod val="95000"/>
                      </a:schemeClr>
                    </a:solidFill>
                  </a:rPr>
                  <a:t>ALU</a:t>
                </a:r>
              </a:p>
            </p:txBody>
          </p:sp>
        </p:grpSp>
      </p:grpSp>
      <p:sp>
        <p:nvSpPr>
          <p:cNvPr id="418833" name="Freeform 17"/>
          <p:cNvSpPr>
            <a:spLocks/>
          </p:cNvSpPr>
          <p:nvPr/>
        </p:nvSpPr>
        <p:spPr bwMode="auto">
          <a:xfrm>
            <a:off x="457200" y="1905000"/>
            <a:ext cx="7315200" cy="2209800"/>
          </a:xfrm>
          <a:custGeom>
            <a:avLst/>
            <a:gdLst/>
            <a:ahLst/>
            <a:cxnLst>
              <a:cxn ang="0">
                <a:pos x="4608" y="0"/>
              </a:cxn>
              <a:cxn ang="0">
                <a:pos x="0" y="0"/>
              </a:cxn>
              <a:cxn ang="0">
                <a:pos x="0" y="1392"/>
              </a:cxn>
              <a:cxn ang="0">
                <a:pos x="4608" y="1392"/>
              </a:cxn>
            </a:cxnLst>
            <a:rect l="0" t="0" r="r" b="b"/>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ffectLst/>
        </p:spPr>
        <p:txBody>
          <a:bodyPr wrap="none" anchor="ctr"/>
          <a:lstStyle/>
          <a:p>
            <a:endParaRPr lang="en-US"/>
          </a:p>
        </p:txBody>
      </p:sp>
      <p:sp>
        <p:nvSpPr>
          <p:cNvPr id="418834" name="Line 18"/>
          <p:cNvSpPr>
            <a:spLocks noChangeShapeType="1"/>
          </p:cNvSpPr>
          <p:nvPr/>
        </p:nvSpPr>
        <p:spPr bwMode="auto">
          <a:xfrm>
            <a:off x="7315200" y="1905000"/>
            <a:ext cx="0" cy="5334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418835" name="Line 19"/>
          <p:cNvSpPr>
            <a:spLocks noChangeShapeType="1"/>
          </p:cNvSpPr>
          <p:nvPr/>
        </p:nvSpPr>
        <p:spPr bwMode="auto">
          <a:xfrm>
            <a:off x="6400800" y="1905000"/>
            <a:ext cx="0" cy="5334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418836" name="Line 20"/>
          <p:cNvSpPr>
            <a:spLocks noChangeShapeType="1"/>
          </p:cNvSpPr>
          <p:nvPr/>
        </p:nvSpPr>
        <p:spPr bwMode="auto">
          <a:xfrm>
            <a:off x="3657600" y="1905000"/>
            <a:ext cx="0" cy="6096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418837" name="Line 21"/>
          <p:cNvSpPr>
            <a:spLocks noChangeShapeType="1"/>
          </p:cNvSpPr>
          <p:nvPr/>
        </p:nvSpPr>
        <p:spPr bwMode="auto">
          <a:xfrm>
            <a:off x="2743200" y="1905000"/>
            <a:ext cx="0" cy="6096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418838" name="Line 22"/>
          <p:cNvSpPr>
            <a:spLocks noChangeShapeType="1"/>
          </p:cNvSpPr>
          <p:nvPr/>
        </p:nvSpPr>
        <p:spPr bwMode="auto">
          <a:xfrm>
            <a:off x="1219200" y="1905000"/>
            <a:ext cx="0" cy="6096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418839" name="Line 23"/>
          <p:cNvSpPr>
            <a:spLocks noChangeShapeType="1"/>
          </p:cNvSpPr>
          <p:nvPr/>
        </p:nvSpPr>
        <p:spPr bwMode="auto">
          <a:xfrm>
            <a:off x="3124200" y="35052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18840" name="Line 24"/>
          <p:cNvSpPr>
            <a:spLocks noChangeShapeType="1"/>
          </p:cNvSpPr>
          <p:nvPr/>
        </p:nvSpPr>
        <p:spPr bwMode="auto">
          <a:xfrm>
            <a:off x="5029200" y="35052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18841" name="Line 25"/>
          <p:cNvSpPr>
            <a:spLocks noChangeShapeType="1"/>
          </p:cNvSpPr>
          <p:nvPr/>
        </p:nvSpPr>
        <p:spPr bwMode="auto">
          <a:xfrm>
            <a:off x="6934200" y="3581400"/>
            <a:ext cx="0" cy="5334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18842" name="Line 26"/>
          <p:cNvSpPr>
            <a:spLocks noChangeShapeType="1"/>
          </p:cNvSpPr>
          <p:nvPr/>
        </p:nvSpPr>
        <p:spPr bwMode="auto">
          <a:xfrm>
            <a:off x="5029200" y="1905000"/>
            <a:ext cx="0" cy="9525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418843" name="Line 27"/>
          <p:cNvSpPr>
            <a:spLocks noChangeShapeType="1"/>
          </p:cNvSpPr>
          <p:nvPr/>
        </p:nvSpPr>
        <p:spPr bwMode="auto">
          <a:xfrm>
            <a:off x="1371600" y="3505200"/>
            <a:ext cx="0" cy="609600"/>
          </a:xfrm>
          <a:prstGeom prst="line">
            <a:avLst/>
          </a:prstGeom>
          <a:noFill/>
          <a:ln w="76200">
            <a:solidFill>
              <a:schemeClr val="tx1"/>
            </a:solidFill>
            <a:round/>
            <a:headEnd/>
            <a:tailEnd type="triangle" w="med" len="med"/>
          </a:ln>
          <a:effectLst/>
        </p:spPr>
        <p:txBody>
          <a:bodyPr wrap="none" anchor="ctr"/>
          <a:lstStyle/>
          <a:p>
            <a:endParaRPr lang="en-US">
              <a:solidFill>
                <a:schemeClr val="bg1">
                  <a:lumMod val="95000"/>
                </a:schemeClr>
              </a:solidFill>
            </a:endParaRPr>
          </a:p>
        </p:txBody>
      </p:sp>
      <p:sp>
        <p:nvSpPr>
          <p:cNvPr id="418844" name="Line 28"/>
          <p:cNvSpPr>
            <a:spLocks noChangeShapeType="1"/>
          </p:cNvSpPr>
          <p:nvPr/>
        </p:nvSpPr>
        <p:spPr bwMode="auto">
          <a:xfrm flipH="1">
            <a:off x="1447800" y="25908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45" name="Line 29"/>
          <p:cNvSpPr>
            <a:spLocks noChangeShapeType="1"/>
          </p:cNvSpPr>
          <p:nvPr/>
        </p:nvSpPr>
        <p:spPr bwMode="auto">
          <a:xfrm flipH="1">
            <a:off x="2895600" y="25908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46" name="Line 30"/>
          <p:cNvSpPr>
            <a:spLocks noChangeShapeType="1"/>
          </p:cNvSpPr>
          <p:nvPr/>
        </p:nvSpPr>
        <p:spPr bwMode="auto">
          <a:xfrm flipH="1">
            <a:off x="3810000" y="25908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47" name="Line 31"/>
          <p:cNvSpPr>
            <a:spLocks noChangeShapeType="1"/>
          </p:cNvSpPr>
          <p:nvPr/>
        </p:nvSpPr>
        <p:spPr bwMode="auto">
          <a:xfrm flipH="1">
            <a:off x="5486400" y="3124200"/>
            <a:ext cx="304800" cy="0"/>
          </a:xfrm>
          <a:prstGeom prst="line">
            <a:avLst/>
          </a:prstGeom>
          <a:noFill/>
          <a:ln w="38100">
            <a:solidFill>
              <a:srgbClr val="0000CC"/>
            </a:solidFill>
            <a:round/>
            <a:headEnd/>
            <a:tailEnd type="triangle" w="med" len="med"/>
          </a:ln>
          <a:effectLst/>
        </p:spPr>
        <p:txBody>
          <a:bodyPr wrap="none" anchor="ctr"/>
          <a:lstStyle/>
          <a:p>
            <a:endParaRPr lang="en-US">
              <a:solidFill>
                <a:schemeClr val="bg1">
                  <a:lumMod val="95000"/>
                </a:schemeClr>
              </a:solidFill>
            </a:endParaRPr>
          </a:p>
        </p:txBody>
      </p:sp>
      <p:sp>
        <p:nvSpPr>
          <p:cNvPr id="418848" name="Line 32"/>
          <p:cNvSpPr>
            <a:spLocks noChangeShapeType="1"/>
          </p:cNvSpPr>
          <p:nvPr/>
        </p:nvSpPr>
        <p:spPr bwMode="auto">
          <a:xfrm flipH="1">
            <a:off x="6629400" y="25146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49" name="Line 33"/>
          <p:cNvSpPr>
            <a:spLocks noChangeShapeType="1"/>
          </p:cNvSpPr>
          <p:nvPr/>
        </p:nvSpPr>
        <p:spPr bwMode="auto">
          <a:xfrm flipH="1">
            <a:off x="7543800" y="25146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grpSp>
        <p:nvGrpSpPr>
          <p:cNvPr id="418850" name="Group 34"/>
          <p:cNvGrpSpPr>
            <a:grpSpLocks/>
          </p:cNvGrpSpPr>
          <p:nvPr/>
        </p:nvGrpSpPr>
        <p:grpSpPr bwMode="auto">
          <a:xfrm>
            <a:off x="1219200" y="3810000"/>
            <a:ext cx="304800" cy="304800"/>
            <a:chOff x="768" y="2928"/>
            <a:chExt cx="192" cy="192"/>
          </a:xfrm>
        </p:grpSpPr>
        <p:sp>
          <p:nvSpPr>
            <p:cNvPr id="418851" name="AutoShape 35"/>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18852" name="Oval 36"/>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grpSp>
        <p:nvGrpSpPr>
          <p:cNvPr id="418853" name="Group 37"/>
          <p:cNvGrpSpPr>
            <a:grpSpLocks/>
          </p:cNvGrpSpPr>
          <p:nvPr/>
        </p:nvGrpSpPr>
        <p:grpSpPr bwMode="auto">
          <a:xfrm>
            <a:off x="6781800" y="3810000"/>
            <a:ext cx="304800" cy="304800"/>
            <a:chOff x="768" y="2928"/>
            <a:chExt cx="192" cy="192"/>
          </a:xfrm>
        </p:grpSpPr>
        <p:sp>
          <p:nvSpPr>
            <p:cNvPr id="418854" name="AutoShape 38"/>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18855" name="Oval 39"/>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grpSp>
        <p:nvGrpSpPr>
          <p:cNvPr id="418856" name="Group 40"/>
          <p:cNvGrpSpPr>
            <a:grpSpLocks/>
          </p:cNvGrpSpPr>
          <p:nvPr/>
        </p:nvGrpSpPr>
        <p:grpSpPr bwMode="auto">
          <a:xfrm>
            <a:off x="2971800" y="3810000"/>
            <a:ext cx="304800" cy="304800"/>
            <a:chOff x="768" y="2928"/>
            <a:chExt cx="192" cy="192"/>
          </a:xfrm>
        </p:grpSpPr>
        <p:sp>
          <p:nvSpPr>
            <p:cNvPr id="418857" name="AutoShape 41"/>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18858" name="Oval 42"/>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grpSp>
        <p:nvGrpSpPr>
          <p:cNvPr id="418859" name="Group 43"/>
          <p:cNvGrpSpPr>
            <a:grpSpLocks/>
          </p:cNvGrpSpPr>
          <p:nvPr/>
        </p:nvGrpSpPr>
        <p:grpSpPr bwMode="auto">
          <a:xfrm>
            <a:off x="4876800" y="3810000"/>
            <a:ext cx="304800" cy="304800"/>
            <a:chOff x="768" y="2928"/>
            <a:chExt cx="192" cy="192"/>
          </a:xfrm>
        </p:grpSpPr>
        <p:sp>
          <p:nvSpPr>
            <p:cNvPr id="418860" name="AutoShape 44"/>
            <p:cNvSpPr>
              <a:spLocks noChangeArrowheads="1"/>
            </p:cNvSpPr>
            <p:nvPr/>
          </p:nvSpPr>
          <p:spPr bwMode="auto">
            <a:xfrm flipV="1">
              <a:off x="768" y="2928"/>
              <a:ext cx="192" cy="192"/>
            </a:xfrm>
            <a:prstGeom prst="triangle">
              <a:avLst>
                <a:gd name="adj" fmla="val 50000"/>
              </a:avLst>
            </a:prstGeom>
            <a:solidFill>
              <a:srgbClr val="0000CC"/>
            </a:solidFill>
            <a:ln w="9525" algn="ctr">
              <a:solidFill>
                <a:schemeClr val="tx1"/>
              </a:solidFill>
              <a:miter lim="800000"/>
              <a:headEnd/>
              <a:tailEnd/>
            </a:ln>
            <a:effectLst/>
          </p:spPr>
          <p:txBody>
            <a:bodyPr wrap="none" anchor="ctr"/>
            <a:lstStyle/>
            <a:p>
              <a:endParaRPr lang="en-US">
                <a:solidFill>
                  <a:schemeClr val="bg1">
                    <a:lumMod val="95000"/>
                  </a:schemeClr>
                </a:solidFill>
              </a:endParaRPr>
            </a:p>
          </p:txBody>
        </p:sp>
        <p:sp>
          <p:nvSpPr>
            <p:cNvPr id="418861" name="Oval 45"/>
            <p:cNvSpPr>
              <a:spLocks noChangeArrowheads="1"/>
            </p:cNvSpPr>
            <p:nvPr/>
          </p:nvSpPr>
          <p:spPr bwMode="auto">
            <a:xfrm flipV="1">
              <a:off x="912" y="2976"/>
              <a:ext cx="48" cy="48"/>
            </a:xfrm>
            <a:prstGeom prst="ellipse">
              <a:avLst/>
            </a:prstGeom>
            <a:solidFill>
              <a:srgbClr val="0000CC"/>
            </a:solidFill>
            <a:ln w="9525" algn="ctr">
              <a:solidFill>
                <a:schemeClr val="tx1"/>
              </a:solidFill>
              <a:round/>
              <a:headEnd/>
              <a:tailEnd/>
            </a:ln>
            <a:effectLst/>
          </p:spPr>
          <p:txBody>
            <a:bodyPr wrap="none" anchor="ctr"/>
            <a:lstStyle/>
            <a:p>
              <a:endParaRPr lang="en-US">
                <a:solidFill>
                  <a:schemeClr val="bg1">
                    <a:lumMod val="95000"/>
                  </a:schemeClr>
                </a:solidFill>
              </a:endParaRPr>
            </a:p>
          </p:txBody>
        </p:sp>
      </p:grpSp>
      <p:sp>
        <p:nvSpPr>
          <p:cNvPr id="418862" name="Line 46"/>
          <p:cNvSpPr>
            <a:spLocks noChangeShapeType="1"/>
          </p:cNvSpPr>
          <p:nvPr/>
        </p:nvSpPr>
        <p:spPr bwMode="auto">
          <a:xfrm flipH="1">
            <a:off x="14478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63" name="Line 47"/>
          <p:cNvSpPr>
            <a:spLocks noChangeShapeType="1"/>
          </p:cNvSpPr>
          <p:nvPr/>
        </p:nvSpPr>
        <p:spPr bwMode="auto">
          <a:xfrm flipH="1">
            <a:off x="32004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64" name="Line 48"/>
          <p:cNvSpPr>
            <a:spLocks noChangeShapeType="1"/>
          </p:cNvSpPr>
          <p:nvPr/>
        </p:nvSpPr>
        <p:spPr bwMode="auto">
          <a:xfrm flipH="1">
            <a:off x="51054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65" name="Line 49"/>
          <p:cNvSpPr>
            <a:spLocks noChangeShapeType="1"/>
          </p:cNvSpPr>
          <p:nvPr/>
        </p:nvSpPr>
        <p:spPr bwMode="auto">
          <a:xfrm flipH="1">
            <a:off x="7010400" y="3886200"/>
            <a:ext cx="304800" cy="0"/>
          </a:xfrm>
          <a:prstGeom prst="line">
            <a:avLst/>
          </a:prstGeom>
          <a:noFill/>
          <a:ln w="38100">
            <a:solidFill>
              <a:srgbClr val="CC3300"/>
            </a:solidFill>
            <a:round/>
            <a:headEnd/>
            <a:tailEnd type="triangle" w="med" len="med"/>
          </a:ln>
          <a:effectLst/>
        </p:spPr>
        <p:txBody>
          <a:bodyPr wrap="none" anchor="ctr"/>
          <a:lstStyle/>
          <a:p>
            <a:endParaRPr lang="en-US">
              <a:solidFill>
                <a:schemeClr val="bg1">
                  <a:lumMod val="95000"/>
                </a:schemeClr>
              </a:solidFill>
            </a:endParaRPr>
          </a:p>
        </p:txBody>
      </p:sp>
      <p:sp>
        <p:nvSpPr>
          <p:cNvPr id="418866" name="Line 50"/>
          <p:cNvSpPr>
            <a:spLocks noChangeShapeType="1"/>
          </p:cNvSpPr>
          <p:nvPr/>
        </p:nvSpPr>
        <p:spPr bwMode="auto">
          <a:xfrm flipH="1">
            <a:off x="7543800" y="3124200"/>
            <a:ext cx="304800" cy="0"/>
          </a:xfrm>
          <a:prstGeom prst="line">
            <a:avLst/>
          </a:prstGeom>
          <a:noFill/>
          <a:ln w="38100">
            <a:solidFill>
              <a:srgbClr val="663300"/>
            </a:solidFill>
            <a:round/>
            <a:headEnd/>
            <a:tailEnd type="triangle" w="med" len="med"/>
          </a:ln>
          <a:effectLst/>
        </p:spPr>
        <p:txBody>
          <a:bodyPr wrap="none" anchor="ctr"/>
          <a:lstStyle/>
          <a:p>
            <a:endParaRPr lang="en-US">
              <a:solidFill>
                <a:schemeClr val="bg1">
                  <a:lumMod val="95000"/>
                </a:schemeClr>
              </a:solidFill>
            </a:endParaRPr>
          </a:p>
        </p:txBody>
      </p:sp>
      <p:sp>
        <p:nvSpPr>
          <p:cNvPr id="418867" name="Rectangle 51"/>
          <p:cNvSpPr>
            <a:spLocks noChangeArrowheads="1"/>
          </p:cNvSpPr>
          <p:nvPr/>
        </p:nvSpPr>
        <p:spPr bwMode="auto">
          <a:xfrm>
            <a:off x="2590800" y="4724400"/>
            <a:ext cx="1524000" cy="838200"/>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r>
              <a:rPr lang="en-US"/>
              <a:t>Control</a:t>
            </a:r>
          </a:p>
        </p:txBody>
      </p:sp>
      <p:sp>
        <p:nvSpPr>
          <p:cNvPr id="418868" name="Line 52"/>
          <p:cNvSpPr>
            <a:spLocks noChangeShapeType="1"/>
          </p:cNvSpPr>
          <p:nvPr/>
        </p:nvSpPr>
        <p:spPr bwMode="auto">
          <a:xfrm>
            <a:off x="2895600" y="3505200"/>
            <a:ext cx="0" cy="1219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8869" name="Line 53"/>
          <p:cNvSpPr>
            <a:spLocks noChangeShapeType="1"/>
          </p:cNvSpPr>
          <p:nvPr/>
        </p:nvSpPr>
        <p:spPr bwMode="auto">
          <a:xfrm flipH="1">
            <a:off x="3657600" y="3124200"/>
            <a:ext cx="304800" cy="0"/>
          </a:xfrm>
          <a:prstGeom prst="line">
            <a:avLst/>
          </a:prstGeom>
          <a:noFill/>
          <a:ln w="38100">
            <a:solidFill>
              <a:schemeClr val="accent1"/>
            </a:solidFill>
            <a:round/>
            <a:headEnd/>
            <a:tailEnd type="triangle" w="med" len="med"/>
          </a:ln>
          <a:effectLst/>
        </p:spPr>
        <p:txBody>
          <a:bodyPr wrap="none" anchor="ctr"/>
          <a:lstStyle/>
          <a:p>
            <a:endParaRPr lang="en-US">
              <a:solidFill>
                <a:schemeClr val="bg1">
                  <a:lumMod val="95000"/>
                </a:schemeClr>
              </a:solidFill>
            </a:endParaRPr>
          </a:p>
        </p:txBody>
      </p:sp>
      <p:sp>
        <p:nvSpPr>
          <p:cNvPr id="418870" name="Line 54"/>
          <p:cNvSpPr>
            <a:spLocks noChangeShapeType="1"/>
          </p:cNvSpPr>
          <p:nvPr/>
        </p:nvSpPr>
        <p:spPr bwMode="auto">
          <a:xfrm flipH="1">
            <a:off x="1600200" y="3124200"/>
            <a:ext cx="304800" cy="0"/>
          </a:xfrm>
          <a:prstGeom prst="line">
            <a:avLst/>
          </a:prstGeom>
          <a:noFill/>
          <a:ln w="38100">
            <a:solidFill>
              <a:schemeClr val="accent1"/>
            </a:solidFill>
            <a:round/>
            <a:headEnd/>
            <a:tailEnd type="triangle" w="med" len="med"/>
          </a:ln>
          <a:effectLst/>
        </p:spPr>
        <p:txBody>
          <a:bodyPr wrap="none" anchor="ctr"/>
          <a:lstStyle/>
          <a:p>
            <a:endParaRPr lang="en-US">
              <a:solidFill>
                <a:schemeClr val="bg1">
                  <a:lumMod val="95000"/>
                </a:schemeClr>
              </a:solidFill>
            </a:endParaRPr>
          </a:p>
        </p:txBody>
      </p:sp>
      <p:sp>
        <p:nvSpPr>
          <p:cNvPr id="418871" name="Line 55"/>
          <p:cNvSpPr>
            <a:spLocks noChangeShapeType="1"/>
          </p:cNvSpPr>
          <p:nvPr/>
        </p:nvSpPr>
        <p:spPr bwMode="auto">
          <a:xfrm flipV="1">
            <a:off x="3352800" y="4114800"/>
            <a:ext cx="0" cy="609600"/>
          </a:xfrm>
          <a:prstGeom prst="line">
            <a:avLst/>
          </a:prstGeom>
          <a:noFill/>
          <a:ln w="57150">
            <a:solidFill>
              <a:schemeClr val="tx1"/>
            </a:solidFill>
            <a:round/>
            <a:headEnd type="triangle" w="med" len="med"/>
            <a:tailEnd type="triangle" w="med" len="med"/>
          </a:ln>
          <a:effectLst/>
        </p:spPr>
        <p:txBody>
          <a:bodyPr wrap="none" anchor="ctr"/>
          <a:lstStyle/>
          <a:p>
            <a:endParaRPr lang="en-US"/>
          </a:p>
        </p:txBody>
      </p:sp>
      <p:sp>
        <p:nvSpPr>
          <p:cNvPr id="418872" name="Rectangle 56"/>
          <p:cNvSpPr>
            <a:spLocks noChangeArrowheads="1"/>
          </p:cNvSpPr>
          <p:nvPr/>
        </p:nvSpPr>
        <p:spPr bwMode="auto">
          <a:xfrm>
            <a:off x="3429000" y="4800600"/>
            <a:ext cx="609600" cy="228600"/>
          </a:xfrm>
          <a:prstGeom prst="rect">
            <a:avLst/>
          </a:prstGeom>
          <a:noFill/>
          <a:ln w="9525" algn="ctr">
            <a:solidFill>
              <a:schemeClr val="tx1"/>
            </a:solidFill>
            <a:miter lim="800000"/>
            <a:headEnd/>
            <a:tailEnd/>
          </a:ln>
          <a:effectLst/>
        </p:spPr>
        <p:txBody>
          <a:bodyPr wrap="none" anchor="ctr"/>
          <a:lstStyle/>
          <a:p>
            <a:r>
              <a:rPr lang="en-US" sz="1800"/>
              <a:t>PC</a:t>
            </a:r>
          </a:p>
        </p:txBody>
      </p:sp>
      <p:sp>
        <p:nvSpPr>
          <p:cNvPr id="418873" name="Text Box 57"/>
          <p:cNvSpPr txBox="1">
            <a:spLocks noChangeArrowheads="1"/>
          </p:cNvSpPr>
          <p:nvPr/>
        </p:nvSpPr>
        <p:spPr bwMode="auto">
          <a:xfrm>
            <a:off x="5334000" y="4800600"/>
            <a:ext cx="2566728" cy="461665"/>
          </a:xfrm>
          <a:prstGeom prst="rect">
            <a:avLst/>
          </a:prstGeom>
          <a:noFill/>
          <a:ln w="9525" algn="ctr">
            <a:noFill/>
            <a:miter lim="800000"/>
            <a:headEnd/>
            <a:tailEnd/>
          </a:ln>
          <a:effectLst/>
        </p:spPr>
        <p:txBody>
          <a:bodyPr wrap="none">
            <a:spAutoFit/>
          </a:bodyPr>
          <a:lstStyle/>
          <a:p>
            <a:r>
              <a:rPr lang="en-US" i="1" dirty="0"/>
              <a:t>Condition codes?</a:t>
            </a:r>
          </a:p>
        </p:txBody>
      </p:sp>
      <p:sp>
        <p:nvSpPr>
          <p:cNvPr id="418874" name="Rectangle 58"/>
          <p:cNvSpPr>
            <a:spLocks noChangeArrowheads="1"/>
          </p:cNvSpPr>
          <p:nvPr/>
        </p:nvSpPr>
        <p:spPr bwMode="auto">
          <a:xfrm>
            <a:off x="2667000" y="4800600"/>
            <a:ext cx="609600" cy="228600"/>
          </a:xfrm>
          <a:prstGeom prst="rect">
            <a:avLst/>
          </a:prstGeom>
          <a:noFill/>
          <a:ln w="9525" algn="ctr">
            <a:solidFill>
              <a:schemeClr val="tx1"/>
            </a:solidFill>
            <a:miter lim="800000"/>
            <a:headEnd/>
            <a:tailEnd/>
          </a:ln>
          <a:effectLst/>
        </p:spPr>
        <p:txBody>
          <a:bodyPr wrap="none" anchor="ctr"/>
          <a:lstStyle/>
          <a:p>
            <a:r>
              <a:rPr lang="en-US" sz="1800"/>
              <a:t>IR</a:t>
            </a:r>
          </a:p>
        </p:txBody>
      </p:sp>
      <p:sp>
        <p:nvSpPr>
          <p:cNvPr id="418875" name="Rectangle 59"/>
          <p:cNvSpPr>
            <a:spLocks noChangeArrowheads="1"/>
          </p:cNvSpPr>
          <p:nvPr/>
        </p:nvSpPr>
        <p:spPr bwMode="auto">
          <a:xfrm>
            <a:off x="3429000" y="5257800"/>
            <a:ext cx="609600" cy="228600"/>
          </a:xfrm>
          <a:prstGeom prst="rect">
            <a:avLst/>
          </a:prstGeom>
          <a:noFill/>
          <a:ln w="9525" algn="ctr">
            <a:solidFill>
              <a:schemeClr val="tx1"/>
            </a:solidFill>
            <a:miter lim="800000"/>
            <a:headEnd/>
            <a:tailEnd/>
          </a:ln>
          <a:effectLst/>
        </p:spPr>
        <p:txBody>
          <a:bodyPr wrap="none" anchor="ctr"/>
          <a:lstStyle/>
          <a:p>
            <a:r>
              <a:rPr lang="en-US" sz="1800"/>
              <a:t>uPC</a:t>
            </a:r>
          </a:p>
        </p:txBody>
      </p:sp>
    </p:spTree>
    <p:extLst>
      <p:ext uri="{BB962C8B-B14F-4D97-AF65-F5344CB8AC3E}">
        <p14:creationId xmlns:p14="http://schemas.microsoft.com/office/powerpoint/2010/main" val="3818050659"/>
      </p:ext>
    </p:extLst>
  </p:cSld>
  <p:clrMapOvr>
    <a:masterClrMapping/>
  </p:clrMapOvr>
</p:sld>
</file>

<file path=ppt/theme/theme1.xml><?xml version="1.0" encoding="utf-8"?>
<a:theme xmlns:a="http://schemas.openxmlformats.org/drawingml/2006/main" name="460n">
  <a:themeElements>
    <a:clrScheme name="Custom 1">
      <a:dk1>
        <a:srgbClr val="003057"/>
      </a:dk1>
      <a:lt1>
        <a:sysClr val="window" lastClr="FFFFFF"/>
      </a:lt1>
      <a:dk2>
        <a:srgbClr val="115E67"/>
      </a:dk2>
      <a:lt2>
        <a:srgbClr val="D9C89E"/>
      </a:lt2>
      <a:accent1>
        <a:srgbClr val="115E67"/>
      </a:accent1>
      <a:accent2>
        <a:srgbClr val="CB6015"/>
      </a:accent2>
      <a:accent3>
        <a:srgbClr val="7FA9AE"/>
      </a:accent3>
      <a:accent4>
        <a:srgbClr val="A9C47F"/>
      </a:accent4>
      <a:accent5>
        <a:srgbClr val="D9C89E"/>
      </a:accent5>
      <a:accent6>
        <a:srgbClr val="F2A900"/>
      </a:accent6>
      <a:hlink>
        <a:srgbClr val="A9C47F"/>
      </a:hlink>
      <a:folHlink>
        <a:srgbClr val="7FA9AE"/>
      </a:folHlink>
    </a:clrScheme>
    <a:fontScheme name="Default Design">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rtlCol="0" anchor="ctr" anchorCtr="0" compatLnSpc="1">
        <a:prstTxWarp prst="textNoShape">
          <a:avLst/>
        </a:prstTxWarp>
      </a:bodyPr>
      <a:lstStyle>
        <a:defPPr marL="0" marR="0" indent="0" algn="ctr" defTabSz="457200" rtl="0" eaLnBrk="1" fontAlgn="base" latinLnBrk="0" hangingPunct="1">
          <a:lnSpc>
            <a:spcPct val="99000"/>
          </a:lnSpc>
          <a:spcBef>
            <a:spcPct val="0"/>
          </a:spcBef>
          <a:spcAft>
            <a:spcPct val="0"/>
          </a:spcAft>
          <a:buClr>
            <a:srgbClr val="333399"/>
          </a:buClr>
          <a:buSzPct val="100000"/>
          <a:buFont typeface="Century Gothic" pitchFamily="34" charset="0"/>
          <a:buNone/>
          <a:tabLst/>
          <a:defRPr kumimoji="0" sz="2800" b="1" i="0" u="none" strike="noStrike" cap="none" normalizeH="0" baseline="0" smtClean="0">
            <a:ln>
              <a:noFill/>
            </a:ln>
            <a:solidFill>
              <a:srgbClr val="CC6633"/>
            </a:solidFill>
            <a:effectLst/>
            <a:latin typeface="Century Gothic" pitchFamily="34" charset="0"/>
            <a:cs typeface="Times New Roman" pitchFamily="18" charset="0"/>
          </a:defRPr>
        </a:defPPr>
      </a:lstStyle>
    </a:spDef>
    <a:lnDef>
      <a:spPr bwMode="auto">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60n" id="{1DFFF42F-61EB-4570-BC87-4E7578A67701}" vid="{B05BC2EA-372D-4626-BE42-726909503E5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460n</Template>
  <TotalTime>33751</TotalTime>
  <Words>2607</Words>
  <Application>Microsoft Macintosh PowerPoint</Application>
  <PresentationFormat>On-screen Show (4:3)</PresentationFormat>
  <Paragraphs>836</Paragraphs>
  <Slides>47</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Lato</vt:lpstr>
      <vt:lpstr>Source Sans Pro Light</vt:lpstr>
      <vt:lpstr>Arial</vt:lpstr>
      <vt:lpstr>Century Gothic</vt:lpstr>
      <vt:lpstr>Times New Roman</vt:lpstr>
      <vt:lpstr>Wingdings</vt:lpstr>
      <vt:lpstr>460n</vt:lpstr>
      <vt:lpstr>Document</vt:lpstr>
      <vt:lpstr>382N.1: Computer Architecture            Fall 2018: Lecture 4 </vt:lpstr>
      <vt:lpstr>Reminders</vt:lpstr>
      <vt:lpstr>Survey #1 Results – “Tell us about yourself!”</vt:lpstr>
      <vt:lpstr>Survey #1 Results – “Tell us about yourself!”</vt:lpstr>
      <vt:lpstr>“Why are you enrolled in this course?”</vt:lpstr>
      <vt:lpstr>“What do you expect to learn from this course?”</vt:lpstr>
      <vt:lpstr>Recap</vt:lpstr>
      <vt:lpstr>Fetch/Parse/Dispatch Next Instruction?</vt:lpstr>
      <vt:lpstr>Branch (BRn LABEL)?</vt:lpstr>
      <vt:lpstr>Implementing ISA Branch using Microcode Branches</vt:lpstr>
      <vt:lpstr>Additional Goto Field</vt:lpstr>
      <vt:lpstr>Dual-Semantic Fields</vt:lpstr>
      <vt:lpstr>Control for Handling Branches</vt:lpstr>
      <vt:lpstr>Any Problems?</vt:lpstr>
      <vt:lpstr>Outline</vt:lpstr>
      <vt:lpstr>Improving Performance </vt:lpstr>
      <vt:lpstr>Multi-Ported Register File (2 Read/1Write)</vt:lpstr>
      <vt:lpstr>Can This State Machine Actually Be Implemented in the Lecture Micro-Architecture?</vt:lpstr>
      <vt:lpstr>Additional Control HW to Increment PC</vt:lpstr>
      <vt:lpstr>Now can fetch next while executing  current!</vt:lpstr>
      <vt:lpstr>Concurrency/parallelism improves performance!</vt:lpstr>
      <vt:lpstr>“Well-known” pipelines</vt:lpstr>
      <vt:lpstr>Example from the Real World</vt:lpstr>
      <vt:lpstr>Example from the Real World</vt:lpstr>
      <vt:lpstr>Abstract view of Pipelined Processors</vt:lpstr>
      <vt:lpstr>A Little More Accurate View of Pipelined Processors</vt:lpstr>
      <vt:lpstr>Terms</vt:lpstr>
      <vt:lpstr>Pipelining: Goals and Assumptions</vt:lpstr>
      <vt:lpstr>Pipelining Overview</vt:lpstr>
      <vt:lpstr>Ideal Conditions for Pipelining</vt:lpstr>
      <vt:lpstr>Combinational Circuit</vt:lpstr>
      <vt:lpstr>Pipelined Version Circuit</vt:lpstr>
      <vt:lpstr>Pipelining Terminology/Conventions</vt:lpstr>
      <vt:lpstr>Malformed Pipelines</vt:lpstr>
      <vt:lpstr>A Pipelining Methodology</vt:lpstr>
      <vt:lpstr>Benefits/Costs</vt:lpstr>
      <vt:lpstr>How deep should we pipeline the LC3b?</vt:lpstr>
      <vt:lpstr>PowerPoint Presentation</vt:lpstr>
      <vt:lpstr>Basic Pipelining Summary</vt:lpstr>
      <vt:lpstr>Pipeline Slowest Component</vt:lpstr>
      <vt:lpstr>Interleaving!</vt:lpstr>
      <vt:lpstr>Interleaving</vt:lpstr>
      <vt:lpstr>Combining Interleaving and Pipelining</vt:lpstr>
      <vt:lpstr>Combining Interleaving, Pipelining and Parallelism</vt:lpstr>
      <vt:lpstr>Revisit: Example from the Real World: Improvement in Technology!</vt:lpstr>
      <vt:lpstr>Japanese Toilet</vt:lpstr>
      <vt:lpstr>What did we learn?</vt:lpstr>
    </vt:vector>
  </TitlesOfParts>
  <Company>IBM CUSTOMER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360N: Computer Architecture Spring 2005</dc:title>
  <dc:creator>Derek Chiou</dc:creator>
  <cp:lastModifiedBy>Dam Sunwoo</cp:lastModifiedBy>
  <cp:revision>350</cp:revision>
  <cp:lastPrinted>2017-09-12T20:49:06Z</cp:lastPrinted>
  <dcterms:created xsi:type="dcterms:W3CDTF">2004-11-27T22:24:25Z</dcterms:created>
  <dcterms:modified xsi:type="dcterms:W3CDTF">2018-09-12T16:34:35Z</dcterms:modified>
</cp:coreProperties>
</file>