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3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51"/>
  </p:notesMasterIdLst>
  <p:handoutMasterIdLst>
    <p:handoutMasterId r:id="rId52"/>
  </p:handoutMasterIdLst>
  <p:sldIdLst>
    <p:sldId id="256" r:id="rId2"/>
    <p:sldId id="699" r:id="rId3"/>
    <p:sldId id="830" r:id="rId4"/>
    <p:sldId id="831" r:id="rId5"/>
    <p:sldId id="832" r:id="rId6"/>
    <p:sldId id="568" r:id="rId7"/>
    <p:sldId id="833" r:id="rId8"/>
    <p:sldId id="834" r:id="rId9"/>
    <p:sldId id="835" r:id="rId10"/>
    <p:sldId id="836" r:id="rId11"/>
    <p:sldId id="837" r:id="rId12"/>
    <p:sldId id="858" r:id="rId13"/>
    <p:sldId id="839" r:id="rId14"/>
    <p:sldId id="840" r:id="rId15"/>
    <p:sldId id="841" r:id="rId16"/>
    <p:sldId id="842" r:id="rId17"/>
    <p:sldId id="843" r:id="rId18"/>
    <p:sldId id="844" r:id="rId19"/>
    <p:sldId id="859" r:id="rId20"/>
    <p:sldId id="860" r:id="rId21"/>
    <p:sldId id="847" r:id="rId22"/>
    <p:sldId id="849" r:id="rId23"/>
    <p:sldId id="850" r:id="rId24"/>
    <p:sldId id="851" r:id="rId25"/>
    <p:sldId id="852" r:id="rId26"/>
    <p:sldId id="853" r:id="rId27"/>
    <p:sldId id="854" r:id="rId28"/>
    <p:sldId id="855" r:id="rId29"/>
    <p:sldId id="856" r:id="rId30"/>
    <p:sldId id="857" r:id="rId31"/>
    <p:sldId id="980" r:id="rId32"/>
    <p:sldId id="982" r:id="rId33"/>
    <p:sldId id="1000" r:id="rId34"/>
    <p:sldId id="983" r:id="rId35"/>
    <p:sldId id="984" r:id="rId36"/>
    <p:sldId id="985" r:id="rId37"/>
    <p:sldId id="986" r:id="rId38"/>
    <p:sldId id="987" r:id="rId39"/>
    <p:sldId id="988" r:id="rId40"/>
    <p:sldId id="989" r:id="rId41"/>
    <p:sldId id="991" r:id="rId42"/>
    <p:sldId id="992" r:id="rId43"/>
    <p:sldId id="993" r:id="rId44"/>
    <p:sldId id="994" r:id="rId45"/>
    <p:sldId id="995" r:id="rId46"/>
    <p:sldId id="996" r:id="rId47"/>
    <p:sldId id="998" r:id="rId48"/>
    <p:sldId id="999" r:id="rId49"/>
    <p:sldId id="997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AD657D-2881-41E5-BC14-BE20F2A310EB}">
          <p14:sldIdLst>
            <p14:sldId id="256"/>
            <p14:sldId id="699"/>
            <p14:sldId id="830"/>
            <p14:sldId id="831"/>
            <p14:sldId id="832"/>
            <p14:sldId id="568"/>
            <p14:sldId id="833"/>
            <p14:sldId id="834"/>
            <p14:sldId id="835"/>
            <p14:sldId id="836"/>
            <p14:sldId id="837"/>
            <p14:sldId id="858"/>
            <p14:sldId id="839"/>
            <p14:sldId id="840"/>
            <p14:sldId id="841"/>
            <p14:sldId id="842"/>
            <p14:sldId id="843"/>
            <p14:sldId id="844"/>
            <p14:sldId id="859"/>
            <p14:sldId id="860"/>
            <p14:sldId id="847"/>
            <p14:sldId id="849"/>
            <p14:sldId id="850"/>
            <p14:sldId id="851"/>
            <p14:sldId id="852"/>
            <p14:sldId id="853"/>
            <p14:sldId id="854"/>
            <p14:sldId id="855"/>
            <p14:sldId id="856"/>
            <p14:sldId id="857"/>
            <p14:sldId id="980"/>
            <p14:sldId id="982"/>
            <p14:sldId id="1000"/>
            <p14:sldId id="983"/>
            <p14:sldId id="984"/>
            <p14:sldId id="985"/>
            <p14:sldId id="986"/>
            <p14:sldId id="987"/>
            <p14:sldId id="988"/>
            <p14:sldId id="989"/>
            <p14:sldId id="991"/>
            <p14:sldId id="992"/>
            <p14:sldId id="993"/>
            <p14:sldId id="994"/>
            <p14:sldId id="995"/>
            <p14:sldId id="996"/>
            <p14:sldId id="998"/>
            <p14:sldId id="999"/>
            <p14:sldId id="997"/>
          </p14:sldIdLst>
        </p14:section>
        <p14:section name="Untitled Section" id="{B7B8481B-12FB-4AA5-AD2E-010361D1F7A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8" autoAdjust="0"/>
    <p:restoredTop sz="94671"/>
  </p:normalViewPr>
  <p:slideViewPr>
    <p:cSldViewPr>
      <p:cViewPr varScale="1">
        <p:scale>
          <a:sx n="147" d="100"/>
          <a:sy n="147" d="100"/>
        </p:scale>
        <p:origin x="21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430" y="-9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6BEE3CD2-824C-409B-AD2E-25CAA30DEF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50" units="cm"/>
          <inkml:channel name="Y" type="integer" max="1741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9-26T18:58:25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25208 18846 184 0,'0'-11'214'16,"0"2"-14"-16,0 2 27 15,0 2-38-15,0 3 13 16,0 1 121 15,-1 0-76-31,0 0-160 0,-2 2-5 16,-6 36-28-16,-12 48-12 16,10-36-14-16,3-23-4 15,5-9-11-15,-2-5-3 16,1-14-4-16,0-3-4 0,3 0-2 15,0 4-2-15,-2-1 1 16,3-9 0-16,0-8 1 16,5-41 0-16,-3 38 1 15,-4 8 0-15,2 3 1 16,0 5 15-16,-1 2 6 16,-3 10 9-16,4-6 2 0,-1 1 1 15,-2 8-13-15,-6 9-6 16,-17 24-9-16,19-38-1 15,-4-6-4-15,9-4-1 16,0-5 0-16,2 11-1 16,-4-4 1-16,4 2 0 15,-1 2 1-15,0 1 1 16,-2 0-1-16,-7 15 1 16,-23 32-1-16,15-40 7 15,3-6 1-15,-1-16 2 16,5 4 0-16,-1-6 0 15,5-2-7-15,-1 1 2 16,-2 23 0-16,-2 6 1 16,-1 11 0-16,-4 9 0 15,-5-1-4-15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50" units="cm"/>
          <inkml:channel name="Y" type="integer" max="1741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03T18:54:39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13382 15632 198 0,'-6'6'-29'16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3" units="in"/>
          <inkml:channel name="Y" type="integer" max="1023" units="in"/>
        </inkml:traceFormat>
        <inkml:channelProperties>
          <inkml:channelProperty channel="X" name="resolution" value="105.73643" units="1/in"/>
          <inkml:channelProperty channel="Y" name="resolution" value="140.98676" units="1/in"/>
        </inkml:channelProperties>
      </inkml:inkSource>
      <inkml:timestamp xml:id="ts0" timeString="2010-04-12T22:47:59.0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2F2BB1-3AF9-437E-92CA-5C027E0B6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F22ED-F8E8-49DE-9D47-973EF7960B0D}" type="slidenum">
              <a:rPr lang="en-US"/>
              <a:pPr/>
              <a:t>1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33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C05851-33D6-4FDC-ACB9-2F358B984C1A}" type="slidenum">
              <a:rPr lang="en-US"/>
              <a:pPr/>
              <a:t>12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6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1C56A2-E41D-4C19-965F-2EE2BAC8031A}" type="slidenum">
              <a:rPr lang="en-US"/>
              <a:pPr/>
              <a:t>13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87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2E28DD-5508-44C6-9D0F-EA9115A2F914}" type="slidenum">
              <a:rPr lang="en-US"/>
              <a:pPr/>
              <a:t>14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This is as far as I got in Spring 2006</a:t>
            </a:r>
          </a:p>
        </p:txBody>
      </p:sp>
    </p:spTree>
    <p:extLst>
      <p:ext uri="{BB962C8B-B14F-4D97-AF65-F5344CB8AC3E}">
        <p14:creationId xmlns:p14="http://schemas.microsoft.com/office/powerpoint/2010/main" val="2045367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86A4-CFD9-4B46-A355-310E202E6797}" type="slidenum">
              <a:rPr lang="en-US"/>
              <a:pPr/>
              <a:t>15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00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4ACF9-77AD-4271-9E10-0887E64B554B}" type="slidenum">
              <a:rPr lang="en-US"/>
              <a:pPr/>
              <a:t>16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60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9DD2CF-6BEA-4DF5-84EE-7733E83D8148}" type="slidenum">
              <a:rPr lang="en-US"/>
              <a:pPr/>
              <a:t>17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65B40328-18CC-4EF4-B286-85410BFE21AF}" type="slidenum">
              <a:rPr lang="en-US" sz="1200" smtClean="0"/>
              <a:pPr algn="r" eaLnBrk="1" hangingPunct="1"/>
              <a:t>18</a:t>
            </a:fld>
            <a:endParaRPr 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81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73F79193-85CE-491B-A8FC-12B1A4B565E2}" type="slidenum">
              <a:rPr lang="en-US" sz="1200" u="none"/>
              <a:pPr algn="r" eaLnBrk="1" hangingPunct="1"/>
              <a:t>19</a:t>
            </a:fld>
            <a:endParaRPr lang="en-US" sz="1200" u="none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13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73F79193-85CE-491B-A8FC-12B1A4B565E2}" type="slidenum">
              <a:rPr lang="en-US" sz="1200" u="none"/>
              <a:pPr algn="r" eaLnBrk="1" hangingPunct="1"/>
              <a:t>20</a:t>
            </a:fld>
            <a:endParaRPr lang="en-US" sz="1200" u="none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43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715E5C2F-C3F9-490C-8745-DEBFF79FFEB3}" type="slidenum">
              <a:rPr lang="en-US" sz="1200" u="none"/>
              <a:pPr algn="r" eaLnBrk="1" hangingPunct="1"/>
              <a:t>21</a:t>
            </a:fld>
            <a:endParaRPr lang="en-US" sz="1200" u="none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92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809FDC-5071-429F-B2A4-ED2444CA0776}" type="slidenum">
              <a:rPr lang="en-US"/>
              <a:pPr/>
              <a:t>4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34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CAF28DEC-32EF-4C85-A917-B28797473700}" type="slidenum">
              <a:rPr lang="en-US" sz="1200" u="none"/>
              <a:pPr algn="r" eaLnBrk="1" hangingPunct="1"/>
              <a:t>22</a:t>
            </a:fld>
            <a:endParaRPr lang="en-US" sz="1200" u="none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597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D9B03326-1E92-47AC-87BA-A26865147E87}" type="slidenum">
              <a:rPr lang="en-US" sz="1200" u="none"/>
              <a:pPr algn="r" eaLnBrk="1" hangingPunct="1"/>
              <a:t>23</a:t>
            </a:fld>
            <a:endParaRPr lang="en-US" sz="1200" u="none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143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94096D09-4888-41F0-BB6B-55DCDF589652}" type="slidenum">
              <a:rPr lang="en-US" sz="1200" u="none"/>
              <a:pPr algn="r" eaLnBrk="1" hangingPunct="1"/>
              <a:t>24</a:t>
            </a:fld>
            <a:endParaRPr lang="en-US" sz="1200" u="none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62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9F182002-37D1-44B1-B003-AD8ECCB3AD89}" type="slidenum">
              <a:rPr lang="en-US" sz="1200" u="none"/>
              <a:pPr algn="r" eaLnBrk="1" hangingPunct="1"/>
              <a:t>25</a:t>
            </a:fld>
            <a:endParaRPr lang="en-US" sz="1200" u="none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03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4DD04E00-0281-4269-8A05-A1FC0890F284}" type="slidenum">
              <a:rPr lang="en-US" sz="1200" u="none"/>
              <a:pPr algn="r" eaLnBrk="1" hangingPunct="1"/>
              <a:t>26</a:t>
            </a:fld>
            <a:endParaRPr lang="en-US" sz="1200" u="none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35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4DD04E00-0281-4269-8A05-A1FC0890F284}" type="slidenum">
              <a:rPr lang="en-US" sz="1200" u="none"/>
              <a:pPr algn="r" eaLnBrk="1" hangingPunct="1"/>
              <a:t>27</a:t>
            </a:fld>
            <a:endParaRPr lang="en-US" sz="1200" u="none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28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4DD04E00-0281-4269-8A05-A1FC0890F284}" type="slidenum">
              <a:rPr lang="en-US" sz="1200" u="none"/>
              <a:pPr algn="r" eaLnBrk="1" hangingPunct="1"/>
              <a:t>28</a:t>
            </a:fld>
            <a:endParaRPr lang="en-US" sz="1200" u="none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070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BA40CF17-4D71-471A-8F32-FBB865E37C4F}" type="slidenum">
              <a:rPr lang="en-US" sz="1200" u="none"/>
              <a:pPr algn="r" eaLnBrk="1" hangingPunct="1"/>
              <a:t>29</a:t>
            </a:fld>
            <a:endParaRPr lang="en-US" sz="1200" u="none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11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16690-6F11-4992-A126-AD8237163395}" type="slidenum">
              <a:rPr lang="en-US"/>
              <a:pPr/>
              <a:t>31</a:t>
            </a:fld>
            <a:endParaRPr lang="en-US"/>
          </a:p>
        </p:txBody>
      </p:sp>
      <p:sp>
        <p:nvSpPr>
          <p:cNvPr id="113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47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C554C-E371-4BBB-902E-0EE4CE35E238}" type="slidenum">
              <a:rPr lang="en-US"/>
              <a:pPr/>
              <a:t>32</a:t>
            </a:fld>
            <a:endParaRPr lang="en-US"/>
          </a:p>
        </p:txBody>
      </p:sp>
      <p:sp>
        <p:nvSpPr>
          <p:cNvPr id="112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8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745B0D-12A1-420C-ACCA-A75C84D8CB6D}" type="slidenum">
              <a:rPr lang="en-US"/>
              <a:pPr/>
              <a:t>5</a:t>
            </a:fld>
            <a:endParaRPr lang="en-US"/>
          </a:p>
        </p:txBody>
      </p:sp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442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B762F-A6A3-427D-B91E-6B50622B612D}" type="slidenum">
              <a:rPr lang="en-US"/>
              <a:pPr/>
              <a:t>34</a:t>
            </a:fld>
            <a:endParaRPr lang="en-US"/>
          </a:p>
        </p:txBody>
      </p:sp>
      <p:sp>
        <p:nvSpPr>
          <p:cNvPr id="113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9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9E494-50A6-4377-8C95-5251095DBB75}" type="slidenum">
              <a:rPr lang="en-US"/>
              <a:pPr/>
              <a:t>35</a:t>
            </a:fld>
            <a:endParaRPr lang="en-US"/>
          </a:p>
        </p:txBody>
      </p:sp>
      <p:sp>
        <p:nvSpPr>
          <p:cNvPr id="113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20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3B2CB-1422-4E53-99AF-FADD45F566C5}" type="slidenum">
              <a:rPr lang="en-US"/>
              <a:pPr/>
              <a:t>36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960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0478F-62BD-4D6B-A109-144291BDE8A6}" type="slidenum">
              <a:rPr lang="en-US"/>
              <a:pPr/>
              <a:t>37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18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D9830-550F-4E9A-A272-CC794189B1CC}" type="slidenum">
              <a:rPr lang="en-US"/>
              <a:pPr/>
              <a:t>38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AE6132-F67F-4147-A241-84FCD78E2811}" type="slidenum">
              <a:rPr lang="en-US"/>
              <a:pPr/>
              <a:t>39</a:t>
            </a:fld>
            <a:endParaRPr lang="en-US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453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2A7C2-8ADB-47EB-9DC0-59D7CA96353E}" type="slidenum">
              <a:rPr lang="en-US"/>
              <a:pPr/>
              <a:t>40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748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A148E9-5099-461F-819D-913F02E7A0E5}" type="slidenum">
              <a:rPr lang="en-US"/>
              <a:pPr/>
              <a:t>41</a:t>
            </a:fld>
            <a:endParaRPr lang="en-US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26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F96C7-FF43-4E9D-9D55-E241529371F8}" type="slidenum">
              <a:rPr lang="en-US"/>
              <a:pPr/>
              <a:t>42</a:t>
            </a:fld>
            <a:endParaRPr lang="en-US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488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62D9DF-A9C4-4DD4-BB4F-3D73C1745B5B}" type="slidenum">
              <a:rPr lang="en-US"/>
              <a:pPr/>
              <a:t>43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0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D08C2-1DC5-4957-970F-C583CA591416}" type="slidenum">
              <a:rPr lang="en-US"/>
              <a:pPr/>
              <a:t>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691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7D627-B6E2-4997-A852-D7268B852000}" type="slidenum">
              <a:rPr lang="en-US"/>
              <a:pPr/>
              <a:t>44</a:t>
            </a:fld>
            <a:endParaRPr lang="en-US"/>
          </a:p>
        </p:txBody>
      </p:sp>
      <p:sp>
        <p:nvSpPr>
          <p:cNvPr id="108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27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FC1FB5-72BD-4C18-9D5C-FD780810CCA9}" type="slidenum">
              <a:rPr lang="en-US"/>
              <a:pPr/>
              <a:t>45</a:t>
            </a:fld>
            <a:endParaRPr lang="en-US"/>
          </a:p>
        </p:txBody>
      </p:sp>
      <p:sp>
        <p:nvSpPr>
          <p:cNvPr id="108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0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CA0FDC-5CAF-4CA0-9852-411808E517E1}" type="slidenum">
              <a:rPr lang="en-US"/>
              <a:pPr/>
              <a:t>46</a:t>
            </a:fld>
            <a:endParaRPr lang="en-US"/>
          </a:p>
        </p:txBody>
      </p:sp>
      <p:sp>
        <p:nvSpPr>
          <p:cNvPr id="108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49A6E-3671-4E88-80D9-C353063E1061}" type="slidenum">
              <a:rPr lang="en-US"/>
              <a:pPr/>
              <a:t>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8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B5C02-BFEB-4AFA-B376-D48CBEBEEA6D}" type="slidenum">
              <a:rPr lang="en-US"/>
              <a:pPr/>
              <a:t>8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01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AD313-7E50-4434-99A8-61AF56C66916}" type="slidenum">
              <a:rPr lang="en-US"/>
              <a:pPr/>
              <a:t>9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04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43FF6B60-C18D-40F7-A79E-AD92AF38EBA3}" type="slidenum">
              <a:rPr lang="en-US" sz="1200" smtClean="0"/>
              <a:pPr algn="r" eaLnBrk="1" hangingPunct="1"/>
              <a:t>10</a:t>
            </a:fld>
            <a:endParaRPr lang="en-US" sz="120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866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EE4C4C78-438E-4FE3-8771-07257401CC68}" type="slidenum">
              <a:rPr lang="en-US" sz="1200" smtClean="0"/>
              <a:pPr algn="r" eaLnBrk="1" hangingPunct="1"/>
              <a:t>11</a:t>
            </a:fld>
            <a:endParaRPr lang="en-US" sz="120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4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C536B-9D4C-40E9-808E-AE5D414C922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8" name="Text Box 41"/>
          <p:cNvSpPr txBox="1">
            <a:spLocks noChangeArrowheads="1"/>
          </p:cNvSpPr>
          <p:nvPr userDrawn="1"/>
        </p:nvSpPr>
        <p:spPr bwMode="auto">
          <a:xfrm>
            <a:off x="-22225" y="6613525"/>
            <a:ext cx="1851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cs typeface="Arial" charset="0"/>
              </a:rPr>
              <a:t>© Derek Chiou &amp; Mattan Erez</a:t>
            </a:r>
          </a:p>
        </p:txBody>
      </p:sp>
    </p:spTree>
    <p:extLst>
      <p:ext uri="{BB962C8B-B14F-4D97-AF65-F5344CB8AC3E}">
        <p14:creationId xmlns:p14="http://schemas.microsoft.com/office/powerpoint/2010/main" val="290883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1B7D08-3D83-458D-A577-BB55E55FB23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52042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0113" cy="6399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99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EEFB18-BA1D-41A0-9873-645E1FBEF4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66326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5613" cy="9001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534400" cy="52562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305800" y="6400800"/>
            <a:ext cx="836613" cy="455613"/>
          </a:xfrm>
        </p:spPr>
        <p:txBody>
          <a:bodyPr/>
          <a:lstStyle>
            <a:lvl1pPr>
              <a:defRPr/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40599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98A09C-1584-4E46-935C-492AB14C1C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17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99F8BE-3158-4ACC-9D6D-293553305AA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7859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3F87AD-1B09-4106-B498-C90F07B9EFA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91379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F9CA2E-3FB3-45A8-9984-8D82C02330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13"/>
          </p:nvPr>
        </p:nvSpPr>
        <p:spPr>
          <a:xfrm>
            <a:off x="1143000" y="0"/>
            <a:ext cx="5181600" cy="417871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068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F08723-54D2-4578-BD5A-75247D965FF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69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A1E50F-F327-4055-8D0A-884D8C8DB3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18607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36EE54-81DB-4D53-A93A-BD88AB0017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4082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EBB740-3606-4F0C-B3D6-7D39D1CFD47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916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415" y="457200"/>
            <a:ext cx="860318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3513"/>
            <a:ext cx="8534400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05600" y="-14221"/>
            <a:ext cx="836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t="30441" r="14442" b="31507"/>
          <a:stretch/>
        </p:blipFill>
        <p:spPr>
          <a:xfrm>
            <a:off x="7733531" y="76200"/>
            <a:ext cx="124968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dt="0"/>
  <p:txStyles>
    <p:titleStyle>
      <a:lvl1pPr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Century Gothic" pitchFamily="34" charset="0"/>
        <a:defRPr sz="2800" b="1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j-cs"/>
        </a:defRPr>
      </a:lvl1pPr>
      <a:lvl2pPr marL="4318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2pPr>
      <a:lvl3pPr marL="647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3pPr>
      <a:lvl4pPr marL="8636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4pPr>
      <a:lvl5pPr marL="10795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5pPr>
      <a:lvl6pPr marL="1536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6pPr>
      <a:lvl7pPr marL="19939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7pPr>
      <a:lvl8pPr marL="24511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8pPr>
      <a:lvl9pPr marL="29083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1313" indent="-341313" algn="l" defTabSz="457200" rtl="0" eaLnBrk="1" fontAlgn="base" hangingPunct="1">
        <a:lnSpc>
          <a:spcPct val="90000"/>
        </a:lnSpc>
        <a:spcBef>
          <a:spcPts val="650"/>
        </a:spcBef>
        <a:spcAft>
          <a:spcPct val="0"/>
        </a:spcAft>
        <a:buClr>
          <a:schemeClr val="tx1"/>
        </a:buClr>
        <a:buSzPct val="100000"/>
        <a:buFont typeface="Century Gothic" pitchFamily="34" charset="0"/>
        <a:buChar char="•"/>
        <a:defRPr sz="2600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1pPr>
      <a:lvl2pPr marL="741363" indent="-284163" algn="l" defTabSz="457200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Century Gothic" pitchFamily="34" charset="0"/>
        <a:buChar char="–"/>
        <a:defRPr sz="2200">
          <a:solidFill>
            <a:schemeClr val="tx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2pPr>
      <a:lvl3pPr marL="11430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SzPct val="100000"/>
        <a:buFont typeface="Century Gothic" pitchFamily="34" charset="0"/>
        <a:buChar char="•"/>
        <a:defRPr>
          <a:solidFill>
            <a:schemeClr val="accent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3pPr>
      <a:lvl4pPr marL="1600200" indent="-228600" algn="l" defTabSz="457200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–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4pPr>
      <a:lvl5pPr marL="20574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•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5pPr>
      <a:lvl6pPr marL="25146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image" Target="../media/image10.png"/><Relationship Id="rId5" Type="http://schemas.openxmlformats.org/officeDocument/2006/relationships/image" Target="../media/image4.wmf"/><Relationship Id="rId10" Type="http://schemas.openxmlformats.org/officeDocument/2006/relationships/image" Target="../media/image9.png"/><Relationship Id="rId4" Type="http://schemas.openxmlformats.org/officeDocument/2006/relationships/image" Target="../media/image3.wmf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382N.1: Computer Architecture</a:t>
            </a:r>
            <a:br>
              <a:rPr lang="en-US" dirty="0"/>
            </a:br>
            <a:r>
              <a:rPr lang="en-US" dirty="0"/>
              <a:t>           Fall 2018: Lecture 5</a:t>
            </a:r>
            <a:br>
              <a:rPr lang="en-US" dirty="0"/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 Sunwoo</a:t>
            </a:r>
          </a:p>
          <a:p>
            <a:r>
              <a:rPr lang="en-US" dirty="0"/>
              <a:t>University of Texas at Austin</a:t>
            </a:r>
          </a:p>
          <a:p>
            <a:r>
              <a:rPr lang="en-US" dirty="0"/>
              <a:t>Arm Research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949240" y="6771240"/>
              <a:ext cx="126000" cy="82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8440" y="6762240"/>
                <a:ext cx="1450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4815360" y="5627520"/>
              <a:ext cx="2520" cy="2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2480" y="5624280"/>
                <a:ext cx="8640" cy="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Reusing Resources (Memory) in a Pipeline </a:t>
            </a:r>
            <a:br>
              <a:rPr lang="en-US"/>
            </a:br>
            <a:r>
              <a:rPr lang="en-US"/>
              <a:t>Princeton-style Architecture </a:t>
            </a: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31BFF08C-C3D5-4C7F-80F6-EA5EA376F5A8}" type="slidenum">
              <a:rPr lang="en-US" altLang="en-US" smtClean="0">
                <a:latin typeface="Lato" panose="020F0502020204030203" pitchFamily="34" charset="0"/>
              </a:rPr>
              <a:pPr/>
              <a:t>10</a:t>
            </a:fld>
            <a:endParaRPr lang="en-US" altLang="en-US">
              <a:latin typeface="Lato" panose="020F0502020204030203" pitchFamily="34" charset="0"/>
            </a:endParaRPr>
          </a:p>
        </p:txBody>
      </p:sp>
      <p:sp>
        <p:nvSpPr>
          <p:cNvPr id="14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8938" y="23813"/>
            <a:ext cx="5181600" cy="417512"/>
          </a:xfr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© Derek Chiou &amp; Mattan Erez &amp; Dam Sunwoo</a:t>
            </a:r>
            <a:endParaRPr lang="en-US" altLang="en-US">
              <a:latin typeface="Lato" panose="020F0502020204030203" pitchFamily="34" charset="0"/>
            </a:endParaRPr>
          </a:p>
        </p:txBody>
      </p:sp>
      <p:sp>
        <p:nvSpPr>
          <p:cNvPr id="77829" name="Rectangle 3"/>
          <p:cNvSpPr>
            <a:spLocks noChangeArrowheads="1"/>
          </p:cNvSpPr>
          <p:nvPr/>
        </p:nvSpPr>
        <p:spPr bwMode="auto">
          <a:xfrm>
            <a:off x="1419225" y="4759325"/>
            <a:ext cx="5847756" cy="181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1143000" lvl="2" algn="l" defTabSz="571500" eaLnBrk="0" hangingPunct="0"/>
            <a:r>
              <a:rPr lang="en-US" sz="1600" b="1" i="1" u="none" dirty="0">
                <a:latin typeface="Lato" panose="020F0502020204030203" pitchFamily="34" charset="0"/>
              </a:rPr>
              <a:t>time --&gt;</a:t>
            </a:r>
          </a:p>
          <a:p>
            <a:pPr algn="l" defTabSz="571500" eaLnBrk="0" hangingPunct="0"/>
            <a:r>
              <a:rPr lang="en-US" sz="1600" b="1" u="none" dirty="0">
                <a:latin typeface="Lato" panose="020F0502020204030203" pitchFamily="34" charset="0"/>
              </a:rPr>
              <a:t>resources	t0	t1	t2	t3	t4	t5	t6	t7. . .</a:t>
            </a:r>
          </a:p>
          <a:p>
            <a:pPr algn="l" defTabSz="571500" eaLnBrk="0" hangingPunct="0"/>
            <a:endParaRPr lang="en-US" sz="1600" b="1" u="none" dirty="0">
              <a:latin typeface="Lato" panose="020F0502020204030203" pitchFamily="34" charset="0"/>
            </a:endParaRPr>
          </a:p>
          <a:p>
            <a:pPr algn="l" defTabSz="571500" eaLnBrk="0" hangingPunct="0"/>
            <a:r>
              <a:rPr lang="en-US" sz="1600" b="1" u="none" dirty="0">
                <a:latin typeface="Lato" panose="020F0502020204030203" pitchFamily="34" charset="0"/>
              </a:rPr>
              <a:t>IF/MA		I</a:t>
            </a:r>
            <a:r>
              <a:rPr lang="en-US" sz="1600" b="1" u="none" baseline="-25000" dirty="0">
                <a:latin typeface="Lato" panose="020F0502020204030203" pitchFamily="34" charset="0"/>
              </a:rPr>
              <a:t>1</a:t>
            </a:r>
            <a:r>
              <a:rPr lang="en-US" sz="1600" b="1" u="none" dirty="0">
                <a:latin typeface="Lato" panose="020F0502020204030203" pitchFamily="34" charset="0"/>
              </a:rPr>
              <a:t>	</a:t>
            </a:r>
            <a:r>
              <a:rPr lang="en-US" sz="1600" b="1" u="none" dirty="0">
                <a:solidFill>
                  <a:srgbClr val="C00000"/>
                </a:solidFill>
                <a:latin typeface="Lato" panose="020F0502020204030203" pitchFamily="34" charset="0"/>
              </a:rPr>
              <a:t>I</a:t>
            </a:r>
            <a:r>
              <a:rPr lang="en-US" sz="1600" b="1" u="none" baseline="-25000" dirty="0">
                <a:solidFill>
                  <a:srgbClr val="C00000"/>
                </a:solidFill>
                <a:latin typeface="Lato" panose="020F0502020204030203" pitchFamily="34" charset="0"/>
              </a:rPr>
              <a:t>2</a:t>
            </a:r>
            <a:r>
              <a:rPr lang="en-US" sz="1600" b="1" u="none" baseline="-25000" dirty="0">
                <a:solidFill>
                  <a:schemeClr val="bg2"/>
                </a:solidFill>
                <a:latin typeface="Lato" panose="020F0502020204030203" pitchFamily="34" charset="0"/>
              </a:rPr>
              <a:t>	</a:t>
            </a:r>
            <a:r>
              <a:rPr lang="en-US" sz="1600" b="1" u="none" dirty="0">
                <a:solidFill>
                  <a:srgbClr val="009900"/>
                </a:solidFill>
                <a:latin typeface="Lato" panose="020F0502020204030203" pitchFamily="34" charset="0"/>
              </a:rPr>
              <a:t>I</a:t>
            </a:r>
            <a:r>
              <a:rPr lang="en-US" sz="1600" b="1" u="none" baseline="-25000" dirty="0">
                <a:solidFill>
                  <a:srgbClr val="009900"/>
                </a:solidFill>
                <a:latin typeface="Lato" panose="020F0502020204030203" pitchFamily="34" charset="0"/>
              </a:rPr>
              <a:t>3</a:t>
            </a:r>
            <a:r>
              <a:rPr lang="en-US" sz="1600" b="1" u="none" dirty="0">
                <a:solidFill>
                  <a:schemeClr val="folHlink"/>
                </a:solidFill>
                <a:latin typeface="Lato" panose="020F0502020204030203" pitchFamily="34" charset="0"/>
              </a:rPr>
              <a:t>	</a:t>
            </a:r>
            <a:r>
              <a:rPr lang="en-US" sz="1600" b="1" u="none" dirty="0">
                <a:latin typeface="Lato" panose="020F0502020204030203" pitchFamily="34" charset="0"/>
              </a:rPr>
              <a:t>I</a:t>
            </a:r>
            <a:r>
              <a:rPr lang="en-US" sz="1600" b="1" u="none" baseline="-25000" dirty="0">
                <a:latin typeface="Lato" panose="020F0502020204030203" pitchFamily="34" charset="0"/>
              </a:rPr>
              <a:t>1</a:t>
            </a:r>
            <a:r>
              <a:rPr lang="en-US" sz="1600" b="1" u="none" dirty="0">
                <a:latin typeface="Lato" panose="020F0502020204030203" pitchFamily="34" charset="0"/>
              </a:rPr>
              <a:t>	</a:t>
            </a:r>
            <a:r>
              <a:rPr lang="en-US" sz="1600" b="1" u="none" dirty="0">
                <a:solidFill>
                  <a:srgbClr val="C00000"/>
                </a:solidFill>
                <a:latin typeface="Lato" panose="020F0502020204030203" pitchFamily="34" charset="0"/>
              </a:rPr>
              <a:t>I</a:t>
            </a:r>
            <a:r>
              <a:rPr lang="en-US" sz="1600" b="1" u="none" baseline="-25000" dirty="0">
                <a:solidFill>
                  <a:srgbClr val="C00000"/>
                </a:solidFill>
                <a:latin typeface="Lato" panose="020F0502020204030203" pitchFamily="34" charset="0"/>
              </a:rPr>
              <a:t>2</a:t>
            </a:r>
            <a:r>
              <a:rPr lang="en-US" sz="1600" b="1" u="none" dirty="0">
                <a:solidFill>
                  <a:schemeClr val="bg2"/>
                </a:solidFill>
                <a:latin typeface="Lato" panose="020F0502020204030203" pitchFamily="34" charset="0"/>
              </a:rPr>
              <a:t>	</a:t>
            </a:r>
            <a:r>
              <a:rPr lang="en-US" sz="1600" b="1" u="none" dirty="0">
                <a:solidFill>
                  <a:srgbClr val="009900"/>
                </a:solidFill>
                <a:latin typeface="Lato" panose="020F0502020204030203" pitchFamily="34" charset="0"/>
              </a:rPr>
              <a:t>I</a:t>
            </a:r>
            <a:r>
              <a:rPr lang="en-US" sz="1600" b="1" u="none" baseline="-25000" dirty="0">
                <a:solidFill>
                  <a:srgbClr val="009900"/>
                </a:solidFill>
                <a:latin typeface="Lato" panose="020F0502020204030203" pitchFamily="34" charset="0"/>
              </a:rPr>
              <a:t>3</a:t>
            </a:r>
            <a:r>
              <a:rPr lang="en-US" sz="1600" b="1" u="none" dirty="0">
                <a:solidFill>
                  <a:schemeClr val="folHlink"/>
                </a:solidFill>
                <a:latin typeface="Lato" panose="020F0502020204030203" pitchFamily="34" charset="0"/>
              </a:rPr>
              <a:t>	</a:t>
            </a:r>
          </a:p>
          <a:p>
            <a:pPr algn="l" defTabSz="571500" eaLnBrk="0" hangingPunct="0"/>
            <a:r>
              <a:rPr lang="en-US" sz="1600" b="1" u="none" dirty="0">
                <a:latin typeface="Lato" panose="020F0502020204030203" pitchFamily="34" charset="0"/>
              </a:rPr>
              <a:t>ID			I</a:t>
            </a:r>
            <a:r>
              <a:rPr lang="en-US" sz="1600" b="1" u="none" baseline="-25000" dirty="0">
                <a:latin typeface="Lato" panose="020F0502020204030203" pitchFamily="34" charset="0"/>
              </a:rPr>
              <a:t>1</a:t>
            </a:r>
            <a:r>
              <a:rPr lang="en-US" sz="1600" b="1" u="none" dirty="0">
                <a:latin typeface="Lato" panose="020F0502020204030203" pitchFamily="34" charset="0"/>
              </a:rPr>
              <a:t>	</a:t>
            </a:r>
            <a:r>
              <a:rPr lang="en-US" sz="1600" b="1" u="none" dirty="0">
                <a:solidFill>
                  <a:srgbClr val="C00000"/>
                </a:solidFill>
                <a:latin typeface="Lato" panose="020F0502020204030203" pitchFamily="34" charset="0"/>
              </a:rPr>
              <a:t>I</a:t>
            </a:r>
            <a:r>
              <a:rPr lang="en-US" sz="1600" b="1" u="none" baseline="-25000" dirty="0">
                <a:solidFill>
                  <a:srgbClr val="C00000"/>
                </a:solidFill>
                <a:latin typeface="Lato" panose="020F0502020204030203" pitchFamily="34" charset="0"/>
              </a:rPr>
              <a:t>2</a:t>
            </a:r>
            <a:r>
              <a:rPr lang="en-US" sz="1600" b="1" u="none" dirty="0">
                <a:solidFill>
                  <a:schemeClr val="bg2"/>
                </a:solidFill>
                <a:latin typeface="Lato" panose="020F0502020204030203" pitchFamily="34" charset="0"/>
              </a:rPr>
              <a:t>	</a:t>
            </a:r>
            <a:r>
              <a:rPr lang="en-US" sz="1600" b="1" u="none" dirty="0">
                <a:solidFill>
                  <a:srgbClr val="009900"/>
                </a:solidFill>
                <a:latin typeface="Lato" panose="020F0502020204030203" pitchFamily="34" charset="0"/>
              </a:rPr>
              <a:t>I</a:t>
            </a:r>
            <a:r>
              <a:rPr lang="en-US" sz="1600" b="1" u="none" baseline="-25000" dirty="0">
                <a:solidFill>
                  <a:srgbClr val="009900"/>
                </a:solidFill>
                <a:latin typeface="Lato" panose="020F0502020204030203" pitchFamily="34" charset="0"/>
              </a:rPr>
              <a:t>3</a:t>
            </a:r>
            <a:r>
              <a:rPr lang="en-US" sz="1600" b="1" u="none" baseline="-25000" dirty="0">
                <a:latin typeface="Lato" panose="020F0502020204030203" pitchFamily="34" charset="0"/>
              </a:rPr>
              <a:t>	</a:t>
            </a:r>
            <a:endParaRPr lang="en-US" sz="1600" b="1" u="none" dirty="0">
              <a:latin typeface="Lato" panose="020F0502020204030203" pitchFamily="34" charset="0"/>
            </a:endParaRPr>
          </a:p>
          <a:p>
            <a:pPr algn="l" defTabSz="571500" eaLnBrk="0" hangingPunct="0"/>
            <a:r>
              <a:rPr lang="en-US" sz="1600" b="1" u="none" dirty="0">
                <a:latin typeface="Lato" panose="020F0502020204030203" pitchFamily="34" charset="0"/>
              </a:rPr>
              <a:t>EX		       		I</a:t>
            </a:r>
            <a:r>
              <a:rPr lang="en-US" sz="1600" b="1" u="none" baseline="-25000" dirty="0">
                <a:latin typeface="Lato" panose="020F0502020204030203" pitchFamily="34" charset="0"/>
              </a:rPr>
              <a:t>1</a:t>
            </a:r>
            <a:r>
              <a:rPr lang="en-US" sz="1600" b="1" u="none" dirty="0">
                <a:latin typeface="Lato" panose="020F0502020204030203" pitchFamily="34" charset="0"/>
              </a:rPr>
              <a:t>	</a:t>
            </a:r>
            <a:r>
              <a:rPr lang="en-US" sz="1600" b="1" u="none" dirty="0">
                <a:solidFill>
                  <a:srgbClr val="C00000"/>
                </a:solidFill>
                <a:latin typeface="Lato" panose="020F0502020204030203" pitchFamily="34" charset="0"/>
              </a:rPr>
              <a:t>I</a:t>
            </a:r>
            <a:r>
              <a:rPr lang="en-US" sz="1600" b="1" u="none" baseline="-25000" dirty="0">
                <a:solidFill>
                  <a:srgbClr val="C00000"/>
                </a:solidFill>
                <a:latin typeface="Lato" panose="020F0502020204030203" pitchFamily="34" charset="0"/>
              </a:rPr>
              <a:t>2</a:t>
            </a:r>
            <a:r>
              <a:rPr lang="en-US" sz="1600" b="1" u="none" dirty="0">
                <a:solidFill>
                  <a:schemeClr val="bg2"/>
                </a:solidFill>
                <a:latin typeface="Lato" panose="020F0502020204030203" pitchFamily="34" charset="0"/>
              </a:rPr>
              <a:t>	</a:t>
            </a:r>
            <a:r>
              <a:rPr lang="en-US" sz="1600" b="1" u="none" dirty="0">
                <a:solidFill>
                  <a:srgbClr val="009900"/>
                </a:solidFill>
                <a:latin typeface="Lato" panose="020F0502020204030203" pitchFamily="34" charset="0"/>
              </a:rPr>
              <a:t>I</a:t>
            </a:r>
            <a:r>
              <a:rPr lang="en-US" sz="1600" b="1" u="none" baseline="-25000" dirty="0">
                <a:solidFill>
                  <a:srgbClr val="009900"/>
                </a:solidFill>
                <a:latin typeface="Lato" panose="020F0502020204030203" pitchFamily="34" charset="0"/>
              </a:rPr>
              <a:t>3</a:t>
            </a:r>
            <a:r>
              <a:rPr lang="en-US" sz="1600" b="1" u="none" baseline="-25000" dirty="0">
                <a:latin typeface="Lato" panose="020F0502020204030203" pitchFamily="34" charset="0"/>
              </a:rPr>
              <a:t>	</a:t>
            </a:r>
            <a:endParaRPr lang="en-US" sz="1600" b="1" u="none" dirty="0">
              <a:latin typeface="Lato" panose="020F0502020204030203" pitchFamily="34" charset="0"/>
            </a:endParaRPr>
          </a:p>
          <a:p>
            <a:pPr algn="l" defTabSz="571500" eaLnBrk="0" hangingPunct="0"/>
            <a:r>
              <a:rPr lang="en-US" sz="1600" b="1" u="none" dirty="0">
                <a:latin typeface="Lato" panose="020F0502020204030203" pitchFamily="34" charset="0"/>
              </a:rPr>
              <a:t>WB     						I</a:t>
            </a:r>
            <a:r>
              <a:rPr lang="en-US" sz="1600" b="1" u="none" baseline="-25000" dirty="0">
                <a:latin typeface="Lato" panose="020F0502020204030203" pitchFamily="34" charset="0"/>
              </a:rPr>
              <a:t>1</a:t>
            </a:r>
            <a:r>
              <a:rPr lang="en-US" sz="1600" b="1" u="none" dirty="0">
                <a:latin typeface="Lato" panose="020F0502020204030203" pitchFamily="34" charset="0"/>
              </a:rPr>
              <a:t>	</a:t>
            </a:r>
            <a:r>
              <a:rPr lang="en-US" sz="1600" b="1" u="none" dirty="0">
                <a:solidFill>
                  <a:srgbClr val="C00000"/>
                </a:solidFill>
                <a:latin typeface="Lato" panose="020F0502020204030203" pitchFamily="34" charset="0"/>
              </a:rPr>
              <a:t>I</a:t>
            </a:r>
            <a:r>
              <a:rPr lang="en-US" sz="1600" b="1" u="none" baseline="-25000" dirty="0">
                <a:solidFill>
                  <a:srgbClr val="C00000"/>
                </a:solidFill>
                <a:latin typeface="Lato" panose="020F0502020204030203" pitchFamily="34" charset="0"/>
              </a:rPr>
              <a:t>2</a:t>
            </a:r>
            <a:r>
              <a:rPr lang="en-US" sz="1600" b="1" u="none" dirty="0">
                <a:solidFill>
                  <a:schemeClr val="bg2"/>
                </a:solidFill>
                <a:latin typeface="Lato" panose="020F0502020204030203" pitchFamily="34" charset="0"/>
              </a:rPr>
              <a:t>	</a:t>
            </a:r>
            <a:r>
              <a:rPr lang="en-US" sz="1600" b="1" u="none" dirty="0">
                <a:solidFill>
                  <a:srgbClr val="009900"/>
                </a:solidFill>
                <a:latin typeface="Lato" panose="020F0502020204030203" pitchFamily="34" charset="0"/>
              </a:rPr>
              <a:t>I</a:t>
            </a:r>
            <a:r>
              <a:rPr lang="en-US" sz="1600" b="1" u="none" baseline="-25000" dirty="0">
                <a:solidFill>
                  <a:srgbClr val="009900"/>
                </a:solidFill>
                <a:latin typeface="Lato" panose="020F0502020204030203" pitchFamily="34" charset="0"/>
              </a:rPr>
              <a:t>3</a:t>
            </a:r>
            <a:r>
              <a:rPr lang="en-US" sz="1600" b="1" u="none" baseline="-25000" dirty="0">
                <a:latin typeface="Lato" panose="020F0502020204030203" pitchFamily="34" charset="0"/>
              </a:rPr>
              <a:t>	</a:t>
            </a:r>
          </a:p>
        </p:txBody>
      </p:sp>
      <p:sp>
        <p:nvSpPr>
          <p:cNvPr id="77830" name="Rectangle 4"/>
          <p:cNvSpPr>
            <a:spLocks noChangeArrowheads="1"/>
          </p:cNvSpPr>
          <p:nvPr/>
        </p:nvSpPr>
        <p:spPr bwMode="auto">
          <a:xfrm>
            <a:off x="7070725" y="5370513"/>
            <a:ext cx="1583768" cy="132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1" i="1" u="none" dirty="0">
                <a:latin typeface="Lato" panose="020F0502020204030203" pitchFamily="34" charset="0"/>
              </a:rPr>
              <a:t>I</a:t>
            </a:r>
            <a:r>
              <a:rPr lang="en-US" sz="1600" b="1" i="1" u="none" baseline="-25000" dirty="0">
                <a:latin typeface="Lato" panose="020F0502020204030203" pitchFamily="34" charset="0"/>
              </a:rPr>
              <a:t>4 </a:t>
            </a:r>
            <a:r>
              <a:rPr lang="en-US" sz="1600" b="1" i="1" u="none" dirty="0">
                <a:latin typeface="Lato" panose="020F0502020204030203" pitchFamily="34" charset="0"/>
              </a:rPr>
              <a:t> cannot</a:t>
            </a:r>
          </a:p>
          <a:p>
            <a:pPr algn="l" eaLnBrk="0" hangingPunct="0"/>
            <a:r>
              <a:rPr lang="en-US" sz="1600" b="1" i="1" u="none" dirty="0">
                <a:latin typeface="Lato" panose="020F0502020204030203" pitchFamily="34" charset="0"/>
              </a:rPr>
              <a:t>be initiated</a:t>
            </a:r>
          </a:p>
          <a:p>
            <a:pPr algn="l" eaLnBrk="0" hangingPunct="0"/>
            <a:r>
              <a:rPr lang="en-US" sz="1600" b="1" i="1" u="none" dirty="0">
                <a:latin typeface="Lato" panose="020F0502020204030203" pitchFamily="34" charset="0"/>
              </a:rPr>
              <a:t>until t6  because</a:t>
            </a:r>
          </a:p>
          <a:p>
            <a:pPr algn="l" eaLnBrk="0" hangingPunct="0"/>
            <a:r>
              <a:rPr lang="en-US" sz="1600" b="1" i="1" u="none" dirty="0">
                <a:latin typeface="Lato" panose="020F0502020204030203" pitchFamily="34" charset="0"/>
              </a:rPr>
              <a:t>of a structural</a:t>
            </a:r>
          </a:p>
          <a:p>
            <a:pPr algn="l" eaLnBrk="0" hangingPunct="0"/>
            <a:r>
              <a:rPr lang="en-US" sz="1600" b="1" i="1" u="none" dirty="0">
                <a:latin typeface="Lato" panose="020F0502020204030203" pitchFamily="34" charset="0"/>
              </a:rPr>
              <a:t>hazard!</a:t>
            </a:r>
          </a:p>
        </p:txBody>
      </p:sp>
      <p:grpSp>
        <p:nvGrpSpPr>
          <p:cNvPr id="77831" name="Group 5"/>
          <p:cNvGrpSpPr>
            <a:grpSpLocks/>
          </p:cNvGrpSpPr>
          <p:nvPr/>
        </p:nvGrpSpPr>
        <p:grpSpPr bwMode="auto">
          <a:xfrm>
            <a:off x="1285875" y="1527175"/>
            <a:ext cx="6646863" cy="3101975"/>
            <a:chOff x="810" y="962"/>
            <a:chExt cx="4187" cy="1954"/>
          </a:xfrm>
        </p:grpSpPr>
        <p:grpSp>
          <p:nvGrpSpPr>
            <p:cNvPr id="77832" name="Group 6"/>
            <p:cNvGrpSpPr>
              <a:grpSpLocks/>
            </p:cNvGrpSpPr>
            <p:nvPr/>
          </p:nvGrpSpPr>
          <p:grpSpPr bwMode="auto">
            <a:xfrm>
              <a:off x="978" y="1303"/>
              <a:ext cx="3653" cy="1613"/>
              <a:chOff x="978" y="1303"/>
              <a:chExt cx="3653" cy="1613"/>
            </a:xfrm>
          </p:grpSpPr>
          <p:sp>
            <p:nvSpPr>
              <p:cNvPr id="77962" name="Line 7"/>
              <p:cNvSpPr>
                <a:spLocks noChangeShapeType="1"/>
              </p:cNvSpPr>
              <p:nvPr/>
            </p:nvSpPr>
            <p:spPr bwMode="auto">
              <a:xfrm>
                <a:off x="978" y="1303"/>
                <a:ext cx="0" cy="1604"/>
              </a:xfrm>
              <a:prstGeom prst="line">
                <a:avLst/>
              </a:prstGeom>
              <a:noFill/>
              <a:ln w="127000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7963" name="Line 8"/>
              <p:cNvSpPr>
                <a:spLocks noChangeShapeType="1"/>
              </p:cNvSpPr>
              <p:nvPr/>
            </p:nvSpPr>
            <p:spPr bwMode="auto">
              <a:xfrm>
                <a:off x="1603" y="1303"/>
                <a:ext cx="0" cy="1604"/>
              </a:xfrm>
              <a:prstGeom prst="line">
                <a:avLst/>
              </a:prstGeom>
              <a:noFill/>
              <a:ln w="127000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7964" name="Line 9"/>
              <p:cNvSpPr>
                <a:spLocks noChangeShapeType="1"/>
              </p:cNvSpPr>
              <p:nvPr/>
            </p:nvSpPr>
            <p:spPr bwMode="auto">
              <a:xfrm>
                <a:off x="3088" y="1312"/>
                <a:ext cx="0" cy="1604"/>
              </a:xfrm>
              <a:prstGeom prst="line">
                <a:avLst/>
              </a:prstGeom>
              <a:noFill/>
              <a:ln w="127000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7965" name="Line 10"/>
              <p:cNvSpPr>
                <a:spLocks noChangeShapeType="1"/>
              </p:cNvSpPr>
              <p:nvPr/>
            </p:nvSpPr>
            <p:spPr bwMode="auto">
              <a:xfrm>
                <a:off x="3538" y="1312"/>
                <a:ext cx="0" cy="1604"/>
              </a:xfrm>
              <a:prstGeom prst="line">
                <a:avLst/>
              </a:prstGeom>
              <a:noFill/>
              <a:ln w="127000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7966" name="Line 11"/>
              <p:cNvSpPr>
                <a:spLocks noChangeShapeType="1"/>
              </p:cNvSpPr>
              <p:nvPr/>
            </p:nvSpPr>
            <p:spPr bwMode="auto">
              <a:xfrm>
                <a:off x="4631" y="1312"/>
                <a:ext cx="0" cy="1604"/>
              </a:xfrm>
              <a:prstGeom prst="line">
                <a:avLst/>
              </a:prstGeom>
              <a:noFill/>
              <a:ln w="127000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77833" name="Line 12"/>
            <p:cNvSpPr>
              <a:spLocks noChangeShapeType="1"/>
            </p:cNvSpPr>
            <p:nvPr/>
          </p:nvSpPr>
          <p:spPr bwMode="auto">
            <a:xfrm>
              <a:off x="2994" y="1920"/>
              <a:ext cx="2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34" name="Line 13"/>
            <p:cNvSpPr>
              <a:spLocks noChangeShapeType="1"/>
            </p:cNvSpPr>
            <p:nvPr/>
          </p:nvSpPr>
          <p:spPr bwMode="auto">
            <a:xfrm>
              <a:off x="3373" y="1805"/>
              <a:ext cx="4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35" name="Line 14"/>
            <p:cNvSpPr>
              <a:spLocks noChangeShapeType="1"/>
            </p:cNvSpPr>
            <p:nvPr/>
          </p:nvSpPr>
          <p:spPr bwMode="auto">
            <a:xfrm>
              <a:off x="3644" y="1805"/>
              <a:ext cx="0" cy="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grpSp>
          <p:nvGrpSpPr>
            <p:cNvPr id="77836" name="Group 15"/>
            <p:cNvGrpSpPr>
              <a:grpSpLocks/>
            </p:cNvGrpSpPr>
            <p:nvPr/>
          </p:nvGrpSpPr>
          <p:grpSpPr bwMode="auto">
            <a:xfrm>
              <a:off x="1052" y="1250"/>
              <a:ext cx="352" cy="285"/>
              <a:chOff x="1052" y="1250"/>
              <a:chExt cx="352" cy="285"/>
            </a:xfrm>
          </p:grpSpPr>
          <p:sp>
            <p:nvSpPr>
              <p:cNvPr id="77958" name="Rectangle 16"/>
              <p:cNvSpPr>
                <a:spLocks noChangeArrowheads="1"/>
              </p:cNvSpPr>
              <p:nvPr/>
            </p:nvSpPr>
            <p:spPr bwMode="auto">
              <a:xfrm>
                <a:off x="1052" y="1250"/>
                <a:ext cx="16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5088" tIns="33338" rIns="65088" bIns="33338">
                <a:spAutoFit/>
              </a:bodyPr>
              <a:lstStyle/>
              <a:p>
                <a:pPr defTabSz="474663" eaLnBrk="0" hangingPunct="0"/>
                <a:r>
                  <a:rPr lang="en-US" sz="700" b="1" u="none" dirty="0">
                    <a:latin typeface="Lato" panose="020F0502020204030203" pitchFamily="34" charset="0"/>
                  </a:rPr>
                  <a:t>0x2</a:t>
                </a:r>
              </a:p>
            </p:txBody>
          </p:sp>
          <p:sp>
            <p:nvSpPr>
              <p:cNvPr id="77959" name="Freeform 17"/>
              <p:cNvSpPr>
                <a:spLocks/>
              </p:cNvSpPr>
              <p:nvPr/>
            </p:nvSpPr>
            <p:spPr bwMode="auto">
              <a:xfrm>
                <a:off x="1230" y="1258"/>
                <a:ext cx="174" cy="277"/>
              </a:xfrm>
              <a:custGeom>
                <a:avLst/>
                <a:gdLst>
                  <a:gd name="T0" fmla="*/ 0 w 174"/>
                  <a:gd name="T1" fmla="*/ 0 h 277"/>
                  <a:gd name="T2" fmla="*/ 0 w 174"/>
                  <a:gd name="T3" fmla="*/ 115 h 277"/>
                  <a:gd name="T4" fmla="*/ 35 w 174"/>
                  <a:gd name="T5" fmla="*/ 138 h 277"/>
                  <a:gd name="T6" fmla="*/ 0 w 174"/>
                  <a:gd name="T7" fmla="*/ 161 h 277"/>
                  <a:gd name="T8" fmla="*/ 0 w 174"/>
                  <a:gd name="T9" fmla="*/ 276 h 277"/>
                  <a:gd name="T10" fmla="*/ 173 w 174"/>
                  <a:gd name="T11" fmla="*/ 207 h 277"/>
                  <a:gd name="T12" fmla="*/ 173 w 174"/>
                  <a:gd name="T13" fmla="*/ 69 h 277"/>
                  <a:gd name="T14" fmla="*/ 0 w 174"/>
                  <a:gd name="T15" fmla="*/ 0 h 27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4"/>
                  <a:gd name="T25" fmla="*/ 0 h 277"/>
                  <a:gd name="T26" fmla="*/ 174 w 174"/>
                  <a:gd name="T27" fmla="*/ 277 h 27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4" h="277">
                    <a:moveTo>
                      <a:pt x="0" y="0"/>
                    </a:moveTo>
                    <a:lnTo>
                      <a:pt x="0" y="115"/>
                    </a:lnTo>
                    <a:lnTo>
                      <a:pt x="35" y="138"/>
                    </a:lnTo>
                    <a:lnTo>
                      <a:pt x="0" y="161"/>
                    </a:lnTo>
                    <a:lnTo>
                      <a:pt x="0" y="276"/>
                    </a:lnTo>
                    <a:lnTo>
                      <a:pt x="173" y="207"/>
                    </a:lnTo>
                    <a:lnTo>
                      <a:pt x="173" y="69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7960" name="Line 18"/>
              <p:cNvSpPr>
                <a:spLocks noChangeShapeType="1"/>
              </p:cNvSpPr>
              <p:nvPr/>
            </p:nvSpPr>
            <p:spPr bwMode="auto">
              <a:xfrm>
                <a:off x="1196" y="1293"/>
                <a:ext cx="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7961" name="Line 19"/>
              <p:cNvSpPr>
                <a:spLocks noChangeShapeType="1"/>
              </p:cNvSpPr>
              <p:nvPr/>
            </p:nvSpPr>
            <p:spPr bwMode="auto">
              <a:xfrm>
                <a:off x="1196" y="1500"/>
                <a:ext cx="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77837" name="Freeform 20"/>
            <p:cNvSpPr>
              <a:spLocks/>
            </p:cNvSpPr>
            <p:nvPr/>
          </p:nvSpPr>
          <p:spPr bwMode="auto">
            <a:xfrm>
              <a:off x="810" y="1183"/>
              <a:ext cx="347" cy="542"/>
            </a:xfrm>
            <a:custGeom>
              <a:avLst/>
              <a:gdLst>
                <a:gd name="T0" fmla="*/ 346 w 347"/>
                <a:gd name="T1" fmla="*/ 0 h 542"/>
                <a:gd name="T2" fmla="*/ 0 w 347"/>
                <a:gd name="T3" fmla="*/ 0 h 542"/>
                <a:gd name="T4" fmla="*/ 0 w 347"/>
                <a:gd name="T5" fmla="*/ 541 h 542"/>
                <a:gd name="T6" fmla="*/ 143 w 347"/>
                <a:gd name="T7" fmla="*/ 541 h 5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7"/>
                <a:gd name="T13" fmla="*/ 0 h 542"/>
                <a:gd name="T14" fmla="*/ 347 w 347"/>
                <a:gd name="T15" fmla="*/ 542 h 5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7" h="542">
                  <a:moveTo>
                    <a:pt x="346" y="0"/>
                  </a:moveTo>
                  <a:lnTo>
                    <a:pt x="0" y="0"/>
                  </a:lnTo>
                  <a:lnTo>
                    <a:pt x="0" y="541"/>
                  </a:lnTo>
                  <a:lnTo>
                    <a:pt x="143" y="541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38" name="Freeform 21"/>
            <p:cNvSpPr>
              <a:spLocks/>
            </p:cNvSpPr>
            <p:nvPr/>
          </p:nvSpPr>
          <p:spPr bwMode="auto">
            <a:xfrm>
              <a:off x="1086" y="1500"/>
              <a:ext cx="140" cy="225"/>
            </a:xfrm>
            <a:custGeom>
              <a:avLst/>
              <a:gdLst>
                <a:gd name="T0" fmla="*/ 0 w 140"/>
                <a:gd name="T1" fmla="*/ 224 h 225"/>
                <a:gd name="T2" fmla="*/ 0 w 140"/>
                <a:gd name="T3" fmla="*/ 20 h 225"/>
                <a:gd name="T4" fmla="*/ 0 w 140"/>
                <a:gd name="T5" fmla="*/ 0 h 225"/>
                <a:gd name="T6" fmla="*/ 139 w 140"/>
                <a:gd name="T7" fmla="*/ 0 h 2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225"/>
                <a:gd name="T14" fmla="*/ 140 w 140"/>
                <a:gd name="T15" fmla="*/ 225 h 2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225">
                  <a:moveTo>
                    <a:pt x="0" y="224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139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39" name="Freeform 22"/>
            <p:cNvSpPr>
              <a:spLocks/>
            </p:cNvSpPr>
            <p:nvPr/>
          </p:nvSpPr>
          <p:spPr bwMode="auto">
            <a:xfrm>
              <a:off x="1052" y="1724"/>
              <a:ext cx="139" cy="1"/>
            </a:xfrm>
            <a:custGeom>
              <a:avLst/>
              <a:gdLst>
                <a:gd name="T0" fmla="*/ 0 w 139"/>
                <a:gd name="T1" fmla="*/ 0 h 1"/>
                <a:gd name="T2" fmla="*/ 104 w 139"/>
                <a:gd name="T3" fmla="*/ 0 h 1"/>
                <a:gd name="T4" fmla="*/ 138 w 139"/>
                <a:gd name="T5" fmla="*/ 0 h 1"/>
                <a:gd name="T6" fmla="*/ 0 60000 65536"/>
                <a:gd name="T7" fmla="*/ 0 60000 65536"/>
                <a:gd name="T8" fmla="*/ 0 60000 65536"/>
                <a:gd name="T9" fmla="*/ 0 w 139"/>
                <a:gd name="T10" fmla="*/ 0 h 1"/>
                <a:gd name="T11" fmla="*/ 139 w 13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" h="1">
                  <a:moveTo>
                    <a:pt x="0" y="0"/>
                  </a:moveTo>
                  <a:lnTo>
                    <a:pt x="104" y="0"/>
                  </a:lnTo>
                  <a:lnTo>
                    <a:pt x="138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40" name="Freeform 23"/>
            <p:cNvSpPr>
              <a:spLocks/>
            </p:cNvSpPr>
            <p:nvPr/>
          </p:nvSpPr>
          <p:spPr bwMode="auto">
            <a:xfrm>
              <a:off x="1161" y="1183"/>
              <a:ext cx="307" cy="220"/>
            </a:xfrm>
            <a:custGeom>
              <a:avLst/>
              <a:gdLst>
                <a:gd name="T0" fmla="*/ 306 w 307"/>
                <a:gd name="T1" fmla="*/ 219 h 220"/>
                <a:gd name="T2" fmla="*/ 306 w 307"/>
                <a:gd name="T3" fmla="*/ 0 h 220"/>
                <a:gd name="T4" fmla="*/ 0 w 307"/>
                <a:gd name="T5" fmla="*/ 0 h 220"/>
                <a:gd name="T6" fmla="*/ 0 60000 65536"/>
                <a:gd name="T7" fmla="*/ 0 60000 65536"/>
                <a:gd name="T8" fmla="*/ 0 60000 65536"/>
                <a:gd name="T9" fmla="*/ 0 w 307"/>
                <a:gd name="T10" fmla="*/ 0 h 220"/>
                <a:gd name="T11" fmla="*/ 307 w 307"/>
                <a:gd name="T12" fmla="*/ 220 h 2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7" h="220">
                  <a:moveTo>
                    <a:pt x="306" y="219"/>
                  </a:moveTo>
                  <a:lnTo>
                    <a:pt x="306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41" name="Freeform 24"/>
            <p:cNvSpPr>
              <a:spLocks/>
            </p:cNvSpPr>
            <p:nvPr/>
          </p:nvSpPr>
          <p:spPr bwMode="auto">
            <a:xfrm>
              <a:off x="1674" y="1586"/>
              <a:ext cx="589" cy="139"/>
            </a:xfrm>
            <a:custGeom>
              <a:avLst/>
              <a:gdLst>
                <a:gd name="T0" fmla="*/ 0 w 589"/>
                <a:gd name="T1" fmla="*/ 138 h 139"/>
                <a:gd name="T2" fmla="*/ 0 w 589"/>
                <a:gd name="T3" fmla="*/ 0 h 139"/>
                <a:gd name="T4" fmla="*/ 588 w 589"/>
                <a:gd name="T5" fmla="*/ 0 h 139"/>
                <a:gd name="T6" fmla="*/ 0 60000 65536"/>
                <a:gd name="T7" fmla="*/ 0 60000 65536"/>
                <a:gd name="T8" fmla="*/ 0 60000 65536"/>
                <a:gd name="T9" fmla="*/ 0 w 589"/>
                <a:gd name="T10" fmla="*/ 0 h 139"/>
                <a:gd name="T11" fmla="*/ 589 w 589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9" h="139">
                  <a:moveTo>
                    <a:pt x="0" y="138"/>
                  </a:moveTo>
                  <a:lnTo>
                    <a:pt x="0" y="0"/>
                  </a:lnTo>
                  <a:lnTo>
                    <a:pt x="58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42" name="Freeform 25"/>
            <p:cNvSpPr>
              <a:spLocks/>
            </p:cNvSpPr>
            <p:nvPr/>
          </p:nvSpPr>
          <p:spPr bwMode="auto">
            <a:xfrm>
              <a:off x="1674" y="1655"/>
              <a:ext cx="589" cy="1"/>
            </a:xfrm>
            <a:custGeom>
              <a:avLst/>
              <a:gdLst>
                <a:gd name="T0" fmla="*/ 0 w 589"/>
                <a:gd name="T1" fmla="*/ 0 h 1"/>
                <a:gd name="T2" fmla="*/ 588 w 589"/>
                <a:gd name="T3" fmla="*/ 0 h 1"/>
                <a:gd name="T4" fmla="*/ 0 60000 65536"/>
                <a:gd name="T5" fmla="*/ 0 60000 65536"/>
                <a:gd name="T6" fmla="*/ 0 w 589"/>
                <a:gd name="T7" fmla="*/ 0 h 1"/>
                <a:gd name="T8" fmla="*/ 589 w 58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9" h="1">
                  <a:moveTo>
                    <a:pt x="0" y="0"/>
                  </a:moveTo>
                  <a:lnTo>
                    <a:pt x="58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43" name="Freeform 26"/>
            <p:cNvSpPr>
              <a:spLocks/>
            </p:cNvSpPr>
            <p:nvPr/>
          </p:nvSpPr>
          <p:spPr bwMode="auto">
            <a:xfrm>
              <a:off x="1674" y="1724"/>
              <a:ext cx="277" cy="139"/>
            </a:xfrm>
            <a:custGeom>
              <a:avLst/>
              <a:gdLst>
                <a:gd name="T0" fmla="*/ 0 w 277"/>
                <a:gd name="T1" fmla="*/ 0 h 139"/>
                <a:gd name="T2" fmla="*/ 0 w 277"/>
                <a:gd name="T3" fmla="*/ 138 h 139"/>
                <a:gd name="T4" fmla="*/ 276 w 277"/>
                <a:gd name="T5" fmla="*/ 138 h 139"/>
                <a:gd name="T6" fmla="*/ 0 60000 65536"/>
                <a:gd name="T7" fmla="*/ 0 60000 65536"/>
                <a:gd name="T8" fmla="*/ 0 60000 65536"/>
                <a:gd name="T9" fmla="*/ 0 w 277"/>
                <a:gd name="T10" fmla="*/ 0 h 139"/>
                <a:gd name="T11" fmla="*/ 277 w 277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" h="139">
                  <a:moveTo>
                    <a:pt x="0" y="0"/>
                  </a:moveTo>
                  <a:lnTo>
                    <a:pt x="0" y="138"/>
                  </a:lnTo>
                  <a:lnTo>
                    <a:pt x="276" y="13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44" name="Freeform 27"/>
            <p:cNvSpPr>
              <a:spLocks/>
            </p:cNvSpPr>
            <p:nvPr/>
          </p:nvSpPr>
          <p:spPr bwMode="auto">
            <a:xfrm>
              <a:off x="1674" y="1862"/>
              <a:ext cx="589" cy="278"/>
            </a:xfrm>
            <a:custGeom>
              <a:avLst/>
              <a:gdLst>
                <a:gd name="T0" fmla="*/ 0 w 589"/>
                <a:gd name="T1" fmla="*/ 0 h 278"/>
                <a:gd name="T2" fmla="*/ 0 w 589"/>
                <a:gd name="T3" fmla="*/ 277 h 278"/>
                <a:gd name="T4" fmla="*/ 588 w 589"/>
                <a:gd name="T5" fmla="*/ 277 h 278"/>
                <a:gd name="T6" fmla="*/ 0 60000 65536"/>
                <a:gd name="T7" fmla="*/ 0 60000 65536"/>
                <a:gd name="T8" fmla="*/ 0 60000 65536"/>
                <a:gd name="T9" fmla="*/ 0 w 589"/>
                <a:gd name="T10" fmla="*/ 0 h 278"/>
                <a:gd name="T11" fmla="*/ 589 w 589"/>
                <a:gd name="T12" fmla="*/ 278 h 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9" h="278">
                  <a:moveTo>
                    <a:pt x="0" y="0"/>
                  </a:moveTo>
                  <a:lnTo>
                    <a:pt x="0" y="277"/>
                  </a:lnTo>
                  <a:lnTo>
                    <a:pt x="588" y="277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45" name="Freeform 28"/>
            <p:cNvSpPr>
              <a:spLocks/>
            </p:cNvSpPr>
            <p:nvPr/>
          </p:nvSpPr>
          <p:spPr bwMode="auto">
            <a:xfrm>
              <a:off x="1778" y="1655"/>
              <a:ext cx="173" cy="139"/>
            </a:xfrm>
            <a:custGeom>
              <a:avLst/>
              <a:gdLst>
                <a:gd name="T0" fmla="*/ 0 w 173"/>
                <a:gd name="T1" fmla="*/ 0 h 139"/>
                <a:gd name="T2" fmla="*/ 0 w 173"/>
                <a:gd name="T3" fmla="*/ 138 h 139"/>
                <a:gd name="T4" fmla="*/ 172 w 173"/>
                <a:gd name="T5" fmla="*/ 138 h 139"/>
                <a:gd name="T6" fmla="*/ 0 60000 65536"/>
                <a:gd name="T7" fmla="*/ 0 60000 65536"/>
                <a:gd name="T8" fmla="*/ 0 60000 65536"/>
                <a:gd name="T9" fmla="*/ 0 w 173"/>
                <a:gd name="T10" fmla="*/ 0 h 139"/>
                <a:gd name="T11" fmla="*/ 173 w 173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" h="139">
                  <a:moveTo>
                    <a:pt x="0" y="0"/>
                  </a:moveTo>
                  <a:lnTo>
                    <a:pt x="0" y="138"/>
                  </a:lnTo>
                  <a:lnTo>
                    <a:pt x="172" y="13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46" name="Freeform 29"/>
            <p:cNvSpPr>
              <a:spLocks/>
            </p:cNvSpPr>
            <p:nvPr/>
          </p:nvSpPr>
          <p:spPr bwMode="auto">
            <a:xfrm>
              <a:off x="2089" y="1793"/>
              <a:ext cx="174" cy="1"/>
            </a:xfrm>
            <a:custGeom>
              <a:avLst/>
              <a:gdLst>
                <a:gd name="T0" fmla="*/ 0 w 174"/>
                <a:gd name="T1" fmla="*/ 0 h 1"/>
                <a:gd name="T2" fmla="*/ 173 w 174"/>
                <a:gd name="T3" fmla="*/ 0 h 1"/>
                <a:gd name="T4" fmla="*/ 0 60000 65536"/>
                <a:gd name="T5" fmla="*/ 0 60000 65536"/>
                <a:gd name="T6" fmla="*/ 0 w 174"/>
                <a:gd name="T7" fmla="*/ 0 h 1"/>
                <a:gd name="T8" fmla="*/ 174 w 17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4" h="1">
                  <a:moveTo>
                    <a:pt x="0" y="0"/>
                  </a:moveTo>
                  <a:lnTo>
                    <a:pt x="17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47" name="Freeform 30"/>
            <p:cNvSpPr>
              <a:spLocks/>
            </p:cNvSpPr>
            <p:nvPr/>
          </p:nvSpPr>
          <p:spPr bwMode="auto">
            <a:xfrm>
              <a:off x="2555" y="1989"/>
              <a:ext cx="318" cy="179"/>
            </a:xfrm>
            <a:custGeom>
              <a:avLst/>
              <a:gdLst>
                <a:gd name="T0" fmla="*/ 0 w 318"/>
                <a:gd name="T1" fmla="*/ 178 h 179"/>
                <a:gd name="T2" fmla="*/ 75 w 318"/>
                <a:gd name="T3" fmla="*/ 178 h 179"/>
                <a:gd name="T4" fmla="*/ 75 w 318"/>
                <a:gd name="T5" fmla="*/ 0 h 179"/>
                <a:gd name="T6" fmla="*/ 317 w 318"/>
                <a:gd name="T7" fmla="*/ 0 h 1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8"/>
                <a:gd name="T13" fmla="*/ 0 h 179"/>
                <a:gd name="T14" fmla="*/ 318 w 318"/>
                <a:gd name="T15" fmla="*/ 179 h 1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8" h="179">
                  <a:moveTo>
                    <a:pt x="0" y="178"/>
                  </a:moveTo>
                  <a:lnTo>
                    <a:pt x="75" y="178"/>
                  </a:lnTo>
                  <a:lnTo>
                    <a:pt x="75" y="0"/>
                  </a:lnTo>
                  <a:lnTo>
                    <a:pt x="31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48" name="Freeform 31"/>
            <p:cNvSpPr>
              <a:spLocks/>
            </p:cNvSpPr>
            <p:nvPr/>
          </p:nvSpPr>
          <p:spPr bwMode="auto">
            <a:xfrm>
              <a:off x="2550" y="1724"/>
              <a:ext cx="704" cy="1"/>
            </a:xfrm>
            <a:custGeom>
              <a:avLst/>
              <a:gdLst>
                <a:gd name="T0" fmla="*/ 0 w 704"/>
                <a:gd name="T1" fmla="*/ 0 h 1"/>
                <a:gd name="T2" fmla="*/ 703 w 704"/>
                <a:gd name="T3" fmla="*/ 0 h 1"/>
                <a:gd name="T4" fmla="*/ 0 60000 65536"/>
                <a:gd name="T5" fmla="*/ 0 60000 65536"/>
                <a:gd name="T6" fmla="*/ 0 w 704"/>
                <a:gd name="T7" fmla="*/ 0 h 1"/>
                <a:gd name="T8" fmla="*/ 704 w 70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4" h="1">
                  <a:moveTo>
                    <a:pt x="0" y="0"/>
                  </a:moveTo>
                  <a:lnTo>
                    <a:pt x="703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49" name="Freeform 32"/>
            <p:cNvSpPr>
              <a:spLocks/>
            </p:cNvSpPr>
            <p:nvPr/>
          </p:nvSpPr>
          <p:spPr bwMode="auto">
            <a:xfrm>
              <a:off x="3644" y="1896"/>
              <a:ext cx="174" cy="30"/>
            </a:xfrm>
            <a:custGeom>
              <a:avLst/>
              <a:gdLst>
                <a:gd name="T0" fmla="*/ 0 w 174"/>
                <a:gd name="T1" fmla="*/ 29 h 30"/>
                <a:gd name="T2" fmla="*/ 0 w 174"/>
                <a:gd name="T3" fmla="*/ 0 h 30"/>
                <a:gd name="T4" fmla="*/ 173 w 174"/>
                <a:gd name="T5" fmla="*/ 0 h 30"/>
                <a:gd name="T6" fmla="*/ 0 60000 65536"/>
                <a:gd name="T7" fmla="*/ 0 60000 65536"/>
                <a:gd name="T8" fmla="*/ 0 60000 65536"/>
                <a:gd name="T9" fmla="*/ 0 w 174"/>
                <a:gd name="T10" fmla="*/ 0 h 30"/>
                <a:gd name="T11" fmla="*/ 174 w 174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" h="30">
                  <a:moveTo>
                    <a:pt x="0" y="29"/>
                  </a:moveTo>
                  <a:lnTo>
                    <a:pt x="0" y="0"/>
                  </a:lnTo>
                  <a:lnTo>
                    <a:pt x="173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50" name="Freeform 33"/>
            <p:cNvSpPr>
              <a:spLocks/>
            </p:cNvSpPr>
            <p:nvPr/>
          </p:nvSpPr>
          <p:spPr bwMode="auto">
            <a:xfrm>
              <a:off x="4197" y="1966"/>
              <a:ext cx="243" cy="1"/>
            </a:xfrm>
            <a:custGeom>
              <a:avLst/>
              <a:gdLst>
                <a:gd name="T0" fmla="*/ 0 w 243"/>
                <a:gd name="T1" fmla="*/ 0 h 1"/>
                <a:gd name="T2" fmla="*/ 242 w 243"/>
                <a:gd name="T3" fmla="*/ 0 h 1"/>
                <a:gd name="T4" fmla="*/ 0 60000 65536"/>
                <a:gd name="T5" fmla="*/ 0 60000 65536"/>
                <a:gd name="T6" fmla="*/ 0 w 243"/>
                <a:gd name="T7" fmla="*/ 0 h 1"/>
                <a:gd name="T8" fmla="*/ 243 w 24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1">
                  <a:moveTo>
                    <a:pt x="0" y="0"/>
                  </a:moveTo>
                  <a:lnTo>
                    <a:pt x="242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51" name="Freeform 34"/>
            <p:cNvSpPr>
              <a:spLocks/>
            </p:cNvSpPr>
            <p:nvPr/>
          </p:nvSpPr>
          <p:spPr bwMode="auto">
            <a:xfrm>
              <a:off x="3644" y="1896"/>
              <a:ext cx="796" cy="486"/>
            </a:xfrm>
            <a:custGeom>
              <a:avLst/>
              <a:gdLst>
                <a:gd name="T0" fmla="*/ 0 w 796"/>
                <a:gd name="T1" fmla="*/ 0 h 486"/>
                <a:gd name="T2" fmla="*/ 0 w 796"/>
                <a:gd name="T3" fmla="*/ 485 h 486"/>
                <a:gd name="T4" fmla="*/ 565 w 796"/>
                <a:gd name="T5" fmla="*/ 485 h 486"/>
                <a:gd name="T6" fmla="*/ 565 w 796"/>
                <a:gd name="T7" fmla="*/ 139 h 486"/>
                <a:gd name="T8" fmla="*/ 795 w 796"/>
                <a:gd name="T9" fmla="*/ 139 h 4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6"/>
                <a:gd name="T16" fmla="*/ 0 h 486"/>
                <a:gd name="T17" fmla="*/ 796 w 796"/>
                <a:gd name="T18" fmla="*/ 486 h 4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6" h="486">
                  <a:moveTo>
                    <a:pt x="0" y="0"/>
                  </a:moveTo>
                  <a:lnTo>
                    <a:pt x="0" y="485"/>
                  </a:lnTo>
                  <a:lnTo>
                    <a:pt x="565" y="485"/>
                  </a:lnTo>
                  <a:lnTo>
                    <a:pt x="565" y="139"/>
                  </a:lnTo>
                  <a:lnTo>
                    <a:pt x="795" y="139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52" name="Freeform 35"/>
            <p:cNvSpPr>
              <a:spLocks/>
            </p:cNvSpPr>
            <p:nvPr/>
          </p:nvSpPr>
          <p:spPr bwMode="auto">
            <a:xfrm>
              <a:off x="2089" y="1862"/>
              <a:ext cx="2605" cy="577"/>
            </a:xfrm>
            <a:custGeom>
              <a:avLst/>
              <a:gdLst>
                <a:gd name="T0" fmla="*/ 2454 w 2605"/>
                <a:gd name="T1" fmla="*/ 207 h 577"/>
                <a:gd name="T2" fmla="*/ 2604 w 2605"/>
                <a:gd name="T3" fmla="*/ 207 h 577"/>
                <a:gd name="T4" fmla="*/ 2604 w 2605"/>
                <a:gd name="T5" fmla="*/ 576 h 577"/>
                <a:gd name="T6" fmla="*/ 0 w 2605"/>
                <a:gd name="T7" fmla="*/ 576 h 577"/>
                <a:gd name="T8" fmla="*/ 0 w 2605"/>
                <a:gd name="T9" fmla="*/ 0 h 577"/>
                <a:gd name="T10" fmla="*/ 173 w 2605"/>
                <a:gd name="T11" fmla="*/ 0 h 5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05"/>
                <a:gd name="T19" fmla="*/ 0 h 577"/>
                <a:gd name="T20" fmla="*/ 2605 w 2605"/>
                <a:gd name="T21" fmla="*/ 577 h 5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05" h="577">
                  <a:moveTo>
                    <a:pt x="2454" y="207"/>
                  </a:moveTo>
                  <a:lnTo>
                    <a:pt x="2604" y="207"/>
                  </a:lnTo>
                  <a:lnTo>
                    <a:pt x="2604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73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53" name="Line 36"/>
            <p:cNvSpPr>
              <a:spLocks noChangeShapeType="1"/>
            </p:cNvSpPr>
            <p:nvPr/>
          </p:nvSpPr>
          <p:spPr bwMode="auto">
            <a:xfrm>
              <a:off x="1547" y="1793"/>
              <a:ext cx="1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54" name="Oval 37"/>
            <p:cNvSpPr>
              <a:spLocks noChangeArrowheads="1"/>
            </p:cNvSpPr>
            <p:nvPr/>
          </p:nvSpPr>
          <p:spPr bwMode="auto">
            <a:xfrm>
              <a:off x="2727" y="1843"/>
              <a:ext cx="20" cy="2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>
                <a:latin typeface="Lato" panose="020F0502020204030203" pitchFamily="34" charset="0"/>
              </a:endParaRPr>
            </a:p>
          </p:txBody>
        </p:sp>
        <p:sp>
          <p:nvSpPr>
            <p:cNvPr id="77855" name="Oval 38"/>
            <p:cNvSpPr>
              <a:spLocks noChangeArrowheads="1"/>
            </p:cNvSpPr>
            <p:nvPr/>
          </p:nvSpPr>
          <p:spPr bwMode="auto">
            <a:xfrm>
              <a:off x="3631" y="1792"/>
              <a:ext cx="21" cy="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>
                <a:latin typeface="Lato" panose="020F0502020204030203" pitchFamily="34" charset="0"/>
              </a:endParaRPr>
            </a:p>
          </p:txBody>
        </p:sp>
        <p:sp>
          <p:nvSpPr>
            <p:cNvPr id="77857" name="Rectangle 40"/>
            <p:cNvSpPr>
              <a:spLocks noChangeArrowheads="1"/>
            </p:cNvSpPr>
            <p:nvPr/>
          </p:nvSpPr>
          <p:spPr bwMode="auto">
            <a:xfrm>
              <a:off x="1198" y="1663"/>
              <a:ext cx="336" cy="4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>
                <a:latin typeface="Lato" panose="020F0502020204030203" pitchFamily="34" charset="0"/>
              </a:endParaRPr>
            </a:p>
          </p:txBody>
        </p:sp>
        <p:sp>
          <p:nvSpPr>
            <p:cNvPr id="77858" name="Rectangle 41"/>
            <p:cNvSpPr>
              <a:spLocks noChangeArrowheads="1"/>
            </p:cNvSpPr>
            <p:nvPr/>
          </p:nvSpPr>
          <p:spPr bwMode="auto">
            <a:xfrm>
              <a:off x="1172" y="1671"/>
              <a:ext cx="20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700" b="1" u="none">
                  <a:latin typeface="Lato" panose="020F0502020204030203" pitchFamily="34" charset="0"/>
                </a:rPr>
                <a:t>addr</a:t>
              </a:r>
            </a:p>
          </p:txBody>
        </p:sp>
        <p:sp>
          <p:nvSpPr>
            <p:cNvPr id="77859" name="Rectangle 42"/>
            <p:cNvSpPr>
              <a:spLocks noChangeArrowheads="1"/>
            </p:cNvSpPr>
            <p:nvPr/>
          </p:nvSpPr>
          <p:spPr bwMode="auto">
            <a:xfrm>
              <a:off x="1388" y="1745"/>
              <a:ext cx="17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700" b="1" u="none">
                  <a:latin typeface="Lato" panose="020F0502020204030203" pitchFamily="34" charset="0"/>
                </a:rPr>
                <a:t>inst</a:t>
              </a:r>
            </a:p>
          </p:txBody>
        </p:sp>
        <p:sp>
          <p:nvSpPr>
            <p:cNvPr id="77860" name="Rectangle 43"/>
            <p:cNvSpPr>
              <a:spLocks noChangeArrowheads="1"/>
            </p:cNvSpPr>
            <p:nvPr/>
          </p:nvSpPr>
          <p:spPr bwMode="auto">
            <a:xfrm>
              <a:off x="1184" y="1912"/>
              <a:ext cx="365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700" b="1" u="none">
                  <a:latin typeface="Lato" panose="020F0502020204030203" pitchFamily="34" charset="0"/>
                </a:rPr>
                <a:t>Instruction</a:t>
              </a:r>
            </a:p>
            <a:p>
              <a:pPr defTabSz="474663" eaLnBrk="0" hangingPunct="0"/>
              <a:r>
                <a:rPr lang="en-US" sz="700" b="1" u="none">
                  <a:latin typeface="Lato" panose="020F0502020204030203" pitchFamily="34" charset="0"/>
                </a:rPr>
                <a:t>Memory</a:t>
              </a:r>
            </a:p>
          </p:txBody>
        </p:sp>
        <p:sp>
          <p:nvSpPr>
            <p:cNvPr id="77861" name="Line 44"/>
            <p:cNvSpPr>
              <a:spLocks noChangeShapeType="1"/>
            </p:cNvSpPr>
            <p:nvPr/>
          </p:nvSpPr>
          <p:spPr bwMode="auto">
            <a:xfrm flipH="1">
              <a:off x="1156" y="1724"/>
              <a:ext cx="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62" name="Rectangle 45"/>
            <p:cNvSpPr>
              <a:spLocks noChangeArrowheads="1"/>
            </p:cNvSpPr>
            <p:nvPr/>
          </p:nvSpPr>
          <p:spPr bwMode="auto">
            <a:xfrm>
              <a:off x="1235" y="1354"/>
              <a:ext cx="188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700" b="1" u="none">
                  <a:latin typeface="Lato" panose="020F0502020204030203" pitchFamily="34" charset="0"/>
                </a:rPr>
                <a:t>Add</a:t>
              </a:r>
            </a:p>
          </p:txBody>
        </p:sp>
        <p:sp>
          <p:nvSpPr>
            <p:cNvPr id="77863" name="Rectangle 46"/>
            <p:cNvSpPr>
              <a:spLocks noChangeArrowheads="1"/>
            </p:cNvSpPr>
            <p:nvPr/>
          </p:nvSpPr>
          <p:spPr bwMode="auto">
            <a:xfrm>
              <a:off x="2270" y="1491"/>
              <a:ext cx="260" cy="4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>
                <a:latin typeface="Lato" panose="020F0502020204030203" pitchFamily="34" charset="0"/>
              </a:endParaRPr>
            </a:p>
          </p:txBody>
        </p:sp>
        <p:sp>
          <p:nvSpPr>
            <p:cNvPr id="77864" name="Freeform 47"/>
            <p:cNvSpPr>
              <a:spLocks/>
            </p:cNvSpPr>
            <p:nvPr/>
          </p:nvSpPr>
          <p:spPr bwMode="auto">
            <a:xfrm>
              <a:off x="1955" y="1689"/>
              <a:ext cx="104" cy="208"/>
            </a:xfrm>
            <a:custGeom>
              <a:avLst/>
              <a:gdLst>
                <a:gd name="T0" fmla="*/ 103 w 104"/>
                <a:gd name="T1" fmla="*/ 173 h 208"/>
                <a:gd name="T2" fmla="*/ 103 w 104"/>
                <a:gd name="T3" fmla="*/ 35 h 208"/>
                <a:gd name="T4" fmla="*/ 0 w 104"/>
                <a:gd name="T5" fmla="*/ 0 h 208"/>
                <a:gd name="T6" fmla="*/ 0 w 104"/>
                <a:gd name="T7" fmla="*/ 207 h 208"/>
                <a:gd name="T8" fmla="*/ 103 w 104"/>
                <a:gd name="T9" fmla="*/ 173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208"/>
                <a:gd name="T17" fmla="*/ 104 w 104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208">
                  <a:moveTo>
                    <a:pt x="103" y="173"/>
                  </a:moveTo>
                  <a:lnTo>
                    <a:pt x="103" y="35"/>
                  </a:lnTo>
                  <a:lnTo>
                    <a:pt x="0" y="0"/>
                  </a:lnTo>
                  <a:lnTo>
                    <a:pt x="0" y="207"/>
                  </a:lnTo>
                  <a:lnTo>
                    <a:pt x="103" y="173"/>
                  </a:lnTo>
                </a:path>
              </a:pathLst>
            </a:custGeom>
            <a:solidFill>
              <a:schemeClr val="bg1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65" name="Line 48"/>
            <p:cNvSpPr>
              <a:spLocks noChangeShapeType="1"/>
            </p:cNvSpPr>
            <p:nvPr/>
          </p:nvSpPr>
          <p:spPr bwMode="auto">
            <a:xfrm flipH="1">
              <a:off x="1921" y="1724"/>
              <a:ext cx="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66" name="Line 49"/>
            <p:cNvSpPr>
              <a:spLocks noChangeShapeType="1"/>
            </p:cNvSpPr>
            <p:nvPr/>
          </p:nvSpPr>
          <p:spPr bwMode="auto">
            <a:xfrm flipH="1">
              <a:off x="1921" y="1862"/>
              <a:ext cx="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67" name="Line 50"/>
            <p:cNvSpPr>
              <a:spLocks noChangeShapeType="1"/>
            </p:cNvSpPr>
            <p:nvPr/>
          </p:nvSpPr>
          <p:spPr bwMode="auto">
            <a:xfrm flipH="1">
              <a:off x="2058" y="1793"/>
              <a:ext cx="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68" name="Rectangle 51"/>
            <p:cNvSpPr>
              <a:spLocks noChangeArrowheads="1"/>
            </p:cNvSpPr>
            <p:nvPr/>
          </p:nvSpPr>
          <p:spPr bwMode="auto">
            <a:xfrm>
              <a:off x="2408" y="1678"/>
              <a:ext cx="15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600" b="1" u="none">
                  <a:latin typeface="Lato" panose="020F0502020204030203" pitchFamily="34" charset="0"/>
                </a:rPr>
                <a:t>rd1</a:t>
              </a:r>
            </a:p>
          </p:txBody>
        </p:sp>
        <p:sp>
          <p:nvSpPr>
            <p:cNvPr id="77869" name="Rectangle 52"/>
            <p:cNvSpPr>
              <a:spLocks noChangeArrowheads="1"/>
            </p:cNvSpPr>
            <p:nvPr/>
          </p:nvSpPr>
          <p:spPr bwMode="auto">
            <a:xfrm>
              <a:off x="2250" y="1881"/>
              <a:ext cx="299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700" b="1" u="none">
                  <a:latin typeface="Lato" panose="020F0502020204030203" pitchFamily="34" charset="0"/>
                </a:rPr>
                <a:t>GPR File</a:t>
              </a:r>
            </a:p>
          </p:txBody>
        </p:sp>
        <p:sp>
          <p:nvSpPr>
            <p:cNvPr id="77870" name="Line 53"/>
            <p:cNvSpPr>
              <a:spLocks noChangeShapeType="1"/>
            </p:cNvSpPr>
            <p:nvPr/>
          </p:nvSpPr>
          <p:spPr bwMode="auto">
            <a:xfrm>
              <a:off x="2227" y="1862"/>
              <a:ext cx="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71" name="Line 54"/>
            <p:cNvSpPr>
              <a:spLocks noChangeShapeType="1"/>
            </p:cNvSpPr>
            <p:nvPr/>
          </p:nvSpPr>
          <p:spPr bwMode="auto">
            <a:xfrm>
              <a:off x="2227" y="1793"/>
              <a:ext cx="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72" name="Line 55"/>
            <p:cNvSpPr>
              <a:spLocks noChangeShapeType="1"/>
            </p:cNvSpPr>
            <p:nvPr/>
          </p:nvSpPr>
          <p:spPr bwMode="auto">
            <a:xfrm>
              <a:off x="2227" y="1586"/>
              <a:ext cx="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73" name="Line 56"/>
            <p:cNvSpPr>
              <a:spLocks noChangeShapeType="1"/>
            </p:cNvSpPr>
            <p:nvPr/>
          </p:nvSpPr>
          <p:spPr bwMode="auto">
            <a:xfrm>
              <a:off x="2227" y="1655"/>
              <a:ext cx="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74" name="Rectangle 57"/>
            <p:cNvSpPr>
              <a:spLocks noChangeArrowheads="1"/>
            </p:cNvSpPr>
            <p:nvPr/>
          </p:nvSpPr>
          <p:spPr bwMode="auto">
            <a:xfrm>
              <a:off x="2243" y="1544"/>
              <a:ext cx="154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600" b="1" u="none">
                  <a:latin typeface="Lato" panose="020F0502020204030203" pitchFamily="34" charset="0"/>
                </a:rPr>
                <a:t>rs1</a:t>
              </a:r>
            </a:p>
          </p:txBody>
        </p:sp>
        <p:sp>
          <p:nvSpPr>
            <p:cNvPr id="77875" name="Rectangle 58"/>
            <p:cNvSpPr>
              <a:spLocks noChangeArrowheads="1"/>
            </p:cNvSpPr>
            <p:nvPr/>
          </p:nvSpPr>
          <p:spPr bwMode="auto">
            <a:xfrm>
              <a:off x="2243" y="1613"/>
              <a:ext cx="154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600" b="1" u="none">
                  <a:latin typeface="Lato" panose="020F0502020204030203" pitchFamily="34" charset="0"/>
                </a:rPr>
                <a:t>rs2</a:t>
              </a:r>
            </a:p>
          </p:txBody>
        </p:sp>
        <p:sp>
          <p:nvSpPr>
            <p:cNvPr id="77876" name="Rectangle 59"/>
            <p:cNvSpPr>
              <a:spLocks noChangeArrowheads="1"/>
            </p:cNvSpPr>
            <p:nvPr/>
          </p:nvSpPr>
          <p:spPr bwMode="auto">
            <a:xfrm>
              <a:off x="2243" y="1745"/>
              <a:ext cx="146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600" b="1" u="none">
                  <a:latin typeface="Lato" panose="020F0502020204030203" pitchFamily="34" charset="0"/>
                </a:rPr>
                <a:t>ws</a:t>
              </a:r>
            </a:p>
          </p:txBody>
        </p:sp>
        <p:sp>
          <p:nvSpPr>
            <p:cNvPr id="77877" name="Rectangle 60"/>
            <p:cNvSpPr>
              <a:spLocks noChangeArrowheads="1"/>
            </p:cNvSpPr>
            <p:nvPr/>
          </p:nvSpPr>
          <p:spPr bwMode="auto">
            <a:xfrm>
              <a:off x="2243" y="1813"/>
              <a:ext cx="149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600" b="1" u="none">
                  <a:latin typeface="Lato" panose="020F0502020204030203" pitchFamily="34" charset="0"/>
                </a:rPr>
                <a:t>wd</a:t>
              </a:r>
            </a:p>
          </p:txBody>
        </p:sp>
        <p:sp>
          <p:nvSpPr>
            <p:cNvPr id="77878" name="Rectangle 61"/>
            <p:cNvSpPr>
              <a:spLocks noChangeArrowheads="1"/>
            </p:cNvSpPr>
            <p:nvPr/>
          </p:nvSpPr>
          <p:spPr bwMode="auto">
            <a:xfrm>
              <a:off x="2405" y="1803"/>
              <a:ext cx="15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600" b="1" u="none">
                  <a:latin typeface="Lato" panose="020F0502020204030203" pitchFamily="34" charset="0"/>
                </a:rPr>
                <a:t>rd2</a:t>
              </a:r>
            </a:p>
          </p:txBody>
        </p:sp>
        <p:sp>
          <p:nvSpPr>
            <p:cNvPr id="77879" name="Rectangle 62"/>
            <p:cNvSpPr>
              <a:spLocks noChangeArrowheads="1"/>
            </p:cNvSpPr>
            <p:nvPr/>
          </p:nvSpPr>
          <p:spPr bwMode="auto">
            <a:xfrm>
              <a:off x="2336" y="1469"/>
              <a:ext cx="147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600" b="1" u="none">
                  <a:latin typeface="Lato" panose="020F0502020204030203" pitchFamily="34" charset="0"/>
                </a:rPr>
                <a:t>we</a:t>
              </a:r>
            </a:p>
          </p:txBody>
        </p:sp>
        <p:sp>
          <p:nvSpPr>
            <p:cNvPr id="77880" name="Rectangle 63"/>
            <p:cNvSpPr>
              <a:spLocks noChangeArrowheads="1"/>
            </p:cNvSpPr>
            <p:nvPr/>
          </p:nvSpPr>
          <p:spPr bwMode="auto">
            <a:xfrm>
              <a:off x="2270" y="2077"/>
              <a:ext cx="260" cy="1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>
                <a:latin typeface="Lato" panose="020F0502020204030203" pitchFamily="34" charset="0"/>
              </a:endParaRPr>
            </a:p>
          </p:txBody>
        </p:sp>
        <p:sp>
          <p:nvSpPr>
            <p:cNvPr id="77881" name="Rectangle 64"/>
            <p:cNvSpPr>
              <a:spLocks noChangeArrowheads="1"/>
            </p:cNvSpPr>
            <p:nvPr/>
          </p:nvSpPr>
          <p:spPr bwMode="auto">
            <a:xfrm>
              <a:off x="2261" y="2062"/>
              <a:ext cx="27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700" b="1" u="none">
                  <a:latin typeface="Lato" panose="020F0502020204030203" pitchFamily="34" charset="0"/>
                </a:rPr>
                <a:t>Immed.</a:t>
              </a:r>
            </a:p>
            <a:p>
              <a:pPr defTabSz="474663" eaLnBrk="0" hangingPunct="0"/>
              <a:r>
                <a:rPr lang="en-US" sz="700" b="1" u="none">
                  <a:latin typeface="Lato" panose="020F0502020204030203" pitchFamily="34" charset="0"/>
                </a:rPr>
                <a:t>Extend</a:t>
              </a:r>
            </a:p>
          </p:txBody>
        </p:sp>
        <p:sp>
          <p:nvSpPr>
            <p:cNvPr id="77882" name="Line 65"/>
            <p:cNvSpPr>
              <a:spLocks noChangeShapeType="1"/>
            </p:cNvSpPr>
            <p:nvPr/>
          </p:nvSpPr>
          <p:spPr bwMode="auto">
            <a:xfrm>
              <a:off x="2227" y="2139"/>
              <a:ext cx="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83" name="Freeform 66"/>
            <p:cNvSpPr>
              <a:spLocks/>
            </p:cNvSpPr>
            <p:nvPr/>
          </p:nvSpPr>
          <p:spPr bwMode="auto">
            <a:xfrm>
              <a:off x="4439" y="1932"/>
              <a:ext cx="105" cy="277"/>
            </a:xfrm>
            <a:custGeom>
              <a:avLst/>
              <a:gdLst>
                <a:gd name="T0" fmla="*/ 104 w 105"/>
                <a:gd name="T1" fmla="*/ 35 h 277"/>
                <a:gd name="T2" fmla="*/ 104 w 105"/>
                <a:gd name="T3" fmla="*/ 242 h 277"/>
                <a:gd name="T4" fmla="*/ 0 w 105"/>
                <a:gd name="T5" fmla="*/ 276 h 277"/>
                <a:gd name="T6" fmla="*/ 0 w 105"/>
                <a:gd name="T7" fmla="*/ 0 h 277"/>
                <a:gd name="T8" fmla="*/ 104 w 105"/>
                <a:gd name="T9" fmla="*/ 35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77"/>
                <a:gd name="T17" fmla="*/ 105 w 105"/>
                <a:gd name="T18" fmla="*/ 277 h 2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77">
                  <a:moveTo>
                    <a:pt x="104" y="35"/>
                  </a:moveTo>
                  <a:lnTo>
                    <a:pt x="104" y="242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104" y="35"/>
                  </a:lnTo>
                </a:path>
              </a:pathLst>
            </a:custGeom>
            <a:solidFill>
              <a:schemeClr val="bg1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84" name="Line 67"/>
            <p:cNvSpPr>
              <a:spLocks noChangeShapeType="1"/>
            </p:cNvSpPr>
            <p:nvPr/>
          </p:nvSpPr>
          <p:spPr bwMode="auto">
            <a:xfrm flipH="1">
              <a:off x="4409" y="2104"/>
              <a:ext cx="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85" name="Line 68"/>
            <p:cNvSpPr>
              <a:spLocks noChangeShapeType="1"/>
            </p:cNvSpPr>
            <p:nvPr/>
          </p:nvSpPr>
          <p:spPr bwMode="auto">
            <a:xfrm flipH="1">
              <a:off x="4409" y="1966"/>
              <a:ext cx="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86" name="Rectangle 69"/>
            <p:cNvSpPr>
              <a:spLocks noChangeArrowheads="1"/>
            </p:cNvSpPr>
            <p:nvPr/>
          </p:nvSpPr>
          <p:spPr bwMode="auto">
            <a:xfrm>
              <a:off x="4448" y="2016"/>
              <a:ext cx="13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700" b="1" u="none">
                  <a:latin typeface="Lato" panose="020F0502020204030203" pitchFamily="34" charset="0"/>
                </a:rPr>
                <a:t>M</a:t>
              </a:r>
            </a:p>
          </p:txBody>
        </p:sp>
        <p:sp>
          <p:nvSpPr>
            <p:cNvPr id="77887" name="Rectangle 70"/>
            <p:cNvSpPr>
              <a:spLocks noChangeArrowheads="1"/>
            </p:cNvSpPr>
            <p:nvPr/>
          </p:nvSpPr>
          <p:spPr bwMode="auto">
            <a:xfrm>
              <a:off x="4412" y="1935"/>
              <a:ext cx="11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700" b="1" u="none">
                  <a:latin typeface="Lato" panose="020F0502020204030203" pitchFamily="34" charset="0"/>
                </a:rPr>
                <a:t>0</a:t>
              </a:r>
            </a:p>
          </p:txBody>
        </p:sp>
        <p:sp>
          <p:nvSpPr>
            <p:cNvPr id="77888" name="Rectangle 71"/>
            <p:cNvSpPr>
              <a:spLocks noChangeArrowheads="1"/>
            </p:cNvSpPr>
            <p:nvPr/>
          </p:nvSpPr>
          <p:spPr bwMode="auto">
            <a:xfrm>
              <a:off x="4412" y="2056"/>
              <a:ext cx="11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700" b="1" u="none">
                  <a:latin typeface="Lato" panose="020F0502020204030203" pitchFamily="34" charset="0"/>
                </a:rPr>
                <a:t>2</a:t>
              </a:r>
            </a:p>
          </p:txBody>
        </p:sp>
        <p:sp>
          <p:nvSpPr>
            <p:cNvPr id="77889" name="Rectangle 72"/>
            <p:cNvSpPr>
              <a:spLocks noChangeArrowheads="1"/>
            </p:cNvSpPr>
            <p:nvPr/>
          </p:nvSpPr>
          <p:spPr bwMode="auto">
            <a:xfrm>
              <a:off x="3829" y="1719"/>
              <a:ext cx="339" cy="529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>
                <a:latin typeface="Lato" panose="020F0502020204030203" pitchFamily="34" charset="0"/>
              </a:endParaRPr>
            </a:p>
          </p:txBody>
        </p:sp>
        <p:sp>
          <p:nvSpPr>
            <p:cNvPr id="77890" name="Line 73"/>
            <p:cNvSpPr>
              <a:spLocks noChangeShapeType="1"/>
            </p:cNvSpPr>
            <p:nvPr/>
          </p:nvSpPr>
          <p:spPr bwMode="auto">
            <a:xfrm>
              <a:off x="3783" y="2174"/>
              <a:ext cx="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91" name="Line 74"/>
            <p:cNvSpPr>
              <a:spLocks noChangeShapeType="1"/>
            </p:cNvSpPr>
            <p:nvPr/>
          </p:nvSpPr>
          <p:spPr bwMode="auto">
            <a:xfrm>
              <a:off x="3783" y="1896"/>
              <a:ext cx="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92" name="Rectangle 75"/>
            <p:cNvSpPr>
              <a:spLocks noChangeArrowheads="1"/>
            </p:cNvSpPr>
            <p:nvPr/>
          </p:nvSpPr>
          <p:spPr bwMode="auto">
            <a:xfrm>
              <a:off x="3810" y="1838"/>
              <a:ext cx="20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600" b="1" u="none">
                  <a:latin typeface="Lato" panose="020F0502020204030203" pitchFamily="34" charset="0"/>
                </a:rPr>
                <a:t>raddr</a:t>
              </a:r>
            </a:p>
          </p:txBody>
        </p:sp>
        <p:sp>
          <p:nvSpPr>
            <p:cNvPr id="77893" name="Rectangle 76"/>
            <p:cNvSpPr>
              <a:spLocks noChangeArrowheads="1"/>
            </p:cNvSpPr>
            <p:nvPr/>
          </p:nvSpPr>
          <p:spPr bwMode="auto">
            <a:xfrm>
              <a:off x="3805" y="1763"/>
              <a:ext cx="223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600" b="1" u="none">
                  <a:latin typeface="Lato" panose="020F0502020204030203" pitchFamily="34" charset="0"/>
                </a:rPr>
                <a:t>waddr</a:t>
              </a:r>
            </a:p>
          </p:txBody>
        </p:sp>
        <p:sp>
          <p:nvSpPr>
            <p:cNvPr id="77894" name="Rectangle 77"/>
            <p:cNvSpPr>
              <a:spLocks noChangeArrowheads="1"/>
            </p:cNvSpPr>
            <p:nvPr/>
          </p:nvSpPr>
          <p:spPr bwMode="auto">
            <a:xfrm>
              <a:off x="3800" y="2119"/>
              <a:ext cx="21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600" b="1" u="none">
                  <a:latin typeface="Lato" panose="020F0502020204030203" pitchFamily="34" charset="0"/>
                </a:rPr>
                <a:t>wdata</a:t>
              </a:r>
            </a:p>
          </p:txBody>
        </p:sp>
        <p:sp>
          <p:nvSpPr>
            <p:cNvPr id="77895" name="Rectangle 78"/>
            <p:cNvSpPr>
              <a:spLocks noChangeArrowheads="1"/>
            </p:cNvSpPr>
            <p:nvPr/>
          </p:nvSpPr>
          <p:spPr bwMode="auto">
            <a:xfrm>
              <a:off x="3995" y="1918"/>
              <a:ext cx="199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600" b="1" u="none">
                  <a:latin typeface="Lato" panose="020F0502020204030203" pitchFamily="34" charset="0"/>
                </a:rPr>
                <a:t>rdata</a:t>
              </a:r>
            </a:p>
          </p:txBody>
        </p:sp>
        <p:sp>
          <p:nvSpPr>
            <p:cNvPr id="77896" name="Line 79"/>
            <p:cNvSpPr>
              <a:spLocks noChangeShapeType="1"/>
            </p:cNvSpPr>
            <p:nvPr/>
          </p:nvSpPr>
          <p:spPr bwMode="auto">
            <a:xfrm>
              <a:off x="4186" y="1966"/>
              <a:ext cx="4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897" name="Rectangle 80"/>
            <p:cNvSpPr>
              <a:spLocks noChangeArrowheads="1"/>
            </p:cNvSpPr>
            <p:nvPr/>
          </p:nvSpPr>
          <p:spPr bwMode="auto">
            <a:xfrm>
              <a:off x="3891" y="2172"/>
              <a:ext cx="12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600" b="1" u="none">
                  <a:latin typeface="Lato" panose="020F0502020204030203" pitchFamily="34" charset="0"/>
                </a:rPr>
                <a:t>re</a:t>
              </a:r>
            </a:p>
          </p:txBody>
        </p:sp>
        <p:sp>
          <p:nvSpPr>
            <p:cNvPr id="77898" name="Rectangle 81"/>
            <p:cNvSpPr>
              <a:spLocks noChangeArrowheads="1"/>
            </p:cNvSpPr>
            <p:nvPr/>
          </p:nvSpPr>
          <p:spPr bwMode="auto">
            <a:xfrm>
              <a:off x="3817" y="1956"/>
              <a:ext cx="299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700" b="1" u="none">
                  <a:latin typeface="Lato" panose="020F0502020204030203" pitchFamily="34" charset="0"/>
                </a:rPr>
                <a:t>Data </a:t>
              </a:r>
            </a:p>
            <a:p>
              <a:pPr defTabSz="474663" eaLnBrk="0" hangingPunct="0"/>
              <a:r>
                <a:rPr lang="en-US" sz="700" b="1" u="none">
                  <a:latin typeface="Lato" panose="020F0502020204030203" pitchFamily="34" charset="0"/>
                </a:rPr>
                <a:t>Memory</a:t>
              </a:r>
            </a:p>
          </p:txBody>
        </p:sp>
        <p:sp>
          <p:nvSpPr>
            <p:cNvPr id="77899" name="Freeform 82"/>
            <p:cNvSpPr>
              <a:spLocks/>
            </p:cNvSpPr>
            <p:nvPr/>
          </p:nvSpPr>
          <p:spPr bwMode="auto">
            <a:xfrm>
              <a:off x="3258" y="1689"/>
              <a:ext cx="174" cy="278"/>
            </a:xfrm>
            <a:custGeom>
              <a:avLst/>
              <a:gdLst>
                <a:gd name="T0" fmla="*/ 0 w 174"/>
                <a:gd name="T1" fmla="*/ 0 h 278"/>
                <a:gd name="T2" fmla="*/ 0 w 174"/>
                <a:gd name="T3" fmla="*/ 115 h 278"/>
                <a:gd name="T4" fmla="*/ 35 w 174"/>
                <a:gd name="T5" fmla="*/ 139 h 278"/>
                <a:gd name="T6" fmla="*/ 0 w 174"/>
                <a:gd name="T7" fmla="*/ 162 h 278"/>
                <a:gd name="T8" fmla="*/ 0 w 174"/>
                <a:gd name="T9" fmla="*/ 277 h 278"/>
                <a:gd name="T10" fmla="*/ 173 w 174"/>
                <a:gd name="T11" fmla="*/ 208 h 278"/>
                <a:gd name="T12" fmla="*/ 173 w 174"/>
                <a:gd name="T13" fmla="*/ 69 h 278"/>
                <a:gd name="T14" fmla="*/ 0 w 174"/>
                <a:gd name="T15" fmla="*/ 0 h 2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4"/>
                <a:gd name="T25" fmla="*/ 0 h 278"/>
                <a:gd name="T26" fmla="*/ 174 w 174"/>
                <a:gd name="T27" fmla="*/ 278 h 2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4" h="278">
                  <a:moveTo>
                    <a:pt x="0" y="0"/>
                  </a:moveTo>
                  <a:lnTo>
                    <a:pt x="0" y="115"/>
                  </a:lnTo>
                  <a:lnTo>
                    <a:pt x="35" y="139"/>
                  </a:lnTo>
                  <a:lnTo>
                    <a:pt x="0" y="162"/>
                  </a:lnTo>
                  <a:lnTo>
                    <a:pt x="0" y="277"/>
                  </a:lnTo>
                  <a:lnTo>
                    <a:pt x="173" y="208"/>
                  </a:lnTo>
                  <a:lnTo>
                    <a:pt x="173" y="69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900" name="Rectangle 83"/>
            <p:cNvSpPr>
              <a:spLocks noChangeArrowheads="1"/>
            </p:cNvSpPr>
            <p:nvPr/>
          </p:nvSpPr>
          <p:spPr bwMode="auto">
            <a:xfrm>
              <a:off x="3263" y="1780"/>
              <a:ext cx="194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700" b="1" u="none">
                  <a:latin typeface="Lato" panose="020F0502020204030203" pitchFamily="34" charset="0"/>
                </a:rPr>
                <a:t>ALU</a:t>
              </a:r>
            </a:p>
          </p:txBody>
        </p:sp>
        <p:sp>
          <p:nvSpPr>
            <p:cNvPr id="77901" name="Line 84"/>
            <p:cNvSpPr>
              <a:spLocks noChangeShapeType="1"/>
            </p:cNvSpPr>
            <p:nvPr/>
          </p:nvSpPr>
          <p:spPr bwMode="auto">
            <a:xfrm>
              <a:off x="3224" y="1724"/>
              <a:ext cx="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902" name="Freeform 85"/>
            <p:cNvSpPr>
              <a:spLocks/>
            </p:cNvSpPr>
            <p:nvPr/>
          </p:nvSpPr>
          <p:spPr bwMode="auto">
            <a:xfrm>
              <a:off x="2883" y="1816"/>
              <a:ext cx="104" cy="208"/>
            </a:xfrm>
            <a:custGeom>
              <a:avLst/>
              <a:gdLst>
                <a:gd name="T0" fmla="*/ 103 w 104"/>
                <a:gd name="T1" fmla="*/ 35 h 208"/>
                <a:gd name="T2" fmla="*/ 103 w 104"/>
                <a:gd name="T3" fmla="*/ 173 h 208"/>
                <a:gd name="T4" fmla="*/ 0 w 104"/>
                <a:gd name="T5" fmla="*/ 207 h 208"/>
                <a:gd name="T6" fmla="*/ 0 w 104"/>
                <a:gd name="T7" fmla="*/ 0 h 208"/>
                <a:gd name="T8" fmla="*/ 103 w 104"/>
                <a:gd name="T9" fmla="*/ 35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208"/>
                <a:gd name="T17" fmla="*/ 104 w 104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208">
                  <a:moveTo>
                    <a:pt x="103" y="35"/>
                  </a:moveTo>
                  <a:lnTo>
                    <a:pt x="103" y="173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03" y="35"/>
                  </a:lnTo>
                </a:path>
              </a:pathLst>
            </a:custGeom>
            <a:solidFill>
              <a:schemeClr val="bg1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903" name="Line 86"/>
            <p:cNvSpPr>
              <a:spLocks noChangeShapeType="1"/>
            </p:cNvSpPr>
            <p:nvPr/>
          </p:nvSpPr>
          <p:spPr bwMode="auto">
            <a:xfrm>
              <a:off x="1916" y="1793"/>
              <a:ext cx="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904" name="Rectangle 87"/>
            <p:cNvSpPr>
              <a:spLocks noChangeArrowheads="1"/>
            </p:cNvSpPr>
            <p:nvPr/>
          </p:nvSpPr>
          <p:spPr bwMode="auto">
            <a:xfrm>
              <a:off x="4012" y="1699"/>
              <a:ext cx="174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600" b="1" u="none">
                  <a:latin typeface="Lato" panose="020F0502020204030203" pitchFamily="34" charset="0"/>
                </a:rPr>
                <a:t>algn</a:t>
              </a:r>
            </a:p>
          </p:txBody>
        </p:sp>
        <p:sp>
          <p:nvSpPr>
            <p:cNvPr id="77905" name="Line 88"/>
            <p:cNvSpPr>
              <a:spLocks noChangeShapeType="1"/>
            </p:cNvSpPr>
            <p:nvPr/>
          </p:nvSpPr>
          <p:spPr bwMode="auto">
            <a:xfrm flipH="1">
              <a:off x="4409" y="2174"/>
              <a:ext cx="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906" name="Line 89"/>
            <p:cNvSpPr>
              <a:spLocks noChangeShapeType="1"/>
            </p:cNvSpPr>
            <p:nvPr/>
          </p:nvSpPr>
          <p:spPr bwMode="auto">
            <a:xfrm flipH="1">
              <a:off x="4409" y="2035"/>
              <a:ext cx="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907" name="Rectangle 90"/>
            <p:cNvSpPr>
              <a:spLocks noChangeArrowheads="1"/>
            </p:cNvSpPr>
            <p:nvPr/>
          </p:nvSpPr>
          <p:spPr bwMode="auto">
            <a:xfrm>
              <a:off x="4412" y="1993"/>
              <a:ext cx="11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700" b="1" u="none">
                  <a:latin typeface="Lato" panose="020F0502020204030203" pitchFamily="34" charset="0"/>
                </a:rPr>
                <a:t>1</a:t>
              </a:r>
            </a:p>
          </p:txBody>
        </p:sp>
        <p:sp>
          <p:nvSpPr>
            <p:cNvPr id="77908" name="Rectangle 91"/>
            <p:cNvSpPr>
              <a:spLocks noChangeArrowheads="1"/>
            </p:cNvSpPr>
            <p:nvPr/>
          </p:nvSpPr>
          <p:spPr bwMode="auto">
            <a:xfrm>
              <a:off x="4412" y="2120"/>
              <a:ext cx="11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700" b="1" u="none">
                  <a:latin typeface="Lato" panose="020F0502020204030203" pitchFamily="34" charset="0"/>
                </a:rPr>
                <a:t>3</a:t>
              </a:r>
            </a:p>
          </p:txBody>
        </p:sp>
        <p:sp>
          <p:nvSpPr>
            <p:cNvPr id="77909" name="Rectangle 92"/>
            <p:cNvSpPr>
              <a:spLocks noChangeArrowheads="1"/>
            </p:cNvSpPr>
            <p:nvPr/>
          </p:nvSpPr>
          <p:spPr bwMode="auto">
            <a:xfrm>
              <a:off x="3891" y="1694"/>
              <a:ext cx="147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600" b="1" u="none">
                  <a:latin typeface="Lato" panose="020F0502020204030203" pitchFamily="34" charset="0"/>
                </a:rPr>
                <a:t>we</a:t>
              </a:r>
            </a:p>
          </p:txBody>
        </p:sp>
        <p:sp>
          <p:nvSpPr>
            <p:cNvPr id="77910" name="Line 93"/>
            <p:cNvSpPr>
              <a:spLocks noChangeShapeType="1"/>
            </p:cNvSpPr>
            <p:nvPr/>
          </p:nvSpPr>
          <p:spPr bwMode="auto">
            <a:xfrm>
              <a:off x="2740" y="2174"/>
              <a:ext cx="10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911" name="Line 94"/>
            <p:cNvSpPr>
              <a:spLocks noChangeShapeType="1"/>
            </p:cNvSpPr>
            <p:nvPr/>
          </p:nvSpPr>
          <p:spPr bwMode="auto">
            <a:xfrm>
              <a:off x="2740" y="1862"/>
              <a:ext cx="0" cy="3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912" name="Rectangle 95"/>
            <p:cNvSpPr>
              <a:spLocks noChangeArrowheads="1"/>
            </p:cNvSpPr>
            <p:nvPr/>
          </p:nvSpPr>
          <p:spPr bwMode="auto">
            <a:xfrm>
              <a:off x="957" y="1594"/>
              <a:ext cx="87" cy="26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>
                <a:latin typeface="Lato" panose="020F0502020204030203" pitchFamily="34" charset="0"/>
              </a:endParaRPr>
            </a:p>
          </p:txBody>
        </p:sp>
        <p:sp>
          <p:nvSpPr>
            <p:cNvPr id="77913" name="Line 96"/>
            <p:cNvSpPr>
              <a:spLocks noChangeShapeType="1"/>
            </p:cNvSpPr>
            <p:nvPr/>
          </p:nvSpPr>
          <p:spPr bwMode="auto">
            <a:xfrm>
              <a:off x="1052" y="1724"/>
              <a:ext cx="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914" name="Rectangle 97"/>
            <p:cNvSpPr>
              <a:spLocks noChangeArrowheads="1"/>
            </p:cNvSpPr>
            <p:nvPr/>
          </p:nvSpPr>
          <p:spPr bwMode="auto">
            <a:xfrm>
              <a:off x="918" y="1681"/>
              <a:ext cx="15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700" b="1" u="none">
                  <a:latin typeface="Lato" panose="020F0502020204030203" pitchFamily="34" charset="0"/>
                </a:rPr>
                <a:t>PC</a:t>
              </a:r>
            </a:p>
          </p:txBody>
        </p:sp>
        <p:sp>
          <p:nvSpPr>
            <p:cNvPr id="77915" name="Line 98"/>
            <p:cNvSpPr>
              <a:spLocks noChangeShapeType="1"/>
            </p:cNvSpPr>
            <p:nvPr/>
          </p:nvSpPr>
          <p:spPr bwMode="auto">
            <a:xfrm>
              <a:off x="914" y="1724"/>
              <a:ext cx="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916" name="Freeform 99"/>
            <p:cNvSpPr>
              <a:spLocks/>
            </p:cNvSpPr>
            <p:nvPr/>
          </p:nvSpPr>
          <p:spPr bwMode="auto">
            <a:xfrm>
              <a:off x="983" y="1822"/>
              <a:ext cx="35" cy="36"/>
            </a:xfrm>
            <a:custGeom>
              <a:avLst/>
              <a:gdLst>
                <a:gd name="T0" fmla="*/ 0 w 35"/>
                <a:gd name="T1" fmla="*/ 35 h 36"/>
                <a:gd name="T2" fmla="*/ 17 w 35"/>
                <a:gd name="T3" fmla="*/ 0 h 36"/>
                <a:gd name="T4" fmla="*/ 34 w 35"/>
                <a:gd name="T5" fmla="*/ 35 h 36"/>
                <a:gd name="T6" fmla="*/ 0 60000 65536"/>
                <a:gd name="T7" fmla="*/ 0 60000 65536"/>
                <a:gd name="T8" fmla="*/ 0 60000 65536"/>
                <a:gd name="T9" fmla="*/ 0 w 35"/>
                <a:gd name="T10" fmla="*/ 0 h 36"/>
                <a:gd name="T11" fmla="*/ 35 w 35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6">
                  <a:moveTo>
                    <a:pt x="0" y="35"/>
                  </a:moveTo>
                  <a:lnTo>
                    <a:pt x="17" y="0"/>
                  </a:lnTo>
                  <a:lnTo>
                    <a:pt x="34" y="3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917" name="Oval 100"/>
            <p:cNvSpPr>
              <a:spLocks noChangeArrowheads="1"/>
            </p:cNvSpPr>
            <p:nvPr/>
          </p:nvSpPr>
          <p:spPr bwMode="auto">
            <a:xfrm>
              <a:off x="3631" y="1883"/>
              <a:ext cx="21" cy="2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>
                <a:latin typeface="Lato" panose="020F0502020204030203" pitchFamily="34" charset="0"/>
              </a:endParaRPr>
            </a:p>
          </p:txBody>
        </p:sp>
        <p:grpSp>
          <p:nvGrpSpPr>
            <p:cNvPr id="77918" name="Group 101"/>
            <p:cNvGrpSpPr>
              <a:grpSpLocks/>
            </p:cNvGrpSpPr>
            <p:nvPr/>
          </p:nvGrpSpPr>
          <p:grpSpPr bwMode="auto">
            <a:xfrm>
              <a:off x="3841" y="1707"/>
              <a:ext cx="39" cy="45"/>
              <a:chOff x="3841" y="1707"/>
              <a:chExt cx="39" cy="45"/>
            </a:xfrm>
          </p:grpSpPr>
          <p:sp>
            <p:nvSpPr>
              <p:cNvPr id="77956" name="Line 102"/>
              <p:cNvSpPr>
                <a:spLocks noChangeShapeType="1"/>
              </p:cNvSpPr>
              <p:nvPr/>
            </p:nvSpPr>
            <p:spPr bwMode="auto">
              <a:xfrm>
                <a:off x="3841" y="1718"/>
                <a:ext cx="22" cy="3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7957" name="Line 103"/>
              <p:cNvSpPr>
                <a:spLocks noChangeShapeType="1"/>
              </p:cNvSpPr>
              <p:nvPr/>
            </p:nvSpPr>
            <p:spPr bwMode="auto">
              <a:xfrm flipV="1">
                <a:off x="3863" y="1707"/>
                <a:ext cx="17" cy="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77919" name="Group 104"/>
            <p:cNvGrpSpPr>
              <a:grpSpLocks/>
            </p:cNvGrpSpPr>
            <p:nvPr/>
          </p:nvGrpSpPr>
          <p:grpSpPr bwMode="auto">
            <a:xfrm>
              <a:off x="2279" y="1483"/>
              <a:ext cx="40" cy="45"/>
              <a:chOff x="2279" y="1483"/>
              <a:chExt cx="40" cy="45"/>
            </a:xfrm>
          </p:grpSpPr>
          <p:sp>
            <p:nvSpPr>
              <p:cNvPr id="77954" name="Line 105"/>
              <p:cNvSpPr>
                <a:spLocks noChangeShapeType="1"/>
              </p:cNvSpPr>
              <p:nvPr/>
            </p:nvSpPr>
            <p:spPr bwMode="auto">
              <a:xfrm>
                <a:off x="2279" y="1494"/>
                <a:ext cx="23" cy="3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7955" name="Line 106"/>
              <p:cNvSpPr>
                <a:spLocks noChangeShapeType="1"/>
              </p:cNvSpPr>
              <p:nvPr/>
            </p:nvSpPr>
            <p:spPr bwMode="auto">
              <a:xfrm flipV="1">
                <a:off x="2302" y="1483"/>
                <a:ext cx="17" cy="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77920" name="Line 107"/>
            <p:cNvSpPr>
              <a:spLocks noChangeShapeType="1"/>
            </p:cNvSpPr>
            <p:nvPr/>
          </p:nvSpPr>
          <p:spPr bwMode="auto">
            <a:xfrm>
              <a:off x="1403" y="1402"/>
              <a:ext cx="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921" name="Line 108"/>
            <p:cNvSpPr>
              <a:spLocks noChangeShapeType="1"/>
            </p:cNvSpPr>
            <p:nvPr/>
          </p:nvSpPr>
          <p:spPr bwMode="auto">
            <a:xfrm>
              <a:off x="2533" y="1857"/>
              <a:ext cx="3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grpSp>
          <p:nvGrpSpPr>
            <p:cNvPr id="77922" name="Group 109"/>
            <p:cNvGrpSpPr>
              <a:grpSpLocks/>
            </p:cNvGrpSpPr>
            <p:nvPr/>
          </p:nvGrpSpPr>
          <p:grpSpPr bwMode="auto">
            <a:xfrm>
              <a:off x="3022" y="1582"/>
              <a:ext cx="134" cy="218"/>
              <a:chOff x="3022" y="1582"/>
              <a:chExt cx="134" cy="218"/>
            </a:xfrm>
          </p:grpSpPr>
          <p:sp>
            <p:nvSpPr>
              <p:cNvPr id="77951" name="Rectangle 110"/>
              <p:cNvSpPr>
                <a:spLocks noChangeArrowheads="1"/>
              </p:cNvSpPr>
              <p:nvPr/>
            </p:nvSpPr>
            <p:spPr bwMode="auto">
              <a:xfrm>
                <a:off x="3041" y="1582"/>
                <a:ext cx="74" cy="215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77952" name="Freeform 111"/>
              <p:cNvSpPr>
                <a:spLocks/>
              </p:cNvSpPr>
              <p:nvPr/>
            </p:nvSpPr>
            <p:spPr bwMode="auto">
              <a:xfrm>
                <a:off x="3063" y="1769"/>
                <a:ext cx="31" cy="31"/>
              </a:xfrm>
              <a:custGeom>
                <a:avLst/>
                <a:gdLst>
                  <a:gd name="T0" fmla="*/ 0 w 31"/>
                  <a:gd name="T1" fmla="*/ 30 h 31"/>
                  <a:gd name="T2" fmla="*/ 15 w 31"/>
                  <a:gd name="T3" fmla="*/ 0 h 31"/>
                  <a:gd name="T4" fmla="*/ 30 w 31"/>
                  <a:gd name="T5" fmla="*/ 30 h 31"/>
                  <a:gd name="T6" fmla="*/ 0 60000 65536"/>
                  <a:gd name="T7" fmla="*/ 0 60000 65536"/>
                  <a:gd name="T8" fmla="*/ 0 60000 65536"/>
                  <a:gd name="T9" fmla="*/ 0 w 31"/>
                  <a:gd name="T10" fmla="*/ 0 h 31"/>
                  <a:gd name="T11" fmla="*/ 31 w 31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" h="31">
                    <a:moveTo>
                      <a:pt x="0" y="30"/>
                    </a:moveTo>
                    <a:lnTo>
                      <a:pt x="15" y="0"/>
                    </a:lnTo>
                    <a:lnTo>
                      <a:pt x="30" y="3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7953" name="Rectangle 112"/>
              <p:cNvSpPr>
                <a:spLocks noChangeArrowheads="1"/>
              </p:cNvSpPr>
              <p:nvPr/>
            </p:nvSpPr>
            <p:spPr bwMode="auto">
              <a:xfrm>
                <a:off x="3022" y="1630"/>
                <a:ext cx="134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5088" tIns="33338" rIns="65088" bIns="33338">
                <a:spAutoFit/>
              </a:bodyPr>
              <a:lstStyle/>
              <a:p>
                <a:pPr defTabSz="474663" eaLnBrk="0" hangingPunct="0"/>
                <a:r>
                  <a:rPr lang="en-US" sz="900" b="1" u="none">
                    <a:latin typeface="Lato" panose="020F0502020204030203" pitchFamily="34" charset="0"/>
                  </a:rPr>
                  <a:t>A</a:t>
                </a:r>
              </a:p>
            </p:txBody>
          </p:sp>
        </p:grpSp>
        <p:grpSp>
          <p:nvGrpSpPr>
            <p:cNvPr id="77923" name="Group 113"/>
            <p:cNvGrpSpPr>
              <a:grpSpLocks/>
            </p:cNvGrpSpPr>
            <p:nvPr/>
          </p:nvGrpSpPr>
          <p:grpSpPr bwMode="auto">
            <a:xfrm>
              <a:off x="3010" y="1824"/>
              <a:ext cx="130" cy="218"/>
              <a:chOff x="3010" y="1824"/>
              <a:chExt cx="130" cy="218"/>
            </a:xfrm>
          </p:grpSpPr>
          <p:sp>
            <p:nvSpPr>
              <p:cNvPr id="77948" name="Rectangle 114"/>
              <p:cNvSpPr>
                <a:spLocks noChangeArrowheads="1"/>
              </p:cNvSpPr>
              <p:nvPr/>
            </p:nvSpPr>
            <p:spPr bwMode="auto">
              <a:xfrm>
                <a:off x="3041" y="1824"/>
                <a:ext cx="74" cy="215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77949" name="Freeform 115"/>
              <p:cNvSpPr>
                <a:spLocks/>
              </p:cNvSpPr>
              <p:nvPr/>
            </p:nvSpPr>
            <p:spPr bwMode="auto">
              <a:xfrm>
                <a:off x="3063" y="2011"/>
                <a:ext cx="31" cy="31"/>
              </a:xfrm>
              <a:custGeom>
                <a:avLst/>
                <a:gdLst>
                  <a:gd name="T0" fmla="*/ 0 w 31"/>
                  <a:gd name="T1" fmla="*/ 30 h 31"/>
                  <a:gd name="T2" fmla="*/ 15 w 31"/>
                  <a:gd name="T3" fmla="*/ 0 h 31"/>
                  <a:gd name="T4" fmla="*/ 30 w 31"/>
                  <a:gd name="T5" fmla="*/ 30 h 31"/>
                  <a:gd name="T6" fmla="*/ 0 60000 65536"/>
                  <a:gd name="T7" fmla="*/ 0 60000 65536"/>
                  <a:gd name="T8" fmla="*/ 0 60000 65536"/>
                  <a:gd name="T9" fmla="*/ 0 w 31"/>
                  <a:gd name="T10" fmla="*/ 0 h 31"/>
                  <a:gd name="T11" fmla="*/ 31 w 31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" h="31">
                    <a:moveTo>
                      <a:pt x="0" y="30"/>
                    </a:moveTo>
                    <a:lnTo>
                      <a:pt x="15" y="0"/>
                    </a:lnTo>
                    <a:lnTo>
                      <a:pt x="30" y="3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7950" name="Rectangle 116"/>
              <p:cNvSpPr>
                <a:spLocks noChangeArrowheads="1"/>
              </p:cNvSpPr>
              <p:nvPr/>
            </p:nvSpPr>
            <p:spPr bwMode="auto">
              <a:xfrm>
                <a:off x="3010" y="1878"/>
                <a:ext cx="130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5088" tIns="33338" rIns="65088" bIns="33338">
                <a:spAutoFit/>
              </a:bodyPr>
              <a:lstStyle/>
              <a:p>
                <a:pPr defTabSz="474663" eaLnBrk="0" hangingPunct="0"/>
                <a:r>
                  <a:rPr lang="en-US" sz="900" b="1" u="none">
                    <a:latin typeface="Lato" panose="020F0502020204030203" pitchFamily="34" charset="0"/>
                  </a:rPr>
                  <a:t>B</a:t>
                </a:r>
              </a:p>
            </p:txBody>
          </p:sp>
        </p:grpSp>
        <p:grpSp>
          <p:nvGrpSpPr>
            <p:cNvPr id="77924" name="Group 117"/>
            <p:cNvGrpSpPr>
              <a:grpSpLocks/>
            </p:cNvGrpSpPr>
            <p:nvPr/>
          </p:nvGrpSpPr>
          <p:grpSpPr bwMode="auto">
            <a:xfrm>
              <a:off x="3041" y="2066"/>
              <a:ext cx="74" cy="218"/>
              <a:chOff x="3041" y="2066"/>
              <a:chExt cx="74" cy="218"/>
            </a:xfrm>
          </p:grpSpPr>
          <p:sp>
            <p:nvSpPr>
              <p:cNvPr id="77946" name="Rectangle 118"/>
              <p:cNvSpPr>
                <a:spLocks noChangeArrowheads="1"/>
              </p:cNvSpPr>
              <p:nvPr/>
            </p:nvSpPr>
            <p:spPr bwMode="auto">
              <a:xfrm>
                <a:off x="3041" y="2066"/>
                <a:ext cx="74" cy="215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77947" name="Freeform 119"/>
              <p:cNvSpPr>
                <a:spLocks/>
              </p:cNvSpPr>
              <p:nvPr/>
            </p:nvSpPr>
            <p:spPr bwMode="auto">
              <a:xfrm>
                <a:off x="3063" y="2253"/>
                <a:ext cx="31" cy="31"/>
              </a:xfrm>
              <a:custGeom>
                <a:avLst/>
                <a:gdLst>
                  <a:gd name="T0" fmla="*/ 0 w 31"/>
                  <a:gd name="T1" fmla="*/ 30 h 31"/>
                  <a:gd name="T2" fmla="*/ 15 w 31"/>
                  <a:gd name="T3" fmla="*/ 0 h 31"/>
                  <a:gd name="T4" fmla="*/ 30 w 31"/>
                  <a:gd name="T5" fmla="*/ 30 h 31"/>
                  <a:gd name="T6" fmla="*/ 0 60000 65536"/>
                  <a:gd name="T7" fmla="*/ 0 60000 65536"/>
                  <a:gd name="T8" fmla="*/ 0 60000 65536"/>
                  <a:gd name="T9" fmla="*/ 0 w 31"/>
                  <a:gd name="T10" fmla="*/ 0 h 31"/>
                  <a:gd name="T11" fmla="*/ 31 w 31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" h="31">
                    <a:moveTo>
                      <a:pt x="0" y="30"/>
                    </a:moveTo>
                    <a:lnTo>
                      <a:pt x="15" y="0"/>
                    </a:lnTo>
                    <a:lnTo>
                      <a:pt x="30" y="3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77925" name="Rectangle 120"/>
            <p:cNvSpPr>
              <a:spLocks noChangeArrowheads="1"/>
            </p:cNvSpPr>
            <p:nvPr/>
          </p:nvSpPr>
          <p:spPr bwMode="auto">
            <a:xfrm>
              <a:off x="3490" y="1703"/>
              <a:ext cx="74" cy="21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>
                <a:latin typeface="Lato" panose="020F0502020204030203" pitchFamily="34" charset="0"/>
              </a:endParaRPr>
            </a:p>
          </p:txBody>
        </p:sp>
        <p:sp>
          <p:nvSpPr>
            <p:cNvPr id="77926" name="Freeform 121"/>
            <p:cNvSpPr>
              <a:spLocks/>
            </p:cNvSpPr>
            <p:nvPr/>
          </p:nvSpPr>
          <p:spPr bwMode="auto">
            <a:xfrm>
              <a:off x="3512" y="1889"/>
              <a:ext cx="31" cy="33"/>
            </a:xfrm>
            <a:custGeom>
              <a:avLst/>
              <a:gdLst>
                <a:gd name="T0" fmla="*/ 0 w 31"/>
                <a:gd name="T1" fmla="*/ 32 h 33"/>
                <a:gd name="T2" fmla="*/ 15 w 31"/>
                <a:gd name="T3" fmla="*/ 0 h 33"/>
                <a:gd name="T4" fmla="*/ 30 w 31"/>
                <a:gd name="T5" fmla="*/ 32 h 33"/>
                <a:gd name="T6" fmla="*/ 0 60000 65536"/>
                <a:gd name="T7" fmla="*/ 0 60000 65536"/>
                <a:gd name="T8" fmla="*/ 0 60000 65536"/>
                <a:gd name="T9" fmla="*/ 0 w 31"/>
                <a:gd name="T10" fmla="*/ 0 h 33"/>
                <a:gd name="T11" fmla="*/ 31 w 31"/>
                <a:gd name="T12" fmla="*/ 33 h 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33">
                  <a:moveTo>
                    <a:pt x="0" y="32"/>
                  </a:moveTo>
                  <a:lnTo>
                    <a:pt x="15" y="0"/>
                  </a:lnTo>
                  <a:lnTo>
                    <a:pt x="30" y="3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7927" name="Rectangle 122"/>
            <p:cNvSpPr>
              <a:spLocks noChangeArrowheads="1"/>
            </p:cNvSpPr>
            <p:nvPr/>
          </p:nvSpPr>
          <p:spPr bwMode="auto">
            <a:xfrm>
              <a:off x="3471" y="1751"/>
              <a:ext cx="13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900" b="1" u="none">
                  <a:latin typeface="Lato" panose="020F0502020204030203" pitchFamily="34" charset="0"/>
                </a:rPr>
                <a:t>Y</a:t>
              </a:r>
            </a:p>
          </p:txBody>
        </p:sp>
        <p:grpSp>
          <p:nvGrpSpPr>
            <p:cNvPr id="77928" name="Group 123"/>
            <p:cNvGrpSpPr>
              <a:grpSpLocks/>
            </p:cNvGrpSpPr>
            <p:nvPr/>
          </p:nvGrpSpPr>
          <p:grpSpPr bwMode="auto">
            <a:xfrm>
              <a:off x="3485" y="2066"/>
              <a:ext cx="74" cy="218"/>
              <a:chOff x="3485" y="2066"/>
              <a:chExt cx="74" cy="218"/>
            </a:xfrm>
          </p:grpSpPr>
          <p:sp>
            <p:nvSpPr>
              <p:cNvPr id="77944" name="Rectangle 124"/>
              <p:cNvSpPr>
                <a:spLocks noChangeArrowheads="1"/>
              </p:cNvSpPr>
              <p:nvPr/>
            </p:nvSpPr>
            <p:spPr bwMode="auto">
              <a:xfrm>
                <a:off x="3485" y="2066"/>
                <a:ext cx="74" cy="215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77945" name="Freeform 125"/>
              <p:cNvSpPr>
                <a:spLocks/>
              </p:cNvSpPr>
              <p:nvPr/>
            </p:nvSpPr>
            <p:spPr bwMode="auto">
              <a:xfrm>
                <a:off x="3506" y="2253"/>
                <a:ext cx="31" cy="31"/>
              </a:xfrm>
              <a:custGeom>
                <a:avLst/>
                <a:gdLst>
                  <a:gd name="T0" fmla="*/ 0 w 31"/>
                  <a:gd name="T1" fmla="*/ 30 h 31"/>
                  <a:gd name="T2" fmla="*/ 15 w 31"/>
                  <a:gd name="T3" fmla="*/ 0 h 31"/>
                  <a:gd name="T4" fmla="*/ 30 w 31"/>
                  <a:gd name="T5" fmla="*/ 30 h 31"/>
                  <a:gd name="T6" fmla="*/ 0 60000 65536"/>
                  <a:gd name="T7" fmla="*/ 0 60000 65536"/>
                  <a:gd name="T8" fmla="*/ 0 60000 65536"/>
                  <a:gd name="T9" fmla="*/ 0 w 31"/>
                  <a:gd name="T10" fmla="*/ 0 h 31"/>
                  <a:gd name="T11" fmla="*/ 31 w 31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" h="31">
                    <a:moveTo>
                      <a:pt x="0" y="30"/>
                    </a:moveTo>
                    <a:lnTo>
                      <a:pt x="15" y="0"/>
                    </a:lnTo>
                    <a:lnTo>
                      <a:pt x="30" y="3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77929" name="Group 126"/>
            <p:cNvGrpSpPr>
              <a:grpSpLocks/>
            </p:cNvGrpSpPr>
            <p:nvPr/>
          </p:nvGrpSpPr>
          <p:grpSpPr bwMode="auto">
            <a:xfrm>
              <a:off x="4543" y="1968"/>
              <a:ext cx="135" cy="218"/>
              <a:chOff x="4543" y="1968"/>
              <a:chExt cx="135" cy="218"/>
            </a:xfrm>
          </p:grpSpPr>
          <p:sp>
            <p:nvSpPr>
              <p:cNvPr id="77940" name="Line 127"/>
              <p:cNvSpPr>
                <a:spLocks noChangeShapeType="1"/>
              </p:cNvSpPr>
              <p:nvPr/>
            </p:nvSpPr>
            <p:spPr bwMode="auto">
              <a:xfrm flipH="1">
                <a:off x="4543" y="2069"/>
                <a:ext cx="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7941" name="Rectangle 128"/>
              <p:cNvSpPr>
                <a:spLocks noChangeArrowheads="1"/>
              </p:cNvSpPr>
              <p:nvPr/>
            </p:nvSpPr>
            <p:spPr bwMode="auto">
              <a:xfrm>
                <a:off x="4579" y="1968"/>
                <a:ext cx="74" cy="215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77942" name="Freeform 129"/>
              <p:cNvSpPr>
                <a:spLocks/>
              </p:cNvSpPr>
              <p:nvPr/>
            </p:nvSpPr>
            <p:spPr bwMode="auto">
              <a:xfrm>
                <a:off x="4600" y="2155"/>
                <a:ext cx="32" cy="31"/>
              </a:xfrm>
              <a:custGeom>
                <a:avLst/>
                <a:gdLst>
                  <a:gd name="T0" fmla="*/ 0 w 32"/>
                  <a:gd name="T1" fmla="*/ 30 h 31"/>
                  <a:gd name="T2" fmla="*/ 16 w 32"/>
                  <a:gd name="T3" fmla="*/ 0 h 31"/>
                  <a:gd name="T4" fmla="*/ 31 w 32"/>
                  <a:gd name="T5" fmla="*/ 30 h 31"/>
                  <a:gd name="T6" fmla="*/ 0 60000 65536"/>
                  <a:gd name="T7" fmla="*/ 0 60000 65536"/>
                  <a:gd name="T8" fmla="*/ 0 60000 65536"/>
                  <a:gd name="T9" fmla="*/ 0 w 32"/>
                  <a:gd name="T10" fmla="*/ 0 h 31"/>
                  <a:gd name="T11" fmla="*/ 32 w 32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" h="31">
                    <a:moveTo>
                      <a:pt x="0" y="30"/>
                    </a:moveTo>
                    <a:lnTo>
                      <a:pt x="16" y="0"/>
                    </a:lnTo>
                    <a:lnTo>
                      <a:pt x="31" y="3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7943" name="Rectangle 130"/>
              <p:cNvSpPr>
                <a:spLocks noChangeArrowheads="1"/>
              </p:cNvSpPr>
              <p:nvPr/>
            </p:nvSpPr>
            <p:spPr bwMode="auto">
              <a:xfrm>
                <a:off x="4548" y="2010"/>
                <a:ext cx="130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5088" tIns="33338" rIns="65088" bIns="33338">
                <a:spAutoFit/>
              </a:bodyPr>
              <a:lstStyle/>
              <a:p>
                <a:pPr defTabSz="474663" eaLnBrk="0" hangingPunct="0"/>
                <a:r>
                  <a:rPr lang="en-US" sz="900" b="1" u="none">
                    <a:latin typeface="Lato" panose="020F0502020204030203" pitchFamily="34" charset="0"/>
                  </a:rPr>
                  <a:t>R</a:t>
                </a:r>
              </a:p>
            </p:txBody>
          </p:sp>
        </p:grpSp>
        <p:grpSp>
          <p:nvGrpSpPr>
            <p:cNvPr id="77930" name="Group 131"/>
            <p:cNvGrpSpPr>
              <a:grpSpLocks/>
            </p:cNvGrpSpPr>
            <p:nvPr/>
          </p:nvGrpSpPr>
          <p:grpSpPr bwMode="auto">
            <a:xfrm>
              <a:off x="1530" y="1692"/>
              <a:ext cx="153" cy="218"/>
              <a:chOff x="1530" y="1692"/>
              <a:chExt cx="153" cy="218"/>
            </a:xfrm>
          </p:grpSpPr>
          <p:sp>
            <p:nvSpPr>
              <p:cNvPr id="77937" name="Rectangle 132"/>
              <p:cNvSpPr>
                <a:spLocks noChangeArrowheads="1"/>
              </p:cNvSpPr>
              <p:nvPr/>
            </p:nvSpPr>
            <p:spPr bwMode="auto">
              <a:xfrm>
                <a:off x="1566" y="1692"/>
                <a:ext cx="74" cy="214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77938" name="Freeform 133"/>
              <p:cNvSpPr>
                <a:spLocks/>
              </p:cNvSpPr>
              <p:nvPr/>
            </p:nvSpPr>
            <p:spPr bwMode="auto">
              <a:xfrm>
                <a:off x="1588" y="1878"/>
                <a:ext cx="31" cy="32"/>
              </a:xfrm>
              <a:custGeom>
                <a:avLst/>
                <a:gdLst>
                  <a:gd name="T0" fmla="*/ 0 w 31"/>
                  <a:gd name="T1" fmla="*/ 31 h 32"/>
                  <a:gd name="T2" fmla="*/ 15 w 31"/>
                  <a:gd name="T3" fmla="*/ 0 h 32"/>
                  <a:gd name="T4" fmla="*/ 30 w 31"/>
                  <a:gd name="T5" fmla="*/ 31 h 32"/>
                  <a:gd name="T6" fmla="*/ 0 60000 65536"/>
                  <a:gd name="T7" fmla="*/ 0 60000 65536"/>
                  <a:gd name="T8" fmla="*/ 0 60000 65536"/>
                  <a:gd name="T9" fmla="*/ 0 w 31"/>
                  <a:gd name="T10" fmla="*/ 0 h 32"/>
                  <a:gd name="T11" fmla="*/ 31 w 31"/>
                  <a:gd name="T12" fmla="*/ 32 h 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" h="32">
                    <a:moveTo>
                      <a:pt x="0" y="31"/>
                    </a:moveTo>
                    <a:lnTo>
                      <a:pt x="15" y="0"/>
                    </a:lnTo>
                    <a:lnTo>
                      <a:pt x="30" y="31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7939" name="Rectangle 134"/>
              <p:cNvSpPr>
                <a:spLocks noChangeArrowheads="1"/>
              </p:cNvSpPr>
              <p:nvPr/>
            </p:nvSpPr>
            <p:spPr bwMode="auto">
              <a:xfrm>
                <a:off x="1530" y="1734"/>
                <a:ext cx="153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5088" tIns="33338" rIns="65088" bIns="33338">
                <a:spAutoFit/>
              </a:bodyPr>
              <a:lstStyle/>
              <a:p>
                <a:pPr defTabSz="474663" eaLnBrk="0" hangingPunct="0"/>
                <a:r>
                  <a:rPr lang="en-US" sz="900" b="1" u="none">
                    <a:latin typeface="Lato" panose="020F0502020204030203" pitchFamily="34" charset="0"/>
                  </a:rPr>
                  <a:t>IR</a:t>
                </a:r>
              </a:p>
            </p:txBody>
          </p:sp>
        </p:grpSp>
        <p:sp>
          <p:nvSpPr>
            <p:cNvPr id="77931" name="Rectangle 135"/>
            <p:cNvSpPr>
              <a:spLocks noChangeArrowheads="1"/>
            </p:cNvSpPr>
            <p:nvPr/>
          </p:nvSpPr>
          <p:spPr bwMode="auto">
            <a:xfrm>
              <a:off x="2975" y="2264"/>
              <a:ext cx="247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900" b="1" u="none">
                  <a:latin typeface="Lato" panose="020F0502020204030203" pitchFamily="34" charset="0"/>
                </a:rPr>
                <a:t>MD1</a:t>
              </a:r>
            </a:p>
          </p:txBody>
        </p:sp>
        <p:sp>
          <p:nvSpPr>
            <p:cNvPr id="77932" name="Rectangle 136"/>
            <p:cNvSpPr>
              <a:spLocks noChangeArrowheads="1"/>
            </p:cNvSpPr>
            <p:nvPr/>
          </p:nvSpPr>
          <p:spPr bwMode="auto">
            <a:xfrm>
              <a:off x="3419" y="2269"/>
              <a:ext cx="247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900" b="1" u="none">
                  <a:latin typeface="Lato" panose="020F0502020204030203" pitchFamily="34" charset="0"/>
                </a:rPr>
                <a:t>MD2</a:t>
              </a:r>
            </a:p>
          </p:txBody>
        </p:sp>
        <p:sp>
          <p:nvSpPr>
            <p:cNvPr id="77933" name="Rectangle 137"/>
            <p:cNvSpPr>
              <a:spLocks noChangeArrowheads="1"/>
            </p:cNvSpPr>
            <p:nvPr/>
          </p:nvSpPr>
          <p:spPr bwMode="auto">
            <a:xfrm>
              <a:off x="994" y="2492"/>
              <a:ext cx="4003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88" tIns="33338" rIns="65088" bIns="33338">
              <a:spAutoFit/>
            </a:bodyPr>
            <a:lstStyle/>
            <a:p>
              <a:pPr defTabSz="474663" eaLnBrk="0" hangingPunct="0"/>
              <a:r>
                <a:rPr lang="en-US" sz="1200" b="1" i="1" u="none" dirty="0">
                  <a:latin typeface="Lato" panose="020F0502020204030203" pitchFamily="34" charset="0"/>
                </a:rPr>
                <a:t>instruction	        decode &amp; register	      		  ALU	 	memory access           	   write</a:t>
              </a:r>
            </a:p>
            <a:p>
              <a:pPr defTabSz="474663" eaLnBrk="0" hangingPunct="0"/>
              <a:r>
                <a:rPr lang="en-US" sz="1200" b="1" i="1" u="none" dirty="0">
                  <a:latin typeface="Lato" panose="020F0502020204030203" pitchFamily="34" charset="0"/>
                </a:rPr>
                <a:t>fetch		        read						          		                 -back</a:t>
              </a:r>
            </a:p>
            <a:p>
              <a:pPr defTabSz="474663" eaLnBrk="0" hangingPunct="0"/>
              <a:r>
                <a:rPr lang="en-US" sz="1200" b="1" i="1" u="none" dirty="0">
                  <a:latin typeface="Lato" panose="020F0502020204030203" pitchFamily="34" charset="0"/>
                </a:rPr>
                <a:t>(IF)		        (ID)		                 	 (EX)	             (MA)		                (WB)</a:t>
              </a:r>
            </a:p>
          </p:txBody>
        </p:sp>
        <p:sp>
          <p:nvSpPr>
            <p:cNvPr id="77934" name="Rectangle 138"/>
            <p:cNvSpPr>
              <a:spLocks noChangeArrowheads="1"/>
            </p:cNvSpPr>
            <p:nvPr/>
          </p:nvSpPr>
          <p:spPr bwMode="auto">
            <a:xfrm>
              <a:off x="2091" y="962"/>
              <a:ext cx="849" cy="36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ctr" defTabSz="739775" eaLnBrk="0" hangingPunct="0"/>
              <a:r>
                <a:rPr lang="en-US" sz="1600" b="1" u="none" dirty="0">
                  <a:solidFill>
                    <a:schemeClr val="accent2"/>
                  </a:solidFill>
                  <a:latin typeface="Lato" panose="020F0502020204030203" pitchFamily="34" charset="0"/>
                </a:rPr>
                <a:t>the same.</a:t>
              </a:r>
            </a:p>
            <a:p>
              <a:pPr algn="ctr" defTabSz="739775" eaLnBrk="0" hangingPunct="0"/>
              <a:r>
                <a:rPr lang="en-US" sz="1600" b="1" u="none" dirty="0">
                  <a:solidFill>
                    <a:schemeClr val="accent2"/>
                  </a:solidFill>
                  <a:latin typeface="Lato" panose="020F0502020204030203" pitchFamily="34" charset="0"/>
                </a:rPr>
                <a:t>(mem at MA)</a:t>
              </a:r>
            </a:p>
          </p:txBody>
        </p:sp>
        <p:sp>
          <p:nvSpPr>
            <p:cNvPr id="77935" name="Line 139"/>
            <p:cNvSpPr>
              <a:spLocks noChangeShapeType="1"/>
            </p:cNvSpPr>
            <p:nvPr/>
          </p:nvSpPr>
          <p:spPr bwMode="auto">
            <a:xfrm flipH="1">
              <a:off x="1362" y="1218"/>
              <a:ext cx="684" cy="41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7936" name="Line 140"/>
            <p:cNvSpPr>
              <a:spLocks noChangeShapeType="1"/>
            </p:cNvSpPr>
            <p:nvPr/>
          </p:nvSpPr>
          <p:spPr bwMode="auto">
            <a:xfrm>
              <a:off x="3003" y="1218"/>
              <a:ext cx="922" cy="44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  <a:latin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26514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Resolving Structural Hazards</a:t>
            </a:r>
            <a:br>
              <a:rPr lang="en-US"/>
            </a:br>
            <a:r>
              <a:rPr lang="en-US"/>
              <a:t>Princeton-style Architecture </a:t>
            </a: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AEBE1410-A3CC-4D19-BA0E-B56F29990B4A}" type="slidenum">
              <a:rPr lang="en-US" altLang="en-US" smtClean="0">
                <a:latin typeface="Lato" panose="020F0502020204030203" pitchFamily="34" charset="0"/>
              </a:rPr>
              <a:pPr/>
              <a:t>11</a:t>
            </a:fld>
            <a:endParaRPr lang="en-US" altLang="en-US">
              <a:latin typeface="Lato" panose="020F0502020204030203" pitchFamily="34" charset="0"/>
            </a:endParaRPr>
          </a:p>
        </p:txBody>
      </p:sp>
      <p:sp>
        <p:nvSpPr>
          <p:cNvPr id="14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8938" y="23813"/>
            <a:ext cx="5181600" cy="417512"/>
          </a:xfr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© Derek Chiou &amp; Mattan Erez &amp; Dam Sunwoo</a:t>
            </a:r>
            <a:endParaRPr lang="en-US" altLang="en-US">
              <a:latin typeface="Lato" panose="020F0502020204030203" pitchFamily="34" charset="0"/>
            </a:endParaRPr>
          </a:p>
        </p:txBody>
      </p:sp>
      <p:grpSp>
        <p:nvGrpSpPr>
          <p:cNvPr id="79877" name="Group 3"/>
          <p:cNvGrpSpPr>
            <a:grpSpLocks/>
          </p:cNvGrpSpPr>
          <p:nvPr/>
        </p:nvGrpSpPr>
        <p:grpSpPr bwMode="auto">
          <a:xfrm>
            <a:off x="917575" y="1563688"/>
            <a:ext cx="7504113" cy="4978400"/>
            <a:chOff x="578" y="985"/>
            <a:chExt cx="4727" cy="3136"/>
          </a:xfrm>
        </p:grpSpPr>
        <p:grpSp>
          <p:nvGrpSpPr>
            <p:cNvPr id="79878" name="Group 4"/>
            <p:cNvGrpSpPr>
              <a:grpSpLocks/>
            </p:cNvGrpSpPr>
            <p:nvPr/>
          </p:nvGrpSpPr>
          <p:grpSpPr bwMode="auto">
            <a:xfrm>
              <a:off x="599" y="985"/>
              <a:ext cx="4706" cy="2067"/>
              <a:chOff x="599" y="985"/>
              <a:chExt cx="4706" cy="2067"/>
            </a:xfrm>
          </p:grpSpPr>
          <p:sp>
            <p:nvSpPr>
              <p:cNvPr id="79881" name="Rectangle 5"/>
              <p:cNvSpPr>
                <a:spLocks noChangeArrowheads="1"/>
              </p:cNvSpPr>
              <p:nvPr/>
            </p:nvSpPr>
            <p:spPr bwMode="auto">
              <a:xfrm>
                <a:off x="1739" y="2179"/>
                <a:ext cx="179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1000" b="1" u="none">
                    <a:latin typeface="Lato" panose="020F0502020204030203" pitchFamily="34" charset="0"/>
                  </a:rPr>
                  <a:t>IR</a:t>
                </a:r>
              </a:p>
            </p:txBody>
          </p:sp>
          <p:sp>
            <p:nvSpPr>
              <p:cNvPr id="79882" name="Line 6"/>
              <p:cNvSpPr>
                <a:spLocks noChangeShapeType="1"/>
              </p:cNvSpPr>
              <p:nvPr/>
            </p:nvSpPr>
            <p:spPr bwMode="auto">
              <a:xfrm>
                <a:off x="3230" y="2425"/>
                <a:ext cx="30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883" name="Line 7"/>
              <p:cNvSpPr>
                <a:spLocks noChangeShapeType="1"/>
              </p:cNvSpPr>
              <p:nvPr/>
            </p:nvSpPr>
            <p:spPr bwMode="auto">
              <a:xfrm>
                <a:off x="3689" y="2285"/>
                <a:ext cx="5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884" name="Line 8"/>
              <p:cNvSpPr>
                <a:spLocks noChangeShapeType="1"/>
              </p:cNvSpPr>
              <p:nvPr/>
            </p:nvSpPr>
            <p:spPr bwMode="auto">
              <a:xfrm>
                <a:off x="4016" y="2285"/>
                <a:ext cx="0" cy="1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885" name="Freeform 9"/>
              <p:cNvSpPr>
                <a:spLocks/>
              </p:cNvSpPr>
              <p:nvPr/>
            </p:nvSpPr>
            <p:spPr bwMode="auto">
              <a:xfrm>
                <a:off x="2005" y="2104"/>
                <a:ext cx="342" cy="1"/>
              </a:xfrm>
              <a:custGeom>
                <a:avLst/>
                <a:gdLst>
                  <a:gd name="T0" fmla="*/ 0 w 342"/>
                  <a:gd name="T1" fmla="*/ 0 h 1"/>
                  <a:gd name="T2" fmla="*/ 341 w 342"/>
                  <a:gd name="T3" fmla="*/ 0 h 1"/>
                  <a:gd name="T4" fmla="*/ 0 60000 65536"/>
                  <a:gd name="T5" fmla="*/ 0 60000 65536"/>
                  <a:gd name="T6" fmla="*/ 0 w 342"/>
                  <a:gd name="T7" fmla="*/ 0 h 1"/>
                  <a:gd name="T8" fmla="*/ 342 w 34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">
                    <a:moveTo>
                      <a:pt x="0" y="0"/>
                    </a:moveTo>
                    <a:lnTo>
                      <a:pt x="341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886" name="Freeform 10"/>
              <p:cNvSpPr>
                <a:spLocks/>
              </p:cNvSpPr>
              <p:nvPr/>
            </p:nvSpPr>
            <p:spPr bwMode="auto">
              <a:xfrm>
                <a:off x="2005" y="2696"/>
                <a:ext cx="342" cy="1"/>
              </a:xfrm>
              <a:custGeom>
                <a:avLst/>
                <a:gdLst>
                  <a:gd name="T0" fmla="*/ 0 w 342"/>
                  <a:gd name="T1" fmla="*/ 0 h 1"/>
                  <a:gd name="T2" fmla="*/ 7 w 342"/>
                  <a:gd name="T3" fmla="*/ 0 h 1"/>
                  <a:gd name="T4" fmla="*/ 341 w 34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342"/>
                  <a:gd name="T10" fmla="*/ 0 h 1"/>
                  <a:gd name="T11" fmla="*/ 342 w 34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" h="1">
                    <a:moveTo>
                      <a:pt x="0" y="0"/>
                    </a:moveTo>
                    <a:lnTo>
                      <a:pt x="7" y="0"/>
                    </a:lnTo>
                    <a:lnTo>
                      <a:pt x="341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887" name="Freeform 11"/>
              <p:cNvSpPr>
                <a:spLocks/>
              </p:cNvSpPr>
              <p:nvPr/>
            </p:nvSpPr>
            <p:spPr bwMode="auto">
              <a:xfrm>
                <a:off x="2701" y="2508"/>
                <a:ext cx="384" cy="217"/>
              </a:xfrm>
              <a:custGeom>
                <a:avLst/>
                <a:gdLst>
                  <a:gd name="T0" fmla="*/ 0 w 384"/>
                  <a:gd name="T1" fmla="*/ 216 h 217"/>
                  <a:gd name="T2" fmla="*/ 91 w 384"/>
                  <a:gd name="T3" fmla="*/ 216 h 217"/>
                  <a:gd name="T4" fmla="*/ 91 w 384"/>
                  <a:gd name="T5" fmla="*/ 0 h 217"/>
                  <a:gd name="T6" fmla="*/ 383 w 384"/>
                  <a:gd name="T7" fmla="*/ 0 h 2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217"/>
                  <a:gd name="T14" fmla="*/ 384 w 384"/>
                  <a:gd name="T15" fmla="*/ 217 h 2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217">
                    <a:moveTo>
                      <a:pt x="0" y="216"/>
                    </a:moveTo>
                    <a:lnTo>
                      <a:pt x="91" y="216"/>
                    </a:lnTo>
                    <a:lnTo>
                      <a:pt x="91" y="0"/>
                    </a:lnTo>
                    <a:lnTo>
                      <a:pt x="383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888" name="Freeform 12"/>
              <p:cNvSpPr>
                <a:spLocks/>
              </p:cNvSpPr>
              <p:nvPr/>
            </p:nvSpPr>
            <p:spPr bwMode="auto">
              <a:xfrm>
                <a:off x="2694" y="2188"/>
                <a:ext cx="850" cy="1"/>
              </a:xfrm>
              <a:custGeom>
                <a:avLst/>
                <a:gdLst>
                  <a:gd name="T0" fmla="*/ 0 w 850"/>
                  <a:gd name="T1" fmla="*/ 0 h 1"/>
                  <a:gd name="T2" fmla="*/ 849 w 850"/>
                  <a:gd name="T3" fmla="*/ 0 h 1"/>
                  <a:gd name="T4" fmla="*/ 0 60000 65536"/>
                  <a:gd name="T5" fmla="*/ 0 60000 65536"/>
                  <a:gd name="T6" fmla="*/ 0 w 850"/>
                  <a:gd name="T7" fmla="*/ 0 h 1"/>
                  <a:gd name="T8" fmla="*/ 850 w 85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50" h="1">
                    <a:moveTo>
                      <a:pt x="0" y="0"/>
                    </a:moveTo>
                    <a:lnTo>
                      <a:pt x="849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889" name="Freeform 13"/>
              <p:cNvSpPr>
                <a:spLocks/>
              </p:cNvSpPr>
              <p:nvPr/>
            </p:nvSpPr>
            <p:spPr bwMode="auto">
              <a:xfrm>
                <a:off x="4016" y="2397"/>
                <a:ext cx="210" cy="36"/>
              </a:xfrm>
              <a:custGeom>
                <a:avLst/>
                <a:gdLst>
                  <a:gd name="T0" fmla="*/ 0 w 210"/>
                  <a:gd name="T1" fmla="*/ 35 h 36"/>
                  <a:gd name="T2" fmla="*/ 0 w 210"/>
                  <a:gd name="T3" fmla="*/ 0 h 36"/>
                  <a:gd name="T4" fmla="*/ 209 w 210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210"/>
                  <a:gd name="T10" fmla="*/ 0 h 36"/>
                  <a:gd name="T11" fmla="*/ 210 w 210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" h="36">
                    <a:moveTo>
                      <a:pt x="0" y="35"/>
                    </a:moveTo>
                    <a:lnTo>
                      <a:pt x="0" y="0"/>
                    </a:lnTo>
                    <a:lnTo>
                      <a:pt x="209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890" name="Freeform 14"/>
              <p:cNvSpPr>
                <a:spLocks/>
              </p:cNvSpPr>
              <p:nvPr/>
            </p:nvSpPr>
            <p:spPr bwMode="auto">
              <a:xfrm>
                <a:off x="4685" y="2480"/>
                <a:ext cx="293" cy="1"/>
              </a:xfrm>
              <a:custGeom>
                <a:avLst/>
                <a:gdLst>
                  <a:gd name="T0" fmla="*/ 0 w 293"/>
                  <a:gd name="T1" fmla="*/ 0 h 1"/>
                  <a:gd name="T2" fmla="*/ 292 w 293"/>
                  <a:gd name="T3" fmla="*/ 0 h 1"/>
                  <a:gd name="T4" fmla="*/ 0 60000 65536"/>
                  <a:gd name="T5" fmla="*/ 0 60000 65536"/>
                  <a:gd name="T6" fmla="*/ 0 w 293"/>
                  <a:gd name="T7" fmla="*/ 0 h 1"/>
                  <a:gd name="T8" fmla="*/ 293 w 29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93" h="1">
                    <a:moveTo>
                      <a:pt x="0" y="0"/>
                    </a:moveTo>
                    <a:lnTo>
                      <a:pt x="292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891" name="Freeform 15"/>
              <p:cNvSpPr>
                <a:spLocks/>
              </p:cNvSpPr>
              <p:nvPr/>
            </p:nvSpPr>
            <p:spPr bwMode="auto">
              <a:xfrm>
                <a:off x="4016" y="2397"/>
                <a:ext cx="962" cy="585"/>
              </a:xfrm>
              <a:custGeom>
                <a:avLst/>
                <a:gdLst>
                  <a:gd name="T0" fmla="*/ 0 w 962"/>
                  <a:gd name="T1" fmla="*/ 0 h 585"/>
                  <a:gd name="T2" fmla="*/ 0 w 962"/>
                  <a:gd name="T3" fmla="*/ 584 h 585"/>
                  <a:gd name="T4" fmla="*/ 682 w 962"/>
                  <a:gd name="T5" fmla="*/ 584 h 585"/>
                  <a:gd name="T6" fmla="*/ 682 w 962"/>
                  <a:gd name="T7" fmla="*/ 167 h 585"/>
                  <a:gd name="T8" fmla="*/ 961 w 962"/>
                  <a:gd name="T9" fmla="*/ 167 h 5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2"/>
                  <a:gd name="T16" fmla="*/ 0 h 585"/>
                  <a:gd name="T17" fmla="*/ 962 w 962"/>
                  <a:gd name="T18" fmla="*/ 585 h 5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2" h="585">
                    <a:moveTo>
                      <a:pt x="0" y="0"/>
                    </a:moveTo>
                    <a:lnTo>
                      <a:pt x="0" y="584"/>
                    </a:lnTo>
                    <a:lnTo>
                      <a:pt x="682" y="584"/>
                    </a:lnTo>
                    <a:lnTo>
                      <a:pt x="682" y="167"/>
                    </a:lnTo>
                    <a:lnTo>
                      <a:pt x="961" y="167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892" name="Freeform 16"/>
              <p:cNvSpPr>
                <a:spLocks/>
              </p:cNvSpPr>
              <p:nvPr/>
            </p:nvSpPr>
            <p:spPr bwMode="auto">
              <a:xfrm>
                <a:off x="2137" y="2355"/>
                <a:ext cx="3147" cy="697"/>
              </a:xfrm>
              <a:custGeom>
                <a:avLst/>
                <a:gdLst>
                  <a:gd name="T0" fmla="*/ 2965 w 3147"/>
                  <a:gd name="T1" fmla="*/ 251 h 697"/>
                  <a:gd name="T2" fmla="*/ 3146 w 3147"/>
                  <a:gd name="T3" fmla="*/ 251 h 697"/>
                  <a:gd name="T4" fmla="*/ 3146 w 3147"/>
                  <a:gd name="T5" fmla="*/ 696 h 697"/>
                  <a:gd name="T6" fmla="*/ 0 w 3147"/>
                  <a:gd name="T7" fmla="*/ 696 h 697"/>
                  <a:gd name="T8" fmla="*/ 0 w 3147"/>
                  <a:gd name="T9" fmla="*/ 0 h 697"/>
                  <a:gd name="T10" fmla="*/ 209 w 3147"/>
                  <a:gd name="T11" fmla="*/ 0 h 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47"/>
                  <a:gd name="T19" fmla="*/ 0 h 697"/>
                  <a:gd name="T20" fmla="*/ 3147 w 3147"/>
                  <a:gd name="T21" fmla="*/ 697 h 6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47" h="697">
                    <a:moveTo>
                      <a:pt x="2965" y="251"/>
                    </a:moveTo>
                    <a:lnTo>
                      <a:pt x="3146" y="251"/>
                    </a:lnTo>
                    <a:lnTo>
                      <a:pt x="3146" y="696"/>
                    </a:lnTo>
                    <a:lnTo>
                      <a:pt x="0" y="696"/>
                    </a:lnTo>
                    <a:lnTo>
                      <a:pt x="0" y="0"/>
                    </a:lnTo>
                    <a:lnTo>
                      <a:pt x="209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893" name="Line 17"/>
              <p:cNvSpPr>
                <a:spLocks noChangeShapeType="1"/>
              </p:cNvSpPr>
              <p:nvPr/>
            </p:nvSpPr>
            <p:spPr bwMode="auto">
              <a:xfrm>
                <a:off x="1727" y="2244"/>
                <a:ext cx="2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894" name="Oval 18"/>
              <p:cNvSpPr>
                <a:spLocks noChangeArrowheads="1"/>
              </p:cNvSpPr>
              <p:nvPr/>
            </p:nvSpPr>
            <p:spPr bwMode="auto">
              <a:xfrm>
                <a:off x="2907" y="2331"/>
                <a:ext cx="27" cy="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79895" name="Oval 19"/>
              <p:cNvSpPr>
                <a:spLocks noChangeArrowheads="1"/>
              </p:cNvSpPr>
              <p:nvPr/>
            </p:nvSpPr>
            <p:spPr bwMode="auto">
              <a:xfrm>
                <a:off x="4000" y="2269"/>
                <a:ext cx="26" cy="2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79897" name="Rectangle 21"/>
              <p:cNvSpPr>
                <a:spLocks noChangeArrowheads="1"/>
              </p:cNvSpPr>
              <p:nvPr/>
            </p:nvSpPr>
            <p:spPr bwMode="auto">
              <a:xfrm>
                <a:off x="1059" y="2112"/>
                <a:ext cx="409" cy="50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79898" name="Rectangle 22"/>
              <p:cNvSpPr>
                <a:spLocks noChangeArrowheads="1"/>
              </p:cNvSpPr>
              <p:nvPr/>
            </p:nvSpPr>
            <p:spPr bwMode="auto">
              <a:xfrm>
                <a:off x="1290" y="2209"/>
                <a:ext cx="222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900" b="1" u="none">
                    <a:latin typeface="Lato" panose="020F0502020204030203" pitchFamily="34" charset="0"/>
                  </a:rPr>
                  <a:t>inst</a:t>
                </a:r>
              </a:p>
            </p:txBody>
          </p:sp>
          <p:sp>
            <p:nvSpPr>
              <p:cNvPr id="79899" name="Rectangle 23"/>
              <p:cNvSpPr>
                <a:spLocks noChangeArrowheads="1"/>
              </p:cNvSpPr>
              <p:nvPr/>
            </p:nvSpPr>
            <p:spPr bwMode="auto">
              <a:xfrm>
                <a:off x="1043" y="2411"/>
                <a:ext cx="461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900" b="1" u="none">
                    <a:latin typeface="Lato" panose="020F0502020204030203" pitchFamily="34" charset="0"/>
                  </a:rPr>
                  <a:t>Instruction</a:t>
                </a:r>
              </a:p>
              <a:p>
                <a:pPr defTabSz="692150" eaLnBrk="0" hangingPunct="0"/>
                <a:r>
                  <a:rPr lang="en-US" sz="900" b="1" u="none">
                    <a:latin typeface="Lato" panose="020F0502020204030203" pitchFamily="34" charset="0"/>
                  </a:rPr>
                  <a:t>Memory</a:t>
                </a:r>
              </a:p>
            </p:txBody>
          </p:sp>
          <p:sp>
            <p:nvSpPr>
              <p:cNvPr id="79900" name="Rectangle 24"/>
              <p:cNvSpPr>
                <a:spLocks noChangeArrowheads="1"/>
              </p:cNvSpPr>
              <p:nvPr/>
            </p:nvSpPr>
            <p:spPr bwMode="auto">
              <a:xfrm>
                <a:off x="2354" y="1904"/>
                <a:ext cx="318" cy="58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79901" name="Freeform 25"/>
              <p:cNvSpPr>
                <a:spLocks/>
              </p:cNvSpPr>
              <p:nvPr/>
            </p:nvSpPr>
            <p:spPr bwMode="auto">
              <a:xfrm>
                <a:off x="4871" y="1548"/>
                <a:ext cx="126" cy="251"/>
              </a:xfrm>
              <a:custGeom>
                <a:avLst/>
                <a:gdLst>
                  <a:gd name="T0" fmla="*/ 0 w 126"/>
                  <a:gd name="T1" fmla="*/ 208 h 251"/>
                  <a:gd name="T2" fmla="*/ 0 w 126"/>
                  <a:gd name="T3" fmla="*/ 42 h 251"/>
                  <a:gd name="T4" fmla="*/ 125 w 126"/>
                  <a:gd name="T5" fmla="*/ 0 h 251"/>
                  <a:gd name="T6" fmla="*/ 125 w 126"/>
                  <a:gd name="T7" fmla="*/ 250 h 251"/>
                  <a:gd name="T8" fmla="*/ 0 w 126"/>
                  <a:gd name="T9" fmla="*/ 208 h 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251"/>
                  <a:gd name="T17" fmla="*/ 126 w 126"/>
                  <a:gd name="T18" fmla="*/ 251 h 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251">
                    <a:moveTo>
                      <a:pt x="0" y="208"/>
                    </a:moveTo>
                    <a:lnTo>
                      <a:pt x="0" y="42"/>
                    </a:lnTo>
                    <a:lnTo>
                      <a:pt x="125" y="0"/>
                    </a:lnTo>
                    <a:lnTo>
                      <a:pt x="125" y="250"/>
                    </a:lnTo>
                    <a:lnTo>
                      <a:pt x="0" y="208"/>
                    </a:lnTo>
                  </a:path>
                </a:pathLst>
              </a:custGeom>
              <a:solidFill>
                <a:schemeClr val="bg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02" name="Rectangle 26"/>
              <p:cNvSpPr>
                <a:spLocks noChangeArrowheads="1"/>
              </p:cNvSpPr>
              <p:nvPr/>
            </p:nvSpPr>
            <p:spPr bwMode="auto">
              <a:xfrm>
                <a:off x="2522" y="2128"/>
                <a:ext cx="200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800" b="1" u="none">
                    <a:latin typeface="Lato" panose="020F0502020204030203" pitchFamily="34" charset="0"/>
                  </a:rPr>
                  <a:t>rd1</a:t>
                </a:r>
              </a:p>
            </p:txBody>
          </p:sp>
          <p:sp>
            <p:nvSpPr>
              <p:cNvPr id="79903" name="Rectangle 27"/>
              <p:cNvSpPr>
                <a:spLocks noChangeArrowheads="1"/>
              </p:cNvSpPr>
              <p:nvPr/>
            </p:nvSpPr>
            <p:spPr bwMode="auto">
              <a:xfrm>
                <a:off x="2331" y="2374"/>
                <a:ext cx="38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900" b="1" u="none">
                    <a:latin typeface="Lato" panose="020F0502020204030203" pitchFamily="34" charset="0"/>
                  </a:rPr>
                  <a:t>GPR File</a:t>
                </a:r>
              </a:p>
            </p:txBody>
          </p:sp>
          <p:sp>
            <p:nvSpPr>
              <p:cNvPr id="79904" name="Line 28"/>
              <p:cNvSpPr>
                <a:spLocks noChangeShapeType="1"/>
              </p:cNvSpPr>
              <p:nvPr/>
            </p:nvSpPr>
            <p:spPr bwMode="auto">
              <a:xfrm>
                <a:off x="2304" y="2355"/>
                <a:ext cx="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05" name="Line 29"/>
              <p:cNvSpPr>
                <a:spLocks noChangeShapeType="1"/>
              </p:cNvSpPr>
              <p:nvPr/>
            </p:nvSpPr>
            <p:spPr bwMode="auto">
              <a:xfrm>
                <a:off x="2304" y="2272"/>
                <a:ext cx="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06" name="Line 30"/>
              <p:cNvSpPr>
                <a:spLocks noChangeShapeType="1"/>
              </p:cNvSpPr>
              <p:nvPr/>
            </p:nvSpPr>
            <p:spPr bwMode="auto">
              <a:xfrm>
                <a:off x="2304" y="2021"/>
                <a:ext cx="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07" name="Line 31"/>
              <p:cNvSpPr>
                <a:spLocks noChangeShapeType="1"/>
              </p:cNvSpPr>
              <p:nvPr/>
            </p:nvSpPr>
            <p:spPr bwMode="auto">
              <a:xfrm>
                <a:off x="2304" y="2104"/>
                <a:ext cx="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08" name="Rectangle 32"/>
              <p:cNvSpPr>
                <a:spLocks noChangeArrowheads="1"/>
              </p:cNvSpPr>
              <p:nvPr/>
            </p:nvSpPr>
            <p:spPr bwMode="auto">
              <a:xfrm>
                <a:off x="2324" y="1966"/>
                <a:ext cx="196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800" b="1" u="none">
                    <a:latin typeface="Lato" panose="020F0502020204030203" pitchFamily="34" charset="0"/>
                  </a:rPr>
                  <a:t>rs1</a:t>
                </a:r>
              </a:p>
            </p:txBody>
          </p:sp>
          <p:sp>
            <p:nvSpPr>
              <p:cNvPr id="79909" name="Rectangle 33"/>
              <p:cNvSpPr>
                <a:spLocks noChangeArrowheads="1"/>
              </p:cNvSpPr>
              <p:nvPr/>
            </p:nvSpPr>
            <p:spPr bwMode="auto">
              <a:xfrm>
                <a:off x="2324" y="2049"/>
                <a:ext cx="196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800" b="1" u="none">
                    <a:latin typeface="Lato" panose="020F0502020204030203" pitchFamily="34" charset="0"/>
                  </a:rPr>
                  <a:t>rs2</a:t>
                </a:r>
              </a:p>
            </p:txBody>
          </p:sp>
          <p:sp>
            <p:nvSpPr>
              <p:cNvPr id="79910" name="Rectangle 34"/>
              <p:cNvSpPr>
                <a:spLocks noChangeArrowheads="1"/>
              </p:cNvSpPr>
              <p:nvPr/>
            </p:nvSpPr>
            <p:spPr bwMode="auto">
              <a:xfrm>
                <a:off x="2324" y="2209"/>
                <a:ext cx="185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800" b="1" u="none">
                    <a:latin typeface="Lato" panose="020F0502020204030203" pitchFamily="34" charset="0"/>
                  </a:rPr>
                  <a:t>ws</a:t>
                </a:r>
              </a:p>
            </p:txBody>
          </p:sp>
          <p:sp>
            <p:nvSpPr>
              <p:cNvPr id="79911" name="Rectangle 35"/>
              <p:cNvSpPr>
                <a:spLocks noChangeArrowheads="1"/>
              </p:cNvSpPr>
              <p:nvPr/>
            </p:nvSpPr>
            <p:spPr bwMode="auto">
              <a:xfrm>
                <a:off x="2324" y="2291"/>
                <a:ext cx="189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800" b="1" u="none">
                    <a:latin typeface="Lato" panose="020F0502020204030203" pitchFamily="34" charset="0"/>
                  </a:rPr>
                  <a:t>wd</a:t>
                </a:r>
              </a:p>
            </p:txBody>
          </p:sp>
          <p:sp>
            <p:nvSpPr>
              <p:cNvPr id="79912" name="Rectangle 36"/>
              <p:cNvSpPr>
                <a:spLocks noChangeArrowheads="1"/>
              </p:cNvSpPr>
              <p:nvPr/>
            </p:nvSpPr>
            <p:spPr bwMode="auto">
              <a:xfrm>
                <a:off x="2519" y="2279"/>
                <a:ext cx="200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800" b="1" u="none">
                    <a:latin typeface="Lato" panose="020F0502020204030203" pitchFamily="34" charset="0"/>
                  </a:rPr>
                  <a:t>rd2</a:t>
                </a:r>
              </a:p>
            </p:txBody>
          </p:sp>
          <p:sp>
            <p:nvSpPr>
              <p:cNvPr id="79913" name="Rectangle 37"/>
              <p:cNvSpPr>
                <a:spLocks noChangeArrowheads="1"/>
              </p:cNvSpPr>
              <p:nvPr/>
            </p:nvSpPr>
            <p:spPr bwMode="auto">
              <a:xfrm>
                <a:off x="2435" y="1875"/>
                <a:ext cx="185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800" b="1" u="none">
                    <a:latin typeface="Lato" panose="020F0502020204030203" pitchFamily="34" charset="0"/>
                  </a:rPr>
                  <a:t>we</a:t>
                </a:r>
              </a:p>
            </p:txBody>
          </p:sp>
          <p:sp>
            <p:nvSpPr>
              <p:cNvPr id="79914" name="Rectangle 38"/>
              <p:cNvSpPr>
                <a:spLocks noChangeArrowheads="1"/>
              </p:cNvSpPr>
              <p:nvPr/>
            </p:nvSpPr>
            <p:spPr bwMode="auto">
              <a:xfrm>
                <a:off x="2354" y="2614"/>
                <a:ext cx="318" cy="1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79915" name="Rectangle 39"/>
              <p:cNvSpPr>
                <a:spLocks noChangeArrowheads="1"/>
              </p:cNvSpPr>
              <p:nvPr/>
            </p:nvSpPr>
            <p:spPr bwMode="auto">
              <a:xfrm>
                <a:off x="2345" y="2592"/>
                <a:ext cx="343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900" b="1" u="none">
                    <a:latin typeface="Lato" panose="020F0502020204030203" pitchFamily="34" charset="0"/>
                  </a:rPr>
                  <a:t>Immed.</a:t>
                </a:r>
              </a:p>
              <a:p>
                <a:pPr defTabSz="692150" eaLnBrk="0" hangingPunct="0"/>
                <a:r>
                  <a:rPr lang="en-US" sz="900" b="1" u="none">
                    <a:latin typeface="Lato" panose="020F0502020204030203" pitchFamily="34" charset="0"/>
                  </a:rPr>
                  <a:t>Extend</a:t>
                </a:r>
              </a:p>
            </p:txBody>
          </p:sp>
          <p:sp>
            <p:nvSpPr>
              <p:cNvPr id="79916" name="Line 40"/>
              <p:cNvSpPr>
                <a:spLocks noChangeShapeType="1"/>
              </p:cNvSpPr>
              <p:nvPr/>
            </p:nvSpPr>
            <p:spPr bwMode="auto">
              <a:xfrm>
                <a:off x="2304" y="2689"/>
                <a:ext cx="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17" name="Freeform 41"/>
              <p:cNvSpPr>
                <a:spLocks/>
              </p:cNvSpPr>
              <p:nvPr/>
            </p:nvSpPr>
            <p:spPr bwMode="auto">
              <a:xfrm>
                <a:off x="4977" y="2439"/>
                <a:ext cx="126" cy="335"/>
              </a:xfrm>
              <a:custGeom>
                <a:avLst/>
                <a:gdLst>
                  <a:gd name="T0" fmla="*/ 125 w 126"/>
                  <a:gd name="T1" fmla="*/ 42 h 335"/>
                  <a:gd name="T2" fmla="*/ 125 w 126"/>
                  <a:gd name="T3" fmla="*/ 292 h 335"/>
                  <a:gd name="T4" fmla="*/ 0 w 126"/>
                  <a:gd name="T5" fmla="*/ 334 h 335"/>
                  <a:gd name="T6" fmla="*/ 0 w 126"/>
                  <a:gd name="T7" fmla="*/ 0 h 335"/>
                  <a:gd name="T8" fmla="*/ 125 w 126"/>
                  <a:gd name="T9" fmla="*/ 42 h 3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335"/>
                  <a:gd name="T17" fmla="*/ 126 w 126"/>
                  <a:gd name="T18" fmla="*/ 335 h 3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335">
                    <a:moveTo>
                      <a:pt x="125" y="42"/>
                    </a:moveTo>
                    <a:lnTo>
                      <a:pt x="125" y="292"/>
                    </a:lnTo>
                    <a:lnTo>
                      <a:pt x="0" y="334"/>
                    </a:lnTo>
                    <a:lnTo>
                      <a:pt x="0" y="0"/>
                    </a:lnTo>
                    <a:lnTo>
                      <a:pt x="125" y="42"/>
                    </a:lnTo>
                  </a:path>
                </a:pathLst>
              </a:custGeom>
              <a:solidFill>
                <a:schemeClr val="bg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18" name="Line 42"/>
              <p:cNvSpPr>
                <a:spLocks noChangeShapeType="1"/>
              </p:cNvSpPr>
              <p:nvPr/>
            </p:nvSpPr>
            <p:spPr bwMode="auto">
              <a:xfrm flipH="1">
                <a:off x="4940" y="2647"/>
                <a:ext cx="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19" name="Line 43"/>
              <p:cNvSpPr>
                <a:spLocks noChangeShapeType="1"/>
              </p:cNvSpPr>
              <p:nvPr/>
            </p:nvSpPr>
            <p:spPr bwMode="auto">
              <a:xfrm flipH="1">
                <a:off x="4940" y="2480"/>
                <a:ext cx="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20" name="Line 44"/>
              <p:cNvSpPr>
                <a:spLocks noChangeShapeType="1"/>
              </p:cNvSpPr>
              <p:nvPr/>
            </p:nvSpPr>
            <p:spPr bwMode="auto">
              <a:xfrm flipH="1">
                <a:off x="5102" y="2606"/>
                <a:ext cx="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21" name="Rectangle 45"/>
              <p:cNvSpPr>
                <a:spLocks noChangeArrowheads="1"/>
              </p:cNvSpPr>
              <p:nvPr/>
            </p:nvSpPr>
            <p:spPr bwMode="auto">
              <a:xfrm>
                <a:off x="4986" y="2536"/>
                <a:ext cx="169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900" b="1" u="none">
                    <a:latin typeface="Lato" panose="020F0502020204030203" pitchFamily="34" charset="0"/>
                  </a:rPr>
                  <a:t>M</a:t>
                </a:r>
              </a:p>
            </p:txBody>
          </p:sp>
          <p:sp>
            <p:nvSpPr>
              <p:cNvPr id="79922" name="Rectangle 46"/>
              <p:cNvSpPr>
                <a:spLocks noChangeArrowheads="1"/>
              </p:cNvSpPr>
              <p:nvPr/>
            </p:nvSpPr>
            <p:spPr bwMode="auto">
              <a:xfrm>
                <a:off x="4943" y="2439"/>
                <a:ext cx="143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900" b="1" u="none">
                    <a:latin typeface="Lato" panose="020F0502020204030203" pitchFamily="34" charset="0"/>
                  </a:rPr>
                  <a:t>0</a:t>
                </a:r>
              </a:p>
            </p:txBody>
          </p:sp>
          <p:sp>
            <p:nvSpPr>
              <p:cNvPr id="79923" name="Rectangle 47"/>
              <p:cNvSpPr>
                <a:spLocks noChangeArrowheads="1"/>
              </p:cNvSpPr>
              <p:nvPr/>
            </p:nvSpPr>
            <p:spPr bwMode="auto">
              <a:xfrm>
                <a:off x="4943" y="2585"/>
                <a:ext cx="143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900" b="1" u="none">
                    <a:latin typeface="Lato" panose="020F0502020204030203" pitchFamily="34" charset="0"/>
                  </a:rPr>
                  <a:t>2</a:t>
                </a:r>
              </a:p>
            </p:txBody>
          </p:sp>
          <p:sp>
            <p:nvSpPr>
              <p:cNvPr id="79924" name="Rectangle 48"/>
              <p:cNvSpPr>
                <a:spLocks noChangeArrowheads="1"/>
              </p:cNvSpPr>
              <p:nvPr/>
            </p:nvSpPr>
            <p:spPr bwMode="auto">
              <a:xfrm>
                <a:off x="4237" y="2179"/>
                <a:ext cx="415" cy="644"/>
              </a:xfrm>
              <a:prstGeom prst="rect">
                <a:avLst/>
              </a:prstGeom>
              <a:solidFill>
                <a:schemeClr val="bg1"/>
              </a:solidFill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79925" name="Line 49"/>
              <p:cNvSpPr>
                <a:spLocks noChangeShapeType="1"/>
              </p:cNvSpPr>
              <p:nvPr/>
            </p:nvSpPr>
            <p:spPr bwMode="auto">
              <a:xfrm>
                <a:off x="4183" y="2731"/>
                <a:ext cx="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26" name="Line 50"/>
              <p:cNvSpPr>
                <a:spLocks noChangeShapeType="1"/>
              </p:cNvSpPr>
              <p:nvPr/>
            </p:nvSpPr>
            <p:spPr bwMode="auto">
              <a:xfrm>
                <a:off x="4183" y="2397"/>
                <a:ext cx="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27" name="Rectangle 51"/>
              <p:cNvSpPr>
                <a:spLocks noChangeArrowheads="1"/>
              </p:cNvSpPr>
              <p:nvPr/>
            </p:nvSpPr>
            <p:spPr bwMode="auto">
              <a:xfrm>
                <a:off x="4217" y="2321"/>
                <a:ext cx="26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800" b="1" u="none">
                    <a:latin typeface="Lato" panose="020F0502020204030203" pitchFamily="34" charset="0"/>
                  </a:rPr>
                  <a:t>raddr</a:t>
                </a:r>
              </a:p>
            </p:txBody>
          </p:sp>
          <p:sp>
            <p:nvSpPr>
              <p:cNvPr id="79928" name="Rectangle 52"/>
              <p:cNvSpPr>
                <a:spLocks noChangeArrowheads="1"/>
              </p:cNvSpPr>
              <p:nvPr/>
            </p:nvSpPr>
            <p:spPr bwMode="auto">
              <a:xfrm>
                <a:off x="4210" y="2230"/>
                <a:ext cx="288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800" b="1" u="none">
                    <a:latin typeface="Lato" panose="020F0502020204030203" pitchFamily="34" charset="0"/>
                  </a:rPr>
                  <a:t>waddr</a:t>
                </a:r>
              </a:p>
            </p:txBody>
          </p:sp>
          <p:sp>
            <p:nvSpPr>
              <p:cNvPr id="79929" name="Rectangle 53"/>
              <p:cNvSpPr>
                <a:spLocks noChangeArrowheads="1"/>
              </p:cNvSpPr>
              <p:nvPr/>
            </p:nvSpPr>
            <p:spPr bwMode="auto">
              <a:xfrm>
                <a:off x="4203" y="2660"/>
                <a:ext cx="281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800" b="1" u="none">
                    <a:latin typeface="Lato" panose="020F0502020204030203" pitchFamily="34" charset="0"/>
                  </a:rPr>
                  <a:t>wdata</a:t>
                </a:r>
              </a:p>
            </p:txBody>
          </p:sp>
          <p:sp>
            <p:nvSpPr>
              <p:cNvPr id="79930" name="Rectangle 54"/>
              <p:cNvSpPr>
                <a:spLocks noChangeArrowheads="1"/>
              </p:cNvSpPr>
              <p:nvPr/>
            </p:nvSpPr>
            <p:spPr bwMode="auto">
              <a:xfrm>
                <a:off x="4440" y="2418"/>
                <a:ext cx="257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800" b="1" u="none">
                    <a:latin typeface="Lato" panose="020F0502020204030203" pitchFamily="34" charset="0"/>
                  </a:rPr>
                  <a:t>rdata</a:t>
                </a:r>
              </a:p>
            </p:txBody>
          </p:sp>
          <p:sp>
            <p:nvSpPr>
              <p:cNvPr id="79931" name="Line 55"/>
              <p:cNvSpPr>
                <a:spLocks noChangeShapeType="1"/>
              </p:cNvSpPr>
              <p:nvPr/>
            </p:nvSpPr>
            <p:spPr bwMode="auto">
              <a:xfrm>
                <a:off x="4671" y="2480"/>
                <a:ext cx="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32" name="Rectangle 56"/>
              <p:cNvSpPr>
                <a:spLocks noChangeArrowheads="1"/>
              </p:cNvSpPr>
              <p:nvPr/>
            </p:nvSpPr>
            <p:spPr bwMode="auto">
              <a:xfrm>
                <a:off x="4314" y="2724"/>
                <a:ext cx="161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800" b="1" u="none">
                    <a:latin typeface="Lato" panose="020F0502020204030203" pitchFamily="34" charset="0"/>
                  </a:rPr>
                  <a:t>re</a:t>
                </a:r>
              </a:p>
            </p:txBody>
          </p:sp>
          <p:sp>
            <p:nvSpPr>
              <p:cNvPr id="79933" name="Rectangle 57"/>
              <p:cNvSpPr>
                <a:spLocks noChangeArrowheads="1"/>
              </p:cNvSpPr>
              <p:nvPr/>
            </p:nvSpPr>
            <p:spPr bwMode="auto">
              <a:xfrm>
                <a:off x="4224" y="2464"/>
                <a:ext cx="378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900" b="1" u="none">
                    <a:latin typeface="Lato" panose="020F0502020204030203" pitchFamily="34" charset="0"/>
                  </a:rPr>
                  <a:t>Data </a:t>
                </a:r>
              </a:p>
              <a:p>
                <a:pPr defTabSz="692150" eaLnBrk="0" hangingPunct="0"/>
                <a:r>
                  <a:rPr lang="en-US" sz="900" b="1" u="none">
                    <a:latin typeface="Lato" panose="020F0502020204030203" pitchFamily="34" charset="0"/>
                  </a:rPr>
                  <a:t>Memory</a:t>
                </a:r>
              </a:p>
            </p:txBody>
          </p:sp>
          <p:sp>
            <p:nvSpPr>
              <p:cNvPr id="79934" name="Freeform 58"/>
              <p:cNvSpPr>
                <a:spLocks/>
              </p:cNvSpPr>
              <p:nvPr/>
            </p:nvSpPr>
            <p:spPr bwMode="auto">
              <a:xfrm>
                <a:off x="3550" y="2146"/>
                <a:ext cx="210" cy="335"/>
              </a:xfrm>
              <a:custGeom>
                <a:avLst/>
                <a:gdLst>
                  <a:gd name="T0" fmla="*/ 0 w 210"/>
                  <a:gd name="T1" fmla="*/ 0 h 335"/>
                  <a:gd name="T2" fmla="*/ 0 w 210"/>
                  <a:gd name="T3" fmla="*/ 139 h 335"/>
                  <a:gd name="T4" fmla="*/ 42 w 210"/>
                  <a:gd name="T5" fmla="*/ 167 h 335"/>
                  <a:gd name="T6" fmla="*/ 0 w 210"/>
                  <a:gd name="T7" fmla="*/ 195 h 335"/>
                  <a:gd name="T8" fmla="*/ 0 w 210"/>
                  <a:gd name="T9" fmla="*/ 334 h 335"/>
                  <a:gd name="T10" fmla="*/ 209 w 210"/>
                  <a:gd name="T11" fmla="*/ 251 h 335"/>
                  <a:gd name="T12" fmla="*/ 209 w 210"/>
                  <a:gd name="T13" fmla="*/ 84 h 335"/>
                  <a:gd name="T14" fmla="*/ 0 w 210"/>
                  <a:gd name="T15" fmla="*/ 0 h 3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0"/>
                  <a:gd name="T25" fmla="*/ 0 h 335"/>
                  <a:gd name="T26" fmla="*/ 210 w 210"/>
                  <a:gd name="T27" fmla="*/ 335 h 3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0" h="335">
                    <a:moveTo>
                      <a:pt x="0" y="0"/>
                    </a:moveTo>
                    <a:lnTo>
                      <a:pt x="0" y="139"/>
                    </a:lnTo>
                    <a:lnTo>
                      <a:pt x="42" y="167"/>
                    </a:lnTo>
                    <a:lnTo>
                      <a:pt x="0" y="195"/>
                    </a:lnTo>
                    <a:lnTo>
                      <a:pt x="0" y="334"/>
                    </a:lnTo>
                    <a:lnTo>
                      <a:pt x="209" y="251"/>
                    </a:lnTo>
                    <a:lnTo>
                      <a:pt x="209" y="8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35" name="Rectangle 59"/>
              <p:cNvSpPr>
                <a:spLocks noChangeArrowheads="1"/>
              </p:cNvSpPr>
              <p:nvPr/>
            </p:nvSpPr>
            <p:spPr bwMode="auto">
              <a:xfrm>
                <a:off x="3556" y="2251"/>
                <a:ext cx="242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900" b="1" u="none">
                    <a:latin typeface="Lato" panose="020F0502020204030203" pitchFamily="34" charset="0"/>
                  </a:rPr>
                  <a:t>ALU</a:t>
                </a:r>
              </a:p>
            </p:txBody>
          </p:sp>
          <p:sp>
            <p:nvSpPr>
              <p:cNvPr id="79936" name="Line 60"/>
              <p:cNvSpPr>
                <a:spLocks noChangeShapeType="1"/>
              </p:cNvSpPr>
              <p:nvPr/>
            </p:nvSpPr>
            <p:spPr bwMode="auto">
              <a:xfrm>
                <a:off x="3508" y="2188"/>
                <a:ext cx="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37" name="Freeform 61"/>
              <p:cNvSpPr>
                <a:spLocks/>
              </p:cNvSpPr>
              <p:nvPr/>
            </p:nvSpPr>
            <p:spPr bwMode="auto">
              <a:xfrm>
                <a:off x="3096" y="2299"/>
                <a:ext cx="126" cy="252"/>
              </a:xfrm>
              <a:custGeom>
                <a:avLst/>
                <a:gdLst>
                  <a:gd name="T0" fmla="*/ 125 w 126"/>
                  <a:gd name="T1" fmla="*/ 42 h 252"/>
                  <a:gd name="T2" fmla="*/ 125 w 126"/>
                  <a:gd name="T3" fmla="*/ 209 h 252"/>
                  <a:gd name="T4" fmla="*/ 0 w 126"/>
                  <a:gd name="T5" fmla="*/ 251 h 252"/>
                  <a:gd name="T6" fmla="*/ 0 w 126"/>
                  <a:gd name="T7" fmla="*/ 0 h 252"/>
                  <a:gd name="T8" fmla="*/ 125 w 126"/>
                  <a:gd name="T9" fmla="*/ 42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252"/>
                  <a:gd name="T17" fmla="*/ 126 w 126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252">
                    <a:moveTo>
                      <a:pt x="125" y="42"/>
                    </a:moveTo>
                    <a:lnTo>
                      <a:pt x="125" y="209"/>
                    </a:lnTo>
                    <a:lnTo>
                      <a:pt x="0" y="251"/>
                    </a:lnTo>
                    <a:lnTo>
                      <a:pt x="0" y="0"/>
                    </a:lnTo>
                    <a:lnTo>
                      <a:pt x="125" y="42"/>
                    </a:lnTo>
                  </a:path>
                </a:pathLst>
              </a:custGeom>
              <a:solidFill>
                <a:schemeClr val="bg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38" name="Line 62"/>
              <p:cNvSpPr>
                <a:spLocks noChangeShapeType="1"/>
              </p:cNvSpPr>
              <p:nvPr/>
            </p:nvSpPr>
            <p:spPr bwMode="auto">
              <a:xfrm flipH="1">
                <a:off x="4940" y="2731"/>
                <a:ext cx="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39" name="Line 63"/>
              <p:cNvSpPr>
                <a:spLocks noChangeShapeType="1"/>
              </p:cNvSpPr>
              <p:nvPr/>
            </p:nvSpPr>
            <p:spPr bwMode="auto">
              <a:xfrm flipH="1">
                <a:off x="4940" y="2564"/>
                <a:ext cx="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40" name="Rectangle 64"/>
              <p:cNvSpPr>
                <a:spLocks noChangeArrowheads="1"/>
              </p:cNvSpPr>
              <p:nvPr/>
            </p:nvSpPr>
            <p:spPr bwMode="auto">
              <a:xfrm>
                <a:off x="4943" y="2509"/>
                <a:ext cx="143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900" b="1" u="none">
                    <a:latin typeface="Lato" panose="020F0502020204030203" pitchFamily="34" charset="0"/>
                  </a:rPr>
                  <a:t>1</a:t>
                </a:r>
              </a:p>
            </p:txBody>
          </p:sp>
          <p:sp>
            <p:nvSpPr>
              <p:cNvPr id="79941" name="Rectangle 65"/>
              <p:cNvSpPr>
                <a:spLocks noChangeArrowheads="1"/>
              </p:cNvSpPr>
              <p:nvPr/>
            </p:nvSpPr>
            <p:spPr bwMode="auto">
              <a:xfrm>
                <a:off x="4943" y="2662"/>
                <a:ext cx="143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900" b="1" u="none">
                    <a:latin typeface="Lato" panose="020F0502020204030203" pitchFamily="34" charset="0"/>
                  </a:rPr>
                  <a:t>3</a:t>
                </a:r>
              </a:p>
            </p:txBody>
          </p:sp>
          <p:sp>
            <p:nvSpPr>
              <p:cNvPr id="79942" name="Rectangle 66"/>
              <p:cNvSpPr>
                <a:spLocks noChangeArrowheads="1"/>
              </p:cNvSpPr>
              <p:nvPr/>
            </p:nvSpPr>
            <p:spPr bwMode="auto">
              <a:xfrm>
                <a:off x="4314" y="2147"/>
                <a:ext cx="185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800" b="1" u="none">
                    <a:latin typeface="Lato" panose="020F0502020204030203" pitchFamily="34" charset="0"/>
                  </a:rPr>
                  <a:t>we</a:t>
                </a:r>
              </a:p>
            </p:txBody>
          </p:sp>
          <p:sp>
            <p:nvSpPr>
              <p:cNvPr id="79943" name="Line 67"/>
              <p:cNvSpPr>
                <a:spLocks noChangeShapeType="1"/>
              </p:cNvSpPr>
              <p:nvPr/>
            </p:nvSpPr>
            <p:spPr bwMode="auto">
              <a:xfrm>
                <a:off x="2924" y="2731"/>
                <a:ext cx="13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44" name="Line 68"/>
              <p:cNvSpPr>
                <a:spLocks noChangeShapeType="1"/>
              </p:cNvSpPr>
              <p:nvPr/>
            </p:nvSpPr>
            <p:spPr bwMode="auto">
              <a:xfrm>
                <a:off x="2924" y="2355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45" name="Oval 69"/>
              <p:cNvSpPr>
                <a:spLocks noChangeArrowheads="1"/>
              </p:cNvSpPr>
              <p:nvPr/>
            </p:nvSpPr>
            <p:spPr bwMode="auto">
              <a:xfrm>
                <a:off x="4000" y="2380"/>
                <a:ext cx="26" cy="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grpSp>
            <p:nvGrpSpPr>
              <p:cNvPr id="79946" name="Group 70"/>
              <p:cNvGrpSpPr>
                <a:grpSpLocks/>
              </p:cNvGrpSpPr>
              <p:nvPr/>
            </p:nvGrpSpPr>
            <p:grpSpPr bwMode="auto">
              <a:xfrm>
                <a:off x="2367" y="1896"/>
                <a:ext cx="49" cy="55"/>
                <a:chOff x="2367" y="1896"/>
                <a:chExt cx="49" cy="55"/>
              </a:xfrm>
            </p:grpSpPr>
            <p:sp>
              <p:nvSpPr>
                <p:cNvPr id="80017" name="Line 71"/>
                <p:cNvSpPr>
                  <a:spLocks noChangeShapeType="1"/>
                </p:cNvSpPr>
                <p:nvPr/>
              </p:nvSpPr>
              <p:spPr bwMode="auto">
                <a:xfrm>
                  <a:off x="2367" y="1910"/>
                  <a:ext cx="28" cy="4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80018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2395" y="1896"/>
                  <a:ext cx="21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Lato" panose="020F0502020204030203" pitchFamily="34" charset="0"/>
                  </a:endParaRPr>
                </a:p>
              </p:txBody>
            </p:sp>
          </p:grpSp>
          <p:sp>
            <p:nvSpPr>
              <p:cNvPr id="79947" name="Line 73"/>
              <p:cNvSpPr>
                <a:spLocks noChangeShapeType="1"/>
              </p:cNvSpPr>
              <p:nvPr/>
            </p:nvSpPr>
            <p:spPr bwMode="auto">
              <a:xfrm>
                <a:off x="2673" y="2355"/>
                <a:ext cx="4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grpSp>
            <p:nvGrpSpPr>
              <p:cNvPr id="79948" name="Group 74"/>
              <p:cNvGrpSpPr>
                <a:grpSpLocks/>
              </p:cNvGrpSpPr>
              <p:nvPr/>
            </p:nvGrpSpPr>
            <p:grpSpPr bwMode="auto">
              <a:xfrm>
                <a:off x="3263" y="2015"/>
                <a:ext cx="159" cy="265"/>
                <a:chOff x="3263" y="2015"/>
                <a:chExt cx="159" cy="265"/>
              </a:xfrm>
            </p:grpSpPr>
            <p:sp>
              <p:nvSpPr>
                <p:cNvPr id="80014" name="Rectangle 75"/>
                <p:cNvSpPr>
                  <a:spLocks noChangeArrowheads="1"/>
                </p:cNvSpPr>
                <p:nvPr/>
              </p:nvSpPr>
              <p:spPr bwMode="auto">
                <a:xfrm>
                  <a:off x="3286" y="2015"/>
                  <a:ext cx="93" cy="262"/>
                </a:xfrm>
                <a:prstGeom prst="rect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u="none"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80015" name="Freeform 76"/>
                <p:cNvSpPr>
                  <a:spLocks/>
                </p:cNvSpPr>
                <p:nvPr/>
              </p:nvSpPr>
              <p:spPr bwMode="auto">
                <a:xfrm>
                  <a:off x="3313" y="2242"/>
                  <a:ext cx="38" cy="38"/>
                </a:xfrm>
                <a:custGeom>
                  <a:avLst/>
                  <a:gdLst>
                    <a:gd name="T0" fmla="*/ 0 w 38"/>
                    <a:gd name="T1" fmla="*/ 37 h 38"/>
                    <a:gd name="T2" fmla="*/ 19 w 38"/>
                    <a:gd name="T3" fmla="*/ 0 h 38"/>
                    <a:gd name="T4" fmla="*/ 37 w 38"/>
                    <a:gd name="T5" fmla="*/ 37 h 38"/>
                    <a:gd name="T6" fmla="*/ 0 60000 65536"/>
                    <a:gd name="T7" fmla="*/ 0 60000 65536"/>
                    <a:gd name="T8" fmla="*/ 0 60000 65536"/>
                    <a:gd name="T9" fmla="*/ 0 w 38"/>
                    <a:gd name="T10" fmla="*/ 0 h 38"/>
                    <a:gd name="T11" fmla="*/ 38 w 38"/>
                    <a:gd name="T12" fmla="*/ 38 h 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" h="38">
                      <a:moveTo>
                        <a:pt x="0" y="37"/>
                      </a:moveTo>
                      <a:lnTo>
                        <a:pt x="19" y="0"/>
                      </a:lnTo>
                      <a:lnTo>
                        <a:pt x="37" y="37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80016" name="Rectangle 77"/>
                <p:cNvSpPr>
                  <a:spLocks noChangeArrowheads="1"/>
                </p:cNvSpPr>
                <p:nvPr/>
              </p:nvSpPr>
              <p:spPr bwMode="auto">
                <a:xfrm>
                  <a:off x="3263" y="2081"/>
                  <a:ext cx="159" cy="1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9375" tIns="39688" rIns="79375" bIns="39688">
                  <a:spAutoFit/>
                </a:bodyPr>
                <a:lstStyle/>
                <a:p>
                  <a:pPr defTabSz="692150" eaLnBrk="0" hangingPunct="0"/>
                  <a:r>
                    <a:rPr lang="en-US" sz="1000" b="1" u="none">
                      <a:latin typeface="Lato" panose="020F0502020204030203" pitchFamily="34" charset="0"/>
                    </a:rPr>
                    <a:t>A</a:t>
                  </a:r>
                </a:p>
              </p:txBody>
            </p:sp>
          </p:grpSp>
          <p:grpSp>
            <p:nvGrpSpPr>
              <p:cNvPr id="79949" name="Group 78"/>
              <p:cNvGrpSpPr>
                <a:grpSpLocks/>
              </p:cNvGrpSpPr>
              <p:nvPr/>
            </p:nvGrpSpPr>
            <p:grpSpPr bwMode="auto">
              <a:xfrm>
                <a:off x="3250" y="2307"/>
                <a:ext cx="153" cy="266"/>
                <a:chOff x="3250" y="2307"/>
                <a:chExt cx="153" cy="266"/>
              </a:xfrm>
            </p:grpSpPr>
            <p:sp>
              <p:nvSpPr>
                <p:cNvPr id="80011" name="Rectangle 79"/>
                <p:cNvSpPr>
                  <a:spLocks noChangeArrowheads="1"/>
                </p:cNvSpPr>
                <p:nvPr/>
              </p:nvSpPr>
              <p:spPr bwMode="auto">
                <a:xfrm>
                  <a:off x="3286" y="2307"/>
                  <a:ext cx="93" cy="263"/>
                </a:xfrm>
                <a:prstGeom prst="rect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u="none"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80012" name="Freeform 80"/>
                <p:cNvSpPr>
                  <a:spLocks/>
                </p:cNvSpPr>
                <p:nvPr/>
              </p:nvSpPr>
              <p:spPr bwMode="auto">
                <a:xfrm>
                  <a:off x="3313" y="2534"/>
                  <a:ext cx="38" cy="39"/>
                </a:xfrm>
                <a:custGeom>
                  <a:avLst/>
                  <a:gdLst>
                    <a:gd name="T0" fmla="*/ 0 w 38"/>
                    <a:gd name="T1" fmla="*/ 38 h 39"/>
                    <a:gd name="T2" fmla="*/ 19 w 38"/>
                    <a:gd name="T3" fmla="*/ 0 h 39"/>
                    <a:gd name="T4" fmla="*/ 37 w 38"/>
                    <a:gd name="T5" fmla="*/ 38 h 39"/>
                    <a:gd name="T6" fmla="*/ 0 60000 65536"/>
                    <a:gd name="T7" fmla="*/ 0 60000 65536"/>
                    <a:gd name="T8" fmla="*/ 0 60000 65536"/>
                    <a:gd name="T9" fmla="*/ 0 w 38"/>
                    <a:gd name="T10" fmla="*/ 0 h 39"/>
                    <a:gd name="T11" fmla="*/ 38 w 38"/>
                    <a:gd name="T12" fmla="*/ 39 h 3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" h="39">
                      <a:moveTo>
                        <a:pt x="0" y="38"/>
                      </a:moveTo>
                      <a:lnTo>
                        <a:pt x="19" y="0"/>
                      </a:lnTo>
                      <a:lnTo>
                        <a:pt x="37" y="3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80013" name="Rectangle 81"/>
                <p:cNvSpPr>
                  <a:spLocks noChangeArrowheads="1"/>
                </p:cNvSpPr>
                <p:nvPr/>
              </p:nvSpPr>
              <p:spPr bwMode="auto">
                <a:xfrm>
                  <a:off x="3250" y="2381"/>
                  <a:ext cx="153" cy="1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9375" tIns="39688" rIns="79375" bIns="39688">
                  <a:spAutoFit/>
                </a:bodyPr>
                <a:lstStyle/>
                <a:p>
                  <a:pPr defTabSz="692150" eaLnBrk="0" hangingPunct="0"/>
                  <a:r>
                    <a:rPr lang="en-US" sz="1000" b="1" u="none">
                      <a:latin typeface="Lato" panose="020F0502020204030203" pitchFamily="34" charset="0"/>
                    </a:rPr>
                    <a:t>B</a:t>
                  </a:r>
                </a:p>
              </p:txBody>
            </p:sp>
          </p:grpSp>
          <p:sp>
            <p:nvSpPr>
              <p:cNvPr id="79950" name="Rectangle 82"/>
              <p:cNvSpPr>
                <a:spLocks noChangeArrowheads="1"/>
              </p:cNvSpPr>
              <p:nvPr/>
            </p:nvSpPr>
            <p:spPr bwMode="auto">
              <a:xfrm>
                <a:off x="3286" y="2600"/>
                <a:ext cx="93" cy="26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79951" name="Freeform 83"/>
              <p:cNvSpPr>
                <a:spLocks/>
              </p:cNvSpPr>
              <p:nvPr/>
            </p:nvSpPr>
            <p:spPr bwMode="auto">
              <a:xfrm>
                <a:off x="3313" y="2827"/>
                <a:ext cx="38" cy="38"/>
              </a:xfrm>
              <a:custGeom>
                <a:avLst/>
                <a:gdLst>
                  <a:gd name="T0" fmla="*/ 0 w 38"/>
                  <a:gd name="T1" fmla="*/ 37 h 38"/>
                  <a:gd name="T2" fmla="*/ 19 w 38"/>
                  <a:gd name="T3" fmla="*/ 0 h 38"/>
                  <a:gd name="T4" fmla="*/ 37 w 38"/>
                  <a:gd name="T5" fmla="*/ 37 h 38"/>
                  <a:gd name="T6" fmla="*/ 0 60000 65536"/>
                  <a:gd name="T7" fmla="*/ 0 60000 65536"/>
                  <a:gd name="T8" fmla="*/ 0 60000 65536"/>
                  <a:gd name="T9" fmla="*/ 0 w 38"/>
                  <a:gd name="T10" fmla="*/ 0 h 38"/>
                  <a:gd name="T11" fmla="*/ 38 w 38"/>
                  <a:gd name="T12" fmla="*/ 38 h 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" h="38">
                    <a:moveTo>
                      <a:pt x="0" y="37"/>
                    </a:moveTo>
                    <a:lnTo>
                      <a:pt x="19" y="0"/>
                    </a:lnTo>
                    <a:lnTo>
                      <a:pt x="37" y="37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52" name="Rectangle 84"/>
              <p:cNvSpPr>
                <a:spLocks noChangeArrowheads="1"/>
              </p:cNvSpPr>
              <p:nvPr/>
            </p:nvSpPr>
            <p:spPr bwMode="auto">
              <a:xfrm>
                <a:off x="3208" y="2847"/>
                <a:ext cx="283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1000" b="1" u="none">
                    <a:latin typeface="Lato" panose="020F0502020204030203" pitchFamily="34" charset="0"/>
                  </a:rPr>
                  <a:t>MD1</a:t>
                </a:r>
              </a:p>
            </p:txBody>
          </p:sp>
          <p:grpSp>
            <p:nvGrpSpPr>
              <p:cNvPr id="79953" name="Group 85"/>
              <p:cNvGrpSpPr>
                <a:grpSpLocks/>
              </p:cNvGrpSpPr>
              <p:nvPr/>
            </p:nvGrpSpPr>
            <p:grpSpPr bwMode="auto">
              <a:xfrm>
                <a:off x="3806" y="2161"/>
                <a:ext cx="153" cy="266"/>
                <a:chOff x="3806" y="2161"/>
                <a:chExt cx="153" cy="266"/>
              </a:xfrm>
            </p:grpSpPr>
            <p:sp>
              <p:nvSpPr>
                <p:cNvPr id="80008" name="Rectangle 86"/>
                <p:cNvSpPr>
                  <a:spLocks noChangeArrowheads="1"/>
                </p:cNvSpPr>
                <p:nvPr/>
              </p:nvSpPr>
              <p:spPr bwMode="auto">
                <a:xfrm>
                  <a:off x="3829" y="2161"/>
                  <a:ext cx="92" cy="263"/>
                </a:xfrm>
                <a:prstGeom prst="rect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u="none"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80009" name="Freeform 87"/>
                <p:cNvSpPr>
                  <a:spLocks/>
                </p:cNvSpPr>
                <p:nvPr/>
              </p:nvSpPr>
              <p:spPr bwMode="auto">
                <a:xfrm>
                  <a:off x="3856" y="2388"/>
                  <a:ext cx="38" cy="39"/>
                </a:xfrm>
                <a:custGeom>
                  <a:avLst/>
                  <a:gdLst>
                    <a:gd name="T0" fmla="*/ 0 w 38"/>
                    <a:gd name="T1" fmla="*/ 38 h 39"/>
                    <a:gd name="T2" fmla="*/ 19 w 38"/>
                    <a:gd name="T3" fmla="*/ 0 h 39"/>
                    <a:gd name="T4" fmla="*/ 37 w 38"/>
                    <a:gd name="T5" fmla="*/ 38 h 39"/>
                    <a:gd name="T6" fmla="*/ 0 60000 65536"/>
                    <a:gd name="T7" fmla="*/ 0 60000 65536"/>
                    <a:gd name="T8" fmla="*/ 0 60000 65536"/>
                    <a:gd name="T9" fmla="*/ 0 w 38"/>
                    <a:gd name="T10" fmla="*/ 0 h 39"/>
                    <a:gd name="T11" fmla="*/ 38 w 38"/>
                    <a:gd name="T12" fmla="*/ 39 h 3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" h="39">
                      <a:moveTo>
                        <a:pt x="0" y="38"/>
                      </a:moveTo>
                      <a:lnTo>
                        <a:pt x="19" y="0"/>
                      </a:lnTo>
                      <a:lnTo>
                        <a:pt x="37" y="3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80010" name="Rectangle 88"/>
                <p:cNvSpPr>
                  <a:spLocks noChangeArrowheads="1"/>
                </p:cNvSpPr>
                <p:nvPr/>
              </p:nvSpPr>
              <p:spPr bwMode="auto">
                <a:xfrm>
                  <a:off x="3806" y="2228"/>
                  <a:ext cx="153" cy="1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9375" tIns="39688" rIns="79375" bIns="39688">
                  <a:spAutoFit/>
                </a:bodyPr>
                <a:lstStyle/>
                <a:p>
                  <a:pPr defTabSz="692150" eaLnBrk="0" hangingPunct="0"/>
                  <a:r>
                    <a:rPr lang="en-US" sz="1000" b="1" u="none">
                      <a:latin typeface="Lato" panose="020F0502020204030203" pitchFamily="34" charset="0"/>
                    </a:rPr>
                    <a:t>Y</a:t>
                  </a:r>
                </a:p>
              </p:txBody>
            </p:sp>
          </p:grpSp>
          <p:sp>
            <p:nvSpPr>
              <p:cNvPr id="79954" name="Rectangle 89"/>
              <p:cNvSpPr>
                <a:spLocks noChangeArrowheads="1"/>
              </p:cNvSpPr>
              <p:nvPr/>
            </p:nvSpPr>
            <p:spPr bwMode="auto">
              <a:xfrm>
                <a:off x="3822" y="2600"/>
                <a:ext cx="92" cy="26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79955" name="Freeform 90"/>
              <p:cNvSpPr>
                <a:spLocks/>
              </p:cNvSpPr>
              <p:nvPr/>
            </p:nvSpPr>
            <p:spPr bwMode="auto">
              <a:xfrm>
                <a:off x="3849" y="2827"/>
                <a:ext cx="38" cy="38"/>
              </a:xfrm>
              <a:custGeom>
                <a:avLst/>
                <a:gdLst>
                  <a:gd name="T0" fmla="*/ 0 w 38"/>
                  <a:gd name="T1" fmla="*/ 37 h 38"/>
                  <a:gd name="T2" fmla="*/ 19 w 38"/>
                  <a:gd name="T3" fmla="*/ 0 h 38"/>
                  <a:gd name="T4" fmla="*/ 37 w 38"/>
                  <a:gd name="T5" fmla="*/ 37 h 38"/>
                  <a:gd name="T6" fmla="*/ 0 60000 65536"/>
                  <a:gd name="T7" fmla="*/ 0 60000 65536"/>
                  <a:gd name="T8" fmla="*/ 0 60000 65536"/>
                  <a:gd name="T9" fmla="*/ 0 w 38"/>
                  <a:gd name="T10" fmla="*/ 0 h 38"/>
                  <a:gd name="T11" fmla="*/ 38 w 38"/>
                  <a:gd name="T12" fmla="*/ 38 h 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" h="38">
                    <a:moveTo>
                      <a:pt x="0" y="37"/>
                    </a:moveTo>
                    <a:lnTo>
                      <a:pt x="19" y="0"/>
                    </a:lnTo>
                    <a:lnTo>
                      <a:pt x="37" y="37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56" name="Rectangle 91"/>
              <p:cNvSpPr>
                <a:spLocks noChangeArrowheads="1"/>
              </p:cNvSpPr>
              <p:nvPr/>
            </p:nvSpPr>
            <p:spPr bwMode="auto">
              <a:xfrm>
                <a:off x="3744" y="2847"/>
                <a:ext cx="283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1000" b="1" u="none">
                    <a:latin typeface="Lato" panose="020F0502020204030203" pitchFamily="34" charset="0"/>
                  </a:rPr>
                  <a:t>MD2</a:t>
                </a:r>
              </a:p>
            </p:txBody>
          </p:sp>
          <p:sp>
            <p:nvSpPr>
              <p:cNvPr id="79957" name="Rectangle 92"/>
              <p:cNvSpPr>
                <a:spLocks noChangeArrowheads="1"/>
              </p:cNvSpPr>
              <p:nvPr/>
            </p:nvSpPr>
            <p:spPr bwMode="auto">
              <a:xfrm>
                <a:off x="5144" y="2481"/>
                <a:ext cx="93" cy="263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79958" name="Freeform 93"/>
              <p:cNvSpPr>
                <a:spLocks/>
              </p:cNvSpPr>
              <p:nvPr/>
            </p:nvSpPr>
            <p:spPr bwMode="auto">
              <a:xfrm>
                <a:off x="5172" y="2708"/>
                <a:ext cx="37" cy="39"/>
              </a:xfrm>
              <a:custGeom>
                <a:avLst/>
                <a:gdLst>
                  <a:gd name="T0" fmla="*/ 0 w 37"/>
                  <a:gd name="T1" fmla="*/ 38 h 39"/>
                  <a:gd name="T2" fmla="*/ 18 w 37"/>
                  <a:gd name="T3" fmla="*/ 0 h 39"/>
                  <a:gd name="T4" fmla="*/ 36 w 37"/>
                  <a:gd name="T5" fmla="*/ 38 h 39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9"/>
                  <a:gd name="T11" fmla="*/ 37 w 37"/>
                  <a:gd name="T12" fmla="*/ 39 h 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9">
                    <a:moveTo>
                      <a:pt x="0" y="38"/>
                    </a:moveTo>
                    <a:lnTo>
                      <a:pt x="18" y="0"/>
                    </a:lnTo>
                    <a:lnTo>
                      <a:pt x="36" y="3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59" name="Rectangle 94"/>
              <p:cNvSpPr>
                <a:spLocks noChangeArrowheads="1"/>
              </p:cNvSpPr>
              <p:nvPr/>
            </p:nvSpPr>
            <p:spPr bwMode="auto">
              <a:xfrm>
                <a:off x="1782" y="2119"/>
                <a:ext cx="93" cy="263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79960" name="Freeform 95"/>
              <p:cNvSpPr>
                <a:spLocks/>
              </p:cNvSpPr>
              <p:nvPr/>
            </p:nvSpPr>
            <p:spPr bwMode="auto">
              <a:xfrm>
                <a:off x="1810" y="2346"/>
                <a:ext cx="38" cy="39"/>
              </a:xfrm>
              <a:custGeom>
                <a:avLst/>
                <a:gdLst>
                  <a:gd name="T0" fmla="*/ 0 w 38"/>
                  <a:gd name="T1" fmla="*/ 38 h 39"/>
                  <a:gd name="T2" fmla="*/ 19 w 38"/>
                  <a:gd name="T3" fmla="*/ 0 h 39"/>
                  <a:gd name="T4" fmla="*/ 37 w 38"/>
                  <a:gd name="T5" fmla="*/ 38 h 39"/>
                  <a:gd name="T6" fmla="*/ 0 60000 65536"/>
                  <a:gd name="T7" fmla="*/ 0 60000 65536"/>
                  <a:gd name="T8" fmla="*/ 0 60000 65536"/>
                  <a:gd name="T9" fmla="*/ 0 w 38"/>
                  <a:gd name="T10" fmla="*/ 0 h 39"/>
                  <a:gd name="T11" fmla="*/ 38 w 38"/>
                  <a:gd name="T12" fmla="*/ 39 h 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" h="39">
                    <a:moveTo>
                      <a:pt x="0" y="38"/>
                    </a:moveTo>
                    <a:lnTo>
                      <a:pt x="19" y="0"/>
                    </a:lnTo>
                    <a:lnTo>
                      <a:pt x="37" y="3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61" name="Rectangle 96"/>
              <p:cNvSpPr>
                <a:spLocks noChangeArrowheads="1"/>
              </p:cNvSpPr>
              <p:nvPr/>
            </p:nvSpPr>
            <p:spPr bwMode="auto">
              <a:xfrm>
                <a:off x="3829" y="1347"/>
                <a:ext cx="92" cy="26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79962" name="Freeform 97"/>
              <p:cNvSpPr>
                <a:spLocks/>
              </p:cNvSpPr>
              <p:nvPr/>
            </p:nvSpPr>
            <p:spPr bwMode="auto">
              <a:xfrm>
                <a:off x="3856" y="1574"/>
                <a:ext cx="38" cy="38"/>
              </a:xfrm>
              <a:custGeom>
                <a:avLst/>
                <a:gdLst>
                  <a:gd name="T0" fmla="*/ 0 w 38"/>
                  <a:gd name="T1" fmla="*/ 37 h 38"/>
                  <a:gd name="T2" fmla="*/ 19 w 38"/>
                  <a:gd name="T3" fmla="*/ 0 h 38"/>
                  <a:gd name="T4" fmla="*/ 37 w 38"/>
                  <a:gd name="T5" fmla="*/ 37 h 38"/>
                  <a:gd name="T6" fmla="*/ 0 60000 65536"/>
                  <a:gd name="T7" fmla="*/ 0 60000 65536"/>
                  <a:gd name="T8" fmla="*/ 0 60000 65536"/>
                  <a:gd name="T9" fmla="*/ 0 w 38"/>
                  <a:gd name="T10" fmla="*/ 0 h 38"/>
                  <a:gd name="T11" fmla="*/ 38 w 38"/>
                  <a:gd name="T12" fmla="*/ 38 h 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" h="38">
                    <a:moveTo>
                      <a:pt x="0" y="37"/>
                    </a:moveTo>
                    <a:lnTo>
                      <a:pt x="19" y="0"/>
                    </a:lnTo>
                    <a:lnTo>
                      <a:pt x="37" y="37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63" name="Rectangle 98"/>
              <p:cNvSpPr>
                <a:spLocks noChangeArrowheads="1"/>
              </p:cNvSpPr>
              <p:nvPr/>
            </p:nvSpPr>
            <p:spPr bwMode="auto">
              <a:xfrm>
                <a:off x="5144" y="1347"/>
                <a:ext cx="93" cy="26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79964" name="Freeform 99"/>
              <p:cNvSpPr>
                <a:spLocks/>
              </p:cNvSpPr>
              <p:nvPr/>
            </p:nvSpPr>
            <p:spPr bwMode="auto">
              <a:xfrm>
                <a:off x="5172" y="1574"/>
                <a:ext cx="37" cy="38"/>
              </a:xfrm>
              <a:custGeom>
                <a:avLst/>
                <a:gdLst>
                  <a:gd name="T0" fmla="*/ 0 w 37"/>
                  <a:gd name="T1" fmla="*/ 37 h 38"/>
                  <a:gd name="T2" fmla="*/ 18 w 37"/>
                  <a:gd name="T3" fmla="*/ 0 h 38"/>
                  <a:gd name="T4" fmla="*/ 36 w 37"/>
                  <a:gd name="T5" fmla="*/ 37 h 38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8"/>
                  <a:gd name="T11" fmla="*/ 37 w 37"/>
                  <a:gd name="T12" fmla="*/ 38 h 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8">
                    <a:moveTo>
                      <a:pt x="0" y="37"/>
                    </a:moveTo>
                    <a:lnTo>
                      <a:pt x="18" y="0"/>
                    </a:lnTo>
                    <a:lnTo>
                      <a:pt x="36" y="37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65" name="Freeform 100"/>
              <p:cNvSpPr>
                <a:spLocks/>
              </p:cNvSpPr>
              <p:nvPr/>
            </p:nvSpPr>
            <p:spPr bwMode="auto">
              <a:xfrm>
                <a:off x="1998" y="1492"/>
                <a:ext cx="1275" cy="1205"/>
              </a:xfrm>
              <a:custGeom>
                <a:avLst/>
                <a:gdLst>
                  <a:gd name="T0" fmla="*/ 0 w 1275"/>
                  <a:gd name="T1" fmla="*/ 1204 h 1205"/>
                  <a:gd name="T2" fmla="*/ 0 w 1275"/>
                  <a:gd name="T3" fmla="*/ 0 h 1205"/>
                  <a:gd name="T4" fmla="*/ 418 w 1275"/>
                  <a:gd name="T5" fmla="*/ 0 h 1205"/>
                  <a:gd name="T6" fmla="*/ 1274 w 1275"/>
                  <a:gd name="T7" fmla="*/ 0 h 12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75"/>
                  <a:gd name="T13" fmla="*/ 0 h 1205"/>
                  <a:gd name="T14" fmla="*/ 1275 w 1275"/>
                  <a:gd name="T15" fmla="*/ 1205 h 12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75" h="1205">
                    <a:moveTo>
                      <a:pt x="0" y="1204"/>
                    </a:moveTo>
                    <a:lnTo>
                      <a:pt x="0" y="0"/>
                    </a:lnTo>
                    <a:lnTo>
                      <a:pt x="418" y="0"/>
                    </a:lnTo>
                    <a:lnTo>
                      <a:pt x="1274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66" name="Line 101"/>
              <p:cNvSpPr>
                <a:spLocks noChangeShapeType="1"/>
              </p:cNvSpPr>
              <p:nvPr/>
            </p:nvSpPr>
            <p:spPr bwMode="auto">
              <a:xfrm>
                <a:off x="3390" y="1492"/>
                <a:ext cx="4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67" name="Line 102"/>
              <p:cNvSpPr>
                <a:spLocks noChangeShapeType="1"/>
              </p:cNvSpPr>
              <p:nvPr/>
            </p:nvSpPr>
            <p:spPr bwMode="auto">
              <a:xfrm>
                <a:off x="3933" y="1485"/>
                <a:ext cx="1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68" name="Rectangle 103"/>
              <p:cNvSpPr>
                <a:spLocks noChangeArrowheads="1"/>
              </p:cNvSpPr>
              <p:nvPr/>
            </p:nvSpPr>
            <p:spPr bwMode="auto">
              <a:xfrm>
                <a:off x="3778" y="1402"/>
                <a:ext cx="195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1200" b="1" u="none">
                    <a:latin typeface="Lato" panose="020F0502020204030203" pitchFamily="34" charset="0"/>
                  </a:rPr>
                  <a:t>IR</a:t>
                </a:r>
              </a:p>
            </p:txBody>
          </p:sp>
          <p:sp>
            <p:nvSpPr>
              <p:cNvPr id="79969" name="Rectangle 104"/>
              <p:cNvSpPr>
                <a:spLocks noChangeArrowheads="1"/>
              </p:cNvSpPr>
              <p:nvPr/>
            </p:nvSpPr>
            <p:spPr bwMode="auto">
              <a:xfrm>
                <a:off x="5101" y="1388"/>
                <a:ext cx="195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1200" b="1" u="none">
                    <a:latin typeface="Lato" panose="020F0502020204030203" pitchFamily="34" charset="0"/>
                  </a:rPr>
                  <a:t>IR</a:t>
                </a:r>
              </a:p>
            </p:txBody>
          </p:sp>
          <p:sp>
            <p:nvSpPr>
              <p:cNvPr id="79970" name="Freeform 105"/>
              <p:cNvSpPr>
                <a:spLocks/>
              </p:cNvSpPr>
              <p:nvPr/>
            </p:nvSpPr>
            <p:spPr bwMode="auto">
              <a:xfrm>
                <a:off x="2130" y="1652"/>
                <a:ext cx="2730" cy="621"/>
              </a:xfrm>
              <a:custGeom>
                <a:avLst/>
                <a:gdLst>
                  <a:gd name="T0" fmla="*/ 2729 w 2730"/>
                  <a:gd name="T1" fmla="*/ 0 h 621"/>
                  <a:gd name="T2" fmla="*/ 0 w 2730"/>
                  <a:gd name="T3" fmla="*/ 0 h 621"/>
                  <a:gd name="T4" fmla="*/ 0 w 2730"/>
                  <a:gd name="T5" fmla="*/ 620 h 621"/>
                  <a:gd name="T6" fmla="*/ 223 w 2730"/>
                  <a:gd name="T7" fmla="*/ 620 h 6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30"/>
                  <a:gd name="T13" fmla="*/ 0 h 621"/>
                  <a:gd name="T14" fmla="*/ 2730 w 2730"/>
                  <a:gd name="T15" fmla="*/ 621 h 6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30" h="621">
                    <a:moveTo>
                      <a:pt x="2729" y="0"/>
                    </a:moveTo>
                    <a:lnTo>
                      <a:pt x="0" y="0"/>
                    </a:lnTo>
                    <a:lnTo>
                      <a:pt x="0" y="620"/>
                    </a:lnTo>
                    <a:lnTo>
                      <a:pt x="223" y="62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71" name="Freeform 106"/>
              <p:cNvSpPr>
                <a:spLocks/>
              </p:cNvSpPr>
              <p:nvPr/>
            </p:nvSpPr>
            <p:spPr bwMode="auto">
              <a:xfrm>
                <a:off x="5005" y="1485"/>
                <a:ext cx="300" cy="273"/>
              </a:xfrm>
              <a:custGeom>
                <a:avLst/>
                <a:gdLst>
                  <a:gd name="T0" fmla="*/ 243 w 300"/>
                  <a:gd name="T1" fmla="*/ 0 h 273"/>
                  <a:gd name="T2" fmla="*/ 299 w 300"/>
                  <a:gd name="T3" fmla="*/ 0 h 273"/>
                  <a:gd name="T4" fmla="*/ 299 w 300"/>
                  <a:gd name="T5" fmla="*/ 272 h 273"/>
                  <a:gd name="T6" fmla="*/ 0 w 300"/>
                  <a:gd name="T7" fmla="*/ 272 h 2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0"/>
                  <a:gd name="T13" fmla="*/ 0 h 273"/>
                  <a:gd name="T14" fmla="*/ 300 w 300"/>
                  <a:gd name="T15" fmla="*/ 273 h 2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0" h="273">
                    <a:moveTo>
                      <a:pt x="243" y="0"/>
                    </a:moveTo>
                    <a:lnTo>
                      <a:pt x="299" y="0"/>
                    </a:lnTo>
                    <a:lnTo>
                      <a:pt x="299" y="272"/>
                    </a:lnTo>
                    <a:lnTo>
                      <a:pt x="0" y="27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72" name="Line 107"/>
              <p:cNvSpPr>
                <a:spLocks noChangeShapeType="1"/>
              </p:cNvSpPr>
              <p:nvPr/>
            </p:nvSpPr>
            <p:spPr bwMode="auto">
              <a:xfrm flipH="1">
                <a:off x="4998" y="1659"/>
                <a:ext cx="29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73" name="Rectangle 108"/>
              <p:cNvSpPr>
                <a:spLocks noChangeArrowheads="1"/>
              </p:cNvSpPr>
              <p:nvPr/>
            </p:nvSpPr>
            <p:spPr bwMode="auto">
              <a:xfrm>
                <a:off x="5108" y="2541"/>
                <a:ext cx="153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1000" b="1" u="none">
                    <a:latin typeface="Lato" panose="020F0502020204030203" pitchFamily="34" charset="0"/>
                  </a:rPr>
                  <a:t>R</a:t>
                </a:r>
              </a:p>
            </p:txBody>
          </p:sp>
          <p:sp>
            <p:nvSpPr>
              <p:cNvPr id="79974" name="Rectangle 109"/>
              <p:cNvSpPr>
                <a:spLocks noChangeArrowheads="1"/>
              </p:cNvSpPr>
              <p:nvPr/>
            </p:nvSpPr>
            <p:spPr bwMode="auto">
              <a:xfrm>
                <a:off x="3286" y="1347"/>
                <a:ext cx="93" cy="26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79975" name="Freeform 110"/>
              <p:cNvSpPr>
                <a:spLocks/>
              </p:cNvSpPr>
              <p:nvPr/>
            </p:nvSpPr>
            <p:spPr bwMode="auto">
              <a:xfrm>
                <a:off x="3313" y="1574"/>
                <a:ext cx="38" cy="38"/>
              </a:xfrm>
              <a:custGeom>
                <a:avLst/>
                <a:gdLst>
                  <a:gd name="T0" fmla="*/ 0 w 38"/>
                  <a:gd name="T1" fmla="*/ 37 h 38"/>
                  <a:gd name="T2" fmla="*/ 19 w 38"/>
                  <a:gd name="T3" fmla="*/ 0 h 38"/>
                  <a:gd name="T4" fmla="*/ 37 w 38"/>
                  <a:gd name="T5" fmla="*/ 37 h 38"/>
                  <a:gd name="T6" fmla="*/ 0 60000 65536"/>
                  <a:gd name="T7" fmla="*/ 0 60000 65536"/>
                  <a:gd name="T8" fmla="*/ 0 60000 65536"/>
                  <a:gd name="T9" fmla="*/ 0 w 38"/>
                  <a:gd name="T10" fmla="*/ 0 h 38"/>
                  <a:gd name="T11" fmla="*/ 38 w 38"/>
                  <a:gd name="T12" fmla="*/ 38 h 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" h="38">
                    <a:moveTo>
                      <a:pt x="0" y="37"/>
                    </a:moveTo>
                    <a:lnTo>
                      <a:pt x="19" y="0"/>
                    </a:lnTo>
                    <a:lnTo>
                      <a:pt x="37" y="37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76" name="Rectangle 111"/>
              <p:cNvSpPr>
                <a:spLocks noChangeArrowheads="1"/>
              </p:cNvSpPr>
              <p:nvPr/>
            </p:nvSpPr>
            <p:spPr bwMode="auto">
              <a:xfrm>
                <a:off x="3243" y="1402"/>
                <a:ext cx="195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1200" b="1" u="none">
                    <a:latin typeface="Lato" panose="020F0502020204030203" pitchFamily="34" charset="0"/>
                  </a:rPr>
                  <a:t>IR</a:t>
                </a:r>
              </a:p>
            </p:txBody>
          </p:sp>
          <p:sp>
            <p:nvSpPr>
              <p:cNvPr id="79977" name="Freeform 112"/>
              <p:cNvSpPr>
                <a:spLocks/>
              </p:cNvSpPr>
              <p:nvPr/>
            </p:nvSpPr>
            <p:spPr bwMode="auto">
              <a:xfrm>
                <a:off x="1606" y="2111"/>
                <a:ext cx="127" cy="252"/>
              </a:xfrm>
              <a:custGeom>
                <a:avLst/>
                <a:gdLst>
                  <a:gd name="T0" fmla="*/ 126 w 127"/>
                  <a:gd name="T1" fmla="*/ 42 h 252"/>
                  <a:gd name="T2" fmla="*/ 126 w 127"/>
                  <a:gd name="T3" fmla="*/ 209 h 252"/>
                  <a:gd name="T4" fmla="*/ 0 w 127"/>
                  <a:gd name="T5" fmla="*/ 251 h 252"/>
                  <a:gd name="T6" fmla="*/ 0 w 127"/>
                  <a:gd name="T7" fmla="*/ 0 h 252"/>
                  <a:gd name="T8" fmla="*/ 126 w 127"/>
                  <a:gd name="T9" fmla="*/ 42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252"/>
                  <a:gd name="T17" fmla="*/ 127 w 127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252">
                    <a:moveTo>
                      <a:pt x="126" y="42"/>
                    </a:moveTo>
                    <a:lnTo>
                      <a:pt x="126" y="209"/>
                    </a:lnTo>
                    <a:lnTo>
                      <a:pt x="0" y="251"/>
                    </a:lnTo>
                    <a:lnTo>
                      <a:pt x="0" y="0"/>
                    </a:lnTo>
                    <a:lnTo>
                      <a:pt x="126" y="42"/>
                    </a:lnTo>
                  </a:path>
                </a:pathLst>
              </a:custGeom>
              <a:solidFill>
                <a:schemeClr val="bg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78" name="Rectangle 113"/>
              <p:cNvSpPr>
                <a:spLocks noChangeArrowheads="1"/>
              </p:cNvSpPr>
              <p:nvPr/>
            </p:nvSpPr>
            <p:spPr bwMode="auto">
              <a:xfrm>
                <a:off x="1395" y="1816"/>
                <a:ext cx="267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1200" b="1" u="none">
                    <a:latin typeface="Lato" panose="020F0502020204030203" pitchFamily="34" charset="0"/>
                  </a:rPr>
                  <a:t>nop</a:t>
                </a:r>
              </a:p>
            </p:txBody>
          </p:sp>
          <p:sp>
            <p:nvSpPr>
              <p:cNvPr id="79979" name="Freeform 114"/>
              <p:cNvSpPr>
                <a:spLocks/>
              </p:cNvSpPr>
              <p:nvPr/>
            </p:nvSpPr>
            <p:spPr bwMode="auto">
              <a:xfrm>
                <a:off x="2005" y="2035"/>
                <a:ext cx="349" cy="1"/>
              </a:xfrm>
              <a:custGeom>
                <a:avLst/>
                <a:gdLst>
                  <a:gd name="T0" fmla="*/ 0 w 349"/>
                  <a:gd name="T1" fmla="*/ 0 h 1"/>
                  <a:gd name="T2" fmla="*/ 348 w 349"/>
                  <a:gd name="T3" fmla="*/ 0 h 1"/>
                  <a:gd name="T4" fmla="*/ 0 60000 65536"/>
                  <a:gd name="T5" fmla="*/ 0 60000 65536"/>
                  <a:gd name="T6" fmla="*/ 0 w 349"/>
                  <a:gd name="T7" fmla="*/ 0 h 1"/>
                  <a:gd name="T8" fmla="*/ 349 w 34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9" h="1">
                    <a:moveTo>
                      <a:pt x="0" y="0"/>
                    </a:moveTo>
                    <a:lnTo>
                      <a:pt x="348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80" name="Freeform 115"/>
              <p:cNvSpPr>
                <a:spLocks/>
              </p:cNvSpPr>
              <p:nvPr/>
            </p:nvSpPr>
            <p:spPr bwMode="auto">
              <a:xfrm>
                <a:off x="1532" y="1993"/>
                <a:ext cx="70" cy="210"/>
              </a:xfrm>
              <a:custGeom>
                <a:avLst/>
                <a:gdLst>
                  <a:gd name="T0" fmla="*/ 69 w 70"/>
                  <a:gd name="T1" fmla="*/ 209 h 210"/>
                  <a:gd name="T2" fmla="*/ 0 w 70"/>
                  <a:gd name="T3" fmla="*/ 209 h 210"/>
                  <a:gd name="T4" fmla="*/ 0 w 70"/>
                  <a:gd name="T5" fmla="*/ 0 h 210"/>
                  <a:gd name="T6" fmla="*/ 0 60000 65536"/>
                  <a:gd name="T7" fmla="*/ 0 60000 65536"/>
                  <a:gd name="T8" fmla="*/ 0 60000 65536"/>
                  <a:gd name="T9" fmla="*/ 0 w 70"/>
                  <a:gd name="T10" fmla="*/ 0 h 210"/>
                  <a:gd name="T11" fmla="*/ 70 w 70"/>
                  <a:gd name="T12" fmla="*/ 210 h 2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0" h="210">
                    <a:moveTo>
                      <a:pt x="69" y="209"/>
                    </a:moveTo>
                    <a:lnTo>
                      <a:pt x="0" y="209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81" name="Line 116"/>
              <p:cNvSpPr>
                <a:spLocks noChangeShapeType="1"/>
              </p:cNvSpPr>
              <p:nvPr/>
            </p:nvSpPr>
            <p:spPr bwMode="auto">
              <a:xfrm>
                <a:off x="1483" y="2292"/>
                <a:ext cx="11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grpSp>
            <p:nvGrpSpPr>
              <p:cNvPr id="79982" name="Group 117"/>
              <p:cNvGrpSpPr>
                <a:grpSpLocks/>
              </p:cNvGrpSpPr>
              <p:nvPr/>
            </p:nvGrpSpPr>
            <p:grpSpPr bwMode="auto">
              <a:xfrm>
                <a:off x="599" y="1158"/>
                <a:ext cx="781" cy="1205"/>
                <a:chOff x="599" y="1158"/>
                <a:chExt cx="781" cy="1205"/>
              </a:xfrm>
            </p:grpSpPr>
            <p:grpSp>
              <p:nvGrpSpPr>
                <p:cNvPr id="79990" name="Group 118"/>
                <p:cNvGrpSpPr>
                  <a:grpSpLocks/>
                </p:cNvGrpSpPr>
                <p:nvPr/>
              </p:nvGrpSpPr>
              <p:grpSpPr bwMode="auto">
                <a:xfrm>
                  <a:off x="890" y="1353"/>
                  <a:ext cx="427" cy="349"/>
                  <a:chOff x="890" y="1353"/>
                  <a:chExt cx="427" cy="349"/>
                </a:xfrm>
              </p:grpSpPr>
              <p:sp>
                <p:nvSpPr>
                  <p:cNvPr id="80004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890" y="1353"/>
                    <a:ext cx="207" cy="1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79375" tIns="39688" rIns="79375" bIns="39688">
                    <a:spAutoFit/>
                  </a:bodyPr>
                  <a:lstStyle/>
                  <a:p>
                    <a:pPr defTabSz="692150" eaLnBrk="0" hangingPunct="0"/>
                    <a:r>
                      <a:rPr lang="en-US" sz="900" b="1" u="none" dirty="0">
                        <a:latin typeface="Lato" panose="020F0502020204030203" pitchFamily="34" charset="0"/>
                      </a:rPr>
                      <a:t>0x2</a:t>
                    </a:r>
                  </a:p>
                </p:txBody>
              </p:sp>
              <p:sp>
                <p:nvSpPr>
                  <p:cNvPr id="80005" name="Freeform 120"/>
                  <p:cNvSpPr>
                    <a:spLocks/>
                  </p:cNvSpPr>
                  <p:nvPr/>
                </p:nvSpPr>
                <p:spPr bwMode="auto">
                  <a:xfrm>
                    <a:off x="1107" y="1367"/>
                    <a:ext cx="210" cy="335"/>
                  </a:xfrm>
                  <a:custGeom>
                    <a:avLst/>
                    <a:gdLst>
                      <a:gd name="T0" fmla="*/ 0 w 210"/>
                      <a:gd name="T1" fmla="*/ 0 h 335"/>
                      <a:gd name="T2" fmla="*/ 0 w 210"/>
                      <a:gd name="T3" fmla="*/ 139 h 335"/>
                      <a:gd name="T4" fmla="*/ 42 w 210"/>
                      <a:gd name="T5" fmla="*/ 167 h 335"/>
                      <a:gd name="T6" fmla="*/ 0 w 210"/>
                      <a:gd name="T7" fmla="*/ 195 h 335"/>
                      <a:gd name="T8" fmla="*/ 0 w 210"/>
                      <a:gd name="T9" fmla="*/ 334 h 335"/>
                      <a:gd name="T10" fmla="*/ 209 w 210"/>
                      <a:gd name="T11" fmla="*/ 251 h 335"/>
                      <a:gd name="T12" fmla="*/ 209 w 210"/>
                      <a:gd name="T13" fmla="*/ 84 h 335"/>
                      <a:gd name="T14" fmla="*/ 0 w 210"/>
                      <a:gd name="T15" fmla="*/ 0 h 3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0"/>
                      <a:gd name="T25" fmla="*/ 0 h 335"/>
                      <a:gd name="T26" fmla="*/ 210 w 210"/>
                      <a:gd name="T27" fmla="*/ 335 h 3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0" h="335">
                        <a:moveTo>
                          <a:pt x="0" y="0"/>
                        </a:moveTo>
                        <a:lnTo>
                          <a:pt x="0" y="139"/>
                        </a:lnTo>
                        <a:lnTo>
                          <a:pt x="42" y="167"/>
                        </a:lnTo>
                        <a:lnTo>
                          <a:pt x="0" y="195"/>
                        </a:lnTo>
                        <a:lnTo>
                          <a:pt x="0" y="334"/>
                        </a:lnTo>
                        <a:lnTo>
                          <a:pt x="209" y="251"/>
                        </a:lnTo>
                        <a:lnTo>
                          <a:pt x="209" y="8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bg1"/>
                  </a:solidFill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>
                      <a:latin typeface="Lato" panose="020F0502020204030203" pitchFamily="34" charset="0"/>
                    </a:endParaRPr>
                  </a:p>
                </p:txBody>
              </p:sp>
              <p:sp>
                <p:nvSpPr>
                  <p:cNvPr id="80006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1065" y="1409"/>
                    <a:ext cx="4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Lato" panose="020F0502020204030203" pitchFamily="34" charset="0"/>
                    </a:endParaRPr>
                  </a:p>
                </p:txBody>
              </p:sp>
              <p:sp>
                <p:nvSpPr>
                  <p:cNvPr id="80007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065" y="1659"/>
                    <a:ext cx="4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Lato" panose="020F0502020204030203" pitchFamily="34" charset="0"/>
                    </a:endParaRPr>
                  </a:p>
                </p:txBody>
              </p:sp>
            </p:grpSp>
            <p:sp>
              <p:nvSpPr>
                <p:cNvPr id="79991" name="Freeform 123"/>
                <p:cNvSpPr>
                  <a:spLocks/>
                </p:cNvSpPr>
                <p:nvPr/>
              </p:nvSpPr>
              <p:spPr bwMode="auto">
                <a:xfrm>
                  <a:off x="599" y="1158"/>
                  <a:ext cx="419" cy="1045"/>
                </a:xfrm>
                <a:custGeom>
                  <a:avLst/>
                  <a:gdLst>
                    <a:gd name="T0" fmla="*/ 418 w 419"/>
                    <a:gd name="T1" fmla="*/ 0 h 1045"/>
                    <a:gd name="T2" fmla="*/ 0 w 419"/>
                    <a:gd name="T3" fmla="*/ 0 h 1045"/>
                    <a:gd name="T4" fmla="*/ 0 w 419"/>
                    <a:gd name="T5" fmla="*/ 1044 h 1045"/>
                    <a:gd name="T6" fmla="*/ 167 w 419"/>
                    <a:gd name="T7" fmla="*/ 1044 h 104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9"/>
                    <a:gd name="T13" fmla="*/ 0 h 1045"/>
                    <a:gd name="T14" fmla="*/ 419 w 419"/>
                    <a:gd name="T15" fmla="*/ 1045 h 104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9" h="1045">
                      <a:moveTo>
                        <a:pt x="418" y="0"/>
                      </a:moveTo>
                      <a:lnTo>
                        <a:pt x="0" y="0"/>
                      </a:lnTo>
                      <a:lnTo>
                        <a:pt x="0" y="1044"/>
                      </a:lnTo>
                      <a:lnTo>
                        <a:pt x="167" y="104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79992" name="Freeform 124"/>
                <p:cNvSpPr>
                  <a:spLocks/>
                </p:cNvSpPr>
                <p:nvPr/>
              </p:nvSpPr>
              <p:spPr bwMode="auto">
                <a:xfrm>
                  <a:off x="933" y="1652"/>
                  <a:ext cx="168" cy="551"/>
                </a:xfrm>
                <a:custGeom>
                  <a:avLst/>
                  <a:gdLst>
                    <a:gd name="T0" fmla="*/ 0 w 168"/>
                    <a:gd name="T1" fmla="*/ 550 h 551"/>
                    <a:gd name="T2" fmla="*/ 0 w 168"/>
                    <a:gd name="T3" fmla="*/ 49 h 551"/>
                    <a:gd name="T4" fmla="*/ 0 w 168"/>
                    <a:gd name="T5" fmla="*/ 0 h 551"/>
                    <a:gd name="T6" fmla="*/ 167 w 168"/>
                    <a:gd name="T7" fmla="*/ 0 h 5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8"/>
                    <a:gd name="T13" fmla="*/ 0 h 551"/>
                    <a:gd name="T14" fmla="*/ 168 w 168"/>
                    <a:gd name="T15" fmla="*/ 551 h 5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8" h="551">
                      <a:moveTo>
                        <a:pt x="0" y="550"/>
                      </a:moveTo>
                      <a:lnTo>
                        <a:pt x="0" y="49"/>
                      </a:lnTo>
                      <a:lnTo>
                        <a:pt x="0" y="0"/>
                      </a:lnTo>
                      <a:lnTo>
                        <a:pt x="167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79993" name="Freeform 125"/>
                <p:cNvSpPr>
                  <a:spLocks/>
                </p:cNvSpPr>
                <p:nvPr/>
              </p:nvSpPr>
              <p:spPr bwMode="auto">
                <a:xfrm>
                  <a:off x="891" y="2202"/>
                  <a:ext cx="168" cy="1"/>
                </a:xfrm>
                <a:custGeom>
                  <a:avLst/>
                  <a:gdLst>
                    <a:gd name="T0" fmla="*/ 0 w 168"/>
                    <a:gd name="T1" fmla="*/ 0 h 1"/>
                    <a:gd name="T2" fmla="*/ 125 w 168"/>
                    <a:gd name="T3" fmla="*/ 0 h 1"/>
                    <a:gd name="T4" fmla="*/ 167 w 168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68"/>
                    <a:gd name="T10" fmla="*/ 0 h 1"/>
                    <a:gd name="T11" fmla="*/ 168 w 168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8" h="1">
                      <a:moveTo>
                        <a:pt x="0" y="0"/>
                      </a:moveTo>
                      <a:lnTo>
                        <a:pt x="125" y="0"/>
                      </a:lnTo>
                      <a:lnTo>
                        <a:pt x="167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79994" name="Freeform 126"/>
                <p:cNvSpPr>
                  <a:spLocks/>
                </p:cNvSpPr>
                <p:nvPr/>
              </p:nvSpPr>
              <p:spPr bwMode="auto">
                <a:xfrm>
                  <a:off x="1003" y="1158"/>
                  <a:ext cx="377" cy="370"/>
                </a:xfrm>
                <a:custGeom>
                  <a:avLst/>
                  <a:gdLst>
                    <a:gd name="T0" fmla="*/ 376 w 377"/>
                    <a:gd name="T1" fmla="*/ 369 h 370"/>
                    <a:gd name="T2" fmla="*/ 376 w 377"/>
                    <a:gd name="T3" fmla="*/ 0 h 370"/>
                    <a:gd name="T4" fmla="*/ 0 w 377"/>
                    <a:gd name="T5" fmla="*/ 0 h 370"/>
                    <a:gd name="T6" fmla="*/ 0 60000 65536"/>
                    <a:gd name="T7" fmla="*/ 0 60000 65536"/>
                    <a:gd name="T8" fmla="*/ 0 60000 65536"/>
                    <a:gd name="T9" fmla="*/ 0 w 377"/>
                    <a:gd name="T10" fmla="*/ 0 h 370"/>
                    <a:gd name="T11" fmla="*/ 377 w 377"/>
                    <a:gd name="T12" fmla="*/ 370 h 37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7" h="370">
                      <a:moveTo>
                        <a:pt x="376" y="369"/>
                      </a:moveTo>
                      <a:lnTo>
                        <a:pt x="37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79995" name="Rectangle 127"/>
                <p:cNvSpPr>
                  <a:spLocks noChangeArrowheads="1"/>
                </p:cNvSpPr>
                <p:nvPr/>
              </p:nvSpPr>
              <p:spPr bwMode="auto">
                <a:xfrm>
                  <a:off x="1036" y="2133"/>
                  <a:ext cx="251" cy="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9375" tIns="39688" rIns="79375" bIns="39688">
                  <a:spAutoFit/>
                </a:bodyPr>
                <a:lstStyle/>
                <a:p>
                  <a:pPr defTabSz="692150" eaLnBrk="0" hangingPunct="0"/>
                  <a:r>
                    <a:rPr lang="en-US" sz="900" b="1" u="none">
                      <a:latin typeface="Lato" panose="020F0502020204030203" pitchFamily="34" charset="0"/>
                    </a:rPr>
                    <a:t>addr</a:t>
                  </a:r>
                </a:p>
              </p:txBody>
            </p:sp>
            <p:sp>
              <p:nvSpPr>
                <p:cNvPr id="79996" name="Line 128"/>
                <p:cNvSpPr>
                  <a:spLocks noChangeShapeType="1"/>
                </p:cNvSpPr>
                <p:nvPr/>
              </p:nvSpPr>
              <p:spPr bwMode="auto">
                <a:xfrm flipH="1">
                  <a:off x="1017" y="2202"/>
                  <a:ext cx="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79997" name="Rectangle 129"/>
                <p:cNvSpPr>
                  <a:spLocks noChangeArrowheads="1"/>
                </p:cNvSpPr>
                <p:nvPr/>
              </p:nvSpPr>
              <p:spPr bwMode="auto">
                <a:xfrm>
                  <a:off x="1113" y="1479"/>
                  <a:ext cx="235" cy="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9375" tIns="39688" rIns="79375" bIns="39688">
                  <a:spAutoFit/>
                </a:bodyPr>
                <a:lstStyle/>
                <a:p>
                  <a:pPr defTabSz="692150" eaLnBrk="0" hangingPunct="0"/>
                  <a:r>
                    <a:rPr lang="en-US" sz="900" b="1" u="none">
                      <a:latin typeface="Lato" panose="020F0502020204030203" pitchFamily="34" charset="0"/>
                    </a:rPr>
                    <a:t>Add</a:t>
                  </a:r>
                </a:p>
              </p:txBody>
            </p:sp>
            <p:sp>
              <p:nvSpPr>
                <p:cNvPr id="79998" name="Rectangle 130"/>
                <p:cNvSpPr>
                  <a:spLocks noChangeArrowheads="1"/>
                </p:cNvSpPr>
                <p:nvPr/>
              </p:nvSpPr>
              <p:spPr bwMode="auto">
                <a:xfrm>
                  <a:off x="774" y="2043"/>
                  <a:ext cx="109" cy="318"/>
                </a:xfrm>
                <a:prstGeom prst="rect">
                  <a:avLst/>
                </a:prstGeom>
                <a:solidFill>
                  <a:schemeClr val="folHlink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u="none"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79999" name="Line 131"/>
                <p:cNvSpPr>
                  <a:spLocks noChangeShapeType="1"/>
                </p:cNvSpPr>
                <p:nvPr/>
              </p:nvSpPr>
              <p:spPr bwMode="auto">
                <a:xfrm>
                  <a:off x="891" y="2202"/>
                  <a:ext cx="4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80000" name="Rectangle 132"/>
                <p:cNvSpPr>
                  <a:spLocks noChangeArrowheads="1"/>
                </p:cNvSpPr>
                <p:nvPr/>
              </p:nvSpPr>
              <p:spPr bwMode="auto">
                <a:xfrm>
                  <a:off x="730" y="2147"/>
                  <a:ext cx="195" cy="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9375" tIns="39688" rIns="79375" bIns="39688">
                  <a:spAutoFit/>
                </a:bodyPr>
                <a:lstStyle/>
                <a:p>
                  <a:pPr defTabSz="692150" eaLnBrk="0" hangingPunct="0"/>
                  <a:r>
                    <a:rPr lang="en-US" sz="900" b="1" u="none">
                      <a:latin typeface="Lato" panose="020F0502020204030203" pitchFamily="34" charset="0"/>
                    </a:rPr>
                    <a:t>PC</a:t>
                  </a:r>
                </a:p>
              </p:txBody>
            </p:sp>
            <p:sp>
              <p:nvSpPr>
                <p:cNvPr id="80001" name="Line 133"/>
                <p:cNvSpPr>
                  <a:spLocks noChangeShapeType="1"/>
                </p:cNvSpPr>
                <p:nvPr/>
              </p:nvSpPr>
              <p:spPr bwMode="auto">
                <a:xfrm>
                  <a:off x="724" y="2202"/>
                  <a:ext cx="4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80002" name="Freeform 134"/>
                <p:cNvSpPr>
                  <a:spLocks/>
                </p:cNvSpPr>
                <p:nvPr/>
              </p:nvSpPr>
              <p:spPr bwMode="auto">
                <a:xfrm>
                  <a:off x="808" y="2320"/>
                  <a:ext cx="43" cy="43"/>
                </a:xfrm>
                <a:custGeom>
                  <a:avLst/>
                  <a:gdLst>
                    <a:gd name="T0" fmla="*/ 0 w 43"/>
                    <a:gd name="T1" fmla="*/ 42 h 43"/>
                    <a:gd name="T2" fmla="*/ 21 w 43"/>
                    <a:gd name="T3" fmla="*/ 0 h 43"/>
                    <a:gd name="T4" fmla="*/ 42 w 43"/>
                    <a:gd name="T5" fmla="*/ 42 h 43"/>
                    <a:gd name="T6" fmla="*/ 0 60000 65536"/>
                    <a:gd name="T7" fmla="*/ 0 60000 65536"/>
                    <a:gd name="T8" fmla="*/ 0 60000 65536"/>
                    <a:gd name="T9" fmla="*/ 0 w 43"/>
                    <a:gd name="T10" fmla="*/ 0 h 43"/>
                    <a:gd name="T11" fmla="*/ 43 w 43"/>
                    <a:gd name="T12" fmla="*/ 43 h 4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" h="43">
                      <a:moveTo>
                        <a:pt x="0" y="42"/>
                      </a:moveTo>
                      <a:lnTo>
                        <a:pt x="21" y="0"/>
                      </a:lnTo>
                      <a:lnTo>
                        <a:pt x="42" y="42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80003" name="Line 135"/>
                <p:cNvSpPr>
                  <a:spLocks noChangeShapeType="1"/>
                </p:cNvSpPr>
                <p:nvPr/>
              </p:nvSpPr>
              <p:spPr bwMode="auto">
                <a:xfrm>
                  <a:off x="1316" y="1541"/>
                  <a:ext cx="6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Lato" panose="020F0502020204030203" pitchFamily="34" charset="0"/>
                  </a:endParaRPr>
                </a:p>
              </p:txBody>
            </p:sp>
          </p:grpSp>
          <p:sp>
            <p:nvSpPr>
              <p:cNvPr id="79983" name="Freeform 136"/>
              <p:cNvSpPr>
                <a:spLocks/>
              </p:cNvSpPr>
              <p:nvPr/>
            </p:nvSpPr>
            <p:spPr bwMode="auto">
              <a:xfrm>
                <a:off x="829" y="1255"/>
                <a:ext cx="829" cy="788"/>
              </a:xfrm>
              <a:custGeom>
                <a:avLst/>
                <a:gdLst>
                  <a:gd name="T0" fmla="*/ 828 w 829"/>
                  <a:gd name="T1" fmla="*/ 0 h 788"/>
                  <a:gd name="T2" fmla="*/ 0 w 829"/>
                  <a:gd name="T3" fmla="*/ 0 h 788"/>
                  <a:gd name="T4" fmla="*/ 0 w 829"/>
                  <a:gd name="T5" fmla="*/ 787 h 788"/>
                  <a:gd name="T6" fmla="*/ 0 60000 65536"/>
                  <a:gd name="T7" fmla="*/ 0 60000 65536"/>
                  <a:gd name="T8" fmla="*/ 0 60000 65536"/>
                  <a:gd name="T9" fmla="*/ 0 w 829"/>
                  <a:gd name="T10" fmla="*/ 0 h 788"/>
                  <a:gd name="T11" fmla="*/ 829 w 829"/>
                  <a:gd name="T12" fmla="*/ 788 h 7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29" h="788">
                    <a:moveTo>
                      <a:pt x="828" y="0"/>
                    </a:moveTo>
                    <a:lnTo>
                      <a:pt x="0" y="0"/>
                    </a:lnTo>
                    <a:lnTo>
                      <a:pt x="0" y="787"/>
                    </a:ln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84" name="Oval 137"/>
              <p:cNvSpPr>
                <a:spLocks noChangeArrowheads="1"/>
              </p:cNvSpPr>
              <p:nvPr/>
            </p:nvSpPr>
            <p:spPr bwMode="auto">
              <a:xfrm>
                <a:off x="2013" y="985"/>
                <a:ext cx="457" cy="464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79985" name="Freeform 138"/>
              <p:cNvSpPr>
                <a:spLocks/>
              </p:cNvSpPr>
              <p:nvPr/>
            </p:nvSpPr>
            <p:spPr bwMode="auto">
              <a:xfrm>
                <a:off x="2492" y="1214"/>
                <a:ext cx="1665" cy="265"/>
              </a:xfrm>
              <a:custGeom>
                <a:avLst/>
                <a:gdLst>
                  <a:gd name="T0" fmla="*/ 1664 w 1665"/>
                  <a:gd name="T1" fmla="*/ 264 h 265"/>
                  <a:gd name="T2" fmla="*/ 1664 w 1665"/>
                  <a:gd name="T3" fmla="*/ 0 h 265"/>
                  <a:gd name="T4" fmla="*/ 0 w 1665"/>
                  <a:gd name="T5" fmla="*/ 0 h 265"/>
                  <a:gd name="T6" fmla="*/ 0 60000 65536"/>
                  <a:gd name="T7" fmla="*/ 0 60000 65536"/>
                  <a:gd name="T8" fmla="*/ 0 60000 65536"/>
                  <a:gd name="T9" fmla="*/ 0 w 1665"/>
                  <a:gd name="T10" fmla="*/ 0 h 265"/>
                  <a:gd name="T11" fmla="*/ 1665 w 1665"/>
                  <a:gd name="T12" fmla="*/ 265 h 2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5" h="265">
                    <a:moveTo>
                      <a:pt x="1664" y="264"/>
                    </a:moveTo>
                    <a:lnTo>
                      <a:pt x="1664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86" name="Rectangle 139"/>
              <p:cNvSpPr>
                <a:spLocks noChangeArrowheads="1"/>
              </p:cNvSpPr>
              <p:nvPr/>
            </p:nvSpPr>
            <p:spPr bwMode="auto">
              <a:xfrm>
                <a:off x="2045" y="1095"/>
                <a:ext cx="431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1400" b="1" u="none">
                    <a:latin typeface="Lato" panose="020F0502020204030203" pitchFamily="34" charset="0"/>
                  </a:rPr>
                  <a:t>Using </a:t>
                </a:r>
              </a:p>
              <a:p>
                <a:pPr defTabSz="692150" eaLnBrk="0" hangingPunct="0"/>
                <a:r>
                  <a:rPr lang="en-US" sz="1400" b="1" u="none">
                    <a:latin typeface="Lato" panose="020F0502020204030203" pitchFamily="34" charset="0"/>
                  </a:rPr>
                  <a:t>Mem ?</a:t>
                </a:r>
              </a:p>
            </p:txBody>
          </p:sp>
          <p:sp>
            <p:nvSpPr>
              <p:cNvPr id="79987" name="Rectangle 140"/>
              <p:cNvSpPr>
                <a:spLocks noChangeArrowheads="1"/>
              </p:cNvSpPr>
              <p:nvPr/>
            </p:nvSpPr>
            <p:spPr bwMode="auto">
              <a:xfrm>
                <a:off x="1518" y="1113"/>
                <a:ext cx="486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375" tIns="39688" rIns="79375" bIns="39688">
                <a:spAutoFit/>
              </a:bodyPr>
              <a:lstStyle/>
              <a:p>
                <a:pPr defTabSz="692150" eaLnBrk="0" hangingPunct="0"/>
                <a:r>
                  <a:rPr lang="en-US" sz="1000" b="1" u="none">
                    <a:latin typeface="Lato" panose="020F0502020204030203" pitchFamily="34" charset="0"/>
                  </a:rPr>
                  <a:t>stall- fetch</a:t>
                </a:r>
              </a:p>
            </p:txBody>
          </p:sp>
          <p:sp>
            <p:nvSpPr>
              <p:cNvPr id="79988" name="Freeform 141"/>
              <p:cNvSpPr>
                <a:spLocks/>
              </p:cNvSpPr>
              <p:nvPr/>
            </p:nvSpPr>
            <p:spPr bwMode="auto">
              <a:xfrm>
                <a:off x="1671" y="1255"/>
                <a:ext cx="314" cy="878"/>
              </a:xfrm>
              <a:custGeom>
                <a:avLst/>
                <a:gdLst>
                  <a:gd name="T0" fmla="*/ 313 w 314"/>
                  <a:gd name="T1" fmla="*/ 0 h 878"/>
                  <a:gd name="T2" fmla="*/ 0 w 314"/>
                  <a:gd name="T3" fmla="*/ 0 h 878"/>
                  <a:gd name="T4" fmla="*/ 0 w 314"/>
                  <a:gd name="T5" fmla="*/ 877 h 878"/>
                  <a:gd name="T6" fmla="*/ 0 w 314"/>
                  <a:gd name="T7" fmla="*/ 877 h 8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4"/>
                  <a:gd name="T13" fmla="*/ 0 h 878"/>
                  <a:gd name="T14" fmla="*/ 314 w 314"/>
                  <a:gd name="T15" fmla="*/ 878 h 8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4" h="878">
                    <a:moveTo>
                      <a:pt x="313" y="0"/>
                    </a:moveTo>
                    <a:lnTo>
                      <a:pt x="0" y="0"/>
                    </a:lnTo>
                    <a:lnTo>
                      <a:pt x="0" y="877"/>
                    </a:ln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79989" name="Oval 142"/>
              <p:cNvSpPr>
                <a:spLocks noChangeArrowheads="1"/>
              </p:cNvSpPr>
              <p:nvPr/>
            </p:nvSpPr>
            <p:spPr bwMode="auto">
              <a:xfrm>
                <a:off x="1661" y="1245"/>
                <a:ext cx="27" cy="2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79879" name="Rectangle 143"/>
            <p:cNvSpPr>
              <a:spLocks noChangeArrowheads="1"/>
            </p:cNvSpPr>
            <p:nvPr/>
          </p:nvSpPr>
          <p:spPr bwMode="auto">
            <a:xfrm>
              <a:off x="578" y="2987"/>
              <a:ext cx="4025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375" tIns="39688" rIns="79375" bIns="39688">
              <a:spAutoFit/>
            </a:bodyPr>
            <a:lstStyle/>
            <a:p>
              <a:pPr marL="993775" lvl="2" algn="l" defTabSz="431800" eaLnBrk="0" hangingPunct="0"/>
              <a:r>
                <a:rPr lang="en-US" sz="1400" b="1" i="1" u="none" dirty="0">
                  <a:latin typeface="Lato" panose="020F0502020204030203" pitchFamily="34" charset="0"/>
                </a:rPr>
                <a:t>time --&gt;</a:t>
              </a:r>
            </a:p>
            <a:p>
              <a:pPr algn="l" defTabSz="431800" eaLnBrk="0" hangingPunct="0"/>
              <a:r>
                <a:rPr lang="en-US" sz="1400" b="1" u="none" dirty="0">
                  <a:latin typeface="Lato" panose="020F0502020204030203" pitchFamily="34" charset="0"/>
                </a:rPr>
                <a:t>resources	t0	t1	t2	t3	t4	t5	t6	t7	t8	t9	t10	t11 . . .</a:t>
              </a:r>
            </a:p>
            <a:p>
              <a:pPr algn="l" defTabSz="431800" eaLnBrk="0" hangingPunct="0"/>
              <a:r>
                <a:rPr lang="en-US" sz="1400" b="1" u="none" dirty="0">
                  <a:latin typeface="Lato" panose="020F0502020204030203" pitchFamily="34" charset="0"/>
                </a:rPr>
                <a:t>IF/MA	I</a:t>
              </a:r>
              <a:r>
                <a:rPr lang="en-US" sz="1400" b="1" u="none" baseline="-25000" dirty="0">
                  <a:latin typeface="Lato" panose="020F0502020204030203" pitchFamily="34" charset="0"/>
                </a:rPr>
                <a:t>1</a:t>
              </a:r>
              <a:r>
                <a:rPr lang="en-US" sz="1400" b="1" u="none" dirty="0"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solidFill>
                    <a:srgbClr val="C00000"/>
                  </a:solidFill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solidFill>
                    <a:srgbClr val="C00000"/>
                  </a:solidFill>
                  <a:latin typeface="Lato" panose="020F0502020204030203" pitchFamily="34" charset="0"/>
                </a:rPr>
                <a:t>2</a:t>
              </a:r>
              <a:r>
                <a:rPr lang="en-US" sz="1400" b="1" u="none" baseline="-25000" dirty="0">
                  <a:solidFill>
                    <a:schemeClr val="bg2"/>
                  </a:solidFill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solidFill>
                    <a:srgbClr val="009900"/>
                  </a:solidFill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solidFill>
                    <a:srgbClr val="009900"/>
                  </a:solidFill>
                  <a:latin typeface="Lato" panose="020F0502020204030203" pitchFamily="34" charset="0"/>
                </a:rPr>
                <a:t>3</a:t>
              </a:r>
              <a:r>
                <a:rPr lang="en-US" sz="1400" b="1" u="none" dirty="0">
                  <a:solidFill>
                    <a:schemeClr val="folHlink"/>
                  </a:solidFill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latin typeface="Lato" panose="020F0502020204030203" pitchFamily="34" charset="0"/>
                </a:rPr>
                <a:t>1</a:t>
              </a:r>
              <a:r>
                <a:rPr lang="en-US" sz="1400" b="1" u="none" dirty="0"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solidFill>
                    <a:srgbClr val="C00000"/>
                  </a:solidFill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solidFill>
                    <a:srgbClr val="C00000"/>
                  </a:solidFill>
                  <a:latin typeface="Lato" panose="020F0502020204030203" pitchFamily="34" charset="0"/>
                </a:rPr>
                <a:t>2</a:t>
              </a:r>
              <a:r>
                <a:rPr lang="en-US" sz="1400" b="1" u="none" dirty="0">
                  <a:solidFill>
                    <a:schemeClr val="bg2"/>
                  </a:solidFill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solidFill>
                    <a:srgbClr val="009900"/>
                  </a:solidFill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solidFill>
                    <a:srgbClr val="009900"/>
                  </a:solidFill>
                  <a:latin typeface="Lato" panose="020F0502020204030203" pitchFamily="34" charset="0"/>
                </a:rPr>
                <a:t>3</a:t>
              </a:r>
              <a:r>
                <a:rPr lang="en-US" sz="1400" b="1" u="none" baseline="-25000" dirty="0">
                  <a:solidFill>
                    <a:schemeClr val="folHlink"/>
                  </a:solidFill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latin typeface="Lato" panose="020F0502020204030203" pitchFamily="34" charset="0"/>
                </a:rPr>
                <a:t>4</a:t>
              </a:r>
              <a:r>
                <a:rPr lang="en-US" sz="1400" b="1" u="none" dirty="0"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solidFill>
                    <a:srgbClr val="C00000"/>
                  </a:solidFill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solidFill>
                    <a:srgbClr val="C00000"/>
                  </a:solidFill>
                  <a:latin typeface="Lato" panose="020F0502020204030203" pitchFamily="34" charset="0"/>
                </a:rPr>
                <a:t>5</a:t>
              </a:r>
              <a:r>
                <a:rPr lang="en-US" sz="1400" b="1" u="none" dirty="0">
                  <a:solidFill>
                    <a:schemeClr val="bg2"/>
                  </a:solidFill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solidFill>
                    <a:srgbClr val="009900"/>
                  </a:solidFill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solidFill>
                    <a:srgbClr val="009900"/>
                  </a:solidFill>
                  <a:latin typeface="Lato" panose="020F0502020204030203" pitchFamily="34" charset="0"/>
                </a:rPr>
                <a:t>6</a:t>
              </a:r>
              <a:r>
                <a:rPr lang="en-US" sz="1400" b="1" u="none" baseline="-25000" dirty="0">
                  <a:solidFill>
                    <a:schemeClr val="folHlink"/>
                  </a:solidFill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latin typeface="Lato" panose="020F0502020204030203" pitchFamily="34" charset="0"/>
                </a:rPr>
                <a:t>4</a:t>
              </a:r>
              <a:r>
                <a:rPr lang="en-US" sz="1400" b="1" u="none" dirty="0"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solidFill>
                    <a:srgbClr val="C00000"/>
                  </a:solidFill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solidFill>
                    <a:srgbClr val="C00000"/>
                  </a:solidFill>
                  <a:latin typeface="Lato" panose="020F0502020204030203" pitchFamily="34" charset="0"/>
                </a:rPr>
                <a:t>5</a:t>
              </a:r>
              <a:r>
                <a:rPr lang="en-US" sz="1400" b="1" u="none" dirty="0">
                  <a:solidFill>
                    <a:schemeClr val="bg2"/>
                  </a:solidFill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solidFill>
                    <a:srgbClr val="009900"/>
                  </a:solidFill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solidFill>
                    <a:srgbClr val="009900"/>
                  </a:solidFill>
                  <a:latin typeface="Lato" panose="020F0502020204030203" pitchFamily="34" charset="0"/>
                </a:rPr>
                <a:t>6</a:t>
              </a:r>
              <a:r>
                <a:rPr lang="en-US" sz="1400" b="1" u="none" dirty="0">
                  <a:solidFill>
                    <a:schemeClr val="folHlink"/>
                  </a:solidFill>
                  <a:latin typeface="Lato" panose="020F0502020204030203" pitchFamily="34" charset="0"/>
                </a:rPr>
                <a:t>	</a:t>
              </a:r>
            </a:p>
            <a:p>
              <a:pPr algn="l" defTabSz="431800" eaLnBrk="0" hangingPunct="0"/>
              <a:r>
                <a:rPr lang="en-US" sz="1400" b="1" u="none" dirty="0">
                  <a:latin typeface="Lato" panose="020F0502020204030203" pitchFamily="34" charset="0"/>
                </a:rPr>
                <a:t>ID			I</a:t>
              </a:r>
              <a:r>
                <a:rPr lang="en-US" sz="1400" b="1" u="none" baseline="-25000" dirty="0">
                  <a:latin typeface="Lato" panose="020F0502020204030203" pitchFamily="34" charset="0"/>
                </a:rPr>
                <a:t>1</a:t>
              </a:r>
              <a:r>
                <a:rPr lang="en-US" sz="1400" b="1" u="none" dirty="0"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solidFill>
                    <a:srgbClr val="C00000"/>
                  </a:solidFill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solidFill>
                    <a:srgbClr val="C00000"/>
                  </a:solidFill>
                  <a:latin typeface="Lato" panose="020F0502020204030203" pitchFamily="34" charset="0"/>
                </a:rPr>
                <a:t>2</a:t>
              </a:r>
              <a:r>
                <a:rPr lang="en-US" sz="1400" b="1" u="none" dirty="0">
                  <a:solidFill>
                    <a:schemeClr val="bg2"/>
                  </a:solidFill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solidFill>
                    <a:srgbClr val="009900"/>
                  </a:solidFill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solidFill>
                    <a:srgbClr val="009900"/>
                  </a:solidFill>
                  <a:latin typeface="Lato" panose="020F0502020204030203" pitchFamily="34" charset="0"/>
                </a:rPr>
                <a:t>3</a:t>
              </a:r>
              <a:r>
                <a:rPr lang="en-US" sz="1400" b="1" u="none" baseline="-25000" dirty="0">
                  <a:latin typeface="Lato" panose="020F0502020204030203" pitchFamily="34" charset="0"/>
                </a:rPr>
                <a:t>	</a:t>
              </a:r>
              <a:r>
                <a:rPr lang="en-US" sz="1000" b="1" u="none" dirty="0" err="1">
                  <a:latin typeface="Lato" panose="020F0502020204030203" pitchFamily="34" charset="0"/>
                </a:rPr>
                <a:t>nop</a:t>
              </a:r>
              <a:r>
                <a:rPr lang="en-US" sz="1400" b="1" u="none" baseline="-25000" dirty="0">
                  <a:latin typeface="Lato" panose="020F0502020204030203" pitchFamily="34" charset="0"/>
                </a:rPr>
                <a:t>	</a:t>
              </a:r>
              <a:r>
                <a:rPr lang="en-US" sz="1000" b="1" u="none" dirty="0" err="1">
                  <a:latin typeface="Lato" panose="020F0502020204030203" pitchFamily="34" charset="0"/>
                </a:rPr>
                <a:t>nop</a:t>
              </a:r>
              <a:r>
                <a:rPr lang="en-US" sz="1400" b="1" u="none" baseline="-25000" dirty="0">
                  <a:latin typeface="Lato" panose="020F0502020204030203" pitchFamily="34" charset="0"/>
                </a:rPr>
                <a:t>	</a:t>
              </a:r>
              <a:r>
                <a:rPr lang="en-US" sz="1000" b="1" u="none" dirty="0" err="1">
                  <a:latin typeface="Lato" panose="020F0502020204030203" pitchFamily="34" charset="0"/>
                </a:rPr>
                <a:t>nop</a:t>
              </a:r>
              <a:r>
                <a:rPr lang="en-US" sz="1400" b="1" u="none" baseline="-25000" dirty="0"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latin typeface="Lato" panose="020F0502020204030203" pitchFamily="34" charset="0"/>
                </a:rPr>
                <a:t>4</a:t>
              </a:r>
              <a:r>
                <a:rPr lang="en-US" sz="1400" b="1" u="none" dirty="0"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solidFill>
                    <a:srgbClr val="C00000"/>
                  </a:solidFill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solidFill>
                    <a:srgbClr val="C00000"/>
                  </a:solidFill>
                  <a:latin typeface="Lato" panose="020F0502020204030203" pitchFamily="34" charset="0"/>
                </a:rPr>
                <a:t>5</a:t>
              </a:r>
              <a:r>
                <a:rPr lang="en-US" sz="1400" b="1" u="none" dirty="0">
                  <a:solidFill>
                    <a:schemeClr val="bg2"/>
                  </a:solidFill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solidFill>
                    <a:srgbClr val="009900"/>
                  </a:solidFill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solidFill>
                    <a:srgbClr val="009900"/>
                  </a:solidFill>
                  <a:latin typeface="Lato" panose="020F0502020204030203" pitchFamily="34" charset="0"/>
                </a:rPr>
                <a:t>6</a:t>
              </a:r>
              <a:r>
                <a:rPr lang="en-US" sz="1400" b="1" u="none" baseline="-25000" dirty="0">
                  <a:solidFill>
                    <a:schemeClr val="folHlink"/>
                  </a:solidFill>
                  <a:latin typeface="Lato" panose="020F0502020204030203" pitchFamily="34" charset="0"/>
                </a:rPr>
                <a:t>	</a:t>
              </a:r>
              <a:r>
                <a:rPr lang="en-US" sz="1000" b="1" u="none" dirty="0" err="1">
                  <a:latin typeface="Lato" panose="020F0502020204030203" pitchFamily="34" charset="0"/>
                </a:rPr>
                <a:t>nop</a:t>
              </a:r>
              <a:r>
                <a:rPr lang="en-US" sz="1000" b="1" u="none" dirty="0">
                  <a:latin typeface="Lato" panose="020F0502020204030203" pitchFamily="34" charset="0"/>
                </a:rPr>
                <a:t>	</a:t>
              </a:r>
              <a:r>
                <a:rPr lang="en-US" sz="1000" b="1" u="none" dirty="0" err="1">
                  <a:latin typeface="Lato" panose="020F0502020204030203" pitchFamily="34" charset="0"/>
                </a:rPr>
                <a:t>nop</a:t>
              </a:r>
              <a:endParaRPr lang="en-US" sz="1400" b="1" u="none" dirty="0">
                <a:latin typeface="Lato" panose="020F0502020204030203" pitchFamily="34" charset="0"/>
              </a:endParaRPr>
            </a:p>
            <a:p>
              <a:pPr algn="l" defTabSz="431800" eaLnBrk="0" hangingPunct="0"/>
              <a:r>
                <a:rPr lang="en-US" sz="1400" b="1" u="none" dirty="0">
                  <a:latin typeface="Lato" panose="020F0502020204030203" pitchFamily="34" charset="0"/>
                </a:rPr>
                <a:t>EX		       		I</a:t>
              </a:r>
              <a:r>
                <a:rPr lang="en-US" sz="1400" b="1" u="none" baseline="-25000" dirty="0">
                  <a:latin typeface="Lato" panose="020F0502020204030203" pitchFamily="34" charset="0"/>
                </a:rPr>
                <a:t>1</a:t>
              </a:r>
              <a:r>
                <a:rPr lang="en-US" sz="1400" b="1" u="none" dirty="0"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solidFill>
                    <a:srgbClr val="C00000"/>
                  </a:solidFill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solidFill>
                    <a:srgbClr val="C00000"/>
                  </a:solidFill>
                  <a:latin typeface="Lato" panose="020F0502020204030203" pitchFamily="34" charset="0"/>
                </a:rPr>
                <a:t>2</a:t>
              </a:r>
              <a:r>
                <a:rPr lang="en-US" sz="1400" b="1" u="none" dirty="0">
                  <a:solidFill>
                    <a:schemeClr val="bg2"/>
                  </a:solidFill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solidFill>
                    <a:srgbClr val="009900"/>
                  </a:solidFill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solidFill>
                    <a:srgbClr val="009900"/>
                  </a:solidFill>
                  <a:latin typeface="Lato" panose="020F0502020204030203" pitchFamily="34" charset="0"/>
                </a:rPr>
                <a:t>3</a:t>
              </a:r>
              <a:r>
                <a:rPr lang="en-US" sz="1400" b="1" u="none" baseline="-25000" dirty="0">
                  <a:latin typeface="Lato" panose="020F0502020204030203" pitchFamily="34" charset="0"/>
                </a:rPr>
                <a:t>	</a:t>
              </a:r>
              <a:r>
                <a:rPr lang="en-US" sz="1000" b="1" u="none" dirty="0" err="1">
                  <a:latin typeface="Lato" panose="020F0502020204030203" pitchFamily="34" charset="0"/>
                </a:rPr>
                <a:t>nop</a:t>
              </a:r>
              <a:r>
                <a:rPr lang="en-US" sz="1400" b="1" u="none" baseline="-25000" dirty="0">
                  <a:latin typeface="Lato" panose="020F0502020204030203" pitchFamily="34" charset="0"/>
                </a:rPr>
                <a:t>	</a:t>
              </a:r>
              <a:r>
                <a:rPr lang="en-US" sz="1000" b="1" u="none" dirty="0" err="1">
                  <a:latin typeface="Lato" panose="020F0502020204030203" pitchFamily="34" charset="0"/>
                </a:rPr>
                <a:t>nop</a:t>
              </a:r>
              <a:r>
                <a:rPr lang="en-US" sz="1400" b="1" u="none" baseline="-25000" dirty="0">
                  <a:latin typeface="Lato" panose="020F0502020204030203" pitchFamily="34" charset="0"/>
                </a:rPr>
                <a:t>	</a:t>
              </a:r>
              <a:r>
                <a:rPr lang="en-US" sz="1000" b="1" u="none" dirty="0" err="1">
                  <a:latin typeface="Lato" panose="020F0502020204030203" pitchFamily="34" charset="0"/>
                </a:rPr>
                <a:t>nop</a:t>
              </a:r>
              <a:r>
                <a:rPr lang="en-US" sz="1400" b="1" u="none" baseline="-25000" dirty="0"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latin typeface="Lato" panose="020F0502020204030203" pitchFamily="34" charset="0"/>
                </a:rPr>
                <a:t>4</a:t>
              </a:r>
              <a:r>
                <a:rPr lang="en-US" sz="1400" b="1" u="none" dirty="0"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solidFill>
                    <a:srgbClr val="C00000"/>
                  </a:solidFill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solidFill>
                    <a:srgbClr val="C00000"/>
                  </a:solidFill>
                  <a:latin typeface="Lato" panose="020F0502020204030203" pitchFamily="34" charset="0"/>
                </a:rPr>
                <a:t>5</a:t>
              </a:r>
              <a:r>
                <a:rPr lang="en-US" sz="1400" b="1" u="none" dirty="0">
                  <a:solidFill>
                    <a:schemeClr val="bg2"/>
                  </a:solidFill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solidFill>
                    <a:srgbClr val="009900"/>
                  </a:solidFill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solidFill>
                    <a:srgbClr val="009900"/>
                  </a:solidFill>
                  <a:latin typeface="Lato" panose="020F0502020204030203" pitchFamily="34" charset="0"/>
                </a:rPr>
                <a:t>6</a:t>
              </a:r>
              <a:r>
                <a:rPr lang="en-US" sz="1400" b="1" u="none" baseline="-25000" dirty="0">
                  <a:solidFill>
                    <a:schemeClr val="folHlink"/>
                  </a:solidFill>
                  <a:latin typeface="Lato" panose="020F0502020204030203" pitchFamily="34" charset="0"/>
                </a:rPr>
                <a:t>	</a:t>
              </a:r>
              <a:r>
                <a:rPr lang="en-US" sz="1000" b="1" u="none" dirty="0" err="1">
                  <a:latin typeface="Lato" panose="020F0502020204030203" pitchFamily="34" charset="0"/>
                </a:rPr>
                <a:t>nop</a:t>
              </a:r>
              <a:endParaRPr lang="en-US" sz="1400" b="1" u="none" dirty="0">
                <a:latin typeface="Lato" panose="020F0502020204030203" pitchFamily="34" charset="0"/>
              </a:endParaRPr>
            </a:p>
            <a:p>
              <a:pPr algn="l" defTabSz="431800" eaLnBrk="0" hangingPunct="0"/>
              <a:r>
                <a:rPr lang="en-US" sz="1400" b="1" u="none" dirty="0">
                  <a:latin typeface="Lato" panose="020F0502020204030203" pitchFamily="34" charset="0"/>
                </a:rPr>
                <a:t>WB     					I</a:t>
              </a:r>
              <a:r>
                <a:rPr lang="en-US" sz="1400" b="1" u="none" baseline="-25000" dirty="0">
                  <a:latin typeface="Lato" panose="020F0502020204030203" pitchFamily="34" charset="0"/>
                </a:rPr>
                <a:t>1</a:t>
              </a:r>
              <a:r>
                <a:rPr lang="en-US" sz="1400" b="1" u="none" dirty="0"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solidFill>
                    <a:srgbClr val="C00000"/>
                  </a:solidFill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solidFill>
                    <a:srgbClr val="C00000"/>
                  </a:solidFill>
                  <a:latin typeface="Lato" panose="020F0502020204030203" pitchFamily="34" charset="0"/>
                </a:rPr>
                <a:t>2</a:t>
              </a:r>
              <a:r>
                <a:rPr lang="en-US" sz="1400" b="1" u="none" dirty="0">
                  <a:solidFill>
                    <a:schemeClr val="bg2"/>
                  </a:solidFill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solidFill>
                    <a:srgbClr val="009900"/>
                  </a:solidFill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solidFill>
                    <a:srgbClr val="009900"/>
                  </a:solidFill>
                  <a:latin typeface="Lato" panose="020F0502020204030203" pitchFamily="34" charset="0"/>
                </a:rPr>
                <a:t>3</a:t>
              </a:r>
              <a:r>
                <a:rPr lang="en-US" sz="1400" b="1" u="none" baseline="-25000" dirty="0">
                  <a:latin typeface="Lato" panose="020F0502020204030203" pitchFamily="34" charset="0"/>
                </a:rPr>
                <a:t>	</a:t>
              </a:r>
              <a:r>
                <a:rPr lang="en-US" sz="1000" b="1" u="none" dirty="0" err="1">
                  <a:latin typeface="Lato" panose="020F0502020204030203" pitchFamily="34" charset="0"/>
                </a:rPr>
                <a:t>nop</a:t>
              </a:r>
              <a:r>
                <a:rPr lang="en-US" sz="1400" b="1" u="none" baseline="-25000" dirty="0">
                  <a:latin typeface="Lato" panose="020F0502020204030203" pitchFamily="34" charset="0"/>
                </a:rPr>
                <a:t>	</a:t>
              </a:r>
              <a:r>
                <a:rPr lang="en-US" sz="1000" b="1" u="none" dirty="0" err="1">
                  <a:latin typeface="Lato" panose="020F0502020204030203" pitchFamily="34" charset="0"/>
                </a:rPr>
                <a:t>nop</a:t>
              </a:r>
              <a:r>
                <a:rPr lang="en-US" sz="1400" b="1" u="none" baseline="-25000" dirty="0">
                  <a:latin typeface="Lato" panose="020F0502020204030203" pitchFamily="34" charset="0"/>
                </a:rPr>
                <a:t>	</a:t>
              </a:r>
              <a:r>
                <a:rPr lang="en-US" sz="1000" b="1" u="none" dirty="0" err="1">
                  <a:latin typeface="Lato" panose="020F0502020204030203" pitchFamily="34" charset="0"/>
                </a:rPr>
                <a:t>nop</a:t>
              </a:r>
              <a:r>
                <a:rPr lang="en-US" sz="1400" b="1" u="none" baseline="-25000" dirty="0"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latin typeface="Lato" panose="020F0502020204030203" pitchFamily="34" charset="0"/>
                </a:rPr>
                <a:t>4</a:t>
              </a:r>
              <a:r>
                <a:rPr lang="en-US" sz="1400" b="1" u="none" dirty="0"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solidFill>
                    <a:srgbClr val="C00000"/>
                  </a:solidFill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solidFill>
                    <a:srgbClr val="C00000"/>
                  </a:solidFill>
                  <a:latin typeface="Lato" panose="020F0502020204030203" pitchFamily="34" charset="0"/>
                </a:rPr>
                <a:t>5</a:t>
              </a:r>
              <a:r>
                <a:rPr lang="en-US" sz="1400" b="1" u="none" dirty="0">
                  <a:solidFill>
                    <a:schemeClr val="bg2"/>
                  </a:solidFill>
                  <a:latin typeface="Lato" panose="020F0502020204030203" pitchFamily="34" charset="0"/>
                </a:rPr>
                <a:t>	</a:t>
              </a:r>
              <a:r>
                <a:rPr lang="en-US" sz="1400" b="1" u="none" dirty="0">
                  <a:solidFill>
                    <a:srgbClr val="009900"/>
                  </a:solidFill>
                  <a:latin typeface="Lato" panose="020F0502020204030203" pitchFamily="34" charset="0"/>
                </a:rPr>
                <a:t>I</a:t>
              </a:r>
              <a:r>
                <a:rPr lang="en-US" sz="1400" b="1" u="none" baseline="-25000" dirty="0">
                  <a:solidFill>
                    <a:srgbClr val="009900"/>
                  </a:solidFill>
                  <a:latin typeface="Lato" panose="020F0502020204030203" pitchFamily="34" charset="0"/>
                </a:rPr>
                <a:t>6</a:t>
              </a:r>
            </a:p>
          </p:txBody>
        </p:sp>
        <p:sp>
          <p:nvSpPr>
            <p:cNvPr id="79880" name="Rectangle 144"/>
            <p:cNvSpPr>
              <a:spLocks noChangeArrowheads="1"/>
            </p:cNvSpPr>
            <p:nvPr/>
          </p:nvSpPr>
          <p:spPr bwMode="auto">
            <a:xfrm>
              <a:off x="605" y="3906"/>
              <a:ext cx="373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375" tIns="39688" rIns="79375" bIns="39688">
              <a:spAutoFit/>
            </a:bodyPr>
            <a:lstStyle/>
            <a:p>
              <a:pPr defTabSz="692150" eaLnBrk="0" hangingPunct="0"/>
              <a:r>
                <a:rPr lang="en-US" sz="1700" b="1" i="1" u="none">
                  <a:latin typeface="Lato" panose="020F0502020204030203" pitchFamily="34" charset="0"/>
                </a:rPr>
                <a:t>CPI =   6 cycles / 3 instructions = 2		can we do better?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96482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1" name="Rectangle 1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Dependency Example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A5BC-8D53-4E99-824F-11A4CAC512B6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938" y="23813"/>
            <a:ext cx="5181600" cy="417512"/>
          </a:xfr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© Derek Chiou &amp; Mattan Erez &amp; Dam Sunwoo</a:t>
            </a:r>
            <a:endParaRPr lang="en-US" altLang="en-US">
              <a:latin typeface="Lato" panose="020F0502020204030203" pitchFamily="34" charset="0"/>
            </a:endParaRPr>
          </a:p>
        </p:txBody>
      </p:sp>
      <p:sp>
        <p:nvSpPr>
          <p:cNvPr id="14341" name="Line 2"/>
          <p:cNvSpPr>
            <a:spLocks noChangeShapeType="1"/>
          </p:cNvSpPr>
          <p:nvPr/>
        </p:nvSpPr>
        <p:spPr bwMode="auto">
          <a:xfrm>
            <a:off x="5194300" y="4114800"/>
            <a:ext cx="55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42" name="Line 3"/>
          <p:cNvSpPr>
            <a:spLocks noChangeShapeType="1"/>
          </p:cNvSpPr>
          <p:nvPr/>
        </p:nvSpPr>
        <p:spPr bwMode="auto">
          <a:xfrm>
            <a:off x="6032500" y="3860800"/>
            <a:ext cx="977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43" name="Line 4"/>
          <p:cNvSpPr>
            <a:spLocks noChangeShapeType="1"/>
          </p:cNvSpPr>
          <p:nvPr/>
        </p:nvSpPr>
        <p:spPr bwMode="auto">
          <a:xfrm>
            <a:off x="6629400" y="3860800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grpSp>
        <p:nvGrpSpPr>
          <p:cNvPr id="14344" name="Group 5"/>
          <p:cNvGrpSpPr>
            <a:grpSpLocks/>
          </p:cNvGrpSpPr>
          <p:nvPr/>
        </p:nvGrpSpPr>
        <p:grpSpPr bwMode="auto">
          <a:xfrm>
            <a:off x="911225" y="2138363"/>
            <a:ext cx="779463" cy="631825"/>
            <a:chOff x="574" y="1347"/>
            <a:chExt cx="491" cy="398"/>
          </a:xfrm>
        </p:grpSpPr>
        <p:sp>
          <p:nvSpPr>
            <p:cNvPr id="14478" name="Rectangle 6"/>
            <p:cNvSpPr>
              <a:spLocks noChangeArrowheads="1"/>
            </p:cNvSpPr>
            <p:nvPr/>
          </p:nvSpPr>
          <p:spPr bwMode="auto">
            <a:xfrm>
              <a:off x="574" y="1347"/>
              <a:ext cx="251" cy="1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1">
                  <a:latin typeface="Lato" panose="020F0502020204030203" pitchFamily="34" charset="0"/>
                </a:rPr>
                <a:t>0x2</a:t>
              </a:r>
            </a:p>
          </p:txBody>
        </p:sp>
        <p:sp>
          <p:nvSpPr>
            <p:cNvPr id="14479" name="Freeform 7"/>
            <p:cNvSpPr>
              <a:spLocks/>
            </p:cNvSpPr>
            <p:nvPr/>
          </p:nvSpPr>
          <p:spPr bwMode="auto">
            <a:xfrm>
              <a:off x="824" y="136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4480" name="Line 8"/>
            <p:cNvSpPr>
              <a:spLocks noChangeShapeType="1"/>
            </p:cNvSpPr>
            <p:nvPr/>
          </p:nvSpPr>
          <p:spPr bwMode="auto">
            <a:xfrm>
              <a:off x="776" y="1408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4481" name="Line 9"/>
            <p:cNvSpPr>
              <a:spLocks noChangeShapeType="1"/>
            </p:cNvSpPr>
            <p:nvPr/>
          </p:nvSpPr>
          <p:spPr bwMode="auto">
            <a:xfrm>
              <a:off x="776" y="169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</p:grpSp>
      <p:sp>
        <p:nvSpPr>
          <p:cNvPr id="14345" name="Freeform 10"/>
          <p:cNvSpPr>
            <a:spLocks/>
          </p:cNvSpPr>
          <p:nvPr/>
        </p:nvSpPr>
        <p:spPr bwMode="auto">
          <a:xfrm>
            <a:off x="381000" y="1778000"/>
            <a:ext cx="763588" cy="1906588"/>
          </a:xfrm>
          <a:custGeom>
            <a:avLst/>
            <a:gdLst>
              <a:gd name="T0" fmla="*/ 480 w 481"/>
              <a:gd name="T1" fmla="*/ 0 h 1201"/>
              <a:gd name="T2" fmla="*/ 0 w 481"/>
              <a:gd name="T3" fmla="*/ 0 h 1201"/>
              <a:gd name="T4" fmla="*/ 0 w 481"/>
              <a:gd name="T5" fmla="*/ 1200 h 1201"/>
              <a:gd name="T6" fmla="*/ 192 w 481"/>
              <a:gd name="T7" fmla="*/ 1200 h 1201"/>
              <a:gd name="T8" fmla="*/ 0 60000 65536"/>
              <a:gd name="T9" fmla="*/ 0 60000 65536"/>
              <a:gd name="T10" fmla="*/ 0 60000 65536"/>
              <a:gd name="T11" fmla="*/ 0 60000 65536"/>
              <a:gd name="T12" fmla="*/ 0 w 481"/>
              <a:gd name="T13" fmla="*/ 0 h 1201"/>
              <a:gd name="T14" fmla="*/ 481 w 481"/>
              <a:gd name="T15" fmla="*/ 1201 h 12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1" h="1201">
                <a:moveTo>
                  <a:pt x="480" y="0"/>
                </a:moveTo>
                <a:lnTo>
                  <a:pt x="0" y="0"/>
                </a:lnTo>
                <a:lnTo>
                  <a:pt x="0" y="1200"/>
                </a:lnTo>
                <a:lnTo>
                  <a:pt x="192" y="120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46" name="Freeform 11"/>
          <p:cNvSpPr>
            <a:spLocks/>
          </p:cNvSpPr>
          <p:nvPr/>
        </p:nvSpPr>
        <p:spPr bwMode="auto">
          <a:xfrm>
            <a:off x="990600" y="2679700"/>
            <a:ext cx="306388" cy="1004888"/>
          </a:xfrm>
          <a:custGeom>
            <a:avLst/>
            <a:gdLst>
              <a:gd name="T0" fmla="*/ 0 w 193"/>
              <a:gd name="T1" fmla="*/ 632 h 633"/>
              <a:gd name="T2" fmla="*/ 0 w 193"/>
              <a:gd name="T3" fmla="*/ 56 h 633"/>
              <a:gd name="T4" fmla="*/ 0 w 193"/>
              <a:gd name="T5" fmla="*/ 0 h 633"/>
              <a:gd name="T6" fmla="*/ 192 w 193"/>
              <a:gd name="T7" fmla="*/ 0 h 633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633"/>
              <a:gd name="T14" fmla="*/ 193 w 193"/>
              <a:gd name="T15" fmla="*/ 633 h 6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633">
                <a:moveTo>
                  <a:pt x="0" y="632"/>
                </a:moveTo>
                <a:lnTo>
                  <a:pt x="0" y="56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47" name="Freeform 12"/>
          <p:cNvSpPr>
            <a:spLocks/>
          </p:cNvSpPr>
          <p:nvPr/>
        </p:nvSpPr>
        <p:spPr bwMode="auto">
          <a:xfrm>
            <a:off x="914400" y="3683000"/>
            <a:ext cx="306388" cy="1588"/>
          </a:xfrm>
          <a:custGeom>
            <a:avLst/>
            <a:gdLst>
              <a:gd name="T0" fmla="*/ 0 w 193"/>
              <a:gd name="T1" fmla="*/ 0 h 1"/>
              <a:gd name="T2" fmla="*/ 144 w 193"/>
              <a:gd name="T3" fmla="*/ 0 h 1"/>
              <a:gd name="T4" fmla="*/ 192 w 193"/>
              <a:gd name="T5" fmla="*/ 0 h 1"/>
              <a:gd name="T6" fmla="*/ 0 60000 65536"/>
              <a:gd name="T7" fmla="*/ 0 60000 65536"/>
              <a:gd name="T8" fmla="*/ 0 60000 65536"/>
              <a:gd name="T9" fmla="*/ 0 w 193"/>
              <a:gd name="T10" fmla="*/ 0 h 1"/>
              <a:gd name="T11" fmla="*/ 193 w 193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1">
                <a:moveTo>
                  <a:pt x="0" y="0"/>
                </a:moveTo>
                <a:lnTo>
                  <a:pt x="144" y="0"/>
                </a:lnTo>
                <a:lnTo>
                  <a:pt x="192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48" name="Freeform 13"/>
          <p:cNvSpPr>
            <a:spLocks/>
          </p:cNvSpPr>
          <p:nvPr/>
        </p:nvSpPr>
        <p:spPr bwMode="auto">
          <a:xfrm>
            <a:off x="1117600" y="1778000"/>
            <a:ext cx="687388" cy="674688"/>
          </a:xfrm>
          <a:custGeom>
            <a:avLst/>
            <a:gdLst>
              <a:gd name="T0" fmla="*/ 432 w 433"/>
              <a:gd name="T1" fmla="*/ 424 h 425"/>
              <a:gd name="T2" fmla="*/ 432 w 433"/>
              <a:gd name="T3" fmla="*/ 0 h 425"/>
              <a:gd name="T4" fmla="*/ 0 w 433"/>
              <a:gd name="T5" fmla="*/ 0 h 425"/>
              <a:gd name="T6" fmla="*/ 0 60000 65536"/>
              <a:gd name="T7" fmla="*/ 0 60000 65536"/>
              <a:gd name="T8" fmla="*/ 0 60000 65536"/>
              <a:gd name="T9" fmla="*/ 0 w 433"/>
              <a:gd name="T10" fmla="*/ 0 h 425"/>
              <a:gd name="T11" fmla="*/ 433 w 433"/>
              <a:gd name="T12" fmla="*/ 425 h 4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3" h="425">
                <a:moveTo>
                  <a:pt x="432" y="424"/>
                </a:moveTo>
                <a:lnTo>
                  <a:pt x="432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49" name="Freeform 14"/>
          <p:cNvSpPr>
            <a:spLocks/>
          </p:cNvSpPr>
          <p:nvPr/>
        </p:nvSpPr>
        <p:spPr bwMode="auto">
          <a:xfrm>
            <a:off x="2286000" y="3378200"/>
            <a:ext cx="1296988" cy="14288"/>
          </a:xfrm>
          <a:custGeom>
            <a:avLst/>
            <a:gdLst>
              <a:gd name="T0" fmla="*/ 8 w 817"/>
              <a:gd name="T1" fmla="*/ 8 h 9"/>
              <a:gd name="T2" fmla="*/ 0 w 817"/>
              <a:gd name="T3" fmla="*/ 0 h 9"/>
              <a:gd name="T4" fmla="*/ 816 w 817"/>
              <a:gd name="T5" fmla="*/ 0 h 9"/>
              <a:gd name="T6" fmla="*/ 0 60000 65536"/>
              <a:gd name="T7" fmla="*/ 0 60000 65536"/>
              <a:gd name="T8" fmla="*/ 0 60000 65536"/>
              <a:gd name="T9" fmla="*/ 0 w 817"/>
              <a:gd name="T10" fmla="*/ 0 h 9"/>
              <a:gd name="T11" fmla="*/ 817 w 817"/>
              <a:gd name="T12" fmla="*/ 9 h 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9">
                <a:moveTo>
                  <a:pt x="8" y="8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50" name="Freeform 15"/>
          <p:cNvSpPr>
            <a:spLocks/>
          </p:cNvSpPr>
          <p:nvPr/>
        </p:nvSpPr>
        <p:spPr bwMode="auto">
          <a:xfrm>
            <a:off x="2286000" y="3530600"/>
            <a:ext cx="1296988" cy="158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51" name="Freeform 16"/>
          <p:cNvSpPr>
            <a:spLocks/>
          </p:cNvSpPr>
          <p:nvPr/>
        </p:nvSpPr>
        <p:spPr bwMode="auto">
          <a:xfrm>
            <a:off x="2260600" y="4597400"/>
            <a:ext cx="1322388" cy="1588"/>
          </a:xfrm>
          <a:custGeom>
            <a:avLst/>
            <a:gdLst>
              <a:gd name="T0" fmla="*/ 0 w 833"/>
              <a:gd name="T1" fmla="*/ 0 h 1"/>
              <a:gd name="T2" fmla="*/ 16 w 833"/>
              <a:gd name="T3" fmla="*/ 0 h 1"/>
              <a:gd name="T4" fmla="*/ 832 w 833"/>
              <a:gd name="T5" fmla="*/ 0 h 1"/>
              <a:gd name="T6" fmla="*/ 0 60000 65536"/>
              <a:gd name="T7" fmla="*/ 0 60000 65536"/>
              <a:gd name="T8" fmla="*/ 0 60000 65536"/>
              <a:gd name="T9" fmla="*/ 0 w 833"/>
              <a:gd name="T10" fmla="*/ 0 h 1"/>
              <a:gd name="T11" fmla="*/ 833 w 833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3" h="1">
                <a:moveTo>
                  <a:pt x="0" y="0"/>
                </a:moveTo>
                <a:lnTo>
                  <a:pt x="16" y="0"/>
                </a:lnTo>
                <a:lnTo>
                  <a:pt x="83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52" name="Freeform 17"/>
          <p:cNvSpPr>
            <a:spLocks/>
          </p:cNvSpPr>
          <p:nvPr/>
        </p:nvSpPr>
        <p:spPr bwMode="auto">
          <a:xfrm>
            <a:off x="4229100" y="4267200"/>
            <a:ext cx="700088" cy="395288"/>
          </a:xfrm>
          <a:custGeom>
            <a:avLst/>
            <a:gdLst>
              <a:gd name="T0" fmla="*/ 0 w 441"/>
              <a:gd name="T1" fmla="*/ 248 h 249"/>
              <a:gd name="T2" fmla="*/ 104 w 441"/>
              <a:gd name="T3" fmla="*/ 248 h 249"/>
              <a:gd name="T4" fmla="*/ 104 w 441"/>
              <a:gd name="T5" fmla="*/ 0 h 249"/>
              <a:gd name="T6" fmla="*/ 440 w 441"/>
              <a:gd name="T7" fmla="*/ 0 h 249"/>
              <a:gd name="T8" fmla="*/ 0 60000 65536"/>
              <a:gd name="T9" fmla="*/ 0 60000 65536"/>
              <a:gd name="T10" fmla="*/ 0 60000 65536"/>
              <a:gd name="T11" fmla="*/ 0 60000 65536"/>
              <a:gd name="T12" fmla="*/ 0 w 441"/>
              <a:gd name="T13" fmla="*/ 0 h 249"/>
              <a:gd name="T14" fmla="*/ 441 w 441"/>
              <a:gd name="T15" fmla="*/ 249 h 2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1" h="249">
                <a:moveTo>
                  <a:pt x="0" y="248"/>
                </a:moveTo>
                <a:lnTo>
                  <a:pt x="104" y="248"/>
                </a:lnTo>
                <a:lnTo>
                  <a:pt x="104" y="0"/>
                </a:lnTo>
                <a:lnTo>
                  <a:pt x="44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53" name="Freeform 18"/>
          <p:cNvSpPr>
            <a:spLocks/>
          </p:cNvSpPr>
          <p:nvPr/>
        </p:nvSpPr>
        <p:spPr bwMode="auto">
          <a:xfrm>
            <a:off x="4216400" y="3683000"/>
            <a:ext cx="1550988" cy="1588"/>
          </a:xfrm>
          <a:custGeom>
            <a:avLst/>
            <a:gdLst>
              <a:gd name="T0" fmla="*/ 0 w 977"/>
              <a:gd name="T1" fmla="*/ 0 h 1"/>
              <a:gd name="T2" fmla="*/ 976 w 977"/>
              <a:gd name="T3" fmla="*/ 0 h 1"/>
              <a:gd name="T4" fmla="*/ 0 60000 65536"/>
              <a:gd name="T5" fmla="*/ 0 60000 65536"/>
              <a:gd name="T6" fmla="*/ 0 w 977"/>
              <a:gd name="T7" fmla="*/ 0 h 1"/>
              <a:gd name="T8" fmla="*/ 977 w 97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7" h="1">
                <a:moveTo>
                  <a:pt x="0" y="0"/>
                </a:moveTo>
                <a:lnTo>
                  <a:pt x="97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54" name="Freeform 19"/>
          <p:cNvSpPr>
            <a:spLocks/>
          </p:cNvSpPr>
          <p:nvPr/>
        </p:nvSpPr>
        <p:spPr bwMode="auto">
          <a:xfrm>
            <a:off x="6629400" y="4064000"/>
            <a:ext cx="382588" cy="65088"/>
          </a:xfrm>
          <a:custGeom>
            <a:avLst/>
            <a:gdLst>
              <a:gd name="T0" fmla="*/ 0 w 241"/>
              <a:gd name="T1" fmla="*/ 40 h 41"/>
              <a:gd name="T2" fmla="*/ 0 w 241"/>
              <a:gd name="T3" fmla="*/ 0 h 41"/>
              <a:gd name="T4" fmla="*/ 240 w 241"/>
              <a:gd name="T5" fmla="*/ 0 h 41"/>
              <a:gd name="T6" fmla="*/ 0 60000 65536"/>
              <a:gd name="T7" fmla="*/ 0 60000 65536"/>
              <a:gd name="T8" fmla="*/ 0 60000 65536"/>
              <a:gd name="T9" fmla="*/ 0 w 241"/>
              <a:gd name="T10" fmla="*/ 0 h 41"/>
              <a:gd name="T11" fmla="*/ 241 w 241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" h="41">
                <a:moveTo>
                  <a:pt x="0" y="40"/>
                </a:move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55" name="Freeform 20"/>
          <p:cNvSpPr>
            <a:spLocks/>
          </p:cNvSpPr>
          <p:nvPr/>
        </p:nvSpPr>
        <p:spPr bwMode="auto">
          <a:xfrm>
            <a:off x="7848600" y="4216400"/>
            <a:ext cx="534988" cy="1588"/>
          </a:xfrm>
          <a:custGeom>
            <a:avLst/>
            <a:gdLst>
              <a:gd name="T0" fmla="*/ 0 w 337"/>
              <a:gd name="T1" fmla="*/ 0 h 1"/>
              <a:gd name="T2" fmla="*/ 336 w 337"/>
              <a:gd name="T3" fmla="*/ 0 h 1"/>
              <a:gd name="T4" fmla="*/ 0 60000 65536"/>
              <a:gd name="T5" fmla="*/ 0 60000 65536"/>
              <a:gd name="T6" fmla="*/ 0 w 337"/>
              <a:gd name="T7" fmla="*/ 0 h 1"/>
              <a:gd name="T8" fmla="*/ 337 w 33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7" h="1">
                <a:moveTo>
                  <a:pt x="0" y="0"/>
                </a:moveTo>
                <a:lnTo>
                  <a:pt x="33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56" name="Freeform 21"/>
          <p:cNvSpPr>
            <a:spLocks/>
          </p:cNvSpPr>
          <p:nvPr/>
        </p:nvSpPr>
        <p:spPr bwMode="auto">
          <a:xfrm>
            <a:off x="6629400" y="4064000"/>
            <a:ext cx="1754188" cy="1068388"/>
          </a:xfrm>
          <a:custGeom>
            <a:avLst/>
            <a:gdLst>
              <a:gd name="T0" fmla="*/ 0 w 1105"/>
              <a:gd name="T1" fmla="*/ 0 h 673"/>
              <a:gd name="T2" fmla="*/ 0 w 1105"/>
              <a:gd name="T3" fmla="*/ 672 h 673"/>
              <a:gd name="T4" fmla="*/ 784 w 1105"/>
              <a:gd name="T5" fmla="*/ 672 h 673"/>
              <a:gd name="T6" fmla="*/ 784 w 1105"/>
              <a:gd name="T7" fmla="*/ 192 h 673"/>
              <a:gd name="T8" fmla="*/ 1104 w 1105"/>
              <a:gd name="T9" fmla="*/ 192 h 6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5"/>
              <a:gd name="T16" fmla="*/ 0 h 673"/>
              <a:gd name="T17" fmla="*/ 1105 w 1105"/>
              <a:gd name="T18" fmla="*/ 673 h 6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5" h="673">
                <a:moveTo>
                  <a:pt x="0" y="0"/>
                </a:moveTo>
                <a:lnTo>
                  <a:pt x="0" y="672"/>
                </a:lnTo>
                <a:lnTo>
                  <a:pt x="784" y="672"/>
                </a:lnTo>
                <a:lnTo>
                  <a:pt x="784" y="192"/>
                </a:lnTo>
                <a:lnTo>
                  <a:pt x="1104" y="19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57" name="Freeform 22"/>
          <p:cNvSpPr>
            <a:spLocks/>
          </p:cNvSpPr>
          <p:nvPr/>
        </p:nvSpPr>
        <p:spPr bwMode="auto">
          <a:xfrm>
            <a:off x="3200400" y="3987800"/>
            <a:ext cx="5741988" cy="1271588"/>
          </a:xfrm>
          <a:custGeom>
            <a:avLst/>
            <a:gdLst>
              <a:gd name="T0" fmla="*/ 3408 w 3617"/>
              <a:gd name="T1" fmla="*/ 288 h 801"/>
              <a:gd name="T2" fmla="*/ 3616 w 3617"/>
              <a:gd name="T3" fmla="*/ 288 h 801"/>
              <a:gd name="T4" fmla="*/ 3616 w 3617"/>
              <a:gd name="T5" fmla="*/ 800 h 801"/>
              <a:gd name="T6" fmla="*/ 0 w 3617"/>
              <a:gd name="T7" fmla="*/ 800 h 801"/>
              <a:gd name="T8" fmla="*/ 0 w 3617"/>
              <a:gd name="T9" fmla="*/ 0 h 801"/>
              <a:gd name="T10" fmla="*/ 240 w 3617"/>
              <a:gd name="T11" fmla="*/ 0 h 8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17"/>
              <a:gd name="T19" fmla="*/ 0 h 801"/>
              <a:gd name="T20" fmla="*/ 3617 w 3617"/>
              <a:gd name="T21" fmla="*/ 801 h 8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17" h="801">
                <a:moveTo>
                  <a:pt x="3408" y="288"/>
                </a:moveTo>
                <a:lnTo>
                  <a:pt x="3616" y="288"/>
                </a:lnTo>
                <a:lnTo>
                  <a:pt x="3616" y="800"/>
                </a:lnTo>
                <a:lnTo>
                  <a:pt x="0" y="800"/>
                </a:ln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58" name="Line 23"/>
          <p:cNvSpPr>
            <a:spLocks noChangeShapeType="1"/>
          </p:cNvSpPr>
          <p:nvPr/>
        </p:nvSpPr>
        <p:spPr bwMode="auto">
          <a:xfrm>
            <a:off x="2006600" y="38354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59" name="Oval 24"/>
          <p:cNvSpPr>
            <a:spLocks noChangeArrowheads="1"/>
          </p:cNvSpPr>
          <p:nvPr/>
        </p:nvSpPr>
        <p:spPr bwMode="auto">
          <a:xfrm>
            <a:off x="4603750" y="394335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60" name="Oval 25"/>
          <p:cNvSpPr>
            <a:spLocks noChangeArrowheads="1"/>
          </p:cNvSpPr>
          <p:nvPr/>
        </p:nvSpPr>
        <p:spPr bwMode="auto">
          <a:xfrm>
            <a:off x="6597650" y="382905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61" name="Rectangle 26"/>
          <p:cNvSpPr>
            <a:spLocks noChangeArrowheads="1"/>
          </p:cNvSpPr>
          <p:nvPr/>
        </p:nvSpPr>
        <p:spPr bwMode="auto">
          <a:xfrm>
            <a:off x="1231900" y="3543300"/>
            <a:ext cx="749300" cy="927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62" name="Rectangle 27"/>
          <p:cNvSpPr>
            <a:spLocks noChangeArrowheads="1"/>
          </p:cNvSpPr>
          <p:nvPr/>
        </p:nvSpPr>
        <p:spPr bwMode="auto">
          <a:xfrm>
            <a:off x="1177925" y="3560763"/>
            <a:ext cx="458788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addr</a:t>
            </a:r>
          </a:p>
        </p:txBody>
      </p:sp>
      <p:sp>
        <p:nvSpPr>
          <p:cNvPr id="14363" name="Rectangle 28"/>
          <p:cNvSpPr>
            <a:spLocks noChangeArrowheads="1"/>
          </p:cNvSpPr>
          <p:nvPr/>
        </p:nvSpPr>
        <p:spPr bwMode="auto">
          <a:xfrm>
            <a:off x="1654175" y="3725863"/>
            <a:ext cx="409575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inst</a:t>
            </a:r>
          </a:p>
        </p:txBody>
      </p:sp>
      <p:sp>
        <p:nvSpPr>
          <p:cNvPr id="14364" name="Rectangle 29"/>
          <p:cNvSpPr>
            <a:spLocks noChangeArrowheads="1"/>
          </p:cNvSpPr>
          <p:nvPr/>
        </p:nvSpPr>
        <p:spPr bwMode="auto">
          <a:xfrm>
            <a:off x="1203325" y="4094163"/>
            <a:ext cx="83978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Instruction</a:t>
            </a:r>
          </a:p>
          <a:p>
            <a:pPr algn="l"/>
            <a:r>
              <a:rPr lang="en-US" sz="1000" b="1">
                <a:latin typeface="Lato" panose="020F0502020204030203" pitchFamily="34" charset="0"/>
              </a:rPr>
              <a:t>Memory</a:t>
            </a:r>
          </a:p>
        </p:txBody>
      </p:sp>
      <p:sp>
        <p:nvSpPr>
          <p:cNvPr id="14365" name="Line 30"/>
          <p:cNvSpPr>
            <a:spLocks noChangeShapeType="1"/>
          </p:cNvSpPr>
          <p:nvPr/>
        </p:nvSpPr>
        <p:spPr bwMode="auto">
          <a:xfrm flipH="1">
            <a:off x="1143000" y="36830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66" name="Rectangle 31"/>
          <p:cNvSpPr>
            <a:spLocks noChangeArrowheads="1"/>
          </p:cNvSpPr>
          <p:nvPr/>
        </p:nvSpPr>
        <p:spPr bwMode="auto">
          <a:xfrm>
            <a:off x="1317625" y="2366963"/>
            <a:ext cx="4318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Add</a:t>
            </a:r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3594100" y="3162300"/>
            <a:ext cx="584200" cy="1079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68" name="Freeform 33"/>
          <p:cNvSpPr>
            <a:spLocks/>
          </p:cNvSpPr>
          <p:nvPr/>
        </p:nvSpPr>
        <p:spPr bwMode="auto">
          <a:xfrm>
            <a:off x="7629525" y="2489200"/>
            <a:ext cx="230188" cy="458788"/>
          </a:xfrm>
          <a:custGeom>
            <a:avLst/>
            <a:gdLst>
              <a:gd name="T0" fmla="*/ 0 w 145"/>
              <a:gd name="T1" fmla="*/ 240 h 289"/>
              <a:gd name="T2" fmla="*/ 0 w 145"/>
              <a:gd name="T3" fmla="*/ 48 h 289"/>
              <a:gd name="T4" fmla="*/ 144 w 145"/>
              <a:gd name="T5" fmla="*/ 0 h 289"/>
              <a:gd name="T6" fmla="*/ 144 w 145"/>
              <a:gd name="T7" fmla="*/ 288 h 289"/>
              <a:gd name="T8" fmla="*/ 0 w 145"/>
              <a:gd name="T9" fmla="*/ 24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289"/>
              <a:gd name="T17" fmla="*/ 145 w 145"/>
              <a:gd name="T18" fmla="*/ 289 h 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289">
                <a:moveTo>
                  <a:pt x="0" y="240"/>
                </a:moveTo>
                <a:lnTo>
                  <a:pt x="0" y="48"/>
                </a:lnTo>
                <a:lnTo>
                  <a:pt x="144" y="0"/>
                </a:lnTo>
                <a:lnTo>
                  <a:pt x="144" y="288"/>
                </a:lnTo>
                <a:lnTo>
                  <a:pt x="0" y="240"/>
                </a:ln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69" name="Rectangle 34"/>
          <p:cNvSpPr>
            <a:spLocks noChangeArrowheads="1"/>
          </p:cNvSpPr>
          <p:nvPr/>
        </p:nvSpPr>
        <p:spPr bwMode="auto">
          <a:xfrm>
            <a:off x="3902075" y="3576638"/>
            <a:ext cx="36195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rd1</a:t>
            </a:r>
          </a:p>
        </p:txBody>
      </p:sp>
      <p:sp>
        <p:nvSpPr>
          <p:cNvPr id="14370" name="Rectangle 35"/>
          <p:cNvSpPr>
            <a:spLocks noChangeArrowheads="1"/>
          </p:cNvSpPr>
          <p:nvPr/>
        </p:nvSpPr>
        <p:spPr bwMode="auto">
          <a:xfrm>
            <a:off x="3552825" y="4025900"/>
            <a:ext cx="674866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GPR File</a:t>
            </a:r>
          </a:p>
        </p:txBody>
      </p:sp>
      <p:sp>
        <p:nvSpPr>
          <p:cNvPr id="14371" name="Line 36"/>
          <p:cNvSpPr>
            <a:spLocks noChangeShapeType="1"/>
          </p:cNvSpPr>
          <p:nvPr/>
        </p:nvSpPr>
        <p:spPr bwMode="auto">
          <a:xfrm>
            <a:off x="3505200" y="39878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72" name="Line 37"/>
          <p:cNvSpPr>
            <a:spLocks noChangeShapeType="1"/>
          </p:cNvSpPr>
          <p:nvPr/>
        </p:nvSpPr>
        <p:spPr bwMode="auto">
          <a:xfrm>
            <a:off x="3505200" y="38354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73" name="Line 38"/>
          <p:cNvSpPr>
            <a:spLocks noChangeShapeType="1"/>
          </p:cNvSpPr>
          <p:nvPr/>
        </p:nvSpPr>
        <p:spPr bwMode="auto">
          <a:xfrm>
            <a:off x="3505200" y="33782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74" name="Line 39"/>
          <p:cNvSpPr>
            <a:spLocks noChangeShapeType="1"/>
          </p:cNvSpPr>
          <p:nvPr/>
        </p:nvSpPr>
        <p:spPr bwMode="auto">
          <a:xfrm>
            <a:off x="3505200" y="35306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75" name="Rectangle 40"/>
          <p:cNvSpPr>
            <a:spLocks noChangeArrowheads="1"/>
          </p:cNvSpPr>
          <p:nvPr/>
        </p:nvSpPr>
        <p:spPr bwMode="auto">
          <a:xfrm>
            <a:off x="3540125" y="3279775"/>
            <a:ext cx="328617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 dirty="0">
                <a:latin typeface="Lato" panose="020F0502020204030203" pitchFamily="34" charset="0"/>
              </a:rPr>
              <a:t>rs1</a:t>
            </a:r>
          </a:p>
        </p:txBody>
      </p:sp>
      <p:sp>
        <p:nvSpPr>
          <p:cNvPr id="14376" name="Rectangle 41"/>
          <p:cNvSpPr>
            <a:spLocks noChangeArrowheads="1"/>
          </p:cNvSpPr>
          <p:nvPr/>
        </p:nvSpPr>
        <p:spPr bwMode="auto">
          <a:xfrm>
            <a:off x="3540125" y="3432175"/>
            <a:ext cx="328617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 dirty="0">
                <a:latin typeface="Lato" panose="020F0502020204030203" pitchFamily="34" charset="0"/>
              </a:rPr>
              <a:t>rs2</a:t>
            </a:r>
          </a:p>
        </p:txBody>
      </p:sp>
      <p:sp>
        <p:nvSpPr>
          <p:cNvPr id="14377" name="Rectangle 42"/>
          <p:cNvSpPr>
            <a:spLocks noChangeArrowheads="1"/>
          </p:cNvSpPr>
          <p:nvPr/>
        </p:nvSpPr>
        <p:spPr bwMode="auto">
          <a:xfrm>
            <a:off x="3540125" y="3724275"/>
            <a:ext cx="31579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 dirty="0" err="1">
                <a:latin typeface="Lato" panose="020F0502020204030203" pitchFamily="34" charset="0"/>
              </a:rPr>
              <a:t>ws</a:t>
            </a:r>
            <a:endParaRPr lang="en-US" sz="900" b="1" dirty="0">
              <a:latin typeface="Lato" panose="020F0502020204030203" pitchFamily="34" charset="0"/>
            </a:endParaRPr>
          </a:p>
        </p:txBody>
      </p:sp>
      <p:sp>
        <p:nvSpPr>
          <p:cNvPr id="14378" name="Rectangle 43"/>
          <p:cNvSpPr>
            <a:spLocks noChangeArrowheads="1"/>
          </p:cNvSpPr>
          <p:nvPr/>
        </p:nvSpPr>
        <p:spPr bwMode="auto">
          <a:xfrm>
            <a:off x="3540125" y="3873500"/>
            <a:ext cx="339838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wd</a:t>
            </a:r>
          </a:p>
        </p:txBody>
      </p:sp>
      <p:sp>
        <p:nvSpPr>
          <p:cNvPr id="14379" name="Rectangle 44"/>
          <p:cNvSpPr>
            <a:spLocks noChangeArrowheads="1"/>
          </p:cNvSpPr>
          <p:nvPr/>
        </p:nvSpPr>
        <p:spPr bwMode="auto">
          <a:xfrm>
            <a:off x="3895725" y="3851275"/>
            <a:ext cx="36195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rd2</a:t>
            </a:r>
          </a:p>
        </p:txBody>
      </p:sp>
      <p:sp>
        <p:nvSpPr>
          <p:cNvPr id="14380" name="Rectangle 45"/>
          <p:cNvSpPr>
            <a:spLocks noChangeArrowheads="1"/>
          </p:cNvSpPr>
          <p:nvPr/>
        </p:nvSpPr>
        <p:spPr bwMode="auto">
          <a:xfrm>
            <a:off x="3743325" y="3114675"/>
            <a:ext cx="33655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we</a:t>
            </a:r>
          </a:p>
        </p:txBody>
      </p:sp>
      <p:sp>
        <p:nvSpPr>
          <p:cNvPr id="14381" name="Rectangle 46"/>
          <p:cNvSpPr>
            <a:spLocks noChangeArrowheads="1"/>
          </p:cNvSpPr>
          <p:nvPr/>
        </p:nvSpPr>
        <p:spPr bwMode="auto">
          <a:xfrm>
            <a:off x="3594100" y="4457700"/>
            <a:ext cx="584200" cy="317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82" name="Rectangle 47"/>
          <p:cNvSpPr>
            <a:spLocks noChangeArrowheads="1"/>
          </p:cNvSpPr>
          <p:nvPr/>
        </p:nvSpPr>
        <p:spPr bwMode="auto">
          <a:xfrm>
            <a:off x="3578225" y="4424363"/>
            <a:ext cx="6286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Immed.</a:t>
            </a:r>
          </a:p>
          <a:p>
            <a:pPr algn="l"/>
            <a:r>
              <a:rPr lang="en-US" sz="1000" b="1">
                <a:latin typeface="Lato" panose="020F0502020204030203" pitchFamily="34" charset="0"/>
              </a:rPr>
              <a:t>Extend</a:t>
            </a:r>
          </a:p>
        </p:txBody>
      </p:sp>
      <p:sp>
        <p:nvSpPr>
          <p:cNvPr id="14383" name="Line 48"/>
          <p:cNvSpPr>
            <a:spLocks noChangeShapeType="1"/>
          </p:cNvSpPr>
          <p:nvPr/>
        </p:nvSpPr>
        <p:spPr bwMode="auto">
          <a:xfrm>
            <a:off x="3505200" y="45974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84" name="Freeform 49"/>
          <p:cNvSpPr>
            <a:spLocks/>
          </p:cNvSpPr>
          <p:nvPr/>
        </p:nvSpPr>
        <p:spPr bwMode="auto">
          <a:xfrm>
            <a:off x="8382000" y="4140200"/>
            <a:ext cx="230188" cy="611188"/>
          </a:xfrm>
          <a:custGeom>
            <a:avLst/>
            <a:gdLst>
              <a:gd name="T0" fmla="*/ 144 w 145"/>
              <a:gd name="T1" fmla="*/ 48 h 385"/>
              <a:gd name="T2" fmla="*/ 144 w 145"/>
              <a:gd name="T3" fmla="*/ 336 h 385"/>
              <a:gd name="T4" fmla="*/ 0 w 145"/>
              <a:gd name="T5" fmla="*/ 384 h 385"/>
              <a:gd name="T6" fmla="*/ 0 w 145"/>
              <a:gd name="T7" fmla="*/ 0 h 385"/>
              <a:gd name="T8" fmla="*/ 144 w 145"/>
              <a:gd name="T9" fmla="*/ 48 h 3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385"/>
              <a:gd name="T17" fmla="*/ 145 w 145"/>
              <a:gd name="T18" fmla="*/ 385 h 3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385">
                <a:moveTo>
                  <a:pt x="144" y="48"/>
                </a:moveTo>
                <a:lnTo>
                  <a:pt x="144" y="336"/>
                </a:lnTo>
                <a:lnTo>
                  <a:pt x="0" y="384"/>
                </a:lnTo>
                <a:lnTo>
                  <a:pt x="0" y="0"/>
                </a:lnTo>
                <a:lnTo>
                  <a:pt x="144" y="48"/>
                </a:ln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85" name="Line 50"/>
          <p:cNvSpPr>
            <a:spLocks noChangeShapeType="1"/>
          </p:cNvSpPr>
          <p:nvPr/>
        </p:nvSpPr>
        <p:spPr bwMode="auto">
          <a:xfrm flipH="1">
            <a:off x="8315325" y="45212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86" name="Line 51"/>
          <p:cNvSpPr>
            <a:spLocks noChangeShapeType="1"/>
          </p:cNvSpPr>
          <p:nvPr/>
        </p:nvSpPr>
        <p:spPr bwMode="auto">
          <a:xfrm flipH="1">
            <a:off x="8315325" y="42164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87" name="Line 52"/>
          <p:cNvSpPr>
            <a:spLocks noChangeShapeType="1"/>
          </p:cNvSpPr>
          <p:nvPr/>
        </p:nvSpPr>
        <p:spPr bwMode="auto">
          <a:xfrm flipH="1">
            <a:off x="8610600" y="44450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88" name="Rectangle 53"/>
          <p:cNvSpPr>
            <a:spLocks noChangeArrowheads="1"/>
          </p:cNvSpPr>
          <p:nvPr/>
        </p:nvSpPr>
        <p:spPr bwMode="auto">
          <a:xfrm>
            <a:off x="8397875" y="4322763"/>
            <a:ext cx="301366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M</a:t>
            </a:r>
          </a:p>
        </p:txBody>
      </p:sp>
      <p:sp>
        <p:nvSpPr>
          <p:cNvPr id="14389" name="Rectangle 54"/>
          <p:cNvSpPr>
            <a:spLocks noChangeArrowheads="1"/>
          </p:cNvSpPr>
          <p:nvPr/>
        </p:nvSpPr>
        <p:spPr bwMode="auto">
          <a:xfrm>
            <a:off x="8318500" y="4144963"/>
            <a:ext cx="256481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0</a:t>
            </a:r>
          </a:p>
        </p:txBody>
      </p:sp>
      <p:sp>
        <p:nvSpPr>
          <p:cNvPr id="14390" name="Rectangle 55"/>
          <p:cNvSpPr>
            <a:spLocks noChangeArrowheads="1"/>
          </p:cNvSpPr>
          <p:nvPr/>
        </p:nvSpPr>
        <p:spPr bwMode="auto">
          <a:xfrm>
            <a:off x="8318500" y="4411663"/>
            <a:ext cx="256481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2</a:t>
            </a:r>
          </a:p>
        </p:txBody>
      </p:sp>
      <p:sp>
        <p:nvSpPr>
          <p:cNvPr id="14391" name="Rectangle 56"/>
          <p:cNvSpPr>
            <a:spLocks noChangeArrowheads="1"/>
          </p:cNvSpPr>
          <p:nvPr/>
        </p:nvSpPr>
        <p:spPr bwMode="auto">
          <a:xfrm>
            <a:off x="7023100" y="3657600"/>
            <a:ext cx="774700" cy="1193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92" name="Line 57"/>
          <p:cNvSpPr>
            <a:spLocks noChangeShapeType="1"/>
          </p:cNvSpPr>
          <p:nvPr/>
        </p:nvSpPr>
        <p:spPr bwMode="auto">
          <a:xfrm>
            <a:off x="6934200" y="46736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93" name="Line 58"/>
          <p:cNvSpPr>
            <a:spLocks noChangeShapeType="1"/>
          </p:cNvSpPr>
          <p:nvPr/>
        </p:nvSpPr>
        <p:spPr bwMode="auto">
          <a:xfrm>
            <a:off x="6934200" y="40640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94" name="Rectangle 59"/>
          <p:cNvSpPr>
            <a:spLocks noChangeArrowheads="1"/>
          </p:cNvSpPr>
          <p:nvPr/>
        </p:nvSpPr>
        <p:spPr bwMode="auto">
          <a:xfrm>
            <a:off x="6994525" y="3927475"/>
            <a:ext cx="47625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raddr</a:t>
            </a:r>
          </a:p>
        </p:txBody>
      </p:sp>
      <p:sp>
        <p:nvSpPr>
          <p:cNvPr id="14395" name="Rectangle 60"/>
          <p:cNvSpPr>
            <a:spLocks noChangeArrowheads="1"/>
          </p:cNvSpPr>
          <p:nvPr/>
        </p:nvSpPr>
        <p:spPr bwMode="auto">
          <a:xfrm>
            <a:off x="6981825" y="3762375"/>
            <a:ext cx="5207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waddr</a:t>
            </a:r>
          </a:p>
        </p:txBody>
      </p:sp>
      <p:sp>
        <p:nvSpPr>
          <p:cNvPr id="14396" name="Rectangle 61"/>
          <p:cNvSpPr>
            <a:spLocks noChangeArrowheads="1"/>
          </p:cNvSpPr>
          <p:nvPr/>
        </p:nvSpPr>
        <p:spPr bwMode="auto">
          <a:xfrm>
            <a:off x="6969125" y="4546600"/>
            <a:ext cx="5080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wdata</a:t>
            </a:r>
          </a:p>
        </p:txBody>
      </p:sp>
      <p:sp>
        <p:nvSpPr>
          <p:cNvPr id="14397" name="Rectangle 62"/>
          <p:cNvSpPr>
            <a:spLocks noChangeArrowheads="1"/>
          </p:cNvSpPr>
          <p:nvPr/>
        </p:nvSpPr>
        <p:spPr bwMode="auto">
          <a:xfrm>
            <a:off x="7400925" y="4105275"/>
            <a:ext cx="46355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rdata</a:t>
            </a:r>
          </a:p>
        </p:txBody>
      </p:sp>
      <p:sp>
        <p:nvSpPr>
          <p:cNvPr id="14398" name="Line 63"/>
          <p:cNvSpPr>
            <a:spLocks noChangeShapeType="1"/>
          </p:cNvSpPr>
          <p:nvPr/>
        </p:nvSpPr>
        <p:spPr bwMode="auto">
          <a:xfrm>
            <a:off x="7823200" y="4216400"/>
            <a:ext cx="10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399" name="Rectangle 64"/>
          <p:cNvSpPr>
            <a:spLocks noChangeArrowheads="1"/>
          </p:cNvSpPr>
          <p:nvPr/>
        </p:nvSpPr>
        <p:spPr bwMode="auto">
          <a:xfrm>
            <a:off x="7172325" y="4664075"/>
            <a:ext cx="2921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re</a:t>
            </a:r>
          </a:p>
        </p:txBody>
      </p:sp>
      <p:sp>
        <p:nvSpPr>
          <p:cNvPr id="14400" name="Rectangle 65"/>
          <p:cNvSpPr>
            <a:spLocks noChangeArrowheads="1"/>
          </p:cNvSpPr>
          <p:nvPr/>
        </p:nvSpPr>
        <p:spPr bwMode="auto">
          <a:xfrm>
            <a:off x="7007225" y="4191000"/>
            <a:ext cx="6715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Data </a:t>
            </a:r>
          </a:p>
          <a:p>
            <a:pPr algn="l"/>
            <a:r>
              <a:rPr lang="en-US" sz="1000" b="1">
                <a:latin typeface="Lato" panose="020F0502020204030203" pitchFamily="34" charset="0"/>
              </a:rPr>
              <a:t>Memory</a:t>
            </a:r>
          </a:p>
        </p:txBody>
      </p:sp>
      <p:sp>
        <p:nvSpPr>
          <p:cNvPr id="14401" name="Freeform 66"/>
          <p:cNvSpPr>
            <a:spLocks/>
          </p:cNvSpPr>
          <p:nvPr/>
        </p:nvSpPr>
        <p:spPr bwMode="auto">
          <a:xfrm>
            <a:off x="5778500" y="3606800"/>
            <a:ext cx="382588" cy="611188"/>
          </a:xfrm>
          <a:custGeom>
            <a:avLst/>
            <a:gdLst>
              <a:gd name="T0" fmla="*/ 0 w 241"/>
              <a:gd name="T1" fmla="*/ 0 h 385"/>
              <a:gd name="T2" fmla="*/ 0 w 241"/>
              <a:gd name="T3" fmla="*/ 160 h 385"/>
              <a:gd name="T4" fmla="*/ 48 w 241"/>
              <a:gd name="T5" fmla="*/ 192 h 385"/>
              <a:gd name="T6" fmla="*/ 0 w 241"/>
              <a:gd name="T7" fmla="*/ 224 h 385"/>
              <a:gd name="T8" fmla="*/ 0 w 241"/>
              <a:gd name="T9" fmla="*/ 384 h 385"/>
              <a:gd name="T10" fmla="*/ 240 w 241"/>
              <a:gd name="T11" fmla="*/ 288 h 385"/>
              <a:gd name="T12" fmla="*/ 240 w 241"/>
              <a:gd name="T13" fmla="*/ 96 h 385"/>
              <a:gd name="T14" fmla="*/ 0 w 241"/>
              <a:gd name="T15" fmla="*/ 0 h 3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1"/>
              <a:gd name="T25" fmla="*/ 0 h 385"/>
              <a:gd name="T26" fmla="*/ 241 w 241"/>
              <a:gd name="T27" fmla="*/ 385 h 3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1" h="385">
                <a:moveTo>
                  <a:pt x="0" y="0"/>
                </a:moveTo>
                <a:lnTo>
                  <a:pt x="0" y="160"/>
                </a:lnTo>
                <a:lnTo>
                  <a:pt x="48" y="192"/>
                </a:lnTo>
                <a:lnTo>
                  <a:pt x="0" y="224"/>
                </a:lnTo>
                <a:lnTo>
                  <a:pt x="0" y="384"/>
                </a:lnTo>
                <a:lnTo>
                  <a:pt x="240" y="288"/>
                </a:lnTo>
                <a:lnTo>
                  <a:pt x="240" y="9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02" name="Rectangle 67"/>
          <p:cNvSpPr>
            <a:spLocks noChangeArrowheads="1"/>
          </p:cNvSpPr>
          <p:nvPr/>
        </p:nvSpPr>
        <p:spPr bwMode="auto">
          <a:xfrm>
            <a:off x="5788025" y="3802063"/>
            <a:ext cx="4445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ALU</a:t>
            </a:r>
          </a:p>
        </p:txBody>
      </p:sp>
      <p:sp>
        <p:nvSpPr>
          <p:cNvPr id="14403" name="Line 68"/>
          <p:cNvSpPr>
            <a:spLocks noChangeShapeType="1"/>
          </p:cNvSpPr>
          <p:nvPr/>
        </p:nvSpPr>
        <p:spPr bwMode="auto">
          <a:xfrm>
            <a:off x="5702300" y="36830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04" name="Freeform 69"/>
          <p:cNvSpPr>
            <a:spLocks/>
          </p:cNvSpPr>
          <p:nvPr/>
        </p:nvSpPr>
        <p:spPr bwMode="auto">
          <a:xfrm>
            <a:off x="4949825" y="3886200"/>
            <a:ext cx="230188" cy="458788"/>
          </a:xfrm>
          <a:custGeom>
            <a:avLst/>
            <a:gdLst>
              <a:gd name="T0" fmla="*/ 144 w 145"/>
              <a:gd name="T1" fmla="*/ 48 h 289"/>
              <a:gd name="T2" fmla="*/ 144 w 145"/>
              <a:gd name="T3" fmla="*/ 240 h 289"/>
              <a:gd name="T4" fmla="*/ 0 w 145"/>
              <a:gd name="T5" fmla="*/ 288 h 289"/>
              <a:gd name="T6" fmla="*/ 0 w 145"/>
              <a:gd name="T7" fmla="*/ 0 h 289"/>
              <a:gd name="T8" fmla="*/ 144 w 145"/>
              <a:gd name="T9" fmla="*/ 48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289"/>
              <a:gd name="T17" fmla="*/ 145 w 145"/>
              <a:gd name="T18" fmla="*/ 289 h 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289">
                <a:moveTo>
                  <a:pt x="144" y="48"/>
                </a:moveTo>
                <a:lnTo>
                  <a:pt x="144" y="240"/>
                </a:lnTo>
                <a:lnTo>
                  <a:pt x="0" y="288"/>
                </a:lnTo>
                <a:lnTo>
                  <a:pt x="0" y="0"/>
                </a:lnTo>
                <a:lnTo>
                  <a:pt x="144" y="48"/>
                </a:ln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05" name="Rectangle 70"/>
          <p:cNvSpPr>
            <a:spLocks noChangeArrowheads="1"/>
          </p:cNvSpPr>
          <p:nvPr/>
        </p:nvSpPr>
        <p:spPr bwMode="auto">
          <a:xfrm>
            <a:off x="7439025" y="3622675"/>
            <a:ext cx="400752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algn</a:t>
            </a:r>
          </a:p>
        </p:txBody>
      </p:sp>
      <p:sp>
        <p:nvSpPr>
          <p:cNvPr id="14406" name="Line 71"/>
          <p:cNvSpPr>
            <a:spLocks noChangeShapeType="1"/>
          </p:cNvSpPr>
          <p:nvPr/>
        </p:nvSpPr>
        <p:spPr bwMode="auto">
          <a:xfrm flipH="1">
            <a:off x="8315325" y="46736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07" name="Line 72"/>
          <p:cNvSpPr>
            <a:spLocks noChangeShapeType="1"/>
          </p:cNvSpPr>
          <p:nvPr/>
        </p:nvSpPr>
        <p:spPr bwMode="auto">
          <a:xfrm flipH="1">
            <a:off x="8315325" y="43688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08" name="Rectangle 73"/>
          <p:cNvSpPr>
            <a:spLocks noChangeArrowheads="1"/>
          </p:cNvSpPr>
          <p:nvPr/>
        </p:nvSpPr>
        <p:spPr bwMode="auto">
          <a:xfrm>
            <a:off x="8318500" y="4271963"/>
            <a:ext cx="256481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14409" name="Rectangle 74"/>
          <p:cNvSpPr>
            <a:spLocks noChangeArrowheads="1"/>
          </p:cNvSpPr>
          <p:nvPr/>
        </p:nvSpPr>
        <p:spPr bwMode="auto">
          <a:xfrm>
            <a:off x="8318500" y="4551363"/>
            <a:ext cx="256481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3</a:t>
            </a:r>
          </a:p>
        </p:txBody>
      </p:sp>
      <p:sp>
        <p:nvSpPr>
          <p:cNvPr id="14410" name="Rectangle 75"/>
          <p:cNvSpPr>
            <a:spLocks noChangeArrowheads="1"/>
          </p:cNvSpPr>
          <p:nvPr/>
        </p:nvSpPr>
        <p:spPr bwMode="auto">
          <a:xfrm>
            <a:off x="7172325" y="3609975"/>
            <a:ext cx="33655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we</a:t>
            </a:r>
          </a:p>
        </p:txBody>
      </p:sp>
      <p:sp>
        <p:nvSpPr>
          <p:cNvPr id="14411" name="Line 76"/>
          <p:cNvSpPr>
            <a:spLocks noChangeShapeType="1"/>
          </p:cNvSpPr>
          <p:nvPr/>
        </p:nvSpPr>
        <p:spPr bwMode="auto">
          <a:xfrm>
            <a:off x="4635500" y="4673600"/>
            <a:ext cx="2400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12" name="Line 77"/>
          <p:cNvSpPr>
            <a:spLocks noChangeShapeType="1"/>
          </p:cNvSpPr>
          <p:nvPr/>
        </p:nvSpPr>
        <p:spPr bwMode="auto">
          <a:xfrm>
            <a:off x="4635500" y="39878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13" name="Rectangle 78"/>
          <p:cNvSpPr>
            <a:spLocks noChangeArrowheads="1"/>
          </p:cNvSpPr>
          <p:nvPr/>
        </p:nvSpPr>
        <p:spPr bwMode="auto">
          <a:xfrm>
            <a:off x="698500" y="3390900"/>
            <a:ext cx="203200" cy="5842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14" name="Line 79"/>
          <p:cNvSpPr>
            <a:spLocks noChangeShapeType="1"/>
          </p:cNvSpPr>
          <p:nvPr/>
        </p:nvSpPr>
        <p:spPr bwMode="auto">
          <a:xfrm>
            <a:off x="914400" y="3683000"/>
            <a:ext cx="7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15" name="Rectangle 80"/>
          <p:cNvSpPr>
            <a:spLocks noChangeArrowheads="1"/>
          </p:cNvSpPr>
          <p:nvPr/>
        </p:nvSpPr>
        <p:spPr bwMode="auto">
          <a:xfrm>
            <a:off x="619125" y="3586163"/>
            <a:ext cx="360363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PC</a:t>
            </a:r>
          </a:p>
        </p:txBody>
      </p:sp>
      <p:sp>
        <p:nvSpPr>
          <p:cNvPr id="14416" name="Line 81"/>
          <p:cNvSpPr>
            <a:spLocks noChangeShapeType="1"/>
          </p:cNvSpPr>
          <p:nvPr/>
        </p:nvSpPr>
        <p:spPr bwMode="auto">
          <a:xfrm>
            <a:off x="609600" y="3683000"/>
            <a:ext cx="7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17" name="Freeform 82"/>
          <p:cNvSpPr>
            <a:spLocks/>
          </p:cNvSpPr>
          <p:nvPr/>
        </p:nvSpPr>
        <p:spPr bwMode="auto">
          <a:xfrm>
            <a:off x="762000" y="3898900"/>
            <a:ext cx="77788" cy="7778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18" name="Oval 83"/>
          <p:cNvSpPr>
            <a:spLocks noChangeArrowheads="1"/>
          </p:cNvSpPr>
          <p:nvPr/>
        </p:nvSpPr>
        <p:spPr bwMode="auto">
          <a:xfrm>
            <a:off x="6597650" y="403225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grpSp>
        <p:nvGrpSpPr>
          <p:cNvPr id="14419" name="Group 84"/>
          <p:cNvGrpSpPr>
            <a:grpSpLocks/>
          </p:cNvGrpSpPr>
          <p:nvPr/>
        </p:nvGrpSpPr>
        <p:grpSpPr bwMode="auto">
          <a:xfrm>
            <a:off x="7061200" y="3644900"/>
            <a:ext cx="88900" cy="101600"/>
            <a:chOff x="4448" y="2296"/>
            <a:chExt cx="56" cy="64"/>
          </a:xfrm>
        </p:grpSpPr>
        <p:sp>
          <p:nvSpPr>
            <p:cNvPr id="14476" name="Line 85"/>
            <p:cNvSpPr>
              <a:spLocks noChangeShapeType="1"/>
            </p:cNvSpPr>
            <p:nvPr/>
          </p:nvSpPr>
          <p:spPr bwMode="auto">
            <a:xfrm>
              <a:off x="4448" y="2312"/>
              <a:ext cx="32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4477" name="Line 86"/>
            <p:cNvSpPr>
              <a:spLocks noChangeShapeType="1"/>
            </p:cNvSpPr>
            <p:nvPr/>
          </p:nvSpPr>
          <p:spPr bwMode="auto">
            <a:xfrm flipV="1">
              <a:off x="4480" y="2296"/>
              <a:ext cx="24" cy="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</p:grpSp>
      <p:grpSp>
        <p:nvGrpSpPr>
          <p:cNvPr id="14420" name="Group 87"/>
          <p:cNvGrpSpPr>
            <a:grpSpLocks/>
          </p:cNvGrpSpPr>
          <p:nvPr/>
        </p:nvGrpSpPr>
        <p:grpSpPr bwMode="auto">
          <a:xfrm>
            <a:off x="3619500" y="3149600"/>
            <a:ext cx="88900" cy="101600"/>
            <a:chOff x="2280" y="1984"/>
            <a:chExt cx="56" cy="64"/>
          </a:xfrm>
        </p:grpSpPr>
        <p:sp>
          <p:nvSpPr>
            <p:cNvPr id="14474" name="Line 88"/>
            <p:cNvSpPr>
              <a:spLocks noChangeShapeType="1"/>
            </p:cNvSpPr>
            <p:nvPr/>
          </p:nvSpPr>
          <p:spPr bwMode="auto">
            <a:xfrm>
              <a:off x="2280" y="2000"/>
              <a:ext cx="32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4475" name="Line 89"/>
            <p:cNvSpPr>
              <a:spLocks noChangeShapeType="1"/>
            </p:cNvSpPr>
            <p:nvPr/>
          </p:nvSpPr>
          <p:spPr bwMode="auto">
            <a:xfrm flipV="1">
              <a:off x="2312" y="1984"/>
              <a:ext cx="24" cy="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</p:grpSp>
      <p:sp>
        <p:nvSpPr>
          <p:cNvPr id="14421" name="Rectangle 90"/>
          <p:cNvSpPr>
            <a:spLocks noChangeArrowheads="1"/>
          </p:cNvSpPr>
          <p:nvPr/>
        </p:nvSpPr>
        <p:spPr bwMode="auto">
          <a:xfrm>
            <a:off x="276225" y="4792663"/>
            <a:ext cx="2682875" cy="396875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22" name="Line 91"/>
          <p:cNvSpPr>
            <a:spLocks noChangeShapeType="1"/>
          </p:cNvSpPr>
          <p:nvPr/>
        </p:nvSpPr>
        <p:spPr bwMode="auto">
          <a:xfrm>
            <a:off x="1689100" y="2476500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23" name="Line 92"/>
          <p:cNvSpPr>
            <a:spLocks noChangeShapeType="1"/>
          </p:cNvSpPr>
          <p:nvPr/>
        </p:nvSpPr>
        <p:spPr bwMode="auto">
          <a:xfrm>
            <a:off x="4178300" y="3975100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grpSp>
        <p:nvGrpSpPr>
          <p:cNvPr id="14424" name="Group 93"/>
          <p:cNvGrpSpPr>
            <a:grpSpLocks/>
          </p:cNvGrpSpPr>
          <p:nvPr/>
        </p:nvGrpSpPr>
        <p:grpSpPr bwMode="auto">
          <a:xfrm>
            <a:off x="5254625" y="3365500"/>
            <a:ext cx="293688" cy="485775"/>
            <a:chOff x="3310" y="2120"/>
            <a:chExt cx="185" cy="306"/>
          </a:xfrm>
        </p:grpSpPr>
        <p:sp>
          <p:nvSpPr>
            <p:cNvPr id="14471" name="Rectangle 94"/>
            <p:cNvSpPr>
              <a:spLocks noChangeArrowheads="1"/>
            </p:cNvSpPr>
            <p:nvPr/>
          </p:nvSpPr>
          <p:spPr bwMode="auto">
            <a:xfrm>
              <a:off x="3335" y="2120"/>
              <a:ext cx="109" cy="30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4472" name="Freeform 95"/>
            <p:cNvSpPr>
              <a:spLocks/>
            </p:cNvSpPr>
            <p:nvPr/>
          </p:nvSpPr>
          <p:spPr bwMode="auto">
            <a:xfrm>
              <a:off x="3368" y="2382"/>
              <a:ext cx="43" cy="44"/>
            </a:xfrm>
            <a:custGeom>
              <a:avLst/>
              <a:gdLst>
                <a:gd name="T0" fmla="*/ 0 w 43"/>
                <a:gd name="T1" fmla="*/ 43 h 44"/>
                <a:gd name="T2" fmla="*/ 21 w 43"/>
                <a:gd name="T3" fmla="*/ 0 h 44"/>
                <a:gd name="T4" fmla="*/ 42 w 43"/>
                <a:gd name="T5" fmla="*/ 43 h 44"/>
                <a:gd name="T6" fmla="*/ 0 60000 65536"/>
                <a:gd name="T7" fmla="*/ 0 60000 65536"/>
                <a:gd name="T8" fmla="*/ 0 60000 65536"/>
                <a:gd name="T9" fmla="*/ 0 w 43"/>
                <a:gd name="T10" fmla="*/ 0 h 44"/>
                <a:gd name="T11" fmla="*/ 43 w 43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4">
                  <a:moveTo>
                    <a:pt x="0" y="43"/>
                  </a:moveTo>
                  <a:lnTo>
                    <a:pt x="21" y="0"/>
                  </a:lnTo>
                  <a:lnTo>
                    <a:pt x="42" y="43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4473" name="Rectangle 96"/>
            <p:cNvSpPr>
              <a:spLocks noChangeArrowheads="1"/>
            </p:cNvSpPr>
            <p:nvPr/>
          </p:nvSpPr>
          <p:spPr bwMode="auto">
            <a:xfrm>
              <a:off x="3310" y="2194"/>
              <a:ext cx="185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200" b="1">
                  <a:latin typeface="Lato" panose="020F0502020204030203" pitchFamily="34" charset="0"/>
                </a:rPr>
                <a:t>A</a:t>
              </a:r>
            </a:p>
          </p:txBody>
        </p:sp>
      </p:grpSp>
      <p:grpSp>
        <p:nvGrpSpPr>
          <p:cNvPr id="14425" name="Group 97"/>
          <p:cNvGrpSpPr>
            <a:grpSpLocks/>
          </p:cNvGrpSpPr>
          <p:nvPr/>
        </p:nvGrpSpPr>
        <p:grpSpPr bwMode="auto">
          <a:xfrm>
            <a:off x="5229225" y="3898900"/>
            <a:ext cx="293688" cy="485775"/>
            <a:chOff x="3294" y="2456"/>
            <a:chExt cx="185" cy="306"/>
          </a:xfrm>
        </p:grpSpPr>
        <p:sp>
          <p:nvSpPr>
            <p:cNvPr id="14468" name="Rectangle 98"/>
            <p:cNvSpPr>
              <a:spLocks noChangeArrowheads="1"/>
            </p:cNvSpPr>
            <p:nvPr/>
          </p:nvSpPr>
          <p:spPr bwMode="auto">
            <a:xfrm>
              <a:off x="3335" y="2456"/>
              <a:ext cx="109" cy="30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4469" name="Freeform 99"/>
            <p:cNvSpPr>
              <a:spLocks/>
            </p:cNvSpPr>
            <p:nvPr/>
          </p:nvSpPr>
          <p:spPr bwMode="auto">
            <a:xfrm>
              <a:off x="3368" y="2718"/>
              <a:ext cx="43" cy="44"/>
            </a:xfrm>
            <a:custGeom>
              <a:avLst/>
              <a:gdLst>
                <a:gd name="T0" fmla="*/ 0 w 43"/>
                <a:gd name="T1" fmla="*/ 43 h 44"/>
                <a:gd name="T2" fmla="*/ 21 w 43"/>
                <a:gd name="T3" fmla="*/ 0 h 44"/>
                <a:gd name="T4" fmla="*/ 42 w 43"/>
                <a:gd name="T5" fmla="*/ 43 h 44"/>
                <a:gd name="T6" fmla="*/ 0 60000 65536"/>
                <a:gd name="T7" fmla="*/ 0 60000 65536"/>
                <a:gd name="T8" fmla="*/ 0 60000 65536"/>
                <a:gd name="T9" fmla="*/ 0 w 43"/>
                <a:gd name="T10" fmla="*/ 0 h 44"/>
                <a:gd name="T11" fmla="*/ 43 w 43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4">
                  <a:moveTo>
                    <a:pt x="0" y="43"/>
                  </a:moveTo>
                  <a:lnTo>
                    <a:pt x="21" y="0"/>
                  </a:lnTo>
                  <a:lnTo>
                    <a:pt x="42" y="43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4470" name="Rectangle 100"/>
            <p:cNvSpPr>
              <a:spLocks noChangeArrowheads="1"/>
            </p:cNvSpPr>
            <p:nvPr/>
          </p:nvSpPr>
          <p:spPr bwMode="auto">
            <a:xfrm>
              <a:off x="3294" y="2538"/>
              <a:ext cx="185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200" b="1">
                  <a:latin typeface="Lato" panose="020F0502020204030203" pitchFamily="34" charset="0"/>
                </a:rPr>
                <a:t>B</a:t>
              </a:r>
            </a:p>
          </p:txBody>
        </p:sp>
      </p:grpSp>
      <p:sp>
        <p:nvSpPr>
          <p:cNvPr id="14426" name="Rectangle 101"/>
          <p:cNvSpPr>
            <a:spLocks noChangeArrowheads="1"/>
          </p:cNvSpPr>
          <p:nvPr/>
        </p:nvSpPr>
        <p:spPr bwMode="auto">
          <a:xfrm>
            <a:off x="5294313" y="4432300"/>
            <a:ext cx="173037" cy="482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27" name="Freeform 102"/>
          <p:cNvSpPr>
            <a:spLocks/>
          </p:cNvSpPr>
          <p:nvPr/>
        </p:nvSpPr>
        <p:spPr bwMode="auto">
          <a:xfrm>
            <a:off x="5346700" y="4848225"/>
            <a:ext cx="68263" cy="69850"/>
          </a:xfrm>
          <a:custGeom>
            <a:avLst/>
            <a:gdLst>
              <a:gd name="T0" fmla="*/ 0 w 43"/>
              <a:gd name="T1" fmla="*/ 43 h 44"/>
              <a:gd name="T2" fmla="*/ 21 w 43"/>
              <a:gd name="T3" fmla="*/ 0 h 44"/>
              <a:gd name="T4" fmla="*/ 42 w 43"/>
              <a:gd name="T5" fmla="*/ 43 h 44"/>
              <a:gd name="T6" fmla="*/ 0 60000 65536"/>
              <a:gd name="T7" fmla="*/ 0 60000 65536"/>
              <a:gd name="T8" fmla="*/ 0 60000 65536"/>
              <a:gd name="T9" fmla="*/ 0 w 43"/>
              <a:gd name="T10" fmla="*/ 0 h 44"/>
              <a:gd name="T11" fmla="*/ 43 w 43"/>
              <a:gd name="T12" fmla="*/ 44 h 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44">
                <a:moveTo>
                  <a:pt x="0" y="43"/>
                </a:moveTo>
                <a:lnTo>
                  <a:pt x="21" y="0"/>
                </a:lnTo>
                <a:lnTo>
                  <a:pt x="42" y="43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28" name="Rectangle 103"/>
          <p:cNvSpPr>
            <a:spLocks noChangeArrowheads="1"/>
          </p:cNvSpPr>
          <p:nvPr/>
        </p:nvSpPr>
        <p:spPr bwMode="auto">
          <a:xfrm>
            <a:off x="5153025" y="4879975"/>
            <a:ext cx="530595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200" b="1">
                <a:latin typeface="Lato" panose="020F0502020204030203" pitchFamily="34" charset="0"/>
              </a:rPr>
              <a:t>MD1</a:t>
            </a:r>
          </a:p>
        </p:txBody>
      </p:sp>
      <p:grpSp>
        <p:nvGrpSpPr>
          <p:cNvPr id="14429" name="Group 104"/>
          <p:cNvGrpSpPr>
            <a:grpSpLocks/>
          </p:cNvGrpSpPr>
          <p:nvPr/>
        </p:nvGrpSpPr>
        <p:grpSpPr bwMode="auto">
          <a:xfrm>
            <a:off x="6245225" y="3632200"/>
            <a:ext cx="285750" cy="485775"/>
            <a:chOff x="3934" y="2288"/>
            <a:chExt cx="180" cy="306"/>
          </a:xfrm>
        </p:grpSpPr>
        <p:sp>
          <p:nvSpPr>
            <p:cNvPr id="14465" name="Rectangle 105"/>
            <p:cNvSpPr>
              <a:spLocks noChangeArrowheads="1"/>
            </p:cNvSpPr>
            <p:nvPr/>
          </p:nvSpPr>
          <p:spPr bwMode="auto">
            <a:xfrm>
              <a:off x="3959" y="2288"/>
              <a:ext cx="109" cy="30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4466" name="Freeform 106"/>
            <p:cNvSpPr>
              <a:spLocks/>
            </p:cNvSpPr>
            <p:nvPr/>
          </p:nvSpPr>
          <p:spPr bwMode="auto">
            <a:xfrm>
              <a:off x="3992" y="2550"/>
              <a:ext cx="43" cy="44"/>
            </a:xfrm>
            <a:custGeom>
              <a:avLst/>
              <a:gdLst>
                <a:gd name="T0" fmla="*/ 0 w 43"/>
                <a:gd name="T1" fmla="*/ 43 h 44"/>
                <a:gd name="T2" fmla="*/ 21 w 43"/>
                <a:gd name="T3" fmla="*/ 0 h 44"/>
                <a:gd name="T4" fmla="*/ 42 w 43"/>
                <a:gd name="T5" fmla="*/ 43 h 44"/>
                <a:gd name="T6" fmla="*/ 0 60000 65536"/>
                <a:gd name="T7" fmla="*/ 0 60000 65536"/>
                <a:gd name="T8" fmla="*/ 0 60000 65536"/>
                <a:gd name="T9" fmla="*/ 0 w 43"/>
                <a:gd name="T10" fmla="*/ 0 h 44"/>
                <a:gd name="T11" fmla="*/ 43 w 43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4">
                  <a:moveTo>
                    <a:pt x="0" y="43"/>
                  </a:moveTo>
                  <a:lnTo>
                    <a:pt x="21" y="0"/>
                  </a:lnTo>
                  <a:lnTo>
                    <a:pt x="42" y="43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4467" name="Rectangle 107"/>
            <p:cNvSpPr>
              <a:spLocks noChangeArrowheads="1"/>
            </p:cNvSpPr>
            <p:nvPr/>
          </p:nvSpPr>
          <p:spPr bwMode="auto">
            <a:xfrm>
              <a:off x="3934" y="2362"/>
              <a:ext cx="180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200" b="1">
                  <a:latin typeface="Lato" panose="020F0502020204030203" pitchFamily="34" charset="0"/>
                </a:rPr>
                <a:t>Y</a:t>
              </a:r>
            </a:p>
          </p:txBody>
        </p:sp>
      </p:grpSp>
      <p:sp>
        <p:nvSpPr>
          <p:cNvPr id="14430" name="Rectangle 108"/>
          <p:cNvSpPr>
            <a:spLocks noChangeArrowheads="1"/>
          </p:cNvSpPr>
          <p:nvPr/>
        </p:nvSpPr>
        <p:spPr bwMode="auto">
          <a:xfrm>
            <a:off x="6272213" y="4432300"/>
            <a:ext cx="173037" cy="482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31" name="Freeform 109"/>
          <p:cNvSpPr>
            <a:spLocks/>
          </p:cNvSpPr>
          <p:nvPr/>
        </p:nvSpPr>
        <p:spPr bwMode="auto">
          <a:xfrm>
            <a:off x="6324600" y="4848225"/>
            <a:ext cx="68263" cy="69850"/>
          </a:xfrm>
          <a:custGeom>
            <a:avLst/>
            <a:gdLst>
              <a:gd name="T0" fmla="*/ 0 w 43"/>
              <a:gd name="T1" fmla="*/ 43 h 44"/>
              <a:gd name="T2" fmla="*/ 21 w 43"/>
              <a:gd name="T3" fmla="*/ 0 h 44"/>
              <a:gd name="T4" fmla="*/ 42 w 43"/>
              <a:gd name="T5" fmla="*/ 43 h 44"/>
              <a:gd name="T6" fmla="*/ 0 60000 65536"/>
              <a:gd name="T7" fmla="*/ 0 60000 65536"/>
              <a:gd name="T8" fmla="*/ 0 60000 65536"/>
              <a:gd name="T9" fmla="*/ 0 w 43"/>
              <a:gd name="T10" fmla="*/ 0 h 44"/>
              <a:gd name="T11" fmla="*/ 43 w 43"/>
              <a:gd name="T12" fmla="*/ 44 h 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44">
                <a:moveTo>
                  <a:pt x="0" y="43"/>
                </a:moveTo>
                <a:lnTo>
                  <a:pt x="21" y="0"/>
                </a:lnTo>
                <a:lnTo>
                  <a:pt x="42" y="43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32" name="Rectangle 110"/>
          <p:cNvSpPr>
            <a:spLocks noChangeArrowheads="1"/>
          </p:cNvSpPr>
          <p:nvPr/>
        </p:nvSpPr>
        <p:spPr bwMode="auto">
          <a:xfrm>
            <a:off x="6130925" y="4879975"/>
            <a:ext cx="530595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200" b="1">
                <a:latin typeface="Lato" panose="020F0502020204030203" pitchFamily="34" charset="0"/>
              </a:rPr>
              <a:t>MD2</a:t>
            </a:r>
          </a:p>
        </p:txBody>
      </p:sp>
      <p:sp>
        <p:nvSpPr>
          <p:cNvPr id="14433" name="Rectangle 111"/>
          <p:cNvSpPr>
            <a:spLocks noChangeArrowheads="1"/>
          </p:cNvSpPr>
          <p:nvPr/>
        </p:nvSpPr>
        <p:spPr bwMode="auto">
          <a:xfrm>
            <a:off x="8685213" y="4216400"/>
            <a:ext cx="173037" cy="482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34" name="Freeform 112"/>
          <p:cNvSpPr>
            <a:spLocks/>
          </p:cNvSpPr>
          <p:nvPr/>
        </p:nvSpPr>
        <p:spPr bwMode="auto">
          <a:xfrm>
            <a:off x="8737600" y="4632325"/>
            <a:ext cx="68263" cy="69850"/>
          </a:xfrm>
          <a:custGeom>
            <a:avLst/>
            <a:gdLst>
              <a:gd name="T0" fmla="*/ 0 w 43"/>
              <a:gd name="T1" fmla="*/ 43 h 44"/>
              <a:gd name="T2" fmla="*/ 21 w 43"/>
              <a:gd name="T3" fmla="*/ 0 h 44"/>
              <a:gd name="T4" fmla="*/ 42 w 43"/>
              <a:gd name="T5" fmla="*/ 43 h 44"/>
              <a:gd name="T6" fmla="*/ 0 60000 65536"/>
              <a:gd name="T7" fmla="*/ 0 60000 65536"/>
              <a:gd name="T8" fmla="*/ 0 60000 65536"/>
              <a:gd name="T9" fmla="*/ 0 w 43"/>
              <a:gd name="T10" fmla="*/ 0 h 44"/>
              <a:gd name="T11" fmla="*/ 43 w 43"/>
              <a:gd name="T12" fmla="*/ 44 h 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44">
                <a:moveTo>
                  <a:pt x="0" y="43"/>
                </a:moveTo>
                <a:lnTo>
                  <a:pt x="21" y="0"/>
                </a:lnTo>
                <a:lnTo>
                  <a:pt x="42" y="43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grpSp>
        <p:nvGrpSpPr>
          <p:cNvPr id="14435" name="Group 113"/>
          <p:cNvGrpSpPr>
            <a:grpSpLocks/>
          </p:cNvGrpSpPr>
          <p:nvPr/>
        </p:nvGrpSpPr>
        <p:grpSpPr bwMode="auto">
          <a:xfrm>
            <a:off x="1965325" y="3606800"/>
            <a:ext cx="336550" cy="485775"/>
            <a:chOff x="1238" y="2272"/>
            <a:chExt cx="212" cy="306"/>
          </a:xfrm>
        </p:grpSpPr>
        <p:sp>
          <p:nvSpPr>
            <p:cNvPr id="14462" name="Rectangle 114"/>
            <p:cNvSpPr>
              <a:spLocks noChangeArrowheads="1"/>
            </p:cNvSpPr>
            <p:nvPr/>
          </p:nvSpPr>
          <p:spPr bwMode="auto">
            <a:xfrm>
              <a:off x="1287" y="2272"/>
              <a:ext cx="109" cy="30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4463" name="Freeform 115"/>
            <p:cNvSpPr>
              <a:spLocks/>
            </p:cNvSpPr>
            <p:nvPr/>
          </p:nvSpPr>
          <p:spPr bwMode="auto">
            <a:xfrm>
              <a:off x="1320" y="2534"/>
              <a:ext cx="43" cy="44"/>
            </a:xfrm>
            <a:custGeom>
              <a:avLst/>
              <a:gdLst>
                <a:gd name="T0" fmla="*/ 0 w 43"/>
                <a:gd name="T1" fmla="*/ 43 h 44"/>
                <a:gd name="T2" fmla="*/ 21 w 43"/>
                <a:gd name="T3" fmla="*/ 0 h 44"/>
                <a:gd name="T4" fmla="*/ 42 w 43"/>
                <a:gd name="T5" fmla="*/ 43 h 44"/>
                <a:gd name="T6" fmla="*/ 0 60000 65536"/>
                <a:gd name="T7" fmla="*/ 0 60000 65536"/>
                <a:gd name="T8" fmla="*/ 0 60000 65536"/>
                <a:gd name="T9" fmla="*/ 0 w 43"/>
                <a:gd name="T10" fmla="*/ 0 h 44"/>
                <a:gd name="T11" fmla="*/ 43 w 43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4">
                  <a:moveTo>
                    <a:pt x="0" y="43"/>
                  </a:moveTo>
                  <a:lnTo>
                    <a:pt x="21" y="0"/>
                  </a:lnTo>
                  <a:lnTo>
                    <a:pt x="42" y="43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4464" name="Rectangle 116"/>
            <p:cNvSpPr>
              <a:spLocks noChangeArrowheads="1"/>
            </p:cNvSpPr>
            <p:nvPr/>
          </p:nvSpPr>
          <p:spPr bwMode="auto">
            <a:xfrm>
              <a:off x="1238" y="2338"/>
              <a:ext cx="212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200" b="1">
                  <a:latin typeface="Lato" panose="020F0502020204030203" pitchFamily="34" charset="0"/>
                </a:rPr>
                <a:t>IR</a:t>
              </a:r>
            </a:p>
          </p:txBody>
        </p:sp>
      </p:grpSp>
      <p:sp>
        <p:nvSpPr>
          <p:cNvPr id="14436" name="Rectangle 117"/>
          <p:cNvSpPr>
            <a:spLocks noChangeArrowheads="1"/>
          </p:cNvSpPr>
          <p:nvPr/>
        </p:nvSpPr>
        <p:spPr bwMode="auto">
          <a:xfrm>
            <a:off x="5294313" y="2146300"/>
            <a:ext cx="173037" cy="482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37" name="Freeform 118"/>
          <p:cNvSpPr>
            <a:spLocks/>
          </p:cNvSpPr>
          <p:nvPr/>
        </p:nvSpPr>
        <p:spPr bwMode="auto">
          <a:xfrm>
            <a:off x="5346700" y="2562225"/>
            <a:ext cx="68263" cy="69850"/>
          </a:xfrm>
          <a:custGeom>
            <a:avLst/>
            <a:gdLst>
              <a:gd name="T0" fmla="*/ 0 w 43"/>
              <a:gd name="T1" fmla="*/ 43 h 44"/>
              <a:gd name="T2" fmla="*/ 21 w 43"/>
              <a:gd name="T3" fmla="*/ 0 h 44"/>
              <a:gd name="T4" fmla="*/ 42 w 43"/>
              <a:gd name="T5" fmla="*/ 43 h 44"/>
              <a:gd name="T6" fmla="*/ 0 60000 65536"/>
              <a:gd name="T7" fmla="*/ 0 60000 65536"/>
              <a:gd name="T8" fmla="*/ 0 60000 65536"/>
              <a:gd name="T9" fmla="*/ 0 w 43"/>
              <a:gd name="T10" fmla="*/ 0 h 44"/>
              <a:gd name="T11" fmla="*/ 43 w 43"/>
              <a:gd name="T12" fmla="*/ 44 h 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44">
                <a:moveTo>
                  <a:pt x="0" y="43"/>
                </a:moveTo>
                <a:lnTo>
                  <a:pt x="21" y="0"/>
                </a:lnTo>
                <a:lnTo>
                  <a:pt x="42" y="43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38" name="Rectangle 119"/>
          <p:cNvSpPr>
            <a:spLocks noChangeArrowheads="1"/>
          </p:cNvSpPr>
          <p:nvPr/>
        </p:nvSpPr>
        <p:spPr bwMode="auto">
          <a:xfrm>
            <a:off x="6284913" y="2146300"/>
            <a:ext cx="173037" cy="482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39" name="Freeform 120"/>
          <p:cNvSpPr>
            <a:spLocks/>
          </p:cNvSpPr>
          <p:nvPr/>
        </p:nvSpPr>
        <p:spPr bwMode="auto">
          <a:xfrm>
            <a:off x="6337300" y="2562225"/>
            <a:ext cx="68263" cy="69850"/>
          </a:xfrm>
          <a:custGeom>
            <a:avLst/>
            <a:gdLst>
              <a:gd name="T0" fmla="*/ 0 w 43"/>
              <a:gd name="T1" fmla="*/ 43 h 44"/>
              <a:gd name="T2" fmla="*/ 21 w 43"/>
              <a:gd name="T3" fmla="*/ 0 h 44"/>
              <a:gd name="T4" fmla="*/ 42 w 43"/>
              <a:gd name="T5" fmla="*/ 43 h 44"/>
              <a:gd name="T6" fmla="*/ 0 60000 65536"/>
              <a:gd name="T7" fmla="*/ 0 60000 65536"/>
              <a:gd name="T8" fmla="*/ 0 60000 65536"/>
              <a:gd name="T9" fmla="*/ 0 w 43"/>
              <a:gd name="T10" fmla="*/ 0 h 44"/>
              <a:gd name="T11" fmla="*/ 43 w 43"/>
              <a:gd name="T12" fmla="*/ 44 h 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44">
                <a:moveTo>
                  <a:pt x="0" y="43"/>
                </a:moveTo>
                <a:lnTo>
                  <a:pt x="21" y="0"/>
                </a:lnTo>
                <a:lnTo>
                  <a:pt x="42" y="43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40" name="Rectangle 121"/>
          <p:cNvSpPr>
            <a:spLocks noChangeArrowheads="1"/>
          </p:cNvSpPr>
          <p:nvPr/>
        </p:nvSpPr>
        <p:spPr bwMode="auto">
          <a:xfrm>
            <a:off x="8685213" y="2146300"/>
            <a:ext cx="173037" cy="482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41" name="Freeform 122"/>
          <p:cNvSpPr>
            <a:spLocks/>
          </p:cNvSpPr>
          <p:nvPr/>
        </p:nvSpPr>
        <p:spPr bwMode="auto">
          <a:xfrm>
            <a:off x="8737600" y="2562225"/>
            <a:ext cx="68263" cy="69850"/>
          </a:xfrm>
          <a:custGeom>
            <a:avLst/>
            <a:gdLst>
              <a:gd name="T0" fmla="*/ 0 w 43"/>
              <a:gd name="T1" fmla="*/ 43 h 44"/>
              <a:gd name="T2" fmla="*/ 21 w 43"/>
              <a:gd name="T3" fmla="*/ 0 h 44"/>
              <a:gd name="T4" fmla="*/ 42 w 43"/>
              <a:gd name="T5" fmla="*/ 43 h 44"/>
              <a:gd name="T6" fmla="*/ 0 60000 65536"/>
              <a:gd name="T7" fmla="*/ 0 60000 65536"/>
              <a:gd name="T8" fmla="*/ 0 60000 65536"/>
              <a:gd name="T9" fmla="*/ 0 w 43"/>
              <a:gd name="T10" fmla="*/ 0 h 44"/>
              <a:gd name="T11" fmla="*/ 43 w 43"/>
              <a:gd name="T12" fmla="*/ 44 h 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44">
                <a:moveTo>
                  <a:pt x="0" y="43"/>
                </a:moveTo>
                <a:lnTo>
                  <a:pt x="21" y="0"/>
                </a:lnTo>
                <a:lnTo>
                  <a:pt x="42" y="43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42" name="Freeform 123"/>
          <p:cNvSpPr>
            <a:spLocks/>
          </p:cNvSpPr>
          <p:nvPr/>
        </p:nvSpPr>
        <p:spPr bwMode="auto">
          <a:xfrm>
            <a:off x="2273300" y="2413000"/>
            <a:ext cx="3024188" cy="2185988"/>
          </a:xfrm>
          <a:custGeom>
            <a:avLst/>
            <a:gdLst>
              <a:gd name="T0" fmla="*/ 0 w 1905"/>
              <a:gd name="T1" fmla="*/ 1376 h 1377"/>
              <a:gd name="T2" fmla="*/ 0 w 1905"/>
              <a:gd name="T3" fmla="*/ 0 h 1377"/>
              <a:gd name="T4" fmla="*/ 520 w 1905"/>
              <a:gd name="T5" fmla="*/ 0 h 1377"/>
              <a:gd name="T6" fmla="*/ 1904 w 1905"/>
              <a:gd name="T7" fmla="*/ 0 h 1377"/>
              <a:gd name="T8" fmla="*/ 0 60000 65536"/>
              <a:gd name="T9" fmla="*/ 0 60000 65536"/>
              <a:gd name="T10" fmla="*/ 0 60000 65536"/>
              <a:gd name="T11" fmla="*/ 0 60000 65536"/>
              <a:gd name="T12" fmla="*/ 0 w 1905"/>
              <a:gd name="T13" fmla="*/ 0 h 1377"/>
              <a:gd name="T14" fmla="*/ 1905 w 1905"/>
              <a:gd name="T15" fmla="*/ 1377 h 13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5" h="1377">
                <a:moveTo>
                  <a:pt x="0" y="1376"/>
                </a:moveTo>
                <a:lnTo>
                  <a:pt x="0" y="0"/>
                </a:lnTo>
                <a:lnTo>
                  <a:pt x="520" y="0"/>
                </a:lnTo>
                <a:lnTo>
                  <a:pt x="1904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43" name="Line 124"/>
          <p:cNvSpPr>
            <a:spLocks noChangeShapeType="1"/>
          </p:cNvSpPr>
          <p:nvPr/>
        </p:nvSpPr>
        <p:spPr bwMode="auto">
          <a:xfrm>
            <a:off x="5486400" y="2413000"/>
            <a:ext cx="78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44" name="Line 125"/>
          <p:cNvSpPr>
            <a:spLocks noChangeShapeType="1"/>
          </p:cNvSpPr>
          <p:nvPr/>
        </p:nvSpPr>
        <p:spPr bwMode="auto">
          <a:xfrm>
            <a:off x="6477000" y="2400300"/>
            <a:ext cx="2197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45" name="Rectangle 126"/>
          <p:cNvSpPr>
            <a:spLocks noChangeArrowheads="1"/>
          </p:cNvSpPr>
          <p:nvPr/>
        </p:nvSpPr>
        <p:spPr bwMode="auto">
          <a:xfrm>
            <a:off x="5216525" y="2244725"/>
            <a:ext cx="36195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400" b="1">
                <a:latin typeface="Lato" panose="020F0502020204030203" pitchFamily="34" charset="0"/>
              </a:rPr>
              <a:t>IR</a:t>
            </a:r>
          </a:p>
        </p:txBody>
      </p:sp>
      <p:sp>
        <p:nvSpPr>
          <p:cNvPr id="14446" name="Rectangle 127"/>
          <p:cNvSpPr>
            <a:spLocks noChangeArrowheads="1"/>
          </p:cNvSpPr>
          <p:nvPr/>
        </p:nvSpPr>
        <p:spPr bwMode="auto">
          <a:xfrm>
            <a:off x="6194425" y="2244725"/>
            <a:ext cx="36195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400" b="1">
                <a:latin typeface="Lato" panose="020F0502020204030203" pitchFamily="34" charset="0"/>
              </a:rPr>
              <a:t>IR</a:t>
            </a:r>
          </a:p>
        </p:txBody>
      </p:sp>
      <p:sp>
        <p:nvSpPr>
          <p:cNvPr id="14447" name="Rectangle 128"/>
          <p:cNvSpPr>
            <a:spLocks noChangeArrowheads="1"/>
          </p:cNvSpPr>
          <p:nvPr/>
        </p:nvSpPr>
        <p:spPr bwMode="auto">
          <a:xfrm>
            <a:off x="8607425" y="2219325"/>
            <a:ext cx="36195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400" b="1">
                <a:latin typeface="Lato" panose="020F0502020204030203" pitchFamily="34" charset="0"/>
              </a:rPr>
              <a:t>IR</a:t>
            </a:r>
          </a:p>
        </p:txBody>
      </p:sp>
      <p:sp>
        <p:nvSpPr>
          <p:cNvPr id="14448" name="Freeform 129"/>
          <p:cNvSpPr>
            <a:spLocks/>
          </p:cNvSpPr>
          <p:nvPr/>
        </p:nvSpPr>
        <p:spPr bwMode="auto">
          <a:xfrm>
            <a:off x="2908300" y="2705100"/>
            <a:ext cx="4725988" cy="1131888"/>
          </a:xfrm>
          <a:custGeom>
            <a:avLst/>
            <a:gdLst>
              <a:gd name="T0" fmla="*/ 2976 w 2977"/>
              <a:gd name="T1" fmla="*/ 0 h 713"/>
              <a:gd name="T2" fmla="*/ 0 w 2977"/>
              <a:gd name="T3" fmla="*/ 0 h 713"/>
              <a:gd name="T4" fmla="*/ 0 w 2977"/>
              <a:gd name="T5" fmla="*/ 712 h 713"/>
              <a:gd name="T6" fmla="*/ 432 w 2977"/>
              <a:gd name="T7" fmla="*/ 712 h 713"/>
              <a:gd name="T8" fmla="*/ 0 60000 65536"/>
              <a:gd name="T9" fmla="*/ 0 60000 65536"/>
              <a:gd name="T10" fmla="*/ 0 60000 65536"/>
              <a:gd name="T11" fmla="*/ 0 60000 65536"/>
              <a:gd name="T12" fmla="*/ 0 w 2977"/>
              <a:gd name="T13" fmla="*/ 0 h 713"/>
              <a:gd name="T14" fmla="*/ 2977 w 2977"/>
              <a:gd name="T15" fmla="*/ 713 h 7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7" h="713">
                <a:moveTo>
                  <a:pt x="2976" y="0"/>
                </a:moveTo>
                <a:lnTo>
                  <a:pt x="0" y="0"/>
                </a:lnTo>
                <a:lnTo>
                  <a:pt x="0" y="712"/>
                </a:lnTo>
                <a:lnTo>
                  <a:pt x="432" y="712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49" name="Freeform 130"/>
          <p:cNvSpPr>
            <a:spLocks/>
          </p:cNvSpPr>
          <p:nvPr/>
        </p:nvSpPr>
        <p:spPr bwMode="auto">
          <a:xfrm>
            <a:off x="7861300" y="2400300"/>
            <a:ext cx="1119188" cy="496888"/>
          </a:xfrm>
          <a:custGeom>
            <a:avLst/>
            <a:gdLst>
              <a:gd name="T0" fmla="*/ 640 w 705"/>
              <a:gd name="T1" fmla="*/ 0 h 313"/>
              <a:gd name="T2" fmla="*/ 704 w 705"/>
              <a:gd name="T3" fmla="*/ 0 h 313"/>
              <a:gd name="T4" fmla="*/ 704 w 705"/>
              <a:gd name="T5" fmla="*/ 312 h 313"/>
              <a:gd name="T6" fmla="*/ 0 w 705"/>
              <a:gd name="T7" fmla="*/ 312 h 313"/>
              <a:gd name="T8" fmla="*/ 0 60000 65536"/>
              <a:gd name="T9" fmla="*/ 0 60000 65536"/>
              <a:gd name="T10" fmla="*/ 0 60000 65536"/>
              <a:gd name="T11" fmla="*/ 0 60000 65536"/>
              <a:gd name="T12" fmla="*/ 0 w 705"/>
              <a:gd name="T13" fmla="*/ 0 h 313"/>
              <a:gd name="T14" fmla="*/ 705 w 705"/>
              <a:gd name="T15" fmla="*/ 313 h 3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5" h="313">
                <a:moveTo>
                  <a:pt x="640" y="0"/>
                </a:moveTo>
                <a:lnTo>
                  <a:pt x="704" y="0"/>
                </a:lnTo>
                <a:lnTo>
                  <a:pt x="704" y="312"/>
                </a:lnTo>
                <a:lnTo>
                  <a:pt x="0" y="312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50" name="Line 131"/>
          <p:cNvSpPr>
            <a:spLocks noChangeShapeType="1"/>
          </p:cNvSpPr>
          <p:nvPr/>
        </p:nvSpPr>
        <p:spPr bwMode="auto">
          <a:xfrm flipH="1">
            <a:off x="7848600" y="2717800"/>
            <a:ext cx="111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51" name="Rectangle 132"/>
          <p:cNvSpPr>
            <a:spLocks noChangeArrowheads="1"/>
          </p:cNvSpPr>
          <p:nvPr/>
        </p:nvSpPr>
        <p:spPr bwMode="auto">
          <a:xfrm>
            <a:off x="8620125" y="4321175"/>
            <a:ext cx="293688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200" b="1">
                <a:latin typeface="Lato" panose="020F0502020204030203" pitchFamily="34" charset="0"/>
              </a:rPr>
              <a:t>R</a:t>
            </a:r>
          </a:p>
        </p:txBody>
      </p:sp>
      <p:sp>
        <p:nvSpPr>
          <p:cNvPr id="14452" name="Freeform 133"/>
          <p:cNvSpPr>
            <a:spLocks/>
          </p:cNvSpPr>
          <p:nvPr/>
        </p:nvSpPr>
        <p:spPr bwMode="auto">
          <a:xfrm>
            <a:off x="2260600" y="4305300"/>
            <a:ext cx="2795588" cy="763588"/>
          </a:xfrm>
          <a:custGeom>
            <a:avLst/>
            <a:gdLst>
              <a:gd name="T0" fmla="*/ 0 w 1761"/>
              <a:gd name="T1" fmla="*/ 184 h 481"/>
              <a:gd name="T2" fmla="*/ 0 w 1761"/>
              <a:gd name="T3" fmla="*/ 480 h 481"/>
              <a:gd name="T4" fmla="*/ 1760 w 1761"/>
              <a:gd name="T5" fmla="*/ 480 h 481"/>
              <a:gd name="T6" fmla="*/ 1760 w 1761"/>
              <a:gd name="T7" fmla="*/ 0 h 481"/>
              <a:gd name="T8" fmla="*/ 0 60000 65536"/>
              <a:gd name="T9" fmla="*/ 0 60000 65536"/>
              <a:gd name="T10" fmla="*/ 0 60000 65536"/>
              <a:gd name="T11" fmla="*/ 0 60000 65536"/>
              <a:gd name="T12" fmla="*/ 0 w 1761"/>
              <a:gd name="T13" fmla="*/ 0 h 481"/>
              <a:gd name="T14" fmla="*/ 1761 w 1761"/>
              <a:gd name="T15" fmla="*/ 481 h 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1" h="481">
                <a:moveTo>
                  <a:pt x="0" y="184"/>
                </a:moveTo>
                <a:lnTo>
                  <a:pt x="0" y="480"/>
                </a:lnTo>
                <a:lnTo>
                  <a:pt x="1760" y="480"/>
                </a:lnTo>
                <a:lnTo>
                  <a:pt x="1760" y="0"/>
                </a:lnTo>
              </a:path>
            </a:pathLst>
          </a:custGeom>
          <a:noFill/>
          <a:ln w="28575" cap="rnd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53" name="Freeform 134"/>
          <p:cNvSpPr>
            <a:spLocks/>
          </p:cNvSpPr>
          <p:nvPr/>
        </p:nvSpPr>
        <p:spPr bwMode="auto">
          <a:xfrm>
            <a:off x="5486400" y="2527300"/>
            <a:ext cx="509588" cy="1182688"/>
          </a:xfrm>
          <a:custGeom>
            <a:avLst/>
            <a:gdLst>
              <a:gd name="T0" fmla="*/ 0 w 321"/>
              <a:gd name="T1" fmla="*/ 0 h 745"/>
              <a:gd name="T2" fmla="*/ 320 w 321"/>
              <a:gd name="T3" fmla="*/ 0 h 745"/>
              <a:gd name="T4" fmla="*/ 320 w 321"/>
              <a:gd name="T5" fmla="*/ 744 h 745"/>
              <a:gd name="T6" fmla="*/ 0 60000 65536"/>
              <a:gd name="T7" fmla="*/ 0 60000 65536"/>
              <a:gd name="T8" fmla="*/ 0 60000 65536"/>
              <a:gd name="T9" fmla="*/ 0 w 321"/>
              <a:gd name="T10" fmla="*/ 0 h 745"/>
              <a:gd name="T11" fmla="*/ 321 w 321"/>
              <a:gd name="T12" fmla="*/ 745 h 7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1" h="745">
                <a:moveTo>
                  <a:pt x="0" y="0"/>
                </a:moveTo>
                <a:lnTo>
                  <a:pt x="320" y="0"/>
                </a:lnTo>
                <a:lnTo>
                  <a:pt x="320" y="744"/>
                </a:lnTo>
              </a:path>
            </a:pathLst>
          </a:custGeom>
          <a:noFill/>
          <a:ln w="28575" cap="rnd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54" name="Freeform 135"/>
          <p:cNvSpPr>
            <a:spLocks/>
          </p:cNvSpPr>
          <p:nvPr/>
        </p:nvSpPr>
        <p:spPr bwMode="auto">
          <a:xfrm>
            <a:off x="7734300" y="2565400"/>
            <a:ext cx="1347788" cy="636588"/>
          </a:xfrm>
          <a:custGeom>
            <a:avLst/>
            <a:gdLst>
              <a:gd name="T0" fmla="*/ 728 w 849"/>
              <a:gd name="T1" fmla="*/ 0 h 401"/>
              <a:gd name="T2" fmla="*/ 848 w 849"/>
              <a:gd name="T3" fmla="*/ 0 h 401"/>
              <a:gd name="T4" fmla="*/ 848 w 849"/>
              <a:gd name="T5" fmla="*/ 400 h 401"/>
              <a:gd name="T6" fmla="*/ 8 w 849"/>
              <a:gd name="T7" fmla="*/ 400 h 401"/>
              <a:gd name="T8" fmla="*/ 0 w 849"/>
              <a:gd name="T9" fmla="*/ 208 h 4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9"/>
              <a:gd name="T16" fmla="*/ 0 h 401"/>
              <a:gd name="T17" fmla="*/ 849 w 849"/>
              <a:gd name="T18" fmla="*/ 401 h 4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9" h="401">
                <a:moveTo>
                  <a:pt x="728" y="0"/>
                </a:moveTo>
                <a:lnTo>
                  <a:pt x="848" y="0"/>
                </a:lnTo>
                <a:lnTo>
                  <a:pt x="848" y="400"/>
                </a:lnTo>
                <a:lnTo>
                  <a:pt x="8" y="400"/>
                </a:lnTo>
                <a:lnTo>
                  <a:pt x="0" y="208"/>
                </a:lnTo>
              </a:path>
            </a:pathLst>
          </a:custGeom>
          <a:noFill/>
          <a:ln w="28575" cap="rnd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55" name="Freeform 136"/>
          <p:cNvSpPr>
            <a:spLocks/>
          </p:cNvSpPr>
          <p:nvPr/>
        </p:nvSpPr>
        <p:spPr bwMode="auto">
          <a:xfrm>
            <a:off x="3848100" y="2768600"/>
            <a:ext cx="3900488" cy="433388"/>
          </a:xfrm>
          <a:custGeom>
            <a:avLst/>
            <a:gdLst>
              <a:gd name="T0" fmla="*/ 2456 w 2457"/>
              <a:gd name="T1" fmla="*/ 272 h 273"/>
              <a:gd name="T2" fmla="*/ 360 w 2457"/>
              <a:gd name="T3" fmla="*/ 272 h 273"/>
              <a:gd name="T4" fmla="*/ 360 w 2457"/>
              <a:gd name="T5" fmla="*/ 0 h 273"/>
              <a:gd name="T6" fmla="*/ 0 w 2457"/>
              <a:gd name="T7" fmla="*/ 0 h 273"/>
              <a:gd name="T8" fmla="*/ 0 w 2457"/>
              <a:gd name="T9" fmla="*/ 240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57"/>
              <a:gd name="T16" fmla="*/ 0 h 273"/>
              <a:gd name="T17" fmla="*/ 2457 w 2457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57" h="273">
                <a:moveTo>
                  <a:pt x="2456" y="272"/>
                </a:moveTo>
                <a:lnTo>
                  <a:pt x="360" y="272"/>
                </a:lnTo>
                <a:lnTo>
                  <a:pt x="360" y="0"/>
                </a:ln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28575" cap="rnd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56" name="Freeform 137"/>
          <p:cNvSpPr>
            <a:spLocks/>
          </p:cNvSpPr>
          <p:nvPr/>
        </p:nvSpPr>
        <p:spPr bwMode="auto">
          <a:xfrm>
            <a:off x="6477000" y="2590800"/>
            <a:ext cx="827088" cy="1081088"/>
          </a:xfrm>
          <a:custGeom>
            <a:avLst/>
            <a:gdLst>
              <a:gd name="T0" fmla="*/ 0 w 521"/>
              <a:gd name="T1" fmla="*/ 0 h 681"/>
              <a:gd name="T2" fmla="*/ 520 w 521"/>
              <a:gd name="T3" fmla="*/ 0 h 681"/>
              <a:gd name="T4" fmla="*/ 520 w 521"/>
              <a:gd name="T5" fmla="*/ 680 h 681"/>
              <a:gd name="T6" fmla="*/ 0 60000 65536"/>
              <a:gd name="T7" fmla="*/ 0 60000 65536"/>
              <a:gd name="T8" fmla="*/ 0 60000 65536"/>
              <a:gd name="T9" fmla="*/ 0 w 521"/>
              <a:gd name="T10" fmla="*/ 0 h 681"/>
              <a:gd name="T11" fmla="*/ 521 w 521"/>
              <a:gd name="T12" fmla="*/ 681 h 6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1" h="681">
                <a:moveTo>
                  <a:pt x="0" y="0"/>
                </a:moveTo>
                <a:lnTo>
                  <a:pt x="520" y="0"/>
                </a:lnTo>
                <a:lnTo>
                  <a:pt x="520" y="680"/>
                </a:lnTo>
              </a:path>
            </a:pathLst>
          </a:custGeom>
          <a:noFill/>
          <a:ln w="28575" cap="rnd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57" name="Freeform 138"/>
          <p:cNvSpPr>
            <a:spLocks/>
          </p:cNvSpPr>
          <p:nvPr/>
        </p:nvSpPr>
        <p:spPr bwMode="auto">
          <a:xfrm>
            <a:off x="7302500" y="3390900"/>
            <a:ext cx="1208088" cy="801688"/>
          </a:xfrm>
          <a:custGeom>
            <a:avLst/>
            <a:gdLst>
              <a:gd name="T0" fmla="*/ 0 w 761"/>
              <a:gd name="T1" fmla="*/ 0 h 505"/>
              <a:gd name="T2" fmla="*/ 760 w 761"/>
              <a:gd name="T3" fmla="*/ 0 h 505"/>
              <a:gd name="T4" fmla="*/ 760 w 761"/>
              <a:gd name="T5" fmla="*/ 504 h 505"/>
              <a:gd name="T6" fmla="*/ 0 60000 65536"/>
              <a:gd name="T7" fmla="*/ 0 60000 65536"/>
              <a:gd name="T8" fmla="*/ 0 60000 65536"/>
              <a:gd name="T9" fmla="*/ 0 w 761"/>
              <a:gd name="T10" fmla="*/ 0 h 505"/>
              <a:gd name="T11" fmla="*/ 761 w 761"/>
              <a:gd name="T12" fmla="*/ 505 h 5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1" h="505">
                <a:moveTo>
                  <a:pt x="0" y="0"/>
                </a:moveTo>
                <a:lnTo>
                  <a:pt x="760" y="0"/>
                </a:lnTo>
                <a:lnTo>
                  <a:pt x="760" y="504"/>
                </a:lnTo>
              </a:path>
            </a:pathLst>
          </a:custGeom>
          <a:noFill/>
          <a:ln w="28575" cap="rnd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4458" name="Rectangle 139"/>
          <p:cNvSpPr>
            <a:spLocks noChangeArrowheads="1"/>
          </p:cNvSpPr>
          <p:nvPr/>
        </p:nvSpPr>
        <p:spPr bwMode="auto">
          <a:xfrm>
            <a:off x="1063625" y="5267325"/>
            <a:ext cx="1997075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>
                <a:latin typeface="Lato" panose="020F0502020204030203" pitchFamily="34" charset="0"/>
              </a:rPr>
              <a:t>...</a:t>
            </a:r>
          </a:p>
          <a:p>
            <a:pPr algn="l"/>
            <a:r>
              <a:rPr lang="en-US" b="1">
                <a:latin typeface="Lato" panose="020F0502020204030203" pitchFamily="34" charset="0"/>
              </a:rPr>
              <a:t>r1 &lt;-- r0 + 10</a:t>
            </a:r>
          </a:p>
          <a:p>
            <a:pPr algn="l"/>
            <a:r>
              <a:rPr lang="en-US" b="1">
                <a:latin typeface="Lato" panose="020F0502020204030203" pitchFamily="34" charset="0"/>
              </a:rPr>
              <a:t>r4 &lt;-- r1 + 17</a:t>
            </a:r>
          </a:p>
          <a:p>
            <a:pPr algn="l"/>
            <a:r>
              <a:rPr lang="en-US" b="1">
                <a:latin typeface="Lato" panose="020F0502020204030203" pitchFamily="34" charset="0"/>
              </a:rPr>
              <a:t>...</a:t>
            </a:r>
          </a:p>
        </p:txBody>
      </p:sp>
      <p:sp>
        <p:nvSpPr>
          <p:cNvPr id="14459" name="Rectangle 140"/>
          <p:cNvSpPr>
            <a:spLocks noChangeArrowheads="1"/>
          </p:cNvSpPr>
          <p:nvPr/>
        </p:nvSpPr>
        <p:spPr bwMode="auto">
          <a:xfrm>
            <a:off x="5851525" y="5813425"/>
            <a:ext cx="9521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 i="1">
                <a:latin typeface="Lato" panose="020F0502020204030203" pitchFamily="34" charset="0"/>
              </a:rPr>
              <a:t>Oops!</a:t>
            </a:r>
          </a:p>
        </p:txBody>
      </p:sp>
      <p:sp>
        <p:nvSpPr>
          <p:cNvPr id="14460" name="Line 141"/>
          <p:cNvSpPr>
            <a:spLocks noChangeShapeType="1"/>
          </p:cNvSpPr>
          <p:nvPr/>
        </p:nvSpPr>
        <p:spPr bwMode="auto">
          <a:xfrm flipV="1">
            <a:off x="3848100" y="4787900"/>
            <a:ext cx="0" cy="279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944336-7983-6246-ABBB-A7F6A3642791}"/>
              </a:ext>
            </a:extLst>
          </p:cNvPr>
          <p:cNvSpPr/>
          <p:nvPr/>
        </p:nvSpPr>
        <p:spPr bwMode="auto">
          <a:xfrm>
            <a:off x="1068388" y="5670370"/>
            <a:ext cx="4572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F6C5227-C238-CD4F-896A-CF990F027E7B}"/>
              </a:ext>
            </a:extLst>
          </p:cNvPr>
          <p:cNvSpPr/>
          <p:nvPr/>
        </p:nvSpPr>
        <p:spPr bwMode="auto">
          <a:xfrm>
            <a:off x="1778000" y="6067425"/>
            <a:ext cx="4572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57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9" grpId="0"/>
      <p:bldP spid="2" grpId="0" animBg="1"/>
      <p:bldP spid="1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Resolving Data Dependencies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Interlocks</a:t>
            </a:r>
          </a:p>
          <a:p>
            <a:pPr lvl="1"/>
            <a:r>
              <a:rPr lang="en-US"/>
              <a:t>freeze earlier part of pipeline until data is available</a:t>
            </a:r>
          </a:p>
          <a:p>
            <a:r>
              <a:rPr lang="en-US"/>
              <a:t>Bypass</a:t>
            </a:r>
          </a:p>
          <a:p>
            <a:pPr lvl="1"/>
            <a:r>
              <a:rPr lang="en-US"/>
              <a:t>if data is available somewhere in processor (but not written back yet), provide additional path to get that data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185-E51C-40FD-A99C-9A0E7BB6C6A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938" y="23813"/>
            <a:ext cx="5181600" cy="417512"/>
          </a:xfr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0482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1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Fixing Data Dependencies: Interlocks 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DCC2-E934-4433-84FE-D9DE52A509F4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938" y="23813"/>
            <a:ext cx="5181600" cy="417512"/>
          </a:xfr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© Derek Chiou &amp; Mattan Erez &amp; Dam Sunwoo</a:t>
            </a:r>
            <a:endParaRPr lang="en-US" altLang="en-US">
              <a:latin typeface="Lato" panose="020F0502020204030203" pitchFamily="34" charset="0"/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149225" y="5029200"/>
            <a:ext cx="2006600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b="1">
                <a:latin typeface="Lato" panose="020F0502020204030203" pitchFamily="34" charset="0"/>
              </a:rPr>
              <a:t>...</a:t>
            </a:r>
          </a:p>
          <a:p>
            <a:pPr algn="l"/>
            <a:r>
              <a:rPr lang="en-US" b="1">
                <a:latin typeface="Lato" panose="020F0502020204030203" pitchFamily="34" charset="0"/>
              </a:rPr>
              <a:t>r1 &lt;-- r0 + 10</a:t>
            </a:r>
          </a:p>
          <a:p>
            <a:pPr algn="l"/>
            <a:r>
              <a:rPr lang="en-US" b="1">
                <a:latin typeface="Lato" panose="020F0502020204030203" pitchFamily="34" charset="0"/>
              </a:rPr>
              <a:t>r4 &lt;-- r1 + 17</a:t>
            </a:r>
          </a:p>
          <a:p>
            <a:pPr algn="l"/>
            <a:r>
              <a:rPr lang="en-US" b="1">
                <a:latin typeface="Lato" panose="020F0502020204030203" pitchFamily="34" charset="0"/>
              </a:rPr>
              <a:t>...</a:t>
            </a:r>
          </a:p>
        </p:txBody>
      </p:sp>
      <p:grpSp>
        <p:nvGrpSpPr>
          <p:cNvPr id="16390" name="Group 3"/>
          <p:cNvGrpSpPr>
            <a:grpSpLocks/>
          </p:cNvGrpSpPr>
          <p:nvPr/>
        </p:nvGrpSpPr>
        <p:grpSpPr bwMode="auto">
          <a:xfrm>
            <a:off x="228600" y="1419225"/>
            <a:ext cx="8701088" cy="4449763"/>
            <a:chOff x="144" y="894"/>
            <a:chExt cx="5481" cy="2803"/>
          </a:xfrm>
        </p:grpSpPr>
        <p:sp>
          <p:nvSpPr>
            <p:cNvPr id="16393" name="Line 4"/>
            <p:cNvSpPr>
              <a:spLocks noChangeShapeType="1"/>
            </p:cNvSpPr>
            <p:nvPr/>
          </p:nvSpPr>
          <p:spPr bwMode="auto">
            <a:xfrm>
              <a:off x="3176" y="2976"/>
              <a:ext cx="3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394" name="Line 5"/>
            <p:cNvSpPr>
              <a:spLocks noChangeShapeType="1"/>
            </p:cNvSpPr>
            <p:nvPr/>
          </p:nvSpPr>
          <p:spPr bwMode="auto">
            <a:xfrm>
              <a:off x="3704" y="2816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395" name="Line 6"/>
            <p:cNvSpPr>
              <a:spLocks noChangeShapeType="1"/>
            </p:cNvSpPr>
            <p:nvPr/>
          </p:nvSpPr>
          <p:spPr bwMode="auto">
            <a:xfrm>
              <a:off x="4080" y="2816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grpSp>
          <p:nvGrpSpPr>
            <p:cNvPr id="16396" name="Group 7"/>
            <p:cNvGrpSpPr>
              <a:grpSpLocks/>
            </p:cNvGrpSpPr>
            <p:nvPr/>
          </p:nvGrpSpPr>
          <p:grpSpPr bwMode="auto">
            <a:xfrm>
              <a:off x="478" y="1731"/>
              <a:ext cx="491" cy="398"/>
              <a:chOff x="478" y="1731"/>
              <a:chExt cx="491" cy="398"/>
            </a:xfrm>
          </p:grpSpPr>
          <p:sp>
            <p:nvSpPr>
              <p:cNvPr id="16535" name="Rectangle 8"/>
              <p:cNvSpPr>
                <a:spLocks noChangeArrowheads="1"/>
              </p:cNvSpPr>
              <p:nvPr/>
            </p:nvSpPr>
            <p:spPr bwMode="auto">
              <a:xfrm>
                <a:off x="478" y="1731"/>
                <a:ext cx="251" cy="1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sz="1000" b="1">
                    <a:latin typeface="Lato" panose="020F0502020204030203" pitchFamily="34" charset="0"/>
                  </a:rPr>
                  <a:t>0x2</a:t>
                </a:r>
              </a:p>
            </p:txBody>
          </p:sp>
          <p:sp>
            <p:nvSpPr>
              <p:cNvPr id="16536" name="Freeform 9"/>
              <p:cNvSpPr>
                <a:spLocks/>
              </p:cNvSpPr>
              <p:nvPr/>
            </p:nvSpPr>
            <p:spPr bwMode="auto">
              <a:xfrm>
                <a:off x="728" y="1744"/>
                <a:ext cx="241" cy="385"/>
              </a:xfrm>
              <a:custGeom>
                <a:avLst/>
                <a:gdLst>
                  <a:gd name="T0" fmla="*/ 0 w 241"/>
                  <a:gd name="T1" fmla="*/ 0 h 385"/>
                  <a:gd name="T2" fmla="*/ 0 w 241"/>
                  <a:gd name="T3" fmla="*/ 160 h 385"/>
                  <a:gd name="T4" fmla="*/ 48 w 241"/>
                  <a:gd name="T5" fmla="*/ 192 h 385"/>
                  <a:gd name="T6" fmla="*/ 0 w 241"/>
                  <a:gd name="T7" fmla="*/ 224 h 385"/>
                  <a:gd name="T8" fmla="*/ 0 w 241"/>
                  <a:gd name="T9" fmla="*/ 384 h 385"/>
                  <a:gd name="T10" fmla="*/ 240 w 241"/>
                  <a:gd name="T11" fmla="*/ 288 h 385"/>
                  <a:gd name="T12" fmla="*/ 240 w 241"/>
                  <a:gd name="T13" fmla="*/ 96 h 385"/>
                  <a:gd name="T14" fmla="*/ 0 w 241"/>
                  <a:gd name="T15" fmla="*/ 0 h 38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1"/>
                  <a:gd name="T25" fmla="*/ 0 h 385"/>
                  <a:gd name="T26" fmla="*/ 241 w 241"/>
                  <a:gd name="T27" fmla="*/ 385 h 38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1" h="385">
                    <a:moveTo>
                      <a:pt x="0" y="0"/>
                    </a:moveTo>
                    <a:lnTo>
                      <a:pt x="0" y="160"/>
                    </a:lnTo>
                    <a:lnTo>
                      <a:pt x="48" y="192"/>
                    </a:lnTo>
                    <a:lnTo>
                      <a:pt x="0" y="224"/>
                    </a:lnTo>
                    <a:lnTo>
                      <a:pt x="0" y="384"/>
                    </a:lnTo>
                    <a:lnTo>
                      <a:pt x="240" y="288"/>
                    </a:lnTo>
                    <a:lnTo>
                      <a:pt x="240" y="9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16537" name="Line 10"/>
              <p:cNvSpPr>
                <a:spLocks noChangeShapeType="1"/>
              </p:cNvSpPr>
              <p:nvPr/>
            </p:nvSpPr>
            <p:spPr bwMode="auto">
              <a:xfrm>
                <a:off x="680" y="1792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16538" name="Line 11"/>
              <p:cNvSpPr>
                <a:spLocks noChangeShapeType="1"/>
              </p:cNvSpPr>
              <p:nvPr/>
            </p:nvSpPr>
            <p:spPr bwMode="auto">
              <a:xfrm>
                <a:off x="680" y="208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6397" name="Freeform 12"/>
            <p:cNvSpPr>
              <a:spLocks/>
            </p:cNvSpPr>
            <p:nvPr/>
          </p:nvSpPr>
          <p:spPr bwMode="auto">
            <a:xfrm>
              <a:off x="144" y="1504"/>
              <a:ext cx="481" cy="1201"/>
            </a:xfrm>
            <a:custGeom>
              <a:avLst/>
              <a:gdLst>
                <a:gd name="T0" fmla="*/ 480 w 481"/>
                <a:gd name="T1" fmla="*/ 0 h 1201"/>
                <a:gd name="T2" fmla="*/ 0 w 481"/>
                <a:gd name="T3" fmla="*/ 0 h 1201"/>
                <a:gd name="T4" fmla="*/ 0 w 481"/>
                <a:gd name="T5" fmla="*/ 1200 h 1201"/>
                <a:gd name="T6" fmla="*/ 192 w 481"/>
                <a:gd name="T7" fmla="*/ 1200 h 12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1"/>
                <a:gd name="T13" fmla="*/ 0 h 1201"/>
                <a:gd name="T14" fmla="*/ 481 w 481"/>
                <a:gd name="T15" fmla="*/ 1201 h 12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1" h="1201">
                  <a:moveTo>
                    <a:pt x="480" y="0"/>
                  </a:moveTo>
                  <a:lnTo>
                    <a:pt x="0" y="0"/>
                  </a:lnTo>
                  <a:lnTo>
                    <a:pt x="0" y="1200"/>
                  </a:lnTo>
                  <a:lnTo>
                    <a:pt x="192" y="120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398" name="Freeform 13"/>
            <p:cNvSpPr>
              <a:spLocks/>
            </p:cNvSpPr>
            <p:nvPr/>
          </p:nvSpPr>
          <p:spPr bwMode="auto">
            <a:xfrm>
              <a:off x="528" y="2072"/>
              <a:ext cx="193" cy="633"/>
            </a:xfrm>
            <a:custGeom>
              <a:avLst/>
              <a:gdLst>
                <a:gd name="T0" fmla="*/ 0 w 193"/>
                <a:gd name="T1" fmla="*/ 632 h 633"/>
                <a:gd name="T2" fmla="*/ 0 w 193"/>
                <a:gd name="T3" fmla="*/ 56 h 633"/>
                <a:gd name="T4" fmla="*/ 0 w 193"/>
                <a:gd name="T5" fmla="*/ 0 h 633"/>
                <a:gd name="T6" fmla="*/ 192 w 193"/>
                <a:gd name="T7" fmla="*/ 0 h 6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"/>
                <a:gd name="T13" fmla="*/ 0 h 633"/>
                <a:gd name="T14" fmla="*/ 193 w 193"/>
                <a:gd name="T15" fmla="*/ 633 h 6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" h="633">
                  <a:moveTo>
                    <a:pt x="0" y="632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399" name="Freeform 14"/>
            <p:cNvSpPr>
              <a:spLocks/>
            </p:cNvSpPr>
            <p:nvPr/>
          </p:nvSpPr>
          <p:spPr bwMode="auto">
            <a:xfrm>
              <a:off x="480" y="2704"/>
              <a:ext cx="193" cy="1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00" name="Freeform 15"/>
            <p:cNvSpPr>
              <a:spLocks/>
            </p:cNvSpPr>
            <p:nvPr/>
          </p:nvSpPr>
          <p:spPr bwMode="auto">
            <a:xfrm>
              <a:off x="608" y="1504"/>
              <a:ext cx="433" cy="425"/>
            </a:xfrm>
            <a:custGeom>
              <a:avLst/>
              <a:gdLst>
                <a:gd name="T0" fmla="*/ 432 w 433"/>
                <a:gd name="T1" fmla="*/ 424 h 425"/>
                <a:gd name="T2" fmla="*/ 432 w 433"/>
                <a:gd name="T3" fmla="*/ 0 h 425"/>
                <a:gd name="T4" fmla="*/ 0 w 433"/>
                <a:gd name="T5" fmla="*/ 0 h 425"/>
                <a:gd name="T6" fmla="*/ 0 60000 65536"/>
                <a:gd name="T7" fmla="*/ 0 60000 65536"/>
                <a:gd name="T8" fmla="*/ 0 60000 65536"/>
                <a:gd name="T9" fmla="*/ 0 w 433"/>
                <a:gd name="T10" fmla="*/ 0 h 425"/>
                <a:gd name="T11" fmla="*/ 433 w 433"/>
                <a:gd name="T12" fmla="*/ 425 h 4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3" h="425">
                  <a:moveTo>
                    <a:pt x="432" y="42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01" name="Freeform 16"/>
            <p:cNvSpPr>
              <a:spLocks/>
            </p:cNvSpPr>
            <p:nvPr/>
          </p:nvSpPr>
          <p:spPr bwMode="auto">
            <a:xfrm>
              <a:off x="1344" y="2512"/>
              <a:ext cx="817" cy="9"/>
            </a:xfrm>
            <a:custGeom>
              <a:avLst/>
              <a:gdLst>
                <a:gd name="T0" fmla="*/ 8 w 817"/>
                <a:gd name="T1" fmla="*/ 8 h 9"/>
                <a:gd name="T2" fmla="*/ 0 w 817"/>
                <a:gd name="T3" fmla="*/ 0 h 9"/>
                <a:gd name="T4" fmla="*/ 816 w 817"/>
                <a:gd name="T5" fmla="*/ 0 h 9"/>
                <a:gd name="T6" fmla="*/ 0 60000 65536"/>
                <a:gd name="T7" fmla="*/ 0 60000 65536"/>
                <a:gd name="T8" fmla="*/ 0 60000 65536"/>
                <a:gd name="T9" fmla="*/ 0 w 817"/>
                <a:gd name="T10" fmla="*/ 0 h 9"/>
                <a:gd name="T11" fmla="*/ 817 w 817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7" h="9">
                  <a:moveTo>
                    <a:pt x="8" y="8"/>
                  </a:moveTo>
                  <a:lnTo>
                    <a:pt x="0" y="0"/>
                  </a:lnTo>
                  <a:lnTo>
                    <a:pt x="816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02" name="Freeform 17"/>
            <p:cNvSpPr>
              <a:spLocks/>
            </p:cNvSpPr>
            <p:nvPr/>
          </p:nvSpPr>
          <p:spPr bwMode="auto">
            <a:xfrm>
              <a:off x="1344" y="2608"/>
              <a:ext cx="817" cy="1"/>
            </a:xfrm>
            <a:custGeom>
              <a:avLst/>
              <a:gdLst>
                <a:gd name="T0" fmla="*/ 0 w 817"/>
                <a:gd name="T1" fmla="*/ 0 h 1"/>
                <a:gd name="T2" fmla="*/ 816 w 817"/>
                <a:gd name="T3" fmla="*/ 0 h 1"/>
                <a:gd name="T4" fmla="*/ 0 60000 65536"/>
                <a:gd name="T5" fmla="*/ 0 60000 65536"/>
                <a:gd name="T6" fmla="*/ 0 w 817"/>
                <a:gd name="T7" fmla="*/ 0 h 1"/>
                <a:gd name="T8" fmla="*/ 817 w 8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7" h="1">
                  <a:moveTo>
                    <a:pt x="0" y="0"/>
                  </a:moveTo>
                  <a:lnTo>
                    <a:pt x="816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03" name="Freeform 18"/>
            <p:cNvSpPr>
              <a:spLocks/>
            </p:cNvSpPr>
            <p:nvPr/>
          </p:nvSpPr>
          <p:spPr bwMode="auto">
            <a:xfrm>
              <a:off x="1328" y="3280"/>
              <a:ext cx="833" cy="1"/>
            </a:xfrm>
            <a:custGeom>
              <a:avLst/>
              <a:gdLst>
                <a:gd name="T0" fmla="*/ 0 w 833"/>
                <a:gd name="T1" fmla="*/ 0 h 1"/>
                <a:gd name="T2" fmla="*/ 16 w 833"/>
                <a:gd name="T3" fmla="*/ 0 h 1"/>
                <a:gd name="T4" fmla="*/ 832 w 833"/>
                <a:gd name="T5" fmla="*/ 0 h 1"/>
                <a:gd name="T6" fmla="*/ 0 60000 65536"/>
                <a:gd name="T7" fmla="*/ 0 60000 65536"/>
                <a:gd name="T8" fmla="*/ 0 60000 65536"/>
                <a:gd name="T9" fmla="*/ 0 w 833"/>
                <a:gd name="T10" fmla="*/ 0 h 1"/>
                <a:gd name="T11" fmla="*/ 833 w 83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3" h="1">
                  <a:moveTo>
                    <a:pt x="0" y="0"/>
                  </a:moveTo>
                  <a:lnTo>
                    <a:pt x="16" y="0"/>
                  </a:lnTo>
                  <a:lnTo>
                    <a:pt x="832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04" name="Freeform 19"/>
            <p:cNvSpPr>
              <a:spLocks/>
            </p:cNvSpPr>
            <p:nvPr/>
          </p:nvSpPr>
          <p:spPr bwMode="auto">
            <a:xfrm>
              <a:off x="2568" y="3072"/>
              <a:ext cx="441" cy="249"/>
            </a:xfrm>
            <a:custGeom>
              <a:avLst/>
              <a:gdLst>
                <a:gd name="T0" fmla="*/ 0 w 441"/>
                <a:gd name="T1" fmla="*/ 248 h 249"/>
                <a:gd name="T2" fmla="*/ 104 w 441"/>
                <a:gd name="T3" fmla="*/ 248 h 249"/>
                <a:gd name="T4" fmla="*/ 104 w 441"/>
                <a:gd name="T5" fmla="*/ 0 h 249"/>
                <a:gd name="T6" fmla="*/ 440 w 441"/>
                <a:gd name="T7" fmla="*/ 0 h 2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1"/>
                <a:gd name="T13" fmla="*/ 0 h 249"/>
                <a:gd name="T14" fmla="*/ 441 w 441"/>
                <a:gd name="T15" fmla="*/ 249 h 2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1" h="249">
                  <a:moveTo>
                    <a:pt x="0" y="248"/>
                  </a:moveTo>
                  <a:lnTo>
                    <a:pt x="104" y="248"/>
                  </a:lnTo>
                  <a:lnTo>
                    <a:pt x="104" y="0"/>
                  </a:lnTo>
                  <a:lnTo>
                    <a:pt x="44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05" name="Freeform 20"/>
            <p:cNvSpPr>
              <a:spLocks/>
            </p:cNvSpPr>
            <p:nvPr/>
          </p:nvSpPr>
          <p:spPr bwMode="auto">
            <a:xfrm>
              <a:off x="2560" y="2704"/>
              <a:ext cx="977" cy="1"/>
            </a:xfrm>
            <a:custGeom>
              <a:avLst/>
              <a:gdLst>
                <a:gd name="T0" fmla="*/ 0 w 977"/>
                <a:gd name="T1" fmla="*/ 0 h 1"/>
                <a:gd name="T2" fmla="*/ 976 w 977"/>
                <a:gd name="T3" fmla="*/ 0 h 1"/>
                <a:gd name="T4" fmla="*/ 0 60000 65536"/>
                <a:gd name="T5" fmla="*/ 0 60000 65536"/>
                <a:gd name="T6" fmla="*/ 0 w 977"/>
                <a:gd name="T7" fmla="*/ 0 h 1"/>
                <a:gd name="T8" fmla="*/ 977 w 97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77" h="1">
                  <a:moveTo>
                    <a:pt x="0" y="0"/>
                  </a:moveTo>
                  <a:lnTo>
                    <a:pt x="97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06" name="Freeform 21"/>
            <p:cNvSpPr>
              <a:spLocks/>
            </p:cNvSpPr>
            <p:nvPr/>
          </p:nvSpPr>
          <p:spPr bwMode="auto">
            <a:xfrm>
              <a:off x="4080" y="2944"/>
              <a:ext cx="241" cy="41"/>
            </a:xfrm>
            <a:custGeom>
              <a:avLst/>
              <a:gdLst>
                <a:gd name="T0" fmla="*/ 0 w 241"/>
                <a:gd name="T1" fmla="*/ 40 h 41"/>
                <a:gd name="T2" fmla="*/ 0 w 241"/>
                <a:gd name="T3" fmla="*/ 0 h 41"/>
                <a:gd name="T4" fmla="*/ 240 w 241"/>
                <a:gd name="T5" fmla="*/ 0 h 41"/>
                <a:gd name="T6" fmla="*/ 0 60000 65536"/>
                <a:gd name="T7" fmla="*/ 0 60000 65536"/>
                <a:gd name="T8" fmla="*/ 0 60000 65536"/>
                <a:gd name="T9" fmla="*/ 0 w 241"/>
                <a:gd name="T10" fmla="*/ 0 h 41"/>
                <a:gd name="T11" fmla="*/ 241 w 241"/>
                <a:gd name="T12" fmla="*/ 41 h 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1" h="41">
                  <a:moveTo>
                    <a:pt x="0" y="40"/>
                  </a:move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07" name="Freeform 22"/>
            <p:cNvSpPr>
              <a:spLocks/>
            </p:cNvSpPr>
            <p:nvPr/>
          </p:nvSpPr>
          <p:spPr bwMode="auto">
            <a:xfrm>
              <a:off x="4848" y="3040"/>
              <a:ext cx="337" cy="1"/>
            </a:xfrm>
            <a:custGeom>
              <a:avLst/>
              <a:gdLst>
                <a:gd name="T0" fmla="*/ 0 w 337"/>
                <a:gd name="T1" fmla="*/ 0 h 1"/>
                <a:gd name="T2" fmla="*/ 336 w 337"/>
                <a:gd name="T3" fmla="*/ 0 h 1"/>
                <a:gd name="T4" fmla="*/ 0 60000 65536"/>
                <a:gd name="T5" fmla="*/ 0 60000 65536"/>
                <a:gd name="T6" fmla="*/ 0 w 337"/>
                <a:gd name="T7" fmla="*/ 0 h 1"/>
                <a:gd name="T8" fmla="*/ 337 w 33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7" h="1">
                  <a:moveTo>
                    <a:pt x="0" y="0"/>
                  </a:moveTo>
                  <a:lnTo>
                    <a:pt x="33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08" name="Freeform 23"/>
            <p:cNvSpPr>
              <a:spLocks/>
            </p:cNvSpPr>
            <p:nvPr/>
          </p:nvSpPr>
          <p:spPr bwMode="auto">
            <a:xfrm>
              <a:off x="4080" y="2944"/>
              <a:ext cx="1105" cy="673"/>
            </a:xfrm>
            <a:custGeom>
              <a:avLst/>
              <a:gdLst>
                <a:gd name="T0" fmla="*/ 0 w 1105"/>
                <a:gd name="T1" fmla="*/ 0 h 673"/>
                <a:gd name="T2" fmla="*/ 0 w 1105"/>
                <a:gd name="T3" fmla="*/ 672 h 673"/>
                <a:gd name="T4" fmla="*/ 784 w 1105"/>
                <a:gd name="T5" fmla="*/ 672 h 673"/>
                <a:gd name="T6" fmla="*/ 784 w 1105"/>
                <a:gd name="T7" fmla="*/ 192 h 673"/>
                <a:gd name="T8" fmla="*/ 1104 w 1105"/>
                <a:gd name="T9" fmla="*/ 192 h 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673"/>
                <a:gd name="T17" fmla="*/ 1105 w 1105"/>
                <a:gd name="T18" fmla="*/ 673 h 6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673">
                  <a:moveTo>
                    <a:pt x="0" y="0"/>
                  </a:moveTo>
                  <a:lnTo>
                    <a:pt x="0" y="672"/>
                  </a:lnTo>
                  <a:lnTo>
                    <a:pt x="784" y="672"/>
                  </a:lnTo>
                  <a:lnTo>
                    <a:pt x="784" y="192"/>
                  </a:lnTo>
                  <a:lnTo>
                    <a:pt x="1104" y="19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09" name="Freeform 24"/>
            <p:cNvSpPr>
              <a:spLocks/>
            </p:cNvSpPr>
            <p:nvPr/>
          </p:nvSpPr>
          <p:spPr bwMode="auto">
            <a:xfrm>
              <a:off x="1920" y="2896"/>
              <a:ext cx="3617" cy="801"/>
            </a:xfrm>
            <a:custGeom>
              <a:avLst/>
              <a:gdLst>
                <a:gd name="T0" fmla="*/ 3408 w 3617"/>
                <a:gd name="T1" fmla="*/ 288 h 801"/>
                <a:gd name="T2" fmla="*/ 3616 w 3617"/>
                <a:gd name="T3" fmla="*/ 288 h 801"/>
                <a:gd name="T4" fmla="*/ 3616 w 3617"/>
                <a:gd name="T5" fmla="*/ 800 h 801"/>
                <a:gd name="T6" fmla="*/ 0 w 3617"/>
                <a:gd name="T7" fmla="*/ 800 h 801"/>
                <a:gd name="T8" fmla="*/ 0 w 3617"/>
                <a:gd name="T9" fmla="*/ 0 h 801"/>
                <a:gd name="T10" fmla="*/ 240 w 3617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17"/>
                <a:gd name="T19" fmla="*/ 0 h 801"/>
                <a:gd name="T20" fmla="*/ 3617 w 3617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17" h="801">
                  <a:moveTo>
                    <a:pt x="3408" y="288"/>
                  </a:moveTo>
                  <a:lnTo>
                    <a:pt x="3616" y="288"/>
                  </a:lnTo>
                  <a:lnTo>
                    <a:pt x="3616" y="800"/>
                  </a:lnTo>
                  <a:lnTo>
                    <a:pt x="0" y="800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10" name="Line 25"/>
            <p:cNvSpPr>
              <a:spLocks noChangeShapeType="1"/>
            </p:cNvSpPr>
            <p:nvPr/>
          </p:nvSpPr>
          <p:spPr bwMode="auto">
            <a:xfrm>
              <a:off x="1168" y="2800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11" name="Oval 26"/>
            <p:cNvSpPr>
              <a:spLocks noChangeArrowheads="1"/>
            </p:cNvSpPr>
            <p:nvPr/>
          </p:nvSpPr>
          <p:spPr bwMode="auto">
            <a:xfrm>
              <a:off x="2804" y="2868"/>
              <a:ext cx="32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12" name="Oval 27"/>
            <p:cNvSpPr>
              <a:spLocks noChangeArrowheads="1"/>
            </p:cNvSpPr>
            <p:nvPr/>
          </p:nvSpPr>
          <p:spPr bwMode="auto">
            <a:xfrm>
              <a:off x="4060" y="2796"/>
              <a:ext cx="32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13" name="Rectangle 28"/>
            <p:cNvSpPr>
              <a:spLocks noChangeArrowheads="1"/>
            </p:cNvSpPr>
            <p:nvPr/>
          </p:nvSpPr>
          <p:spPr bwMode="auto">
            <a:xfrm>
              <a:off x="4814" y="1939"/>
              <a:ext cx="115" cy="1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endParaRPr lang="en-US" sz="1000" b="1">
                <a:latin typeface="Lato" panose="020F0502020204030203" pitchFamily="34" charset="0"/>
              </a:endParaRPr>
            </a:p>
          </p:txBody>
        </p:sp>
        <p:sp>
          <p:nvSpPr>
            <p:cNvPr id="16414" name="Rectangle 29"/>
            <p:cNvSpPr>
              <a:spLocks noChangeArrowheads="1"/>
            </p:cNvSpPr>
            <p:nvPr/>
          </p:nvSpPr>
          <p:spPr bwMode="auto">
            <a:xfrm>
              <a:off x="680" y="2616"/>
              <a:ext cx="472" cy="5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15" name="Rectangle 30"/>
            <p:cNvSpPr>
              <a:spLocks noChangeArrowheads="1"/>
            </p:cNvSpPr>
            <p:nvPr/>
          </p:nvSpPr>
          <p:spPr bwMode="auto">
            <a:xfrm>
              <a:off x="646" y="2627"/>
              <a:ext cx="289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1">
                  <a:latin typeface="Lato" panose="020F0502020204030203" pitchFamily="34" charset="0"/>
                </a:rPr>
                <a:t>addr</a:t>
              </a:r>
            </a:p>
          </p:txBody>
        </p:sp>
        <p:sp>
          <p:nvSpPr>
            <p:cNvPr id="16416" name="Rectangle 31"/>
            <p:cNvSpPr>
              <a:spLocks noChangeArrowheads="1"/>
            </p:cNvSpPr>
            <p:nvPr/>
          </p:nvSpPr>
          <p:spPr bwMode="auto">
            <a:xfrm>
              <a:off x="946" y="2731"/>
              <a:ext cx="258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1">
                  <a:latin typeface="Lato" panose="020F0502020204030203" pitchFamily="34" charset="0"/>
                </a:rPr>
                <a:t>inst</a:t>
              </a:r>
            </a:p>
          </p:txBody>
        </p:sp>
        <p:sp>
          <p:nvSpPr>
            <p:cNvPr id="16417" name="Rectangle 32"/>
            <p:cNvSpPr>
              <a:spLocks noChangeArrowheads="1"/>
            </p:cNvSpPr>
            <p:nvPr/>
          </p:nvSpPr>
          <p:spPr bwMode="auto">
            <a:xfrm>
              <a:off x="662" y="2963"/>
              <a:ext cx="52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1">
                  <a:latin typeface="Lato" panose="020F0502020204030203" pitchFamily="34" charset="0"/>
                </a:rPr>
                <a:t>Instruction</a:t>
              </a:r>
            </a:p>
            <a:p>
              <a:pPr algn="l"/>
              <a:r>
                <a:rPr lang="en-US" sz="1000" b="1">
                  <a:latin typeface="Lato" panose="020F0502020204030203" pitchFamily="34" charset="0"/>
                </a:rPr>
                <a:t>Memory</a:t>
              </a:r>
            </a:p>
          </p:txBody>
        </p:sp>
        <p:sp>
          <p:nvSpPr>
            <p:cNvPr id="16418" name="Line 33"/>
            <p:cNvSpPr>
              <a:spLocks noChangeShapeType="1"/>
            </p:cNvSpPr>
            <p:nvPr/>
          </p:nvSpPr>
          <p:spPr bwMode="auto">
            <a:xfrm flipH="1">
              <a:off x="624" y="2704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19" name="Rectangle 34"/>
            <p:cNvSpPr>
              <a:spLocks noChangeArrowheads="1"/>
            </p:cNvSpPr>
            <p:nvPr/>
          </p:nvSpPr>
          <p:spPr bwMode="auto">
            <a:xfrm>
              <a:off x="734" y="1875"/>
              <a:ext cx="272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1">
                  <a:latin typeface="Lato" panose="020F0502020204030203" pitchFamily="34" charset="0"/>
                </a:rPr>
                <a:t>Add</a:t>
              </a:r>
            </a:p>
          </p:txBody>
        </p:sp>
        <p:sp>
          <p:nvSpPr>
            <p:cNvPr id="16420" name="Rectangle 35"/>
            <p:cNvSpPr>
              <a:spLocks noChangeArrowheads="1"/>
            </p:cNvSpPr>
            <p:nvPr/>
          </p:nvSpPr>
          <p:spPr bwMode="auto">
            <a:xfrm>
              <a:off x="2168" y="2376"/>
              <a:ext cx="368" cy="6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21" name="Freeform 36"/>
            <p:cNvSpPr>
              <a:spLocks/>
            </p:cNvSpPr>
            <p:nvPr/>
          </p:nvSpPr>
          <p:spPr bwMode="auto">
            <a:xfrm>
              <a:off x="4710" y="1952"/>
              <a:ext cx="145" cy="289"/>
            </a:xfrm>
            <a:custGeom>
              <a:avLst/>
              <a:gdLst>
                <a:gd name="T0" fmla="*/ 0 w 145"/>
                <a:gd name="T1" fmla="*/ 240 h 289"/>
                <a:gd name="T2" fmla="*/ 0 w 145"/>
                <a:gd name="T3" fmla="*/ 48 h 289"/>
                <a:gd name="T4" fmla="*/ 144 w 145"/>
                <a:gd name="T5" fmla="*/ 0 h 289"/>
                <a:gd name="T6" fmla="*/ 144 w 145"/>
                <a:gd name="T7" fmla="*/ 288 h 289"/>
                <a:gd name="T8" fmla="*/ 0 w 145"/>
                <a:gd name="T9" fmla="*/ 24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289"/>
                <a:gd name="T17" fmla="*/ 145 w 145"/>
                <a:gd name="T18" fmla="*/ 289 h 2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289">
                  <a:moveTo>
                    <a:pt x="0" y="240"/>
                  </a:moveTo>
                  <a:lnTo>
                    <a:pt x="0" y="48"/>
                  </a:lnTo>
                  <a:lnTo>
                    <a:pt x="144" y="0"/>
                  </a:lnTo>
                  <a:lnTo>
                    <a:pt x="144" y="288"/>
                  </a:lnTo>
                  <a:lnTo>
                    <a:pt x="0" y="240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22" name="Rectangle 37"/>
            <p:cNvSpPr>
              <a:spLocks noChangeArrowheads="1"/>
            </p:cNvSpPr>
            <p:nvPr/>
          </p:nvSpPr>
          <p:spPr bwMode="auto">
            <a:xfrm>
              <a:off x="2362" y="2637"/>
              <a:ext cx="228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900" b="1">
                  <a:latin typeface="Lato" panose="020F0502020204030203" pitchFamily="34" charset="0"/>
                </a:rPr>
                <a:t>rd1</a:t>
              </a:r>
            </a:p>
          </p:txBody>
        </p:sp>
        <p:sp>
          <p:nvSpPr>
            <p:cNvPr id="16423" name="Rectangle 38"/>
            <p:cNvSpPr>
              <a:spLocks noChangeArrowheads="1"/>
            </p:cNvSpPr>
            <p:nvPr/>
          </p:nvSpPr>
          <p:spPr bwMode="auto">
            <a:xfrm>
              <a:off x="2142" y="2920"/>
              <a:ext cx="425" cy="1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1">
                  <a:latin typeface="Lato" panose="020F0502020204030203" pitchFamily="34" charset="0"/>
                </a:rPr>
                <a:t>GPR File</a:t>
              </a:r>
            </a:p>
          </p:txBody>
        </p:sp>
        <p:sp>
          <p:nvSpPr>
            <p:cNvPr id="16424" name="Line 39"/>
            <p:cNvSpPr>
              <a:spLocks noChangeShapeType="1"/>
            </p:cNvSpPr>
            <p:nvPr/>
          </p:nvSpPr>
          <p:spPr bwMode="auto">
            <a:xfrm>
              <a:off x="2112" y="289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25" name="Line 40"/>
            <p:cNvSpPr>
              <a:spLocks noChangeShapeType="1"/>
            </p:cNvSpPr>
            <p:nvPr/>
          </p:nvSpPr>
          <p:spPr bwMode="auto">
            <a:xfrm>
              <a:off x="2112" y="2800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26" name="Line 41"/>
            <p:cNvSpPr>
              <a:spLocks noChangeShapeType="1"/>
            </p:cNvSpPr>
            <p:nvPr/>
          </p:nvSpPr>
          <p:spPr bwMode="auto">
            <a:xfrm>
              <a:off x="2112" y="2512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27" name="Line 42"/>
            <p:cNvSpPr>
              <a:spLocks noChangeShapeType="1"/>
            </p:cNvSpPr>
            <p:nvPr/>
          </p:nvSpPr>
          <p:spPr bwMode="auto">
            <a:xfrm>
              <a:off x="2112" y="2608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28" name="Rectangle 43"/>
            <p:cNvSpPr>
              <a:spLocks noChangeArrowheads="1"/>
            </p:cNvSpPr>
            <p:nvPr/>
          </p:nvSpPr>
          <p:spPr bwMode="auto">
            <a:xfrm>
              <a:off x="2134" y="2450"/>
              <a:ext cx="216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900" b="1">
                  <a:latin typeface="Lato" panose="020F0502020204030203" pitchFamily="34" charset="0"/>
                </a:rPr>
                <a:t>rr1</a:t>
              </a:r>
            </a:p>
          </p:txBody>
        </p:sp>
        <p:sp>
          <p:nvSpPr>
            <p:cNvPr id="16429" name="Rectangle 44"/>
            <p:cNvSpPr>
              <a:spLocks noChangeArrowheads="1"/>
            </p:cNvSpPr>
            <p:nvPr/>
          </p:nvSpPr>
          <p:spPr bwMode="auto">
            <a:xfrm>
              <a:off x="2134" y="2546"/>
              <a:ext cx="216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900" b="1">
                  <a:latin typeface="Lato" panose="020F0502020204030203" pitchFamily="34" charset="0"/>
                </a:rPr>
                <a:t>rr2</a:t>
              </a:r>
            </a:p>
          </p:txBody>
        </p:sp>
        <p:sp>
          <p:nvSpPr>
            <p:cNvPr id="16430" name="Rectangle 45"/>
            <p:cNvSpPr>
              <a:spLocks noChangeArrowheads="1"/>
            </p:cNvSpPr>
            <p:nvPr/>
          </p:nvSpPr>
          <p:spPr bwMode="auto">
            <a:xfrm>
              <a:off x="2134" y="2730"/>
              <a:ext cx="202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900" b="1">
                  <a:latin typeface="Lato" panose="020F0502020204030203" pitchFamily="34" charset="0"/>
                </a:rPr>
                <a:t>wr</a:t>
              </a:r>
            </a:p>
          </p:txBody>
        </p:sp>
        <p:sp>
          <p:nvSpPr>
            <p:cNvPr id="16431" name="Rectangle 46"/>
            <p:cNvSpPr>
              <a:spLocks noChangeArrowheads="1"/>
            </p:cNvSpPr>
            <p:nvPr/>
          </p:nvSpPr>
          <p:spPr bwMode="auto">
            <a:xfrm>
              <a:off x="2134" y="2824"/>
              <a:ext cx="216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900" b="1">
                  <a:latin typeface="Lato" panose="020F0502020204030203" pitchFamily="34" charset="0"/>
                </a:rPr>
                <a:t>wd</a:t>
              </a:r>
            </a:p>
          </p:txBody>
        </p:sp>
        <p:sp>
          <p:nvSpPr>
            <p:cNvPr id="16432" name="Rectangle 47"/>
            <p:cNvSpPr>
              <a:spLocks noChangeArrowheads="1"/>
            </p:cNvSpPr>
            <p:nvPr/>
          </p:nvSpPr>
          <p:spPr bwMode="auto">
            <a:xfrm>
              <a:off x="2358" y="2810"/>
              <a:ext cx="228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900" b="1">
                  <a:latin typeface="Lato" panose="020F0502020204030203" pitchFamily="34" charset="0"/>
                </a:rPr>
                <a:t>rd2</a:t>
              </a:r>
            </a:p>
          </p:txBody>
        </p:sp>
        <p:sp>
          <p:nvSpPr>
            <p:cNvPr id="16433" name="Rectangle 48"/>
            <p:cNvSpPr>
              <a:spLocks noChangeArrowheads="1"/>
            </p:cNvSpPr>
            <p:nvPr/>
          </p:nvSpPr>
          <p:spPr bwMode="auto">
            <a:xfrm>
              <a:off x="2262" y="2346"/>
              <a:ext cx="212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900" b="1">
                  <a:latin typeface="Lato" panose="020F0502020204030203" pitchFamily="34" charset="0"/>
                </a:rPr>
                <a:t>we</a:t>
              </a:r>
            </a:p>
          </p:txBody>
        </p:sp>
        <p:sp>
          <p:nvSpPr>
            <p:cNvPr id="16434" name="Rectangle 49"/>
            <p:cNvSpPr>
              <a:spLocks noChangeArrowheads="1"/>
            </p:cNvSpPr>
            <p:nvPr/>
          </p:nvSpPr>
          <p:spPr bwMode="auto">
            <a:xfrm>
              <a:off x="2168" y="3192"/>
              <a:ext cx="368" cy="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35" name="Rectangle 50"/>
            <p:cNvSpPr>
              <a:spLocks noChangeArrowheads="1"/>
            </p:cNvSpPr>
            <p:nvPr/>
          </p:nvSpPr>
          <p:spPr bwMode="auto">
            <a:xfrm>
              <a:off x="2158" y="3171"/>
              <a:ext cx="3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1">
                  <a:latin typeface="Lato" panose="020F0502020204030203" pitchFamily="34" charset="0"/>
                </a:rPr>
                <a:t>Immed.</a:t>
              </a:r>
            </a:p>
            <a:p>
              <a:pPr algn="l"/>
              <a:r>
                <a:rPr lang="en-US" sz="1000" b="1">
                  <a:latin typeface="Lato" panose="020F0502020204030203" pitchFamily="34" charset="0"/>
                </a:rPr>
                <a:t>Extend</a:t>
              </a:r>
            </a:p>
          </p:txBody>
        </p:sp>
        <p:sp>
          <p:nvSpPr>
            <p:cNvPr id="16436" name="Line 51"/>
            <p:cNvSpPr>
              <a:spLocks noChangeShapeType="1"/>
            </p:cNvSpPr>
            <p:nvPr/>
          </p:nvSpPr>
          <p:spPr bwMode="auto">
            <a:xfrm>
              <a:off x="2112" y="3280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37" name="Freeform 52"/>
            <p:cNvSpPr>
              <a:spLocks/>
            </p:cNvSpPr>
            <p:nvPr/>
          </p:nvSpPr>
          <p:spPr bwMode="auto">
            <a:xfrm>
              <a:off x="5184" y="2992"/>
              <a:ext cx="145" cy="385"/>
            </a:xfrm>
            <a:custGeom>
              <a:avLst/>
              <a:gdLst>
                <a:gd name="T0" fmla="*/ 144 w 145"/>
                <a:gd name="T1" fmla="*/ 48 h 385"/>
                <a:gd name="T2" fmla="*/ 144 w 145"/>
                <a:gd name="T3" fmla="*/ 336 h 385"/>
                <a:gd name="T4" fmla="*/ 0 w 145"/>
                <a:gd name="T5" fmla="*/ 384 h 385"/>
                <a:gd name="T6" fmla="*/ 0 w 145"/>
                <a:gd name="T7" fmla="*/ 0 h 385"/>
                <a:gd name="T8" fmla="*/ 144 w 145"/>
                <a:gd name="T9" fmla="*/ 48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385"/>
                <a:gd name="T17" fmla="*/ 145 w 145"/>
                <a:gd name="T18" fmla="*/ 385 h 3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385">
                  <a:moveTo>
                    <a:pt x="144" y="48"/>
                  </a:moveTo>
                  <a:lnTo>
                    <a:pt x="144" y="336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144" y="48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38" name="Line 53"/>
            <p:cNvSpPr>
              <a:spLocks noChangeShapeType="1"/>
            </p:cNvSpPr>
            <p:nvPr/>
          </p:nvSpPr>
          <p:spPr bwMode="auto">
            <a:xfrm flipH="1">
              <a:off x="5142" y="3232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39" name="Line 54"/>
            <p:cNvSpPr>
              <a:spLocks noChangeShapeType="1"/>
            </p:cNvSpPr>
            <p:nvPr/>
          </p:nvSpPr>
          <p:spPr bwMode="auto">
            <a:xfrm flipH="1">
              <a:off x="5142" y="3040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40" name="Line 55"/>
            <p:cNvSpPr>
              <a:spLocks noChangeShapeType="1"/>
            </p:cNvSpPr>
            <p:nvPr/>
          </p:nvSpPr>
          <p:spPr bwMode="auto">
            <a:xfrm flipH="1">
              <a:off x="5328" y="3184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41" name="Rectangle 56"/>
            <p:cNvSpPr>
              <a:spLocks noChangeArrowheads="1"/>
            </p:cNvSpPr>
            <p:nvPr/>
          </p:nvSpPr>
          <p:spPr bwMode="auto">
            <a:xfrm>
              <a:off x="5194" y="3107"/>
              <a:ext cx="190" cy="1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1">
                  <a:latin typeface="Lato" panose="020F0502020204030203" pitchFamily="34" charset="0"/>
                </a:rPr>
                <a:t>M</a:t>
              </a:r>
            </a:p>
          </p:txBody>
        </p:sp>
        <p:sp>
          <p:nvSpPr>
            <p:cNvPr id="16442" name="Rectangle 57"/>
            <p:cNvSpPr>
              <a:spLocks noChangeArrowheads="1"/>
            </p:cNvSpPr>
            <p:nvPr/>
          </p:nvSpPr>
          <p:spPr bwMode="auto">
            <a:xfrm>
              <a:off x="5144" y="2995"/>
              <a:ext cx="162" cy="1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1">
                  <a:latin typeface="Lato" panose="020F0502020204030203" pitchFamily="34" charset="0"/>
                </a:rPr>
                <a:t>0</a:t>
              </a:r>
            </a:p>
          </p:txBody>
        </p:sp>
        <p:sp>
          <p:nvSpPr>
            <p:cNvPr id="16443" name="Rectangle 58"/>
            <p:cNvSpPr>
              <a:spLocks noChangeArrowheads="1"/>
            </p:cNvSpPr>
            <p:nvPr/>
          </p:nvSpPr>
          <p:spPr bwMode="auto">
            <a:xfrm>
              <a:off x="5144" y="3163"/>
              <a:ext cx="162" cy="1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1">
                  <a:latin typeface="Lato" panose="020F0502020204030203" pitchFamily="34" charset="0"/>
                </a:rPr>
                <a:t>2</a:t>
              </a:r>
            </a:p>
          </p:txBody>
        </p:sp>
        <p:sp>
          <p:nvSpPr>
            <p:cNvPr id="16444" name="Rectangle 59"/>
            <p:cNvSpPr>
              <a:spLocks noChangeArrowheads="1"/>
            </p:cNvSpPr>
            <p:nvPr/>
          </p:nvSpPr>
          <p:spPr bwMode="auto">
            <a:xfrm>
              <a:off x="4328" y="2688"/>
              <a:ext cx="488" cy="7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45" name="Line 60"/>
            <p:cNvSpPr>
              <a:spLocks noChangeShapeType="1"/>
            </p:cNvSpPr>
            <p:nvPr/>
          </p:nvSpPr>
          <p:spPr bwMode="auto">
            <a:xfrm>
              <a:off x="4272" y="3328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46" name="Line 61"/>
            <p:cNvSpPr>
              <a:spLocks noChangeShapeType="1"/>
            </p:cNvSpPr>
            <p:nvPr/>
          </p:nvSpPr>
          <p:spPr bwMode="auto">
            <a:xfrm>
              <a:off x="4272" y="2944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47" name="Rectangle 62"/>
            <p:cNvSpPr>
              <a:spLocks noChangeArrowheads="1"/>
            </p:cNvSpPr>
            <p:nvPr/>
          </p:nvSpPr>
          <p:spPr bwMode="auto">
            <a:xfrm>
              <a:off x="4310" y="2858"/>
              <a:ext cx="300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900" b="1">
                  <a:latin typeface="Lato" panose="020F0502020204030203" pitchFamily="34" charset="0"/>
                </a:rPr>
                <a:t>raddr</a:t>
              </a:r>
            </a:p>
          </p:txBody>
        </p:sp>
        <p:sp>
          <p:nvSpPr>
            <p:cNvPr id="16448" name="Rectangle 63"/>
            <p:cNvSpPr>
              <a:spLocks noChangeArrowheads="1"/>
            </p:cNvSpPr>
            <p:nvPr/>
          </p:nvSpPr>
          <p:spPr bwMode="auto">
            <a:xfrm>
              <a:off x="4302" y="2754"/>
              <a:ext cx="328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900" b="1">
                  <a:latin typeface="Lato" panose="020F0502020204030203" pitchFamily="34" charset="0"/>
                </a:rPr>
                <a:t>waddr</a:t>
              </a:r>
            </a:p>
          </p:txBody>
        </p:sp>
        <p:sp>
          <p:nvSpPr>
            <p:cNvPr id="16449" name="Rectangle 64"/>
            <p:cNvSpPr>
              <a:spLocks noChangeArrowheads="1"/>
            </p:cNvSpPr>
            <p:nvPr/>
          </p:nvSpPr>
          <p:spPr bwMode="auto">
            <a:xfrm>
              <a:off x="4294" y="3248"/>
              <a:ext cx="320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900" b="1">
                  <a:latin typeface="Lato" panose="020F0502020204030203" pitchFamily="34" charset="0"/>
                </a:rPr>
                <a:t>wdata</a:t>
              </a:r>
            </a:p>
          </p:txBody>
        </p:sp>
        <p:sp>
          <p:nvSpPr>
            <p:cNvPr id="16450" name="Rectangle 65"/>
            <p:cNvSpPr>
              <a:spLocks noChangeArrowheads="1"/>
            </p:cNvSpPr>
            <p:nvPr/>
          </p:nvSpPr>
          <p:spPr bwMode="auto">
            <a:xfrm>
              <a:off x="4566" y="2970"/>
              <a:ext cx="292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900" b="1">
                  <a:latin typeface="Lato" panose="020F0502020204030203" pitchFamily="34" charset="0"/>
                </a:rPr>
                <a:t>rdata</a:t>
              </a:r>
            </a:p>
          </p:txBody>
        </p:sp>
        <p:sp>
          <p:nvSpPr>
            <p:cNvPr id="16451" name="Line 66"/>
            <p:cNvSpPr>
              <a:spLocks noChangeShapeType="1"/>
            </p:cNvSpPr>
            <p:nvPr/>
          </p:nvSpPr>
          <p:spPr bwMode="auto">
            <a:xfrm>
              <a:off x="4832" y="3040"/>
              <a:ext cx="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52" name="Rectangle 67"/>
            <p:cNvSpPr>
              <a:spLocks noChangeArrowheads="1"/>
            </p:cNvSpPr>
            <p:nvPr/>
          </p:nvSpPr>
          <p:spPr bwMode="auto">
            <a:xfrm>
              <a:off x="4422" y="3322"/>
              <a:ext cx="184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900" b="1">
                  <a:latin typeface="Lato" panose="020F0502020204030203" pitchFamily="34" charset="0"/>
                </a:rPr>
                <a:t>re</a:t>
              </a:r>
            </a:p>
          </p:txBody>
        </p:sp>
        <p:sp>
          <p:nvSpPr>
            <p:cNvPr id="16453" name="Rectangle 68"/>
            <p:cNvSpPr>
              <a:spLocks noChangeArrowheads="1"/>
            </p:cNvSpPr>
            <p:nvPr/>
          </p:nvSpPr>
          <p:spPr bwMode="auto">
            <a:xfrm>
              <a:off x="4318" y="3024"/>
              <a:ext cx="4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1">
                  <a:latin typeface="Lato" panose="020F0502020204030203" pitchFamily="34" charset="0"/>
                </a:rPr>
                <a:t>Data </a:t>
              </a:r>
            </a:p>
            <a:p>
              <a:pPr algn="l"/>
              <a:r>
                <a:rPr lang="en-US" sz="1000" b="1">
                  <a:latin typeface="Lato" panose="020F0502020204030203" pitchFamily="34" charset="0"/>
                </a:rPr>
                <a:t>Memory</a:t>
              </a:r>
            </a:p>
          </p:txBody>
        </p:sp>
        <p:sp>
          <p:nvSpPr>
            <p:cNvPr id="16454" name="Freeform 69"/>
            <p:cNvSpPr>
              <a:spLocks/>
            </p:cNvSpPr>
            <p:nvPr/>
          </p:nvSpPr>
          <p:spPr bwMode="auto">
            <a:xfrm>
              <a:off x="3544" y="2656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55" name="Rectangle 70"/>
            <p:cNvSpPr>
              <a:spLocks noChangeArrowheads="1"/>
            </p:cNvSpPr>
            <p:nvPr/>
          </p:nvSpPr>
          <p:spPr bwMode="auto">
            <a:xfrm>
              <a:off x="3550" y="2779"/>
              <a:ext cx="280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1">
                  <a:latin typeface="Lato" panose="020F0502020204030203" pitchFamily="34" charset="0"/>
                </a:rPr>
                <a:t>ALU</a:t>
              </a:r>
            </a:p>
          </p:txBody>
        </p:sp>
        <p:sp>
          <p:nvSpPr>
            <p:cNvPr id="16456" name="Line 71"/>
            <p:cNvSpPr>
              <a:spLocks noChangeShapeType="1"/>
            </p:cNvSpPr>
            <p:nvPr/>
          </p:nvSpPr>
          <p:spPr bwMode="auto">
            <a:xfrm>
              <a:off x="3496" y="2704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57" name="Freeform 72"/>
            <p:cNvSpPr>
              <a:spLocks/>
            </p:cNvSpPr>
            <p:nvPr/>
          </p:nvSpPr>
          <p:spPr bwMode="auto">
            <a:xfrm>
              <a:off x="3022" y="2832"/>
              <a:ext cx="145" cy="289"/>
            </a:xfrm>
            <a:custGeom>
              <a:avLst/>
              <a:gdLst>
                <a:gd name="T0" fmla="*/ 144 w 145"/>
                <a:gd name="T1" fmla="*/ 48 h 289"/>
                <a:gd name="T2" fmla="*/ 144 w 145"/>
                <a:gd name="T3" fmla="*/ 240 h 289"/>
                <a:gd name="T4" fmla="*/ 0 w 145"/>
                <a:gd name="T5" fmla="*/ 288 h 289"/>
                <a:gd name="T6" fmla="*/ 0 w 145"/>
                <a:gd name="T7" fmla="*/ 0 h 289"/>
                <a:gd name="T8" fmla="*/ 144 w 145"/>
                <a:gd name="T9" fmla="*/ 48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289"/>
                <a:gd name="T17" fmla="*/ 145 w 145"/>
                <a:gd name="T18" fmla="*/ 289 h 2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289">
                  <a:moveTo>
                    <a:pt x="144" y="48"/>
                  </a:moveTo>
                  <a:lnTo>
                    <a:pt x="144" y="240"/>
                  </a:lnTo>
                  <a:lnTo>
                    <a:pt x="0" y="288"/>
                  </a:lnTo>
                  <a:lnTo>
                    <a:pt x="0" y="0"/>
                  </a:lnTo>
                  <a:lnTo>
                    <a:pt x="144" y="48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58" name="Rectangle 73"/>
            <p:cNvSpPr>
              <a:spLocks noChangeArrowheads="1"/>
            </p:cNvSpPr>
            <p:nvPr/>
          </p:nvSpPr>
          <p:spPr bwMode="auto">
            <a:xfrm>
              <a:off x="4590" y="2666"/>
              <a:ext cx="252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900" b="1">
                  <a:latin typeface="Lato" panose="020F0502020204030203" pitchFamily="34" charset="0"/>
                </a:rPr>
                <a:t>algn</a:t>
              </a:r>
            </a:p>
          </p:txBody>
        </p:sp>
        <p:sp>
          <p:nvSpPr>
            <p:cNvPr id="16459" name="Line 74"/>
            <p:cNvSpPr>
              <a:spLocks noChangeShapeType="1"/>
            </p:cNvSpPr>
            <p:nvPr/>
          </p:nvSpPr>
          <p:spPr bwMode="auto">
            <a:xfrm flipH="1">
              <a:off x="5142" y="3328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60" name="Line 75"/>
            <p:cNvSpPr>
              <a:spLocks noChangeShapeType="1"/>
            </p:cNvSpPr>
            <p:nvPr/>
          </p:nvSpPr>
          <p:spPr bwMode="auto">
            <a:xfrm flipH="1">
              <a:off x="5142" y="313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61" name="Rectangle 76"/>
            <p:cNvSpPr>
              <a:spLocks noChangeArrowheads="1"/>
            </p:cNvSpPr>
            <p:nvPr/>
          </p:nvSpPr>
          <p:spPr bwMode="auto">
            <a:xfrm>
              <a:off x="5144" y="3075"/>
              <a:ext cx="162" cy="1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1">
                  <a:latin typeface="Lato" panose="020F0502020204030203" pitchFamily="34" charset="0"/>
                </a:rPr>
                <a:t>1</a:t>
              </a:r>
            </a:p>
          </p:txBody>
        </p:sp>
        <p:sp>
          <p:nvSpPr>
            <p:cNvPr id="16462" name="Rectangle 77"/>
            <p:cNvSpPr>
              <a:spLocks noChangeArrowheads="1"/>
            </p:cNvSpPr>
            <p:nvPr/>
          </p:nvSpPr>
          <p:spPr bwMode="auto">
            <a:xfrm>
              <a:off x="5144" y="3251"/>
              <a:ext cx="162" cy="1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1">
                  <a:latin typeface="Lato" panose="020F0502020204030203" pitchFamily="34" charset="0"/>
                </a:rPr>
                <a:t>3</a:t>
              </a:r>
            </a:p>
          </p:txBody>
        </p:sp>
        <p:sp>
          <p:nvSpPr>
            <p:cNvPr id="16463" name="Rectangle 78"/>
            <p:cNvSpPr>
              <a:spLocks noChangeArrowheads="1"/>
            </p:cNvSpPr>
            <p:nvPr/>
          </p:nvSpPr>
          <p:spPr bwMode="auto">
            <a:xfrm>
              <a:off x="4422" y="2658"/>
              <a:ext cx="212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900" b="1">
                  <a:latin typeface="Lato" panose="020F0502020204030203" pitchFamily="34" charset="0"/>
                </a:rPr>
                <a:t>we</a:t>
              </a:r>
            </a:p>
          </p:txBody>
        </p:sp>
        <p:sp>
          <p:nvSpPr>
            <p:cNvPr id="16464" name="Line 79"/>
            <p:cNvSpPr>
              <a:spLocks noChangeShapeType="1"/>
            </p:cNvSpPr>
            <p:nvPr/>
          </p:nvSpPr>
          <p:spPr bwMode="auto">
            <a:xfrm>
              <a:off x="2824" y="3328"/>
              <a:ext cx="1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65" name="Line 80"/>
            <p:cNvSpPr>
              <a:spLocks noChangeShapeType="1"/>
            </p:cNvSpPr>
            <p:nvPr/>
          </p:nvSpPr>
          <p:spPr bwMode="auto">
            <a:xfrm>
              <a:off x="2824" y="2896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66" name="Rectangle 81"/>
            <p:cNvSpPr>
              <a:spLocks noChangeArrowheads="1"/>
            </p:cNvSpPr>
            <p:nvPr/>
          </p:nvSpPr>
          <p:spPr bwMode="auto">
            <a:xfrm>
              <a:off x="344" y="2520"/>
              <a:ext cx="128" cy="368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67" name="Line 82"/>
            <p:cNvSpPr>
              <a:spLocks noChangeShapeType="1"/>
            </p:cNvSpPr>
            <p:nvPr/>
          </p:nvSpPr>
          <p:spPr bwMode="auto">
            <a:xfrm>
              <a:off x="480" y="270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68" name="Rectangle 83"/>
            <p:cNvSpPr>
              <a:spLocks noChangeArrowheads="1"/>
            </p:cNvSpPr>
            <p:nvPr/>
          </p:nvSpPr>
          <p:spPr bwMode="auto">
            <a:xfrm>
              <a:off x="294" y="2643"/>
              <a:ext cx="227" cy="1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1">
                  <a:latin typeface="Lato" panose="020F0502020204030203" pitchFamily="34" charset="0"/>
                </a:rPr>
                <a:t>PC</a:t>
              </a:r>
            </a:p>
          </p:txBody>
        </p:sp>
        <p:sp>
          <p:nvSpPr>
            <p:cNvPr id="16469" name="Line 84"/>
            <p:cNvSpPr>
              <a:spLocks noChangeShapeType="1"/>
            </p:cNvSpPr>
            <p:nvPr/>
          </p:nvSpPr>
          <p:spPr bwMode="auto">
            <a:xfrm>
              <a:off x="288" y="270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70" name="Freeform 85"/>
            <p:cNvSpPr>
              <a:spLocks/>
            </p:cNvSpPr>
            <p:nvPr/>
          </p:nvSpPr>
          <p:spPr bwMode="auto">
            <a:xfrm>
              <a:off x="384" y="2840"/>
              <a:ext cx="49" cy="49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71" name="Oval 86"/>
            <p:cNvSpPr>
              <a:spLocks noChangeArrowheads="1"/>
            </p:cNvSpPr>
            <p:nvPr/>
          </p:nvSpPr>
          <p:spPr bwMode="auto">
            <a:xfrm>
              <a:off x="4060" y="2924"/>
              <a:ext cx="32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grpSp>
          <p:nvGrpSpPr>
            <p:cNvPr id="16472" name="Group 87"/>
            <p:cNvGrpSpPr>
              <a:grpSpLocks/>
            </p:cNvGrpSpPr>
            <p:nvPr/>
          </p:nvGrpSpPr>
          <p:grpSpPr bwMode="auto">
            <a:xfrm>
              <a:off x="4352" y="2680"/>
              <a:ext cx="56" cy="64"/>
              <a:chOff x="4352" y="2680"/>
              <a:chExt cx="56" cy="64"/>
            </a:xfrm>
          </p:grpSpPr>
          <p:sp>
            <p:nvSpPr>
              <p:cNvPr id="16533" name="Line 88"/>
              <p:cNvSpPr>
                <a:spLocks noChangeShapeType="1"/>
              </p:cNvSpPr>
              <p:nvPr/>
            </p:nvSpPr>
            <p:spPr bwMode="auto">
              <a:xfrm>
                <a:off x="4352" y="2696"/>
                <a:ext cx="32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16534" name="Line 89"/>
              <p:cNvSpPr>
                <a:spLocks noChangeShapeType="1"/>
              </p:cNvSpPr>
              <p:nvPr/>
            </p:nvSpPr>
            <p:spPr bwMode="auto">
              <a:xfrm flipV="1">
                <a:off x="4384" y="2680"/>
                <a:ext cx="24" cy="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16473" name="Group 90"/>
            <p:cNvGrpSpPr>
              <a:grpSpLocks/>
            </p:cNvGrpSpPr>
            <p:nvPr/>
          </p:nvGrpSpPr>
          <p:grpSpPr bwMode="auto">
            <a:xfrm>
              <a:off x="2184" y="2368"/>
              <a:ext cx="56" cy="64"/>
              <a:chOff x="2184" y="2368"/>
              <a:chExt cx="56" cy="64"/>
            </a:xfrm>
          </p:grpSpPr>
          <p:sp>
            <p:nvSpPr>
              <p:cNvPr id="16531" name="Line 91"/>
              <p:cNvSpPr>
                <a:spLocks noChangeShapeType="1"/>
              </p:cNvSpPr>
              <p:nvPr/>
            </p:nvSpPr>
            <p:spPr bwMode="auto">
              <a:xfrm>
                <a:off x="2184" y="2384"/>
                <a:ext cx="32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16532" name="Line 92"/>
              <p:cNvSpPr>
                <a:spLocks noChangeShapeType="1"/>
              </p:cNvSpPr>
              <p:nvPr/>
            </p:nvSpPr>
            <p:spPr bwMode="auto">
              <a:xfrm flipV="1">
                <a:off x="2216" y="2368"/>
                <a:ext cx="24" cy="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6474" name="Line 93"/>
            <p:cNvSpPr>
              <a:spLocks noChangeShapeType="1"/>
            </p:cNvSpPr>
            <p:nvPr/>
          </p:nvSpPr>
          <p:spPr bwMode="auto">
            <a:xfrm>
              <a:off x="968" y="1944"/>
              <a:ext cx="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75" name="Line 94"/>
            <p:cNvSpPr>
              <a:spLocks noChangeShapeType="1"/>
            </p:cNvSpPr>
            <p:nvPr/>
          </p:nvSpPr>
          <p:spPr bwMode="auto">
            <a:xfrm>
              <a:off x="2536" y="2888"/>
              <a:ext cx="4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grpSp>
          <p:nvGrpSpPr>
            <p:cNvPr id="16476" name="Group 95"/>
            <p:cNvGrpSpPr>
              <a:grpSpLocks/>
            </p:cNvGrpSpPr>
            <p:nvPr/>
          </p:nvGrpSpPr>
          <p:grpSpPr bwMode="auto">
            <a:xfrm>
              <a:off x="3214" y="2504"/>
              <a:ext cx="185" cy="306"/>
              <a:chOff x="3214" y="2504"/>
              <a:chExt cx="185" cy="306"/>
            </a:xfrm>
          </p:grpSpPr>
          <p:sp>
            <p:nvSpPr>
              <p:cNvPr id="16528" name="Rectangle 96"/>
              <p:cNvSpPr>
                <a:spLocks noChangeArrowheads="1"/>
              </p:cNvSpPr>
              <p:nvPr/>
            </p:nvSpPr>
            <p:spPr bwMode="auto">
              <a:xfrm>
                <a:off x="3239" y="2504"/>
                <a:ext cx="109" cy="304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16529" name="Freeform 97"/>
              <p:cNvSpPr>
                <a:spLocks/>
              </p:cNvSpPr>
              <p:nvPr/>
            </p:nvSpPr>
            <p:spPr bwMode="auto">
              <a:xfrm>
                <a:off x="3272" y="2766"/>
                <a:ext cx="43" cy="44"/>
              </a:xfrm>
              <a:custGeom>
                <a:avLst/>
                <a:gdLst>
                  <a:gd name="T0" fmla="*/ 0 w 43"/>
                  <a:gd name="T1" fmla="*/ 43 h 44"/>
                  <a:gd name="T2" fmla="*/ 21 w 43"/>
                  <a:gd name="T3" fmla="*/ 0 h 44"/>
                  <a:gd name="T4" fmla="*/ 42 w 43"/>
                  <a:gd name="T5" fmla="*/ 43 h 44"/>
                  <a:gd name="T6" fmla="*/ 0 60000 65536"/>
                  <a:gd name="T7" fmla="*/ 0 60000 65536"/>
                  <a:gd name="T8" fmla="*/ 0 60000 65536"/>
                  <a:gd name="T9" fmla="*/ 0 w 43"/>
                  <a:gd name="T10" fmla="*/ 0 h 44"/>
                  <a:gd name="T11" fmla="*/ 43 w 43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" h="44">
                    <a:moveTo>
                      <a:pt x="0" y="43"/>
                    </a:moveTo>
                    <a:lnTo>
                      <a:pt x="21" y="0"/>
                    </a:lnTo>
                    <a:lnTo>
                      <a:pt x="42" y="43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16530" name="Rectangle 98"/>
              <p:cNvSpPr>
                <a:spLocks noChangeArrowheads="1"/>
              </p:cNvSpPr>
              <p:nvPr/>
            </p:nvSpPr>
            <p:spPr bwMode="auto">
              <a:xfrm>
                <a:off x="3214" y="2578"/>
                <a:ext cx="185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sz="1200" b="1">
                    <a:latin typeface="Lato" panose="020F0502020204030203" pitchFamily="34" charset="0"/>
                  </a:rPr>
                  <a:t>A</a:t>
                </a:r>
              </a:p>
            </p:txBody>
          </p:sp>
        </p:grpSp>
        <p:grpSp>
          <p:nvGrpSpPr>
            <p:cNvPr id="16477" name="Group 99"/>
            <p:cNvGrpSpPr>
              <a:grpSpLocks/>
            </p:cNvGrpSpPr>
            <p:nvPr/>
          </p:nvGrpSpPr>
          <p:grpSpPr bwMode="auto">
            <a:xfrm>
              <a:off x="3198" y="2840"/>
              <a:ext cx="185" cy="306"/>
              <a:chOff x="3198" y="2840"/>
              <a:chExt cx="185" cy="306"/>
            </a:xfrm>
          </p:grpSpPr>
          <p:sp>
            <p:nvSpPr>
              <p:cNvPr id="16525" name="Rectangle 100"/>
              <p:cNvSpPr>
                <a:spLocks noChangeArrowheads="1"/>
              </p:cNvSpPr>
              <p:nvPr/>
            </p:nvSpPr>
            <p:spPr bwMode="auto">
              <a:xfrm>
                <a:off x="3239" y="2840"/>
                <a:ext cx="109" cy="304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16526" name="Freeform 101"/>
              <p:cNvSpPr>
                <a:spLocks/>
              </p:cNvSpPr>
              <p:nvPr/>
            </p:nvSpPr>
            <p:spPr bwMode="auto">
              <a:xfrm>
                <a:off x="3272" y="3102"/>
                <a:ext cx="43" cy="44"/>
              </a:xfrm>
              <a:custGeom>
                <a:avLst/>
                <a:gdLst>
                  <a:gd name="T0" fmla="*/ 0 w 43"/>
                  <a:gd name="T1" fmla="*/ 43 h 44"/>
                  <a:gd name="T2" fmla="*/ 21 w 43"/>
                  <a:gd name="T3" fmla="*/ 0 h 44"/>
                  <a:gd name="T4" fmla="*/ 42 w 43"/>
                  <a:gd name="T5" fmla="*/ 43 h 44"/>
                  <a:gd name="T6" fmla="*/ 0 60000 65536"/>
                  <a:gd name="T7" fmla="*/ 0 60000 65536"/>
                  <a:gd name="T8" fmla="*/ 0 60000 65536"/>
                  <a:gd name="T9" fmla="*/ 0 w 43"/>
                  <a:gd name="T10" fmla="*/ 0 h 44"/>
                  <a:gd name="T11" fmla="*/ 43 w 43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" h="44">
                    <a:moveTo>
                      <a:pt x="0" y="43"/>
                    </a:moveTo>
                    <a:lnTo>
                      <a:pt x="21" y="0"/>
                    </a:lnTo>
                    <a:lnTo>
                      <a:pt x="42" y="43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16527" name="Rectangle 102"/>
              <p:cNvSpPr>
                <a:spLocks noChangeArrowheads="1"/>
              </p:cNvSpPr>
              <p:nvPr/>
            </p:nvSpPr>
            <p:spPr bwMode="auto">
              <a:xfrm>
                <a:off x="3198" y="2922"/>
                <a:ext cx="185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sz="1200" b="1">
                    <a:latin typeface="Lato" panose="020F0502020204030203" pitchFamily="34" charset="0"/>
                  </a:rPr>
                  <a:t>B</a:t>
                </a:r>
              </a:p>
            </p:txBody>
          </p:sp>
        </p:grpSp>
        <p:sp>
          <p:nvSpPr>
            <p:cNvPr id="16478" name="Rectangle 103"/>
            <p:cNvSpPr>
              <a:spLocks noChangeArrowheads="1"/>
            </p:cNvSpPr>
            <p:nvPr/>
          </p:nvSpPr>
          <p:spPr bwMode="auto">
            <a:xfrm>
              <a:off x="3239" y="3176"/>
              <a:ext cx="109" cy="30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79" name="Freeform 104"/>
            <p:cNvSpPr>
              <a:spLocks/>
            </p:cNvSpPr>
            <p:nvPr/>
          </p:nvSpPr>
          <p:spPr bwMode="auto">
            <a:xfrm>
              <a:off x="3272" y="3438"/>
              <a:ext cx="43" cy="44"/>
            </a:xfrm>
            <a:custGeom>
              <a:avLst/>
              <a:gdLst>
                <a:gd name="T0" fmla="*/ 0 w 43"/>
                <a:gd name="T1" fmla="*/ 43 h 44"/>
                <a:gd name="T2" fmla="*/ 21 w 43"/>
                <a:gd name="T3" fmla="*/ 0 h 44"/>
                <a:gd name="T4" fmla="*/ 42 w 43"/>
                <a:gd name="T5" fmla="*/ 43 h 44"/>
                <a:gd name="T6" fmla="*/ 0 60000 65536"/>
                <a:gd name="T7" fmla="*/ 0 60000 65536"/>
                <a:gd name="T8" fmla="*/ 0 60000 65536"/>
                <a:gd name="T9" fmla="*/ 0 w 43"/>
                <a:gd name="T10" fmla="*/ 0 h 44"/>
                <a:gd name="T11" fmla="*/ 43 w 43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4">
                  <a:moveTo>
                    <a:pt x="0" y="43"/>
                  </a:moveTo>
                  <a:lnTo>
                    <a:pt x="21" y="0"/>
                  </a:lnTo>
                  <a:lnTo>
                    <a:pt x="42" y="43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80" name="Rectangle 105"/>
            <p:cNvSpPr>
              <a:spLocks noChangeArrowheads="1"/>
            </p:cNvSpPr>
            <p:nvPr/>
          </p:nvSpPr>
          <p:spPr bwMode="auto">
            <a:xfrm>
              <a:off x="3150" y="3458"/>
              <a:ext cx="334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200" b="1">
                  <a:latin typeface="Lato" panose="020F0502020204030203" pitchFamily="34" charset="0"/>
                </a:rPr>
                <a:t>MD1</a:t>
              </a:r>
            </a:p>
          </p:txBody>
        </p:sp>
        <p:grpSp>
          <p:nvGrpSpPr>
            <p:cNvPr id="16481" name="Group 106"/>
            <p:cNvGrpSpPr>
              <a:grpSpLocks/>
            </p:cNvGrpSpPr>
            <p:nvPr/>
          </p:nvGrpSpPr>
          <p:grpSpPr bwMode="auto">
            <a:xfrm>
              <a:off x="3838" y="2672"/>
              <a:ext cx="180" cy="306"/>
              <a:chOff x="3838" y="2672"/>
              <a:chExt cx="180" cy="306"/>
            </a:xfrm>
          </p:grpSpPr>
          <p:sp>
            <p:nvSpPr>
              <p:cNvPr id="16522" name="Rectangle 107"/>
              <p:cNvSpPr>
                <a:spLocks noChangeArrowheads="1"/>
              </p:cNvSpPr>
              <p:nvPr/>
            </p:nvSpPr>
            <p:spPr bwMode="auto">
              <a:xfrm>
                <a:off x="3863" y="2672"/>
                <a:ext cx="109" cy="304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16523" name="Freeform 108"/>
              <p:cNvSpPr>
                <a:spLocks/>
              </p:cNvSpPr>
              <p:nvPr/>
            </p:nvSpPr>
            <p:spPr bwMode="auto">
              <a:xfrm>
                <a:off x="3896" y="2934"/>
                <a:ext cx="43" cy="44"/>
              </a:xfrm>
              <a:custGeom>
                <a:avLst/>
                <a:gdLst>
                  <a:gd name="T0" fmla="*/ 0 w 43"/>
                  <a:gd name="T1" fmla="*/ 43 h 44"/>
                  <a:gd name="T2" fmla="*/ 21 w 43"/>
                  <a:gd name="T3" fmla="*/ 0 h 44"/>
                  <a:gd name="T4" fmla="*/ 42 w 43"/>
                  <a:gd name="T5" fmla="*/ 43 h 44"/>
                  <a:gd name="T6" fmla="*/ 0 60000 65536"/>
                  <a:gd name="T7" fmla="*/ 0 60000 65536"/>
                  <a:gd name="T8" fmla="*/ 0 60000 65536"/>
                  <a:gd name="T9" fmla="*/ 0 w 43"/>
                  <a:gd name="T10" fmla="*/ 0 h 44"/>
                  <a:gd name="T11" fmla="*/ 43 w 43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" h="44">
                    <a:moveTo>
                      <a:pt x="0" y="43"/>
                    </a:moveTo>
                    <a:lnTo>
                      <a:pt x="21" y="0"/>
                    </a:lnTo>
                    <a:lnTo>
                      <a:pt x="42" y="43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16524" name="Rectangle 109"/>
              <p:cNvSpPr>
                <a:spLocks noChangeArrowheads="1"/>
              </p:cNvSpPr>
              <p:nvPr/>
            </p:nvSpPr>
            <p:spPr bwMode="auto">
              <a:xfrm>
                <a:off x="3838" y="2746"/>
                <a:ext cx="180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sz="1200" b="1">
                    <a:latin typeface="Lato" panose="020F0502020204030203" pitchFamily="34" charset="0"/>
                  </a:rPr>
                  <a:t>Y</a:t>
                </a:r>
              </a:p>
            </p:txBody>
          </p:sp>
        </p:grpSp>
        <p:sp>
          <p:nvSpPr>
            <p:cNvPr id="16482" name="Rectangle 110"/>
            <p:cNvSpPr>
              <a:spLocks noChangeArrowheads="1"/>
            </p:cNvSpPr>
            <p:nvPr/>
          </p:nvSpPr>
          <p:spPr bwMode="auto">
            <a:xfrm>
              <a:off x="3855" y="3176"/>
              <a:ext cx="109" cy="30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83" name="Freeform 111"/>
            <p:cNvSpPr>
              <a:spLocks/>
            </p:cNvSpPr>
            <p:nvPr/>
          </p:nvSpPr>
          <p:spPr bwMode="auto">
            <a:xfrm>
              <a:off x="3888" y="3438"/>
              <a:ext cx="43" cy="44"/>
            </a:xfrm>
            <a:custGeom>
              <a:avLst/>
              <a:gdLst>
                <a:gd name="T0" fmla="*/ 0 w 43"/>
                <a:gd name="T1" fmla="*/ 43 h 44"/>
                <a:gd name="T2" fmla="*/ 21 w 43"/>
                <a:gd name="T3" fmla="*/ 0 h 44"/>
                <a:gd name="T4" fmla="*/ 42 w 43"/>
                <a:gd name="T5" fmla="*/ 43 h 44"/>
                <a:gd name="T6" fmla="*/ 0 60000 65536"/>
                <a:gd name="T7" fmla="*/ 0 60000 65536"/>
                <a:gd name="T8" fmla="*/ 0 60000 65536"/>
                <a:gd name="T9" fmla="*/ 0 w 43"/>
                <a:gd name="T10" fmla="*/ 0 h 44"/>
                <a:gd name="T11" fmla="*/ 43 w 43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4">
                  <a:moveTo>
                    <a:pt x="0" y="43"/>
                  </a:moveTo>
                  <a:lnTo>
                    <a:pt x="21" y="0"/>
                  </a:lnTo>
                  <a:lnTo>
                    <a:pt x="42" y="43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84" name="Rectangle 112"/>
            <p:cNvSpPr>
              <a:spLocks noChangeArrowheads="1"/>
            </p:cNvSpPr>
            <p:nvPr/>
          </p:nvSpPr>
          <p:spPr bwMode="auto">
            <a:xfrm>
              <a:off x="3766" y="3458"/>
              <a:ext cx="334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200" b="1">
                  <a:latin typeface="Lato" panose="020F0502020204030203" pitchFamily="34" charset="0"/>
                </a:rPr>
                <a:t>MD2</a:t>
              </a:r>
            </a:p>
          </p:txBody>
        </p:sp>
        <p:sp>
          <p:nvSpPr>
            <p:cNvPr id="16485" name="Rectangle 113"/>
            <p:cNvSpPr>
              <a:spLocks noChangeArrowheads="1"/>
            </p:cNvSpPr>
            <p:nvPr/>
          </p:nvSpPr>
          <p:spPr bwMode="auto">
            <a:xfrm>
              <a:off x="5375" y="3040"/>
              <a:ext cx="109" cy="30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86" name="Freeform 114"/>
            <p:cNvSpPr>
              <a:spLocks/>
            </p:cNvSpPr>
            <p:nvPr/>
          </p:nvSpPr>
          <p:spPr bwMode="auto">
            <a:xfrm>
              <a:off x="5408" y="3302"/>
              <a:ext cx="43" cy="44"/>
            </a:xfrm>
            <a:custGeom>
              <a:avLst/>
              <a:gdLst>
                <a:gd name="T0" fmla="*/ 0 w 43"/>
                <a:gd name="T1" fmla="*/ 43 h 44"/>
                <a:gd name="T2" fmla="*/ 21 w 43"/>
                <a:gd name="T3" fmla="*/ 0 h 44"/>
                <a:gd name="T4" fmla="*/ 42 w 43"/>
                <a:gd name="T5" fmla="*/ 43 h 44"/>
                <a:gd name="T6" fmla="*/ 0 60000 65536"/>
                <a:gd name="T7" fmla="*/ 0 60000 65536"/>
                <a:gd name="T8" fmla="*/ 0 60000 65536"/>
                <a:gd name="T9" fmla="*/ 0 w 43"/>
                <a:gd name="T10" fmla="*/ 0 h 44"/>
                <a:gd name="T11" fmla="*/ 43 w 43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4">
                  <a:moveTo>
                    <a:pt x="0" y="43"/>
                  </a:moveTo>
                  <a:lnTo>
                    <a:pt x="21" y="0"/>
                  </a:lnTo>
                  <a:lnTo>
                    <a:pt x="42" y="43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grpSp>
          <p:nvGrpSpPr>
            <p:cNvPr id="16487" name="Group 115"/>
            <p:cNvGrpSpPr>
              <a:grpSpLocks/>
            </p:cNvGrpSpPr>
            <p:nvPr/>
          </p:nvGrpSpPr>
          <p:grpSpPr bwMode="auto">
            <a:xfrm>
              <a:off x="1142" y="2656"/>
              <a:ext cx="212" cy="306"/>
              <a:chOff x="1142" y="2656"/>
              <a:chExt cx="212" cy="306"/>
            </a:xfrm>
          </p:grpSpPr>
          <p:sp>
            <p:nvSpPr>
              <p:cNvPr id="16519" name="Rectangle 116"/>
              <p:cNvSpPr>
                <a:spLocks noChangeArrowheads="1"/>
              </p:cNvSpPr>
              <p:nvPr/>
            </p:nvSpPr>
            <p:spPr bwMode="auto">
              <a:xfrm>
                <a:off x="1191" y="2656"/>
                <a:ext cx="109" cy="304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16520" name="Freeform 117"/>
              <p:cNvSpPr>
                <a:spLocks/>
              </p:cNvSpPr>
              <p:nvPr/>
            </p:nvSpPr>
            <p:spPr bwMode="auto">
              <a:xfrm>
                <a:off x="1224" y="2918"/>
                <a:ext cx="43" cy="44"/>
              </a:xfrm>
              <a:custGeom>
                <a:avLst/>
                <a:gdLst>
                  <a:gd name="T0" fmla="*/ 0 w 43"/>
                  <a:gd name="T1" fmla="*/ 43 h 44"/>
                  <a:gd name="T2" fmla="*/ 21 w 43"/>
                  <a:gd name="T3" fmla="*/ 0 h 44"/>
                  <a:gd name="T4" fmla="*/ 42 w 43"/>
                  <a:gd name="T5" fmla="*/ 43 h 44"/>
                  <a:gd name="T6" fmla="*/ 0 60000 65536"/>
                  <a:gd name="T7" fmla="*/ 0 60000 65536"/>
                  <a:gd name="T8" fmla="*/ 0 60000 65536"/>
                  <a:gd name="T9" fmla="*/ 0 w 43"/>
                  <a:gd name="T10" fmla="*/ 0 h 44"/>
                  <a:gd name="T11" fmla="*/ 43 w 43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" h="44">
                    <a:moveTo>
                      <a:pt x="0" y="43"/>
                    </a:moveTo>
                    <a:lnTo>
                      <a:pt x="21" y="0"/>
                    </a:lnTo>
                    <a:lnTo>
                      <a:pt x="42" y="43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16521" name="Rectangle 118"/>
              <p:cNvSpPr>
                <a:spLocks noChangeArrowheads="1"/>
              </p:cNvSpPr>
              <p:nvPr/>
            </p:nvSpPr>
            <p:spPr bwMode="auto">
              <a:xfrm>
                <a:off x="1142" y="2722"/>
                <a:ext cx="212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sz="1200" b="1">
                    <a:latin typeface="Lato" panose="020F0502020204030203" pitchFamily="34" charset="0"/>
                  </a:rPr>
                  <a:t>IR</a:t>
                </a:r>
              </a:p>
            </p:txBody>
          </p:sp>
        </p:grpSp>
        <p:sp>
          <p:nvSpPr>
            <p:cNvPr id="16488" name="Rectangle 119"/>
            <p:cNvSpPr>
              <a:spLocks noChangeArrowheads="1"/>
            </p:cNvSpPr>
            <p:nvPr/>
          </p:nvSpPr>
          <p:spPr bwMode="auto">
            <a:xfrm>
              <a:off x="3239" y="1736"/>
              <a:ext cx="109" cy="30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89" name="Freeform 120"/>
            <p:cNvSpPr>
              <a:spLocks/>
            </p:cNvSpPr>
            <p:nvPr/>
          </p:nvSpPr>
          <p:spPr bwMode="auto">
            <a:xfrm>
              <a:off x="3272" y="1998"/>
              <a:ext cx="43" cy="44"/>
            </a:xfrm>
            <a:custGeom>
              <a:avLst/>
              <a:gdLst>
                <a:gd name="T0" fmla="*/ 0 w 43"/>
                <a:gd name="T1" fmla="*/ 43 h 44"/>
                <a:gd name="T2" fmla="*/ 21 w 43"/>
                <a:gd name="T3" fmla="*/ 0 h 44"/>
                <a:gd name="T4" fmla="*/ 42 w 43"/>
                <a:gd name="T5" fmla="*/ 43 h 44"/>
                <a:gd name="T6" fmla="*/ 0 60000 65536"/>
                <a:gd name="T7" fmla="*/ 0 60000 65536"/>
                <a:gd name="T8" fmla="*/ 0 60000 65536"/>
                <a:gd name="T9" fmla="*/ 0 w 43"/>
                <a:gd name="T10" fmla="*/ 0 h 44"/>
                <a:gd name="T11" fmla="*/ 43 w 43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4">
                  <a:moveTo>
                    <a:pt x="0" y="43"/>
                  </a:moveTo>
                  <a:lnTo>
                    <a:pt x="21" y="0"/>
                  </a:lnTo>
                  <a:lnTo>
                    <a:pt x="42" y="43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90" name="Rectangle 121"/>
            <p:cNvSpPr>
              <a:spLocks noChangeArrowheads="1"/>
            </p:cNvSpPr>
            <p:nvPr/>
          </p:nvSpPr>
          <p:spPr bwMode="auto">
            <a:xfrm>
              <a:off x="3863" y="1736"/>
              <a:ext cx="109" cy="30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91" name="Freeform 122"/>
            <p:cNvSpPr>
              <a:spLocks/>
            </p:cNvSpPr>
            <p:nvPr/>
          </p:nvSpPr>
          <p:spPr bwMode="auto">
            <a:xfrm>
              <a:off x="3896" y="1998"/>
              <a:ext cx="43" cy="44"/>
            </a:xfrm>
            <a:custGeom>
              <a:avLst/>
              <a:gdLst>
                <a:gd name="T0" fmla="*/ 0 w 43"/>
                <a:gd name="T1" fmla="*/ 43 h 44"/>
                <a:gd name="T2" fmla="*/ 21 w 43"/>
                <a:gd name="T3" fmla="*/ 0 h 44"/>
                <a:gd name="T4" fmla="*/ 42 w 43"/>
                <a:gd name="T5" fmla="*/ 43 h 44"/>
                <a:gd name="T6" fmla="*/ 0 60000 65536"/>
                <a:gd name="T7" fmla="*/ 0 60000 65536"/>
                <a:gd name="T8" fmla="*/ 0 60000 65536"/>
                <a:gd name="T9" fmla="*/ 0 w 43"/>
                <a:gd name="T10" fmla="*/ 0 h 44"/>
                <a:gd name="T11" fmla="*/ 43 w 43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4">
                  <a:moveTo>
                    <a:pt x="0" y="43"/>
                  </a:moveTo>
                  <a:lnTo>
                    <a:pt x="21" y="0"/>
                  </a:lnTo>
                  <a:lnTo>
                    <a:pt x="42" y="43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92" name="Rectangle 123"/>
            <p:cNvSpPr>
              <a:spLocks noChangeArrowheads="1"/>
            </p:cNvSpPr>
            <p:nvPr/>
          </p:nvSpPr>
          <p:spPr bwMode="auto">
            <a:xfrm>
              <a:off x="5375" y="1736"/>
              <a:ext cx="109" cy="30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93" name="Freeform 124"/>
            <p:cNvSpPr>
              <a:spLocks/>
            </p:cNvSpPr>
            <p:nvPr/>
          </p:nvSpPr>
          <p:spPr bwMode="auto">
            <a:xfrm>
              <a:off x="5408" y="1998"/>
              <a:ext cx="43" cy="44"/>
            </a:xfrm>
            <a:custGeom>
              <a:avLst/>
              <a:gdLst>
                <a:gd name="T0" fmla="*/ 0 w 43"/>
                <a:gd name="T1" fmla="*/ 43 h 44"/>
                <a:gd name="T2" fmla="*/ 21 w 43"/>
                <a:gd name="T3" fmla="*/ 0 h 44"/>
                <a:gd name="T4" fmla="*/ 42 w 43"/>
                <a:gd name="T5" fmla="*/ 43 h 44"/>
                <a:gd name="T6" fmla="*/ 0 60000 65536"/>
                <a:gd name="T7" fmla="*/ 0 60000 65536"/>
                <a:gd name="T8" fmla="*/ 0 60000 65536"/>
                <a:gd name="T9" fmla="*/ 0 w 43"/>
                <a:gd name="T10" fmla="*/ 0 h 44"/>
                <a:gd name="T11" fmla="*/ 43 w 43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4">
                  <a:moveTo>
                    <a:pt x="0" y="43"/>
                  </a:moveTo>
                  <a:lnTo>
                    <a:pt x="21" y="0"/>
                  </a:lnTo>
                  <a:lnTo>
                    <a:pt x="42" y="43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94" name="Freeform 125"/>
            <p:cNvSpPr>
              <a:spLocks/>
            </p:cNvSpPr>
            <p:nvPr/>
          </p:nvSpPr>
          <p:spPr bwMode="auto">
            <a:xfrm>
              <a:off x="1336" y="1968"/>
              <a:ext cx="1537" cy="1313"/>
            </a:xfrm>
            <a:custGeom>
              <a:avLst/>
              <a:gdLst>
                <a:gd name="T0" fmla="*/ 0 w 1537"/>
                <a:gd name="T1" fmla="*/ 1312 h 1313"/>
                <a:gd name="T2" fmla="*/ 0 w 1537"/>
                <a:gd name="T3" fmla="*/ 0 h 1313"/>
                <a:gd name="T4" fmla="*/ 520 w 1537"/>
                <a:gd name="T5" fmla="*/ 0 h 1313"/>
                <a:gd name="T6" fmla="*/ 1536 w 1537"/>
                <a:gd name="T7" fmla="*/ 0 h 13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7"/>
                <a:gd name="T13" fmla="*/ 0 h 1313"/>
                <a:gd name="T14" fmla="*/ 1537 w 1537"/>
                <a:gd name="T15" fmla="*/ 1313 h 13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7" h="1313">
                  <a:moveTo>
                    <a:pt x="0" y="1312"/>
                  </a:moveTo>
                  <a:lnTo>
                    <a:pt x="0" y="0"/>
                  </a:lnTo>
                  <a:lnTo>
                    <a:pt x="520" y="0"/>
                  </a:lnTo>
                  <a:lnTo>
                    <a:pt x="153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95" name="Line 126"/>
            <p:cNvSpPr>
              <a:spLocks noChangeShapeType="1"/>
            </p:cNvSpPr>
            <p:nvPr/>
          </p:nvSpPr>
          <p:spPr bwMode="auto">
            <a:xfrm>
              <a:off x="3360" y="1904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96" name="Line 127"/>
            <p:cNvSpPr>
              <a:spLocks noChangeShapeType="1"/>
            </p:cNvSpPr>
            <p:nvPr/>
          </p:nvSpPr>
          <p:spPr bwMode="auto">
            <a:xfrm>
              <a:off x="3984" y="1896"/>
              <a:ext cx="1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497" name="Rectangle 128"/>
            <p:cNvSpPr>
              <a:spLocks noChangeArrowheads="1"/>
            </p:cNvSpPr>
            <p:nvPr/>
          </p:nvSpPr>
          <p:spPr bwMode="auto">
            <a:xfrm>
              <a:off x="3190" y="1798"/>
              <a:ext cx="22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b="1">
                  <a:latin typeface="Lato" panose="020F0502020204030203" pitchFamily="34" charset="0"/>
                </a:rPr>
                <a:t>IR</a:t>
              </a:r>
            </a:p>
          </p:txBody>
        </p:sp>
        <p:sp>
          <p:nvSpPr>
            <p:cNvPr id="16498" name="Rectangle 129"/>
            <p:cNvSpPr>
              <a:spLocks noChangeArrowheads="1"/>
            </p:cNvSpPr>
            <p:nvPr/>
          </p:nvSpPr>
          <p:spPr bwMode="auto">
            <a:xfrm>
              <a:off x="3806" y="1798"/>
              <a:ext cx="22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b="1">
                  <a:latin typeface="Lato" panose="020F0502020204030203" pitchFamily="34" charset="0"/>
                </a:rPr>
                <a:t>IR</a:t>
              </a:r>
            </a:p>
          </p:txBody>
        </p:sp>
        <p:sp>
          <p:nvSpPr>
            <p:cNvPr id="16499" name="Rectangle 130"/>
            <p:cNvSpPr>
              <a:spLocks noChangeArrowheads="1"/>
            </p:cNvSpPr>
            <p:nvPr/>
          </p:nvSpPr>
          <p:spPr bwMode="auto">
            <a:xfrm>
              <a:off x="5326" y="1782"/>
              <a:ext cx="22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b="1">
                  <a:latin typeface="Lato" panose="020F0502020204030203" pitchFamily="34" charset="0"/>
                </a:rPr>
                <a:t>IR</a:t>
              </a:r>
            </a:p>
          </p:txBody>
        </p:sp>
        <p:sp>
          <p:nvSpPr>
            <p:cNvPr id="16500" name="Freeform 131"/>
            <p:cNvSpPr>
              <a:spLocks/>
            </p:cNvSpPr>
            <p:nvPr/>
          </p:nvSpPr>
          <p:spPr bwMode="auto">
            <a:xfrm>
              <a:off x="1736" y="2088"/>
              <a:ext cx="2977" cy="713"/>
            </a:xfrm>
            <a:custGeom>
              <a:avLst/>
              <a:gdLst>
                <a:gd name="T0" fmla="*/ 2976 w 2977"/>
                <a:gd name="T1" fmla="*/ 0 h 713"/>
                <a:gd name="T2" fmla="*/ 0 w 2977"/>
                <a:gd name="T3" fmla="*/ 0 h 713"/>
                <a:gd name="T4" fmla="*/ 0 w 2977"/>
                <a:gd name="T5" fmla="*/ 712 h 713"/>
                <a:gd name="T6" fmla="*/ 432 w 2977"/>
                <a:gd name="T7" fmla="*/ 712 h 7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77"/>
                <a:gd name="T13" fmla="*/ 0 h 713"/>
                <a:gd name="T14" fmla="*/ 2977 w 2977"/>
                <a:gd name="T15" fmla="*/ 713 h 7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77" h="713">
                  <a:moveTo>
                    <a:pt x="2976" y="0"/>
                  </a:moveTo>
                  <a:lnTo>
                    <a:pt x="0" y="0"/>
                  </a:lnTo>
                  <a:lnTo>
                    <a:pt x="0" y="712"/>
                  </a:lnTo>
                  <a:lnTo>
                    <a:pt x="432" y="712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501" name="Freeform 132"/>
            <p:cNvSpPr>
              <a:spLocks/>
            </p:cNvSpPr>
            <p:nvPr/>
          </p:nvSpPr>
          <p:spPr bwMode="auto">
            <a:xfrm>
              <a:off x="4856" y="1896"/>
              <a:ext cx="705" cy="313"/>
            </a:xfrm>
            <a:custGeom>
              <a:avLst/>
              <a:gdLst>
                <a:gd name="T0" fmla="*/ 640 w 705"/>
                <a:gd name="T1" fmla="*/ 0 h 313"/>
                <a:gd name="T2" fmla="*/ 704 w 705"/>
                <a:gd name="T3" fmla="*/ 0 h 313"/>
                <a:gd name="T4" fmla="*/ 704 w 705"/>
                <a:gd name="T5" fmla="*/ 312 h 313"/>
                <a:gd name="T6" fmla="*/ 0 w 705"/>
                <a:gd name="T7" fmla="*/ 312 h 3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5"/>
                <a:gd name="T13" fmla="*/ 0 h 313"/>
                <a:gd name="T14" fmla="*/ 705 w 705"/>
                <a:gd name="T15" fmla="*/ 313 h 3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5" h="313">
                  <a:moveTo>
                    <a:pt x="640" y="0"/>
                  </a:moveTo>
                  <a:lnTo>
                    <a:pt x="704" y="0"/>
                  </a:lnTo>
                  <a:lnTo>
                    <a:pt x="704" y="312"/>
                  </a:lnTo>
                  <a:lnTo>
                    <a:pt x="0" y="312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502" name="Line 133"/>
            <p:cNvSpPr>
              <a:spLocks noChangeShapeType="1"/>
            </p:cNvSpPr>
            <p:nvPr/>
          </p:nvSpPr>
          <p:spPr bwMode="auto">
            <a:xfrm flipH="1">
              <a:off x="4848" y="2096"/>
              <a:ext cx="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503" name="Rectangle 134"/>
            <p:cNvSpPr>
              <a:spLocks noChangeArrowheads="1"/>
            </p:cNvSpPr>
            <p:nvPr/>
          </p:nvSpPr>
          <p:spPr bwMode="auto">
            <a:xfrm>
              <a:off x="5334" y="3106"/>
              <a:ext cx="185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200" b="1">
                  <a:latin typeface="Lato" panose="020F0502020204030203" pitchFamily="34" charset="0"/>
                </a:rPr>
                <a:t>R</a:t>
              </a:r>
            </a:p>
          </p:txBody>
        </p:sp>
        <p:sp>
          <p:nvSpPr>
            <p:cNvPr id="16504" name="Freeform 135"/>
            <p:cNvSpPr>
              <a:spLocks/>
            </p:cNvSpPr>
            <p:nvPr/>
          </p:nvSpPr>
          <p:spPr bwMode="auto">
            <a:xfrm>
              <a:off x="1328" y="3096"/>
              <a:ext cx="1761" cy="481"/>
            </a:xfrm>
            <a:custGeom>
              <a:avLst/>
              <a:gdLst>
                <a:gd name="T0" fmla="*/ 0 w 1761"/>
                <a:gd name="T1" fmla="*/ 184 h 481"/>
                <a:gd name="T2" fmla="*/ 0 w 1761"/>
                <a:gd name="T3" fmla="*/ 480 h 481"/>
                <a:gd name="T4" fmla="*/ 1760 w 1761"/>
                <a:gd name="T5" fmla="*/ 480 h 481"/>
                <a:gd name="T6" fmla="*/ 1760 w 1761"/>
                <a:gd name="T7" fmla="*/ 0 h 4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1"/>
                <a:gd name="T13" fmla="*/ 0 h 481"/>
                <a:gd name="T14" fmla="*/ 1761 w 1761"/>
                <a:gd name="T15" fmla="*/ 481 h 4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1" h="481">
                  <a:moveTo>
                    <a:pt x="0" y="184"/>
                  </a:moveTo>
                  <a:lnTo>
                    <a:pt x="0" y="480"/>
                  </a:lnTo>
                  <a:lnTo>
                    <a:pt x="1760" y="480"/>
                  </a:lnTo>
                  <a:lnTo>
                    <a:pt x="1760" y="0"/>
                  </a:lnTo>
                </a:path>
              </a:pathLst>
            </a:custGeom>
            <a:noFill/>
            <a:ln w="28575" cap="rnd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505" name="Freeform 136"/>
            <p:cNvSpPr>
              <a:spLocks/>
            </p:cNvSpPr>
            <p:nvPr/>
          </p:nvSpPr>
          <p:spPr bwMode="auto">
            <a:xfrm>
              <a:off x="3360" y="1976"/>
              <a:ext cx="321" cy="745"/>
            </a:xfrm>
            <a:custGeom>
              <a:avLst/>
              <a:gdLst>
                <a:gd name="T0" fmla="*/ 0 w 321"/>
                <a:gd name="T1" fmla="*/ 0 h 745"/>
                <a:gd name="T2" fmla="*/ 320 w 321"/>
                <a:gd name="T3" fmla="*/ 0 h 745"/>
                <a:gd name="T4" fmla="*/ 320 w 321"/>
                <a:gd name="T5" fmla="*/ 744 h 745"/>
                <a:gd name="T6" fmla="*/ 0 60000 65536"/>
                <a:gd name="T7" fmla="*/ 0 60000 65536"/>
                <a:gd name="T8" fmla="*/ 0 60000 65536"/>
                <a:gd name="T9" fmla="*/ 0 w 321"/>
                <a:gd name="T10" fmla="*/ 0 h 745"/>
                <a:gd name="T11" fmla="*/ 321 w 321"/>
                <a:gd name="T12" fmla="*/ 745 h 7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1" h="745">
                  <a:moveTo>
                    <a:pt x="0" y="0"/>
                  </a:moveTo>
                  <a:lnTo>
                    <a:pt x="320" y="0"/>
                  </a:lnTo>
                  <a:lnTo>
                    <a:pt x="320" y="744"/>
                  </a:lnTo>
                </a:path>
              </a:pathLst>
            </a:custGeom>
            <a:noFill/>
            <a:ln w="28575" cap="rnd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506" name="Freeform 137"/>
            <p:cNvSpPr>
              <a:spLocks/>
            </p:cNvSpPr>
            <p:nvPr/>
          </p:nvSpPr>
          <p:spPr bwMode="auto">
            <a:xfrm>
              <a:off x="4776" y="2000"/>
              <a:ext cx="849" cy="401"/>
            </a:xfrm>
            <a:custGeom>
              <a:avLst/>
              <a:gdLst>
                <a:gd name="T0" fmla="*/ 728 w 849"/>
                <a:gd name="T1" fmla="*/ 0 h 401"/>
                <a:gd name="T2" fmla="*/ 848 w 849"/>
                <a:gd name="T3" fmla="*/ 0 h 401"/>
                <a:gd name="T4" fmla="*/ 848 w 849"/>
                <a:gd name="T5" fmla="*/ 400 h 401"/>
                <a:gd name="T6" fmla="*/ 8 w 849"/>
                <a:gd name="T7" fmla="*/ 400 h 401"/>
                <a:gd name="T8" fmla="*/ 0 w 849"/>
                <a:gd name="T9" fmla="*/ 208 h 4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9"/>
                <a:gd name="T16" fmla="*/ 0 h 401"/>
                <a:gd name="T17" fmla="*/ 849 w 849"/>
                <a:gd name="T18" fmla="*/ 401 h 4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9" h="401">
                  <a:moveTo>
                    <a:pt x="728" y="0"/>
                  </a:moveTo>
                  <a:lnTo>
                    <a:pt x="848" y="0"/>
                  </a:lnTo>
                  <a:lnTo>
                    <a:pt x="848" y="400"/>
                  </a:lnTo>
                  <a:lnTo>
                    <a:pt x="8" y="400"/>
                  </a:lnTo>
                  <a:lnTo>
                    <a:pt x="0" y="208"/>
                  </a:lnTo>
                </a:path>
              </a:pathLst>
            </a:custGeom>
            <a:noFill/>
            <a:ln w="28575" cap="rnd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507" name="Freeform 138"/>
            <p:cNvSpPr>
              <a:spLocks/>
            </p:cNvSpPr>
            <p:nvPr/>
          </p:nvSpPr>
          <p:spPr bwMode="auto">
            <a:xfrm>
              <a:off x="2328" y="2128"/>
              <a:ext cx="2457" cy="273"/>
            </a:xfrm>
            <a:custGeom>
              <a:avLst/>
              <a:gdLst>
                <a:gd name="T0" fmla="*/ 2456 w 2457"/>
                <a:gd name="T1" fmla="*/ 272 h 273"/>
                <a:gd name="T2" fmla="*/ 360 w 2457"/>
                <a:gd name="T3" fmla="*/ 272 h 273"/>
                <a:gd name="T4" fmla="*/ 360 w 2457"/>
                <a:gd name="T5" fmla="*/ 0 h 273"/>
                <a:gd name="T6" fmla="*/ 0 w 2457"/>
                <a:gd name="T7" fmla="*/ 0 h 273"/>
                <a:gd name="T8" fmla="*/ 0 w 2457"/>
                <a:gd name="T9" fmla="*/ 240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7"/>
                <a:gd name="T16" fmla="*/ 0 h 273"/>
                <a:gd name="T17" fmla="*/ 2457 w 2457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7" h="273">
                  <a:moveTo>
                    <a:pt x="2456" y="272"/>
                  </a:moveTo>
                  <a:lnTo>
                    <a:pt x="360" y="272"/>
                  </a:lnTo>
                  <a:lnTo>
                    <a:pt x="360" y="0"/>
                  </a:ln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28575" cap="rnd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508" name="Freeform 139"/>
            <p:cNvSpPr>
              <a:spLocks/>
            </p:cNvSpPr>
            <p:nvPr/>
          </p:nvSpPr>
          <p:spPr bwMode="auto">
            <a:xfrm>
              <a:off x="3984" y="2016"/>
              <a:ext cx="521" cy="681"/>
            </a:xfrm>
            <a:custGeom>
              <a:avLst/>
              <a:gdLst>
                <a:gd name="T0" fmla="*/ 0 w 521"/>
                <a:gd name="T1" fmla="*/ 0 h 681"/>
                <a:gd name="T2" fmla="*/ 520 w 521"/>
                <a:gd name="T3" fmla="*/ 0 h 681"/>
                <a:gd name="T4" fmla="*/ 520 w 521"/>
                <a:gd name="T5" fmla="*/ 680 h 681"/>
                <a:gd name="T6" fmla="*/ 0 60000 65536"/>
                <a:gd name="T7" fmla="*/ 0 60000 65536"/>
                <a:gd name="T8" fmla="*/ 0 60000 65536"/>
                <a:gd name="T9" fmla="*/ 0 w 521"/>
                <a:gd name="T10" fmla="*/ 0 h 681"/>
                <a:gd name="T11" fmla="*/ 521 w 521"/>
                <a:gd name="T12" fmla="*/ 681 h 6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1" h="681">
                  <a:moveTo>
                    <a:pt x="0" y="0"/>
                  </a:moveTo>
                  <a:lnTo>
                    <a:pt x="520" y="0"/>
                  </a:lnTo>
                  <a:lnTo>
                    <a:pt x="520" y="680"/>
                  </a:lnTo>
                </a:path>
              </a:pathLst>
            </a:custGeom>
            <a:noFill/>
            <a:ln w="28575" cap="rnd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509" name="Freeform 140"/>
            <p:cNvSpPr>
              <a:spLocks/>
            </p:cNvSpPr>
            <p:nvPr/>
          </p:nvSpPr>
          <p:spPr bwMode="auto">
            <a:xfrm>
              <a:off x="4504" y="2520"/>
              <a:ext cx="761" cy="505"/>
            </a:xfrm>
            <a:custGeom>
              <a:avLst/>
              <a:gdLst>
                <a:gd name="T0" fmla="*/ 0 w 761"/>
                <a:gd name="T1" fmla="*/ 0 h 505"/>
                <a:gd name="T2" fmla="*/ 760 w 761"/>
                <a:gd name="T3" fmla="*/ 0 h 505"/>
                <a:gd name="T4" fmla="*/ 760 w 761"/>
                <a:gd name="T5" fmla="*/ 504 h 505"/>
                <a:gd name="T6" fmla="*/ 0 60000 65536"/>
                <a:gd name="T7" fmla="*/ 0 60000 65536"/>
                <a:gd name="T8" fmla="*/ 0 60000 65536"/>
                <a:gd name="T9" fmla="*/ 0 w 761"/>
                <a:gd name="T10" fmla="*/ 0 h 505"/>
                <a:gd name="T11" fmla="*/ 761 w 761"/>
                <a:gd name="T12" fmla="*/ 505 h 5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1" h="505">
                  <a:moveTo>
                    <a:pt x="0" y="0"/>
                  </a:moveTo>
                  <a:lnTo>
                    <a:pt x="760" y="0"/>
                  </a:lnTo>
                  <a:lnTo>
                    <a:pt x="760" y="504"/>
                  </a:lnTo>
                </a:path>
              </a:pathLst>
            </a:custGeom>
            <a:noFill/>
            <a:ln w="28575" cap="rnd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grpSp>
          <p:nvGrpSpPr>
            <p:cNvPr id="16510" name="Group 141"/>
            <p:cNvGrpSpPr>
              <a:grpSpLocks/>
            </p:cNvGrpSpPr>
            <p:nvPr/>
          </p:nvGrpSpPr>
          <p:grpSpPr bwMode="auto">
            <a:xfrm>
              <a:off x="400" y="1064"/>
              <a:ext cx="857" cy="1585"/>
              <a:chOff x="400" y="1064"/>
              <a:chExt cx="857" cy="1585"/>
            </a:xfrm>
          </p:grpSpPr>
          <p:sp>
            <p:nvSpPr>
              <p:cNvPr id="16517" name="Freeform 142"/>
              <p:cNvSpPr>
                <a:spLocks/>
              </p:cNvSpPr>
              <p:nvPr/>
            </p:nvSpPr>
            <p:spPr bwMode="auto">
              <a:xfrm>
                <a:off x="1256" y="1064"/>
                <a:ext cx="1" cy="1585"/>
              </a:xfrm>
              <a:custGeom>
                <a:avLst/>
                <a:gdLst>
                  <a:gd name="T0" fmla="*/ 0 w 1"/>
                  <a:gd name="T1" fmla="*/ 0 h 1585"/>
                  <a:gd name="T2" fmla="*/ 0 w 1"/>
                  <a:gd name="T3" fmla="*/ 1584 h 1585"/>
                  <a:gd name="T4" fmla="*/ 0 60000 65536"/>
                  <a:gd name="T5" fmla="*/ 0 60000 65536"/>
                  <a:gd name="T6" fmla="*/ 0 w 1"/>
                  <a:gd name="T7" fmla="*/ 0 h 1585"/>
                  <a:gd name="T8" fmla="*/ 1 w 1"/>
                  <a:gd name="T9" fmla="*/ 1585 h 15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85">
                    <a:moveTo>
                      <a:pt x="0" y="0"/>
                    </a:moveTo>
                    <a:lnTo>
                      <a:pt x="0" y="1584"/>
                    </a:lnTo>
                  </a:path>
                </a:pathLst>
              </a:custGeom>
              <a:noFill/>
              <a:ln w="28575" cap="rnd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16518" name="Freeform 143"/>
              <p:cNvSpPr>
                <a:spLocks/>
              </p:cNvSpPr>
              <p:nvPr/>
            </p:nvSpPr>
            <p:spPr bwMode="auto">
              <a:xfrm>
                <a:off x="400" y="1216"/>
                <a:ext cx="857" cy="1297"/>
              </a:xfrm>
              <a:custGeom>
                <a:avLst/>
                <a:gdLst>
                  <a:gd name="T0" fmla="*/ 856 w 857"/>
                  <a:gd name="T1" fmla="*/ 0 h 1297"/>
                  <a:gd name="T2" fmla="*/ 0 w 857"/>
                  <a:gd name="T3" fmla="*/ 0 h 1297"/>
                  <a:gd name="T4" fmla="*/ 0 w 857"/>
                  <a:gd name="T5" fmla="*/ 1296 h 1297"/>
                  <a:gd name="T6" fmla="*/ 0 60000 65536"/>
                  <a:gd name="T7" fmla="*/ 0 60000 65536"/>
                  <a:gd name="T8" fmla="*/ 0 60000 65536"/>
                  <a:gd name="T9" fmla="*/ 0 w 857"/>
                  <a:gd name="T10" fmla="*/ 0 h 1297"/>
                  <a:gd name="T11" fmla="*/ 857 w 857"/>
                  <a:gd name="T12" fmla="*/ 1297 h 12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7" h="1297">
                    <a:moveTo>
                      <a:pt x="856" y="0"/>
                    </a:moveTo>
                    <a:lnTo>
                      <a:pt x="0" y="0"/>
                    </a:lnTo>
                    <a:lnTo>
                      <a:pt x="0" y="1296"/>
                    </a:lnTo>
                  </a:path>
                </a:pathLst>
              </a:custGeom>
              <a:noFill/>
              <a:ln w="28575" cap="rnd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6511" name="Rectangle 144"/>
            <p:cNvSpPr>
              <a:spLocks noChangeArrowheads="1"/>
            </p:cNvSpPr>
            <p:nvPr/>
          </p:nvSpPr>
          <p:spPr bwMode="auto">
            <a:xfrm>
              <a:off x="1126" y="894"/>
              <a:ext cx="191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b="1" i="1">
                  <a:latin typeface="Lato" panose="020F0502020204030203" pitchFamily="34" charset="0"/>
                </a:rPr>
                <a:t>?</a:t>
              </a:r>
            </a:p>
          </p:txBody>
        </p:sp>
        <p:sp>
          <p:nvSpPr>
            <p:cNvPr id="16512" name="Freeform 145"/>
            <p:cNvSpPr>
              <a:spLocks/>
            </p:cNvSpPr>
            <p:nvPr/>
          </p:nvSpPr>
          <p:spPr bwMode="auto">
            <a:xfrm>
              <a:off x="2886" y="1752"/>
              <a:ext cx="145" cy="289"/>
            </a:xfrm>
            <a:custGeom>
              <a:avLst/>
              <a:gdLst>
                <a:gd name="T0" fmla="*/ 144 w 145"/>
                <a:gd name="T1" fmla="*/ 48 h 289"/>
                <a:gd name="T2" fmla="*/ 144 w 145"/>
                <a:gd name="T3" fmla="*/ 240 h 289"/>
                <a:gd name="T4" fmla="*/ 0 w 145"/>
                <a:gd name="T5" fmla="*/ 288 h 289"/>
                <a:gd name="T6" fmla="*/ 0 w 145"/>
                <a:gd name="T7" fmla="*/ 0 h 289"/>
                <a:gd name="T8" fmla="*/ 144 w 145"/>
                <a:gd name="T9" fmla="*/ 48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289"/>
                <a:gd name="T17" fmla="*/ 145 w 145"/>
                <a:gd name="T18" fmla="*/ 289 h 2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289">
                  <a:moveTo>
                    <a:pt x="144" y="48"/>
                  </a:moveTo>
                  <a:lnTo>
                    <a:pt x="144" y="240"/>
                  </a:lnTo>
                  <a:lnTo>
                    <a:pt x="0" y="288"/>
                  </a:lnTo>
                  <a:lnTo>
                    <a:pt x="0" y="0"/>
                  </a:lnTo>
                  <a:lnTo>
                    <a:pt x="144" y="48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513" name="Rectangle 146"/>
            <p:cNvSpPr>
              <a:spLocks noChangeArrowheads="1"/>
            </p:cNvSpPr>
            <p:nvPr/>
          </p:nvSpPr>
          <p:spPr bwMode="auto">
            <a:xfrm>
              <a:off x="2518" y="1733"/>
              <a:ext cx="281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200" b="1">
                  <a:latin typeface="Lato" panose="020F0502020204030203" pitchFamily="34" charset="0"/>
                </a:rPr>
                <a:t>nop</a:t>
              </a:r>
            </a:p>
          </p:txBody>
        </p:sp>
        <p:sp>
          <p:nvSpPr>
            <p:cNvPr id="16514" name="Line 147"/>
            <p:cNvSpPr>
              <a:spLocks noChangeShapeType="1"/>
            </p:cNvSpPr>
            <p:nvPr/>
          </p:nvSpPr>
          <p:spPr bwMode="auto">
            <a:xfrm>
              <a:off x="3024" y="1888"/>
              <a:ext cx="2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515" name="Line 148"/>
            <p:cNvSpPr>
              <a:spLocks noChangeShapeType="1"/>
            </p:cNvSpPr>
            <p:nvPr/>
          </p:nvSpPr>
          <p:spPr bwMode="auto">
            <a:xfrm>
              <a:off x="2800" y="1816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6516" name="Freeform 149"/>
            <p:cNvSpPr>
              <a:spLocks/>
            </p:cNvSpPr>
            <p:nvPr/>
          </p:nvSpPr>
          <p:spPr bwMode="auto">
            <a:xfrm>
              <a:off x="1256" y="1216"/>
              <a:ext cx="1689" cy="553"/>
            </a:xfrm>
            <a:custGeom>
              <a:avLst/>
              <a:gdLst>
                <a:gd name="T0" fmla="*/ 0 w 1689"/>
                <a:gd name="T1" fmla="*/ 0 h 553"/>
                <a:gd name="T2" fmla="*/ 1688 w 1689"/>
                <a:gd name="T3" fmla="*/ 0 h 553"/>
                <a:gd name="T4" fmla="*/ 1688 w 1689"/>
                <a:gd name="T5" fmla="*/ 552 h 553"/>
                <a:gd name="T6" fmla="*/ 0 60000 65536"/>
                <a:gd name="T7" fmla="*/ 0 60000 65536"/>
                <a:gd name="T8" fmla="*/ 0 60000 65536"/>
                <a:gd name="T9" fmla="*/ 0 w 1689"/>
                <a:gd name="T10" fmla="*/ 0 h 553"/>
                <a:gd name="T11" fmla="*/ 1689 w 1689"/>
                <a:gd name="T12" fmla="*/ 553 h 5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9" h="553">
                  <a:moveTo>
                    <a:pt x="0" y="0"/>
                  </a:moveTo>
                  <a:lnTo>
                    <a:pt x="1688" y="0"/>
                  </a:lnTo>
                  <a:lnTo>
                    <a:pt x="1688" y="552"/>
                  </a:lnTo>
                </a:path>
              </a:pathLst>
            </a:custGeom>
            <a:noFill/>
            <a:ln w="28575" cap="rnd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</p:grpSp>
      <p:sp>
        <p:nvSpPr>
          <p:cNvPr id="16391" name="Line 150"/>
          <p:cNvSpPr>
            <a:spLocks noChangeShapeType="1"/>
          </p:cNvSpPr>
          <p:nvPr/>
        </p:nvSpPr>
        <p:spPr bwMode="auto">
          <a:xfrm flipV="1">
            <a:off x="3695700" y="5397500"/>
            <a:ext cx="0" cy="279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7549BFA-6262-714E-AEC3-190F56202A56}"/>
              </a:ext>
            </a:extLst>
          </p:cNvPr>
          <p:cNvSpPr/>
          <p:nvPr/>
        </p:nvSpPr>
        <p:spPr bwMode="auto">
          <a:xfrm>
            <a:off x="4054475" y="2699543"/>
            <a:ext cx="869949" cy="62150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E73127C-D173-614C-B1E0-FA2FF8A03395}"/>
              </a:ext>
            </a:extLst>
          </p:cNvPr>
          <p:cNvSpPr/>
          <p:nvPr/>
        </p:nvSpPr>
        <p:spPr bwMode="auto">
          <a:xfrm>
            <a:off x="1677807" y="1408679"/>
            <a:ext cx="623569" cy="4349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18117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Stalled Stages and Pipeline Bubbles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99AB-7EF7-41A0-B2E4-5488AD575034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938" y="23813"/>
            <a:ext cx="5181600" cy="417512"/>
          </a:xfr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© Derek Chiou &amp; Mattan Erez &amp; Dam Sunwoo</a:t>
            </a:r>
            <a:endParaRPr lang="en-US" altLang="en-US">
              <a:latin typeface="Lato" panose="020F0502020204030203" pitchFamily="34" charset="0"/>
            </a:endParaRPr>
          </a:p>
        </p:txBody>
      </p:sp>
      <p:grpSp>
        <p:nvGrpSpPr>
          <p:cNvPr id="17413" name="Group 2"/>
          <p:cNvGrpSpPr>
            <a:grpSpLocks/>
          </p:cNvGrpSpPr>
          <p:nvPr/>
        </p:nvGrpSpPr>
        <p:grpSpPr bwMode="auto">
          <a:xfrm>
            <a:off x="0" y="1649413"/>
            <a:ext cx="8632825" cy="2058987"/>
            <a:chOff x="123" y="1039"/>
            <a:chExt cx="5438" cy="1297"/>
          </a:xfrm>
        </p:grpSpPr>
        <p:sp>
          <p:nvSpPr>
            <p:cNvPr id="17419" name="Rectangle 3"/>
            <p:cNvSpPr>
              <a:spLocks noChangeArrowheads="1"/>
            </p:cNvSpPr>
            <p:nvPr/>
          </p:nvSpPr>
          <p:spPr bwMode="auto">
            <a:xfrm>
              <a:off x="1968" y="1680"/>
              <a:ext cx="1056" cy="312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7420" name="Rectangle 4"/>
            <p:cNvSpPr>
              <a:spLocks noChangeArrowheads="1"/>
            </p:cNvSpPr>
            <p:nvPr/>
          </p:nvSpPr>
          <p:spPr bwMode="auto">
            <a:xfrm>
              <a:off x="123" y="1039"/>
              <a:ext cx="5438" cy="12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1714500" lvl="3" algn="l" defTabSz="571500"/>
              <a:r>
                <a:rPr lang="en-US" sz="1600" b="1" i="1" dirty="0">
                  <a:latin typeface="Lato" panose="020F0502020204030203" pitchFamily="34" charset="0"/>
                </a:rPr>
                <a:t>time --&gt;</a:t>
              </a:r>
            </a:p>
            <a:p>
              <a:pPr marL="1714500" lvl="3" algn="l" defTabSz="571500"/>
              <a:r>
                <a:rPr lang="en-US" sz="1600" b="1" dirty="0">
                  <a:latin typeface="Lato" panose="020F0502020204030203" pitchFamily="34" charset="0"/>
                </a:rPr>
                <a:t>t0	t1	t2	t3	t4	t5	t6	t7	. . . .</a:t>
              </a:r>
            </a:p>
            <a:p>
              <a:pPr algn="l" defTabSz="571500"/>
              <a:endParaRPr lang="en-US" sz="1600" b="1" dirty="0">
                <a:latin typeface="Lato" panose="020F0502020204030203" pitchFamily="34" charset="0"/>
              </a:endParaRPr>
            </a:p>
            <a:p>
              <a:pPr algn="l" defTabSz="571500"/>
              <a:r>
                <a:rPr lang="en-US" sz="1600" b="1" dirty="0">
                  <a:latin typeface="Lato" panose="020F0502020204030203" pitchFamily="34" charset="0"/>
                </a:rPr>
                <a:t>(I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1</a:t>
              </a:r>
              <a:r>
                <a:rPr lang="en-US" sz="1600" b="1" dirty="0">
                  <a:latin typeface="Lato" panose="020F0502020204030203" pitchFamily="34" charset="0"/>
                </a:rPr>
                <a:t>) r1 &lt;-- r0 + 10	IF</a:t>
              </a:r>
              <a:r>
                <a:rPr lang="en-US" sz="1600" b="1" baseline="-25000" dirty="0">
                  <a:latin typeface="Lato" panose="020F0502020204030203" pitchFamily="34" charset="0"/>
                </a:rPr>
                <a:t>1</a:t>
              </a:r>
              <a:r>
                <a:rPr lang="en-US" sz="1600" b="1" dirty="0">
                  <a:latin typeface="Lato" panose="020F0502020204030203" pitchFamily="34" charset="0"/>
                </a:rPr>
                <a:t>	ID</a:t>
              </a:r>
              <a:r>
                <a:rPr lang="en-US" sz="1600" b="1" baseline="-25000" dirty="0">
                  <a:latin typeface="Lato" panose="020F0502020204030203" pitchFamily="34" charset="0"/>
                </a:rPr>
                <a:t>1</a:t>
              </a:r>
              <a:r>
                <a:rPr lang="en-US" sz="1600" b="1" dirty="0">
                  <a:latin typeface="Lato" panose="020F0502020204030203" pitchFamily="34" charset="0"/>
                </a:rPr>
                <a:t>	EX</a:t>
              </a:r>
              <a:r>
                <a:rPr lang="en-US" sz="1600" b="1" baseline="-25000" dirty="0">
                  <a:latin typeface="Lato" panose="020F0502020204030203" pitchFamily="34" charset="0"/>
                </a:rPr>
                <a:t>1	</a:t>
              </a:r>
              <a:r>
                <a:rPr lang="en-US" sz="1600" b="1" dirty="0">
                  <a:latin typeface="Lato" panose="020F0502020204030203" pitchFamily="34" charset="0"/>
                </a:rPr>
                <a:t>MA</a:t>
              </a:r>
              <a:r>
                <a:rPr lang="en-US" sz="1600" b="1" baseline="-25000" dirty="0">
                  <a:latin typeface="Lato" panose="020F0502020204030203" pitchFamily="34" charset="0"/>
                </a:rPr>
                <a:t>1	</a:t>
              </a:r>
              <a:r>
                <a:rPr lang="en-US" sz="1600" b="1" dirty="0">
                  <a:latin typeface="Lato" panose="020F0502020204030203" pitchFamily="34" charset="0"/>
                </a:rPr>
                <a:t>WB</a:t>
              </a:r>
              <a:r>
                <a:rPr lang="en-US" sz="1600" b="1" baseline="-25000" dirty="0">
                  <a:latin typeface="Lato" panose="020F0502020204030203" pitchFamily="34" charset="0"/>
                </a:rPr>
                <a:t>1</a:t>
              </a:r>
            </a:p>
            <a:p>
              <a:pPr algn="l" defTabSz="571500"/>
              <a:r>
                <a:rPr lang="en-US" sz="1600" b="1" dirty="0">
                  <a:latin typeface="Lato" panose="020F0502020204030203" pitchFamily="34" charset="0"/>
                </a:rPr>
                <a:t>(I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  <a:r>
                <a:rPr lang="en-US" sz="1600" b="1" dirty="0">
                  <a:latin typeface="Lato" panose="020F0502020204030203" pitchFamily="34" charset="0"/>
                </a:rPr>
                <a:t>) r4 &lt;-- r1 + 17		IF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  <a:r>
                <a:rPr lang="en-US" sz="1600" b="1" dirty="0">
                  <a:latin typeface="Lato" panose="020F0502020204030203" pitchFamily="34" charset="0"/>
                </a:rPr>
                <a:t>	ID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  <a:r>
                <a:rPr lang="en-US" sz="1600" b="1" dirty="0">
                  <a:latin typeface="Lato" panose="020F0502020204030203" pitchFamily="34" charset="0"/>
                </a:rPr>
                <a:t>	ID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  <a:r>
                <a:rPr lang="en-US" sz="1600" b="1" dirty="0">
                  <a:latin typeface="Lato" panose="020F0502020204030203" pitchFamily="34" charset="0"/>
                </a:rPr>
                <a:t>	ID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  <a:r>
                <a:rPr lang="en-US" sz="1600" b="1" dirty="0">
                  <a:latin typeface="Lato" panose="020F0502020204030203" pitchFamily="34" charset="0"/>
                </a:rPr>
                <a:t>	ID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  <a:r>
                <a:rPr lang="en-US" sz="1600" b="1" dirty="0">
                  <a:latin typeface="Lato" panose="020F0502020204030203" pitchFamily="34" charset="0"/>
                </a:rPr>
                <a:t>	EX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	</a:t>
              </a:r>
              <a:r>
                <a:rPr lang="en-US" sz="1600" b="1" dirty="0">
                  <a:latin typeface="Lato" panose="020F0502020204030203" pitchFamily="34" charset="0"/>
                </a:rPr>
                <a:t>MA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	</a:t>
              </a:r>
              <a:r>
                <a:rPr lang="en-US" sz="1600" b="1" dirty="0">
                  <a:latin typeface="Lato" panose="020F0502020204030203" pitchFamily="34" charset="0"/>
                </a:rPr>
                <a:t>WB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</a:p>
            <a:p>
              <a:pPr algn="l" defTabSz="571500"/>
              <a:r>
                <a:rPr lang="en-US" sz="1600" b="1" dirty="0">
                  <a:latin typeface="Lato" panose="020F0502020204030203" pitchFamily="34" charset="0"/>
                </a:rPr>
                <a:t>(I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</a:t>
              </a:r>
              <a:r>
                <a:rPr lang="en-US" sz="1600" b="1" dirty="0">
                  <a:latin typeface="Lato" panose="020F0502020204030203" pitchFamily="34" charset="0"/>
                </a:rPr>
                <a:t>)					IF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</a:t>
              </a:r>
              <a:r>
                <a:rPr lang="en-US" sz="1600" b="1" dirty="0">
                  <a:latin typeface="Lato" panose="020F0502020204030203" pitchFamily="34" charset="0"/>
                </a:rPr>
                <a:t>	IF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</a:t>
              </a:r>
              <a:r>
                <a:rPr lang="en-US" sz="1600" b="1" dirty="0">
                  <a:latin typeface="Lato" panose="020F0502020204030203" pitchFamily="34" charset="0"/>
                </a:rPr>
                <a:t>	IF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</a:t>
              </a:r>
              <a:r>
                <a:rPr lang="en-US" sz="1600" b="1" dirty="0">
                  <a:latin typeface="Lato" panose="020F0502020204030203" pitchFamily="34" charset="0"/>
                </a:rPr>
                <a:t>	IF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</a:t>
              </a:r>
              <a:r>
                <a:rPr lang="en-US" sz="1600" b="1" dirty="0">
                  <a:latin typeface="Lato" panose="020F0502020204030203" pitchFamily="34" charset="0"/>
                </a:rPr>
                <a:t>	ID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</a:t>
              </a:r>
              <a:r>
                <a:rPr lang="en-US" sz="1600" b="1" dirty="0">
                  <a:latin typeface="Lato" panose="020F0502020204030203" pitchFamily="34" charset="0"/>
                </a:rPr>
                <a:t>	EX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	</a:t>
              </a:r>
              <a:r>
                <a:rPr lang="en-US" sz="1600" b="1" dirty="0">
                  <a:latin typeface="Lato" panose="020F0502020204030203" pitchFamily="34" charset="0"/>
                </a:rPr>
                <a:t>MA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	</a:t>
              </a:r>
              <a:r>
                <a:rPr lang="en-US" sz="1600" b="1" dirty="0">
                  <a:latin typeface="Lato" panose="020F0502020204030203" pitchFamily="34" charset="0"/>
                </a:rPr>
                <a:t>WB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</a:t>
              </a:r>
            </a:p>
            <a:p>
              <a:pPr algn="l" defTabSz="571500"/>
              <a:r>
                <a:rPr lang="en-US" sz="1600" b="1" dirty="0">
                  <a:latin typeface="Lato" panose="020F0502020204030203" pitchFamily="34" charset="0"/>
                </a:rPr>
                <a:t>(I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4</a:t>
              </a:r>
              <a:r>
                <a:rPr lang="en-US" sz="1600" b="1" dirty="0">
                  <a:latin typeface="Lato" panose="020F0502020204030203" pitchFamily="34" charset="0"/>
                </a:rPr>
                <a:t>)		          	      		</a:t>
              </a:r>
              <a:r>
                <a:rPr lang="en-US" sz="1600" b="1" i="1" dirty="0">
                  <a:latin typeface="Lato" panose="020F0502020204030203" pitchFamily="34" charset="0"/>
                </a:rPr>
                <a:t>stalled stages		</a:t>
              </a:r>
              <a:r>
                <a:rPr lang="en-US" sz="1600" b="1" dirty="0">
                  <a:latin typeface="Lato" panose="020F0502020204030203" pitchFamily="34" charset="0"/>
                </a:rPr>
                <a:t>IF</a:t>
              </a:r>
              <a:r>
                <a:rPr lang="en-US" sz="1600" b="1" baseline="-25000" dirty="0">
                  <a:latin typeface="Lato" panose="020F0502020204030203" pitchFamily="34" charset="0"/>
                </a:rPr>
                <a:t>4</a:t>
              </a:r>
              <a:r>
                <a:rPr lang="en-US" sz="1600" b="1" dirty="0">
                  <a:latin typeface="Lato" panose="020F0502020204030203" pitchFamily="34" charset="0"/>
                </a:rPr>
                <a:t>	ID</a:t>
              </a:r>
              <a:r>
                <a:rPr lang="en-US" sz="1600" b="1" baseline="-25000" dirty="0">
                  <a:latin typeface="Lato" panose="020F0502020204030203" pitchFamily="34" charset="0"/>
                </a:rPr>
                <a:t>4</a:t>
              </a:r>
              <a:r>
                <a:rPr lang="en-US" sz="1600" b="1" dirty="0">
                  <a:latin typeface="Lato" panose="020F0502020204030203" pitchFamily="34" charset="0"/>
                </a:rPr>
                <a:t>	EX</a:t>
              </a:r>
              <a:r>
                <a:rPr lang="en-US" sz="1600" b="1" baseline="-25000" dirty="0">
                  <a:latin typeface="Lato" panose="020F0502020204030203" pitchFamily="34" charset="0"/>
                </a:rPr>
                <a:t>4	</a:t>
              </a:r>
              <a:r>
                <a:rPr lang="en-US" sz="1600" b="1" dirty="0">
                  <a:latin typeface="Lato" panose="020F0502020204030203" pitchFamily="34" charset="0"/>
                </a:rPr>
                <a:t>MA</a:t>
              </a:r>
              <a:r>
                <a:rPr lang="en-US" sz="1600" b="1" baseline="-25000" dirty="0">
                  <a:latin typeface="Lato" panose="020F0502020204030203" pitchFamily="34" charset="0"/>
                </a:rPr>
                <a:t>4	</a:t>
              </a:r>
              <a:r>
                <a:rPr lang="en-US" sz="1600" b="1" dirty="0">
                  <a:latin typeface="Lato" panose="020F0502020204030203" pitchFamily="34" charset="0"/>
                </a:rPr>
                <a:t>WB</a:t>
              </a:r>
              <a:r>
                <a:rPr lang="en-US" sz="1600" b="1" baseline="-25000" dirty="0">
                  <a:latin typeface="Lato" panose="020F0502020204030203" pitchFamily="34" charset="0"/>
                </a:rPr>
                <a:t>4</a:t>
              </a:r>
            </a:p>
            <a:p>
              <a:pPr algn="l" defTabSz="571500"/>
              <a:r>
                <a:rPr lang="en-US" sz="1600" b="1" dirty="0">
                  <a:latin typeface="Lato" panose="020F0502020204030203" pitchFamily="34" charset="0"/>
                </a:rPr>
                <a:t>(I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5</a:t>
              </a:r>
              <a:r>
                <a:rPr lang="en-US" sz="1600" b="1" dirty="0">
                  <a:latin typeface="Lato" panose="020F0502020204030203" pitchFamily="34" charset="0"/>
                </a:rPr>
                <a:t>)		          	           							IF</a:t>
              </a:r>
              <a:r>
                <a:rPr lang="en-US" sz="1600" b="1" baseline="-25000" dirty="0">
                  <a:latin typeface="Lato" panose="020F0502020204030203" pitchFamily="34" charset="0"/>
                </a:rPr>
                <a:t>5</a:t>
              </a:r>
              <a:r>
                <a:rPr lang="en-US" sz="1600" b="1" dirty="0">
                  <a:latin typeface="Lato" panose="020F0502020204030203" pitchFamily="34" charset="0"/>
                </a:rPr>
                <a:t>	ID</a:t>
              </a:r>
              <a:r>
                <a:rPr lang="en-US" sz="1600" b="1" baseline="-25000" dirty="0">
                  <a:latin typeface="Lato" panose="020F0502020204030203" pitchFamily="34" charset="0"/>
                </a:rPr>
                <a:t>5</a:t>
              </a:r>
              <a:r>
                <a:rPr lang="en-US" sz="1600" b="1" dirty="0">
                  <a:latin typeface="Lato" panose="020F0502020204030203" pitchFamily="34" charset="0"/>
                </a:rPr>
                <a:t>	EX</a:t>
              </a:r>
              <a:r>
                <a:rPr lang="en-US" sz="1600" b="1" baseline="-25000" dirty="0">
                  <a:latin typeface="Lato" panose="020F0502020204030203" pitchFamily="34" charset="0"/>
                </a:rPr>
                <a:t>5	</a:t>
              </a:r>
              <a:r>
                <a:rPr lang="en-US" sz="1600" b="1" dirty="0">
                  <a:latin typeface="Lato" panose="020F0502020204030203" pitchFamily="34" charset="0"/>
                </a:rPr>
                <a:t>MA</a:t>
              </a:r>
              <a:r>
                <a:rPr lang="en-US" sz="1600" b="1" baseline="-25000" dirty="0">
                  <a:latin typeface="Lato" panose="020F0502020204030203" pitchFamily="34" charset="0"/>
                </a:rPr>
                <a:t>5	</a:t>
              </a:r>
              <a:r>
                <a:rPr lang="en-US" sz="1600" b="1" dirty="0">
                  <a:latin typeface="Lato" panose="020F0502020204030203" pitchFamily="34" charset="0"/>
                </a:rPr>
                <a:t>WB</a:t>
              </a:r>
              <a:r>
                <a:rPr lang="en-US" sz="1600" b="1" baseline="-25000" dirty="0">
                  <a:latin typeface="Lato" panose="020F0502020204030203" pitchFamily="34" charset="0"/>
                </a:rPr>
                <a:t>5</a:t>
              </a:r>
            </a:p>
          </p:txBody>
        </p:sp>
        <p:sp>
          <p:nvSpPr>
            <p:cNvPr id="17421" name="Arc 5"/>
            <p:cNvSpPr>
              <a:spLocks/>
            </p:cNvSpPr>
            <p:nvPr/>
          </p:nvSpPr>
          <p:spPr bwMode="auto">
            <a:xfrm>
              <a:off x="2184" y="1600"/>
              <a:ext cx="544" cy="136"/>
            </a:xfrm>
            <a:custGeom>
              <a:avLst/>
              <a:gdLst>
                <a:gd name="T0" fmla="*/ 0 w 21600"/>
                <a:gd name="T1" fmla="*/ 136 h 21600"/>
                <a:gd name="T2" fmla="*/ 543 w 21600"/>
                <a:gd name="T3" fmla="*/ 0 h 21600"/>
                <a:gd name="T4" fmla="*/ 544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6"/>
                    <a:pt x="9646" y="22"/>
                    <a:pt x="21560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6"/>
                    <a:pt x="9646" y="22"/>
                    <a:pt x="2156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 cap="rnd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7422" name="Arc 6"/>
            <p:cNvSpPr>
              <a:spLocks/>
            </p:cNvSpPr>
            <p:nvPr/>
          </p:nvSpPr>
          <p:spPr bwMode="auto">
            <a:xfrm>
              <a:off x="3000" y="1592"/>
              <a:ext cx="233" cy="112"/>
            </a:xfrm>
            <a:custGeom>
              <a:avLst/>
              <a:gdLst>
                <a:gd name="T0" fmla="*/ 0 w 21693"/>
                <a:gd name="T1" fmla="*/ 0 h 21600"/>
                <a:gd name="T2" fmla="*/ 233 w 21693"/>
                <a:gd name="T3" fmla="*/ 112 h 21600"/>
                <a:gd name="T4" fmla="*/ 1 w 21693"/>
                <a:gd name="T5" fmla="*/ 112 h 21600"/>
                <a:gd name="T6" fmla="*/ 0 60000 65536"/>
                <a:gd name="T7" fmla="*/ 0 60000 65536"/>
                <a:gd name="T8" fmla="*/ 0 60000 65536"/>
                <a:gd name="T9" fmla="*/ 0 w 21693"/>
                <a:gd name="T10" fmla="*/ 0 h 21600"/>
                <a:gd name="T11" fmla="*/ 21693 w 216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93" h="21600" fill="none" extrusionOk="0">
                  <a:moveTo>
                    <a:pt x="0" y="0"/>
                  </a:moveTo>
                  <a:cubicBezTo>
                    <a:pt x="31" y="0"/>
                    <a:pt x="62" y="-1"/>
                    <a:pt x="93" y="0"/>
                  </a:cubicBezTo>
                  <a:cubicBezTo>
                    <a:pt x="12022" y="0"/>
                    <a:pt x="21693" y="9670"/>
                    <a:pt x="21693" y="21600"/>
                  </a:cubicBezTo>
                </a:path>
                <a:path w="21693" h="21600" stroke="0" extrusionOk="0">
                  <a:moveTo>
                    <a:pt x="0" y="0"/>
                  </a:moveTo>
                  <a:cubicBezTo>
                    <a:pt x="31" y="0"/>
                    <a:pt x="62" y="-1"/>
                    <a:pt x="93" y="0"/>
                  </a:cubicBezTo>
                  <a:cubicBezTo>
                    <a:pt x="12022" y="0"/>
                    <a:pt x="21693" y="9670"/>
                    <a:pt x="21693" y="21600"/>
                  </a:cubicBezTo>
                  <a:lnTo>
                    <a:pt x="93" y="21600"/>
                  </a:lnTo>
                  <a:close/>
                </a:path>
              </a:pathLst>
            </a:custGeom>
            <a:noFill/>
            <a:ln w="28575" cap="rnd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</p:grpSp>
      <p:grpSp>
        <p:nvGrpSpPr>
          <p:cNvPr id="17414" name="Group 7"/>
          <p:cNvGrpSpPr>
            <a:grpSpLocks/>
          </p:cNvGrpSpPr>
          <p:nvPr/>
        </p:nvGrpSpPr>
        <p:grpSpPr bwMode="auto">
          <a:xfrm>
            <a:off x="0" y="3902075"/>
            <a:ext cx="8488363" cy="2552700"/>
            <a:chOff x="62" y="2458"/>
            <a:chExt cx="5347" cy="1608"/>
          </a:xfrm>
        </p:grpSpPr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1912" y="2944"/>
              <a:ext cx="1056" cy="312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854" y="2458"/>
              <a:ext cx="4555" cy="16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571500" lvl="1" algn="l" defTabSz="571500"/>
              <a:r>
                <a:rPr lang="en-US" sz="1600" b="1" i="1" dirty="0">
                  <a:latin typeface="Lato" panose="020F0502020204030203" pitchFamily="34" charset="0"/>
                </a:rPr>
                <a:t>time --&gt;</a:t>
              </a:r>
            </a:p>
            <a:p>
              <a:pPr marL="571500" lvl="1" algn="l" defTabSz="571500"/>
              <a:r>
                <a:rPr lang="en-US" sz="1600" b="1" dirty="0">
                  <a:latin typeface="Lato" panose="020F0502020204030203" pitchFamily="34" charset="0"/>
                </a:rPr>
                <a:t>t0	t1	t2	t3	t4	t5	t6	t7	. . . .</a:t>
              </a:r>
            </a:p>
            <a:p>
              <a:pPr algn="l" defTabSz="571500"/>
              <a:endParaRPr lang="en-US" sz="1600" b="1" dirty="0">
                <a:latin typeface="Lato" panose="020F0502020204030203" pitchFamily="34" charset="0"/>
              </a:endParaRPr>
            </a:p>
            <a:p>
              <a:pPr algn="l" defTabSz="571500"/>
              <a:r>
                <a:rPr lang="en-US" sz="1600" b="1" dirty="0">
                  <a:latin typeface="Lato" panose="020F0502020204030203" pitchFamily="34" charset="0"/>
                </a:rPr>
                <a:t>IF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1</a:t>
              </a:r>
              <a:r>
                <a:rPr lang="en-US" sz="1600" b="1" dirty="0">
                  <a:latin typeface="Lato" panose="020F0502020204030203" pitchFamily="34" charset="0"/>
                </a:rPr>
                <a:t>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	</a:t>
              </a:r>
              <a:r>
                <a:rPr lang="en-US" sz="1600" b="1" dirty="0">
                  <a:latin typeface="Lato" panose="020F0502020204030203" pitchFamily="34" charset="0"/>
                </a:rPr>
                <a:t>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</a:t>
              </a:r>
              <a:r>
                <a:rPr lang="en-US" sz="1600" b="1" dirty="0">
                  <a:latin typeface="Lato" panose="020F0502020204030203" pitchFamily="34" charset="0"/>
                </a:rPr>
                <a:t>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</a:t>
              </a:r>
              <a:r>
                <a:rPr lang="en-US" sz="1600" b="1" dirty="0">
                  <a:latin typeface="Lato" panose="020F0502020204030203" pitchFamily="34" charset="0"/>
                </a:rPr>
                <a:t>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</a:t>
              </a:r>
              <a:r>
                <a:rPr lang="en-US" sz="1600" b="1" dirty="0">
                  <a:latin typeface="Lato" panose="020F0502020204030203" pitchFamily="34" charset="0"/>
                </a:rPr>
                <a:t>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</a:t>
              </a:r>
              <a:r>
                <a:rPr lang="en-US" sz="1600" b="1" dirty="0">
                  <a:latin typeface="Lato" panose="020F0502020204030203" pitchFamily="34" charset="0"/>
                </a:rPr>
                <a:t>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4</a:t>
              </a:r>
              <a:r>
                <a:rPr lang="en-US" sz="1600" b="1" dirty="0">
                  <a:latin typeface="Lato" panose="020F0502020204030203" pitchFamily="34" charset="0"/>
                </a:rPr>
                <a:t>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5</a:t>
              </a:r>
              <a:r>
                <a:rPr lang="en-US" sz="1600" b="1" dirty="0">
                  <a:latin typeface="Lato" panose="020F0502020204030203" pitchFamily="34" charset="0"/>
                </a:rPr>
                <a:t>	</a:t>
              </a:r>
            </a:p>
            <a:p>
              <a:pPr algn="l" defTabSz="571500"/>
              <a:r>
                <a:rPr lang="en-US" sz="1600" b="1" dirty="0">
                  <a:latin typeface="Lato" panose="020F0502020204030203" pitchFamily="34" charset="0"/>
                </a:rPr>
                <a:t>ID	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1</a:t>
              </a:r>
              <a:r>
                <a:rPr lang="en-US" sz="1600" b="1" dirty="0">
                  <a:latin typeface="Lato" panose="020F0502020204030203" pitchFamily="34" charset="0"/>
                </a:rPr>
                <a:t>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  <a:r>
                <a:rPr lang="en-US" sz="1600" b="1" dirty="0">
                  <a:latin typeface="Lato" panose="020F0502020204030203" pitchFamily="34" charset="0"/>
                </a:rPr>
                <a:t>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  <a:r>
                <a:rPr lang="en-US" sz="1600" b="1" dirty="0">
                  <a:latin typeface="Lato" panose="020F0502020204030203" pitchFamily="34" charset="0"/>
                </a:rPr>
                <a:t>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  <a:r>
                <a:rPr lang="en-US" sz="1600" b="1" dirty="0">
                  <a:latin typeface="Lato" panose="020F0502020204030203" pitchFamily="34" charset="0"/>
                </a:rPr>
                <a:t>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  <a:r>
                <a:rPr lang="en-US" sz="1600" b="1" dirty="0">
                  <a:latin typeface="Lato" panose="020F0502020204030203" pitchFamily="34" charset="0"/>
                </a:rPr>
                <a:t>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	</a:t>
              </a:r>
              <a:r>
                <a:rPr lang="en-US" sz="1600" b="1" dirty="0">
                  <a:latin typeface="Lato" panose="020F0502020204030203" pitchFamily="34" charset="0"/>
                </a:rPr>
                <a:t>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4</a:t>
              </a:r>
              <a:r>
                <a:rPr lang="en-US" sz="1600" b="1" dirty="0">
                  <a:latin typeface="Lato" panose="020F0502020204030203" pitchFamily="34" charset="0"/>
                </a:rPr>
                <a:t>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5</a:t>
              </a:r>
              <a:endParaRPr lang="en-US" sz="1600" b="1" dirty="0">
                <a:latin typeface="Lato" panose="020F0502020204030203" pitchFamily="34" charset="0"/>
              </a:endParaRPr>
            </a:p>
            <a:p>
              <a:pPr algn="l" defTabSz="571500"/>
              <a:r>
                <a:rPr lang="en-US" sz="1600" b="1" dirty="0">
                  <a:latin typeface="Lato" panose="020F0502020204030203" pitchFamily="34" charset="0"/>
                </a:rPr>
                <a:t>EX		          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1</a:t>
              </a:r>
              <a:r>
                <a:rPr lang="en-US" sz="1600" b="1" dirty="0">
                  <a:latin typeface="Lato" panose="020F0502020204030203" pitchFamily="34" charset="0"/>
                </a:rPr>
                <a:t>	</a:t>
              </a:r>
              <a:r>
                <a:rPr lang="en-US" sz="1600" b="1" dirty="0" err="1">
                  <a:latin typeface="Lato" panose="020F0502020204030203" pitchFamily="34" charset="0"/>
                </a:rPr>
                <a:t>nop</a:t>
              </a:r>
              <a:r>
                <a:rPr lang="en-US" sz="1600" b="1" dirty="0">
                  <a:latin typeface="Lato" panose="020F0502020204030203" pitchFamily="34" charset="0"/>
                </a:rPr>
                <a:t>	</a:t>
              </a:r>
              <a:r>
                <a:rPr lang="en-US" sz="1600" b="1" dirty="0" err="1">
                  <a:latin typeface="Lato" panose="020F0502020204030203" pitchFamily="34" charset="0"/>
                </a:rPr>
                <a:t>nop</a:t>
              </a:r>
              <a:r>
                <a:rPr lang="en-US" sz="1600" b="1" dirty="0">
                  <a:latin typeface="Lato" panose="020F0502020204030203" pitchFamily="34" charset="0"/>
                </a:rPr>
                <a:t>	</a:t>
              </a:r>
              <a:r>
                <a:rPr lang="en-US" sz="1600" b="1" dirty="0" err="1">
                  <a:latin typeface="Lato" panose="020F0502020204030203" pitchFamily="34" charset="0"/>
                </a:rPr>
                <a:t>nop</a:t>
              </a:r>
              <a:r>
                <a:rPr lang="en-US" sz="1600" b="1" dirty="0">
                  <a:latin typeface="Lato" panose="020F0502020204030203" pitchFamily="34" charset="0"/>
                </a:rPr>
                <a:t>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  <a:r>
                <a:rPr lang="en-US" sz="1600" b="1" dirty="0">
                  <a:latin typeface="Lato" panose="020F0502020204030203" pitchFamily="34" charset="0"/>
                </a:rPr>
                <a:t>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	</a:t>
              </a:r>
              <a:r>
                <a:rPr lang="en-US" sz="1600" b="1" dirty="0">
                  <a:latin typeface="Lato" panose="020F0502020204030203" pitchFamily="34" charset="0"/>
                </a:rPr>
                <a:t>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4</a:t>
              </a:r>
              <a:r>
                <a:rPr lang="en-US" sz="1600" b="1" dirty="0">
                  <a:latin typeface="Lato" panose="020F0502020204030203" pitchFamily="34" charset="0"/>
                </a:rPr>
                <a:t>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5</a:t>
              </a:r>
            </a:p>
            <a:p>
              <a:pPr algn="l" defTabSz="571500"/>
              <a:r>
                <a:rPr lang="en-US" sz="1600" b="1" dirty="0">
                  <a:latin typeface="Lato" panose="020F0502020204030203" pitchFamily="34" charset="0"/>
                </a:rPr>
                <a:t>MA      		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1</a:t>
              </a:r>
              <a:r>
                <a:rPr lang="en-US" sz="1600" b="1" dirty="0">
                  <a:latin typeface="Lato" panose="020F0502020204030203" pitchFamily="34" charset="0"/>
                </a:rPr>
                <a:t>	</a:t>
              </a:r>
              <a:r>
                <a:rPr lang="en-US" sz="1600" b="1" dirty="0" err="1">
                  <a:latin typeface="Lato" panose="020F0502020204030203" pitchFamily="34" charset="0"/>
                </a:rPr>
                <a:t>nop</a:t>
              </a:r>
              <a:r>
                <a:rPr lang="en-US" sz="1600" b="1" dirty="0">
                  <a:latin typeface="Lato" panose="020F0502020204030203" pitchFamily="34" charset="0"/>
                </a:rPr>
                <a:t>	</a:t>
              </a:r>
              <a:r>
                <a:rPr lang="en-US" sz="1600" b="1" dirty="0" err="1">
                  <a:latin typeface="Lato" panose="020F0502020204030203" pitchFamily="34" charset="0"/>
                </a:rPr>
                <a:t>nop</a:t>
              </a:r>
              <a:r>
                <a:rPr lang="en-US" sz="1600" b="1" dirty="0">
                  <a:latin typeface="Lato" panose="020F0502020204030203" pitchFamily="34" charset="0"/>
                </a:rPr>
                <a:t>	</a:t>
              </a:r>
              <a:r>
                <a:rPr lang="en-US" sz="1600" b="1" dirty="0" err="1">
                  <a:latin typeface="Lato" panose="020F0502020204030203" pitchFamily="34" charset="0"/>
                </a:rPr>
                <a:t>nop</a:t>
              </a:r>
              <a:r>
                <a:rPr lang="en-US" sz="1600" b="1" dirty="0">
                  <a:latin typeface="Lato" panose="020F0502020204030203" pitchFamily="34" charset="0"/>
                </a:rPr>
                <a:t>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  <a:r>
                <a:rPr lang="en-US" sz="1600" b="1" dirty="0">
                  <a:latin typeface="Lato" panose="020F0502020204030203" pitchFamily="34" charset="0"/>
                </a:rPr>
                <a:t>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	</a:t>
              </a:r>
              <a:r>
                <a:rPr lang="en-US" sz="1600" b="1" dirty="0">
                  <a:latin typeface="Lato" panose="020F0502020204030203" pitchFamily="34" charset="0"/>
                </a:rPr>
                <a:t>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4</a:t>
              </a:r>
              <a:r>
                <a:rPr lang="en-US" sz="1600" b="1" dirty="0">
                  <a:latin typeface="Lato" panose="020F0502020204030203" pitchFamily="34" charset="0"/>
                </a:rPr>
                <a:t>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5</a:t>
              </a:r>
            </a:p>
            <a:p>
              <a:pPr algn="l" defTabSz="571500"/>
              <a:r>
                <a:rPr lang="en-US" sz="1600" b="1" dirty="0">
                  <a:latin typeface="Lato" panose="020F0502020204030203" pitchFamily="34" charset="0"/>
                </a:rPr>
                <a:t>WB     				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1</a:t>
              </a:r>
              <a:r>
                <a:rPr lang="en-US" sz="1600" b="1" dirty="0">
                  <a:latin typeface="Lato" panose="020F0502020204030203" pitchFamily="34" charset="0"/>
                </a:rPr>
                <a:t>	</a:t>
              </a:r>
              <a:r>
                <a:rPr lang="en-US" sz="1600" b="1" dirty="0" err="1">
                  <a:latin typeface="Lato" panose="020F0502020204030203" pitchFamily="34" charset="0"/>
                </a:rPr>
                <a:t>nop</a:t>
              </a:r>
              <a:r>
                <a:rPr lang="en-US" sz="1600" b="1" dirty="0">
                  <a:latin typeface="Lato" panose="020F0502020204030203" pitchFamily="34" charset="0"/>
                </a:rPr>
                <a:t>	</a:t>
              </a:r>
              <a:r>
                <a:rPr lang="en-US" sz="1600" b="1" dirty="0" err="1">
                  <a:latin typeface="Lato" panose="020F0502020204030203" pitchFamily="34" charset="0"/>
                </a:rPr>
                <a:t>nop</a:t>
              </a:r>
              <a:r>
                <a:rPr lang="en-US" sz="1600" b="1" dirty="0">
                  <a:latin typeface="Lato" panose="020F0502020204030203" pitchFamily="34" charset="0"/>
                </a:rPr>
                <a:t>	</a:t>
              </a:r>
              <a:r>
                <a:rPr lang="en-US" sz="1600" b="1" dirty="0" err="1">
                  <a:latin typeface="Lato" panose="020F0502020204030203" pitchFamily="34" charset="0"/>
                </a:rPr>
                <a:t>nop</a:t>
              </a:r>
              <a:r>
                <a:rPr lang="en-US" sz="1600" b="1" dirty="0">
                  <a:latin typeface="Lato" panose="020F0502020204030203" pitchFamily="34" charset="0"/>
                </a:rPr>
                <a:t>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  <a:r>
                <a:rPr lang="en-US" sz="1600" b="1" dirty="0">
                  <a:latin typeface="Lato" panose="020F0502020204030203" pitchFamily="34" charset="0"/>
                </a:rPr>
                <a:t>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	</a:t>
              </a:r>
              <a:r>
                <a:rPr lang="en-US" sz="1600" b="1" dirty="0">
                  <a:latin typeface="Lato" panose="020F0502020204030203" pitchFamily="34" charset="0"/>
                </a:rPr>
                <a:t>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4</a:t>
              </a:r>
              <a:r>
                <a:rPr lang="en-US" sz="1600" b="1" dirty="0">
                  <a:latin typeface="Lato" panose="020F0502020204030203" pitchFamily="34" charset="0"/>
                </a:rPr>
                <a:t>	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5</a:t>
              </a:r>
            </a:p>
            <a:p>
              <a:pPr marL="571500" lvl="1" algn="l" defTabSz="571500"/>
              <a:endParaRPr lang="en-US" sz="1600" b="1" dirty="0">
                <a:latin typeface="Lato" panose="020F0502020204030203" pitchFamily="34" charset="0"/>
              </a:endParaRPr>
            </a:p>
            <a:p>
              <a:pPr marL="2286000" lvl="4" algn="l" defTabSz="571500"/>
              <a:r>
                <a:rPr lang="en-US" sz="1600" b="1" i="1" dirty="0">
                  <a:latin typeface="Lato" panose="020F0502020204030203" pitchFamily="34" charset="0"/>
                </a:rPr>
                <a:t> 		</a:t>
              </a:r>
              <a:r>
                <a:rPr lang="en-US" sz="1600" b="1" i="1" dirty="0" err="1">
                  <a:latin typeface="Lato" panose="020F0502020204030203" pitchFamily="34" charset="0"/>
                </a:rPr>
                <a:t>nop</a:t>
              </a:r>
              <a:r>
                <a:rPr lang="en-US" sz="1600" b="1" i="1" dirty="0">
                  <a:latin typeface="Lato" panose="020F0502020204030203" pitchFamily="34" charset="0"/>
                </a:rPr>
                <a:t>: pipeline bubble</a:t>
              </a: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62" y="3001"/>
              <a:ext cx="691" cy="406"/>
            </a:xfrm>
            <a:prstGeom prst="rect">
              <a:avLst/>
            </a:prstGeom>
            <a:noFill/>
            <a:ln w="1270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 b="1" i="1">
                  <a:latin typeface="Lato" panose="020F0502020204030203" pitchFamily="34" charset="0"/>
                </a:rPr>
                <a:t>Resource </a:t>
              </a:r>
            </a:p>
            <a:p>
              <a:pPr algn="l"/>
              <a:r>
                <a:rPr lang="en-US" sz="1800" b="1" i="1">
                  <a:latin typeface="Lato" panose="020F0502020204030203" pitchFamily="34" charset="0"/>
                </a:rPr>
                <a:t>Usage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07762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Bypassing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46A-F536-4A19-82C8-9B7042D32288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938" y="23813"/>
            <a:ext cx="5181600" cy="417512"/>
          </a:xfr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© Derek Chiou &amp; Mattan Erez &amp; Dam Sunwoo</a:t>
            </a:r>
            <a:endParaRPr lang="en-US" altLang="en-US">
              <a:latin typeface="Lato" panose="020F0502020204030203" pitchFamily="34" charset="0"/>
            </a:endParaRPr>
          </a:p>
        </p:txBody>
      </p:sp>
      <p:grpSp>
        <p:nvGrpSpPr>
          <p:cNvPr id="18437" name="Group 2"/>
          <p:cNvGrpSpPr>
            <a:grpSpLocks/>
          </p:cNvGrpSpPr>
          <p:nvPr/>
        </p:nvGrpSpPr>
        <p:grpSpPr bwMode="auto">
          <a:xfrm>
            <a:off x="0" y="1420813"/>
            <a:ext cx="8632826" cy="2058988"/>
            <a:chOff x="171" y="895"/>
            <a:chExt cx="5438" cy="1297"/>
          </a:xfrm>
        </p:grpSpPr>
        <p:sp>
          <p:nvSpPr>
            <p:cNvPr id="18444" name="Rectangle 3"/>
            <p:cNvSpPr>
              <a:spLocks noChangeArrowheads="1"/>
            </p:cNvSpPr>
            <p:nvPr/>
          </p:nvSpPr>
          <p:spPr bwMode="auto">
            <a:xfrm>
              <a:off x="1968" y="1536"/>
              <a:ext cx="1056" cy="312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8445" name="Rectangle 4"/>
            <p:cNvSpPr>
              <a:spLocks noChangeArrowheads="1"/>
            </p:cNvSpPr>
            <p:nvPr/>
          </p:nvSpPr>
          <p:spPr bwMode="auto">
            <a:xfrm>
              <a:off x="171" y="895"/>
              <a:ext cx="5438" cy="12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1714500" lvl="3" algn="l" defTabSz="571500"/>
              <a:r>
                <a:rPr lang="en-US" sz="1600" b="1" i="1" dirty="0">
                  <a:latin typeface="Lato" panose="020F0502020204030203" pitchFamily="34" charset="0"/>
                </a:rPr>
                <a:t>time --&gt;</a:t>
              </a:r>
            </a:p>
            <a:p>
              <a:pPr marL="1714500" lvl="3" algn="l" defTabSz="571500"/>
              <a:r>
                <a:rPr lang="en-US" sz="1600" b="1" dirty="0">
                  <a:latin typeface="Lato" panose="020F0502020204030203" pitchFamily="34" charset="0"/>
                </a:rPr>
                <a:t>t0	t1	t2	t3	t4	t5	t6	t7	. . . .</a:t>
              </a:r>
            </a:p>
            <a:p>
              <a:pPr algn="l" defTabSz="571500"/>
              <a:endParaRPr lang="en-US" sz="1600" b="1" dirty="0">
                <a:latin typeface="Lato" panose="020F0502020204030203" pitchFamily="34" charset="0"/>
              </a:endParaRPr>
            </a:p>
            <a:p>
              <a:pPr algn="l" defTabSz="571500"/>
              <a:r>
                <a:rPr lang="en-US" sz="1600" b="1" dirty="0">
                  <a:latin typeface="Lato" panose="020F0502020204030203" pitchFamily="34" charset="0"/>
                </a:rPr>
                <a:t>(I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1</a:t>
              </a:r>
              <a:r>
                <a:rPr lang="en-US" sz="1600" b="1" dirty="0">
                  <a:latin typeface="Lato" panose="020F0502020204030203" pitchFamily="34" charset="0"/>
                </a:rPr>
                <a:t>) r1 &lt;-- r0 + 10	IF</a:t>
              </a:r>
              <a:r>
                <a:rPr lang="en-US" sz="1600" b="1" baseline="-25000" dirty="0">
                  <a:latin typeface="Lato" panose="020F0502020204030203" pitchFamily="34" charset="0"/>
                </a:rPr>
                <a:t>1</a:t>
              </a:r>
              <a:r>
                <a:rPr lang="en-US" sz="1600" b="1" dirty="0">
                  <a:latin typeface="Lato" panose="020F0502020204030203" pitchFamily="34" charset="0"/>
                </a:rPr>
                <a:t>	ID</a:t>
              </a:r>
              <a:r>
                <a:rPr lang="en-US" sz="1600" b="1" baseline="-25000" dirty="0">
                  <a:latin typeface="Lato" panose="020F0502020204030203" pitchFamily="34" charset="0"/>
                </a:rPr>
                <a:t>1</a:t>
              </a:r>
              <a:r>
                <a:rPr lang="en-US" sz="1600" b="1" dirty="0">
                  <a:latin typeface="Lato" panose="020F0502020204030203" pitchFamily="34" charset="0"/>
                </a:rPr>
                <a:t>	EX</a:t>
              </a:r>
              <a:r>
                <a:rPr lang="en-US" sz="1600" b="1" baseline="-25000" dirty="0">
                  <a:latin typeface="Lato" panose="020F0502020204030203" pitchFamily="34" charset="0"/>
                </a:rPr>
                <a:t>1	</a:t>
              </a:r>
              <a:r>
                <a:rPr lang="en-US" sz="1600" b="1" dirty="0">
                  <a:latin typeface="Lato" panose="020F0502020204030203" pitchFamily="34" charset="0"/>
                </a:rPr>
                <a:t>MA</a:t>
              </a:r>
              <a:r>
                <a:rPr lang="en-US" sz="1600" b="1" baseline="-25000" dirty="0">
                  <a:latin typeface="Lato" panose="020F0502020204030203" pitchFamily="34" charset="0"/>
                </a:rPr>
                <a:t>1	</a:t>
              </a:r>
              <a:r>
                <a:rPr lang="en-US" sz="1600" b="1" dirty="0">
                  <a:latin typeface="Lato" panose="020F0502020204030203" pitchFamily="34" charset="0"/>
                </a:rPr>
                <a:t>WB</a:t>
              </a:r>
              <a:r>
                <a:rPr lang="en-US" sz="1600" b="1" baseline="-25000" dirty="0">
                  <a:latin typeface="Lato" panose="020F0502020204030203" pitchFamily="34" charset="0"/>
                </a:rPr>
                <a:t>1</a:t>
              </a:r>
            </a:p>
            <a:p>
              <a:pPr algn="l" defTabSz="571500"/>
              <a:r>
                <a:rPr lang="en-US" sz="1600" b="1" dirty="0">
                  <a:latin typeface="Lato" panose="020F0502020204030203" pitchFamily="34" charset="0"/>
                </a:rPr>
                <a:t>(I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  <a:r>
                <a:rPr lang="en-US" sz="1600" b="1" dirty="0">
                  <a:latin typeface="Lato" panose="020F0502020204030203" pitchFamily="34" charset="0"/>
                </a:rPr>
                <a:t>) r4 &lt;-- r1 + 17		IF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  <a:r>
                <a:rPr lang="en-US" sz="1600" b="1" dirty="0">
                  <a:latin typeface="Lato" panose="020F0502020204030203" pitchFamily="34" charset="0"/>
                </a:rPr>
                <a:t>	ID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  <a:r>
                <a:rPr lang="en-US" sz="1600" b="1" dirty="0">
                  <a:latin typeface="Lato" panose="020F0502020204030203" pitchFamily="34" charset="0"/>
                </a:rPr>
                <a:t>	ID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  <a:r>
                <a:rPr lang="en-US" sz="1600" b="1" dirty="0">
                  <a:latin typeface="Lato" panose="020F0502020204030203" pitchFamily="34" charset="0"/>
                </a:rPr>
                <a:t>	ID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  <a:r>
                <a:rPr lang="en-US" sz="1600" b="1" dirty="0">
                  <a:latin typeface="Lato" panose="020F0502020204030203" pitchFamily="34" charset="0"/>
                </a:rPr>
                <a:t>	ID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  <a:r>
                <a:rPr lang="en-US" sz="1600" b="1" dirty="0">
                  <a:latin typeface="Lato" panose="020F0502020204030203" pitchFamily="34" charset="0"/>
                </a:rPr>
                <a:t>	EX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	</a:t>
              </a:r>
              <a:r>
                <a:rPr lang="en-US" sz="1600" b="1" dirty="0">
                  <a:latin typeface="Lato" panose="020F0502020204030203" pitchFamily="34" charset="0"/>
                </a:rPr>
                <a:t>MA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	</a:t>
              </a:r>
              <a:r>
                <a:rPr lang="en-US" sz="1600" b="1" dirty="0">
                  <a:latin typeface="Lato" panose="020F0502020204030203" pitchFamily="34" charset="0"/>
                </a:rPr>
                <a:t>WB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</a:p>
            <a:p>
              <a:pPr algn="l" defTabSz="571500"/>
              <a:r>
                <a:rPr lang="en-US" sz="1600" b="1" dirty="0">
                  <a:latin typeface="Lato" panose="020F0502020204030203" pitchFamily="34" charset="0"/>
                </a:rPr>
                <a:t>(I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</a:t>
              </a:r>
              <a:r>
                <a:rPr lang="en-US" sz="1600" b="1" dirty="0">
                  <a:latin typeface="Lato" panose="020F0502020204030203" pitchFamily="34" charset="0"/>
                </a:rPr>
                <a:t>)					IF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</a:t>
              </a:r>
              <a:r>
                <a:rPr lang="en-US" sz="1600" b="1" dirty="0">
                  <a:latin typeface="Lato" panose="020F0502020204030203" pitchFamily="34" charset="0"/>
                </a:rPr>
                <a:t>	IF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</a:t>
              </a:r>
              <a:r>
                <a:rPr lang="en-US" sz="1600" b="1" dirty="0">
                  <a:latin typeface="Lato" panose="020F0502020204030203" pitchFamily="34" charset="0"/>
                </a:rPr>
                <a:t>	IF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</a:t>
              </a:r>
              <a:r>
                <a:rPr lang="en-US" sz="1600" b="1" dirty="0">
                  <a:latin typeface="Lato" panose="020F0502020204030203" pitchFamily="34" charset="0"/>
                </a:rPr>
                <a:t>	IF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</a:t>
              </a:r>
              <a:r>
                <a:rPr lang="en-US" sz="1600" b="1" dirty="0">
                  <a:latin typeface="Lato" panose="020F0502020204030203" pitchFamily="34" charset="0"/>
                </a:rPr>
                <a:t>	ID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</a:t>
              </a:r>
              <a:r>
                <a:rPr lang="en-US" sz="1600" b="1" dirty="0">
                  <a:latin typeface="Lato" panose="020F0502020204030203" pitchFamily="34" charset="0"/>
                </a:rPr>
                <a:t>	EX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	</a:t>
              </a:r>
              <a:r>
                <a:rPr lang="en-US" sz="1600" b="1" dirty="0">
                  <a:latin typeface="Lato" panose="020F0502020204030203" pitchFamily="34" charset="0"/>
                </a:rPr>
                <a:t>MA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	</a:t>
              </a:r>
              <a:r>
                <a:rPr lang="en-US" sz="1600" b="1" dirty="0">
                  <a:latin typeface="Lato" panose="020F0502020204030203" pitchFamily="34" charset="0"/>
                </a:rPr>
                <a:t>WB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</a:t>
              </a:r>
            </a:p>
            <a:p>
              <a:pPr algn="l" defTabSz="571500"/>
              <a:r>
                <a:rPr lang="en-US" sz="1600" b="1" dirty="0">
                  <a:latin typeface="Lato" panose="020F0502020204030203" pitchFamily="34" charset="0"/>
                </a:rPr>
                <a:t>(I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4</a:t>
              </a:r>
              <a:r>
                <a:rPr lang="en-US" sz="1600" b="1" dirty="0">
                  <a:latin typeface="Lato" panose="020F0502020204030203" pitchFamily="34" charset="0"/>
                </a:rPr>
                <a:t>)		          	      		</a:t>
              </a:r>
              <a:r>
                <a:rPr lang="en-US" sz="1600" b="1" i="1" dirty="0">
                  <a:latin typeface="Lato" panose="020F0502020204030203" pitchFamily="34" charset="0"/>
                </a:rPr>
                <a:t>stalled stages		</a:t>
              </a:r>
              <a:r>
                <a:rPr lang="en-US" sz="1600" b="1" dirty="0">
                  <a:latin typeface="Lato" panose="020F0502020204030203" pitchFamily="34" charset="0"/>
                </a:rPr>
                <a:t>IF</a:t>
              </a:r>
              <a:r>
                <a:rPr lang="en-US" sz="1600" b="1" baseline="-25000" dirty="0">
                  <a:latin typeface="Lato" panose="020F0502020204030203" pitchFamily="34" charset="0"/>
                </a:rPr>
                <a:t>4</a:t>
              </a:r>
              <a:r>
                <a:rPr lang="en-US" sz="1600" b="1" dirty="0">
                  <a:latin typeface="Lato" panose="020F0502020204030203" pitchFamily="34" charset="0"/>
                </a:rPr>
                <a:t>	ID</a:t>
              </a:r>
              <a:r>
                <a:rPr lang="en-US" sz="1600" b="1" baseline="-25000" dirty="0">
                  <a:latin typeface="Lato" panose="020F0502020204030203" pitchFamily="34" charset="0"/>
                </a:rPr>
                <a:t>4</a:t>
              </a:r>
              <a:r>
                <a:rPr lang="en-US" sz="1600" b="1" dirty="0">
                  <a:latin typeface="Lato" panose="020F0502020204030203" pitchFamily="34" charset="0"/>
                </a:rPr>
                <a:t>	EX</a:t>
              </a:r>
              <a:r>
                <a:rPr lang="en-US" sz="1600" b="1" baseline="-25000" dirty="0">
                  <a:latin typeface="Lato" panose="020F0502020204030203" pitchFamily="34" charset="0"/>
                </a:rPr>
                <a:t>4	</a:t>
              </a:r>
              <a:r>
                <a:rPr lang="en-US" sz="1600" b="1" dirty="0">
                  <a:latin typeface="Lato" panose="020F0502020204030203" pitchFamily="34" charset="0"/>
                </a:rPr>
                <a:t>MA</a:t>
              </a:r>
              <a:r>
                <a:rPr lang="en-US" sz="1600" b="1" baseline="-25000" dirty="0">
                  <a:latin typeface="Lato" panose="020F0502020204030203" pitchFamily="34" charset="0"/>
                </a:rPr>
                <a:t>4	</a:t>
              </a:r>
              <a:r>
                <a:rPr lang="en-US" sz="1600" b="1" dirty="0">
                  <a:latin typeface="Lato" panose="020F0502020204030203" pitchFamily="34" charset="0"/>
                </a:rPr>
                <a:t>WB</a:t>
              </a:r>
              <a:r>
                <a:rPr lang="en-US" sz="1600" b="1" baseline="-25000" dirty="0">
                  <a:latin typeface="Lato" panose="020F0502020204030203" pitchFamily="34" charset="0"/>
                </a:rPr>
                <a:t>4</a:t>
              </a:r>
            </a:p>
            <a:p>
              <a:pPr algn="l" defTabSz="571500"/>
              <a:r>
                <a:rPr lang="en-US" sz="1600" b="1" dirty="0">
                  <a:latin typeface="Lato" panose="020F0502020204030203" pitchFamily="34" charset="0"/>
                </a:rPr>
                <a:t>(I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5</a:t>
              </a:r>
              <a:r>
                <a:rPr lang="en-US" sz="1600" b="1" dirty="0">
                  <a:latin typeface="Lato" panose="020F0502020204030203" pitchFamily="34" charset="0"/>
                </a:rPr>
                <a:t>)		          	           							IF</a:t>
              </a:r>
              <a:r>
                <a:rPr lang="en-US" sz="1600" b="1" baseline="-25000" dirty="0">
                  <a:latin typeface="Lato" panose="020F0502020204030203" pitchFamily="34" charset="0"/>
                </a:rPr>
                <a:t>5</a:t>
              </a:r>
              <a:r>
                <a:rPr lang="en-US" sz="1600" b="1" dirty="0">
                  <a:latin typeface="Lato" panose="020F0502020204030203" pitchFamily="34" charset="0"/>
                </a:rPr>
                <a:t>	ID</a:t>
              </a:r>
              <a:r>
                <a:rPr lang="en-US" sz="1600" b="1" baseline="-25000" dirty="0">
                  <a:latin typeface="Lato" panose="020F0502020204030203" pitchFamily="34" charset="0"/>
                </a:rPr>
                <a:t>5</a:t>
              </a:r>
              <a:r>
                <a:rPr lang="en-US" sz="1600" b="1" dirty="0">
                  <a:latin typeface="Lato" panose="020F0502020204030203" pitchFamily="34" charset="0"/>
                </a:rPr>
                <a:t>	EX</a:t>
              </a:r>
              <a:r>
                <a:rPr lang="en-US" sz="1600" b="1" baseline="-25000" dirty="0">
                  <a:latin typeface="Lato" panose="020F0502020204030203" pitchFamily="34" charset="0"/>
                </a:rPr>
                <a:t>5	</a:t>
              </a:r>
              <a:r>
                <a:rPr lang="en-US" sz="1600" b="1" dirty="0">
                  <a:latin typeface="Lato" panose="020F0502020204030203" pitchFamily="34" charset="0"/>
                </a:rPr>
                <a:t>MA</a:t>
              </a:r>
              <a:r>
                <a:rPr lang="en-US" sz="1600" b="1" baseline="-25000" dirty="0">
                  <a:latin typeface="Lato" panose="020F0502020204030203" pitchFamily="34" charset="0"/>
                </a:rPr>
                <a:t>5	</a:t>
              </a:r>
              <a:r>
                <a:rPr lang="en-US" sz="1600" b="1" dirty="0">
                  <a:latin typeface="Lato" panose="020F0502020204030203" pitchFamily="34" charset="0"/>
                </a:rPr>
                <a:t>WB</a:t>
              </a:r>
              <a:r>
                <a:rPr lang="en-US" sz="1600" b="1" baseline="-25000" dirty="0">
                  <a:latin typeface="Lato" panose="020F0502020204030203" pitchFamily="34" charset="0"/>
                </a:rPr>
                <a:t>5</a:t>
              </a:r>
            </a:p>
          </p:txBody>
        </p:sp>
      </p:grpSp>
      <p:grpSp>
        <p:nvGrpSpPr>
          <p:cNvPr id="18438" name="Group 5"/>
          <p:cNvGrpSpPr>
            <a:grpSpLocks/>
          </p:cNvGrpSpPr>
          <p:nvPr/>
        </p:nvGrpSpPr>
        <p:grpSpPr bwMode="auto">
          <a:xfrm>
            <a:off x="76200" y="4430714"/>
            <a:ext cx="6837363" cy="2058988"/>
            <a:chOff x="211" y="2791"/>
            <a:chExt cx="4307" cy="1297"/>
          </a:xfrm>
        </p:grpSpPr>
        <p:sp>
          <p:nvSpPr>
            <p:cNvPr id="18442" name="Rectangle 6"/>
            <p:cNvSpPr>
              <a:spLocks noChangeArrowheads="1"/>
            </p:cNvSpPr>
            <p:nvPr/>
          </p:nvSpPr>
          <p:spPr bwMode="auto">
            <a:xfrm>
              <a:off x="211" y="2791"/>
              <a:ext cx="4307" cy="12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1714500" lvl="3" algn="l" defTabSz="571500"/>
              <a:r>
                <a:rPr lang="en-US" sz="1600" b="1" i="1" dirty="0">
                  <a:latin typeface="Lato" panose="020F0502020204030203" pitchFamily="34" charset="0"/>
                </a:rPr>
                <a:t>time --&gt;</a:t>
              </a:r>
            </a:p>
            <a:p>
              <a:pPr marL="1714500" lvl="3" algn="l" defTabSz="571500"/>
              <a:r>
                <a:rPr lang="en-US" sz="1600" b="1" dirty="0">
                  <a:latin typeface="Lato" panose="020F0502020204030203" pitchFamily="34" charset="0"/>
                </a:rPr>
                <a:t>t0	t1	t2	t3	t4	t5	t6	t7	. . . .</a:t>
              </a:r>
            </a:p>
            <a:p>
              <a:pPr algn="l" defTabSz="571500"/>
              <a:endParaRPr lang="en-US" sz="1600" b="1" dirty="0">
                <a:latin typeface="Lato" panose="020F0502020204030203" pitchFamily="34" charset="0"/>
              </a:endParaRPr>
            </a:p>
            <a:p>
              <a:pPr algn="l" defTabSz="571500"/>
              <a:r>
                <a:rPr lang="en-US" sz="1600" b="1" dirty="0">
                  <a:latin typeface="Lato" panose="020F0502020204030203" pitchFamily="34" charset="0"/>
                </a:rPr>
                <a:t>(I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1</a:t>
              </a:r>
              <a:r>
                <a:rPr lang="en-US" sz="1600" b="1" dirty="0">
                  <a:latin typeface="Lato" panose="020F0502020204030203" pitchFamily="34" charset="0"/>
                </a:rPr>
                <a:t>) r1 &lt;-- r0 + 10	IF</a:t>
              </a:r>
              <a:r>
                <a:rPr lang="en-US" sz="1600" b="1" baseline="-25000" dirty="0">
                  <a:latin typeface="Lato" panose="020F0502020204030203" pitchFamily="34" charset="0"/>
                </a:rPr>
                <a:t>1</a:t>
              </a:r>
              <a:r>
                <a:rPr lang="en-US" sz="1600" b="1" dirty="0">
                  <a:latin typeface="Lato" panose="020F0502020204030203" pitchFamily="34" charset="0"/>
                </a:rPr>
                <a:t>	ID</a:t>
              </a:r>
              <a:r>
                <a:rPr lang="en-US" sz="1600" b="1" baseline="-25000" dirty="0">
                  <a:latin typeface="Lato" panose="020F0502020204030203" pitchFamily="34" charset="0"/>
                </a:rPr>
                <a:t>1</a:t>
              </a:r>
              <a:r>
                <a:rPr lang="en-US" sz="1600" b="1" dirty="0">
                  <a:latin typeface="Lato" panose="020F0502020204030203" pitchFamily="34" charset="0"/>
                </a:rPr>
                <a:t>	EX</a:t>
              </a:r>
              <a:r>
                <a:rPr lang="en-US" sz="1600" b="1" baseline="-25000" dirty="0">
                  <a:latin typeface="Lato" panose="020F0502020204030203" pitchFamily="34" charset="0"/>
                </a:rPr>
                <a:t>1	</a:t>
              </a:r>
              <a:r>
                <a:rPr lang="en-US" sz="1600" b="1" dirty="0">
                  <a:latin typeface="Lato" panose="020F0502020204030203" pitchFamily="34" charset="0"/>
                </a:rPr>
                <a:t>MA</a:t>
              </a:r>
              <a:r>
                <a:rPr lang="en-US" sz="1600" b="1" baseline="-25000" dirty="0">
                  <a:latin typeface="Lato" panose="020F0502020204030203" pitchFamily="34" charset="0"/>
                </a:rPr>
                <a:t>1	</a:t>
              </a:r>
              <a:r>
                <a:rPr lang="en-US" sz="1600" b="1" dirty="0">
                  <a:latin typeface="Lato" panose="020F0502020204030203" pitchFamily="34" charset="0"/>
                </a:rPr>
                <a:t>WB</a:t>
              </a:r>
              <a:r>
                <a:rPr lang="en-US" sz="1600" b="1" baseline="-25000" dirty="0">
                  <a:latin typeface="Lato" panose="020F0502020204030203" pitchFamily="34" charset="0"/>
                </a:rPr>
                <a:t>1</a:t>
              </a:r>
            </a:p>
            <a:p>
              <a:pPr algn="l" defTabSz="571500"/>
              <a:r>
                <a:rPr lang="en-US" sz="1600" b="1" dirty="0">
                  <a:latin typeface="Lato" panose="020F0502020204030203" pitchFamily="34" charset="0"/>
                </a:rPr>
                <a:t>(I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  <a:r>
                <a:rPr lang="en-US" sz="1600" b="1" dirty="0">
                  <a:latin typeface="Lato" panose="020F0502020204030203" pitchFamily="34" charset="0"/>
                </a:rPr>
                <a:t>) r4 &lt;-- r1 + 17		IF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  <a:r>
                <a:rPr lang="en-US" sz="1600" b="1" dirty="0">
                  <a:latin typeface="Lato" panose="020F0502020204030203" pitchFamily="34" charset="0"/>
                </a:rPr>
                <a:t>	ID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  <a:r>
                <a:rPr lang="en-US" sz="1600" b="1" dirty="0">
                  <a:latin typeface="Lato" panose="020F0502020204030203" pitchFamily="34" charset="0"/>
                </a:rPr>
                <a:t>	EX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	</a:t>
              </a:r>
              <a:r>
                <a:rPr lang="en-US" sz="1600" b="1" dirty="0">
                  <a:latin typeface="Lato" panose="020F0502020204030203" pitchFamily="34" charset="0"/>
                </a:rPr>
                <a:t>MA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	</a:t>
              </a:r>
              <a:r>
                <a:rPr lang="en-US" sz="1600" b="1" dirty="0">
                  <a:latin typeface="Lato" panose="020F0502020204030203" pitchFamily="34" charset="0"/>
                </a:rPr>
                <a:t>WB</a:t>
              </a:r>
              <a:r>
                <a:rPr lang="en-US" sz="1600" b="1" baseline="-25000" dirty="0">
                  <a:latin typeface="Lato" panose="020F0502020204030203" pitchFamily="34" charset="0"/>
                </a:rPr>
                <a:t>2</a:t>
              </a:r>
            </a:p>
            <a:p>
              <a:pPr algn="l" defTabSz="571500"/>
              <a:r>
                <a:rPr lang="en-US" sz="1600" b="1" dirty="0">
                  <a:latin typeface="Lato" panose="020F0502020204030203" pitchFamily="34" charset="0"/>
                </a:rPr>
                <a:t>(I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</a:t>
              </a:r>
              <a:r>
                <a:rPr lang="en-US" sz="1600" b="1" dirty="0">
                  <a:latin typeface="Lato" panose="020F0502020204030203" pitchFamily="34" charset="0"/>
                </a:rPr>
                <a:t>)					IF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</a:t>
              </a:r>
              <a:r>
                <a:rPr lang="en-US" sz="1600" b="1" dirty="0">
                  <a:latin typeface="Lato" panose="020F0502020204030203" pitchFamily="34" charset="0"/>
                </a:rPr>
                <a:t>	ID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</a:t>
              </a:r>
              <a:r>
                <a:rPr lang="en-US" sz="1600" b="1" dirty="0">
                  <a:latin typeface="Lato" panose="020F0502020204030203" pitchFamily="34" charset="0"/>
                </a:rPr>
                <a:t>	EX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	</a:t>
              </a:r>
              <a:r>
                <a:rPr lang="en-US" sz="1600" b="1" dirty="0">
                  <a:latin typeface="Lato" panose="020F0502020204030203" pitchFamily="34" charset="0"/>
                </a:rPr>
                <a:t>MA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	</a:t>
              </a:r>
              <a:r>
                <a:rPr lang="en-US" sz="1600" b="1" dirty="0">
                  <a:latin typeface="Lato" panose="020F0502020204030203" pitchFamily="34" charset="0"/>
                </a:rPr>
                <a:t>WB</a:t>
              </a:r>
              <a:r>
                <a:rPr lang="en-US" sz="1600" b="1" baseline="-25000" dirty="0">
                  <a:latin typeface="Lato" panose="020F0502020204030203" pitchFamily="34" charset="0"/>
                </a:rPr>
                <a:t>3</a:t>
              </a:r>
            </a:p>
            <a:p>
              <a:pPr algn="l" defTabSz="571500"/>
              <a:r>
                <a:rPr lang="en-US" sz="1600" b="1" dirty="0">
                  <a:latin typeface="Lato" panose="020F0502020204030203" pitchFamily="34" charset="0"/>
                </a:rPr>
                <a:t>(I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4</a:t>
              </a:r>
              <a:r>
                <a:rPr lang="en-US" sz="1600" b="1" dirty="0">
                  <a:latin typeface="Lato" panose="020F0502020204030203" pitchFamily="34" charset="0"/>
                </a:rPr>
                <a:t>)		          	      			IF</a:t>
              </a:r>
              <a:r>
                <a:rPr lang="en-US" sz="1600" b="1" baseline="-25000" dirty="0">
                  <a:latin typeface="Lato" panose="020F0502020204030203" pitchFamily="34" charset="0"/>
                </a:rPr>
                <a:t>4</a:t>
              </a:r>
              <a:r>
                <a:rPr lang="en-US" sz="1600" b="1" dirty="0">
                  <a:latin typeface="Lato" panose="020F0502020204030203" pitchFamily="34" charset="0"/>
                </a:rPr>
                <a:t>	ID</a:t>
              </a:r>
              <a:r>
                <a:rPr lang="en-US" sz="1600" b="1" baseline="-25000" dirty="0">
                  <a:latin typeface="Lato" panose="020F0502020204030203" pitchFamily="34" charset="0"/>
                </a:rPr>
                <a:t>4</a:t>
              </a:r>
              <a:r>
                <a:rPr lang="en-US" sz="1600" b="1" dirty="0">
                  <a:latin typeface="Lato" panose="020F0502020204030203" pitchFamily="34" charset="0"/>
                </a:rPr>
                <a:t>	EX</a:t>
              </a:r>
              <a:r>
                <a:rPr lang="en-US" sz="1600" b="1" baseline="-25000" dirty="0">
                  <a:latin typeface="Lato" panose="020F0502020204030203" pitchFamily="34" charset="0"/>
                </a:rPr>
                <a:t>4	</a:t>
              </a:r>
              <a:r>
                <a:rPr lang="en-US" sz="1600" b="1" dirty="0">
                  <a:latin typeface="Lato" panose="020F0502020204030203" pitchFamily="34" charset="0"/>
                </a:rPr>
                <a:t>MA</a:t>
              </a:r>
              <a:r>
                <a:rPr lang="en-US" sz="1600" b="1" baseline="-25000" dirty="0">
                  <a:latin typeface="Lato" panose="020F0502020204030203" pitchFamily="34" charset="0"/>
                </a:rPr>
                <a:t>4	</a:t>
              </a:r>
              <a:r>
                <a:rPr lang="en-US" sz="1600" b="1" dirty="0">
                  <a:latin typeface="Lato" panose="020F0502020204030203" pitchFamily="34" charset="0"/>
                </a:rPr>
                <a:t>WB</a:t>
              </a:r>
              <a:r>
                <a:rPr lang="en-US" sz="1600" b="1" baseline="-25000" dirty="0">
                  <a:latin typeface="Lato" panose="020F0502020204030203" pitchFamily="34" charset="0"/>
                </a:rPr>
                <a:t>4</a:t>
              </a:r>
            </a:p>
            <a:p>
              <a:pPr algn="l" defTabSz="571500"/>
              <a:r>
                <a:rPr lang="en-US" sz="1600" b="1" dirty="0">
                  <a:latin typeface="Lato" panose="020F0502020204030203" pitchFamily="34" charset="0"/>
                </a:rPr>
                <a:t>(I</a:t>
              </a:r>
              <a:r>
                <a:rPr lang="en-US" sz="1600" b="1" baseline="-25000" dirty="0">
                  <a:latin typeface="Lato" panose="020F0502020204030203" pitchFamily="34" charset="0"/>
                </a:rPr>
                <a:t>5</a:t>
              </a:r>
              <a:r>
                <a:rPr lang="en-US" sz="1600" b="1" dirty="0">
                  <a:latin typeface="Lato" panose="020F0502020204030203" pitchFamily="34" charset="0"/>
                </a:rPr>
                <a:t>)		          	           				IF</a:t>
              </a:r>
              <a:r>
                <a:rPr lang="en-US" sz="1600" b="1" baseline="-25000" dirty="0">
                  <a:latin typeface="Lato" panose="020F0502020204030203" pitchFamily="34" charset="0"/>
                </a:rPr>
                <a:t>5</a:t>
              </a:r>
              <a:r>
                <a:rPr lang="en-US" sz="1600" b="1" dirty="0">
                  <a:latin typeface="Lato" panose="020F0502020204030203" pitchFamily="34" charset="0"/>
                </a:rPr>
                <a:t>	ID</a:t>
              </a:r>
              <a:r>
                <a:rPr lang="en-US" sz="1600" b="1" baseline="-25000" dirty="0">
                  <a:latin typeface="Lato" panose="020F0502020204030203" pitchFamily="34" charset="0"/>
                </a:rPr>
                <a:t>5</a:t>
              </a:r>
              <a:r>
                <a:rPr lang="en-US" sz="1600" b="1" dirty="0">
                  <a:latin typeface="Lato" panose="020F0502020204030203" pitchFamily="34" charset="0"/>
                </a:rPr>
                <a:t>	EX</a:t>
              </a:r>
              <a:r>
                <a:rPr lang="en-US" sz="1600" b="1" baseline="-25000" dirty="0">
                  <a:latin typeface="Lato" panose="020F0502020204030203" pitchFamily="34" charset="0"/>
                </a:rPr>
                <a:t>5	</a:t>
              </a:r>
              <a:r>
                <a:rPr lang="en-US" sz="1600" b="1" dirty="0">
                  <a:latin typeface="Lato" panose="020F0502020204030203" pitchFamily="34" charset="0"/>
                </a:rPr>
                <a:t>MA</a:t>
              </a:r>
              <a:r>
                <a:rPr lang="en-US" sz="1600" b="1" baseline="-25000" dirty="0">
                  <a:latin typeface="Lato" panose="020F0502020204030203" pitchFamily="34" charset="0"/>
                </a:rPr>
                <a:t>5	</a:t>
              </a:r>
              <a:r>
                <a:rPr lang="en-US" sz="1600" b="1" dirty="0">
                  <a:latin typeface="Lato" panose="020F0502020204030203" pitchFamily="34" charset="0"/>
                </a:rPr>
                <a:t>WB</a:t>
              </a:r>
              <a:r>
                <a:rPr lang="en-US" sz="1600" b="1" baseline="-25000" dirty="0">
                  <a:latin typeface="Lato" panose="020F0502020204030203" pitchFamily="34" charset="0"/>
                </a:rPr>
                <a:t>5</a:t>
              </a:r>
            </a:p>
          </p:txBody>
        </p:sp>
        <p:sp>
          <p:nvSpPr>
            <p:cNvPr id="18443" name="Arc 7"/>
            <p:cNvSpPr>
              <a:spLocks/>
            </p:cNvSpPr>
            <p:nvPr/>
          </p:nvSpPr>
          <p:spPr bwMode="auto">
            <a:xfrm>
              <a:off x="2232" y="3344"/>
              <a:ext cx="233" cy="112"/>
            </a:xfrm>
            <a:custGeom>
              <a:avLst/>
              <a:gdLst>
                <a:gd name="T0" fmla="*/ 0 w 21693"/>
                <a:gd name="T1" fmla="*/ 0 h 21600"/>
                <a:gd name="T2" fmla="*/ 233 w 21693"/>
                <a:gd name="T3" fmla="*/ 112 h 21600"/>
                <a:gd name="T4" fmla="*/ 1 w 21693"/>
                <a:gd name="T5" fmla="*/ 112 h 21600"/>
                <a:gd name="T6" fmla="*/ 0 60000 65536"/>
                <a:gd name="T7" fmla="*/ 0 60000 65536"/>
                <a:gd name="T8" fmla="*/ 0 60000 65536"/>
                <a:gd name="T9" fmla="*/ 0 w 21693"/>
                <a:gd name="T10" fmla="*/ 0 h 21600"/>
                <a:gd name="T11" fmla="*/ 21693 w 216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93" h="21600" fill="none" extrusionOk="0">
                  <a:moveTo>
                    <a:pt x="0" y="0"/>
                  </a:moveTo>
                  <a:cubicBezTo>
                    <a:pt x="31" y="0"/>
                    <a:pt x="62" y="-1"/>
                    <a:pt x="93" y="0"/>
                  </a:cubicBezTo>
                  <a:cubicBezTo>
                    <a:pt x="12022" y="0"/>
                    <a:pt x="21693" y="9670"/>
                    <a:pt x="21693" y="21600"/>
                  </a:cubicBezTo>
                </a:path>
                <a:path w="21693" h="21600" stroke="0" extrusionOk="0">
                  <a:moveTo>
                    <a:pt x="0" y="0"/>
                  </a:moveTo>
                  <a:cubicBezTo>
                    <a:pt x="31" y="0"/>
                    <a:pt x="62" y="-1"/>
                    <a:pt x="93" y="0"/>
                  </a:cubicBezTo>
                  <a:cubicBezTo>
                    <a:pt x="12022" y="0"/>
                    <a:pt x="21693" y="9670"/>
                    <a:pt x="21693" y="21600"/>
                  </a:cubicBezTo>
                  <a:lnTo>
                    <a:pt x="93" y="21600"/>
                  </a:lnTo>
                  <a:close/>
                </a:path>
              </a:pathLst>
            </a:custGeom>
            <a:noFill/>
            <a:ln w="28575" cap="rnd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</p:grp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3311525" y="3484563"/>
            <a:ext cx="184150" cy="92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771525" y="3519488"/>
            <a:ext cx="5762797" cy="9207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b="1">
                <a:latin typeface="Lato" panose="020F0502020204030203" pitchFamily="34" charset="0"/>
              </a:rPr>
              <a:t>Is result of I</a:t>
            </a:r>
            <a:r>
              <a:rPr lang="en-US" sz="1800" b="1" baseline="-25000">
                <a:latin typeface="Lato" panose="020F0502020204030203" pitchFamily="34" charset="0"/>
              </a:rPr>
              <a:t>1</a:t>
            </a:r>
            <a:r>
              <a:rPr lang="en-US" sz="1800" b="1">
                <a:latin typeface="Lato" panose="020F0502020204030203" pitchFamily="34" charset="0"/>
              </a:rPr>
              <a:t> available in time for I</a:t>
            </a:r>
            <a:r>
              <a:rPr lang="en-US" sz="1800" b="1" baseline="-25000">
                <a:latin typeface="Lato" panose="020F0502020204030203" pitchFamily="34" charset="0"/>
              </a:rPr>
              <a:t>2 </a:t>
            </a:r>
            <a:r>
              <a:rPr lang="en-US" sz="1800" b="1">
                <a:latin typeface="Lato" panose="020F0502020204030203" pitchFamily="34" charset="0"/>
              </a:rPr>
              <a:t>?</a:t>
            </a:r>
          </a:p>
          <a:p>
            <a:pPr algn="l"/>
            <a:r>
              <a:rPr lang="en-US" sz="1800" b="1">
                <a:latin typeface="Lato" panose="020F0502020204030203" pitchFamily="34" charset="0"/>
              </a:rPr>
              <a:t>If the result of I</a:t>
            </a:r>
            <a:r>
              <a:rPr lang="en-US" sz="1800" b="1" baseline="-25000">
                <a:latin typeface="Lato" panose="020F0502020204030203" pitchFamily="34" charset="0"/>
              </a:rPr>
              <a:t>1</a:t>
            </a:r>
            <a:r>
              <a:rPr lang="en-US" sz="1800" b="1">
                <a:latin typeface="Lato" panose="020F0502020204030203" pitchFamily="34" charset="0"/>
              </a:rPr>
              <a:t> is available in time can we get it to I</a:t>
            </a:r>
            <a:r>
              <a:rPr lang="en-US" sz="1800" b="1" baseline="-25000">
                <a:latin typeface="Lato" panose="020F0502020204030203" pitchFamily="34" charset="0"/>
              </a:rPr>
              <a:t>2 </a:t>
            </a:r>
            <a:r>
              <a:rPr lang="en-US" sz="1800" b="1">
                <a:latin typeface="Lato" panose="020F0502020204030203" pitchFamily="34" charset="0"/>
              </a:rPr>
              <a:t>?</a:t>
            </a:r>
          </a:p>
          <a:p>
            <a:pPr algn="l"/>
            <a:r>
              <a:rPr lang="en-US" sz="1800" b="1">
                <a:latin typeface="Lato" panose="020F0502020204030203" pitchFamily="34" charset="0"/>
              </a:rPr>
              <a:t>If we can then some</a:t>
            </a:r>
            <a:r>
              <a:rPr lang="en-US" sz="1800" b="1" i="1">
                <a:latin typeface="Lato" panose="020F0502020204030203" pitchFamily="34" charset="0"/>
              </a:rPr>
              <a:t> pipeline bubbles</a:t>
            </a:r>
            <a:r>
              <a:rPr lang="en-US" sz="1800" b="1">
                <a:latin typeface="Lato" panose="020F0502020204030203" pitchFamily="34" charset="0"/>
              </a:rPr>
              <a:t>  can be eliminated.</a:t>
            </a:r>
          </a:p>
        </p:txBody>
      </p:sp>
    </p:spTree>
    <p:extLst>
      <p:ext uri="{BB962C8B-B14F-4D97-AF65-F5344CB8AC3E}">
        <p14:creationId xmlns:p14="http://schemas.microsoft.com/office/powerpoint/2010/main" val="192895573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2" name="Rectangle 1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Bypasses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D6A5-E7C4-45D8-977B-CC35191A9AC4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938" y="23813"/>
            <a:ext cx="5181600" cy="417512"/>
          </a:xfr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© Derek Chiou &amp; Mattan Erez &amp; Dam Sunwoo</a:t>
            </a:r>
            <a:endParaRPr lang="en-US" altLang="en-US">
              <a:latin typeface="Lato" panose="020F0502020204030203" pitchFamily="34" charset="0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327025" y="5216525"/>
            <a:ext cx="2911475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lvl="2" algn="l"/>
            <a:r>
              <a:rPr lang="en-US" b="1">
                <a:latin typeface="Lato" panose="020F0502020204030203" pitchFamily="34" charset="0"/>
              </a:rPr>
              <a:t>...</a:t>
            </a:r>
          </a:p>
          <a:p>
            <a:pPr algn="l"/>
            <a:r>
              <a:rPr lang="en-US" b="1">
                <a:latin typeface="Lato" panose="020F0502020204030203" pitchFamily="34" charset="0"/>
              </a:rPr>
              <a:t>(I</a:t>
            </a:r>
            <a:r>
              <a:rPr lang="en-US" b="1" baseline="-25000">
                <a:latin typeface="Lato" panose="020F0502020204030203" pitchFamily="34" charset="0"/>
              </a:rPr>
              <a:t>1</a:t>
            </a:r>
            <a:r>
              <a:rPr lang="en-US" b="1">
                <a:latin typeface="Lato" panose="020F0502020204030203" pitchFamily="34" charset="0"/>
              </a:rPr>
              <a:t>)	r1 &lt;-- r0 + 10</a:t>
            </a:r>
          </a:p>
          <a:p>
            <a:pPr algn="l"/>
            <a:r>
              <a:rPr lang="en-US" b="1">
                <a:latin typeface="Lato" panose="020F0502020204030203" pitchFamily="34" charset="0"/>
              </a:rPr>
              <a:t>(I</a:t>
            </a:r>
            <a:r>
              <a:rPr lang="en-US" b="1" baseline="-25000">
                <a:latin typeface="Lato" panose="020F0502020204030203" pitchFamily="34" charset="0"/>
              </a:rPr>
              <a:t>2</a:t>
            </a:r>
            <a:r>
              <a:rPr lang="en-US" b="1">
                <a:latin typeface="Lato" panose="020F0502020204030203" pitchFamily="34" charset="0"/>
              </a:rPr>
              <a:t>)	r4 &lt;-- r1 + 17</a:t>
            </a:r>
          </a:p>
          <a:p>
            <a:pPr lvl="2" algn="l"/>
            <a:r>
              <a:rPr lang="en-US" b="1">
                <a:latin typeface="Lato" panose="020F0502020204030203" pitchFamily="34" charset="0"/>
              </a:rPr>
              <a:t>...</a:t>
            </a:r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555625" y="5726113"/>
            <a:ext cx="3190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63" name="Line 5"/>
          <p:cNvSpPr>
            <a:spLocks noChangeShapeType="1"/>
          </p:cNvSpPr>
          <p:nvPr/>
        </p:nvSpPr>
        <p:spPr bwMode="auto">
          <a:xfrm>
            <a:off x="5194300" y="4114800"/>
            <a:ext cx="55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64" name="Line 6"/>
          <p:cNvSpPr>
            <a:spLocks noChangeShapeType="1"/>
          </p:cNvSpPr>
          <p:nvPr/>
        </p:nvSpPr>
        <p:spPr bwMode="auto">
          <a:xfrm>
            <a:off x="6032500" y="3860800"/>
            <a:ext cx="977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65" name="Line 7"/>
          <p:cNvSpPr>
            <a:spLocks noChangeShapeType="1"/>
          </p:cNvSpPr>
          <p:nvPr/>
        </p:nvSpPr>
        <p:spPr bwMode="auto">
          <a:xfrm>
            <a:off x="6629400" y="3860800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grpSp>
        <p:nvGrpSpPr>
          <p:cNvPr id="19466" name="Group 8"/>
          <p:cNvGrpSpPr>
            <a:grpSpLocks/>
          </p:cNvGrpSpPr>
          <p:nvPr/>
        </p:nvGrpSpPr>
        <p:grpSpPr bwMode="auto">
          <a:xfrm>
            <a:off x="911225" y="2138363"/>
            <a:ext cx="779463" cy="631825"/>
            <a:chOff x="574" y="1347"/>
            <a:chExt cx="491" cy="398"/>
          </a:xfrm>
        </p:grpSpPr>
        <p:sp>
          <p:nvSpPr>
            <p:cNvPr id="19599" name="Rectangle 9"/>
            <p:cNvSpPr>
              <a:spLocks noChangeArrowheads="1"/>
            </p:cNvSpPr>
            <p:nvPr/>
          </p:nvSpPr>
          <p:spPr bwMode="auto">
            <a:xfrm>
              <a:off x="574" y="1347"/>
              <a:ext cx="251" cy="1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1">
                  <a:latin typeface="Lato" panose="020F0502020204030203" pitchFamily="34" charset="0"/>
                </a:rPr>
                <a:t>0x2</a:t>
              </a:r>
            </a:p>
          </p:txBody>
        </p:sp>
        <p:sp>
          <p:nvSpPr>
            <p:cNvPr id="19600" name="Freeform 10"/>
            <p:cNvSpPr>
              <a:spLocks/>
            </p:cNvSpPr>
            <p:nvPr/>
          </p:nvSpPr>
          <p:spPr bwMode="auto">
            <a:xfrm>
              <a:off x="824" y="136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9601" name="Line 11"/>
            <p:cNvSpPr>
              <a:spLocks noChangeShapeType="1"/>
            </p:cNvSpPr>
            <p:nvPr/>
          </p:nvSpPr>
          <p:spPr bwMode="auto">
            <a:xfrm>
              <a:off x="776" y="1408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9602" name="Line 12"/>
            <p:cNvSpPr>
              <a:spLocks noChangeShapeType="1"/>
            </p:cNvSpPr>
            <p:nvPr/>
          </p:nvSpPr>
          <p:spPr bwMode="auto">
            <a:xfrm>
              <a:off x="776" y="169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</p:grpSp>
      <p:sp>
        <p:nvSpPr>
          <p:cNvPr id="19467" name="Freeform 13"/>
          <p:cNvSpPr>
            <a:spLocks/>
          </p:cNvSpPr>
          <p:nvPr/>
        </p:nvSpPr>
        <p:spPr bwMode="auto">
          <a:xfrm>
            <a:off x="381000" y="1778000"/>
            <a:ext cx="763588" cy="1906588"/>
          </a:xfrm>
          <a:custGeom>
            <a:avLst/>
            <a:gdLst>
              <a:gd name="T0" fmla="*/ 480 w 481"/>
              <a:gd name="T1" fmla="*/ 0 h 1201"/>
              <a:gd name="T2" fmla="*/ 0 w 481"/>
              <a:gd name="T3" fmla="*/ 0 h 1201"/>
              <a:gd name="T4" fmla="*/ 0 w 481"/>
              <a:gd name="T5" fmla="*/ 1200 h 1201"/>
              <a:gd name="T6" fmla="*/ 192 w 481"/>
              <a:gd name="T7" fmla="*/ 1200 h 1201"/>
              <a:gd name="T8" fmla="*/ 0 60000 65536"/>
              <a:gd name="T9" fmla="*/ 0 60000 65536"/>
              <a:gd name="T10" fmla="*/ 0 60000 65536"/>
              <a:gd name="T11" fmla="*/ 0 60000 65536"/>
              <a:gd name="T12" fmla="*/ 0 w 481"/>
              <a:gd name="T13" fmla="*/ 0 h 1201"/>
              <a:gd name="T14" fmla="*/ 481 w 481"/>
              <a:gd name="T15" fmla="*/ 1201 h 12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1" h="1201">
                <a:moveTo>
                  <a:pt x="480" y="0"/>
                </a:moveTo>
                <a:lnTo>
                  <a:pt x="0" y="0"/>
                </a:lnTo>
                <a:lnTo>
                  <a:pt x="0" y="1200"/>
                </a:lnTo>
                <a:lnTo>
                  <a:pt x="192" y="120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68" name="Freeform 14"/>
          <p:cNvSpPr>
            <a:spLocks/>
          </p:cNvSpPr>
          <p:nvPr/>
        </p:nvSpPr>
        <p:spPr bwMode="auto">
          <a:xfrm>
            <a:off x="990600" y="2679700"/>
            <a:ext cx="306388" cy="1004888"/>
          </a:xfrm>
          <a:custGeom>
            <a:avLst/>
            <a:gdLst>
              <a:gd name="T0" fmla="*/ 0 w 193"/>
              <a:gd name="T1" fmla="*/ 632 h 633"/>
              <a:gd name="T2" fmla="*/ 0 w 193"/>
              <a:gd name="T3" fmla="*/ 56 h 633"/>
              <a:gd name="T4" fmla="*/ 0 w 193"/>
              <a:gd name="T5" fmla="*/ 0 h 633"/>
              <a:gd name="T6" fmla="*/ 192 w 193"/>
              <a:gd name="T7" fmla="*/ 0 h 633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633"/>
              <a:gd name="T14" fmla="*/ 193 w 193"/>
              <a:gd name="T15" fmla="*/ 633 h 6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633">
                <a:moveTo>
                  <a:pt x="0" y="632"/>
                </a:moveTo>
                <a:lnTo>
                  <a:pt x="0" y="56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69" name="Freeform 15"/>
          <p:cNvSpPr>
            <a:spLocks/>
          </p:cNvSpPr>
          <p:nvPr/>
        </p:nvSpPr>
        <p:spPr bwMode="auto">
          <a:xfrm>
            <a:off x="914400" y="3683000"/>
            <a:ext cx="306388" cy="1588"/>
          </a:xfrm>
          <a:custGeom>
            <a:avLst/>
            <a:gdLst>
              <a:gd name="T0" fmla="*/ 0 w 193"/>
              <a:gd name="T1" fmla="*/ 0 h 1"/>
              <a:gd name="T2" fmla="*/ 144 w 193"/>
              <a:gd name="T3" fmla="*/ 0 h 1"/>
              <a:gd name="T4" fmla="*/ 192 w 193"/>
              <a:gd name="T5" fmla="*/ 0 h 1"/>
              <a:gd name="T6" fmla="*/ 0 60000 65536"/>
              <a:gd name="T7" fmla="*/ 0 60000 65536"/>
              <a:gd name="T8" fmla="*/ 0 60000 65536"/>
              <a:gd name="T9" fmla="*/ 0 w 193"/>
              <a:gd name="T10" fmla="*/ 0 h 1"/>
              <a:gd name="T11" fmla="*/ 193 w 193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1">
                <a:moveTo>
                  <a:pt x="0" y="0"/>
                </a:moveTo>
                <a:lnTo>
                  <a:pt x="144" y="0"/>
                </a:lnTo>
                <a:lnTo>
                  <a:pt x="192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70" name="Freeform 16"/>
          <p:cNvSpPr>
            <a:spLocks/>
          </p:cNvSpPr>
          <p:nvPr/>
        </p:nvSpPr>
        <p:spPr bwMode="auto">
          <a:xfrm>
            <a:off x="1117600" y="1778000"/>
            <a:ext cx="687388" cy="674688"/>
          </a:xfrm>
          <a:custGeom>
            <a:avLst/>
            <a:gdLst>
              <a:gd name="T0" fmla="*/ 432 w 433"/>
              <a:gd name="T1" fmla="*/ 424 h 425"/>
              <a:gd name="T2" fmla="*/ 432 w 433"/>
              <a:gd name="T3" fmla="*/ 0 h 425"/>
              <a:gd name="T4" fmla="*/ 0 w 433"/>
              <a:gd name="T5" fmla="*/ 0 h 425"/>
              <a:gd name="T6" fmla="*/ 0 60000 65536"/>
              <a:gd name="T7" fmla="*/ 0 60000 65536"/>
              <a:gd name="T8" fmla="*/ 0 60000 65536"/>
              <a:gd name="T9" fmla="*/ 0 w 433"/>
              <a:gd name="T10" fmla="*/ 0 h 425"/>
              <a:gd name="T11" fmla="*/ 433 w 433"/>
              <a:gd name="T12" fmla="*/ 425 h 4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3" h="425">
                <a:moveTo>
                  <a:pt x="432" y="424"/>
                </a:moveTo>
                <a:lnTo>
                  <a:pt x="432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71" name="Freeform 17"/>
          <p:cNvSpPr>
            <a:spLocks/>
          </p:cNvSpPr>
          <p:nvPr/>
        </p:nvSpPr>
        <p:spPr bwMode="auto">
          <a:xfrm>
            <a:off x="2286000" y="3378200"/>
            <a:ext cx="1296988" cy="14288"/>
          </a:xfrm>
          <a:custGeom>
            <a:avLst/>
            <a:gdLst>
              <a:gd name="T0" fmla="*/ 8 w 817"/>
              <a:gd name="T1" fmla="*/ 8 h 9"/>
              <a:gd name="T2" fmla="*/ 0 w 817"/>
              <a:gd name="T3" fmla="*/ 0 h 9"/>
              <a:gd name="T4" fmla="*/ 816 w 817"/>
              <a:gd name="T5" fmla="*/ 0 h 9"/>
              <a:gd name="T6" fmla="*/ 0 60000 65536"/>
              <a:gd name="T7" fmla="*/ 0 60000 65536"/>
              <a:gd name="T8" fmla="*/ 0 60000 65536"/>
              <a:gd name="T9" fmla="*/ 0 w 817"/>
              <a:gd name="T10" fmla="*/ 0 h 9"/>
              <a:gd name="T11" fmla="*/ 817 w 817"/>
              <a:gd name="T12" fmla="*/ 9 h 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9">
                <a:moveTo>
                  <a:pt x="8" y="8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72" name="Freeform 18"/>
          <p:cNvSpPr>
            <a:spLocks/>
          </p:cNvSpPr>
          <p:nvPr/>
        </p:nvSpPr>
        <p:spPr bwMode="auto">
          <a:xfrm>
            <a:off x="2286000" y="3530600"/>
            <a:ext cx="1296988" cy="158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73" name="Freeform 19"/>
          <p:cNvSpPr>
            <a:spLocks/>
          </p:cNvSpPr>
          <p:nvPr/>
        </p:nvSpPr>
        <p:spPr bwMode="auto">
          <a:xfrm>
            <a:off x="2260600" y="4597400"/>
            <a:ext cx="1322388" cy="1588"/>
          </a:xfrm>
          <a:custGeom>
            <a:avLst/>
            <a:gdLst>
              <a:gd name="T0" fmla="*/ 0 w 833"/>
              <a:gd name="T1" fmla="*/ 0 h 1"/>
              <a:gd name="T2" fmla="*/ 16 w 833"/>
              <a:gd name="T3" fmla="*/ 0 h 1"/>
              <a:gd name="T4" fmla="*/ 832 w 833"/>
              <a:gd name="T5" fmla="*/ 0 h 1"/>
              <a:gd name="T6" fmla="*/ 0 60000 65536"/>
              <a:gd name="T7" fmla="*/ 0 60000 65536"/>
              <a:gd name="T8" fmla="*/ 0 60000 65536"/>
              <a:gd name="T9" fmla="*/ 0 w 833"/>
              <a:gd name="T10" fmla="*/ 0 h 1"/>
              <a:gd name="T11" fmla="*/ 833 w 833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3" h="1">
                <a:moveTo>
                  <a:pt x="0" y="0"/>
                </a:moveTo>
                <a:lnTo>
                  <a:pt x="16" y="0"/>
                </a:lnTo>
                <a:lnTo>
                  <a:pt x="83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74" name="Freeform 20"/>
          <p:cNvSpPr>
            <a:spLocks/>
          </p:cNvSpPr>
          <p:nvPr/>
        </p:nvSpPr>
        <p:spPr bwMode="auto">
          <a:xfrm>
            <a:off x="4229100" y="4267200"/>
            <a:ext cx="700088" cy="395288"/>
          </a:xfrm>
          <a:custGeom>
            <a:avLst/>
            <a:gdLst>
              <a:gd name="T0" fmla="*/ 0 w 441"/>
              <a:gd name="T1" fmla="*/ 248 h 249"/>
              <a:gd name="T2" fmla="*/ 104 w 441"/>
              <a:gd name="T3" fmla="*/ 248 h 249"/>
              <a:gd name="T4" fmla="*/ 104 w 441"/>
              <a:gd name="T5" fmla="*/ 0 h 249"/>
              <a:gd name="T6" fmla="*/ 440 w 441"/>
              <a:gd name="T7" fmla="*/ 0 h 249"/>
              <a:gd name="T8" fmla="*/ 0 60000 65536"/>
              <a:gd name="T9" fmla="*/ 0 60000 65536"/>
              <a:gd name="T10" fmla="*/ 0 60000 65536"/>
              <a:gd name="T11" fmla="*/ 0 60000 65536"/>
              <a:gd name="T12" fmla="*/ 0 w 441"/>
              <a:gd name="T13" fmla="*/ 0 h 249"/>
              <a:gd name="T14" fmla="*/ 441 w 441"/>
              <a:gd name="T15" fmla="*/ 249 h 2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1" h="249">
                <a:moveTo>
                  <a:pt x="0" y="248"/>
                </a:moveTo>
                <a:lnTo>
                  <a:pt x="104" y="248"/>
                </a:lnTo>
                <a:lnTo>
                  <a:pt x="104" y="0"/>
                </a:lnTo>
                <a:lnTo>
                  <a:pt x="44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75" name="Freeform 21"/>
          <p:cNvSpPr>
            <a:spLocks/>
          </p:cNvSpPr>
          <p:nvPr/>
        </p:nvSpPr>
        <p:spPr bwMode="auto">
          <a:xfrm>
            <a:off x="4216400" y="3683000"/>
            <a:ext cx="1550988" cy="1588"/>
          </a:xfrm>
          <a:custGeom>
            <a:avLst/>
            <a:gdLst>
              <a:gd name="T0" fmla="*/ 0 w 977"/>
              <a:gd name="T1" fmla="*/ 0 h 1"/>
              <a:gd name="T2" fmla="*/ 976 w 977"/>
              <a:gd name="T3" fmla="*/ 0 h 1"/>
              <a:gd name="T4" fmla="*/ 0 60000 65536"/>
              <a:gd name="T5" fmla="*/ 0 60000 65536"/>
              <a:gd name="T6" fmla="*/ 0 w 977"/>
              <a:gd name="T7" fmla="*/ 0 h 1"/>
              <a:gd name="T8" fmla="*/ 977 w 97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7" h="1">
                <a:moveTo>
                  <a:pt x="0" y="0"/>
                </a:moveTo>
                <a:lnTo>
                  <a:pt x="97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76" name="Freeform 22"/>
          <p:cNvSpPr>
            <a:spLocks/>
          </p:cNvSpPr>
          <p:nvPr/>
        </p:nvSpPr>
        <p:spPr bwMode="auto">
          <a:xfrm>
            <a:off x="6629400" y="4064000"/>
            <a:ext cx="382588" cy="65088"/>
          </a:xfrm>
          <a:custGeom>
            <a:avLst/>
            <a:gdLst>
              <a:gd name="T0" fmla="*/ 0 w 241"/>
              <a:gd name="T1" fmla="*/ 40 h 41"/>
              <a:gd name="T2" fmla="*/ 0 w 241"/>
              <a:gd name="T3" fmla="*/ 0 h 41"/>
              <a:gd name="T4" fmla="*/ 240 w 241"/>
              <a:gd name="T5" fmla="*/ 0 h 41"/>
              <a:gd name="T6" fmla="*/ 0 60000 65536"/>
              <a:gd name="T7" fmla="*/ 0 60000 65536"/>
              <a:gd name="T8" fmla="*/ 0 60000 65536"/>
              <a:gd name="T9" fmla="*/ 0 w 241"/>
              <a:gd name="T10" fmla="*/ 0 h 41"/>
              <a:gd name="T11" fmla="*/ 241 w 241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" h="41">
                <a:moveTo>
                  <a:pt x="0" y="40"/>
                </a:move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77" name="Freeform 23"/>
          <p:cNvSpPr>
            <a:spLocks/>
          </p:cNvSpPr>
          <p:nvPr/>
        </p:nvSpPr>
        <p:spPr bwMode="auto">
          <a:xfrm>
            <a:off x="7848600" y="4216400"/>
            <a:ext cx="534988" cy="1588"/>
          </a:xfrm>
          <a:custGeom>
            <a:avLst/>
            <a:gdLst>
              <a:gd name="T0" fmla="*/ 0 w 337"/>
              <a:gd name="T1" fmla="*/ 0 h 1"/>
              <a:gd name="T2" fmla="*/ 336 w 337"/>
              <a:gd name="T3" fmla="*/ 0 h 1"/>
              <a:gd name="T4" fmla="*/ 0 60000 65536"/>
              <a:gd name="T5" fmla="*/ 0 60000 65536"/>
              <a:gd name="T6" fmla="*/ 0 w 337"/>
              <a:gd name="T7" fmla="*/ 0 h 1"/>
              <a:gd name="T8" fmla="*/ 337 w 33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7" h="1">
                <a:moveTo>
                  <a:pt x="0" y="0"/>
                </a:moveTo>
                <a:lnTo>
                  <a:pt x="33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78" name="Freeform 24"/>
          <p:cNvSpPr>
            <a:spLocks/>
          </p:cNvSpPr>
          <p:nvPr/>
        </p:nvSpPr>
        <p:spPr bwMode="auto">
          <a:xfrm>
            <a:off x="6629400" y="4064000"/>
            <a:ext cx="1754188" cy="1068388"/>
          </a:xfrm>
          <a:custGeom>
            <a:avLst/>
            <a:gdLst>
              <a:gd name="T0" fmla="*/ 0 w 1105"/>
              <a:gd name="T1" fmla="*/ 0 h 673"/>
              <a:gd name="T2" fmla="*/ 0 w 1105"/>
              <a:gd name="T3" fmla="*/ 672 h 673"/>
              <a:gd name="T4" fmla="*/ 784 w 1105"/>
              <a:gd name="T5" fmla="*/ 672 h 673"/>
              <a:gd name="T6" fmla="*/ 784 w 1105"/>
              <a:gd name="T7" fmla="*/ 192 h 673"/>
              <a:gd name="T8" fmla="*/ 1104 w 1105"/>
              <a:gd name="T9" fmla="*/ 192 h 6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5"/>
              <a:gd name="T16" fmla="*/ 0 h 673"/>
              <a:gd name="T17" fmla="*/ 1105 w 1105"/>
              <a:gd name="T18" fmla="*/ 673 h 6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5" h="673">
                <a:moveTo>
                  <a:pt x="0" y="0"/>
                </a:moveTo>
                <a:lnTo>
                  <a:pt x="0" y="672"/>
                </a:lnTo>
                <a:lnTo>
                  <a:pt x="784" y="672"/>
                </a:lnTo>
                <a:lnTo>
                  <a:pt x="784" y="192"/>
                </a:lnTo>
                <a:lnTo>
                  <a:pt x="1104" y="19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79" name="Freeform 25"/>
          <p:cNvSpPr>
            <a:spLocks/>
          </p:cNvSpPr>
          <p:nvPr/>
        </p:nvSpPr>
        <p:spPr bwMode="auto">
          <a:xfrm>
            <a:off x="3200400" y="3987800"/>
            <a:ext cx="5741988" cy="1271588"/>
          </a:xfrm>
          <a:custGeom>
            <a:avLst/>
            <a:gdLst>
              <a:gd name="T0" fmla="*/ 3408 w 3617"/>
              <a:gd name="T1" fmla="*/ 288 h 801"/>
              <a:gd name="T2" fmla="*/ 3616 w 3617"/>
              <a:gd name="T3" fmla="*/ 288 h 801"/>
              <a:gd name="T4" fmla="*/ 3616 w 3617"/>
              <a:gd name="T5" fmla="*/ 800 h 801"/>
              <a:gd name="T6" fmla="*/ 0 w 3617"/>
              <a:gd name="T7" fmla="*/ 800 h 801"/>
              <a:gd name="T8" fmla="*/ 0 w 3617"/>
              <a:gd name="T9" fmla="*/ 0 h 801"/>
              <a:gd name="T10" fmla="*/ 240 w 3617"/>
              <a:gd name="T11" fmla="*/ 0 h 8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17"/>
              <a:gd name="T19" fmla="*/ 0 h 801"/>
              <a:gd name="T20" fmla="*/ 3617 w 3617"/>
              <a:gd name="T21" fmla="*/ 801 h 8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17" h="801">
                <a:moveTo>
                  <a:pt x="3408" y="288"/>
                </a:moveTo>
                <a:lnTo>
                  <a:pt x="3616" y="288"/>
                </a:lnTo>
                <a:lnTo>
                  <a:pt x="3616" y="800"/>
                </a:lnTo>
                <a:lnTo>
                  <a:pt x="0" y="800"/>
                </a:ln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80" name="Line 26"/>
          <p:cNvSpPr>
            <a:spLocks noChangeShapeType="1"/>
          </p:cNvSpPr>
          <p:nvPr/>
        </p:nvSpPr>
        <p:spPr bwMode="auto">
          <a:xfrm>
            <a:off x="2006600" y="38354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81" name="Oval 27"/>
          <p:cNvSpPr>
            <a:spLocks noChangeArrowheads="1"/>
          </p:cNvSpPr>
          <p:nvPr/>
        </p:nvSpPr>
        <p:spPr bwMode="auto">
          <a:xfrm>
            <a:off x="4603750" y="394335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82" name="Oval 28"/>
          <p:cNvSpPr>
            <a:spLocks noChangeArrowheads="1"/>
          </p:cNvSpPr>
          <p:nvPr/>
        </p:nvSpPr>
        <p:spPr bwMode="auto">
          <a:xfrm>
            <a:off x="6597650" y="382905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83" name="Rectangle 29"/>
          <p:cNvSpPr>
            <a:spLocks noChangeArrowheads="1"/>
          </p:cNvSpPr>
          <p:nvPr/>
        </p:nvSpPr>
        <p:spPr bwMode="auto">
          <a:xfrm>
            <a:off x="1231900" y="3543300"/>
            <a:ext cx="749300" cy="927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84" name="Rectangle 30"/>
          <p:cNvSpPr>
            <a:spLocks noChangeArrowheads="1"/>
          </p:cNvSpPr>
          <p:nvPr/>
        </p:nvSpPr>
        <p:spPr bwMode="auto">
          <a:xfrm>
            <a:off x="1177925" y="3560763"/>
            <a:ext cx="455613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addr</a:t>
            </a:r>
          </a:p>
        </p:txBody>
      </p:sp>
      <p:sp>
        <p:nvSpPr>
          <p:cNvPr id="19485" name="Rectangle 31"/>
          <p:cNvSpPr>
            <a:spLocks noChangeArrowheads="1"/>
          </p:cNvSpPr>
          <p:nvPr/>
        </p:nvSpPr>
        <p:spPr bwMode="auto">
          <a:xfrm>
            <a:off x="1654175" y="3725863"/>
            <a:ext cx="40640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inst</a:t>
            </a:r>
          </a:p>
        </p:txBody>
      </p:sp>
      <p:sp>
        <p:nvSpPr>
          <p:cNvPr id="19486" name="Rectangle 32"/>
          <p:cNvSpPr>
            <a:spLocks noChangeArrowheads="1"/>
          </p:cNvSpPr>
          <p:nvPr/>
        </p:nvSpPr>
        <p:spPr bwMode="auto">
          <a:xfrm>
            <a:off x="1203325" y="4094163"/>
            <a:ext cx="836613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Instruction</a:t>
            </a:r>
          </a:p>
          <a:p>
            <a:pPr algn="l"/>
            <a:r>
              <a:rPr lang="en-US" sz="1000" b="1">
                <a:latin typeface="Lato" panose="020F0502020204030203" pitchFamily="34" charset="0"/>
              </a:rPr>
              <a:t>Memory</a:t>
            </a:r>
          </a:p>
        </p:txBody>
      </p:sp>
      <p:sp>
        <p:nvSpPr>
          <p:cNvPr id="19487" name="Line 33"/>
          <p:cNvSpPr>
            <a:spLocks noChangeShapeType="1"/>
          </p:cNvSpPr>
          <p:nvPr/>
        </p:nvSpPr>
        <p:spPr bwMode="auto">
          <a:xfrm flipH="1">
            <a:off x="1143000" y="36830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88" name="Rectangle 34"/>
          <p:cNvSpPr>
            <a:spLocks noChangeArrowheads="1"/>
          </p:cNvSpPr>
          <p:nvPr/>
        </p:nvSpPr>
        <p:spPr bwMode="auto">
          <a:xfrm>
            <a:off x="1317625" y="2366963"/>
            <a:ext cx="4286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Add</a:t>
            </a:r>
          </a:p>
        </p:txBody>
      </p:sp>
      <p:sp>
        <p:nvSpPr>
          <p:cNvPr id="19489" name="Rectangle 35"/>
          <p:cNvSpPr>
            <a:spLocks noChangeArrowheads="1"/>
          </p:cNvSpPr>
          <p:nvPr/>
        </p:nvSpPr>
        <p:spPr bwMode="auto">
          <a:xfrm>
            <a:off x="3594100" y="3162300"/>
            <a:ext cx="584200" cy="1079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90" name="Freeform 36"/>
          <p:cNvSpPr>
            <a:spLocks/>
          </p:cNvSpPr>
          <p:nvPr/>
        </p:nvSpPr>
        <p:spPr bwMode="auto">
          <a:xfrm>
            <a:off x="7629525" y="2489200"/>
            <a:ext cx="230188" cy="458788"/>
          </a:xfrm>
          <a:custGeom>
            <a:avLst/>
            <a:gdLst>
              <a:gd name="T0" fmla="*/ 0 w 145"/>
              <a:gd name="T1" fmla="*/ 240 h 289"/>
              <a:gd name="T2" fmla="*/ 0 w 145"/>
              <a:gd name="T3" fmla="*/ 48 h 289"/>
              <a:gd name="T4" fmla="*/ 144 w 145"/>
              <a:gd name="T5" fmla="*/ 0 h 289"/>
              <a:gd name="T6" fmla="*/ 144 w 145"/>
              <a:gd name="T7" fmla="*/ 288 h 289"/>
              <a:gd name="T8" fmla="*/ 0 w 145"/>
              <a:gd name="T9" fmla="*/ 24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289"/>
              <a:gd name="T17" fmla="*/ 145 w 145"/>
              <a:gd name="T18" fmla="*/ 289 h 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289">
                <a:moveTo>
                  <a:pt x="0" y="240"/>
                </a:moveTo>
                <a:lnTo>
                  <a:pt x="0" y="48"/>
                </a:lnTo>
                <a:lnTo>
                  <a:pt x="144" y="0"/>
                </a:lnTo>
                <a:lnTo>
                  <a:pt x="144" y="288"/>
                </a:lnTo>
                <a:lnTo>
                  <a:pt x="0" y="240"/>
                </a:ln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91" name="Rectangle 37"/>
          <p:cNvSpPr>
            <a:spLocks noChangeArrowheads="1"/>
          </p:cNvSpPr>
          <p:nvPr/>
        </p:nvSpPr>
        <p:spPr bwMode="auto">
          <a:xfrm>
            <a:off x="3902075" y="3576638"/>
            <a:ext cx="362280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rd1</a:t>
            </a:r>
          </a:p>
        </p:txBody>
      </p:sp>
      <p:sp>
        <p:nvSpPr>
          <p:cNvPr id="19492" name="Rectangle 38"/>
          <p:cNvSpPr>
            <a:spLocks noChangeArrowheads="1"/>
          </p:cNvSpPr>
          <p:nvPr/>
        </p:nvSpPr>
        <p:spPr bwMode="auto">
          <a:xfrm>
            <a:off x="3552825" y="4025900"/>
            <a:ext cx="674866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GPR File</a:t>
            </a:r>
          </a:p>
        </p:txBody>
      </p:sp>
      <p:sp>
        <p:nvSpPr>
          <p:cNvPr id="19493" name="Line 39"/>
          <p:cNvSpPr>
            <a:spLocks noChangeShapeType="1"/>
          </p:cNvSpPr>
          <p:nvPr/>
        </p:nvSpPr>
        <p:spPr bwMode="auto">
          <a:xfrm>
            <a:off x="3505200" y="39878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94" name="Line 40"/>
          <p:cNvSpPr>
            <a:spLocks noChangeShapeType="1"/>
          </p:cNvSpPr>
          <p:nvPr/>
        </p:nvSpPr>
        <p:spPr bwMode="auto">
          <a:xfrm>
            <a:off x="3505200" y="38354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95" name="Line 41"/>
          <p:cNvSpPr>
            <a:spLocks noChangeShapeType="1"/>
          </p:cNvSpPr>
          <p:nvPr/>
        </p:nvSpPr>
        <p:spPr bwMode="auto">
          <a:xfrm>
            <a:off x="3505200" y="33782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96" name="Line 42"/>
          <p:cNvSpPr>
            <a:spLocks noChangeShapeType="1"/>
          </p:cNvSpPr>
          <p:nvPr/>
        </p:nvSpPr>
        <p:spPr bwMode="auto">
          <a:xfrm>
            <a:off x="3505200" y="35306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497" name="Rectangle 43"/>
          <p:cNvSpPr>
            <a:spLocks noChangeArrowheads="1"/>
          </p:cNvSpPr>
          <p:nvPr/>
        </p:nvSpPr>
        <p:spPr bwMode="auto">
          <a:xfrm>
            <a:off x="3540125" y="3279775"/>
            <a:ext cx="343044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rr1</a:t>
            </a:r>
          </a:p>
        </p:txBody>
      </p:sp>
      <p:sp>
        <p:nvSpPr>
          <p:cNvPr id="19498" name="Rectangle 44"/>
          <p:cNvSpPr>
            <a:spLocks noChangeArrowheads="1"/>
          </p:cNvSpPr>
          <p:nvPr/>
        </p:nvSpPr>
        <p:spPr bwMode="auto">
          <a:xfrm>
            <a:off x="3540125" y="3432175"/>
            <a:ext cx="343044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rr2</a:t>
            </a:r>
          </a:p>
        </p:txBody>
      </p:sp>
      <p:sp>
        <p:nvSpPr>
          <p:cNvPr id="19499" name="Rectangle 45"/>
          <p:cNvSpPr>
            <a:spLocks noChangeArrowheads="1"/>
          </p:cNvSpPr>
          <p:nvPr/>
        </p:nvSpPr>
        <p:spPr bwMode="auto">
          <a:xfrm>
            <a:off x="3540125" y="3724275"/>
            <a:ext cx="320602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wr</a:t>
            </a:r>
          </a:p>
        </p:txBody>
      </p:sp>
      <p:sp>
        <p:nvSpPr>
          <p:cNvPr id="19500" name="Rectangle 46"/>
          <p:cNvSpPr>
            <a:spLocks noChangeArrowheads="1"/>
          </p:cNvSpPr>
          <p:nvPr/>
        </p:nvSpPr>
        <p:spPr bwMode="auto">
          <a:xfrm>
            <a:off x="3540125" y="3873500"/>
            <a:ext cx="339838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wd</a:t>
            </a:r>
          </a:p>
        </p:txBody>
      </p:sp>
      <p:sp>
        <p:nvSpPr>
          <p:cNvPr id="19501" name="Rectangle 47"/>
          <p:cNvSpPr>
            <a:spLocks noChangeArrowheads="1"/>
          </p:cNvSpPr>
          <p:nvPr/>
        </p:nvSpPr>
        <p:spPr bwMode="auto">
          <a:xfrm>
            <a:off x="3895725" y="3851275"/>
            <a:ext cx="362280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rd2</a:t>
            </a:r>
          </a:p>
        </p:txBody>
      </p:sp>
      <p:sp>
        <p:nvSpPr>
          <p:cNvPr id="19502" name="Rectangle 48"/>
          <p:cNvSpPr>
            <a:spLocks noChangeArrowheads="1"/>
          </p:cNvSpPr>
          <p:nvPr/>
        </p:nvSpPr>
        <p:spPr bwMode="auto">
          <a:xfrm>
            <a:off x="3743325" y="3114675"/>
            <a:ext cx="335029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we</a:t>
            </a:r>
          </a:p>
        </p:txBody>
      </p:sp>
      <p:sp>
        <p:nvSpPr>
          <p:cNvPr id="19503" name="Rectangle 49"/>
          <p:cNvSpPr>
            <a:spLocks noChangeArrowheads="1"/>
          </p:cNvSpPr>
          <p:nvPr/>
        </p:nvSpPr>
        <p:spPr bwMode="auto">
          <a:xfrm>
            <a:off x="3594100" y="4457700"/>
            <a:ext cx="584200" cy="317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04" name="Rectangle 50"/>
          <p:cNvSpPr>
            <a:spLocks noChangeArrowheads="1"/>
          </p:cNvSpPr>
          <p:nvPr/>
        </p:nvSpPr>
        <p:spPr bwMode="auto">
          <a:xfrm>
            <a:off x="3578225" y="4424363"/>
            <a:ext cx="6238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Immed.</a:t>
            </a:r>
          </a:p>
          <a:p>
            <a:pPr algn="l"/>
            <a:r>
              <a:rPr lang="en-US" sz="1000" b="1">
                <a:latin typeface="Lato" panose="020F0502020204030203" pitchFamily="34" charset="0"/>
              </a:rPr>
              <a:t>Extend</a:t>
            </a:r>
          </a:p>
        </p:txBody>
      </p:sp>
      <p:sp>
        <p:nvSpPr>
          <p:cNvPr id="19505" name="Line 51"/>
          <p:cNvSpPr>
            <a:spLocks noChangeShapeType="1"/>
          </p:cNvSpPr>
          <p:nvPr/>
        </p:nvSpPr>
        <p:spPr bwMode="auto">
          <a:xfrm>
            <a:off x="3505200" y="45974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06" name="Freeform 52"/>
          <p:cNvSpPr>
            <a:spLocks/>
          </p:cNvSpPr>
          <p:nvPr/>
        </p:nvSpPr>
        <p:spPr bwMode="auto">
          <a:xfrm>
            <a:off x="8382000" y="4140200"/>
            <a:ext cx="230188" cy="611188"/>
          </a:xfrm>
          <a:custGeom>
            <a:avLst/>
            <a:gdLst>
              <a:gd name="T0" fmla="*/ 144 w 145"/>
              <a:gd name="T1" fmla="*/ 48 h 385"/>
              <a:gd name="T2" fmla="*/ 144 w 145"/>
              <a:gd name="T3" fmla="*/ 336 h 385"/>
              <a:gd name="T4" fmla="*/ 0 w 145"/>
              <a:gd name="T5" fmla="*/ 384 h 385"/>
              <a:gd name="T6" fmla="*/ 0 w 145"/>
              <a:gd name="T7" fmla="*/ 0 h 385"/>
              <a:gd name="T8" fmla="*/ 144 w 145"/>
              <a:gd name="T9" fmla="*/ 48 h 3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385"/>
              <a:gd name="T17" fmla="*/ 145 w 145"/>
              <a:gd name="T18" fmla="*/ 385 h 3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385">
                <a:moveTo>
                  <a:pt x="144" y="48"/>
                </a:moveTo>
                <a:lnTo>
                  <a:pt x="144" y="336"/>
                </a:lnTo>
                <a:lnTo>
                  <a:pt x="0" y="384"/>
                </a:lnTo>
                <a:lnTo>
                  <a:pt x="0" y="0"/>
                </a:lnTo>
                <a:lnTo>
                  <a:pt x="144" y="48"/>
                </a:ln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07" name="Line 53"/>
          <p:cNvSpPr>
            <a:spLocks noChangeShapeType="1"/>
          </p:cNvSpPr>
          <p:nvPr/>
        </p:nvSpPr>
        <p:spPr bwMode="auto">
          <a:xfrm flipH="1">
            <a:off x="8315325" y="45212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08" name="Line 54"/>
          <p:cNvSpPr>
            <a:spLocks noChangeShapeType="1"/>
          </p:cNvSpPr>
          <p:nvPr/>
        </p:nvSpPr>
        <p:spPr bwMode="auto">
          <a:xfrm flipH="1">
            <a:off x="8315325" y="42164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09" name="Line 55"/>
          <p:cNvSpPr>
            <a:spLocks noChangeShapeType="1"/>
          </p:cNvSpPr>
          <p:nvPr/>
        </p:nvSpPr>
        <p:spPr bwMode="auto">
          <a:xfrm flipH="1">
            <a:off x="8610600" y="44450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10" name="Rectangle 56"/>
          <p:cNvSpPr>
            <a:spLocks noChangeArrowheads="1"/>
          </p:cNvSpPr>
          <p:nvPr/>
        </p:nvSpPr>
        <p:spPr bwMode="auto">
          <a:xfrm>
            <a:off x="8397875" y="4322763"/>
            <a:ext cx="301366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M</a:t>
            </a:r>
          </a:p>
        </p:txBody>
      </p:sp>
      <p:sp>
        <p:nvSpPr>
          <p:cNvPr id="19511" name="Rectangle 57"/>
          <p:cNvSpPr>
            <a:spLocks noChangeArrowheads="1"/>
          </p:cNvSpPr>
          <p:nvPr/>
        </p:nvSpPr>
        <p:spPr bwMode="auto">
          <a:xfrm>
            <a:off x="8318500" y="4144963"/>
            <a:ext cx="256481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0</a:t>
            </a:r>
          </a:p>
        </p:txBody>
      </p:sp>
      <p:sp>
        <p:nvSpPr>
          <p:cNvPr id="19512" name="Rectangle 58"/>
          <p:cNvSpPr>
            <a:spLocks noChangeArrowheads="1"/>
          </p:cNvSpPr>
          <p:nvPr/>
        </p:nvSpPr>
        <p:spPr bwMode="auto">
          <a:xfrm>
            <a:off x="8318500" y="4411663"/>
            <a:ext cx="256481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2</a:t>
            </a:r>
          </a:p>
        </p:txBody>
      </p:sp>
      <p:sp>
        <p:nvSpPr>
          <p:cNvPr id="19513" name="Rectangle 59"/>
          <p:cNvSpPr>
            <a:spLocks noChangeArrowheads="1"/>
          </p:cNvSpPr>
          <p:nvPr/>
        </p:nvSpPr>
        <p:spPr bwMode="auto">
          <a:xfrm>
            <a:off x="7023100" y="3657600"/>
            <a:ext cx="774700" cy="1193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14" name="Line 60"/>
          <p:cNvSpPr>
            <a:spLocks noChangeShapeType="1"/>
          </p:cNvSpPr>
          <p:nvPr/>
        </p:nvSpPr>
        <p:spPr bwMode="auto">
          <a:xfrm>
            <a:off x="6934200" y="46736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15" name="Line 61"/>
          <p:cNvSpPr>
            <a:spLocks noChangeShapeType="1"/>
          </p:cNvSpPr>
          <p:nvPr/>
        </p:nvSpPr>
        <p:spPr bwMode="auto">
          <a:xfrm>
            <a:off x="6934200" y="40640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16" name="Rectangle 62"/>
          <p:cNvSpPr>
            <a:spLocks noChangeArrowheads="1"/>
          </p:cNvSpPr>
          <p:nvPr/>
        </p:nvSpPr>
        <p:spPr bwMode="auto">
          <a:xfrm>
            <a:off x="6994525" y="3927475"/>
            <a:ext cx="468078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raddr</a:t>
            </a:r>
          </a:p>
        </p:txBody>
      </p:sp>
      <p:sp>
        <p:nvSpPr>
          <p:cNvPr id="19517" name="Rectangle 63"/>
          <p:cNvSpPr>
            <a:spLocks noChangeArrowheads="1"/>
          </p:cNvSpPr>
          <p:nvPr/>
        </p:nvSpPr>
        <p:spPr bwMode="auto">
          <a:xfrm>
            <a:off x="6981825" y="3762375"/>
            <a:ext cx="512962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waddr</a:t>
            </a:r>
          </a:p>
        </p:txBody>
      </p:sp>
      <p:sp>
        <p:nvSpPr>
          <p:cNvPr id="19518" name="Rectangle 64"/>
          <p:cNvSpPr>
            <a:spLocks noChangeArrowheads="1"/>
          </p:cNvSpPr>
          <p:nvPr/>
        </p:nvSpPr>
        <p:spPr bwMode="auto">
          <a:xfrm>
            <a:off x="6969125" y="4546600"/>
            <a:ext cx="506550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wdata</a:t>
            </a:r>
          </a:p>
        </p:txBody>
      </p:sp>
      <p:sp>
        <p:nvSpPr>
          <p:cNvPr id="19519" name="Rectangle 65"/>
          <p:cNvSpPr>
            <a:spLocks noChangeArrowheads="1"/>
          </p:cNvSpPr>
          <p:nvPr/>
        </p:nvSpPr>
        <p:spPr bwMode="auto">
          <a:xfrm>
            <a:off x="7400925" y="4105275"/>
            <a:ext cx="461666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rdata</a:t>
            </a:r>
          </a:p>
        </p:txBody>
      </p:sp>
      <p:sp>
        <p:nvSpPr>
          <p:cNvPr id="19520" name="Line 66"/>
          <p:cNvSpPr>
            <a:spLocks noChangeShapeType="1"/>
          </p:cNvSpPr>
          <p:nvPr/>
        </p:nvSpPr>
        <p:spPr bwMode="auto">
          <a:xfrm>
            <a:off x="7823200" y="4216400"/>
            <a:ext cx="10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21" name="Rectangle 67"/>
          <p:cNvSpPr>
            <a:spLocks noChangeArrowheads="1"/>
          </p:cNvSpPr>
          <p:nvPr/>
        </p:nvSpPr>
        <p:spPr bwMode="auto">
          <a:xfrm>
            <a:off x="7172325" y="4664075"/>
            <a:ext cx="290145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re</a:t>
            </a:r>
          </a:p>
        </p:txBody>
      </p:sp>
      <p:sp>
        <p:nvSpPr>
          <p:cNvPr id="19522" name="Rectangle 68"/>
          <p:cNvSpPr>
            <a:spLocks noChangeArrowheads="1"/>
          </p:cNvSpPr>
          <p:nvPr/>
        </p:nvSpPr>
        <p:spPr bwMode="auto">
          <a:xfrm>
            <a:off x="7007225" y="4191000"/>
            <a:ext cx="6667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Data </a:t>
            </a:r>
          </a:p>
          <a:p>
            <a:pPr algn="l"/>
            <a:r>
              <a:rPr lang="en-US" sz="1000" b="1">
                <a:latin typeface="Lato" panose="020F0502020204030203" pitchFamily="34" charset="0"/>
              </a:rPr>
              <a:t>Memory</a:t>
            </a:r>
          </a:p>
        </p:txBody>
      </p:sp>
      <p:sp>
        <p:nvSpPr>
          <p:cNvPr id="19523" name="Freeform 69"/>
          <p:cNvSpPr>
            <a:spLocks/>
          </p:cNvSpPr>
          <p:nvPr/>
        </p:nvSpPr>
        <p:spPr bwMode="auto">
          <a:xfrm>
            <a:off x="5778500" y="3606800"/>
            <a:ext cx="382588" cy="611188"/>
          </a:xfrm>
          <a:custGeom>
            <a:avLst/>
            <a:gdLst>
              <a:gd name="T0" fmla="*/ 0 w 241"/>
              <a:gd name="T1" fmla="*/ 0 h 385"/>
              <a:gd name="T2" fmla="*/ 0 w 241"/>
              <a:gd name="T3" fmla="*/ 160 h 385"/>
              <a:gd name="T4" fmla="*/ 48 w 241"/>
              <a:gd name="T5" fmla="*/ 192 h 385"/>
              <a:gd name="T6" fmla="*/ 0 w 241"/>
              <a:gd name="T7" fmla="*/ 224 h 385"/>
              <a:gd name="T8" fmla="*/ 0 w 241"/>
              <a:gd name="T9" fmla="*/ 384 h 385"/>
              <a:gd name="T10" fmla="*/ 240 w 241"/>
              <a:gd name="T11" fmla="*/ 288 h 385"/>
              <a:gd name="T12" fmla="*/ 240 w 241"/>
              <a:gd name="T13" fmla="*/ 96 h 385"/>
              <a:gd name="T14" fmla="*/ 0 w 241"/>
              <a:gd name="T15" fmla="*/ 0 h 3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1"/>
              <a:gd name="T25" fmla="*/ 0 h 385"/>
              <a:gd name="T26" fmla="*/ 241 w 241"/>
              <a:gd name="T27" fmla="*/ 385 h 3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1" h="385">
                <a:moveTo>
                  <a:pt x="0" y="0"/>
                </a:moveTo>
                <a:lnTo>
                  <a:pt x="0" y="160"/>
                </a:lnTo>
                <a:lnTo>
                  <a:pt x="48" y="192"/>
                </a:lnTo>
                <a:lnTo>
                  <a:pt x="0" y="224"/>
                </a:lnTo>
                <a:lnTo>
                  <a:pt x="0" y="384"/>
                </a:lnTo>
                <a:lnTo>
                  <a:pt x="240" y="288"/>
                </a:lnTo>
                <a:lnTo>
                  <a:pt x="240" y="9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24" name="Rectangle 70"/>
          <p:cNvSpPr>
            <a:spLocks noChangeArrowheads="1"/>
          </p:cNvSpPr>
          <p:nvPr/>
        </p:nvSpPr>
        <p:spPr bwMode="auto">
          <a:xfrm>
            <a:off x="5788025" y="3802063"/>
            <a:ext cx="442913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ALU</a:t>
            </a:r>
          </a:p>
        </p:txBody>
      </p:sp>
      <p:sp>
        <p:nvSpPr>
          <p:cNvPr id="19525" name="Line 71"/>
          <p:cNvSpPr>
            <a:spLocks noChangeShapeType="1"/>
          </p:cNvSpPr>
          <p:nvPr/>
        </p:nvSpPr>
        <p:spPr bwMode="auto">
          <a:xfrm>
            <a:off x="5702300" y="36830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26" name="Freeform 72"/>
          <p:cNvSpPr>
            <a:spLocks/>
          </p:cNvSpPr>
          <p:nvPr/>
        </p:nvSpPr>
        <p:spPr bwMode="auto">
          <a:xfrm>
            <a:off x="4949825" y="3886200"/>
            <a:ext cx="230188" cy="458788"/>
          </a:xfrm>
          <a:custGeom>
            <a:avLst/>
            <a:gdLst>
              <a:gd name="T0" fmla="*/ 144 w 145"/>
              <a:gd name="T1" fmla="*/ 48 h 289"/>
              <a:gd name="T2" fmla="*/ 144 w 145"/>
              <a:gd name="T3" fmla="*/ 240 h 289"/>
              <a:gd name="T4" fmla="*/ 0 w 145"/>
              <a:gd name="T5" fmla="*/ 288 h 289"/>
              <a:gd name="T6" fmla="*/ 0 w 145"/>
              <a:gd name="T7" fmla="*/ 0 h 289"/>
              <a:gd name="T8" fmla="*/ 144 w 145"/>
              <a:gd name="T9" fmla="*/ 48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289"/>
              <a:gd name="T17" fmla="*/ 145 w 145"/>
              <a:gd name="T18" fmla="*/ 289 h 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289">
                <a:moveTo>
                  <a:pt x="144" y="48"/>
                </a:moveTo>
                <a:lnTo>
                  <a:pt x="144" y="240"/>
                </a:lnTo>
                <a:lnTo>
                  <a:pt x="0" y="288"/>
                </a:lnTo>
                <a:lnTo>
                  <a:pt x="0" y="0"/>
                </a:lnTo>
                <a:lnTo>
                  <a:pt x="144" y="48"/>
                </a:ln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27" name="Rectangle 73"/>
          <p:cNvSpPr>
            <a:spLocks noChangeArrowheads="1"/>
          </p:cNvSpPr>
          <p:nvPr/>
        </p:nvSpPr>
        <p:spPr bwMode="auto">
          <a:xfrm>
            <a:off x="7439025" y="3622675"/>
            <a:ext cx="400752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algn</a:t>
            </a:r>
          </a:p>
        </p:txBody>
      </p:sp>
      <p:sp>
        <p:nvSpPr>
          <p:cNvPr id="19528" name="Line 74"/>
          <p:cNvSpPr>
            <a:spLocks noChangeShapeType="1"/>
          </p:cNvSpPr>
          <p:nvPr/>
        </p:nvSpPr>
        <p:spPr bwMode="auto">
          <a:xfrm flipH="1">
            <a:off x="8315325" y="46736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29" name="Line 75"/>
          <p:cNvSpPr>
            <a:spLocks noChangeShapeType="1"/>
          </p:cNvSpPr>
          <p:nvPr/>
        </p:nvSpPr>
        <p:spPr bwMode="auto">
          <a:xfrm flipH="1">
            <a:off x="8315325" y="43688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30" name="Rectangle 76"/>
          <p:cNvSpPr>
            <a:spLocks noChangeArrowheads="1"/>
          </p:cNvSpPr>
          <p:nvPr/>
        </p:nvSpPr>
        <p:spPr bwMode="auto">
          <a:xfrm>
            <a:off x="8318500" y="4271963"/>
            <a:ext cx="256481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19531" name="Rectangle 77"/>
          <p:cNvSpPr>
            <a:spLocks noChangeArrowheads="1"/>
          </p:cNvSpPr>
          <p:nvPr/>
        </p:nvSpPr>
        <p:spPr bwMode="auto">
          <a:xfrm>
            <a:off x="8318500" y="4551363"/>
            <a:ext cx="256481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3</a:t>
            </a:r>
          </a:p>
        </p:txBody>
      </p:sp>
      <p:sp>
        <p:nvSpPr>
          <p:cNvPr id="19532" name="Rectangle 78"/>
          <p:cNvSpPr>
            <a:spLocks noChangeArrowheads="1"/>
          </p:cNvSpPr>
          <p:nvPr/>
        </p:nvSpPr>
        <p:spPr bwMode="auto">
          <a:xfrm>
            <a:off x="7172325" y="3609975"/>
            <a:ext cx="335029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900" b="1">
                <a:latin typeface="Lato" panose="020F0502020204030203" pitchFamily="34" charset="0"/>
              </a:rPr>
              <a:t>we</a:t>
            </a:r>
          </a:p>
        </p:txBody>
      </p:sp>
      <p:sp>
        <p:nvSpPr>
          <p:cNvPr id="19533" name="Line 79"/>
          <p:cNvSpPr>
            <a:spLocks noChangeShapeType="1"/>
          </p:cNvSpPr>
          <p:nvPr/>
        </p:nvSpPr>
        <p:spPr bwMode="auto">
          <a:xfrm>
            <a:off x="4635500" y="4673600"/>
            <a:ext cx="2400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34" name="Line 80"/>
          <p:cNvSpPr>
            <a:spLocks noChangeShapeType="1"/>
          </p:cNvSpPr>
          <p:nvPr/>
        </p:nvSpPr>
        <p:spPr bwMode="auto">
          <a:xfrm>
            <a:off x="4635500" y="39878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35" name="Rectangle 81"/>
          <p:cNvSpPr>
            <a:spLocks noChangeArrowheads="1"/>
          </p:cNvSpPr>
          <p:nvPr/>
        </p:nvSpPr>
        <p:spPr bwMode="auto">
          <a:xfrm>
            <a:off x="698500" y="3390900"/>
            <a:ext cx="203200" cy="5842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36" name="Line 82"/>
          <p:cNvSpPr>
            <a:spLocks noChangeShapeType="1"/>
          </p:cNvSpPr>
          <p:nvPr/>
        </p:nvSpPr>
        <p:spPr bwMode="auto">
          <a:xfrm>
            <a:off x="914400" y="3683000"/>
            <a:ext cx="7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37" name="Rectangle 83"/>
          <p:cNvSpPr>
            <a:spLocks noChangeArrowheads="1"/>
          </p:cNvSpPr>
          <p:nvPr/>
        </p:nvSpPr>
        <p:spPr bwMode="auto">
          <a:xfrm>
            <a:off x="619125" y="3586163"/>
            <a:ext cx="357188" cy="241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1">
                <a:latin typeface="Lato" panose="020F0502020204030203" pitchFamily="34" charset="0"/>
              </a:rPr>
              <a:t>PC</a:t>
            </a:r>
          </a:p>
        </p:txBody>
      </p:sp>
      <p:sp>
        <p:nvSpPr>
          <p:cNvPr id="19538" name="Line 84"/>
          <p:cNvSpPr>
            <a:spLocks noChangeShapeType="1"/>
          </p:cNvSpPr>
          <p:nvPr/>
        </p:nvSpPr>
        <p:spPr bwMode="auto">
          <a:xfrm>
            <a:off x="609600" y="3683000"/>
            <a:ext cx="7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39" name="Freeform 85"/>
          <p:cNvSpPr>
            <a:spLocks/>
          </p:cNvSpPr>
          <p:nvPr/>
        </p:nvSpPr>
        <p:spPr bwMode="auto">
          <a:xfrm>
            <a:off x="762000" y="3898900"/>
            <a:ext cx="77788" cy="7778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40" name="Oval 86"/>
          <p:cNvSpPr>
            <a:spLocks noChangeArrowheads="1"/>
          </p:cNvSpPr>
          <p:nvPr/>
        </p:nvSpPr>
        <p:spPr bwMode="auto">
          <a:xfrm>
            <a:off x="6597650" y="403225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grpSp>
        <p:nvGrpSpPr>
          <p:cNvPr id="19541" name="Group 87"/>
          <p:cNvGrpSpPr>
            <a:grpSpLocks/>
          </p:cNvGrpSpPr>
          <p:nvPr/>
        </p:nvGrpSpPr>
        <p:grpSpPr bwMode="auto">
          <a:xfrm>
            <a:off x="7061200" y="3644900"/>
            <a:ext cx="88900" cy="101600"/>
            <a:chOff x="4448" y="2296"/>
            <a:chExt cx="56" cy="64"/>
          </a:xfrm>
        </p:grpSpPr>
        <p:sp>
          <p:nvSpPr>
            <p:cNvPr id="19597" name="Line 88"/>
            <p:cNvSpPr>
              <a:spLocks noChangeShapeType="1"/>
            </p:cNvSpPr>
            <p:nvPr/>
          </p:nvSpPr>
          <p:spPr bwMode="auto">
            <a:xfrm>
              <a:off x="4448" y="2312"/>
              <a:ext cx="32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9598" name="Line 89"/>
            <p:cNvSpPr>
              <a:spLocks noChangeShapeType="1"/>
            </p:cNvSpPr>
            <p:nvPr/>
          </p:nvSpPr>
          <p:spPr bwMode="auto">
            <a:xfrm flipV="1">
              <a:off x="4480" y="2296"/>
              <a:ext cx="24" cy="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</p:grpSp>
      <p:grpSp>
        <p:nvGrpSpPr>
          <p:cNvPr id="19542" name="Group 90"/>
          <p:cNvGrpSpPr>
            <a:grpSpLocks/>
          </p:cNvGrpSpPr>
          <p:nvPr/>
        </p:nvGrpSpPr>
        <p:grpSpPr bwMode="auto">
          <a:xfrm>
            <a:off x="3619500" y="3149600"/>
            <a:ext cx="88900" cy="101600"/>
            <a:chOff x="2280" y="1984"/>
            <a:chExt cx="56" cy="64"/>
          </a:xfrm>
        </p:grpSpPr>
        <p:sp>
          <p:nvSpPr>
            <p:cNvPr id="19595" name="Line 91"/>
            <p:cNvSpPr>
              <a:spLocks noChangeShapeType="1"/>
            </p:cNvSpPr>
            <p:nvPr/>
          </p:nvSpPr>
          <p:spPr bwMode="auto">
            <a:xfrm>
              <a:off x="2280" y="2000"/>
              <a:ext cx="32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9596" name="Line 92"/>
            <p:cNvSpPr>
              <a:spLocks noChangeShapeType="1"/>
            </p:cNvSpPr>
            <p:nvPr/>
          </p:nvSpPr>
          <p:spPr bwMode="auto">
            <a:xfrm flipV="1">
              <a:off x="2312" y="1984"/>
              <a:ext cx="24" cy="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</p:grpSp>
      <p:sp>
        <p:nvSpPr>
          <p:cNvPr id="19543" name="Line 93"/>
          <p:cNvSpPr>
            <a:spLocks noChangeShapeType="1"/>
          </p:cNvSpPr>
          <p:nvPr/>
        </p:nvSpPr>
        <p:spPr bwMode="auto">
          <a:xfrm>
            <a:off x="1689100" y="2476500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44" name="Line 94"/>
          <p:cNvSpPr>
            <a:spLocks noChangeShapeType="1"/>
          </p:cNvSpPr>
          <p:nvPr/>
        </p:nvSpPr>
        <p:spPr bwMode="auto">
          <a:xfrm>
            <a:off x="4178300" y="3975100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grpSp>
        <p:nvGrpSpPr>
          <p:cNvPr id="19545" name="Group 95"/>
          <p:cNvGrpSpPr>
            <a:grpSpLocks/>
          </p:cNvGrpSpPr>
          <p:nvPr/>
        </p:nvGrpSpPr>
        <p:grpSpPr bwMode="auto">
          <a:xfrm>
            <a:off x="5254634" y="3365500"/>
            <a:ext cx="292101" cy="485775"/>
            <a:chOff x="3310" y="2120"/>
            <a:chExt cx="184" cy="306"/>
          </a:xfrm>
        </p:grpSpPr>
        <p:sp>
          <p:nvSpPr>
            <p:cNvPr id="19592" name="Rectangle 96"/>
            <p:cNvSpPr>
              <a:spLocks noChangeArrowheads="1"/>
            </p:cNvSpPr>
            <p:nvPr/>
          </p:nvSpPr>
          <p:spPr bwMode="auto">
            <a:xfrm>
              <a:off x="3335" y="2120"/>
              <a:ext cx="109" cy="30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9593" name="Freeform 97"/>
            <p:cNvSpPr>
              <a:spLocks/>
            </p:cNvSpPr>
            <p:nvPr/>
          </p:nvSpPr>
          <p:spPr bwMode="auto">
            <a:xfrm>
              <a:off x="3368" y="2382"/>
              <a:ext cx="43" cy="44"/>
            </a:xfrm>
            <a:custGeom>
              <a:avLst/>
              <a:gdLst>
                <a:gd name="T0" fmla="*/ 0 w 43"/>
                <a:gd name="T1" fmla="*/ 43 h 44"/>
                <a:gd name="T2" fmla="*/ 21 w 43"/>
                <a:gd name="T3" fmla="*/ 0 h 44"/>
                <a:gd name="T4" fmla="*/ 42 w 43"/>
                <a:gd name="T5" fmla="*/ 43 h 44"/>
                <a:gd name="T6" fmla="*/ 0 60000 65536"/>
                <a:gd name="T7" fmla="*/ 0 60000 65536"/>
                <a:gd name="T8" fmla="*/ 0 60000 65536"/>
                <a:gd name="T9" fmla="*/ 0 w 43"/>
                <a:gd name="T10" fmla="*/ 0 h 44"/>
                <a:gd name="T11" fmla="*/ 43 w 43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4">
                  <a:moveTo>
                    <a:pt x="0" y="43"/>
                  </a:moveTo>
                  <a:lnTo>
                    <a:pt x="21" y="0"/>
                  </a:lnTo>
                  <a:lnTo>
                    <a:pt x="42" y="43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9594" name="Rectangle 98"/>
            <p:cNvSpPr>
              <a:spLocks noChangeArrowheads="1"/>
            </p:cNvSpPr>
            <p:nvPr/>
          </p:nvSpPr>
          <p:spPr bwMode="auto">
            <a:xfrm>
              <a:off x="3310" y="2194"/>
              <a:ext cx="184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200" b="1">
                  <a:latin typeface="Lato" panose="020F0502020204030203" pitchFamily="34" charset="0"/>
                </a:rPr>
                <a:t>A</a:t>
              </a:r>
            </a:p>
          </p:txBody>
        </p:sp>
      </p:grpSp>
      <p:grpSp>
        <p:nvGrpSpPr>
          <p:cNvPr id="19546" name="Group 99"/>
          <p:cNvGrpSpPr>
            <a:grpSpLocks/>
          </p:cNvGrpSpPr>
          <p:nvPr/>
        </p:nvGrpSpPr>
        <p:grpSpPr bwMode="auto">
          <a:xfrm>
            <a:off x="5229225" y="3898900"/>
            <a:ext cx="284163" cy="485775"/>
            <a:chOff x="3294" y="2456"/>
            <a:chExt cx="179" cy="306"/>
          </a:xfrm>
        </p:grpSpPr>
        <p:sp>
          <p:nvSpPr>
            <p:cNvPr id="19589" name="Rectangle 100"/>
            <p:cNvSpPr>
              <a:spLocks noChangeArrowheads="1"/>
            </p:cNvSpPr>
            <p:nvPr/>
          </p:nvSpPr>
          <p:spPr bwMode="auto">
            <a:xfrm>
              <a:off x="3335" y="2456"/>
              <a:ext cx="109" cy="30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9590" name="Freeform 101"/>
            <p:cNvSpPr>
              <a:spLocks/>
            </p:cNvSpPr>
            <p:nvPr/>
          </p:nvSpPr>
          <p:spPr bwMode="auto">
            <a:xfrm>
              <a:off x="3368" y="2718"/>
              <a:ext cx="43" cy="44"/>
            </a:xfrm>
            <a:custGeom>
              <a:avLst/>
              <a:gdLst>
                <a:gd name="T0" fmla="*/ 0 w 43"/>
                <a:gd name="T1" fmla="*/ 43 h 44"/>
                <a:gd name="T2" fmla="*/ 21 w 43"/>
                <a:gd name="T3" fmla="*/ 0 h 44"/>
                <a:gd name="T4" fmla="*/ 42 w 43"/>
                <a:gd name="T5" fmla="*/ 43 h 44"/>
                <a:gd name="T6" fmla="*/ 0 60000 65536"/>
                <a:gd name="T7" fmla="*/ 0 60000 65536"/>
                <a:gd name="T8" fmla="*/ 0 60000 65536"/>
                <a:gd name="T9" fmla="*/ 0 w 43"/>
                <a:gd name="T10" fmla="*/ 0 h 44"/>
                <a:gd name="T11" fmla="*/ 43 w 43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4">
                  <a:moveTo>
                    <a:pt x="0" y="43"/>
                  </a:moveTo>
                  <a:lnTo>
                    <a:pt x="21" y="0"/>
                  </a:lnTo>
                  <a:lnTo>
                    <a:pt x="42" y="43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9591" name="Rectangle 102"/>
            <p:cNvSpPr>
              <a:spLocks noChangeArrowheads="1"/>
            </p:cNvSpPr>
            <p:nvPr/>
          </p:nvSpPr>
          <p:spPr bwMode="auto">
            <a:xfrm>
              <a:off x="3294" y="2538"/>
              <a:ext cx="179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200" b="1">
                  <a:latin typeface="Lato" panose="020F0502020204030203" pitchFamily="34" charset="0"/>
                </a:rPr>
                <a:t>B</a:t>
              </a:r>
            </a:p>
          </p:txBody>
        </p:sp>
      </p:grpSp>
      <p:sp>
        <p:nvSpPr>
          <p:cNvPr id="19547" name="Rectangle 103"/>
          <p:cNvSpPr>
            <a:spLocks noChangeArrowheads="1"/>
          </p:cNvSpPr>
          <p:nvPr/>
        </p:nvSpPr>
        <p:spPr bwMode="auto">
          <a:xfrm>
            <a:off x="5294313" y="4432300"/>
            <a:ext cx="173037" cy="482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48" name="Freeform 104"/>
          <p:cNvSpPr>
            <a:spLocks/>
          </p:cNvSpPr>
          <p:nvPr/>
        </p:nvSpPr>
        <p:spPr bwMode="auto">
          <a:xfrm>
            <a:off x="5346700" y="4848225"/>
            <a:ext cx="68263" cy="69850"/>
          </a:xfrm>
          <a:custGeom>
            <a:avLst/>
            <a:gdLst>
              <a:gd name="T0" fmla="*/ 0 w 43"/>
              <a:gd name="T1" fmla="*/ 43 h 44"/>
              <a:gd name="T2" fmla="*/ 21 w 43"/>
              <a:gd name="T3" fmla="*/ 0 h 44"/>
              <a:gd name="T4" fmla="*/ 42 w 43"/>
              <a:gd name="T5" fmla="*/ 43 h 44"/>
              <a:gd name="T6" fmla="*/ 0 60000 65536"/>
              <a:gd name="T7" fmla="*/ 0 60000 65536"/>
              <a:gd name="T8" fmla="*/ 0 60000 65536"/>
              <a:gd name="T9" fmla="*/ 0 w 43"/>
              <a:gd name="T10" fmla="*/ 0 h 44"/>
              <a:gd name="T11" fmla="*/ 43 w 43"/>
              <a:gd name="T12" fmla="*/ 44 h 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44">
                <a:moveTo>
                  <a:pt x="0" y="43"/>
                </a:moveTo>
                <a:lnTo>
                  <a:pt x="21" y="0"/>
                </a:lnTo>
                <a:lnTo>
                  <a:pt x="42" y="43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49" name="Rectangle 105"/>
          <p:cNvSpPr>
            <a:spLocks noChangeArrowheads="1"/>
          </p:cNvSpPr>
          <p:nvPr/>
        </p:nvSpPr>
        <p:spPr bwMode="auto">
          <a:xfrm>
            <a:off x="5153025" y="4879975"/>
            <a:ext cx="530595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200" b="1">
                <a:latin typeface="Lato" panose="020F0502020204030203" pitchFamily="34" charset="0"/>
              </a:rPr>
              <a:t>MD1</a:t>
            </a:r>
          </a:p>
        </p:txBody>
      </p:sp>
      <p:grpSp>
        <p:nvGrpSpPr>
          <p:cNvPr id="19550" name="Group 106"/>
          <p:cNvGrpSpPr>
            <a:grpSpLocks/>
          </p:cNvGrpSpPr>
          <p:nvPr/>
        </p:nvGrpSpPr>
        <p:grpSpPr bwMode="auto">
          <a:xfrm>
            <a:off x="6245236" y="3632200"/>
            <a:ext cx="284163" cy="485775"/>
            <a:chOff x="3934" y="2288"/>
            <a:chExt cx="179" cy="306"/>
          </a:xfrm>
        </p:grpSpPr>
        <p:sp>
          <p:nvSpPr>
            <p:cNvPr id="19586" name="Rectangle 107"/>
            <p:cNvSpPr>
              <a:spLocks noChangeArrowheads="1"/>
            </p:cNvSpPr>
            <p:nvPr/>
          </p:nvSpPr>
          <p:spPr bwMode="auto">
            <a:xfrm>
              <a:off x="3959" y="2288"/>
              <a:ext cx="109" cy="30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9587" name="Freeform 108"/>
            <p:cNvSpPr>
              <a:spLocks/>
            </p:cNvSpPr>
            <p:nvPr/>
          </p:nvSpPr>
          <p:spPr bwMode="auto">
            <a:xfrm>
              <a:off x="3992" y="2550"/>
              <a:ext cx="43" cy="44"/>
            </a:xfrm>
            <a:custGeom>
              <a:avLst/>
              <a:gdLst>
                <a:gd name="T0" fmla="*/ 0 w 43"/>
                <a:gd name="T1" fmla="*/ 43 h 44"/>
                <a:gd name="T2" fmla="*/ 21 w 43"/>
                <a:gd name="T3" fmla="*/ 0 h 44"/>
                <a:gd name="T4" fmla="*/ 42 w 43"/>
                <a:gd name="T5" fmla="*/ 43 h 44"/>
                <a:gd name="T6" fmla="*/ 0 60000 65536"/>
                <a:gd name="T7" fmla="*/ 0 60000 65536"/>
                <a:gd name="T8" fmla="*/ 0 60000 65536"/>
                <a:gd name="T9" fmla="*/ 0 w 43"/>
                <a:gd name="T10" fmla="*/ 0 h 44"/>
                <a:gd name="T11" fmla="*/ 43 w 43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4">
                  <a:moveTo>
                    <a:pt x="0" y="43"/>
                  </a:moveTo>
                  <a:lnTo>
                    <a:pt x="21" y="0"/>
                  </a:lnTo>
                  <a:lnTo>
                    <a:pt x="42" y="43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9588" name="Rectangle 109"/>
            <p:cNvSpPr>
              <a:spLocks noChangeArrowheads="1"/>
            </p:cNvSpPr>
            <p:nvPr/>
          </p:nvSpPr>
          <p:spPr bwMode="auto">
            <a:xfrm>
              <a:off x="3934" y="2362"/>
              <a:ext cx="179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200" b="1">
                  <a:latin typeface="Lato" panose="020F0502020204030203" pitchFamily="34" charset="0"/>
                </a:rPr>
                <a:t>Y</a:t>
              </a:r>
            </a:p>
          </p:txBody>
        </p:sp>
      </p:grpSp>
      <p:sp>
        <p:nvSpPr>
          <p:cNvPr id="19551" name="Rectangle 110"/>
          <p:cNvSpPr>
            <a:spLocks noChangeArrowheads="1"/>
          </p:cNvSpPr>
          <p:nvPr/>
        </p:nvSpPr>
        <p:spPr bwMode="auto">
          <a:xfrm>
            <a:off x="6272213" y="4432300"/>
            <a:ext cx="173037" cy="482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52" name="Freeform 111"/>
          <p:cNvSpPr>
            <a:spLocks/>
          </p:cNvSpPr>
          <p:nvPr/>
        </p:nvSpPr>
        <p:spPr bwMode="auto">
          <a:xfrm>
            <a:off x="6324600" y="4848225"/>
            <a:ext cx="68263" cy="69850"/>
          </a:xfrm>
          <a:custGeom>
            <a:avLst/>
            <a:gdLst>
              <a:gd name="T0" fmla="*/ 0 w 43"/>
              <a:gd name="T1" fmla="*/ 43 h 44"/>
              <a:gd name="T2" fmla="*/ 21 w 43"/>
              <a:gd name="T3" fmla="*/ 0 h 44"/>
              <a:gd name="T4" fmla="*/ 42 w 43"/>
              <a:gd name="T5" fmla="*/ 43 h 44"/>
              <a:gd name="T6" fmla="*/ 0 60000 65536"/>
              <a:gd name="T7" fmla="*/ 0 60000 65536"/>
              <a:gd name="T8" fmla="*/ 0 60000 65536"/>
              <a:gd name="T9" fmla="*/ 0 w 43"/>
              <a:gd name="T10" fmla="*/ 0 h 44"/>
              <a:gd name="T11" fmla="*/ 43 w 43"/>
              <a:gd name="T12" fmla="*/ 44 h 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44">
                <a:moveTo>
                  <a:pt x="0" y="43"/>
                </a:moveTo>
                <a:lnTo>
                  <a:pt x="21" y="0"/>
                </a:lnTo>
                <a:lnTo>
                  <a:pt x="42" y="43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53" name="Rectangle 112"/>
          <p:cNvSpPr>
            <a:spLocks noChangeArrowheads="1"/>
          </p:cNvSpPr>
          <p:nvPr/>
        </p:nvSpPr>
        <p:spPr bwMode="auto">
          <a:xfrm>
            <a:off x="6130925" y="4879975"/>
            <a:ext cx="530595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200" b="1">
                <a:latin typeface="Lato" panose="020F0502020204030203" pitchFamily="34" charset="0"/>
              </a:rPr>
              <a:t>MD2</a:t>
            </a:r>
          </a:p>
        </p:txBody>
      </p:sp>
      <p:sp>
        <p:nvSpPr>
          <p:cNvPr id="19554" name="Rectangle 113"/>
          <p:cNvSpPr>
            <a:spLocks noChangeArrowheads="1"/>
          </p:cNvSpPr>
          <p:nvPr/>
        </p:nvSpPr>
        <p:spPr bwMode="auto">
          <a:xfrm>
            <a:off x="8685213" y="4216400"/>
            <a:ext cx="173037" cy="482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55" name="Freeform 114"/>
          <p:cNvSpPr>
            <a:spLocks/>
          </p:cNvSpPr>
          <p:nvPr/>
        </p:nvSpPr>
        <p:spPr bwMode="auto">
          <a:xfrm>
            <a:off x="8737600" y="4632325"/>
            <a:ext cx="68263" cy="69850"/>
          </a:xfrm>
          <a:custGeom>
            <a:avLst/>
            <a:gdLst>
              <a:gd name="T0" fmla="*/ 0 w 43"/>
              <a:gd name="T1" fmla="*/ 43 h 44"/>
              <a:gd name="T2" fmla="*/ 21 w 43"/>
              <a:gd name="T3" fmla="*/ 0 h 44"/>
              <a:gd name="T4" fmla="*/ 42 w 43"/>
              <a:gd name="T5" fmla="*/ 43 h 44"/>
              <a:gd name="T6" fmla="*/ 0 60000 65536"/>
              <a:gd name="T7" fmla="*/ 0 60000 65536"/>
              <a:gd name="T8" fmla="*/ 0 60000 65536"/>
              <a:gd name="T9" fmla="*/ 0 w 43"/>
              <a:gd name="T10" fmla="*/ 0 h 44"/>
              <a:gd name="T11" fmla="*/ 43 w 43"/>
              <a:gd name="T12" fmla="*/ 44 h 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44">
                <a:moveTo>
                  <a:pt x="0" y="43"/>
                </a:moveTo>
                <a:lnTo>
                  <a:pt x="21" y="0"/>
                </a:lnTo>
                <a:lnTo>
                  <a:pt x="42" y="43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grpSp>
        <p:nvGrpSpPr>
          <p:cNvPr id="19556" name="Group 115"/>
          <p:cNvGrpSpPr>
            <a:grpSpLocks/>
          </p:cNvGrpSpPr>
          <p:nvPr/>
        </p:nvGrpSpPr>
        <p:grpSpPr bwMode="auto">
          <a:xfrm>
            <a:off x="1965328" y="3606800"/>
            <a:ext cx="331788" cy="485775"/>
            <a:chOff x="1238" y="2272"/>
            <a:chExt cx="209" cy="306"/>
          </a:xfrm>
        </p:grpSpPr>
        <p:sp>
          <p:nvSpPr>
            <p:cNvPr id="19583" name="Rectangle 116"/>
            <p:cNvSpPr>
              <a:spLocks noChangeArrowheads="1"/>
            </p:cNvSpPr>
            <p:nvPr/>
          </p:nvSpPr>
          <p:spPr bwMode="auto">
            <a:xfrm>
              <a:off x="1287" y="2272"/>
              <a:ext cx="109" cy="30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9584" name="Freeform 117"/>
            <p:cNvSpPr>
              <a:spLocks/>
            </p:cNvSpPr>
            <p:nvPr/>
          </p:nvSpPr>
          <p:spPr bwMode="auto">
            <a:xfrm>
              <a:off x="1320" y="2534"/>
              <a:ext cx="43" cy="44"/>
            </a:xfrm>
            <a:custGeom>
              <a:avLst/>
              <a:gdLst>
                <a:gd name="T0" fmla="*/ 0 w 43"/>
                <a:gd name="T1" fmla="*/ 43 h 44"/>
                <a:gd name="T2" fmla="*/ 21 w 43"/>
                <a:gd name="T3" fmla="*/ 0 h 44"/>
                <a:gd name="T4" fmla="*/ 42 w 43"/>
                <a:gd name="T5" fmla="*/ 43 h 44"/>
                <a:gd name="T6" fmla="*/ 0 60000 65536"/>
                <a:gd name="T7" fmla="*/ 0 60000 65536"/>
                <a:gd name="T8" fmla="*/ 0 60000 65536"/>
                <a:gd name="T9" fmla="*/ 0 w 43"/>
                <a:gd name="T10" fmla="*/ 0 h 44"/>
                <a:gd name="T11" fmla="*/ 43 w 43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4">
                  <a:moveTo>
                    <a:pt x="0" y="43"/>
                  </a:moveTo>
                  <a:lnTo>
                    <a:pt x="21" y="0"/>
                  </a:lnTo>
                  <a:lnTo>
                    <a:pt x="42" y="43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9585" name="Rectangle 118"/>
            <p:cNvSpPr>
              <a:spLocks noChangeArrowheads="1"/>
            </p:cNvSpPr>
            <p:nvPr/>
          </p:nvSpPr>
          <p:spPr bwMode="auto">
            <a:xfrm>
              <a:off x="1238" y="2338"/>
              <a:ext cx="209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200" b="1">
                  <a:latin typeface="Lato" panose="020F0502020204030203" pitchFamily="34" charset="0"/>
                </a:rPr>
                <a:t>IR</a:t>
              </a:r>
            </a:p>
          </p:txBody>
        </p:sp>
      </p:grpSp>
      <p:sp>
        <p:nvSpPr>
          <p:cNvPr id="19557" name="Rectangle 119"/>
          <p:cNvSpPr>
            <a:spLocks noChangeArrowheads="1"/>
          </p:cNvSpPr>
          <p:nvPr/>
        </p:nvSpPr>
        <p:spPr bwMode="auto">
          <a:xfrm>
            <a:off x="5294313" y="2146300"/>
            <a:ext cx="173037" cy="482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58" name="Freeform 120"/>
          <p:cNvSpPr>
            <a:spLocks/>
          </p:cNvSpPr>
          <p:nvPr/>
        </p:nvSpPr>
        <p:spPr bwMode="auto">
          <a:xfrm>
            <a:off x="5346700" y="2562225"/>
            <a:ext cx="68263" cy="69850"/>
          </a:xfrm>
          <a:custGeom>
            <a:avLst/>
            <a:gdLst>
              <a:gd name="T0" fmla="*/ 0 w 43"/>
              <a:gd name="T1" fmla="*/ 43 h 44"/>
              <a:gd name="T2" fmla="*/ 21 w 43"/>
              <a:gd name="T3" fmla="*/ 0 h 44"/>
              <a:gd name="T4" fmla="*/ 42 w 43"/>
              <a:gd name="T5" fmla="*/ 43 h 44"/>
              <a:gd name="T6" fmla="*/ 0 60000 65536"/>
              <a:gd name="T7" fmla="*/ 0 60000 65536"/>
              <a:gd name="T8" fmla="*/ 0 60000 65536"/>
              <a:gd name="T9" fmla="*/ 0 w 43"/>
              <a:gd name="T10" fmla="*/ 0 h 44"/>
              <a:gd name="T11" fmla="*/ 43 w 43"/>
              <a:gd name="T12" fmla="*/ 44 h 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44">
                <a:moveTo>
                  <a:pt x="0" y="43"/>
                </a:moveTo>
                <a:lnTo>
                  <a:pt x="21" y="0"/>
                </a:lnTo>
                <a:lnTo>
                  <a:pt x="42" y="43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59" name="Rectangle 121"/>
          <p:cNvSpPr>
            <a:spLocks noChangeArrowheads="1"/>
          </p:cNvSpPr>
          <p:nvPr/>
        </p:nvSpPr>
        <p:spPr bwMode="auto">
          <a:xfrm>
            <a:off x="6284913" y="2146300"/>
            <a:ext cx="173037" cy="482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60" name="Freeform 122"/>
          <p:cNvSpPr>
            <a:spLocks/>
          </p:cNvSpPr>
          <p:nvPr/>
        </p:nvSpPr>
        <p:spPr bwMode="auto">
          <a:xfrm>
            <a:off x="6337300" y="2562225"/>
            <a:ext cx="68263" cy="69850"/>
          </a:xfrm>
          <a:custGeom>
            <a:avLst/>
            <a:gdLst>
              <a:gd name="T0" fmla="*/ 0 w 43"/>
              <a:gd name="T1" fmla="*/ 43 h 44"/>
              <a:gd name="T2" fmla="*/ 21 w 43"/>
              <a:gd name="T3" fmla="*/ 0 h 44"/>
              <a:gd name="T4" fmla="*/ 42 w 43"/>
              <a:gd name="T5" fmla="*/ 43 h 44"/>
              <a:gd name="T6" fmla="*/ 0 60000 65536"/>
              <a:gd name="T7" fmla="*/ 0 60000 65536"/>
              <a:gd name="T8" fmla="*/ 0 60000 65536"/>
              <a:gd name="T9" fmla="*/ 0 w 43"/>
              <a:gd name="T10" fmla="*/ 0 h 44"/>
              <a:gd name="T11" fmla="*/ 43 w 43"/>
              <a:gd name="T12" fmla="*/ 44 h 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44">
                <a:moveTo>
                  <a:pt x="0" y="43"/>
                </a:moveTo>
                <a:lnTo>
                  <a:pt x="21" y="0"/>
                </a:lnTo>
                <a:lnTo>
                  <a:pt x="42" y="43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61" name="Rectangle 123"/>
          <p:cNvSpPr>
            <a:spLocks noChangeArrowheads="1"/>
          </p:cNvSpPr>
          <p:nvPr/>
        </p:nvSpPr>
        <p:spPr bwMode="auto">
          <a:xfrm>
            <a:off x="8685213" y="2146300"/>
            <a:ext cx="173037" cy="482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62" name="Freeform 124"/>
          <p:cNvSpPr>
            <a:spLocks/>
          </p:cNvSpPr>
          <p:nvPr/>
        </p:nvSpPr>
        <p:spPr bwMode="auto">
          <a:xfrm>
            <a:off x="8737600" y="2562225"/>
            <a:ext cx="68263" cy="69850"/>
          </a:xfrm>
          <a:custGeom>
            <a:avLst/>
            <a:gdLst>
              <a:gd name="T0" fmla="*/ 0 w 43"/>
              <a:gd name="T1" fmla="*/ 43 h 44"/>
              <a:gd name="T2" fmla="*/ 21 w 43"/>
              <a:gd name="T3" fmla="*/ 0 h 44"/>
              <a:gd name="T4" fmla="*/ 42 w 43"/>
              <a:gd name="T5" fmla="*/ 43 h 44"/>
              <a:gd name="T6" fmla="*/ 0 60000 65536"/>
              <a:gd name="T7" fmla="*/ 0 60000 65536"/>
              <a:gd name="T8" fmla="*/ 0 60000 65536"/>
              <a:gd name="T9" fmla="*/ 0 w 43"/>
              <a:gd name="T10" fmla="*/ 0 h 44"/>
              <a:gd name="T11" fmla="*/ 43 w 43"/>
              <a:gd name="T12" fmla="*/ 44 h 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44">
                <a:moveTo>
                  <a:pt x="0" y="43"/>
                </a:moveTo>
                <a:lnTo>
                  <a:pt x="21" y="0"/>
                </a:lnTo>
                <a:lnTo>
                  <a:pt x="42" y="43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63" name="Freeform 125"/>
          <p:cNvSpPr>
            <a:spLocks/>
          </p:cNvSpPr>
          <p:nvPr/>
        </p:nvSpPr>
        <p:spPr bwMode="auto">
          <a:xfrm>
            <a:off x="2273300" y="2413000"/>
            <a:ext cx="3024188" cy="2185988"/>
          </a:xfrm>
          <a:custGeom>
            <a:avLst/>
            <a:gdLst>
              <a:gd name="T0" fmla="*/ 0 w 1905"/>
              <a:gd name="T1" fmla="*/ 1376 h 1377"/>
              <a:gd name="T2" fmla="*/ 0 w 1905"/>
              <a:gd name="T3" fmla="*/ 0 h 1377"/>
              <a:gd name="T4" fmla="*/ 520 w 1905"/>
              <a:gd name="T5" fmla="*/ 0 h 1377"/>
              <a:gd name="T6" fmla="*/ 1904 w 1905"/>
              <a:gd name="T7" fmla="*/ 0 h 1377"/>
              <a:gd name="T8" fmla="*/ 0 60000 65536"/>
              <a:gd name="T9" fmla="*/ 0 60000 65536"/>
              <a:gd name="T10" fmla="*/ 0 60000 65536"/>
              <a:gd name="T11" fmla="*/ 0 60000 65536"/>
              <a:gd name="T12" fmla="*/ 0 w 1905"/>
              <a:gd name="T13" fmla="*/ 0 h 1377"/>
              <a:gd name="T14" fmla="*/ 1905 w 1905"/>
              <a:gd name="T15" fmla="*/ 1377 h 13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5" h="1377">
                <a:moveTo>
                  <a:pt x="0" y="1376"/>
                </a:moveTo>
                <a:lnTo>
                  <a:pt x="0" y="0"/>
                </a:lnTo>
                <a:lnTo>
                  <a:pt x="520" y="0"/>
                </a:lnTo>
                <a:lnTo>
                  <a:pt x="1904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64" name="Line 126"/>
          <p:cNvSpPr>
            <a:spLocks noChangeShapeType="1"/>
          </p:cNvSpPr>
          <p:nvPr/>
        </p:nvSpPr>
        <p:spPr bwMode="auto">
          <a:xfrm>
            <a:off x="5486400" y="2413000"/>
            <a:ext cx="78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65" name="Line 127"/>
          <p:cNvSpPr>
            <a:spLocks noChangeShapeType="1"/>
          </p:cNvSpPr>
          <p:nvPr/>
        </p:nvSpPr>
        <p:spPr bwMode="auto">
          <a:xfrm>
            <a:off x="6477000" y="2400300"/>
            <a:ext cx="2197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66" name="Rectangle 128"/>
          <p:cNvSpPr>
            <a:spLocks noChangeArrowheads="1"/>
          </p:cNvSpPr>
          <p:nvPr/>
        </p:nvSpPr>
        <p:spPr bwMode="auto">
          <a:xfrm>
            <a:off x="5216525" y="2244725"/>
            <a:ext cx="35586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400" b="1">
                <a:latin typeface="Lato" panose="020F0502020204030203" pitchFamily="34" charset="0"/>
              </a:rPr>
              <a:t>IR</a:t>
            </a:r>
          </a:p>
        </p:txBody>
      </p:sp>
      <p:sp>
        <p:nvSpPr>
          <p:cNvPr id="19567" name="Rectangle 129"/>
          <p:cNvSpPr>
            <a:spLocks noChangeArrowheads="1"/>
          </p:cNvSpPr>
          <p:nvPr/>
        </p:nvSpPr>
        <p:spPr bwMode="auto">
          <a:xfrm>
            <a:off x="6194425" y="2244725"/>
            <a:ext cx="35586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400" b="1">
                <a:latin typeface="Lato" panose="020F0502020204030203" pitchFamily="34" charset="0"/>
              </a:rPr>
              <a:t>IR</a:t>
            </a:r>
          </a:p>
        </p:txBody>
      </p:sp>
      <p:sp>
        <p:nvSpPr>
          <p:cNvPr id="19568" name="Rectangle 130"/>
          <p:cNvSpPr>
            <a:spLocks noChangeArrowheads="1"/>
          </p:cNvSpPr>
          <p:nvPr/>
        </p:nvSpPr>
        <p:spPr bwMode="auto">
          <a:xfrm>
            <a:off x="8607425" y="2219325"/>
            <a:ext cx="35586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400" b="1">
                <a:latin typeface="Lato" panose="020F0502020204030203" pitchFamily="34" charset="0"/>
              </a:rPr>
              <a:t>IR</a:t>
            </a:r>
          </a:p>
        </p:txBody>
      </p:sp>
      <p:sp>
        <p:nvSpPr>
          <p:cNvPr id="19569" name="Freeform 131"/>
          <p:cNvSpPr>
            <a:spLocks/>
          </p:cNvSpPr>
          <p:nvPr/>
        </p:nvSpPr>
        <p:spPr bwMode="auto">
          <a:xfrm>
            <a:off x="2908300" y="2705100"/>
            <a:ext cx="4725988" cy="1131888"/>
          </a:xfrm>
          <a:custGeom>
            <a:avLst/>
            <a:gdLst>
              <a:gd name="T0" fmla="*/ 2976 w 2977"/>
              <a:gd name="T1" fmla="*/ 0 h 713"/>
              <a:gd name="T2" fmla="*/ 0 w 2977"/>
              <a:gd name="T3" fmla="*/ 0 h 713"/>
              <a:gd name="T4" fmla="*/ 0 w 2977"/>
              <a:gd name="T5" fmla="*/ 712 h 713"/>
              <a:gd name="T6" fmla="*/ 432 w 2977"/>
              <a:gd name="T7" fmla="*/ 712 h 713"/>
              <a:gd name="T8" fmla="*/ 0 60000 65536"/>
              <a:gd name="T9" fmla="*/ 0 60000 65536"/>
              <a:gd name="T10" fmla="*/ 0 60000 65536"/>
              <a:gd name="T11" fmla="*/ 0 60000 65536"/>
              <a:gd name="T12" fmla="*/ 0 w 2977"/>
              <a:gd name="T13" fmla="*/ 0 h 713"/>
              <a:gd name="T14" fmla="*/ 2977 w 2977"/>
              <a:gd name="T15" fmla="*/ 713 h 7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7" h="713">
                <a:moveTo>
                  <a:pt x="2976" y="0"/>
                </a:moveTo>
                <a:lnTo>
                  <a:pt x="0" y="0"/>
                </a:lnTo>
                <a:lnTo>
                  <a:pt x="0" y="712"/>
                </a:lnTo>
                <a:lnTo>
                  <a:pt x="432" y="712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70" name="Freeform 132"/>
          <p:cNvSpPr>
            <a:spLocks/>
          </p:cNvSpPr>
          <p:nvPr/>
        </p:nvSpPr>
        <p:spPr bwMode="auto">
          <a:xfrm>
            <a:off x="7861300" y="2400300"/>
            <a:ext cx="1119188" cy="496888"/>
          </a:xfrm>
          <a:custGeom>
            <a:avLst/>
            <a:gdLst>
              <a:gd name="T0" fmla="*/ 640 w 705"/>
              <a:gd name="T1" fmla="*/ 0 h 313"/>
              <a:gd name="T2" fmla="*/ 704 w 705"/>
              <a:gd name="T3" fmla="*/ 0 h 313"/>
              <a:gd name="T4" fmla="*/ 704 w 705"/>
              <a:gd name="T5" fmla="*/ 312 h 313"/>
              <a:gd name="T6" fmla="*/ 0 w 705"/>
              <a:gd name="T7" fmla="*/ 312 h 313"/>
              <a:gd name="T8" fmla="*/ 0 60000 65536"/>
              <a:gd name="T9" fmla="*/ 0 60000 65536"/>
              <a:gd name="T10" fmla="*/ 0 60000 65536"/>
              <a:gd name="T11" fmla="*/ 0 60000 65536"/>
              <a:gd name="T12" fmla="*/ 0 w 705"/>
              <a:gd name="T13" fmla="*/ 0 h 313"/>
              <a:gd name="T14" fmla="*/ 705 w 705"/>
              <a:gd name="T15" fmla="*/ 313 h 3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5" h="313">
                <a:moveTo>
                  <a:pt x="640" y="0"/>
                </a:moveTo>
                <a:lnTo>
                  <a:pt x="704" y="0"/>
                </a:lnTo>
                <a:lnTo>
                  <a:pt x="704" y="312"/>
                </a:lnTo>
                <a:lnTo>
                  <a:pt x="0" y="312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71" name="Line 133"/>
          <p:cNvSpPr>
            <a:spLocks noChangeShapeType="1"/>
          </p:cNvSpPr>
          <p:nvPr/>
        </p:nvSpPr>
        <p:spPr bwMode="auto">
          <a:xfrm flipH="1">
            <a:off x="7848600" y="2717800"/>
            <a:ext cx="111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72" name="Rectangle 134"/>
          <p:cNvSpPr>
            <a:spLocks noChangeArrowheads="1"/>
          </p:cNvSpPr>
          <p:nvPr/>
        </p:nvSpPr>
        <p:spPr bwMode="auto">
          <a:xfrm>
            <a:off x="8620125" y="4321175"/>
            <a:ext cx="283733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200" b="1">
                <a:latin typeface="Lato" panose="020F0502020204030203" pitchFamily="34" charset="0"/>
              </a:rPr>
              <a:t>R</a:t>
            </a:r>
          </a:p>
        </p:txBody>
      </p:sp>
      <p:sp>
        <p:nvSpPr>
          <p:cNvPr id="19573" name="Freeform 135"/>
          <p:cNvSpPr>
            <a:spLocks/>
          </p:cNvSpPr>
          <p:nvPr/>
        </p:nvSpPr>
        <p:spPr bwMode="auto">
          <a:xfrm>
            <a:off x="4683125" y="3454400"/>
            <a:ext cx="230188" cy="458788"/>
          </a:xfrm>
          <a:custGeom>
            <a:avLst/>
            <a:gdLst>
              <a:gd name="T0" fmla="*/ 144 w 145"/>
              <a:gd name="T1" fmla="*/ 48 h 289"/>
              <a:gd name="T2" fmla="*/ 144 w 145"/>
              <a:gd name="T3" fmla="*/ 240 h 289"/>
              <a:gd name="T4" fmla="*/ 0 w 145"/>
              <a:gd name="T5" fmla="*/ 288 h 289"/>
              <a:gd name="T6" fmla="*/ 0 w 145"/>
              <a:gd name="T7" fmla="*/ 0 h 289"/>
              <a:gd name="T8" fmla="*/ 144 w 145"/>
              <a:gd name="T9" fmla="*/ 48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289"/>
              <a:gd name="T17" fmla="*/ 145 w 145"/>
              <a:gd name="T18" fmla="*/ 289 h 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289">
                <a:moveTo>
                  <a:pt x="144" y="48"/>
                </a:moveTo>
                <a:lnTo>
                  <a:pt x="144" y="240"/>
                </a:lnTo>
                <a:lnTo>
                  <a:pt x="0" y="288"/>
                </a:lnTo>
                <a:lnTo>
                  <a:pt x="0" y="0"/>
                </a:lnTo>
                <a:lnTo>
                  <a:pt x="144" y="48"/>
                </a:ln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74" name="Freeform 136"/>
          <p:cNvSpPr>
            <a:spLocks/>
          </p:cNvSpPr>
          <p:nvPr/>
        </p:nvSpPr>
        <p:spPr bwMode="auto">
          <a:xfrm>
            <a:off x="4279900" y="3124200"/>
            <a:ext cx="1944688" cy="725488"/>
          </a:xfrm>
          <a:custGeom>
            <a:avLst/>
            <a:gdLst>
              <a:gd name="T0" fmla="*/ 1224 w 1225"/>
              <a:gd name="T1" fmla="*/ 456 h 457"/>
              <a:gd name="T2" fmla="*/ 1224 w 1225"/>
              <a:gd name="T3" fmla="*/ 0 h 457"/>
              <a:gd name="T4" fmla="*/ 0 w 1225"/>
              <a:gd name="T5" fmla="*/ 0 h 457"/>
              <a:gd name="T6" fmla="*/ 0 w 1225"/>
              <a:gd name="T7" fmla="*/ 280 h 457"/>
              <a:gd name="T8" fmla="*/ 248 w 1225"/>
              <a:gd name="T9" fmla="*/ 280 h 4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5"/>
              <a:gd name="T16" fmla="*/ 0 h 457"/>
              <a:gd name="T17" fmla="*/ 1225 w 1225"/>
              <a:gd name="T18" fmla="*/ 457 h 4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5" h="457">
                <a:moveTo>
                  <a:pt x="1224" y="456"/>
                </a:moveTo>
                <a:lnTo>
                  <a:pt x="1224" y="0"/>
                </a:lnTo>
                <a:lnTo>
                  <a:pt x="0" y="0"/>
                </a:lnTo>
                <a:lnTo>
                  <a:pt x="0" y="280"/>
                </a:lnTo>
                <a:lnTo>
                  <a:pt x="248" y="280"/>
                </a:lnTo>
              </a:path>
            </a:pathLst>
          </a:custGeom>
          <a:noFill/>
          <a:ln w="25400" cap="rnd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75" name="Rectangle 137"/>
          <p:cNvSpPr>
            <a:spLocks noChangeArrowheads="1"/>
          </p:cNvSpPr>
          <p:nvPr/>
        </p:nvSpPr>
        <p:spPr bwMode="auto">
          <a:xfrm>
            <a:off x="4936571" y="2785036"/>
            <a:ext cx="771046" cy="33598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i="1">
                <a:latin typeface="Lato" panose="020F0502020204030203" pitchFamily="34" charset="0"/>
              </a:rPr>
              <a:t>bypass</a:t>
            </a:r>
          </a:p>
        </p:txBody>
      </p:sp>
      <p:sp>
        <p:nvSpPr>
          <p:cNvPr id="19576" name="Freeform 138"/>
          <p:cNvSpPr>
            <a:spLocks/>
          </p:cNvSpPr>
          <p:nvPr/>
        </p:nvSpPr>
        <p:spPr bwMode="auto">
          <a:xfrm>
            <a:off x="4800600" y="1841500"/>
            <a:ext cx="1588" cy="1639888"/>
          </a:xfrm>
          <a:custGeom>
            <a:avLst/>
            <a:gdLst>
              <a:gd name="T0" fmla="*/ 0 w 1"/>
              <a:gd name="T1" fmla="*/ 0 h 1033"/>
              <a:gd name="T2" fmla="*/ 0 w 1"/>
              <a:gd name="T3" fmla="*/ 352 h 1033"/>
              <a:gd name="T4" fmla="*/ 0 w 1"/>
              <a:gd name="T5" fmla="*/ 1032 h 1033"/>
              <a:gd name="T6" fmla="*/ 0 60000 65536"/>
              <a:gd name="T7" fmla="*/ 0 60000 65536"/>
              <a:gd name="T8" fmla="*/ 0 60000 65536"/>
              <a:gd name="T9" fmla="*/ 0 w 1"/>
              <a:gd name="T10" fmla="*/ 0 h 1033"/>
              <a:gd name="T11" fmla="*/ 1 w 1"/>
              <a:gd name="T12" fmla="*/ 1033 h 10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033">
                <a:moveTo>
                  <a:pt x="0" y="0"/>
                </a:moveTo>
                <a:lnTo>
                  <a:pt x="0" y="352"/>
                </a:lnTo>
                <a:lnTo>
                  <a:pt x="0" y="1032"/>
                </a:lnTo>
              </a:path>
            </a:pathLst>
          </a:custGeom>
          <a:noFill/>
          <a:ln w="28575" cap="rnd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577" name="Rectangle 139"/>
          <p:cNvSpPr>
            <a:spLocks noChangeArrowheads="1"/>
          </p:cNvSpPr>
          <p:nvPr/>
        </p:nvSpPr>
        <p:spPr bwMode="auto">
          <a:xfrm>
            <a:off x="4594225" y="1508125"/>
            <a:ext cx="30296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 i="1">
                <a:latin typeface="Lato" panose="020F0502020204030203" pitchFamily="34" charset="0"/>
              </a:rPr>
              <a:t>?</a:t>
            </a:r>
          </a:p>
        </p:txBody>
      </p:sp>
      <p:sp>
        <p:nvSpPr>
          <p:cNvPr id="19578" name="Rectangle 140"/>
          <p:cNvSpPr>
            <a:spLocks noChangeArrowheads="1"/>
          </p:cNvSpPr>
          <p:nvPr/>
        </p:nvSpPr>
        <p:spPr bwMode="auto">
          <a:xfrm>
            <a:off x="5191125" y="1741488"/>
            <a:ext cx="339838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b="1" i="1">
                <a:latin typeface="Lato" panose="020F0502020204030203" pitchFamily="34" charset="0"/>
              </a:rPr>
              <a:t>I</a:t>
            </a:r>
            <a:r>
              <a:rPr lang="en-US" sz="1800" b="1" i="1" baseline="-25000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19579" name="Rectangle 141"/>
          <p:cNvSpPr>
            <a:spLocks noChangeArrowheads="1"/>
          </p:cNvSpPr>
          <p:nvPr/>
        </p:nvSpPr>
        <p:spPr bwMode="auto">
          <a:xfrm>
            <a:off x="1889125" y="3138488"/>
            <a:ext cx="339838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b="1" i="1">
                <a:latin typeface="Lato" panose="020F0502020204030203" pitchFamily="34" charset="0"/>
              </a:rPr>
              <a:t>I</a:t>
            </a:r>
            <a:r>
              <a:rPr lang="en-US" sz="1800" b="1" i="1" baseline="-25000">
                <a:latin typeface="Lato" panose="020F0502020204030203" pitchFamily="34" charset="0"/>
              </a:rPr>
              <a:t>2</a:t>
            </a:r>
          </a:p>
        </p:txBody>
      </p:sp>
      <p:sp>
        <p:nvSpPr>
          <p:cNvPr id="19580" name="Rectangle 142"/>
          <p:cNvSpPr>
            <a:spLocks noChangeArrowheads="1"/>
          </p:cNvSpPr>
          <p:nvPr/>
        </p:nvSpPr>
        <p:spPr bwMode="auto">
          <a:xfrm>
            <a:off x="3917950" y="1166813"/>
            <a:ext cx="1667124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i="1" dirty="0">
                <a:latin typeface="Lato" panose="020F0502020204030203" pitchFamily="34" charset="0"/>
              </a:rPr>
              <a:t>Input == Output?</a:t>
            </a:r>
          </a:p>
        </p:txBody>
      </p:sp>
      <p:sp>
        <p:nvSpPr>
          <p:cNvPr id="19581" name="Rectangle 143"/>
          <p:cNvSpPr>
            <a:spLocks noChangeArrowheads="1"/>
          </p:cNvSpPr>
          <p:nvPr/>
        </p:nvSpPr>
        <p:spPr bwMode="auto">
          <a:xfrm>
            <a:off x="5943600" y="1371600"/>
            <a:ext cx="3177602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b="1" i="1" dirty="0">
                <a:latin typeface="Lato" panose="020F0502020204030203" pitchFamily="34" charset="0"/>
              </a:rPr>
              <a:t>Of course you can add many</a:t>
            </a:r>
          </a:p>
          <a:p>
            <a:pPr algn="l"/>
            <a:r>
              <a:rPr lang="en-US" sz="2000" b="1" i="1" dirty="0">
                <a:latin typeface="Lato" panose="020F0502020204030203" pitchFamily="34" charset="0"/>
              </a:rPr>
              <a:t>more bypasses!</a:t>
            </a:r>
          </a:p>
        </p:txBody>
      </p:sp>
      <p:sp>
        <p:nvSpPr>
          <p:cNvPr id="146" name="Rectangle 137">
            <a:extLst>
              <a:ext uri="{FF2B5EF4-FFF2-40B4-BE49-F238E27FC236}">
                <a16:creationId xmlns:a16="http://schemas.microsoft.com/office/drawing/2014/main" id="{BD1A6195-E3EF-5D44-A2A9-4A144A7E6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1492274"/>
            <a:ext cx="410415" cy="45715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/>
            <a:endParaRPr lang="en-US" sz="1600" b="1" i="1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423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80" grpId="0"/>
      <p:bldP spid="195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(Data) Dependencies (Hazards)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 == Read</a:t>
            </a:r>
          </a:p>
          <a:p>
            <a:pPr eaLnBrk="1" hangingPunct="1"/>
            <a:r>
              <a:rPr lang="en-US" dirty="0"/>
              <a:t>W == Write</a:t>
            </a:r>
          </a:p>
          <a:p>
            <a:pPr eaLnBrk="1" hangingPunct="1"/>
            <a:r>
              <a:rPr lang="en-US" dirty="0"/>
              <a:t>A == After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RAW</a:t>
            </a:r>
          </a:p>
          <a:p>
            <a:pPr eaLnBrk="1" hangingPunct="1"/>
            <a:r>
              <a:rPr lang="en-US" dirty="0"/>
              <a:t>WAR?</a:t>
            </a:r>
          </a:p>
          <a:p>
            <a:pPr eaLnBrk="1" hangingPunct="1"/>
            <a:r>
              <a:rPr lang="en-US" dirty="0"/>
              <a:t>WAW?</a:t>
            </a:r>
          </a:p>
          <a:p>
            <a:pPr eaLnBrk="1" hangingPunct="1"/>
            <a:r>
              <a:rPr lang="en-US" dirty="0"/>
              <a:t>RAR?</a:t>
            </a: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65C643EA-CB02-45AB-85BD-B9DAF51BE89E}" type="slidenum">
              <a:rPr lang="en-US" altLang="en-US" sz="1000" smtClean="0"/>
              <a:pPr algn="r" eaLnBrk="1" hangingPunct="1"/>
              <a:t>18</a:t>
            </a:fld>
            <a:endParaRPr lang="en-US" altLang="en-US" sz="100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080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2286000" y="4450081"/>
            <a:ext cx="85774" cy="4571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Conditional Branches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4E8C5-AEF8-47CF-BD2E-6D570408DCD0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166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94213" name="Line 4"/>
          <p:cNvSpPr>
            <a:spLocks noChangeShapeType="1"/>
          </p:cNvSpPr>
          <p:nvPr/>
        </p:nvSpPr>
        <p:spPr bwMode="auto">
          <a:xfrm>
            <a:off x="5214938" y="4765675"/>
            <a:ext cx="503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4" name="Line 5"/>
          <p:cNvSpPr>
            <a:spLocks noChangeShapeType="1"/>
          </p:cNvSpPr>
          <p:nvPr/>
        </p:nvSpPr>
        <p:spPr bwMode="auto">
          <a:xfrm>
            <a:off x="5970588" y="4537075"/>
            <a:ext cx="879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5" name="Line 6"/>
          <p:cNvSpPr>
            <a:spLocks noChangeShapeType="1"/>
          </p:cNvSpPr>
          <p:nvPr/>
        </p:nvSpPr>
        <p:spPr bwMode="auto">
          <a:xfrm>
            <a:off x="6507163" y="4537075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6" name="Freeform 7"/>
          <p:cNvSpPr>
            <a:spLocks/>
          </p:cNvSpPr>
          <p:nvPr/>
        </p:nvSpPr>
        <p:spPr bwMode="auto">
          <a:xfrm>
            <a:off x="884238" y="1851025"/>
            <a:ext cx="276225" cy="2527300"/>
          </a:xfrm>
          <a:custGeom>
            <a:avLst/>
            <a:gdLst>
              <a:gd name="T0" fmla="*/ 274638 w 174"/>
              <a:gd name="T1" fmla="*/ 0 h 1592"/>
              <a:gd name="T2" fmla="*/ 0 w 174"/>
              <a:gd name="T3" fmla="*/ 0 h 1592"/>
              <a:gd name="T4" fmla="*/ 0 w 174"/>
              <a:gd name="T5" fmla="*/ 2514600 h 1592"/>
              <a:gd name="T6" fmla="*/ 258763 w 174"/>
              <a:gd name="T7" fmla="*/ 2525713 h 1592"/>
              <a:gd name="T8" fmla="*/ 0 60000 65536"/>
              <a:gd name="T9" fmla="*/ 0 60000 65536"/>
              <a:gd name="T10" fmla="*/ 0 60000 65536"/>
              <a:gd name="T11" fmla="*/ 0 60000 65536"/>
              <a:gd name="T12" fmla="*/ 0 w 174"/>
              <a:gd name="T13" fmla="*/ 0 h 1592"/>
              <a:gd name="T14" fmla="*/ 174 w 174"/>
              <a:gd name="T15" fmla="*/ 1592 h 15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4" h="1592">
                <a:moveTo>
                  <a:pt x="173" y="0"/>
                </a:moveTo>
                <a:lnTo>
                  <a:pt x="0" y="0"/>
                </a:lnTo>
                <a:lnTo>
                  <a:pt x="0" y="1584"/>
                </a:lnTo>
                <a:lnTo>
                  <a:pt x="163" y="1591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17" name="Freeform 8"/>
          <p:cNvSpPr>
            <a:spLocks/>
          </p:cNvSpPr>
          <p:nvPr/>
        </p:nvSpPr>
        <p:spPr bwMode="auto">
          <a:xfrm>
            <a:off x="1398588" y="2754313"/>
            <a:ext cx="298450" cy="1624012"/>
          </a:xfrm>
          <a:custGeom>
            <a:avLst/>
            <a:gdLst>
              <a:gd name="T0" fmla="*/ 0 w 188"/>
              <a:gd name="T1" fmla="*/ 1622425 h 1023"/>
              <a:gd name="T2" fmla="*/ 0 w 188"/>
              <a:gd name="T3" fmla="*/ 0 h 1023"/>
              <a:gd name="T4" fmla="*/ 0 w 188"/>
              <a:gd name="T5" fmla="*/ 0 h 1023"/>
              <a:gd name="T6" fmla="*/ 296863 w 188"/>
              <a:gd name="T7" fmla="*/ 0 h 1023"/>
              <a:gd name="T8" fmla="*/ 0 60000 65536"/>
              <a:gd name="T9" fmla="*/ 0 60000 65536"/>
              <a:gd name="T10" fmla="*/ 0 60000 65536"/>
              <a:gd name="T11" fmla="*/ 0 60000 65536"/>
              <a:gd name="T12" fmla="*/ 0 w 188"/>
              <a:gd name="T13" fmla="*/ 0 h 1023"/>
              <a:gd name="T14" fmla="*/ 188 w 188"/>
              <a:gd name="T15" fmla="*/ 1023 h 10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8" h="1023">
                <a:moveTo>
                  <a:pt x="0" y="1022"/>
                </a:moveTo>
                <a:lnTo>
                  <a:pt x="0" y="0"/>
                </a:lnTo>
                <a:lnTo>
                  <a:pt x="187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18" name="Freeform 9"/>
          <p:cNvSpPr>
            <a:spLocks/>
          </p:cNvSpPr>
          <p:nvPr/>
        </p:nvSpPr>
        <p:spPr bwMode="auto">
          <a:xfrm>
            <a:off x="1363663" y="4376738"/>
            <a:ext cx="276225" cy="1587"/>
          </a:xfrm>
          <a:custGeom>
            <a:avLst/>
            <a:gdLst>
              <a:gd name="T0" fmla="*/ 0 w 174"/>
              <a:gd name="T1" fmla="*/ 0 h 1"/>
              <a:gd name="T2" fmla="*/ 206375 w 174"/>
              <a:gd name="T3" fmla="*/ 0 h 1"/>
              <a:gd name="T4" fmla="*/ 274638 w 174"/>
              <a:gd name="T5" fmla="*/ 0 h 1"/>
              <a:gd name="T6" fmla="*/ 0 60000 65536"/>
              <a:gd name="T7" fmla="*/ 0 60000 65536"/>
              <a:gd name="T8" fmla="*/ 0 60000 65536"/>
              <a:gd name="T9" fmla="*/ 0 w 174"/>
              <a:gd name="T10" fmla="*/ 0 h 1"/>
              <a:gd name="T11" fmla="*/ 174 w 174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" h="1">
                <a:moveTo>
                  <a:pt x="0" y="0"/>
                </a:moveTo>
                <a:lnTo>
                  <a:pt x="130" y="0"/>
                </a:lnTo>
                <a:lnTo>
                  <a:pt x="173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19" name="Freeform 10"/>
          <p:cNvSpPr>
            <a:spLocks/>
          </p:cNvSpPr>
          <p:nvPr/>
        </p:nvSpPr>
        <p:spPr bwMode="auto">
          <a:xfrm>
            <a:off x="1420813" y="1987550"/>
            <a:ext cx="698500" cy="603250"/>
          </a:xfrm>
          <a:custGeom>
            <a:avLst/>
            <a:gdLst>
              <a:gd name="T0" fmla="*/ 696913 w 440"/>
              <a:gd name="T1" fmla="*/ 601546 h 354"/>
              <a:gd name="T2" fmla="*/ 696913 w 440"/>
              <a:gd name="T3" fmla="*/ 0 h 354"/>
              <a:gd name="T4" fmla="*/ 0 w 440"/>
              <a:gd name="T5" fmla="*/ 0 h 354"/>
              <a:gd name="T6" fmla="*/ 0 60000 65536"/>
              <a:gd name="T7" fmla="*/ 0 60000 65536"/>
              <a:gd name="T8" fmla="*/ 0 60000 65536"/>
              <a:gd name="T9" fmla="*/ 0 w 440"/>
              <a:gd name="T10" fmla="*/ 0 h 354"/>
              <a:gd name="T11" fmla="*/ 440 w 440"/>
              <a:gd name="T12" fmla="*/ 354 h 3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" h="354">
                <a:moveTo>
                  <a:pt x="439" y="353"/>
                </a:moveTo>
                <a:lnTo>
                  <a:pt x="439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20" name="Freeform 11"/>
          <p:cNvSpPr>
            <a:spLocks/>
          </p:cNvSpPr>
          <p:nvPr/>
        </p:nvSpPr>
        <p:spPr bwMode="auto">
          <a:xfrm>
            <a:off x="2762250" y="4069081"/>
            <a:ext cx="1003300" cy="45719"/>
          </a:xfrm>
          <a:custGeom>
            <a:avLst/>
            <a:gdLst>
              <a:gd name="T0" fmla="*/ 11112 w 735"/>
              <a:gd name="T1" fmla="*/ 11112 h 8"/>
              <a:gd name="T2" fmla="*/ 0 w 735"/>
              <a:gd name="T3" fmla="*/ 0 h 8"/>
              <a:gd name="T4" fmla="*/ 1165225 w 735"/>
              <a:gd name="T5" fmla="*/ 0 h 8"/>
              <a:gd name="T6" fmla="*/ 0 60000 65536"/>
              <a:gd name="T7" fmla="*/ 0 60000 65536"/>
              <a:gd name="T8" fmla="*/ 0 60000 65536"/>
              <a:gd name="T9" fmla="*/ 0 w 735"/>
              <a:gd name="T10" fmla="*/ 0 h 8"/>
              <a:gd name="T11" fmla="*/ 735 w 735"/>
              <a:gd name="T12" fmla="*/ 8 h 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5" h="8">
                <a:moveTo>
                  <a:pt x="7" y="7"/>
                </a:moveTo>
                <a:lnTo>
                  <a:pt x="0" y="0"/>
                </a:lnTo>
                <a:lnTo>
                  <a:pt x="734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21" name="Freeform 12"/>
          <p:cNvSpPr>
            <a:spLocks/>
          </p:cNvSpPr>
          <p:nvPr/>
        </p:nvSpPr>
        <p:spPr bwMode="auto">
          <a:xfrm>
            <a:off x="2786063" y="4188937"/>
            <a:ext cx="1003300" cy="45719"/>
          </a:xfrm>
          <a:custGeom>
            <a:avLst/>
            <a:gdLst>
              <a:gd name="T0" fmla="*/ 0 w 735"/>
              <a:gd name="T1" fmla="*/ 0 h 1"/>
              <a:gd name="T2" fmla="*/ 1165225 w 735"/>
              <a:gd name="T3" fmla="*/ 0 h 1"/>
              <a:gd name="T4" fmla="*/ 0 60000 65536"/>
              <a:gd name="T5" fmla="*/ 0 60000 65536"/>
              <a:gd name="T6" fmla="*/ 0 w 735"/>
              <a:gd name="T7" fmla="*/ 0 h 1"/>
              <a:gd name="T8" fmla="*/ 735 w 73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">
                <a:moveTo>
                  <a:pt x="0" y="0"/>
                </a:moveTo>
                <a:lnTo>
                  <a:pt x="734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22" name="Freeform 13"/>
          <p:cNvSpPr>
            <a:spLocks/>
          </p:cNvSpPr>
          <p:nvPr/>
        </p:nvSpPr>
        <p:spPr bwMode="auto">
          <a:xfrm>
            <a:off x="2755900" y="5156519"/>
            <a:ext cx="1009650" cy="45719"/>
          </a:xfrm>
          <a:custGeom>
            <a:avLst/>
            <a:gdLst>
              <a:gd name="T0" fmla="*/ 0 w 750"/>
              <a:gd name="T1" fmla="*/ 0 h 1"/>
              <a:gd name="T2" fmla="*/ 22225 w 750"/>
              <a:gd name="T3" fmla="*/ 0 h 1"/>
              <a:gd name="T4" fmla="*/ 1189038 w 750"/>
              <a:gd name="T5" fmla="*/ 0 h 1"/>
              <a:gd name="T6" fmla="*/ 0 60000 65536"/>
              <a:gd name="T7" fmla="*/ 0 60000 65536"/>
              <a:gd name="T8" fmla="*/ 0 60000 65536"/>
              <a:gd name="T9" fmla="*/ 0 w 750"/>
              <a:gd name="T10" fmla="*/ 0 h 1"/>
              <a:gd name="T11" fmla="*/ 750 w 750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0" h="1">
                <a:moveTo>
                  <a:pt x="0" y="0"/>
                </a:moveTo>
                <a:lnTo>
                  <a:pt x="14" y="0"/>
                </a:lnTo>
                <a:lnTo>
                  <a:pt x="749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23" name="Freeform 14"/>
          <p:cNvSpPr>
            <a:spLocks/>
          </p:cNvSpPr>
          <p:nvPr/>
        </p:nvSpPr>
        <p:spPr bwMode="auto">
          <a:xfrm>
            <a:off x="4346575" y="4902200"/>
            <a:ext cx="630238" cy="357188"/>
          </a:xfrm>
          <a:custGeom>
            <a:avLst/>
            <a:gdLst>
              <a:gd name="T0" fmla="*/ 0 w 397"/>
              <a:gd name="T1" fmla="*/ 355600 h 225"/>
              <a:gd name="T2" fmla="*/ 149225 w 397"/>
              <a:gd name="T3" fmla="*/ 355600 h 225"/>
              <a:gd name="T4" fmla="*/ 149225 w 397"/>
              <a:gd name="T5" fmla="*/ 0 h 225"/>
              <a:gd name="T6" fmla="*/ 628650 w 397"/>
              <a:gd name="T7" fmla="*/ 0 h 225"/>
              <a:gd name="T8" fmla="*/ 0 60000 65536"/>
              <a:gd name="T9" fmla="*/ 0 60000 65536"/>
              <a:gd name="T10" fmla="*/ 0 60000 65536"/>
              <a:gd name="T11" fmla="*/ 0 60000 65536"/>
              <a:gd name="T12" fmla="*/ 0 w 397"/>
              <a:gd name="T13" fmla="*/ 0 h 225"/>
              <a:gd name="T14" fmla="*/ 397 w 397"/>
              <a:gd name="T15" fmla="*/ 225 h 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7" h="225">
                <a:moveTo>
                  <a:pt x="0" y="224"/>
                </a:moveTo>
                <a:lnTo>
                  <a:pt x="94" y="224"/>
                </a:lnTo>
                <a:lnTo>
                  <a:pt x="94" y="0"/>
                </a:lnTo>
                <a:lnTo>
                  <a:pt x="39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24" name="Freeform 15"/>
          <p:cNvSpPr>
            <a:spLocks/>
          </p:cNvSpPr>
          <p:nvPr/>
        </p:nvSpPr>
        <p:spPr bwMode="auto">
          <a:xfrm>
            <a:off x="4335463" y="4376738"/>
            <a:ext cx="1395412" cy="1587"/>
          </a:xfrm>
          <a:custGeom>
            <a:avLst/>
            <a:gdLst>
              <a:gd name="T0" fmla="*/ 0 w 879"/>
              <a:gd name="T1" fmla="*/ 0 h 1"/>
              <a:gd name="T2" fmla="*/ 1393825 w 879"/>
              <a:gd name="T3" fmla="*/ 0 h 1"/>
              <a:gd name="T4" fmla="*/ 0 60000 65536"/>
              <a:gd name="T5" fmla="*/ 0 60000 65536"/>
              <a:gd name="T6" fmla="*/ 0 w 879"/>
              <a:gd name="T7" fmla="*/ 0 h 1"/>
              <a:gd name="T8" fmla="*/ 879 w 87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9" h="1">
                <a:moveTo>
                  <a:pt x="0" y="0"/>
                </a:moveTo>
                <a:lnTo>
                  <a:pt x="878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25" name="Freeform 16"/>
          <p:cNvSpPr>
            <a:spLocks/>
          </p:cNvSpPr>
          <p:nvPr/>
        </p:nvSpPr>
        <p:spPr bwMode="auto">
          <a:xfrm>
            <a:off x="6507163" y="4719638"/>
            <a:ext cx="344487" cy="58737"/>
          </a:xfrm>
          <a:custGeom>
            <a:avLst/>
            <a:gdLst>
              <a:gd name="T0" fmla="*/ 0 w 217"/>
              <a:gd name="T1" fmla="*/ 57150 h 37"/>
              <a:gd name="T2" fmla="*/ 0 w 217"/>
              <a:gd name="T3" fmla="*/ 0 h 37"/>
              <a:gd name="T4" fmla="*/ 342900 w 217"/>
              <a:gd name="T5" fmla="*/ 0 h 37"/>
              <a:gd name="T6" fmla="*/ 0 60000 65536"/>
              <a:gd name="T7" fmla="*/ 0 60000 65536"/>
              <a:gd name="T8" fmla="*/ 0 60000 65536"/>
              <a:gd name="T9" fmla="*/ 0 w 217"/>
              <a:gd name="T10" fmla="*/ 0 h 37"/>
              <a:gd name="T11" fmla="*/ 217 w 217"/>
              <a:gd name="T12" fmla="*/ 37 h 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37">
                <a:moveTo>
                  <a:pt x="0" y="36"/>
                </a:moveTo>
                <a:lnTo>
                  <a:pt x="0" y="0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26" name="Freeform 17"/>
          <p:cNvSpPr>
            <a:spLocks/>
          </p:cNvSpPr>
          <p:nvPr/>
        </p:nvSpPr>
        <p:spPr bwMode="auto">
          <a:xfrm>
            <a:off x="7604125" y="4857750"/>
            <a:ext cx="482600" cy="1588"/>
          </a:xfrm>
          <a:custGeom>
            <a:avLst/>
            <a:gdLst>
              <a:gd name="T0" fmla="*/ 0 w 304"/>
              <a:gd name="T1" fmla="*/ 0 h 1"/>
              <a:gd name="T2" fmla="*/ 481013 w 304"/>
              <a:gd name="T3" fmla="*/ 0 h 1"/>
              <a:gd name="T4" fmla="*/ 0 60000 65536"/>
              <a:gd name="T5" fmla="*/ 0 60000 65536"/>
              <a:gd name="T6" fmla="*/ 0 w 304"/>
              <a:gd name="T7" fmla="*/ 0 h 1"/>
              <a:gd name="T8" fmla="*/ 304 w 30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4" h="1">
                <a:moveTo>
                  <a:pt x="0" y="0"/>
                </a:moveTo>
                <a:lnTo>
                  <a:pt x="303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27" name="Freeform 18"/>
          <p:cNvSpPr>
            <a:spLocks/>
          </p:cNvSpPr>
          <p:nvPr/>
        </p:nvSpPr>
        <p:spPr bwMode="auto">
          <a:xfrm>
            <a:off x="6507163" y="4719638"/>
            <a:ext cx="1579562" cy="962025"/>
          </a:xfrm>
          <a:custGeom>
            <a:avLst/>
            <a:gdLst>
              <a:gd name="T0" fmla="*/ 0 w 995"/>
              <a:gd name="T1" fmla="*/ 0 h 606"/>
              <a:gd name="T2" fmla="*/ 0 w 995"/>
              <a:gd name="T3" fmla="*/ 960438 h 606"/>
              <a:gd name="T4" fmla="*/ 1120775 w 995"/>
              <a:gd name="T5" fmla="*/ 960438 h 606"/>
              <a:gd name="T6" fmla="*/ 1120775 w 995"/>
              <a:gd name="T7" fmla="*/ 274637 h 606"/>
              <a:gd name="T8" fmla="*/ 1577975 w 995"/>
              <a:gd name="T9" fmla="*/ 274637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5"/>
              <a:gd name="T16" fmla="*/ 0 h 606"/>
              <a:gd name="T17" fmla="*/ 995 w 995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5" h="606">
                <a:moveTo>
                  <a:pt x="0" y="0"/>
                </a:moveTo>
                <a:lnTo>
                  <a:pt x="0" y="605"/>
                </a:lnTo>
                <a:lnTo>
                  <a:pt x="706" y="605"/>
                </a:lnTo>
                <a:lnTo>
                  <a:pt x="706" y="173"/>
                </a:lnTo>
                <a:lnTo>
                  <a:pt x="994" y="173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28" name="Freeform 19"/>
          <p:cNvSpPr>
            <a:spLocks/>
          </p:cNvSpPr>
          <p:nvPr/>
        </p:nvSpPr>
        <p:spPr bwMode="auto">
          <a:xfrm>
            <a:off x="3421063" y="4651375"/>
            <a:ext cx="5167312" cy="1144588"/>
          </a:xfrm>
          <a:custGeom>
            <a:avLst/>
            <a:gdLst>
              <a:gd name="T0" fmla="*/ 4868862 w 3255"/>
              <a:gd name="T1" fmla="*/ 411163 h 721"/>
              <a:gd name="T2" fmla="*/ 5165725 w 3255"/>
              <a:gd name="T3" fmla="*/ 411163 h 721"/>
              <a:gd name="T4" fmla="*/ 5165725 w 3255"/>
              <a:gd name="T5" fmla="*/ 1143000 h 721"/>
              <a:gd name="T6" fmla="*/ 0 w 3255"/>
              <a:gd name="T7" fmla="*/ 1143000 h 721"/>
              <a:gd name="T8" fmla="*/ 0 w 3255"/>
              <a:gd name="T9" fmla="*/ 0 h 721"/>
              <a:gd name="T10" fmla="*/ 342900 w 3255"/>
              <a:gd name="T11" fmla="*/ 0 h 7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55"/>
              <a:gd name="T19" fmla="*/ 0 h 721"/>
              <a:gd name="T20" fmla="*/ 3255 w 3255"/>
              <a:gd name="T21" fmla="*/ 721 h 7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55" h="721">
                <a:moveTo>
                  <a:pt x="3067" y="259"/>
                </a:moveTo>
                <a:lnTo>
                  <a:pt x="3254" y="259"/>
                </a:lnTo>
                <a:lnTo>
                  <a:pt x="3254" y="720"/>
                </a:lnTo>
                <a:lnTo>
                  <a:pt x="0" y="720"/>
                </a:lnTo>
                <a:lnTo>
                  <a:pt x="0" y="0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29" name="Line 20"/>
          <p:cNvSpPr>
            <a:spLocks noChangeShapeType="1"/>
          </p:cNvSpPr>
          <p:nvPr/>
        </p:nvSpPr>
        <p:spPr bwMode="auto">
          <a:xfrm>
            <a:off x="2405324" y="4513263"/>
            <a:ext cx="36168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0" name="Oval 21"/>
          <p:cNvSpPr>
            <a:spLocks noChangeArrowheads="1"/>
          </p:cNvSpPr>
          <p:nvPr/>
        </p:nvSpPr>
        <p:spPr bwMode="auto">
          <a:xfrm>
            <a:off x="4684713" y="4611688"/>
            <a:ext cx="44450" cy="444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231" name="Oval 22"/>
          <p:cNvSpPr>
            <a:spLocks noChangeArrowheads="1"/>
          </p:cNvSpPr>
          <p:nvPr/>
        </p:nvSpPr>
        <p:spPr bwMode="auto">
          <a:xfrm>
            <a:off x="6478588" y="4508500"/>
            <a:ext cx="44450" cy="444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232" name="Rectangle 23"/>
          <p:cNvSpPr>
            <a:spLocks noChangeArrowheads="1"/>
          </p:cNvSpPr>
          <p:nvPr/>
        </p:nvSpPr>
        <p:spPr bwMode="auto">
          <a:xfrm>
            <a:off x="8059738" y="3271838"/>
            <a:ext cx="1651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endParaRPr lang="en-US" sz="900" b="1" u="none"/>
          </a:p>
        </p:txBody>
      </p:sp>
      <p:sp>
        <p:nvSpPr>
          <p:cNvPr id="94233" name="Rectangle 24"/>
          <p:cNvSpPr>
            <a:spLocks noChangeArrowheads="1"/>
          </p:cNvSpPr>
          <p:nvPr/>
        </p:nvSpPr>
        <p:spPr bwMode="auto">
          <a:xfrm>
            <a:off x="1528762" y="4252913"/>
            <a:ext cx="671513" cy="831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234" name="Rectangle 25"/>
          <p:cNvSpPr>
            <a:spLocks noChangeArrowheads="1"/>
          </p:cNvSpPr>
          <p:nvPr/>
        </p:nvSpPr>
        <p:spPr bwMode="auto">
          <a:xfrm>
            <a:off x="1479550" y="4267200"/>
            <a:ext cx="4127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addr</a:t>
            </a:r>
          </a:p>
        </p:txBody>
      </p:sp>
      <p:sp>
        <p:nvSpPr>
          <p:cNvPr id="94235" name="Rectangle 26"/>
          <p:cNvSpPr>
            <a:spLocks noChangeArrowheads="1"/>
          </p:cNvSpPr>
          <p:nvPr/>
        </p:nvSpPr>
        <p:spPr bwMode="auto">
          <a:xfrm>
            <a:off x="1828800" y="4414838"/>
            <a:ext cx="368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 dirty="0" err="1"/>
              <a:t>inst</a:t>
            </a:r>
            <a:endParaRPr lang="en-US" sz="900" b="1" u="none" dirty="0"/>
          </a:p>
        </p:txBody>
      </p:sp>
      <p:sp>
        <p:nvSpPr>
          <p:cNvPr id="94236" name="Rectangle 27"/>
          <p:cNvSpPr>
            <a:spLocks noChangeArrowheads="1"/>
          </p:cNvSpPr>
          <p:nvPr/>
        </p:nvSpPr>
        <p:spPr bwMode="auto">
          <a:xfrm>
            <a:off x="1624013" y="4746625"/>
            <a:ext cx="7556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 dirty="0"/>
              <a:t>Instruction</a:t>
            </a:r>
          </a:p>
          <a:p>
            <a:pPr defTabSz="739775" eaLnBrk="0" hangingPunct="0"/>
            <a:r>
              <a:rPr lang="en-US" sz="900" b="1" u="none" dirty="0"/>
              <a:t>Memory</a:t>
            </a:r>
          </a:p>
        </p:txBody>
      </p:sp>
      <p:sp>
        <p:nvSpPr>
          <p:cNvPr id="94237" name="Line 28"/>
          <p:cNvSpPr>
            <a:spLocks noChangeShapeType="1"/>
          </p:cNvSpPr>
          <p:nvPr/>
        </p:nvSpPr>
        <p:spPr bwMode="auto">
          <a:xfrm flipH="1">
            <a:off x="1447800" y="4376738"/>
            <a:ext cx="68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8" name="Rectangle 29"/>
          <p:cNvSpPr>
            <a:spLocks noChangeArrowheads="1"/>
          </p:cNvSpPr>
          <p:nvPr/>
        </p:nvSpPr>
        <p:spPr bwMode="auto">
          <a:xfrm>
            <a:off x="3776663" y="3910013"/>
            <a:ext cx="523875" cy="9683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239" name="Freeform 30"/>
          <p:cNvSpPr>
            <a:spLocks/>
          </p:cNvSpPr>
          <p:nvPr/>
        </p:nvSpPr>
        <p:spPr bwMode="auto">
          <a:xfrm>
            <a:off x="7910513" y="3325813"/>
            <a:ext cx="206375" cy="412750"/>
          </a:xfrm>
          <a:custGeom>
            <a:avLst/>
            <a:gdLst>
              <a:gd name="T0" fmla="*/ 0 w 130"/>
              <a:gd name="T1" fmla="*/ 342900 h 260"/>
              <a:gd name="T2" fmla="*/ 0 w 130"/>
              <a:gd name="T3" fmla="*/ 68262 h 260"/>
              <a:gd name="T4" fmla="*/ 204788 w 130"/>
              <a:gd name="T5" fmla="*/ 0 h 260"/>
              <a:gd name="T6" fmla="*/ 204788 w 130"/>
              <a:gd name="T7" fmla="*/ 411163 h 260"/>
              <a:gd name="T8" fmla="*/ 0 w 130"/>
              <a:gd name="T9" fmla="*/ 342900 h 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"/>
              <a:gd name="T16" fmla="*/ 0 h 260"/>
              <a:gd name="T17" fmla="*/ 130 w 130"/>
              <a:gd name="T18" fmla="*/ 260 h 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" h="260">
                <a:moveTo>
                  <a:pt x="0" y="216"/>
                </a:moveTo>
                <a:lnTo>
                  <a:pt x="0" y="43"/>
                </a:lnTo>
                <a:lnTo>
                  <a:pt x="129" y="0"/>
                </a:lnTo>
                <a:lnTo>
                  <a:pt x="129" y="259"/>
                </a:lnTo>
                <a:lnTo>
                  <a:pt x="0" y="216"/>
                </a:ln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40" name="Rectangle 31"/>
          <p:cNvSpPr>
            <a:spLocks noChangeArrowheads="1"/>
          </p:cNvSpPr>
          <p:nvPr/>
        </p:nvSpPr>
        <p:spPr bwMode="auto">
          <a:xfrm>
            <a:off x="4052888" y="4281488"/>
            <a:ext cx="3238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rd1</a:t>
            </a:r>
          </a:p>
        </p:txBody>
      </p:sp>
      <p:sp>
        <p:nvSpPr>
          <p:cNvPr id="94241" name="Rectangle 32"/>
          <p:cNvSpPr>
            <a:spLocks noChangeArrowheads="1"/>
          </p:cNvSpPr>
          <p:nvPr/>
        </p:nvSpPr>
        <p:spPr bwMode="auto">
          <a:xfrm>
            <a:off x="3738563" y="4684713"/>
            <a:ext cx="641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GPR File</a:t>
            </a:r>
          </a:p>
        </p:txBody>
      </p:sp>
      <p:sp>
        <p:nvSpPr>
          <p:cNvPr id="94242" name="Line 33"/>
          <p:cNvSpPr>
            <a:spLocks noChangeShapeType="1"/>
          </p:cNvSpPr>
          <p:nvPr/>
        </p:nvSpPr>
        <p:spPr bwMode="auto">
          <a:xfrm>
            <a:off x="3695700" y="4651375"/>
            <a:ext cx="68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3" name="Line 34"/>
          <p:cNvSpPr>
            <a:spLocks noChangeShapeType="1"/>
          </p:cNvSpPr>
          <p:nvPr/>
        </p:nvSpPr>
        <p:spPr bwMode="auto">
          <a:xfrm>
            <a:off x="3695700" y="4513263"/>
            <a:ext cx="68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4" name="Line 35"/>
          <p:cNvSpPr>
            <a:spLocks noChangeShapeType="1"/>
          </p:cNvSpPr>
          <p:nvPr/>
        </p:nvSpPr>
        <p:spPr bwMode="auto">
          <a:xfrm>
            <a:off x="3695700" y="4102100"/>
            <a:ext cx="68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5" name="Line 36"/>
          <p:cNvSpPr>
            <a:spLocks noChangeShapeType="1"/>
          </p:cNvSpPr>
          <p:nvPr/>
        </p:nvSpPr>
        <p:spPr bwMode="auto">
          <a:xfrm>
            <a:off x="3695700" y="4240213"/>
            <a:ext cx="68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6" name="Rectangle 37"/>
          <p:cNvSpPr>
            <a:spLocks noChangeArrowheads="1"/>
          </p:cNvSpPr>
          <p:nvPr/>
        </p:nvSpPr>
        <p:spPr bwMode="auto">
          <a:xfrm>
            <a:off x="3727450" y="4014788"/>
            <a:ext cx="3016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rr1</a:t>
            </a:r>
          </a:p>
        </p:txBody>
      </p:sp>
      <p:sp>
        <p:nvSpPr>
          <p:cNvPr id="94247" name="Rectangle 38"/>
          <p:cNvSpPr>
            <a:spLocks noChangeArrowheads="1"/>
          </p:cNvSpPr>
          <p:nvPr/>
        </p:nvSpPr>
        <p:spPr bwMode="auto">
          <a:xfrm>
            <a:off x="3727450" y="4151313"/>
            <a:ext cx="3016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rr2</a:t>
            </a:r>
          </a:p>
        </p:txBody>
      </p:sp>
      <p:sp>
        <p:nvSpPr>
          <p:cNvPr id="94248" name="Rectangle 39"/>
          <p:cNvSpPr>
            <a:spLocks noChangeArrowheads="1"/>
          </p:cNvSpPr>
          <p:nvPr/>
        </p:nvSpPr>
        <p:spPr bwMode="auto">
          <a:xfrm>
            <a:off x="3727450" y="4414838"/>
            <a:ext cx="284163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wr</a:t>
            </a:r>
          </a:p>
        </p:txBody>
      </p:sp>
      <p:sp>
        <p:nvSpPr>
          <p:cNvPr id="94249" name="Rectangle 40"/>
          <p:cNvSpPr>
            <a:spLocks noChangeArrowheads="1"/>
          </p:cNvSpPr>
          <p:nvPr/>
        </p:nvSpPr>
        <p:spPr bwMode="auto">
          <a:xfrm>
            <a:off x="3727450" y="4549775"/>
            <a:ext cx="3063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wd</a:t>
            </a:r>
          </a:p>
        </p:txBody>
      </p:sp>
      <p:sp>
        <p:nvSpPr>
          <p:cNvPr id="94250" name="Rectangle 41"/>
          <p:cNvSpPr>
            <a:spLocks noChangeArrowheads="1"/>
          </p:cNvSpPr>
          <p:nvPr/>
        </p:nvSpPr>
        <p:spPr bwMode="auto">
          <a:xfrm>
            <a:off x="4048125" y="4529138"/>
            <a:ext cx="3238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rd2</a:t>
            </a:r>
          </a:p>
        </p:txBody>
      </p:sp>
      <p:sp>
        <p:nvSpPr>
          <p:cNvPr id="94251" name="Rectangle 42"/>
          <p:cNvSpPr>
            <a:spLocks noChangeArrowheads="1"/>
          </p:cNvSpPr>
          <p:nvPr/>
        </p:nvSpPr>
        <p:spPr bwMode="auto">
          <a:xfrm>
            <a:off x="3910013" y="3865563"/>
            <a:ext cx="300037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we</a:t>
            </a:r>
          </a:p>
        </p:txBody>
      </p:sp>
      <p:sp>
        <p:nvSpPr>
          <p:cNvPr id="94252" name="Rectangle 43"/>
          <p:cNvSpPr>
            <a:spLocks noChangeArrowheads="1"/>
          </p:cNvSpPr>
          <p:nvPr/>
        </p:nvSpPr>
        <p:spPr bwMode="auto">
          <a:xfrm>
            <a:off x="3776663" y="5075238"/>
            <a:ext cx="523875" cy="284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253" name="Rectangle 44"/>
          <p:cNvSpPr>
            <a:spLocks noChangeArrowheads="1"/>
          </p:cNvSpPr>
          <p:nvPr/>
        </p:nvSpPr>
        <p:spPr bwMode="auto">
          <a:xfrm>
            <a:off x="3762375" y="5043488"/>
            <a:ext cx="5651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Immed.</a:t>
            </a:r>
          </a:p>
          <a:p>
            <a:pPr defTabSz="739775" eaLnBrk="0" hangingPunct="0"/>
            <a:r>
              <a:rPr lang="en-US" sz="900" b="1" u="none"/>
              <a:t>Extend</a:t>
            </a:r>
          </a:p>
        </p:txBody>
      </p:sp>
      <p:sp>
        <p:nvSpPr>
          <p:cNvPr id="94254" name="Line 45"/>
          <p:cNvSpPr>
            <a:spLocks noChangeShapeType="1"/>
          </p:cNvSpPr>
          <p:nvPr/>
        </p:nvSpPr>
        <p:spPr bwMode="auto">
          <a:xfrm>
            <a:off x="3695700" y="5200650"/>
            <a:ext cx="68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55" name="Freeform 46"/>
          <p:cNvSpPr>
            <a:spLocks/>
          </p:cNvSpPr>
          <p:nvPr/>
        </p:nvSpPr>
        <p:spPr bwMode="auto">
          <a:xfrm>
            <a:off x="8085138" y="4787900"/>
            <a:ext cx="206375" cy="550863"/>
          </a:xfrm>
          <a:custGeom>
            <a:avLst/>
            <a:gdLst>
              <a:gd name="T0" fmla="*/ 204788 w 130"/>
              <a:gd name="T1" fmla="*/ 68263 h 347"/>
              <a:gd name="T2" fmla="*/ 204788 w 130"/>
              <a:gd name="T3" fmla="*/ 481013 h 347"/>
              <a:gd name="T4" fmla="*/ 0 w 130"/>
              <a:gd name="T5" fmla="*/ 549275 h 347"/>
              <a:gd name="T6" fmla="*/ 0 w 130"/>
              <a:gd name="T7" fmla="*/ 0 h 347"/>
              <a:gd name="T8" fmla="*/ 204788 w 130"/>
              <a:gd name="T9" fmla="*/ 68263 h 3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"/>
              <a:gd name="T16" fmla="*/ 0 h 347"/>
              <a:gd name="T17" fmla="*/ 130 w 130"/>
              <a:gd name="T18" fmla="*/ 347 h 3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" h="347">
                <a:moveTo>
                  <a:pt x="129" y="43"/>
                </a:moveTo>
                <a:lnTo>
                  <a:pt x="129" y="303"/>
                </a:lnTo>
                <a:lnTo>
                  <a:pt x="0" y="346"/>
                </a:lnTo>
                <a:lnTo>
                  <a:pt x="0" y="0"/>
                </a:lnTo>
                <a:lnTo>
                  <a:pt x="129" y="43"/>
                </a:ln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56" name="Line 47"/>
          <p:cNvSpPr>
            <a:spLocks noChangeShapeType="1"/>
          </p:cNvSpPr>
          <p:nvPr/>
        </p:nvSpPr>
        <p:spPr bwMode="auto">
          <a:xfrm flipH="1">
            <a:off x="8024813" y="5130800"/>
            <a:ext cx="68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57" name="Line 48"/>
          <p:cNvSpPr>
            <a:spLocks noChangeShapeType="1"/>
          </p:cNvSpPr>
          <p:nvPr/>
        </p:nvSpPr>
        <p:spPr bwMode="auto">
          <a:xfrm flipH="1">
            <a:off x="8024813" y="4857750"/>
            <a:ext cx="68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58" name="Line 49"/>
          <p:cNvSpPr>
            <a:spLocks noChangeShapeType="1"/>
          </p:cNvSpPr>
          <p:nvPr/>
        </p:nvSpPr>
        <p:spPr bwMode="auto">
          <a:xfrm flipH="1">
            <a:off x="8289925" y="5062538"/>
            <a:ext cx="68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59" name="Rectangle 50"/>
          <p:cNvSpPr>
            <a:spLocks noChangeArrowheads="1"/>
          </p:cNvSpPr>
          <p:nvPr/>
        </p:nvSpPr>
        <p:spPr bwMode="auto">
          <a:xfrm>
            <a:off x="8099425" y="4953000"/>
            <a:ext cx="260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M</a:t>
            </a:r>
          </a:p>
        </p:txBody>
      </p:sp>
      <p:sp>
        <p:nvSpPr>
          <p:cNvPr id="94260" name="Rectangle 51"/>
          <p:cNvSpPr>
            <a:spLocks noChangeArrowheads="1"/>
          </p:cNvSpPr>
          <p:nvPr/>
        </p:nvSpPr>
        <p:spPr bwMode="auto">
          <a:xfrm>
            <a:off x="8027988" y="4792663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0</a:t>
            </a:r>
          </a:p>
        </p:txBody>
      </p:sp>
      <p:sp>
        <p:nvSpPr>
          <p:cNvPr id="94261" name="Rectangle 52"/>
          <p:cNvSpPr>
            <a:spLocks noChangeArrowheads="1"/>
          </p:cNvSpPr>
          <p:nvPr/>
        </p:nvSpPr>
        <p:spPr bwMode="auto">
          <a:xfrm>
            <a:off x="8027988" y="5032375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2</a:t>
            </a:r>
          </a:p>
        </p:txBody>
      </p:sp>
      <p:sp>
        <p:nvSpPr>
          <p:cNvPr id="94262" name="Rectangle 53"/>
          <p:cNvSpPr>
            <a:spLocks noChangeArrowheads="1"/>
          </p:cNvSpPr>
          <p:nvPr/>
        </p:nvSpPr>
        <p:spPr bwMode="auto">
          <a:xfrm>
            <a:off x="6862763" y="4354513"/>
            <a:ext cx="695325" cy="10731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263" name="Line 54"/>
          <p:cNvSpPr>
            <a:spLocks noChangeShapeType="1"/>
          </p:cNvSpPr>
          <p:nvPr/>
        </p:nvSpPr>
        <p:spPr bwMode="auto">
          <a:xfrm>
            <a:off x="6781800" y="5268913"/>
            <a:ext cx="68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64" name="Line 55"/>
          <p:cNvSpPr>
            <a:spLocks noChangeShapeType="1"/>
          </p:cNvSpPr>
          <p:nvPr/>
        </p:nvSpPr>
        <p:spPr bwMode="auto">
          <a:xfrm>
            <a:off x="6781800" y="4719638"/>
            <a:ext cx="68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65" name="Rectangle 56"/>
          <p:cNvSpPr>
            <a:spLocks noChangeArrowheads="1"/>
          </p:cNvSpPr>
          <p:nvPr/>
        </p:nvSpPr>
        <p:spPr bwMode="auto">
          <a:xfrm>
            <a:off x="6835775" y="4597400"/>
            <a:ext cx="42545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raddr</a:t>
            </a:r>
          </a:p>
        </p:txBody>
      </p:sp>
      <p:sp>
        <p:nvSpPr>
          <p:cNvPr id="94266" name="Rectangle 57"/>
          <p:cNvSpPr>
            <a:spLocks noChangeArrowheads="1"/>
          </p:cNvSpPr>
          <p:nvPr/>
        </p:nvSpPr>
        <p:spPr bwMode="auto">
          <a:xfrm>
            <a:off x="6824663" y="4449763"/>
            <a:ext cx="4635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waddr</a:t>
            </a:r>
          </a:p>
        </p:txBody>
      </p:sp>
      <p:sp>
        <p:nvSpPr>
          <p:cNvPr id="94267" name="Rectangle 58"/>
          <p:cNvSpPr>
            <a:spLocks noChangeArrowheads="1"/>
          </p:cNvSpPr>
          <p:nvPr/>
        </p:nvSpPr>
        <p:spPr bwMode="auto">
          <a:xfrm>
            <a:off x="6813550" y="5154613"/>
            <a:ext cx="452438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wdata</a:t>
            </a:r>
          </a:p>
        </p:txBody>
      </p:sp>
      <p:sp>
        <p:nvSpPr>
          <p:cNvPr id="94268" name="Rectangle 59"/>
          <p:cNvSpPr>
            <a:spLocks noChangeArrowheads="1"/>
          </p:cNvSpPr>
          <p:nvPr/>
        </p:nvSpPr>
        <p:spPr bwMode="auto">
          <a:xfrm>
            <a:off x="7202488" y="4757738"/>
            <a:ext cx="414337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rdata</a:t>
            </a:r>
          </a:p>
        </p:txBody>
      </p:sp>
      <p:sp>
        <p:nvSpPr>
          <p:cNvPr id="94269" name="Line 60"/>
          <p:cNvSpPr>
            <a:spLocks noChangeShapeType="1"/>
          </p:cNvSpPr>
          <p:nvPr/>
        </p:nvSpPr>
        <p:spPr bwMode="auto">
          <a:xfrm>
            <a:off x="7581900" y="4857750"/>
            <a:ext cx="90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70" name="Rectangle 61"/>
          <p:cNvSpPr>
            <a:spLocks noChangeArrowheads="1"/>
          </p:cNvSpPr>
          <p:nvPr/>
        </p:nvSpPr>
        <p:spPr bwMode="auto">
          <a:xfrm>
            <a:off x="6996113" y="5260975"/>
            <a:ext cx="261937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re</a:t>
            </a:r>
          </a:p>
        </p:txBody>
      </p:sp>
      <p:sp>
        <p:nvSpPr>
          <p:cNvPr id="94271" name="Rectangle 62"/>
          <p:cNvSpPr>
            <a:spLocks noChangeArrowheads="1"/>
          </p:cNvSpPr>
          <p:nvPr/>
        </p:nvSpPr>
        <p:spPr bwMode="auto">
          <a:xfrm>
            <a:off x="6846888" y="4833938"/>
            <a:ext cx="6032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Data </a:t>
            </a:r>
          </a:p>
          <a:p>
            <a:pPr defTabSz="739775" eaLnBrk="0" hangingPunct="0"/>
            <a:r>
              <a:rPr lang="en-US" sz="900" b="1" u="none"/>
              <a:t>Memory</a:t>
            </a:r>
          </a:p>
        </p:txBody>
      </p:sp>
      <p:sp>
        <p:nvSpPr>
          <p:cNvPr id="94272" name="Freeform 63"/>
          <p:cNvSpPr>
            <a:spLocks/>
          </p:cNvSpPr>
          <p:nvPr/>
        </p:nvSpPr>
        <p:spPr bwMode="auto">
          <a:xfrm>
            <a:off x="5741988" y="4308475"/>
            <a:ext cx="344487" cy="550863"/>
          </a:xfrm>
          <a:custGeom>
            <a:avLst/>
            <a:gdLst>
              <a:gd name="T0" fmla="*/ 0 w 217"/>
              <a:gd name="T1" fmla="*/ 0 h 347"/>
              <a:gd name="T2" fmla="*/ 0 w 217"/>
              <a:gd name="T3" fmla="*/ 228600 h 347"/>
              <a:gd name="T4" fmla="*/ 68262 w 217"/>
              <a:gd name="T5" fmla="*/ 274638 h 347"/>
              <a:gd name="T6" fmla="*/ 0 w 217"/>
              <a:gd name="T7" fmla="*/ 320675 h 347"/>
              <a:gd name="T8" fmla="*/ 0 w 217"/>
              <a:gd name="T9" fmla="*/ 549275 h 347"/>
              <a:gd name="T10" fmla="*/ 342900 w 217"/>
              <a:gd name="T11" fmla="*/ 412750 h 347"/>
              <a:gd name="T12" fmla="*/ 342900 w 217"/>
              <a:gd name="T13" fmla="*/ 138113 h 347"/>
              <a:gd name="T14" fmla="*/ 0 w 217"/>
              <a:gd name="T15" fmla="*/ 0 h 3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7"/>
              <a:gd name="T25" fmla="*/ 0 h 347"/>
              <a:gd name="T26" fmla="*/ 217 w 217"/>
              <a:gd name="T27" fmla="*/ 347 h 34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7" h="347">
                <a:moveTo>
                  <a:pt x="0" y="0"/>
                </a:moveTo>
                <a:lnTo>
                  <a:pt x="0" y="144"/>
                </a:lnTo>
                <a:lnTo>
                  <a:pt x="43" y="173"/>
                </a:lnTo>
                <a:lnTo>
                  <a:pt x="0" y="202"/>
                </a:lnTo>
                <a:lnTo>
                  <a:pt x="0" y="346"/>
                </a:lnTo>
                <a:lnTo>
                  <a:pt x="216" y="260"/>
                </a:lnTo>
                <a:lnTo>
                  <a:pt x="216" y="8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73" name="Rectangle 64"/>
          <p:cNvSpPr>
            <a:spLocks noChangeArrowheads="1"/>
          </p:cNvSpPr>
          <p:nvPr/>
        </p:nvSpPr>
        <p:spPr bwMode="auto">
          <a:xfrm>
            <a:off x="5749925" y="4483100"/>
            <a:ext cx="4000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ALU</a:t>
            </a:r>
          </a:p>
        </p:txBody>
      </p:sp>
      <p:sp>
        <p:nvSpPr>
          <p:cNvPr id="94274" name="Line 65"/>
          <p:cNvSpPr>
            <a:spLocks noChangeShapeType="1"/>
          </p:cNvSpPr>
          <p:nvPr/>
        </p:nvSpPr>
        <p:spPr bwMode="auto">
          <a:xfrm>
            <a:off x="5672138" y="4376738"/>
            <a:ext cx="69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75" name="Freeform 66"/>
          <p:cNvSpPr>
            <a:spLocks/>
          </p:cNvSpPr>
          <p:nvPr/>
        </p:nvSpPr>
        <p:spPr bwMode="auto">
          <a:xfrm>
            <a:off x="4995863" y="4559300"/>
            <a:ext cx="206375" cy="414338"/>
          </a:xfrm>
          <a:custGeom>
            <a:avLst/>
            <a:gdLst>
              <a:gd name="T0" fmla="*/ 204788 w 130"/>
              <a:gd name="T1" fmla="*/ 68263 h 261"/>
              <a:gd name="T2" fmla="*/ 204788 w 130"/>
              <a:gd name="T3" fmla="*/ 344488 h 261"/>
              <a:gd name="T4" fmla="*/ 0 w 130"/>
              <a:gd name="T5" fmla="*/ 412750 h 261"/>
              <a:gd name="T6" fmla="*/ 0 w 130"/>
              <a:gd name="T7" fmla="*/ 0 h 261"/>
              <a:gd name="T8" fmla="*/ 204788 w 130"/>
              <a:gd name="T9" fmla="*/ 68263 h 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"/>
              <a:gd name="T16" fmla="*/ 0 h 261"/>
              <a:gd name="T17" fmla="*/ 130 w 130"/>
              <a:gd name="T18" fmla="*/ 261 h 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" h="261">
                <a:moveTo>
                  <a:pt x="129" y="43"/>
                </a:moveTo>
                <a:lnTo>
                  <a:pt x="129" y="217"/>
                </a:lnTo>
                <a:lnTo>
                  <a:pt x="0" y="260"/>
                </a:lnTo>
                <a:lnTo>
                  <a:pt x="0" y="0"/>
                </a:lnTo>
                <a:lnTo>
                  <a:pt x="129" y="43"/>
                </a:ln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76" name="Rectangle 67"/>
          <p:cNvSpPr>
            <a:spLocks noChangeArrowheads="1"/>
          </p:cNvSpPr>
          <p:nvPr/>
        </p:nvSpPr>
        <p:spPr bwMode="auto">
          <a:xfrm>
            <a:off x="7235825" y="4322763"/>
            <a:ext cx="3746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algn</a:t>
            </a:r>
          </a:p>
        </p:txBody>
      </p:sp>
      <p:sp>
        <p:nvSpPr>
          <p:cNvPr id="94277" name="Line 68"/>
          <p:cNvSpPr>
            <a:spLocks noChangeShapeType="1"/>
          </p:cNvSpPr>
          <p:nvPr/>
        </p:nvSpPr>
        <p:spPr bwMode="auto">
          <a:xfrm flipH="1">
            <a:off x="8024813" y="5268913"/>
            <a:ext cx="68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78" name="Line 69"/>
          <p:cNvSpPr>
            <a:spLocks noChangeShapeType="1"/>
          </p:cNvSpPr>
          <p:nvPr/>
        </p:nvSpPr>
        <p:spPr bwMode="auto">
          <a:xfrm flipH="1">
            <a:off x="8024813" y="4994275"/>
            <a:ext cx="68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79" name="Rectangle 70"/>
          <p:cNvSpPr>
            <a:spLocks noChangeArrowheads="1"/>
          </p:cNvSpPr>
          <p:nvPr/>
        </p:nvSpPr>
        <p:spPr bwMode="auto">
          <a:xfrm>
            <a:off x="8027988" y="4906963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1</a:t>
            </a:r>
          </a:p>
        </p:txBody>
      </p:sp>
      <p:sp>
        <p:nvSpPr>
          <p:cNvPr id="94280" name="Rectangle 71"/>
          <p:cNvSpPr>
            <a:spLocks noChangeArrowheads="1"/>
          </p:cNvSpPr>
          <p:nvPr/>
        </p:nvSpPr>
        <p:spPr bwMode="auto">
          <a:xfrm>
            <a:off x="8027988" y="5157788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3</a:t>
            </a:r>
          </a:p>
        </p:txBody>
      </p:sp>
      <p:sp>
        <p:nvSpPr>
          <p:cNvPr id="94281" name="Rectangle 72"/>
          <p:cNvSpPr>
            <a:spLocks noChangeArrowheads="1"/>
          </p:cNvSpPr>
          <p:nvPr/>
        </p:nvSpPr>
        <p:spPr bwMode="auto">
          <a:xfrm>
            <a:off x="6996113" y="4311650"/>
            <a:ext cx="300037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we</a:t>
            </a:r>
          </a:p>
        </p:txBody>
      </p:sp>
      <p:sp>
        <p:nvSpPr>
          <p:cNvPr id="94282" name="Line 73"/>
          <p:cNvSpPr>
            <a:spLocks noChangeShapeType="1"/>
          </p:cNvSpPr>
          <p:nvPr/>
        </p:nvSpPr>
        <p:spPr bwMode="auto">
          <a:xfrm>
            <a:off x="4713288" y="5268913"/>
            <a:ext cx="215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83" name="Line 74"/>
          <p:cNvSpPr>
            <a:spLocks noChangeShapeType="1"/>
          </p:cNvSpPr>
          <p:nvPr/>
        </p:nvSpPr>
        <p:spPr bwMode="auto">
          <a:xfrm>
            <a:off x="4713288" y="4651375"/>
            <a:ext cx="0" cy="617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84" name="Rectangle 75"/>
          <p:cNvSpPr>
            <a:spLocks noChangeArrowheads="1"/>
          </p:cNvSpPr>
          <p:nvPr/>
        </p:nvSpPr>
        <p:spPr bwMode="auto">
          <a:xfrm>
            <a:off x="1171575" y="4114800"/>
            <a:ext cx="179388" cy="52387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285" name="Line 76"/>
          <p:cNvSpPr>
            <a:spLocks noChangeShapeType="1"/>
          </p:cNvSpPr>
          <p:nvPr/>
        </p:nvSpPr>
        <p:spPr bwMode="auto">
          <a:xfrm>
            <a:off x="1363663" y="4376738"/>
            <a:ext cx="682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86" name="Rectangle 77"/>
          <p:cNvSpPr>
            <a:spLocks noChangeArrowheads="1"/>
          </p:cNvSpPr>
          <p:nvPr/>
        </p:nvSpPr>
        <p:spPr bwMode="auto">
          <a:xfrm>
            <a:off x="1098550" y="4289425"/>
            <a:ext cx="3238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PC</a:t>
            </a:r>
          </a:p>
        </p:txBody>
      </p:sp>
      <p:sp>
        <p:nvSpPr>
          <p:cNvPr id="94287" name="Freeform 78"/>
          <p:cNvSpPr>
            <a:spLocks/>
          </p:cNvSpPr>
          <p:nvPr/>
        </p:nvSpPr>
        <p:spPr bwMode="auto">
          <a:xfrm>
            <a:off x="1227138" y="4570413"/>
            <a:ext cx="69850" cy="71437"/>
          </a:xfrm>
          <a:custGeom>
            <a:avLst/>
            <a:gdLst>
              <a:gd name="T0" fmla="*/ 0 w 44"/>
              <a:gd name="T1" fmla="*/ 69850 h 45"/>
              <a:gd name="T2" fmla="*/ 34925 w 44"/>
              <a:gd name="T3" fmla="*/ 0 h 45"/>
              <a:gd name="T4" fmla="*/ 68263 w 44"/>
              <a:gd name="T5" fmla="*/ 69850 h 45"/>
              <a:gd name="T6" fmla="*/ 0 60000 65536"/>
              <a:gd name="T7" fmla="*/ 0 60000 65536"/>
              <a:gd name="T8" fmla="*/ 0 60000 65536"/>
              <a:gd name="T9" fmla="*/ 0 w 44"/>
              <a:gd name="T10" fmla="*/ 0 h 45"/>
              <a:gd name="T11" fmla="*/ 44 w 44"/>
              <a:gd name="T12" fmla="*/ 45 h 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" h="45">
                <a:moveTo>
                  <a:pt x="0" y="44"/>
                </a:moveTo>
                <a:lnTo>
                  <a:pt x="22" y="0"/>
                </a:lnTo>
                <a:lnTo>
                  <a:pt x="43" y="4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88" name="Oval 79"/>
          <p:cNvSpPr>
            <a:spLocks noChangeArrowheads="1"/>
          </p:cNvSpPr>
          <p:nvPr/>
        </p:nvSpPr>
        <p:spPr bwMode="auto">
          <a:xfrm>
            <a:off x="6478588" y="4691063"/>
            <a:ext cx="44450" cy="460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grpSp>
        <p:nvGrpSpPr>
          <p:cNvPr id="94289" name="Group 80"/>
          <p:cNvGrpSpPr>
            <a:grpSpLocks/>
          </p:cNvGrpSpPr>
          <p:nvPr/>
        </p:nvGrpSpPr>
        <p:grpSpPr bwMode="auto">
          <a:xfrm>
            <a:off x="6896100" y="4341813"/>
            <a:ext cx="79375" cy="92075"/>
            <a:chOff x="4344" y="2735"/>
            <a:chExt cx="50" cy="58"/>
          </a:xfrm>
        </p:grpSpPr>
        <p:sp>
          <p:nvSpPr>
            <p:cNvPr id="94290" name="Line 81"/>
            <p:cNvSpPr>
              <a:spLocks noChangeShapeType="1"/>
            </p:cNvSpPr>
            <p:nvPr/>
          </p:nvSpPr>
          <p:spPr bwMode="auto">
            <a:xfrm>
              <a:off x="4344" y="2750"/>
              <a:ext cx="29" cy="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91" name="Line 82"/>
            <p:cNvSpPr>
              <a:spLocks noChangeShapeType="1"/>
            </p:cNvSpPr>
            <p:nvPr/>
          </p:nvSpPr>
          <p:spPr bwMode="auto">
            <a:xfrm flipV="1">
              <a:off x="4373" y="2735"/>
              <a:ext cx="21" cy="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292" name="Group 83"/>
          <p:cNvGrpSpPr>
            <a:grpSpLocks/>
          </p:cNvGrpSpPr>
          <p:nvPr/>
        </p:nvGrpSpPr>
        <p:grpSpPr bwMode="auto">
          <a:xfrm>
            <a:off x="3798888" y="3897313"/>
            <a:ext cx="79375" cy="90487"/>
            <a:chOff x="2393" y="2455"/>
            <a:chExt cx="50" cy="57"/>
          </a:xfrm>
        </p:grpSpPr>
        <p:sp>
          <p:nvSpPr>
            <p:cNvPr id="94293" name="Line 84"/>
            <p:cNvSpPr>
              <a:spLocks noChangeShapeType="1"/>
            </p:cNvSpPr>
            <p:nvPr/>
          </p:nvSpPr>
          <p:spPr bwMode="auto">
            <a:xfrm>
              <a:off x="2393" y="2469"/>
              <a:ext cx="29" cy="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94" name="Line 85"/>
            <p:cNvSpPr>
              <a:spLocks noChangeShapeType="1"/>
            </p:cNvSpPr>
            <p:nvPr/>
          </p:nvSpPr>
          <p:spPr bwMode="auto">
            <a:xfrm flipV="1">
              <a:off x="2422" y="2455"/>
              <a:ext cx="21" cy="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295" name="Group 86"/>
          <p:cNvGrpSpPr>
            <a:grpSpLocks/>
          </p:cNvGrpSpPr>
          <p:nvPr/>
        </p:nvGrpSpPr>
        <p:grpSpPr bwMode="auto">
          <a:xfrm>
            <a:off x="1362075" y="2243138"/>
            <a:ext cx="752475" cy="569912"/>
            <a:chOff x="858" y="1413"/>
            <a:chExt cx="474" cy="359"/>
          </a:xfrm>
        </p:grpSpPr>
        <p:sp>
          <p:nvSpPr>
            <p:cNvPr id="94296" name="Rectangle 87"/>
            <p:cNvSpPr>
              <a:spLocks noChangeArrowheads="1"/>
            </p:cNvSpPr>
            <p:nvPr/>
          </p:nvSpPr>
          <p:spPr bwMode="auto">
            <a:xfrm>
              <a:off x="858" y="1413"/>
              <a:ext cx="22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 eaLnBrk="0" hangingPunct="0"/>
              <a:r>
                <a:rPr lang="en-US" sz="900" b="1" u="none"/>
                <a:t>0x2</a:t>
              </a:r>
            </a:p>
          </p:txBody>
        </p:sp>
        <p:sp>
          <p:nvSpPr>
            <p:cNvPr id="94297" name="Freeform 88"/>
            <p:cNvSpPr>
              <a:spLocks/>
            </p:cNvSpPr>
            <p:nvPr/>
          </p:nvSpPr>
          <p:spPr bwMode="auto">
            <a:xfrm>
              <a:off x="1082" y="1425"/>
              <a:ext cx="217" cy="347"/>
            </a:xfrm>
            <a:custGeom>
              <a:avLst/>
              <a:gdLst>
                <a:gd name="T0" fmla="*/ 0 w 217"/>
                <a:gd name="T1" fmla="*/ 0 h 347"/>
                <a:gd name="T2" fmla="*/ 0 w 217"/>
                <a:gd name="T3" fmla="*/ 144 h 347"/>
                <a:gd name="T4" fmla="*/ 43 w 217"/>
                <a:gd name="T5" fmla="*/ 173 h 347"/>
                <a:gd name="T6" fmla="*/ 0 w 217"/>
                <a:gd name="T7" fmla="*/ 202 h 347"/>
                <a:gd name="T8" fmla="*/ 0 w 217"/>
                <a:gd name="T9" fmla="*/ 346 h 347"/>
                <a:gd name="T10" fmla="*/ 216 w 217"/>
                <a:gd name="T11" fmla="*/ 260 h 347"/>
                <a:gd name="T12" fmla="*/ 216 w 217"/>
                <a:gd name="T13" fmla="*/ 87 h 347"/>
                <a:gd name="T14" fmla="*/ 0 w 217"/>
                <a:gd name="T15" fmla="*/ 0 h 3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7"/>
                <a:gd name="T25" fmla="*/ 0 h 347"/>
                <a:gd name="T26" fmla="*/ 217 w 217"/>
                <a:gd name="T27" fmla="*/ 347 h 34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7" h="347">
                  <a:moveTo>
                    <a:pt x="0" y="0"/>
                  </a:moveTo>
                  <a:lnTo>
                    <a:pt x="0" y="144"/>
                  </a:lnTo>
                  <a:lnTo>
                    <a:pt x="43" y="173"/>
                  </a:lnTo>
                  <a:lnTo>
                    <a:pt x="0" y="202"/>
                  </a:lnTo>
                  <a:lnTo>
                    <a:pt x="0" y="346"/>
                  </a:lnTo>
                  <a:lnTo>
                    <a:pt x="216" y="260"/>
                  </a:lnTo>
                  <a:lnTo>
                    <a:pt x="216" y="87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u="none"/>
            </a:p>
          </p:txBody>
        </p:sp>
        <p:sp>
          <p:nvSpPr>
            <p:cNvPr id="94298" name="Line 89"/>
            <p:cNvSpPr>
              <a:spLocks noChangeShapeType="1"/>
            </p:cNvSpPr>
            <p:nvPr/>
          </p:nvSpPr>
          <p:spPr bwMode="auto">
            <a:xfrm>
              <a:off x="1039" y="1468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99" name="Line 90"/>
            <p:cNvSpPr>
              <a:spLocks noChangeShapeType="1"/>
            </p:cNvSpPr>
            <p:nvPr/>
          </p:nvSpPr>
          <p:spPr bwMode="auto">
            <a:xfrm>
              <a:off x="1039" y="1727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00" name="Rectangle 91"/>
            <p:cNvSpPr>
              <a:spLocks noChangeArrowheads="1"/>
            </p:cNvSpPr>
            <p:nvPr/>
          </p:nvSpPr>
          <p:spPr bwMode="auto">
            <a:xfrm>
              <a:off x="1088" y="1543"/>
              <a:ext cx="24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 eaLnBrk="0" hangingPunct="0"/>
              <a:r>
                <a:rPr lang="en-US" sz="900" b="1" u="none"/>
                <a:t>Add</a:t>
              </a:r>
            </a:p>
          </p:txBody>
        </p:sp>
        <p:sp>
          <p:nvSpPr>
            <p:cNvPr id="94301" name="Line 92"/>
            <p:cNvSpPr>
              <a:spLocks noChangeShapeType="1"/>
            </p:cNvSpPr>
            <p:nvPr/>
          </p:nvSpPr>
          <p:spPr bwMode="auto">
            <a:xfrm>
              <a:off x="1298" y="1605"/>
              <a:ext cx="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302" name="Line 93"/>
          <p:cNvSpPr>
            <a:spLocks noChangeShapeType="1"/>
          </p:cNvSpPr>
          <p:nvPr/>
        </p:nvSpPr>
        <p:spPr bwMode="auto">
          <a:xfrm>
            <a:off x="4302125" y="4651375"/>
            <a:ext cx="696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4303" name="Group 94"/>
          <p:cNvGrpSpPr>
            <a:grpSpLocks/>
          </p:cNvGrpSpPr>
          <p:nvPr/>
        </p:nvGrpSpPr>
        <p:grpSpPr bwMode="auto">
          <a:xfrm>
            <a:off x="5270500" y="4092575"/>
            <a:ext cx="266700" cy="436563"/>
            <a:chOff x="3320" y="2578"/>
            <a:chExt cx="168" cy="275"/>
          </a:xfrm>
        </p:grpSpPr>
        <p:sp>
          <p:nvSpPr>
            <p:cNvPr id="94304" name="Rectangle 95"/>
            <p:cNvSpPr>
              <a:spLocks noChangeArrowheads="1"/>
            </p:cNvSpPr>
            <p:nvPr/>
          </p:nvSpPr>
          <p:spPr bwMode="auto">
            <a:xfrm>
              <a:off x="3343" y="2578"/>
              <a:ext cx="96" cy="272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/>
            </a:p>
          </p:txBody>
        </p:sp>
        <p:sp>
          <p:nvSpPr>
            <p:cNvPr id="94305" name="Freeform 96"/>
            <p:cNvSpPr>
              <a:spLocks/>
            </p:cNvSpPr>
            <p:nvPr/>
          </p:nvSpPr>
          <p:spPr bwMode="auto">
            <a:xfrm>
              <a:off x="3372" y="2813"/>
              <a:ext cx="39" cy="40"/>
            </a:xfrm>
            <a:custGeom>
              <a:avLst/>
              <a:gdLst>
                <a:gd name="T0" fmla="*/ 0 w 39"/>
                <a:gd name="T1" fmla="*/ 39 h 40"/>
                <a:gd name="T2" fmla="*/ 19 w 39"/>
                <a:gd name="T3" fmla="*/ 0 h 40"/>
                <a:gd name="T4" fmla="*/ 38 w 39"/>
                <a:gd name="T5" fmla="*/ 39 h 40"/>
                <a:gd name="T6" fmla="*/ 0 60000 65536"/>
                <a:gd name="T7" fmla="*/ 0 60000 65536"/>
                <a:gd name="T8" fmla="*/ 0 60000 65536"/>
                <a:gd name="T9" fmla="*/ 0 w 39"/>
                <a:gd name="T10" fmla="*/ 0 h 40"/>
                <a:gd name="T11" fmla="*/ 39 w 39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40">
                  <a:moveTo>
                    <a:pt x="0" y="39"/>
                  </a:moveTo>
                  <a:lnTo>
                    <a:pt x="19" y="0"/>
                  </a:lnTo>
                  <a:lnTo>
                    <a:pt x="38" y="39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en-US" u="none"/>
            </a:p>
          </p:txBody>
        </p:sp>
        <p:sp>
          <p:nvSpPr>
            <p:cNvPr id="94306" name="Rectangle 97"/>
            <p:cNvSpPr>
              <a:spLocks noChangeArrowheads="1"/>
            </p:cNvSpPr>
            <p:nvPr/>
          </p:nvSpPr>
          <p:spPr bwMode="auto">
            <a:xfrm>
              <a:off x="3320" y="2641"/>
              <a:ext cx="168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 eaLnBrk="0" hangingPunct="0"/>
              <a:r>
                <a:rPr lang="en-US" sz="1100" b="1" u="none"/>
                <a:t>A</a:t>
              </a:r>
            </a:p>
          </p:txBody>
        </p:sp>
      </p:grpSp>
      <p:grpSp>
        <p:nvGrpSpPr>
          <p:cNvPr id="94307" name="Group 98"/>
          <p:cNvGrpSpPr>
            <a:grpSpLocks/>
          </p:cNvGrpSpPr>
          <p:nvPr/>
        </p:nvGrpSpPr>
        <p:grpSpPr bwMode="auto">
          <a:xfrm>
            <a:off x="5246688" y="4572000"/>
            <a:ext cx="266700" cy="436563"/>
            <a:chOff x="3305" y="2880"/>
            <a:chExt cx="168" cy="275"/>
          </a:xfrm>
        </p:grpSpPr>
        <p:sp>
          <p:nvSpPr>
            <p:cNvPr id="94308" name="Rectangle 99"/>
            <p:cNvSpPr>
              <a:spLocks noChangeArrowheads="1"/>
            </p:cNvSpPr>
            <p:nvPr/>
          </p:nvSpPr>
          <p:spPr bwMode="auto">
            <a:xfrm>
              <a:off x="3343" y="2880"/>
              <a:ext cx="96" cy="272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/>
            </a:p>
          </p:txBody>
        </p:sp>
        <p:sp>
          <p:nvSpPr>
            <p:cNvPr id="94309" name="Freeform 100"/>
            <p:cNvSpPr>
              <a:spLocks/>
            </p:cNvSpPr>
            <p:nvPr/>
          </p:nvSpPr>
          <p:spPr bwMode="auto">
            <a:xfrm>
              <a:off x="3372" y="3115"/>
              <a:ext cx="39" cy="40"/>
            </a:xfrm>
            <a:custGeom>
              <a:avLst/>
              <a:gdLst>
                <a:gd name="T0" fmla="*/ 0 w 39"/>
                <a:gd name="T1" fmla="*/ 39 h 40"/>
                <a:gd name="T2" fmla="*/ 19 w 39"/>
                <a:gd name="T3" fmla="*/ 0 h 40"/>
                <a:gd name="T4" fmla="*/ 38 w 39"/>
                <a:gd name="T5" fmla="*/ 39 h 40"/>
                <a:gd name="T6" fmla="*/ 0 60000 65536"/>
                <a:gd name="T7" fmla="*/ 0 60000 65536"/>
                <a:gd name="T8" fmla="*/ 0 60000 65536"/>
                <a:gd name="T9" fmla="*/ 0 w 39"/>
                <a:gd name="T10" fmla="*/ 0 h 40"/>
                <a:gd name="T11" fmla="*/ 39 w 39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40">
                  <a:moveTo>
                    <a:pt x="0" y="39"/>
                  </a:moveTo>
                  <a:lnTo>
                    <a:pt x="19" y="0"/>
                  </a:lnTo>
                  <a:lnTo>
                    <a:pt x="38" y="39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en-US" u="none"/>
            </a:p>
          </p:txBody>
        </p:sp>
        <p:sp>
          <p:nvSpPr>
            <p:cNvPr id="94310" name="Rectangle 101"/>
            <p:cNvSpPr>
              <a:spLocks noChangeArrowheads="1"/>
            </p:cNvSpPr>
            <p:nvPr/>
          </p:nvSpPr>
          <p:spPr bwMode="auto">
            <a:xfrm>
              <a:off x="3305" y="2951"/>
              <a:ext cx="168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 eaLnBrk="0" hangingPunct="0"/>
              <a:r>
                <a:rPr lang="en-US" sz="1100" b="1" u="none"/>
                <a:t>B</a:t>
              </a:r>
            </a:p>
          </p:txBody>
        </p:sp>
      </p:grpSp>
      <p:sp>
        <p:nvSpPr>
          <p:cNvPr id="94311" name="Rectangle 102"/>
          <p:cNvSpPr>
            <a:spLocks noChangeArrowheads="1"/>
          </p:cNvSpPr>
          <p:nvPr/>
        </p:nvSpPr>
        <p:spPr bwMode="auto">
          <a:xfrm>
            <a:off x="5307013" y="5053013"/>
            <a:ext cx="152400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312" name="Freeform 103"/>
          <p:cNvSpPr>
            <a:spLocks/>
          </p:cNvSpPr>
          <p:nvPr/>
        </p:nvSpPr>
        <p:spPr bwMode="auto">
          <a:xfrm>
            <a:off x="5353050" y="5426075"/>
            <a:ext cx="61913" cy="61913"/>
          </a:xfrm>
          <a:custGeom>
            <a:avLst/>
            <a:gdLst>
              <a:gd name="T0" fmla="*/ 0 w 39"/>
              <a:gd name="T1" fmla="*/ 60325 h 39"/>
              <a:gd name="T2" fmla="*/ 30163 w 39"/>
              <a:gd name="T3" fmla="*/ 0 h 39"/>
              <a:gd name="T4" fmla="*/ 60325 w 39"/>
              <a:gd name="T5" fmla="*/ 60325 h 39"/>
              <a:gd name="T6" fmla="*/ 0 60000 65536"/>
              <a:gd name="T7" fmla="*/ 0 60000 65536"/>
              <a:gd name="T8" fmla="*/ 0 60000 65536"/>
              <a:gd name="T9" fmla="*/ 0 w 39"/>
              <a:gd name="T10" fmla="*/ 0 h 39"/>
              <a:gd name="T11" fmla="*/ 39 w 39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39">
                <a:moveTo>
                  <a:pt x="0" y="38"/>
                </a:moveTo>
                <a:lnTo>
                  <a:pt x="19" y="0"/>
                </a:lnTo>
                <a:lnTo>
                  <a:pt x="38" y="3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13" name="Rectangle 104"/>
          <p:cNvSpPr>
            <a:spLocks noChangeArrowheads="1"/>
          </p:cNvSpPr>
          <p:nvPr/>
        </p:nvSpPr>
        <p:spPr bwMode="auto">
          <a:xfrm>
            <a:off x="5178425" y="5449888"/>
            <a:ext cx="4603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1100" b="1" u="none"/>
              <a:t>MD1</a:t>
            </a:r>
          </a:p>
        </p:txBody>
      </p:sp>
      <p:grpSp>
        <p:nvGrpSpPr>
          <p:cNvPr id="94314" name="Group 105"/>
          <p:cNvGrpSpPr>
            <a:grpSpLocks/>
          </p:cNvGrpSpPr>
          <p:nvPr/>
        </p:nvGrpSpPr>
        <p:grpSpPr bwMode="auto">
          <a:xfrm>
            <a:off x="6161088" y="4332288"/>
            <a:ext cx="258762" cy="436562"/>
            <a:chOff x="3881" y="2729"/>
            <a:chExt cx="163" cy="275"/>
          </a:xfrm>
        </p:grpSpPr>
        <p:sp>
          <p:nvSpPr>
            <p:cNvPr id="94315" name="Rectangle 106"/>
            <p:cNvSpPr>
              <a:spLocks noChangeArrowheads="1"/>
            </p:cNvSpPr>
            <p:nvPr/>
          </p:nvSpPr>
          <p:spPr bwMode="auto">
            <a:xfrm>
              <a:off x="3905" y="2729"/>
              <a:ext cx="96" cy="272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/>
            </a:p>
          </p:txBody>
        </p:sp>
        <p:sp>
          <p:nvSpPr>
            <p:cNvPr id="94316" name="Freeform 107"/>
            <p:cNvSpPr>
              <a:spLocks/>
            </p:cNvSpPr>
            <p:nvPr/>
          </p:nvSpPr>
          <p:spPr bwMode="auto">
            <a:xfrm>
              <a:off x="3933" y="2964"/>
              <a:ext cx="39" cy="40"/>
            </a:xfrm>
            <a:custGeom>
              <a:avLst/>
              <a:gdLst>
                <a:gd name="T0" fmla="*/ 0 w 39"/>
                <a:gd name="T1" fmla="*/ 39 h 40"/>
                <a:gd name="T2" fmla="*/ 19 w 39"/>
                <a:gd name="T3" fmla="*/ 0 h 40"/>
                <a:gd name="T4" fmla="*/ 38 w 39"/>
                <a:gd name="T5" fmla="*/ 39 h 40"/>
                <a:gd name="T6" fmla="*/ 0 60000 65536"/>
                <a:gd name="T7" fmla="*/ 0 60000 65536"/>
                <a:gd name="T8" fmla="*/ 0 60000 65536"/>
                <a:gd name="T9" fmla="*/ 0 w 39"/>
                <a:gd name="T10" fmla="*/ 0 h 40"/>
                <a:gd name="T11" fmla="*/ 39 w 39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40">
                  <a:moveTo>
                    <a:pt x="0" y="39"/>
                  </a:moveTo>
                  <a:lnTo>
                    <a:pt x="19" y="0"/>
                  </a:lnTo>
                  <a:lnTo>
                    <a:pt x="38" y="39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en-US" u="none"/>
            </a:p>
          </p:txBody>
        </p:sp>
        <p:sp>
          <p:nvSpPr>
            <p:cNvPr id="94317" name="Rectangle 108"/>
            <p:cNvSpPr>
              <a:spLocks noChangeArrowheads="1"/>
            </p:cNvSpPr>
            <p:nvPr/>
          </p:nvSpPr>
          <p:spPr bwMode="auto">
            <a:xfrm>
              <a:off x="3881" y="2792"/>
              <a:ext cx="163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 eaLnBrk="0" hangingPunct="0"/>
              <a:r>
                <a:rPr lang="en-US" sz="1100" b="1" u="none"/>
                <a:t>Y</a:t>
              </a:r>
            </a:p>
          </p:txBody>
        </p:sp>
      </p:grpSp>
      <p:sp>
        <p:nvSpPr>
          <p:cNvPr id="94318" name="Rectangle 109"/>
          <p:cNvSpPr>
            <a:spLocks noChangeArrowheads="1"/>
          </p:cNvSpPr>
          <p:nvPr/>
        </p:nvSpPr>
        <p:spPr bwMode="auto">
          <a:xfrm>
            <a:off x="6186488" y="5053013"/>
            <a:ext cx="153987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319" name="Freeform 110"/>
          <p:cNvSpPr>
            <a:spLocks/>
          </p:cNvSpPr>
          <p:nvPr/>
        </p:nvSpPr>
        <p:spPr bwMode="auto">
          <a:xfrm>
            <a:off x="6232525" y="5426075"/>
            <a:ext cx="61913" cy="61913"/>
          </a:xfrm>
          <a:custGeom>
            <a:avLst/>
            <a:gdLst>
              <a:gd name="T0" fmla="*/ 0 w 39"/>
              <a:gd name="T1" fmla="*/ 60325 h 39"/>
              <a:gd name="T2" fmla="*/ 30163 w 39"/>
              <a:gd name="T3" fmla="*/ 0 h 39"/>
              <a:gd name="T4" fmla="*/ 60325 w 39"/>
              <a:gd name="T5" fmla="*/ 60325 h 39"/>
              <a:gd name="T6" fmla="*/ 0 60000 65536"/>
              <a:gd name="T7" fmla="*/ 0 60000 65536"/>
              <a:gd name="T8" fmla="*/ 0 60000 65536"/>
              <a:gd name="T9" fmla="*/ 0 w 39"/>
              <a:gd name="T10" fmla="*/ 0 h 39"/>
              <a:gd name="T11" fmla="*/ 39 w 39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39">
                <a:moveTo>
                  <a:pt x="0" y="38"/>
                </a:moveTo>
                <a:lnTo>
                  <a:pt x="19" y="0"/>
                </a:lnTo>
                <a:lnTo>
                  <a:pt x="38" y="3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20" name="Rectangle 111"/>
          <p:cNvSpPr>
            <a:spLocks noChangeArrowheads="1"/>
          </p:cNvSpPr>
          <p:nvPr/>
        </p:nvSpPr>
        <p:spPr bwMode="auto">
          <a:xfrm>
            <a:off x="6059488" y="5449888"/>
            <a:ext cx="4603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1100" b="1" u="none"/>
              <a:t>MD2</a:t>
            </a:r>
          </a:p>
        </p:txBody>
      </p:sp>
      <p:sp>
        <p:nvSpPr>
          <p:cNvPr id="94321" name="Rectangle 112"/>
          <p:cNvSpPr>
            <a:spLocks noChangeArrowheads="1"/>
          </p:cNvSpPr>
          <p:nvPr/>
        </p:nvSpPr>
        <p:spPr bwMode="auto">
          <a:xfrm>
            <a:off x="8358188" y="4857750"/>
            <a:ext cx="153987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322" name="Freeform 113"/>
          <p:cNvSpPr>
            <a:spLocks/>
          </p:cNvSpPr>
          <p:nvPr/>
        </p:nvSpPr>
        <p:spPr bwMode="auto">
          <a:xfrm>
            <a:off x="8404225" y="5230813"/>
            <a:ext cx="61913" cy="63500"/>
          </a:xfrm>
          <a:custGeom>
            <a:avLst/>
            <a:gdLst>
              <a:gd name="T0" fmla="*/ 0 w 39"/>
              <a:gd name="T1" fmla="*/ 61913 h 40"/>
              <a:gd name="T2" fmla="*/ 30163 w 39"/>
              <a:gd name="T3" fmla="*/ 0 h 40"/>
              <a:gd name="T4" fmla="*/ 60325 w 39"/>
              <a:gd name="T5" fmla="*/ 61913 h 40"/>
              <a:gd name="T6" fmla="*/ 0 60000 65536"/>
              <a:gd name="T7" fmla="*/ 0 60000 65536"/>
              <a:gd name="T8" fmla="*/ 0 60000 65536"/>
              <a:gd name="T9" fmla="*/ 0 w 39"/>
              <a:gd name="T10" fmla="*/ 0 h 40"/>
              <a:gd name="T11" fmla="*/ 39 w 39"/>
              <a:gd name="T12" fmla="*/ 40 h 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40">
                <a:moveTo>
                  <a:pt x="0" y="39"/>
                </a:moveTo>
                <a:lnTo>
                  <a:pt x="19" y="0"/>
                </a:lnTo>
                <a:lnTo>
                  <a:pt x="38" y="39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grpSp>
        <p:nvGrpSpPr>
          <p:cNvPr id="94323" name="Group 114"/>
          <p:cNvGrpSpPr>
            <a:grpSpLocks/>
          </p:cNvGrpSpPr>
          <p:nvPr/>
        </p:nvGrpSpPr>
        <p:grpSpPr bwMode="auto">
          <a:xfrm>
            <a:off x="2379923" y="4256088"/>
            <a:ext cx="304800" cy="434975"/>
            <a:chOff x="1455" y="2715"/>
            <a:chExt cx="192" cy="274"/>
          </a:xfrm>
        </p:grpSpPr>
        <p:sp>
          <p:nvSpPr>
            <p:cNvPr id="94324" name="Rectangle 115"/>
            <p:cNvSpPr>
              <a:spLocks noChangeArrowheads="1"/>
            </p:cNvSpPr>
            <p:nvPr/>
          </p:nvSpPr>
          <p:spPr bwMode="auto">
            <a:xfrm>
              <a:off x="1500" y="2715"/>
              <a:ext cx="96" cy="272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/>
            </a:p>
          </p:txBody>
        </p:sp>
        <p:sp>
          <p:nvSpPr>
            <p:cNvPr id="94325" name="Freeform 116"/>
            <p:cNvSpPr>
              <a:spLocks/>
            </p:cNvSpPr>
            <p:nvPr/>
          </p:nvSpPr>
          <p:spPr bwMode="auto">
            <a:xfrm>
              <a:off x="1529" y="2950"/>
              <a:ext cx="39" cy="39"/>
            </a:xfrm>
            <a:custGeom>
              <a:avLst/>
              <a:gdLst>
                <a:gd name="T0" fmla="*/ 0 w 39"/>
                <a:gd name="T1" fmla="*/ 38 h 39"/>
                <a:gd name="T2" fmla="*/ 19 w 39"/>
                <a:gd name="T3" fmla="*/ 0 h 39"/>
                <a:gd name="T4" fmla="*/ 38 w 39"/>
                <a:gd name="T5" fmla="*/ 38 h 39"/>
                <a:gd name="T6" fmla="*/ 0 60000 65536"/>
                <a:gd name="T7" fmla="*/ 0 60000 65536"/>
                <a:gd name="T8" fmla="*/ 0 60000 65536"/>
                <a:gd name="T9" fmla="*/ 0 w 39"/>
                <a:gd name="T10" fmla="*/ 0 h 39"/>
                <a:gd name="T11" fmla="*/ 39 w 39"/>
                <a:gd name="T12" fmla="*/ 39 h 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39">
                  <a:moveTo>
                    <a:pt x="0" y="38"/>
                  </a:moveTo>
                  <a:lnTo>
                    <a:pt x="19" y="0"/>
                  </a:lnTo>
                  <a:lnTo>
                    <a:pt x="38" y="3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en-US" u="none"/>
            </a:p>
          </p:txBody>
        </p:sp>
        <p:sp>
          <p:nvSpPr>
            <p:cNvPr id="94326" name="Rectangle 117"/>
            <p:cNvSpPr>
              <a:spLocks noChangeArrowheads="1"/>
            </p:cNvSpPr>
            <p:nvPr/>
          </p:nvSpPr>
          <p:spPr bwMode="auto">
            <a:xfrm>
              <a:off x="1455" y="2771"/>
              <a:ext cx="192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 eaLnBrk="0" hangingPunct="0"/>
              <a:r>
                <a:rPr lang="en-US" sz="1100" b="1" u="none" dirty="0"/>
                <a:t>IR</a:t>
              </a:r>
            </a:p>
          </p:txBody>
        </p:sp>
      </p:grpSp>
      <p:sp>
        <p:nvSpPr>
          <p:cNvPr id="94327" name="Rectangle 118"/>
          <p:cNvSpPr>
            <a:spLocks noChangeArrowheads="1"/>
          </p:cNvSpPr>
          <p:nvPr/>
        </p:nvSpPr>
        <p:spPr bwMode="auto">
          <a:xfrm>
            <a:off x="5307013" y="2995613"/>
            <a:ext cx="152400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328" name="Freeform 119"/>
          <p:cNvSpPr>
            <a:spLocks/>
          </p:cNvSpPr>
          <p:nvPr/>
        </p:nvSpPr>
        <p:spPr bwMode="auto">
          <a:xfrm>
            <a:off x="5353050" y="3368675"/>
            <a:ext cx="61913" cy="61913"/>
          </a:xfrm>
          <a:custGeom>
            <a:avLst/>
            <a:gdLst>
              <a:gd name="T0" fmla="*/ 0 w 39"/>
              <a:gd name="T1" fmla="*/ 60325 h 39"/>
              <a:gd name="T2" fmla="*/ 30163 w 39"/>
              <a:gd name="T3" fmla="*/ 0 h 39"/>
              <a:gd name="T4" fmla="*/ 60325 w 39"/>
              <a:gd name="T5" fmla="*/ 60325 h 39"/>
              <a:gd name="T6" fmla="*/ 0 60000 65536"/>
              <a:gd name="T7" fmla="*/ 0 60000 65536"/>
              <a:gd name="T8" fmla="*/ 0 60000 65536"/>
              <a:gd name="T9" fmla="*/ 0 w 39"/>
              <a:gd name="T10" fmla="*/ 0 h 39"/>
              <a:gd name="T11" fmla="*/ 39 w 39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39">
                <a:moveTo>
                  <a:pt x="0" y="38"/>
                </a:moveTo>
                <a:lnTo>
                  <a:pt x="19" y="0"/>
                </a:lnTo>
                <a:lnTo>
                  <a:pt x="38" y="3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29" name="Rectangle 120"/>
          <p:cNvSpPr>
            <a:spLocks noChangeArrowheads="1"/>
          </p:cNvSpPr>
          <p:nvPr/>
        </p:nvSpPr>
        <p:spPr bwMode="auto">
          <a:xfrm>
            <a:off x="6199188" y="2995613"/>
            <a:ext cx="152400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330" name="Freeform 121"/>
          <p:cNvSpPr>
            <a:spLocks/>
          </p:cNvSpPr>
          <p:nvPr/>
        </p:nvSpPr>
        <p:spPr bwMode="auto">
          <a:xfrm>
            <a:off x="6243638" y="3368675"/>
            <a:ext cx="61912" cy="61913"/>
          </a:xfrm>
          <a:custGeom>
            <a:avLst/>
            <a:gdLst>
              <a:gd name="T0" fmla="*/ 0 w 39"/>
              <a:gd name="T1" fmla="*/ 60325 h 39"/>
              <a:gd name="T2" fmla="*/ 30162 w 39"/>
              <a:gd name="T3" fmla="*/ 0 h 39"/>
              <a:gd name="T4" fmla="*/ 60325 w 39"/>
              <a:gd name="T5" fmla="*/ 60325 h 39"/>
              <a:gd name="T6" fmla="*/ 0 60000 65536"/>
              <a:gd name="T7" fmla="*/ 0 60000 65536"/>
              <a:gd name="T8" fmla="*/ 0 60000 65536"/>
              <a:gd name="T9" fmla="*/ 0 w 39"/>
              <a:gd name="T10" fmla="*/ 0 h 39"/>
              <a:gd name="T11" fmla="*/ 39 w 39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39">
                <a:moveTo>
                  <a:pt x="0" y="38"/>
                </a:moveTo>
                <a:lnTo>
                  <a:pt x="19" y="0"/>
                </a:lnTo>
                <a:lnTo>
                  <a:pt x="38" y="3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31" name="Rectangle 122"/>
          <p:cNvSpPr>
            <a:spLocks noChangeArrowheads="1"/>
          </p:cNvSpPr>
          <p:nvPr/>
        </p:nvSpPr>
        <p:spPr bwMode="auto">
          <a:xfrm>
            <a:off x="8358188" y="2995613"/>
            <a:ext cx="153987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332" name="Freeform 123"/>
          <p:cNvSpPr>
            <a:spLocks/>
          </p:cNvSpPr>
          <p:nvPr/>
        </p:nvSpPr>
        <p:spPr bwMode="auto">
          <a:xfrm>
            <a:off x="8404225" y="3368675"/>
            <a:ext cx="61913" cy="61913"/>
          </a:xfrm>
          <a:custGeom>
            <a:avLst/>
            <a:gdLst>
              <a:gd name="T0" fmla="*/ 0 w 39"/>
              <a:gd name="T1" fmla="*/ 60325 h 39"/>
              <a:gd name="T2" fmla="*/ 30163 w 39"/>
              <a:gd name="T3" fmla="*/ 0 h 39"/>
              <a:gd name="T4" fmla="*/ 60325 w 39"/>
              <a:gd name="T5" fmla="*/ 60325 h 39"/>
              <a:gd name="T6" fmla="*/ 0 60000 65536"/>
              <a:gd name="T7" fmla="*/ 0 60000 65536"/>
              <a:gd name="T8" fmla="*/ 0 60000 65536"/>
              <a:gd name="T9" fmla="*/ 0 w 39"/>
              <a:gd name="T10" fmla="*/ 0 h 39"/>
              <a:gd name="T11" fmla="*/ 39 w 39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39">
                <a:moveTo>
                  <a:pt x="0" y="38"/>
                </a:moveTo>
                <a:lnTo>
                  <a:pt x="19" y="0"/>
                </a:lnTo>
                <a:lnTo>
                  <a:pt x="38" y="3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33" name="Freeform 124"/>
          <p:cNvSpPr>
            <a:spLocks/>
          </p:cNvSpPr>
          <p:nvPr/>
        </p:nvSpPr>
        <p:spPr bwMode="auto">
          <a:xfrm>
            <a:off x="2763837" y="3216275"/>
            <a:ext cx="2509837" cy="1985963"/>
          </a:xfrm>
          <a:custGeom>
            <a:avLst/>
            <a:gdLst>
              <a:gd name="T0" fmla="*/ 0 w 1692"/>
              <a:gd name="T1" fmla="*/ 2001838 h 1262"/>
              <a:gd name="T2" fmla="*/ 0 w 1692"/>
              <a:gd name="T3" fmla="*/ 0 h 1262"/>
              <a:gd name="T4" fmla="*/ 881063 w 1692"/>
              <a:gd name="T5" fmla="*/ 0 h 1262"/>
              <a:gd name="T6" fmla="*/ 2684463 w 1692"/>
              <a:gd name="T7" fmla="*/ 0 h 1262"/>
              <a:gd name="T8" fmla="*/ 0 60000 65536"/>
              <a:gd name="T9" fmla="*/ 0 60000 65536"/>
              <a:gd name="T10" fmla="*/ 0 60000 65536"/>
              <a:gd name="T11" fmla="*/ 0 60000 65536"/>
              <a:gd name="T12" fmla="*/ 0 w 1692"/>
              <a:gd name="T13" fmla="*/ 0 h 1262"/>
              <a:gd name="T14" fmla="*/ 1692 w 1692"/>
              <a:gd name="T15" fmla="*/ 1262 h 1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92" h="1262">
                <a:moveTo>
                  <a:pt x="0" y="1261"/>
                </a:moveTo>
                <a:lnTo>
                  <a:pt x="0" y="0"/>
                </a:lnTo>
                <a:lnTo>
                  <a:pt x="555" y="0"/>
                </a:lnTo>
                <a:lnTo>
                  <a:pt x="1691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34" name="Line 125"/>
          <p:cNvSpPr>
            <a:spLocks noChangeShapeType="1"/>
          </p:cNvSpPr>
          <p:nvPr/>
        </p:nvSpPr>
        <p:spPr bwMode="auto">
          <a:xfrm>
            <a:off x="5478463" y="3233738"/>
            <a:ext cx="708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335" name="Line 126"/>
          <p:cNvSpPr>
            <a:spLocks noChangeShapeType="1"/>
          </p:cNvSpPr>
          <p:nvPr/>
        </p:nvSpPr>
        <p:spPr bwMode="auto">
          <a:xfrm>
            <a:off x="6370638" y="3222625"/>
            <a:ext cx="19764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336" name="Rectangle 127"/>
          <p:cNvSpPr>
            <a:spLocks noChangeArrowheads="1"/>
          </p:cNvSpPr>
          <p:nvPr/>
        </p:nvSpPr>
        <p:spPr bwMode="auto">
          <a:xfrm>
            <a:off x="5235575" y="3078163"/>
            <a:ext cx="3302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1300" b="1" u="none"/>
              <a:t>IR</a:t>
            </a:r>
          </a:p>
        </p:txBody>
      </p:sp>
      <p:sp>
        <p:nvSpPr>
          <p:cNvPr id="94337" name="Rectangle 128"/>
          <p:cNvSpPr>
            <a:spLocks noChangeArrowheads="1"/>
          </p:cNvSpPr>
          <p:nvPr/>
        </p:nvSpPr>
        <p:spPr bwMode="auto">
          <a:xfrm>
            <a:off x="6116638" y="3078163"/>
            <a:ext cx="3302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1300" b="1" u="none"/>
              <a:t>IR</a:t>
            </a:r>
          </a:p>
        </p:txBody>
      </p:sp>
      <p:sp>
        <p:nvSpPr>
          <p:cNvPr id="94338" name="Rectangle 129"/>
          <p:cNvSpPr>
            <a:spLocks noChangeArrowheads="1"/>
          </p:cNvSpPr>
          <p:nvPr/>
        </p:nvSpPr>
        <p:spPr bwMode="auto">
          <a:xfrm>
            <a:off x="8288338" y="3054350"/>
            <a:ext cx="3302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1300" b="1" u="none"/>
              <a:t>IR</a:t>
            </a:r>
          </a:p>
        </p:txBody>
      </p:sp>
      <p:sp>
        <p:nvSpPr>
          <p:cNvPr id="94339" name="Freeform 130"/>
          <p:cNvSpPr>
            <a:spLocks/>
          </p:cNvSpPr>
          <p:nvPr/>
        </p:nvSpPr>
        <p:spPr bwMode="auto">
          <a:xfrm>
            <a:off x="3159125" y="3497263"/>
            <a:ext cx="4732338" cy="1017587"/>
          </a:xfrm>
          <a:custGeom>
            <a:avLst/>
            <a:gdLst>
              <a:gd name="T0" fmla="*/ 4730751 w 2981"/>
              <a:gd name="T1" fmla="*/ 0 h 641"/>
              <a:gd name="T2" fmla="*/ 0 w 2981"/>
              <a:gd name="T3" fmla="*/ 0 h 641"/>
              <a:gd name="T4" fmla="*/ 0 w 2981"/>
              <a:gd name="T5" fmla="*/ 1016000 h 641"/>
              <a:gd name="T6" fmla="*/ 617538 w 2981"/>
              <a:gd name="T7" fmla="*/ 1016000 h 641"/>
              <a:gd name="T8" fmla="*/ 0 60000 65536"/>
              <a:gd name="T9" fmla="*/ 0 60000 65536"/>
              <a:gd name="T10" fmla="*/ 0 60000 65536"/>
              <a:gd name="T11" fmla="*/ 0 60000 65536"/>
              <a:gd name="T12" fmla="*/ 0 w 2981"/>
              <a:gd name="T13" fmla="*/ 0 h 641"/>
              <a:gd name="T14" fmla="*/ 2981 w 2981"/>
              <a:gd name="T15" fmla="*/ 641 h 6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81" h="641">
                <a:moveTo>
                  <a:pt x="2980" y="0"/>
                </a:moveTo>
                <a:lnTo>
                  <a:pt x="0" y="0"/>
                </a:lnTo>
                <a:lnTo>
                  <a:pt x="0" y="640"/>
                </a:lnTo>
                <a:lnTo>
                  <a:pt x="389" y="64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40" name="Freeform 131"/>
          <p:cNvSpPr>
            <a:spLocks/>
          </p:cNvSpPr>
          <p:nvPr/>
        </p:nvSpPr>
        <p:spPr bwMode="auto">
          <a:xfrm>
            <a:off x="8129588" y="3222625"/>
            <a:ext cx="493712" cy="447675"/>
          </a:xfrm>
          <a:custGeom>
            <a:avLst/>
            <a:gdLst>
              <a:gd name="T0" fmla="*/ 400050 w 311"/>
              <a:gd name="T1" fmla="*/ 0 h 282"/>
              <a:gd name="T2" fmla="*/ 492125 w 311"/>
              <a:gd name="T3" fmla="*/ 0 h 282"/>
              <a:gd name="T4" fmla="*/ 492125 w 311"/>
              <a:gd name="T5" fmla="*/ 446088 h 282"/>
              <a:gd name="T6" fmla="*/ 0 w 311"/>
              <a:gd name="T7" fmla="*/ 446088 h 282"/>
              <a:gd name="T8" fmla="*/ 0 60000 65536"/>
              <a:gd name="T9" fmla="*/ 0 60000 65536"/>
              <a:gd name="T10" fmla="*/ 0 60000 65536"/>
              <a:gd name="T11" fmla="*/ 0 60000 65536"/>
              <a:gd name="T12" fmla="*/ 0 w 311"/>
              <a:gd name="T13" fmla="*/ 0 h 282"/>
              <a:gd name="T14" fmla="*/ 311 w 311"/>
              <a:gd name="T15" fmla="*/ 282 h 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1" h="282">
                <a:moveTo>
                  <a:pt x="252" y="0"/>
                </a:moveTo>
                <a:lnTo>
                  <a:pt x="310" y="0"/>
                </a:lnTo>
                <a:lnTo>
                  <a:pt x="310" y="281"/>
                </a:lnTo>
                <a:lnTo>
                  <a:pt x="0" y="281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41" name="Line 132"/>
          <p:cNvSpPr>
            <a:spLocks noChangeShapeType="1"/>
          </p:cNvSpPr>
          <p:nvPr/>
        </p:nvSpPr>
        <p:spPr bwMode="auto">
          <a:xfrm flipH="1">
            <a:off x="8118475" y="3508375"/>
            <a:ext cx="492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342" name="Rectangle 133"/>
          <p:cNvSpPr>
            <a:spLocks noChangeArrowheads="1"/>
          </p:cNvSpPr>
          <p:nvPr/>
        </p:nvSpPr>
        <p:spPr bwMode="auto">
          <a:xfrm>
            <a:off x="8299450" y="4946650"/>
            <a:ext cx="2667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1100" b="1" u="none"/>
              <a:t>R</a:t>
            </a:r>
          </a:p>
        </p:txBody>
      </p:sp>
      <p:sp>
        <p:nvSpPr>
          <p:cNvPr id="94343" name="Freeform 134"/>
          <p:cNvSpPr>
            <a:spLocks/>
          </p:cNvSpPr>
          <p:nvPr/>
        </p:nvSpPr>
        <p:spPr bwMode="auto">
          <a:xfrm>
            <a:off x="1216025" y="1644650"/>
            <a:ext cx="206375" cy="412750"/>
          </a:xfrm>
          <a:custGeom>
            <a:avLst/>
            <a:gdLst>
              <a:gd name="T0" fmla="*/ 0 w 130"/>
              <a:gd name="T1" fmla="*/ 68262 h 260"/>
              <a:gd name="T2" fmla="*/ 0 w 130"/>
              <a:gd name="T3" fmla="*/ 342900 h 260"/>
              <a:gd name="T4" fmla="*/ 204788 w 130"/>
              <a:gd name="T5" fmla="*/ 411163 h 260"/>
              <a:gd name="T6" fmla="*/ 204788 w 130"/>
              <a:gd name="T7" fmla="*/ 0 h 260"/>
              <a:gd name="T8" fmla="*/ 0 w 130"/>
              <a:gd name="T9" fmla="*/ 68262 h 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"/>
              <a:gd name="T16" fmla="*/ 0 h 260"/>
              <a:gd name="T17" fmla="*/ 130 w 130"/>
              <a:gd name="T18" fmla="*/ 260 h 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" h="260">
                <a:moveTo>
                  <a:pt x="0" y="43"/>
                </a:moveTo>
                <a:lnTo>
                  <a:pt x="0" y="216"/>
                </a:lnTo>
                <a:lnTo>
                  <a:pt x="129" y="259"/>
                </a:lnTo>
                <a:lnTo>
                  <a:pt x="129" y="0"/>
                </a:lnTo>
                <a:lnTo>
                  <a:pt x="0" y="43"/>
                </a:ln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44" name="Line 135"/>
          <p:cNvSpPr>
            <a:spLocks noChangeShapeType="1"/>
          </p:cNvSpPr>
          <p:nvPr/>
        </p:nvSpPr>
        <p:spPr bwMode="auto">
          <a:xfrm>
            <a:off x="1146175" y="1851025"/>
            <a:ext cx="69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345" name="Rectangle 136"/>
          <p:cNvSpPr>
            <a:spLocks noChangeArrowheads="1"/>
          </p:cNvSpPr>
          <p:nvPr/>
        </p:nvSpPr>
        <p:spPr bwMode="auto">
          <a:xfrm>
            <a:off x="1177925" y="1763713"/>
            <a:ext cx="260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M</a:t>
            </a:r>
          </a:p>
        </p:txBody>
      </p:sp>
      <p:sp>
        <p:nvSpPr>
          <p:cNvPr id="94346" name="Freeform 139"/>
          <p:cNvSpPr>
            <a:spLocks/>
          </p:cNvSpPr>
          <p:nvPr/>
        </p:nvSpPr>
        <p:spPr bwMode="auto">
          <a:xfrm>
            <a:off x="4017963" y="2081213"/>
            <a:ext cx="550862" cy="344487"/>
          </a:xfrm>
          <a:custGeom>
            <a:avLst/>
            <a:gdLst>
              <a:gd name="T0" fmla="*/ 0 w 347"/>
              <a:gd name="T1" fmla="*/ 342900 h 217"/>
              <a:gd name="T2" fmla="*/ 228600 w 347"/>
              <a:gd name="T3" fmla="*/ 342900 h 217"/>
              <a:gd name="T4" fmla="*/ 274637 w 347"/>
              <a:gd name="T5" fmla="*/ 274637 h 217"/>
              <a:gd name="T6" fmla="*/ 320675 w 347"/>
              <a:gd name="T7" fmla="*/ 342900 h 217"/>
              <a:gd name="T8" fmla="*/ 549275 w 347"/>
              <a:gd name="T9" fmla="*/ 342900 h 217"/>
              <a:gd name="T10" fmla="*/ 412750 w 347"/>
              <a:gd name="T11" fmla="*/ 0 h 217"/>
              <a:gd name="T12" fmla="*/ 138112 w 347"/>
              <a:gd name="T13" fmla="*/ 0 h 217"/>
              <a:gd name="T14" fmla="*/ 0 w 347"/>
              <a:gd name="T15" fmla="*/ 342900 h 21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47"/>
              <a:gd name="T25" fmla="*/ 0 h 217"/>
              <a:gd name="T26" fmla="*/ 347 w 347"/>
              <a:gd name="T27" fmla="*/ 217 h 21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47" h="217">
                <a:moveTo>
                  <a:pt x="0" y="216"/>
                </a:moveTo>
                <a:lnTo>
                  <a:pt x="144" y="216"/>
                </a:lnTo>
                <a:lnTo>
                  <a:pt x="173" y="173"/>
                </a:lnTo>
                <a:lnTo>
                  <a:pt x="202" y="216"/>
                </a:lnTo>
                <a:lnTo>
                  <a:pt x="346" y="216"/>
                </a:lnTo>
                <a:lnTo>
                  <a:pt x="260" y="0"/>
                </a:lnTo>
                <a:lnTo>
                  <a:pt x="87" y="0"/>
                </a:lnTo>
                <a:lnTo>
                  <a:pt x="0" y="216"/>
                </a:ln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47" name="Rectangle 140"/>
          <p:cNvSpPr>
            <a:spLocks noChangeArrowheads="1"/>
          </p:cNvSpPr>
          <p:nvPr/>
        </p:nvSpPr>
        <p:spPr bwMode="auto">
          <a:xfrm>
            <a:off x="4110038" y="2089150"/>
            <a:ext cx="387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Add</a:t>
            </a:r>
          </a:p>
        </p:txBody>
      </p:sp>
      <p:sp>
        <p:nvSpPr>
          <p:cNvPr id="94348" name="Freeform 142"/>
          <p:cNvSpPr>
            <a:spLocks/>
          </p:cNvSpPr>
          <p:nvPr/>
        </p:nvSpPr>
        <p:spPr bwMode="auto">
          <a:xfrm>
            <a:off x="4495800" y="2422525"/>
            <a:ext cx="1588" cy="744538"/>
          </a:xfrm>
          <a:custGeom>
            <a:avLst/>
            <a:gdLst>
              <a:gd name="T0" fmla="*/ 0 w 1"/>
              <a:gd name="T1" fmla="*/ 742950 h 469"/>
              <a:gd name="T2" fmla="*/ 0 w 1"/>
              <a:gd name="T3" fmla="*/ 0 h 469"/>
              <a:gd name="T4" fmla="*/ 0 60000 65536"/>
              <a:gd name="T5" fmla="*/ 0 60000 65536"/>
              <a:gd name="T6" fmla="*/ 0 w 1"/>
              <a:gd name="T7" fmla="*/ 0 h 469"/>
              <a:gd name="T8" fmla="*/ 1 w 1"/>
              <a:gd name="T9" fmla="*/ 469 h 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69">
                <a:moveTo>
                  <a:pt x="0" y="468"/>
                </a:move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49" name="Freeform 143"/>
          <p:cNvSpPr>
            <a:spLocks/>
          </p:cNvSpPr>
          <p:nvPr/>
        </p:nvSpPr>
        <p:spPr bwMode="auto">
          <a:xfrm>
            <a:off x="1455738" y="1828800"/>
            <a:ext cx="2824162" cy="239713"/>
          </a:xfrm>
          <a:custGeom>
            <a:avLst/>
            <a:gdLst>
              <a:gd name="T0" fmla="*/ 2822575 w 1779"/>
              <a:gd name="T1" fmla="*/ 238526 h 202"/>
              <a:gd name="T2" fmla="*/ 2822575 w 1779"/>
              <a:gd name="T3" fmla="*/ 0 h 202"/>
              <a:gd name="T4" fmla="*/ 0 w 1779"/>
              <a:gd name="T5" fmla="*/ 0 h 202"/>
              <a:gd name="T6" fmla="*/ 0 60000 65536"/>
              <a:gd name="T7" fmla="*/ 0 60000 65536"/>
              <a:gd name="T8" fmla="*/ 0 60000 65536"/>
              <a:gd name="T9" fmla="*/ 0 w 1779"/>
              <a:gd name="T10" fmla="*/ 0 h 202"/>
              <a:gd name="T11" fmla="*/ 1779 w 1779"/>
              <a:gd name="T12" fmla="*/ 202 h 2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9" h="202">
                <a:moveTo>
                  <a:pt x="1778" y="201"/>
                </a:moveTo>
                <a:lnTo>
                  <a:pt x="1778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50" name="Oval 144"/>
          <p:cNvSpPr>
            <a:spLocks noChangeArrowheads="1"/>
          </p:cNvSpPr>
          <p:nvPr/>
        </p:nvSpPr>
        <p:spPr bwMode="auto">
          <a:xfrm>
            <a:off x="1370013" y="3022600"/>
            <a:ext cx="44450" cy="444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351" name="Oval 145"/>
          <p:cNvSpPr>
            <a:spLocks noChangeArrowheads="1"/>
          </p:cNvSpPr>
          <p:nvPr/>
        </p:nvSpPr>
        <p:spPr bwMode="auto">
          <a:xfrm>
            <a:off x="4467225" y="3171825"/>
            <a:ext cx="44450" cy="444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352" name="Rectangle 146"/>
          <p:cNvSpPr>
            <a:spLocks noChangeArrowheads="1"/>
          </p:cNvSpPr>
          <p:nvPr/>
        </p:nvSpPr>
        <p:spPr bwMode="auto">
          <a:xfrm>
            <a:off x="2373312" y="4814888"/>
            <a:ext cx="2778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1400" b="1" i="1" u="none"/>
              <a:t>I</a:t>
            </a:r>
            <a:r>
              <a:rPr lang="en-US" sz="1400" b="1" i="1" u="none" baseline="-25000"/>
              <a:t>2</a:t>
            </a:r>
          </a:p>
        </p:txBody>
      </p:sp>
      <p:sp>
        <p:nvSpPr>
          <p:cNvPr id="94354" name="Rectangle 150"/>
          <p:cNvSpPr>
            <a:spLocks noChangeArrowheads="1"/>
          </p:cNvSpPr>
          <p:nvPr/>
        </p:nvSpPr>
        <p:spPr bwMode="auto">
          <a:xfrm>
            <a:off x="5235575" y="3535363"/>
            <a:ext cx="2778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1400" b="1" i="1" u="none"/>
              <a:t>I</a:t>
            </a:r>
            <a:r>
              <a:rPr lang="en-US" sz="1400" b="1" i="1" u="none" baseline="-25000"/>
              <a:t>1</a:t>
            </a:r>
          </a:p>
        </p:txBody>
      </p:sp>
      <p:sp>
        <p:nvSpPr>
          <p:cNvPr id="687256" name="Rectangle 152"/>
          <p:cNvSpPr>
            <a:spLocks noChangeArrowheads="1"/>
          </p:cNvSpPr>
          <p:nvPr/>
        </p:nvSpPr>
        <p:spPr bwMode="auto">
          <a:xfrm>
            <a:off x="120057" y="5434081"/>
            <a:ext cx="3241273" cy="10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1" u="none" dirty="0"/>
              <a:t>I</a:t>
            </a:r>
            <a:r>
              <a:rPr lang="en-US" sz="1600" b="1" u="none" baseline="-25000" dirty="0"/>
              <a:t>1</a:t>
            </a:r>
            <a:r>
              <a:rPr lang="en-US" sz="1600" b="1" u="none" dirty="0"/>
              <a:t>	098	ADD</a:t>
            </a:r>
          </a:p>
          <a:p>
            <a:pPr algn="l" eaLnBrk="0" hangingPunct="0"/>
            <a:r>
              <a:rPr lang="en-US" sz="1600" b="1" i="1" u="none" dirty="0"/>
              <a:t>I</a:t>
            </a:r>
            <a:r>
              <a:rPr lang="en-US" sz="1600" b="1" i="1" u="none" baseline="-25000" dirty="0"/>
              <a:t>2</a:t>
            </a:r>
            <a:r>
              <a:rPr lang="en-US" sz="1600" b="1" i="1" u="none" dirty="0"/>
              <a:t>	100	</a:t>
            </a:r>
            <a:r>
              <a:rPr lang="en-US" sz="1600" b="1" i="1" u="none" dirty="0" err="1"/>
              <a:t>BRnzp</a:t>
            </a:r>
            <a:r>
              <a:rPr lang="en-US" sz="1600" b="1" i="1" u="none" dirty="0"/>
              <a:t>  200</a:t>
            </a:r>
            <a:endParaRPr lang="en-US" sz="1600" b="1" u="none" dirty="0"/>
          </a:p>
          <a:p>
            <a:pPr algn="l" eaLnBrk="0" hangingPunct="0"/>
            <a:r>
              <a:rPr lang="en-US" sz="1600" b="1" u="none" dirty="0"/>
              <a:t>I</a:t>
            </a:r>
            <a:r>
              <a:rPr lang="en-US" sz="1600" b="1" u="none" baseline="-25000" dirty="0"/>
              <a:t>3</a:t>
            </a:r>
            <a:r>
              <a:rPr lang="en-US" sz="1600" b="1" u="none" dirty="0"/>
              <a:t>	102	XOR	    </a:t>
            </a:r>
          </a:p>
          <a:p>
            <a:pPr algn="l" eaLnBrk="0" hangingPunct="0"/>
            <a:r>
              <a:rPr lang="en-US" sz="1600" b="1" u="none" dirty="0"/>
              <a:t>I</a:t>
            </a:r>
            <a:r>
              <a:rPr lang="en-US" sz="1600" b="1" u="none" baseline="-25000" dirty="0"/>
              <a:t>4</a:t>
            </a:r>
            <a:r>
              <a:rPr lang="en-US" sz="1600" b="1" u="none" dirty="0"/>
              <a:t>	302	LDW</a:t>
            </a:r>
          </a:p>
        </p:txBody>
      </p:sp>
      <p:sp>
        <p:nvSpPr>
          <p:cNvPr id="687257" name="Line 153"/>
          <p:cNvSpPr>
            <a:spLocks noChangeShapeType="1"/>
          </p:cNvSpPr>
          <p:nvPr/>
        </p:nvSpPr>
        <p:spPr bwMode="auto">
          <a:xfrm>
            <a:off x="1993900" y="6096000"/>
            <a:ext cx="111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7428" name="Text Box 324"/>
          <p:cNvSpPr txBox="1">
            <a:spLocks noChangeArrowheads="1"/>
          </p:cNvSpPr>
          <p:nvPr/>
        </p:nvSpPr>
        <p:spPr bwMode="auto">
          <a:xfrm>
            <a:off x="6248400" y="1219200"/>
            <a:ext cx="2268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u="none"/>
              <a:t>What’s Wrong?</a:t>
            </a:r>
          </a:p>
        </p:txBody>
      </p:sp>
      <p:sp>
        <p:nvSpPr>
          <p:cNvPr id="687429" name="Freeform 325"/>
          <p:cNvSpPr>
            <a:spLocks/>
          </p:cNvSpPr>
          <p:nvPr/>
        </p:nvSpPr>
        <p:spPr bwMode="auto">
          <a:xfrm>
            <a:off x="2133600" y="2438400"/>
            <a:ext cx="1966715" cy="160338"/>
          </a:xfrm>
          <a:custGeom>
            <a:avLst/>
            <a:gdLst>
              <a:gd name="T0" fmla="*/ 0 w 2064"/>
              <a:gd name="T1" fmla="*/ 152400 h 96"/>
              <a:gd name="T2" fmla="*/ 3505200 w 2064"/>
              <a:gd name="T3" fmla="*/ 152400 h 96"/>
              <a:gd name="T4" fmla="*/ 3505200 w 2064"/>
              <a:gd name="T5" fmla="*/ 0 h 96"/>
              <a:gd name="T6" fmla="*/ 0 60000 65536"/>
              <a:gd name="T7" fmla="*/ 0 60000 65536"/>
              <a:gd name="T8" fmla="*/ 0 60000 65536"/>
              <a:gd name="T9" fmla="*/ 0 w 2064"/>
              <a:gd name="T10" fmla="*/ 0 h 96"/>
              <a:gd name="T11" fmla="*/ 2064 w 206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96">
                <a:moveTo>
                  <a:pt x="0" y="96"/>
                </a:moveTo>
                <a:lnTo>
                  <a:pt x="2064" y="96"/>
                </a:lnTo>
                <a:lnTo>
                  <a:pt x="2064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grpSp>
        <p:nvGrpSpPr>
          <p:cNvPr id="10" name="Group 308"/>
          <p:cNvGrpSpPr>
            <a:grpSpLocks/>
          </p:cNvGrpSpPr>
          <p:nvPr/>
        </p:nvGrpSpPr>
        <p:grpSpPr bwMode="auto">
          <a:xfrm>
            <a:off x="2362200" y="2362200"/>
            <a:ext cx="152400" cy="434975"/>
            <a:chOff x="1485" y="1488"/>
            <a:chExt cx="96" cy="274"/>
          </a:xfrm>
        </p:grpSpPr>
        <p:sp>
          <p:nvSpPr>
            <p:cNvPr id="94370" name="Rectangle 309"/>
            <p:cNvSpPr>
              <a:spLocks noChangeArrowheads="1"/>
            </p:cNvSpPr>
            <p:nvPr/>
          </p:nvSpPr>
          <p:spPr bwMode="auto">
            <a:xfrm>
              <a:off x="1485" y="1488"/>
              <a:ext cx="96" cy="272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/>
            </a:p>
          </p:txBody>
        </p:sp>
        <p:sp>
          <p:nvSpPr>
            <p:cNvPr id="94371" name="Freeform 310"/>
            <p:cNvSpPr>
              <a:spLocks/>
            </p:cNvSpPr>
            <p:nvPr/>
          </p:nvSpPr>
          <p:spPr bwMode="auto">
            <a:xfrm>
              <a:off x="1514" y="1723"/>
              <a:ext cx="39" cy="39"/>
            </a:xfrm>
            <a:custGeom>
              <a:avLst/>
              <a:gdLst>
                <a:gd name="T0" fmla="*/ 0 w 39"/>
                <a:gd name="T1" fmla="*/ 38 h 39"/>
                <a:gd name="T2" fmla="*/ 19 w 39"/>
                <a:gd name="T3" fmla="*/ 0 h 39"/>
                <a:gd name="T4" fmla="*/ 38 w 39"/>
                <a:gd name="T5" fmla="*/ 38 h 39"/>
                <a:gd name="T6" fmla="*/ 0 60000 65536"/>
                <a:gd name="T7" fmla="*/ 0 60000 65536"/>
                <a:gd name="T8" fmla="*/ 0 60000 65536"/>
                <a:gd name="T9" fmla="*/ 0 w 39"/>
                <a:gd name="T10" fmla="*/ 0 h 39"/>
                <a:gd name="T11" fmla="*/ 39 w 39"/>
                <a:gd name="T12" fmla="*/ 39 h 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39">
                  <a:moveTo>
                    <a:pt x="0" y="38"/>
                  </a:moveTo>
                  <a:lnTo>
                    <a:pt x="19" y="0"/>
                  </a:lnTo>
                  <a:lnTo>
                    <a:pt x="38" y="3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en-US" u="none"/>
            </a:p>
          </p:txBody>
        </p:sp>
      </p:grpSp>
      <p:sp>
        <p:nvSpPr>
          <p:cNvPr id="687431" name="Line 327"/>
          <p:cNvSpPr>
            <a:spLocks noChangeShapeType="1"/>
          </p:cNvSpPr>
          <p:nvPr/>
        </p:nvSpPr>
        <p:spPr bwMode="auto">
          <a:xfrm flipV="1">
            <a:off x="4114800" y="2438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3" name="Elbow Connector 162"/>
          <p:cNvCxnSpPr/>
          <p:nvPr/>
        </p:nvCxnSpPr>
        <p:spPr bwMode="auto">
          <a:xfrm flipH="1" flipV="1">
            <a:off x="1309688" y="1651001"/>
            <a:ext cx="1223963" cy="2874962"/>
          </a:xfrm>
          <a:prstGeom prst="bentConnector4">
            <a:avLst>
              <a:gd name="adj1" fmla="val -18677"/>
              <a:gd name="adj2" fmla="val 104536"/>
            </a:avLst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Elbow Connector 166"/>
          <p:cNvCxnSpPr>
            <a:stCxn id="94331" idx="0"/>
          </p:cNvCxnSpPr>
          <p:nvPr/>
        </p:nvCxnSpPr>
        <p:spPr bwMode="auto">
          <a:xfrm rot="16200000" flipH="1" flipV="1">
            <a:off x="8014098" y="3006328"/>
            <a:ext cx="431800" cy="410369"/>
          </a:xfrm>
          <a:prstGeom prst="bentConnector3">
            <a:avLst>
              <a:gd name="adj1" fmla="val -52941"/>
            </a:avLst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" name="Freeform 66"/>
          <p:cNvSpPr>
            <a:spLocks/>
          </p:cNvSpPr>
          <p:nvPr/>
        </p:nvSpPr>
        <p:spPr bwMode="auto">
          <a:xfrm>
            <a:off x="2286000" y="4321792"/>
            <a:ext cx="107381" cy="414338"/>
          </a:xfrm>
          <a:custGeom>
            <a:avLst/>
            <a:gdLst>
              <a:gd name="T0" fmla="*/ 204788 w 130"/>
              <a:gd name="T1" fmla="*/ 68263 h 261"/>
              <a:gd name="T2" fmla="*/ 204788 w 130"/>
              <a:gd name="T3" fmla="*/ 344488 h 261"/>
              <a:gd name="T4" fmla="*/ 0 w 130"/>
              <a:gd name="T5" fmla="*/ 412750 h 261"/>
              <a:gd name="T6" fmla="*/ 0 w 130"/>
              <a:gd name="T7" fmla="*/ 0 h 261"/>
              <a:gd name="T8" fmla="*/ 204788 w 130"/>
              <a:gd name="T9" fmla="*/ 68263 h 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"/>
              <a:gd name="T16" fmla="*/ 0 h 261"/>
              <a:gd name="T17" fmla="*/ 130 w 130"/>
              <a:gd name="T18" fmla="*/ 261 h 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" h="261">
                <a:moveTo>
                  <a:pt x="129" y="43"/>
                </a:moveTo>
                <a:lnTo>
                  <a:pt x="129" y="217"/>
                </a:lnTo>
                <a:lnTo>
                  <a:pt x="0" y="260"/>
                </a:lnTo>
                <a:lnTo>
                  <a:pt x="0" y="0"/>
                </a:lnTo>
                <a:lnTo>
                  <a:pt x="129" y="43"/>
                </a:lnTo>
              </a:path>
            </a:pathLst>
          </a:custGeom>
          <a:solidFill>
            <a:schemeClr val="bg1"/>
          </a:solidFill>
          <a:ln w="25400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176" name="Line 20"/>
          <p:cNvSpPr>
            <a:spLocks noChangeShapeType="1"/>
          </p:cNvSpPr>
          <p:nvPr/>
        </p:nvSpPr>
        <p:spPr bwMode="auto">
          <a:xfrm flipV="1">
            <a:off x="2209800" y="4629151"/>
            <a:ext cx="73025" cy="1904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7" name="Group 114"/>
          <p:cNvGrpSpPr>
            <a:grpSpLocks/>
          </p:cNvGrpSpPr>
          <p:nvPr/>
        </p:nvGrpSpPr>
        <p:grpSpPr bwMode="auto">
          <a:xfrm>
            <a:off x="1705153" y="3602831"/>
            <a:ext cx="473075" cy="455613"/>
            <a:chOff x="1455" y="2715"/>
            <a:chExt cx="298" cy="287"/>
          </a:xfrm>
        </p:grpSpPr>
        <p:sp>
          <p:nvSpPr>
            <p:cNvPr id="178" name="Rectangle 115"/>
            <p:cNvSpPr>
              <a:spLocks noChangeArrowheads="1"/>
            </p:cNvSpPr>
            <p:nvPr/>
          </p:nvSpPr>
          <p:spPr bwMode="auto">
            <a:xfrm>
              <a:off x="1500" y="2715"/>
              <a:ext cx="209" cy="287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/>
            </a:p>
          </p:txBody>
        </p:sp>
        <p:sp>
          <p:nvSpPr>
            <p:cNvPr id="180" name="Rectangle 117"/>
            <p:cNvSpPr>
              <a:spLocks noChangeArrowheads="1"/>
            </p:cNvSpPr>
            <p:nvPr/>
          </p:nvSpPr>
          <p:spPr bwMode="auto">
            <a:xfrm>
              <a:off x="1455" y="2771"/>
              <a:ext cx="298" cy="1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 eaLnBrk="0" hangingPunct="0"/>
              <a:r>
                <a:rPr lang="en-US" sz="1100" b="1" u="none" dirty="0"/>
                <a:t>NOP</a:t>
              </a:r>
            </a:p>
          </p:txBody>
        </p:sp>
      </p:grpSp>
      <p:cxnSp>
        <p:nvCxnSpPr>
          <p:cNvPr id="181" name="Elbow Connector 180"/>
          <p:cNvCxnSpPr>
            <a:stCxn id="94351" idx="1"/>
            <a:endCxn id="175" idx="3"/>
          </p:cNvCxnSpPr>
          <p:nvPr/>
        </p:nvCxnSpPr>
        <p:spPr bwMode="auto">
          <a:xfrm rot="16200000" flipH="1" flipV="1">
            <a:off x="2808139" y="2656195"/>
            <a:ext cx="1143457" cy="2187735"/>
          </a:xfrm>
          <a:prstGeom prst="bentConnector4">
            <a:avLst>
              <a:gd name="adj1" fmla="val -19992"/>
              <a:gd name="adj2" fmla="val 98849"/>
            </a:avLst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178" idx="3"/>
            <a:endCxn id="21" idx="1"/>
          </p:cNvCxnSpPr>
          <p:nvPr/>
        </p:nvCxnSpPr>
        <p:spPr bwMode="auto">
          <a:xfrm>
            <a:off x="2108379" y="3830638"/>
            <a:ext cx="177621" cy="642303"/>
          </a:xfrm>
          <a:prstGeom prst="bentConnector3">
            <a:avLst>
              <a:gd name="adj1" fmla="val 50000"/>
            </a:avLst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45E0B4-6C6F-2743-BA62-B3C480481C74}"/>
              </a:ext>
            </a:extLst>
          </p:cNvPr>
          <p:cNvSpPr txBox="1"/>
          <p:nvPr/>
        </p:nvSpPr>
        <p:spPr>
          <a:xfrm>
            <a:off x="3114380" y="590423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Killed</a:t>
            </a:r>
          </a:p>
        </p:txBody>
      </p:sp>
    </p:spTree>
    <p:extLst>
      <p:ext uri="{BB962C8B-B14F-4D97-AF65-F5344CB8AC3E}">
        <p14:creationId xmlns:p14="http://schemas.microsoft.com/office/powerpoint/2010/main" val="3027120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257" grpId="0" animBg="1"/>
      <p:bldP spid="175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408613"/>
          </a:xfrm>
        </p:spPr>
        <p:txBody>
          <a:bodyPr/>
          <a:lstStyle/>
          <a:p>
            <a:r>
              <a:rPr lang="en-US" sz="2800" dirty="0"/>
              <a:t>Previously:</a:t>
            </a:r>
          </a:p>
          <a:p>
            <a:pPr lvl="1"/>
            <a:r>
              <a:rPr lang="en-US" sz="2400" dirty="0" err="1"/>
              <a:t>Microcoded</a:t>
            </a:r>
            <a:r>
              <a:rPr lang="en-US" sz="2400" dirty="0"/>
              <a:t> Processor Design</a:t>
            </a:r>
          </a:p>
          <a:p>
            <a:pPr lvl="1"/>
            <a:r>
              <a:rPr lang="en-US" sz="2400" dirty="0"/>
              <a:t>Simple Pipelining</a:t>
            </a:r>
          </a:p>
          <a:p>
            <a:pPr lvl="1"/>
            <a:endParaRPr lang="en-US" sz="2000" dirty="0"/>
          </a:p>
          <a:p>
            <a:r>
              <a:rPr lang="en-US" sz="2800" dirty="0"/>
              <a:t>Today:</a:t>
            </a:r>
          </a:p>
          <a:p>
            <a:pPr lvl="1"/>
            <a:r>
              <a:rPr lang="en-US" sz="2400" dirty="0"/>
              <a:t>Challenges in pipelining</a:t>
            </a:r>
          </a:p>
          <a:p>
            <a:pPr lvl="1"/>
            <a:r>
              <a:rPr lang="en-US" sz="2400" dirty="0"/>
              <a:t>Branch prediction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3714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Conditional Branches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4E8C5-AEF8-47CF-BD2E-6D570408DCD0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166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94213" name="Line 4"/>
          <p:cNvSpPr>
            <a:spLocks noChangeShapeType="1"/>
          </p:cNvSpPr>
          <p:nvPr/>
        </p:nvSpPr>
        <p:spPr bwMode="auto">
          <a:xfrm>
            <a:off x="5214938" y="4765675"/>
            <a:ext cx="503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4" name="Line 5"/>
          <p:cNvSpPr>
            <a:spLocks noChangeShapeType="1"/>
          </p:cNvSpPr>
          <p:nvPr/>
        </p:nvSpPr>
        <p:spPr bwMode="auto">
          <a:xfrm>
            <a:off x="5970588" y="4537075"/>
            <a:ext cx="879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5" name="Line 6"/>
          <p:cNvSpPr>
            <a:spLocks noChangeShapeType="1"/>
          </p:cNvSpPr>
          <p:nvPr/>
        </p:nvSpPr>
        <p:spPr bwMode="auto">
          <a:xfrm>
            <a:off x="6507163" y="4537075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6" name="Freeform 7"/>
          <p:cNvSpPr>
            <a:spLocks/>
          </p:cNvSpPr>
          <p:nvPr/>
        </p:nvSpPr>
        <p:spPr bwMode="auto">
          <a:xfrm>
            <a:off x="884238" y="1851025"/>
            <a:ext cx="276225" cy="2527300"/>
          </a:xfrm>
          <a:custGeom>
            <a:avLst/>
            <a:gdLst>
              <a:gd name="T0" fmla="*/ 274638 w 174"/>
              <a:gd name="T1" fmla="*/ 0 h 1592"/>
              <a:gd name="T2" fmla="*/ 0 w 174"/>
              <a:gd name="T3" fmla="*/ 0 h 1592"/>
              <a:gd name="T4" fmla="*/ 0 w 174"/>
              <a:gd name="T5" fmla="*/ 2514600 h 1592"/>
              <a:gd name="T6" fmla="*/ 258763 w 174"/>
              <a:gd name="T7" fmla="*/ 2525713 h 1592"/>
              <a:gd name="T8" fmla="*/ 0 60000 65536"/>
              <a:gd name="T9" fmla="*/ 0 60000 65536"/>
              <a:gd name="T10" fmla="*/ 0 60000 65536"/>
              <a:gd name="T11" fmla="*/ 0 60000 65536"/>
              <a:gd name="T12" fmla="*/ 0 w 174"/>
              <a:gd name="T13" fmla="*/ 0 h 1592"/>
              <a:gd name="T14" fmla="*/ 174 w 174"/>
              <a:gd name="T15" fmla="*/ 1592 h 15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4" h="1592">
                <a:moveTo>
                  <a:pt x="173" y="0"/>
                </a:moveTo>
                <a:lnTo>
                  <a:pt x="0" y="0"/>
                </a:lnTo>
                <a:lnTo>
                  <a:pt x="0" y="1584"/>
                </a:lnTo>
                <a:lnTo>
                  <a:pt x="163" y="1591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17" name="Freeform 8"/>
          <p:cNvSpPr>
            <a:spLocks/>
          </p:cNvSpPr>
          <p:nvPr/>
        </p:nvSpPr>
        <p:spPr bwMode="auto">
          <a:xfrm>
            <a:off x="1398588" y="2754313"/>
            <a:ext cx="298450" cy="1624012"/>
          </a:xfrm>
          <a:custGeom>
            <a:avLst/>
            <a:gdLst>
              <a:gd name="T0" fmla="*/ 0 w 188"/>
              <a:gd name="T1" fmla="*/ 1622425 h 1023"/>
              <a:gd name="T2" fmla="*/ 0 w 188"/>
              <a:gd name="T3" fmla="*/ 0 h 1023"/>
              <a:gd name="T4" fmla="*/ 0 w 188"/>
              <a:gd name="T5" fmla="*/ 0 h 1023"/>
              <a:gd name="T6" fmla="*/ 296863 w 188"/>
              <a:gd name="T7" fmla="*/ 0 h 1023"/>
              <a:gd name="T8" fmla="*/ 0 60000 65536"/>
              <a:gd name="T9" fmla="*/ 0 60000 65536"/>
              <a:gd name="T10" fmla="*/ 0 60000 65536"/>
              <a:gd name="T11" fmla="*/ 0 60000 65536"/>
              <a:gd name="T12" fmla="*/ 0 w 188"/>
              <a:gd name="T13" fmla="*/ 0 h 1023"/>
              <a:gd name="T14" fmla="*/ 188 w 188"/>
              <a:gd name="T15" fmla="*/ 1023 h 10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8" h="1023">
                <a:moveTo>
                  <a:pt x="0" y="1022"/>
                </a:moveTo>
                <a:lnTo>
                  <a:pt x="0" y="0"/>
                </a:lnTo>
                <a:lnTo>
                  <a:pt x="187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18" name="Freeform 9"/>
          <p:cNvSpPr>
            <a:spLocks/>
          </p:cNvSpPr>
          <p:nvPr/>
        </p:nvSpPr>
        <p:spPr bwMode="auto">
          <a:xfrm>
            <a:off x="1363663" y="4376738"/>
            <a:ext cx="276225" cy="1587"/>
          </a:xfrm>
          <a:custGeom>
            <a:avLst/>
            <a:gdLst>
              <a:gd name="T0" fmla="*/ 0 w 174"/>
              <a:gd name="T1" fmla="*/ 0 h 1"/>
              <a:gd name="T2" fmla="*/ 206375 w 174"/>
              <a:gd name="T3" fmla="*/ 0 h 1"/>
              <a:gd name="T4" fmla="*/ 274638 w 174"/>
              <a:gd name="T5" fmla="*/ 0 h 1"/>
              <a:gd name="T6" fmla="*/ 0 60000 65536"/>
              <a:gd name="T7" fmla="*/ 0 60000 65536"/>
              <a:gd name="T8" fmla="*/ 0 60000 65536"/>
              <a:gd name="T9" fmla="*/ 0 w 174"/>
              <a:gd name="T10" fmla="*/ 0 h 1"/>
              <a:gd name="T11" fmla="*/ 174 w 174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" h="1">
                <a:moveTo>
                  <a:pt x="0" y="0"/>
                </a:moveTo>
                <a:lnTo>
                  <a:pt x="130" y="0"/>
                </a:lnTo>
                <a:lnTo>
                  <a:pt x="173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19" name="Freeform 10"/>
          <p:cNvSpPr>
            <a:spLocks/>
          </p:cNvSpPr>
          <p:nvPr/>
        </p:nvSpPr>
        <p:spPr bwMode="auto">
          <a:xfrm>
            <a:off x="1420813" y="1987550"/>
            <a:ext cx="698500" cy="603250"/>
          </a:xfrm>
          <a:custGeom>
            <a:avLst/>
            <a:gdLst>
              <a:gd name="T0" fmla="*/ 696913 w 440"/>
              <a:gd name="T1" fmla="*/ 601546 h 354"/>
              <a:gd name="T2" fmla="*/ 696913 w 440"/>
              <a:gd name="T3" fmla="*/ 0 h 354"/>
              <a:gd name="T4" fmla="*/ 0 w 440"/>
              <a:gd name="T5" fmla="*/ 0 h 354"/>
              <a:gd name="T6" fmla="*/ 0 60000 65536"/>
              <a:gd name="T7" fmla="*/ 0 60000 65536"/>
              <a:gd name="T8" fmla="*/ 0 60000 65536"/>
              <a:gd name="T9" fmla="*/ 0 w 440"/>
              <a:gd name="T10" fmla="*/ 0 h 354"/>
              <a:gd name="T11" fmla="*/ 440 w 440"/>
              <a:gd name="T12" fmla="*/ 354 h 3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" h="354">
                <a:moveTo>
                  <a:pt x="439" y="353"/>
                </a:moveTo>
                <a:lnTo>
                  <a:pt x="439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20" name="Freeform 11"/>
          <p:cNvSpPr>
            <a:spLocks/>
          </p:cNvSpPr>
          <p:nvPr/>
        </p:nvSpPr>
        <p:spPr bwMode="auto">
          <a:xfrm>
            <a:off x="2598738" y="4102100"/>
            <a:ext cx="1166812" cy="12700"/>
          </a:xfrm>
          <a:custGeom>
            <a:avLst/>
            <a:gdLst>
              <a:gd name="T0" fmla="*/ 11112 w 735"/>
              <a:gd name="T1" fmla="*/ 11112 h 8"/>
              <a:gd name="T2" fmla="*/ 0 w 735"/>
              <a:gd name="T3" fmla="*/ 0 h 8"/>
              <a:gd name="T4" fmla="*/ 1165225 w 735"/>
              <a:gd name="T5" fmla="*/ 0 h 8"/>
              <a:gd name="T6" fmla="*/ 0 60000 65536"/>
              <a:gd name="T7" fmla="*/ 0 60000 65536"/>
              <a:gd name="T8" fmla="*/ 0 60000 65536"/>
              <a:gd name="T9" fmla="*/ 0 w 735"/>
              <a:gd name="T10" fmla="*/ 0 h 8"/>
              <a:gd name="T11" fmla="*/ 735 w 735"/>
              <a:gd name="T12" fmla="*/ 8 h 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5" h="8">
                <a:moveTo>
                  <a:pt x="7" y="7"/>
                </a:moveTo>
                <a:lnTo>
                  <a:pt x="0" y="0"/>
                </a:lnTo>
                <a:lnTo>
                  <a:pt x="734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21" name="Freeform 12"/>
          <p:cNvSpPr>
            <a:spLocks/>
          </p:cNvSpPr>
          <p:nvPr/>
        </p:nvSpPr>
        <p:spPr bwMode="auto">
          <a:xfrm>
            <a:off x="2598738" y="4240213"/>
            <a:ext cx="1166812" cy="1587"/>
          </a:xfrm>
          <a:custGeom>
            <a:avLst/>
            <a:gdLst>
              <a:gd name="T0" fmla="*/ 0 w 735"/>
              <a:gd name="T1" fmla="*/ 0 h 1"/>
              <a:gd name="T2" fmla="*/ 1165225 w 735"/>
              <a:gd name="T3" fmla="*/ 0 h 1"/>
              <a:gd name="T4" fmla="*/ 0 60000 65536"/>
              <a:gd name="T5" fmla="*/ 0 60000 65536"/>
              <a:gd name="T6" fmla="*/ 0 w 735"/>
              <a:gd name="T7" fmla="*/ 0 h 1"/>
              <a:gd name="T8" fmla="*/ 735 w 73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">
                <a:moveTo>
                  <a:pt x="0" y="0"/>
                </a:moveTo>
                <a:lnTo>
                  <a:pt x="734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22" name="Freeform 13"/>
          <p:cNvSpPr>
            <a:spLocks/>
          </p:cNvSpPr>
          <p:nvPr/>
        </p:nvSpPr>
        <p:spPr bwMode="auto">
          <a:xfrm>
            <a:off x="2574925" y="5200650"/>
            <a:ext cx="1190625" cy="1588"/>
          </a:xfrm>
          <a:custGeom>
            <a:avLst/>
            <a:gdLst>
              <a:gd name="T0" fmla="*/ 0 w 750"/>
              <a:gd name="T1" fmla="*/ 0 h 1"/>
              <a:gd name="T2" fmla="*/ 22225 w 750"/>
              <a:gd name="T3" fmla="*/ 0 h 1"/>
              <a:gd name="T4" fmla="*/ 1189038 w 750"/>
              <a:gd name="T5" fmla="*/ 0 h 1"/>
              <a:gd name="T6" fmla="*/ 0 60000 65536"/>
              <a:gd name="T7" fmla="*/ 0 60000 65536"/>
              <a:gd name="T8" fmla="*/ 0 60000 65536"/>
              <a:gd name="T9" fmla="*/ 0 w 750"/>
              <a:gd name="T10" fmla="*/ 0 h 1"/>
              <a:gd name="T11" fmla="*/ 750 w 750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0" h="1">
                <a:moveTo>
                  <a:pt x="0" y="0"/>
                </a:moveTo>
                <a:lnTo>
                  <a:pt x="14" y="0"/>
                </a:lnTo>
                <a:lnTo>
                  <a:pt x="749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23" name="Freeform 14"/>
          <p:cNvSpPr>
            <a:spLocks/>
          </p:cNvSpPr>
          <p:nvPr/>
        </p:nvSpPr>
        <p:spPr bwMode="auto">
          <a:xfrm>
            <a:off x="4346575" y="4902200"/>
            <a:ext cx="630238" cy="357188"/>
          </a:xfrm>
          <a:custGeom>
            <a:avLst/>
            <a:gdLst>
              <a:gd name="T0" fmla="*/ 0 w 397"/>
              <a:gd name="T1" fmla="*/ 355600 h 225"/>
              <a:gd name="T2" fmla="*/ 149225 w 397"/>
              <a:gd name="T3" fmla="*/ 355600 h 225"/>
              <a:gd name="T4" fmla="*/ 149225 w 397"/>
              <a:gd name="T5" fmla="*/ 0 h 225"/>
              <a:gd name="T6" fmla="*/ 628650 w 397"/>
              <a:gd name="T7" fmla="*/ 0 h 225"/>
              <a:gd name="T8" fmla="*/ 0 60000 65536"/>
              <a:gd name="T9" fmla="*/ 0 60000 65536"/>
              <a:gd name="T10" fmla="*/ 0 60000 65536"/>
              <a:gd name="T11" fmla="*/ 0 60000 65536"/>
              <a:gd name="T12" fmla="*/ 0 w 397"/>
              <a:gd name="T13" fmla="*/ 0 h 225"/>
              <a:gd name="T14" fmla="*/ 397 w 397"/>
              <a:gd name="T15" fmla="*/ 225 h 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7" h="225">
                <a:moveTo>
                  <a:pt x="0" y="224"/>
                </a:moveTo>
                <a:lnTo>
                  <a:pt x="94" y="224"/>
                </a:lnTo>
                <a:lnTo>
                  <a:pt x="94" y="0"/>
                </a:lnTo>
                <a:lnTo>
                  <a:pt x="39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24" name="Freeform 15"/>
          <p:cNvSpPr>
            <a:spLocks/>
          </p:cNvSpPr>
          <p:nvPr/>
        </p:nvSpPr>
        <p:spPr bwMode="auto">
          <a:xfrm>
            <a:off x="4335463" y="4376738"/>
            <a:ext cx="1395412" cy="1587"/>
          </a:xfrm>
          <a:custGeom>
            <a:avLst/>
            <a:gdLst>
              <a:gd name="T0" fmla="*/ 0 w 879"/>
              <a:gd name="T1" fmla="*/ 0 h 1"/>
              <a:gd name="T2" fmla="*/ 1393825 w 879"/>
              <a:gd name="T3" fmla="*/ 0 h 1"/>
              <a:gd name="T4" fmla="*/ 0 60000 65536"/>
              <a:gd name="T5" fmla="*/ 0 60000 65536"/>
              <a:gd name="T6" fmla="*/ 0 w 879"/>
              <a:gd name="T7" fmla="*/ 0 h 1"/>
              <a:gd name="T8" fmla="*/ 879 w 87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9" h="1">
                <a:moveTo>
                  <a:pt x="0" y="0"/>
                </a:moveTo>
                <a:lnTo>
                  <a:pt x="878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25" name="Freeform 16"/>
          <p:cNvSpPr>
            <a:spLocks/>
          </p:cNvSpPr>
          <p:nvPr/>
        </p:nvSpPr>
        <p:spPr bwMode="auto">
          <a:xfrm>
            <a:off x="6507163" y="4719638"/>
            <a:ext cx="344487" cy="58737"/>
          </a:xfrm>
          <a:custGeom>
            <a:avLst/>
            <a:gdLst>
              <a:gd name="T0" fmla="*/ 0 w 217"/>
              <a:gd name="T1" fmla="*/ 57150 h 37"/>
              <a:gd name="T2" fmla="*/ 0 w 217"/>
              <a:gd name="T3" fmla="*/ 0 h 37"/>
              <a:gd name="T4" fmla="*/ 342900 w 217"/>
              <a:gd name="T5" fmla="*/ 0 h 37"/>
              <a:gd name="T6" fmla="*/ 0 60000 65536"/>
              <a:gd name="T7" fmla="*/ 0 60000 65536"/>
              <a:gd name="T8" fmla="*/ 0 60000 65536"/>
              <a:gd name="T9" fmla="*/ 0 w 217"/>
              <a:gd name="T10" fmla="*/ 0 h 37"/>
              <a:gd name="T11" fmla="*/ 217 w 217"/>
              <a:gd name="T12" fmla="*/ 37 h 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37">
                <a:moveTo>
                  <a:pt x="0" y="36"/>
                </a:moveTo>
                <a:lnTo>
                  <a:pt x="0" y="0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26" name="Freeform 17"/>
          <p:cNvSpPr>
            <a:spLocks/>
          </p:cNvSpPr>
          <p:nvPr/>
        </p:nvSpPr>
        <p:spPr bwMode="auto">
          <a:xfrm>
            <a:off x="7604125" y="4857750"/>
            <a:ext cx="482600" cy="1588"/>
          </a:xfrm>
          <a:custGeom>
            <a:avLst/>
            <a:gdLst>
              <a:gd name="T0" fmla="*/ 0 w 304"/>
              <a:gd name="T1" fmla="*/ 0 h 1"/>
              <a:gd name="T2" fmla="*/ 481013 w 304"/>
              <a:gd name="T3" fmla="*/ 0 h 1"/>
              <a:gd name="T4" fmla="*/ 0 60000 65536"/>
              <a:gd name="T5" fmla="*/ 0 60000 65536"/>
              <a:gd name="T6" fmla="*/ 0 w 304"/>
              <a:gd name="T7" fmla="*/ 0 h 1"/>
              <a:gd name="T8" fmla="*/ 304 w 30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4" h="1">
                <a:moveTo>
                  <a:pt x="0" y="0"/>
                </a:moveTo>
                <a:lnTo>
                  <a:pt x="303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27" name="Freeform 18"/>
          <p:cNvSpPr>
            <a:spLocks/>
          </p:cNvSpPr>
          <p:nvPr/>
        </p:nvSpPr>
        <p:spPr bwMode="auto">
          <a:xfrm>
            <a:off x="6507163" y="4719638"/>
            <a:ext cx="1579562" cy="962025"/>
          </a:xfrm>
          <a:custGeom>
            <a:avLst/>
            <a:gdLst>
              <a:gd name="T0" fmla="*/ 0 w 995"/>
              <a:gd name="T1" fmla="*/ 0 h 606"/>
              <a:gd name="T2" fmla="*/ 0 w 995"/>
              <a:gd name="T3" fmla="*/ 960438 h 606"/>
              <a:gd name="T4" fmla="*/ 1120775 w 995"/>
              <a:gd name="T5" fmla="*/ 960438 h 606"/>
              <a:gd name="T6" fmla="*/ 1120775 w 995"/>
              <a:gd name="T7" fmla="*/ 274637 h 606"/>
              <a:gd name="T8" fmla="*/ 1577975 w 995"/>
              <a:gd name="T9" fmla="*/ 274637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5"/>
              <a:gd name="T16" fmla="*/ 0 h 606"/>
              <a:gd name="T17" fmla="*/ 995 w 995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5" h="606">
                <a:moveTo>
                  <a:pt x="0" y="0"/>
                </a:moveTo>
                <a:lnTo>
                  <a:pt x="0" y="605"/>
                </a:lnTo>
                <a:lnTo>
                  <a:pt x="706" y="605"/>
                </a:lnTo>
                <a:lnTo>
                  <a:pt x="706" y="173"/>
                </a:lnTo>
                <a:lnTo>
                  <a:pt x="994" y="173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28" name="Freeform 19"/>
          <p:cNvSpPr>
            <a:spLocks/>
          </p:cNvSpPr>
          <p:nvPr/>
        </p:nvSpPr>
        <p:spPr bwMode="auto">
          <a:xfrm>
            <a:off x="3421063" y="4651375"/>
            <a:ext cx="5167312" cy="1144588"/>
          </a:xfrm>
          <a:custGeom>
            <a:avLst/>
            <a:gdLst>
              <a:gd name="T0" fmla="*/ 4868862 w 3255"/>
              <a:gd name="T1" fmla="*/ 411163 h 721"/>
              <a:gd name="T2" fmla="*/ 5165725 w 3255"/>
              <a:gd name="T3" fmla="*/ 411163 h 721"/>
              <a:gd name="T4" fmla="*/ 5165725 w 3255"/>
              <a:gd name="T5" fmla="*/ 1143000 h 721"/>
              <a:gd name="T6" fmla="*/ 0 w 3255"/>
              <a:gd name="T7" fmla="*/ 1143000 h 721"/>
              <a:gd name="T8" fmla="*/ 0 w 3255"/>
              <a:gd name="T9" fmla="*/ 0 h 721"/>
              <a:gd name="T10" fmla="*/ 342900 w 3255"/>
              <a:gd name="T11" fmla="*/ 0 h 7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55"/>
              <a:gd name="T19" fmla="*/ 0 h 721"/>
              <a:gd name="T20" fmla="*/ 3255 w 3255"/>
              <a:gd name="T21" fmla="*/ 721 h 7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55" h="721">
                <a:moveTo>
                  <a:pt x="3067" y="259"/>
                </a:moveTo>
                <a:lnTo>
                  <a:pt x="3254" y="259"/>
                </a:lnTo>
                <a:lnTo>
                  <a:pt x="3254" y="720"/>
                </a:lnTo>
                <a:lnTo>
                  <a:pt x="0" y="720"/>
                </a:lnTo>
                <a:lnTo>
                  <a:pt x="0" y="0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29" name="Line 20"/>
          <p:cNvSpPr>
            <a:spLocks noChangeShapeType="1"/>
          </p:cNvSpPr>
          <p:nvPr/>
        </p:nvSpPr>
        <p:spPr bwMode="auto">
          <a:xfrm>
            <a:off x="2346325" y="4513263"/>
            <a:ext cx="2524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0" name="Oval 21"/>
          <p:cNvSpPr>
            <a:spLocks noChangeArrowheads="1"/>
          </p:cNvSpPr>
          <p:nvPr/>
        </p:nvSpPr>
        <p:spPr bwMode="auto">
          <a:xfrm>
            <a:off x="4684713" y="4611688"/>
            <a:ext cx="44450" cy="444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231" name="Oval 22"/>
          <p:cNvSpPr>
            <a:spLocks noChangeArrowheads="1"/>
          </p:cNvSpPr>
          <p:nvPr/>
        </p:nvSpPr>
        <p:spPr bwMode="auto">
          <a:xfrm>
            <a:off x="6478588" y="4508500"/>
            <a:ext cx="44450" cy="444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232" name="Rectangle 23"/>
          <p:cNvSpPr>
            <a:spLocks noChangeArrowheads="1"/>
          </p:cNvSpPr>
          <p:nvPr/>
        </p:nvSpPr>
        <p:spPr bwMode="auto">
          <a:xfrm>
            <a:off x="8059738" y="3271838"/>
            <a:ext cx="1651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endParaRPr lang="en-US" sz="900" b="1" u="none"/>
          </a:p>
        </p:txBody>
      </p:sp>
      <p:sp>
        <p:nvSpPr>
          <p:cNvPr id="94233" name="Rectangle 24"/>
          <p:cNvSpPr>
            <a:spLocks noChangeArrowheads="1"/>
          </p:cNvSpPr>
          <p:nvPr/>
        </p:nvSpPr>
        <p:spPr bwMode="auto">
          <a:xfrm>
            <a:off x="1651000" y="4252913"/>
            <a:ext cx="671513" cy="831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234" name="Rectangle 25"/>
          <p:cNvSpPr>
            <a:spLocks noChangeArrowheads="1"/>
          </p:cNvSpPr>
          <p:nvPr/>
        </p:nvSpPr>
        <p:spPr bwMode="auto">
          <a:xfrm>
            <a:off x="1601788" y="4267200"/>
            <a:ext cx="4127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addr</a:t>
            </a:r>
          </a:p>
        </p:txBody>
      </p:sp>
      <p:sp>
        <p:nvSpPr>
          <p:cNvPr id="94235" name="Rectangle 26"/>
          <p:cNvSpPr>
            <a:spLocks noChangeArrowheads="1"/>
          </p:cNvSpPr>
          <p:nvPr/>
        </p:nvSpPr>
        <p:spPr bwMode="auto">
          <a:xfrm>
            <a:off x="2030413" y="4414838"/>
            <a:ext cx="368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inst</a:t>
            </a:r>
          </a:p>
        </p:txBody>
      </p:sp>
      <p:sp>
        <p:nvSpPr>
          <p:cNvPr id="94236" name="Rectangle 27"/>
          <p:cNvSpPr>
            <a:spLocks noChangeArrowheads="1"/>
          </p:cNvSpPr>
          <p:nvPr/>
        </p:nvSpPr>
        <p:spPr bwMode="auto">
          <a:xfrm>
            <a:off x="1624013" y="4746625"/>
            <a:ext cx="7556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Instruction</a:t>
            </a:r>
          </a:p>
          <a:p>
            <a:pPr defTabSz="739775" eaLnBrk="0" hangingPunct="0"/>
            <a:r>
              <a:rPr lang="en-US" sz="900" b="1" u="none"/>
              <a:t>Memory</a:t>
            </a:r>
          </a:p>
        </p:txBody>
      </p:sp>
      <p:sp>
        <p:nvSpPr>
          <p:cNvPr id="94237" name="Line 28"/>
          <p:cNvSpPr>
            <a:spLocks noChangeShapeType="1"/>
          </p:cNvSpPr>
          <p:nvPr/>
        </p:nvSpPr>
        <p:spPr bwMode="auto">
          <a:xfrm flipH="1">
            <a:off x="1570038" y="4376738"/>
            <a:ext cx="68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8" name="Rectangle 29"/>
          <p:cNvSpPr>
            <a:spLocks noChangeArrowheads="1"/>
          </p:cNvSpPr>
          <p:nvPr/>
        </p:nvSpPr>
        <p:spPr bwMode="auto">
          <a:xfrm>
            <a:off x="3776663" y="3910013"/>
            <a:ext cx="523875" cy="9683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239" name="Freeform 30"/>
          <p:cNvSpPr>
            <a:spLocks/>
          </p:cNvSpPr>
          <p:nvPr/>
        </p:nvSpPr>
        <p:spPr bwMode="auto">
          <a:xfrm>
            <a:off x="7910513" y="3325813"/>
            <a:ext cx="206375" cy="412750"/>
          </a:xfrm>
          <a:custGeom>
            <a:avLst/>
            <a:gdLst>
              <a:gd name="T0" fmla="*/ 0 w 130"/>
              <a:gd name="T1" fmla="*/ 342900 h 260"/>
              <a:gd name="T2" fmla="*/ 0 w 130"/>
              <a:gd name="T3" fmla="*/ 68262 h 260"/>
              <a:gd name="T4" fmla="*/ 204788 w 130"/>
              <a:gd name="T5" fmla="*/ 0 h 260"/>
              <a:gd name="T6" fmla="*/ 204788 w 130"/>
              <a:gd name="T7" fmla="*/ 411163 h 260"/>
              <a:gd name="T8" fmla="*/ 0 w 130"/>
              <a:gd name="T9" fmla="*/ 342900 h 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"/>
              <a:gd name="T16" fmla="*/ 0 h 260"/>
              <a:gd name="T17" fmla="*/ 130 w 130"/>
              <a:gd name="T18" fmla="*/ 260 h 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" h="260">
                <a:moveTo>
                  <a:pt x="0" y="216"/>
                </a:moveTo>
                <a:lnTo>
                  <a:pt x="0" y="43"/>
                </a:lnTo>
                <a:lnTo>
                  <a:pt x="129" y="0"/>
                </a:lnTo>
                <a:lnTo>
                  <a:pt x="129" y="259"/>
                </a:lnTo>
                <a:lnTo>
                  <a:pt x="0" y="216"/>
                </a:ln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40" name="Rectangle 31"/>
          <p:cNvSpPr>
            <a:spLocks noChangeArrowheads="1"/>
          </p:cNvSpPr>
          <p:nvPr/>
        </p:nvSpPr>
        <p:spPr bwMode="auto">
          <a:xfrm>
            <a:off x="4052888" y="4281488"/>
            <a:ext cx="3238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rd1</a:t>
            </a:r>
          </a:p>
        </p:txBody>
      </p:sp>
      <p:sp>
        <p:nvSpPr>
          <p:cNvPr id="94241" name="Rectangle 32"/>
          <p:cNvSpPr>
            <a:spLocks noChangeArrowheads="1"/>
          </p:cNvSpPr>
          <p:nvPr/>
        </p:nvSpPr>
        <p:spPr bwMode="auto">
          <a:xfrm>
            <a:off x="3738563" y="4684713"/>
            <a:ext cx="641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GPR File</a:t>
            </a:r>
          </a:p>
        </p:txBody>
      </p:sp>
      <p:sp>
        <p:nvSpPr>
          <p:cNvPr id="94242" name="Line 33"/>
          <p:cNvSpPr>
            <a:spLocks noChangeShapeType="1"/>
          </p:cNvSpPr>
          <p:nvPr/>
        </p:nvSpPr>
        <p:spPr bwMode="auto">
          <a:xfrm>
            <a:off x="3695700" y="4651375"/>
            <a:ext cx="68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3" name="Line 34"/>
          <p:cNvSpPr>
            <a:spLocks noChangeShapeType="1"/>
          </p:cNvSpPr>
          <p:nvPr/>
        </p:nvSpPr>
        <p:spPr bwMode="auto">
          <a:xfrm>
            <a:off x="3695700" y="4513263"/>
            <a:ext cx="68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4" name="Line 35"/>
          <p:cNvSpPr>
            <a:spLocks noChangeShapeType="1"/>
          </p:cNvSpPr>
          <p:nvPr/>
        </p:nvSpPr>
        <p:spPr bwMode="auto">
          <a:xfrm>
            <a:off x="3695700" y="4102100"/>
            <a:ext cx="68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5" name="Line 36"/>
          <p:cNvSpPr>
            <a:spLocks noChangeShapeType="1"/>
          </p:cNvSpPr>
          <p:nvPr/>
        </p:nvSpPr>
        <p:spPr bwMode="auto">
          <a:xfrm>
            <a:off x="3695700" y="4240213"/>
            <a:ext cx="68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6" name="Rectangle 37"/>
          <p:cNvSpPr>
            <a:spLocks noChangeArrowheads="1"/>
          </p:cNvSpPr>
          <p:nvPr/>
        </p:nvSpPr>
        <p:spPr bwMode="auto">
          <a:xfrm>
            <a:off x="3727450" y="4014788"/>
            <a:ext cx="3016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rr1</a:t>
            </a:r>
          </a:p>
        </p:txBody>
      </p:sp>
      <p:sp>
        <p:nvSpPr>
          <p:cNvPr id="94247" name="Rectangle 38"/>
          <p:cNvSpPr>
            <a:spLocks noChangeArrowheads="1"/>
          </p:cNvSpPr>
          <p:nvPr/>
        </p:nvSpPr>
        <p:spPr bwMode="auto">
          <a:xfrm>
            <a:off x="3727450" y="4151313"/>
            <a:ext cx="3016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rr2</a:t>
            </a:r>
          </a:p>
        </p:txBody>
      </p:sp>
      <p:sp>
        <p:nvSpPr>
          <p:cNvPr id="94248" name="Rectangle 39"/>
          <p:cNvSpPr>
            <a:spLocks noChangeArrowheads="1"/>
          </p:cNvSpPr>
          <p:nvPr/>
        </p:nvSpPr>
        <p:spPr bwMode="auto">
          <a:xfrm>
            <a:off x="3727450" y="4414838"/>
            <a:ext cx="284163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wr</a:t>
            </a:r>
          </a:p>
        </p:txBody>
      </p:sp>
      <p:sp>
        <p:nvSpPr>
          <p:cNvPr id="94249" name="Rectangle 40"/>
          <p:cNvSpPr>
            <a:spLocks noChangeArrowheads="1"/>
          </p:cNvSpPr>
          <p:nvPr/>
        </p:nvSpPr>
        <p:spPr bwMode="auto">
          <a:xfrm>
            <a:off x="3727450" y="4549775"/>
            <a:ext cx="3063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wd</a:t>
            </a:r>
          </a:p>
        </p:txBody>
      </p:sp>
      <p:sp>
        <p:nvSpPr>
          <p:cNvPr id="94250" name="Rectangle 41"/>
          <p:cNvSpPr>
            <a:spLocks noChangeArrowheads="1"/>
          </p:cNvSpPr>
          <p:nvPr/>
        </p:nvSpPr>
        <p:spPr bwMode="auto">
          <a:xfrm>
            <a:off x="4048125" y="4529138"/>
            <a:ext cx="3238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rd2</a:t>
            </a:r>
          </a:p>
        </p:txBody>
      </p:sp>
      <p:sp>
        <p:nvSpPr>
          <p:cNvPr id="94251" name="Rectangle 42"/>
          <p:cNvSpPr>
            <a:spLocks noChangeArrowheads="1"/>
          </p:cNvSpPr>
          <p:nvPr/>
        </p:nvSpPr>
        <p:spPr bwMode="auto">
          <a:xfrm>
            <a:off x="3910013" y="3865563"/>
            <a:ext cx="300037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we</a:t>
            </a:r>
          </a:p>
        </p:txBody>
      </p:sp>
      <p:sp>
        <p:nvSpPr>
          <p:cNvPr id="94252" name="Rectangle 43"/>
          <p:cNvSpPr>
            <a:spLocks noChangeArrowheads="1"/>
          </p:cNvSpPr>
          <p:nvPr/>
        </p:nvSpPr>
        <p:spPr bwMode="auto">
          <a:xfrm>
            <a:off x="3776663" y="5075238"/>
            <a:ext cx="523875" cy="284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253" name="Rectangle 44"/>
          <p:cNvSpPr>
            <a:spLocks noChangeArrowheads="1"/>
          </p:cNvSpPr>
          <p:nvPr/>
        </p:nvSpPr>
        <p:spPr bwMode="auto">
          <a:xfrm>
            <a:off x="3762375" y="5043488"/>
            <a:ext cx="5651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Immed.</a:t>
            </a:r>
          </a:p>
          <a:p>
            <a:pPr defTabSz="739775" eaLnBrk="0" hangingPunct="0"/>
            <a:r>
              <a:rPr lang="en-US" sz="900" b="1" u="none"/>
              <a:t>Extend</a:t>
            </a:r>
          </a:p>
        </p:txBody>
      </p:sp>
      <p:sp>
        <p:nvSpPr>
          <p:cNvPr id="94254" name="Line 45"/>
          <p:cNvSpPr>
            <a:spLocks noChangeShapeType="1"/>
          </p:cNvSpPr>
          <p:nvPr/>
        </p:nvSpPr>
        <p:spPr bwMode="auto">
          <a:xfrm>
            <a:off x="3695700" y="5200650"/>
            <a:ext cx="68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55" name="Freeform 46"/>
          <p:cNvSpPr>
            <a:spLocks/>
          </p:cNvSpPr>
          <p:nvPr/>
        </p:nvSpPr>
        <p:spPr bwMode="auto">
          <a:xfrm>
            <a:off x="8085138" y="4787900"/>
            <a:ext cx="206375" cy="550863"/>
          </a:xfrm>
          <a:custGeom>
            <a:avLst/>
            <a:gdLst>
              <a:gd name="T0" fmla="*/ 204788 w 130"/>
              <a:gd name="T1" fmla="*/ 68263 h 347"/>
              <a:gd name="T2" fmla="*/ 204788 w 130"/>
              <a:gd name="T3" fmla="*/ 481013 h 347"/>
              <a:gd name="T4" fmla="*/ 0 w 130"/>
              <a:gd name="T5" fmla="*/ 549275 h 347"/>
              <a:gd name="T6" fmla="*/ 0 w 130"/>
              <a:gd name="T7" fmla="*/ 0 h 347"/>
              <a:gd name="T8" fmla="*/ 204788 w 130"/>
              <a:gd name="T9" fmla="*/ 68263 h 3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"/>
              <a:gd name="T16" fmla="*/ 0 h 347"/>
              <a:gd name="T17" fmla="*/ 130 w 130"/>
              <a:gd name="T18" fmla="*/ 347 h 3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" h="347">
                <a:moveTo>
                  <a:pt x="129" y="43"/>
                </a:moveTo>
                <a:lnTo>
                  <a:pt x="129" y="303"/>
                </a:lnTo>
                <a:lnTo>
                  <a:pt x="0" y="346"/>
                </a:lnTo>
                <a:lnTo>
                  <a:pt x="0" y="0"/>
                </a:lnTo>
                <a:lnTo>
                  <a:pt x="129" y="43"/>
                </a:ln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56" name="Line 47"/>
          <p:cNvSpPr>
            <a:spLocks noChangeShapeType="1"/>
          </p:cNvSpPr>
          <p:nvPr/>
        </p:nvSpPr>
        <p:spPr bwMode="auto">
          <a:xfrm flipH="1">
            <a:off x="8024813" y="5130800"/>
            <a:ext cx="68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57" name="Line 48"/>
          <p:cNvSpPr>
            <a:spLocks noChangeShapeType="1"/>
          </p:cNvSpPr>
          <p:nvPr/>
        </p:nvSpPr>
        <p:spPr bwMode="auto">
          <a:xfrm flipH="1">
            <a:off x="8024813" y="4857750"/>
            <a:ext cx="68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58" name="Line 49"/>
          <p:cNvSpPr>
            <a:spLocks noChangeShapeType="1"/>
          </p:cNvSpPr>
          <p:nvPr/>
        </p:nvSpPr>
        <p:spPr bwMode="auto">
          <a:xfrm flipH="1">
            <a:off x="8289925" y="5062538"/>
            <a:ext cx="68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59" name="Rectangle 50"/>
          <p:cNvSpPr>
            <a:spLocks noChangeArrowheads="1"/>
          </p:cNvSpPr>
          <p:nvPr/>
        </p:nvSpPr>
        <p:spPr bwMode="auto">
          <a:xfrm>
            <a:off x="8099425" y="4953000"/>
            <a:ext cx="260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M</a:t>
            </a:r>
          </a:p>
        </p:txBody>
      </p:sp>
      <p:sp>
        <p:nvSpPr>
          <p:cNvPr id="94260" name="Rectangle 51"/>
          <p:cNvSpPr>
            <a:spLocks noChangeArrowheads="1"/>
          </p:cNvSpPr>
          <p:nvPr/>
        </p:nvSpPr>
        <p:spPr bwMode="auto">
          <a:xfrm>
            <a:off x="8027988" y="4792663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0</a:t>
            </a:r>
          </a:p>
        </p:txBody>
      </p:sp>
      <p:sp>
        <p:nvSpPr>
          <p:cNvPr id="94261" name="Rectangle 52"/>
          <p:cNvSpPr>
            <a:spLocks noChangeArrowheads="1"/>
          </p:cNvSpPr>
          <p:nvPr/>
        </p:nvSpPr>
        <p:spPr bwMode="auto">
          <a:xfrm>
            <a:off x="8027988" y="5032375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2</a:t>
            </a:r>
          </a:p>
        </p:txBody>
      </p:sp>
      <p:sp>
        <p:nvSpPr>
          <p:cNvPr id="94262" name="Rectangle 53"/>
          <p:cNvSpPr>
            <a:spLocks noChangeArrowheads="1"/>
          </p:cNvSpPr>
          <p:nvPr/>
        </p:nvSpPr>
        <p:spPr bwMode="auto">
          <a:xfrm>
            <a:off x="6862763" y="4354513"/>
            <a:ext cx="695325" cy="10731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263" name="Line 54"/>
          <p:cNvSpPr>
            <a:spLocks noChangeShapeType="1"/>
          </p:cNvSpPr>
          <p:nvPr/>
        </p:nvSpPr>
        <p:spPr bwMode="auto">
          <a:xfrm>
            <a:off x="6781800" y="5268913"/>
            <a:ext cx="68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64" name="Line 55"/>
          <p:cNvSpPr>
            <a:spLocks noChangeShapeType="1"/>
          </p:cNvSpPr>
          <p:nvPr/>
        </p:nvSpPr>
        <p:spPr bwMode="auto">
          <a:xfrm>
            <a:off x="6781800" y="4719638"/>
            <a:ext cx="68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65" name="Rectangle 56"/>
          <p:cNvSpPr>
            <a:spLocks noChangeArrowheads="1"/>
          </p:cNvSpPr>
          <p:nvPr/>
        </p:nvSpPr>
        <p:spPr bwMode="auto">
          <a:xfrm>
            <a:off x="6835775" y="4597400"/>
            <a:ext cx="42545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raddr</a:t>
            </a:r>
          </a:p>
        </p:txBody>
      </p:sp>
      <p:sp>
        <p:nvSpPr>
          <p:cNvPr id="94266" name="Rectangle 57"/>
          <p:cNvSpPr>
            <a:spLocks noChangeArrowheads="1"/>
          </p:cNvSpPr>
          <p:nvPr/>
        </p:nvSpPr>
        <p:spPr bwMode="auto">
          <a:xfrm>
            <a:off x="6824663" y="4449763"/>
            <a:ext cx="4635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waddr</a:t>
            </a:r>
          </a:p>
        </p:txBody>
      </p:sp>
      <p:sp>
        <p:nvSpPr>
          <p:cNvPr id="94267" name="Rectangle 58"/>
          <p:cNvSpPr>
            <a:spLocks noChangeArrowheads="1"/>
          </p:cNvSpPr>
          <p:nvPr/>
        </p:nvSpPr>
        <p:spPr bwMode="auto">
          <a:xfrm>
            <a:off x="6813550" y="5154613"/>
            <a:ext cx="452438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wdata</a:t>
            </a:r>
          </a:p>
        </p:txBody>
      </p:sp>
      <p:sp>
        <p:nvSpPr>
          <p:cNvPr id="94268" name="Rectangle 59"/>
          <p:cNvSpPr>
            <a:spLocks noChangeArrowheads="1"/>
          </p:cNvSpPr>
          <p:nvPr/>
        </p:nvSpPr>
        <p:spPr bwMode="auto">
          <a:xfrm>
            <a:off x="7202488" y="4757738"/>
            <a:ext cx="414337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rdata</a:t>
            </a:r>
          </a:p>
        </p:txBody>
      </p:sp>
      <p:sp>
        <p:nvSpPr>
          <p:cNvPr id="94269" name="Line 60"/>
          <p:cNvSpPr>
            <a:spLocks noChangeShapeType="1"/>
          </p:cNvSpPr>
          <p:nvPr/>
        </p:nvSpPr>
        <p:spPr bwMode="auto">
          <a:xfrm>
            <a:off x="7581900" y="4857750"/>
            <a:ext cx="90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70" name="Rectangle 61"/>
          <p:cNvSpPr>
            <a:spLocks noChangeArrowheads="1"/>
          </p:cNvSpPr>
          <p:nvPr/>
        </p:nvSpPr>
        <p:spPr bwMode="auto">
          <a:xfrm>
            <a:off x="6996113" y="5260975"/>
            <a:ext cx="261937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re</a:t>
            </a:r>
          </a:p>
        </p:txBody>
      </p:sp>
      <p:sp>
        <p:nvSpPr>
          <p:cNvPr id="94271" name="Rectangle 62"/>
          <p:cNvSpPr>
            <a:spLocks noChangeArrowheads="1"/>
          </p:cNvSpPr>
          <p:nvPr/>
        </p:nvSpPr>
        <p:spPr bwMode="auto">
          <a:xfrm>
            <a:off x="6846888" y="4833938"/>
            <a:ext cx="6032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Data </a:t>
            </a:r>
          </a:p>
          <a:p>
            <a:pPr defTabSz="739775" eaLnBrk="0" hangingPunct="0"/>
            <a:r>
              <a:rPr lang="en-US" sz="900" b="1" u="none"/>
              <a:t>Memory</a:t>
            </a:r>
          </a:p>
        </p:txBody>
      </p:sp>
      <p:sp>
        <p:nvSpPr>
          <p:cNvPr id="94272" name="Freeform 63"/>
          <p:cNvSpPr>
            <a:spLocks/>
          </p:cNvSpPr>
          <p:nvPr/>
        </p:nvSpPr>
        <p:spPr bwMode="auto">
          <a:xfrm>
            <a:off x="5741988" y="4308475"/>
            <a:ext cx="344487" cy="550863"/>
          </a:xfrm>
          <a:custGeom>
            <a:avLst/>
            <a:gdLst>
              <a:gd name="T0" fmla="*/ 0 w 217"/>
              <a:gd name="T1" fmla="*/ 0 h 347"/>
              <a:gd name="T2" fmla="*/ 0 w 217"/>
              <a:gd name="T3" fmla="*/ 228600 h 347"/>
              <a:gd name="T4" fmla="*/ 68262 w 217"/>
              <a:gd name="T5" fmla="*/ 274638 h 347"/>
              <a:gd name="T6" fmla="*/ 0 w 217"/>
              <a:gd name="T7" fmla="*/ 320675 h 347"/>
              <a:gd name="T8" fmla="*/ 0 w 217"/>
              <a:gd name="T9" fmla="*/ 549275 h 347"/>
              <a:gd name="T10" fmla="*/ 342900 w 217"/>
              <a:gd name="T11" fmla="*/ 412750 h 347"/>
              <a:gd name="T12" fmla="*/ 342900 w 217"/>
              <a:gd name="T13" fmla="*/ 138113 h 347"/>
              <a:gd name="T14" fmla="*/ 0 w 217"/>
              <a:gd name="T15" fmla="*/ 0 h 3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7"/>
              <a:gd name="T25" fmla="*/ 0 h 347"/>
              <a:gd name="T26" fmla="*/ 217 w 217"/>
              <a:gd name="T27" fmla="*/ 347 h 34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7" h="347">
                <a:moveTo>
                  <a:pt x="0" y="0"/>
                </a:moveTo>
                <a:lnTo>
                  <a:pt x="0" y="144"/>
                </a:lnTo>
                <a:lnTo>
                  <a:pt x="43" y="173"/>
                </a:lnTo>
                <a:lnTo>
                  <a:pt x="0" y="202"/>
                </a:lnTo>
                <a:lnTo>
                  <a:pt x="0" y="346"/>
                </a:lnTo>
                <a:lnTo>
                  <a:pt x="216" y="260"/>
                </a:lnTo>
                <a:lnTo>
                  <a:pt x="216" y="8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73" name="Rectangle 64"/>
          <p:cNvSpPr>
            <a:spLocks noChangeArrowheads="1"/>
          </p:cNvSpPr>
          <p:nvPr/>
        </p:nvSpPr>
        <p:spPr bwMode="auto">
          <a:xfrm>
            <a:off x="5749925" y="4483100"/>
            <a:ext cx="4000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ALU</a:t>
            </a:r>
          </a:p>
        </p:txBody>
      </p:sp>
      <p:sp>
        <p:nvSpPr>
          <p:cNvPr id="94274" name="Line 65"/>
          <p:cNvSpPr>
            <a:spLocks noChangeShapeType="1"/>
          </p:cNvSpPr>
          <p:nvPr/>
        </p:nvSpPr>
        <p:spPr bwMode="auto">
          <a:xfrm>
            <a:off x="5672138" y="4376738"/>
            <a:ext cx="69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75" name="Freeform 66"/>
          <p:cNvSpPr>
            <a:spLocks/>
          </p:cNvSpPr>
          <p:nvPr/>
        </p:nvSpPr>
        <p:spPr bwMode="auto">
          <a:xfrm>
            <a:off x="4995863" y="4559300"/>
            <a:ext cx="206375" cy="414338"/>
          </a:xfrm>
          <a:custGeom>
            <a:avLst/>
            <a:gdLst>
              <a:gd name="T0" fmla="*/ 204788 w 130"/>
              <a:gd name="T1" fmla="*/ 68263 h 261"/>
              <a:gd name="T2" fmla="*/ 204788 w 130"/>
              <a:gd name="T3" fmla="*/ 344488 h 261"/>
              <a:gd name="T4" fmla="*/ 0 w 130"/>
              <a:gd name="T5" fmla="*/ 412750 h 261"/>
              <a:gd name="T6" fmla="*/ 0 w 130"/>
              <a:gd name="T7" fmla="*/ 0 h 261"/>
              <a:gd name="T8" fmla="*/ 204788 w 130"/>
              <a:gd name="T9" fmla="*/ 68263 h 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"/>
              <a:gd name="T16" fmla="*/ 0 h 261"/>
              <a:gd name="T17" fmla="*/ 130 w 130"/>
              <a:gd name="T18" fmla="*/ 261 h 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" h="261">
                <a:moveTo>
                  <a:pt x="129" y="43"/>
                </a:moveTo>
                <a:lnTo>
                  <a:pt x="129" y="217"/>
                </a:lnTo>
                <a:lnTo>
                  <a:pt x="0" y="260"/>
                </a:lnTo>
                <a:lnTo>
                  <a:pt x="0" y="0"/>
                </a:lnTo>
                <a:lnTo>
                  <a:pt x="129" y="43"/>
                </a:ln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76" name="Rectangle 67"/>
          <p:cNvSpPr>
            <a:spLocks noChangeArrowheads="1"/>
          </p:cNvSpPr>
          <p:nvPr/>
        </p:nvSpPr>
        <p:spPr bwMode="auto">
          <a:xfrm>
            <a:off x="7235825" y="4322763"/>
            <a:ext cx="3746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algn</a:t>
            </a:r>
          </a:p>
        </p:txBody>
      </p:sp>
      <p:sp>
        <p:nvSpPr>
          <p:cNvPr id="94277" name="Line 68"/>
          <p:cNvSpPr>
            <a:spLocks noChangeShapeType="1"/>
          </p:cNvSpPr>
          <p:nvPr/>
        </p:nvSpPr>
        <p:spPr bwMode="auto">
          <a:xfrm flipH="1">
            <a:off x="8024813" y="5268913"/>
            <a:ext cx="68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78" name="Line 69"/>
          <p:cNvSpPr>
            <a:spLocks noChangeShapeType="1"/>
          </p:cNvSpPr>
          <p:nvPr/>
        </p:nvSpPr>
        <p:spPr bwMode="auto">
          <a:xfrm flipH="1">
            <a:off x="8024813" y="4994275"/>
            <a:ext cx="68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79" name="Rectangle 70"/>
          <p:cNvSpPr>
            <a:spLocks noChangeArrowheads="1"/>
          </p:cNvSpPr>
          <p:nvPr/>
        </p:nvSpPr>
        <p:spPr bwMode="auto">
          <a:xfrm>
            <a:off x="8027988" y="4906963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1</a:t>
            </a:r>
          </a:p>
        </p:txBody>
      </p:sp>
      <p:sp>
        <p:nvSpPr>
          <p:cNvPr id="94280" name="Rectangle 71"/>
          <p:cNvSpPr>
            <a:spLocks noChangeArrowheads="1"/>
          </p:cNvSpPr>
          <p:nvPr/>
        </p:nvSpPr>
        <p:spPr bwMode="auto">
          <a:xfrm>
            <a:off x="8027988" y="5157788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3</a:t>
            </a:r>
          </a:p>
        </p:txBody>
      </p:sp>
      <p:sp>
        <p:nvSpPr>
          <p:cNvPr id="94281" name="Rectangle 72"/>
          <p:cNvSpPr>
            <a:spLocks noChangeArrowheads="1"/>
          </p:cNvSpPr>
          <p:nvPr/>
        </p:nvSpPr>
        <p:spPr bwMode="auto">
          <a:xfrm>
            <a:off x="6996113" y="4311650"/>
            <a:ext cx="300037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800" b="1" u="none"/>
              <a:t>we</a:t>
            </a:r>
          </a:p>
        </p:txBody>
      </p:sp>
      <p:sp>
        <p:nvSpPr>
          <p:cNvPr id="94282" name="Line 73"/>
          <p:cNvSpPr>
            <a:spLocks noChangeShapeType="1"/>
          </p:cNvSpPr>
          <p:nvPr/>
        </p:nvSpPr>
        <p:spPr bwMode="auto">
          <a:xfrm>
            <a:off x="4713288" y="5268913"/>
            <a:ext cx="215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83" name="Line 74"/>
          <p:cNvSpPr>
            <a:spLocks noChangeShapeType="1"/>
          </p:cNvSpPr>
          <p:nvPr/>
        </p:nvSpPr>
        <p:spPr bwMode="auto">
          <a:xfrm>
            <a:off x="4713288" y="4651375"/>
            <a:ext cx="0" cy="617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84" name="Rectangle 75"/>
          <p:cNvSpPr>
            <a:spLocks noChangeArrowheads="1"/>
          </p:cNvSpPr>
          <p:nvPr/>
        </p:nvSpPr>
        <p:spPr bwMode="auto">
          <a:xfrm>
            <a:off x="1171575" y="4114800"/>
            <a:ext cx="179388" cy="52387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285" name="Line 76"/>
          <p:cNvSpPr>
            <a:spLocks noChangeShapeType="1"/>
          </p:cNvSpPr>
          <p:nvPr/>
        </p:nvSpPr>
        <p:spPr bwMode="auto">
          <a:xfrm>
            <a:off x="1363663" y="4376738"/>
            <a:ext cx="682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86" name="Rectangle 77"/>
          <p:cNvSpPr>
            <a:spLocks noChangeArrowheads="1"/>
          </p:cNvSpPr>
          <p:nvPr/>
        </p:nvSpPr>
        <p:spPr bwMode="auto">
          <a:xfrm>
            <a:off x="1098550" y="4289425"/>
            <a:ext cx="3238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PC</a:t>
            </a:r>
          </a:p>
        </p:txBody>
      </p:sp>
      <p:sp>
        <p:nvSpPr>
          <p:cNvPr id="94287" name="Freeform 78"/>
          <p:cNvSpPr>
            <a:spLocks/>
          </p:cNvSpPr>
          <p:nvPr/>
        </p:nvSpPr>
        <p:spPr bwMode="auto">
          <a:xfrm>
            <a:off x="1227138" y="4570413"/>
            <a:ext cx="69850" cy="71437"/>
          </a:xfrm>
          <a:custGeom>
            <a:avLst/>
            <a:gdLst>
              <a:gd name="T0" fmla="*/ 0 w 44"/>
              <a:gd name="T1" fmla="*/ 69850 h 45"/>
              <a:gd name="T2" fmla="*/ 34925 w 44"/>
              <a:gd name="T3" fmla="*/ 0 h 45"/>
              <a:gd name="T4" fmla="*/ 68263 w 44"/>
              <a:gd name="T5" fmla="*/ 69850 h 45"/>
              <a:gd name="T6" fmla="*/ 0 60000 65536"/>
              <a:gd name="T7" fmla="*/ 0 60000 65536"/>
              <a:gd name="T8" fmla="*/ 0 60000 65536"/>
              <a:gd name="T9" fmla="*/ 0 w 44"/>
              <a:gd name="T10" fmla="*/ 0 h 45"/>
              <a:gd name="T11" fmla="*/ 44 w 44"/>
              <a:gd name="T12" fmla="*/ 45 h 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" h="45">
                <a:moveTo>
                  <a:pt x="0" y="44"/>
                </a:moveTo>
                <a:lnTo>
                  <a:pt x="22" y="0"/>
                </a:lnTo>
                <a:lnTo>
                  <a:pt x="43" y="4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288" name="Oval 79"/>
          <p:cNvSpPr>
            <a:spLocks noChangeArrowheads="1"/>
          </p:cNvSpPr>
          <p:nvPr/>
        </p:nvSpPr>
        <p:spPr bwMode="auto">
          <a:xfrm>
            <a:off x="6478588" y="4691063"/>
            <a:ext cx="44450" cy="460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grpSp>
        <p:nvGrpSpPr>
          <p:cNvPr id="94289" name="Group 80"/>
          <p:cNvGrpSpPr>
            <a:grpSpLocks/>
          </p:cNvGrpSpPr>
          <p:nvPr/>
        </p:nvGrpSpPr>
        <p:grpSpPr bwMode="auto">
          <a:xfrm>
            <a:off x="6896100" y="4341813"/>
            <a:ext cx="79375" cy="92075"/>
            <a:chOff x="4344" y="2735"/>
            <a:chExt cx="50" cy="58"/>
          </a:xfrm>
        </p:grpSpPr>
        <p:sp>
          <p:nvSpPr>
            <p:cNvPr id="94290" name="Line 81"/>
            <p:cNvSpPr>
              <a:spLocks noChangeShapeType="1"/>
            </p:cNvSpPr>
            <p:nvPr/>
          </p:nvSpPr>
          <p:spPr bwMode="auto">
            <a:xfrm>
              <a:off x="4344" y="2750"/>
              <a:ext cx="29" cy="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91" name="Line 82"/>
            <p:cNvSpPr>
              <a:spLocks noChangeShapeType="1"/>
            </p:cNvSpPr>
            <p:nvPr/>
          </p:nvSpPr>
          <p:spPr bwMode="auto">
            <a:xfrm flipV="1">
              <a:off x="4373" y="2735"/>
              <a:ext cx="21" cy="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292" name="Group 83"/>
          <p:cNvGrpSpPr>
            <a:grpSpLocks/>
          </p:cNvGrpSpPr>
          <p:nvPr/>
        </p:nvGrpSpPr>
        <p:grpSpPr bwMode="auto">
          <a:xfrm>
            <a:off x="3798888" y="3897313"/>
            <a:ext cx="79375" cy="90487"/>
            <a:chOff x="2393" y="2455"/>
            <a:chExt cx="50" cy="57"/>
          </a:xfrm>
        </p:grpSpPr>
        <p:sp>
          <p:nvSpPr>
            <p:cNvPr id="94293" name="Line 84"/>
            <p:cNvSpPr>
              <a:spLocks noChangeShapeType="1"/>
            </p:cNvSpPr>
            <p:nvPr/>
          </p:nvSpPr>
          <p:spPr bwMode="auto">
            <a:xfrm>
              <a:off x="2393" y="2469"/>
              <a:ext cx="29" cy="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94" name="Line 85"/>
            <p:cNvSpPr>
              <a:spLocks noChangeShapeType="1"/>
            </p:cNvSpPr>
            <p:nvPr/>
          </p:nvSpPr>
          <p:spPr bwMode="auto">
            <a:xfrm flipV="1">
              <a:off x="2422" y="2455"/>
              <a:ext cx="21" cy="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295" name="Group 86"/>
          <p:cNvGrpSpPr>
            <a:grpSpLocks/>
          </p:cNvGrpSpPr>
          <p:nvPr/>
        </p:nvGrpSpPr>
        <p:grpSpPr bwMode="auto">
          <a:xfrm>
            <a:off x="1362075" y="2243138"/>
            <a:ext cx="752475" cy="569912"/>
            <a:chOff x="858" y="1413"/>
            <a:chExt cx="474" cy="359"/>
          </a:xfrm>
        </p:grpSpPr>
        <p:sp>
          <p:nvSpPr>
            <p:cNvPr id="94296" name="Rectangle 87"/>
            <p:cNvSpPr>
              <a:spLocks noChangeArrowheads="1"/>
            </p:cNvSpPr>
            <p:nvPr/>
          </p:nvSpPr>
          <p:spPr bwMode="auto">
            <a:xfrm>
              <a:off x="858" y="1413"/>
              <a:ext cx="22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 eaLnBrk="0" hangingPunct="0"/>
              <a:r>
                <a:rPr lang="en-US" sz="900" b="1" u="none"/>
                <a:t>0x2</a:t>
              </a:r>
            </a:p>
          </p:txBody>
        </p:sp>
        <p:sp>
          <p:nvSpPr>
            <p:cNvPr id="94297" name="Freeform 88"/>
            <p:cNvSpPr>
              <a:spLocks/>
            </p:cNvSpPr>
            <p:nvPr/>
          </p:nvSpPr>
          <p:spPr bwMode="auto">
            <a:xfrm>
              <a:off x="1082" y="1425"/>
              <a:ext cx="217" cy="347"/>
            </a:xfrm>
            <a:custGeom>
              <a:avLst/>
              <a:gdLst>
                <a:gd name="T0" fmla="*/ 0 w 217"/>
                <a:gd name="T1" fmla="*/ 0 h 347"/>
                <a:gd name="T2" fmla="*/ 0 w 217"/>
                <a:gd name="T3" fmla="*/ 144 h 347"/>
                <a:gd name="T4" fmla="*/ 43 w 217"/>
                <a:gd name="T5" fmla="*/ 173 h 347"/>
                <a:gd name="T6" fmla="*/ 0 w 217"/>
                <a:gd name="T7" fmla="*/ 202 h 347"/>
                <a:gd name="T8" fmla="*/ 0 w 217"/>
                <a:gd name="T9" fmla="*/ 346 h 347"/>
                <a:gd name="T10" fmla="*/ 216 w 217"/>
                <a:gd name="T11" fmla="*/ 260 h 347"/>
                <a:gd name="T12" fmla="*/ 216 w 217"/>
                <a:gd name="T13" fmla="*/ 87 h 347"/>
                <a:gd name="T14" fmla="*/ 0 w 217"/>
                <a:gd name="T15" fmla="*/ 0 h 3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7"/>
                <a:gd name="T25" fmla="*/ 0 h 347"/>
                <a:gd name="T26" fmla="*/ 217 w 217"/>
                <a:gd name="T27" fmla="*/ 347 h 34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7" h="347">
                  <a:moveTo>
                    <a:pt x="0" y="0"/>
                  </a:moveTo>
                  <a:lnTo>
                    <a:pt x="0" y="144"/>
                  </a:lnTo>
                  <a:lnTo>
                    <a:pt x="43" y="173"/>
                  </a:lnTo>
                  <a:lnTo>
                    <a:pt x="0" y="202"/>
                  </a:lnTo>
                  <a:lnTo>
                    <a:pt x="0" y="346"/>
                  </a:lnTo>
                  <a:lnTo>
                    <a:pt x="216" y="260"/>
                  </a:lnTo>
                  <a:lnTo>
                    <a:pt x="216" y="87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u="none"/>
            </a:p>
          </p:txBody>
        </p:sp>
        <p:sp>
          <p:nvSpPr>
            <p:cNvPr id="94298" name="Line 89"/>
            <p:cNvSpPr>
              <a:spLocks noChangeShapeType="1"/>
            </p:cNvSpPr>
            <p:nvPr/>
          </p:nvSpPr>
          <p:spPr bwMode="auto">
            <a:xfrm>
              <a:off x="1039" y="1468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99" name="Line 90"/>
            <p:cNvSpPr>
              <a:spLocks noChangeShapeType="1"/>
            </p:cNvSpPr>
            <p:nvPr/>
          </p:nvSpPr>
          <p:spPr bwMode="auto">
            <a:xfrm>
              <a:off x="1039" y="1727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00" name="Rectangle 91"/>
            <p:cNvSpPr>
              <a:spLocks noChangeArrowheads="1"/>
            </p:cNvSpPr>
            <p:nvPr/>
          </p:nvSpPr>
          <p:spPr bwMode="auto">
            <a:xfrm>
              <a:off x="1088" y="1543"/>
              <a:ext cx="24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 eaLnBrk="0" hangingPunct="0"/>
              <a:r>
                <a:rPr lang="en-US" sz="900" b="1" u="none"/>
                <a:t>Add</a:t>
              </a:r>
            </a:p>
          </p:txBody>
        </p:sp>
        <p:sp>
          <p:nvSpPr>
            <p:cNvPr id="94301" name="Line 92"/>
            <p:cNvSpPr>
              <a:spLocks noChangeShapeType="1"/>
            </p:cNvSpPr>
            <p:nvPr/>
          </p:nvSpPr>
          <p:spPr bwMode="auto">
            <a:xfrm>
              <a:off x="1298" y="1605"/>
              <a:ext cx="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302" name="Line 93"/>
          <p:cNvSpPr>
            <a:spLocks noChangeShapeType="1"/>
          </p:cNvSpPr>
          <p:nvPr/>
        </p:nvSpPr>
        <p:spPr bwMode="auto">
          <a:xfrm>
            <a:off x="4302125" y="4651375"/>
            <a:ext cx="696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4303" name="Group 94"/>
          <p:cNvGrpSpPr>
            <a:grpSpLocks/>
          </p:cNvGrpSpPr>
          <p:nvPr/>
        </p:nvGrpSpPr>
        <p:grpSpPr bwMode="auto">
          <a:xfrm>
            <a:off x="5270500" y="4092575"/>
            <a:ext cx="266700" cy="436563"/>
            <a:chOff x="3320" y="2578"/>
            <a:chExt cx="168" cy="275"/>
          </a:xfrm>
        </p:grpSpPr>
        <p:sp>
          <p:nvSpPr>
            <p:cNvPr id="94304" name="Rectangle 95"/>
            <p:cNvSpPr>
              <a:spLocks noChangeArrowheads="1"/>
            </p:cNvSpPr>
            <p:nvPr/>
          </p:nvSpPr>
          <p:spPr bwMode="auto">
            <a:xfrm>
              <a:off x="3343" y="2578"/>
              <a:ext cx="96" cy="272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/>
            </a:p>
          </p:txBody>
        </p:sp>
        <p:sp>
          <p:nvSpPr>
            <p:cNvPr id="94305" name="Freeform 96"/>
            <p:cNvSpPr>
              <a:spLocks/>
            </p:cNvSpPr>
            <p:nvPr/>
          </p:nvSpPr>
          <p:spPr bwMode="auto">
            <a:xfrm>
              <a:off x="3372" y="2813"/>
              <a:ext cx="39" cy="40"/>
            </a:xfrm>
            <a:custGeom>
              <a:avLst/>
              <a:gdLst>
                <a:gd name="T0" fmla="*/ 0 w 39"/>
                <a:gd name="T1" fmla="*/ 39 h 40"/>
                <a:gd name="T2" fmla="*/ 19 w 39"/>
                <a:gd name="T3" fmla="*/ 0 h 40"/>
                <a:gd name="T4" fmla="*/ 38 w 39"/>
                <a:gd name="T5" fmla="*/ 39 h 40"/>
                <a:gd name="T6" fmla="*/ 0 60000 65536"/>
                <a:gd name="T7" fmla="*/ 0 60000 65536"/>
                <a:gd name="T8" fmla="*/ 0 60000 65536"/>
                <a:gd name="T9" fmla="*/ 0 w 39"/>
                <a:gd name="T10" fmla="*/ 0 h 40"/>
                <a:gd name="T11" fmla="*/ 39 w 39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40">
                  <a:moveTo>
                    <a:pt x="0" y="39"/>
                  </a:moveTo>
                  <a:lnTo>
                    <a:pt x="19" y="0"/>
                  </a:lnTo>
                  <a:lnTo>
                    <a:pt x="38" y="39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en-US" u="none"/>
            </a:p>
          </p:txBody>
        </p:sp>
        <p:sp>
          <p:nvSpPr>
            <p:cNvPr id="94306" name="Rectangle 97"/>
            <p:cNvSpPr>
              <a:spLocks noChangeArrowheads="1"/>
            </p:cNvSpPr>
            <p:nvPr/>
          </p:nvSpPr>
          <p:spPr bwMode="auto">
            <a:xfrm>
              <a:off x="3320" y="2641"/>
              <a:ext cx="168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 eaLnBrk="0" hangingPunct="0"/>
              <a:r>
                <a:rPr lang="en-US" sz="1100" b="1" u="none"/>
                <a:t>A</a:t>
              </a:r>
            </a:p>
          </p:txBody>
        </p:sp>
      </p:grpSp>
      <p:grpSp>
        <p:nvGrpSpPr>
          <p:cNvPr id="94307" name="Group 98"/>
          <p:cNvGrpSpPr>
            <a:grpSpLocks/>
          </p:cNvGrpSpPr>
          <p:nvPr/>
        </p:nvGrpSpPr>
        <p:grpSpPr bwMode="auto">
          <a:xfrm>
            <a:off x="5246688" y="4572000"/>
            <a:ext cx="266700" cy="436563"/>
            <a:chOff x="3305" y="2880"/>
            <a:chExt cx="168" cy="275"/>
          </a:xfrm>
        </p:grpSpPr>
        <p:sp>
          <p:nvSpPr>
            <p:cNvPr id="94308" name="Rectangle 99"/>
            <p:cNvSpPr>
              <a:spLocks noChangeArrowheads="1"/>
            </p:cNvSpPr>
            <p:nvPr/>
          </p:nvSpPr>
          <p:spPr bwMode="auto">
            <a:xfrm>
              <a:off x="3343" y="2880"/>
              <a:ext cx="96" cy="272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/>
            </a:p>
          </p:txBody>
        </p:sp>
        <p:sp>
          <p:nvSpPr>
            <p:cNvPr id="94309" name="Freeform 100"/>
            <p:cNvSpPr>
              <a:spLocks/>
            </p:cNvSpPr>
            <p:nvPr/>
          </p:nvSpPr>
          <p:spPr bwMode="auto">
            <a:xfrm>
              <a:off x="3372" y="3115"/>
              <a:ext cx="39" cy="40"/>
            </a:xfrm>
            <a:custGeom>
              <a:avLst/>
              <a:gdLst>
                <a:gd name="T0" fmla="*/ 0 w 39"/>
                <a:gd name="T1" fmla="*/ 39 h 40"/>
                <a:gd name="T2" fmla="*/ 19 w 39"/>
                <a:gd name="T3" fmla="*/ 0 h 40"/>
                <a:gd name="T4" fmla="*/ 38 w 39"/>
                <a:gd name="T5" fmla="*/ 39 h 40"/>
                <a:gd name="T6" fmla="*/ 0 60000 65536"/>
                <a:gd name="T7" fmla="*/ 0 60000 65536"/>
                <a:gd name="T8" fmla="*/ 0 60000 65536"/>
                <a:gd name="T9" fmla="*/ 0 w 39"/>
                <a:gd name="T10" fmla="*/ 0 h 40"/>
                <a:gd name="T11" fmla="*/ 39 w 39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40">
                  <a:moveTo>
                    <a:pt x="0" y="39"/>
                  </a:moveTo>
                  <a:lnTo>
                    <a:pt x="19" y="0"/>
                  </a:lnTo>
                  <a:lnTo>
                    <a:pt x="38" y="39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en-US" u="none"/>
            </a:p>
          </p:txBody>
        </p:sp>
        <p:sp>
          <p:nvSpPr>
            <p:cNvPr id="94310" name="Rectangle 101"/>
            <p:cNvSpPr>
              <a:spLocks noChangeArrowheads="1"/>
            </p:cNvSpPr>
            <p:nvPr/>
          </p:nvSpPr>
          <p:spPr bwMode="auto">
            <a:xfrm>
              <a:off x="3305" y="2951"/>
              <a:ext cx="168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 eaLnBrk="0" hangingPunct="0"/>
              <a:r>
                <a:rPr lang="en-US" sz="1100" b="1" u="none"/>
                <a:t>B</a:t>
              </a:r>
            </a:p>
          </p:txBody>
        </p:sp>
      </p:grpSp>
      <p:sp>
        <p:nvSpPr>
          <p:cNvPr id="94311" name="Rectangle 102"/>
          <p:cNvSpPr>
            <a:spLocks noChangeArrowheads="1"/>
          </p:cNvSpPr>
          <p:nvPr/>
        </p:nvSpPr>
        <p:spPr bwMode="auto">
          <a:xfrm>
            <a:off x="5307013" y="5053013"/>
            <a:ext cx="152400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312" name="Freeform 103"/>
          <p:cNvSpPr>
            <a:spLocks/>
          </p:cNvSpPr>
          <p:nvPr/>
        </p:nvSpPr>
        <p:spPr bwMode="auto">
          <a:xfrm>
            <a:off x="5353050" y="5426075"/>
            <a:ext cx="61913" cy="61913"/>
          </a:xfrm>
          <a:custGeom>
            <a:avLst/>
            <a:gdLst>
              <a:gd name="T0" fmla="*/ 0 w 39"/>
              <a:gd name="T1" fmla="*/ 60325 h 39"/>
              <a:gd name="T2" fmla="*/ 30163 w 39"/>
              <a:gd name="T3" fmla="*/ 0 h 39"/>
              <a:gd name="T4" fmla="*/ 60325 w 39"/>
              <a:gd name="T5" fmla="*/ 60325 h 39"/>
              <a:gd name="T6" fmla="*/ 0 60000 65536"/>
              <a:gd name="T7" fmla="*/ 0 60000 65536"/>
              <a:gd name="T8" fmla="*/ 0 60000 65536"/>
              <a:gd name="T9" fmla="*/ 0 w 39"/>
              <a:gd name="T10" fmla="*/ 0 h 39"/>
              <a:gd name="T11" fmla="*/ 39 w 39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39">
                <a:moveTo>
                  <a:pt x="0" y="38"/>
                </a:moveTo>
                <a:lnTo>
                  <a:pt x="19" y="0"/>
                </a:lnTo>
                <a:lnTo>
                  <a:pt x="38" y="3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13" name="Rectangle 104"/>
          <p:cNvSpPr>
            <a:spLocks noChangeArrowheads="1"/>
          </p:cNvSpPr>
          <p:nvPr/>
        </p:nvSpPr>
        <p:spPr bwMode="auto">
          <a:xfrm>
            <a:off x="5178425" y="5449888"/>
            <a:ext cx="4603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1100" b="1" u="none"/>
              <a:t>MD1</a:t>
            </a:r>
          </a:p>
        </p:txBody>
      </p:sp>
      <p:grpSp>
        <p:nvGrpSpPr>
          <p:cNvPr id="94314" name="Group 105"/>
          <p:cNvGrpSpPr>
            <a:grpSpLocks/>
          </p:cNvGrpSpPr>
          <p:nvPr/>
        </p:nvGrpSpPr>
        <p:grpSpPr bwMode="auto">
          <a:xfrm>
            <a:off x="6161088" y="4332288"/>
            <a:ext cx="258762" cy="436562"/>
            <a:chOff x="3881" y="2729"/>
            <a:chExt cx="163" cy="275"/>
          </a:xfrm>
        </p:grpSpPr>
        <p:sp>
          <p:nvSpPr>
            <p:cNvPr id="94315" name="Rectangle 106"/>
            <p:cNvSpPr>
              <a:spLocks noChangeArrowheads="1"/>
            </p:cNvSpPr>
            <p:nvPr/>
          </p:nvSpPr>
          <p:spPr bwMode="auto">
            <a:xfrm>
              <a:off x="3905" y="2729"/>
              <a:ext cx="96" cy="272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/>
            </a:p>
          </p:txBody>
        </p:sp>
        <p:sp>
          <p:nvSpPr>
            <p:cNvPr id="94316" name="Freeform 107"/>
            <p:cNvSpPr>
              <a:spLocks/>
            </p:cNvSpPr>
            <p:nvPr/>
          </p:nvSpPr>
          <p:spPr bwMode="auto">
            <a:xfrm>
              <a:off x="3933" y="2964"/>
              <a:ext cx="39" cy="40"/>
            </a:xfrm>
            <a:custGeom>
              <a:avLst/>
              <a:gdLst>
                <a:gd name="T0" fmla="*/ 0 w 39"/>
                <a:gd name="T1" fmla="*/ 39 h 40"/>
                <a:gd name="T2" fmla="*/ 19 w 39"/>
                <a:gd name="T3" fmla="*/ 0 h 40"/>
                <a:gd name="T4" fmla="*/ 38 w 39"/>
                <a:gd name="T5" fmla="*/ 39 h 40"/>
                <a:gd name="T6" fmla="*/ 0 60000 65536"/>
                <a:gd name="T7" fmla="*/ 0 60000 65536"/>
                <a:gd name="T8" fmla="*/ 0 60000 65536"/>
                <a:gd name="T9" fmla="*/ 0 w 39"/>
                <a:gd name="T10" fmla="*/ 0 h 40"/>
                <a:gd name="T11" fmla="*/ 39 w 39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40">
                  <a:moveTo>
                    <a:pt x="0" y="39"/>
                  </a:moveTo>
                  <a:lnTo>
                    <a:pt x="19" y="0"/>
                  </a:lnTo>
                  <a:lnTo>
                    <a:pt x="38" y="39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en-US" u="none"/>
            </a:p>
          </p:txBody>
        </p:sp>
        <p:sp>
          <p:nvSpPr>
            <p:cNvPr id="94317" name="Rectangle 108"/>
            <p:cNvSpPr>
              <a:spLocks noChangeArrowheads="1"/>
            </p:cNvSpPr>
            <p:nvPr/>
          </p:nvSpPr>
          <p:spPr bwMode="auto">
            <a:xfrm>
              <a:off x="3881" y="2792"/>
              <a:ext cx="163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 eaLnBrk="0" hangingPunct="0"/>
              <a:r>
                <a:rPr lang="en-US" sz="1100" b="1" u="none"/>
                <a:t>Y</a:t>
              </a:r>
            </a:p>
          </p:txBody>
        </p:sp>
      </p:grpSp>
      <p:sp>
        <p:nvSpPr>
          <p:cNvPr id="94318" name="Rectangle 109"/>
          <p:cNvSpPr>
            <a:spLocks noChangeArrowheads="1"/>
          </p:cNvSpPr>
          <p:nvPr/>
        </p:nvSpPr>
        <p:spPr bwMode="auto">
          <a:xfrm>
            <a:off x="6186488" y="5053013"/>
            <a:ext cx="153987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319" name="Freeform 110"/>
          <p:cNvSpPr>
            <a:spLocks/>
          </p:cNvSpPr>
          <p:nvPr/>
        </p:nvSpPr>
        <p:spPr bwMode="auto">
          <a:xfrm>
            <a:off x="6232525" y="5426075"/>
            <a:ext cx="61913" cy="61913"/>
          </a:xfrm>
          <a:custGeom>
            <a:avLst/>
            <a:gdLst>
              <a:gd name="T0" fmla="*/ 0 w 39"/>
              <a:gd name="T1" fmla="*/ 60325 h 39"/>
              <a:gd name="T2" fmla="*/ 30163 w 39"/>
              <a:gd name="T3" fmla="*/ 0 h 39"/>
              <a:gd name="T4" fmla="*/ 60325 w 39"/>
              <a:gd name="T5" fmla="*/ 60325 h 39"/>
              <a:gd name="T6" fmla="*/ 0 60000 65536"/>
              <a:gd name="T7" fmla="*/ 0 60000 65536"/>
              <a:gd name="T8" fmla="*/ 0 60000 65536"/>
              <a:gd name="T9" fmla="*/ 0 w 39"/>
              <a:gd name="T10" fmla="*/ 0 h 39"/>
              <a:gd name="T11" fmla="*/ 39 w 39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39">
                <a:moveTo>
                  <a:pt x="0" y="38"/>
                </a:moveTo>
                <a:lnTo>
                  <a:pt x="19" y="0"/>
                </a:lnTo>
                <a:lnTo>
                  <a:pt x="38" y="3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20" name="Rectangle 111"/>
          <p:cNvSpPr>
            <a:spLocks noChangeArrowheads="1"/>
          </p:cNvSpPr>
          <p:nvPr/>
        </p:nvSpPr>
        <p:spPr bwMode="auto">
          <a:xfrm>
            <a:off x="6059488" y="5449888"/>
            <a:ext cx="4603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1100" b="1" u="none"/>
              <a:t>MD2</a:t>
            </a:r>
          </a:p>
        </p:txBody>
      </p:sp>
      <p:sp>
        <p:nvSpPr>
          <p:cNvPr id="94321" name="Rectangle 112"/>
          <p:cNvSpPr>
            <a:spLocks noChangeArrowheads="1"/>
          </p:cNvSpPr>
          <p:nvPr/>
        </p:nvSpPr>
        <p:spPr bwMode="auto">
          <a:xfrm>
            <a:off x="8358188" y="4857750"/>
            <a:ext cx="153987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322" name="Freeform 113"/>
          <p:cNvSpPr>
            <a:spLocks/>
          </p:cNvSpPr>
          <p:nvPr/>
        </p:nvSpPr>
        <p:spPr bwMode="auto">
          <a:xfrm>
            <a:off x="8404225" y="5230813"/>
            <a:ext cx="61913" cy="63500"/>
          </a:xfrm>
          <a:custGeom>
            <a:avLst/>
            <a:gdLst>
              <a:gd name="T0" fmla="*/ 0 w 39"/>
              <a:gd name="T1" fmla="*/ 61913 h 40"/>
              <a:gd name="T2" fmla="*/ 30163 w 39"/>
              <a:gd name="T3" fmla="*/ 0 h 40"/>
              <a:gd name="T4" fmla="*/ 60325 w 39"/>
              <a:gd name="T5" fmla="*/ 61913 h 40"/>
              <a:gd name="T6" fmla="*/ 0 60000 65536"/>
              <a:gd name="T7" fmla="*/ 0 60000 65536"/>
              <a:gd name="T8" fmla="*/ 0 60000 65536"/>
              <a:gd name="T9" fmla="*/ 0 w 39"/>
              <a:gd name="T10" fmla="*/ 0 h 40"/>
              <a:gd name="T11" fmla="*/ 39 w 39"/>
              <a:gd name="T12" fmla="*/ 40 h 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40">
                <a:moveTo>
                  <a:pt x="0" y="39"/>
                </a:moveTo>
                <a:lnTo>
                  <a:pt x="19" y="0"/>
                </a:lnTo>
                <a:lnTo>
                  <a:pt x="38" y="39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grpSp>
        <p:nvGrpSpPr>
          <p:cNvPr id="94323" name="Group 114"/>
          <p:cNvGrpSpPr>
            <a:grpSpLocks/>
          </p:cNvGrpSpPr>
          <p:nvPr/>
        </p:nvGrpSpPr>
        <p:grpSpPr bwMode="auto">
          <a:xfrm>
            <a:off x="2309813" y="4310063"/>
            <a:ext cx="304800" cy="434975"/>
            <a:chOff x="1455" y="2715"/>
            <a:chExt cx="192" cy="274"/>
          </a:xfrm>
        </p:grpSpPr>
        <p:sp>
          <p:nvSpPr>
            <p:cNvPr id="94324" name="Rectangle 115"/>
            <p:cNvSpPr>
              <a:spLocks noChangeArrowheads="1"/>
            </p:cNvSpPr>
            <p:nvPr/>
          </p:nvSpPr>
          <p:spPr bwMode="auto">
            <a:xfrm>
              <a:off x="1500" y="2715"/>
              <a:ext cx="96" cy="272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/>
            </a:p>
          </p:txBody>
        </p:sp>
        <p:sp>
          <p:nvSpPr>
            <p:cNvPr id="94325" name="Freeform 116"/>
            <p:cNvSpPr>
              <a:spLocks/>
            </p:cNvSpPr>
            <p:nvPr/>
          </p:nvSpPr>
          <p:spPr bwMode="auto">
            <a:xfrm>
              <a:off x="1529" y="2950"/>
              <a:ext cx="39" cy="39"/>
            </a:xfrm>
            <a:custGeom>
              <a:avLst/>
              <a:gdLst>
                <a:gd name="T0" fmla="*/ 0 w 39"/>
                <a:gd name="T1" fmla="*/ 38 h 39"/>
                <a:gd name="T2" fmla="*/ 19 w 39"/>
                <a:gd name="T3" fmla="*/ 0 h 39"/>
                <a:gd name="T4" fmla="*/ 38 w 39"/>
                <a:gd name="T5" fmla="*/ 38 h 39"/>
                <a:gd name="T6" fmla="*/ 0 60000 65536"/>
                <a:gd name="T7" fmla="*/ 0 60000 65536"/>
                <a:gd name="T8" fmla="*/ 0 60000 65536"/>
                <a:gd name="T9" fmla="*/ 0 w 39"/>
                <a:gd name="T10" fmla="*/ 0 h 39"/>
                <a:gd name="T11" fmla="*/ 39 w 39"/>
                <a:gd name="T12" fmla="*/ 39 h 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39">
                  <a:moveTo>
                    <a:pt x="0" y="38"/>
                  </a:moveTo>
                  <a:lnTo>
                    <a:pt x="19" y="0"/>
                  </a:lnTo>
                  <a:lnTo>
                    <a:pt x="38" y="3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en-US" u="none"/>
            </a:p>
          </p:txBody>
        </p:sp>
        <p:sp>
          <p:nvSpPr>
            <p:cNvPr id="94326" name="Rectangle 117"/>
            <p:cNvSpPr>
              <a:spLocks noChangeArrowheads="1"/>
            </p:cNvSpPr>
            <p:nvPr/>
          </p:nvSpPr>
          <p:spPr bwMode="auto">
            <a:xfrm>
              <a:off x="1455" y="2771"/>
              <a:ext cx="192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739775" eaLnBrk="0" hangingPunct="0"/>
              <a:r>
                <a:rPr lang="en-US" sz="1100" b="1" u="none"/>
                <a:t>IR</a:t>
              </a:r>
            </a:p>
          </p:txBody>
        </p:sp>
      </p:grpSp>
      <p:sp>
        <p:nvSpPr>
          <p:cNvPr id="94327" name="Rectangle 118"/>
          <p:cNvSpPr>
            <a:spLocks noChangeArrowheads="1"/>
          </p:cNvSpPr>
          <p:nvPr/>
        </p:nvSpPr>
        <p:spPr bwMode="auto">
          <a:xfrm>
            <a:off x="5307013" y="2995613"/>
            <a:ext cx="152400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328" name="Freeform 119"/>
          <p:cNvSpPr>
            <a:spLocks/>
          </p:cNvSpPr>
          <p:nvPr/>
        </p:nvSpPr>
        <p:spPr bwMode="auto">
          <a:xfrm>
            <a:off x="5353050" y="3368675"/>
            <a:ext cx="61913" cy="61913"/>
          </a:xfrm>
          <a:custGeom>
            <a:avLst/>
            <a:gdLst>
              <a:gd name="T0" fmla="*/ 0 w 39"/>
              <a:gd name="T1" fmla="*/ 60325 h 39"/>
              <a:gd name="T2" fmla="*/ 30163 w 39"/>
              <a:gd name="T3" fmla="*/ 0 h 39"/>
              <a:gd name="T4" fmla="*/ 60325 w 39"/>
              <a:gd name="T5" fmla="*/ 60325 h 39"/>
              <a:gd name="T6" fmla="*/ 0 60000 65536"/>
              <a:gd name="T7" fmla="*/ 0 60000 65536"/>
              <a:gd name="T8" fmla="*/ 0 60000 65536"/>
              <a:gd name="T9" fmla="*/ 0 w 39"/>
              <a:gd name="T10" fmla="*/ 0 h 39"/>
              <a:gd name="T11" fmla="*/ 39 w 39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39">
                <a:moveTo>
                  <a:pt x="0" y="38"/>
                </a:moveTo>
                <a:lnTo>
                  <a:pt x="19" y="0"/>
                </a:lnTo>
                <a:lnTo>
                  <a:pt x="38" y="3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29" name="Rectangle 120"/>
          <p:cNvSpPr>
            <a:spLocks noChangeArrowheads="1"/>
          </p:cNvSpPr>
          <p:nvPr/>
        </p:nvSpPr>
        <p:spPr bwMode="auto">
          <a:xfrm>
            <a:off x="6199188" y="2995613"/>
            <a:ext cx="152400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330" name="Freeform 121"/>
          <p:cNvSpPr>
            <a:spLocks/>
          </p:cNvSpPr>
          <p:nvPr/>
        </p:nvSpPr>
        <p:spPr bwMode="auto">
          <a:xfrm>
            <a:off x="6243638" y="3368675"/>
            <a:ext cx="61912" cy="61913"/>
          </a:xfrm>
          <a:custGeom>
            <a:avLst/>
            <a:gdLst>
              <a:gd name="T0" fmla="*/ 0 w 39"/>
              <a:gd name="T1" fmla="*/ 60325 h 39"/>
              <a:gd name="T2" fmla="*/ 30162 w 39"/>
              <a:gd name="T3" fmla="*/ 0 h 39"/>
              <a:gd name="T4" fmla="*/ 60325 w 39"/>
              <a:gd name="T5" fmla="*/ 60325 h 39"/>
              <a:gd name="T6" fmla="*/ 0 60000 65536"/>
              <a:gd name="T7" fmla="*/ 0 60000 65536"/>
              <a:gd name="T8" fmla="*/ 0 60000 65536"/>
              <a:gd name="T9" fmla="*/ 0 w 39"/>
              <a:gd name="T10" fmla="*/ 0 h 39"/>
              <a:gd name="T11" fmla="*/ 39 w 39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39">
                <a:moveTo>
                  <a:pt x="0" y="38"/>
                </a:moveTo>
                <a:lnTo>
                  <a:pt x="19" y="0"/>
                </a:lnTo>
                <a:lnTo>
                  <a:pt x="38" y="3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31" name="Rectangle 122"/>
          <p:cNvSpPr>
            <a:spLocks noChangeArrowheads="1"/>
          </p:cNvSpPr>
          <p:nvPr/>
        </p:nvSpPr>
        <p:spPr bwMode="auto">
          <a:xfrm>
            <a:off x="8358188" y="2995613"/>
            <a:ext cx="153987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332" name="Freeform 123"/>
          <p:cNvSpPr>
            <a:spLocks/>
          </p:cNvSpPr>
          <p:nvPr/>
        </p:nvSpPr>
        <p:spPr bwMode="auto">
          <a:xfrm>
            <a:off x="8404225" y="3368675"/>
            <a:ext cx="61913" cy="61913"/>
          </a:xfrm>
          <a:custGeom>
            <a:avLst/>
            <a:gdLst>
              <a:gd name="T0" fmla="*/ 0 w 39"/>
              <a:gd name="T1" fmla="*/ 60325 h 39"/>
              <a:gd name="T2" fmla="*/ 30163 w 39"/>
              <a:gd name="T3" fmla="*/ 0 h 39"/>
              <a:gd name="T4" fmla="*/ 60325 w 39"/>
              <a:gd name="T5" fmla="*/ 60325 h 39"/>
              <a:gd name="T6" fmla="*/ 0 60000 65536"/>
              <a:gd name="T7" fmla="*/ 0 60000 65536"/>
              <a:gd name="T8" fmla="*/ 0 60000 65536"/>
              <a:gd name="T9" fmla="*/ 0 w 39"/>
              <a:gd name="T10" fmla="*/ 0 h 39"/>
              <a:gd name="T11" fmla="*/ 39 w 39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39">
                <a:moveTo>
                  <a:pt x="0" y="38"/>
                </a:moveTo>
                <a:lnTo>
                  <a:pt x="19" y="0"/>
                </a:lnTo>
                <a:lnTo>
                  <a:pt x="38" y="3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33" name="Freeform 124"/>
          <p:cNvSpPr>
            <a:spLocks/>
          </p:cNvSpPr>
          <p:nvPr/>
        </p:nvSpPr>
        <p:spPr bwMode="auto">
          <a:xfrm>
            <a:off x="2587625" y="3198813"/>
            <a:ext cx="2686050" cy="2003425"/>
          </a:xfrm>
          <a:custGeom>
            <a:avLst/>
            <a:gdLst>
              <a:gd name="T0" fmla="*/ 0 w 1692"/>
              <a:gd name="T1" fmla="*/ 2001838 h 1262"/>
              <a:gd name="T2" fmla="*/ 0 w 1692"/>
              <a:gd name="T3" fmla="*/ 0 h 1262"/>
              <a:gd name="T4" fmla="*/ 881063 w 1692"/>
              <a:gd name="T5" fmla="*/ 0 h 1262"/>
              <a:gd name="T6" fmla="*/ 2684463 w 1692"/>
              <a:gd name="T7" fmla="*/ 0 h 1262"/>
              <a:gd name="T8" fmla="*/ 0 60000 65536"/>
              <a:gd name="T9" fmla="*/ 0 60000 65536"/>
              <a:gd name="T10" fmla="*/ 0 60000 65536"/>
              <a:gd name="T11" fmla="*/ 0 60000 65536"/>
              <a:gd name="T12" fmla="*/ 0 w 1692"/>
              <a:gd name="T13" fmla="*/ 0 h 1262"/>
              <a:gd name="T14" fmla="*/ 1692 w 1692"/>
              <a:gd name="T15" fmla="*/ 1262 h 1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92" h="1262">
                <a:moveTo>
                  <a:pt x="0" y="1261"/>
                </a:moveTo>
                <a:lnTo>
                  <a:pt x="0" y="0"/>
                </a:lnTo>
                <a:lnTo>
                  <a:pt x="555" y="0"/>
                </a:lnTo>
                <a:lnTo>
                  <a:pt x="1691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34" name="Line 125"/>
          <p:cNvSpPr>
            <a:spLocks noChangeShapeType="1"/>
          </p:cNvSpPr>
          <p:nvPr/>
        </p:nvSpPr>
        <p:spPr bwMode="auto">
          <a:xfrm>
            <a:off x="5478463" y="3233738"/>
            <a:ext cx="708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335" name="Line 126"/>
          <p:cNvSpPr>
            <a:spLocks noChangeShapeType="1"/>
          </p:cNvSpPr>
          <p:nvPr/>
        </p:nvSpPr>
        <p:spPr bwMode="auto">
          <a:xfrm>
            <a:off x="6370638" y="3222625"/>
            <a:ext cx="19764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336" name="Rectangle 127"/>
          <p:cNvSpPr>
            <a:spLocks noChangeArrowheads="1"/>
          </p:cNvSpPr>
          <p:nvPr/>
        </p:nvSpPr>
        <p:spPr bwMode="auto">
          <a:xfrm>
            <a:off x="5235575" y="3078163"/>
            <a:ext cx="3302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1300" b="1" u="none"/>
              <a:t>IR</a:t>
            </a:r>
          </a:p>
        </p:txBody>
      </p:sp>
      <p:sp>
        <p:nvSpPr>
          <p:cNvPr id="94337" name="Rectangle 128"/>
          <p:cNvSpPr>
            <a:spLocks noChangeArrowheads="1"/>
          </p:cNvSpPr>
          <p:nvPr/>
        </p:nvSpPr>
        <p:spPr bwMode="auto">
          <a:xfrm>
            <a:off x="6116638" y="3078163"/>
            <a:ext cx="3302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1300" b="1" u="none"/>
              <a:t>IR</a:t>
            </a:r>
          </a:p>
        </p:txBody>
      </p:sp>
      <p:sp>
        <p:nvSpPr>
          <p:cNvPr id="94338" name="Rectangle 129"/>
          <p:cNvSpPr>
            <a:spLocks noChangeArrowheads="1"/>
          </p:cNvSpPr>
          <p:nvPr/>
        </p:nvSpPr>
        <p:spPr bwMode="auto">
          <a:xfrm>
            <a:off x="8288338" y="3054350"/>
            <a:ext cx="3302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1300" b="1" u="none"/>
              <a:t>IR</a:t>
            </a:r>
          </a:p>
        </p:txBody>
      </p:sp>
      <p:sp>
        <p:nvSpPr>
          <p:cNvPr id="94339" name="Freeform 130"/>
          <p:cNvSpPr>
            <a:spLocks/>
          </p:cNvSpPr>
          <p:nvPr/>
        </p:nvSpPr>
        <p:spPr bwMode="auto">
          <a:xfrm>
            <a:off x="3159125" y="3497263"/>
            <a:ext cx="4732338" cy="1017587"/>
          </a:xfrm>
          <a:custGeom>
            <a:avLst/>
            <a:gdLst>
              <a:gd name="T0" fmla="*/ 4730751 w 2981"/>
              <a:gd name="T1" fmla="*/ 0 h 641"/>
              <a:gd name="T2" fmla="*/ 0 w 2981"/>
              <a:gd name="T3" fmla="*/ 0 h 641"/>
              <a:gd name="T4" fmla="*/ 0 w 2981"/>
              <a:gd name="T5" fmla="*/ 1016000 h 641"/>
              <a:gd name="T6" fmla="*/ 617538 w 2981"/>
              <a:gd name="T7" fmla="*/ 1016000 h 641"/>
              <a:gd name="T8" fmla="*/ 0 60000 65536"/>
              <a:gd name="T9" fmla="*/ 0 60000 65536"/>
              <a:gd name="T10" fmla="*/ 0 60000 65536"/>
              <a:gd name="T11" fmla="*/ 0 60000 65536"/>
              <a:gd name="T12" fmla="*/ 0 w 2981"/>
              <a:gd name="T13" fmla="*/ 0 h 641"/>
              <a:gd name="T14" fmla="*/ 2981 w 2981"/>
              <a:gd name="T15" fmla="*/ 641 h 6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81" h="641">
                <a:moveTo>
                  <a:pt x="2980" y="0"/>
                </a:moveTo>
                <a:lnTo>
                  <a:pt x="0" y="0"/>
                </a:lnTo>
                <a:lnTo>
                  <a:pt x="0" y="640"/>
                </a:lnTo>
                <a:lnTo>
                  <a:pt x="389" y="64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40" name="Freeform 131"/>
          <p:cNvSpPr>
            <a:spLocks/>
          </p:cNvSpPr>
          <p:nvPr/>
        </p:nvSpPr>
        <p:spPr bwMode="auto">
          <a:xfrm>
            <a:off x="8129588" y="3222625"/>
            <a:ext cx="493712" cy="447675"/>
          </a:xfrm>
          <a:custGeom>
            <a:avLst/>
            <a:gdLst>
              <a:gd name="T0" fmla="*/ 400050 w 311"/>
              <a:gd name="T1" fmla="*/ 0 h 282"/>
              <a:gd name="T2" fmla="*/ 492125 w 311"/>
              <a:gd name="T3" fmla="*/ 0 h 282"/>
              <a:gd name="T4" fmla="*/ 492125 w 311"/>
              <a:gd name="T5" fmla="*/ 446088 h 282"/>
              <a:gd name="T6" fmla="*/ 0 w 311"/>
              <a:gd name="T7" fmla="*/ 446088 h 282"/>
              <a:gd name="T8" fmla="*/ 0 60000 65536"/>
              <a:gd name="T9" fmla="*/ 0 60000 65536"/>
              <a:gd name="T10" fmla="*/ 0 60000 65536"/>
              <a:gd name="T11" fmla="*/ 0 60000 65536"/>
              <a:gd name="T12" fmla="*/ 0 w 311"/>
              <a:gd name="T13" fmla="*/ 0 h 282"/>
              <a:gd name="T14" fmla="*/ 311 w 311"/>
              <a:gd name="T15" fmla="*/ 282 h 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1" h="282">
                <a:moveTo>
                  <a:pt x="252" y="0"/>
                </a:moveTo>
                <a:lnTo>
                  <a:pt x="310" y="0"/>
                </a:lnTo>
                <a:lnTo>
                  <a:pt x="310" y="281"/>
                </a:lnTo>
                <a:lnTo>
                  <a:pt x="0" y="281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41" name="Line 132"/>
          <p:cNvSpPr>
            <a:spLocks noChangeShapeType="1"/>
          </p:cNvSpPr>
          <p:nvPr/>
        </p:nvSpPr>
        <p:spPr bwMode="auto">
          <a:xfrm flipH="1">
            <a:off x="8118475" y="3508375"/>
            <a:ext cx="492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342" name="Rectangle 133"/>
          <p:cNvSpPr>
            <a:spLocks noChangeArrowheads="1"/>
          </p:cNvSpPr>
          <p:nvPr/>
        </p:nvSpPr>
        <p:spPr bwMode="auto">
          <a:xfrm>
            <a:off x="8299450" y="4946650"/>
            <a:ext cx="2667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1100" b="1" u="none"/>
              <a:t>R</a:t>
            </a:r>
          </a:p>
        </p:txBody>
      </p:sp>
      <p:sp>
        <p:nvSpPr>
          <p:cNvPr id="94343" name="Freeform 134"/>
          <p:cNvSpPr>
            <a:spLocks/>
          </p:cNvSpPr>
          <p:nvPr/>
        </p:nvSpPr>
        <p:spPr bwMode="auto">
          <a:xfrm>
            <a:off x="1216025" y="1644650"/>
            <a:ext cx="206375" cy="412750"/>
          </a:xfrm>
          <a:custGeom>
            <a:avLst/>
            <a:gdLst>
              <a:gd name="T0" fmla="*/ 0 w 130"/>
              <a:gd name="T1" fmla="*/ 68262 h 260"/>
              <a:gd name="T2" fmla="*/ 0 w 130"/>
              <a:gd name="T3" fmla="*/ 342900 h 260"/>
              <a:gd name="T4" fmla="*/ 204788 w 130"/>
              <a:gd name="T5" fmla="*/ 411163 h 260"/>
              <a:gd name="T6" fmla="*/ 204788 w 130"/>
              <a:gd name="T7" fmla="*/ 0 h 260"/>
              <a:gd name="T8" fmla="*/ 0 w 130"/>
              <a:gd name="T9" fmla="*/ 68262 h 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"/>
              <a:gd name="T16" fmla="*/ 0 h 260"/>
              <a:gd name="T17" fmla="*/ 130 w 130"/>
              <a:gd name="T18" fmla="*/ 260 h 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" h="260">
                <a:moveTo>
                  <a:pt x="0" y="43"/>
                </a:moveTo>
                <a:lnTo>
                  <a:pt x="0" y="216"/>
                </a:lnTo>
                <a:lnTo>
                  <a:pt x="129" y="259"/>
                </a:lnTo>
                <a:lnTo>
                  <a:pt x="129" y="0"/>
                </a:lnTo>
                <a:lnTo>
                  <a:pt x="0" y="43"/>
                </a:ln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44" name="Line 135"/>
          <p:cNvSpPr>
            <a:spLocks noChangeShapeType="1"/>
          </p:cNvSpPr>
          <p:nvPr/>
        </p:nvSpPr>
        <p:spPr bwMode="auto">
          <a:xfrm>
            <a:off x="1146175" y="1851025"/>
            <a:ext cx="69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345" name="Rectangle 136"/>
          <p:cNvSpPr>
            <a:spLocks noChangeArrowheads="1"/>
          </p:cNvSpPr>
          <p:nvPr/>
        </p:nvSpPr>
        <p:spPr bwMode="auto">
          <a:xfrm>
            <a:off x="1177925" y="1763713"/>
            <a:ext cx="260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M</a:t>
            </a:r>
          </a:p>
        </p:txBody>
      </p:sp>
      <p:sp>
        <p:nvSpPr>
          <p:cNvPr id="94346" name="Freeform 139"/>
          <p:cNvSpPr>
            <a:spLocks/>
          </p:cNvSpPr>
          <p:nvPr/>
        </p:nvSpPr>
        <p:spPr bwMode="auto">
          <a:xfrm>
            <a:off x="4017963" y="2081213"/>
            <a:ext cx="550862" cy="344487"/>
          </a:xfrm>
          <a:custGeom>
            <a:avLst/>
            <a:gdLst>
              <a:gd name="T0" fmla="*/ 0 w 347"/>
              <a:gd name="T1" fmla="*/ 342900 h 217"/>
              <a:gd name="T2" fmla="*/ 228600 w 347"/>
              <a:gd name="T3" fmla="*/ 342900 h 217"/>
              <a:gd name="T4" fmla="*/ 274637 w 347"/>
              <a:gd name="T5" fmla="*/ 274637 h 217"/>
              <a:gd name="T6" fmla="*/ 320675 w 347"/>
              <a:gd name="T7" fmla="*/ 342900 h 217"/>
              <a:gd name="T8" fmla="*/ 549275 w 347"/>
              <a:gd name="T9" fmla="*/ 342900 h 217"/>
              <a:gd name="T10" fmla="*/ 412750 w 347"/>
              <a:gd name="T11" fmla="*/ 0 h 217"/>
              <a:gd name="T12" fmla="*/ 138112 w 347"/>
              <a:gd name="T13" fmla="*/ 0 h 217"/>
              <a:gd name="T14" fmla="*/ 0 w 347"/>
              <a:gd name="T15" fmla="*/ 342900 h 21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47"/>
              <a:gd name="T25" fmla="*/ 0 h 217"/>
              <a:gd name="T26" fmla="*/ 347 w 347"/>
              <a:gd name="T27" fmla="*/ 217 h 21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47" h="217">
                <a:moveTo>
                  <a:pt x="0" y="216"/>
                </a:moveTo>
                <a:lnTo>
                  <a:pt x="144" y="216"/>
                </a:lnTo>
                <a:lnTo>
                  <a:pt x="173" y="173"/>
                </a:lnTo>
                <a:lnTo>
                  <a:pt x="202" y="216"/>
                </a:lnTo>
                <a:lnTo>
                  <a:pt x="346" y="216"/>
                </a:lnTo>
                <a:lnTo>
                  <a:pt x="260" y="0"/>
                </a:lnTo>
                <a:lnTo>
                  <a:pt x="87" y="0"/>
                </a:lnTo>
                <a:lnTo>
                  <a:pt x="0" y="216"/>
                </a:ln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47" name="Rectangle 140"/>
          <p:cNvSpPr>
            <a:spLocks noChangeArrowheads="1"/>
          </p:cNvSpPr>
          <p:nvPr/>
        </p:nvSpPr>
        <p:spPr bwMode="auto">
          <a:xfrm>
            <a:off x="4110038" y="2089150"/>
            <a:ext cx="387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Add</a:t>
            </a:r>
          </a:p>
        </p:txBody>
      </p:sp>
      <p:sp>
        <p:nvSpPr>
          <p:cNvPr id="94348" name="Freeform 142"/>
          <p:cNvSpPr>
            <a:spLocks/>
          </p:cNvSpPr>
          <p:nvPr/>
        </p:nvSpPr>
        <p:spPr bwMode="auto">
          <a:xfrm>
            <a:off x="4495800" y="2422525"/>
            <a:ext cx="1588" cy="744538"/>
          </a:xfrm>
          <a:custGeom>
            <a:avLst/>
            <a:gdLst>
              <a:gd name="T0" fmla="*/ 0 w 1"/>
              <a:gd name="T1" fmla="*/ 742950 h 469"/>
              <a:gd name="T2" fmla="*/ 0 w 1"/>
              <a:gd name="T3" fmla="*/ 0 h 469"/>
              <a:gd name="T4" fmla="*/ 0 60000 65536"/>
              <a:gd name="T5" fmla="*/ 0 60000 65536"/>
              <a:gd name="T6" fmla="*/ 0 w 1"/>
              <a:gd name="T7" fmla="*/ 0 h 469"/>
              <a:gd name="T8" fmla="*/ 1 w 1"/>
              <a:gd name="T9" fmla="*/ 469 h 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69">
                <a:moveTo>
                  <a:pt x="0" y="468"/>
                </a:move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49" name="Freeform 143"/>
          <p:cNvSpPr>
            <a:spLocks/>
          </p:cNvSpPr>
          <p:nvPr/>
        </p:nvSpPr>
        <p:spPr bwMode="auto">
          <a:xfrm>
            <a:off x="1455738" y="1828800"/>
            <a:ext cx="2824162" cy="239713"/>
          </a:xfrm>
          <a:custGeom>
            <a:avLst/>
            <a:gdLst>
              <a:gd name="T0" fmla="*/ 2822575 w 1779"/>
              <a:gd name="T1" fmla="*/ 238526 h 202"/>
              <a:gd name="T2" fmla="*/ 2822575 w 1779"/>
              <a:gd name="T3" fmla="*/ 0 h 202"/>
              <a:gd name="T4" fmla="*/ 0 w 1779"/>
              <a:gd name="T5" fmla="*/ 0 h 202"/>
              <a:gd name="T6" fmla="*/ 0 60000 65536"/>
              <a:gd name="T7" fmla="*/ 0 60000 65536"/>
              <a:gd name="T8" fmla="*/ 0 60000 65536"/>
              <a:gd name="T9" fmla="*/ 0 w 1779"/>
              <a:gd name="T10" fmla="*/ 0 h 202"/>
              <a:gd name="T11" fmla="*/ 1779 w 1779"/>
              <a:gd name="T12" fmla="*/ 202 h 2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9" h="202">
                <a:moveTo>
                  <a:pt x="1778" y="201"/>
                </a:moveTo>
                <a:lnTo>
                  <a:pt x="1778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50" name="Oval 144"/>
          <p:cNvSpPr>
            <a:spLocks noChangeArrowheads="1"/>
          </p:cNvSpPr>
          <p:nvPr/>
        </p:nvSpPr>
        <p:spPr bwMode="auto">
          <a:xfrm>
            <a:off x="1370013" y="3022600"/>
            <a:ext cx="44450" cy="444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351" name="Oval 145"/>
          <p:cNvSpPr>
            <a:spLocks noChangeArrowheads="1"/>
          </p:cNvSpPr>
          <p:nvPr/>
        </p:nvSpPr>
        <p:spPr bwMode="auto">
          <a:xfrm>
            <a:off x="4467225" y="3171825"/>
            <a:ext cx="44450" cy="444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352" name="Rectangle 146"/>
          <p:cNvSpPr>
            <a:spLocks noChangeArrowheads="1"/>
          </p:cNvSpPr>
          <p:nvPr/>
        </p:nvSpPr>
        <p:spPr bwMode="auto">
          <a:xfrm>
            <a:off x="2320925" y="4814888"/>
            <a:ext cx="2778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1400" b="1" i="1" u="none"/>
              <a:t>I</a:t>
            </a:r>
            <a:r>
              <a:rPr lang="en-US" sz="1400" b="1" i="1" u="none" baseline="-25000"/>
              <a:t>2</a:t>
            </a:r>
          </a:p>
        </p:txBody>
      </p:sp>
      <p:sp>
        <p:nvSpPr>
          <p:cNvPr id="94354" name="Rectangle 150"/>
          <p:cNvSpPr>
            <a:spLocks noChangeArrowheads="1"/>
          </p:cNvSpPr>
          <p:nvPr/>
        </p:nvSpPr>
        <p:spPr bwMode="auto">
          <a:xfrm>
            <a:off x="5235575" y="3535363"/>
            <a:ext cx="2778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1400" b="1" i="1" u="none"/>
              <a:t>I</a:t>
            </a:r>
            <a:r>
              <a:rPr lang="en-US" sz="1400" b="1" i="1" u="none" baseline="-25000"/>
              <a:t>1</a:t>
            </a:r>
          </a:p>
        </p:txBody>
      </p:sp>
      <p:sp>
        <p:nvSpPr>
          <p:cNvPr id="687256" name="Rectangle 152"/>
          <p:cNvSpPr>
            <a:spLocks noChangeArrowheads="1"/>
          </p:cNvSpPr>
          <p:nvPr/>
        </p:nvSpPr>
        <p:spPr bwMode="auto">
          <a:xfrm>
            <a:off x="174625" y="5421313"/>
            <a:ext cx="3980258" cy="132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1" u="none" dirty="0"/>
              <a:t>I</a:t>
            </a:r>
            <a:r>
              <a:rPr lang="en-US" sz="1600" b="1" u="none" baseline="-25000" dirty="0"/>
              <a:t>1</a:t>
            </a:r>
            <a:r>
              <a:rPr lang="en-US" sz="1600" b="1" u="none" dirty="0"/>
              <a:t>	098	ADD</a:t>
            </a:r>
          </a:p>
          <a:p>
            <a:pPr algn="l" eaLnBrk="0" hangingPunct="0"/>
            <a:r>
              <a:rPr lang="en-US" sz="1600" b="1" i="1" u="none" dirty="0"/>
              <a:t>I</a:t>
            </a:r>
            <a:r>
              <a:rPr lang="en-US" sz="1600" b="1" i="1" u="none" baseline="-25000" dirty="0"/>
              <a:t>2</a:t>
            </a:r>
            <a:r>
              <a:rPr lang="en-US" sz="1600" b="1" i="1" u="none" dirty="0"/>
              <a:t>	100	</a:t>
            </a:r>
            <a:r>
              <a:rPr lang="en-US" sz="1600" b="1" i="1" u="none" dirty="0" err="1">
                <a:solidFill>
                  <a:srgbClr val="FF0000"/>
                </a:solidFill>
              </a:rPr>
              <a:t>BRn</a:t>
            </a:r>
            <a:r>
              <a:rPr lang="en-US" sz="1600" b="1" i="1" u="none" dirty="0"/>
              <a:t>  200</a:t>
            </a:r>
            <a:endParaRPr lang="en-US" sz="1600" b="1" u="none" dirty="0"/>
          </a:p>
          <a:p>
            <a:pPr algn="l" eaLnBrk="0" hangingPunct="0"/>
            <a:r>
              <a:rPr lang="en-US" sz="1600" b="1" u="none" dirty="0"/>
              <a:t>I</a:t>
            </a:r>
            <a:r>
              <a:rPr lang="en-US" sz="1600" b="1" u="none" baseline="-25000" dirty="0"/>
              <a:t>3</a:t>
            </a:r>
            <a:r>
              <a:rPr lang="en-US" sz="1600" b="1" u="none" dirty="0"/>
              <a:t>	102	XOR	     KILLED</a:t>
            </a:r>
          </a:p>
          <a:p>
            <a:pPr algn="l" eaLnBrk="0" hangingPunct="0"/>
            <a:r>
              <a:rPr lang="en-US" sz="1600" b="1" u="none" dirty="0"/>
              <a:t>I</a:t>
            </a:r>
            <a:r>
              <a:rPr lang="en-US" sz="1600" b="1" u="none" baseline="-25000" dirty="0"/>
              <a:t>4</a:t>
            </a:r>
            <a:r>
              <a:rPr lang="en-US" sz="1600" b="1" u="none" dirty="0"/>
              <a:t>	104	STW             KILLED</a:t>
            </a:r>
          </a:p>
          <a:p>
            <a:pPr algn="l" eaLnBrk="0" hangingPunct="0"/>
            <a:r>
              <a:rPr lang="en-US" sz="1600" b="1" u="none" dirty="0"/>
              <a:t>I</a:t>
            </a:r>
            <a:r>
              <a:rPr lang="en-US" sz="1600" b="1" u="none" baseline="-25000" dirty="0"/>
              <a:t>5</a:t>
            </a:r>
            <a:r>
              <a:rPr lang="en-US" sz="1600" b="1" u="none" dirty="0"/>
              <a:t>	302	LDW</a:t>
            </a:r>
          </a:p>
        </p:txBody>
      </p:sp>
      <p:sp>
        <p:nvSpPr>
          <p:cNvPr id="687257" name="Line 153"/>
          <p:cNvSpPr>
            <a:spLocks noChangeShapeType="1"/>
          </p:cNvSpPr>
          <p:nvPr/>
        </p:nvSpPr>
        <p:spPr bwMode="auto">
          <a:xfrm>
            <a:off x="1993900" y="6096000"/>
            <a:ext cx="111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258" name="Line 154"/>
          <p:cNvSpPr>
            <a:spLocks noChangeShapeType="1"/>
          </p:cNvSpPr>
          <p:nvPr/>
        </p:nvSpPr>
        <p:spPr bwMode="auto">
          <a:xfrm>
            <a:off x="1981200" y="6324600"/>
            <a:ext cx="111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358" name="Freeform 306"/>
          <p:cNvSpPr>
            <a:spLocks/>
          </p:cNvSpPr>
          <p:nvPr/>
        </p:nvSpPr>
        <p:spPr bwMode="auto">
          <a:xfrm>
            <a:off x="5486400" y="2057400"/>
            <a:ext cx="550863" cy="344488"/>
          </a:xfrm>
          <a:custGeom>
            <a:avLst/>
            <a:gdLst>
              <a:gd name="T0" fmla="*/ 0 w 347"/>
              <a:gd name="T1" fmla="*/ 342900 h 217"/>
              <a:gd name="T2" fmla="*/ 228600 w 347"/>
              <a:gd name="T3" fmla="*/ 342900 h 217"/>
              <a:gd name="T4" fmla="*/ 274638 w 347"/>
              <a:gd name="T5" fmla="*/ 274638 h 217"/>
              <a:gd name="T6" fmla="*/ 320675 w 347"/>
              <a:gd name="T7" fmla="*/ 342900 h 217"/>
              <a:gd name="T8" fmla="*/ 549275 w 347"/>
              <a:gd name="T9" fmla="*/ 342900 h 217"/>
              <a:gd name="T10" fmla="*/ 412750 w 347"/>
              <a:gd name="T11" fmla="*/ 0 h 217"/>
              <a:gd name="T12" fmla="*/ 138113 w 347"/>
              <a:gd name="T13" fmla="*/ 0 h 217"/>
              <a:gd name="T14" fmla="*/ 0 w 347"/>
              <a:gd name="T15" fmla="*/ 342900 h 21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47"/>
              <a:gd name="T25" fmla="*/ 0 h 217"/>
              <a:gd name="T26" fmla="*/ 347 w 347"/>
              <a:gd name="T27" fmla="*/ 217 h 21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47" h="217">
                <a:moveTo>
                  <a:pt x="0" y="216"/>
                </a:moveTo>
                <a:lnTo>
                  <a:pt x="144" y="216"/>
                </a:lnTo>
                <a:lnTo>
                  <a:pt x="173" y="173"/>
                </a:lnTo>
                <a:lnTo>
                  <a:pt x="202" y="216"/>
                </a:lnTo>
                <a:lnTo>
                  <a:pt x="346" y="216"/>
                </a:lnTo>
                <a:lnTo>
                  <a:pt x="260" y="0"/>
                </a:lnTo>
                <a:lnTo>
                  <a:pt x="87" y="0"/>
                </a:lnTo>
                <a:lnTo>
                  <a:pt x="0" y="216"/>
                </a:ln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94359" name="Rectangle 307"/>
          <p:cNvSpPr>
            <a:spLocks noChangeArrowheads="1"/>
          </p:cNvSpPr>
          <p:nvPr/>
        </p:nvSpPr>
        <p:spPr bwMode="auto">
          <a:xfrm>
            <a:off x="5562600" y="2133600"/>
            <a:ext cx="387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/>
            <a:r>
              <a:rPr lang="en-US" sz="900" b="1" u="none"/>
              <a:t>Add</a:t>
            </a:r>
          </a:p>
        </p:txBody>
      </p:sp>
      <p:sp>
        <p:nvSpPr>
          <p:cNvPr id="94360" name="Oval 320"/>
          <p:cNvSpPr>
            <a:spLocks noChangeArrowheads="1"/>
          </p:cNvSpPr>
          <p:nvPr/>
        </p:nvSpPr>
        <p:spPr bwMode="auto">
          <a:xfrm>
            <a:off x="5791200" y="3200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361" name="Freeform 321"/>
          <p:cNvSpPr>
            <a:spLocks/>
          </p:cNvSpPr>
          <p:nvPr/>
        </p:nvSpPr>
        <p:spPr bwMode="auto">
          <a:xfrm>
            <a:off x="1447800" y="1676400"/>
            <a:ext cx="4267200" cy="381000"/>
          </a:xfrm>
          <a:custGeom>
            <a:avLst/>
            <a:gdLst>
              <a:gd name="T0" fmla="*/ 4267200 w 2640"/>
              <a:gd name="T1" fmla="*/ 381000 h 240"/>
              <a:gd name="T2" fmla="*/ 4267200 w 2640"/>
              <a:gd name="T3" fmla="*/ 0 h 240"/>
              <a:gd name="T4" fmla="*/ 0 w 2640"/>
              <a:gd name="T5" fmla="*/ 0 h 240"/>
              <a:gd name="T6" fmla="*/ 0 60000 65536"/>
              <a:gd name="T7" fmla="*/ 0 60000 65536"/>
              <a:gd name="T8" fmla="*/ 0 60000 65536"/>
              <a:gd name="T9" fmla="*/ 0 w 2640"/>
              <a:gd name="T10" fmla="*/ 0 h 240"/>
              <a:gd name="T11" fmla="*/ 2640 w 264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240">
                <a:moveTo>
                  <a:pt x="2640" y="240"/>
                </a:moveTo>
                <a:lnTo>
                  <a:pt x="264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sp>
        <p:nvSpPr>
          <p:cNvPr id="94362" name="Freeform 322"/>
          <p:cNvSpPr>
            <a:spLocks/>
          </p:cNvSpPr>
          <p:nvPr/>
        </p:nvSpPr>
        <p:spPr bwMode="auto">
          <a:xfrm>
            <a:off x="5865813" y="2438400"/>
            <a:ext cx="1587" cy="744538"/>
          </a:xfrm>
          <a:custGeom>
            <a:avLst/>
            <a:gdLst>
              <a:gd name="T0" fmla="*/ 0 w 1"/>
              <a:gd name="T1" fmla="*/ 742950 h 469"/>
              <a:gd name="T2" fmla="*/ 0 w 1"/>
              <a:gd name="T3" fmla="*/ 0 h 469"/>
              <a:gd name="T4" fmla="*/ 0 60000 65536"/>
              <a:gd name="T5" fmla="*/ 0 60000 65536"/>
              <a:gd name="T6" fmla="*/ 0 w 1"/>
              <a:gd name="T7" fmla="*/ 0 h 469"/>
              <a:gd name="T8" fmla="*/ 1 w 1"/>
              <a:gd name="T9" fmla="*/ 469 h 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69">
                <a:moveTo>
                  <a:pt x="0" y="468"/>
                </a:move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687428" name="Text Box 324"/>
          <p:cNvSpPr txBox="1">
            <a:spLocks noChangeArrowheads="1"/>
          </p:cNvSpPr>
          <p:nvPr/>
        </p:nvSpPr>
        <p:spPr bwMode="auto">
          <a:xfrm>
            <a:off x="6018741" y="1219200"/>
            <a:ext cx="27278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u="none" dirty="0"/>
              <a:t>What’s Wrong?</a:t>
            </a:r>
          </a:p>
          <a:p>
            <a:r>
              <a:rPr lang="en-US" dirty="0"/>
              <a:t>Missing some stuff</a:t>
            </a:r>
          </a:p>
          <a:p>
            <a:r>
              <a:rPr lang="en-US" u="none" dirty="0"/>
              <a:t>See last slide and</a:t>
            </a:r>
          </a:p>
          <a:p>
            <a:r>
              <a:rPr lang="en-US" dirty="0"/>
              <a:t>add yourself</a:t>
            </a:r>
            <a:endParaRPr lang="en-US" u="none" dirty="0"/>
          </a:p>
        </p:txBody>
      </p:sp>
      <p:sp>
        <p:nvSpPr>
          <p:cNvPr id="687429" name="Freeform 325"/>
          <p:cNvSpPr>
            <a:spLocks/>
          </p:cNvSpPr>
          <p:nvPr/>
        </p:nvSpPr>
        <p:spPr bwMode="auto">
          <a:xfrm>
            <a:off x="2133600" y="2438400"/>
            <a:ext cx="3505200" cy="152400"/>
          </a:xfrm>
          <a:custGeom>
            <a:avLst/>
            <a:gdLst>
              <a:gd name="T0" fmla="*/ 0 w 2064"/>
              <a:gd name="T1" fmla="*/ 152400 h 96"/>
              <a:gd name="T2" fmla="*/ 3505200 w 2064"/>
              <a:gd name="T3" fmla="*/ 152400 h 96"/>
              <a:gd name="T4" fmla="*/ 3505200 w 2064"/>
              <a:gd name="T5" fmla="*/ 0 h 96"/>
              <a:gd name="T6" fmla="*/ 0 60000 65536"/>
              <a:gd name="T7" fmla="*/ 0 60000 65536"/>
              <a:gd name="T8" fmla="*/ 0 60000 65536"/>
              <a:gd name="T9" fmla="*/ 0 w 2064"/>
              <a:gd name="T10" fmla="*/ 0 h 96"/>
              <a:gd name="T11" fmla="*/ 2064 w 206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96">
                <a:moveTo>
                  <a:pt x="0" y="96"/>
                </a:moveTo>
                <a:lnTo>
                  <a:pt x="2064" y="96"/>
                </a:lnTo>
                <a:lnTo>
                  <a:pt x="2064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  <p:grpSp>
        <p:nvGrpSpPr>
          <p:cNvPr id="9" name="Group 313"/>
          <p:cNvGrpSpPr>
            <a:grpSpLocks/>
          </p:cNvGrpSpPr>
          <p:nvPr/>
        </p:nvGrpSpPr>
        <p:grpSpPr bwMode="auto">
          <a:xfrm>
            <a:off x="5257800" y="2362200"/>
            <a:ext cx="152400" cy="434975"/>
            <a:chOff x="1485" y="1488"/>
            <a:chExt cx="96" cy="274"/>
          </a:xfrm>
        </p:grpSpPr>
        <p:sp>
          <p:nvSpPr>
            <p:cNvPr id="94367" name="Rectangle 314"/>
            <p:cNvSpPr>
              <a:spLocks noChangeArrowheads="1"/>
            </p:cNvSpPr>
            <p:nvPr/>
          </p:nvSpPr>
          <p:spPr bwMode="auto">
            <a:xfrm>
              <a:off x="1485" y="1488"/>
              <a:ext cx="96" cy="272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/>
            </a:p>
          </p:txBody>
        </p:sp>
        <p:sp>
          <p:nvSpPr>
            <p:cNvPr id="94368" name="Freeform 315"/>
            <p:cNvSpPr>
              <a:spLocks/>
            </p:cNvSpPr>
            <p:nvPr/>
          </p:nvSpPr>
          <p:spPr bwMode="auto">
            <a:xfrm>
              <a:off x="1514" y="1723"/>
              <a:ext cx="39" cy="39"/>
            </a:xfrm>
            <a:custGeom>
              <a:avLst/>
              <a:gdLst>
                <a:gd name="T0" fmla="*/ 0 w 39"/>
                <a:gd name="T1" fmla="*/ 38 h 39"/>
                <a:gd name="T2" fmla="*/ 19 w 39"/>
                <a:gd name="T3" fmla="*/ 0 h 39"/>
                <a:gd name="T4" fmla="*/ 38 w 39"/>
                <a:gd name="T5" fmla="*/ 38 h 39"/>
                <a:gd name="T6" fmla="*/ 0 60000 65536"/>
                <a:gd name="T7" fmla="*/ 0 60000 65536"/>
                <a:gd name="T8" fmla="*/ 0 60000 65536"/>
                <a:gd name="T9" fmla="*/ 0 w 39"/>
                <a:gd name="T10" fmla="*/ 0 h 39"/>
                <a:gd name="T11" fmla="*/ 39 w 39"/>
                <a:gd name="T12" fmla="*/ 39 h 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39">
                  <a:moveTo>
                    <a:pt x="0" y="38"/>
                  </a:moveTo>
                  <a:lnTo>
                    <a:pt x="19" y="0"/>
                  </a:lnTo>
                  <a:lnTo>
                    <a:pt x="38" y="3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en-US" u="none"/>
            </a:p>
          </p:txBody>
        </p:sp>
      </p:grpSp>
      <p:grpSp>
        <p:nvGrpSpPr>
          <p:cNvPr id="10" name="Group 308"/>
          <p:cNvGrpSpPr>
            <a:grpSpLocks/>
          </p:cNvGrpSpPr>
          <p:nvPr/>
        </p:nvGrpSpPr>
        <p:grpSpPr bwMode="auto">
          <a:xfrm>
            <a:off x="2362200" y="2362200"/>
            <a:ext cx="152400" cy="434975"/>
            <a:chOff x="1485" y="1488"/>
            <a:chExt cx="96" cy="274"/>
          </a:xfrm>
        </p:grpSpPr>
        <p:sp>
          <p:nvSpPr>
            <p:cNvPr id="94370" name="Rectangle 309"/>
            <p:cNvSpPr>
              <a:spLocks noChangeArrowheads="1"/>
            </p:cNvSpPr>
            <p:nvPr/>
          </p:nvSpPr>
          <p:spPr bwMode="auto">
            <a:xfrm>
              <a:off x="1485" y="1488"/>
              <a:ext cx="96" cy="272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/>
            </a:p>
          </p:txBody>
        </p:sp>
        <p:sp>
          <p:nvSpPr>
            <p:cNvPr id="94371" name="Freeform 310"/>
            <p:cNvSpPr>
              <a:spLocks/>
            </p:cNvSpPr>
            <p:nvPr/>
          </p:nvSpPr>
          <p:spPr bwMode="auto">
            <a:xfrm>
              <a:off x="1514" y="1723"/>
              <a:ext cx="39" cy="39"/>
            </a:xfrm>
            <a:custGeom>
              <a:avLst/>
              <a:gdLst>
                <a:gd name="T0" fmla="*/ 0 w 39"/>
                <a:gd name="T1" fmla="*/ 38 h 39"/>
                <a:gd name="T2" fmla="*/ 19 w 39"/>
                <a:gd name="T3" fmla="*/ 0 h 39"/>
                <a:gd name="T4" fmla="*/ 38 w 39"/>
                <a:gd name="T5" fmla="*/ 38 h 39"/>
                <a:gd name="T6" fmla="*/ 0 60000 65536"/>
                <a:gd name="T7" fmla="*/ 0 60000 65536"/>
                <a:gd name="T8" fmla="*/ 0 60000 65536"/>
                <a:gd name="T9" fmla="*/ 0 w 39"/>
                <a:gd name="T10" fmla="*/ 0 h 39"/>
                <a:gd name="T11" fmla="*/ 39 w 39"/>
                <a:gd name="T12" fmla="*/ 39 h 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39">
                  <a:moveTo>
                    <a:pt x="0" y="38"/>
                  </a:moveTo>
                  <a:lnTo>
                    <a:pt x="19" y="0"/>
                  </a:lnTo>
                  <a:lnTo>
                    <a:pt x="38" y="3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en-US" u="none"/>
            </a:p>
          </p:txBody>
        </p:sp>
      </p:grpSp>
      <p:sp>
        <p:nvSpPr>
          <p:cNvPr id="687431" name="Line 327"/>
          <p:cNvSpPr>
            <a:spLocks noChangeShapeType="1"/>
          </p:cNvSpPr>
          <p:nvPr/>
        </p:nvSpPr>
        <p:spPr bwMode="auto">
          <a:xfrm flipV="1">
            <a:off x="4114800" y="2438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3" name="Elbow Connector 162"/>
          <p:cNvCxnSpPr/>
          <p:nvPr/>
        </p:nvCxnSpPr>
        <p:spPr bwMode="auto">
          <a:xfrm flipH="1" flipV="1">
            <a:off x="1309688" y="1651001"/>
            <a:ext cx="1223963" cy="2874962"/>
          </a:xfrm>
          <a:prstGeom prst="bentConnector4">
            <a:avLst>
              <a:gd name="adj1" fmla="val -18677"/>
              <a:gd name="adj2" fmla="val 104536"/>
            </a:avLst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Elbow Connector 163"/>
          <p:cNvCxnSpPr>
            <a:stCxn id="94336" idx="3"/>
          </p:cNvCxnSpPr>
          <p:nvPr/>
        </p:nvCxnSpPr>
        <p:spPr bwMode="auto">
          <a:xfrm flipH="1" flipV="1">
            <a:off x="1309688" y="1524000"/>
            <a:ext cx="4256087" cy="1694657"/>
          </a:xfrm>
          <a:prstGeom prst="bentConnector3">
            <a:avLst>
              <a:gd name="adj1" fmla="val -5371"/>
            </a:avLst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ounded Rectangle 2"/>
          <p:cNvSpPr/>
          <p:nvPr/>
        </p:nvSpPr>
        <p:spPr bwMode="auto">
          <a:xfrm>
            <a:off x="1296988" y="3182938"/>
            <a:ext cx="1446212" cy="103663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94078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Branch Resolution Review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When do you know an instruction is a branch?</a:t>
            </a:r>
          </a:p>
          <a:p>
            <a:pPr lvl="1" eaLnBrk="1" hangingPunct="1"/>
            <a:r>
              <a:rPr lang="en-US"/>
              <a:t>Decode stage</a:t>
            </a:r>
          </a:p>
          <a:p>
            <a:pPr lvl="1" eaLnBrk="1" hangingPunct="1"/>
            <a:r>
              <a:rPr lang="en-US"/>
              <a:t>Might as well fetch next instruction</a:t>
            </a:r>
          </a:p>
          <a:p>
            <a:pPr lvl="2" eaLnBrk="1" hangingPunct="1"/>
            <a:r>
              <a:rPr lang="en-US"/>
              <a:t>Simplest form of branch prediction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When is a conditional branch resolved?</a:t>
            </a:r>
          </a:p>
          <a:p>
            <a:pPr lvl="1" eaLnBrk="1" hangingPunct="1"/>
            <a:r>
              <a:rPr lang="en-US"/>
              <a:t>Might not be resolved until previous instruction executed</a:t>
            </a:r>
          </a:p>
          <a:p>
            <a:pPr lvl="2" eaLnBrk="1" hangingPunct="1"/>
            <a:r>
              <a:rPr lang="en-US"/>
              <a:t>Until previous ALU/memory operation completed</a:t>
            </a:r>
          </a:p>
          <a:p>
            <a:pPr lvl="2" eaLnBrk="1" hangingPunct="1"/>
            <a:r>
              <a:rPr lang="en-US"/>
              <a:t>Might have to wait until ALU/memory stage!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4E8C5-AEF8-47CF-BD2E-6D570408DCD0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243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Using Wasted Pipeline Slots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In pipelined machine, make a decision and go with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Branch prediction/speculation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you are wrong, clean up (kill instructions)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Mis</a:t>
            </a:r>
            <a:r>
              <a:rPr lang="en-US" sz="2400" dirty="0"/>
              <a:t>-speculated branches create bubbles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Wastes a pipeline slot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Any way to avoid wasting work???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Delay Slots/Branches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Make branch decision when it’s possible to make the decision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Potentially wasted instruction slots always executed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Not the way an ISA “traditionally” works (one instruction completed before the next one starts)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4E8C5-AEF8-47CF-BD2E-6D570408DCD0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17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9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9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Semantics of Delay slots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4E8C5-AEF8-47CF-BD2E-6D570408DCD0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grpSp>
        <p:nvGrpSpPr>
          <p:cNvPr id="104453" name="Group 3"/>
          <p:cNvGrpSpPr>
            <a:grpSpLocks/>
          </p:cNvGrpSpPr>
          <p:nvPr/>
        </p:nvGrpSpPr>
        <p:grpSpPr bwMode="auto">
          <a:xfrm>
            <a:off x="339725" y="1109663"/>
            <a:ext cx="8618538" cy="5340349"/>
            <a:chOff x="214" y="699"/>
            <a:chExt cx="5429" cy="3364"/>
          </a:xfrm>
        </p:grpSpPr>
        <p:sp>
          <p:nvSpPr>
            <p:cNvPr id="104454" name="Rectangle 4"/>
            <p:cNvSpPr>
              <a:spLocks noChangeArrowheads="1"/>
            </p:cNvSpPr>
            <p:nvPr/>
          </p:nvSpPr>
          <p:spPr bwMode="auto">
            <a:xfrm>
              <a:off x="526" y="935"/>
              <a:ext cx="4738" cy="1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2286000" lvl="4" algn="l" defTabSz="571500" eaLnBrk="0" hangingPunct="0"/>
              <a:r>
                <a:rPr lang="en-US" sz="1600" b="1" i="1" u="none" dirty="0"/>
                <a:t>time --&gt;</a:t>
              </a:r>
            </a:p>
            <a:p>
              <a:pPr algn="l" defTabSz="571500" eaLnBrk="0" hangingPunct="0"/>
              <a:r>
                <a:rPr lang="en-US" sz="1600" b="1" u="none" dirty="0"/>
                <a:t>instructions		t0	t1	t2	t3	t4	t5	t6	t7	. . . .</a:t>
              </a:r>
            </a:p>
            <a:p>
              <a:pPr algn="l" defTabSz="571500" eaLnBrk="0" hangingPunct="0"/>
              <a:endParaRPr lang="en-US" sz="1600" b="1" u="none" dirty="0"/>
            </a:p>
            <a:p>
              <a:pPr algn="l" defTabSz="571500" eaLnBrk="0" hangingPunct="0"/>
              <a:r>
                <a:rPr lang="en-US" sz="1600" b="1" u="none" dirty="0"/>
                <a:t>I</a:t>
              </a:r>
              <a:r>
                <a:rPr lang="en-US" sz="1600" b="1" u="none" baseline="-25000" dirty="0"/>
                <a:t>1</a:t>
              </a:r>
              <a:r>
                <a:rPr lang="en-US" sz="1600" b="1" u="none" dirty="0"/>
                <a:t>	098:	</a:t>
              </a:r>
              <a:r>
                <a:rPr lang="en-US" sz="1600" b="1" u="none" dirty="0" err="1"/>
                <a:t>stw</a:t>
              </a:r>
              <a:r>
                <a:rPr lang="en-US" sz="1600" b="1" u="none" dirty="0"/>
                <a:t> … 	IF</a:t>
              </a:r>
              <a:r>
                <a:rPr lang="en-US" sz="1600" b="1" u="none" baseline="-25000" dirty="0"/>
                <a:t>1</a:t>
              </a:r>
              <a:r>
                <a:rPr lang="en-US" sz="1600" b="1" u="none" dirty="0"/>
                <a:t>	ID</a:t>
              </a:r>
              <a:r>
                <a:rPr lang="en-US" sz="1600" b="1" u="none" baseline="-25000" dirty="0"/>
                <a:t>1</a:t>
              </a:r>
              <a:r>
                <a:rPr lang="en-US" sz="1600" b="1" u="none" dirty="0"/>
                <a:t>	EX</a:t>
              </a:r>
              <a:r>
                <a:rPr lang="en-US" sz="1600" b="1" u="none" baseline="-25000" dirty="0"/>
                <a:t>1	</a:t>
              </a:r>
              <a:r>
                <a:rPr lang="en-US" sz="1600" b="1" u="none" dirty="0"/>
                <a:t>MA</a:t>
              </a:r>
              <a:r>
                <a:rPr lang="en-US" sz="1600" b="1" u="none" baseline="-25000" dirty="0"/>
                <a:t>1	</a:t>
              </a:r>
              <a:r>
                <a:rPr lang="en-US" sz="1600" b="1" u="none" dirty="0"/>
                <a:t>WB</a:t>
              </a:r>
              <a:r>
                <a:rPr lang="en-US" sz="1600" b="1" u="none" baseline="-25000" dirty="0"/>
                <a:t>1</a:t>
              </a:r>
            </a:p>
            <a:p>
              <a:pPr algn="l" defTabSz="571500" eaLnBrk="0" hangingPunct="0"/>
              <a:r>
                <a:rPr lang="en-US" sz="1600" b="1" u="none" dirty="0"/>
                <a:t>I</a:t>
              </a:r>
              <a:r>
                <a:rPr lang="en-US" sz="1600" b="1" u="none" baseline="-25000" dirty="0"/>
                <a:t>2	</a:t>
              </a:r>
              <a:r>
                <a:rPr lang="en-US" sz="1600" b="1" u="none" dirty="0"/>
                <a:t>100:	jump 200		IF</a:t>
              </a:r>
              <a:r>
                <a:rPr lang="en-US" sz="1600" b="1" u="none" baseline="-25000" dirty="0"/>
                <a:t>2</a:t>
              </a:r>
              <a:r>
                <a:rPr lang="en-US" sz="1600" b="1" u="none" dirty="0"/>
                <a:t>	ID</a:t>
              </a:r>
              <a:r>
                <a:rPr lang="en-US" sz="1600" b="1" u="none" baseline="-25000" dirty="0"/>
                <a:t>2</a:t>
              </a:r>
              <a:r>
                <a:rPr lang="en-US" sz="1600" b="1" u="none" dirty="0"/>
                <a:t>	EX</a:t>
              </a:r>
              <a:r>
                <a:rPr lang="en-US" sz="1600" b="1" u="none" baseline="-25000" dirty="0"/>
                <a:t>2	</a:t>
              </a:r>
              <a:r>
                <a:rPr lang="en-US" sz="1600" b="1" u="none" dirty="0"/>
                <a:t>MA</a:t>
              </a:r>
              <a:r>
                <a:rPr lang="en-US" sz="1600" b="1" u="none" baseline="-25000" dirty="0"/>
                <a:t>2	</a:t>
              </a:r>
              <a:r>
                <a:rPr lang="en-US" sz="1600" b="1" u="none" dirty="0"/>
                <a:t>WB</a:t>
              </a:r>
              <a:r>
                <a:rPr lang="en-US" sz="1600" b="1" u="none" baseline="-25000" dirty="0"/>
                <a:t>2</a:t>
              </a:r>
            </a:p>
            <a:p>
              <a:pPr algn="l" defTabSz="571500" eaLnBrk="0" hangingPunct="0"/>
              <a:r>
                <a:rPr lang="en-US" sz="1600" b="1" u="none" dirty="0"/>
                <a:t>I</a:t>
              </a:r>
              <a:r>
                <a:rPr lang="en-US" sz="1600" b="1" u="none" baseline="-25000" dirty="0"/>
                <a:t>3	</a:t>
              </a:r>
              <a:r>
                <a:rPr lang="en-US" sz="1600" b="1" u="none" dirty="0"/>
                <a:t>102:	add ... 			IF</a:t>
              </a:r>
              <a:r>
                <a:rPr lang="en-US" sz="1600" b="1" u="none" baseline="-25000" dirty="0"/>
                <a:t>3</a:t>
              </a:r>
              <a:r>
                <a:rPr lang="en-US" sz="1600" b="1" u="none" dirty="0"/>
                <a:t>	ID</a:t>
              </a:r>
              <a:r>
                <a:rPr lang="en-US" sz="1600" b="1" u="none" baseline="-25000" dirty="0"/>
                <a:t>3</a:t>
              </a:r>
              <a:r>
                <a:rPr lang="en-US" sz="1600" b="1" u="none" dirty="0"/>
                <a:t>	EX</a:t>
              </a:r>
              <a:r>
                <a:rPr lang="en-US" sz="1600" b="1" u="none" baseline="-25000" dirty="0"/>
                <a:t>3	</a:t>
              </a:r>
              <a:r>
                <a:rPr lang="en-US" sz="1600" b="1" u="none" dirty="0"/>
                <a:t>MA</a:t>
              </a:r>
              <a:r>
                <a:rPr lang="en-US" sz="1600" b="1" u="none" baseline="-25000" dirty="0"/>
                <a:t>3	</a:t>
              </a:r>
              <a:r>
                <a:rPr lang="en-US" sz="1600" b="1" u="none" dirty="0"/>
                <a:t>WB</a:t>
              </a:r>
              <a:r>
                <a:rPr lang="en-US" sz="1600" b="1" u="none" baseline="-25000" dirty="0"/>
                <a:t>3		</a:t>
              </a:r>
              <a:r>
                <a:rPr lang="en-US" sz="1600" b="1" i="1" u="none" dirty="0"/>
                <a:t>kill !</a:t>
              </a:r>
              <a:endParaRPr lang="en-US" sz="1600" b="1" u="none" baseline="-25000" dirty="0"/>
            </a:p>
            <a:p>
              <a:pPr algn="l" defTabSz="571500" eaLnBrk="0" hangingPunct="0"/>
              <a:r>
                <a:rPr lang="en-US" sz="1600" b="1" u="none" dirty="0"/>
                <a:t>I</a:t>
              </a:r>
              <a:r>
                <a:rPr lang="en-US" sz="1600" b="1" u="none" baseline="-25000" dirty="0"/>
                <a:t>4	</a:t>
              </a:r>
              <a:r>
                <a:rPr lang="en-US" sz="1600" b="1" u="none" dirty="0"/>
                <a:t>302:	</a:t>
              </a:r>
              <a:r>
                <a:rPr lang="en-US" sz="1600" b="1" u="none" dirty="0" err="1"/>
                <a:t>ldw</a:t>
              </a:r>
              <a:r>
                <a:rPr lang="en-US" sz="1600" b="1" u="none" dirty="0"/>
                <a:t> ...				          IF</a:t>
              </a:r>
              <a:r>
                <a:rPr lang="en-US" sz="1600" b="1" u="none" baseline="-25000" dirty="0"/>
                <a:t>4</a:t>
              </a:r>
              <a:r>
                <a:rPr lang="en-US" sz="1600" b="1" u="none" dirty="0"/>
                <a:t>	ID</a:t>
              </a:r>
              <a:r>
                <a:rPr lang="en-US" sz="1600" b="1" u="none" baseline="-25000" dirty="0"/>
                <a:t>4</a:t>
              </a:r>
              <a:r>
                <a:rPr lang="en-US" sz="1600" b="1" u="none" dirty="0"/>
                <a:t>	EX</a:t>
              </a:r>
              <a:r>
                <a:rPr lang="en-US" sz="1600" b="1" u="none" baseline="-25000" dirty="0"/>
                <a:t>4	</a:t>
              </a:r>
              <a:r>
                <a:rPr lang="en-US" sz="1600" b="1" u="none" dirty="0"/>
                <a:t>MA</a:t>
              </a:r>
              <a:r>
                <a:rPr lang="en-US" sz="1600" b="1" u="none" baseline="-25000" dirty="0"/>
                <a:t>4	</a:t>
              </a:r>
              <a:r>
                <a:rPr lang="en-US" sz="1600" b="1" u="none" dirty="0"/>
                <a:t>WB</a:t>
              </a:r>
              <a:r>
                <a:rPr lang="en-US" sz="1600" b="1" u="none" baseline="-25000" dirty="0"/>
                <a:t>4</a:t>
              </a:r>
            </a:p>
            <a:p>
              <a:pPr algn="l" defTabSz="571500" eaLnBrk="0" hangingPunct="0"/>
              <a:r>
                <a:rPr lang="en-US" sz="1600" b="1" u="none" dirty="0"/>
                <a:t>I</a:t>
              </a:r>
              <a:r>
                <a:rPr lang="en-US" sz="1600" b="1" u="none" baseline="-25000" dirty="0"/>
                <a:t>5	</a:t>
              </a:r>
              <a:r>
                <a:rPr lang="en-US" sz="1600" b="1" u="none" dirty="0"/>
                <a:t>304:	</a:t>
              </a:r>
              <a:r>
                <a:rPr lang="en-US" sz="1600" b="1" u="none" dirty="0" err="1"/>
                <a:t>xor</a:t>
              </a:r>
              <a:r>
                <a:rPr lang="en-US" sz="1600" b="1" u="none" dirty="0"/>
                <a:t> ...					          IF</a:t>
              </a:r>
              <a:r>
                <a:rPr lang="en-US" sz="1600" b="1" u="none" baseline="-25000" dirty="0"/>
                <a:t>5</a:t>
              </a:r>
              <a:r>
                <a:rPr lang="en-US" sz="1600" b="1" u="none" dirty="0"/>
                <a:t>	ID</a:t>
              </a:r>
              <a:r>
                <a:rPr lang="en-US" sz="1600" b="1" u="none" baseline="-25000" dirty="0"/>
                <a:t>5</a:t>
              </a:r>
              <a:r>
                <a:rPr lang="en-US" sz="1600" b="1" u="none" dirty="0"/>
                <a:t>	EX</a:t>
              </a:r>
              <a:r>
                <a:rPr lang="en-US" sz="1600" b="1" u="none" baseline="-25000" dirty="0"/>
                <a:t>5	</a:t>
              </a:r>
              <a:r>
                <a:rPr lang="en-US" sz="1600" b="1" u="none" dirty="0"/>
                <a:t>MA</a:t>
              </a:r>
              <a:r>
                <a:rPr lang="en-US" sz="1600" b="1" u="none" baseline="-25000" dirty="0"/>
                <a:t>5	</a:t>
              </a:r>
              <a:r>
                <a:rPr lang="en-US" sz="1600" b="1" u="none" dirty="0"/>
                <a:t>WB</a:t>
              </a:r>
              <a:r>
                <a:rPr lang="en-US" sz="1600" b="1" u="none" baseline="-25000" dirty="0"/>
                <a:t>5</a:t>
              </a:r>
            </a:p>
          </p:txBody>
        </p:sp>
        <p:sp>
          <p:nvSpPr>
            <p:cNvPr id="104455" name="Rectangle 5"/>
            <p:cNvSpPr>
              <a:spLocks noChangeArrowheads="1"/>
            </p:cNvSpPr>
            <p:nvPr/>
          </p:nvSpPr>
          <p:spPr bwMode="auto">
            <a:xfrm>
              <a:off x="214" y="699"/>
              <a:ext cx="24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i="1" u="none" dirty="0"/>
                <a:t>ISA semantics:	no delay jumps</a:t>
              </a:r>
            </a:p>
          </p:txBody>
        </p:sp>
        <p:sp>
          <p:nvSpPr>
            <p:cNvPr id="104456" name="Line 6"/>
            <p:cNvSpPr>
              <a:spLocks noChangeShapeType="1"/>
            </p:cNvSpPr>
            <p:nvPr/>
          </p:nvSpPr>
          <p:spPr bwMode="auto">
            <a:xfrm>
              <a:off x="3000" y="1792"/>
              <a:ext cx="1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57" name="Rectangle 7"/>
            <p:cNvSpPr>
              <a:spLocks noChangeArrowheads="1"/>
            </p:cNvSpPr>
            <p:nvPr/>
          </p:nvSpPr>
          <p:spPr bwMode="auto">
            <a:xfrm>
              <a:off x="526" y="2766"/>
              <a:ext cx="5117" cy="1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2286000" lvl="4" algn="l" defTabSz="571500" eaLnBrk="0" hangingPunct="0"/>
              <a:r>
                <a:rPr lang="en-US" sz="1600" b="1" i="1" u="none" dirty="0"/>
                <a:t>time --&gt;</a:t>
              </a:r>
            </a:p>
            <a:p>
              <a:pPr algn="l" defTabSz="571500" eaLnBrk="0" hangingPunct="0"/>
              <a:r>
                <a:rPr lang="en-US" sz="1600" b="1" u="none" dirty="0"/>
                <a:t>instructions		t0	t1	t2	t3	t4	t5	t6	t7	. . . .</a:t>
              </a:r>
            </a:p>
            <a:p>
              <a:pPr algn="l" defTabSz="571500" eaLnBrk="0" hangingPunct="0"/>
              <a:endParaRPr lang="en-US" sz="1600" b="1" u="none" dirty="0"/>
            </a:p>
            <a:p>
              <a:pPr algn="l" defTabSz="571500" eaLnBrk="0" hangingPunct="0"/>
              <a:r>
                <a:rPr lang="en-US" sz="1600" b="1" u="none" dirty="0"/>
                <a:t>I</a:t>
              </a:r>
              <a:r>
                <a:rPr lang="en-US" sz="1600" b="1" u="none" baseline="-25000" dirty="0"/>
                <a:t>1</a:t>
              </a:r>
              <a:r>
                <a:rPr lang="en-US" sz="1600" b="1" u="none" dirty="0"/>
                <a:t>	098:	</a:t>
              </a:r>
              <a:r>
                <a:rPr lang="en-US" sz="1600" b="1" u="none" dirty="0" err="1"/>
                <a:t>stw</a:t>
              </a:r>
              <a:r>
                <a:rPr lang="en-US" sz="1600" b="1" u="none" dirty="0"/>
                <a:t> ... 	IF</a:t>
              </a:r>
              <a:r>
                <a:rPr lang="en-US" sz="1600" b="1" u="none" baseline="-25000" dirty="0"/>
                <a:t>1</a:t>
              </a:r>
              <a:r>
                <a:rPr lang="en-US" sz="1600" b="1" u="none" dirty="0"/>
                <a:t>	ID</a:t>
              </a:r>
              <a:r>
                <a:rPr lang="en-US" sz="1600" b="1" u="none" baseline="-25000" dirty="0"/>
                <a:t>1</a:t>
              </a:r>
              <a:r>
                <a:rPr lang="en-US" sz="1600" b="1" u="none" dirty="0"/>
                <a:t>	EX</a:t>
              </a:r>
              <a:r>
                <a:rPr lang="en-US" sz="1600" b="1" u="none" baseline="-25000" dirty="0"/>
                <a:t>1	</a:t>
              </a:r>
              <a:r>
                <a:rPr lang="en-US" sz="1600" b="1" u="none" dirty="0"/>
                <a:t>MA</a:t>
              </a:r>
              <a:r>
                <a:rPr lang="en-US" sz="1600" b="1" u="none" baseline="-25000" dirty="0"/>
                <a:t>1	</a:t>
              </a:r>
              <a:r>
                <a:rPr lang="en-US" sz="1600" b="1" u="none" dirty="0"/>
                <a:t>WB</a:t>
              </a:r>
              <a:r>
                <a:rPr lang="en-US" sz="1600" b="1" u="none" baseline="-25000" dirty="0"/>
                <a:t>1</a:t>
              </a:r>
            </a:p>
            <a:p>
              <a:pPr algn="l" defTabSz="571500" eaLnBrk="0" hangingPunct="0"/>
              <a:r>
                <a:rPr lang="en-US" sz="1600" b="1" u="none" dirty="0"/>
                <a:t>I</a:t>
              </a:r>
              <a:r>
                <a:rPr lang="en-US" sz="1600" b="1" u="none" baseline="-25000" dirty="0"/>
                <a:t>2	</a:t>
              </a:r>
              <a:r>
                <a:rPr lang="en-US" sz="1600" b="1" u="none" dirty="0"/>
                <a:t>100:	jump 200		IF</a:t>
              </a:r>
              <a:r>
                <a:rPr lang="en-US" sz="1600" b="1" u="none" baseline="-25000" dirty="0"/>
                <a:t>2</a:t>
              </a:r>
              <a:r>
                <a:rPr lang="en-US" sz="1600" b="1" u="none" dirty="0"/>
                <a:t>	ID</a:t>
              </a:r>
              <a:r>
                <a:rPr lang="en-US" sz="1600" b="1" u="none" baseline="-25000" dirty="0"/>
                <a:t>2</a:t>
              </a:r>
              <a:r>
                <a:rPr lang="en-US" sz="1600" b="1" u="none" dirty="0"/>
                <a:t>	EX</a:t>
              </a:r>
              <a:r>
                <a:rPr lang="en-US" sz="1600" b="1" u="none" baseline="-25000" dirty="0"/>
                <a:t>2	</a:t>
              </a:r>
              <a:r>
                <a:rPr lang="en-US" sz="1600" b="1" u="none" dirty="0"/>
                <a:t>MA</a:t>
              </a:r>
              <a:r>
                <a:rPr lang="en-US" sz="1600" b="1" u="none" baseline="-25000" dirty="0"/>
                <a:t>2	</a:t>
              </a:r>
              <a:r>
                <a:rPr lang="en-US" sz="1600" b="1" u="none" dirty="0"/>
                <a:t>WB</a:t>
              </a:r>
              <a:r>
                <a:rPr lang="en-US" sz="1600" b="1" u="none" baseline="-25000" dirty="0"/>
                <a:t>2</a:t>
              </a:r>
            </a:p>
            <a:p>
              <a:pPr algn="l" defTabSz="571500" eaLnBrk="0" hangingPunct="0"/>
              <a:r>
                <a:rPr lang="en-US" sz="1600" b="1" u="none" dirty="0"/>
                <a:t>I</a:t>
              </a:r>
              <a:r>
                <a:rPr lang="en-US" sz="1600" b="1" u="none" baseline="-25000" dirty="0"/>
                <a:t>3	</a:t>
              </a:r>
              <a:r>
                <a:rPr lang="en-US" sz="1600" b="1" u="none" dirty="0"/>
                <a:t>102:	</a:t>
              </a:r>
              <a:r>
                <a:rPr lang="en-US" sz="1600" b="1" u="none" dirty="0" err="1"/>
                <a:t>nop</a:t>
              </a:r>
              <a:r>
                <a:rPr lang="en-US" sz="1600" b="1" u="none" dirty="0"/>
                <a:t> ...			IF</a:t>
              </a:r>
              <a:r>
                <a:rPr lang="en-US" sz="1600" b="1" u="none" baseline="-25000" dirty="0"/>
                <a:t>3</a:t>
              </a:r>
              <a:r>
                <a:rPr lang="en-US" sz="1600" b="1" u="none" dirty="0"/>
                <a:t>	ID</a:t>
              </a:r>
              <a:r>
                <a:rPr lang="en-US" sz="1600" b="1" u="none" baseline="-25000" dirty="0"/>
                <a:t>3</a:t>
              </a:r>
              <a:r>
                <a:rPr lang="en-US" sz="1600" b="1" u="none" dirty="0"/>
                <a:t>	EX</a:t>
              </a:r>
              <a:r>
                <a:rPr lang="en-US" sz="1600" b="1" u="none" baseline="-25000" dirty="0"/>
                <a:t>3	</a:t>
              </a:r>
              <a:r>
                <a:rPr lang="en-US" sz="1600" b="1" u="none" dirty="0"/>
                <a:t>MA</a:t>
              </a:r>
              <a:r>
                <a:rPr lang="en-US" sz="1600" b="1" u="none" baseline="-25000" dirty="0"/>
                <a:t>3	</a:t>
              </a:r>
              <a:r>
                <a:rPr lang="en-US" sz="1600" b="1" u="none" dirty="0"/>
                <a:t>WB</a:t>
              </a:r>
              <a:r>
                <a:rPr lang="en-US" sz="1600" b="1" u="none" baseline="-25000" dirty="0"/>
                <a:t>3		</a:t>
              </a:r>
              <a:r>
                <a:rPr lang="en-US" sz="1600" b="1" i="1" u="none" dirty="0"/>
                <a:t>delay slot!</a:t>
              </a:r>
              <a:endParaRPr lang="en-US" sz="1600" b="1" u="none" baseline="-25000" dirty="0"/>
            </a:p>
            <a:p>
              <a:pPr algn="l" defTabSz="571500" eaLnBrk="0" hangingPunct="0"/>
              <a:r>
                <a:rPr lang="en-US" sz="1600" b="1" u="none" dirty="0"/>
                <a:t>I</a:t>
              </a:r>
              <a:r>
                <a:rPr lang="en-US" sz="1600" b="1" u="none" baseline="-25000" dirty="0"/>
                <a:t>4	</a:t>
              </a:r>
              <a:r>
                <a:rPr lang="en-US" sz="1600" b="1" u="none" dirty="0"/>
                <a:t>302:	</a:t>
              </a:r>
              <a:r>
                <a:rPr lang="en-US" sz="1600" b="1" u="none" dirty="0" err="1"/>
                <a:t>ldw</a:t>
              </a:r>
              <a:r>
                <a:rPr lang="en-US" sz="1600" b="1" u="none" dirty="0"/>
                <a:t> ...				          IF</a:t>
              </a:r>
              <a:r>
                <a:rPr lang="en-US" sz="1600" b="1" u="none" baseline="-25000" dirty="0"/>
                <a:t>4</a:t>
              </a:r>
              <a:r>
                <a:rPr lang="en-US" sz="1600" b="1" u="none" dirty="0"/>
                <a:t>	ID</a:t>
              </a:r>
              <a:r>
                <a:rPr lang="en-US" sz="1600" b="1" u="none" baseline="-25000" dirty="0"/>
                <a:t>4</a:t>
              </a:r>
              <a:r>
                <a:rPr lang="en-US" sz="1600" b="1" u="none" dirty="0"/>
                <a:t>	EX</a:t>
              </a:r>
              <a:r>
                <a:rPr lang="en-US" sz="1600" b="1" u="none" baseline="-25000" dirty="0"/>
                <a:t>4	</a:t>
              </a:r>
              <a:r>
                <a:rPr lang="en-US" sz="1600" b="1" u="none" dirty="0"/>
                <a:t>MA</a:t>
              </a:r>
              <a:r>
                <a:rPr lang="en-US" sz="1600" b="1" u="none" baseline="-25000" dirty="0"/>
                <a:t>4	</a:t>
              </a:r>
              <a:r>
                <a:rPr lang="en-US" sz="1600" b="1" u="none" dirty="0"/>
                <a:t>WB</a:t>
              </a:r>
              <a:r>
                <a:rPr lang="en-US" sz="1600" b="1" u="none" baseline="-25000" dirty="0"/>
                <a:t>4</a:t>
              </a:r>
            </a:p>
            <a:p>
              <a:pPr algn="l" defTabSz="571500" eaLnBrk="0" hangingPunct="0"/>
              <a:r>
                <a:rPr lang="en-US" sz="1600" b="1" u="none" dirty="0"/>
                <a:t>I</a:t>
              </a:r>
              <a:r>
                <a:rPr lang="en-US" sz="1600" b="1" u="none" baseline="-25000" dirty="0"/>
                <a:t>5	</a:t>
              </a:r>
              <a:r>
                <a:rPr lang="en-US" sz="1600" b="1" u="none" dirty="0"/>
                <a:t>304:	</a:t>
              </a:r>
              <a:r>
                <a:rPr lang="en-US" sz="1600" b="1" u="none" dirty="0" err="1"/>
                <a:t>xor</a:t>
              </a:r>
              <a:r>
                <a:rPr lang="en-US" sz="1600" b="1" u="none" dirty="0"/>
                <a:t> ...					          IF</a:t>
              </a:r>
              <a:r>
                <a:rPr lang="en-US" sz="1600" b="1" u="none" baseline="-25000" dirty="0"/>
                <a:t>5</a:t>
              </a:r>
              <a:r>
                <a:rPr lang="en-US" sz="1600" b="1" u="none" dirty="0"/>
                <a:t>	ID</a:t>
              </a:r>
              <a:r>
                <a:rPr lang="en-US" sz="1600" b="1" u="none" baseline="-25000" dirty="0"/>
                <a:t>5</a:t>
              </a:r>
              <a:r>
                <a:rPr lang="en-US" sz="1600" b="1" u="none" dirty="0"/>
                <a:t>	EX</a:t>
              </a:r>
              <a:r>
                <a:rPr lang="en-US" sz="1600" b="1" u="none" baseline="-25000" dirty="0"/>
                <a:t>5	</a:t>
              </a:r>
              <a:r>
                <a:rPr lang="en-US" sz="1600" b="1" u="none" dirty="0"/>
                <a:t>MA</a:t>
              </a:r>
              <a:r>
                <a:rPr lang="en-US" sz="1600" b="1" u="none" baseline="-25000" dirty="0"/>
                <a:t>5	</a:t>
              </a:r>
              <a:r>
                <a:rPr lang="en-US" sz="1600" b="1" u="none" dirty="0"/>
                <a:t>WB</a:t>
              </a:r>
              <a:r>
                <a:rPr lang="en-US" sz="1600" b="1" u="none" baseline="-25000" dirty="0"/>
                <a:t>5</a:t>
              </a:r>
            </a:p>
          </p:txBody>
        </p:sp>
        <p:sp>
          <p:nvSpPr>
            <p:cNvPr id="104458" name="Rectangle 8"/>
            <p:cNvSpPr>
              <a:spLocks noChangeArrowheads="1"/>
            </p:cNvSpPr>
            <p:nvPr/>
          </p:nvSpPr>
          <p:spPr bwMode="auto">
            <a:xfrm>
              <a:off x="222" y="2410"/>
              <a:ext cx="29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i="1" u="none"/>
                <a:t>ISA semantics :	delayed jumps</a:t>
              </a:r>
            </a:p>
          </p:txBody>
        </p:sp>
      </p:grpSp>
      <p:sp>
        <p:nvSpPr>
          <p:cNvPr id="709641" name="Freeform 9"/>
          <p:cNvSpPr>
            <a:spLocks/>
          </p:cNvSpPr>
          <p:nvPr/>
        </p:nvSpPr>
        <p:spPr bwMode="auto">
          <a:xfrm>
            <a:off x="2514600" y="5257800"/>
            <a:ext cx="546100" cy="558800"/>
          </a:xfrm>
          <a:custGeom>
            <a:avLst/>
            <a:gdLst>
              <a:gd name="T0" fmla="*/ 76200 w 344"/>
              <a:gd name="T1" fmla="*/ 0 h 352"/>
              <a:gd name="T2" fmla="*/ 457200 w 344"/>
              <a:gd name="T3" fmla="*/ 152400 h 352"/>
              <a:gd name="T4" fmla="*/ 533400 w 344"/>
              <a:gd name="T5" fmla="*/ 381000 h 352"/>
              <a:gd name="T6" fmla="*/ 457200 w 344"/>
              <a:gd name="T7" fmla="*/ 533400 h 352"/>
              <a:gd name="T8" fmla="*/ 0 w 344"/>
              <a:gd name="T9" fmla="*/ 533400 h 3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352"/>
              <a:gd name="T17" fmla="*/ 344 w 344"/>
              <a:gd name="T18" fmla="*/ 352 h 3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352">
                <a:moveTo>
                  <a:pt x="48" y="0"/>
                </a:moveTo>
                <a:cubicBezTo>
                  <a:pt x="144" y="28"/>
                  <a:pt x="240" y="56"/>
                  <a:pt x="288" y="96"/>
                </a:cubicBezTo>
                <a:cubicBezTo>
                  <a:pt x="336" y="136"/>
                  <a:pt x="336" y="200"/>
                  <a:pt x="336" y="240"/>
                </a:cubicBezTo>
                <a:cubicBezTo>
                  <a:pt x="336" y="280"/>
                  <a:pt x="344" y="320"/>
                  <a:pt x="288" y="336"/>
                </a:cubicBezTo>
                <a:cubicBezTo>
                  <a:pt x="232" y="352"/>
                  <a:pt x="116" y="344"/>
                  <a:pt x="0" y="33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</p:spTree>
    <p:extLst>
      <p:ext uri="{BB962C8B-B14F-4D97-AF65-F5344CB8AC3E}">
        <p14:creationId xmlns:p14="http://schemas.microsoft.com/office/powerpoint/2010/main" val="3847347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Delay Slots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6175" y="1279525"/>
            <a:ext cx="4264025" cy="5145088"/>
          </a:xfrm>
        </p:spPr>
        <p:txBody>
          <a:bodyPr/>
          <a:lstStyle/>
          <a:p>
            <a:pPr eaLnBrk="1" hangingPunct="1"/>
            <a:r>
              <a:rPr lang="en-US" sz="2200" dirty="0"/>
              <a:t>Original code</a:t>
            </a:r>
          </a:p>
          <a:p>
            <a:pPr eaLnBrk="1" hangingPunct="1"/>
            <a:endParaRPr lang="en-US" sz="2200" dirty="0"/>
          </a:p>
          <a:p>
            <a:pPr eaLnBrk="1" hangingPunct="1"/>
            <a:r>
              <a:rPr lang="en-US" sz="2200" dirty="0"/>
              <a:t>  98: R2 = R4 + R5</a:t>
            </a:r>
          </a:p>
          <a:p>
            <a:pPr eaLnBrk="1" hangingPunct="1"/>
            <a:r>
              <a:rPr lang="en-US" sz="2200" dirty="0"/>
              <a:t>100: R0 = R1 - R2</a:t>
            </a:r>
          </a:p>
          <a:p>
            <a:pPr eaLnBrk="1" hangingPunct="1"/>
            <a:r>
              <a:rPr lang="en-US" sz="2200" dirty="0"/>
              <a:t>102: R3 = R4 * R5</a:t>
            </a:r>
          </a:p>
          <a:p>
            <a:pPr eaLnBrk="1" hangingPunct="1"/>
            <a:r>
              <a:rPr lang="en-US" sz="2200" dirty="0"/>
              <a:t>104: </a:t>
            </a:r>
            <a:r>
              <a:rPr lang="en-US" sz="2200" dirty="0" err="1"/>
              <a:t>BRn</a:t>
            </a:r>
            <a:r>
              <a:rPr lang="en-US" sz="2200" dirty="0"/>
              <a:t> 200</a:t>
            </a:r>
          </a:p>
          <a:p>
            <a:pPr eaLnBrk="1" hangingPunct="1"/>
            <a:r>
              <a:rPr lang="en-US" sz="2200" dirty="0"/>
              <a:t>306: R0 = R3 &amp; R4</a:t>
            </a:r>
          </a:p>
          <a:p>
            <a:pPr eaLnBrk="1" hangingPunct="1"/>
            <a:endParaRPr lang="en-US" sz="2200" dirty="0"/>
          </a:p>
        </p:txBody>
      </p:sp>
      <p:sp>
        <p:nvSpPr>
          <p:cNvPr id="10855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79975" y="1279525"/>
            <a:ext cx="4264025" cy="5145088"/>
          </a:xfrm>
        </p:spPr>
        <p:txBody>
          <a:bodyPr/>
          <a:lstStyle/>
          <a:p>
            <a:pPr eaLnBrk="1" hangingPunct="1"/>
            <a:r>
              <a:rPr lang="en-US" sz="2200"/>
              <a:t>1 Delay slot</a:t>
            </a:r>
          </a:p>
          <a:p>
            <a:pPr eaLnBrk="1" hangingPunct="1"/>
            <a:endParaRPr lang="en-US" sz="2200"/>
          </a:p>
          <a:p>
            <a:pPr eaLnBrk="1" hangingPunct="1"/>
            <a:r>
              <a:rPr lang="en-US" sz="2200"/>
              <a:t>98: R2 = R4 + R5</a:t>
            </a:r>
          </a:p>
          <a:p>
            <a:pPr eaLnBrk="1" hangingPunct="1"/>
            <a:r>
              <a:rPr lang="en-US" sz="2200"/>
              <a:t>100: R3 = R4 * R5</a:t>
            </a:r>
          </a:p>
          <a:p>
            <a:pPr eaLnBrk="1" hangingPunct="1"/>
            <a:r>
              <a:rPr lang="en-US" sz="2200"/>
              <a:t>102: BRn 200</a:t>
            </a:r>
          </a:p>
          <a:p>
            <a:pPr eaLnBrk="1" hangingPunct="1"/>
            <a:r>
              <a:rPr lang="en-US" sz="2200"/>
              <a:t>104: R0 = R1 - R2</a:t>
            </a:r>
          </a:p>
          <a:p>
            <a:pPr eaLnBrk="1" hangingPunct="1"/>
            <a:r>
              <a:rPr lang="en-US" sz="2200"/>
              <a:t>304: R0 = R3 &amp; R4 </a:t>
            </a:r>
          </a:p>
        </p:txBody>
      </p:sp>
      <p:sp>
        <p:nvSpPr>
          <p:cNvPr id="108547" name="Slide Number Placeholder 6"/>
          <p:cNvSpPr txBox="1">
            <a:spLocks noGrp="1"/>
          </p:cNvSpPr>
          <p:nvPr/>
        </p:nvSpPr>
        <p:spPr bwMode="auto">
          <a:xfrm>
            <a:off x="7010400" y="658336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64739758-B05B-49A7-9B19-46412A0E4C47}" type="slidenum">
              <a:rPr lang="en-US" altLang="en-US" sz="1000" u="none"/>
              <a:pPr algn="r" eaLnBrk="1" hangingPunct="1"/>
              <a:t>24</a:t>
            </a:fld>
            <a:endParaRPr lang="en-US" altLang="en-US" sz="1000" u="none"/>
          </a:p>
        </p:txBody>
      </p:sp>
    </p:spTree>
    <p:extLst>
      <p:ext uri="{BB962C8B-B14F-4D97-AF65-F5344CB8AC3E}">
        <p14:creationId xmlns:p14="http://schemas.microsoft.com/office/powerpoint/2010/main" val="93558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More Delay Slots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1059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79975" y="1279525"/>
            <a:ext cx="4264025" cy="5145088"/>
          </a:xfrm>
        </p:spPr>
        <p:txBody>
          <a:bodyPr/>
          <a:lstStyle/>
          <a:p>
            <a:pPr eaLnBrk="1" hangingPunct="1"/>
            <a:r>
              <a:rPr lang="en-US" sz="2200"/>
              <a:t>2 Delay slots</a:t>
            </a:r>
          </a:p>
          <a:p>
            <a:pPr eaLnBrk="1" hangingPunct="1"/>
            <a:endParaRPr lang="en-US" sz="2200"/>
          </a:p>
        </p:txBody>
      </p:sp>
      <p:sp>
        <p:nvSpPr>
          <p:cNvPr id="11059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6175" y="1279525"/>
            <a:ext cx="4264025" cy="5145088"/>
          </a:xfrm>
          <a:noFill/>
        </p:spPr>
        <p:txBody>
          <a:bodyPr/>
          <a:lstStyle/>
          <a:p>
            <a:pPr eaLnBrk="1" hangingPunct="1"/>
            <a:r>
              <a:rPr lang="en-US" sz="2200" dirty="0"/>
              <a:t>Original code</a:t>
            </a:r>
          </a:p>
          <a:p>
            <a:pPr eaLnBrk="1" hangingPunct="1"/>
            <a:endParaRPr lang="en-US" sz="2200" dirty="0"/>
          </a:p>
          <a:p>
            <a:pPr eaLnBrk="1" hangingPunct="1"/>
            <a:r>
              <a:rPr lang="en-US" sz="2200" dirty="0"/>
              <a:t>  98: R2 = R4 + R5</a:t>
            </a:r>
          </a:p>
          <a:p>
            <a:pPr eaLnBrk="1" hangingPunct="1"/>
            <a:r>
              <a:rPr lang="en-US" sz="2200" dirty="0"/>
              <a:t>100: R0 = R1 - R2</a:t>
            </a:r>
          </a:p>
          <a:p>
            <a:pPr eaLnBrk="1" hangingPunct="1"/>
            <a:r>
              <a:rPr lang="en-US" sz="2200" dirty="0"/>
              <a:t>102: R3 = R4 * R5</a:t>
            </a:r>
          </a:p>
          <a:p>
            <a:pPr eaLnBrk="1" hangingPunct="1"/>
            <a:r>
              <a:rPr lang="en-US" sz="2200" dirty="0"/>
              <a:t>104: </a:t>
            </a:r>
            <a:r>
              <a:rPr lang="en-US" sz="2200" dirty="0" err="1"/>
              <a:t>BRn</a:t>
            </a:r>
            <a:r>
              <a:rPr lang="en-US" sz="2200" dirty="0"/>
              <a:t> 200</a:t>
            </a:r>
          </a:p>
          <a:p>
            <a:pPr eaLnBrk="1" hangingPunct="1"/>
            <a:r>
              <a:rPr lang="en-US" sz="2200" dirty="0"/>
              <a:t>306: R0 = R3 &amp; R4</a:t>
            </a:r>
          </a:p>
          <a:p>
            <a:pPr eaLnBrk="1" hangingPunct="1"/>
            <a:endParaRPr lang="en-US" sz="2200" dirty="0"/>
          </a:p>
        </p:txBody>
      </p:sp>
      <p:sp>
        <p:nvSpPr>
          <p:cNvPr id="110595" name="Slide Number Placeholder 6"/>
          <p:cNvSpPr txBox="1">
            <a:spLocks noGrp="1"/>
          </p:cNvSpPr>
          <p:nvPr/>
        </p:nvSpPr>
        <p:spPr bwMode="auto">
          <a:xfrm>
            <a:off x="7010400" y="658336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86EF61D4-D4E8-43FF-BDED-31260F6F0719}" type="slidenum">
              <a:rPr lang="en-US" altLang="en-US" sz="1000" u="none"/>
              <a:pPr algn="r" eaLnBrk="1" hangingPunct="1"/>
              <a:t>25</a:t>
            </a:fld>
            <a:endParaRPr lang="en-US" altLang="en-US" sz="1000" u="none"/>
          </a:p>
        </p:txBody>
      </p:sp>
    </p:spTree>
    <p:extLst>
      <p:ext uri="{BB962C8B-B14F-4D97-AF65-F5344CB8AC3E}">
        <p14:creationId xmlns:p14="http://schemas.microsoft.com/office/powerpoint/2010/main" val="151487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Delay Slots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79975" y="1279525"/>
            <a:ext cx="4264025" cy="5145088"/>
          </a:xfrm>
        </p:spPr>
        <p:txBody>
          <a:bodyPr/>
          <a:lstStyle/>
          <a:p>
            <a:pPr eaLnBrk="1" hangingPunct="1"/>
            <a:r>
              <a:rPr lang="en-US" sz="2200"/>
              <a:t>2 Delay slots</a:t>
            </a:r>
          </a:p>
          <a:p>
            <a:pPr eaLnBrk="1" hangingPunct="1"/>
            <a:endParaRPr lang="en-US" sz="2200"/>
          </a:p>
          <a:p>
            <a:pPr eaLnBrk="1" hangingPunct="1"/>
            <a:r>
              <a:rPr lang="en-US" sz="2200"/>
              <a:t>98: R3 = R4 * R5</a:t>
            </a:r>
          </a:p>
          <a:p>
            <a:pPr eaLnBrk="1" hangingPunct="1"/>
            <a:r>
              <a:rPr lang="en-US" sz="2200"/>
              <a:t>100: BRn 200</a:t>
            </a:r>
          </a:p>
          <a:p>
            <a:pPr eaLnBrk="1" hangingPunct="1"/>
            <a:r>
              <a:rPr lang="en-US" sz="2200"/>
              <a:t>102: R2 = R4 + R5</a:t>
            </a:r>
          </a:p>
          <a:p>
            <a:pPr eaLnBrk="1" hangingPunct="1"/>
            <a:r>
              <a:rPr lang="en-US" sz="2200"/>
              <a:t>104: R0 = R1 - R2</a:t>
            </a:r>
          </a:p>
          <a:p>
            <a:pPr eaLnBrk="1" hangingPunct="1"/>
            <a:r>
              <a:rPr lang="en-US" sz="2200"/>
              <a:t>302: R0 = R3 &amp; R4 </a:t>
            </a:r>
          </a:p>
        </p:txBody>
      </p:sp>
      <p:sp>
        <p:nvSpPr>
          <p:cNvPr id="11264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3000" y="1279525"/>
            <a:ext cx="4264025" cy="5145088"/>
          </a:xfrm>
          <a:noFill/>
        </p:spPr>
        <p:txBody>
          <a:bodyPr/>
          <a:lstStyle/>
          <a:p>
            <a:pPr eaLnBrk="1" hangingPunct="1"/>
            <a:r>
              <a:rPr lang="en-US" sz="2200" dirty="0"/>
              <a:t>Original code</a:t>
            </a:r>
          </a:p>
          <a:p>
            <a:pPr eaLnBrk="1" hangingPunct="1"/>
            <a:endParaRPr lang="en-US" sz="2200" dirty="0"/>
          </a:p>
          <a:p>
            <a:pPr eaLnBrk="1" hangingPunct="1"/>
            <a:r>
              <a:rPr lang="en-US" sz="2200" dirty="0"/>
              <a:t>  98: R2 = R4 + R5</a:t>
            </a:r>
          </a:p>
          <a:p>
            <a:pPr eaLnBrk="1" hangingPunct="1"/>
            <a:r>
              <a:rPr lang="en-US" sz="2200" dirty="0"/>
              <a:t>100: R0 = R1 - R2</a:t>
            </a:r>
          </a:p>
          <a:p>
            <a:pPr eaLnBrk="1" hangingPunct="1"/>
            <a:r>
              <a:rPr lang="en-US" sz="2200" dirty="0"/>
              <a:t>102: R3 = R4 * R5</a:t>
            </a:r>
          </a:p>
          <a:p>
            <a:pPr eaLnBrk="1" hangingPunct="1"/>
            <a:r>
              <a:rPr lang="en-US" sz="2200" dirty="0"/>
              <a:t>104: </a:t>
            </a:r>
            <a:r>
              <a:rPr lang="en-US" sz="2200" dirty="0" err="1"/>
              <a:t>BRn</a:t>
            </a:r>
            <a:r>
              <a:rPr lang="en-US" sz="2200" dirty="0"/>
              <a:t> 200</a:t>
            </a:r>
          </a:p>
          <a:p>
            <a:pPr eaLnBrk="1" hangingPunct="1"/>
            <a:r>
              <a:rPr lang="en-US" sz="2200" dirty="0"/>
              <a:t>306: R0 = R3 &amp; R4</a:t>
            </a:r>
          </a:p>
          <a:p>
            <a:pPr eaLnBrk="1" hangingPunct="1"/>
            <a:endParaRPr lang="en-US" sz="2200" dirty="0"/>
          </a:p>
        </p:txBody>
      </p:sp>
      <p:sp>
        <p:nvSpPr>
          <p:cNvPr id="112643" name="Slide Number Placeholder 6"/>
          <p:cNvSpPr txBox="1">
            <a:spLocks noGrp="1"/>
          </p:cNvSpPr>
          <p:nvPr/>
        </p:nvSpPr>
        <p:spPr bwMode="auto">
          <a:xfrm>
            <a:off x="7010400" y="658336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FB3D30DF-47CC-4B23-A117-5C673D86E471}" type="slidenum">
              <a:rPr lang="en-US" altLang="en-US" sz="1000" u="none"/>
              <a:pPr algn="r" eaLnBrk="1" hangingPunct="1"/>
              <a:t>26</a:t>
            </a:fld>
            <a:endParaRPr lang="en-US" altLang="en-US" sz="1000" u="none"/>
          </a:p>
        </p:txBody>
      </p:sp>
    </p:spTree>
    <p:extLst>
      <p:ext uri="{BB962C8B-B14F-4D97-AF65-F5344CB8AC3E}">
        <p14:creationId xmlns:p14="http://schemas.microsoft.com/office/powerpoint/2010/main" val="66216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Even More Delay Slots?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79975" y="1279525"/>
            <a:ext cx="4264025" cy="5145088"/>
          </a:xfrm>
        </p:spPr>
        <p:txBody>
          <a:bodyPr/>
          <a:lstStyle/>
          <a:p>
            <a:pPr eaLnBrk="1" hangingPunct="1"/>
            <a:r>
              <a:rPr lang="en-US" sz="2200" dirty="0"/>
              <a:t>3 Delay slots?</a:t>
            </a:r>
          </a:p>
          <a:p>
            <a:pPr eaLnBrk="1" hangingPunct="1"/>
            <a:endParaRPr lang="en-US" sz="2200" dirty="0"/>
          </a:p>
          <a:p>
            <a:pPr eaLnBrk="1" hangingPunct="1"/>
            <a:r>
              <a:rPr lang="en-US" sz="2200" dirty="0"/>
              <a:t>98: R3 = R4 * R5</a:t>
            </a:r>
          </a:p>
          <a:p>
            <a:pPr eaLnBrk="1" hangingPunct="1"/>
            <a:r>
              <a:rPr lang="en-US" sz="2200" dirty="0"/>
              <a:t>100: </a:t>
            </a:r>
            <a:r>
              <a:rPr lang="en-US" sz="2200" dirty="0" err="1"/>
              <a:t>BRn</a:t>
            </a:r>
            <a:r>
              <a:rPr lang="en-US" sz="2200" dirty="0"/>
              <a:t> 200</a:t>
            </a:r>
          </a:p>
          <a:p>
            <a:pPr eaLnBrk="1" hangingPunct="1"/>
            <a:r>
              <a:rPr lang="en-US" sz="2200" dirty="0"/>
              <a:t>102: R2 = R4 + R5</a:t>
            </a:r>
          </a:p>
          <a:p>
            <a:pPr eaLnBrk="1" hangingPunct="1"/>
            <a:r>
              <a:rPr lang="en-US" sz="2200" dirty="0"/>
              <a:t>104: R0 = R1 - R2</a:t>
            </a:r>
          </a:p>
          <a:p>
            <a:pPr eaLnBrk="1" hangingPunct="1"/>
            <a:r>
              <a:rPr lang="en-US" sz="2200" dirty="0"/>
              <a:t>NOP</a:t>
            </a:r>
          </a:p>
          <a:p>
            <a:pPr eaLnBrk="1" hangingPunct="1"/>
            <a:r>
              <a:rPr lang="en-US" sz="2200" dirty="0"/>
              <a:t>302: R0 = R3 &amp; R4 </a:t>
            </a:r>
          </a:p>
        </p:txBody>
      </p:sp>
      <p:sp>
        <p:nvSpPr>
          <p:cNvPr id="11264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3000" y="1279525"/>
            <a:ext cx="4264025" cy="5145088"/>
          </a:xfrm>
          <a:noFill/>
        </p:spPr>
        <p:txBody>
          <a:bodyPr/>
          <a:lstStyle/>
          <a:p>
            <a:pPr eaLnBrk="1" hangingPunct="1"/>
            <a:r>
              <a:rPr lang="en-US" sz="2200" dirty="0"/>
              <a:t>Original code</a:t>
            </a:r>
          </a:p>
          <a:p>
            <a:pPr eaLnBrk="1" hangingPunct="1"/>
            <a:endParaRPr lang="en-US" sz="2200" dirty="0"/>
          </a:p>
          <a:p>
            <a:pPr eaLnBrk="1" hangingPunct="1"/>
            <a:r>
              <a:rPr lang="en-US" sz="2200" dirty="0"/>
              <a:t>  98: R2 = R4 + R5</a:t>
            </a:r>
          </a:p>
          <a:p>
            <a:pPr eaLnBrk="1" hangingPunct="1"/>
            <a:r>
              <a:rPr lang="en-US" sz="2200" dirty="0"/>
              <a:t>100: R0 = R1 - R2</a:t>
            </a:r>
          </a:p>
          <a:p>
            <a:pPr eaLnBrk="1" hangingPunct="1"/>
            <a:r>
              <a:rPr lang="en-US" sz="2200" dirty="0"/>
              <a:t>102: R3 = R4 * R5</a:t>
            </a:r>
          </a:p>
          <a:p>
            <a:pPr eaLnBrk="1" hangingPunct="1"/>
            <a:r>
              <a:rPr lang="en-US" sz="2200" dirty="0"/>
              <a:t>104: </a:t>
            </a:r>
            <a:r>
              <a:rPr lang="en-US" sz="2200" dirty="0" err="1"/>
              <a:t>BRn</a:t>
            </a:r>
            <a:r>
              <a:rPr lang="en-US" sz="2200" dirty="0"/>
              <a:t> 200</a:t>
            </a:r>
          </a:p>
          <a:p>
            <a:pPr eaLnBrk="1" hangingPunct="1"/>
            <a:r>
              <a:rPr lang="en-US" sz="2200" dirty="0"/>
              <a:t>306: R0 = R3 &amp; R4</a:t>
            </a:r>
          </a:p>
          <a:p>
            <a:pPr eaLnBrk="1" hangingPunct="1"/>
            <a:endParaRPr lang="en-US" sz="2200" dirty="0"/>
          </a:p>
        </p:txBody>
      </p:sp>
      <p:sp>
        <p:nvSpPr>
          <p:cNvPr id="112643" name="Slide Number Placeholder 6"/>
          <p:cNvSpPr txBox="1">
            <a:spLocks noGrp="1"/>
          </p:cNvSpPr>
          <p:nvPr/>
        </p:nvSpPr>
        <p:spPr bwMode="auto">
          <a:xfrm>
            <a:off x="7010400" y="658336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FB3D30DF-47CC-4B23-A117-5C673D86E471}" type="slidenum">
              <a:rPr lang="en-US" altLang="en-US" sz="1000" u="none"/>
              <a:pPr algn="r" eaLnBrk="1" hangingPunct="1"/>
              <a:t>27</a:t>
            </a:fld>
            <a:endParaRPr lang="en-US" altLang="en-US" sz="1000" u="none"/>
          </a:p>
        </p:txBody>
      </p:sp>
    </p:spTree>
    <p:extLst>
      <p:ext uri="{BB962C8B-B14F-4D97-AF65-F5344CB8AC3E}">
        <p14:creationId xmlns:p14="http://schemas.microsoft.com/office/powerpoint/2010/main" val="2643422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Even More Delay Slots?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79975" y="1279525"/>
            <a:ext cx="4264025" cy="5145088"/>
          </a:xfrm>
        </p:spPr>
        <p:txBody>
          <a:bodyPr/>
          <a:lstStyle/>
          <a:p>
            <a:pPr eaLnBrk="1" hangingPunct="1"/>
            <a:r>
              <a:rPr lang="en-US" sz="2200" dirty="0"/>
              <a:t>Variable Delay slots</a:t>
            </a:r>
          </a:p>
          <a:p>
            <a:pPr lvl="1"/>
            <a:r>
              <a:rPr lang="en-US" sz="1800" dirty="0"/>
              <a:t>“Prepare to branch”</a:t>
            </a:r>
          </a:p>
          <a:p>
            <a:pPr lvl="1"/>
            <a:r>
              <a:rPr lang="en-US" sz="1800" dirty="0"/>
              <a:t>Specify number of delay slots in instruction</a:t>
            </a:r>
          </a:p>
          <a:p>
            <a:pPr lvl="1"/>
            <a:r>
              <a:rPr lang="en-US" sz="1800" dirty="0"/>
              <a:t>Complications?</a:t>
            </a:r>
          </a:p>
          <a:p>
            <a:pPr eaLnBrk="1" hangingPunct="1"/>
            <a:endParaRPr lang="en-US" sz="2200" dirty="0"/>
          </a:p>
          <a:p>
            <a:pPr eaLnBrk="1" hangingPunct="1"/>
            <a:r>
              <a:rPr lang="en-US" sz="2200" dirty="0"/>
              <a:t>98: R3 = R4 * R5</a:t>
            </a:r>
          </a:p>
          <a:p>
            <a:pPr eaLnBrk="1" hangingPunct="1"/>
            <a:r>
              <a:rPr lang="en-US" sz="2200" dirty="0"/>
              <a:t>100: </a:t>
            </a:r>
            <a:r>
              <a:rPr lang="en-US" sz="2200" dirty="0" err="1"/>
              <a:t>BRn</a:t>
            </a:r>
            <a:r>
              <a:rPr lang="en-US" sz="2200" dirty="0"/>
              <a:t> 200, 2</a:t>
            </a:r>
          </a:p>
          <a:p>
            <a:pPr eaLnBrk="1" hangingPunct="1"/>
            <a:r>
              <a:rPr lang="en-US" sz="2200" dirty="0"/>
              <a:t>102: R2 = R4 + R5</a:t>
            </a:r>
          </a:p>
          <a:p>
            <a:pPr eaLnBrk="1" hangingPunct="1"/>
            <a:r>
              <a:rPr lang="en-US" sz="2200" dirty="0"/>
              <a:t>104: R0 = R1 - R2</a:t>
            </a:r>
          </a:p>
          <a:p>
            <a:pPr eaLnBrk="1" hangingPunct="1"/>
            <a:r>
              <a:rPr lang="en-US" sz="2200" dirty="0"/>
              <a:t>302: R0 = R3 &amp; R4 </a:t>
            </a:r>
          </a:p>
        </p:txBody>
      </p:sp>
      <p:sp>
        <p:nvSpPr>
          <p:cNvPr id="11264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6175" y="1279525"/>
            <a:ext cx="4264025" cy="5145088"/>
          </a:xfrm>
          <a:noFill/>
        </p:spPr>
        <p:txBody>
          <a:bodyPr/>
          <a:lstStyle/>
          <a:p>
            <a:pPr eaLnBrk="1" hangingPunct="1"/>
            <a:r>
              <a:rPr lang="en-US" sz="2200" dirty="0"/>
              <a:t>Original code</a:t>
            </a:r>
          </a:p>
          <a:p>
            <a:pPr eaLnBrk="1" hangingPunct="1"/>
            <a:endParaRPr lang="en-US" sz="2200" dirty="0"/>
          </a:p>
          <a:p>
            <a:pPr eaLnBrk="1" hangingPunct="1"/>
            <a:r>
              <a:rPr lang="en-US" sz="2200" dirty="0"/>
              <a:t>  98: R2 = R4 + R5</a:t>
            </a:r>
          </a:p>
          <a:p>
            <a:pPr eaLnBrk="1" hangingPunct="1"/>
            <a:r>
              <a:rPr lang="en-US" sz="2200" dirty="0"/>
              <a:t>100: R0 = R1 - R2</a:t>
            </a:r>
          </a:p>
          <a:p>
            <a:pPr eaLnBrk="1" hangingPunct="1"/>
            <a:r>
              <a:rPr lang="en-US" sz="2200" dirty="0"/>
              <a:t>102: R3 = R4 * R5</a:t>
            </a:r>
          </a:p>
          <a:p>
            <a:pPr eaLnBrk="1" hangingPunct="1"/>
            <a:r>
              <a:rPr lang="en-US" sz="2200" dirty="0"/>
              <a:t>104: </a:t>
            </a:r>
            <a:r>
              <a:rPr lang="en-US" sz="2200" dirty="0" err="1"/>
              <a:t>BRn</a:t>
            </a:r>
            <a:r>
              <a:rPr lang="en-US" sz="2200" dirty="0"/>
              <a:t> 200</a:t>
            </a:r>
          </a:p>
          <a:p>
            <a:pPr eaLnBrk="1" hangingPunct="1"/>
            <a:r>
              <a:rPr lang="en-US" sz="2200" dirty="0"/>
              <a:t>306: R0 = R3 &amp; R4</a:t>
            </a:r>
          </a:p>
          <a:p>
            <a:pPr eaLnBrk="1" hangingPunct="1"/>
            <a:endParaRPr lang="en-US" sz="2200" dirty="0"/>
          </a:p>
        </p:txBody>
      </p:sp>
      <p:sp>
        <p:nvSpPr>
          <p:cNvPr id="112643" name="Slide Number Placeholder 6"/>
          <p:cNvSpPr txBox="1">
            <a:spLocks noGrp="1"/>
          </p:cNvSpPr>
          <p:nvPr/>
        </p:nvSpPr>
        <p:spPr bwMode="auto">
          <a:xfrm>
            <a:off x="7010400" y="658336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FB3D30DF-47CC-4B23-A117-5C673D86E471}" type="slidenum">
              <a:rPr lang="en-US" altLang="en-US" sz="1000" u="none"/>
              <a:pPr algn="r" eaLnBrk="1" hangingPunct="1"/>
              <a:t>28</a:t>
            </a:fld>
            <a:endParaRPr lang="en-US" altLang="en-US" sz="1000" u="none"/>
          </a:p>
        </p:txBody>
      </p:sp>
    </p:spTree>
    <p:extLst>
      <p:ext uri="{BB962C8B-B14F-4D97-AF65-F5344CB8AC3E}">
        <p14:creationId xmlns:p14="http://schemas.microsoft.com/office/powerpoint/2010/main" val="3455897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/>
              <a:t>Delay Slots: Architectural Analysis</a:t>
            </a:r>
          </a:p>
        </p:txBody>
      </p:sp>
      <p:sp>
        <p:nvSpPr>
          <p:cNvPr id="11469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Why have delay slots?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hint: Consider instruction issue opportunities assuming 20% of instructions are branches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Delay slot tradeoffs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use less/more hardware?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simplifies/complicates control logic?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affects clock time?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simplifies/complicates ISA spec &amp; programming?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Are they a good idea?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Split branches: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Compute target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Independent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Transfer control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14691" name="Slide Number Placeholder 5"/>
          <p:cNvSpPr txBox="1">
            <a:spLocks noGrp="1"/>
          </p:cNvSpPr>
          <p:nvPr/>
        </p:nvSpPr>
        <p:spPr bwMode="auto">
          <a:xfrm>
            <a:off x="7010400" y="658336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4AC3B3C-BDCB-4637-8839-0E5D290478F8}" type="slidenum">
              <a:rPr lang="en-US" altLang="en-US" sz="1000" u="none"/>
              <a:pPr algn="r" eaLnBrk="1" hangingPunct="1"/>
              <a:t>29</a:t>
            </a:fld>
            <a:endParaRPr lang="en-US" altLang="en-US" sz="1000" u="none"/>
          </a:p>
        </p:txBody>
      </p:sp>
    </p:spTree>
    <p:extLst>
      <p:ext uri="{BB962C8B-B14F-4D97-AF65-F5344CB8AC3E}">
        <p14:creationId xmlns:p14="http://schemas.microsoft.com/office/powerpoint/2010/main" val="13344363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far, added ports, and concept of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99F8BE-3158-4ACC-9D6D-293553305AA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C228F6BF-C515-43A3-A9E9-DC17487BF129}" type="slidenum">
              <a:rPr lang="en-US" altLang="en-US" sz="1000"/>
              <a:pPr algn="r" eaLnBrk="1" hangingPunct="1"/>
              <a:t>3</a:t>
            </a:fld>
            <a:endParaRPr lang="en-US" altLang="en-US" sz="1000"/>
          </a:p>
        </p:txBody>
      </p:sp>
      <p:grpSp>
        <p:nvGrpSpPr>
          <p:cNvPr id="9" name="Group 8"/>
          <p:cNvGrpSpPr/>
          <p:nvPr/>
        </p:nvGrpSpPr>
        <p:grpSpPr>
          <a:xfrm>
            <a:off x="457200" y="1385686"/>
            <a:ext cx="7341628" cy="5167513"/>
            <a:chOff x="457200" y="1385686"/>
            <a:chExt cx="7341628" cy="5167513"/>
          </a:xfrm>
        </p:grpSpPr>
        <p:sp>
          <p:nvSpPr>
            <p:cNvPr id="10" name="Rectangle 95"/>
            <p:cNvSpPr>
              <a:spLocks noChangeArrowheads="1"/>
            </p:cNvSpPr>
            <p:nvPr/>
          </p:nvSpPr>
          <p:spPr bwMode="auto">
            <a:xfrm>
              <a:off x="5521158" y="1757497"/>
              <a:ext cx="1524000" cy="76200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/>
                <a:t>I-Memory</a:t>
              </a:r>
            </a:p>
          </p:txBody>
        </p:sp>
        <p:sp>
          <p:nvSpPr>
            <p:cNvPr id="11" name="Rectangle 96"/>
            <p:cNvSpPr>
              <a:spLocks noChangeArrowheads="1"/>
            </p:cNvSpPr>
            <p:nvPr/>
          </p:nvSpPr>
          <p:spPr bwMode="auto">
            <a:xfrm>
              <a:off x="5524720" y="1385686"/>
              <a:ext cx="609600" cy="22860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1600">
                  <a:solidFill>
                    <a:schemeClr val="bg1">
                      <a:lumMod val="95000"/>
                    </a:schemeClr>
                  </a:solidFill>
                </a:rPr>
                <a:t>MAR</a:t>
              </a:r>
            </a:p>
          </p:txBody>
        </p:sp>
        <p:sp>
          <p:nvSpPr>
            <p:cNvPr id="12" name="Line 97"/>
            <p:cNvSpPr>
              <a:spLocks noChangeShapeType="1"/>
            </p:cNvSpPr>
            <p:nvPr/>
          </p:nvSpPr>
          <p:spPr bwMode="auto">
            <a:xfrm flipH="1">
              <a:off x="4911558" y="2367097"/>
              <a:ext cx="6096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" name="AutoShape 98"/>
            <p:cNvCxnSpPr>
              <a:cxnSpLocks noChangeShapeType="1"/>
            </p:cNvCxnSpPr>
            <p:nvPr/>
          </p:nvCxnSpPr>
          <p:spPr bwMode="auto">
            <a:xfrm flipV="1">
              <a:off x="4911558" y="1490797"/>
              <a:ext cx="609600" cy="6858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" name="Group 13"/>
            <p:cNvGrpSpPr/>
            <p:nvPr/>
          </p:nvGrpSpPr>
          <p:grpSpPr>
            <a:xfrm>
              <a:off x="457200" y="1814512"/>
              <a:ext cx="7341628" cy="4738687"/>
              <a:chOff x="457200" y="1143000"/>
              <a:chExt cx="8382000" cy="5410200"/>
            </a:xfrm>
          </p:grpSpPr>
          <p:grpSp>
            <p:nvGrpSpPr>
              <p:cNvPr id="15" name="Group 2"/>
              <p:cNvGrpSpPr>
                <a:grpSpLocks/>
              </p:cNvGrpSpPr>
              <p:nvPr/>
            </p:nvGrpSpPr>
            <p:grpSpPr bwMode="auto">
              <a:xfrm>
                <a:off x="914400" y="4953000"/>
                <a:ext cx="990600" cy="990600"/>
                <a:chOff x="432" y="1152"/>
                <a:chExt cx="624" cy="624"/>
              </a:xfrm>
            </p:grpSpPr>
            <p:sp>
              <p:nvSpPr>
                <p:cNvPr id="112" name="Freeform 3"/>
                <p:cNvSpPr>
                  <a:spLocks/>
                </p:cNvSpPr>
                <p:nvPr/>
              </p:nvSpPr>
              <p:spPr bwMode="auto">
                <a:xfrm>
                  <a:off x="432" y="1392"/>
                  <a:ext cx="624" cy="384"/>
                </a:xfrm>
                <a:custGeom>
                  <a:avLst/>
                  <a:gdLst>
                    <a:gd name="T0" fmla="*/ 0 w 624"/>
                    <a:gd name="T1" fmla="*/ 0 h 384"/>
                    <a:gd name="T2" fmla="*/ 0 w 624"/>
                    <a:gd name="T3" fmla="*/ 384 h 384"/>
                    <a:gd name="T4" fmla="*/ 624 w 624"/>
                    <a:gd name="T5" fmla="*/ 384 h 384"/>
                    <a:gd name="T6" fmla="*/ 384 w 624"/>
                    <a:gd name="T7" fmla="*/ 0 h 384"/>
                    <a:gd name="T8" fmla="*/ 0 w 624"/>
                    <a:gd name="T9" fmla="*/ 0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4"/>
                    <a:gd name="T16" fmla="*/ 0 h 384"/>
                    <a:gd name="T17" fmla="*/ 624 w 624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4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624" y="384"/>
                      </a:lnTo>
                      <a:lnTo>
                        <a:pt x="3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round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accent2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113" name="Rectangle 4"/>
                <p:cNvSpPr>
                  <a:spLocks noChangeArrowheads="1"/>
                </p:cNvSpPr>
                <p:nvPr/>
              </p:nvSpPr>
              <p:spPr bwMode="auto">
                <a:xfrm>
                  <a:off x="432" y="1152"/>
                  <a:ext cx="38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 eaLnBrk="0" hangingPunct="0"/>
                  <a:r>
                    <a:rPr lang="en-US" sz="1600">
                      <a:solidFill>
                        <a:schemeClr val="bg1">
                          <a:lumMod val="9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11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440" y="1417"/>
                  <a:ext cx="46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ctr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algn="ctr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algn="ctr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algn="ctr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algn="ctr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dirty="0">
                      <a:solidFill>
                        <a:schemeClr val="bg1">
                          <a:lumMod val="95000"/>
                        </a:schemeClr>
                      </a:solidFill>
                    </a:rPr>
                    <a:t>shift</a:t>
                  </a:r>
                </a:p>
              </p:txBody>
            </p:sp>
          </p:grpSp>
          <p:grpSp>
            <p:nvGrpSpPr>
              <p:cNvPr id="16" name="Group 6"/>
              <p:cNvGrpSpPr>
                <a:grpSpLocks/>
              </p:cNvGrpSpPr>
              <p:nvPr/>
            </p:nvGrpSpPr>
            <p:grpSpPr bwMode="auto">
              <a:xfrm>
                <a:off x="838200" y="4267200"/>
                <a:ext cx="1066800" cy="685800"/>
                <a:chOff x="528" y="2304"/>
                <a:chExt cx="672" cy="432"/>
              </a:xfrm>
            </p:grpSpPr>
            <p:sp>
              <p:nvSpPr>
                <p:cNvPr id="109" name="Line 7"/>
                <p:cNvSpPr>
                  <a:spLocks noChangeShapeType="1"/>
                </p:cNvSpPr>
                <p:nvPr/>
              </p:nvSpPr>
              <p:spPr bwMode="auto">
                <a:xfrm>
                  <a:off x="816" y="2544"/>
                  <a:ext cx="0" cy="192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AutoShape 8"/>
                <p:cNvSpPr>
                  <a:spLocks noChangeArrowheads="1"/>
                </p:cNvSpPr>
                <p:nvPr/>
              </p:nvSpPr>
              <p:spPr bwMode="auto">
                <a:xfrm>
                  <a:off x="528" y="2304"/>
                  <a:ext cx="528" cy="240"/>
                </a:xfrm>
                <a:custGeom>
                  <a:avLst/>
                  <a:gdLst>
                    <a:gd name="T0" fmla="*/ 462 w 21600"/>
                    <a:gd name="T1" fmla="*/ 120 h 21600"/>
                    <a:gd name="T2" fmla="*/ 264 w 21600"/>
                    <a:gd name="T3" fmla="*/ 240 h 21600"/>
                    <a:gd name="T4" fmla="*/ 66 w 21600"/>
                    <a:gd name="T5" fmla="*/ 120 h 21600"/>
                    <a:gd name="T6" fmla="*/ 26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CC3300"/>
                </a:solidFill>
                <a:ln w="9525">
                  <a:round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C3300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008" y="240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6934200" y="5257800"/>
                <a:ext cx="1524000" cy="762000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>
                    <a:solidFill>
                      <a:schemeClr val="bg1">
                        <a:lumMod val="95000"/>
                      </a:schemeClr>
                    </a:solidFill>
                  </a:rPr>
                  <a:t>D-Memory</a:t>
                </a:r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6934200" y="4876800"/>
                <a:ext cx="6096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</a:rPr>
                  <a:t>MAR</a:t>
                </a:r>
              </a:p>
            </p:txBody>
          </p:sp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7848600" y="4876800"/>
                <a:ext cx="6096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</a:rPr>
                  <a:t>MDR</a:t>
                </a:r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2362200" y="5334000"/>
                <a:ext cx="1524000" cy="609600"/>
              </a:xfrm>
              <a:custGeom>
                <a:avLst/>
                <a:gdLst>
                  <a:gd name="T0" fmla="*/ 480 w 960"/>
                  <a:gd name="T1" fmla="*/ 96 h 384"/>
                  <a:gd name="T2" fmla="*/ 384 w 960"/>
                  <a:gd name="T3" fmla="*/ 0 h 384"/>
                  <a:gd name="T4" fmla="*/ 0 w 960"/>
                  <a:gd name="T5" fmla="*/ 0 h 384"/>
                  <a:gd name="T6" fmla="*/ 288 w 960"/>
                  <a:gd name="T7" fmla="*/ 384 h 384"/>
                  <a:gd name="T8" fmla="*/ 672 w 960"/>
                  <a:gd name="T9" fmla="*/ 384 h 384"/>
                  <a:gd name="T10" fmla="*/ 960 w 960"/>
                  <a:gd name="T11" fmla="*/ 0 h 384"/>
                  <a:gd name="T12" fmla="*/ 576 w 960"/>
                  <a:gd name="T13" fmla="*/ 0 h 384"/>
                  <a:gd name="T14" fmla="*/ 480 w 960"/>
                  <a:gd name="T15" fmla="*/ 96 h 3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0"/>
                  <a:gd name="T25" fmla="*/ 0 h 384"/>
                  <a:gd name="T26" fmla="*/ 960 w 960"/>
                  <a:gd name="T27" fmla="*/ 384 h 38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0" h="384">
                    <a:moveTo>
                      <a:pt x="480" y="96"/>
                    </a:moveTo>
                    <a:lnTo>
                      <a:pt x="384" y="0"/>
                    </a:lnTo>
                    <a:lnTo>
                      <a:pt x="0" y="0"/>
                    </a:lnTo>
                    <a:lnTo>
                      <a:pt x="288" y="384"/>
                    </a:lnTo>
                    <a:lnTo>
                      <a:pt x="672" y="384"/>
                    </a:lnTo>
                    <a:lnTo>
                      <a:pt x="960" y="0"/>
                    </a:lnTo>
                    <a:lnTo>
                      <a:pt x="576" y="0"/>
                    </a:lnTo>
                    <a:lnTo>
                      <a:pt x="480" y="9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grpSp>
            <p:nvGrpSpPr>
              <p:cNvPr id="21" name="Group 15"/>
              <p:cNvGrpSpPr>
                <a:grpSpLocks/>
              </p:cNvGrpSpPr>
              <p:nvPr/>
            </p:nvGrpSpPr>
            <p:grpSpPr bwMode="auto">
              <a:xfrm>
                <a:off x="2362200" y="4953000"/>
                <a:ext cx="1524000" cy="877888"/>
                <a:chOff x="1584" y="1152"/>
                <a:chExt cx="960" cy="553"/>
              </a:xfrm>
            </p:grpSpPr>
            <p:sp>
              <p:nvSpPr>
                <p:cNvPr id="106" name="Rectangle 16"/>
                <p:cNvSpPr>
                  <a:spLocks noChangeArrowheads="1"/>
                </p:cNvSpPr>
                <p:nvPr/>
              </p:nvSpPr>
              <p:spPr bwMode="auto">
                <a:xfrm>
                  <a:off x="1584" y="1152"/>
                  <a:ext cx="38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 eaLnBrk="0" hangingPunct="0"/>
                  <a:r>
                    <a:rPr lang="en-US" sz="1600">
                      <a:solidFill>
                        <a:schemeClr val="bg1">
                          <a:lumMod val="95000"/>
                        </a:schemeClr>
                      </a:solidFill>
                    </a:rPr>
                    <a:t>A</a:t>
                  </a:r>
                </a:p>
              </p:txBody>
            </p:sp>
            <p:sp>
              <p:nvSpPr>
                <p:cNvPr id="107" name="Rectangle 17"/>
                <p:cNvSpPr>
                  <a:spLocks noChangeArrowheads="1"/>
                </p:cNvSpPr>
                <p:nvPr/>
              </p:nvSpPr>
              <p:spPr bwMode="auto">
                <a:xfrm>
                  <a:off x="2160" y="1152"/>
                  <a:ext cx="38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 eaLnBrk="0" hangingPunct="0"/>
                  <a:r>
                    <a:rPr lang="en-US" sz="1600">
                      <a:solidFill>
                        <a:schemeClr val="bg1">
                          <a:lumMod val="95000"/>
                        </a:schemeClr>
                      </a:solidFill>
                    </a:rPr>
                    <a:t>B</a:t>
                  </a:r>
                </a:p>
              </p:txBody>
            </p:sp>
            <p:sp>
              <p:nvSpPr>
                <p:cNvPr id="10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820" y="1417"/>
                  <a:ext cx="49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ctr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algn="ctr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algn="ctr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algn="ctr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algn="ctr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>
                      <a:solidFill>
                        <a:schemeClr val="bg1">
                          <a:lumMod val="95000"/>
                        </a:schemeClr>
                      </a:solidFill>
                    </a:rPr>
                    <a:t>ALU</a:t>
                  </a:r>
                </a:p>
              </p:txBody>
            </p:sp>
          </p:grp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457200" y="2514600"/>
                <a:ext cx="8229600" cy="4038600"/>
              </a:xfrm>
              <a:custGeom>
                <a:avLst/>
                <a:gdLst>
                  <a:gd name="T0" fmla="*/ 4608 w 4608"/>
                  <a:gd name="T1" fmla="*/ 0 h 1392"/>
                  <a:gd name="T2" fmla="*/ 0 w 4608"/>
                  <a:gd name="T3" fmla="*/ 0 h 1392"/>
                  <a:gd name="T4" fmla="*/ 0 w 4608"/>
                  <a:gd name="T5" fmla="*/ 1392 h 1392"/>
                  <a:gd name="T6" fmla="*/ 4608 w 4608"/>
                  <a:gd name="T7" fmla="*/ 1392 h 13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08"/>
                  <a:gd name="T13" fmla="*/ 0 h 1392"/>
                  <a:gd name="T14" fmla="*/ 4608 w 4608"/>
                  <a:gd name="T15" fmla="*/ 1392 h 13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8" h="1392">
                    <a:moveTo>
                      <a:pt x="4608" y="0"/>
                    </a:moveTo>
                    <a:lnTo>
                      <a:pt x="0" y="0"/>
                    </a:lnTo>
                    <a:lnTo>
                      <a:pt x="0" y="1392"/>
                    </a:lnTo>
                    <a:lnTo>
                      <a:pt x="4608" y="1392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2743200" y="4648200"/>
                <a:ext cx="0" cy="3048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3124200" y="5943600"/>
                <a:ext cx="0" cy="6096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4724400" y="3657600"/>
                <a:ext cx="0" cy="28956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>
                <a:off x="7772400" y="6019800"/>
                <a:ext cx="0" cy="5334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>
                <a:off x="1371600" y="5943600"/>
                <a:ext cx="0" cy="6096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 flipH="1">
                <a:off x="1447800" y="50292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 flipH="1">
                <a:off x="2895600" y="50292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 flipH="1">
                <a:off x="3810000" y="50292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 flipH="1">
                <a:off x="7467600" y="49530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 flipH="1">
                <a:off x="8382000" y="49530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grpSp>
            <p:nvGrpSpPr>
              <p:cNvPr id="33" name="Group 30"/>
              <p:cNvGrpSpPr>
                <a:grpSpLocks/>
              </p:cNvGrpSpPr>
              <p:nvPr/>
            </p:nvGrpSpPr>
            <p:grpSpPr bwMode="auto">
              <a:xfrm>
                <a:off x="1219200" y="6248400"/>
                <a:ext cx="304800" cy="304800"/>
                <a:chOff x="768" y="2928"/>
                <a:chExt cx="192" cy="192"/>
              </a:xfrm>
            </p:grpSpPr>
            <p:sp>
              <p:nvSpPr>
                <p:cNvPr id="104" name="AutoShape 31"/>
                <p:cNvSpPr>
                  <a:spLocks noChangeArrowheads="1"/>
                </p:cNvSpPr>
                <p:nvPr/>
              </p:nvSpPr>
              <p:spPr bwMode="auto">
                <a:xfrm flipV="1">
                  <a:off x="768" y="2928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105" name="Oval 32"/>
                <p:cNvSpPr>
                  <a:spLocks noChangeArrowheads="1"/>
                </p:cNvSpPr>
                <p:nvPr/>
              </p:nvSpPr>
              <p:spPr bwMode="auto">
                <a:xfrm flipV="1">
                  <a:off x="912" y="2976"/>
                  <a:ext cx="48" cy="48"/>
                </a:xfrm>
                <a:prstGeom prst="ellipse">
                  <a:avLst/>
                </a:prstGeom>
                <a:solidFill>
                  <a:srgbClr val="0000CC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grpSp>
            <p:nvGrpSpPr>
              <p:cNvPr id="34" name="Group 33"/>
              <p:cNvGrpSpPr>
                <a:grpSpLocks/>
              </p:cNvGrpSpPr>
              <p:nvPr/>
            </p:nvGrpSpPr>
            <p:grpSpPr bwMode="auto">
              <a:xfrm>
                <a:off x="7620000" y="6248400"/>
                <a:ext cx="304800" cy="304800"/>
                <a:chOff x="768" y="2928"/>
                <a:chExt cx="192" cy="192"/>
              </a:xfrm>
            </p:grpSpPr>
            <p:sp>
              <p:nvSpPr>
                <p:cNvPr id="102" name="AutoShape 34"/>
                <p:cNvSpPr>
                  <a:spLocks noChangeArrowheads="1"/>
                </p:cNvSpPr>
                <p:nvPr/>
              </p:nvSpPr>
              <p:spPr bwMode="auto">
                <a:xfrm flipV="1">
                  <a:off x="768" y="2928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103" name="Oval 35"/>
                <p:cNvSpPr>
                  <a:spLocks noChangeArrowheads="1"/>
                </p:cNvSpPr>
                <p:nvPr/>
              </p:nvSpPr>
              <p:spPr bwMode="auto">
                <a:xfrm flipV="1">
                  <a:off x="912" y="2976"/>
                  <a:ext cx="48" cy="48"/>
                </a:xfrm>
                <a:prstGeom prst="ellipse">
                  <a:avLst/>
                </a:prstGeom>
                <a:solidFill>
                  <a:srgbClr val="0000CC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grpSp>
            <p:nvGrpSpPr>
              <p:cNvPr id="35" name="Group 36"/>
              <p:cNvGrpSpPr>
                <a:grpSpLocks/>
              </p:cNvGrpSpPr>
              <p:nvPr/>
            </p:nvGrpSpPr>
            <p:grpSpPr bwMode="auto">
              <a:xfrm>
                <a:off x="2971800" y="6248400"/>
                <a:ext cx="304800" cy="304800"/>
                <a:chOff x="768" y="2928"/>
                <a:chExt cx="192" cy="192"/>
              </a:xfrm>
            </p:grpSpPr>
            <p:sp>
              <p:nvSpPr>
                <p:cNvPr id="100" name="AutoShape 37"/>
                <p:cNvSpPr>
                  <a:spLocks noChangeArrowheads="1"/>
                </p:cNvSpPr>
                <p:nvPr/>
              </p:nvSpPr>
              <p:spPr bwMode="auto">
                <a:xfrm flipV="1">
                  <a:off x="768" y="2928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101" name="Oval 38"/>
                <p:cNvSpPr>
                  <a:spLocks noChangeArrowheads="1"/>
                </p:cNvSpPr>
                <p:nvPr/>
              </p:nvSpPr>
              <p:spPr bwMode="auto">
                <a:xfrm flipV="1">
                  <a:off x="912" y="2976"/>
                  <a:ext cx="48" cy="48"/>
                </a:xfrm>
                <a:prstGeom prst="ellipse">
                  <a:avLst/>
                </a:prstGeom>
                <a:solidFill>
                  <a:srgbClr val="0000CC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grpSp>
            <p:nvGrpSpPr>
              <p:cNvPr id="36" name="Group 39"/>
              <p:cNvGrpSpPr>
                <a:grpSpLocks/>
              </p:cNvGrpSpPr>
              <p:nvPr/>
            </p:nvGrpSpPr>
            <p:grpSpPr bwMode="auto">
              <a:xfrm>
                <a:off x="4572000" y="6248400"/>
                <a:ext cx="304800" cy="304800"/>
                <a:chOff x="768" y="2928"/>
                <a:chExt cx="192" cy="192"/>
              </a:xfrm>
            </p:grpSpPr>
            <p:sp>
              <p:nvSpPr>
                <p:cNvPr id="98" name="AutoShape 40"/>
                <p:cNvSpPr>
                  <a:spLocks noChangeArrowheads="1"/>
                </p:cNvSpPr>
                <p:nvPr/>
              </p:nvSpPr>
              <p:spPr bwMode="auto">
                <a:xfrm flipV="1">
                  <a:off x="768" y="2928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99" name="Oval 41"/>
                <p:cNvSpPr>
                  <a:spLocks noChangeArrowheads="1"/>
                </p:cNvSpPr>
                <p:nvPr/>
              </p:nvSpPr>
              <p:spPr bwMode="auto">
                <a:xfrm flipV="1">
                  <a:off x="912" y="2976"/>
                  <a:ext cx="48" cy="48"/>
                </a:xfrm>
                <a:prstGeom prst="ellipse">
                  <a:avLst/>
                </a:prstGeom>
                <a:solidFill>
                  <a:srgbClr val="0000CC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Line 42"/>
              <p:cNvSpPr>
                <a:spLocks noChangeShapeType="1"/>
              </p:cNvSpPr>
              <p:nvPr/>
            </p:nvSpPr>
            <p:spPr bwMode="auto">
              <a:xfrm flipH="1">
                <a:off x="1447800" y="63246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38" name="Line 43"/>
              <p:cNvSpPr>
                <a:spLocks noChangeShapeType="1"/>
              </p:cNvSpPr>
              <p:nvPr/>
            </p:nvSpPr>
            <p:spPr bwMode="auto">
              <a:xfrm flipH="1">
                <a:off x="3200400" y="63246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39" name="Line 44"/>
              <p:cNvSpPr>
                <a:spLocks noChangeShapeType="1"/>
              </p:cNvSpPr>
              <p:nvPr/>
            </p:nvSpPr>
            <p:spPr bwMode="auto">
              <a:xfrm flipH="1">
                <a:off x="4800600" y="63246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0" name="Line 45"/>
              <p:cNvSpPr>
                <a:spLocks noChangeShapeType="1"/>
              </p:cNvSpPr>
              <p:nvPr/>
            </p:nvSpPr>
            <p:spPr bwMode="auto">
              <a:xfrm flipH="1">
                <a:off x="7848600" y="63246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1" name="Line 46"/>
              <p:cNvSpPr>
                <a:spLocks noChangeShapeType="1"/>
              </p:cNvSpPr>
              <p:nvPr/>
            </p:nvSpPr>
            <p:spPr bwMode="auto">
              <a:xfrm flipH="1">
                <a:off x="8382000" y="55626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2" name="Line 47"/>
              <p:cNvSpPr>
                <a:spLocks noChangeShapeType="1"/>
              </p:cNvSpPr>
              <p:nvPr/>
            </p:nvSpPr>
            <p:spPr bwMode="auto">
              <a:xfrm flipH="1">
                <a:off x="3657600" y="5562600"/>
                <a:ext cx="304800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" name="Line 48"/>
              <p:cNvSpPr>
                <a:spLocks noChangeShapeType="1"/>
              </p:cNvSpPr>
              <p:nvPr/>
            </p:nvSpPr>
            <p:spPr bwMode="auto">
              <a:xfrm flipH="1">
                <a:off x="1600200" y="5562600"/>
                <a:ext cx="304800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4" name="Rectangle 49"/>
              <p:cNvSpPr>
                <a:spLocks noChangeArrowheads="1"/>
              </p:cNvSpPr>
              <p:nvPr/>
            </p:nvSpPr>
            <p:spPr bwMode="auto">
              <a:xfrm>
                <a:off x="4419600" y="3048000"/>
                <a:ext cx="2209800" cy="609600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>
                    <a:solidFill>
                      <a:schemeClr val="bg1">
                        <a:lumMod val="95000"/>
                      </a:schemeClr>
                    </a:solidFill>
                  </a:rPr>
                  <a:t>Regs</a:t>
                </a:r>
              </a:p>
            </p:txBody>
          </p:sp>
          <p:sp>
            <p:nvSpPr>
              <p:cNvPr id="45" name="Line 50"/>
              <p:cNvSpPr>
                <a:spLocks noChangeShapeType="1"/>
              </p:cNvSpPr>
              <p:nvPr/>
            </p:nvSpPr>
            <p:spPr bwMode="auto">
              <a:xfrm>
                <a:off x="5562600" y="2514600"/>
                <a:ext cx="0" cy="5334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51"/>
              <p:cNvSpPr>
                <a:spLocks noChangeShapeType="1"/>
              </p:cNvSpPr>
              <p:nvPr/>
            </p:nvSpPr>
            <p:spPr bwMode="auto">
              <a:xfrm flipH="1">
                <a:off x="6553200" y="32766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52"/>
              <p:cNvSpPr>
                <a:spLocks noChangeShapeType="1"/>
              </p:cNvSpPr>
              <p:nvPr/>
            </p:nvSpPr>
            <p:spPr bwMode="auto">
              <a:xfrm>
                <a:off x="6096000" y="3657600"/>
                <a:ext cx="0" cy="28956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" name="Group 53"/>
              <p:cNvGrpSpPr>
                <a:grpSpLocks/>
              </p:cNvGrpSpPr>
              <p:nvPr/>
            </p:nvGrpSpPr>
            <p:grpSpPr bwMode="auto">
              <a:xfrm>
                <a:off x="5943600" y="6248400"/>
                <a:ext cx="304800" cy="304800"/>
                <a:chOff x="768" y="2928"/>
                <a:chExt cx="192" cy="192"/>
              </a:xfrm>
            </p:grpSpPr>
            <p:sp>
              <p:nvSpPr>
                <p:cNvPr id="96" name="AutoShape 54"/>
                <p:cNvSpPr>
                  <a:spLocks noChangeArrowheads="1"/>
                </p:cNvSpPr>
                <p:nvPr/>
              </p:nvSpPr>
              <p:spPr bwMode="auto">
                <a:xfrm flipV="1">
                  <a:off x="768" y="2928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97" name="Oval 55"/>
                <p:cNvSpPr>
                  <a:spLocks noChangeArrowheads="1"/>
                </p:cNvSpPr>
                <p:nvPr/>
              </p:nvSpPr>
              <p:spPr bwMode="auto">
                <a:xfrm flipV="1">
                  <a:off x="912" y="2976"/>
                  <a:ext cx="48" cy="48"/>
                </a:xfrm>
                <a:prstGeom prst="ellipse">
                  <a:avLst/>
                </a:prstGeom>
                <a:solidFill>
                  <a:srgbClr val="0000CC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sp>
            <p:nvSpPr>
              <p:cNvPr id="49" name="Line 56"/>
              <p:cNvSpPr>
                <a:spLocks noChangeShapeType="1"/>
              </p:cNvSpPr>
              <p:nvPr/>
            </p:nvSpPr>
            <p:spPr bwMode="auto">
              <a:xfrm flipH="1">
                <a:off x="6172200" y="63246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0" name="AutoShape 57"/>
              <p:cNvSpPr>
                <a:spLocks noChangeArrowheads="1"/>
              </p:cNvSpPr>
              <p:nvPr/>
            </p:nvSpPr>
            <p:spPr bwMode="auto">
              <a:xfrm>
                <a:off x="2286000" y="4267200"/>
                <a:ext cx="838200" cy="381000"/>
              </a:xfrm>
              <a:custGeom>
                <a:avLst/>
                <a:gdLst>
                  <a:gd name="T0" fmla="*/ 733425 w 21600"/>
                  <a:gd name="T1" fmla="*/ 190500 h 21600"/>
                  <a:gd name="T2" fmla="*/ 419100 w 21600"/>
                  <a:gd name="T3" fmla="*/ 381000 h 21600"/>
                  <a:gd name="T4" fmla="*/ 104775 w 21600"/>
                  <a:gd name="T5" fmla="*/ 190500 h 21600"/>
                  <a:gd name="T6" fmla="*/ 41910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330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33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1" name="Line 58"/>
              <p:cNvSpPr>
                <a:spLocks noChangeShapeType="1"/>
              </p:cNvSpPr>
              <p:nvPr/>
            </p:nvSpPr>
            <p:spPr bwMode="auto">
              <a:xfrm>
                <a:off x="3657600" y="4648200"/>
                <a:ext cx="0" cy="3048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2" name="AutoShape 59"/>
              <p:cNvSpPr>
                <a:spLocks noChangeArrowheads="1"/>
              </p:cNvSpPr>
              <p:nvPr/>
            </p:nvSpPr>
            <p:spPr bwMode="auto">
              <a:xfrm>
                <a:off x="3276600" y="4267200"/>
                <a:ext cx="838200" cy="381000"/>
              </a:xfrm>
              <a:custGeom>
                <a:avLst/>
                <a:gdLst>
                  <a:gd name="T0" fmla="*/ 733425 w 21600"/>
                  <a:gd name="T1" fmla="*/ 190500 h 21600"/>
                  <a:gd name="T2" fmla="*/ 419100 w 21600"/>
                  <a:gd name="T3" fmla="*/ 381000 h 21600"/>
                  <a:gd name="T4" fmla="*/ 104775 w 21600"/>
                  <a:gd name="T5" fmla="*/ 190500 h 21600"/>
                  <a:gd name="T6" fmla="*/ 41910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330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33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3" name="Line 60"/>
              <p:cNvSpPr>
                <a:spLocks noChangeShapeType="1"/>
              </p:cNvSpPr>
              <p:nvPr/>
            </p:nvSpPr>
            <p:spPr bwMode="auto">
              <a:xfrm>
                <a:off x="3429000" y="2514600"/>
                <a:ext cx="0" cy="17526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61"/>
              <p:cNvSpPr>
                <a:spLocks noChangeShapeType="1"/>
              </p:cNvSpPr>
              <p:nvPr/>
            </p:nvSpPr>
            <p:spPr bwMode="auto">
              <a:xfrm>
                <a:off x="2438400" y="2514600"/>
                <a:ext cx="0" cy="17526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62"/>
              <p:cNvSpPr>
                <a:spLocks noChangeShapeType="1"/>
              </p:cNvSpPr>
              <p:nvPr/>
            </p:nvSpPr>
            <p:spPr bwMode="auto">
              <a:xfrm>
                <a:off x="990600" y="2514600"/>
                <a:ext cx="0" cy="17526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63"/>
              <p:cNvSpPr>
                <a:spLocks/>
              </p:cNvSpPr>
              <p:nvPr/>
            </p:nvSpPr>
            <p:spPr bwMode="auto">
              <a:xfrm>
                <a:off x="1295400" y="3733800"/>
                <a:ext cx="3429000" cy="533400"/>
              </a:xfrm>
              <a:custGeom>
                <a:avLst/>
                <a:gdLst>
                  <a:gd name="T0" fmla="*/ 2160 w 2160"/>
                  <a:gd name="T1" fmla="*/ 0 h 192"/>
                  <a:gd name="T2" fmla="*/ 0 w 2160"/>
                  <a:gd name="T3" fmla="*/ 0 h 192"/>
                  <a:gd name="T4" fmla="*/ 0 w 2160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160"/>
                  <a:gd name="T10" fmla="*/ 0 h 192"/>
                  <a:gd name="T11" fmla="*/ 2160 w 216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" h="192">
                    <a:moveTo>
                      <a:pt x="2160" y="0"/>
                    </a:moveTo>
                    <a:lnTo>
                      <a:pt x="0" y="0"/>
                    </a:lnTo>
                    <a:lnTo>
                      <a:pt x="0" y="192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64"/>
              <p:cNvSpPr>
                <a:spLocks noChangeShapeType="1"/>
              </p:cNvSpPr>
              <p:nvPr/>
            </p:nvSpPr>
            <p:spPr bwMode="auto">
              <a:xfrm>
                <a:off x="2743200" y="3733800"/>
                <a:ext cx="0" cy="5334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65"/>
              <p:cNvSpPr>
                <a:spLocks noChangeShapeType="1"/>
              </p:cNvSpPr>
              <p:nvPr/>
            </p:nvSpPr>
            <p:spPr bwMode="auto">
              <a:xfrm>
                <a:off x="3733800" y="3733800"/>
                <a:ext cx="0" cy="5334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66"/>
              <p:cNvSpPr>
                <a:spLocks/>
              </p:cNvSpPr>
              <p:nvPr/>
            </p:nvSpPr>
            <p:spPr bwMode="auto">
              <a:xfrm>
                <a:off x="1600200" y="3886200"/>
                <a:ext cx="4495800" cy="381000"/>
              </a:xfrm>
              <a:custGeom>
                <a:avLst/>
                <a:gdLst>
                  <a:gd name="T0" fmla="*/ 2832 w 2832"/>
                  <a:gd name="T1" fmla="*/ 0 h 240"/>
                  <a:gd name="T2" fmla="*/ 0 w 2832"/>
                  <a:gd name="T3" fmla="*/ 0 h 240"/>
                  <a:gd name="T4" fmla="*/ 0 w 2832"/>
                  <a:gd name="T5" fmla="*/ 240 h 240"/>
                  <a:gd name="T6" fmla="*/ 0 60000 65536"/>
                  <a:gd name="T7" fmla="*/ 0 60000 65536"/>
                  <a:gd name="T8" fmla="*/ 0 60000 65536"/>
                  <a:gd name="T9" fmla="*/ 0 w 2832"/>
                  <a:gd name="T10" fmla="*/ 0 h 240"/>
                  <a:gd name="T11" fmla="*/ 2832 w 2832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32" h="240">
                    <a:moveTo>
                      <a:pt x="2832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67"/>
              <p:cNvSpPr>
                <a:spLocks noChangeShapeType="1"/>
              </p:cNvSpPr>
              <p:nvPr/>
            </p:nvSpPr>
            <p:spPr bwMode="auto">
              <a:xfrm>
                <a:off x="3048000" y="3886200"/>
                <a:ext cx="0" cy="3810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68"/>
              <p:cNvSpPr>
                <a:spLocks noChangeShapeType="1"/>
              </p:cNvSpPr>
              <p:nvPr/>
            </p:nvSpPr>
            <p:spPr bwMode="auto">
              <a:xfrm>
                <a:off x="4038600" y="3886200"/>
                <a:ext cx="0" cy="3810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69"/>
              <p:cNvSpPr>
                <a:spLocks noChangeShapeType="1"/>
              </p:cNvSpPr>
              <p:nvPr/>
            </p:nvSpPr>
            <p:spPr bwMode="auto">
              <a:xfrm flipH="1">
                <a:off x="4038600" y="4419600"/>
                <a:ext cx="304800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70"/>
              <p:cNvSpPr>
                <a:spLocks noChangeShapeType="1"/>
              </p:cNvSpPr>
              <p:nvPr/>
            </p:nvSpPr>
            <p:spPr bwMode="auto">
              <a:xfrm flipH="1">
                <a:off x="3048000" y="4419600"/>
                <a:ext cx="304800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6858000" y="4191000"/>
                <a:ext cx="1066800" cy="685800"/>
                <a:chOff x="528" y="2304"/>
                <a:chExt cx="672" cy="432"/>
              </a:xfrm>
            </p:grpSpPr>
            <p:sp>
              <p:nvSpPr>
                <p:cNvPr id="93" name="Line 72"/>
                <p:cNvSpPr>
                  <a:spLocks noChangeShapeType="1"/>
                </p:cNvSpPr>
                <p:nvPr/>
              </p:nvSpPr>
              <p:spPr bwMode="auto">
                <a:xfrm>
                  <a:off x="816" y="2544"/>
                  <a:ext cx="0" cy="192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AutoShape 73"/>
                <p:cNvSpPr>
                  <a:spLocks noChangeArrowheads="1"/>
                </p:cNvSpPr>
                <p:nvPr/>
              </p:nvSpPr>
              <p:spPr bwMode="auto">
                <a:xfrm>
                  <a:off x="528" y="2304"/>
                  <a:ext cx="528" cy="240"/>
                </a:xfrm>
                <a:custGeom>
                  <a:avLst/>
                  <a:gdLst>
                    <a:gd name="T0" fmla="*/ 462 w 21600"/>
                    <a:gd name="T1" fmla="*/ 120 h 21600"/>
                    <a:gd name="T2" fmla="*/ 264 w 21600"/>
                    <a:gd name="T3" fmla="*/ 240 h 21600"/>
                    <a:gd name="T4" fmla="*/ 66 w 21600"/>
                    <a:gd name="T5" fmla="*/ 120 h 21600"/>
                    <a:gd name="T6" fmla="*/ 26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CC3300"/>
                </a:solidFill>
                <a:ln w="9525">
                  <a:round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C3300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1008" y="240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" name="Line 75"/>
              <p:cNvSpPr>
                <a:spLocks noChangeShapeType="1"/>
              </p:cNvSpPr>
              <p:nvPr/>
            </p:nvSpPr>
            <p:spPr bwMode="auto">
              <a:xfrm>
                <a:off x="7086600" y="2514600"/>
                <a:ext cx="0" cy="16002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76"/>
              <p:cNvSpPr>
                <a:spLocks/>
              </p:cNvSpPr>
              <p:nvPr/>
            </p:nvSpPr>
            <p:spPr bwMode="auto">
              <a:xfrm>
                <a:off x="4724400" y="3733800"/>
                <a:ext cx="2590800" cy="381000"/>
              </a:xfrm>
              <a:custGeom>
                <a:avLst/>
                <a:gdLst>
                  <a:gd name="T0" fmla="*/ 0 w 1632"/>
                  <a:gd name="T1" fmla="*/ 0 h 240"/>
                  <a:gd name="T2" fmla="*/ 1632 w 1632"/>
                  <a:gd name="T3" fmla="*/ 0 h 240"/>
                  <a:gd name="T4" fmla="*/ 1632 w 1632"/>
                  <a:gd name="T5" fmla="*/ 240 h 240"/>
                  <a:gd name="T6" fmla="*/ 0 60000 65536"/>
                  <a:gd name="T7" fmla="*/ 0 60000 65536"/>
                  <a:gd name="T8" fmla="*/ 0 60000 65536"/>
                  <a:gd name="T9" fmla="*/ 0 w 1632"/>
                  <a:gd name="T10" fmla="*/ 0 h 240"/>
                  <a:gd name="T11" fmla="*/ 1632 w 1632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32" h="240">
                    <a:moveTo>
                      <a:pt x="0" y="0"/>
                    </a:moveTo>
                    <a:lnTo>
                      <a:pt x="1632" y="0"/>
                    </a:lnTo>
                    <a:lnTo>
                      <a:pt x="1632" y="240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Oval 77"/>
              <p:cNvSpPr>
                <a:spLocks noChangeArrowheads="1"/>
              </p:cNvSpPr>
              <p:nvPr/>
            </p:nvSpPr>
            <p:spPr bwMode="auto">
              <a:xfrm>
                <a:off x="4648200" y="3657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68" name="Oval 78"/>
              <p:cNvSpPr>
                <a:spLocks noChangeArrowheads="1"/>
              </p:cNvSpPr>
              <p:nvPr/>
            </p:nvSpPr>
            <p:spPr bwMode="auto">
              <a:xfrm>
                <a:off x="6019800" y="38100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69" name="Oval 79"/>
              <p:cNvSpPr>
                <a:spLocks noChangeArrowheads="1"/>
              </p:cNvSpPr>
              <p:nvPr/>
            </p:nvSpPr>
            <p:spPr bwMode="auto">
              <a:xfrm>
                <a:off x="3657600" y="3657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0" name="Oval 80"/>
              <p:cNvSpPr>
                <a:spLocks noChangeArrowheads="1"/>
              </p:cNvSpPr>
              <p:nvPr/>
            </p:nvSpPr>
            <p:spPr bwMode="auto">
              <a:xfrm>
                <a:off x="2667000" y="3657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1" name="Oval 81"/>
              <p:cNvSpPr>
                <a:spLocks noChangeArrowheads="1"/>
              </p:cNvSpPr>
              <p:nvPr/>
            </p:nvSpPr>
            <p:spPr bwMode="auto">
              <a:xfrm>
                <a:off x="2971800" y="38100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2" name="Oval 82"/>
              <p:cNvSpPr>
                <a:spLocks noChangeArrowheads="1"/>
              </p:cNvSpPr>
              <p:nvPr/>
            </p:nvSpPr>
            <p:spPr bwMode="auto">
              <a:xfrm>
                <a:off x="3962400" y="38100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73" name="Group 83"/>
              <p:cNvGrpSpPr>
                <a:grpSpLocks/>
              </p:cNvGrpSpPr>
              <p:nvPr/>
            </p:nvGrpSpPr>
            <p:grpSpPr bwMode="auto">
              <a:xfrm>
                <a:off x="7772400" y="4191000"/>
                <a:ext cx="1066800" cy="685800"/>
                <a:chOff x="528" y="2304"/>
                <a:chExt cx="672" cy="432"/>
              </a:xfrm>
            </p:grpSpPr>
            <p:sp>
              <p:nvSpPr>
                <p:cNvPr id="90" name="Line 84"/>
                <p:cNvSpPr>
                  <a:spLocks noChangeShapeType="1"/>
                </p:cNvSpPr>
                <p:nvPr/>
              </p:nvSpPr>
              <p:spPr bwMode="auto">
                <a:xfrm>
                  <a:off x="816" y="2544"/>
                  <a:ext cx="0" cy="192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AutoShape 85"/>
                <p:cNvSpPr>
                  <a:spLocks noChangeArrowheads="1"/>
                </p:cNvSpPr>
                <p:nvPr/>
              </p:nvSpPr>
              <p:spPr bwMode="auto">
                <a:xfrm>
                  <a:off x="528" y="2304"/>
                  <a:ext cx="528" cy="240"/>
                </a:xfrm>
                <a:custGeom>
                  <a:avLst/>
                  <a:gdLst>
                    <a:gd name="T0" fmla="*/ 462 w 21600"/>
                    <a:gd name="T1" fmla="*/ 120 h 21600"/>
                    <a:gd name="T2" fmla="*/ 264 w 21600"/>
                    <a:gd name="T3" fmla="*/ 240 h 21600"/>
                    <a:gd name="T4" fmla="*/ 66 w 21600"/>
                    <a:gd name="T5" fmla="*/ 120 h 21600"/>
                    <a:gd name="T6" fmla="*/ 26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CC3300"/>
                </a:solidFill>
                <a:ln w="9525">
                  <a:round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C3300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1008" y="240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4" name="Line 87"/>
              <p:cNvSpPr>
                <a:spLocks noChangeShapeType="1"/>
              </p:cNvSpPr>
              <p:nvPr/>
            </p:nvSpPr>
            <p:spPr bwMode="auto">
              <a:xfrm>
                <a:off x="8001000" y="2514600"/>
                <a:ext cx="0" cy="16002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88"/>
              <p:cNvSpPr>
                <a:spLocks/>
              </p:cNvSpPr>
              <p:nvPr/>
            </p:nvSpPr>
            <p:spPr bwMode="auto">
              <a:xfrm>
                <a:off x="7315200" y="3733800"/>
                <a:ext cx="914400" cy="381000"/>
              </a:xfrm>
              <a:custGeom>
                <a:avLst/>
                <a:gdLst>
                  <a:gd name="T0" fmla="*/ 0 w 576"/>
                  <a:gd name="T1" fmla="*/ 0 h 240"/>
                  <a:gd name="T2" fmla="*/ 576 w 576"/>
                  <a:gd name="T3" fmla="*/ 0 h 240"/>
                  <a:gd name="T4" fmla="*/ 576 w 576"/>
                  <a:gd name="T5" fmla="*/ 240 h 240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240"/>
                  <a:gd name="T11" fmla="*/ 576 w 576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240">
                    <a:moveTo>
                      <a:pt x="0" y="0"/>
                    </a:moveTo>
                    <a:lnTo>
                      <a:pt x="576" y="0"/>
                    </a:lnTo>
                    <a:lnTo>
                      <a:pt x="576" y="240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89"/>
              <p:cNvSpPr>
                <a:spLocks/>
              </p:cNvSpPr>
              <p:nvPr/>
            </p:nvSpPr>
            <p:spPr bwMode="auto">
              <a:xfrm>
                <a:off x="6096000" y="3886200"/>
                <a:ext cx="2438400" cy="228600"/>
              </a:xfrm>
              <a:custGeom>
                <a:avLst/>
                <a:gdLst>
                  <a:gd name="T0" fmla="*/ 0 w 1536"/>
                  <a:gd name="T1" fmla="*/ 0 h 144"/>
                  <a:gd name="T2" fmla="*/ 1536 w 1536"/>
                  <a:gd name="T3" fmla="*/ 0 h 144"/>
                  <a:gd name="T4" fmla="*/ 1536 w 15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536"/>
                  <a:gd name="T10" fmla="*/ 0 h 144"/>
                  <a:gd name="T11" fmla="*/ 1536 w 15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36" h="144">
                    <a:moveTo>
                      <a:pt x="0" y="0"/>
                    </a:moveTo>
                    <a:lnTo>
                      <a:pt x="1536" y="0"/>
                    </a:lnTo>
                    <a:lnTo>
                      <a:pt x="1536" y="144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90"/>
              <p:cNvSpPr>
                <a:spLocks noChangeShapeType="1"/>
              </p:cNvSpPr>
              <p:nvPr/>
            </p:nvSpPr>
            <p:spPr bwMode="auto">
              <a:xfrm>
                <a:off x="7620000" y="3886200"/>
                <a:ext cx="0" cy="2286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91"/>
              <p:cNvSpPr>
                <a:spLocks noChangeArrowheads="1"/>
              </p:cNvSpPr>
              <p:nvPr/>
            </p:nvSpPr>
            <p:spPr bwMode="auto">
              <a:xfrm>
                <a:off x="3810000" y="1295400"/>
                <a:ext cx="1524000" cy="838200"/>
              </a:xfrm>
              <a:prstGeom prst="rect">
                <a:avLst/>
              </a:prstGeom>
              <a:solidFill>
                <a:srgbClr val="FFFF9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99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/>
                  <a:t>Control</a:t>
                </a:r>
              </a:p>
            </p:txBody>
          </p:sp>
          <p:sp>
            <p:nvSpPr>
              <p:cNvPr id="79" name="Rectangle 92"/>
              <p:cNvSpPr>
                <a:spLocks noChangeArrowheads="1"/>
              </p:cNvSpPr>
              <p:nvPr/>
            </p:nvSpPr>
            <p:spPr bwMode="auto">
              <a:xfrm>
                <a:off x="4648200" y="1371600"/>
                <a:ext cx="609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/>
                  <a:t>PC</a:t>
                </a:r>
              </a:p>
            </p:txBody>
          </p:sp>
          <p:sp>
            <p:nvSpPr>
              <p:cNvPr id="80" name="Rectangle 93"/>
              <p:cNvSpPr>
                <a:spLocks noChangeArrowheads="1"/>
              </p:cNvSpPr>
              <p:nvPr/>
            </p:nvSpPr>
            <p:spPr bwMode="auto">
              <a:xfrm>
                <a:off x="3886200" y="1371600"/>
                <a:ext cx="609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/>
                  <a:t>IR</a:t>
                </a:r>
              </a:p>
            </p:txBody>
          </p:sp>
          <p:sp>
            <p:nvSpPr>
              <p:cNvPr id="81" name="Line 94"/>
              <p:cNvSpPr>
                <a:spLocks noChangeShapeType="1"/>
              </p:cNvSpPr>
              <p:nvPr/>
            </p:nvSpPr>
            <p:spPr bwMode="auto">
              <a:xfrm>
                <a:off x="4572000" y="2133600"/>
                <a:ext cx="0" cy="3810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99"/>
              <p:cNvSpPr>
                <a:spLocks noChangeAspect="1"/>
              </p:cNvSpPr>
              <p:nvPr/>
            </p:nvSpPr>
            <p:spPr bwMode="auto">
              <a:xfrm>
                <a:off x="2895600" y="1333500"/>
                <a:ext cx="758825" cy="303213"/>
              </a:xfrm>
              <a:custGeom>
                <a:avLst/>
                <a:gdLst>
                  <a:gd name="T0" fmla="*/ 480 w 960"/>
                  <a:gd name="T1" fmla="*/ 96 h 384"/>
                  <a:gd name="T2" fmla="*/ 384 w 960"/>
                  <a:gd name="T3" fmla="*/ 0 h 384"/>
                  <a:gd name="T4" fmla="*/ 0 w 960"/>
                  <a:gd name="T5" fmla="*/ 0 h 384"/>
                  <a:gd name="T6" fmla="*/ 288 w 960"/>
                  <a:gd name="T7" fmla="*/ 384 h 384"/>
                  <a:gd name="T8" fmla="*/ 672 w 960"/>
                  <a:gd name="T9" fmla="*/ 384 h 384"/>
                  <a:gd name="T10" fmla="*/ 960 w 960"/>
                  <a:gd name="T11" fmla="*/ 0 h 384"/>
                  <a:gd name="T12" fmla="*/ 576 w 960"/>
                  <a:gd name="T13" fmla="*/ 0 h 384"/>
                  <a:gd name="T14" fmla="*/ 480 w 960"/>
                  <a:gd name="T15" fmla="*/ 96 h 3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0"/>
                  <a:gd name="T25" fmla="*/ 0 h 384"/>
                  <a:gd name="T26" fmla="*/ 960 w 960"/>
                  <a:gd name="T27" fmla="*/ 384 h 38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0" h="384">
                    <a:moveTo>
                      <a:pt x="480" y="96"/>
                    </a:moveTo>
                    <a:lnTo>
                      <a:pt x="384" y="0"/>
                    </a:lnTo>
                    <a:lnTo>
                      <a:pt x="0" y="0"/>
                    </a:lnTo>
                    <a:lnTo>
                      <a:pt x="288" y="384"/>
                    </a:lnTo>
                    <a:lnTo>
                      <a:pt x="672" y="384"/>
                    </a:lnTo>
                    <a:lnTo>
                      <a:pt x="960" y="0"/>
                    </a:lnTo>
                    <a:lnTo>
                      <a:pt x="576" y="0"/>
                    </a:lnTo>
                    <a:lnTo>
                      <a:pt x="480" y="9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83" name="Rectangle 100"/>
              <p:cNvSpPr>
                <a:spLocks noChangeAspect="1" noChangeArrowheads="1"/>
              </p:cNvSpPr>
              <p:nvPr/>
            </p:nvSpPr>
            <p:spPr bwMode="auto">
              <a:xfrm>
                <a:off x="2895600" y="1143000"/>
                <a:ext cx="303213" cy="114300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90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84" name="Rectangle 101"/>
              <p:cNvSpPr>
                <a:spLocks noChangeAspect="1" noChangeArrowheads="1"/>
              </p:cNvSpPr>
              <p:nvPr/>
            </p:nvSpPr>
            <p:spPr bwMode="auto">
              <a:xfrm>
                <a:off x="3351213" y="1143000"/>
                <a:ext cx="303212" cy="114300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900">
                    <a:solidFill>
                      <a:schemeClr val="bg1">
                        <a:lumMod val="9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85" name="Text Box 102"/>
              <p:cNvSpPr txBox="1">
                <a:spLocks noChangeAspect="1" noChangeArrowheads="1"/>
              </p:cNvSpPr>
              <p:nvPr/>
            </p:nvSpPr>
            <p:spPr bwMode="auto">
              <a:xfrm>
                <a:off x="2971800" y="1371600"/>
                <a:ext cx="53022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1400" dirty="0">
                    <a:solidFill>
                      <a:schemeClr val="bg1">
                        <a:lumMod val="95000"/>
                      </a:schemeClr>
                    </a:solidFill>
                  </a:rPr>
                  <a:t>ALU</a:t>
                </a:r>
              </a:p>
            </p:txBody>
          </p:sp>
          <p:cxnSp>
            <p:nvCxnSpPr>
              <p:cNvPr id="86" name="AutoShape 103"/>
              <p:cNvCxnSpPr>
                <a:cxnSpLocks noChangeShapeType="1"/>
                <a:stCxn id="79" idx="0"/>
                <a:endCxn id="83" idx="0"/>
              </p:cNvCxnSpPr>
              <p:nvPr/>
            </p:nvCxnSpPr>
            <p:spPr bwMode="auto">
              <a:xfrm rot="5400000" flipH="1">
                <a:off x="3886200" y="304800"/>
                <a:ext cx="228600" cy="1905000"/>
              </a:xfrm>
              <a:prstGeom prst="bentConnector3">
                <a:avLst>
                  <a:gd name="adj1" fmla="val 247218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" name="AutoShape 104"/>
              <p:cNvCxnSpPr>
                <a:cxnSpLocks noChangeShapeType="1"/>
                <a:stCxn id="80" idx="0"/>
                <a:endCxn id="84" idx="0"/>
              </p:cNvCxnSpPr>
              <p:nvPr/>
            </p:nvCxnSpPr>
            <p:spPr bwMode="auto">
              <a:xfrm rot="5400000" flipH="1">
                <a:off x="3733007" y="913606"/>
                <a:ext cx="228600" cy="687387"/>
              </a:xfrm>
              <a:prstGeom prst="bentConnector3">
                <a:avLst>
                  <a:gd name="adj1" fmla="val 20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AutoShape 105"/>
              <p:cNvCxnSpPr>
                <a:cxnSpLocks noChangeShapeType="1"/>
                <a:stCxn id="85" idx="2"/>
                <a:endCxn id="79" idx="2"/>
              </p:cNvCxnSpPr>
              <p:nvPr/>
            </p:nvCxnSpPr>
            <p:spPr bwMode="auto">
              <a:xfrm rot="5400000" flipH="1" flipV="1">
                <a:off x="4056857" y="780256"/>
                <a:ext cx="76200" cy="1716087"/>
              </a:xfrm>
              <a:prstGeom prst="bentConnector3">
                <a:avLst>
                  <a:gd name="adj1" fmla="val -30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9" name="Freeform 106"/>
              <p:cNvSpPr>
                <a:spLocks/>
              </p:cNvSpPr>
              <p:nvPr/>
            </p:nvSpPr>
            <p:spPr bwMode="auto">
              <a:xfrm>
                <a:off x="2209800" y="1981200"/>
                <a:ext cx="1600200" cy="3581400"/>
              </a:xfrm>
              <a:custGeom>
                <a:avLst/>
                <a:gdLst>
                  <a:gd name="T0" fmla="*/ 192 w 1008"/>
                  <a:gd name="T1" fmla="*/ 2160 h 2160"/>
                  <a:gd name="T2" fmla="*/ 0 w 1008"/>
                  <a:gd name="T3" fmla="*/ 2160 h 2160"/>
                  <a:gd name="T4" fmla="*/ 0 w 1008"/>
                  <a:gd name="T5" fmla="*/ 0 h 2160"/>
                  <a:gd name="T6" fmla="*/ 1008 w 1008"/>
                  <a:gd name="T7" fmla="*/ 0 h 2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8"/>
                  <a:gd name="T13" fmla="*/ 0 h 2160"/>
                  <a:gd name="T14" fmla="*/ 1008 w 1008"/>
                  <a:gd name="T15" fmla="*/ 2160 h 2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8" h="2160">
                    <a:moveTo>
                      <a:pt x="192" y="2160"/>
                    </a:moveTo>
                    <a:lnTo>
                      <a:pt x="0" y="2160"/>
                    </a:lnTo>
                    <a:lnTo>
                      <a:pt x="0" y="0"/>
                    </a:lnTo>
                    <a:lnTo>
                      <a:pt x="1008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3789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 slots expose </a:t>
            </a:r>
            <a:r>
              <a:rPr lang="en-US" dirty="0" err="1"/>
              <a:t>microarch</a:t>
            </a:r>
            <a:r>
              <a:rPr lang="en-US" dirty="0"/>
              <a:t> considerations as architecture</a:t>
            </a:r>
          </a:p>
          <a:p>
            <a:r>
              <a:rPr lang="en-US" dirty="0"/>
              <a:t>Alternative: try to guess branches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5669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Branches in Modern Processors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8D18F8C-0675-4CDA-9555-D67BD05D9F4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1129475" name="Rectangle 3"/>
          <p:cNvSpPr>
            <a:spLocks noChangeArrowheads="1"/>
          </p:cNvSpPr>
          <p:nvPr/>
        </p:nvSpPr>
        <p:spPr bwMode="auto">
          <a:xfrm>
            <a:off x="914400" y="23685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76" name="Rectangle 4"/>
          <p:cNvSpPr>
            <a:spLocks noChangeArrowheads="1"/>
          </p:cNvSpPr>
          <p:nvPr/>
        </p:nvSpPr>
        <p:spPr bwMode="auto">
          <a:xfrm>
            <a:off x="914400" y="32067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77" name="Rectangle 5"/>
          <p:cNvSpPr>
            <a:spLocks noChangeArrowheads="1"/>
          </p:cNvSpPr>
          <p:nvPr/>
        </p:nvSpPr>
        <p:spPr bwMode="auto">
          <a:xfrm>
            <a:off x="914400" y="40449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78" name="Rectangle 6"/>
          <p:cNvSpPr>
            <a:spLocks noChangeArrowheads="1"/>
          </p:cNvSpPr>
          <p:nvPr/>
        </p:nvSpPr>
        <p:spPr bwMode="auto">
          <a:xfrm>
            <a:off x="914400" y="48831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79" name="Rectangle 7"/>
          <p:cNvSpPr>
            <a:spLocks noChangeArrowheads="1"/>
          </p:cNvSpPr>
          <p:nvPr/>
        </p:nvSpPr>
        <p:spPr bwMode="auto">
          <a:xfrm>
            <a:off x="1600200" y="23685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80" name="Rectangle 8"/>
          <p:cNvSpPr>
            <a:spLocks noChangeArrowheads="1"/>
          </p:cNvSpPr>
          <p:nvPr/>
        </p:nvSpPr>
        <p:spPr bwMode="auto">
          <a:xfrm>
            <a:off x="1600200" y="32067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81" name="Rectangle 9"/>
          <p:cNvSpPr>
            <a:spLocks noChangeArrowheads="1"/>
          </p:cNvSpPr>
          <p:nvPr/>
        </p:nvSpPr>
        <p:spPr bwMode="auto">
          <a:xfrm>
            <a:off x="1600200" y="40449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82" name="Rectangle 10"/>
          <p:cNvSpPr>
            <a:spLocks noChangeArrowheads="1"/>
          </p:cNvSpPr>
          <p:nvPr/>
        </p:nvSpPr>
        <p:spPr bwMode="auto">
          <a:xfrm>
            <a:off x="1600200" y="48831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83" name="Rectangle 11"/>
          <p:cNvSpPr>
            <a:spLocks noChangeArrowheads="1"/>
          </p:cNvSpPr>
          <p:nvPr/>
        </p:nvSpPr>
        <p:spPr bwMode="auto">
          <a:xfrm>
            <a:off x="2286000" y="23685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84" name="Rectangle 12"/>
          <p:cNvSpPr>
            <a:spLocks noChangeArrowheads="1"/>
          </p:cNvSpPr>
          <p:nvPr/>
        </p:nvSpPr>
        <p:spPr bwMode="auto">
          <a:xfrm>
            <a:off x="2286000" y="32067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85" name="Rectangle 13"/>
          <p:cNvSpPr>
            <a:spLocks noChangeArrowheads="1"/>
          </p:cNvSpPr>
          <p:nvPr/>
        </p:nvSpPr>
        <p:spPr bwMode="auto">
          <a:xfrm>
            <a:off x="2286000" y="40449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86" name="Rectangle 14"/>
          <p:cNvSpPr>
            <a:spLocks noChangeArrowheads="1"/>
          </p:cNvSpPr>
          <p:nvPr/>
        </p:nvSpPr>
        <p:spPr bwMode="auto">
          <a:xfrm>
            <a:off x="2286000" y="48831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87" name="Rectangle 15"/>
          <p:cNvSpPr>
            <a:spLocks noChangeArrowheads="1"/>
          </p:cNvSpPr>
          <p:nvPr/>
        </p:nvSpPr>
        <p:spPr bwMode="auto">
          <a:xfrm>
            <a:off x="2971800" y="23685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88" name="Rectangle 16"/>
          <p:cNvSpPr>
            <a:spLocks noChangeArrowheads="1"/>
          </p:cNvSpPr>
          <p:nvPr/>
        </p:nvSpPr>
        <p:spPr bwMode="auto">
          <a:xfrm>
            <a:off x="2971800" y="32067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89" name="Rectangle 17"/>
          <p:cNvSpPr>
            <a:spLocks noChangeArrowheads="1"/>
          </p:cNvSpPr>
          <p:nvPr/>
        </p:nvSpPr>
        <p:spPr bwMode="auto">
          <a:xfrm>
            <a:off x="2971800" y="40449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90" name="Rectangle 18"/>
          <p:cNvSpPr>
            <a:spLocks noChangeArrowheads="1"/>
          </p:cNvSpPr>
          <p:nvPr/>
        </p:nvSpPr>
        <p:spPr bwMode="auto">
          <a:xfrm>
            <a:off x="2971800" y="48831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91" name="Rectangle 19"/>
          <p:cNvSpPr>
            <a:spLocks noChangeArrowheads="1"/>
          </p:cNvSpPr>
          <p:nvPr/>
        </p:nvSpPr>
        <p:spPr bwMode="auto">
          <a:xfrm>
            <a:off x="3657600" y="23685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92" name="Rectangle 20"/>
          <p:cNvSpPr>
            <a:spLocks noChangeArrowheads="1"/>
          </p:cNvSpPr>
          <p:nvPr/>
        </p:nvSpPr>
        <p:spPr bwMode="auto">
          <a:xfrm>
            <a:off x="3657600" y="32067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93" name="Rectangle 21"/>
          <p:cNvSpPr>
            <a:spLocks noChangeArrowheads="1"/>
          </p:cNvSpPr>
          <p:nvPr/>
        </p:nvSpPr>
        <p:spPr bwMode="auto">
          <a:xfrm>
            <a:off x="3657600" y="40449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94" name="Rectangle 22"/>
          <p:cNvSpPr>
            <a:spLocks noChangeArrowheads="1"/>
          </p:cNvSpPr>
          <p:nvPr/>
        </p:nvSpPr>
        <p:spPr bwMode="auto">
          <a:xfrm>
            <a:off x="3657600" y="48831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95" name="Rectangle 23"/>
          <p:cNvSpPr>
            <a:spLocks noChangeArrowheads="1"/>
          </p:cNvSpPr>
          <p:nvPr/>
        </p:nvSpPr>
        <p:spPr bwMode="auto">
          <a:xfrm>
            <a:off x="4343400" y="23685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96" name="Rectangle 24"/>
          <p:cNvSpPr>
            <a:spLocks noChangeArrowheads="1"/>
          </p:cNvSpPr>
          <p:nvPr/>
        </p:nvSpPr>
        <p:spPr bwMode="auto">
          <a:xfrm>
            <a:off x="4343400" y="32067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97" name="Rectangle 25"/>
          <p:cNvSpPr>
            <a:spLocks noChangeArrowheads="1"/>
          </p:cNvSpPr>
          <p:nvPr/>
        </p:nvSpPr>
        <p:spPr bwMode="auto">
          <a:xfrm>
            <a:off x="4343400" y="40449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98" name="Rectangle 26"/>
          <p:cNvSpPr>
            <a:spLocks noChangeArrowheads="1"/>
          </p:cNvSpPr>
          <p:nvPr/>
        </p:nvSpPr>
        <p:spPr bwMode="auto">
          <a:xfrm>
            <a:off x="4343400" y="4883150"/>
            <a:ext cx="520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99" name="Rectangle 27"/>
          <p:cNvSpPr>
            <a:spLocks noChangeArrowheads="1"/>
          </p:cNvSpPr>
          <p:nvPr/>
        </p:nvSpPr>
        <p:spPr bwMode="auto">
          <a:xfrm>
            <a:off x="1020763" y="1957388"/>
            <a:ext cx="3841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IF</a:t>
            </a:r>
          </a:p>
        </p:txBody>
      </p:sp>
      <p:sp>
        <p:nvSpPr>
          <p:cNvPr id="1129500" name="Rectangle 28"/>
          <p:cNvSpPr>
            <a:spLocks noChangeArrowheads="1"/>
          </p:cNvSpPr>
          <p:nvPr/>
        </p:nvSpPr>
        <p:spPr bwMode="auto">
          <a:xfrm>
            <a:off x="1662113" y="1957388"/>
            <a:ext cx="473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D0</a:t>
            </a:r>
          </a:p>
        </p:txBody>
      </p:sp>
      <p:sp>
        <p:nvSpPr>
          <p:cNvPr id="1129501" name="Rectangle 29"/>
          <p:cNvSpPr>
            <a:spLocks noChangeArrowheads="1"/>
          </p:cNvSpPr>
          <p:nvPr/>
        </p:nvSpPr>
        <p:spPr bwMode="auto">
          <a:xfrm>
            <a:off x="2347913" y="1957388"/>
            <a:ext cx="473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D1</a:t>
            </a:r>
          </a:p>
        </p:txBody>
      </p:sp>
      <p:sp>
        <p:nvSpPr>
          <p:cNvPr id="1129502" name="Rectangle 30"/>
          <p:cNvSpPr>
            <a:spLocks noChangeArrowheads="1"/>
          </p:cNvSpPr>
          <p:nvPr/>
        </p:nvSpPr>
        <p:spPr bwMode="auto">
          <a:xfrm>
            <a:off x="3027363" y="1957388"/>
            <a:ext cx="485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EX</a:t>
            </a:r>
          </a:p>
        </p:txBody>
      </p:sp>
      <p:sp>
        <p:nvSpPr>
          <p:cNvPr id="1129503" name="Rectangle 31"/>
          <p:cNvSpPr>
            <a:spLocks noChangeArrowheads="1"/>
          </p:cNvSpPr>
          <p:nvPr/>
        </p:nvSpPr>
        <p:spPr bwMode="auto">
          <a:xfrm>
            <a:off x="3563062" y="1963683"/>
            <a:ext cx="72135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/>
              <a:t>MEM</a:t>
            </a:r>
          </a:p>
        </p:txBody>
      </p:sp>
      <p:sp>
        <p:nvSpPr>
          <p:cNvPr id="1129504" name="Rectangle 32"/>
          <p:cNvSpPr>
            <a:spLocks noChangeArrowheads="1"/>
          </p:cNvSpPr>
          <p:nvPr/>
        </p:nvSpPr>
        <p:spPr bwMode="auto">
          <a:xfrm>
            <a:off x="4367213" y="1957388"/>
            <a:ext cx="549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WB</a:t>
            </a:r>
          </a:p>
        </p:txBody>
      </p:sp>
      <p:sp>
        <p:nvSpPr>
          <p:cNvPr id="1129505" name="Rectangle 33"/>
          <p:cNvSpPr>
            <a:spLocks noChangeArrowheads="1"/>
          </p:cNvSpPr>
          <p:nvPr/>
        </p:nvSpPr>
        <p:spPr bwMode="auto">
          <a:xfrm>
            <a:off x="5680075" y="1676400"/>
            <a:ext cx="3235325" cy="4835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Branches not fully</a:t>
            </a:r>
          </a:p>
          <a:p>
            <a:pPr algn="l"/>
            <a:r>
              <a:rPr lang="en-US"/>
              <a:t>resolved until EX</a:t>
            </a:r>
          </a:p>
          <a:p>
            <a:pPr algn="l"/>
            <a:r>
              <a:rPr lang="en-US"/>
              <a:t>stage (dependencies)</a:t>
            </a:r>
          </a:p>
          <a:p>
            <a:pPr algn="l"/>
            <a:endParaRPr lang="en-US"/>
          </a:p>
          <a:p>
            <a:pPr algn="l"/>
            <a:r>
              <a:rPr lang="en-US"/>
              <a:t>If branches occur</a:t>
            </a:r>
          </a:p>
          <a:p>
            <a:pPr algn="l"/>
            <a:r>
              <a:rPr lang="en-US"/>
              <a:t>every 6 or so </a:t>
            </a:r>
          </a:p>
          <a:p>
            <a:pPr algn="l"/>
            <a:r>
              <a:rPr lang="en-US"/>
              <a:t>instructions, how</a:t>
            </a:r>
          </a:p>
          <a:p>
            <a:pPr algn="l"/>
            <a:r>
              <a:rPr lang="en-US"/>
              <a:t>much of the pipeline</a:t>
            </a:r>
          </a:p>
          <a:p>
            <a:pPr algn="l"/>
            <a:r>
              <a:rPr lang="en-US"/>
              <a:t>can be used?</a:t>
            </a:r>
          </a:p>
          <a:p>
            <a:pPr algn="l"/>
            <a:endParaRPr lang="en-US"/>
          </a:p>
          <a:p>
            <a:pPr algn="l"/>
            <a:r>
              <a:rPr lang="en-US"/>
              <a:t>Is superscalar/</a:t>
            </a:r>
          </a:p>
          <a:p>
            <a:pPr algn="l"/>
            <a:r>
              <a:rPr lang="en-US"/>
              <a:t>  superpipelining worth</a:t>
            </a:r>
          </a:p>
          <a:p>
            <a:pPr algn="l"/>
            <a:r>
              <a:rPr lang="en-US"/>
              <a:t>  it?</a:t>
            </a:r>
          </a:p>
        </p:txBody>
      </p:sp>
    </p:spTree>
    <p:extLst>
      <p:ext uri="{BB962C8B-B14F-4D97-AF65-F5344CB8AC3E}">
        <p14:creationId xmlns:p14="http://schemas.microsoft.com/office/powerpoint/2010/main" val="159122367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Target?</a:t>
            </a:r>
          </a:p>
        </p:txBody>
      </p:sp>
      <p:sp>
        <p:nvSpPr>
          <p:cNvPr id="1123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determine the target of a branch?</a:t>
            </a:r>
          </a:p>
          <a:p>
            <a:pPr lvl="1"/>
            <a:r>
              <a:rPr lang="en-US"/>
              <a:t>Past behavior</a:t>
            </a:r>
          </a:p>
          <a:p>
            <a:pPr lvl="1"/>
            <a:r>
              <a:rPr lang="en-US"/>
              <a:t>How do we keep past behavior?</a:t>
            </a:r>
          </a:p>
          <a:p>
            <a:r>
              <a:rPr lang="en-US"/>
              <a:t>Where do we store past behavior?</a:t>
            </a:r>
          </a:p>
          <a:p>
            <a:pPr lvl="1"/>
            <a:r>
              <a:rPr lang="en-US"/>
              <a:t>One possibility, doubles instruction read bandwidth</a:t>
            </a:r>
          </a:p>
          <a:p>
            <a:pPr lvl="2"/>
            <a:r>
              <a:rPr lang="en-US"/>
              <a:t>Need to update</a:t>
            </a:r>
          </a:p>
          <a:p>
            <a:endParaRPr lang="en-US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448CC1-8E2E-4488-B8E6-ACBA604B959D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038600" y="4114800"/>
            <a:ext cx="2117725" cy="2260600"/>
            <a:chOff x="1536" y="2696"/>
            <a:chExt cx="2208" cy="1424"/>
          </a:xfrm>
        </p:grpSpPr>
        <p:sp>
          <p:nvSpPr>
            <p:cNvPr id="1123334" name="Rectangle 6"/>
            <p:cNvSpPr>
              <a:spLocks noChangeArrowheads="1"/>
            </p:cNvSpPr>
            <p:nvPr/>
          </p:nvSpPr>
          <p:spPr bwMode="auto">
            <a:xfrm>
              <a:off x="1544" y="2696"/>
              <a:ext cx="2192" cy="14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335" name="Line 7"/>
            <p:cNvSpPr>
              <a:spLocks noChangeShapeType="1"/>
            </p:cNvSpPr>
            <p:nvPr/>
          </p:nvSpPr>
          <p:spPr bwMode="auto">
            <a:xfrm>
              <a:off x="1536" y="2832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36" name="Line 8"/>
            <p:cNvSpPr>
              <a:spLocks noChangeShapeType="1"/>
            </p:cNvSpPr>
            <p:nvPr/>
          </p:nvSpPr>
          <p:spPr bwMode="auto">
            <a:xfrm>
              <a:off x="1536" y="2976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37" name="Line 9"/>
            <p:cNvSpPr>
              <a:spLocks noChangeShapeType="1"/>
            </p:cNvSpPr>
            <p:nvPr/>
          </p:nvSpPr>
          <p:spPr bwMode="auto">
            <a:xfrm>
              <a:off x="1536" y="3120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38" name="Line 10"/>
            <p:cNvSpPr>
              <a:spLocks noChangeShapeType="1"/>
            </p:cNvSpPr>
            <p:nvPr/>
          </p:nvSpPr>
          <p:spPr bwMode="auto">
            <a:xfrm>
              <a:off x="1536" y="326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39" name="Line 11"/>
            <p:cNvSpPr>
              <a:spLocks noChangeShapeType="1"/>
            </p:cNvSpPr>
            <p:nvPr/>
          </p:nvSpPr>
          <p:spPr bwMode="auto">
            <a:xfrm>
              <a:off x="1536" y="3696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40" name="Line 12"/>
            <p:cNvSpPr>
              <a:spLocks noChangeShapeType="1"/>
            </p:cNvSpPr>
            <p:nvPr/>
          </p:nvSpPr>
          <p:spPr bwMode="auto">
            <a:xfrm>
              <a:off x="1536" y="3840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41" name="Line 13"/>
            <p:cNvSpPr>
              <a:spLocks noChangeShapeType="1"/>
            </p:cNvSpPr>
            <p:nvPr/>
          </p:nvSpPr>
          <p:spPr bwMode="auto">
            <a:xfrm>
              <a:off x="1536" y="39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3342" name="Rectangle 14"/>
          <p:cNvSpPr>
            <a:spLocks noChangeArrowheads="1"/>
          </p:cNvSpPr>
          <p:nvPr/>
        </p:nvSpPr>
        <p:spPr bwMode="auto">
          <a:xfrm>
            <a:off x="4251325" y="3719513"/>
            <a:ext cx="177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/>
              <a:t>instruction word</a:t>
            </a:r>
          </a:p>
        </p:txBody>
      </p:sp>
      <p:sp>
        <p:nvSpPr>
          <p:cNvPr id="1123343" name="Rectangle 15"/>
          <p:cNvSpPr>
            <a:spLocks noChangeArrowheads="1"/>
          </p:cNvSpPr>
          <p:nvPr/>
        </p:nvSpPr>
        <p:spPr bwMode="auto">
          <a:xfrm>
            <a:off x="2041525" y="4619625"/>
            <a:ext cx="17541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/>
              <a:t>Instruction</a:t>
            </a:r>
          </a:p>
          <a:p>
            <a:pPr algn="l"/>
            <a:r>
              <a:rPr lang="en-US" b="1"/>
              <a:t> Memory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089525" y="5091113"/>
            <a:ext cx="65088" cy="520700"/>
            <a:chOff x="2665" y="3316"/>
            <a:chExt cx="41" cy="328"/>
          </a:xfrm>
        </p:grpSpPr>
        <p:sp>
          <p:nvSpPr>
            <p:cNvPr id="1123360" name="Oval 32"/>
            <p:cNvSpPr>
              <a:spLocks noChangeArrowheads="1"/>
            </p:cNvSpPr>
            <p:nvPr/>
          </p:nvSpPr>
          <p:spPr bwMode="auto">
            <a:xfrm>
              <a:off x="2665" y="3316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361" name="Oval 33"/>
            <p:cNvSpPr>
              <a:spLocks noChangeArrowheads="1"/>
            </p:cNvSpPr>
            <p:nvPr/>
          </p:nvSpPr>
          <p:spPr bwMode="auto">
            <a:xfrm>
              <a:off x="2665" y="3412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362" name="Oval 34"/>
            <p:cNvSpPr>
              <a:spLocks noChangeArrowheads="1"/>
            </p:cNvSpPr>
            <p:nvPr/>
          </p:nvSpPr>
          <p:spPr bwMode="auto">
            <a:xfrm>
              <a:off x="2665" y="3508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363" name="Oval 35"/>
            <p:cNvSpPr>
              <a:spLocks noChangeArrowheads="1"/>
            </p:cNvSpPr>
            <p:nvPr/>
          </p:nvSpPr>
          <p:spPr bwMode="auto">
            <a:xfrm>
              <a:off x="2665" y="3604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6156325" y="4125913"/>
            <a:ext cx="2117725" cy="2260600"/>
            <a:chOff x="1536" y="2696"/>
            <a:chExt cx="2208" cy="1424"/>
          </a:xfrm>
        </p:grpSpPr>
        <p:sp>
          <p:nvSpPr>
            <p:cNvPr id="1123366" name="Rectangle 38"/>
            <p:cNvSpPr>
              <a:spLocks noChangeArrowheads="1"/>
            </p:cNvSpPr>
            <p:nvPr/>
          </p:nvSpPr>
          <p:spPr bwMode="auto">
            <a:xfrm>
              <a:off x="1544" y="2696"/>
              <a:ext cx="2192" cy="14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367" name="Line 39"/>
            <p:cNvSpPr>
              <a:spLocks noChangeShapeType="1"/>
            </p:cNvSpPr>
            <p:nvPr/>
          </p:nvSpPr>
          <p:spPr bwMode="auto">
            <a:xfrm>
              <a:off x="1536" y="2832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68" name="Line 40"/>
            <p:cNvSpPr>
              <a:spLocks noChangeShapeType="1"/>
            </p:cNvSpPr>
            <p:nvPr/>
          </p:nvSpPr>
          <p:spPr bwMode="auto">
            <a:xfrm>
              <a:off x="1536" y="2976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69" name="Line 41"/>
            <p:cNvSpPr>
              <a:spLocks noChangeShapeType="1"/>
            </p:cNvSpPr>
            <p:nvPr/>
          </p:nvSpPr>
          <p:spPr bwMode="auto">
            <a:xfrm>
              <a:off x="1536" y="3120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70" name="Line 42"/>
            <p:cNvSpPr>
              <a:spLocks noChangeShapeType="1"/>
            </p:cNvSpPr>
            <p:nvPr/>
          </p:nvSpPr>
          <p:spPr bwMode="auto">
            <a:xfrm>
              <a:off x="1536" y="326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71" name="Line 43"/>
            <p:cNvSpPr>
              <a:spLocks noChangeShapeType="1"/>
            </p:cNvSpPr>
            <p:nvPr/>
          </p:nvSpPr>
          <p:spPr bwMode="auto">
            <a:xfrm>
              <a:off x="1536" y="3696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72" name="Line 44"/>
            <p:cNvSpPr>
              <a:spLocks noChangeShapeType="1"/>
            </p:cNvSpPr>
            <p:nvPr/>
          </p:nvSpPr>
          <p:spPr bwMode="auto">
            <a:xfrm>
              <a:off x="1536" y="3840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373" name="Line 45"/>
            <p:cNvSpPr>
              <a:spLocks noChangeShapeType="1"/>
            </p:cNvSpPr>
            <p:nvPr/>
          </p:nvSpPr>
          <p:spPr bwMode="auto">
            <a:xfrm>
              <a:off x="1536" y="39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3374" name="Rectangle 46"/>
          <p:cNvSpPr>
            <a:spLocks noChangeArrowheads="1"/>
          </p:cNvSpPr>
          <p:nvPr/>
        </p:nvSpPr>
        <p:spPr bwMode="auto">
          <a:xfrm>
            <a:off x="6369050" y="3730625"/>
            <a:ext cx="1501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/>
              <a:t>Branch target</a:t>
            </a:r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7207250" y="5102225"/>
            <a:ext cx="65088" cy="520700"/>
            <a:chOff x="2665" y="3316"/>
            <a:chExt cx="41" cy="328"/>
          </a:xfrm>
        </p:grpSpPr>
        <p:sp>
          <p:nvSpPr>
            <p:cNvPr id="1123376" name="Oval 48"/>
            <p:cNvSpPr>
              <a:spLocks noChangeArrowheads="1"/>
            </p:cNvSpPr>
            <p:nvPr/>
          </p:nvSpPr>
          <p:spPr bwMode="auto">
            <a:xfrm>
              <a:off x="2665" y="3316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377" name="Oval 49"/>
            <p:cNvSpPr>
              <a:spLocks noChangeArrowheads="1"/>
            </p:cNvSpPr>
            <p:nvPr/>
          </p:nvSpPr>
          <p:spPr bwMode="auto">
            <a:xfrm>
              <a:off x="2665" y="3412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378" name="Oval 50"/>
            <p:cNvSpPr>
              <a:spLocks noChangeArrowheads="1"/>
            </p:cNvSpPr>
            <p:nvPr/>
          </p:nvSpPr>
          <p:spPr bwMode="auto">
            <a:xfrm>
              <a:off x="2665" y="3508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379" name="Oval 51"/>
            <p:cNvSpPr>
              <a:spLocks noChangeArrowheads="1"/>
            </p:cNvSpPr>
            <p:nvPr/>
          </p:nvSpPr>
          <p:spPr bwMode="auto">
            <a:xfrm>
              <a:off x="2665" y="3604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4445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5A30-9D9F-D54C-8540-A3657455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B69C-517A-FF4C-99B4-B3A3CAB14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C0B06-37C0-794C-AB88-CF331232F2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DEBF-36EB-1C49-A53B-9D6C22F80958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5399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Branch Target Buffer</a:t>
            </a:r>
          </a:p>
        </p:txBody>
      </p:sp>
      <p:sp>
        <p:nvSpPr>
          <p:cNvPr id="1131595" name="Rectangle 7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Often highly associative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7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269D478-262A-45D3-B31A-A9C826E584D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0" name="Footer Placeholder 79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131523" name="Rectangle 3"/>
          <p:cNvSpPr>
            <a:spLocks noChangeArrowheads="1"/>
          </p:cNvSpPr>
          <p:nvPr/>
        </p:nvSpPr>
        <p:spPr bwMode="auto">
          <a:xfrm>
            <a:off x="1819275" y="1190625"/>
            <a:ext cx="819150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7788" tIns="39688" rIns="77788" bIns="39688">
            <a:spAutoFit/>
          </a:bodyPr>
          <a:lstStyle/>
          <a:p>
            <a:pPr algn="l" defTabSz="661988"/>
            <a:r>
              <a:rPr lang="en-US" sz="2000" b="1"/>
              <a:t>IMEM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0750" y="2436813"/>
            <a:ext cx="53975" cy="439737"/>
            <a:chOff x="922" y="1736"/>
            <a:chExt cx="34" cy="277"/>
          </a:xfrm>
        </p:grpSpPr>
        <p:sp>
          <p:nvSpPr>
            <p:cNvPr id="1131525" name="Oval 5"/>
            <p:cNvSpPr>
              <a:spLocks noChangeArrowheads="1"/>
            </p:cNvSpPr>
            <p:nvPr/>
          </p:nvSpPr>
          <p:spPr bwMode="auto">
            <a:xfrm>
              <a:off x="922" y="1736"/>
              <a:ext cx="3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26" name="Oval 6"/>
            <p:cNvSpPr>
              <a:spLocks noChangeArrowheads="1"/>
            </p:cNvSpPr>
            <p:nvPr/>
          </p:nvSpPr>
          <p:spPr bwMode="auto">
            <a:xfrm>
              <a:off x="922" y="1817"/>
              <a:ext cx="3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27" name="Oval 7"/>
            <p:cNvSpPr>
              <a:spLocks noChangeArrowheads="1"/>
            </p:cNvSpPr>
            <p:nvPr/>
          </p:nvSpPr>
          <p:spPr bwMode="auto">
            <a:xfrm>
              <a:off x="922" y="1899"/>
              <a:ext cx="3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28" name="Oval 8"/>
            <p:cNvSpPr>
              <a:spLocks noChangeArrowheads="1"/>
            </p:cNvSpPr>
            <p:nvPr/>
          </p:nvSpPr>
          <p:spPr bwMode="auto">
            <a:xfrm>
              <a:off x="922" y="1980"/>
              <a:ext cx="3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529" name="Rectangle 9"/>
          <p:cNvSpPr>
            <a:spLocks noChangeArrowheads="1"/>
          </p:cNvSpPr>
          <p:nvPr/>
        </p:nvSpPr>
        <p:spPr bwMode="auto">
          <a:xfrm>
            <a:off x="2784475" y="4633913"/>
            <a:ext cx="1593850" cy="2333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530" name="Freeform 10"/>
          <p:cNvSpPr>
            <a:spLocks/>
          </p:cNvSpPr>
          <p:nvPr/>
        </p:nvSpPr>
        <p:spPr bwMode="auto">
          <a:xfrm>
            <a:off x="3711575" y="4113213"/>
            <a:ext cx="712788" cy="131762"/>
          </a:xfrm>
          <a:custGeom>
            <a:avLst/>
            <a:gdLst/>
            <a:ahLst/>
            <a:cxnLst>
              <a:cxn ang="0">
                <a:pos x="0" y="82"/>
              </a:cxn>
              <a:cxn ang="0">
                <a:pos x="41" y="41"/>
              </a:cxn>
              <a:cxn ang="0">
                <a:pos x="204" y="41"/>
              </a:cxn>
              <a:cxn ang="0">
                <a:pos x="244" y="0"/>
              </a:cxn>
              <a:cxn ang="0">
                <a:pos x="285" y="41"/>
              </a:cxn>
              <a:cxn ang="0">
                <a:pos x="407" y="41"/>
              </a:cxn>
              <a:cxn ang="0">
                <a:pos x="448" y="82"/>
              </a:cxn>
            </a:cxnLst>
            <a:rect l="0" t="0" r="r" b="b"/>
            <a:pathLst>
              <a:path w="449" h="83">
                <a:moveTo>
                  <a:pt x="0" y="82"/>
                </a:moveTo>
                <a:lnTo>
                  <a:pt x="41" y="41"/>
                </a:lnTo>
                <a:lnTo>
                  <a:pt x="204" y="41"/>
                </a:lnTo>
                <a:lnTo>
                  <a:pt x="244" y="0"/>
                </a:lnTo>
                <a:lnTo>
                  <a:pt x="285" y="41"/>
                </a:lnTo>
                <a:lnTo>
                  <a:pt x="407" y="41"/>
                </a:lnTo>
                <a:lnTo>
                  <a:pt x="448" y="8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31" name="Freeform 11"/>
          <p:cNvSpPr>
            <a:spLocks/>
          </p:cNvSpPr>
          <p:nvPr/>
        </p:nvSpPr>
        <p:spPr bwMode="auto">
          <a:xfrm>
            <a:off x="2784475" y="4405313"/>
            <a:ext cx="1620838" cy="130175"/>
          </a:xfrm>
          <a:custGeom>
            <a:avLst/>
            <a:gdLst/>
            <a:ahLst/>
            <a:cxnLst>
              <a:cxn ang="0">
                <a:pos x="0" y="81"/>
              </a:cxn>
              <a:cxn ang="0">
                <a:pos x="41" y="41"/>
              </a:cxn>
              <a:cxn ang="0">
                <a:pos x="204" y="41"/>
              </a:cxn>
              <a:cxn ang="0">
                <a:pos x="245" y="0"/>
              </a:cxn>
              <a:cxn ang="0">
                <a:pos x="286" y="41"/>
              </a:cxn>
              <a:cxn ang="0">
                <a:pos x="979" y="41"/>
              </a:cxn>
              <a:cxn ang="0">
                <a:pos x="1020" y="81"/>
              </a:cxn>
            </a:cxnLst>
            <a:rect l="0" t="0" r="r" b="b"/>
            <a:pathLst>
              <a:path w="1021" h="82">
                <a:moveTo>
                  <a:pt x="0" y="81"/>
                </a:moveTo>
                <a:lnTo>
                  <a:pt x="41" y="41"/>
                </a:lnTo>
                <a:lnTo>
                  <a:pt x="204" y="41"/>
                </a:lnTo>
                <a:lnTo>
                  <a:pt x="245" y="0"/>
                </a:lnTo>
                <a:lnTo>
                  <a:pt x="286" y="41"/>
                </a:lnTo>
                <a:lnTo>
                  <a:pt x="979" y="41"/>
                </a:lnTo>
                <a:lnTo>
                  <a:pt x="1020" y="8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32" name="Line 12"/>
          <p:cNvSpPr>
            <a:spLocks noChangeShapeType="1"/>
          </p:cNvSpPr>
          <p:nvPr/>
        </p:nvSpPr>
        <p:spPr bwMode="auto">
          <a:xfrm>
            <a:off x="3698875" y="4633913"/>
            <a:ext cx="0" cy="258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33" name="Rectangle 13"/>
          <p:cNvSpPr>
            <a:spLocks noChangeArrowheads="1"/>
          </p:cNvSpPr>
          <p:nvPr/>
        </p:nvSpPr>
        <p:spPr bwMode="auto">
          <a:xfrm>
            <a:off x="4329113" y="4587875"/>
            <a:ext cx="508000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7788" tIns="39688" rIns="77788" bIns="39688">
            <a:spAutoFit/>
          </a:bodyPr>
          <a:lstStyle/>
          <a:p>
            <a:pPr algn="l" defTabSz="661988"/>
            <a:r>
              <a:rPr lang="en-US" sz="2000" b="1" dirty="0"/>
              <a:t>PC</a:t>
            </a:r>
          </a:p>
        </p:txBody>
      </p:sp>
      <p:sp>
        <p:nvSpPr>
          <p:cNvPr id="1131534" name="Freeform 14"/>
          <p:cNvSpPr>
            <a:spLocks/>
          </p:cNvSpPr>
          <p:nvPr/>
        </p:nvSpPr>
        <p:spPr bwMode="auto">
          <a:xfrm>
            <a:off x="2544763" y="2754313"/>
            <a:ext cx="620712" cy="1651000"/>
          </a:xfrm>
          <a:custGeom>
            <a:avLst/>
            <a:gdLst/>
            <a:ahLst/>
            <a:cxnLst>
              <a:cxn ang="0">
                <a:pos x="408" y="897"/>
              </a:cxn>
              <a:cxn ang="0">
                <a:pos x="408" y="0"/>
              </a:cxn>
              <a:cxn ang="0">
                <a:pos x="0" y="0"/>
              </a:cxn>
            </a:cxnLst>
            <a:rect l="0" t="0" r="r" b="b"/>
            <a:pathLst>
              <a:path w="409" h="898">
                <a:moveTo>
                  <a:pt x="408" y="897"/>
                </a:moveTo>
                <a:lnTo>
                  <a:pt x="408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35" name="Freeform 15"/>
          <p:cNvSpPr>
            <a:spLocks/>
          </p:cNvSpPr>
          <p:nvPr/>
        </p:nvSpPr>
        <p:spPr bwMode="auto">
          <a:xfrm>
            <a:off x="4098925" y="2493963"/>
            <a:ext cx="520700" cy="1555750"/>
          </a:xfrm>
          <a:custGeom>
            <a:avLst/>
            <a:gdLst/>
            <a:ahLst/>
            <a:cxnLst>
              <a:cxn ang="0">
                <a:pos x="0" y="979"/>
              </a:cxn>
              <a:cxn ang="0">
                <a:pos x="0" y="0"/>
              </a:cxn>
              <a:cxn ang="0">
                <a:pos x="327" y="0"/>
              </a:cxn>
            </a:cxnLst>
            <a:rect l="0" t="0" r="r" b="b"/>
            <a:pathLst>
              <a:path w="328" h="980">
                <a:moveTo>
                  <a:pt x="0" y="979"/>
                </a:moveTo>
                <a:lnTo>
                  <a:pt x="0" y="0"/>
                </a:lnTo>
                <a:lnTo>
                  <a:pt x="327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37" name="Line 17"/>
          <p:cNvSpPr>
            <a:spLocks noChangeShapeType="1"/>
          </p:cNvSpPr>
          <p:nvPr/>
        </p:nvSpPr>
        <p:spPr bwMode="auto">
          <a:xfrm flipH="1">
            <a:off x="4035425" y="3336925"/>
            <a:ext cx="128588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38" name="Rectangle 18"/>
          <p:cNvSpPr>
            <a:spLocks noChangeArrowheads="1"/>
          </p:cNvSpPr>
          <p:nvPr/>
        </p:nvSpPr>
        <p:spPr bwMode="auto">
          <a:xfrm>
            <a:off x="4151313" y="3232150"/>
            <a:ext cx="276225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7788" tIns="39688" rIns="77788" bIns="39688">
            <a:spAutoFit/>
          </a:bodyPr>
          <a:lstStyle/>
          <a:p>
            <a:pPr algn="l" defTabSz="661988"/>
            <a:r>
              <a:rPr lang="en-US" sz="1700" b="1"/>
              <a:t>k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962150" y="1587500"/>
            <a:ext cx="584200" cy="3109913"/>
            <a:chOff x="778" y="1201"/>
            <a:chExt cx="368" cy="1959"/>
          </a:xfrm>
        </p:grpSpPr>
        <p:sp>
          <p:nvSpPr>
            <p:cNvPr id="1131540" name="Line 20"/>
            <p:cNvSpPr>
              <a:spLocks noChangeShapeType="1"/>
            </p:cNvSpPr>
            <p:nvPr/>
          </p:nvSpPr>
          <p:spPr bwMode="auto">
            <a:xfrm>
              <a:off x="778" y="1324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41" name="Line 21"/>
            <p:cNvSpPr>
              <a:spLocks noChangeShapeType="1"/>
            </p:cNvSpPr>
            <p:nvPr/>
          </p:nvSpPr>
          <p:spPr bwMode="auto">
            <a:xfrm>
              <a:off x="778" y="1447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42" name="Line 22"/>
            <p:cNvSpPr>
              <a:spLocks noChangeShapeType="1"/>
            </p:cNvSpPr>
            <p:nvPr/>
          </p:nvSpPr>
          <p:spPr bwMode="auto">
            <a:xfrm>
              <a:off x="778" y="1569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43" name="Line 23"/>
            <p:cNvSpPr>
              <a:spLocks noChangeShapeType="1"/>
            </p:cNvSpPr>
            <p:nvPr/>
          </p:nvSpPr>
          <p:spPr bwMode="auto">
            <a:xfrm>
              <a:off x="778" y="169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778" y="2059"/>
              <a:ext cx="367" cy="244"/>
              <a:chOff x="778" y="2059"/>
              <a:chExt cx="367" cy="244"/>
            </a:xfrm>
          </p:grpSpPr>
          <p:sp>
            <p:nvSpPr>
              <p:cNvPr id="1131545" name="Line 25"/>
              <p:cNvSpPr>
                <a:spLocks noChangeShapeType="1"/>
              </p:cNvSpPr>
              <p:nvPr/>
            </p:nvSpPr>
            <p:spPr bwMode="auto">
              <a:xfrm>
                <a:off x="778" y="2059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546" name="Line 26"/>
              <p:cNvSpPr>
                <a:spLocks noChangeShapeType="1"/>
              </p:cNvSpPr>
              <p:nvPr/>
            </p:nvSpPr>
            <p:spPr bwMode="auto">
              <a:xfrm>
                <a:off x="778" y="2180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547" name="Line 27"/>
              <p:cNvSpPr>
                <a:spLocks noChangeShapeType="1"/>
              </p:cNvSpPr>
              <p:nvPr/>
            </p:nvSpPr>
            <p:spPr bwMode="auto">
              <a:xfrm>
                <a:off x="778" y="2303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1548" name="Rectangle 28"/>
            <p:cNvSpPr>
              <a:spLocks noChangeArrowheads="1"/>
            </p:cNvSpPr>
            <p:nvPr/>
          </p:nvSpPr>
          <p:spPr bwMode="auto">
            <a:xfrm>
              <a:off x="880" y="1201"/>
              <a:ext cx="186" cy="1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778" y="2425"/>
              <a:ext cx="367" cy="245"/>
              <a:chOff x="778" y="2425"/>
              <a:chExt cx="367" cy="245"/>
            </a:xfrm>
          </p:grpSpPr>
          <p:sp>
            <p:nvSpPr>
              <p:cNvPr id="1131550" name="Line 30"/>
              <p:cNvSpPr>
                <a:spLocks noChangeShapeType="1"/>
              </p:cNvSpPr>
              <p:nvPr/>
            </p:nvSpPr>
            <p:spPr bwMode="auto">
              <a:xfrm>
                <a:off x="778" y="2425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551" name="Line 31"/>
              <p:cNvSpPr>
                <a:spLocks noChangeShapeType="1"/>
              </p:cNvSpPr>
              <p:nvPr/>
            </p:nvSpPr>
            <p:spPr bwMode="auto">
              <a:xfrm>
                <a:off x="778" y="2547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552" name="Line 32"/>
              <p:cNvSpPr>
                <a:spLocks noChangeShapeType="1"/>
              </p:cNvSpPr>
              <p:nvPr/>
            </p:nvSpPr>
            <p:spPr bwMode="auto">
              <a:xfrm>
                <a:off x="778" y="2670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778" y="2792"/>
              <a:ext cx="367" cy="245"/>
              <a:chOff x="778" y="2792"/>
              <a:chExt cx="367" cy="245"/>
            </a:xfrm>
          </p:grpSpPr>
          <p:sp>
            <p:nvSpPr>
              <p:cNvPr id="1131554" name="Line 34"/>
              <p:cNvSpPr>
                <a:spLocks noChangeShapeType="1"/>
              </p:cNvSpPr>
              <p:nvPr/>
            </p:nvSpPr>
            <p:spPr bwMode="auto">
              <a:xfrm>
                <a:off x="778" y="2792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555" name="Line 35"/>
              <p:cNvSpPr>
                <a:spLocks noChangeShapeType="1"/>
              </p:cNvSpPr>
              <p:nvPr/>
            </p:nvSpPr>
            <p:spPr bwMode="auto">
              <a:xfrm>
                <a:off x="778" y="2915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556" name="Line 36"/>
              <p:cNvSpPr>
                <a:spLocks noChangeShapeType="1"/>
              </p:cNvSpPr>
              <p:nvPr/>
            </p:nvSpPr>
            <p:spPr bwMode="auto">
              <a:xfrm>
                <a:off x="778" y="3037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1557" name="Freeform 37"/>
            <p:cNvSpPr>
              <a:spLocks/>
            </p:cNvSpPr>
            <p:nvPr/>
          </p:nvSpPr>
          <p:spPr bwMode="auto">
            <a:xfrm>
              <a:off x="778" y="1202"/>
              <a:ext cx="368" cy="19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7" y="0"/>
                </a:cxn>
                <a:cxn ang="0">
                  <a:pos x="367" y="1957"/>
                </a:cxn>
                <a:cxn ang="0">
                  <a:pos x="0" y="1957"/>
                </a:cxn>
              </a:cxnLst>
              <a:rect l="0" t="0" r="r" b="b"/>
              <a:pathLst>
                <a:path w="368" h="1958">
                  <a:moveTo>
                    <a:pt x="0" y="0"/>
                  </a:moveTo>
                  <a:lnTo>
                    <a:pt x="367" y="0"/>
                  </a:lnTo>
                  <a:lnTo>
                    <a:pt x="367" y="1957"/>
                  </a:lnTo>
                  <a:lnTo>
                    <a:pt x="0" y="1957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683125" y="1600200"/>
            <a:ext cx="1423988" cy="1917700"/>
            <a:chOff x="2492" y="1209"/>
            <a:chExt cx="897" cy="1208"/>
          </a:xfrm>
        </p:grpSpPr>
        <p:sp>
          <p:nvSpPr>
            <p:cNvPr id="1131559" name="Rectangle 39"/>
            <p:cNvSpPr>
              <a:spLocks noChangeArrowheads="1"/>
            </p:cNvSpPr>
            <p:nvPr/>
          </p:nvSpPr>
          <p:spPr bwMode="auto">
            <a:xfrm>
              <a:off x="2500" y="1209"/>
              <a:ext cx="881" cy="12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60" name="Line 40"/>
            <p:cNvSpPr>
              <a:spLocks noChangeShapeType="1"/>
            </p:cNvSpPr>
            <p:nvPr/>
          </p:nvSpPr>
          <p:spPr bwMode="auto">
            <a:xfrm>
              <a:off x="2492" y="1324"/>
              <a:ext cx="8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61" name="Line 41"/>
            <p:cNvSpPr>
              <a:spLocks noChangeShapeType="1"/>
            </p:cNvSpPr>
            <p:nvPr/>
          </p:nvSpPr>
          <p:spPr bwMode="auto">
            <a:xfrm>
              <a:off x="2492" y="1446"/>
              <a:ext cx="8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62" name="Line 42"/>
            <p:cNvSpPr>
              <a:spLocks noChangeShapeType="1"/>
            </p:cNvSpPr>
            <p:nvPr/>
          </p:nvSpPr>
          <p:spPr bwMode="auto">
            <a:xfrm>
              <a:off x="2492" y="1568"/>
              <a:ext cx="8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63" name="Line 43"/>
            <p:cNvSpPr>
              <a:spLocks noChangeShapeType="1"/>
            </p:cNvSpPr>
            <p:nvPr/>
          </p:nvSpPr>
          <p:spPr bwMode="auto">
            <a:xfrm>
              <a:off x="2492" y="1691"/>
              <a:ext cx="8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64" name="Line 44"/>
            <p:cNvSpPr>
              <a:spLocks noChangeShapeType="1"/>
            </p:cNvSpPr>
            <p:nvPr/>
          </p:nvSpPr>
          <p:spPr bwMode="auto">
            <a:xfrm>
              <a:off x="2492" y="2058"/>
              <a:ext cx="8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65" name="Line 45"/>
            <p:cNvSpPr>
              <a:spLocks noChangeShapeType="1"/>
            </p:cNvSpPr>
            <p:nvPr/>
          </p:nvSpPr>
          <p:spPr bwMode="auto">
            <a:xfrm>
              <a:off x="2492" y="2180"/>
              <a:ext cx="8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66" name="Line 46"/>
            <p:cNvSpPr>
              <a:spLocks noChangeShapeType="1"/>
            </p:cNvSpPr>
            <p:nvPr/>
          </p:nvSpPr>
          <p:spPr bwMode="auto">
            <a:xfrm>
              <a:off x="2492" y="2303"/>
              <a:ext cx="8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6172200" y="1600200"/>
            <a:ext cx="1425575" cy="1917700"/>
            <a:chOff x="3430" y="1209"/>
            <a:chExt cx="898" cy="1208"/>
          </a:xfrm>
        </p:grpSpPr>
        <p:sp>
          <p:nvSpPr>
            <p:cNvPr id="1131568" name="Rectangle 48"/>
            <p:cNvSpPr>
              <a:spLocks noChangeArrowheads="1"/>
            </p:cNvSpPr>
            <p:nvPr/>
          </p:nvSpPr>
          <p:spPr bwMode="auto">
            <a:xfrm>
              <a:off x="3438" y="1209"/>
              <a:ext cx="882" cy="12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69" name="Line 49"/>
            <p:cNvSpPr>
              <a:spLocks noChangeShapeType="1"/>
            </p:cNvSpPr>
            <p:nvPr/>
          </p:nvSpPr>
          <p:spPr bwMode="auto">
            <a:xfrm>
              <a:off x="3430" y="1324"/>
              <a:ext cx="8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70" name="Line 50"/>
            <p:cNvSpPr>
              <a:spLocks noChangeShapeType="1"/>
            </p:cNvSpPr>
            <p:nvPr/>
          </p:nvSpPr>
          <p:spPr bwMode="auto">
            <a:xfrm>
              <a:off x="3430" y="1446"/>
              <a:ext cx="8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71" name="Line 51"/>
            <p:cNvSpPr>
              <a:spLocks noChangeShapeType="1"/>
            </p:cNvSpPr>
            <p:nvPr/>
          </p:nvSpPr>
          <p:spPr bwMode="auto">
            <a:xfrm>
              <a:off x="3430" y="1568"/>
              <a:ext cx="8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72" name="Line 52"/>
            <p:cNvSpPr>
              <a:spLocks noChangeShapeType="1"/>
            </p:cNvSpPr>
            <p:nvPr/>
          </p:nvSpPr>
          <p:spPr bwMode="auto">
            <a:xfrm>
              <a:off x="3430" y="1691"/>
              <a:ext cx="8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73" name="Line 53"/>
            <p:cNvSpPr>
              <a:spLocks noChangeShapeType="1"/>
            </p:cNvSpPr>
            <p:nvPr/>
          </p:nvSpPr>
          <p:spPr bwMode="auto">
            <a:xfrm>
              <a:off x="3430" y="2058"/>
              <a:ext cx="8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74" name="Line 54"/>
            <p:cNvSpPr>
              <a:spLocks noChangeShapeType="1"/>
            </p:cNvSpPr>
            <p:nvPr/>
          </p:nvSpPr>
          <p:spPr bwMode="auto">
            <a:xfrm>
              <a:off x="3430" y="2180"/>
              <a:ext cx="8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575" name="Line 55"/>
            <p:cNvSpPr>
              <a:spLocks noChangeShapeType="1"/>
            </p:cNvSpPr>
            <p:nvPr/>
          </p:nvSpPr>
          <p:spPr bwMode="auto">
            <a:xfrm>
              <a:off x="3430" y="2303"/>
              <a:ext cx="8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1576" name="Rectangle 56"/>
          <p:cNvSpPr>
            <a:spLocks noChangeArrowheads="1"/>
          </p:cNvSpPr>
          <p:nvPr/>
        </p:nvSpPr>
        <p:spPr bwMode="auto">
          <a:xfrm>
            <a:off x="4864100" y="1560513"/>
            <a:ext cx="887413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7788" tIns="39688" rIns="77788" bIns="39688">
            <a:spAutoFit/>
          </a:bodyPr>
          <a:lstStyle/>
          <a:p>
            <a:pPr algn="l" defTabSz="661988"/>
            <a:r>
              <a:rPr lang="en-US" sz="1400" b="1"/>
              <a:t>entry PC</a:t>
            </a:r>
          </a:p>
        </p:txBody>
      </p:sp>
      <p:sp>
        <p:nvSpPr>
          <p:cNvPr id="1131577" name="Rectangle 57"/>
          <p:cNvSpPr>
            <a:spLocks noChangeArrowheads="1"/>
          </p:cNvSpPr>
          <p:nvPr/>
        </p:nvSpPr>
        <p:spPr bwMode="auto">
          <a:xfrm>
            <a:off x="6451600" y="1560513"/>
            <a:ext cx="952500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7788" tIns="39688" rIns="77788" bIns="39688">
            <a:spAutoFit/>
          </a:bodyPr>
          <a:lstStyle/>
          <a:p>
            <a:pPr algn="l" defTabSz="661988"/>
            <a:r>
              <a:rPr lang="en-US" sz="1400" b="1"/>
              <a:t>predicted</a:t>
            </a:r>
          </a:p>
          <a:p>
            <a:pPr algn="l" defTabSz="661988"/>
            <a:r>
              <a:rPr lang="en-US" sz="1400" b="1"/>
              <a:t>   target</a:t>
            </a:r>
          </a:p>
        </p:txBody>
      </p:sp>
      <p:sp>
        <p:nvSpPr>
          <p:cNvPr id="1131578" name="Oval 58"/>
          <p:cNvSpPr>
            <a:spLocks noChangeArrowheads="1"/>
          </p:cNvSpPr>
          <p:nvPr/>
        </p:nvSpPr>
        <p:spPr bwMode="auto">
          <a:xfrm>
            <a:off x="5224463" y="3813175"/>
            <a:ext cx="373062" cy="3841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579" name="Freeform 59"/>
          <p:cNvSpPr>
            <a:spLocks/>
          </p:cNvSpPr>
          <p:nvPr/>
        </p:nvSpPr>
        <p:spPr bwMode="auto">
          <a:xfrm>
            <a:off x="5416550" y="4210050"/>
            <a:ext cx="1588" cy="347663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0" y="0"/>
              </a:cxn>
            </a:cxnLst>
            <a:rect l="0" t="0" r="r" b="b"/>
            <a:pathLst>
              <a:path w="1" h="219">
                <a:moveTo>
                  <a:pt x="0" y="218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80" name="Freeform 60"/>
          <p:cNvSpPr>
            <a:spLocks/>
          </p:cNvSpPr>
          <p:nvPr/>
        </p:nvSpPr>
        <p:spPr bwMode="auto">
          <a:xfrm>
            <a:off x="5427663" y="3530600"/>
            <a:ext cx="1587" cy="271463"/>
          </a:xfrm>
          <a:custGeom>
            <a:avLst/>
            <a:gdLst/>
            <a:ahLst/>
            <a:cxnLst>
              <a:cxn ang="0">
                <a:pos x="0" y="170"/>
              </a:cxn>
              <a:cxn ang="0">
                <a:pos x="0" y="0"/>
              </a:cxn>
            </a:cxnLst>
            <a:rect l="0" t="0" r="r" b="b"/>
            <a:pathLst>
              <a:path w="1" h="171">
                <a:moveTo>
                  <a:pt x="0" y="17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81" name="Rectangle 61"/>
          <p:cNvSpPr>
            <a:spLocks noChangeArrowheads="1"/>
          </p:cNvSpPr>
          <p:nvPr/>
        </p:nvSpPr>
        <p:spPr bwMode="auto">
          <a:xfrm>
            <a:off x="5273675" y="3824288"/>
            <a:ext cx="3032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7788" tIns="39688" rIns="77788" bIns="39688">
            <a:spAutoFit/>
          </a:bodyPr>
          <a:lstStyle/>
          <a:p>
            <a:pPr algn="l" defTabSz="661988"/>
            <a:r>
              <a:rPr lang="en-US" sz="2000" b="1"/>
              <a:t>=</a:t>
            </a:r>
          </a:p>
        </p:txBody>
      </p:sp>
      <p:sp>
        <p:nvSpPr>
          <p:cNvPr id="1131582" name="Freeform 62"/>
          <p:cNvSpPr>
            <a:spLocks/>
          </p:cNvSpPr>
          <p:nvPr/>
        </p:nvSpPr>
        <p:spPr bwMode="auto">
          <a:xfrm>
            <a:off x="6907213" y="3530600"/>
            <a:ext cx="1587" cy="995363"/>
          </a:xfrm>
          <a:custGeom>
            <a:avLst/>
            <a:gdLst/>
            <a:ahLst/>
            <a:cxnLst>
              <a:cxn ang="0">
                <a:pos x="0" y="626"/>
              </a:cxn>
              <a:cxn ang="0">
                <a:pos x="0" y="0"/>
              </a:cxn>
            </a:cxnLst>
            <a:rect l="0" t="0" r="r" b="b"/>
            <a:pathLst>
              <a:path w="1" h="627">
                <a:moveTo>
                  <a:pt x="0" y="626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83" name="Rectangle 63"/>
          <p:cNvSpPr>
            <a:spLocks noChangeArrowheads="1"/>
          </p:cNvSpPr>
          <p:nvPr/>
        </p:nvSpPr>
        <p:spPr bwMode="auto">
          <a:xfrm>
            <a:off x="4960938" y="4525963"/>
            <a:ext cx="903287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7788" tIns="39688" rIns="77788" bIns="39688">
            <a:spAutoFit/>
          </a:bodyPr>
          <a:lstStyle/>
          <a:p>
            <a:pPr algn="l" defTabSz="661988"/>
            <a:r>
              <a:rPr lang="en-US" sz="2000" b="1"/>
              <a:t>match</a:t>
            </a:r>
          </a:p>
        </p:txBody>
      </p:sp>
      <p:sp>
        <p:nvSpPr>
          <p:cNvPr id="1131584" name="Rectangle 64"/>
          <p:cNvSpPr>
            <a:spLocks noChangeArrowheads="1"/>
          </p:cNvSpPr>
          <p:nvPr/>
        </p:nvSpPr>
        <p:spPr bwMode="auto">
          <a:xfrm>
            <a:off x="6483350" y="4514850"/>
            <a:ext cx="862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7788" tIns="39688" rIns="77788" bIns="39688">
            <a:spAutoFit/>
          </a:bodyPr>
          <a:lstStyle/>
          <a:p>
            <a:pPr algn="l" defTabSz="661988"/>
            <a:r>
              <a:rPr lang="en-US" sz="2000" b="1"/>
              <a:t>target</a:t>
            </a:r>
          </a:p>
        </p:txBody>
      </p: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6832600" y="2457450"/>
            <a:ext cx="53975" cy="441325"/>
            <a:chOff x="3846" y="1749"/>
            <a:chExt cx="34" cy="278"/>
          </a:xfrm>
        </p:grpSpPr>
        <p:sp>
          <p:nvSpPr>
            <p:cNvPr id="1131586" name="Oval 66"/>
            <p:cNvSpPr>
              <a:spLocks noChangeArrowheads="1"/>
            </p:cNvSpPr>
            <p:nvPr/>
          </p:nvSpPr>
          <p:spPr bwMode="auto">
            <a:xfrm>
              <a:off x="3846" y="1749"/>
              <a:ext cx="3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87" name="Oval 67"/>
            <p:cNvSpPr>
              <a:spLocks noChangeArrowheads="1"/>
            </p:cNvSpPr>
            <p:nvPr/>
          </p:nvSpPr>
          <p:spPr bwMode="auto">
            <a:xfrm>
              <a:off x="3846" y="1831"/>
              <a:ext cx="3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88" name="Oval 68"/>
            <p:cNvSpPr>
              <a:spLocks noChangeArrowheads="1"/>
            </p:cNvSpPr>
            <p:nvPr/>
          </p:nvSpPr>
          <p:spPr bwMode="auto">
            <a:xfrm>
              <a:off x="3846" y="1912"/>
              <a:ext cx="3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89" name="Oval 69"/>
            <p:cNvSpPr>
              <a:spLocks noChangeArrowheads="1"/>
            </p:cNvSpPr>
            <p:nvPr/>
          </p:nvSpPr>
          <p:spPr bwMode="auto">
            <a:xfrm>
              <a:off x="3846" y="1994"/>
              <a:ext cx="3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5321300" y="2457450"/>
            <a:ext cx="53975" cy="441325"/>
            <a:chOff x="2894" y="1749"/>
            <a:chExt cx="34" cy="278"/>
          </a:xfrm>
        </p:grpSpPr>
        <p:sp>
          <p:nvSpPr>
            <p:cNvPr id="1131591" name="Oval 71"/>
            <p:cNvSpPr>
              <a:spLocks noChangeArrowheads="1"/>
            </p:cNvSpPr>
            <p:nvPr/>
          </p:nvSpPr>
          <p:spPr bwMode="auto">
            <a:xfrm>
              <a:off x="2894" y="1749"/>
              <a:ext cx="3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92" name="Oval 72"/>
            <p:cNvSpPr>
              <a:spLocks noChangeArrowheads="1"/>
            </p:cNvSpPr>
            <p:nvPr/>
          </p:nvSpPr>
          <p:spPr bwMode="auto">
            <a:xfrm>
              <a:off x="2894" y="1831"/>
              <a:ext cx="3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93" name="Oval 73"/>
            <p:cNvSpPr>
              <a:spLocks noChangeArrowheads="1"/>
            </p:cNvSpPr>
            <p:nvPr/>
          </p:nvSpPr>
          <p:spPr bwMode="auto">
            <a:xfrm>
              <a:off x="2894" y="1912"/>
              <a:ext cx="3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94" name="Oval 74"/>
            <p:cNvSpPr>
              <a:spLocks noChangeArrowheads="1"/>
            </p:cNvSpPr>
            <p:nvPr/>
          </p:nvSpPr>
          <p:spPr bwMode="auto">
            <a:xfrm>
              <a:off x="2894" y="1994"/>
              <a:ext cx="3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596" name="Freeform 76"/>
          <p:cNvSpPr>
            <a:spLocks/>
          </p:cNvSpPr>
          <p:nvPr/>
        </p:nvSpPr>
        <p:spPr bwMode="auto">
          <a:xfrm>
            <a:off x="2784475" y="4176713"/>
            <a:ext cx="941388" cy="131762"/>
          </a:xfrm>
          <a:custGeom>
            <a:avLst/>
            <a:gdLst/>
            <a:ahLst/>
            <a:cxnLst>
              <a:cxn ang="0">
                <a:pos x="0" y="82"/>
              </a:cxn>
              <a:cxn ang="0">
                <a:pos x="41" y="41"/>
              </a:cxn>
              <a:cxn ang="0">
                <a:pos x="204" y="41"/>
              </a:cxn>
              <a:cxn ang="0">
                <a:pos x="244" y="0"/>
              </a:cxn>
              <a:cxn ang="0">
                <a:pos x="285" y="41"/>
              </a:cxn>
              <a:cxn ang="0">
                <a:pos x="407" y="41"/>
              </a:cxn>
              <a:cxn ang="0">
                <a:pos x="448" y="82"/>
              </a:cxn>
            </a:cxnLst>
            <a:rect l="0" t="0" r="r" b="b"/>
            <a:pathLst>
              <a:path w="449" h="83">
                <a:moveTo>
                  <a:pt x="0" y="82"/>
                </a:moveTo>
                <a:lnTo>
                  <a:pt x="41" y="41"/>
                </a:lnTo>
                <a:lnTo>
                  <a:pt x="204" y="41"/>
                </a:lnTo>
                <a:lnTo>
                  <a:pt x="244" y="0"/>
                </a:lnTo>
                <a:lnTo>
                  <a:pt x="285" y="41"/>
                </a:lnTo>
                <a:lnTo>
                  <a:pt x="407" y="41"/>
                </a:lnTo>
                <a:lnTo>
                  <a:pt x="448" y="8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97" name="Freeform 77"/>
          <p:cNvSpPr>
            <a:spLocks/>
          </p:cNvSpPr>
          <p:nvPr/>
        </p:nvSpPr>
        <p:spPr bwMode="auto">
          <a:xfrm>
            <a:off x="3317875" y="3948113"/>
            <a:ext cx="19050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0" y="0"/>
              </a:cxn>
              <a:cxn ang="0">
                <a:pos x="1248" y="0"/>
              </a:cxn>
            </a:cxnLst>
            <a:rect l="0" t="0" r="r" b="b"/>
            <a:pathLst>
              <a:path w="1248" h="96">
                <a:moveTo>
                  <a:pt x="0" y="96"/>
                </a:moveTo>
                <a:lnTo>
                  <a:pt x="0" y="0"/>
                </a:lnTo>
                <a:lnTo>
                  <a:pt x="1248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2571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BTB Work?</a:t>
            </a:r>
          </a:p>
        </p:txBody>
      </p:sp>
      <p:sp>
        <p:nvSpPr>
          <p:cNvPr id="113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Fetch accesses BTB</a:t>
            </a:r>
          </a:p>
          <a:p>
            <a:r>
              <a:rPr lang="en-US"/>
              <a:t>If BTB hits</a:t>
            </a:r>
          </a:p>
          <a:p>
            <a:pPr lvl="1"/>
            <a:r>
              <a:rPr lang="en-US">
                <a:solidFill>
                  <a:srgbClr val="0000CC"/>
                </a:solidFill>
              </a:rPr>
              <a:t>Need to determine whether to take branch: How?</a:t>
            </a:r>
          </a:p>
          <a:p>
            <a:pPr lvl="1"/>
            <a:endParaRPr lang="en-US">
              <a:solidFill>
                <a:srgbClr val="0000CC"/>
              </a:solidFill>
            </a:endParaRPr>
          </a:p>
          <a:p>
            <a:r>
              <a:rPr lang="en-US"/>
              <a:t>Else</a:t>
            </a:r>
          </a:p>
          <a:p>
            <a:pPr lvl="1"/>
            <a:r>
              <a:rPr lang="en-US"/>
              <a:t>next PC</a:t>
            </a:r>
          </a:p>
          <a:p>
            <a:pPr lvl="1"/>
            <a:endParaRPr lang="en-US"/>
          </a:p>
          <a:p>
            <a:r>
              <a:rPr lang="en-US"/>
              <a:t>What is BTB updated with? </a:t>
            </a:r>
          </a:p>
          <a:p>
            <a:pPr lvl="1"/>
            <a:r>
              <a:rPr lang="en-US"/>
              <a:t>Only taken branches, next PC can be computed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A013D4-5441-4DF7-B08C-3791A7F3B51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840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Static Branch Prediction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Rules of Thumb</a:t>
            </a:r>
          </a:p>
          <a:p>
            <a:pPr lvl="1"/>
            <a:r>
              <a:rPr lang="en-US" dirty="0"/>
              <a:t>50% forward branches taken (if-then)</a:t>
            </a:r>
          </a:p>
          <a:p>
            <a:pPr lvl="1"/>
            <a:r>
              <a:rPr lang="en-US" dirty="0"/>
              <a:t>90% of backward branches taken (loops)</a:t>
            </a:r>
          </a:p>
          <a:p>
            <a:r>
              <a:rPr lang="en-US" dirty="0"/>
              <a:t>Heuristics used by compiler to statically predict direct of branch</a:t>
            </a:r>
          </a:p>
          <a:p>
            <a:r>
              <a:rPr lang="en-US" dirty="0"/>
              <a:t>ISA can allow compiler to indicate probable direction of branch</a:t>
            </a:r>
          </a:p>
          <a:p>
            <a:pPr lvl="1"/>
            <a:r>
              <a:rPr lang="en-US" dirty="0"/>
              <a:t>Motorola 88110</a:t>
            </a:r>
          </a:p>
          <a:p>
            <a:pPr lvl="1"/>
            <a:endParaRPr lang="en-US" dirty="0"/>
          </a:p>
          <a:p>
            <a:r>
              <a:rPr lang="en-US" dirty="0"/>
              <a:t>Can we use this in BTB?</a:t>
            </a:r>
          </a:p>
          <a:p>
            <a:pPr lvl="1"/>
            <a:r>
              <a:rPr lang="en-US" dirty="0"/>
              <a:t>IBM RS/6000 passed conditional information to BTB as soon as possible to minimize branch stalls/maximize branch accuracy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56D58BA-27A1-412E-8152-3833EB14C40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54018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7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Branch Prediction Based on Branch History</a:t>
            </a:r>
          </a:p>
        </p:txBody>
      </p:sp>
      <p:sp>
        <p:nvSpPr>
          <p:cNvPr id="604168" name="Rectangle 8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Add one bit to processor state remembering if last branch was taken</a:t>
            </a:r>
          </a:p>
          <a:p>
            <a:pPr lvl="1"/>
            <a:r>
              <a:rPr lang="en-US" i="1"/>
              <a:t>branch prediction (BP) bit</a:t>
            </a:r>
          </a:p>
          <a:p>
            <a:r>
              <a:rPr lang="en-US"/>
              <a:t>Guess branch direction based on BP bit</a:t>
            </a:r>
          </a:p>
          <a:p>
            <a:pPr lvl="1"/>
            <a:r>
              <a:rPr lang="en-US"/>
              <a:t>Useful in simple loop</a:t>
            </a:r>
          </a:p>
          <a:p>
            <a:pPr lvl="1"/>
            <a:r>
              <a:rPr lang="en-US"/>
              <a:t>When is it harmful in a loop?  </a:t>
            </a:r>
          </a:p>
          <a:p>
            <a:r>
              <a:rPr lang="en-US"/>
              <a:t>2 bits?</a:t>
            </a:r>
          </a:p>
          <a:p>
            <a:pPr lvl="1"/>
            <a:r>
              <a:rPr lang="en-US"/>
              <a:t>change after 2 consecutive mistakes?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4FCA50D-2CEC-4279-80D3-2369D1F1BA3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89424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226" name="Rectangle 4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An Example of </a:t>
            </a:r>
            <a:br>
              <a:rPr lang="en-US"/>
            </a:br>
            <a:r>
              <a:rPr lang="en-US"/>
              <a:t>	2b Saturating Branch Prediction 	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F7ED238-F8ED-436E-9362-9B254F7095FD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605186" name="Rectangle 2"/>
          <p:cNvSpPr>
            <a:spLocks noChangeArrowheads="1"/>
          </p:cNvSpPr>
          <p:nvPr/>
        </p:nvSpPr>
        <p:spPr bwMode="auto">
          <a:xfrm>
            <a:off x="381000" y="1447800"/>
            <a:ext cx="8296275" cy="942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800"/>
              <a:t>Record the history of branches taken in BP bits and</a:t>
            </a:r>
          </a:p>
          <a:p>
            <a:pPr algn="l"/>
            <a:r>
              <a:rPr lang="en-US" sz="2800"/>
              <a:t>use them to guess the branch direction</a:t>
            </a:r>
          </a:p>
        </p:txBody>
      </p:sp>
      <p:sp>
        <p:nvSpPr>
          <p:cNvPr id="605189" name="Oval 5"/>
          <p:cNvSpPr>
            <a:spLocks noChangeArrowheads="1"/>
          </p:cNvSpPr>
          <p:nvPr/>
        </p:nvSpPr>
        <p:spPr bwMode="auto">
          <a:xfrm>
            <a:off x="3162300" y="3543300"/>
            <a:ext cx="7112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5190" name="Oval 6"/>
          <p:cNvSpPr>
            <a:spLocks noChangeArrowheads="1"/>
          </p:cNvSpPr>
          <p:nvPr/>
        </p:nvSpPr>
        <p:spPr bwMode="auto">
          <a:xfrm>
            <a:off x="4902200" y="3517900"/>
            <a:ext cx="7112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5191" name="Oval 7"/>
          <p:cNvSpPr>
            <a:spLocks noChangeArrowheads="1"/>
          </p:cNvSpPr>
          <p:nvPr/>
        </p:nvSpPr>
        <p:spPr bwMode="auto">
          <a:xfrm>
            <a:off x="4102100" y="4521200"/>
            <a:ext cx="7112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5192" name="Oval 8"/>
          <p:cNvSpPr>
            <a:spLocks noChangeArrowheads="1"/>
          </p:cNvSpPr>
          <p:nvPr/>
        </p:nvSpPr>
        <p:spPr bwMode="auto">
          <a:xfrm>
            <a:off x="4038600" y="2603500"/>
            <a:ext cx="711200" cy="736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5193" name="Rectangle 9"/>
          <p:cNvSpPr>
            <a:spLocks noChangeArrowheads="1"/>
          </p:cNvSpPr>
          <p:nvPr/>
        </p:nvSpPr>
        <p:spPr bwMode="auto">
          <a:xfrm>
            <a:off x="3184525" y="3617913"/>
            <a:ext cx="711200" cy="577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i="1"/>
              <a:t>pred</a:t>
            </a:r>
          </a:p>
          <a:p>
            <a:pPr algn="l"/>
            <a:r>
              <a:rPr lang="en-US" sz="1600" b="1" i="1"/>
              <a:t>taken</a:t>
            </a:r>
          </a:p>
        </p:txBody>
      </p:sp>
      <p:sp>
        <p:nvSpPr>
          <p:cNvPr id="605195" name="Line 11"/>
          <p:cNvSpPr>
            <a:spLocks noChangeShapeType="1"/>
          </p:cNvSpPr>
          <p:nvPr/>
        </p:nvSpPr>
        <p:spPr bwMode="auto">
          <a:xfrm>
            <a:off x="3657600" y="4254500"/>
            <a:ext cx="48260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5196" name="Line 12"/>
          <p:cNvSpPr>
            <a:spLocks noChangeShapeType="1"/>
          </p:cNvSpPr>
          <p:nvPr/>
        </p:nvSpPr>
        <p:spPr bwMode="auto">
          <a:xfrm flipH="1" flipV="1">
            <a:off x="3848100" y="4102100"/>
            <a:ext cx="457200" cy="44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5197" name="Line 13"/>
          <p:cNvSpPr>
            <a:spLocks noChangeShapeType="1"/>
          </p:cNvSpPr>
          <p:nvPr/>
        </p:nvSpPr>
        <p:spPr bwMode="auto">
          <a:xfrm flipV="1">
            <a:off x="4711700" y="4178300"/>
            <a:ext cx="3683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5198" name="Line 14"/>
          <p:cNvSpPr>
            <a:spLocks noChangeShapeType="1"/>
          </p:cNvSpPr>
          <p:nvPr/>
        </p:nvSpPr>
        <p:spPr bwMode="auto">
          <a:xfrm flipH="1" flipV="1">
            <a:off x="4546600" y="32893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5199" name="Line 15"/>
          <p:cNvSpPr>
            <a:spLocks noChangeShapeType="1"/>
          </p:cNvSpPr>
          <p:nvPr/>
        </p:nvSpPr>
        <p:spPr bwMode="auto">
          <a:xfrm flipH="1">
            <a:off x="3746500" y="3225800"/>
            <a:ext cx="40640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5200" name="Line 16"/>
          <p:cNvSpPr>
            <a:spLocks noChangeShapeType="1"/>
          </p:cNvSpPr>
          <p:nvPr/>
        </p:nvSpPr>
        <p:spPr bwMode="auto">
          <a:xfrm>
            <a:off x="4724400" y="3111500"/>
            <a:ext cx="40640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5202" name="Rectangle 18"/>
          <p:cNvSpPr>
            <a:spLocks noChangeArrowheads="1"/>
          </p:cNvSpPr>
          <p:nvPr/>
        </p:nvSpPr>
        <p:spPr bwMode="auto">
          <a:xfrm>
            <a:off x="4124325" y="4633913"/>
            <a:ext cx="711200" cy="577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i="1"/>
              <a:t>pred</a:t>
            </a:r>
          </a:p>
          <a:p>
            <a:pPr algn="l"/>
            <a:r>
              <a:rPr lang="en-US" sz="1600" b="1" i="1"/>
              <a:t>taken</a:t>
            </a:r>
          </a:p>
        </p:txBody>
      </p:sp>
      <p:sp>
        <p:nvSpPr>
          <p:cNvPr id="605204" name="Rectangle 20"/>
          <p:cNvSpPr>
            <a:spLocks noChangeArrowheads="1"/>
          </p:cNvSpPr>
          <p:nvPr/>
        </p:nvSpPr>
        <p:spPr bwMode="auto">
          <a:xfrm>
            <a:off x="4086225" y="2665413"/>
            <a:ext cx="711200" cy="577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i="1"/>
              <a:t>pred</a:t>
            </a:r>
          </a:p>
          <a:p>
            <a:pPr algn="l"/>
            <a:r>
              <a:rPr lang="en-US" sz="1600" b="1" i="1"/>
              <a:t>taken</a:t>
            </a:r>
          </a:p>
        </p:txBody>
      </p:sp>
      <p:sp>
        <p:nvSpPr>
          <p:cNvPr id="605205" name="Freeform 21"/>
          <p:cNvSpPr>
            <a:spLocks/>
          </p:cNvSpPr>
          <p:nvPr/>
        </p:nvSpPr>
        <p:spPr bwMode="auto">
          <a:xfrm>
            <a:off x="4038600" y="3060700"/>
            <a:ext cx="115888" cy="65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0"/>
              </a:cxn>
              <a:cxn ang="0">
                <a:pos x="72" y="40"/>
              </a:cxn>
            </a:cxnLst>
            <a:rect l="0" t="0" r="r" b="b"/>
            <a:pathLst>
              <a:path w="73" h="41">
                <a:moveTo>
                  <a:pt x="0" y="0"/>
                </a:moveTo>
                <a:lnTo>
                  <a:pt x="72" y="0"/>
                </a:lnTo>
                <a:lnTo>
                  <a:pt x="72" y="4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914900" y="3579813"/>
            <a:ext cx="758825" cy="577850"/>
            <a:chOff x="3096" y="2255"/>
            <a:chExt cx="478" cy="364"/>
          </a:xfrm>
        </p:grpSpPr>
        <p:sp>
          <p:nvSpPr>
            <p:cNvPr id="605207" name="Rectangle 23"/>
            <p:cNvSpPr>
              <a:spLocks noChangeArrowheads="1"/>
            </p:cNvSpPr>
            <p:nvPr/>
          </p:nvSpPr>
          <p:spPr bwMode="auto">
            <a:xfrm>
              <a:off x="3126" y="2255"/>
              <a:ext cx="448" cy="3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 b="1" i="1"/>
                <a:t>pred</a:t>
              </a:r>
            </a:p>
            <a:p>
              <a:pPr algn="l"/>
              <a:r>
                <a:rPr lang="en-US" sz="1600" b="1" i="1"/>
                <a:t>taken</a:t>
              </a:r>
            </a:p>
          </p:txBody>
        </p:sp>
        <p:sp>
          <p:nvSpPr>
            <p:cNvPr id="605208" name="Freeform 24"/>
            <p:cNvSpPr>
              <a:spLocks/>
            </p:cNvSpPr>
            <p:nvPr/>
          </p:nvSpPr>
          <p:spPr bwMode="auto">
            <a:xfrm>
              <a:off x="3096" y="2504"/>
              <a:ext cx="73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0"/>
                </a:cxn>
                <a:cxn ang="0">
                  <a:pos x="72" y="40"/>
                </a:cxn>
              </a:cxnLst>
              <a:rect l="0" t="0" r="r" b="b"/>
              <a:pathLst>
                <a:path w="73" h="41">
                  <a:moveTo>
                    <a:pt x="0" y="0"/>
                  </a:moveTo>
                  <a:lnTo>
                    <a:pt x="72" y="0"/>
                  </a:lnTo>
                  <a:lnTo>
                    <a:pt x="72" y="4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5209" name="Rectangle 25"/>
          <p:cNvSpPr>
            <a:spLocks noChangeArrowheads="1"/>
          </p:cNvSpPr>
          <p:nvPr/>
        </p:nvSpPr>
        <p:spPr bwMode="auto">
          <a:xfrm>
            <a:off x="3400425" y="3122613"/>
            <a:ext cx="711200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/>
              <a:t>taken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851400" y="3046413"/>
            <a:ext cx="771525" cy="333375"/>
            <a:chOff x="3056" y="1919"/>
            <a:chExt cx="486" cy="210"/>
          </a:xfrm>
        </p:grpSpPr>
        <p:sp>
          <p:nvSpPr>
            <p:cNvPr id="605211" name="Freeform 27"/>
            <p:cNvSpPr>
              <a:spLocks/>
            </p:cNvSpPr>
            <p:nvPr/>
          </p:nvSpPr>
          <p:spPr bwMode="auto">
            <a:xfrm>
              <a:off x="3056" y="2016"/>
              <a:ext cx="73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0"/>
                </a:cxn>
                <a:cxn ang="0">
                  <a:pos x="72" y="40"/>
                </a:cxn>
              </a:cxnLst>
              <a:rect l="0" t="0" r="r" b="b"/>
              <a:pathLst>
                <a:path w="73" h="41">
                  <a:moveTo>
                    <a:pt x="0" y="0"/>
                  </a:moveTo>
                  <a:lnTo>
                    <a:pt x="72" y="0"/>
                  </a:lnTo>
                  <a:lnTo>
                    <a:pt x="72" y="4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5212" name="Rectangle 28"/>
            <p:cNvSpPr>
              <a:spLocks noChangeArrowheads="1"/>
            </p:cNvSpPr>
            <p:nvPr/>
          </p:nvSpPr>
          <p:spPr bwMode="auto">
            <a:xfrm>
              <a:off x="3094" y="1919"/>
              <a:ext cx="448" cy="2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 b="1"/>
                <a:t>taken</a:t>
              </a:r>
            </a:p>
          </p:txBody>
        </p:sp>
      </p:grpSp>
      <p:sp>
        <p:nvSpPr>
          <p:cNvPr id="605213" name="Rectangle 29"/>
          <p:cNvSpPr>
            <a:spLocks noChangeArrowheads="1"/>
          </p:cNvSpPr>
          <p:nvPr/>
        </p:nvSpPr>
        <p:spPr bwMode="auto">
          <a:xfrm>
            <a:off x="1990725" y="3567113"/>
            <a:ext cx="711200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/>
              <a:t>taken</a:t>
            </a:r>
          </a:p>
        </p:txBody>
      </p:sp>
      <p:sp>
        <p:nvSpPr>
          <p:cNvPr id="605214" name="Rectangle 30"/>
          <p:cNvSpPr>
            <a:spLocks noChangeArrowheads="1"/>
          </p:cNvSpPr>
          <p:nvPr/>
        </p:nvSpPr>
        <p:spPr bwMode="auto">
          <a:xfrm>
            <a:off x="4035425" y="4100513"/>
            <a:ext cx="711200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/>
              <a:t>taken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286500" y="3643313"/>
            <a:ext cx="771525" cy="333375"/>
            <a:chOff x="3960" y="2295"/>
            <a:chExt cx="486" cy="210"/>
          </a:xfrm>
        </p:grpSpPr>
        <p:sp>
          <p:nvSpPr>
            <p:cNvPr id="605216" name="Freeform 32"/>
            <p:cNvSpPr>
              <a:spLocks/>
            </p:cNvSpPr>
            <p:nvPr/>
          </p:nvSpPr>
          <p:spPr bwMode="auto">
            <a:xfrm>
              <a:off x="3960" y="2392"/>
              <a:ext cx="73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0"/>
                </a:cxn>
                <a:cxn ang="0">
                  <a:pos x="72" y="40"/>
                </a:cxn>
              </a:cxnLst>
              <a:rect l="0" t="0" r="r" b="b"/>
              <a:pathLst>
                <a:path w="73" h="41">
                  <a:moveTo>
                    <a:pt x="0" y="0"/>
                  </a:moveTo>
                  <a:lnTo>
                    <a:pt x="72" y="0"/>
                  </a:lnTo>
                  <a:lnTo>
                    <a:pt x="72" y="4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5217" name="Rectangle 33"/>
            <p:cNvSpPr>
              <a:spLocks noChangeArrowheads="1"/>
            </p:cNvSpPr>
            <p:nvPr/>
          </p:nvSpPr>
          <p:spPr bwMode="auto">
            <a:xfrm>
              <a:off x="3998" y="2295"/>
              <a:ext cx="448" cy="2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 b="1"/>
                <a:t>taken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826000" y="4367213"/>
            <a:ext cx="771525" cy="333375"/>
            <a:chOff x="3040" y="2751"/>
            <a:chExt cx="486" cy="210"/>
          </a:xfrm>
        </p:grpSpPr>
        <p:sp>
          <p:nvSpPr>
            <p:cNvPr id="605219" name="Freeform 35"/>
            <p:cNvSpPr>
              <a:spLocks/>
            </p:cNvSpPr>
            <p:nvPr/>
          </p:nvSpPr>
          <p:spPr bwMode="auto">
            <a:xfrm>
              <a:off x="3040" y="2848"/>
              <a:ext cx="73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0"/>
                </a:cxn>
                <a:cxn ang="0">
                  <a:pos x="72" y="40"/>
                </a:cxn>
              </a:cxnLst>
              <a:rect l="0" t="0" r="r" b="b"/>
              <a:pathLst>
                <a:path w="73" h="41">
                  <a:moveTo>
                    <a:pt x="0" y="0"/>
                  </a:moveTo>
                  <a:lnTo>
                    <a:pt x="72" y="0"/>
                  </a:lnTo>
                  <a:lnTo>
                    <a:pt x="72" y="4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5220" name="Rectangle 36"/>
            <p:cNvSpPr>
              <a:spLocks noChangeArrowheads="1"/>
            </p:cNvSpPr>
            <p:nvPr/>
          </p:nvSpPr>
          <p:spPr bwMode="auto">
            <a:xfrm>
              <a:off x="3078" y="2751"/>
              <a:ext cx="448" cy="2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 b="1"/>
                <a:t>taken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124200" y="4329113"/>
            <a:ext cx="771525" cy="333375"/>
            <a:chOff x="1968" y="2727"/>
            <a:chExt cx="486" cy="210"/>
          </a:xfrm>
        </p:grpSpPr>
        <p:sp>
          <p:nvSpPr>
            <p:cNvPr id="605222" name="Freeform 38"/>
            <p:cNvSpPr>
              <a:spLocks/>
            </p:cNvSpPr>
            <p:nvPr/>
          </p:nvSpPr>
          <p:spPr bwMode="auto">
            <a:xfrm>
              <a:off x="1968" y="2824"/>
              <a:ext cx="73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0"/>
                </a:cxn>
                <a:cxn ang="0">
                  <a:pos x="72" y="40"/>
                </a:cxn>
              </a:cxnLst>
              <a:rect l="0" t="0" r="r" b="b"/>
              <a:pathLst>
                <a:path w="73" h="41">
                  <a:moveTo>
                    <a:pt x="0" y="0"/>
                  </a:moveTo>
                  <a:lnTo>
                    <a:pt x="72" y="0"/>
                  </a:lnTo>
                  <a:lnTo>
                    <a:pt x="72" y="4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5223" name="Rectangle 39"/>
            <p:cNvSpPr>
              <a:spLocks noChangeArrowheads="1"/>
            </p:cNvSpPr>
            <p:nvPr/>
          </p:nvSpPr>
          <p:spPr bwMode="auto">
            <a:xfrm>
              <a:off x="2006" y="2727"/>
              <a:ext cx="448" cy="2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 b="1"/>
                <a:t>taken</a:t>
              </a:r>
            </a:p>
          </p:txBody>
        </p:sp>
      </p:grpSp>
      <p:sp>
        <p:nvSpPr>
          <p:cNvPr id="605224" name="Rectangle 40"/>
          <p:cNvSpPr>
            <a:spLocks noChangeArrowheads="1"/>
          </p:cNvSpPr>
          <p:nvPr/>
        </p:nvSpPr>
        <p:spPr bwMode="auto">
          <a:xfrm>
            <a:off x="4175125" y="3440113"/>
            <a:ext cx="711200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/>
              <a:t>taken</a:t>
            </a:r>
          </a:p>
        </p:txBody>
      </p:sp>
      <p:sp>
        <p:nvSpPr>
          <p:cNvPr id="605225" name="Rectangle 41"/>
          <p:cNvSpPr>
            <a:spLocks noChangeArrowheads="1"/>
          </p:cNvSpPr>
          <p:nvPr/>
        </p:nvSpPr>
        <p:spPr bwMode="auto">
          <a:xfrm>
            <a:off x="533400" y="5638800"/>
            <a:ext cx="8034338" cy="942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800"/>
              <a:t>A single set of BP bits can be associated with the </a:t>
            </a:r>
          </a:p>
          <a:p>
            <a:pPr algn="l"/>
            <a:r>
              <a:rPr lang="en-US" sz="2800"/>
              <a:t>entire program or with an individual instruction</a:t>
            </a:r>
          </a:p>
        </p:txBody>
      </p:sp>
      <p:sp>
        <p:nvSpPr>
          <p:cNvPr id="605227" name="Freeform 43"/>
          <p:cNvSpPr>
            <a:spLocks/>
          </p:cNvSpPr>
          <p:nvPr/>
        </p:nvSpPr>
        <p:spPr bwMode="auto">
          <a:xfrm>
            <a:off x="2692400" y="3556000"/>
            <a:ext cx="508000" cy="482600"/>
          </a:xfrm>
          <a:custGeom>
            <a:avLst/>
            <a:gdLst/>
            <a:ahLst/>
            <a:cxnLst>
              <a:cxn ang="0">
                <a:pos x="320" y="304"/>
              </a:cxn>
              <a:cxn ang="0">
                <a:pos x="32" y="208"/>
              </a:cxn>
              <a:cxn ang="0">
                <a:pos x="128" y="16"/>
              </a:cxn>
              <a:cxn ang="0">
                <a:pos x="320" y="112"/>
              </a:cxn>
            </a:cxnLst>
            <a:rect l="0" t="0" r="r" b="b"/>
            <a:pathLst>
              <a:path w="320" h="304">
                <a:moveTo>
                  <a:pt x="320" y="304"/>
                </a:moveTo>
                <a:cubicBezTo>
                  <a:pt x="192" y="280"/>
                  <a:pt x="64" y="256"/>
                  <a:pt x="32" y="208"/>
                </a:cubicBezTo>
                <a:cubicBezTo>
                  <a:pt x="0" y="160"/>
                  <a:pt x="80" y="32"/>
                  <a:pt x="128" y="16"/>
                </a:cubicBezTo>
                <a:cubicBezTo>
                  <a:pt x="176" y="0"/>
                  <a:pt x="248" y="56"/>
                  <a:pt x="320" y="11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5229" name="Freeform 45"/>
          <p:cNvSpPr>
            <a:spLocks/>
          </p:cNvSpPr>
          <p:nvPr/>
        </p:nvSpPr>
        <p:spPr bwMode="auto">
          <a:xfrm>
            <a:off x="5562600" y="3556000"/>
            <a:ext cx="469900" cy="596900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144" y="16"/>
              </a:cxn>
              <a:cxn ang="0">
                <a:pos x="288" y="160"/>
              </a:cxn>
              <a:cxn ang="0">
                <a:pos x="192" y="352"/>
              </a:cxn>
              <a:cxn ang="0">
                <a:pos x="0" y="304"/>
              </a:cxn>
            </a:cxnLst>
            <a:rect l="0" t="0" r="r" b="b"/>
            <a:pathLst>
              <a:path w="296" h="376">
                <a:moveTo>
                  <a:pt x="0" y="64"/>
                </a:moveTo>
                <a:cubicBezTo>
                  <a:pt x="48" y="32"/>
                  <a:pt x="96" y="0"/>
                  <a:pt x="144" y="16"/>
                </a:cubicBezTo>
                <a:cubicBezTo>
                  <a:pt x="192" y="32"/>
                  <a:pt x="280" y="104"/>
                  <a:pt x="288" y="160"/>
                </a:cubicBezTo>
                <a:cubicBezTo>
                  <a:pt x="296" y="216"/>
                  <a:pt x="240" y="328"/>
                  <a:pt x="192" y="352"/>
                </a:cubicBezTo>
                <a:cubicBezTo>
                  <a:pt x="144" y="376"/>
                  <a:pt x="72" y="340"/>
                  <a:pt x="0" y="30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5230" name="Text Box 46"/>
          <p:cNvSpPr txBox="1">
            <a:spLocks noChangeArrowheads="1"/>
          </p:cNvSpPr>
          <p:nvPr/>
        </p:nvSpPr>
        <p:spPr bwMode="auto">
          <a:xfrm>
            <a:off x="5334000" y="4953000"/>
            <a:ext cx="3133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One possible strategy</a:t>
            </a:r>
          </a:p>
        </p:txBody>
      </p:sp>
    </p:spTree>
    <p:extLst>
      <p:ext uri="{BB962C8B-B14F-4D97-AF65-F5344CB8AC3E}">
        <p14:creationId xmlns:p14="http://schemas.microsoft.com/office/powerpoint/2010/main" val="13730108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86" name="Rectangle 5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Branch History Table</a:t>
            </a:r>
          </a:p>
        </p:txBody>
      </p:sp>
      <p:sp>
        <p:nvSpPr>
          <p:cNvPr id="607287" name="Rectangle 5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Whenever branch resolved, BP bits updated</a:t>
            </a:r>
          </a:p>
          <a:p>
            <a:r>
              <a:rPr lang="en-US" dirty="0"/>
              <a:t>Collisions possible (direct-mapped cache)</a:t>
            </a:r>
          </a:p>
          <a:p>
            <a:pPr lvl="1"/>
            <a:r>
              <a:rPr lang="en-US" dirty="0"/>
              <a:t>important?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1DC7F6-6433-4763-96C4-189C954425C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16075" y="1624013"/>
            <a:ext cx="6276975" cy="3349625"/>
            <a:chOff x="1018" y="1023"/>
            <a:chExt cx="3954" cy="211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013" y="1268"/>
              <a:ext cx="269" cy="1136"/>
              <a:chOff x="4013" y="1268"/>
              <a:chExt cx="269" cy="1136"/>
            </a:xfrm>
          </p:grpSpPr>
          <p:sp>
            <p:nvSpPr>
              <p:cNvPr id="607236" name="Rectangle 4"/>
              <p:cNvSpPr>
                <a:spLocks noChangeArrowheads="1"/>
              </p:cNvSpPr>
              <p:nvPr/>
            </p:nvSpPr>
            <p:spPr bwMode="auto">
              <a:xfrm>
                <a:off x="4021" y="1268"/>
                <a:ext cx="253" cy="113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37" name="Line 5"/>
              <p:cNvSpPr>
                <a:spLocks noChangeShapeType="1"/>
              </p:cNvSpPr>
              <p:nvPr/>
            </p:nvSpPr>
            <p:spPr bwMode="auto">
              <a:xfrm>
                <a:off x="4013" y="1375"/>
                <a:ext cx="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38" name="Line 6"/>
              <p:cNvSpPr>
                <a:spLocks noChangeShapeType="1"/>
              </p:cNvSpPr>
              <p:nvPr/>
            </p:nvSpPr>
            <p:spPr bwMode="auto">
              <a:xfrm>
                <a:off x="4013" y="1491"/>
                <a:ext cx="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39" name="Line 7"/>
              <p:cNvSpPr>
                <a:spLocks noChangeShapeType="1"/>
              </p:cNvSpPr>
              <p:nvPr/>
            </p:nvSpPr>
            <p:spPr bwMode="auto">
              <a:xfrm>
                <a:off x="4013" y="1606"/>
                <a:ext cx="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40" name="Line 8"/>
              <p:cNvSpPr>
                <a:spLocks noChangeShapeType="1"/>
              </p:cNvSpPr>
              <p:nvPr/>
            </p:nvSpPr>
            <p:spPr bwMode="auto">
              <a:xfrm>
                <a:off x="4013" y="1721"/>
                <a:ext cx="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41" name="Line 9"/>
              <p:cNvSpPr>
                <a:spLocks noChangeShapeType="1"/>
              </p:cNvSpPr>
              <p:nvPr/>
            </p:nvSpPr>
            <p:spPr bwMode="auto">
              <a:xfrm>
                <a:off x="4013" y="2067"/>
                <a:ext cx="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42" name="Line 10"/>
              <p:cNvSpPr>
                <a:spLocks noChangeShapeType="1"/>
              </p:cNvSpPr>
              <p:nvPr/>
            </p:nvSpPr>
            <p:spPr bwMode="auto">
              <a:xfrm>
                <a:off x="4013" y="2182"/>
                <a:ext cx="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43" name="Line 11"/>
              <p:cNvSpPr>
                <a:spLocks noChangeShapeType="1"/>
              </p:cNvSpPr>
              <p:nvPr/>
            </p:nvSpPr>
            <p:spPr bwMode="auto">
              <a:xfrm>
                <a:off x="4013" y="2297"/>
                <a:ext cx="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7244" name="Rectangle 12"/>
            <p:cNvSpPr>
              <a:spLocks noChangeArrowheads="1"/>
            </p:cNvSpPr>
            <p:nvPr/>
          </p:nvSpPr>
          <p:spPr bwMode="auto">
            <a:xfrm>
              <a:off x="4005" y="1258"/>
              <a:ext cx="300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300" b="1"/>
                <a:t>BPb</a:t>
              </a:r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110" y="1764"/>
              <a:ext cx="32" cy="260"/>
              <a:chOff x="4110" y="1764"/>
              <a:chExt cx="32" cy="260"/>
            </a:xfrm>
          </p:grpSpPr>
          <p:sp>
            <p:nvSpPr>
              <p:cNvPr id="607246" name="Oval 14"/>
              <p:cNvSpPr>
                <a:spLocks noChangeArrowheads="1"/>
              </p:cNvSpPr>
              <p:nvPr/>
            </p:nvSpPr>
            <p:spPr bwMode="auto">
              <a:xfrm>
                <a:off x="4110" y="1764"/>
                <a:ext cx="32" cy="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47" name="Oval 15"/>
              <p:cNvSpPr>
                <a:spLocks noChangeArrowheads="1"/>
              </p:cNvSpPr>
              <p:nvPr/>
            </p:nvSpPr>
            <p:spPr bwMode="auto">
              <a:xfrm>
                <a:off x="4110" y="1840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48" name="Oval 16"/>
              <p:cNvSpPr>
                <a:spLocks noChangeArrowheads="1"/>
              </p:cNvSpPr>
              <p:nvPr/>
            </p:nvSpPr>
            <p:spPr bwMode="auto">
              <a:xfrm>
                <a:off x="4110" y="1917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49" name="Oval 17"/>
              <p:cNvSpPr>
                <a:spLocks noChangeArrowheads="1"/>
              </p:cNvSpPr>
              <p:nvPr/>
            </p:nvSpPr>
            <p:spPr bwMode="auto">
              <a:xfrm>
                <a:off x="4110" y="1994"/>
                <a:ext cx="32" cy="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7250" name="Rectangle 18"/>
            <p:cNvSpPr>
              <a:spLocks noChangeArrowheads="1"/>
            </p:cNvSpPr>
            <p:nvPr/>
          </p:nvSpPr>
          <p:spPr bwMode="auto">
            <a:xfrm>
              <a:off x="1026" y="1268"/>
              <a:ext cx="1750" cy="18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1" name="Line 19"/>
            <p:cNvSpPr>
              <a:spLocks noChangeShapeType="1"/>
            </p:cNvSpPr>
            <p:nvPr/>
          </p:nvSpPr>
          <p:spPr bwMode="auto">
            <a:xfrm>
              <a:off x="1018" y="1375"/>
              <a:ext cx="17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7252" name="Line 20"/>
            <p:cNvSpPr>
              <a:spLocks noChangeShapeType="1"/>
            </p:cNvSpPr>
            <p:nvPr/>
          </p:nvSpPr>
          <p:spPr bwMode="auto">
            <a:xfrm>
              <a:off x="1018" y="1491"/>
              <a:ext cx="17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7253" name="Line 21"/>
            <p:cNvSpPr>
              <a:spLocks noChangeShapeType="1"/>
            </p:cNvSpPr>
            <p:nvPr/>
          </p:nvSpPr>
          <p:spPr bwMode="auto">
            <a:xfrm>
              <a:off x="1018" y="1606"/>
              <a:ext cx="17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7254" name="Line 22"/>
            <p:cNvSpPr>
              <a:spLocks noChangeShapeType="1"/>
            </p:cNvSpPr>
            <p:nvPr/>
          </p:nvSpPr>
          <p:spPr bwMode="auto">
            <a:xfrm>
              <a:off x="1018" y="1721"/>
              <a:ext cx="17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018" y="2067"/>
              <a:ext cx="1766" cy="230"/>
              <a:chOff x="1018" y="2067"/>
              <a:chExt cx="1766" cy="230"/>
            </a:xfrm>
          </p:grpSpPr>
          <p:sp>
            <p:nvSpPr>
              <p:cNvPr id="607256" name="Line 24"/>
              <p:cNvSpPr>
                <a:spLocks noChangeShapeType="1"/>
              </p:cNvSpPr>
              <p:nvPr/>
            </p:nvSpPr>
            <p:spPr bwMode="auto">
              <a:xfrm>
                <a:off x="1018" y="2067"/>
                <a:ext cx="1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57" name="Line 25"/>
              <p:cNvSpPr>
                <a:spLocks noChangeShapeType="1"/>
              </p:cNvSpPr>
              <p:nvPr/>
            </p:nvSpPr>
            <p:spPr bwMode="auto">
              <a:xfrm>
                <a:off x="1018" y="2182"/>
                <a:ext cx="1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58" name="Line 26"/>
              <p:cNvSpPr>
                <a:spLocks noChangeShapeType="1"/>
              </p:cNvSpPr>
              <p:nvPr/>
            </p:nvSpPr>
            <p:spPr bwMode="auto">
              <a:xfrm>
                <a:off x="1018" y="2297"/>
                <a:ext cx="1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7259" name="Rectangle 27"/>
            <p:cNvSpPr>
              <a:spLocks noChangeArrowheads="1"/>
            </p:cNvSpPr>
            <p:nvPr/>
          </p:nvSpPr>
          <p:spPr bwMode="auto">
            <a:xfrm>
              <a:off x="1510" y="1258"/>
              <a:ext cx="907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300" b="1" dirty="0"/>
                <a:t>instruction word</a:t>
              </a:r>
            </a:p>
          </p:txBody>
        </p:sp>
        <p:sp>
          <p:nvSpPr>
            <p:cNvPr id="607260" name="Rectangle 28"/>
            <p:cNvSpPr>
              <a:spLocks noChangeArrowheads="1"/>
            </p:cNvSpPr>
            <p:nvPr/>
          </p:nvSpPr>
          <p:spPr bwMode="auto">
            <a:xfrm>
              <a:off x="1164" y="1023"/>
              <a:ext cx="1502" cy="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900" b="1"/>
                <a:t>Instruction Memory</a:t>
              </a: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1922" y="1764"/>
              <a:ext cx="31" cy="260"/>
              <a:chOff x="1922" y="1764"/>
              <a:chExt cx="31" cy="260"/>
            </a:xfrm>
          </p:grpSpPr>
          <p:sp>
            <p:nvSpPr>
              <p:cNvPr id="607262" name="Oval 30"/>
              <p:cNvSpPr>
                <a:spLocks noChangeArrowheads="1"/>
              </p:cNvSpPr>
              <p:nvPr/>
            </p:nvSpPr>
            <p:spPr bwMode="auto">
              <a:xfrm>
                <a:off x="1922" y="1764"/>
                <a:ext cx="31" cy="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63" name="Oval 31"/>
              <p:cNvSpPr>
                <a:spLocks noChangeArrowheads="1"/>
              </p:cNvSpPr>
              <p:nvPr/>
            </p:nvSpPr>
            <p:spPr bwMode="auto">
              <a:xfrm>
                <a:off x="1922" y="1840"/>
                <a:ext cx="31" cy="3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64" name="Oval 32"/>
              <p:cNvSpPr>
                <a:spLocks noChangeArrowheads="1"/>
              </p:cNvSpPr>
              <p:nvPr/>
            </p:nvSpPr>
            <p:spPr bwMode="auto">
              <a:xfrm>
                <a:off x="1922" y="1917"/>
                <a:ext cx="31" cy="3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65" name="Oval 33"/>
              <p:cNvSpPr>
                <a:spLocks noChangeArrowheads="1"/>
              </p:cNvSpPr>
              <p:nvPr/>
            </p:nvSpPr>
            <p:spPr bwMode="auto">
              <a:xfrm>
                <a:off x="1922" y="1994"/>
                <a:ext cx="31" cy="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1018" y="2412"/>
              <a:ext cx="1766" cy="231"/>
              <a:chOff x="1018" y="2412"/>
              <a:chExt cx="1766" cy="231"/>
            </a:xfrm>
          </p:grpSpPr>
          <p:sp>
            <p:nvSpPr>
              <p:cNvPr id="607267" name="Line 35"/>
              <p:cNvSpPr>
                <a:spLocks noChangeShapeType="1"/>
              </p:cNvSpPr>
              <p:nvPr/>
            </p:nvSpPr>
            <p:spPr bwMode="auto">
              <a:xfrm>
                <a:off x="1018" y="2412"/>
                <a:ext cx="1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68" name="Line 36"/>
              <p:cNvSpPr>
                <a:spLocks noChangeShapeType="1"/>
              </p:cNvSpPr>
              <p:nvPr/>
            </p:nvSpPr>
            <p:spPr bwMode="auto">
              <a:xfrm>
                <a:off x="1018" y="2528"/>
                <a:ext cx="1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69" name="Line 37"/>
              <p:cNvSpPr>
                <a:spLocks noChangeShapeType="1"/>
              </p:cNvSpPr>
              <p:nvPr/>
            </p:nvSpPr>
            <p:spPr bwMode="auto">
              <a:xfrm>
                <a:off x="1018" y="2643"/>
                <a:ext cx="1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1018" y="2758"/>
              <a:ext cx="1766" cy="231"/>
              <a:chOff x="1018" y="2758"/>
              <a:chExt cx="1766" cy="231"/>
            </a:xfrm>
          </p:grpSpPr>
          <p:sp>
            <p:nvSpPr>
              <p:cNvPr id="607271" name="Line 39"/>
              <p:cNvSpPr>
                <a:spLocks noChangeShapeType="1"/>
              </p:cNvSpPr>
              <p:nvPr/>
            </p:nvSpPr>
            <p:spPr bwMode="auto">
              <a:xfrm>
                <a:off x="1018" y="2758"/>
                <a:ext cx="1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72" name="Line 40"/>
              <p:cNvSpPr>
                <a:spLocks noChangeShapeType="1"/>
              </p:cNvSpPr>
              <p:nvPr/>
            </p:nvSpPr>
            <p:spPr bwMode="auto">
              <a:xfrm>
                <a:off x="1018" y="2873"/>
                <a:ext cx="1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73" name="Line 41"/>
              <p:cNvSpPr>
                <a:spLocks noChangeShapeType="1"/>
              </p:cNvSpPr>
              <p:nvPr/>
            </p:nvSpPr>
            <p:spPr bwMode="auto">
              <a:xfrm>
                <a:off x="1018" y="2989"/>
                <a:ext cx="1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2938" y="2758"/>
              <a:ext cx="1332" cy="375"/>
              <a:chOff x="2938" y="2758"/>
              <a:chExt cx="1332" cy="375"/>
            </a:xfrm>
          </p:grpSpPr>
          <p:sp>
            <p:nvSpPr>
              <p:cNvPr id="607275" name="Rectangle 43"/>
              <p:cNvSpPr>
                <a:spLocks noChangeArrowheads="1"/>
              </p:cNvSpPr>
              <p:nvPr/>
            </p:nvSpPr>
            <p:spPr bwMode="auto">
              <a:xfrm>
                <a:off x="2946" y="2958"/>
                <a:ext cx="944" cy="13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76" name="Freeform 44"/>
              <p:cNvSpPr>
                <a:spLocks/>
              </p:cNvSpPr>
              <p:nvPr/>
            </p:nvSpPr>
            <p:spPr bwMode="auto">
              <a:xfrm>
                <a:off x="3475" y="2758"/>
                <a:ext cx="424" cy="78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38" y="39"/>
                  </a:cxn>
                  <a:cxn ang="0">
                    <a:pos x="192" y="39"/>
                  </a:cxn>
                  <a:cxn ang="0">
                    <a:pos x="231" y="0"/>
                  </a:cxn>
                  <a:cxn ang="0">
                    <a:pos x="269" y="39"/>
                  </a:cxn>
                  <a:cxn ang="0">
                    <a:pos x="385" y="39"/>
                  </a:cxn>
                  <a:cxn ang="0">
                    <a:pos x="423" y="77"/>
                  </a:cxn>
                </a:cxnLst>
                <a:rect l="0" t="0" r="r" b="b"/>
                <a:pathLst>
                  <a:path w="424" h="78">
                    <a:moveTo>
                      <a:pt x="0" y="77"/>
                    </a:moveTo>
                    <a:lnTo>
                      <a:pt x="38" y="39"/>
                    </a:lnTo>
                    <a:lnTo>
                      <a:pt x="192" y="39"/>
                    </a:lnTo>
                    <a:lnTo>
                      <a:pt x="231" y="0"/>
                    </a:lnTo>
                    <a:lnTo>
                      <a:pt x="269" y="39"/>
                    </a:lnTo>
                    <a:lnTo>
                      <a:pt x="385" y="39"/>
                    </a:lnTo>
                    <a:lnTo>
                      <a:pt x="423" y="77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77" name="Freeform 45"/>
              <p:cNvSpPr>
                <a:spLocks/>
              </p:cNvSpPr>
              <p:nvPr/>
            </p:nvSpPr>
            <p:spPr bwMode="auto">
              <a:xfrm>
                <a:off x="2938" y="2835"/>
                <a:ext cx="961" cy="78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38" y="39"/>
                  </a:cxn>
                  <a:cxn ang="0">
                    <a:pos x="192" y="39"/>
                  </a:cxn>
                  <a:cxn ang="0">
                    <a:pos x="230" y="0"/>
                  </a:cxn>
                  <a:cxn ang="0">
                    <a:pos x="269" y="39"/>
                  </a:cxn>
                  <a:cxn ang="0">
                    <a:pos x="922" y="39"/>
                  </a:cxn>
                  <a:cxn ang="0">
                    <a:pos x="960" y="77"/>
                  </a:cxn>
                </a:cxnLst>
                <a:rect l="0" t="0" r="r" b="b"/>
                <a:pathLst>
                  <a:path w="961" h="78">
                    <a:moveTo>
                      <a:pt x="0" y="77"/>
                    </a:moveTo>
                    <a:lnTo>
                      <a:pt x="38" y="39"/>
                    </a:lnTo>
                    <a:lnTo>
                      <a:pt x="192" y="39"/>
                    </a:lnTo>
                    <a:lnTo>
                      <a:pt x="230" y="0"/>
                    </a:lnTo>
                    <a:lnTo>
                      <a:pt x="269" y="39"/>
                    </a:lnTo>
                    <a:lnTo>
                      <a:pt x="922" y="39"/>
                    </a:lnTo>
                    <a:lnTo>
                      <a:pt x="960" y="77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78" name="Line 46"/>
              <p:cNvSpPr>
                <a:spLocks noChangeShapeType="1"/>
              </p:cNvSpPr>
              <p:nvPr/>
            </p:nvSpPr>
            <p:spPr bwMode="auto">
              <a:xfrm>
                <a:off x="3475" y="2950"/>
                <a:ext cx="0" cy="1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279" name="Rectangle 47"/>
              <p:cNvSpPr>
                <a:spLocks noChangeArrowheads="1"/>
              </p:cNvSpPr>
              <p:nvPr/>
            </p:nvSpPr>
            <p:spPr bwMode="auto">
              <a:xfrm>
                <a:off x="3967" y="2905"/>
                <a:ext cx="303" cy="2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73025" tIns="36513" rIns="73025" bIns="36513">
                <a:spAutoFit/>
              </a:bodyPr>
              <a:lstStyle/>
              <a:p>
                <a:pPr algn="l" defTabSz="585788"/>
                <a:r>
                  <a:rPr lang="en-US" sz="1900" b="1"/>
                  <a:t>PC</a:t>
                </a:r>
              </a:p>
            </p:txBody>
          </p:sp>
        </p:grpSp>
        <p:sp>
          <p:nvSpPr>
            <p:cNvPr id="607280" name="Freeform 48"/>
            <p:cNvSpPr>
              <a:spLocks/>
            </p:cNvSpPr>
            <p:nvPr/>
          </p:nvSpPr>
          <p:spPr bwMode="auto">
            <a:xfrm>
              <a:off x="2784" y="1952"/>
              <a:ext cx="385" cy="846"/>
            </a:xfrm>
            <a:custGeom>
              <a:avLst/>
              <a:gdLst/>
              <a:ahLst/>
              <a:cxnLst>
                <a:cxn ang="0">
                  <a:pos x="384" y="845"/>
                </a:cxn>
                <a:cxn ang="0">
                  <a:pos x="384" y="0"/>
                </a:cxn>
                <a:cxn ang="0">
                  <a:pos x="0" y="0"/>
                </a:cxn>
              </a:cxnLst>
              <a:rect l="0" t="0" r="r" b="b"/>
              <a:pathLst>
                <a:path w="385" h="846">
                  <a:moveTo>
                    <a:pt x="384" y="845"/>
                  </a:moveTo>
                  <a:lnTo>
                    <a:pt x="384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7281" name="Freeform 49"/>
            <p:cNvSpPr>
              <a:spLocks/>
            </p:cNvSpPr>
            <p:nvPr/>
          </p:nvSpPr>
          <p:spPr bwMode="auto">
            <a:xfrm>
              <a:off x="3706" y="1798"/>
              <a:ext cx="308" cy="923"/>
            </a:xfrm>
            <a:custGeom>
              <a:avLst/>
              <a:gdLst/>
              <a:ahLst/>
              <a:cxnLst>
                <a:cxn ang="0">
                  <a:pos x="0" y="922"/>
                </a:cxn>
                <a:cxn ang="0">
                  <a:pos x="0" y="0"/>
                </a:cxn>
                <a:cxn ang="0">
                  <a:pos x="307" y="0"/>
                </a:cxn>
              </a:cxnLst>
              <a:rect l="0" t="0" r="r" b="b"/>
              <a:pathLst>
                <a:path w="308" h="923">
                  <a:moveTo>
                    <a:pt x="0" y="922"/>
                  </a:moveTo>
                  <a:lnTo>
                    <a:pt x="0" y="0"/>
                  </a:lnTo>
                  <a:lnTo>
                    <a:pt x="30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7282" name="Rectangle 50"/>
            <p:cNvSpPr>
              <a:spLocks noChangeArrowheads="1"/>
            </p:cNvSpPr>
            <p:nvPr/>
          </p:nvSpPr>
          <p:spPr bwMode="auto">
            <a:xfrm>
              <a:off x="3353" y="1023"/>
              <a:ext cx="1619" cy="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900" b="1"/>
                <a:t>BP Buffer (2</a:t>
              </a:r>
              <a:r>
                <a:rPr lang="en-US" sz="1900" b="1" baseline="30000"/>
                <a:t>k</a:t>
              </a:r>
              <a:r>
                <a:rPr lang="en-US" sz="1900" b="1"/>
                <a:t> entries)</a:t>
              </a:r>
            </a:p>
          </p:txBody>
        </p:sp>
        <p:sp>
          <p:nvSpPr>
            <p:cNvPr id="607283" name="Line 51"/>
            <p:cNvSpPr>
              <a:spLocks noChangeShapeType="1"/>
            </p:cNvSpPr>
            <p:nvPr/>
          </p:nvSpPr>
          <p:spPr bwMode="auto">
            <a:xfrm flipH="1">
              <a:off x="3667" y="2297"/>
              <a:ext cx="77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7284" name="Rectangle 52"/>
            <p:cNvSpPr>
              <a:spLocks noChangeArrowheads="1"/>
            </p:cNvSpPr>
            <p:nvPr/>
          </p:nvSpPr>
          <p:spPr bwMode="auto">
            <a:xfrm>
              <a:off x="3737" y="2235"/>
              <a:ext cx="163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600" b="1"/>
                <a:t>k</a:t>
              </a:r>
            </a:p>
          </p:txBody>
        </p:sp>
      </p:grpSp>
      <p:sp>
        <p:nvSpPr>
          <p:cNvPr id="607285" name="Rectangle 53"/>
          <p:cNvSpPr>
            <a:spLocks noChangeArrowheads="1"/>
          </p:cNvSpPr>
          <p:nvPr/>
        </p:nvSpPr>
        <p:spPr bwMode="auto">
          <a:xfrm>
            <a:off x="669925" y="597376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7288" name="Text Box 56"/>
          <p:cNvSpPr txBox="1">
            <a:spLocks noChangeArrowheads="1"/>
          </p:cNvSpPr>
          <p:nvPr/>
        </p:nvSpPr>
        <p:spPr bwMode="auto">
          <a:xfrm>
            <a:off x="4267200" y="212725"/>
            <a:ext cx="40052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Note: BP terms are poorly defined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110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084075" y="40924163"/>
              <a:ext cx="0" cy="0"/>
            </p14:xfrm>
          </p:contentPart>
        </mc:Choice>
        <mc:Fallback xmlns="">
          <p:pic>
            <p:nvPicPr>
              <p:cNvPr id="11110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84075" y="40924163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55833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throughput by using otherwise unutilized hardware</a:t>
            </a:r>
          </a:p>
          <a:p>
            <a:pPr lvl="1"/>
            <a:r>
              <a:rPr lang="en-US" dirty="0"/>
              <a:t>More hardware active at any given time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9CF46C-0B8C-4789-9C32-A1BC2CAB59B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pic>
        <p:nvPicPr>
          <p:cNvPr id="949250" name="Picture 2" descr="MCj023159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62400"/>
            <a:ext cx="1601788" cy="16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9252" name="Picture 4" descr="MCj0295846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14795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9253" name="Picture 5" descr="MCj0234306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88" y="3657600"/>
            <a:ext cx="17383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9254" name="Picture 6" descr="MCj0215471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733800"/>
            <a:ext cx="1781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9255" name="Picture 7" descr="MCj0290165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419600"/>
            <a:ext cx="838200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9256" name="Picture 8" descr="MCj0252727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267200"/>
            <a:ext cx="61436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9257" name="Picture 9" descr="MCj0252727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267200"/>
            <a:ext cx="61436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9258" name="Picture 10" descr="MCj0252727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267200"/>
            <a:ext cx="61436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9263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3224213"/>
            <a:ext cx="1054100" cy="101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9264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086100"/>
            <a:ext cx="8540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9265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019425"/>
            <a:ext cx="952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9259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048000"/>
            <a:ext cx="8413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80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9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9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C 0.02691 0.07524 0.05382 0.1507 0.10157 0.18195 C 0.14931 0.2132 0.21771 0.20047 0.28629 0.18797 " pathEditMode="relative" ptsTypes="aaA">
                                      <p:cBhvr>
                                        <p:cTn id="12" dur="500" fill="hold"/>
                                        <p:tgtEl>
                                          <p:spTgt spid="949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9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9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9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9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9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9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1 0.18126 C 0.29011 0.18126 0.4415 0.16922 0.59306 0.15718 " pathEditMode="relative" ptsTypes="aA">
                                      <p:cBhvr>
                                        <p:cTn id="36" dur="500" fill="hold"/>
                                        <p:tgtEl>
                                          <p:spTgt spid="949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5.66273E-6 C 0.0118 0.06593 0.0236 0.13209 0.07031 0.1654 C 0.11701 0.19871 0.1986 0.19964 0.2802 0.20056 " pathEditMode="relative" ptsTypes="aaA">
                                      <p:cBhvr>
                                        <p:cTn id="38" dur="500" fill="hold"/>
                                        <p:tgtEl>
                                          <p:spTgt spid="949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9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9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424 0.15509 C 0.61424 0.15509 0.69826 0.13982 0.78247 0.12477 " pathEditMode="relative" ptsTypes="aA">
                                      <p:cBhvr>
                                        <p:cTn id="48" dur="500" fill="hold"/>
                                        <p:tgtEl>
                                          <p:spTgt spid="949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715 0.18853 L 0.57569 0.15753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949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27" y="-155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7516E-6 C 0.01059 0.06454 0.02118 0.12908 0.06806 0.161 C 0.11493 0.19292 0.19809 0.19223 0.28125 0.19177 " pathEditMode="relative" ptsTypes="aaA">
                                      <p:cBhvr>
                                        <p:cTn id="52" dur="500" fill="hold"/>
                                        <p:tgtEl>
                                          <p:spTgt spid="949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49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49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49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49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392 0.15753 L 0.80156 0.12515 " pathEditMode="relative" ptsTypes="AA">
                                      <p:cBhvr>
                                        <p:cTn id="64" dur="500" fill="hold"/>
                                        <p:tgtEl>
                                          <p:spTgt spid="949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559 0.19153 L 0.57847 0.18482 " pathEditMode="relative" ptsTypes="AA">
                                      <p:cBhvr>
                                        <p:cTn id="66" dur="500" fill="hold"/>
                                        <p:tgtEl>
                                          <p:spTgt spid="949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71663E-6 C 0.01094 0.0768 0.02205 0.15383 0.07031 0.18598 C 0.11858 0.21814 0.25347 0.19223 0.29011 0.19339 " pathEditMode="relative" ptsTypes="aaA">
                                      <p:cBhvr>
                                        <p:cTn id="68" dur="500" fill="hold"/>
                                        <p:tgtEl>
                                          <p:spTgt spid="949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49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49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236 0.16054 L 0.79566 0.12607 " pathEditMode="relative" ptsTypes="AA">
                                      <p:cBhvr>
                                        <p:cTn id="76" dur="500" fill="hold"/>
                                        <p:tgtEl>
                                          <p:spTgt spid="949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6 0.18806 L 0.57448 0.14503 " pathEditMode="relative" ptsTypes="AA">
                                      <p:cBhvr>
                                        <p:cTn id="78" dur="500" fill="hold"/>
                                        <p:tgtEl>
                                          <p:spTgt spid="949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949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949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837 0.15706 L 0.79167 0.12074 " pathEditMode="relative" ptsTypes="AA">
                                      <p:cBhvr>
                                        <p:cTn id="86" dur="500" fill="hold"/>
                                        <p:tgtEl>
                                          <p:spTgt spid="949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49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949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99" name="Rectangle 9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Combine BTB with BP bits? </a:t>
            </a:r>
          </a:p>
        </p:txBody>
      </p:sp>
      <p:sp>
        <p:nvSpPr>
          <p:cNvPr id="610400" name="Rectangle 96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match fails, PC++ fetched</a:t>
            </a:r>
          </a:p>
          <a:p>
            <a:pPr lvl="1"/>
            <a:r>
              <a:rPr lang="en-US" dirty="0"/>
              <a:t>eliminates false collisions</a:t>
            </a:r>
          </a:p>
          <a:p>
            <a:r>
              <a:rPr lang="en-US" dirty="0"/>
              <a:t>Consequences if no cache tag?</a:t>
            </a:r>
          </a:p>
        </p:txBody>
      </p:sp>
      <p:sp>
        <p:nvSpPr>
          <p:cNvPr id="9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B774F24-3431-4C85-8F66-E82031B0226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00" name="Footer Placeholder 99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610306" name="Rectangle 2"/>
          <p:cNvSpPr>
            <a:spLocks noChangeArrowheads="1"/>
          </p:cNvSpPr>
          <p:nvPr/>
        </p:nvSpPr>
        <p:spPr bwMode="auto">
          <a:xfrm>
            <a:off x="390525" y="5534025"/>
            <a:ext cx="79581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92200" y="1487488"/>
            <a:ext cx="6727825" cy="3741737"/>
            <a:chOff x="688" y="937"/>
            <a:chExt cx="4238" cy="2357"/>
          </a:xfrm>
        </p:grpSpPr>
        <p:sp>
          <p:nvSpPr>
            <p:cNvPr id="610308" name="Rectangle 4"/>
            <p:cNvSpPr>
              <a:spLocks noChangeArrowheads="1"/>
            </p:cNvSpPr>
            <p:nvPr/>
          </p:nvSpPr>
          <p:spPr bwMode="auto">
            <a:xfrm>
              <a:off x="688" y="951"/>
              <a:ext cx="516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788" tIns="39688" rIns="77788" bIns="39688">
              <a:spAutoFit/>
            </a:bodyPr>
            <a:lstStyle/>
            <a:p>
              <a:pPr algn="l" defTabSz="661988"/>
              <a:r>
                <a:rPr lang="en-US" sz="2000" b="1"/>
                <a:t>IMEM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922" y="1736"/>
              <a:ext cx="34" cy="277"/>
              <a:chOff x="922" y="1736"/>
              <a:chExt cx="34" cy="277"/>
            </a:xfrm>
          </p:grpSpPr>
          <p:sp>
            <p:nvSpPr>
              <p:cNvPr id="610310" name="Oval 6"/>
              <p:cNvSpPr>
                <a:spLocks noChangeArrowheads="1"/>
              </p:cNvSpPr>
              <p:nvPr/>
            </p:nvSpPr>
            <p:spPr bwMode="auto">
              <a:xfrm>
                <a:off x="922" y="1736"/>
                <a:ext cx="34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11" name="Oval 7"/>
              <p:cNvSpPr>
                <a:spLocks noChangeArrowheads="1"/>
              </p:cNvSpPr>
              <p:nvPr/>
            </p:nvSpPr>
            <p:spPr bwMode="auto">
              <a:xfrm>
                <a:off x="922" y="1817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12" name="Oval 8"/>
              <p:cNvSpPr>
                <a:spLocks noChangeArrowheads="1"/>
              </p:cNvSpPr>
              <p:nvPr/>
            </p:nvSpPr>
            <p:spPr bwMode="auto">
              <a:xfrm>
                <a:off x="922" y="1899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13" name="Oval 9"/>
              <p:cNvSpPr>
                <a:spLocks noChangeArrowheads="1"/>
              </p:cNvSpPr>
              <p:nvPr/>
            </p:nvSpPr>
            <p:spPr bwMode="auto">
              <a:xfrm>
                <a:off x="922" y="1980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4369" y="1209"/>
              <a:ext cx="285" cy="1208"/>
              <a:chOff x="4369" y="1209"/>
              <a:chExt cx="285" cy="1208"/>
            </a:xfrm>
          </p:grpSpPr>
          <p:sp>
            <p:nvSpPr>
              <p:cNvPr id="610315" name="Rectangle 11"/>
              <p:cNvSpPr>
                <a:spLocks noChangeArrowheads="1"/>
              </p:cNvSpPr>
              <p:nvPr/>
            </p:nvSpPr>
            <p:spPr bwMode="auto">
              <a:xfrm>
                <a:off x="4377" y="1209"/>
                <a:ext cx="269" cy="120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16" name="Line 12"/>
              <p:cNvSpPr>
                <a:spLocks noChangeShapeType="1"/>
              </p:cNvSpPr>
              <p:nvPr/>
            </p:nvSpPr>
            <p:spPr bwMode="auto">
              <a:xfrm>
                <a:off x="4369" y="1324"/>
                <a:ext cx="2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17" name="Line 13"/>
              <p:cNvSpPr>
                <a:spLocks noChangeShapeType="1"/>
              </p:cNvSpPr>
              <p:nvPr/>
            </p:nvSpPr>
            <p:spPr bwMode="auto">
              <a:xfrm>
                <a:off x="4369" y="1446"/>
                <a:ext cx="2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18" name="Line 14"/>
              <p:cNvSpPr>
                <a:spLocks noChangeShapeType="1"/>
              </p:cNvSpPr>
              <p:nvPr/>
            </p:nvSpPr>
            <p:spPr bwMode="auto">
              <a:xfrm>
                <a:off x="4369" y="1568"/>
                <a:ext cx="2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19" name="Line 15"/>
              <p:cNvSpPr>
                <a:spLocks noChangeShapeType="1"/>
              </p:cNvSpPr>
              <p:nvPr/>
            </p:nvSpPr>
            <p:spPr bwMode="auto">
              <a:xfrm>
                <a:off x="4369" y="1691"/>
                <a:ext cx="2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20" name="Line 16"/>
              <p:cNvSpPr>
                <a:spLocks noChangeShapeType="1"/>
              </p:cNvSpPr>
              <p:nvPr/>
            </p:nvSpPr>
            <p:spPr bwMode="auto">
              <a:xfrm>
                <a:off x="4369" y="2058"/>
                <a:ext cx="2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21" name="Line 17"/>
              <p:cNvSpPr>
                <a:spLocks noChangeShapeType="1"/>
              </p:cNvSpPr>
              <p:nvPr/>
            </p:nvSpPr>
            <p:spPr bwMode="auto">
              <a:xfrm>
                <a:off x="4369" y="2180"/>
                <a:ext cx="2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22" name="Line 18"/>
              <p:cNvSpPr>
                <a:spLocks noChangeShapeType="1"/>
              </p:cNvSpPr>
              <p:nvPr/>
            </p:nvSpPr>
            <p:spPr bwMode="auto">
              <a:xfrm>
                <a:off x="4369" y="2303"/>
                <a:ext cx="2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0323" name="Rectangle 19"/>
            <p:cNvSpPr>
              <a:spLocks noChangeArrowheads="1"/>
            </p:cNvSpPr>
            <p:nvPr/>
          </p:nvSpPr>
          <p:spPr bwMode="auto">
            <a:xfrm>
              <a:off x="4360" y="1198"/>
              <a:ext cx="322" cy="1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788" tIns="39688" rIns="77788" bIns="39688">
              <a:spAutoFit/>
            </a:bodyPr>
            <a:lstStyle/>
            <a:p>
              <a:pPr algn="l" defTabSz="661988"/>
              <a:r>
                <a:rPr lang="en-US" sz="1400" b="1"/>
                <a:t>BPb</a:t>
              </a:r>
            </a:p>
          </p:txBody>
        </p: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4472" y="1736"/>
              <a:ext cx="34" cy="277"/>
              <a:chOff x="4472" y="1736"/>
              <a:chExt cx="34" cy="277"/>
            </a:xfrm>
          </p:grpSpPr>
          <p:sp>
            <p:nvSpPr>
              <p:cNvPr id="610325" name="Oval 21"/>
              <p:cNvSpPr>
                <a:spLocks noChangeArrowheads="1"/>
              </p:cNvSpPr>
              <p:nvPr/>
            </p:nvSpPr>
            <p:spPr bwMode="auto">
              <a:xfrm>
                <a:off x="4472" y="1736"/>
                <a:ext cx="34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26" name="Oval 22"/>
              <p:cNvSpPr>
                <a:spLocks noChangeArrowheads="1"/>
              </p:cNvSpPr>
              <p:nvPr/>
            </p:nvSpPr>
            <p:spPr bwMode="auto">
              <a:xfrm>
                <a:off x="4472" y="1817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27" name="Oval 23"/>
              <p:cNvSpPr>
                <a:spLocks noChangeArrowheads="1"/>
              </p:cNvSpPr>
              <p:nvPr/>
            </p:nvSpPr>
            <p:spPr bwMode="auto">
              <a:xfrm>
                <a:off x="4472" y="1899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28" name="Oval 24"/>
              <p:cNvSpPr>
                <a:spLocks noChangeArrowheads="1"/>
              </p:cNvSpPr>
              <p:nvPr/>
            </p:nvSpPr>
            <p:spPr bwMode="auto">
              <a:xfrm>
                <a:off x="4472" y="1980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0329" name="Rectangle 25"/>
            <p:cNvSpPr>
              <a:spLocks noChangeArrowheads="1"/>
            </p:cNvSpPr>
            <p:nvPr/>
          </p:nvSpPr>
          <p:spPr bwMode="auto">
            <a:xfrm>
              <a:off x="1316" y="3004"/>
              <a:ext cx="1004" cy="1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0" name="Freeform 26"/>
            <p:cNvSpPr>
              <a:spLocks/>
            </p:cNvSpPr>
            <p:nvPr/>
          </p:nvSpPr>
          <p:spPr bwMode="auto">
            <a:xfrm>
              <a:off x="1880" y="2792"/>
              <a:ext cx="449" cy="83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41" y="41"/>
                </a:cxn>
                <a:cxn ang="0">
                  <a:pos x="204" y="41"/>
                </a:cxn>
                <a:cxn ang="0">
                  <a:pos x="244" y="0"/>
                </a:cxn>
                <a:cxn ang="0">
                  <a:pos x="285" y="41"/>
                </a:cxn>
                <a:cxn ang="0">
                  <a:pos x="407" y="41"/>
                </a:cxn>
                <a:cxn ang="0">
                  <a:pos x="448" y="82"/>
                </a:cxn>
              </a:cxnLst>
              <a:rect l="0" t="0" r="r" b="b"/>
              <a:pathLst>
                <a:path w="449" h="83">
                  <a:moveTo>
                    <a:pt x="0" y="82"/>
                  </a:moveTo>
                  <a:lnTo>
                    <a:pt x="41" y="41"/>
                  </a:lnTo>
                  <a:lnTo>
                    <a:pt x="204" y="41"/>
                  </a:lnTo>
                  <a:lnTo>
                    <a:pt x="244" y="0"/>
                  </a:lnTo>
                  <a:lnTo>
                    <a:pt x="285" y="41"/>
                  </a:lnTo>
                  <a:lnTo>
                    <a:pt x="407" y="41"/>
                  </a:lnTo>
                  <a:lnTo>
                    <a:pt x="448" y="8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331" name="Freeform 27"/>
            <p:cNvSpPr>
              <a:spLocks/>
            </p:cNvSpPr>
            <p:nvPr/>
          </p:nvSpPr>
          <p:spPr bwMode="auto">
            <a:xfrm>
              <a:off x="1308" y="2874"/>
              <a:ext cx="1021" cy="82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41" y="41"/>
                </a:cxn>
                <a:cxn ang="0">
                  <a:pos x="204" y="41"/>
                </a:cxn>
                <a:cxn ang="0">
                  <a:pos x="245" y="0"/>
                </a:cxn>
                <a:cxn ang="0">
                  <a:pos x="286" y="41"/>
                </a:cxn>
                <a:cxn ang="0">
                  <a:pos x="979" y="41"/>
                </a:cxn>
                <a:cxn ang="0">
                  <a:pos x="1020" y="81"/>
                </a:cxn>
              </a:cxnLst>
              <a:rect l="0" t="0" r="r" b="b"/>
              <a:pathLst>
                <a:path w="1021" h="82">
                  <a:moveTo>
                    <a:pt x="0" y="81"/>
                  </a:moveTo>
                  <a:lnTo>
                    <a:pt x="41" y="41"/>
                  </a:lnTo>
                  <a:lnTo>
                    <a:pt x="204" y="41"/>
                  </a:lnTo>
                  <a:lnTo>
                    <a:pt x="245" y="0"/>
                  </a:lnTo>
                  <a:lnTo>
                    <a:pt x="286" y="41"/>
                  </a:lnTo>
                  <a:lnTo>
                    <a:pt x="979" y="41"/>
                  </a:lnTo>
                  <a:lnTo>
                    <a:pt x="1020" y="8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332" name="Line 28"/>
            <p:cNvSpPr>
              <a:spLocks noChangeShapeType="1"/>
            </p:cNvSpPr>
            <p:nvPr/>
          </p:nvSpPr>
          <p:spPr bwMode="auto">
            <a:xfrm>
              <a:off x="1880" y="2996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333" name="Rectangle 29"/>
            <p:cNvSpPr>
              <a:spLocks noChangeArrowheads="1"/>
            </p:cNvSpPr>
            <p:nvPr/>
          </p:nvSpPr>
          <p:spPr bwMode="auto">
            <a:xfrm>
              <a:off x="1674" y="2480"/>
              <a:ext cx="320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788" tIns="39688" rIns="77788" bIns="39688">
              <a:spAutoFit/>
            </a:bodyPr>
            <a:lstStyle/>
            <a:p>
              <a:pPr algn="l" defTabSz="661988"/>
              <a:r>
                <a:rPr lang="en-US" sz="2000" b="1"/>
                <a:t>PC</a:t>
              </a:r>
            </a:p>
          </p:txBody>
        </p:sp>
        <p:sp>
          <p:nvSpPr>
            <p:cNvPr id="610334" name="Freeform 30"/>
            <p:cNvSpPr>
              <a:spLocks/>
            </p:cNvSpPr>
            <p:nvPr/>
          </p:nvSpPr>
          <p:spPr bwMode="auto">
            <a:xfrm>
              <a:off x="1145" y="1936"/>
              <a:ext cx="409" cy="898"/>
            </a:xfrm>
            <a:custGeom>
              <a:avLst/>
              <a:gdLst/>
              <a:ahLst/>
              <a:cxnLst>
                <a:cxn ang="0">
                  <a:pos x="408" y="897"/>
                </a:cxn>
                <a:cxn ang="0">
                  <a:pos x="408" y="0"/>
                </a:cxn>
                <a:cxn ang="0">
                  <a:pos x="0" y="0"/>
                </a:cxn>
              </a:cxnLst>
              <a:rect l="0" t="0" r="r" b="b"/>
              <a:pathLst>
                <a:path w="409" h="898">
                  <a:moveTo>
                    <a:pt x="408" y="897"/>
                  </a:moveTo>
                  <a:lnTo>
                    <a:pt x="408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335" name="Freeform 31"/>
            <p:cNvSpPr>
              <a:spLocks/>
            </p:cNvSpPr>
            <p:nvPr/>
          </p:nvSpPr>
          <p:spPr bwMode="auto">
            <a:xfrm>
              <a:off x="2124" y="1772"/>
              <a:ext cx="328" cy="980"/>
            </a:xfrm>
            <a:custGeom>
              <a:avLst/>
              <a:gdLst/>
              <a:ahLst/>
              <a:cxnLst>
                <a:cxn ang="0">
                  <a:pos x="0" y="979"/>
                </a:cxn>
                <a:cxn ang="0">
                  <a:pos x="0" y="0"/>
                </a:cxn>
                <a:cxn ang="0">
                  <a:pos x="327" y="0"/>
                </a:cxn>
              </a:cxnLst>
              <a:rect l="0" t="0" r="r" b="b"/>
              <a:pathLst>
                <a:path w="328" h="980">
                  <a:moveTo>
                    <a:pt x="0" y="979"/>
                  </a:moveTo>
                  <a:lnTo>
                    <a:pt x="0" y="0"/>
                  </a:lnTo>
                  <a:lnTo>
                    <a:pt x="32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336" name="Rectangle 32"/>
            <p:cNvSpPr>
              <a:spLocks noChangeArrowheads="1"/>
            </p:cNvSpPr>
            <p:nvPr/>
          </p:nvSpPr>
          <p:spPr bwMode="auto">
            <a:xfrm>
              <a:off x="2361" y="937"/>
              <a:ext cx="2565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788" tIns="39688" rIns="77788" bIns="39688">
              <a:spAutoFit/>
            </a:bodyPr>
            <a:lstStyle/>
            <a:p>
              <a:pPr algn="l" defTabSz="661988"/>
              <a:r>
                <a:rPr lang="en-US" sz="2000" b="1"/>
                <a:t>Branch Target Buffer (2</a:t>
              </a:r>
              <a:r>
                <a:rPr lang="en-US" sz="2000" b="1" baseline="30000"/>
                <a:t>k</a:t>
              </a:r>
              <a:r>
                <a:rPr lang="en-US" sz="2000" b="1"/>
                <a:t> entries)</a:t>
              </a:r>
            </a:p>
          </p:txBody>
        </p:sp>
        <p:sp>
          <p:nvSpPr>
            <p:cNvPr id="610337" name="Line 33"/>
            <p:cNvSpPr>
              <a:spLocks noChangeShapeType="1"/>
            </p:cNvSpPr>
            <p:nvPr/>
          </p:nvSpPr>
          <p:spPr bwMode="auto">
            <a:xfrm flipH="1">
              <a:off x="2084" y="2303"/>
              <a:ext cx="81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338" name="Rectangle 34"/>
            <p:cNvSpPr>
              <a:spLocks noChangeArrowheads="1"/>
            </p:cNvSpPr>
            <p:nvPr/>
          </p:nvSpPr>
          <p:spPr bwMode="auto">
            <a:xfrm>
              <a:off x="2157" y="2237"/>
              <a:ext cx="174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788" tIns="39688" rIns="77788" bIns="39688">
              <a:spAutoFit/>
            </a:bodyPr>
            <a:lstStyle/>
            <a:p>
              <a:pPr algn="l" defTabSz="661988"/>
              <a:r>
                <a:rPr lang="en-US" sz="1700" b="1"/>
                <a:t>k</a:t>
              </a:r>
            </a:p>
          </p:txBody>
        </p:sp>
        <p:grpSp>
          <p:nvGrpSpPr>
            <p:cNvPr id="6" name="Group 35"/>
            <p:cNvGrpSpPr>
              <a:grpSpLocks/>
            </p:cNvGrpSpPr>
            <p:nvPr/>
          </p:nvGrpSpPr>
          <p:grpSpPr bwMode="auto">
            <a:xfrm>
              <a:off x="778" y="1201"/>
              <a:ext cx="368" cy="1959"/>
              <a:chOff x="778" y="1201"/>
              <a:chExt cx="368" cy="1959"/>
            </a:xfrm>
          </p:grpSpPr>
          <p:sp>
            <p:nvSpPr>
              <p:cNvPr id="610340" name="Line 36"/>
              <p:cNvSpPr>
                <a:spLocks noChangeShapeType="1"/>
              </p:cNvSpPr>
              <p:nvPr/>
            </p:nvSpPr>
            <p:spPr bwMode="auto">
              <a:xfrm>
                <a:off x="778" y="1324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41" name="Line 37"/>
              <p:cNvSpPr>
                <a:spLocks noChangeShapeType="1"/>
              </p:cNvSpPr>
              <p:nvPr/>
            </p:nvSpPr>
            <p:spPr bwMode="auto">
              <a:xfrm>
                <a:off x="778" y="1447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42" name="Line 38"/>
              <p:cNvSpPr>
                <a:spLocks noChangeShapeType="1"/>
              </p:cNvSpPr>
              <p:nvPr/>
            </p:nvSpPr>
            <p:spPr bwMode="auto">
              <a:xfrm>
                <a:off x="778" y="1569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43" name="Line 39"/>
              <p:cNvSpPr>
                <a:spLocks noChangeShapeType="1"/>
              </p:cNvSpPr>
              <p:nvPr/>
            </p:nvSpPr>
            <p:spPr bwMode="auto">
              <a:xfrm>
                <a:off x="778" y="1692"/>
                <a:ext cx="3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" name="Group 40"/>
              <p:cNvGrpSpPr>
                <a:grpSpLocks/>
              </p:cNvGrpSpPr>
              <p:nvPr/>
            </p:nvGrpSpPr>
            <p:grpSpPr bwMode="auto">
              <a:xfrm>
                <a:off x="778" y="2059"/>
                <a:ext cx="367" cy="244"/>
                <a:chOff x="778" y="2059"/>
                <a:chExt cx="367" cy="244"/>
              </a:xfrm>
            </p:grpSpPr>
            <p:sp>
              <p:nvSpPr>
                <p:cNvPr id="610345" name="Line 41"/>
                <p:cNvSpPr>
                  <a:spLocks noChangeShapeType="1"/>
                </p:cNvSpPr>
                <p:nvPr/>
              </p:nvSpPr>
              <p:spPr bwMode="auto">
                <a:xfrm>
                  <a:off x="778" y="2059"/>
                  <a:ext cx="36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0346" name="Line 42"/>
                <p:cNvSpPr>
                  <a:spLocks noChangeShapeType="1"/>
                </p:cNvSpPr>
                <p:nvPr/>
              </p:nvSpPr>
              <p:spPr bwMode="auto">
                <a:xfrm>
                  <a:off x="778" y="2180"/>
                  <a:ext cx="36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0347" name="Line 43"/>
                <p:cNvSpPr>
                  <a:spLocks noChangeShapeType="1"/>
                </p:cNvSpPr>
                <p:nvPr/>
              </p:nvSpPr>
              <p:spPr bwMode="auto">
                <a:xfrm>
                  <a:off x="778" y="2303"/>
                  <a:ext cx="36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0348" name="Rectangle 44"/>
              <p:cNvSpPr>
                <a:spLocks noChangeArrowheads="1"/>
              </p:cNvSpPr>
              <p:nvPr/>
            </p:nvSpPr>
            <p:spPr bwMode="auto">
              <a:xfrm>
                <a:off x="880" y="1201"/>
                <a:ext cx="186" cy="18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45"/>
              <p:cNvGrpSpPr>
                <a:grpSpLocks/>
              </p:cNvGrpSpPr>
              <p:nvPr/>
            </p:nvGrpSpPr>
            <p:grpSpPr bwMode="auto">
              <a:xfrm>
                <a:off x="778" y="2425"/>
                <a:ext cx="367" cy="245"/>
                <a:chOff x="778" y="2425"/>
                <a:chExt cx="367" cy="245"/>
              </a:xfrm>
            </p:grpSpPr>
            <p:sp>
              <p:nvSpPr>
                <p:cNvPr id="610350" name="Line 46"/>
                <p:cNvSpPr>
                  <a:spLocks noChangeShapeType="1"/>
                </p:cNvSpPr>
                <p:nvPr/>
              </p:nvSpPr>
              <p:spPr bwMode="auto">
                <a:xfrm>
                  <a:off x="778" y="2425"/>
                  <a:ext cx="36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0351" name="Line 47"/>
                <p:cNvSpPr>
                  <a:spLocks noChangeShapeType="1"/>
                </p:cNvSpPr>
                <p:nvPr/>
              </p:nvSpPr>
              <p:spPr bwMode="auto">
                <a:xfrm>
                  <a:off x="778" y="2547"/>
                  <a:ext cx="36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0352" name="Line 48"/>
                <p:cNvSpPr>
                  <a:spLocks noChangeShapeType="1"/>
                </p:cNvSpPr>
                <p:nvPr/>
              </p:nvSpPr>
              <p:spPr bwMode="auto">
                <a:xfrm>
                  <a:off x="778" y="2670"/>
                  <a:ext cx="36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9"/>
              <p:cNvGrpSpPr>
                <a:grpSpLocks/>
              </p:cNvGrpSpPr>
              <p:nvPr/>
            </p:nvGrpSpPr>
            <p:grpSpPr bwMode="auto">
              <a:xfrm>
                <a:off x="778" y="2792"/>
                <a:ext cx="367" cy="245"/>
                <a:chOff x="778" y="2792"/>
                <a:chExt cx="367" cy="245"/>
              </a:xfrm>
            </p:grpSpPr>
            <p:sp>
              <p:nvSpPr>
                <p:cNvPr id="610354" name="Line 50"/>
                <p:cNvSpPr>
                  <a:spLocks noChangeShapeType="1"/>
                </p:cNvSpPr>
                <p:nvPr/>
              </p:nvSpPr>
              <p:spPr bwMode="auto">
                <a:xfrm>
                  <a:off x="778" y="2792"/>
                  <a:ext cx="36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0355" name="Line 51"/>
                <p:cNvSpPr>
                  <a:spLocks noChangeShapeType="1"/>
                </p:cNvSpPr>
                <p:nvPr/>
              </p:nvSpPr>
              <p:spPr bwMode="auto">
                <a:xfrm>
                  <a:off x="778" y="2915"/>
                  <a:ext cx="36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0356" name="Line 52"/>
                <p:cNvSpPr>
                  <a:spLocks noChangeShapeType="1"/>
                </p:cNvSpPr>
                <p:nvPr/>
              </p:nvSpPr>
              <p:spPr bwMode="auto">
                <a:xfrm>
                  <a:off x="778" y="3037"/>
                  <a:ext cx="36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0357" name="Freeform 53"/>
              <p:cNvSpPr>
                <a:spLocks/>
              </p:cNvSpPr>
              <p:nvPr/>
            </p:nvSpPr>
            <p:spPr bwMode="auto">
              <a:xfrm>
                <a:off x="778" y="1202"/>
                <a:ext cx="368" cy="19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7" y="0"/>
                  </a:cxn>
                  <a:cxn ang="0">
                    <a:pos x="367" y="1957"/>
                  </a:cxn>
                  <a:cxn ang="0">
                    <a:pos x="0" y="1957"/>
                  </a:cxn>
                </a:cxnLst>
                <a:rect l="0" t="0" r="r" b="b"/>
                <a:pathLst>
                  <a:path w="368" h="1958">
                    <a:moveTo>
                      <a:pt x="0" y="0"/>
                    </a:moveTo>
                    <a:lnTo>
                      <a:pt x="367" y="0"/>
                    </a:lnTo>
                    <a:lnTo>
                      <a:pt x="367" y="1957"/>
                    </a:lnTo>
                    <a:lnTo>
                      <a:pt x="0" y="1957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4"/>
            <p:cNvGrpSpPr>
              <a:grpSpLocks/>
            </p:cNvGrpSpPr>
            <p:nvPr/>
          </p:nvGrpSpPr>
          <p:grpSpPr bwMode="auto">
            <a:xfrm>
              <a:off x="2492" y="1209"/>
              <a:ext cx="897" cy="1208"/>
              <a:chOff x="2492" y="1209"/>
              <a:chExt cx="897" cy="1208"/>
            </a:xfrm>
          </p:grpSpPr>
          <p:sp>
            <p:nvSpPr>
              <p:cNvPr id="610359" name="Rectangle 55"/>
              <p:cNvSpPr>
                <a:spLocks noChangeArrowheads="1"/>
              </p:cNvSpPr>
              <p:nvPr/>
            </p:nvSpPr>
            <p:spPr bwMode="auto">
              <a:xfrm>
                <a:off x="2500" y="1209"/>
                <a:ext cx="881" cy="120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60" name="Line 56"/>
              <p:cNvSpPr>
                <a:spLocks noChangeShapeType="1"/>
              </p:cNvSpPr>
              <p:nvPr/>
            </p:nvSpPr>
            <p:spPr bwMode="auto">
              <a:xfrm>
                <a:off x="2492" y="1324"/>
                <a:ext cx="89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61" name="Line 57"/>
              <p:cNvSpPr>
                <a:spLocks noChangeShapeType="1"/>
              </p:cNvSpPr>
              <p:nvPr/>
            </p:nvSpPr>
            <p:spPr bwMode="auto">
              <a:xfrm>
                <a:off x="2492" y="1446"/>
                <a:ext cx="89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62" name="Line 58"/>
              <p:cNvSpPr>
                <a:spLocks noChangeShapeType="1"/>
              </p:cNvSpPr>
              <p:nvPr/>
            </p:nvSpPr>
            <p:spPr bwMode="auto">
              <a:xfrm>
                <a:off x="2492" y="1568"/>
                <a:ext cx="89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63" name="Line 59"/>
              <p:cNvSpPr>
                <a:spLocks noChangeShapeType="1"/>
              </p:cNvSpPr>
              <p:nvPr/>
            </p:nvSpPr>
            <p:spPr bwMode="auto">
              <a:xfrm>
                <a:off x="2492" y="1691"/>
                <a:ext cx="89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64" name="Line 60"/>
              <p:cNvSpPr>
                <a:spLocks noChangeShapeType="1"/>
              </p:cNvSpPr>
              <p:nvPr/>
            </p:nvSpPr>
            <p:spPr bwMode="auto">
              <a:xfrm>
                <a:off x="2492" y="2058"/>
                <a:ext cx="89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65" name="Line 61"/>
              <p:cNvSpPr>
                <a:spLocks noChangeShapeType="1"/>
              </p:cNvSpPr>
              <p:nvPr/>
            </p:nvSpPr>
            <p:spPr bwMode="auto">
              <a:xfrm>
                <a:off x="2492" y="2180"/>
                <a:ext cx="89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66" name="Line 62"/>
              <p:cNvSpPr>
                <a:spLocks noChangeShapeType="1"/>
              </p:cNvSpPr>
              <p:nvPr/>
            </p:nvSpPr>
            <p:spPr bwMode="auto">
              <a:xfrm>
                <a:off x="2492" y="2303"/>
                <a:ext cx="89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63"/>
            <p:cNvGrpSpPr>
              <a:grpSpLocks/>
            </p:cNvGrpSpPr>
            <p:nvPr/>
          </p:nvGrpSpPr>
          <p:grpSpPr bwMode="auto">
            <a:xfrm>
              <a:off x="3430" y="1209"/>
              <a:ext cx="898" cy="1208"/>
              <a:chOff x="3430" y="1209"/>
              <a:chExt cx="898" cy="1208"/>
            </a:xfrm>
          </p:grpSpPr>
          <p:sp>
            <p:nvSpPr>
              <p:cNvPr id="610368" name="Rectangle 64"/>
              <p:cNvSpPr>
                <a:spLocks noChangeArrowheads="1"/>
              </p:cNvSpPr>
              <p:nvPr/>
            </p:nvSpPr>
            <p:spPr bwMode="auto">
              <a:xfrm>
                <a:off x="3438" y="1209"/>
                <a:ext cx="882" cy="120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69" name="Line 65"/>
              <p:cNvSpPr>
                <a:spLocks noChangeShapeType="1"/>
              </p:cNvSpPr>
              <p:nvPr/>
            </p:nvSpPr>
            <p:spPr bwMode="auto">
              <a:xfrm>
                <a:off x="3430" y="1324"/>
                <a:ext cx="8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70" name="Line 66"/>
              <p:cNvSpPr>
                <a:spLocks noChangeShapeType="1"/>
              </p:cNvSpPr>
              <p:nvPr/>
            </p:nvSpPr>
            <p:spPr bwMode="auto">
              <a:xfrm>
                <a:off x="3430" y="1446"/>
                <a:ext cx="8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71" name="Line 67"/>
              <p:cNvSpPr>
                <a:spLocks noChangeShapeType="1"/>
              </p:cNvSpPr>
              <p:nvPr/>
            </p:nvSpPr>
            <p:spPr bwMode="auto">
              <a:xfrm>
                <a:off x="3430" y="1568"/>
                <a:ext cx="8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72" name="Line 68"/>
              <p:cNvSpPr>
                <a:spLocks noChangeShapeType="1"/>
              </p:cNvSpPr>
              <p:nvPr/>
            </p:nvSpPr>
            <p:spPr bwMode="auto">
              <a:xfrm>
                <a:off x="3430" y="1691"/>
                <a:ext cx="8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73" name="Line 69"/>
              <p:cNvSpPr>
                <a:spLocks noChangeShapeType="1"/>
              </p:cNvSpPr>
              <p:nvPr/>
            </p:nvSpPr>
            <p:spPr bwMode="auto">
              <a:xfrm>
                <a:off x="3430" y="2058"/>
                <a:ext cx="8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74" name="Line 70"/>
              <p:cNvSpPr>
                <a:spLocks noChangeShapeType="1"/>
              </p:cNvSpPr>
              <p:nvPr/>
            </p:nvSpPr>
            <p:spPr bwMode="auto">
              <a:xfrm>
                <a:off x="3430" y="2180"/>
                <a:ext cx="8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375" name="Line 71"/>
              <p:cNvSpPr>
                <a:spLocks noChangeShapeType="1"/>
              </p:cNvSpPr>
              <p:nvPr/>
            </p:nvSpPr>
            <p:spPr bwMode="auto">
              <a:xfrm>
                <a:off x="3430" y="2303"/>
                <a:ext cx="8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0376" name="Rectangle 72"/>
            <p:cNvSpPr>
              <a:spLocks noChangeArrowheads="1"/>
            </p:cNvSpPr>
            <p:nvPr/>
          </p:nvSpPr>
          <p:spPr bwMode="auto">
            <a:xfrm>
              <a:off x="2606" y="1184"/>
              <a:ext cx="559" cy="1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788" tIns="39688" rIns="77788" bIns="39688">
              <a:spAutoFit/>
            </a:bodyPr>
            <a:lstStyle/>
            <a:p>
              <a:pPr algn="l" defTabSz="661988"/>
              <a:r>
                <a:rPr lang="en-US" sz="1400" b="1"/>
                <a:t>entry PC</a:t>
              </a:r>
            </a:p>
          </p:txBody>
        </p:sp>
        <p:sp>
          <p:nvSpPr>
            <p:cNvPr id="610377" name="Rectangle 73"/>
            <p:cNvSpPr>
              <a:spLocks noChangeArrowheads="1"/>
            </p:cNvSpPr>
            <p:nvPr/>
          </p:nvSpPr>
          <p:spPr bwMode="auto">
            <a:xfrm>
              <a:off x="3606" y="1184"/>
              <a:ext cx="602" cy="3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788" tIns="39688" rIns="77788" bIns="39688">
              <a:spAutoFit/>
            </a:bodyPr>
            <a:lstStyle/>
            <a:p>
              <a:pPr algn="l" defTabSz="661988"/>
              <a:r>
                <a:rPr lang="en-US" sz="1400" b="1"/>
                <a:t>predicted</a:t>
              </a:r>
            </a:p>
            <a:p>
              <a:pPr algn="l" defTabSz="661988"/>
              <a:r>
                <a:rPr lang="en-US" sz="1400" b="1"/>
                <a:t>   target</a:t>
              </a:r>
            </a:p>
          </p:txBody>
        </p:sp>
        <p:sp>
          <p:nvSpPr>
            <p:cNvPr id="610378" name="Oval 74"/>
            <p:cNvSpPr>
              <a:spLocks noChangeArrowheads="1"/>
            </p:cNvSpPr>
            <p:nvPr/>
          </p:nvSpPr>
          <p:spPr bwMode="auto">
            <a:xfrm>
              <a:off x="2833" y="2603"/>
              <a:ext cx="235" cy="24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79" name="Freeform 75"/>
            <p:cNvSpPr>
              <a:spLocks/>
            </p:cNvSpPr>
            <p:nvPr/>
          </p:nvSpPr>
          <p:spPr bwMode="auto">
            <a:xfrm>
              <a:off x="1553" y="2724"/>
              <a:ext cx="1266" cy="1"/>
            </a:xfrm>
            <a:custGeom>
              <a:avLst/>
              <a:gdLst/>
              <a:ahLst/>
              <a:cxnLst>
                <a:cxn ang="0">
                  <a:pos x="1265" y="0"/>
                </a:cxn>
                <a:cxn ang="0">
                  <a:pos x="0" y="0"/>
                </a:cxn>
              </a:cxnLst>
              <a:rect l="0" t="0" r="r" b="b"/>
              <a:pathLst>
                <a:path w="1266" h="1">
                  <a:moveTo>
                    <a:pt x="1265" y="0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380" name="Freeform 76"/>
            <p:cNvSpPr>
              <a:spLocks/>
            </p:cNvSpPr>
            <p:nvPr/>
          </p:nvSpPr>
          <p:spPr bwMode="auto">
            <a:xfrm>
              <a:off x="2954" y="2853"/>
              <a:ext cx="1" cy="219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0" y="0"/>
                </a:cxn>
              </a:cxnLst>
              <a:rect l="0" t="0" r="r" b="b"/>
              <a:pathLst>
                <a:path w="1" h="219">
                  <a:moveTo>
                    <a:pt x="0" y="218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381" name="Freeform 77"/>
            <p:cNvSpPr>
              <a:spLocks/>
            </p:cNvSpPr>
            <p:nvPr/>
          </p:nvSpPr>
          <p:spPr bwMode="auto">
            <a:xfrm>
              <a:off x="2961" y="2425"/>
              <a:ext cx="1" cy="171"/>
            </a:xfrm>
            <a:custGeom>
              <a:avLst/>
              <a:gdLst/>
              <a:ahLst/>
              <a:cxnLst>
                <a:cxn ang="0">
                  <a:pos x="0" y="170"/>
                </a:cxn>
                <a:cxn ang="0">
                  <a:pos x="0" y="0"/>
                </a:cxn>
              </a:cxnLst>
              <a:rect l="0" t="0" r="r" b="b"/>
              <a:pathLst>
                <a:path w="1" h="171">
                  <a:moveTo>
                    <a:pt x="0" y="170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382" name="Rectangle 78"/>
            <p:cNvSpPr>
              <a:spLocks noChangeArrowheads="1"/>
            </p:cNvSpPr>
            <p:nvPr/>
          </p:nvSpPr>
          <p:spPr bwMode="auto">
            <a:xfrm>
              <a:off x="2864" y="2610"/>
              <a:ext cx="191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788" tIns="39688" rIns="77788" bIns="39688">
              <a:spAutoFit/>
            </a:bodyPr>
            <a:lstStyle/>
            <a:p>
              <a:pPr algn="l" defTabSz="661988"/>
              <a:r>
                <a:rPr lang="en-US" sz="2000" b="1"/>
                <a:t>=</a:t>
              </a:r>
            </a:p>
          </p:txBody>
        </p:sp>
        <p:sp>
          <p:nvSpPr>
            <p:cNvPr id="610383" name="Freeform 79"/>
            <p:cNvSpPr>
              <a:spLocks/>
            </p:cNvSpPr>
            <p:nvPr/>
          </p:nvSpPr>
          <p:spPr bwMode="auto">
            <a:xfrm>
              <a:off x="3893" y="2425"/>
              <a:ext cx="1" cy="627"/>
            </a:xfrm>
            <a:custGeom>
              <a:avLst/>
              <a:gdLst/>
              <a:ahLst/>
              <a:cxnLst>
                <a:cxn ang="0">
                  <a:pos x="0" y="626"/>
                </a:cxn>
                <a:cxn ang="0">
                  <a:pos x="0" y="0"/>
                </a:cxn>
              </a:cxnLst>
              <a:rect l="0" t="0" r="r" b="b"/>
              <a:pathLst>
                <a:path w="1" h="627">
                  <a:moveTo>
                    <a:pt x="0" y="626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384" name="Freeform 80"/>
            <p:cNvSpPr>
              <a:spLocks/>
            </p:cNvSpPr>
            <p:nvPr/>
          </p:nvSpPr>
          <p:spPr bwMode="auto">
            <a:xfrm>
              <a:off x="4511" y="2425"/>
              <a:ext cx="1" cy="633"/>
            </a:xfrm>
            <a:custGeom>
              <a:avLst/>
              <a:gdLst/>
              <a:ahLst/>
              <a:cxnLst>
                <a:cxn ang="0">
                  <a:pos x="0" y="632"/>
                </a:cxn>
                <a:cxn ang="0">
                  <a:pos x="0" y="0"/>
                </a:cxn>
              </a:cxnLst>
              <a:rect l="0" t="0" r="r" b="b"/>
              <a:pathLst>
                <a:path w="1" h="633">
                  <a:moveTo>
                    <a:pt x="0" y="632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385" name="Rectangle 81"/>
            <p:cNvSpPr>
              <a:spLocks noChangeArrowheads="1"/>
            </p:cNvSpPr>
            <p:nvPr/>
          </p:nvSpPr>
          <p:spPr bwMode="auto">
            <a:xfrm>
              <a:off x="2667" y="3052"/>
              <a:ext cx="569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788" tIns="39688" rIns="77788" bIns="39688">
              <a:spAutoFit/>
            </a:bodyPr>
            <a:lstStyle/>
            <a:p>
              <a:pPr algn="l" defTabSz="661988"/>
              <a:r>
                <a:rPr lang="en-US" sz="2000" b="1"/>
                <a:t>match</a:t>
              </a:r>
            </a:p>
          </p:txBody>
        </p:sp>
        <p:sp>
          <p:nvSpPr>
            <p:cNvPr id="610386" name="Rectangle 82"/>
            <p:cNvSpPr>
              <a:spLocks noChangeArrowheads="1"/>
            </p:cNvSpPr>
            <p:nvPr/>
          </p:nvSpPr>
          <p:spPr bwMode="auto">
            <a:xfrm>
              <a:off x="3626" y="3045"/>
              <a:ext cx="543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788" tIns="39688" rIns="77788" bIns="39688">
              <a:spAutoFit/>
            </a:bodyPr>
            <a:lstStyle/>
            <a:p>
              <a:pPr algn="l" defTabSz="661988"/>
              <a:r>
                <a:rPr lang="en-US" sz="2000" b="1"/>
                <a:t>target</a:t>
              </a:r>
            </a:p>
          </p:txBody>
        </p:sp>
        <p:sp>
          <p:nvSpPr>
            <p:cNvPr id="610387" name="Rectangle 83"/>
            <p:cNvSpPr>
              <a:spLocks noChangeArrowheads="1"/>
            </p:cNvSpPr>
            <p:nvPr/>
          </p:nvSpPr>
          <p:spPr bwMode="auto">
            <a:xfrm>
              <a:off x="4360" y="3052"/>
              <a:ext cx="320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788" tIns="39688" rIns="77788" bIns="39688">
              <a:spAutoFit/>
            </a:bodyPr>
            <a:lstStyle/>
            <a:p>
              <a:pPr algn="l" defTabSz="661988"/>
              <a:r>
                <a:rPr lang="en-US" sz="2000" b="1"/>
                <a:t>BP</a:t>
              </a:r>
            </a:p>
          </p:txBody>
        </p:sp>
        <p:sp>
          <p:nvSpPr>
            <p:cNvPr id="610388" name="Oval 84"/>
            <p:cNvSpPr>
              <a:spLocks noChangeArrowheads="1"/>
            </p:cNvSpPr>
            <p:nvPr/>
          </p:nvSpPr>
          <p:spPr bwMode="auto">
            <a:xfrm>
              <a:off x="1537" y="2701"/>
              <a:ext cx="32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85"/>
            <p:cNvGrpSpPr>
              <a:grpSpLocks/>
            </p:cNvGrpSpPr>
            <p:nvPr/>
          </p:nvGrpSpPr>
          <p:grpSpPr bwMode="auto">
            <a:xfrm>
              <a:off x="3846" y="1749"/>
              <a:ext cx="34" cy="278"/>
              <a:chOff x="3846" y="1749"/>
              <a:chExt cx="34" cy="278"/>
            </a:xfrm>
          </p:grpSpPr>
          <p:sp>
            <p:nvSpPr>
              <p:cNvPr id="610390" name="Oval 86"/>
              <p:cNvSpPr>
                <a:spLocks noChangeArrowheads="1"/>
              </p:cNvSpPr>
              <p:nvPr/>
            </p:nvSpPr>
            <p:spPr bwMode="auto">
              <a:xfrm>
                <a:off x="3846" y="1749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91" name="Oval 87"/>
              <p:cNvSpPr>
                <a:spLocks noChangeArrowheads="1"/>
              </p:cNvSpPr>
              <p:nvPr/>
            </p:nvSpPr>
            <p:spPr bwMode="auto">
              <a:xfrm>
                <a:off x="3846" y="1831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92" name="Oval 88"/>
              <p:cNvSpPr>
                <a:spLocks noChangeArrowheads="1"/>
              </p:cNvSpPr>
              <p:nvPr/>
            </p:nvSpPr>
            <p:spPr bwMode="auto">
              <a:xfrm>
                <a:off x="3846" y="1912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93" name="Oval 89"/>
              <p:cNvSpPr>
                <a:spLocks noChangeArrowheads="1"/>
              </p:cNvSpPr>
              <p:nvPr/>
            </p:nvSpPr>
            <p:spPr bwMode="auto">
              <a:xfrm>
                <a:off x="3846" y="1994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90"/>
            <p:cNvGrpSpPr>
              <a:grpSpLocks/>
            </p:cNvGrpSpPr>
            <p:nvPr/>
          </p:nvGrpSpPr>
          <p:grpSpPr bwMode="auto">
            <a:xfrm>
              <a:off x="2894" y="1749"/>
              <a:ext cx="34" cy="278"/>
              <a:chOff x="2894" y="1749"/>
              <a:chExt cx="34" cy="278"/>
            </a:xfrm>
          </p:grpSpPr>
          <p:sp>
            <p:nvSpPr>
              <p:cNvPr id="610395" name="Oval 91"/>
              <p:cNvSpPr>
                <a:spLocks noChangeArrowheads="1"/>
              </p:cNvSpPr>
              <p:nvPr/>
            </p:nvSpPr>
            <p:spPr bwMode="auto">
              <a:xfrm>
                <a:off x="2894" y="1749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96" name="Oval 92"/>
              <p:cNvSpPr>
                <a:spLocks noChangeArrowheads="1"/>
              </p:cNvSpPr>
              <p:nvPr/>
            </p:nvSpPr>
            <p:spPr bwMode="auto">
              <a:xfrm>
                <a:off x="2894" y="1831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97" name="Oval 93"/>
              <p:cNvSpPr>
                <a:spLocks noChangeArrowheads="1"/>
              </p:cNvSpPr>
              <p:nvPr/>
            </p:nvSpPr>
            <p:spPr bwMode="auto">
              <a:xfrm>
                <a:off x="2894" y="1912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98" name="Oval 94"/>
              <p:cNvSpPr>
                <a:spLocks noChangeArrowheads="1"/>
              </p:cNvSpPr>
              <p:nvPr/>
            </p:nvSpPr>
            <p:spPr bwMode="auto">
              <a:xfrm>
                <a:off x="2894" y="1994"/>
                <a:ext cx="34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279978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What happens if we guess incorrectly?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Effects of speculative execution must be removed</a:t>
            </a:r>
          </a:p>
          <a:p>
            <a:pPr lvl="1"/>
            <a:r>
              <a:rPr lang="en-US" dirty="0"/>
              <a:t>Use precise interrupt mechanism (ROB)</a:t>
            </a:r>
          </a:p>
          <a:p>
            <a:pPr lvl="2"/>
            <a:r>
              <a:rPr lang="en-US" dirty="0"/>
              <a:t>Makes mechanism almost essential for modern microprocessors</a:t>
            </a:r>
          </a:p>
          <a:p>
            <a:pPr lvl="1"/>
            <a:r>
              <a:rPr lang="en-US" dirty="0"/>
              <a:t>Mispredicted branch like branch caused an exception</a:t>
            </a:r>
          </a:p>
          <a:p>
            <a:pPr lvl="2"/>
            <a:r>
              <a:rPr lang="en-US" dirty="0"/>
              <a:t>Kill instructions, including branch, re-execute branch</a:t>
            </a:r>
          </a:p>
          <a:p>
            <a:r>
              <a:rPr lang="en-US" dirty="0"/>
              <a:t>Hold off speculated instructions from modifying processor state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4F04460-3344-4716-8852-EB025B481608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810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7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7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7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Limitations on Speculative Execution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Speculation cannot go on forever</a:t>
            </a:r>
          </a:p>
          <a:p>
            <a:pPr lvl="1"/>
            <a:r>
              <a:rPr lang="en-US" dirty="0"/>
              <a:t>hardware resources needed to keep state until branch fully resolved</a:t>
            </a:r>
          </a:p>
          <a:p>
            <a:pPr lvl="1"/>
            <a:r>
              <a:rPr lang="en-US" dirty="0"/>
              <a:t>limit to total speculation before pipeline stalled</a:t>
            </a:r>
          </a:p>
          <a:p>
            <a:r>
              <a:rPr lang="en-US" dirty="0"/>
              <a:t>Still should try to limit number of branches</a:t>
            </a:r>
          </a:p>
          <a:p>
            <a:pPr lvl="1"/>
            <a:r>
              <a:rPr lang="en-US" dirty="0"/>
              <a:t>software techniques</a:t>
            </a:r>
          </a:p>
          <a:p>
            <a:r>
              <a:rPr lang="en-US" dirty="0"/>
              <a:t>How good is the branch predictor?</a:t>
            </a:r>
          </a:p>
          <a:p>
            <a:pPr lvl="1"/>
            <a:r>
              <a:rPr lang="en-US" dirty="0"/>
              <a:t>Latest greatest can get it right ~97</a:t>
            </a:r>
            <a:r>
              <a:rPr lang="en-US" altLang="ko-KR" dirty="0"/>
              <a:t>+</a:t>
            </a:r>
            <a:r>
              <a:rPr lang="en-US" dirty="0"/>
              <a:t>% of the time</a:t>
            </a:r>
          </a:p>
          <a:p>
            <a:pPr lvl="2"/>
            <a:r>
              <a:rPr lang="en-US" dirty="0"/>
              <a:t>But much lower in some cases</a:t>
            </a:r>
          </a:p>
          <a:p>
            <a:pPr lvl="1"/>
            <a:r>
              <a:rPr lang="en-US" dirty="0"/>
              <a:t>How can that be possible?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A55AF8-7932-4A51-898C-EDF71523E713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98638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with Branch History</a:t>
            </a:r>
          </a:p>
        </p:txBody>
      </p:sp>
      <p:sp>
        <p:nvSpPr>
          <p:cNvPr id="107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Branches are often correlated</a:t>
            </a:r>
          </a:p>
          <a:p>
            <a:pPr lvl="1"/>
            <a:r>
              <a:rPr lang="en-US" dirty="0"/>
              <a:t>Direction of one branch determines another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x = 0</a:t>
            </a:r>
          </a:p>
          <a:p>
            <a:pPr marL="457200" lvl="1" indent="0">
              <a:buNone/>
            </a:pPr>
            <a:r>
              <a:rPr lang="en-US" dirty="0"/>
              <a:t>If (Condition1) x = 3</a:t>
            </a:r>
          </a:p>
          <a:p>
            <a:pPr marL="457200" lvl="1" indent="0">
              <a:buNone/>
            </a:pPr>
            <a:r>
              <a:rPr lang="en-US" dirty="0"/>
              <a:t>If (Condition2) y = 19</a:t>
            </a:r>
          </a:p>
          <a:p>
            <a:pPr marL="457200" lvl="1" indent="0">
              <a:buNone/>
            </a:pPr>
            <a:r>
              <a:rPr lang="en-US" dirty="0"/>
              <a:t>If (x &lt;= 0) z = 13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Condition1 branch not taken means (x &lt;=0) branch taken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4CB41DC-3A73-4860-87B0-122B7523BCDA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423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History: Patterns</a:t>
            </a:r>
          </a:p>
        </p:txBody>
      </p:sp>
      <p:sp>
        <p:nvSpPr>
          <p:cNvPr id="1081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Branch history can also capture patterns that are short enough to fit into the BHR</a:t>
            </a:r>
          </a:p>
          <a:p>
            <a:endParaRPr lang="en-US" sz="2200" dirty="0"/>
          </a:p>
          <a:p>
            <a:pPr lvl="3">
              <a:buFont typeface="Wingdings" pitchFamily="2" charset="2"/>
              <a:buNone/>
            </a:pPr>
            <a:r>
              <a:rPr lang="en-US" sz="2000" b="1" dirty="0">
                <a:solidFill>
                  <a:schemeClr val="accent2"/>
                </a:solidFill>
              </a:rPr>
              <a:t>For (</a:t>
            </a:r>
            <a:r>
              <a:rPr lang="en-US" sz="2000" b="1" dirty="0" err="1">
                <a:solidFill>
                  <a:schemeClr val="accent2"/>
                </a:solidFill>
              </a:rPr>
              <a:t>i</a:t>
            </a:r>
            <a:r>
              <a:rPr lang="en-US" sz="2000" b="1" dirty="0">
                <a:solidFill>
                  <a:schemeClr val="accent2"/>
                </a:solidFill>
              </a:rPr>
              <a:t> = 0; </a:t>
            </a:r>
            <a:r>
              <a:rPr lang="en-US" sz="2000" b="1" dirty="0" err="1">
                <a:solidFill>
                  <a:schemeClr val="accent2"/>
                </a:solidFill>
              </a:rPr>
              <a:t>i</a:t>
            </a:r>
            <a:r>
              <a:rPr lang="en-US" sz="2000" b="1" dirty="0">
                <a:solidFill>
                  <a:schemeClr val="accent2"/>
                </a:solidFill>
              </a:rPr>
              <a:t> &lt; 4; ++</a:t>
            </a:r>
            <a:r>
              <a:rPr lang="en-US" sz="2000" b="1" dirty="0" err="1">
                <a:solidFill>
                  <a:schemeClr val="accent2"/>
                </a:solidFill>
              </a:rPr>
              <a:t>i</a:t>
            </a:r>
            <a:r>
              <a:rPr lang="en-US" sz="2000" b="1" dirty="0">
                <a:solidFill>
                  <a:schemeClr val="accent2"/>
                </a:solidFill>
              </a:rPr>
              <a:t>) {</a:t>
            </a:r>
          </a:p>
          <a:p>
            <a:pPr lvl="4">
              <a:buFont typeface="Wingdings" pitchFamily="2" charset="2"/>
              <a:buNone/>
            </a:pPr>
            <a:r>
              <a:rPr lang="en-US" sz="2000" b="1" dirty="0">
                <a:solidFill>
                  <a:schemeClr val="accent2"/>
                </a:solidFill>
              </a:rPr>
              <a:t>*a++ = 0;</a:t>
            </a:r>
          </a:p>
          <a:p>
            <a:pPr lvl="3">
              <a:buFont typeface="Wingdings" pitchFamily="2" charset="2"/>
              <a:buNone/>
            </a:pPr>
            <a:r>
              <a:rPr lang="en-US" sz="2000" b="1" dirty="0">
                <a:solidFill>
                  <a:schemeClr val="accent2"/>
                </a:solidFill>
              </a:rPr>
              <a:t>}</a:t>
            </a:r>
          </a:p>
          <a:p>
            <a:pPr lvl="3">
              <a:buFont typeface="Wingdings" pitchFamily="2" charset="2"/>
              <a:buNone/>
            </a:pPr>
            <a:endParaRPr lang="en-US" sz="2000" dirty="0"/>
          </a:p>
          <a:p>
            <a:pPr lvl="3">
              <a:buFont typeface="Wingdings" pitchFamily="2" charset="2"/>
              <a:buNone/>
            </a:pPr>
            <a:endParaRPr lang="en-US" sz="2000" dirty="0"/>
          </a:p>
          <a:p>
            <a:pPr lvl="3">
              <a:buFont typeface="Wingdings" pitchFamily="2" charset="2"/>
              <a:buNone/>
            </a:pPr>
            <a:endParaRPr lang="en-US" sz="2000" dirty="0"/>
          </a:p>
          <a:p>
            <a:r>
              <a:rPr lang="en-US" sz="2000" dirty="0"/>
              <a:t>Correct pattern for PC == X is TTTN</a:t>
            </a:r>
          </a:p>
          <a:p>
            <a:pPr lvl="1"/>
            <a:r>
              <a:rPr lang="en-US" sz="1800" dirty="0"/>
              <a:t>So, if you see TTT at PC == X, what should you predict?</a:t>
            </a:r>
          </a:p>
          <a:p>
            <a:r>
              <a:rPr lang="en-US" sz="2000" b="1" dirty="0"/>
              <a:t>Ideally, for each branch keep all possible histories and expected outcome</a:t>
            </a:r>
          </a:p>
          <a:p>
            <a:pPr lvl="1"/>
            <a:r>
              <a:rPr lang="en-US" sz="1800" dirty="0"/>
              <a:t>impractical</a:t>
            </a:r>
          </a:p>
          <a:p>
            <a:endParaRPr lang="en-US" sz="22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283560-F0A1-40DE-ADF7-2805805E9D85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081348" name="Text Box 4"/>
          <p:cNvSpPr txBox="1">
            <a:spLocks noChangeArrowheads="1"/>
          </p:cNvSpPr>
          <p:nvPr/>
        </p:nvSpPr>
        <p:spPr bwMode="auto">
          <a:xfrm>
            <a:off x="4191000" y="1905000"/>
            <a:ext cx="28590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	R0 = 0</a:t>
            </a:r>
          </a:p>
          <a:p>
            <a:pPr algn="l"/>
            <a:r>
              <a:rPr lang="en-US"/>
              <a:t>Label:	*a = 0</a:t>
            </a:r>
          </a:p>
          <a:p>
            <a:pPr algn="l"/>
            <a:r>
              <a:rPr lang="en-US"/>
              <a:t>	a = a + 4</a:t>
            </a:r>
          </a:p>
          <a:p>
            <a:pPr algn="l"/>
            <a:r>
              <a:rPr lang="en-US"/>
              <a:t>	R0 = R0 + 1</a:t>
            </a:r>
          </a:p>
          <a:p>
            <a:pPr algn="l"/>
            <a:r>
              <a:rPr lang="en-US"/>
              <a:t>	cc = (R0 &lt; 4)</a:t>
            </a:r>
          </a:p>
          <a:p>
            <a:pPr algn="l"/>
            <a:r>
              <a:rPr lang="en-US"/>
              <a:t>X:	BRcc Label</a:t>
            </a:r>
          </a:p>
        </p:txBody>
      </p:sp>
    </p:spTree>
    <p:extLst>
      <p:ext uri="{BB962C8B-B14F-4D97-AF65-F5344CB8AC3E}">
        <p14:creationId xmlns:p14="http://schemas.microsoft.com/office/powerpoint/2010/main" val="7135746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Two-Level Prediction: Yeh and Patt</a:t>
            </a:r>
          </a:p>
        </p:txBody>
      </p:sp>
      <p:sp>
        <p:nvSpPr>
          <p:cNvPr id="108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history and branch address combined to index into Pattern History Table (PHT) of 2b saturating BPs</a:t>
            </a:r>
          </a:p>
          <a:p>
            <a:pPr lvl="1"/>
            <a:r>
              <a:rPr lang="en-US" dirty="0"/>
              <a:t>2b used to predict branch direction</a:t>
            </a:r>
          </a:p>
          <a:p>
            <a:pPr lvl="1"/>
            <a:r>
              <a:rPr lang="en-US" dirty="0"/>
              <a:t>When branch resolved, update 2b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793802-5E6E-4092-AC1B-175CCF55A5A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1A001A-0159-1D4C-BD0C-C21CACAD8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3280219"/>
            <a:ext cx="3649987" cy="2978389"/>
          </a:xfrm>
          <a:prstGeom prst="rect">
            <a:avLst/>
          </a:prstGeom>
        </p:spPr>
      </p:pic>
      <p:sp>
        <p:nvSpPr>
          <p:cNvPr id="1083396" name="Rectangle 4"/>
          <p:cNvSpPr>
            <a:spLocks noChangeArrowheads="1"/>
          </p:cNvSpPr>
          <p:nvPr/>
        </p:nvSpPr>
        <p:spPr bwMode="auto">
          <a:xfrm>
            <a:off x="5351786" y="4897138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3397" name="Rectangle 5"/>
          <p:cNvSpPr>
            <a:spLocks noChangeArrowheads="1"/>
          </p:cNvSpPr>
          <p:nvPr/>
        </p:nvSpPr>
        <p:spPr bwMode="auto">
          <a:xfrm>
            <a:off x="5656586" y="4897138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1083398" name="Rectangle 6"/>
          <p:cNvSpPr>
            <a:spLocks noChangeArrowheads="1"/>
          </p:cNvSpPr>
          <p:nvPr/>
        </p:nvSpPr>
        <p:spPr bwMode="auto">
          <a:xfrm>
            <a:off x="5961386" y="4897138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3399" name="Rectangle 7"/>
          <p:cNvSpPr>
            <a:spLocks noChangeArrowheads="1"/>
          </p:cNvSpPr>
          <p:nvPr/>
        </p:nvSpPr>
        <p:spPr bwMode="auto">
          <a:xfrm>
            <a:off x="6266186" y="4897138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3400" name="Rectangle 8"/>
          <p:cNvSpPr>
            <a:spLocks noChangeArrowheads="1"/>
          </p:cNvSpPr>
          <p:nvPr/>
        </p:nvSpPr>
        <p:spPr bwMode="auto">
          <a:xfrm>
            <a:off x="6570986" y="4897138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3403" name="Rectangle 11"/>
          <p:cNvSpPr>
            <a:spLocks noChangeArrowheads="1"/>
          </p:cNvSpPr>
          <p:nvPr/>
        </p:nvSpPr>
        <p:spPr bwMode="auto">
          <a:xfrm>
            <a:off x="7866386" y="2992138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3404" name="Rectangle 12"/>
          <p:cNvSpPr>
            <a:spLocks noChangeArrowheads="1"/>
          </p:cNvSpPr>
          <p:nvPr/>
        </p:nvSpPr>
        <p:spPr bwMode="auto">
          <a:xfrm>
            <a:off x="8247386" y="2992138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3405" name="Rectangle 13"/>
          <p:cNvSpPr>
            <a:spLocks noChangeArrowheads="1"/>
          </p:cNvSpPr>
          <p:nvPr/>
        </p:nvSpPr>
        <p:spPr bwMode="auto">
          <a:xfrm>
            <a:off x="7866386" y="3373138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3406" name="Rectangle 14"/>
          <p:cNvSpPr>
            <a:spLocks noChangeArrowheads="1"/>
          </p:cNvSpPr>
          <p:nvPr/>
        </p:nvSpPr>
        <p:spPr bwMode="auto">
          <a:xfrm>
            <a:off x="8247386" y="3373138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3407" name="Rectangle 15"/>
          <p:cNvSpPr>
            <a:spLocks noChangeArrowheads="1"/>
          </p:cNvSpPr>
          <p:nvPr/>
        </p:nvSpPr>
        <p:spPr bwMode="auto">
          <a:xfrm>
            <a:off x="7866386" y="4897138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3408" name="Rectangle 16"/>
          <p:cNvSpPr>
            <a:spLocks noChangeArrowheads="1"/>
          </p:cNvSpPr>
          <p:nvPr/>
        </p:nvSpPr>
        <p:spPr bwMode="auto">
          <a:xfrm>
            <a:off x="8247386" y="4897138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3409" name="Rectangle 17"/>
          <p:cNvSpPr>
            <a:spLocks noChangeArrowheads="1"/>
          </p:cNvSpPr>
          <p:nvPr/>
        </p:nvSpPr>
        <p:spPr bwMode="auto">
          <a:xfrm>
            <a:off x="7866386" y="5278138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3410" name="Rectangle 18"/>
          <p:cNvSpPr>
            <a:spLocks noChangeArrowheads="1"/>
          </p:cNvSpPr>
          <p:nvPr/>
        </p:nvSpPr>
        <p:spPr bwMode="auto">
          <a:xfrm>
            <a:off x="8247386" y="5278138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3411" name="Rectangle 19"/>
          <p:cNvSpPr>
            <a:spLocks noChangeArrowheads="1"/>
          </p:cNvSpPr>
          <p:nvPr/>
        </p:nvSpPr>
        <p:spPr bwMode="auto">
          <a:xfrm>
            <a:off x="7866386" y="5659138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3412" name="Rectangle 20"/>
          <p:cNvSpPr>
            <a:spLocks noChangeArrowheads="1"/>
          </p:cNvSpPr>
          <p:nvPr/>
        </p:nvSpPr>
        <p:spPr bwMode="auto">
          <a:xfrm>
            <a:off x="8247386" y="5659138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3413" name="Text Box 21"/>
          <p:cNvSpPr txBox="1">
            <a:spLocks noChangeArrowheads="1"/>
          </p:cNvSpPr>
          <p:nvPr/>
        </p:nvSpPr>
        <p:spPr bwMode="auto">
          <a:xfrm>
            <a:off x="7555236" y="2382538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PHT (2b)</a:t>
            </a:r>
          </a:p>
        </p:txBody>
      </p:sp>
      <p:sp>
        <p:nvSpPr>
          <p:cNvPr id="1083414" name="Line 22"/>
          <p:cNvSpPr>
            <a:spLocks noChangeShapeType="1"/>
          </p:cNvSpPr>
          <p:nvPr/>
        </p:nvSpPr>
        <p:spPr bwMode="auto">
          <a:xfrm>
            <a:off x="7028186" y="50495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3424" name="Text Box 32"/>
          <p:cNvSpPr txBox="1">
            <a:spLocks noChangeArrowheads="1"/>
          </p:cNvSpPr>
          <p:nvPr/>
        </p:nvSpPr>
        <p:spPr bwMode="auto">
          <a:xfrm>
            <a:off x="5742311" y="4401838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BHR</a:t>
            </a:r>
          </a:p>
        </p:txBody>
      </p:sp>
      <p:sp>
        <p:nvSpPr>
          <p:cNvPr id="1083425" name="Line 33"/>
          <p:cNvSpPr>
            <a:spLocks noChangeShapeType="1"/>
          </p:cNvSpPr>
          <p:nvPr/>
        </p:nvSpPr>
        <p:spPr bwMode="auto">
          <a:xfrm>
            <a:off x="8247386" y="3906538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9FB8BB-4559-4E40-B5D2-F2CE622ECE70}"/>
              </a:ext>
            </a:extLst>
          </p:cNvPr>
          <p:cNvSpPr txBox="1"/>
          <p:nvPr/>
        </p:nvSpPr>
        <p:spPr>
          <a:xfrm>
            <a:off x="914400" y="6258608"/>
            <a:ext cx="302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Yeh</a:t>
            </a:r>
            <a:r>
              <a:rPr lang="en-US" dirty="0"/>
              <a:t>+, MICRO 1991]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D51158E4-0725-474C-B213-0C4116DC4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186" y="4898815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EA6F14AA-A091-DF42-81A9-CD541569C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986" y="4898815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45156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or Local BHR?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Global</a:t>
            </a:r>
          </a:p>
          <a:p>
            <a:pPr lvl="1"/>
            <a:r>
              <a:rPr lang="en-US" sz="1800" dirty="0"/>
              <a:t>One register, much smaller</a:t>
            </a:r>
          </a:p>
          <a:p>
            <a:pPr lvl="1"/>
            <a:r>
              <a:rPr lang="en-US" sz="1800" dirty="0"/>
              <a:t>Tracks global behavior</a:t>
            </a:r>
          </a:p>
          <a:p>
            <a:r>
              <a:rPr lang="en-US" sz="2000" dirty="0"/>
              <a:t>Local</a:t>
            </a:r>
          </a:p>
          <a:p>
            <a:pPr lvl="1"/>
            <a:r>
              <a:rPr lang="en-US" sz="1800" dirty="0"/>
              <a:t>Requires multiple BHR</a:t>
            </a:r>
          </a:p>
          <a:p>
            <a:pPr lvl="2"/>
            <a:r>
              <a:rPr lang="en-US" sz="1700" dirty="0"/>
              <a:t>Forms a Branch History Table (BHT)</a:t>
            </a:r>
          </a:p>
          <a:p>
            <a:pPr lvl="1"/>
            <a:r>
              <a:rPr lang="en-US" sz="1800" dirty="0"/>
              <a:t>Can better track local behavior</a:t>
            </a:r>
          </a:p>
          <a:p>
            <a:pPr lvl="1"/>
            <a:r>
              <a:rPr lang="en-US" sz="1800" dirty="0"/>
              <a:t>Faster convergence</a:t>
            </a:r>
          </a:p>
          <a:p>
            <a:pPr lvl="1"/>
            <a:r>
              <a:rPr lang="en-US" sz="1800" dirty="0"/>
              <a:t>Used by Intel P6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52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997DD5E-410F-4C46-AB21-DEFCF081D710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1" name="Footer Placeholder 5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085444" name="Rectangle 4"/>
          <p:cNvSpPr>
            <a:spLocks noChangeArrowheads="1"/>
          </p:cNvSpPr>
          <p:nvPr/>
        </p:nvSpPr>
        <p:spPr bwMode="auto">
          <a:xfrm>
            <a:off x="4495800" y="4343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45" name="Rectangle 5"/>
          <p:cNvSpPr>
            <a:spLocks noChangeArrowheads="1"/>
          </p:cNvSpPr>
          <p:nvPr/>
        </p:nvSpPr>
        <p:spPr bwMode="auto">
          <a:xfrm>
            <a:off x="4800600" y="4343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46" name="Rectangle 6"/>
          <p:cNvSpPr>
            <a:spLocks noChangeArrowheads="1"/>
          </p:cNvSpPr>
          <p:nvPr/>
        </p:nvSpPr>
        <p:spPr bwMode="auto">
          <a:xfrm>
            <a:off x="5105400" y="4343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47" name="Rectangle 7"/>
          <p:cNvSpPr>
            <a:spLocks noChangeArrowheads="1"/>
          </p:cNvSpPr>
          <p:nvPr/>
        </p:nvSpPr>
        <p:spPr bwMode="auto">
          <a:xfrm>
            <a:off x="5410200" y="4343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48" name="Rectangle 8"/>
          <p:cNvSpPr>
            <a:spLocks noChangeArrowheads="1"/>
          </p:cNvSpPr>
          <p:nvPr/>
        </p:nvSpPr>
        <p:spPr bwMode="auto">
          <a:xfrm>
            <a:off x="5715000" y="4343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49" name="Rectangle 9"/>
          <p:cNvSpPr>
            <a:spLocks noChangeArrowheads="1"/>
          </p:cNvSpPr>
          <p:nvPr/>
        </p:nvSpPr>
        <p:spPr bwMode="auto">
          <a:xfrm>
            <a:off x="7010400" y="2438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50" name="Rectangle 10"/>
          <p:cNvSpPr>
            <a:spLocks noChangeArrowheads="1"/>
          </p:cNvSpPr>
          <p:nvPr/>
        </p:nvSpPr>
        <p:spPr bwMode="auto">
          <a:xfrm>
            <a:off x="7391400" y="2438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51" name="Rectangle 11"/>
          <p:cNvSpPr>
            <a:spLocks noChangeArrowheads="1"/>
          </p:cNvSpPr>
          <p:nvPr/>
        </p:nvSpPr>
        <p:spPr bwMode="auto">
          <a:xfrm>
            <a:off x="7010400" y="2819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52" name="Rectangle 12"/>
          <p:cNvSpPr>
            <a:spLocks noChangeArrowheads="1"/>
          </p:cNvSpPr>
          <p:nvPr/>
        </p:nvSpPr>
        <p:spPr bwMode="auto">
          <a:xfrm>
            <a:off x="7391400" y="2819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53" name="Rectangle 13"/>
          <p:cNvSpPr>
            <a:spLocks noChangeArrowheads="1"/>
          </p:cNvSpPr>
          <p:nvPr/>
        </p:nvSpPr>
        <p:spPr bwMode="auto">
          <a:xfrm>
            <a:off x="7010400" y="3200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54" name="Rectangle 14"/>
          <p:cNvSpPr>
            <a:spLocks noChangeArrowheads="1"/>
          </p:cNvSpPr>
          <p:nvPr/>
        </p:nvSpPr>
        <p:spPr bwMode="auto">
          <a:xfrm>
            <a:off x="7391400" y="3200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55" name="Rectangle 15"/>
          <p:cNvSpPr>
            <a:spLocks noChangeArrowheads="1"/>
          </p:cNvSpPr>
          <p:nvPr/>
        </p:nvSpPr>
        <p:spPr bwMode="auto">
          <a:xfrm>
            <a:off x="7010400" y="4343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56" name="Rectangle 16"/>
          <p:cNvSpPr>
            <a:spLocks noChangeArrowheads="1"/>
          </p:cNvSpPr>
          <p:nvPr/>
        </p:nvSpPr>
        <p:spPr bwMode="auto">
          <a:xfrm>
            <a:off x="7391400" y="4343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57" name="Rectangle 17"/>
          <p:cNvSpPr>
            <a:spLocks noChangeArrowheads="1"/>
          </p:cNvSpPr>
          <p:nvPr/>
        </p:nvSpPr>
        <p:spPr bwMode="auto">
          <a:xfrm>
            <a:off x="7010400" y="4724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58" name="Rectangle 18"/>
          <p:cNvSpPr>
            <a:spLocks noChangeArrowheads="1"/>
          </p:cNvSpPr>
          <p:nvPr/>
        </p:nvSpPr>
        <p:spPr bwMode="auto">
          <a:xfrm>
            <a:off x="7391400" y="4724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59" name="Rectangle 19"/>
          <p:cNvSpPr>
            <a:spLocks noChangeArrowheads="1"/>
          </p:cNvSpPr>
          <p:nvPr/>
        </p:nvSpPr>
        <p:spPr bwMode="auto">
          <a:xfrm>
            <a:off x="7010400" y="5105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60" name="Rectangle 20"/>
          <p:cNvSpPr>
            <a:spLocks noChangeArrowheads="1"/>
          </p:cNvSpPr>
          <p:nvPr/>
        </p:nvSpPr>
        <p:spPr bwMode="auto">
          <a:xfrm>
            <a:off x="7391400" y="51054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61" name="Text Box 21"/>
          <p:cNvSpPr txBox="1">
            <a:spLocks noChangeArrowheads="1"/>
          </p:cNvSpPr>
          <p:nvPr/>
        </p:nvSpPr>
        <p:spPr bwMode="auto">
          <a:xfrm>
            <a:off x="6699250" y="1828800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PHT (2b)</a:t>
            </a:r>
          </a:p>
        </p:txBody>
      </p:sp>
      <p:sp>
        <p:nvSpPr>
          <p:cNvPr id="1085462" name="Line 22"/>
          <p:cNvSpPr>
            <a:spLocks noChangeShapeType="1"/>
          </p:cNvSpPr>
          <p:nvPr/>
        </p:nvSpPr>
        <p:spPr bwMode="auto">
          <a:xfrm>
            <a:off x="6172200" y="525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63" name="Rectangle 23"/>
          <p:cNvSpPr>
            <a:spLocks noChangeArrowheads="1"/>
          </p:cNvSpPr>
          <p:nvPr/>
        </p:nvSpPr>
        <p:spPr bwMode="auto">
          <a:xfrm>
            <a:off x="2895600" y="5105400"/>
            <a:ext cx="304800" cy="381000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64" name="Rectangle 24"/>
          <p:cNvSpPr>
            <a:spLocks noChangeArrowheads="1"/>
          </p:cNvSpPr>
          <p:nvPr/>
        </p:nvSpPr>
        <p:spPr bwMode="auto">
          <a:xfrm>
            <a:off x="3200400" y="5105400"/>
            <a:ext cx="304800" cy="381000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65" name="Rectangle 25"/>
          <p:cNvSpPr>
            <a:spLocks noChangeArrowheads="1"/>
          </p:cNvSpPr>
          <p:nvPr/>
        </p:nvSpPr>
        <p:spPr bwMode="auto">
          <a:xfrm>
            <a:off x="2286000" y="5105400"/>
            <a:ext cx="304800" cy="381000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66" name="Rectangle 26"/>
          <p:cNvSpPr>
            <a:spLocks noChangeArrowheads="1"/>
          </p:cNvSpPr>
          <p:nvPr/>
        </p:nvSpPr>
        <p:spPr bwMode="auto">
          <a:xfrm>
            <a:off x="2590800" y="5105400"/>
            <a:ext cx="304800" cy="381000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67" name="Rectangle 27"/>
          <p:cNvSpPr>
            <a:spLocks noChangeArrowheads="1"/>
          </p:cNvSpPr>
          <p:nvPr/>
        </p:nvSpPr>
        <p:spPr bwMode="auto">
          <a:xfrm>
            <a:off x="1752600" y="5105400"/>
            <a:ext cx="304800" cy="381000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68" name="Rectangle 28"/>
          <p:cNvSpPr>
            <a:spLocks noChangeArrowheads="1"/>
          </p:cNvSpPr>
          <p:nvPr/>
        </p:nvSpPr>
        <p:spPr bwMode="auto">
          <a:xfrm>
            <a:off x="2057400" y="5105400"/>
            <a:ext cx="304800" cy="381000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69" name="Rectangle 29"/>
          <p:cNvSpPr>
            <a:spLocks noChangeArrowheads="1"/>
          </p:cNvSpPr>
          <p:nvPr/>
        </p:nvSpPr>
        <p:spPr bwMode="auto">
          <a:xfrm>
            <a:off x="1219200" y="5105400"/>
            <a:ext cx="304800" cy="381000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70" name="Rectangle 30"/>
          <p:cNvSpPr>
            <a:spLocks noChangeArrowheads="1"/>
          </p:cNvSpPr>
          <p:nvPr/>
        </p:nvSpPr>
        <p:spPr bwMode="auto">
          <a:xfrm>
            <a:off x="1524000" y="5105400"/>
            <a:ext cx="304800" cy="381000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71" name="Text Box 31"/>
          <p:cNvSpPr txBox="1">
            <a:spLocks noChangeArrowheads="1"/>
          </p:cNvSpPr>
          <p:nvPr/>
        </p:nvSpPr>
        <p:spPr bwMode="auto">
          <a:xfrm>
            <a:off x="4818063" y="36576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BHT</a:t>
            </a:r>
          </a:p>
        </p:txBody>
      </p:sp>
      <p:sp>
        <p:nvSpPr>
          <p:cNvPr id="1085472" name="Rectangle 32"/>
          <p:cNvSpPr>
            <a:spLocks noChangeArrowheads="1"/>
          </p:cNvSpPr>
          <p:nvPr/>
        </p:nvSpPr>
        <p:spPr bwMode="auto">
          <a:xfrm>
            <a:off x="4495800" y="4724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73" name="Rectangle 33"/>
          <p:cNvSpPr>
            <a:spLocks noChangeArrowheads="1"/>
          </p:cNvSpPr>
          <p:nvPr/>
        </p:nvSpPr>
        <p:spPr bwMode="auto">
          <a:xfrm>
            <a:off x="4800600" y="4724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74" name="Rectangle 34"/>
          <p:cNvSpPr>
            <a:spLocks noChangeArrowheads="1"/>
          </p:cNvSpPr>
          <p:nvPr/>
        </p:nvSpPr>
        <p:spPr bwMode="auto">
          <a:xfrm>
            <a:off x="5105400" y="4724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75" name="Rectangle 35"/>
          <p:cNvSpPr>
            <a:spLocks noChangeArrowheads="1"/>
          </p:cNvSpPr>
          <p:nvPr/>
        </p:nvSpPr>
        <p:spPr bwMode="auto">
          <a:xfrm>
            <a:off x="5410200" y="4724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76" name="Rectangle 36"/>
          <p:cNvSpPr>
            <a:spLocks noChangeArrowheads="1"/>
          </p:cNvSpPr>
          <p:nvPr/>
        </p:nvSpPr>
        <p:spPr bwMode="auto">
          <a:xfrm>
            <a:off x="5715000" y="4724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77" name="Rectangle 37"/>
          <p:cNvSpPr>
            <a:spLocks noChangeArrowheads="1"/>
          </p:cNvSpPr>
          <p:nvPr/>
        </p:nvSpPr>
        <p:spPr bwMode="auto">
          <a:xfrm>
            <a:off x="4495800" y="5105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78" name="Rectangle 38"/>
          <p:cNvSpPr>
            <a:spLocks noChangeArrowheads="1"/>
          </p:cNvSpPr>
          <p:nvPr/>
        </p:nvSpPr>
        <p:spPr bwMode="auto">
          <a:xfrm>
            <a:off x="4800600" y="5105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79" name="Rectangle 39"/>
          <p:cNvSpPr>
            <a:spLocks noChangeArrowheads="1"/>
          </p:cNvSpPr>
          <p:nvPr/>
        </p:nvSpPr>
        <p:spPr bwMode="auto">
          <a:xfrm>
            <a:off x="5105400" y="5105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80" name="Rectangle 40"/>
          <p:cNvSpPr>
            <a:spLocks noChangeArrowheads="1"/>
          </p:cNvSpPr>
          <p:nvPr/>
        </p:nvSpPr>
        <p:spPr bwMode="auto">
          <a:xfrm>
            <a:off x="5410200" y="5105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81" name="Rectangle 41"/>
          <p:cNvSpPr>
            <a:spLocks noChangeArrowheads="1"/>
          </p:cNvSpPr>
          <p:nvPr/>
        </p:nvSpPr>
        <p:spPr bwMode="auto">
          <a:xfrm>
            <a:off x="5715000" y="5105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82" name="Rectangle 42"/>
          <p:cNvSpPr>
            <a:spLocks noChangeArrowheads="1"/>
          </p:cNvSpPr>
          <p:nvPr/>
        </p:nvSpPr>
        <p:spPr bwMode="auto">
          <a:xfrm>
            <a:off x="4495800" y="5486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83" name="Rectangle 43"/>
          <p:cNvSpPr>
            <a:spLocks noChangeArrowheads="1"/>
          </p:cNvSpPr>
          <p:nvPr/>
        </p:nvSpPr>
        <p:spPr bwMode="auto">
          <a:xfrm>
            <a:off x="4800600" y="5486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84" name="Rectangle 44"/>
          <p:cNvSpPr>
            <a:spLocks noChangeArrowheads="1"/>
          </p:cNvSpPr>
          <p:nvPr/>
        </p:nvSpPr>
        <p:spPr bwMode="auto">
          <a:xfrm>
            <a:off x="5105400" y="5486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85" name="Rectangle 45"/>
          <p:cNvSpPr>
            <a:spLocks noChangeArrowheads="1"/>
          </p:cNvSpPr>
          <p:nvPr/>
        </p:nvSpPr>
        <p:spPr bwMode="auto">
          <a:xfrm>
            <a:off x="5410200" y="5486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1085486" name="Rectangle 46"/>
          <p:cNvSpPr>
            <a:spLocks noChangeArrowheads="1"/>
          </p:cNvSpPr>
          <p:nvPr/>
        </p:nvSpPr>
        <p:spPr bwMode="auto">
          <a:xfrm>
            <a:off x="5715000" y="5486400"/>
            <a:ext cx="304800" cy="381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085487" name="Line 47"/>
          <p:cNvSpPr>
            <a:spLocks noChangeShapeType="1"/>
          </p:cNvSpPr>
          <p:nvPr/>
        </p:nvSpPr>
        <p:spPr bwMode="auto">
          <a:xfrm>
            <a:off x="3657600" y="525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88" name="Rectangle 48"/>
          <p:cNvSpPr>
            <a:spLocks noChangeArrowheads="1"/>
          </p:cNvSpPr>
          <p:nvPr/>
        </p:nvSpPr>
        <p:spPr bwMode="auto">
          <a:xfrm>
            <a:off x="2819400" y="5029200"/>
            <a:ext cx="762000" cy="5334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489" name="Line 49"/>
          <p:cNvSpPr>
            <a:spLocks noChangeShapeType="1"/>
          </p:cNvSpPr>
          <p:nvPr/>
        </p:nvSpPr>
        <p:spPr bwMode="auto">
          <a:xfrm>
            <a:off x="7391400" y="3733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9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516B-3F7E-DC4E-89E8-8B9B6A79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Implementations of Two-level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2F74-0CC6-0D45-90EA-B6175271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E4111-12D3-7B40-BB08-D9A21EF271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C00E-18FE-4741-8368-87D4119621A5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903B8-F2C1-E241-B4C1-54A4CBCBC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5181600" cy="4505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DFB55A-5DCD-0E45-BCE5-F519B1053E1B}"/>
              </a:ext>
            </a:extLst>
          </p:cNvPr>
          <p:cNvSpPr txBox="1"/>
          <p:nvPr/>
        </p:nvSpPr>
        <p:spPr>
          <a:xfrm>
            <a:off x="5943600" y="5644274"/>
            <a:ext cx="269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Yeh</a:t>
            </a:r>
            <a:r>
              <a:rPr lang="en-US" dirty="0"/>
              <a:t>+, ISCA 1992]</a:t>
            </a:r>
          </a:p>
        </p:txBody>
      </p:sp>
    </p:spTree>
    <p:extLst>
      <p:ext uri="{BB962C8B-B14F-4D97-AF65-F5344CB8AC3E}">
        <p14:creationId xmlns:p14="http://schemas.microsoft.com/office/powerpoint/2010/main" val="2037268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398A-AF15-8844-8825-0133B940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BHR 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574EF-E182-8F4F-9CEF-C552072C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3513"/>
            <a:ext cx="4017101" cy="5408613"/>
          </a:xfrm>
        </p:spPr>
        <p:txBody>
          <a:bodyPr/>
          <a:lstStyle/>
          <a:p>
            <a:r>
              <a:rPr lang="en-US" dirty="0"/>
              <a:t>BHR aliasing a big problem </a:t>
            </a:r>
          </a:p>
          <a:p>
            <a:pPr lvl="1"/>
            <a:r>
              <a:rPr lang="en-US" dirty="0"/>
              <a:t>Combine with Br </a:t>
            </a:r>
            <a:r>
              <a:rPr lang="en-US" dirty="0" err="1"/>
              <a:t>Addr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4BC9F-DF24-B740-923F-1C6C6727AE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F3FA-7DA2-B54B-8C36-A2A4F499F7CE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093226-30DC-4644-B342-D4F2FEA11E44}"/>
              </a:ext>
            </a:extLst>
          </p:cNvPr>
          <p:cNvGrpSpPr/>
          <p:nvPr/>
        </p:nvGrpSpPr>
        <p:grpSpPr>
          <a:xfrm>
            <a:off x="4209466" y="1154510"/>
            <a:ext cx="4818598" cy="2613311"/>
            <a:chOff x="3082947" y="784511"/>
            <a:chExt cx="5936629" cy="3657600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E9B85AC-464E-BF40-BA90-9FEE058B5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0384" y="3299111"/>
              <a:ext cx="304800" cy="38100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48543A3A-D179-3945-8205-6EFDE3304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5184" y="3299111"/>
              <a:ext cx="304800" cy="38100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84DA94B-405A-9C47-B39F-DD3972455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84" y="3299111"/>
              <a:ext cx="304800" cy="38100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4571170-AFB2-9840-8DDE-A10866B24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784" y="3299111"/>
              <a:ext cx="304800" cy="38100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D66AD227-E95A-3F49-AD8C-EF174774D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584" y="3299111"/>
              <a:ext cx="304800" cy="38100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B1C7C527-421B-CF4C-BA58-8CF86AE88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784" y="3299111"/>
              <a:ext cx="304800" cy="381000"/>
            </a:xfrm>
            <a:prstGeom prst="rect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86FAFA7-E849-9E44-81A0-9F28315D9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584" y="3299111"/>
              <a:ext cx="304800" cy="381000"/>
            </a:xfrm>
            <a:prstGeom prst="rect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8E8CAE5C-E512-0A46-83E4-A7E785BEE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4984" y="1394111"/>
              <a:ext cx="381000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AE6BAA5B-FD67-ED4F-AB9C-117DEFAAA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984" y="1394111"/>
              <a:ext cx="381000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08D29CE6-3F4D-D147-8775-A2268149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4984" y="1775111"/>
              <a:ext cx="381000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121F0160-D751-F24B-BE58-827E99A4C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984" y="1775111"/>
              <a:ext cx="381000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7F0EF10E-2E7C-8E42-9916-495EE73C8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4984" y="3299111"/>
              <a:ext cx="381000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ECF7966F-5DA1-DE4B-97A7-CE471E4D7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984" y="3299111"/>
              <a:ext cx="381000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F32ED5C0-EFF3-6E41-876E-E4012BD04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4984" y="3680111"/>
              <a:ext cx="381000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BD6BC77C-DCA2-1748-A81B-93C210A36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984" y="3680111"/>
              <a:ext cx="381000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4FBCCACF-9E3E-864E-908D-ED6EAC39C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4984" y="4061111"/>
              <a:ext cx="381000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3BE98A66-84A8-784E-A9CA-76A5E8FB6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984" y="4061111"/>
              <a:ext cx="381000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16386C2B-97DB-E241-BBDC-CC642027D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3834" y="784511"/>
              <a:ext cx="1375742" cy="516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PHT (2b)</a:t>
              </a: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AD8743BE-6E17-FE42-B33C-3B547893A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6784" y="3451511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E8A7BAD2-0CBE-8542-AE9D-981AB65AF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784" y="2232311"/>
              <a:ext cx="304800" cy="381000"/>
            </a:xfrm>
            <a:prstGeom prst="rect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4B4E2559-7277-604E-A5A7-40959922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584" y="2232311"/>
              <a:ext cx="304800" cy="381000"/>
            </a:xfrm>
            <a:prstGeom prst="rect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43A2BFF0-20A0-B344-98F3-616941D11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184" y="2232311"/>
              <a:ext cx="304800" cy="381000"/>
            </a:xfrm>
            <a:prstGeom prst="rect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1397BD2A-3C66-0B49-9BDC-247CF92F3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984" y="2232311"/>
              <a:ext cx="304800" cy="381000"/>
            </a:xfrm>
            <a:prstGeom prst="rect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7A927701-A3BC-1A4F-B3B2-F253A12C8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784" y="2232311"/>
              <a:ext cx="304800" cy="381000"/>
            </a:xfrm>
            <a:prstGeom prst="rect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7857AAF7-2DFA-2A4D-8026-25F24A8C2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584" y="2232311"/>
              <a:ext cx="304800" cy="381000"/>
            </a:xfrm>
            <a:prstGeom prst="rect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1CD104F7-417D-AF42-8558-D04E038CA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384" y="2232311"/>
              <a:ext cx="304800" cy="381000"/>
            </a:xfrm>
            <a:prstGeom prst="rect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7B63EEB8-ACB3-104F-A85F-66E805E8F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184" y="2232311"/>
              <a:ext cx="304800" cy="381000"/>
            </a:xfrm>
            <a:prstGeom prst="rect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69AD5373-3048-DE41-8878-122B57713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5584" y="2765711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4" name="Text Box 32">
              <a:extLst>
                <a:ext uri="{FF2B5EF4-FFF2-40B4-BE49-F238E27FC236}">
                  <a16:creationId xmlns:a16="http://schemas.microsoft.com/office/drawing/2014/main" id="{8698F906-C180-5440-8DDC-DB514AAAA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0909" y="2803810"/>
              <a:ext cx="827894" cy="516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BHR</a:t>
              </a:r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500AB3CF-745F-F14D-BD45-329FB613B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5984" y="2308511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6" name="Text Box 32">
              <a:extLst>
                <a:ext uri="{FF2B5EF4-FFF2-40B4-BE49-F238E27FC236}">
                  <a16:creationId xmlns:a16="http://schemas.microsoft.com/office/drawing/2014/main" id="{EC9878C9-ED79-1B42-9C44-027A2C630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2947" y="1775111"/>
              <a:ext cx="2234130" cy="516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Branch Address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F26347FC-9EEF-D44D-A820-8A685FB6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3689480"/>
            <a:ext cx="3657600" cy="2819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5A1D7E8-DB70-B84F-B73C-23B3880AB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301" y="3720830"/>
            <a:ext cx="3247021" cy="275669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98CA7A9-9918-8D4F-AEC3-3B7B34F1D6F0}"/>
              </a:ext>
            </a:extLst>
          </p:cNvPr>
          <p:cNvSpPr txBox="1"/>
          <p:nvPr/>
        </p:nvSpPr>
        <p:spPr>
          <a:xfrm>
            <a:off x="475888" y="3325132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[Scott </a:t>
            </a:r>
            <a:r>
              <a:rPr lang="en-US" dirty="0" err="1"/>
              <a:t>McFarling</a:t>
            </a:r>
            <a:r>
              <a:rPr lang="en-US" dirty="0"/>
              <a:t>, 1993]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BC84D1-6143-4F40-AB13-3CE8D53EEF87}"/>
              </a:ext>
            </a:extLst>
          </p:cNvPr>
          <p:cNvSpPr txBox="1"/>
          <p:nvPr/>
        </p:nvSpPr>
        <p:spPr>
          <a:xfrm>
            <a:off x="1655271" y="6380461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GSELECT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28E2E8-E4E1-6542-9004-40EFB38F97BF}"/>
              </a:ext>
            </a:extLst>
          </p:cNvPr>
          <p:cNvSpPr txBox="1"/>
          <p:nvPr/>
        </p:nvSpPr>
        <p:spPr>
          <a:xfrm>
            <a:off x="5436153" y="6376574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GSHARE</a:t>
            </a:r>
          </a:p>
        </p:txBody>
      </p:sp>
    </p:spTree>
    <p:extLst>
      <p:ext uri="{BB962C8B-B14F-4D97-AF65-F5344CB8AC3E}">
        <p14:creationId xmlns:p14="http://schemas.microsoft.com/office/powerpoint/2010/main" val="42295865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does branch prediction need to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Misprediction penalty can be large (tens of cycles)</a:t>
            </a:r>
          </a:p>
          <a:p>
            <a:pPr lvl="1"/>
            <a:r>
              <a:rPr lang="en-US" dirty="0"/>
              <a:t>Tied to pipeline depth</a:t>
            </a:r>
          </a:p>
          <a:p>
            <a:pPr lvl="1"/>
            <a:endParaRPr lang="en-US" dirty="0"/>
          </a:p>
          <a:p>
            <a:r>
              <a:rPr lang="en-US" dirty="0"/>
              <a:t>A few percentage improvement in branch prediction accuracy leads to much higher speed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cover more modern branch predictors later in the semester if we have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705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Little More Accurate View of Pipelined Processors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150B913-A64C-40D6-ABCF-D5BA9759917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876547" name="Rectangle 3"/>
          <p:cNvSpPr>
            <a:spLocks noChangeArrowheads="1"/>
          </p:cNvSpPr>
          <p:nvPr/>
        </p:nvSpPr>
        <p:spPr bwMode="auto">
          <a:xfrm>
            <a:off x="838200" y="3810000"/>
            <a:ext cx="457200" cy="3810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48" name="Rectangle 4"/>
          <p:cNvSpPr>
            <a:spLocks noChangeArrowheads="1"/>
          </p:cNvSpPr>
          <p:nvPr/>
        </p:nvSpPr>
        <p:spPr bwMode="auto">
          <a:xfrm>
            <a:off x="838200" y="3810000"/>
            <a:ext cx="457200" cy="38100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</a:t>
            </a:r>
          </a:p>
        </p:txBody>
      </p:sp>
      <p:sp>
        <p:nvSpPr>
          <p:cNvPr id="876549" name="Rectangle 5"/>
          <p:cNvSpPr>
            <a:spLocks noChangeArrowheads="1"/>
          </p:cNvSpPr>
          <p:nvPr/>
        </p:nvSpPr>
        <p:spPr bwMode="auto">
          <a:xfrm>
            <a:off x="1371600" y="4191000"/>
            <a:ext cx="4572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0" name="Rectangle 6"/>
          <p:cNvSpPr>
            <a:spLocks noChangeArrowheads="1"/>
          </p:cNvSpPr>
          <p:nvPr/>
        </p:nvSpPr>
        <p:spPr bwMode="auto">
          <a:xfrm>
            <a:off x="1905000" y="4191000"/>
            <a:ext cx="4572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1" name="Rectangle 7"/>
          <p:cNvSpPr>
            <a:spLocks noChangeArrowheads="1"/>
          </p:cNvSpPr>
          <p:nvPr/>
        </p:nvSpPr>
        <p:spPr bwMode="auto">
          <a:xfrm>
            <a:off x="2438400" y="4191000"/>
            <a:ext cx="4572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Rectangle 8"/>
          <p:cNvSpPr>
            <a:spLocks noChangeArrowheads="1"/>
          </p:cNvSpPr>
          <p:nvPr/>
        </p:nvSpPr>
        <p:spPr bwMode="auto">
          <a:xfrm>
            <a:off x="2971800" y="4191000"/>
            <a:ext cx="4572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3" name="Rectangle 9"/>
          <p:cNvSpPr>
            <a:spLocks noChangeArrowheads="1"/>
          </p:cNvSpPr>
          <p:nvPr/>
        </p:nvSpPr>
        <p:spPr bwMode="auto">
          <a:xfrm>
            <a:off x="1371600" y="4191000"/>
            <a:ext cx="457200" cy="381000"/>
          </a:xfrm>
          <a:prstGeom prst="rect">
            <a:avLst/>
          </a:prstGeom>
          <a:solidFill>
            <a:schemeClr val="accent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/>
              <a:t>F</a:t>
            </a:r>
          </a:p>
        </p:txBody>
      </p:sp>
      <p:sp>
        <p:nvSpPr>
          <p:cNvPr id="876554" name="Rectangle 10"/>
          <p:cNvSpPr>
            <a:spLocks noChangeArrowheads="1"/>
          </p:cNvSpPr>
          <p:nvPr/>
        </p:nvSpPr>
        <p:spPr bwMode="auto">
          <a:xfrm>
            <a:off x="1905000" y="4191000"/>
            <a:ext cx="457200" cy="381000"/>
          </a:xfrm>
          <a:prstGeom prst="rect">
            <a:avLst/>
          </a:prstGeom>
          <a:solidFill>
            <a:schemeClr val="accent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876555" name="Rectangle 11"/>
          <p:cNvSpPr>
            <a:spLocks noChangeArrowheads="1"/>
          </p:cNvSpPr>
          <p:nvPr/>
        </p:nvSpPr>
        <p:spPr bwMode="auto">
          <a:xfrm>
            <a:off x="2438400" y="4191000"/>
            <a:ext cx="457200" cy="381000"/>
          </a:xfrm>
          <a:prstGeom prst="rect">
            <a:avLst/>
          </a:prstGeom>
          <a:solidFill>
            <a:schemeClr val="accent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876556" name="Rectangle 12"/>
          <p:cNvSpPr>
            <a:spLocks noChangeArrowheads="1"/>
          </p:cNvSpPr>
          <p:nvPr/>
        </p:nvSpPr>
        <p:spPr bwMode="auto">
          <a:xfrm>
            <a:off x="2971800" y="4191000"/>
            <a:ext cx="457200" cy="381000"/>
          </a:xfrm>
          <a:prstGeom prst="rect">
            <a:avLst/>
          </a:prstGeom>
          <a:solidFill>
            <a:schemeClr val="accent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M</a:t>
            </a:r>
          </a:p>
        </p:txBody>
      </p:sp>
      <p:sp>
        <p:nvSpPr>
          <p:cNvPr id="876557" name="Rectangle 13"/>
          <p:cNvSpPr>
            <a:spLocks noChangeArrowheads="1"/>
          </p:cNvSpPr>
          <p:nvPr/>
        </p:nvSpPr>
        <p:spPr bwMode="auto">
          <a:xfrm>
            <a:off x="3505200" y="4191000"/>
            <a:ext cx="457200" cy="381000"/>
          </a:xfrm>
          <a:prstGeom prst="rect">
            <a:avLst/>
          </a:prstGeom>
          <a:solidFill>
            <a:schemeClr val="accent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W</a:t>
            </a:r>
          </a:p>
        </p:txBody>
      </p:sp>
      <p:sp>
        <p:nvSpPr>
          <p:cNvPr id="876558" name="Rectangle 14"/>
          <p:cNvSpPr>
            <a:spLocks noChangeArrowheads="1"/>
          </p:cNvSpPr>
          <p:nvPr/>
        </p:nvSpPr>
        <p:spPr bwMode="auto">
          <a:xfrm>
            <a:off x="1905000" y="4572000"/>
            <a:ext cx="457200" cy="381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9" name="Rectangle 15"/>
          <p:cNvSpPr>
            <a:spLocks noChangeArrowheads="1"/>
          </p:cNvSpPr>
          <p:nvPr/>
        </p:nvSpPr>
        <p:spPr bwMode="auto">
          <a:xfrm>
            <a:off x="2438400" y="4572000"/>
            <a:ext cx="457200" cy="381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0" name="Rectangle 16"/>
          <p:cNvSpPr>
            <a:spLocks noChangeArrowheads="1"/>
          </p:cNvSpPr>
          <p:nvPr/>
        </p:nvSpPr>
        <p:spPr bwMode="auto">
          <a:xfrm>
            <a:off x="2971800" y="4572000"/>
            <a:ext cx="457200" cy="381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1" name="Rectangle 17"/>
          <p:cNvSpPr>
            <a:spLocks noChangeArrowheads="1"/>
          </p:cNvSpPr>
          <p:nvPr/>
        </p:nvSpPr>
        <p:spPr bwMode="auto">
          <a:xfrm>
            <a:off x="3505200" y="4572000"/>
            <a:ext cx="457200" cy="381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2" name="Rectangle 18"/>
          <p:cNvSpPr>
            <a:spLocks noChangeArrowheads="1"/>
          </p:cNvSpPr>
          <p:nvPr/>
        </p:nvSpPr>
        <p:spPr bwMode="auto">
          <a:xfrm>
            <a:off x="4038600" y="4572000"/>
            <a:ext cx="457200" cy="381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3" name="Rectangle 19"/>
          <p:cNvSpPr>
            <a:spLocks noChangeArrowheads="1"/>
          </p:cNvSpPr>
          <p:nvPr/>
        </p:nvSpPr>
        <p:spPr bwMode="auto">
          <a:xfrm>
            <a:off x="1905000" y="4572000"/>
            <a:ext cx="457200" cy="381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F</a:t>
            </a:r>
          </a:p>
        </p:txBody>
      </p:sp>
      <p:sp>
        <p:nvSpPr>
          <p:cNvPr id="876564" name="Rectangle 20"/>
          <p:cNvSpPr>
            <a:spLocks noChangeArrowheads="1"/>
          </p:cNvSpPr>
          <p:nvPr/>
        </p:nvSpPr>
        <p:spPr bwMode="auto">
          <a:xfrm>
            <a:off x="2438400" y="4572000"/>
            <a:ext cx="457200" cy="381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876565" name="Rectangle 21"/>
          <p:cNvSpPr>
            <a:spLocks noChangeArrowheads="1"/>
          </p:cNvSpPr>
          <p:nvPr/>
        </p:nvSpPr>
        <p:spPr bwMode="auto">
          <a:xfrm>
            <a:off x="2971800" y="4572000"/>
            <a:ext cx="457200" cy="381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E</a:t>
            </a:r>
          </a:p>
        </p:txBody>
      </p:sp>
      <p:sp>
        <p:nvSpPr>
          <p:cNvPr id="876566" name="Rectangle 22"/>
          <p:cNvSpPr>
            <a:spLocks noChangeArrowheads="1"/>
          </p:cNvSpPr>
          <p:nvPr/>
        </p:nvSpPr>
        <p:spPr bwMode="auto">
          <a:xfrm>
            <a:off x="3505200" y="4572000"/>
            <a:ext cx="457200" cy="381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876567" name="Rectangle 23"/>
          <p:cNvSpPr>
            <a:spLocks noChangeArrowheads="1"/>
          </p:cNvSpPr>
          <p:nvPr/>
        </p:nvSpPr>
        <p:spPr bwMode="auto">
          <a:xfrm>
            <a:off x="4038600" y="4572000"/>
            <a:ext cx="457200" cy="381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</a:t>
            </a:r>
          </a:p>
        </p:txBody>
      </p:sp>
      <p:sp>
        <p:nvSpPr>
          <p:cNvPr id="876568" name="Rectangle 24"/>
          <p:cNvSpPr>
            <a:spLocks noChangeArrowheads="1"/>
          </p:cNvSpPr>
          <p:nvPr/>
        </p:nvSpPr>
        <p:spPr bwMode="auto">
          <a:xfrm>
            <a:off x="838200" y="2362200"/>
            <a:ext cx="2286000" cy="38100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6569" name="Rectangle 25"/>
          <p:cNvSpPr>
            <a:spLocks noChangeArrowheads="1"/>
          </p:cNvSpPr>
          <p:nvPr/>
        </p:nvSpPr>
        <p:spPr bwMode="auto">
          <a:xfrm>
            <a:off x="3124200" y="2362200"/>
            <a:ext cx="2286000" cy="381000"/>
          </a:xfrm>
          <a:prstGeom prst="rect">
            <a:avLst/>
          </a:prstGeom>
          <a:solidFill>
            <a:schemeClr val="accent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6570" name="Rectangle 26"/>
          <p:cNvSpPr>
            <a:spLocks noChangeArrowheads="1"/>
          </p:cNvSpPr>
          <p:nvPr/>
        </p:nvSpPr>
        <p:spPr bwMode="auto">
          <a:xfrm>
            <a:off x="5410200" y="2362200"/>
            <a:ext cx="2286000" cy="381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71" name="Rectangle 27"/>
          <p:cNvSpPr>
            <a:spLocks noChangeArrowheads="1"/>
          </p:cNvSpPr>
          <p:nvPr/>
        </p:nvSpPr>
        <p:spPr bwMode="auto">
          <a:xfrm>
            <a:off x="1295400" y="3810000"/>
            <a:ext cx="76200" cy="3810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6572" name="Rectangle 28"/>
          <p:cNvSpPr>
            <a:spLocks noChangeArrowheads="1"/>
          </p:cNvSpPr>
          <p:nvPr/>
        </p:nvSpPr>
        <p:spPr bwMode="auto">
          <a:xfrm>
            <a:off x="1371600" y="3810000"/>
            <a:ext cx="457200" cy="3810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73" name="Rectangle 29"/>
          <p:cNvSpPr>
            <a:spLocks noChangeArrowheads="1"/>
          </p:cNvSpPr>
          <p:nvPr/>
        </p:nvSpPr>
        <p:spPr bwMode="auto">
          <a:xfrm>
            <a:off x="1371600" y="3810000"/>
            <a:ext cx="457200" cy="38100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876574" name="Rectangle 30"/>
          <p:cNvSpPr>
            <a:spLocks noChangeArrowheads="1"/>
          </p:cNvSpPr>
          <p:nvPr/>
        </p:nvSpPr>
        <p:spPr bwMode="auto">
          <a:xfrm>
            <a:off x="1828800" y="3810000"/>
            <a:ext cx="76200" cy="3810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6575" name="Rectangle 31"/>
          <p:cNvSpPr>
            <a:spLocks noChangeArrowheads="1"/>
          </p:cNvSpPr>
          <p:nvPr/>
        </p:nvSpPr>
        <p:spPr bwMode="auto">
          <a:xfrm>
            <a:off x="1905000" y="3810000"/>
            <a:ext cx="457200" cy="3810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76" name="Rectangle 32"/>
          <p:cNvSpPr>
            <a:spLocks noChangeArrowheads="1"/>
          </p:cNvSpPr>
          <p:nvPr/>
        </p:nvSpPr>
        <p:spPr bwMode="auto">
          <a:xfrm>
            <a:off x="1905000" y="3810000"/>
            <a:ext cx="457200" cy="38100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E</a:t>
            </a:r>
          </a:p>
        </p:txBody>
      </p:sp>
      <p:sp>
        <p:nvSpPr>
          <p:cNvPr id="876577" name="Rectangle 33"/>
          <p:cNvSpPr>
            <a:spLocks noChangeArrowheads="1"/>
          </p:cNvSpPr>
          <p:nvPr/>
        </p:nvSpPr>
        <p:spPr bwMode="auto">
          <a:xfrm>
            <a:off x="2362200" y="3810000"/>
            <a:ext cx="76200" cy="3810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6578" name="Rectangle 34"/>
          <p:cNvSpPr>
            <a:spLocks noChangeArrowheads="1"/>
          </p:cNvSpPr>
          <p:nvPr/>
        </p:nvSpPr>
        <p:spPr bwMode="auto">
          <a:xfrm>
            <a:off x="2438400" y="3810000"/>
            <a:ext cx="457200" cy="3810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79" name="Rectangle 35"/>
          <p:cNvSpPr>
            <a:spLocks noChangeArrowheads="1"/>
          </p:cNvSpPr>
          <p:nvPr/>
        </p:nvSpPr>
        <p:spPr bwMode="auto">
          <a:xfrm>
            <a:off x="2438400" y="3810000"/>
            <a:ext cx="457200" cy="38100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876580" name="Rectangle 36"/>
          <p:cNvSpPr>
            <a:spLocks noChangeArrowheads="1"/>
          </p:cNvSpPr>
          <p:nvPr/>
        </p:nvSpPr>
        <p:spPr bwMode="auto">
          <a:xfrm>
            <a:off x="2895600" y="3810000"/>
            <a:ext cx="76200" cy="3810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6581" name="Rectangle 37"/>
          <p:cNvSpPr>
            <a:spLocks noChangeArrowheads="1"/>
          </p:cNvSpPr>
          <p:nvPr/>
        </p:nvSpPr>
        <p:spPr bwMode="auto">
          <a:xfrm>
            <a:off x="2971800" y="3810000"/>
            <a:ext cx="457200" cy="38100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W</a:t>
            </a:r>
          </a:p>
        </p:txBody>
      </p:sp>
      <p:sp>
        <p:nvSpPr>
          <p:cNvPr id="876582" name="Rectangle 38"/>
          <p:cNvSpPr>
            <a:spLocks noChangeArrowheads="1"/>
          </p:cNvSpPr>
          <p:nvPr/>
        </p:nvSpPr>
        <p:spPr bwMode="auto">
          <a:xfrm>
            <a:off x="1828800" y="4191000"/>
            <a:ext cx="76200" cy="3810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6583" name="Rectangle 39"/>
          <p:cNvSpPr>
            <a:spLocks noChangeArrowheads="1"/>
          </p:cNvSpPr>
          <p:nvPr/>
        </p:nvSpPr>
        <p:spPr bwMode="auto">
          <a:xfrm>
            <a:off x="2362200" y="4191000"/>
            <a:ext cx="76200" cy="3810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6584" name="Rectangle 40"/>
          <p:cNvSpPr>
            <a:spLocks noChangeArrowheads="1"/>
          </p:cNvSpPr>
          <p:nvPr/>
        </p:nvSpPr>
        <p:spPr bwMode="auto">
          <a:xfrm>
            <a:off x="2895600" y="4191000"/>
            <a:ext cx="76200" cy="3810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6585" name="Rectangle 41"/>
          <p:cNvSpPr>
            <a:spLocks noChangeArrowheads="1"/>
          </p:cNvSpPr>
          <p:nvPr/>
        </p:nvSpPr>
        <p:spPr bwMode="auto">
          <a:xfrm>
            <a:off x="3429000" y="4191000"/>
            <a:ext cx="76200" cy="3810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6586" name="Rectangle 42"/>
          <p:cNvSpPr>
            <a:spLocks noChangeArrowheads="1"/>
          </p:cNvSpPr>
          <p:nvPr/>
        </p:nvSpPr>
        <p:spPr bwMode="auto">
          <a:xfrm>
            <a:off x="2362200" y="4572000"/>
            <a:ext cx="76200" cy="3810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6587" name="Rectangle 43"/>
          <p:cNvSpPr>
            <a:spLocks noChangeArrowheads="1"/>
          </p:cNvSpPr>
          <p:nvPr/>
        </p:nvSpPr>
        <p:spPr bwMode="auto">
          <a:xfrm>
            <a:off x="2895600" y="4572000"/>
            <a:ext cx="76200" cy="3810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6588" name="Rectangle 44"/>
          <p:cNvSpPr>
            <a:spLocks noChangeArrowheads="1"/>
          </p:cNvSpPr>
          <p:nvPr/>
        </p:nvSpPr>
        <p:spPr bwMode="auto">
          <a:xfrm>
            <a:off x="3429000" y="4572000"/>
            <a:ext cx="76200" cy="3810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6589" name="Rectangle 45"/>
          <p:cNvSpPr>
            <a:spLocks noChangeArrowheads="1"/>
          </p:cNvSpPr>
          <p:nvPr/>
        </p:nvSpPr>
        <p:spPr bwMode="auto">
          <a:xfrm>
            <a:off x="3962400" y="4572000"/>
            <a:ext cx="76200" cy="3810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5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0" y="1395337"/>
            <a:ext cx="7096575" cy="5389404"/>
            <a:chOff x="76200" y="0"/>
            <a:chExt cx="8915400" cy="6770688"/>
          </a:xfrm>
        </p:grpSpPr>
        <p:sp>
          <p:nvSpPr>
            <p:cNvPr id="356810" name="AutoShape 458"/>
            <p:cNvSpPr>
              <a:spLocks noChangeArrowheads="1"/>
            </p:cNvSpPr>
            <p:nvPr/>
          </p:nvSpPr>
          <p:spPr bwMode="auto">
            <a:xfrm>
              <a:off x="4114800" y="76200"/>
              <a:ext cx="8382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 dirty="0"/>
                <a:t>MAR&lt;-PC</a:t>
              </a:r>
            </a:p>
            <a:p>
              <a:r>
                <a:rPr lang="en-US" sz="900" dirty="0"/>
                <a:t>PC&lt;-PC+2</a:t>
              </a:r>
            </a:p>
          </p:txBody>
        </p:sp>
        <p:sp>
          <p:nvSpPr>
            <p:cNvPr id="356811" name="AutoShape 459"/>
            <p:cNvSpPr>
              <a:spLocks noChangeArrowheads="1"/>
            </p:cNvSpPr>
            <p:nvPr/>
          </p:nvSpPr>
          <p:spPr bwMode="auto">
            <a:xfrm>
              <a:off x="4114800" y="609600"/>
              <a:ext cx="8382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MDR&lt;-M</a:t>
              </a:r>
            </a:p>
          </p:txBody>
        </p:sp>
        <p:sp>
          <p:nvSpPr>
            <p:cNvPr id="356812" name="Freeform 460"/>
            <p:cNvSpPr>
              <a:spLocks/>
            </p:cNvSpPr>
            <p:nvPr/>
          </p:nvSpPr>
          <p:spPr bwMode="auto">
            <a:xfrm>
              <a:off x="3848100" y="685800"/>
              <a:ext cx="266700" cy="304800"/>
            </a:xfrm>
            <a:custGeom>
              <a:avLst/>
              <a:gdLst/>
              <a:ahLst/>
              <a:cxnLst>
                <a:cxn ang="0">
                  <a:pos x="168" y="168"/>
                </a:cxn>
                <a:cxn ang="0">
                  <a:pos x="24" y="168"/>
                </a:cxn>
                <a:cxn ang="0">
                  <a:pos x="24" y="24"/>
                </a:cxn>
                <a:cxn ang="0">
                  <a:pos x="168" y="24"/>
                </a:cxn>
              </a:cxnLst>
              <a:rect l="0" t="0" r="r" b="b"/>
              <a:pathLst>
                <a:path w="168" h="192">
                  <a:moveTo>
                    <a:pt x="168" y="168"/>
                  </a:moveTo>
                  <a:cubicBezTo>
                    <a:pt x="108" y="180"/>
                    <a:pt x="48" y="192"/>
                    <a:pt x="24" y="168"/>
                  </a:cubicBezTo>
                  <a:cubicBezTo>
                    <a:pt x="0" y="144"/>
                    <a:pt x="0" y="48"/>
                    <a:pt x="24" y="24"/>
                  </a:cubicBezTo>
                  <a:cubicBezTo>
                    <a:pt x="48" y="0"/>
                    <a:pt x="108" y="12"/>
                    <a:pt x="168" y="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grpSp>
          <p:nvGrpSpPr>
            <p:cNvPr id="2" name="Group 463"/>
            <p:cNvGrpSpPr>
              <a:grpSpLocks/>
            </p:cNvGrpSpPr>
            <p:nvPr/>
          </p:nvGrpSpPr>
          <p:grpSpPr bwMode="auto">
            <a:xfrm>
              <a:off x="3581400" y="723899"/>
              <a:ext cx="276225" cy="290513"/>
              <a:chOff x="1842" y="1285"/>
              <a:chExt cx="174" cy="183"/>
            </a:xfrm>
          </p:grpSpPr>
          <p:sp>
            <p:nvSpPr>
              <p:cNvPr id="356813" name="Text Box 461"/>
              <p:cNvSpPr txBox="1">
                <a:spLocks noChangeArrowheads="1"/>
              </p:cNvSpPr>
              <p:nvPr/>
            </p:nvSpPr>
            <p:spPr bwMode="auto">
              <a:xfrm>
                <a:off x="1842" y="1285"/>
                <a:ext cx="174" cy="1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900"/>
                  <a:t>R</a:t>
                </a:r>
              </a:p>
            </p:txBody>
          </p:sp>
          <p:sp>
            <p:nvSpPr>
              <p:cNvPr id="356814" name="Line 462"/>
              <p:cNvSpPr>
                <a:spLocks noChangeShapeType="1"/>
              </p:cNvSpPr>
              <p:nvPr/>
            </p:nvSpPr>
            <p:spPr bwMode="auto">
              <a:xfrm>
                <a:off x="1872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356816" name="AutoShape 464"/>
            <p:cNvSpPr>
              <a:spLocks noChangeArrowheads="1"/>
            </p:cNvSpPr>
            <p:nvPr/>
          </p:nvSpPr>
          <p:spPr bwMode="auto">
            <a:xfrm>
              <a:off x="4114800" y="1143000"/>
              <a:ext cx="8382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IR &lt;- MDR</a:t>
              </a:r>
            </a:p>
          </p:txBody>
        </p:sp>
        <p:sp>
          <p:nvSpPr>
            <p:cNvPr id="356817" name="AutoShape 465"/>
            <p:cNvSpPr>
              <a:spLocks noChangeArrowheads="1"/>
            </p:cNvSpPr>
            <p:nvPr/>
          </p:nvSpPr>
          <p:spPr bwMode="auto">
            <a:xfrm>
              <a:off x="3429000" y="1676400"/>
              <a:ext cx="22098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BEN&lt;-IR[11]&amp;N + IR[10]&amp;Z + IR[9]&amp;P</a:t>
              </a:r>
            </a:p>
            <a:p>
              <a:r>
                <a:rPr lang="en-US" sz="900"/>
                <a:t>[IR[15:12]]</a:t>
              </a:r>
            </a:p>
          </p:txBody>
        </p:sp>
        <p:cxnSp>
          <p:nvCxnSpPr>
            <p:cNvPr id="356818" name="AutoShape 466"/>
            <p:cNvCxnSpPr>
              <a:cxnSpLocks noChangeShapeType="1"/>
              <a:stCxn id="356810" idx="2"/>
              <a:endCxn id="356811" idx="0"/>
            </p:cNvCxnSpPr>
            <p:nvPr/>
          </p:nvCxnSpPr>
          <p:spPr bwMode="auto">
            <a:xfrm>
              <a:off x="4533900" y="4572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819" name="AutoShape 467"/>
            <p:cNvCxnSpPr>
              <a:cxnSpLocks noChangeShapeType="1"/>
              <a:stCxn id="356811" idx="2"/>
              <a:endCxn id="356816" idx="0"/>
            </p:cNvCxnSpPr>
            <p:nvPr/>
          </p:nvCxnSpPr>
          <p:spPr bwMode="auto">
            <a:xfrm>
              <a:off x="4533900" y="9906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820" name="AutoShape 468"/>
            <p:cNvCxnSpPr>
              <a:cxnSpLocks noChangeShapeType="1"/>
              <a:stCxn id="356816" idx="2"/>
              <a:endCxn id="356817" idx="0"/>
            </p:cNvCxnSpPr>
            <p:nvPr/>
          </p:nvCxnSpPr>
          <p:spPr bwMode="auto">
            <a:xfrm>
              <a:off x="4533900" y="15240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6821" name="AutoShape 469"/>
            <p:cNvSpPr>
              <a:spLocks noChangeArrowheads="1"/>
            </p:cNvSpPr>
            <p:nvPr/>
          </p:nvSpPr>
          <p:spPr bwMode="auto">
            <a:xfrm>
              <a:off x="533400" y="1219200"/>
              <a:ext cx="9906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DR&lt;-SR1+OP2*</a:t>
              </a:r>
            </a:p>
            <a:p>
              <a:r>
                <a:rPr lang="en-US" sz="900"/>
                <a:t>setCC</a:t>
              </a:r>
            </a:p>
          </p:txBody>
        </p:sp>
        <p:sp>
          <p:nvSpPr>
            <p:cNvPr id="356822" name="AutoShape 470"/>
            <p:cNvSpPr>
              <a:spLocks noChangeArrowheads="1"/>
            </p:cNvSpPr>
            <p:nvPr/>
          </p:nvSpPr>
          <p:spPr bwMode="auto">
            <a:xfrm>
              <a:off x="533400" y="1752600"/>
              <a:ext cx="9906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DR&lt;-SR1&amp;OP2*</a:t>
              </a:r>
            </a:p>
            <a:p>
              <a:r>
                <a:rPr lang="en-US" sz="900"/>
                <a:t>setCC</a:t>
              </a:r>
            </a:p>
          </p:txBody>
        </p:sp>
        <p:sp>
          <p:nvSpPr>
            <p:cNvPr id="356823" name="AutoShape 471"/>
            <p:cNvSpPr>
              <a:spLocks noChangeArrowheads="1"/>
            </p:cNvSpPr>
            <p:nvPr/>
          </p:nvSpPr>
          <p:spPr bwMode="auto">
            <a:xfrm>
              <a:off x="381000" y="2286000"/>
              <a:ext cx="12192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DR&lt;-SR1 XOR OP2*</a:t>
              </a:r>
            </a:p>
            <a:p>
              <a:r>
                <a:rPr lang="en-US" sz="900"/>
                <a:t>setCC</a:t>
              </a:r>
            </a:p>
          </p:txBody>
        </p:sp>
        <p:sp>
          <p:nvSpPr>
            <p:cNvPr id="356824" name="AutoShape 472"/>
            <p:cNvSpPr>
              <a:spLocks noChangeArrowheads="1"/>
            </p:cNvSpPr>
            <p:nvPr/>
          </p:nvSpPr>
          <p:spPr bwMode="auto">
            <a:xfrm>
              <a:off x="609600" y="2743200"/>
              <a:ext cx="17526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MAR&lt;-LSHF(ZEXT[IR[7:0]],1)</a:t>
              </a:r>
            </a:p>
          </p:txBody>
        </p:sp>
        <p:sp>
          <p:nvSpPr>
            <p:cNvPr id="356825" name="AutoShape 473"/>
            <p:cNvSpPr>
              <a:spLocks noChangeArrowheads="1"/>
            </p:cNvSpPr>
            <p:nvPr/>
          </p:nvSpPr>
          <p:spPr bwMode="auto">
            <a:xfrm>
              <a:off x="609600" y="3276600"/>
              <a:ext cx="17526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MDR&lt;-M[MAR]</a:t>
              </a:r>
            </a:p>
            <a:p>
              <a:r>
                <a:rPr lang="en-US" sz="900"/>
                <a:t>R7&lt;-PC</a:t>
              </a:r>
            </a:p>
          </p:txBody>
        </p:sp>
        <p:sp>
          <p:nvSpPr>
            <p:cNvPr id="356826" name="Freeform 474"/>
            <p:cNvSpPr>
              <a:spLocks/>
            </p:cNvSpPr>
            <p:nvPr/>
          </p:nvSpPr>
          <p:spPr bwMode="auto">
            <a:xfrm>
              <a:off x="342900" y="3352800"/>
              <a:ext cx="266700" cy="304800"/>
            </a:xfrm>
            <a:custGeom>
              <a:avLst/>
              <a:gdLst/>
              <a:ahLst/>
              <a:cxnLst>
                <a:cxn ang="0">
                  <a:pos x="168" y="168"/>
                </a:cxn>
                <a:cxn ang="0">
                  <a:pos x="24" y="168"/>
                </a:cxn>
                <a:cxn ang="0">
                  <a:pos x="24" y="24"/>
                </a:cxn>
                <a:cxn ang="0">
                  <a:pos x="168" y="24"/>
                </a:cxn>
              </a:cxnLst>
              <a:rect l="0" t="0" r="r" b="b"/>
              <a:pathLst>
                <a:path w="168" h="192">
                  <a:moveTo>
                    <a:pt x="168" y="168"/>
                  </a:moveTo>
                  <a:cubicBezTo>
                    <a:pt x="108" y="180"/>
                    <a:pt x="48" y="192"/>
                    <a:pt x="24" y="168"/>
                  </a:cubicBezTo>
                  <a:cubicBezTo>
                    <a:pt x="0" y="144"/>
                    <a:pt x="0" y="48"/>
                    <a:pt x="24" y="24"/>
                  </a:cubicBezTo>
                  <a:cubicBezTo>
                    <a:pt x="48" y="0"/>
                    <a:pt x="108" y="12"/>
                    <a:pt x="168" y="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grpSp>
          <p:nvGrpSpPr>
            <p:cNvPr id="3" name="Group 475"/>
            <p:cNvGrpSpPr>
              <a:grpSpLocks/>
            </p:cNvGrpSpPr>
            <p:nvPr/>
          </p:nvGrpSpPr>
          <p:grpSpPr bwMode="auto">
            <a:xfrm>
              <a:off x="381000" y="3657599"/>
              <a:ext cx="276225" cy="290513"/>
              <a:chOff x="1842" y="1285"/>
              <a:chExt cx="174" cy="183"/>
            </a:xfrm>
          </p:grpSpPr>
          <p:sp>
            <p:nvSpPr>
              <p:cNvPr id="356828" name="Text Box 476"/>
              <p:cNvSpPr txBox="1">
                <a:spLocks noChangeArrowheads="1"/>
              </p:cNvSpPr>
              <p:nvPr/>
            </p:nvSpPr>
            <p:spPr bwMode="auto">
              <a:xfrm>
                <a:off x="1842" y="1285"/>
                <a:ext cx="174" cy="1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900"/>
                  <a:t>R</a:t>
                </a:r>
              </a:p>
            </p:txBody>
          </p:sp>
          <p:sp>
            <p:nvSpPr>
              <p:cNvPr id="356829" name="Line 477"/>
              <p:cNvSpPr>
                <a:spLocks noChangeShapeType="1"/>
              </p:cNvSpPr>
              <p:nvPr/>
            </p:nvSpPr>
            <p:spPr bwMode="auto">
              <a:xfrm>
                <a:off x="1872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356831" name="AutoShape 479"/>
            <p:cNvSpPr>
              <a:spLocks noChangeArrowheads="1"/>
            </p:cNvSpPr>
            <p:nvPr/>
          </p:nvSpPr>
          <p:spPr bwMode="auto">
            <a:xfrm>
              <a:off x="990600" y="3810000"/>
              <a:ext cx="9906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PC&lt;-MDR</a:t>
              </a:r>
            </a:p>
          </p:txBody>
        </p:sp>
        <p:sp>
          <p:nvSpPr>
            <p:cNvPr id="356832" name="AutoShape 480"/>
            <p:cNvSpPr>
              <a:spLocks noChangeArrowheads="1"/>
            </p:cNvSpPr>
            <p:nvPr/>
          </p:nvSpPr>
          <p:spPr bwMode="auto">
            <a:xfrm>
              <a:off x="533400" y="4343400"/>
              <a:ext cx="14478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DR&lt;-SHF(SR,A,D,amt4)</a:t>
              </a:r>
            </a:p>
            <a:p>
              <a:r>
                <a:rPr lang="en-US" sz="900"/>
                <a:t>setCC</a:t>
              </a:r>
            </a:p>
          </p:txBody>
        </p:sp>
        <p:sp>
          <p:nvSpPr>
            <p:cNvPr id="356833" name="AutoShape 481"/>
            <p:cNvSpPr>
              <a:spLocks noChangeArrowheads="1"/>
            </p:cNvSpPr>
            <p:nvPr/>
          </p:nvSpPr>
          <p:spPr bwMode="auto">
            <a:xfrm>
              <a:off x="533400" y="4953000"/>
              <a:ext cx="14478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DR&lt;-PC+LSHF(off9,1)</a:t>
              </a:r>
            </a:p>
            <a:p>
              <a:r>
                <a:rPr lang="en-US" sz="900"/>
                <a:t>setCC</a:t>
              </a:r>
            </a:p>
          </p:txBody>
        </p:sp>
        <p:sp>
          <p:nvSpPr>
            <p:cNvPr id="356834" name="AutoShape 482"/>
            <p:cNvSpPr>
              <a:spLocks noChangeArrowheads="1"/>
            </p:cNvSpPr>
            <p:nvPr/>
          </p:nvSpPr>
          <p:spPr bwMode="auto">
            <a:xfrm>
              <a:off x="2438400" y="5105400"/>
              <a:ext cx="12954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MAR&lt;-B+off6</a:t>
              </a:r>
            </a:p>
          </p:txBody>
        </p:sp>
        <p:cxnSp>
          <p:nvCxnSpPr>
            <p:cNvPr id="356835" name="AutoShape 483"/>
            <p:cNvCxnSpPr>
              <a:cxnSpLocks noChangeShapeType="1"/>
              <a:stCxn id="356824" idx="2"/>
              <a:endCxn id="356825" idx="0"/>
            </p:cNvCxnSpPr>
            <p:nvPr/>
          </p:nvCxnSpPr>
          <p:spPr bwMode="auto">
            <a:xfrm>
              <a:off x="1485900" y="31242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836" name="AutoShape 484"/>
            <p:cNvCxnSpPr>
              <a:cxnSpLocks noChangeShapeType="1"/>
              <a:stCxn id="356825" idx="2"/>
              <a:endCxn id="356831" idx="0"/>
            </p:cNvCxnSpPr>
            <p:nvPr/>
          </p:nvCxnSpPr>
          <p:spPr bwMode="auto">
            <a:xfrm>
              <a:off x="1485900" y="36576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6838" name="AutoShape 486"/>
            <p:cNvSpPr>
              <a:spLocks noChangeArrowheads="1"/>
            </p:cNvSpPr>
            <p:nvPr/>
          </p:nvSpPr>
          <p:spPr bwMode="auto">
            <a:xfrm>
              <a:off x="2438400" y="5638800"/>
              <a:ext cx="12954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MDR&lt;-M[MAR[15:1]’0]</a:t>
              </a:r>
            </a:p>
          </p:txBody>
        </p:sp>
        <p:sp>
          <p:nvSpPr>
            <p:cNvPr id="356839" name="Freeform 487"/>
            <p:cNvSpPr>
              <a:spLocks/>
            </p:cNvSpPr>
            <p:nvPr/>
          </p:nvSpPr>
          <p:spPr bwMode="auto">
            <a:xfrm>
              <a:off x="2198688" y="5715000"/>
              <a:ext cx="239712" cy="304800"/>
            </a:xfrm>
            <a:custGeom>
              <a:avLst/>
              <a:gdLst/>
              <a:ahLst/>
              <a:cxnLst>
                <a:cxn ang="0">
                  <a:pos x="168" y="168"/>
                </a:cxn>
                <a:cxn ang="0">
                  <a:pos x="24" y="168"/>
                </a:cxn>
                <a:cxn ang="0">
                  <a:pos x="24" y="24"/>
                </a:cxn>
                <a:cxn ang="0">
                  <a:pos x="168" y="24"/>
                </a:cxn>
              </a:cxnLst>
              <a:rect l="0" t="0" r="r" b="b"/>
              <a:pathLst>
                <a:path w="168" h="192">
                  <a:moveTo>
                    <a:pt x="168" y="168"/>
                  </a:moveTo>
                  <a:cubicBezTo>
                    <a:pt x="108" y="180"/>
                    <a:pt x="48" y="192"/>
                    <a:pt x="24" y="168"/>
                  </a:cubicBezTo>
                  <a:cubicBezTo>
                    <a:pt x="0" y="144"/>
                    <a:pt x="0" y="48"/>
                    <a:pt x="24" y="24"/>
                  </a:cubicBezTo>
                  <a:cubicBezTo>
                    <a:pt x="48" y="0"/>
                    <a:pt x="108" y="12"/>
                    <a:pt x="168" y="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grpSp>
          <p:nvGrpSpPr>
            <p:cNvPr id="4" name="Group 488"/>
            <p:cNvGrpSpPr>
              <a:grpSpLocks/>
            </p:cNvGrpSpPr>
            <p:nvPr/>
          </p:nvGrpSpPr>
          <p:grpSpPr bwMode="auto">
            <a:xfrm>
              <a:off x="2189163" y="6019799"/>
              <a:ext cx="249237" cy="290513"/>
              <a:chOff x="1842" y="1285"/>
              <a:chExt cx="174" cy="183"/>
            </a:xfrm>
          </p:grpSpPr>
          <p:sp>
            <p:nvSpPr>
              <p:cNvPr id="356841" name="Text Box 489"/>
              <p:cNvSpPr txBox="1">
                <a:spLocks noChangeArrowheads="1"/>
              </p:cNvSpPr>
              <p:nvPr/>
            </p:nvSpPr>
            <p:spPr bwMode="auto">
              <a:xfrm>
                <a:off x="1842" y="1285"/>
                <a:ext cx="174" cy="1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900"/>
                  <a:t>R</a:t>
                </a:r>
              </a:p>
            </p:txBody>
          </p:sp>
          <p:sp>
            <p:nvSpPr>
              <p:cNvPr id="356842" name="Line 490"/>
              <p:cNvSpPr>
                <a:spLocks noChangeShapeType="1"/>
              </p:cNvSpPr>
              <p:nvPr/>
            </p:nvSpPr>
            <p:spPr bwMode="auto">
              <a:xfrm>
                <a:off x="1872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356843" name="AutoShape 491"/>
            <p:cNvSpPr>
              <a:spLocks noChangeArrowheads="1"/>
            </p:cNvSpPr>
            <p:nvPr/>
          </p:nvSpPr>
          <p:spPr bwMode="auto">
            <a:xfrm>
              <a:off x="2362200" y="6172200"/>
              <a:ext cx="1447800" cy="3048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DR&lt;-SEXT[BYTE.DATA]</a:t>
              </a:r>
            </a:p>
            <a:p>
              <a:r>
                <a:rPr lang="en-US" sz="900"/>
                <a:t>setCC</a:t>
              </a:r>
            </a:p>
          </p:txBody>
        </p:sp>
        <p:cxnSp>
          <p:nvCxnSpPr>
            <p:cNvPr id="356844" name="AutoShape 492"/>
            <p:cNvCxnSpPr>
              <a:cxnSpLocks noChangeShapeType="1"/>
              <a:stCxn id="356838" idx="2"/>
              <a:endCxn id="356843" idx="0"/>
            </p:cNvCxnSpPr>
            <p:nvPr/>
          </p:nvCxnSpPr>
          <p:spPr bwMode="auto">
            <a:xfrm>
              <a:off x="3086100" y="60198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845" name="AutoShape 493"/>
            <p:cNvCxnSpPr>
              <a:cxnSpLocks noChangeShapeType="1"/>
              <a:stCxn id="356834" idx="2"/>
              <a:endCxn id="356838" idx="0"/>
            </p:cNvCxnSpPr>
            <p:nvPr/>
          </p:nvCxnSpPr>
          <p:spPr bwMode="auto">
            <a:xfrm>
              <a:off x="3086100" y="54864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6846" name="AutoShape 494"/>
            <p:cNvSpPr>
              <a:spLocks noChangeArrowheads="1"/>
            </p:cNvSpPr>
            <p:nvPr/>
          </p:nvSpPr>
          <p:spPr bwMode="auto">
            <a:xfrm>
              <a:off x="4051300" y="5029200"/>
              <a:ext cx="12954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MAR&lt;-B+LSHF(off6,1)</a:t>
              </a:r>
            </a:p>
          </p:txBody>
        </p:sp>
        <p:sp>
          <p:nvSpPr>
            <p:cNvPr id="356848" name="AutoShape 496"/>
            <p:cNvSpPr>
              <a:spLocks noChangeArrowheads="1"/>
            </p:cNvSpPr>
            <p:nvPr/>
          </p:nvSpPr>
          <p:spPr bwMode="auto">
            <a:xfrm>
              <a:off x="4051300" y="5562600"/>
              <a:ext cx="12954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MDR&lt;-M[MAR]</a:t>
              </a:r>
            </a:p>
          </p:txBody>
        </p:sp>
        <p:sp>
          <p:nvSpPr>
            <p:cNvPr id="356849" name="Freeform 497"/>
            <p:cNvSpPr>
              <a:spLocks/>
            </p:cNvSpPr>
            <p:nvPr/>
          </p:nvSpPr>
          <p:spPr bwMode="auto">
            <a:xfrm>
              <a:off x="3784600" y="5638800"/>
              <a:ext cx="266700" cy="304800"/>
            </a:xfrm>
            <a:custGeom>
              <a:avLst/>
              <a:gdLst/>
              <a:ahLst/>
              <a:cxnLst>
                <a:cxn ang="0">
                  <a:pos x="168" y="168"/>
                </a:cxn>
                <a:cxn ang="0">
                  <a:pos x="24" y="168"/>
                </a:cxn>
                <a:cxn ang="0">
                  <a:pos x="24" y="24"/>
                </a:cxn>
                <a:cxn ang="0">
                  <a:pos x="168" y="24"/>
                </a:cxn>
              </a:cxnLst>
              <a:rect l="0" t="0" r="r" b="b"/>
              <a:pathLst>
                <a:path w="168" h="192">
                  <a:moveTo>
                    <a:pt x="168" y="168"/>
                  </a:moveTo>
                  <a:cubicBezTo>
                    <a:pt x="108" y="180"/>
                    <a:pt x="48" y="192"/>
                    <a:pt x="24" y="168"/>
                  </a:cubicBezTo>
                  <a:cubicBezTo>
                    <a:pt x="0" y="144"/>
                    <a:pt x="0" y="48"/>
                    <a:pt x="24" y="24"/>
                  </a:cubicBezTo>
                  <a:cubicBezTo>
                    <a:pt x="48" y="0"/>
                    <a:pt x="108" y="12"/>
                    <a:pt x="168" y="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grpSp>
          <p:nvGrpSpPr>
            <p:cNvPr id="5" name="Group 498"/>
            <p:cNvGrpSpPr>
              <a:grpSpLocks/>
            </p:cNvGrpSpPr>
            <p:nvPr/>
          </p:nvGrpSpPr>
          <p:grpSpPr bwMode="auto">
            <a:xfrm>
              <a:off x="3822700" y="5943599"/>
              <a:ext cx="276225" cy="290513"/>
              <a:chOff x="1842" y="1285"/>
              <a:chExt cx="174" cy="183"/>
            </a:xfrm>
          </p:grpSpPr>
          <p:sp>
            <p:nvSpPr>
              <p:cNvPr id="356851" name="Text Box 499"/>
              <p:cNvSpPr txBox="1">
                <a:spLocks noChangeArrowheads="1"/>
              </p:cNvSpPr>
              <p:nvPr/>
            </p:nvSpPr>
            <p:spPr bwMode="auto">
              <a:xfrm>
                <a:off x="1842" y="1285"/>
                <a:ext cx="174" cy="1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900"/>
                  <a:t>R</a:t>
                </a:r>
              </a:p>
            </p:txBody>
          </p:sp>
          <p:sp>
            <p:nvSpPr>
              <p:cNvPr id="356852" name="Line 500"/>
              <p:cNvSpPr>
                <a:spLocks noChangeShapeType="1"/>
              </p:cNvSpPr>
              <p:nvPr/>
            </p:nvSpPr>
            <p:spPr bwMode="auto">
              <a:xfrm>
                <a:off x="1872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356853" name="AutoShape 501"/>
            <p:cNvSpPr>
              <a:spLocks noChangeArrowheads="1"/>
            </p:cNvSpPr>
            <p:nvPr/>
          </p:nvSpPr>
          <p:spPr bwMode="auto">
            <a:xfrm>
              <a:off x="4279900" y="6096000"/>
              <a:ext cx="8382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DR&lt;-MDR</a:t>
              </a:r>
            </a:p>
            <a:p>
              <a:r>
                <a:rPr lang="en-US" sz="900"/>
                <a:t>setCC</a:t>
              </a:r>
            </a:p>
          </p:txBody>
        </p:sp>
        <p:cxnSp>
          <p:nvCxnSpPr>
            <p:cNvPr id="356854" name="AutoShape 502"/>
            <p:cNvCxnSpPr>
              <a:cxnSpLocks noChangeShapeType="1"/>
              <a:stCxn id="356846" idx="2"/>
              <a:endCxn id="356848" idx="0"/>
            </p:cNvCxnSpPr>
            <p:nvPr/>
          </p:nvCxnSpPr>
          <p:spPr bwMode="auto">
            <a:xfrm>
              <a:off x="4699000" y="54102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855" name="AutoShape 503"/>
            <p:cNvCxnSpPr>
              <a:cxnSpLocks noChangeShapeType="1"/>
              <a:stCxn id="356848" idx="2"/>
              <a:endCxn id="356853" idx="0"/>
            </p:cNvCxnSpPr>
            <p:nvPr/>
          </p:nvCxnSpPr>
          <p:spPr bwMode="auto">
            <a:xfrm>
              <a:off x="4699000" y="59436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6856" name="AutoShape 504"/>
            <p:cNvSpPr>
              <a:spLocks noChangeArrowheads="1"/>
            </p:cNvSpPr>
            <p:nvPr/>
          </p:nvSpPr>
          <p:spPr bwMode="auto">
            <a:xfrm>
              <a:off x="5676900" y="5029200"/>
              <a:ext cx="12954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MAR&lt;-B+LSHF(off6,1)</a:t>
              </a:r>
            </a:p>
          </p:txBody>
        </p:sp>
        <p:sp>
          <p:nvSpPr>
            <p:cNvPr id="356857" name="AutoShape 505"/>
            <p:cNvSpPr>
              <a:spLocks noChangeArrowheads="1"/>
            </p:cNvSpPr>
            <p:nvPr/>
          </p:nvSpPr>
          <p:spPr bwMode="auto">
            <a:xfrm>
              <a:off x="5676900" y="5562600"/>
              <a:ext cx="12954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MDR&lt;-SR</a:t>
              </a:r>
            </a:p>
          </p:txBody>
        </p:sp>
        <p:sp>
          <p:nvSpPr>
            <p:cNvPr id="356858" name="Freeform 506"/>
            <p:cNvSpPr>
              <a:spLocks/>
            </p:cNvSpPr>
            <p:nvPr/>
          </p:nvSpPr>
          <p:spPr bwMode="auto">
            <a:xfrm>
              <a:off x="5628527" y="6175005"/>
              <a:ext cx="266700" cy="304800"/>
            </a:xfrm>
            <a:custGeom>
              <a:avLst/>
              <a:gdLst/>
              <a:ahLst/>
              <a:cxnLst>
                <a:cxn ang="0">
                  <a:pos x="168" y="168"/>
                </a:cxn>
                <a:cxn ang="0">
                  <a:pos x="24" y="168"/>
                </a:cxn>
                <a:cxn ang="0">
                  <a:pos x="24" y="24"/>
                </a:cxn>
                <a:cxn ang="0">
                  <a:pos x="168" y="24"/>
                </a:cxn>
              </a:cxnLst>
              <a:rect l="0" t="0" r="r" b="b"/>
              <a:pathLst>
                <a:path w="168" h="192">
                  <a:moveTo>
                    <a:pt x="168" y="168"/>
                  </a:moveTo>
                  <a:cubicBezTo>
                    <a:pt x="108" y="180"/>
                    <a:pt x="48" y="192"/>
                    <a:pt x="24" y="168"/>
                  </a:cubicBezTo>
                  <a:cubicBezTo>
                    <a:pt x="0" y="144"/>
                    <a:pt x="0" y="48"/>
                    <a:pt x="24" y="24"/>
                  </a:cubicBezTo>
                  <a:cubicBezTo>
                    <a:pt x="48" y="0"/>
                    <a:pt x="108" y="12"/>
                    <a:pt x="168" y="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grpSp>
          <p:nvGrpSpPr>
            <p:cNvPr id="6" name="Group 507"/>
            <p:cNvGrpSpPr>
              <a:grpSpLocks/>
            </p:cNvGrpSpPr>
            <p:nvPr/>
          </p:nvGrpSpPr>
          <p:grpSpPr bwMode="auto">
            <a:xfrm>
              <a:off x="5667376" y="6480175"/>
              <a:ext cx="276225" cy="290513"/>
              <a:chOff x="1980" y="1623"/>
              <a:chExt cx="174" cy="183"/>
            </a:xfrm>
          </p:grpSpPr>
          <p:sp>
            <p:nvSpPr>
              <p:cNvPr id="356860" name="Text Box 508"/>
              <p:cNvSpPr txBox="1">
                <a:spLocks noChangeArrowheads="1"/>
              </p:cNvSpPr>
              <p:nvPr/>
            </p:nvSpPr>
            <p:spPr bwMode="auto">
              <a:xfrm>
                <a:off x="1980" y="1623"/>
                <a:ext cx="174" cy="1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900"/>
                  <a:t>R</a:t>
                </a:r>
              </a:p>
            </p:txBody>
          </p:sp>
          <p:sp>
            <p:nvSpPr>
              <p:cNvPr id="356861" name="Line 509"/>
              <p:cNvSpPr>
                <a:spLocks noChangeShapeType="1"/>
              </p:cNvSpPr>
              <p:nvPr/>
            </p:nvSpPr>
            <p:spPr bwMode="auto">
              <a:xfrm>
                <a:off x="2010" y="163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356862" name="AutoShape 510"/>
            <p:cNvSpPr>
              <a:spLocks noChangeArrowheads="1"/>
            </p:cNvSpPr>
            <p:nvPr/>
          </p:nvSpPr>
          <p:spPr bwMode="auto">
            <a:xfrm>
              <a:off x="5905500" y="6096000"/>
              <a:ext cx="9144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M[MAR]&lt;-MDR</a:t>
              </a:r>
            </a:p>
          </p:txBody>
        </p:sp>
        <p:cxnSp>
          <p:nvCxnSpPr>
            <p:cNvPr id="356863" name="AutoShape 511"/>
            <p:cNvCxnSpPr>
              <a:cxnSpLocks noChangeShapeType="1"/>
              <a:stCxn id="356856" idx="2"/>
              <a:endCxn id="356857" idx="0"/>
            </p:cNvCxnSpPr>
            <p:nvPr/>
          </p:nvCxnSpPr>
          <p:spPr bwMode="auto">
            <a:xfrm>
              <a:off x="6324600" y="54102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864" name="AutoShape 512"/>
            <p:cNvCxnSpPr>
              <a:cxnSpLocks noChangeShapeType="1"/>
              <a:stCxn id="356857" idx="2"/>
              <a:endCxn id="356862" idx="0"/>
            </p:cNvCxnSpPr>
            <p:nvPr/>
          </p:nvCxnSpPr>
          <p:spPr bwMode="auto">
            <a:xfrm>
              <a:off x="6324600" y="5943600"/>
              <a:ext cx="3810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6874" name="AutoShape 522"/>
            <p:cNvSpPr>
              <a:spLocks noChangeArrowheads="1"/>
            </p:cNvSpPr>
            <p:nvPr/>
          </p:nvSpPr>
          <p:spPr bwMode="auto">
            <a:xfrm>
              <a:off x="7391400" y="4572000"/>
              <a:ext cx="9906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MAR&lt;-B+off6</a:t>
              </a:r>
            </a:p>
          </p:txBody>
        </p:sp>
        <p:sp>
          <p:nvSpPr>
            <p:cNvPr id="356875" name="AutoShape 523"/>
            <p:cNvSpPr>
              <a:spLocks noChangeArrowheads="1"/>
            </p:cNvSpPr>
            <p:nvPr/>
          </p:nvSpPr>
          <p:spPr bwMode="auto">
            <a:xfrm>
              <a:off x="7391400" y="5105400"/>
              <a:ext cx="9906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MDR&lt;-SR[7:0]</a:t>
              </a:r>
            </a:p>
          </p:txBody>
        </p:sp>
        <p:sp>
          <p:nvSpPr>
            <p:cNvPr id="356876" name="Freeform 524"/>
            <p:cNvSpPr>
              <a:spLocks/>
            </p:cNvSpPr>
            <p:nvPr/>
          </p:nvSpPr>
          <p:spPr bwMode="auto">
            <a:xfrm>
              <a:off x="7124700" y="5181600"/>
              <a:ext cx="266700" cy="304800"/>
            </a:xfrm>
            <a:custGeom>
              <a:avLst/>
              <a:gdLst/>
              <a:ahLst/>
              <a:cxnLst>
                <a:cxn ang="0">
                  <a:pos x="168" y="168"/>
                </a:cxn>
                <a:cxn ang="0">
                  <a:pos x="24" y="168"/>
                </a:cxn>
                <a:cxn ang="0">
                  <a:pos x="24" y="24"/>
                </a:cxn>
                <a:cxn ang="0">
                  <a:pos x="168" y="24"/>
                </a:cxn>
              </a:cxnLst>
              <a:rect l="0" t="0" r="r" b="b"/>
              <a:pathLst>
                <a:path w="168" h="192">
                  <a:moveTo>
                    <a:pt x="168" y="168"/>
                  </a:moveTo>
                  <a:cubicBezTo>
                    <a:pt x="108" y="180"/>
                    <a:pt x="48" y="192"/>
                    <a:pt x="24" y="168"/>
                  </a:cubicBezTo>
                  <a:cubicBezTo>
                    <a:pt x="0" y="144"/>
                    <a:pt x="0" y="48"/>
                    <a:pt x="24" y="24"/>
                  </a:cubicBezTo>
                  <a:cubicBezTo>
                    <a:pt x="48" y="0"/>
                    <a:pt x="108" y="12"/>
                    <a:pt x="168" y="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grpSp>
          <p:nvGrpSpPr>
            <p:cNvPr id="7" name="Group 525"/>
            <p:cNvGrpSpPr>
              <a:grpSpLocks/>
            </p:cNvGrpSpPr>
            <p:nvPr/>
          </p:nvGrpSpPr>
          <p:grpSpPr bwMode="auto">
            <a:xfrm>
              <a:off x="7162800" y="5486399"/>
              <a:ext cx="276225" cy="290513"/>
              <a:chOff x="1842" y="1285"/>
              <a:chExt cx="174" cy="183"/>
            </a:xfrm>
          </p:grpSpPr>
          <p:sp>
            <p:nvSpPr>
              <p:cNvPr id="356878" name="Text Box 526"/>
              <p:cNvSpPr txBox="1">
                <a:spLocks noChangeArrowheads="1"/>
              </p:cNvSpPr>
              <p:nvPr/>
            </p:nvSpPr>
            <p:spPr bwMode="auto">
              <a:xfrm>
                <a:off x="1842" y="1285"/>
                <a:ext cx="174" cy="1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900"/>
                  <a:t>R</a:t>
                </a:r>
              </a:p>
            </p:txBody>
          </p:sp>
          <p:sp>
            <p:nvSpPr>
              <p:cNvPr id="356879" name="Line 527"/>
              <p:cNvSpPr>
                <a:spLocks noChangeShapeType="1"/>
              </p:cNvSpPr>
              <p:nvPr/>
            </p:nvSpPr>
            <p:spPr bwMode="auto">
              <a:xfrm>
                <a:off x="1872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356880" name="AutoShape 528"/>
            <p:cNvSpPr>
              <a:spLocks noChangeArrowheads="1"/>
            </p:cNvSpPr>
            <p:nvPr/>
          </p:nvSpPr>
          <p:spPr bwMode="auto">
            <a:xfrm>
              <a:off x="7391400" y="5638800"/>
              <a:ext cx="9906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M[MAR]&lt;-MDR**</a:t>
              </a:r>
            </a:p>
          </p:txBody>
        </p:sp>
        <p:cxnSp>
          <p:nvCxnSpPr>
            <p:cNvPr id="356881" name="AutoShape 529"/>
            <p:cNvCxnSpPr>
              <a:cxnSpLocks noChangeShapeType="1"/>
              <a:stCxn id="356874" idx="2"/>
              <a:endCxn id="356875" idx="0"/>
            </p:cNvCxnSpPr>
            <p:nvPr/>
          </p:nvCxnSpPr>
          <p:spPr bwMode="auto">
            <a:xfrm>
              <a:off x="7886700" y="49530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882" name="AutoShape 530"/>
            <p:cNvCxnSpPr>
              <a:cxnSpLocks noChangeShapeType="1"/>
              <a:stCxn id="356875" idx="2"/>
              <a:endCxn id="356880" idx="0"/>
            </p:cNvCxnSpPr>
            <p:nvPr/>
          </p:nvCxnSpPr>
          <p:spPr bwMode="auto">
            <a:xfrm>
              <a:off x="7886700" y="54864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6883" name="AutoShape 531"/>
            <p:cNvSpPr>
              <a:spLocks noChangeArrowheads="1"/>
            </p:cNvSpPr>
            <p:nvPr/>
          </p:nvSpPr>
          <p:spPr bwMode="auto">
            <a:xfrm>
              <a:off x="7010400" y="3108325"/>
              <a:ext cx="8382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[IR[11]]</a:t>
              </a:r>
            </a:p>
          </p:txBody>
        </p:sp>
        <p:sp>
          <p:nvSpPr>
            <p:cNvPr id="356884" name="AutoShape 532"/>
            <p:cNvSpPr>
              <a:spLocks noChangeArrowheads="1"/>
            </p:cNvSpPr>
            <p:nvPr/>
          </p:nvSpPr>
          <p:spPr bwMode="auto">
            <a:xfrm>
              <a:off x="6705600" y="3641725"/>
              <a:ext cx="8382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R7&lt;-PC</a:t>
              </a:r>
            </a:p>
            <a:p>
              <a:r>
                <a:rPr lang="en-US" sz="900"/>
                <a:t>PC&lt;-BaseR</a:t>
              </a:r>
            </a:p>
          </p:txBody>
        </p:sp>
        <p:sp>
          <p:nvSpPr>
            <p:cNvPr id="356885" name="AutoShape 533"/>
            <p:cNvSpPr>
              <a:spLocks noChangeArrowheads="1"/>
            </p:cNvSpPr>
            <p:nvPr/>
          </p:nvSpPr>
          <p:spPr bwMode="auto">
            <a:xfrm>
              <a:off x="7620000" y="3641725"/>
              <a:ext cx="13716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R7&lt;-PC</a:t>
              </a:r>
            </a:p>
            <a:p>
              <a:r>
                <a:rPr lang="en-US" sz="900"/>
                <a:t>PC&lt;-PC+LSHF(off11,1)</a:t>
              </a:r>
            </a:p>
          </p:txBody>
        </p:sp>
        <p:sp>
          <p:nvSpPr>
            <p:cNvPr id="356887" name="Line 535"/>
            <p:cNvSpPr>
              <a:spLocks noChangeShapeType="1"/>
            </p:cNvSpPr>
            <p:nvPr/>
          </p:nvSpPr>
          <p:spPr bwMode="auto">
            <a:xfrm flipH="1">
              <a:off x="7086600" y="3489325"/>
              <a:ext cx="76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56888" name="Line 536"/>
            <p:cNvSpPr>
              <a:spLocks noChangeShapeType="1"/>
            </p:cNvSpPr>
            <p:nvPr/>
          </p:nvSpPr>
          <p:spPr bwMode="auto">
            <a:xfrm>
              <a:off x="7696200" y="3489325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56889" name="AutoShape 537"/>
            <p:cNvSpPr>
              <a:spLocks noChangeArrowheads="1"/>
            </p:cNvSpPr>
            <p:nvPr/>
          </p:nvSpPr>
          <p:spPr bwMode="auto">
            <a:xfrm>
              <a:off x="7086600" y="2514600"/>
              <a:ext cx="8382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PC&lt;-BaseR</a:t>
              </a:r>
            </a:p>
          </p:txBody>
        </p:sp>
        <p:sp>
          <p:nvSpPr>
            <p:cNvPr id="356890" name="AutoShape 538"/>
            <p:cNvSpPr>
              <a:spLocks noChangeArrowheads="1"/>
            </p:cNvSpPr>
            <p:nvPr/>
          </p:nvSpPr>
          <p:spPr bwMode="auto">
            <a:xfrm>
              <a:off x="7086600" y="1981200"/>
              <a:ext cx="12954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PC&lt;-PC+LSHF(off9,1)</a:t>
              </a:r>
            </a:p>
          </p:txBody>
        </p:sp>
        <p:sp>
          <p:nvSpPr>
            <p:cNvPr id="356891" name="AutoShape 539"/>
            <p:cNvSpPr>
              <a:spLocks noChangeArrowheads="1"/>
            </p:cNvSpPr>
            <p:nvPr/>
          </p:nvSpPr>
          <p:spPr bwMode="auto">
            <a:xfrm>
              <a:off x="7391400" y="1447800"/>
              <a:ext cx="6858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[BEN]</a:t>
              </a:r>
            </a:p>
          </p:txBody>
        </p:sp>
        <p:cxnSp>
          <p:nvCxnSpPr>
            <p:cNvPr id="356892" name="AutoShape 540"/>
            <p:cNvCxnSpPr>
              <a:cxnSpLocks noChangeShapeType="1"/>
              <a:endCxn id="356821" idx="3"/>
            </p:cNvCxnSpPr>
            <p:nvPr/>
          </p:nvCxnSpPr>
          <p:spPr bwMode="auto">
            <a:xfrm flipH="1" flipV="1">
              <a:off x="1524000" y="1409700"/>
              <a:ext cx="1905000" cy="3429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893" name="AutoShape 541"/>
            <p:cNvCxnSpPr>
              <a:cxnSpLocks noChangeShapeType="1"/>
              <a:stCxn id="356817" idx="1"/>
              <a:endCxn id="356822" idx="3"/>
            </p:cNvCxnSpPr>
            <p:nvPr/>
          </p:nvCxnSpPr>
          <p:spPr bwMode="auto">
            <a:xfrm flipH="1">
              <a:off x="1524000" y="1866900"/>
              <a:ext cx="190500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894" name="AutoShape 542"/>
            <p:cNvCxnSpPr>
              <a:cxnSpLocks noChangeShapeType="1"/>
              <a:endCxn id="356823" idx="3"/>
            </p:cNvCxnSpPr>
            <p:nvPr/>
          </p:nvCxnSpPr>
          <p:spPr bwMode="auto">
            <a:xfrm flipH="1">
              <a:off x="1600200" y="1981200"/>
              <a:ext cx="1828800" cy="495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895" name="AutoShape 543"/>
            <p:cNvCxnSpPr>
              <a:cxnSpLocks noChangeShapeType="1"/>
              <a:endCxn id="356824" idx="3"/>
            </p:cNvCxnSpPr>
            <p:nvPr/>
          </p:nvCxnSpPr>
          <p:spPr bwMode="auto">
            <a:xfrm flipH="1">
              <a:off x="2362200" y="2057400"/>
              <a:ext cx="1143000" cy="876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897" name="AutoShape 545"/>
            <p:cNvCxnSpPr>
              <a:cxnSpLocks noChangeShapeType="1"/>
              <a:endCxn id="356832" idx="3"/>
            </p:cNvCxnSpPr>
            <p:nvPr/>
          </p:nvCxnSpPr>
          <p:spPr bwMode="auto">
            <a:xfrm flipH="1">
              <a:off x="1981200" y="2057400"/>
              <a:ext cx="1676400" cy="2476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898" name="AutoShape 546"/>
            <p:cNvCxnSpPr>
              <a:cxnSpLocks noChangeShapeType="1"/>
              <a:endCxn id="356833" idx="3"/>
            </p:cNvCxnSpPr>
            <p:nvPr/>
          </p:nvCxnSpPr>
          <p:spPr bwMode="auto">
            <a:xfrm flipH="1">
              <a:off x="1981200" y="2057400"/>
              <a:ext cx="1828800" cy="308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899" name="AutoShape 547"/>
            <p:cNvCxnSpPr>
              <a:cxnSpLocks noChangeShapeType="1"/>
              <a:endCxn id="356834" idx="0"/>
            </p:cNvCxnSpPr>
            <p:nvPr/>
          </p:nvCxnSpPr>
          <p:spPr bwMode="auto">
            <a:xfrm flipH="1">
              <a:off x="3086100" y="2057400"/>
              <a:ext cx="952500" cy="3048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900" name="AutoShape 548"/>
            <p:cNvCxnSpPr>
              <a:cxnSpLocks noChangeShapeType="1"/>
              <a:stCxn id="356817" idx="2"/>
              <a:endCxn id="356846" idx="0"/>
            </p:cNvCxnSpPr>
            <p:nvPr/>
          </p:nvCxnSpPr>
          <p:spPr bwMode="auto">
            <a:xfrm>
              <a:off x="4533900" y="2057400"/>
              <a:ext cx="165100" cy="2971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901" name="AutoShape 549"/>
            <p:cNvCxnSpPr>
              <a:cxnSpLocks noChangeShapeType="1"/>
            </p:cNvCxnSpPr>
            <p:nvPr/>
          </p:nvCxnSpPr>
          <p:spPr bwMode="auto">
            <a:xfrm>
              <a:off x="4648200" y="2057400"/>
              <a:ext cx="1790700" cy="2971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903" name="AutoShape 551"/>
            <p:cNvCxnSpPr>
              <a:cxnSpLocks noChangeShapeType="1"/>
              <a:endCxn id="356874" idx="1"/>
            </p:cNvCxnSpPr>
            <p:nvPr/>
          </p:nvCxnSpPr>
          <p:spPr bwMode="auto">
            <a:xfrm>
              <a:off x="4800600" y="2057400"/>
              <a:ext cx="2590800" cy="2705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904" name="AutoShape 552"/>
            <p:cNvCxnSpPr>
              <a:cxnSpLocks noChangeShapeType="1"/>
              <a:endCxn id="356883" idx="1"/>
            </p:cNvCxnSpPr>
            <p:nvPr/>
          </p:nvCxnSpPr>
          <p:spPr bwMode="auto">
            <a:xfrm>
              <a:off x="5334000" y="2057400"/>
              <a:ext cx="1676400" cy="1241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905" name="AutoShape 553"/>
            <p:cNvCxnSpPr>
              <a:cxnSpLocks noChangeShapeType="1"/>
              <a:endCxn id="356889" idx="1"/>
            </p:cNvCxnSpPr>
            <p:nvPr/>
          </p:nvCxnSpPr>
          <p:spPr bwMode="auto">
            <a:xfrm>
              <a:off x="5638800" y="1981200"/>
              <a:ext cx="1447800" cy="7239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907" name="AutoShape 555"/>
            <p:cNvCxnSpPr>
              <a:cxnSpLocks noChangeShapeType="1"/>
              <a:stCxn id="356817" idx="3"/>
              <a:endCxn id="356891" idx="1"/>
            </p:cNvCxnSpPr>
            <p:nvPr/>
          </p:nvCxnSpPr>
          <p:spPr bwMode="auto">
            <a:xfrm flipV="1">
              <a:off x="5638800" y="1638300"/>
              <a:ext cx="17526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908" name="AutoShape 556"/>
            <p:cNvCxnSpPr>
              <a:cxnSpLocks noChangeShapeType="1"/>
              <a:stCxn id="356884" idx="2"/>
            </p:cNvCxnSpPr>
            <p:nvPr/>
          </p:nvCxnSpPr>
          <p:spPr bwMode="auto">
            <a:xfrm>
              <a:off x="7124700" y="4022725"/>
              <a:ext cx="11430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909" name="AutoShape 557"/>
            <p:cNvCxnSpPr>
              <a:cxnSpLocks noChangeShapeType="1"/>
              <a:stCxn id="356885" idx="2"/>
            </p:cNvCxnSpPr>
            <p:nvPr/>
          </p:nvCxnSpPr>
          <p:spPr bwMode="auto">
            <a:xfrm>
              <a:off x="8305800" y="4022725"/>
              <a:ext cx="22860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910" name="AutoShape 558"/>
            <p:cNvCxnSpPr>
              <a:cxnSpLocks noChangeShapeType="1"/>
              <a:stCxn id="356889" idx="3"/>
            </p:cNvCxnSpPr>
            <p:nvPr/>
          </p:nvCxnSpPr>
          <p:spPr bwMode="auto">
            <a:xfrm>
              <a:off x="7924800" y="2705100"/>
              <a:ext cx="381000" cy="38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911" name="AutoShape 559"/>
            <p:cNvCxnSpPr>
              <a:cxnSpLocks noChangeShapeType="1"/>
              <a:stCxn id="356890" idx="3"/>
            </p:cNvCxnSpPr>
            <p:nvPr/>
          </p:nvCxnSpPr>
          <p:spPr bwMode="auto">
            <a:xfrm>
              <a:off x="8382000" y="2171700"/>
              <a:ext cx="228600" cy="38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913" name="AutoShape 561"/>
            <p:cNvCxnSpPr>
              <a:cxnSpLocks noChangeShapeType="1"/>
              <a:stCxn id="356880" idx="2"/>
            </p:cNvCxnSpPr>
            <p:nvPr/>
          </p:nvCxnSpPr>
          <p:spPr bwMode="auto">
            <a:xfrm>
              <a:off x="7886700" y="6019800"/>
              <a:ext cx="49530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915" name="AutoShape 563"/>
            <p:cNvCxnSpPr>
              <a:cxnSpLocks noChangeShapeType="1"/>
              <a:stCxn id="356862" idx="2"/>
            </p:cNvCxnSpPr>
            <p:nvPr/>
          </p:nvCxnSpPr>
          <p:spPr bwMode="auto">
            <a:xfrm>
              <a:off x="6362700" y="6477000"/>
              <a:ext cx="19050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916" name="AutoShape 564"/>
            <p:cNvCxnSpPr>
              <a:cxnSpLocks noChangeShapeType="1"/>
              <a:stCxn id="356853" idx="2"/>
            </p:cNvCxnSpPr>
            <p:nvPr/>
          </p:nvCxnSpPr>
          <p:spPr bwMode="auto">
            <a:xfrm>
              <a:off x="4699000" y="6477000"/>
              <a:ext cx="15240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917" name="AutoShape 565"/>
            <p:cNvCxnSpPr>
              <a:cxnSpLocks noChangeShapeType="1"/>
              <a:stCxn id="356843" idx="2"/>
            </p:cNvCxnSpPr>
            <p:nvPr/>
          </p:nvCxnSpPr>
          <p:spPr bwMode="auto">
            <a:xfrm flipH="1">
              <a:off x="2895600" y="6477000"/>
              <a:ext cx="19050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918" name="AutoShape 566"/>
            <p:cNvCxnSpPr>
              <a:cxnSpLocks noChangeShapeType="1"/>
              <a:stCxn id="356833" idx="2"/>
            </p:cNvCxnSpPr>
            <p:nvPr/>
          </p:nvCxnSpPr>
          <p:spPr bwMode="auto">
            <a:xfrm flipH="1">
              <a:off x="1066800" y="5334000"/>
              <a:ext cx="19050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919" name="AutoShape 567"/>
            <p:cNvCxnSpPr>
              <a:cxnSpLocks noChangeShapeType="1"/>
              <a:stCxn id="356832" idx="1"/>
            </p:cNvCxnSpPr>
            <p:nvPr/>
          </p:nvCxnSpPr>
          <p:spPr bwMode="auto">
            <a:xfrm flipH="1">
              <a:off x="381000" y="4533900"/>
              <a:ext cx="152400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920" name="AutoShape 568"/>
            <p:cNvCxnSpPr>
              <a:cxnSpLocks noChangeShapeType="1"/>
              <a:stCxn id="356831" idx="1"/>
            </p:cNvCxnSpPr>
            <p:nvPr/>
          </p:nvCxnSpPr>
          <p:spPr bwMode="auto">
            <a:xfrm flipH="1">
              <a:off x="762000" y="4000500"/>
              <a:ext cx="228600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921" name="AutoShape 569"/>
            <p:cNvCxnSpPr>
              <a:cxnSpLocks noChangeShapeType="1"/>
              <a:stCxn id="356823" idx="1"/>
            </p:cNvCxnSpPr>
            <p:nvPr/>
          </p:nvCxnSpPr>
          <p:spPr bwMode="auto">
            <a:xfrm flipH="1">
              <a:off x="228600" y="2476500"/>
              <a:ext cx="152400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922" name="AutoShape 570"/>
            <p:cNvCxnSpPr>
              <a:cxnSpLocks noChangeShapeType="1"/>
              <a:stCxn id="356822" idx="1"/>
            </p:cNvCxnSpPr>
            <p:nvPr/>
          </p:nvCxnSpPr>
          <p:spPr bwMode="auto">
            <a:xfrm flipH="1">
              <a:off x="381000" y="1943100"/>
              <a:ext cx="152400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6923" name="AutoShape 571"/>
            <p:cNvCxnSpPr>
              <a:cxnSpLocks noChangeShapeType="1"/>
              <a:stCxn id="356821" idx="1"/>
            </p:cNvCxnSpPr>
            <p:nvPr/>
          </p:nvCxnSpPr>
          <p:spPr bwMode="auto">
            <a:xfrm flipH="1">
              <a:off x="381000" y="1409700"/>
              <a:ext cx="152400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6925" name="Text Box 573"/>
            <p:cNvSpPr txBox="1">
              <a:spLocks noChangeArrowheads="1"/>
            </p:cNvSpPr>
            <p:nvPr/>
          </p:nvSpPr>
          <p:spPr bwMode="auto">
            <a:xfrm>
              <a:off x="133350" y="1447800"/>
              <a:ext cx="39310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18</a:t>
              </a:r>
            </a:p>
          </p:txBody>
        </p:sp>
        <p:sp>
          <p:nvSpPr>
            <p:cNvPr id="356926" name="Text Box 574"/>
            <p:cNvSpPr txBox="1">
              <a:spLocks noChangeArrowheads="1"/>
            </p:cNvSpPr>
            <p:nvPr/>
          </p:nvSpPr>
          <p:spPr bwMode="auto">
            <a:xfrm>
              <a:off x="152399" y="1905000"/>
              <a:ext cx="39310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18</a:t>
              </a:r>
            </a:p>
          </p:txBody>
        </p:sp>
        <p:sp>
          <p:nvSpPr>
            <p:cNvPr id="356927" name="Text Box 575"/>
            <p:cNvSpPr txBox="1">
              <a:spLocks noChangeArrowheads="1"/>
            </p:cNvSpPr>
            <p:nvPr/>
          </p:nvSpPr>
          <p:spPr bwMode="auto">
            <a:xfrm>
              <a:off x="76200" y="2514600"/>
              <a:ext cx="39310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18</a:t>
              </a:r>
            </a:p>
          </p:txBody>
        </p:sp>
        <p:sp>
          <p:nvSpPr>
            <p:cNvPr id="356928" name="Text Box 576"/>
            <p:cNvSpPr txBox="1">
              <a:spLocks noChangeArrowheads="1"/>
            </p:cNvSpPr>
            <p:nvPr/>
          </p:nvSpPr>
          <p:spPr bwMode="auto">
            <a:xfrm>
              <a:off x="457199" y="3962400"/>
              <a:ext cx="39310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18</a:t>
              </a:r>
            </a:p>
          </p:txBody>
        </p:sp>
        <p:sp>
          <p:nvSpPr>
            <p:cNvPr id="356929" name="Text Box 577"/>
            <p:cNvSpPr txBox="1">
              <a:spLocks noChangeArrowheads="1"/>
            </p:cNvSpPr>
            <p:nvPr/>
          </p:nvSpPr>
          <p:spPr bwMode="auto">
            <a:xfrm>
              <a:off x="152399" y="4572000"/>
              <a:ext cx="39310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18</a:t>
              </a:r>
            </a:p>
          </p:txBody>
        </p:sp>
        <p:sp>
          <p:nvSpPr>
            <p:cNvPr id="356930" name="Text Box 578"/>
            <p:cNvSpPr txBox="1">
              <a:spLocks noChangeArrowheads="1"/>
            </p:cNvSpPr>
            <p:nvPr/>
          </p:nvSpPr>
          <p:spPr bwMode="auto">
            <a:xfrm>
              <a:off x="838200" y="5410201"/>
              <a:ext cx="39310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18</a:t>
              </a:r>
            </a:p>
          </p:txBody>
        </p:sp>
        <p:sp>
          <p:nvSpPr>
            <p:cNvPr id="356931" name="Text Box 579"/>
            <p:cNvSpPr txBox="1">
              <a:spLocks noChangeArrowheads="1"/>
            </p:cNvSpPr>
            <p:nvPr/>
          </p:nvSpPr>
          <p:spPr bwMode="auto">
            <a:xfrm>
              <a:off x="2667001" y="6477000"/>
              <a:ext cx="39310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18</a:t>
              </a:r>
            </a:p>
          </p:txBody>
        </p:sp>
        <p:sp>
          <p:nvSpPr>
            <p:cNvPr id="356932" name="Text Box 580"/>
            <p:cNvSpPr txBox="1">
              <a:spLocks noChangeArrowheads="1"/>
            </p:cNvSpPr>
            <p:nvPr/>
          </p:nvSpPr>
          <p:spPr bwMode="auto">
            <a:xfrm>
              <a:off x="4851401" y="6477000"/>
              <a:ext cx="39310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18</a:t>
              </a:r>
            </a:p>
          </p:txBody>
        </p:sp>
        <p:sp>
          <p:nvSpPr>
            <p:cNvPr id="356933" name="Text Box 581"/>
            <p:cNvSpPr txBox="1">
              <a:spLocks noChangeArrowheads="1"/>
            </p:cNvSpPr>
            <p:nvPr/>
          </p:nvSpPr>
          <p:spPr bwMode="auto">
            <a:xfrm>
              <a:off x="6553199" y="6477000"/>
              <a:ext cx="39310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18</a:t>
              </a:r>
            </a:p>
          </p:txBody>
        </p:sp>
        <p:sp>
          <p:nvSpPr>
            <p:cNvPr id="356935" name="Text Box 583"/>
            <p:cNvSpPr txBox="1">
              <a:spLocks noChangeArrowheads="1"/>
            </p:cNvSpPr>
            <p:nvPr/>
          </p:nvSpPr>
          <p:spPr bwMode="auto">
            <a:xfrm>
              <a:off x="8382000" y="6096000"/>
              <a:ext cx="39310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19</a:t>
              </a:r>
            </a:p>
          </p:txBody>
        </p:sp>
        <p:sp>
          <p:nvSpPr>
            <p:cNvPr id="356936" name="Text Box 584"/>
            <p:cNvSpPr txBox="1">
              <a:spLocks noChangeArrowheads="1"/>
            </p:cNvSpPr>
            <p:nvPr/>
          </p:nvSpPr>
          <p:spPr bwMode="auto">
            <a:xfrm>
              <a:off x="8534400" y="4022725"/>
              <a:ext cx="39310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18</a:t>
              </a:r>
            </a:p>
          </p:txBody>
        </p:sp>
        <p:sp>
          <p:nvSpPr>
            <p:cNvPr id="356937" name="Text Box 585"/>
            <p:cNvSpPr txBox="1">
              <a:spLocks noChangeArrowheads="1"/>
            </p:cNvSpPr>
            <p:nvPr/>
          </p:nvSpPr>
          <p:spPr bwMode="auto">
            <a:xfrm>
              <a:off x="7239000" y="4022725"/>
              <a:ext cx="39310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18</a:t>
              </a:r>
            </a:p>
          </p:txBody>
        </p:sp>
        <p:sp>
          <p:nvSpPr>
            <p:cNvPr id="356938" name="Text Box 586"/>
            <p:cNvSpPr txBox="1">
              <a:spLocks noChangeArrowheads="1"/>
            </p:cNvSpPr>
            <p:nvPr/>
          </p:nvSpPr>
          <p:spPr bwMode="auto">
            <a:xfrm>
              <a:off x="8305800" y="2590801"/>
              <a:ext cx="39310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18</a:t>
              </a:r>
            </a:p>
          </p:txBody>
        </p:sp>
        <p:sp>
          <p:nvSpPr>
            <p:cNvPr id="356939" name="Text Box 587"/>
            <p:cNvSpPr txBox="1">
              <a:spLocks noChangeArrowheads="1"/>
            </p:cNvSpPr>
            <p:nvPr/>
          </p:nvSpPr>
          <p:spPr bwMode="auto">
            <a:xfrm>
              <a:off x="8534400" y="2057400"/>
              <a:ext cx="39310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18</a:t>
              </a:r>
            </a:p>
          </p:txBody>
        </p:sp>
        <p:cxnSp>
          <p:nvCxnSpPr>
            <p:cNvPr id="356941" name="AutoShape 589"/>
            <p:cNvCxnSpPr>
              <a:cxnSpLocks noChangeShapeType="1"/>
              <a:stCxn id="356891" idx="2"/>
              <a:endCxn id="356890" idx="0"/>
            </p:cNvCxnSpPr>
            <p:nvPr/>
          </p:nvCxnSpPr>
          <p:spPr bwMode="auto">
            <a:xfrm>
              <a:off x="7734300" y="18288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6942" name="Text Box 590"/>
            <p:cNvSpPr txBox="1">
              <a:spLocks noChangeArrowheads="1"/>
            </p:cNvSpPr>
            <p:nvPr/>
          </p:nvSpPr>
          <p:spPr bwMode="auto">
            <a:xfrm>
              <a:off x="1905000" y="1295400"/>
              <a:ext cx="538099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ADD</a:t>
              </a:r>
            </a:p>
          </p:txBody>
        </p:sp>
        <p:sp>
          <p:nvSpPr>
            <p:cNvPr id="356943" name="Text Box 591"/>
            <p:cNvSpPr txBox="1">
              <a:spLocks noChangeArrowheads="1"/>
            </p:cNvSpPr>
            <p:nvPr/>
          </p:nvSpPr>
          <p:spPr bwMode="auto">
            <a:xfrm>
              <a:off x="1828800" y="1676400"/>
              <a:ext cx="538099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AND</a:t>
              </a:r>
            </a:p>
          </p:txBody>
        </p:sp>
        <p:sp>
          <p:nvSpPr>
            <p:cNvPr id="356944" name="Text Box 592"/>
            <p:cNvSpPr txBox="1">
              <a:spLocks noChangeArrowheads="1"/>
            </p:cNvSpPr>
            <p:nvPr/>
          </p:nvSpPr>
          <p:spPr bwMode="auto">
            <a:xfrm>
              <a:off x="1673225" y="2133601"/>
              <a:ext cx="546155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XOR</a:t>
              </a:r>
            </a:p>
          </p:txBody>
        </p:sp>
        <p:sp>
          <p:nvSpPr>
            <p:cNvPr id="356945" name="Text Box 593"/>
            <p:cNvSpPr txBox="1">
              <a:spLocks noChangeArrowheads="1"/>
            </p:cNvSpPr>
            <p:nvPr/>
          </p:nvSpPr>
          <p:spPr bwMode="auto">
            <a:xfrm>
              <a:off x="2255837" y="2438401"/>
              <a:ext cx="618654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TRAP</a:t>
              </a:r>
            </a:p>
          </p:txBody>
        </p:sp>
        <p:sp>
          <p:nvSpPr>
            <p:cNvPr id="356946" name="Text Box 594"/>
            <p:cNvSpPr txBox="1">
              <a:spLocks noChangeArrowheads="1"/>
            </p:cNvSpPr>
            <p:nvPr/>
          </p:nvSpPr>
          <p:spPr bwMode="auto">
            <a:xfrm>
              <a:off x="2533650" y="3047999"/>
              <a:ext cx="521989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SHF</a:t>
              </a:r>
            </a:p>
          </p:txBody>
        </p:sp>
        <p:sp>
          <p:nvSpPr>
            <p:cNvPr id="356947" name="Text Box 595"/>
            <p:cNvSpPr txBox="1">
              <a:spLocks noChangeArrowheads="1"/>
            </p:cNvSpPr>
            <p:nvPr/>
          </p:nvSpPr>
          <p:spPr bwMode="auto">
            <a:xfrm>
              <a:off x="2209800" y="4724400"/>
              <a:ext cx="505878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LEA</a:t>
              </a:r>
            </a:p>
          </p:txBody>
        </p:sp>
        <p:sp>
          <p:nvSpPr>
            <p:cNvPr id="356948" name="Text Box 596"/>
            <p:cNvSpPr txBox="1">
              <a:spLocks noChangeArrowheads="1"/>
            </p:cNvSpPr>
            <p:nvPr/>
          </p:nvSpPr>
          <p:spPr bwMode="auto">
            <a:xfrm>
              <a:off x="2819401" y="4648200"/>
              <a:ext cx="51393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LDB</a:t>
              </a:r>
            </a:p>
          </p:txBody>
        </p:sp>
        <p:sp>
          <p:nvSpPr>
            <p:cNvPr id="356949" name="Text Box 597"/>
            <p:cNvSpPr txBox="1">
              <a:spLocks noChangeArrowheads="1"/>
            </p:cNvSpPr>
            <p:nvPr/>
          </p:nvSpPr>
          <p:spPr bwMode="auto">
            <a:xfrm>
              <a:off x="4298949" y="4724400"/>
              <a:ext cx="554210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LDW</a:t>
              </a:r>
            </a:p>
          </p:txBody>
        </p:sp>
        <p:sp>
          <p:nvSpPr>
            <p:cNvPr id="356950" name="Text Box 598"/>
            <p:cNvSpPr txBox="1">
              <a:spLocks noChangeArrowheads="1"/>
            </p:cNvSpPr>
            <p:nvPr/>
          </p:nvSpPr>
          <p:spPr bwMode="auto">
            <a:xfrm>
              <a:off x="5716588" y="4724400"/>
              <a:ext cx="554210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STW</a:t>
              </a:r>
            </a:p>
          </p:txBody>
        </p:sp>
        <p:sp>
          <p:nvSpPr>
            <p:cNvPr id="356952" name="Text Box 600"/>
            <p:cNvSpPr txBox="1">
              <a:spLocks noChangeArrowheads="1"/>
            </p:cNvSpPr>
            <p:nvPr/>
          </p:nvSpPr>
          <p:spPr bwMode="auto">
            <a:xfrm>
              <a:off x="6553199" y="2819400"/>
              <a:ext cx="505878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JSR</a:t>
              </a:r>
            </a:p>
          </p:txBody>
        </p:sp>
        <p:sp>
          <p:nvSpPr>
            <p:cNvPr id="356953" name="Text Box 601"/>
            <p:cNvSpPr txBox="1">
              <a:spLocks noChangeArrowheads="1"/>
            </p:cNvSpPr>
            <p:nvPr/>
          </p:nvSpPr>
          <p:spPr bwMode="auto">
            <a:xfrm>
              <a:off x="6553199" y="2209800"/>
              <a:ext cx="521989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JMP</a:t>
              </a:r>
            </a:p>
          </p:txBody>
        </p:sp>
        <p:sp>
          <p:nvSpPr>
            <p:cNvPr id="356954" name="Text Box 602"/>
            <p:cNvSpPr txBox="1">
              <a:spLocks noChangeArrowheads="1"/>
            </p:cNvSpPr>
            <p:nvPr/>
          </p:nvSpPr>
          <p:spPr bwMode="auto">
            <a:xfrm>
              <a:off x="6095999" y="1447800"/>
              <a:ext cx="433379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BR</a:t>
              </a:r>
            </a:p>
          </p:txBody>
        </p:sp>
        <p:sp>
          <p:nvSpPr>
            <p:cNvPr id="356955" name="Text Box 603"/>
            <p:cNvSpPr txBox="1">
              <a:spLocks noChangeArrowheads="1"/>
            </p:cNvSpPr>
            <p:nvPr/>
          </p:nvSpPr>
          <p:spPr bwMode="auto">
            <a:xfrm>
              <a:off x="4865688" y="0"/>
              <a:ext cx="558238" cy="27066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800" b="1"/>
                <a:t>18,19</a:t>
              </a:r>
            </a:p>
          </p:txBody>
        </p:sp>
        <p:sp>
          <p:nvSpPr>
            <p:cNvPr id="356956" name="Text Box 604"/>
            <p:cNvSpPr txBox="1">
              <a:spLocks noChangeArrowheads="1"/>
            </p:cNvSpPr>
            <p:nvPr/>
          </p:nvSpPr>
          <p:spPr bwMode="auto">
            <a:xfrm>
              <a:off x="4876800" y="533399"/>
              <a:ext cx="39310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33</a:t>
              </a:r>
            </a:p>
          </p:txBody>
        </p:sp>
        <p:sp>
          <p:nvSpPr>
            <p:cNvPr id="356957" name="Text Box 605"/>
            <p:cNvSpPr txBox="1">
              <a:spLocks noChangeArrowheads="1"/>
            </p:cNvSpPr>
            <p:nvPr/>
          </p:nvSpPr>
          <p:spPr bwMode="auto">
            <a:xfrm>
              <a:off x="4876800" y="1066800"/>
              <a:ext cx="39310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35</a:t>
              </a:r>
            </a:p>
          </p:txBody>
        </p:sp>
        <p:sp>
          <p:nvSpPr>
            <p:cNvPr id="356958" name="Text Box 606"/>
            <p:cNvSpPr txBox="1">
              <a:spLocks noChangeArrowheads="1"/>
            </p:cNvSpPr>
            <p:nvPr/>
          </p:nvSpPr>
          <p:spPr bwMode="auto">
            <a:xfrm>
              <a:off x="1447800" y="1066800"/>
              <a:ext cx="312549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356959" name="Text Box 607"/>
            <p:cNvSpPr txBox="1">
              <a:spLocks noChangeArrowheads="1"/>
            </p:cNvSpPr>
            <p:nvPr/>
          </p:nvSpPr>
          <p:spPr bwMode="auto">
            <a:xfrm>
              <a:off x="1447800" y="1676400"/>
              <a:ext cx="312549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5</a:t>
              </a:r>
            </a:p>
          </p:txBody>
        </p:sp>
        <p:sp>
          <p:nvSpPr>
            <p:cNvPr id="356960" name="Text Box 608"/>
            <p:cNvSpPr txBox="1">
              <a:spLocks noChangeArrowheads="1"/>
            </p:cNvSpPr>
            <p:nvPr/>
          </p:nvSpPr>
          <p:spPr bwMode="auto">
            <a:xfrm>
              <a:off x="1524000" y="2133601"/>
              <a:ext cx="312549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9</a:t>
              </a:r>
            </a:p>
          </p:txBody>
        </p:sp>
        <p:sp>
          <p:nvSpPr>
            <p:cNvPr id="356961" name="Text Box 609"/>
            <p:cNvSpPr txBox="1">
              <a:spLocks noChangeArrowheads="1"/>
            </p:cNvSpPr>
            <p:nvPr/>
          </p:nvSpPr>
          <p:spPr bwMode="auto">
            <a:xfrm>
              <a:off x="2057400" y="2514600"/>
              <a:ext cx="39310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15</a:t>
              </a:r>
            </a:p>
          </p:txBody>
        </p:sp>
        <p:sp>
          <p:nvSpPr>
            <p:cNvPr id="356962" name="Text Box 610"/>
            <p:cNvSpPr txBox="1">
              <a:spLocks noChangeArrowheads="1"/>
            </p:cNvSpPr>
            <p:nvPr/>
          </p:nvSpPr>
          <p:spPr bwMode="auto">
            <a:xfrm>
              <a:off x="2286000" y="3124200"/>
              <a:ext cx="39310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28</a:t>
              </a:r>
            </a:p>
          </p:txBody>
        </p:sp>
        <p:sp>
          <p:nvSpPr>
            <p:cNvPr id="356963" name="Text Box 611"/>
            <p:cNvSpPr txBox="1">
              <a:spLocks noChangeArrowheads="1"/>
            </p:cNvSpPr>
            <p:nvPr/>
          </p:nvSpPr>
          <p:spPr bwMode="auto">
            <a:xfrm>
              <a:off x="1905000" y="3733800"/>
              <a:ext cx="39310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30</a:t>
              </a:r>
            </a:p>
          </p:txBody>
        </p:sp>
        <p:sp>
          <p:nvSpPr>
            <p:cNvPr id="356964" name="Text Box 612"/>
            <p:cNvSpPr txBox="1">
              <a:spLocks noChangeArrowheads="1"/>
            </p:cNvSpPr>
            <p:nvPr/>
          </p:nvSpPr>
          <p:spPr bwMode="auto">
            <a:xfrm>
              <a:off x="1885950" y="4191000"/>
              <a:ext cx="39310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13</a:t>
              </a:r>
            </a:p>
          </p:txBody>
        </p:sp>
        <p:sp>
          <p:nvSpPr>
            <p:cNvPr id="356965" name="Text Box 613"/>
            <p:cNvSpPr txBox="1">
              <a:spLocks noChangeArrowheads="1"/>
            </p:cNvSpPr>
            <p:nvPr/>
          </p:nvSpPr>
          <p:spPr bwMode="auto">
            <a:xfrm>
              <a:off x="1828800" y="4800600"/>
              <a:ext cx="39310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14</a:t>
              </a:r>
            </a:p>
          </p:txBody>
        </p:sp>
        <p:sp>
          <p:nvSpPr>
            <p:cNvPr id="356966" name="Text Box 614"/>
            <p:cNvSpPr txBox="1">
              <a:spLocks noChangeArrowheads="1"/>
            </p:cNvSpPr>
            <p:nvPr/>
          </p:nvSpPr>
          <p:spPr bwMode="auto">
            <a:xfrm>
              <a:off x="3540125" y="4876800"/>
              <a:ext cx="312549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2</a:t>
              </a:r>
            </a:p>
          </p:txBody>
        </p:sp>
        <p:sp>
          <p:nvSpPr>
            <p:cNvPr id="356967" name="Text Box 615"/>
            <p:cNvSpPr txBox="1">
              <a:spLocks noChangeArrowheads="1"/>
            </p:cNvSpPr>
            <p:nvPr/>
          </p:nvSpPr>
          <p:spPr bwMode="auto">
            <a:xfrm>
              <a:off x="5156199" y="4800600"/>
              <a:ext cx="312549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6</a:t>
              </a:r>
            </a:p>
          </p:txBody>
        </p:sp>
        <p:sp>
          <p:nvSpPr>
            <p:cNvPr id="356968" name="Text Box 616"/>
            <p:cNvSpPr txBox="1">
              <a:spLocks noChangeArrowheads="1"/>
            </p:cNvSpPr>
            <p:nvPr/>
          </p:nvSpPr>
          <p:spPr bwMode="auto">
            <a:xfrm>
              <a:off x="6756400" y="4800600"/>
              <a:ext cx="312549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7</a:t>
              </a:r>
            </a:p>
          </p:txBody>
        </p:sp>
        <p:sp>
          <p:nvSpPr>
            <p:cNvPr id="356969" name="Text Box 617"/>
            <p:cNvSpPr txBox="1">
              <a:spLocks noChangeArrowheads="1"/>
            </p:cNvSpPr>
            <p:nvPr/>
          </p:nvSpPr>
          <p:spPr bwMode="auto">
            <a:xfrm>
              <a:off x="8229600" y="4343400"/>
              <a:ext cx="312549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3</a:t>
              </a:r>
            </a:p>
          </p:txBody>
        </p:sp>
        <p:sp>
          <p:nvSpPr>
            <p:cNvPr id="356970" name="Text Box 618"/>
            <p:cNvSpPr txBox="1">
              <a:spLocks noChangeArrowheads="1"/>
            </p:cNvSpPr>
            <p:nvPr/>
          </p:nvSpPr>
          <p:spPr bwMode="auto">
            <a:xfrm>
              <a:off x="7772400" y="2955926"/>
              <a:ext cx="312549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4</a:t>
              </a:r>
            </a:p>
          </p:txBody>
        </p:sp>
        <p:sp>
          <p:nvSpPr>
            <p:cNvPr id="356971" name="Text Box 619"/>
            <p:cNvSpPr txBox="1">
              <a:spLocks noChangeArrowheads="1"/>
            </p:cNvSpPr>
            <p:nvPr/>
          </p:nvSpPr>
          <p:spPr bwMode="auto">
            <a:xfrm>
              <a:off x="7813675" y="2362200"/>
              <a:ext cx="39310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12</a:t>
              </a:r>
            </a:p>
          </p:txBody>
        </p:sp>
        <p:sp>
          <p:nvSpPr>
            <p:cNvPr id="356972" name="Text Box 620"/>
            <p:cNvSpPr txBox="1">
              <a:spLocks noChangeArrowheads="1"/>
            </p:cNvSpPr>
            <p:nvPr/>
          </p:nvSpPr>
          <p:spPr bwMode="auto">
            <a:xfrm>
              <a:off x="8001000" y="1295400"/>
              <a:ext cx="312549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0</a:t>
              </a:r>
            </a:p>
          </p:txBody>
        </p:sp>
        <p:cxnSp>
          <p:nvCxnSpPr>
            <p:cNvPr id="356973" name="AutoShape 621"/>
            <p:cNvCxnSpPr>
              <a:cxnSpLocks noChangeShapeType="1"/>
              <a:stCxn id="356891" idx="0"/>
              <a:endCxn id="356810" idx="3"/>
            </p:cNvCxnSpPr>
            <p:nvPr/>
          </p:nvCxnSpPr>
          <p:spPr bwMode="auto">
            <a:xfrm rot="5400000" flipH="1">
              <a:off x="5753100" y="-533400"/>
              <a:ext cx="1181100" cy="27813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6974" name="Text Box 622"/>
            <p:cNvSpPr txBox="1">
              <a:spLocks noChangeArrowheads="1"/>
            </p:cNvSpPr>
            <p:nvPr/>
          </p:nvSpPr>
          <p:spPr bwMode="auto">
            <a:xfrm>
              <a:off x="7696200" y="1066800"/>
              <a:ext cx="312549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0</a:t>
              </a:r>
            </a:p>
          </p:txBody>
        </p:sp>
        <p:sp>
          <p:nvSpPr>
            <p:cNvPr id="356975" name="Text Box 623"/>
            <p:cNvSpPr txBox="1">
              <a:spLocks noChangeArrowheads="1"/>
            </p:cNvSpPr>
            <p:nvPr/>
          </p:nvSpPr>
          <p:spPr bwMode="auto">
            <a:xfrm>
              <a:off x="7696200" y="1752600"/>
              <a:ext cx="312549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1</a:t>
              </a:r>
            </a:p>
          </p:txBody>
        </p:sp>
        <p:sp>
          <p:nvSpPr>
            <p:cNvPr id="356976" name="Text Box 624"/>
            <p:cNvSpPr txBox="1">
              <a:spLocks noChangeArrowheads="1"/>
            </p:cNvSpPr>
            <p:nvPr/>
          </p:nvSpPr>
          <p:spPr bwMode="auto">
            <a:xfrm>
              <a:off x="7924800" y="3336925"/>
              <a:ext cx="312549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1</a:t>
              </a:r>
            </a:p>
          </p:txBody>
        </p:sp>
        <p:sp>
          <p:nvSpPr>
            <p:cNvPr id="356977" name="Text Box 625"/>
            <p:cNvSpPr txBox="1">
              <a:spLocks noChangeArrowheads="1"/>
            </p:cNvSpPr>
            <p:nvPr/>
          </p:nvSpPr>
          <p:spPr bwMode="auto">
            <a:xfrm>
              <a:off x="6858000" y="3413126"/>
              <a:ext cx="312549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0</a:t>
              </a:r>
            </a:p>
          </p:txBody>
        </p:sp>
        <p:sp>
          <p:nvSpPr>
            <p:cNvPr id="356979" name="Text Box 627"/>
            <p:cNvSpPr txBox="1">
              <a:spLocks noChangeArrowheads="1"/>
            </p:cNvSpPr>
            <p:nvPr/>
          </p:nvSpPr>
          <p:spPr bwMode="auto">
            <a:xfrm>
              <a:off x="6705600" y="4343400"/>
              <a:ext cx="513933" cy="2899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STB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4402" y="227215"/>
            <a:ext cx="3690520" cy="2597627"/>
            <a:chOff x="457200" y="1385686"/>
            <a:chExt cx="7341628" cy="5167513"/>
          </a:xfrm>
        </p:grpSpPr>
        <p:sp>
          <p:nvSpPr>
            <p:cNvPr id="158" name="Rectangle 95"/>
            <p:cNvSpPr>
              <a:spLocks noChangeArrowheads="1"/>
            </p:cNvSpPr>
            <p:nvPr/>
          </p:nvSpPr>
          <p:spPr bwMode="auto">
            <a:xfrm>
              <a:off x="5521158" y="1757497"/>
              <a:ext cx="1524000" cy="76200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1200"/>
                <a:t>I-Memory</a:t>
              </a:r>
            </a:p>
          </p:txBody>
        </p:sp>
        <p:sp>
          <p:nvSpPr>
            <p:cNvPr id="159" name="Rectangle 96"/>
            <p:cNvSpPr>
              <a:spLocks noChangeArrowheads="1"/>
            </p:cNvSpPr>
            <p:nvPr/>
          </p:nvSpPr>
          <p:spPr bwMode="auto">
            <a:xfrm>
              <a:off x="5524720" y="1385686"/>
              <a:ext cx="609600" cy="22860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1000">
                  <a:solidFill>
                    <a:schemeClr val="bg1">
                      <a:lumMod val="95000"/>
                    </a:schemeClr>
                  </a:solidFill>
                </a:rPr>
                <a:t>MAR</a:t>
              </a:r>
            </a:p>
          </p:txBody>
        </p:sp>
        <p:sp>
          <p:nvSpPr>
            <p:cNvPr id="160" name="Line 97"/>
            <p:cNvSpPr>
              <a:spLocks noChangeShapeType="1"/>
            </p:cNvSpPr>
            <p:nvPr/>
          </p:nvSpPr>
          <p:spPr bwMode="auto">
            <a:xfrm flipH="1">
              <a:off x="4911558" y="2367097"/>
              <a:ext cx="6096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161" name="AutoShape 98"/>
            <p:cNvCxnSpPr>
              <a:cxnSpLocks noChangeShapeType="1"/>
            </p:cNvCxnSpPr>
            <p:nvPr/>
          </p:nvCxnSpPr>
          <p:spPr bwMode="auto">
            <a:xfrm flipV="1">
              <a:off x="4911558" y="1490797"/>
              <a:ext cx="609600" cy="6858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2" name="Group 161"/>
            <p:cNvGrpSpPr/>
            <p:nvPr/>
          </p:nvGrpSpPr>
          <p:grpSpPr>
            <a:xfrm>
              <a:off x="457200" y="1814512"/>
              <a:ext cx="7341628" cy="4738687"/>
              <a:chOff x="457200" y="1143000"/>
              <a:chExt cx="8382000" cy="5410200"/>
            </a:xfrm>
          </p:grpSpPr>
          <p:grpSp>
            <p:nvGrpSpPr>
              <p:cNvPr id="163" name="Group 2"/>
              <p:cNvGrpSpPr>
                <a:grpSpLocks/>
              </p:cNvGrpSpPr>
              <p:nvPr/>
            </p:nvGrpSpPr>
            <p:grpSpPr bwMode="auto">
              <a:xfrm>
                <a:off x="766764" y="4953001"/>
                <a:ext cx="1138238" cy="1049338"/>
                <a:chOff x="339" y="1152"/>
                <a:chExt cx="717" cy="661"/>
              </a:xfrm>
            </p:grpSpPr>
            <p:sp>
              <p:nvSpPr>
                <p:cNvPr id="260" name="Freeform 3"/>
                <p:cNvSpPr>
                  <a:spLocks/>
                </p:cNvSpPr>
                <p:nvPr/>
              </p:nvSpPr>
              <p:spPr bwMode="auto">
                <a:xfrm>
                  <a:off x="432" y="1392"/>
                  <a:ext cx="624" cy="384"/>
                </a:xfrm>
                <a:custGeom>
                  <a:avLst/>
                  <a:gdLst>
                    <a:gd name="T0" fmla="*/ 0 w 624"/>
                    <a:gd name="T1" fmla="*/ 0 h 384"/>
                    <a:gd name="T2" fmla="*/ 0 w 624"/>
                    <a:gd name="T3" fmla="*/ 384 h 384"/>
                    <a:gd name="T4" fmla="*/ 624 w 624"/>
                    <a:gd name="T5" fmla="*/ 384 h 384"/>
                    <a:gd name="T6" fmla="*/ 384 w 624"/>
                    <a:gd name="T7" fmla="*/ 0 h 384"/>
                    <a:gd name="T8" fmla="*/ 0 w 624"/>
                    <a:gd name="T9" fmla="*/ 0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4"/>
                    <a:gd name="T16" fmla="*/ 0 h 384"/>
                    <a:gd name="T17" fmla="*/ 624 w 624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4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624" y="384"/>
                      </a:lnTo>
                      <a:lnTo>
                        <a:pt x="3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round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accent2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 sz="12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261" name="Rectangle 4"/>
                <p:cNvSpPr>
                  <a:spLocks noChangeArrowheads="1"/>
                </p:cNvSpPr>
                <p:nvPr/>
              </p:nvSpPr>
              <p:spPr bwMode="auto">
                <a:xfrm>
                  <a:off x="432" y="1152"/>
                  <a:ext cx="38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 eaLnBrk="0" hangingPunct="0"/>
                  <a:r>
                    <a:rPr lang="en-US" sz="1000">
                      <a:solidFill>
                        <a:schemeClr val="bg1">
                          <a:lumMod val="9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6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39" y="1417"/>
                  <a:ext cx="668" cy="3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ctr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algn="ctr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algn="ctr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algn="ctr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algn="ctr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sz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shift</a:t>
                  </a:r>
                </a:p>
              </p:txBody>
            </p:sp>
          </p:grpSp>
          <p:grpSp>
            <p:nvGrpSpPr>
              <p:cNvPr id="164" name="Group 6"/>
              <p:cNvGrpSpPr>
                <a:grpSpLocks/>
              </p:cNvGrpSpPr>
              <p:nvPr/>
            </p:nvGrpSpPr>
            <p:grpSpPr bwMode="auto">
              <a:xfrm>
                <a:off x="838200" y="4267200"/>
                <a:ext cx="1066800" cy="685800"/>
                <a:chOff x="528" y="2304"/>
                <a:chExt cx="672" cy="432"/>
              </a:xfrm>
            </p:grpSpPr>
            <p:sp>
              <p:nvSpPr>
                <p:cNvPr id="257" name="Line 7"/>
                <p:cNvSpPr>
                  <a:spLocks noChangeShapeType="1"/>
                </p:cNvSpPr>
                <p:nvPr/>
              </p:nvSpPr>
              <p:spPr bwMode="auto">
                <a:xfrm>
                  <a:off x="816" y="2544"/>
                  <a:ext cx="0" cy="192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58" name="AutoShape 8"/>
                <p:cNvSpPr>
                  <a:spLocks noChangeArrowheads="1"/>
                </p:cNvSpPr>
                <p:nvPr/>
              </p:nvSpPr>
              <p:spPr bwMode="auto">
                <a:xfrm>
                  <a:off x="528" y="2304"/>
                  <a:ext cx="528" cy="240"/>
                </a:xfrm>
                <a:custGeom>
                  <a:avLst/>
                  <a:gdLst>
                    <a:gd name="T0" fmla="*/ 462 w 21600"/>
                    <a:gd name="T1" fmla="*/ 120 h 21600"/>
                    <a:gd name="T2" fmla="*/ 264 w 21600"/>
                    <a:gd name="T3" fmla="*/ 240 h 21600"/>
                    <a:gd name="T4" fmla="*/ 66 w 21600"/>
                    <a:gd name="T5" fmla="*/ 120 h 21600"/>
                    <a:gd name="T6" fmla="*/ 26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CC3300"/>
                </a:solidFill>
                <a:ln w="9525">
                  <a:round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C3300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59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008" y="240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sp>
            <p:nvSpPr>
              <p:cNvPr id="165" name="Rectangle 11"/>
              <p:cNvSpPr>
                <a:spLocks noChangeArrowheads="1"/>
              </p:cNvSpPr>
              <p:nvPr/>
            </p:nvSpPr>
            <p:spPr bwMode="auto">
              <a:xfrm>
                <a:off x="6934200" y="5257800"/>
                <a:ext cx="1524000" cy="762000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1200">
                    <a:solidFill>
                      <a:schemeClr val="bg1">
                        <a:lumMod val="95000"/>
                      </a:schemeClr>
                    </a:solidFill>
                  </a:rPr>
                  <a:t>D-Memory</a:t>
                </a:r>
              </a:p>
            </p:txBody>
          </p:sp>
          <p:sp>
            <p:nvSpPr>
              <p:cNvPr id="166" name="Rectangle 12"/>
              <p:cNvSpPr>
                <a:spLocks noChangeArrowheads="1"/>
              </p:cNvSpPr>
              <p:nvPr/>
            </p:nvSpPr>
            <p:spPr bwMode="auto">
              <a:xfrm>
                <a:off x="6934200" y="4876800"/>
                <a:ext cx="6096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1000">
                    <a:solidFill>
                      <a:schemeClr val="bg1">
                        <a:lumMod val="95000"/>
                      </a:schemeClr>
                    </a:solidFill>
                  </a:rPr>
                  <a:t>MAR</a:t>
                </a:r>
              </a:p>
            </p:txBody>
          </p:sp>
          <p:sp>
            <p:nvSpPr>
              <p:cNvPr id="167" name="Rectangle 13"/>
              <p:cNvSpPr>
                <a:spLocks noChangeArrowheads="1"/>
              </p:cNvSpPr>
              <p:nvPr/>
            </p:nvSpPr>
            <p:spPr bwMode="auto">
              <a:xfrm>
                <a:off x="7848600" y="4876800"/>
                <a:ext cx="6096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1000">
                    <a:solidFill>
                      <a:schemeClr val="bg1">
                        <a:lumMod val="95000"/>
                      </a:schemeClr>
                    </a:solidFill>
                  </a:rPr>
                  <a:t>MDR</a:t>
                </a:r>
              </a:p>
            </p:txBody>
          </p:sp>
          <p:sp>
            <p:nvSpPr>
              <p:cNvPr id="168" name="Freeform 14"/>
              <p:cNvSpPr>
                <a:spLocks/>
              </p:cNvSpPr>
              <p:nvPr/>
            </p:nvSpPr>
            <p:spPr bwMode="auto">
              <a:xfrm>
                <a:off x="2362200" y="5334000"/>
                <a:ext cx="1524000" cy="609600"/>
              </a:xfrm>
              <a:custGeom>
                <a:avLst/>
                <a:gdLst>
                  <a:gd name="T0" fmla="*/ 480 w 960"/>
                  <a:gd name="T1" fmla="*/ 96 h 384"/>
                  <a:gd name="T2" fmla="*/ 384 w 960"/>
                  <a:gd name="T3" fmla="*/ 0 h 384"/>
                  <a:gd name="T4" fmla="*/ 0 w 960"/>
                  <a:gd name="T5" fmla="*/ 0 h 384"/>
                  <a:gd name="T6" fmla="*/ 288 w 960"/>
                  <a:gd name="T7" fmla="*/ 384 h 384"/>
                  <a:gd name="T8" fmla="*/ 672 w 960"/>
                  <a:gd name="T9" fmla="*/ 384 h 384"/>
                  <a:gd name="T10" fmla="*/ 960 w 960"/>
                  <a:gd name="T11" fmla="*/ 0 h 384"/>
                  <a:gd name="T12" fmla="*/ 576 w 960"/>
                  <a:gd name="T13" fmla="*/ 0 h 384"/>
                  <a:gd name="T14" fmla="*/ 480 w 960"/>
                  <a:gd name="T15" fmla="*/ 96 h 3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0"/>
                  <a:gd name="T25" fmla="*/ 0 h 384"/>
                  <a:gd name="T26" fmla="*/ 960 w 960"/>
                  <a:gd name="T27" fmla="*/ 384 h 38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0" h="384">
                    <a:moveTo>
                      <a:pt x="480" y="96"/>
                    </a:moveTo>
                    <a:lnTo>
                      <a:pt x="384" y="0"/>
                    </a:lnTo>
                    <a:lnTo>
                      <a:pt x="0" y="0"/>
                    </a:lnTo>
                    <a:lnTo>
                      <a:pt x="288" y="384"/>
                    </a:lnTo>
                    <a:lnTo>
                      <a:pt x="672" y="384"/>
                    </a:lnTo>
                    <a:lnTo>
                      <a:pt x="960" y="0"/>
                    </a:lnTo>
                    <a:lnTo>
                      <a:pt x="576" y="0"/>
                    </a:lnTo>
                    <a:lnTo>
                      <a:pt x="480" y="9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 sz="12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grpSp>
            <p:nvGrpSpPr>
              <p:cNvPr id="169" name="Group 15"/>
              <p:cNvGrpSpPr>
                <a:grpSpLocks/>
              </p:cNvGrpSpPr>
              <p:nvPr/>
            </p:nvGrpSpPr>
            <p:grpSpPr bwMode="auto">
              <a:xfrm>
                <a:off x="2362201" y="4953000"/>
                <a:ext cx="1524000" cy="1049338"/>
                <a:chOff x="1584" y="1152"/>
                <a:chExt cx="960" cy="661"/>
              </a:xfrm>
            </p:grpSpPr>
            <p:sp>
              <p:nvSpPr>
                <p:cNvPr id="254" name="Rectangle 16"/>
                <p:cNvSpPr>
                  <a:spLocks noChangeArrowheads="1"/>
                </p:cNvSpPr>
                <p:nvPr/>
              </p:nvSpPr>
              <p:spPr bwMode="auto">
                <a:xfrm>
                  <a:off x="1584" y="1152"/>
                  <a:ext cx="38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 eaLnBrk="0" hangingPunct="0"/>
                  <a:r>
                    <a:rPr lang="en-US" sz="1000">
                      <a:solidFill>
                        <a:schemeClr val="bg1">
                          <a:lumMod val="95000"/>
                        </a:schemeClr>
                      </a:solidFill>
                    </a:rPr>
                    <a:t>A</a:t>
                  </a:r>
                </a:p>
              </p:txBody>
            </p:sp>
            <p:sp>
              <p:nvSpPr>
                <p:cNvPr id="255" name="Rectangle 17"/>
                <p:cNvSpPr>
                  <a:spLocks noChangeArrowheads="1"/>
                </p:cNvSpPr>
                <p:nvPr/>
              </p:nvSpPr>
              <p:spPr bwMode="auto">
                <a:xfrm>
                  <a:off x="2160" y="1152"/>
                  <a:ext cx="38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 eaLnBrk="0" hangingPunct="0"/>
                  <a:r>
                    <a:rPr lang="en-US" sz="1000">
                      <a:solidFill>
                        <a:schemeClr val="bg1">
                          <a:lumMod val="95000"/>
                        </a:schemeClr>
                      </a:solidFill>
                    </a:rPr>
                    <a:t>B</a:t>
                  </a:r>
                </a:p>
              </p:txBody>
            </p:sp>
            <p:sp>
              <p:nvSpPr>
                <p:cNvPr id="25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720" y="1417"/>
                  <a:ext cx="691" cy="3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ctr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algn="ctr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algn="ctr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algn="ctr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algn="ctr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sz="1200">
                      <a:solidFill>
                        <a:schemeClr val="bg1">
                          <a:lumMod val="95000"/>
                        </a:schemeClr>
                      </a:solidFill>
                    </a:rPr>
                    <a:t>ALU</a:t>
                  </a:r>
                </a:p>
              </p:txBody>
            </p:sp>
          </p:grpSp>
          <p:sp>
            <p:nvSpPr>
              <p:cNvPr id="170" name="Freeform 19"/>
              <p:cNvSpPr>
                <a:spLocks/>
              </p:cNvSpPr>
              <p:nvPr/>
            </p:nvSpPr>
            <p:spPr bwMode="auto">
              <a:xfrm>
                <a:off x="457200" y="2514600"/>
                <a:ext cx="8229600" cy="4038600"/>
              </a:xfrm>
              <a:custGeom>
                <a:avLst/>
                <a:gdLst>
                  <a:gd name="T0" fmla="*/ 4608 w 4608"/>
                  <a:gd name="T1" fmla="*/ 0 h 1392"/>
                  <a:gd name="T2" fmla="*/ 0 w 4608"/>
                  <a:gd name="T3" fmla="*/ 0 h 1392"/>
                  <a:gd name="T4" fmla="*/ 0 w 4608"/>
                  <a:gd name="T5" fmla="*/ 1392 h 1392"/>
                  <a:gd name="T6" fmla="*/ 4608 w 4608"/>
                  <a:gd name="T7" fmla="*/ 1392 h 13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08"/>
                  <a:gd name="T13" fmla="*/ 0 h 1392"/>
                  <a:gd name="T14" fmla="*/ 4608 w 4608"/>
                  <a:gd name="T15" fmla="*/ 1392 h 13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8" h="1392">
                    <a:moveTo>
                      <a:pt x="4608" y="0"/>
                    </a:moveTo>
                    <a:lnTo>
                      <a:pt x="0" y="0"/>
                    </a:lnTo>
                    <a:lnTo>
                      <a:pt x="0" y="1392"/>
                    </a:lnTo>
                    <a:lnTo>
                      <a:pt x="4608" y="1392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71" name="Line 20"/>
              <p:cNvSpPr>
                <a:spLocks noChangeShapeType="1"/>
              </p:cNvSpPr>
              <p:nvPr/>
            </p:nvSpPr>
            <p:spPr bwMode="auto">
              <a:xfrm>
                <a:off x="2743200" y="4648200"/>
                <a:ext cx="0" cy="3048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2" name="Line 21"/>
              <p:cNvSpPr>
                <a:spLocks noChangeShapeType="1"/>
              </p:cNvSpPr>
              <p:nvPr/>
            </p:nvSpPr>
            <p:spPr bwMode="auto">
              <a:xfrm>
                <a:off x="3124200" y="5943600"/>
                <a:ext cx="0" cy="6096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3" name="Line 22"/>
              <p:cNvSpPr>
                <a:spLocks noChangeShapeType="1"/>
              </p:cNvSpPr>
              <p:nvPr/>
            </p:nvSpPr>
            <p:spPr bwMode="auto">
              <a:xfrm>
                <a:off x="4724400" y="3657600"/>
                <a:ext cx="0" cy="28956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74" name="Line 23"/>
              <p:cNvSpPr>
                <a:spLocks noChangeShapeType="1"/>
              </p:cNvSpPr>
              <p:nvPr/>
            </p:nvSpPr>
            <p:spPr bwMode="auto">
              <a:xfrm>
                <a:off x="7772400" y="6019800"/>
                <a:ext cx="0" cy="5334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5" name="Line 24"/>
              <p:cNvSpPr>
                <a:spLocks noChangeShapeType="1"/>
              </p:cNvSpPr>
              <p:nvPr/>
            </p:nvSpPr>
            <p:spPr bwMode="auto">
              <a:xfrm>
                <a:off x="1371600" y="5943600"/>
                <a:ext cx="0" cy="6096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6" name="Line 25"/>
              <p:cNvSpPr>
                <a:spLocks noChangeShapeType="1"/>
              </p:cNvSpPr>
              <p:nvPr/>
            </p:nvSpPr>
            <p:spPr bwMode="auto">
              <a:xfrm flipH="1">
                <a:off x="1447800" y="50292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7" name="Line 26"/>
              <p:cNvSpPr>
                <a:spLocks noChangeShapeType="1"/>
              </p:cNvSpPr>
              <p:nvPr/>
            </p:nvSpPr>
            <p:spPr bwMode="auto">
              <a:xfrm flipH="1">
                <a:off x="2895600" y="50292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8" name="Line 27"/>
              <p:cNvSpPr>
                <a:spLocks noChangeShapeType="1"/>
              </p:cNvSpPr>
              <p:nvPr/>
            </p:nvSpPr>
            <p:spPr bwMode="auto">
              <a:xfrm flipH="1">
                <a:off x="3810000" y="50292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9" name="Line 28"/>
              <p:cNvSpPr>
                <a:spLocks noChangeShapeType="1"/>
              </p:cNvSpPr>
              <p:nvPr/>
            </p:nvSpPr>
            <p:spPr bwMode="auto">
              <a:xfrm flipH="1">
                <a:off x="7467600" y="49530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0" name="Line 29"/>
              <p:cNvSpPr>
                <a:spLocks noChangeShapeType="1"/>
              </p:cNvSpPr>
              <p:nvPr/>
            </p:nvSpPr>
            <p:spPr bwMode="auto">
              <a:xfrm flipH="1">
                <a:off x="8382000" y="49530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grpSp>
            <p:nvGrpSpPr>
              <p:cNvPr id="181" name="Group 30"/>
              <p:cNvGrpSpPr>
                <a:grpSpLocks/>
              </p:cNvGrpSpPr>
              <p:nvPr/>
            </p:nvGrpSpPr>
            <p:grpSpPr bwMode="auto">
              <a:xfrm>
                <a:off x="1219200" y="6248400"/>
                <a:ext cx="304800" cy="304800"/>
                <a:chOff x="768" y="2928"/>
                <a:chExt cx="192" cy="192"/>
              </a:xfrm>
            </p:grpSpPr>
            <p:sp>
              <p:nvSpPr>
                <p:cNvPr id="252" name="AutoShape 31"/>
                <p:cNvSpPr>
                  <a:spLocks noChangeArrowheads="1"/>
                </p:cNvSpPr>
                <p:nvPr/>
              </p:nvSpPr>
              <p:spPr bwMode="auto">
                <a:xfrm flipV="1">
                  <a:off x="768" y="2928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2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253" name="Oval 32"/>
                <p:cNvSpPr>
                  <a:spLocks noChangeArrowheads="1"/>
                </p:cNvSpPr>
                <p:nvPr/>
              </p:nvSpPr>
              <p:spPr bwMode="auto">
                <a:xfrm flipV="1">
                  <a:off x="912" y="2976"/>
                  <a:ext cx="48" cy="48"/>
                </a:xfrm>
                <a:prstGeom prst="ellipse">
                  <a:avLst/>
                </a:prstGeom>
                <a:solidFill>
                  <a:srgbClr val="0000CC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2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grpSp>
            <p:nvGrpSpPr>
              <p:cNvPr id="182" name="Group 33"/>
              <p:cNvGrpSpPr>
                <a:grpSpLocks/>
              </p:cNvGrpSpPr>
              <p:nvPr/>
            </p:nvGrpSpPr>
            <p:grpSpPr bwMode="auto">
              <a:xfrm>
                <a:off x="7620000" y="6248400"/>
                <a:ext cx="304800" cy="304800"/>
                <a:chOff x="768" y="2928"/>
                <a:chExt cx="192" cy="192"/>
              </a:xfrm>
            </p:grpSpPr>
            <p:sp>
              <p:nvSpPr>
                <p:cNvPr id="250" name="AutoShape 34"/>
                <p:cNvSpPr>
                  <a:spLocks noChangeArrowheads="1"/>
                </p:cNvSpPr>
                <p:nvPr/>
              </p:nvSpPr>
              <p:spPr bwMode="auto">
                <a:xfrm flipV="1">
                  <a:off x="768" y="2928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2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251" name="Oval 35"/>
                <p:cNvSpPr>
                  <a:spLocks noChangeArrowheads="1"/>
                </p:cNvSpPr>
                <p:nvPr/>
              </p:nvSpPr>
              <p:spPr bwMode="auto">
                <a:xfrm flipV="1">
                  <a:off x="912" y="2976"/>
                  <a:ext cx="48" cy="48"/>
                </a:xfrm>
                <a:prstGeom prst="ellipse">
                  <a:avLst/>
                </a:prstGeom>
                <a:solidFill>
                  <a:srgbClr val="0000CC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2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grpSp>
            <p:nvGrpSpPr>
              <p:cNvPr id="183" name="Group 36"/>
              <p:cNvGrpSpPr>
                <a:grpSpLocks/>
              </p:cNvGrpSpPr>
              <p:nvPr/>
            </p:nvGrpSpPr>
            <p:grpSpPr bwMode="auto">
              <a:xfrm>
                <a:off x="2971800" y="6248400"/>
                <a:ext cx="304800" cy="304800"/>
                <a:chOff x="768" y="2928"/>
                <a:chExt cx="192" cy="192"/>
              </a:xfrm>
            </p:grpSpPr>
            <p:sp>
              <p:nvSpPr>
                <p:cNvPr id="248" name="AutoShape 37"/>
                <p:cNvSpPr>
                  <a:spLocks noChangeArrowheads="1"/>
                </p:cNvSpPr>
                <p:nvPr/>
              </p:nvSpPr>
              <p:spPr bwMode="auto">
                <a:xfrm flipV="1">
                  <a:off x="768" y="2928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2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249" name="Oval 38"/>
                <p:cNvSpPr>
                  <a:spLocks noChangeArrowheads="1"/>
                </p:cNvSpPr>
                <p:nvPr/>
              </p:nvSpPr>
              <p:spPr bwMode="auto">
                <a:xfrm flipV="1">
                  <a:off x="912" y="2976"/>
                  <a:ext cx="48" cy="48"/>
                </a:xfrm>
                <a:prstGeom prst="ellipse">
                  <a:avLst/>
                </a:prstGeom>
                <a:solidFill>
                  <a:srgbClr val="0000CC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2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grpSp>
            <p:nvGrpSpPr>
              <p:cNvPr id="184" name="Group 39"/>
              <p:cNvGrpSpPr>
                <a:grpSpLocks/>
              </p:cNvGrpSpPr>
              <p:nvPr/>
            </p:nvGrpSpPr>
            <p:grpSpPr bwMode="auto">
              <a:xfrm>
                <a:off x="4572000" y="6248400"/>
                <a:ext cx="304800" cy="304800"/>
                <a:chOff x="768" y="2928"/>
                <a:chExt cx="192" cy="192"/>
              </a:xfrm>
            </p:grpSpPr>
            <p:sp>
              <p:nvSpPr>
                <p:cNvPr id="246" name="AutoShape 40"/>
                <p:cNvSpPr>
                  <a:spLocks noChangeArrowheads="1"/>
                </p:cNvSpPr>
                <p:nvPr/>
              </p:nvSpPr>
              <p:spPr bwMode="auto">
                <a:xfrm flipV="1">
                  <a:off x="768" y="2928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2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247" name="Oval 41"/>
                <p:cNvSpPr>
                  <a:spLocks noChangeArrowheads="1"/>
                </p:cNvSpPr>
                <p:nvPr/>
              </p:nvSpPr>
              <p:spPr bwMode="auto">
                <a:xfrm flipV="1">
                  <a:off x="912" y="2976"/>
                  <a:ext cx="48" cy="48"/>
                </a:xfrm>
                <a:prstGeom prst="ellipse">
                  <a:avLst/>
                </a:prstGeom>
                <a:solidFill>
                  <a:srgbClr val="0000CC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2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sp>
            <p:nvSpPr>
              <p:cNvPr id="185" name="Line 42"/>
              <p:cNvSpPr>
                <a:spLocks noChangeShapeType="1"/>
              </p:cNvSpPr>
              <p:nvPr/>
            </p:nvSpPr>
            <p:spPr bwMode="auto">
              <a:xfrm flipH="1">
                <a:off x="1447800" y="63246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6" name="Line 43"/>
              <p:cNvSpPr>
                <a:spLocks noChangeShapeType="1"/>
              </p:cNvSpPr>
              <p:nvPr/>
            </p:nvSpPr>
            <p:spPr bwMode="auto">
              <a:xfrm flipH="1">
                <a:off x="3200400" y="63246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7" name="Line 44"/>
              <p:cNvSpPr>
                <a:spLocks noChangeShapeType="1"/>
              </p:cNvSpPr>
              <p:nvPr/>
            </p:nvSpPr>
            <p:spPr bwMode="auto">
              <a:xfrm flipH="1">
                <a:off x="4800600" y="63246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8" name="Line 45"/>
              <p:cNvSpPr>
                <a:spLocks noChangeShapeType="1"/>
              </p:cNvSpPr>
              <p:nvPr/>
            </p:nvSpPr>
            <p:spPr bwMode="auto">
              <a:xfrm flipH="1">
                <a:off x="7848600" y="63246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9" name="Line 46"/>
              <p:cNvSpPr>
                <a:spLocks noChangeShapeType="1"/>
              </p:cNvSpPr>
              <p:nvPr/>
            </p:nvSpPr>
            <p:spPr bwMode="auto">
              <a:xfrm flipH="1">
                <a:off x="8382000" y="55626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0" name="Line 47"/>
              <p:cNvSpPr>
                <a:spLocks noChangeShapeType="1"/>
              </p:cNvSpPr>
              <p:nvPr/>
            </p:nvSpPr>
            <p:spPr bwMode="auto">
              <a:xfrm flipH="1">
                <a:off x="3657600" y="5562600"/>
                <a:ext cx="304800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1" name="Line 48"/>
              <p:cNvSpPr>
                <a:spLocks noChangeShapeType="1"/>
              </p:cNvSpPr>
              <p:nvPr/>
            </p:nvSpPr>
            <p:spPr bwMode="auto">
              <a:xfrm flipH="1">
                <a:off x="1600200" y="5562600"/>
                <a:ext cx="304800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2" name="Rectangle 49"/>
              <p:cNvSpPr>
                <a:spLocks noChangeArrowheads="1"/>
              </p:cNvSpPr>
              <p:nvPr/>
            </p:nvSpPr>
            <p:spPr bwMode="auto">
              <a:xfrm>
                <a:off x="4419600" y="3048000"/>
                <a:ext cx="2209800" cy="609600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1200">
                    <a:solidFill>
                      <a:schemeClr val="bg1">
                        <a:lumMod val="95000"/>
                      </a:schemeClr>
                    </a:solidFill>
                  </a:rPr>
                  <a:t>Regs</a:t>
                </a:r>
              </a:p>
            </p:txBody>
          </p:sp>
          <p:sp>
            <p:nvSpPr>
              <p:cNvPr id="193" name="Line 50"/>
              <p:cNvSpPr>
                <a:spLocks noChangeShapeType="1"/>
              </p:cNvSpPr>
              <p:nvPr/>
            </p:nvSpPr>
            <p:spPr bwMode="auto">
              <a:xfrm>
                <a:off x="5562600" y="2514600"/>
                <a:ext cx="0" cy="5334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94" name="Line 51"/>
              <p:cNvSpPr>
                <a:spLocks noChangeShapeType="1"/>
              </p:cNvSpPr>
              <p:nvPr/>
            </p:nvSpPr>
            <p:spPr bwMode="auto">
              <a:xfrm flipH="1">
                <a:off x="6553200" y="32766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95" name="Line 52"/>
              <p:cNvSpPr>
                <a:spLocks noChangeShapeType="1"/>
              </p:cNvSpPr>
              <p:nvPr/>
            </p:nvSpPr>
            <p:spPr bwMode="auto">
              <a:xfrm>
                <a:off x="6096000" y="3657600"/>
                <a:ext cx="0" cy="28956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grpSp>
            <p:nvGrpSpPr>
              <p:cNvPr id="196" name="Group 53"/>
              <p:cNvGrpSpPr>
                <a:grpSpLocks/>
              </p:cNvGrpSpPr>
              <p:nvPr/>
            </p:nvGrpSpPr>
            <p:grpSpPr bwMode="auto">
              <a:xfrm>
                <a:off x="5943600" y="6248400"/>
                <a:ext cx="304800" cy="304800"/>
                <a:chOff x="768" y="2928"/>
                <a:chExt cx="192" cy="192"/>
              </a:xfrm>
            </p:grpSpPr>
            <p:sp>
              <p:nvSpPr>
                <p:cNvPr id="244" name="AutoShape 54"/>
                <p:cNvSpPr>
                  <a:spLocks noChangeArrowheads="1"/>
                </p:cNvSpPr>
                <p:nvPr/>
              </p:nvSpPr>
              <p:spPr bwMode="auto">
                <a:xfrm flipV="1">
                  <a:off x="768" y="2928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2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245" name="Oval 55"/>
                <p:cNvSpPr>
                  <a:spLocks noChangeArrowheads="1"/>
                </p:cNvSpPr>
                <p:nvPr/>
              </p:nvSpPr>
              <p:spPr bwMode="auto">
                <a:xfrm flipV="1">
                  <a:off x="912" y="2976"/>
                  <a:ext cx="48" cy="48"/>
                </a:xfrm>
                <a:prstGeom prst="ellipse">
                  <a:avLst/>
                </a:prstGeom>
                <a:solidFill>
                  <a:srgbClr val="0000CC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12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sp>
            <p:nvSpPr>
              <p:cNvPr id="197" name="Line 56"/>
              <p:cNvSpPr>
                <a:spLocks noChangeShapeType="1"/>
              </p:cNvSpPr>
              <p:nvPr/>
            </p:nvSpPr>
            <p:spPr bwMode="auto">
              <a:xfrm flipH="1">
                <a:off x="6172200" y="6324600"/>
                <a:ext cx="304800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8" name="AutoShape 57"/>
              <p:cNvSpPr>
                <a:spLocks noChangeArrowheads="1"/>
              </p:cNvSpPr>
              <p:nvPr/>
            </p:nvSpPr>
            <p:spPr bwMode="auto">
              <a:xfrm>
                <a:off x="2286000" y="4267200"/>
                <a:ext cx="838200" cy="381000"/>
              </a:xfrm>
              <a:custGeom>
                <a:avLst/>
                <a:gdLst>
                  <a:gd name="T0" fmla="*/ 733425 w 21600"/>
                  <a:gd name="T1" fmla="*/ 190500 h 21600"/>
                  <a:gd name="T2" fmla="*/ 419100 w 21600"/>
                  <a:gd name="T3" fmla="*/ 381000 h 21600"/>
                  <a:gd name="T4" fmla="*/ 104775 w 21600"/>
                  <a:gd name="T5" fmla="*/ 190500 h 21600"/>
                  <a:gd name="T6" fmla="*/ 41910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330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33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 sz="1200"/>
              </a:p>
            </p:txBody>
          </p:sp>
          <p:sp>
            <p:nvSpPr>
              <p:cNvPr id="199" name="Line 58"/>
              <p:cNvSpPr>
                <a:spLocks noChangeShapeType="1"/>
              </p:cNvSpPr>
              <p:nvPr/>
            </p:nvSpPr>
            <p:spPr bwMode="auto">
              <a:xfrm>
                <a:off x="3657600" y="4648200"/>
                <a:ext cx="0" cy="3048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0" name="AutoShape 59"/>
              <p:cNvSpPr>
                <a:spLocks noChangeArrowheads="1"/>
              </p:cNvSpPr>
              <p:nvPr/>
            </p:nvSpPr>
            <p:spPr bwMode="auto">
              <a:xfrm>
                <a:off x="3276600" y="4267200"/>
                <a:ext cx="838200" cy="381000"/>
              </a:xfrm>
              <a:custGeom>
                <a:avLst/>
                <a:gdLst>
                  <a:gd name="T0" fmla="*/ 733425 w 21600"/>
                  <a:gd name="T1" fmla="*/ 190500 h 21600"/>
                  <a:gd name="T2" fmla="*/ 419100 w 21600"/>
                  <a:gd name="T3" fmla="*/ 381000 h 21600"/>
                  <a:gd name="T4" fmla="*/ 104775 w 21600"/>
                  <a:gd name="T5" fmla="*/ 190500 h 21600"/>
                  <a:gd name="T6" fmla="*/ 41910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3300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33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 sz="1200"/>
              </a:p>
            </p:txBody>
          </p:sp>
          <p:sp>
            <p:nvSpPr>
              <p:cNvPr id="201" name="Line 60"/>
              <p:cNvSpPr>
                <a:spLocks noChangeShapeType="1"/>
              </p:cNvSpPr>
              <p:nvPr/>
            </p:nvSpPr>
            <p:spPr bwMode="auto">
              <a:xfrm>
                <a:off x="3429000" y="2514600"/>
                <a:ext cx="0" cy="17526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02" name="Line 61"/>
              <p:cNvSpPr>
                <a:spLocks noChangeShapeType="1"/>
              </p:cNvSpPr>
              <p:nvPr/>
            </p:nvSpPr>
            <p:spPr bwMode="auto">
              <a:xfrm>
                <a:off x="2438400" y="2514600"/>
                <a:ext cx="0" cy="17526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03" name="Line 62"/>
              <p:cNvSpPr>
                <a:spLocks noChangeShapeType="1"/>
              </p:cNvSpPr>
              <p:nvPr/>
            </p:nvSpPr>
            <p:spPr bwMode="auto">
              <a:xfrm>
                <a:off x="990600" y="2514600"/>
                <a:ext cx="0" cy="17526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04" name="Freeform 63"/>
              <p:cNvSpPr>
                <a:spLocks/>
              </p:cNvSpPr>
              <p:nvPr/>
            </p:nvSpPr>
            <p:spPr bwMode="auto">
              <a:xfrm>
                <a:off x="1295400" y="3733800"/>
                <a:ext cx="3429000" cy="533400"/>
              </a:xfrm>
              <a:custGeom>
                <a:avLst/>
                <a:gdLst>
                  <a:gd name="T0" fmla="*/ 2160 w 2160"/>
                  <a:gd name="T1" fmla="*/ 0 h 192"/>
                  <a:gd name="T2" fmla="*/ 0 w 2160"/>
                  <a:gd name="T3" fmla="*/ 0 h 192"/>
                  <a:gd name="T4" fmla="*/ 0 w 2160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160"/>
                  <a:gd name="T10" fmla="*/ 0 h 192"/>
                  <a:gd name="T11" fmla="*/ 2160 w 216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" h="192">
                    <a:moveTo>
                      <a:pt x="2160" y="0"/>
                    </a:moveTo>
                    <a:lnTo>
                      <a:pt x="0" y="0"/>
                    </a:lnTo>
                    <a:lnTo>
                      <a:pt x="0" y="192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05" name="Line 64"/>
              <p:cNvSpPr>
                <a:spLocks noChangeShapeType="1"/>
              </p:cNvSpPr>
              <p:nvPr/>
            </p:nvSpPr>
            <p:spPr bwMode="auto">
              <a:xfrm>
                <a:off x="2743200" y="3733800"/>
                <a:ext cx="0" cy="5334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06" name="Line 65"/>
              <p:cNvSpPr>
                <a:spLocks noChangeShapeType="1"/>
              </p:cNvSpPr>
              <p:nvPr/>
            </p:nvSpPr>
            <p:spPr bwMode="auto">
              <a:xfrm>
                <a:off x="3733800" y="3733800"/>
                <a:ext cx="0" cy="5334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07" name="Freeform 66"/>
              <p:cNvSpPr>
                <a:spLocks/>
              </p:cNvSpPr>
              <p:nvPr/>
            </p:nvSpPr>
            <p:spPr bwMode="auto">
              <a:xfrm>
                <a:off x="1600200" y="3886200"/>
                <a:ext cx="4495800" cy="381000"/>
              </a:xfrm>
              <a:custGeom>
                <a:avLst/>
                <a:gdLst>
                  <a:gd name="T0" fmla="*/ 2832 w 2832"/>
                  <a:gd name="T1" fmla="*/ 0 h 240"/>
                  <a:gd name="T2" fmla="*/ 0 w 2832"/>
                  <a:gd name="T3" fmla="*/ 0 h 240"/>
                  <a:gd name="T4" fmla="*/ 0 w 2832"/>
                  <a:gd name="T5" fmla="*/ 240 h 240"/>
                  <a:gd name="T6" fmla="*/ 0 60000 65536"/>
                  <a:gd name="T7" fmla="*/ 0 60000 65536"/>
                  <a:gd name="T8" fmla="*/ 0 60000 65536"/>
                  <a:gd name="T9" fmla="*/ 0 w 2832"/>
                  <a:gd name="T10" fmla="*/ 0 h 240"/>
                  <a:gd name="T11" fmla="*/ 2832 w 2832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32" h="240">
                    <a:moveTo>
                      <a:pt x="2832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08" name="Line 67"/>
              <p:cNvSpPr>
                <a:spLocks noChangeShapeType="1"/>
              </p:cNvSpPr>
              <p:nvPr/>
            </p:nvSpPr>
            <p:spPr bwMode="auto">
              <a:xfrm>
                <a:off x="3048000" y="3886200"/>
                <a:ext cx="0" cy="3810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09" name="Line 68"/>
              <p:cNvSpPr>
                <a:spLocks noChangeShapeType="1"/>
              </p:cNvSpPr>
              <p:nvPr/>
            </p:nvSpPr>
            <p:spPr bwMode="auto">
              <a:xfrm>
                <a:off x="4038600" y="3886200"/>
                <a:ext cx="0" cy="3810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10" name="Line 69"/>
              <p:cNvSpPr>
                <a:spLocks noChangeShapeType="1"/>
              </p:cNvSpPr>
              <p:nvPr/>
            </p:nvSpPr>
            <p:spPr bwMode="auto">
              <a:xfrm flipH="1">
                <a:off x="4038600" y="4419600"/>
                <a:ext cx="304800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11" name="Line 70"/>
              <p:cNvSpPr>
                <a:spLocks noChangeShapeType="1"/>
              </p:cNvSpPr>
              <p:nvPr/>
            </p:nvSpPr>
            <p:spPr bwMode="auto">
              <a:xfrm flipH="1">
                <a:off x="3048000" y="4419600"/>
                <a:ext cx="304800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grpSp>
            <p:nvGrpSpPr>
              <p:cNvPr id="212" name="Group 71"/>
              <p:cNvGrpSpPr>
                <a:grpSpLocks/>
              </p:cNvGrpSpPr>
              <p:nvPr/>
            </p:nvGrpSpPr>
            <p:grpSpPr bwMode="auto">
              <a:xfrm>
                <a:off x="6858000" y="4191000"/>
                <a:ext cx="1066800" cy="685800"/>
                <a:chOff x="528" y="2304"/>
                <a:chExt cx="672" cy="432"/>
              </a:xfrm>
            </p:grpSpPr>
            <p:sp>
              <p:nvSpPr>
                <p:cNvPr id="241" name="Line 72"/>
                <p:cNvSpPr>
                  <a:spLocks noChangeShapeType="1"/>
                </p:cNvSpPr>
                <p:nvPr/>
              </p:nvSpPr>
              <p:spPr bwMode="auto">
                <a:xfrm>
                  <a:off x="816" y="2544"/>
                  <a:ext cx="0" cy="192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42" name="AutoShape 73"/>
                <p:cNvSpPr>
                  <a:spLocks noChangeArrowheads="1"/>
                </p:cNvSpPr>
                <p:nvPr/>
              </p:nvSpPr>
              <p:spPr bwMode="auto">
                <a:xfrm>
                  <a:off x="528" y="2304"/>
                  <a:ext cx="528" cy="240"/>
                </a:xfrm>
                <a:custGeom>
                  <a:avLst/>
                  <a:gdLst>
                    <a:gd name="T0" fmla="*/ 462 w 21600"/>
                    <a:gd name="T1" fmla="*/ 120 h 21600"/>
                    <a:gd name="T2" fmla="*/ 264 w 21600"/>
                    <a:gd name="T3" fmla="*/ 240 h 21600"/>
                    <a:gd name="T4" fmla="*/ 66 w 21600"/>
                    <a:gd name="T5" fmla="*/ 120 h 21600"/>
                    <a:gd name="T6" fmla="*/ 26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CC3300"/>
                </a:solidFill>
                <a:ln w="9525">
                  <a:round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C3300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43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1008" y="240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sp>
            <p:nvSpPr>
              <p:cNvPr id="213" name="Line 75"/>
              <p:cNvSpPr>
                <a:spLocks noChangeShapeType="1"/>
              </p:cNvSpPr>
              <p:nvPr/>
            </p:nvSpPr>
            <p:spPr bwMode="auto">
              <a:xfrm>
                <a:off x="7086600" y="2514600"/>
                <a:ext cx="0" cy="16002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14" name="Freeform 76"/>
              <p:cNvSpPr>
                <a:spLocks/>
              </p:cNvSpPr>
              <p:nvPr/>
            </p:nvSpPr>
            <p:spPr bwMode="auto">
              <a:xfrm>
                <a:off x="4724400" y="3733800"/>
                <a:ext cx="2590800" cy="381000"/>
              </a:xfrm>
              <a:custGeom>
                <a:avLst/>
                <a:gdLst>
                  <a:gd name="T0" fmla="*/ 0 w 1632"/>
                  <a:gd name="T1" fmla="*/ 0 h 240"/>
                  <a:gd name="T2" fmla="*/ 1632 w 1632"/>
                  <a:gd name="T3" fmla="*/ 0 h 240"/>
                  <a:gd name="T4" fmla="*/ 1632 w 1632"/>
                  <a:gd name="T5" fmla="*/ 240 h 240"/>
                  <a:gd name="T6" fmla="*/ 0 60000 65536"/>
                  <a:gd name="T7" fmla="*/ 0 60000 65536"/>
                  <a:gd name="T8" fmla="*/ 0 60000 65536"/>
                  <a:gd name="T9" fmla="*/ 0 w 1632"/>
                  <a:gd name="T10" fmla="*/ 0 h 240"/>
                  <a:gd name="T11" fmla="*/ 1632 w 1632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32" h="240">
                    <a:moveTo>
                      <a:pt x="0" y="0"/>
                    </a:moveTo>
                    <a:lnTo>
                      <a:pt x="1632" y="0"/>
                    </a:lnTo>
                    <a:lnTo>
                      <a:pt x="1632" y="240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15" name="Oval 77"/>
              <p:cNvSpPr>
                <a:spLocks noChangeArrowheads="1"/>
              </p:cNvSpPr>
              <p:nvPr/>
            </p:nvSpPr>
            <p:spPr bwMode="auto">
              <a:xfrm>
                <a:off x="4648200" y="3657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200"/>
              </a:p>
            </p:txBody>
          </p:sp>
          <p:sp>
            <p:nvSpPr>
              <p:cNvPr id="216" name="Oval 78"/>
              <p:cNvSpPr>
                <a:spLocks noChangeArrowheads="1"/>
              </p:cNvSpPr>
              <p:nvPr/>
            </p:nvSpPr>
            <p:spPr bwMode="auto">
              <a:xfrm>
                <a:off x="6019800" y="38100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200"/>
              </a:p>
            </p:txBody>
          </p:sp>
          <p:sp>
            <p:nvSpPr>
              <p:cNvPr id="217" name="Oval 79"/>
              <p:cNvSpPr>
                <a:spLocks noChangeArrowheads="1"/>
              </p:cNvSpPr>
              <p:nvPr/>
            </p:nvSpPr>
            <p:spPr bwMode="auto">
              <a:xfrm>
                <a:off x="3657600" y="3657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200"/>
              </a:p>
            </p:txBody>
          </p:sp>
          <p:sp>
            <p:nvSpPr>
              <p:cNvPr id="218" name="Oval 80"/>
              <p:cNvSpPr>
                <a:spLocks noChangeArrowheads="1"/>
              </p:cNvSpPr>
              <p:nvPr/>
            </p:nvSpPr>
            <p:spPr bwMode="auto">
              <a:xfrm>
                <a:off x="2667000" y="3657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200"/>
              </a:p>
            </p:txBody>
          </p:sp>
          <p:sp>
            <p:nvSpPr>
              <p:cNvPr id="219" name="Oval 81"/>
              <p:cNvSpPr>
                <a:spLocks noChangeArrowheads="1"/>
              </p:cNvSpPr>
              <p:nvPr/>
            </p:nvSpPr>
            <p:spPr bwMode="auto">
              <a:xfrm>
                <a:off x="2971800" y="38100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200"/>
              </a:p>
            </p:txBody>
          </p:sp>
          <p:sp>
            <p:nvSpPr>
              <p:cNvPr id="220" name="Oval 82"/>
              <p:cNvSpPr>
                <a:spLocks noChangeArrowheads="1"/>
              </p:cNvSpPr>
              <p:nvPr/>
            </p:nvSpPr>
            <p:spPr bwMode="auto">
              <a:xfrm>
                <a:off x="3962400" y="38100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200"/>
              </a:p>
            </p:txBody>
          </p:sp>
          <p:grpSp>
            <p:nvGrpSpPr>
              <p:cNvPr id="221" name="Group 83"/>
              <p:cNvGrpSpPr>
                <a:grpSpLocks/>
              </p:cNvGrpSpPr>
              <p:nvPr/>
            </p:nvGrpSpPr>
            <p:grpSpPr bwMode="auto">
              <a:xfrm>
                <a:off x="7772400" y="4191000"/>
                <a:ext cx="1066800" cy="685800"/>
                <a:chOff x="528" y="2304"/>
                <a:chExt cx="672" cy="432"/>
              </a:xfrm>
            </p:grpSpPr>
            <p:sp>
              <p:nvSpPr>
                <p:cNvPr id="238" name="Line 84"/>
                <p:cNvSpPr>
                  <a:spLocks noChangeShapeType="1"/>
                </p:cNvSpPr>
                <p:nvPr/>
              </p:nvSpPr>
              <p:spPr bwMode="auto">
                <a:xfrm>
                  <a:off x="816" y="2544"/>
                  <a:ext cx="0" cy="192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9" name="AutoShape 85"/>
                <p:cNvSpPr>
                  <a:spLocks noChangeArrowheads="1"/>
                </p:cNvSpPr>
                <p:nvPr/>
              </p:nvSpPr>
              <p:spPr bwMode="auto">
                <a:xfrm>
                  <a:off x="528" y="2304"/>
                  <a:ext cx="528" cy="240"/>
                </a:xfrm>
                <a:custGeom>
                  <a:avLst/>
                  <a:gdLst>
                    <a:gd name="T0" fmla="*/ 462 w 21600"/>
                    <a:gd name="T1" fmla="*/ 120 h 21600"/>
                    <a:gd name="T2" fmla="*/ 264 w 21600"/>
                    <a:gd name="T3" fmla="*/ 240 h 21600"/>
                    <a:gd name="T4" fmla="*/ 66 w 21600"/>
                    <a:gd name="T5" fmla="*/ 120 h 21600"/>
                    <a:gd name="T6" fmla="*/ 26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CC3300"/>
                </a:solidFill>
                <a:ln w="9525">
                  <a:round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C3300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40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1008" y="240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sp>
            <p:nvSpPr>
              <p:cNvPr id="222" name="Line 87"/>
              <p:cNvSpPr>
                <a:spLocks noChangeShapeType="1"/>
              </p:cNvSpPr>
              <p:nvPr/>
            </p:nvSpPr>
            <p:spPr bwMode="auto">
              <a:xfrm>
                <a:off x="8001000" y="2514600"/>
                <a:ext cx="0" cy="16002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23" name="Freeform 88"/>
              <p:cNvSpPr>
                <a:spLocks/>
              </p:cNvSpPr>
              <p:nvPr/>
            </p:nvSpPr>
            <p:spPr bwMode="auto">
              <a:xfrm>
                <a:off x="7315200" y="3733800"/>
                <a:ext cx="914400" cy="381000"/>
              </a:xfrm>
              <a:custGeom>
                <a:avLst/>
                <a:gdLst>
                  <a:gd name="T0" fmla="*/ 0 w 576"/>
                  <a:gd name="T1" fmla="*/ 0 h 240"/>
                  <a:gd name="T2" fmla="*/ 576 w 576"/>
                  <a:gd name="T3" fmla="*/ 0 h 240"/>
                  <a:gd name="T4" fmla="*/ 576 w 576"/>
                  <a:gd name="T5" fmla="*/ 240 h 240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240"/>
                  <a:gd name="T11" fmla="*/ 576 w 576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240">
                    <a:moveTo>
                      <a:pt x="0" y="0"/>
                    </a:moveTo>
                    <a:lnTo>
                      <a:pt x="576" y="0"/>
                    </a:lnTo>
                    <a:lnTo>
                      <a:pt x="576" y="240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24" name="Freeform 89"/>
              <p:cNvSpPr>
                <a:spLocks/>
              </p:cNvSpPr>
              <p:nvPr/>
            </p:nvSpPr>
            <p:spPr bwMode="auto">
              <a:xfrm>
                <a:off x="6096000" y="3886200"/>
                <a:ext cx="2438400" cy="228600"/>
              </a:xfrm>
              <a:custGeom>
                <a:avLst/>
                <a:gdLst>
                  <a:gd name="T0" fmla="*/ 0 w 1536"/>
                  <a:gd name="T1" fmla="*/ 0 h 144"/>
                  <a:gd name="T2" fmla="*/ 1536 w 1536"/>
                  <a:gd name="T3" fmla="*/ 0 h 144"/>
                  <a:gd name="T4" fmla="*/ 1536 w 15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536"/>
                  <a:gd name="T10" fmla="*/ 0 h 144"/>
                  <a:gd name="T11" fmla="*/ 1536 w 15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36" h="144">
                    <a:moveTo>
                      <a:pt x="0" y="0"/>
                    </a:moveTo>
                    <a:lnTo>
                      <a:pt x="1536" y="0"/>
                    </a:lnTo>
                    <a:lnTo>
                      <a:pt x="1536" y="144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25" name="Line 90"/>
              <p:cNvSpPr>
                <a:spLocks noChangeShapeType="1"/>
              </p:cNvSpPr>
              <p:nvPr/>
            </p:nvSpPr>
            <p:spPr bwMode="auto">
              <a:xfrm>
                <a:off x="7620000" y="3886200"/>
                <a:ext cx="0" cy="2286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26" name="Rectangle 91"/>
              <p:cNvSpPr>
                <a:spLocks noChangeArrowheads="1"/>
              </p:cNvSpPr>
              <p:nvPr/>
            </p:nvSpPr>
            <p:spPr bwMode="auto">
              <a:xfrm>
                <a:off x="3810000" y="1295400"/>
                <a:ext cx="1524000" cy="838200"/>
              </a:xfrm>
              <a:prstGeom prst="rect">
                <a:avLst/>
              </a:prstGeom>
              <a:solidFill>
                <a:srgbClr val="FFFF9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99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1200"/>
                  <a:t>Control</a:t>
                </a:r>
              </a:p>
            </p:txBody>
          </p:sp>
          <p:sp>
            <p:nvSpPr>
              <p:cNvPr id="227" name="Rectangle 92"/>
              <p:cNvSpPr>
                <a:spLocks noChangeArrowheads="1"/>
              </p:cNvSpPr>
              <p:nvPr/>
            </p:nvSpPr>
            <p:spPr bwMode="auto">
              <a:xfrm>
                <a:off x="4648200" y="1371600"/>
                <a:ext cx="609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050"/>
                  <a:t>PC</a:t>
                </a:r>
              </a:p>
            </p:txBody>
          </p:sp>
          <p:sp>
            <p:nvSpPr>
              <p:cNvPr id="228" name="Rectangle 93"/>
              <p:cNvSpPr>
                <a:spLocks noChangeArrowheads="1"/>
              </p:cNvSpPr>
              <p:nvPr/>
            </p:nvSpPr>
            <p:spPr bwMode="auto">
              <a:xfrm>
                <a:off x="3886200" y="1371600"/>
                <a:ext cx="609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050"/>
                  <a:t>IR</a:t>
                </a:r>
              </a:p>
            </p:txBody>
          </p:sp>
          <p:sp>
            <p:nvSpPr>
              <p:cNvPr id="229" name="Line 94"/>
              <p:cNvSpPr>
                <a:spLocks noChangeShapeType="1"/>
              </p:cNvSpPr>
              <p:nvPr/>
            </p:nvSpPr>
            <p:spPr bwMode="auto">
              <a:xfrm>
                <a:off x="4572000" y="2133600"/>
                <a:ext cx="0" cy="3810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30" name="Freeform 99"/>
              <p:cNvSpPr>
                <a:spLocks noChangeAspect="1"/>
              </p:cNvSpPr>
              <p:nvPr/>
            </p:nvSpPr>
            <p:spPr bwMode="auto">
              <a:xfrm>
                <a:off x="2895600" y="1333500"/>
                <a:ext cx="758825" cy="303213"/>
              </a:xfrm>
              <a:custGeom>
                <a:avLst/>
                <a:gdLst>
                  <a:gd name="T0" fmla="*/ 480 w 960"/>
                  <a:gd name="T1" fmla="*/ 96 h 384"/>
                  <a:gd name="T2" fmla="*/ 384 w 960"/>
                  <a:gd name="T3" fmla="*/ 0 h 384"/>
                  <a:gd name="T4" fmla="*/ 0 w 960"/>
                  <a:gd name="T5" fmla="*/ 0 h 384"/>
                  <a:gd name="T6" fmla="*/ 288 w 960"/>
                  <a:gd name="T7" fmla="*/ 384 h 384"/>
                  <a:gd name="T8" fmla="*/ 672 w 960"/>
                  <a:gd name="T9" fmla="*/ 384 h 384"/>
                  <a:gd name="T10" fmla="*/ 960 w 960"/>
                  <a:gd name="T11" fmla="*/ 0 h 384"/>
                  <a:gd name="T12" fmla="*/ 576 w 960"/>
                  <a:gd name="T13" fmla="*/ 0 h 384"/>
                  <a:gd name="T14" fmla="*/ 480 w 960"/>
                  <a:gd name="T15" fmla="*/ 96 h 3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0"/>
                  <a:gd name="T25" fmla="*/ 0 h 384"/>
                  <a:gd name="T26" fmla="*/ 960 w 960"/>
                  <a:gd name="T27" fmla="*/ 384 h 38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0" h="384">
                    <a:moveTo>
                      <a:pt x="480" y="96"/>
                    </a:moveTo>
                    <a:lnTo>
                      <a:pt x="384" y="0"/>
                    </a:lnTo>
                    <a:lnTo>
                      <a:pt x="0" y="0"/>
                    </a:lnTo>
                    <a:lnTo>
                      <a:pt x="288" y="384"/>
                    </a:lnTo>
                    <a:lnTo>
                      <a:pt x="672" y="384"/>
                    </a:lnTo>
                    <a:lnTo>
                      <a:pt x="960" y="0"/>
                    </a:lnTo>
                    <a:lnTo>
                      <a:pt x="576" y="0"/>
                    </a:lnTo>
                    <a:lnTo>
                      <a:pt x="480" y="9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 sz="1200"/>
              </a:p>
            </p:txBody>
          </p:sp>
          <p:sp>
            <p:nvSpPr>
              <p:cNvPr id="231" name="Rectangle 100"/>
              <p:cNvSpPr>
                <a:spLocks noChangeAspect="1" noChangeArrowheads="1"/>
              </p:cNvSpPr>
              <p:nvPr/>
            </p:nvSpPr>
            <p:spPr bwMode="auto">
              <a:xfrm>
                <a:off x="2895600" y="1143000"/>
                <a:ext cx="303213" cy="114300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40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232" name="Rectangle 101"/>
              <p:cNvSpPr>
                <a:spLocks noChangeAspect="1" noChangeArrowheads="1"/>
              </p:cNvSpPr>
              <p:nvPr/>
            </p:nvSpPr>
            <p:spPr bwMode="auto">
              <a:xfrm>
                <a:off x="3351213" y="1143000"/>
                <a:ext cx="303212" cy="114300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400">
                    <a:solidFill>
                      <a:schemeClr val="bg1">
                        <a:lumMod val="9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233" name="Text Box 102"/>
              <p:cNvSpPr txBox="1">
                <a:spLocks noChangeAspect="1" noChangeArrowheads="1"/>
              </p:cNvSpPr>
              <p:nvPr/>
            </p:nvSpPr>
            <p:spPr bwMode="auto">
              <a:xfrm>
                <a:off x="2772346" y="1371601"/>
                <a:ext cx="929126" cy="524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900" dirty="0">
                    <a:solidFill>
                      <a:schemeClr val="bg1">
                        <a:lumMod val="95000"/>
                      </a:schemeClr>
                    </a:solidFill>
                  </a:rPr>
                  <a:t>ALU</a:t>
                </a:r>
              </a:p>
            </p:txBody>
          </p:sp>
          <p:cxnSp>
            <p:nvCxnSpPr>
              <p:cNvPr id="234" name="AutoShape 103"/>
              <p:cNvCxnSpPr>
                <a:cxnSpLocks noChangeShapeType="1"/>
                <a:stCxn id="227" idx="0"/>
                <a:endCxn id="231" idx="0"/>
              </p:cNvCxnSpPr>
              <p:nvPr/>
            </p:nvCxnSpPr>
            <p:spPr bwMode="auto">
              <a:xfrm rot="5400000" flipH="1">
                <a:off x="3886200" y="304800"/>
                <a:ext cx="228600" cy="1905000"/>
              </a:xfrm>
              <a:prstGeom prst="bentConnector3">
                <a:avLst>
                  <a:gd name="adj1" fmla="val 247218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" name="AutoShape 104"/>
              <p:cNvCxnSpPr>
                <a:cxnSpLocks noChangeShapeType="1"/>
                <a:stCxn id="228" idx="0"/>
                <a:endCxn id="232" idx="0"/>
              </p:cNvCxnSpPr>
              <p:nvPr/>
            </p:nvCxnSpPr>
            <p:spPr bwMode="auto">
              <a:xfrm rot="5400000" flipH="1">
                <a:off x="3733007" y="913606"/>
                <a:ext cx="228600" cy="687387"/>
              </a:xfrm>
              <a:prstGeom prst="bentConnector3">
                <a:avLst>
                  <a:gd name="adj1" fmla="val 20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" name="AutoShape 105"/>
              <p:cNvCxnSpPr>
                <a:cxnSpLocks noChangeShapeType="1"/>
                <a:stCxn id="233" idx="2"/>
                <a:endCxn id="227" idx="2"/>
              </p:cNvCxnSpPr>
              <p:nvPr/>
            </p:nvCxnSpPr>
            <p:spPr bwMode="auto">
              <a:xfrm rot="5400000" flipH="1" flipV="1">
                <a:off x="3947118" y="889992"/>
                <a:ext cx="295670" cy="1716092"/>
              </a:xfrm>
              <a:prstGeom prst="bentConnector3">
                <a:avLst>
                  <a:gd name="adj1" fmla="val -17560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7" name="Freeform 106"/>
              <p:cNvSpPr>
                <a:spLocks/>
              </p:cNvSpPr>
              <p:nvPr/>
            </p:nvSpPr>
            <p:spPr bwMode="auto">
              <a:xfrm>
                <a:off x="2209800" y="1981200"/>
                <a:ext cx="1600200" cy="3581400"/>
              </a:xfrm>
              <a:custGeom>
                <a:avLst/>
                <a:gdLst>
                  <a:gd name="T0" fmla="*/ 192 w 1008"/>
                  <a:gd name="T1" fmla="*/ 2160 h 2160"/>
                  <a:gd name="T2" fmla="*/ 0 w 1008"/>
                  <a:gd name="T3" fmla="*/ 2160 h 2160"/>
                  <a:gd name="T4" fmla="*/ 0 w 1008"/>
                  <a:gd name="T5" fmla="*/ 0 h 2160"/>
                  <a:gd name="T6" fmla="*/ 1008 w 1008"/>
                  <a:gd name="T7" fmla="*/ 0 h 2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8"/>
                  <a:gd name="T13" fmla="*/ 0 h 2160"/>
                  <a:gd name="T14" fmla="*/ 1008 w 1008"/>
                  <a:gd name="T15" fmla="*/ 2160 h 2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8" h="2160">
                    <a:moveTo>
                      <a:pt x="192" y="2160"/>
                    </a:moveTo>
                    <a:lnTo>
                      <a:pt x="0" y="2160"/>
                    </a:lnTo>
                    <a:lnTo>
                      <a:pt x="0" y="0"/>
                    </a:lnTo>
                    <a:lnTo>
                      <a:pt x="1008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1AEF01-2BAC-2845-A2DB-6C3075E5A1BF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9D556F-59CC-1243-8294-4273D73A54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72337-52EF-7F47-BA91-7DB1E38BF0E8}"/>
              </a:ext>
            </a:extLst>
          </p:cNvPr>
          <p:cNvSpPr txBox="1"/>
          <p:nvPr/>
        </p:nvSpPr>
        <p:spPr>
          <a:xfrm>
            <a:off x="4572000" y="1219200"/>
            <a:ext cx="16764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A884E-6AB0-D946-845E-91DB1425D4D0}"/>
              </a:ext>
            </a:extLst>
          </p:cNvPr>
          <p:cNvSpPr txBox="1"/>
          <p:nvPr/>
        </p:nvSpPr>
        <p:spPr>
          <a:xfrm>
            <a:off x="6228546" y="114300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Fetch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165E47F-83C1-3C4D-B637-C68F2ADD3061}"/>
              </a:ext>
            </a:extLst>
          </p:cNvPr>
          <p:cNvSpPr txBox="1"/>
          <p:nvPr/>
        </p:nvSpPr>
        <p:spPr>
          <a:xfrm>
            <a:off x="4552146" y="2667000"/>
            <a:ext cx="1696254" cy="609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4BFF858A-D84F-9043-A3DA-883684E86860}"/>
              </a:ext>
            </a:extLst>
          </p:cNvPr>
          <p:cNvSpPr txBox="1"/>
          <p:nvPr/>
        </p:nvSpPr>
        <p:spPr>
          <a:xfrm>
            <a:off x="2049348" y="5731674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Memory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C439D1-4590-AB43-9E30-52FE1F23CCBF}"/>
              </a:ext>
            </a:extLst>
          </p:cNvPr>
          <p:cNvCxnSpPr/>
          <p:nvPr/>
        </p:nvCxnSpPr>
        <p:spPr bwMode="auto">
          <a:xfrm>
            <a:off x="3276600" y="5791200"/>
            <a:ext cx="4038600" cy="0"/>
          </a:xfrm>
          <a:prstGeom prst="line">
            <a:avLst/>
          </a:prstGeom>
          <a:noFill/>
          <a:ln w="222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ADD2C16E-93DB-DF4C-B5FC-7536F40C2E8A}"/>
              </a:ext>
            </a:extLst>
          </p:cNvPr>
          <p:cNvCxnSpPr>
            <a:cxnSpLocks/>
          </p:cNvCxnSpPr>
          <p:nvPr/>
        </p:nvCxnSpPr>
        <p:spPr bwMode="auto">
          <a:xfrm>
            <a:off x="7419657" y="5410200"/>
            <a:ext cx="1343343" cy="0"/>
          </a:xfrm>
          <a:prstGeom prst="line">
            <a:avLst/>
          </a:prstGeom>
          <a:noFill/>
          <a:ln w="222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498F34B7-5D55-634F-9573-B0065E01B715}"/>
              </a:ext>
            </a:extLst>
          </p:cNvPr>
          <p:cNvSpPr txBox="1"/>
          <p:nvPr/>
        </p:nvSpPr>
        <p:spPr>
          <a:xfrm>
            <a:off x="6204857" y="2814935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Decode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AB5A4DF-BC16-3A45-B7C1-C264F294FDB7}"/>
              </a:ext>
            </a:extLst>
          </p:cNvPr>
          <p:cNvSpPr txBox="1"/>
          <p:nvPr/>
        </p:nvSpPr>
        <p:spPr>
          <a:xfrm>
            <a:off x="4616230" y="396525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Execute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D840301-60C2-E249-90C2-1302333A30A2}"/>
              </a:ext>
            </a:extLst>
          </p:cNvPr>
          <p:cNvCxnSpPr/>
          <p:nvPr/>
        </p:nvCxnSpPr>
        <p:spPr bwMode="auto">
          <a:xfrm>
            <a:off x="3346498" y="6172200"/>
            <a:ext cx="4038600" cy="0"/>
          </a:xfrm>
          <a:prstGeom prst="line">
            <a:avLst/>
          </a:prstGeom>
          <a:noFill/>
          <a:ln w="222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45FC2EE-BD9B-3543-9CF2-09B83440AAAD}"/>
              </a:ext>
            </a:extLst>
          </p:cNvPr>
          <p:cNvCxnSpPr>
            <a:cxnSpLocks/>
          </p:cNvCxnSpPr>
          <p:nvPr/>
        </p:nvCxnSpPr>
        <p:spPr bwMode="auto">
          <a:xfrm>
            <a:off x="7385098" y="5791773"/>
            <a:ext cx="1343343" cy="0"/>
          </a:xfrm>
          <a:prstGeom prst="line">
            <a:avLst/>
          </a:prstGeom>
          <a:noFill/>
          <a:ln w="222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BC266701-0611-EA46-88E3-77CB428F5113}"/>
              </a:ext>
            </a:extLst>
          </p:cNvPr>
          <p:cNvSpPr txBox="1"/>
          <p:nvPr/>
        </p:nvSpPr>
        <p:spPr>
          <a:xfrm>
            <a:off x="1981200" y="6214477"/>
            <a:ext cx="154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Writeback</a:t>
            </a:r>
          </a:p>
        </p:txBody>
      </p:sp>
    </p:spTree>
    <p:extLst>
      <p:ext uri="{BB962C8B-B14F-4D97-AF65-F5344CB8AC3E}">
        <p14:creationId xmlns:p14="http://schemas.microsoft.com/office/powerpoint/2010/main" val="37160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63" grpId="0" animBg="1"/>
      <p:bldP spid="264" grpId="0"/>
      <p:bldP spid="268" grpId="0"/>
      <p:bldP spid="269" grpId="0"/>
      <p:bldP spid="2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0" name="Rectangle 1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Pipeline Execution Diagram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ADCF-9CB6-4F34-8A4C-218ED277423D}" type="slidenum">
              <a:rPr lang="en-US" altLang="en-US" sz="1400" smtClean="0"/>
              <a:pPr/>
              <a:t>7</a:t>
            </a:fld>
            <a:endParaRPr lang="en-US" altLang="en-US" sz="140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938" y="23813"/>
            <a:ext cx="5181600" cy="417512"/>
          </a:xfr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© Derek Chiou &amp; Mattan Erez &amp; Dam Sunwoo</a:t>
            </a:r>
            <a:endParaRPr lang="en-US" altLang="en-US" dirty="0">
              <a:latin typeface="Lato" panose="020F0502020204030203" pitchFamily="34" charset="0"/>
            </a:endParaRP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1292225" y="4519613"/>
            <a:ext cx="6371938" cy="230575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1714500" lvl="3" algn="l" defTabSz="571500"/>
            <a:r>
              <a:rPr lang="en-US" sz="1800" b="1" i="1" dirty="0">
                <a:latin typeface="Lato" panose="020F0502020204030203" pitchFamily="34" charset="0"/>
              </a:rPr>
              <a:t>time --&gt;</a:t>
            </a:r>
          </a:p>
          <a:p>
            <a:pPr algn="l" defTabSz="571500"/>
            <a:r>
              <a:rPr lang="en-US" sz="1800" b="1" dirty="0" err="1">
                <a:latin typeface="Lato" panose="020F0502020204030203" pitchFamily="34" charset="0"/>
              </a:rPr>
              <a:t>Insts</a:t>
            </a:r>
            <a:r>
              <a:rPr lang="en-US" sz="1800" b="1" dirty="0">
                <a:latin typeface="Lato" panose="020F0502020204030203" pitchFamily="34" charset="0"/>
              </a:rPr>
              <a:t>		t0	t1	t2	t3	t4	t5	t6	t7	. . . .</a:t>
            </a:r>
          </a:p>
          <a:p>
            <a:pPr algn="l" defTabSz="571500"/>
            <a:endParaRPr lang="en-US" sz="1800" b="1" dirty="0">
              <a:latin typeface="Lato" panose="020F0502020204030203" pitchFamily="34" charset="0"/>
            </a:endParaRPr>
          </a:p>
          <a:p>
            <a:pPr algn="l" defTabSz="571500"/>
            <a:r>
              <a:rPr lang="en-US" sz="1800" b="1" dirty="0">
                <a:latin typeface="Lato" panose="020F0502020204030203" pitchFamily="34" charset="0"/>
              </a:rPr>
              <a:t>Inst1		IF</a:t>
            </a:r>
            <a:r>
              <a:rPr lang="en-US" sz="1800" b="1" baseline="-25000" dirty="0">
                <a:latin typeface="Lato" panose="020F0502020204030203" pitchFamily="34" charset="0"/>
              </a:rPr>
              <a:t>1</a:t>
            </a:r>
            <a:r>
              <a:rPr lang="en-US" sz="1800" b="1" dirty="0">
                <a:latin typeface="Lato" panose="020F0502020204030203" pitchFamily="34" charset="0"/>
              </a:rPr>
              <a:t>	ID</a:t>
            </a:r>
            <a:r>
              <a:rPr lang="en-US" sz="1800" b="1" baseline="-25000" dirty="0">
                <a:latin typeface="Lato" panose="020F0502020204030203" pitchFamily="34" charset="0"/>
              </a:rPr>
              <a:t>1</a:t>
            </a:r>
            <a:r>
              <a:rPr lang="en-US" sz="1800" b="1" dirty="0">
                <a:latin typeface="Lato" panose="020F0502020204030203" pitchFamily="34" charset="0"/>
              </a:rPr>
              <a:t>	EX</a:t>
            </a:r>
            <a:r>
              <a:rPr lang="en-US" sz="1800" b="1" baseline="-25000" dirty="0">
                <a:latin typeface="Lato" panose="020F0502020204030203" pitchFamily="34" charset="0"/>
              </a:rPr>
              <a:t>1	</a:t>
            </a:r>
            <a:r>
              <a:rPr lang="en-US" sz="1800" b="1" dirty="0">
                <a:latin typeface="Lato" panose="020F0502020204030203" pitchFamily="34" charset="0"/>
              </a:rPr>
              <a:t>MA</a:t>
            </a:r>
            <a:r>
              <a:rPr lang="en-US" sz="1800" b="1" baseline="-25000" dirty="0">
                <a:latin typeface="Lato" panose="020F0502020204030203" pitchFamily="34" charset="0"/>
              </a:rPr>
              <a:t>1	</a:t>
            </a:r>
            <a:r>
              <a:rPr lang="en-US" sz="1800" b="1" dirty="0">
                <a:latin typeface="Lato" panose="020F0502020204030203" pitchFamily="34" charset="0"/>
              </a:rPr>
              <a:t>WB</a:t>
            </a:r>
            <a:r>
              <a:rPr lang="en-US" sz="1800" b="1" baseline="-25000" dirty="0">
                <a:latin typeface="Lato" panose="020F0502020204030203" pitchFamily="34" charset="0"/>
              </a:rPr>
              <a:t>1</a:t>
            </a:r>
          </a:p>
          <a:p>
            <a:pPr algn="l" defTabSz="571500"/>
            <a:r>
              <a:rPr lang="en-US" sz="1800" b="1" dirty="0">
                <a:latin typeface="Lato" panose="020F0502020204030203" pitchFamily="34" charset="0"/>
              </a:rPr>
              <a:t>Inst2			IF</a:t>
            </a:r>
            <a:r>
              <a:rPr lang="en-US" sz="1800" b="1" baseline="-25000" dirty="0">
                <a:latin typeface="Lato" panose="020F0502020204030203" pitchFamily="34" charset="0"/>
              </a:rPr>
              <a:t>2</a:t>
            </a:r>
            <a:r>
              <a:rPr lang="en-US" sz="1800" b="1" dirty="0">
                <a:latin typeface="Lato" panose="020F0502020204030203" pitchFamily="34" charset="0"/>
              </a:rPr>
              <a:t>	ID</a:t>
            </a:r>
            <a:r>
              <a:rPr lang="en-US" sz="1800" b="1" baseline="-25000" dirty="0">
                <a:latin typeface="Lato" panose="020F0502020204030203" pitchFamily="34" charset="0"/>
              </a:rPr>
              <a:t>2</a:t>
            </a:r>
            <a:r>
              <a:rPr lang="en-US" sz="1800" b="1" dirty="0">
                <a:latin typeface="Lato" panose="020F0502020204030203" pitchFamily="34" charset="0"/>
              </a:rPr>
              <a:t>	EX</a:t>
            </a:r>
            <a:r>
              <a:rPr lang="en-US" sz="1800" b="1" baseline="-25000" dirty="0">
                <a:latin typeface="Lato" panose="020F0502020204030203" pitchFamily="34" charset="0"/>
              </a:rPr>
              <a:t>2	</a:t>
            </a:r>
            <a:r>
              <a:rPr lang="en-US" sz="1800" b="1" dirty="0">
                <a:latin typeface="Lato" panose="020F0502020204030203" pitchFamily="34" charset="0"/>
              </a:rPr>
              <a:t>MA</a:t>
            </a:r>
            <a:r>
              <a:rPr lang="en-US" sz="1800" b="1" baseline="-25000" dirty="0">
                <a:latin typeface="Lato" panose="020F0502020204030203" pitchFamily="34" charset="0"/>
              </a:rPr>
              <a:t>2	</a:t>
            </a:r>
            <a:r>
              <a:rPr lang="en-US" sz="1800" b="1" dirty="0">
                <a:latin typeface="Lato" panose="020F0502020204030203" pitchFamily="34" charset="0"/>
              </a:rPr>
              <a:t>WB</a:t>
            </a:r>
            <a:r>
              <a:rPr lang="en-US" sz="1800" b="1" baseline="-25000" dirty="0">
                <a:latin typeface="Lato" panose="020F0502020204030203" pitchFamily="34" charset="0"/>
              </a:rPr>
              <a:t>2</a:t>
            </a:r>
          </a:p>
          <a:p>
            <a:pPr algn="l" defTabSz="571500"/>
            <a:r>
              <a:rPr lang="en-US" sz="1800" b="1" dirty="0">
                <a:latin typeface="Lato" panose="020F0502020204030203" pitchFamily="34" charset="0"/>
              </a:rPr>
              <a:t>Inst3				IF</a:t>
            </a:r>
            <a:r>
              <a:rPr lang="en-US" sz="1800" b="1" baseline="-25000" dirty="0">
                <a:latin typeface="Lato" panose="020F0502020204030203" pitchFamily="34" charset="0"/>
              </a:rPr>
              <a:t>3</a:t>
            </a:r>
            <a:r>
              <a:rPr lang="en-US" sz="1800" b="1" dirty="0">
                <a:latin typeface="Lato" panose="020F0502020204030203" pitchFamily="34" charset="0"/>
              </a:rPr>
              <a:t>	ID</a:t>
            </a:r>
            <a:r>
              <a:rPr lang="en-US" sz="1800" b="1" baseline="-25000" dirty="0">
                <a:latin typeface="Lato" panose="020F0502020204030203" pitchFamily="34" charset="0"/>
              </a:rPr>
              <a:t>3</a:t>
            </a:r>
            <a:r>
              <a:rPr lang="en-US" sz="1800" b="1" dirty="0">
                <a:latin typeface="Lato" panose="020F0502020204030203" pitchFamily="34" charset="0"/>
              </a:rPr>
              <a:t>	EX</a:t>
            </a:r>
            <a:r>
              <a:rPr lang="en-US" sz="1800" b="1" baseline="-25000" dirty="0">
                <a:latin typeface="Lato" panose="020F0502020204030203" pitchFamily="34" charset="0"/>
              </a:rPr>
              <a:t>3	</a:t>
            </a:r>
            <a:r>
              <a:rPr lang="en-US" sz="1800" b="1" dirty="0">
                <a:latin typeface="Lato" panose="020F0502020204030203" pitchFamily="34" charset="0"/>
              </a:rPr>
              <a:t>MA</a:t>
            </a:r>
            <a:r>
              <a:rPr lang="en-US" sz="1800" b="1" baseline="-25000" dirty="0">
                <a:latin typeface="Lato" panose="020F0502020204030203" pitchFamily="34" charset="0"/>
              </a:rPr>
              <a:t>3	</a:t>
            </a:r>
            <a:r>
              <a:rPr lang="en-US" sz="1800" b="1" dirty="0">
                <a:latin typeface="Lato" panose="020F0502020204030203" pitchFamily="34" charset="0"/>
              </a:rPr>
              <a:t>WB</a:t>
            </a:r>
            <a:r>
              <a:rPr lang="en-US" sz="1800" b="1" baseline="-25000" dirty="0">
                <a:latin typeface="Lato" panose="020F0502020204030203" pitchFamily="34" charset="0"/>
              </a:rPr>
              <a:t>3</a:t>
            </a:r>
          </a:p>
          <a:p>
            <a:pPr algn="l" defTabSz="571500"/>
            <a:r>
              <a:rPr lang="en-US" sz="1800" b="1" dirty="0">
                <a:latin typeface="Lato" panose="020F0502020204030203" pitchFamily="34" charset="0"/>
              </a:rPr>
              <a:t>Inst4					IF</a:t>
            </a:r>
            <a:r>
              <a:rPr lang="en-US" sz="1800" b="1" baseline="-25000" dirty="0">
                <a:latin typeface="Lato" panose="020F0502020204030203" pitchFamily="34" charset="0"/>
              </a:rPr>
              <a:t>4</a:t>
            </a:r>
            <a:r>
              <a:rPr lang="en-US" sz="1800" b="1" dirty="0">
                <a:latin typeface="Lato" panose="020F0502020204030203" pitchFamily="34" charset="0"/>
              </a:rPr>
              <a:t>	ID</a:t>
            </a:r>
            <a:r>
              <a:rPr lang="en-US" sz="1800" b="1" baseline="-25000" dirty="0">
                <a:latin typeface="Lato" panose="020F0502020204030203" pitchFamily="34" charset="0"/>
              </a:rPr>
              <a:t>4</a:t>
            </a:r>
            <a:r>
              <a:rPr lang="en-US" sz="1800" b="1" dirty="0">
                <a:latin typeface="Lato" panose="020F0502020204030203" pitchFamily="34" charset="0"/>
              </a:rPr>
              <a:t>	EX</a:t>
            </a:r>
            <a:r>
              <a:rPr lang="en-US" sz="1800" b="1" baseline="-25000" dirty="0">
                <a:latin typeface="Lato" panose="020F0502020204030203" pitchFamily="34" charset="0"/>
              </a:rPr>
              <a:t>4	</a:t>
            </a:r>
            <a:r>
              <a:rPr lang="en-US" sz="1800" b="1" dirty="0">
                <a:latin typeface="Lato" panose="020F0502020204030203" pitchFamily="34" charset="0"/>
              </a:rPr>
              <a:t>MA</a:t>
            </a:r>
            <a:r>
              <a:rPr lang="en-US" sz="1800" b="1" baseline="-25000" dirty="0">
                <a:latin typeface="Lato" panose="020F0502020204030203" pitchFamily="34" charset="0"/>
              </a:rPr>
              <a:t>4	</a:t>
            </a:r>
            <a:r>
              <a:rPr lang="en-US" sz="1800" b="1" dirty="0">
                <a:latin typeface="Lato" panose="020F0502020204030203" pitchFamily="34" charset="0"/>
              </a:rPr>
              <a:t>WB</a:t>
            </a:r>
            <a:r>
              <a:rPr lang="en-US" sz="1800" b="1" baseline="-25000" dirty="0">
                <a:latin typeface="Lato" panose="020F0502020204030203" pitchFamily="34" charset="0"/>
              </a:rPr>
              <a:t>4</a:t>
            </a:r>
          </a:p>
          <a:p>
            <a:pPr algn="l" defTabSz="571500"/>
            <a:r>
              <a:rPr lang="en-US" sz="1800" b="1" dirty="0">
                <a:latin typeface="Lato" panose="020F0502020204030203" pitchFamily="34" charset="0"/>
              </a:rPr>
              <a:t>Inst5						IF</a:t>
            </a:r>
            <a:r>
              <a:rPr lang="en-US" sz="1800" b="1" baseline="-25000" dirty="0">
                <a:latin typeface="Lato" panose="020F0502020204030203" pitchFamily="34" charset="0"/>
              </a:rPr>
              <a:t>5</a:t>
            </a:r>
            <a:r>
              <a:rPr lang="en-US" sz="1800" b="1" dirty="0">
                <a:latin typeface="Lato" panose="020F0502020204030203" pitchFamily="34" charset="0"/>
              </a:rPr>
              <a:t>	ID</a:t>
            </a:r>
            <a:r>
              <a:rPr lang="en-US" sz="1800" b="1" baseline="-25000" dirty="0">
                <a:latin typeface="Lato" panose="020F0502020204030203" pitchFamily="34" charset="0"/>
              </a:rPr>
              <a:t>5</a:t>
            </a:r>
            <a:r>
              <a:rPr lang="en-US" sz="1800" b="1" dirty="0">
                <a:latin typeface="Lato" panose="020F0502020204030203" pitchFamily="34" charset="0"/>
              </a:rPr>
              <a:t>	EX</a:t>
            </a:r>
            <a:r>
              <a:rPr lang="en-US" sz="1800" b="1" baseline="-25000" dirty="0">
                <a:latin typeface="Lato" panose="020F0502020204030203" pitchFamily="34" charset="0"/>
              </a:rPr>
              <a:t>5	</a:t>
            </a:r>
            <a:r>
              <a:rPr lang="en-US" sz="1800" b="1" dirty="0">
                <a:latin typeface="Lato" panose="020F0502020204030203" pitchFamily="34" charset="0"/>
              </a:rPr>
              <a:t>MA</a:t>
            </a:r>
            <a:r>
              <a:rPr lang="en-US" sz="1800" b="1" baseline="-25000" dirty="0">
                <a:latin typeface="Lato" panose="020F0502020204030203" pitchFamily="34" charset="0"/>
              </a:rPr>
              <a:t>5	</a:t>
            </a:r>
            <a:r>
              <a:rPr lang="en-US" sz="1800" b="1" dirty="0">
                <a:latin typeface="Lato" panose="020F0502020204030203" pitchFamily="34" charset="0"/>
              </a:rPr>
              <a:t>WB</a:t>
            </a:r>
            <a:r>
              <a:rPr lang="en-US" sz="1800" b="1" baseline="-25000" dirty="0">
                <a:latin typeface="Lato" panose="020F0502020204030203" pitchFamily="34" charset="0"/>
              </a:rPr>
              <a:t>5</a:t>
            </a:r>
          </a:p>
        </p:txBody>
      </p:sp>
      <p:grpSp>
        <p:nvGrpSpPr>
          <p:cNvPr id="11270" name="Group 3"/>
          <p:cNvGrpSpPr>
            <a:grpSpLocks/>
          </p:cNvGrpSpPr>
          <p:nvPr/>
        </p:nvGrpSpPr>
        <p:grpSpPr bwMode="auto">
          <a:xfrm>
            <a:off x="1203325" y="1649413"/>
            <a:ext cx="6442075" cy="2844800"/>
            <a:chOff x="758" y="1039"/>
            <a:chExt cx="4058" cy="1792"/>
          </a:xfrm>
        </p:grpSpPr>
        <p:sp>
          <p:nvSpPr>
            <p:cNvPr id="11396" name="Line 4"/>
            <p:cNvSpPr>
              <a:spLocks noChangeShapeType="1"/>
            </p:cNvSpPr>
            <p:nvPr/>
          </p:nvSpPr>
          <p:spPr bwMode="auto">
            <a:xfrm>
              <a:off x="758" y="1039"/>
              <a:ext cx="0" cy="1782"/>
            </a:xfrm>
            <a:prstGeom prst="line">
              <a:avLst/>
            </a:prstGeom>
            <a:noFill/>
            <a:ln w="1270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97" name="Line 5"/>
            <p:cNvSpPr>
              <a:spLocks noChangeShapeType="1"/>
            </p:cNvSpPr>
            <p:nvPr/>
          </p:nvSpPr>
          <p:spPr bwMode="auto">
            <a:xfrm>
              <a:off x="1452" y="1039"/>
              <a:ext cx="0" cy="1782"/>
            </a:xfrm>
            <a:prstGeom prst="line">
              <a:avLst/>
            </a:prstGeom>
            <a:noFill/>
            <a:ln w="1270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98" name="Line 6"/>
            <p:cNvSpPr>
              <a:spLocks noChangeShapeType="1"/>
            </p:cNvSpPr>
            <p:nvPr/>
          </p:nvSpPr>
          <p:spPr bwMode="auto">
            <a:xfrm>
              <a:off x="3102" y="1049"/>
              <a:ext cx="0" cy="1782"/>
            </a:xfrm>
            <a:prstGeom prst="line">
              <a:avLst/>
            </a:prstGeom>
            <a:noFill/>
            <a:ln w="1270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99" name="Line 7"/>
            <p:cNvSpPr>
              <a:spLocks noChangeShapeType="1"/>
            </p:cNvSpPr>
            <p:nvPr/>
          </p:nvSpPr>
          <p:spPr bwMode="auto">
            <a:xfrm>
              <a:off x="3602" y="1049"/>
              <a:ext cx="0" cy="1782"/>
            </a:xfrm>
            <a:prstGeom prst="line">
              <a:avLst/>
            </a:prstGeom>
            <a:noFill/>
            <a:ln w="1270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400" name="Line 8"/>
            <p:cNvSpPr>
              <a:spLocks noChangeShapeType="1"/>
            </p:cNvSpPr>
            <p:nvPr/>
          </p:nvSpPr>
          <p:spPr bwMode="auto">
            <a:xfrm>
              <a:off x="4816" y="1049"/>
              <a:ext cx="0" cy="1782"/>
            </a:xfrm>
            <a:prstGeom prst="line">
              <a:avLst/>
            </a:prstGeom>
            <a:noFill/>
            <a:ln w="1270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</p:grpSp>
      <p:sp>
        <p:nvSpPr>
          <p:cNvPr id="11271" name="Line 9"/>
          <p:cNvSpPr>
            <a:spLocks noChangeShapeType="1"/>
          </p:cNvSpPr>
          <p:nvPr/>
        </p:nvSpPr>
        <p:spPr bwMode="auto">
          <a:xfrm>
            <a:off x="4770438" y="2736850"/>
            <a:ext cx="446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72" name="Line 10"/>
          <p:cNvSpPr>
            <a:spLocks noChangeShapeType="1"/>
          </p:cNvSpPr>
          <p:nvPr/>
        </p:nvSpPr>
        <p:spPr bwMode="auto">
          <a:xfrm>
            <a:off x="5440363" y="2533650"/>
            <a:ext cx="782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73" name="Line 11"/>
          <p:cNvSpPr>
            <a:spLocks noChangeShapeType="1"/>
          </p:cNvSpPr>
          <p:nvPr/>
        </p:nvSpPr>
        <p:spPr bwMode="auto">
          <a:xfrm>
            <a:off x="5918200" y="253365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grpSp>
        <p:nvGrpSpPr>
          <p:cNvPr id="11274" name="Group 12"/>
          <p:cNvGrpSpPr>
            <a:grpSpLocks/>
          </p:cNvGrpSpPr>
          <p:nvPr/>
        </p:nvGrpSpPr>
        <p:grpSpPr bwMode="auto">
          <a:xfrm>
            <a:off x="1344613" y="1552575"/>
            <a:ext cx="622300" cy="504825"/>
            <a:chOff x="847" y="978"/>
            <a:chExt cx="392" cy="318"/>
          </a:xfrm>
        </p:grpSpPr>
        <p:sp>
          <p:nvSpPr>
            <p:cNvPr id="11392" name="Rectangle 13"/>
            <p:cNvSpPr>
              <a:spLocks noChangeArrowheads="1"/>
            </p:cNvSpPr>
            <p:nvPr/>
          </p:nvSpPr>
          <p:spPr bwMode="auto">
            <a:xfrm>
              <a:off x="847" y="978"/>
              <a:ext cx="217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900" b="1">
                  <a:latin typeface="Lato" panose="020F0502020204030203" pitchFamily="34" charset="0"/>
                </a:rPr>
                <a:t>0x2</a:t>
              </a:r>
            </a:p>
          </p:txBody>
        </p:sp>
        <p:sp>
          <p:nvSpPr>
            <p:cNvPr id="11393" name="Freeform 14"/>
            <p:cNvSpPr>
              <a:spLocks/>
            </p:cNvSpPr>
            <p:nvPr/>
          </p:nvSpPr>
          <p:spPr bwMode="auto">
            <a:xfrm>
              <a:off x="1046" y="988"/>
              <a:ext cx="193" cy="308"/>
            </a:xfrm>
            <a:custGeom>
              <a:avLst/>
              <a:gdLst>
                <a:gd name="T0" fmla="*/ 0 w 193"/>
                <a:gd name="T1" fmla="*/ 0 h 308"/>
                <a:gd name="T2" fmla="*/ 0 w 193"/>
                <a:gd name="T3" fmla="*/ 128 h 308"/>
                <a:gd name="T4" fmla="*/ 38 w 193"/>
                <a:gd name="T5" fmla="*/ 154 h 308"/>
                <a:gd name="T6" fmla="*/ 0 w 193"/>
                <a:gd name="T7" fmla="*/ 179 h 308"/>
                <a:gd name="T8" fmla="*/ 0 w 193"/>
                <a:gd name="T9" fmla="*/ 307 h 308"/>
                <a:gd name="T10" fmla="*/ 192 w 193"/>
                <a:gd name="T11" fmla="*/ 230 h 308"/>
                <a:gd name="T12" fmla="*/ 192 w 193"/>
                <a:gd name="T13" fmla="*/ 77 h 308"/>
                <a:gd name="T14" fmla="*/ 0 w 193"/>
                <a:gd name="T15" fmla="*/ 0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3"/>
                <a:gd name="T25" fmla="*/ 0 h 308"/>
                <a:gd name="T26" fmla="*/ 193 w 193"/>
                <a:gd name="T27" fmla="*/ 308 h 30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3" h="308">
                  <a:moveTo>
                    <a:pt x="0" y="0"/>
                  </a:moveTo>
                  <a:lnTo>
                    <a:pt x="0" y="128"/>
                  </a:lnTo>
                  <a:lnTo>
                    <a:pt x="38" y="154"/>
                  </a:lnTo>
                  <a:lnTo>
                    <a:pt x="0" y="179"/>
                  </a:lnTo>
                  <a:lnTo>
                    <a:pt x="0" y="307"/>
                  </a:lnTo>
                  <a:lnTo>
                    <a:pt x="192" y="230"/>
                  </a:lnTo>
                  <a:lnTo>
                    <a:pt x="192" y="77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94" name="Line 15"/>
            <p:cNvSpPr>
              <a:spLocks noChangeShapeType="1"/>
            </p:cNvSpPr>
            <p:nvPr/>
          </p:nvSpPr>
          <p:spPr bwMode="auto">
            <a:xfrm>
              <a:off x="1008" y="1027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95" name="Line 16"/>
            <p:cNvSpPr>
              <a:spLocks noChangeShapeType="1"/>
            </p:cNvSpPr>
            <p:nvPr/>
          </p:nvSpPr>
          <p:spPr bwMode="auto">
            <a:xfrm>
              <a:off x="1008" y="1257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</p:grpSp>
      <p:sp>
        <p:nvSpPr>
          <p:cNvPr id="11275" name="Freeform 17"/>
          <p:cNvSpPr>
            <a:spLocks/>
          </p:cNvSpPr>
          <p:nvPr/>
        </p:nvSpPr>
        <p:spPr bwMode="auto">
          <a:xfrm>
            <a:off x="919163" y="1436688"/>
            <a:ext cx="611187" cy="955675"/>
          </a:xfrm>
          <a:custGeom>
            <a:avLst/>
            <a:gdLst>
              <a:gd name="T0" fmla="*/ 384 w 385"/>
              <a:gd name="T1" fmla="*/ 0 h 602"/>
              <a:gd name="T2" fmla="*/ 0 w 385"/>
              <a:gd name="T3" fmla="*/ 0 h 602"/>
              <a:gd name="T4" fmla="*/ 0 w 385"/>
              <a:gd name="T5" fmla="*/ 601 h 602"/>
              <a:gd name="T6" fmla="*/ 159 w 385"/>
              <a:gd name="T7" fmla="*/ 601 h 602"/>
              <a:gd name="T8" fmla="*/ 0 60000 65536"/>
              <a:gd name="T9" fmla="*/ 0 60000 65536"/>
              <a:gd name="T10" fmla="*/ 0 60000 65536"/>
              <a:gd name="T11" fmla="*/ 0 60000 65536"/>
              <a:gd name="T12" fmla="*/ 0 w 385"/>
              <a:gd name="T13" fmla="*/ 0 h 602"/>
              <a:gd name="T14" fmla="*/ 385 w 385"/>
              <a:gd name="T15" fmla="*/ 602 h 6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5" h="602">
                <a:moveTo>
                  <a:pt x="384" y="0"/>
                </a:moveTo>
                <a:lnTo>
                  <a:pt x="0" y="0"/>
                </a:lnTo>
                <a:lnTo>
                  <a:pt x="0" y="601"/>
                </a:lnTo>
                <a:lnTo>
                  <a:pt x="159" y="601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76" name="Freeform 18"/>
          <p:cNvSpPr>
            <a:spLocks/>
          </p:cNvSpPr>
          <p:nvPr/>
        </p:nvSpPr>
        <p:spPr bwMode="auto">
          <a:xfrm>
            <a:off x="1406525" y="1995488"/>
            <a:ext cx="246063" cy="396875"/>
          </a:xfrm>
          <a:custGeom>
            <a:avLst/>
            <a:gdLst>
              <a:gd name="T0" fmla="*/ 0 w 155"/>
              <a:gd name="T1" fmla="*/ 249 h 250"/>
              <a:gd name="T2" fmla="*/ 0 w 155"/>
              <a:gd name="T3" fmla="*/ 22 h 250"/>
              <a:gd name="T4" fmla="*/ 0 w 155"/>
              <a:gd name="T5" fmla="*/ 0 h 250"/>
              <a:gd name="T6" fmla="*/ 154 w 155"/>
              <a:gd name="T7" fmla="*/ 0 h 250"/>
              <a:gd name="T8" fmla="*/ 0 60000 65536"/>
              <a:gd name="T9" fmla="*/ 0 60000 65536"/>
              <a:gd name="T10" fmla="*/ 0 60000 65536"/>
              <a:gd name="T11" fmla="*/ 0 60000 65536"/>
              <a:gd name="T12" fmla="*/ 0 w 155"/>
              <a:gd name="T13" fmla="*/ 0 h 250"/>
              <a:gd name="T14" fmla="*/ 155 w 155"/>
              <a:gd name="T15" fmla="*/ 250 h 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5" h="250">
                <a:moveTo>
                  <a:pt x="0" y="249"/>
                </a:moveTo>
                <a:lnTo>
                  <a:pt x="0" y="22"/>
                </a:lnTo>
                <a:lnTo>
                  <a:pt x="0" y="0"/>
                </a:lnTo>
                <a:lnTo>
                  <a:pt x="154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77" name="Freeform 19"/>
          <p:cNvSpPr>
            <a:spLocks/>
          </p:cNvSpPr>
          <p:nvPr/>
        </p:nvSpPr>
        <p:spPr bwMode="auto">
          <a:xfrm>
            <a:off x="1346200" y="2390775"/>
            <a:ext cx="244475" cy="1588"/>
          </a:xfrm>
          <a:custGeom>
            <a:avLst/>
            <a:gdLst>
              <a:gd name="T0" fmla="*/ 0 w 154"/>
              <a:gd name="T1" fmla="*/ 0 h 1"/>
              <a:gd name="T2" fmla="*/ 115 w 154"/>
              <a:gd name="T3" fmla="*/ 0 h 1"/>
              <a:gd name="T4" fmla="*/ 153 w 154"/>
              <a:gd name="T5" fmla="*/ 0 h 1"/>
              <a:gd name="T6" fmla="*/ 0 60000 65536"/>
              <a:gd name="T7" fmla="*/ 0 60000 65536"/>
              <a:gd name="T8" fmla="*/ 0 60000 65536"/>
              <a:gd name="T9" fmla="*/ 0 w 154"/>
              <a:gd name="T10" fmla="*/ 0 h 1"/>
              <a:gd name="T11" fmla="*/ 154 w 154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" h="1">
                <a:moveTo>
                  <a:pt x="0" y="0"/>
                </a:moveTo>
                <a:lnTo>
                  <a:pt x="115" y="0"/>
                </a:lnTo>
                <a:lnTo>
                  <a:pt x="153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78" name="Freeform 20"/>
          <p:cNvSpPr>
            <a:spLocks/>
          </p:cNvSpPr>
          <p:nvPr/>
        </p:nvSpPr>
        <p:spPr bwMode="auto">
          <a:xfrm>
            <a:off x="1538288" y="1436688"/>
            <a:ext cx="541337" cy="387350"/>
          </a:xfrm>
          <a:custGeom>
            <a:avLst/>
            <a:gdLst>
              <a:gd name="T0" fmla="*/ 340 w 341"/>
              <a:gd name="T1" fmla="*/ 243 h 244"/>
              <a:gd name="T2" fmla="*/ 340 w 341"/>
              <a:gd name="T3" fmla="*/ 0 h 244"/>
              <a:gd name="T4" fmla="*/ 0 w 341"/>
              <a:gd name="T5" fmla="*/ 0 h 244"/>
              <a:gd name="T6" fmla="*/ 0 60000 65536"/>
              <a:gd name="T7" fmla="*/ 0 60000 65536"/>
              <a:gd name="T8" fmla="*/ 0 60000 65536"/>
              <a:gd name="T9" fmla="*/ 0 w 341"/>
              <a:gd name="T10" fmla="*/ 0 h 244"/>
              <a:gd name="T11" fmla="*/ 341 w 341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1" h="244">
                <a:moveTo>
                  <a:pt x="340" y="243"/>
                </a:moveTo>
                <a:lnTo>
                  <a:pt x="34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79" name="Freeform 21"/>
          <p:cNvSpPr>
            <a:spLocks/>
          </p:cNvSpPr>
          <p:nvPr/>
        </p:nvSpPr>
        <p:spPr bwMode="auto">
          <a:xfrm>
            <a:off x="2443163" y="2147888"/>
            <a:ext cx="1038225" cy="244475"/>
          </a:xfrm>
          <a:custGeom>
            <a:avLst/>
            <a:gdLst>
              <a:gd name="T0" fmla="*/ 0 w 654"/>
              <a:gd name="T1" fmla="*/ 153 h 154"/>
              <a:gd name="T2" fmla="*/ 0 w 654"/>
              <a:gd name="T3" fmla="*/ 0 h 154"/>
              <a:gd name="T4" fmla="*/ 653 w 654"/>
              <a:gd name="T5" fmla="*/ 0 h 154"/>
              <a:gd name="T6" fmla="*/ 0 60000 65536"/>
              <a:gd name="T7" fmla="*/ 0 60000 65536"/>
              <a:gd name="T8" fmla="*/ 0 60000 65536"/>
              <a:gd name="T9" fmla="*/ 0 w 654"/>
              <a:gd name="T10" fmla="*/ 0 h 154"/>
              <a:gd name="T11" fmla="*/ 654 w 654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154">
                <a:moveTo>
                  <a:pt x="0" y="153"/>
                </a:moveTo>
                <a:lnTo>
                  <a:pt x="0" y="0"/>
                </a:lnTo>
                <a:lnTo>
                  <a:pt x="653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80" name="Freeform 22"/>
          <p:cNvSpPr>
            <a:spLocks/>
          </p:cNvSpPr>
          <p:nvPr/>
        </p:nvSpPr>
        <p:spPr bwMode="auto">
          <a:xfrm>
            <a:off x="2443163" y="2270125"/>
            <a:ext cx="1038225" cy="1588"/>
          </a:xfrm>
          <a:custGeom>
            <a:avLst/>
            <a:gdLst>
              <a:gd name="T0" fmla="*/ 0 w 654"/>
              <a:gd name="T1" fmla="*/ 0 h 1"/>
              <a:gd name="T2" fmla="*/ 653 w 654"/>
              <a:gd name="T3" fmla="*/ 0 h 1"/>
              <a:gd name="T4" fmla="*/ 0 60000 65536"/>
              <a:gd name="T5" fmla="*/ 0 60000 65536"/>
              <a:gd name="T6" fmla="*/ 0 w 654"/>
              <a:gd name="T7" fmla="*/ 0 h 1"/>
              <a:gd name="T8" fmla="*/ 654 w 65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1">
                <a:moveTo>
                  <a:pt x="0" y="0"/>
                </a:moveTo>
                <a:lnTo>
                  <a:pt x="653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81" name="Freeform 23"/>
          <p:cNvSpPr>
            <a:spLocks/>
          </p:cNvSpPr>
          <p:nvPr/>
        </p:nvSpPr>
        <p:spPr bwMode="auto">
          <a:xfrm>
            <a:off x="2443163" y="2390775"/>
            <a:ext cx="488950" cy="246063"/>
          </a:xfrm>
          <a:custGeom>
            <a:avLst/>
            <a:gdLst>
              <a:gd name="T0" fmla="*/ 0 w 308"/>
              <a:gd name="T1" fmla="*/ 0 h 155"/>
              <a:gd name="T2" fmla="*/ 0 w 308"/>
              <a:gd name="T3" fmla="*/ 154 h 155"/>
              <a:gd name="T4" fmla="*/ 307 w 308"/>
              <a:gd name="T5" fmla="*/ 154 h 155"/>
              <a:gd name="T6" fmla="*/ 0 60000 65536"/>
              <a:gd name="T7" fmla="*/ 0 60000 65536"/>
              <a:gd name="T8" fmla="*/ 0 60000 65536"/>
              <a:gd name="T9" fmla="*/ 0 w 308"/>
              <a:gd name="T10" fmla="*/ 0 h 155"/>
              <a:gd name="T11" fmla="*/ 308 w 308"/>
              <a:gd name="T12" fmla="*/ 155 h 1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8" h="155">
                <a:moveTo>
                  <a:pt x="0" y="0"/>
                </a:moveTo>
                <a:lnTo>
                  <a:pt x="0" y="154"/>
                </a:lnTo>
                <a:lnTo>
                  <a:pt x="307" y="15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82" name="Freeform 24"/>
          <p:cNvSpPr>
            <a:spLocks/>
          </p:cNvSpPr>
          <p:nvPr/>
        </p:nvSpPr>
        <p:spPr bwMode="auto">
          <a:xfrm>
            <a:off x="2443163" y="2635250"/>
            <a:ext cx="1038225" cy="488950"/>
          </a:xfrm>
          <a:custGeom>
            <a:avLst/>
            <a:gdLst>
              <a:gd name="T0" fmla="*/ 0 w 654"/>
              <a:gd name="T1" fmla="*/ 0 h 308"/>
              <a:gd name="T2" fmla="*/ 0 w 654"/>
              <a:gd name="T3" fmla="*/ 307 h 308"/>
              <a:gd name="T4" fmla="*/ 653 w 654"/>
              <a:gd name="T5" fmla="*/ 307 h 308"/>
              <a:gd name="T6" fmla="*/ 0 60000 65536"/>
              <a:gd name="T7" fmla="*/ 0 60000 65536"/>
              <a:gd name="T8" fmla="*/ 0 60000 65536"/>
              <a:gd name="T9" fmla="*/ 0 w 654"/>
              <a:gd name="T10" fmla="*/ 0 h 308"/>
              <a:gd name="T11" fmla="*/ 654 w 654"/>
              <a:gd name="T12" fmla="*/ 308 h 3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308">
                <a:moveTo>
                  <a:pt x="0" y="0"/>
                </a:moveTo>
                <a:lnTo>
                  <a:pt x="0" y="307"/>
                </a:lnTo>
                <a:lnTo>
                  <a:pt x="653" y="30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83" name="Freeform 25"/>
          <p:cNvSpPr>
            <a:spLocks/>
          </p:cNvSpPr>
          <p:nvPr/>
        </p:nvSpPr>
        <p:spPr bwMode="auto">
          <a:xfrm>
            <a:off x="2625725" y="2270125"/>
            <a:ext cx="306388" cy="244475"/>
          </a:xfrm>
          <a:custGeom>
            <a:avLst/>
            <a:gdLst>
              <a:gd name="T0" fmla="*/ 0 w 193"/>
              <a:gd name="T1" fmla="*/ 0 h 154"/>
              <a:gd name="T2" fmla="*/ 0 w 193"/>
              <a:gd name="T3" fmla="*/ 153 h 154"/>
              <a:gd name="T4" fmla="*/ 192 w 193"/>
              <a:gd name="T5" fmla="*/ 153 h 154"/>
              <a:gd name="T6" fmla="*/ 0 60000 65536"/>
              <a:gd name="T7" fmla="*/ 0 60000 65536"/>
              <a:gd name="T8" fmla="*/ 0 60000 65536"/>
              <a:gd name="T9" fmla="*/ 0 w 193"/>
              <a:gd name="T10" fmla="*/ 0 h 154"/>
              <a:gd name="T11" fmla="*/ 193 w 193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154">
                <a:moveTo>
                  <a:pt x="0" y="0"/>
                </a:moveTo>
                <a:lnTo>
                  <a:pt x="0" y="153"/>
                </a:lnTo>
                <a:lnTo>
                  <a:pt x="192" y="153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84" name="Freeform 26"/>
          <p:cNvSpPr>
            <a:spLocks/>
          </p:cNvSpPr>
          <p:nvPr/>
        </p:nvSpPr>
        <p:spPr bwMode="auto">
          <a:xfrm>
            <a:off x="3175000" y="2513013"/>
            <a:ext cx="306388" cy="1587"/>
          </a:xfrm>
          <a:custGeom>
            <a:avLst/>
            <a:gdLst>
              <a:gd name="T0" fmla="*/ 0 w 193"/>
              <a:gd name="T1" fmla="*/ 0 h 1"/>
              <a:gd name="T2" fmla="*/ 192 w 193"/>
              <a:gd name="T3" fmla="*/ 0 h 1"/>
              <a:gd name="T4" fmla="*/ 0 60000 65536"/>
              <a:gd name="T5" fmla="*/ 0 60000 65536"/>
              <a:gd name="T6" fmla="*/ 0 w 193"/>
              <a:gd name="T7" fmla="*/ 0 h 1"/>
              <a:gd name="T8" fmla="*/ 193 w 19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3" h="1">
                <a:moveTo>
                  <a:pt x="0" y="0"/>
                </a:moveTo>
                <a:lnTo>
                  <a:pt x="19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85" name="Freeform 27"/>
          <p:cNvSpPr>
            <a:spLocks/>
          </p:cNvSpPr>
          <p:nvPr/>
        </p:nvSpPr>
        <p:spPr bwMode="auto">
          <a:xfrm>
            <a:off x="3997325" y="2859088"/>
            <a:ext cx="560388" cy="315912"/>
          </a:xfrm>
          <a:custGeom>
            <a:avLst/>
            <a:gdLst>
              <a:gd name="T0" fmla="*/ 0 w 353"/>
              <a:gd name="T1" fmla="*/ 198 h 199"/>
              <a:gd name="T2" fmla="*/ 83 w 353"/>
              <a:gd name="T3" fmla="*/ 198 h 199"/>
              <a:gd name="T4" fmla="*/ 83 w 353"/>
              <a:gd name="T5" fmla="*/ 0 h 199"/>
              <a:gd name="T6" fmla="*/ 352 w 353"/>
              <a:gd name="T7" fmla="*/ 0 h 199"/>
              <a:gd name="T8" fmla="*/ 0 60000 65536"/>
              <a:gd name="T9" fmla="*/ 0 60000 65536"/>
              <a:gd name="T10" fmla="*/ 0 60000 65536"/>
              <a:gd name="T11" fmla="*/ 0 60000 65536"/>
              <a:gd name="T12" fmla="*/ 0 w 353"/>
              <a:gd name="T13" fmla="*/ 0 h 199"/>
              <a:gd name="T14" fmla="*/ 353 w 353"/>
              <a:gd name="T15" fmla="*/ 199 h 1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3" h="199">
                <a:moveTo>
                  <a:pt x="0" y="198"/>
                </a:moveTo>
                <a:lnTo>
                  <a:pt x="83" y="198"/>
                </a:lnTo>
                <a:lnTo>
                  <a:pt x="83" y="0"/>
                </a:lnTo>
                <a:lnTo>
                  <a:pt x="352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86" name="Freeform 28"/>
          <p:cNvSpPr>
            <a:spLocks/>
          </p:cNvSpPr>
          <p:nvPr/>
        </p:nvSpPr>
        <p:spPr bwMode="auto">
          <a:xfrm>
            <a:off x="3987800" y="2390775"/>
            <a:ext cx="1241425" cy="1588"/>
          </a:xfrm>
          <a:custGeom>
            <a:avLst/>
            <a:gdLst>
              <a:gd name="T0" fmla="*/ 0 w 782"/>
              <a:gd name="T1" fmla="*/ 0 h 1"/>
              <a:gd name="T2" fmla="*/ 781 w 782"/>
              <a:gd name="T3" fmla="*/ 0 h 1"/>
              <a:gd name="T4" fmla="*/ 0 60000 65536"/>
              <a:gd name="T5" fmla="*/ 0 60000 65536"/>
              <a:gd name="T6" fmla="*/ 0 w 782"/>
              <a:gd name="T7" fmla="*/ 0 h 1"/>
              <a:gd name="T8" fmla="*/ 782 w 78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82" h="1">
                <a:moveTo>
                  <a:pt x="0" y="0"/>
                </a:moveTo>
                <a:lnTo>
                  <a:pt x="781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87" name="Freeform 29"/>
          <p:cNvSpPr>
            <a:spLocks/>
          </p:cNvSpPr>
          <p:nvPr/>
        </p:nvSpPr>
        <p:spPr bwMode="auto">
          <a:xfrm>
            <a:off x="5918200" y="2695575"/>
            <a:ext cx="306388" cy="52388"/>
          </a:xfrm>
          <a:custGeom>
            <a:avLst/>
            <a:gdLst>
              <a:gd name="T0" fmla="*/ 0 w 193"/>
              <a:gd name="T1" fmla="*/ 32 h 33"/>
              <a:gd name="T2" fmla="*/ 0 w 193"/>
              <a:gd name="T3" fmla="*/ 0 h 33"/>
              <a:gd name="T4" fmla="*/ 192 w 193"/>
              <a:gd name="T5" fmla="*/ 0 h 33"/>
              <a:gd name="T6" fmla="*/ 0 60000 65536"/>
              <a:gd name="T7" fmla="*/ 0 60000 65536"/>
              <a:gd name="T8" fmla="*/ 0 60000 65536"/>
              <a:gd name="T9" fmla="*/ 0 w 193"/>
              <a:gd name="T10" fmla="*/ 0 h 33"/>
              <a:gd name="T11" fmla="*/ 193 w 193"/>
              <a:gd name="T12" fmla="*/ 33 h 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3">
                <a:moveTo>
                  <a:pt x="0" y="32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88" name="Freeform 30"/>
          <p:cNvSpPr>
            <a:spLocks/>
          </p:cNvSpPr>
          <p:nvPr/>
        </p:nvSpPr>
        <p:spPr bwMode="auto">
          <a:xfrm>
            <a:off x="6892925" y="2817813"/>
            <a:ext cx="428625" cy="1587"/>
          </a:xfrm>
          <a:custGeom>
            <a:avLst/>
            <a:gdLst>
              <a:gd name="T0" fmla="*/ 0 w 270"/>
              <a:gd name="T1" fmla="*/ 0 h 1"/>
              <a:gd name="T2" fmla="*/ 269 w 270"/>
              <a:gd name="T3" fmla="*/ 0 h 1"/>
              <a:gd name="T4" fmla="*/ 0 60000 65536"/>
              <a:gd name="T5" fmla="*/ 0 60000 65536"/>
              <a:gd name="T6" fmla="*/ 0 w 270"/>
              <a:gd name="T7" fmla="*/ 0 h 1"/>
              <a:gd name="T8" fmla="*/ 270 w 27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0" h="1">
                <a:moveTo>
                  <a:pt x="0" y="0"/>
                </a:moveTo>
                <a:lnTo>
                  <a:pt x="269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89" name="Freeform 31"/>
          <p:cNvSpPr>
            <a:spLocks/>
          </p:cNvSpPr>
          <p:nvPr/>
        </p:nvSpPr>
        <p:spPr bwMode="auto">
          <a:xfrm>
            <a:off x="5918200" y="2695575"/>
            <a:ext cx="1403350" cy="855663"/>
          </a:xfrm>
          <a:custGeom>
            <a:avLst/>
            <a:gdLst>
              <a:gd name="T0" fmla="*/ 0 w 884"/>
              <a:gd name="T1" fmla="*/ 0 h 539"/>
              <a:gd name="T2" fmla="*/ 0 w 884"/>
              <a:gd name="T3" fmla="*/ 538 h 539"/>
              <a:gd name="T4" fmla="*/ 627 w 884"/>
              <a:gd name="T5" fmla="*/ 538 h 539"/>
              <a:gd name="T6" fmla="*/ 627 w 884"/>
              <a:gd name="T7" fmla="*/ 154 h 539"/>
              <a:gd name="T8" fmla="*/ 883 w 884"/>
              <a:gd name="T9" fmla="*/ 154 h 5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539"/>
              <a:gd name="T17" fmla="*/ 884 w 884"/>
              <a:gd name="T18" fmla="*/ 539 h 5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539">
                <a:moveTo>
                  <a:pt x="0" y="0"/>
                </a:moveTo>
                <a:lnTo>
                  <a:pt x="0" y="538"/>
                </a:lnTo>
                <a:lnTo>
                  <a:pt x="627" y="538"/>
                </a:lnTo>
                <a:lnTo>
                  <a:pt x="627" y="154"/>
                </a:lnTo>
                <a:lnTo>
                  <a:pt x="883" y="15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90" name="Freeform 32"/>
          <p:cNvSpPr>
            <a:spLocks/>
          </p:cNvSpPr>
          <p:nvPr/>
        </p:nvSpPr>
        <p:spPr bwMode="auto">
          <a:xfrm>
            <a:off x="3175000" y="2635250"/>
            <a:ext cx="4594225" cy="1017588"/>
          </a:xfrm>
          <a:custGeom>
            <a:avLst/>
            <a:gdLst>
              <a:gd name="T0" fmla="*/ 2727 w 2894"/>
              <a:gd name="T1" fmla="*/ 230 h 641"/>
              <a:gd name="T2" fmla="*/ 2893 w 2894"/>
              <a:gd name="T3" fmla="*/ 230 h 641"/>
              <a:gd name="T4" fmla="*/ 2893 w 2894"/>
              <a:gd name="T5" fmla="*/ 640 h 641"/>
              <a:gd name="T6" fmla="*/ 0 w 2894"/>
              <a:gd name="T7" fmla="*/ 640 h 641"/>
              <a:gd name="T8" fmla="*/ 0 w 2894"/>
              <a:gd name="T9" fmla="*/ 0 h 641"/>
              <a:gd name="T10" fmla="*/ 192 w 2894"/>
              <a:gd name="T11" fmla="*/ 0 h 6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94"/>
              <a:gd name="T19" fmla="*/ 0 h 641"/>
              <a:gd name="T20" fmla="*/ 2894 w 2894"/>
              <a:gd name="T21" fmla="*/ 641 h 6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94" h="641">
                <a:moveTo>
                  <a:pt x="2727" y="230"/>
                </a:moveTo>
                <a:lnTo>
                  <a:pt x="2893" y="230"/>
                </a:lnTo>
                <a:lnTo>
                  <a:pt x="2893" y="640"/>
                </a:lnTo>
                <a:lnTo>
                  <a:pt x="0" y="640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91" name="Line 33"/>
          <p:cNvSpPr>
            <a:spLocks noChangeShapeType="1"/>
          </p:cNvSpPr>
          <p:nvPr/>
        </p:nvSpPr>
        <p:spPr bwMode="auto">
          <a:xfrm>
            <a:off x="2219325" y="2513013"/>
            <a:ext cx="223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92" name="Oval 34"/>
          <p:cNvSpPr>
            <a:spLocks noChangeArrowheads="1"/>
          </p:cNvSpPr>
          <p:nvPr/>
        </p:nvSpPr>
        <p:spPr bwMode="auto">
          <a:xfrm>
            <a:off x="4298950" y="2600325"/>
            <a:ext cx="38100" cy="381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93" name="Oval 35"/>
          <p:cNvSpPr>
            <a:spLocks noChangeArrowheads="1"/>
          </p:cNvSpPr>
          <p:nvPr/>
        </p:nvSpPr>
        <p:spPr bwMode="auto">
          <a:xfrm>
            <a:off x="5894388" y="2509838"/>
            <a:ext cx="38100" cy="381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94" name="Rectangle 37"/>
          <p:cNvSpPr>
            <a:spLocks noChangeArrowheads="1"/>
          </p:cNvSpPr>
          <p:nvPr/>
        </p:nvSpPr>
        <p:spPr bwMode="auto">
          <a:xfrm>
            <a:off x="1601788" y="2282825"/>
            <a:ext cx="595312" cy="7366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95" name="Rectangle 38"/>
          <p:cNvSpPr>
            <a:spLocks noChangeArrowheads="1"/>
          </p:cNvSpPr>
          <p:nvPr/>
        </p:nvSpPr>
        <p:spPr bwMode="auto">
          <a:xfrm>
            <a:off x="1557338" y="2293938"/>
            <a:ext cx="386324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addr</a:t>
            </a:r>
          </a:p>
        </p:txBody>
      </p:sp>
      <p:sp>
        <p:nvSpPr>
          <p:cNvPr id="11296" name="Rectangle 39"/>
          <p:cNvSpPr>
            <a:spLocks noChangeArrowheads="1"/>
          </p:cNvSpPr>
          <p:nvPr/>
        </p:nvSpPr>
        <p:spPr bwMode="auto">
          <a:xfrm>
            <a:off x="1938338" y="2425700"/>
            <a:ext cx="339837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inst</a:t>
            </a:r>
          </a:p>
        </p:txBody>
      </p:sp>
      <p:sp>
        <p:nvSpPr>
          <p:cNvPr id="11297" name="Rectangle 40"/>
          <p:cNvSpPr>
            <a:spLocks noChangeArrowheads="1"/>
          </p:cNvSpPr>
          <p:nvPr/>
        </p:nvSpPr>
        <p:spPr bwMode="auto">
          <a:xfrm>
            <a:off x="1577975" y="2719388"/>
            <a:ext cx="719749" cy="3507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Instruction</a:t>
            </a:r>
          </a:p>
          <a:p>
            <a:pPr algn="l" defTabSz="585788"/>
            <a:r>
              <a:rPr lang="en-US" sz="900" b="1">
                <a:latin typeface="Lato" panose="020F0502020204030203" pitchFamily="34" charset="0"/>
              </a:rPr>
              <a:t>Memory</a:t>
            </a:r>
          </a:p>
        </p:txBody>
      </p:sp>
      <p:sp>
        <p:nvSpPr>
          <p:cNvPr id="11298" name="Line 41"/>
          <p:cNvSpPr>
            <a:spLocks noChangeShapeType="1"/>
          </p:cNvSpPr>
          <p:nvPr/>
        </p:nvSpPr>
        <p:spPr bwMode="auto">
          <a:xfrm flipH="1">
            <a:off x="1528763" y="2390775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299" name="Rectangle 42"/>
          <p:cNvSpPr>
            <a:spLocks noChangeArrowheads="1"/>
          </p:cNvSpPr>
          <p:nvPr/>
        </p:nvSpPr>
        <p:spPr bwMode="auto">
          <a:xfrm>
            <a:off x="1668463" y="1735138"/>
            <a:ext cx="360676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Add</a:t>
            </a:r>
          </a:p>
        </p:txBody>
      </p:sp>
      <p:sp>
        <p:nvSpPr>
          <p:cNvPr id="11300" name="Rectangle 43"/>
          <p:cNvSpPr>
            <a:spLocks noChangeArrowheads="1"/>
          </p:cNvSpPr>
          <p:nvPr/>
        </p:nvSpPr>
        <p:spPr bwMode="auto">
          <a:xfrm>
            <a:off x="3492500" y="1978025"/>
            <a:ext cx="461963" cy="85725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01" name="Freeform 44"/>
          <p:cNvSpPr>
            <a:spLocks/>
          </p:cNvSpPr>
          <p:nvPr/>
        </p:nvSpPr>
        <p:spPr bwMode="auto">
          <a:xfrm>
            <a:off x="2938463" y="2330450"/>
            <a:ext cx="184150" cy="366713"/>
          </a:xfrm>
          <a:custGeom>
            <a:avLst/>
            <a:gdLst>
              <a:gd name="T0" fmla="*/ 115 w 116"/>
              <a:gd name="T1" fmla="*/ 192 h 231"/>
              <a:gd name="T2" fmla="*/ 115 w 116"/>
              <a:gd name="T3" fmla="*/ 38 h 231"/>
              <a:gd name="T4" fmla="*/ 0 w 116"/>
              <a:gd name="T5" fmla="*/ 0 h 231"/>
              <a:gd name="T6" fmla="*/ 0 w 116"/>
              <a:gd name="T7" fmla="*/ 230 h 231"/>
              <a:gd name="T8" fmla="*/ 115 w 116"/>
              <a:gd name="T9" fmla="*/ 192 h 2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6"/>
              <a:gd name="T16" fmla="*/ 0 h 231"/>
              <a:gd name="T17" fmla="*/ 116 w 116"/>
              <a:gd name="T18" fmla="*/ 231 h 2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6" h="231">
                <a:moveTo>
                  <a:pt x="115" y="192"/>
                </a:moveTo>
                <a:lnTo>
                  <a:pt x="115" y="38"/>
                </a:lnTo>
                <a:lnTo>
                  <a:pt x="0" y="0"/>
                </a:lnTo>
                <a:lnTo>
                  <a:pt x="0" y="230"/>
                </a:lnTo>
                <a:lnTo>
                  <a:pt x="115" y="192"/>
                </a:lnTo>
              </a:path>
            </a:pathLst>
          </a:custGeom>
          <a:solidFill>
            <a:schemeClr val="accent2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02" name="Line 46"/>
          <p:cNvSpPr>
            <a:spLocks noChangeShapeType="1"/>
          </p:cNvSpPr>
          <p:nvPr/>
        </p:nvSpPr>
        <p:spPr bwMode="auto">
          <a:xfrm flipH="1">
            <a:off x="2878138" y="2635250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03" name="Line 47"/>
          <p:cNvSpPr>
            <a:spLocks noChangeShapeType="1"/>
          </p:cNvSpPr>
          <p:nvPr/>
        </p:nvSpPr>
        <p:spPr bwMode="auto">
          <a:xfrm flipH="1">
            <a:off x="3121025" y="2513013"/>
            <a:ext cx="61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04" name="Rectangle 48"/>
          <p:cNvSpPr>
            <a:spLocks noChangeArrowheads="1"/>
          </p:cNvSpPr>
          <p:nvPr/>
        </p:nvSpPr>
        <p:spPr bwMode="auto">
          <a:xfrm>
            <a:off x="3736975" y="2309813"/>
            <a:ext cx="306174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rd1</a:t>
            </a:r>
          </a:p>
        </p:txBody>
      </p:sp>
      <p:sp>
        <p:nvSpPr>
          <p:cNvPr id="11305" name="Rectangle 49"/>
          <p:cNvSpPr>
            <a:spLocks noChangeArrowheads="1"/>
          </p:cNvSpPr>
          <p:nvPr/>
        </p:nvSpPr>
        <p:spPr bwMode="auto">
          <a:xfrm>
            <a:off x="3457575" y="2665413"/>
            <a:ext cx="589905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GPR File</a:t>
            </a:r>
          </a:p>
        </p:txBody>
      </p:sp>
      <p:sp>
        <p:nvSpPr>
          <p:cNvPr id="11306" name="Line 50"/>
          <p:cNvSpPr>
            <a:spLocks noChangeShapeType="1"/>
          </p:cNvSpPr>
          <p:nvPr/>
        </p:nvSpPr>
        <p:spPr bwMode="auto">
          <a:xfrm>
            <a:off x="3417888" y="2635250"/>
            <a:ext cx="61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07" name="Line 51"/>
          <p:cNvSpPr>
            <a:spLocks noChangeShapeType="1"/>
          </p:cNvSpPr>
          <p:nvPr/>
        </p:nvSpPr>
        <p:spPr bwMode="auto">
          <a:xfrm>
            <a:off x="3417888" y="2513013"/>
            <a:ext cx="61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08" name="Line 52"/>
          <p:cNvSpPr>
            <a:spLocks noChangeShapeType="1"/>
          </p:cNvSpPr>
          <p:nvPr/>
        </p:nvSpPr>
        <p:spPr bwMode="auto">
          <a:xfrm>
            <a:off x="3417888" y="2147888"/>
            <a:ext cx="61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09" name="Line 53"/>
          <p:cNvSpPr>
            <a:spLocks noChangeShapeType="1"/>
          </p:cNvSpPr>
          <p:nvPr/>
        </p:nvSpPr>
        <p:spPr bwMode="auto">
          <a:xfrm>
            <a:off x="3417888" y="2270125"/>
            <a:ext cx="61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10" name="Rectangle 54"/>
          <p:cNvSpPr>
            <a:spLocks noChangeArrowheads="1"/>
          </p:cNvSpPr>
          <p:nvPr/>
        </p:nvSpPr>
        <p:spPr bwMode="auto">
          <a:xfrm>
            <a:off x="3446463" y="2073275"/>
            <a:ext cx="29335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rs1</a:t>
            </a:r>
          </a:p>
        </p:txBody>
      </p:sp>
      <p:sp>
        <p:nvSpPr>
          <p:cNvPr id="11311" name="Rectangle 55"/>
          <p:cNvSpPr>
            <a:spLocks noChangeArrowheads="1"/>
          </p:cNvSpPr>
          <p:nvPr/>
        </p:nvSpPr>
        <p:spPr bwMode="auto">
          <a:xfrm>
            <a:off x="3446463" y="2193925"/>
            <a:ext cx="29335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rs2</a:t>
            </a:r>
          </a:p>
        </p:txBody>
      </p:sp>
      <p:sp>
        <p:nvSpPr>
          <p:cNvPr id="11312" name="Rectangle 56"/>
          <p:cNvSpPr>
            <a:spLocks noChangeArrowheads="1"/>
          </p:cNvSpPr>
          <p:nvPr/>
        </p:nvSpPr>
        <p:spPr bwMode="auto">
          <a:xfrm>
            <a:off x="3446463" y="2427288"/>
            <a:ext cx="274114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ws</a:t>
            </a:r>
          </a:p>
        </p:txBody>
      </p:sp>
      <p:sp>
        <p:nvSpPr>
          <p:cNvPr id="11313" name="Rectangle 57"/>
          <p:cNvSpPr>
            <a:spLocks noChangeArrowheads="1"/>
          </p:cNvSpPr>
          <p:nvPr/>
        </p:nvSpPr>
        <p:spPr bwMode="auto">
          <a:xfrm>
            <a:off x="3446463" y="2547938"/>
            <a:ext cx="286938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wd</a:t>
            </a:r>
          </a:p>
        </p:txBody>
      </p:sp>
      <p:sp>
        <p:nvSpPr>
          <p:cNvPr id="11314" name="Rectangle 58"/>
          <p:cNvSpPr>
            <a:spLocks noChangeArrowheads="1"/>
          </p:cNvSpPr>
          <p:nvPr/>
        </p:nvSpPr>
        <p:spPr bwMode="auto">
          <a:xfrm>
            <a:off x="3732213" y="2528888"/>
            <a:ext cx="306174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rd2</a:t>
            </a:r>
          </a:p>
        </p:txBody>
      </p:sp>
      <p:sp>
        <p:nvSpPr>
          <p:cNvPr id="11315" name="Rectangle 59"/>
          <p:cNvSpPr>
            <a:spLocks noChangeArrowheads="1"/>
          </p:cNvSpPr>
          <p:nvPr/>
        </p:nvSpPr>
        <p:spPr bwMode="auto">
          <a:xfrm>
            <a:off x="3609975" y="1939925"/>
            <a:ext cx="283732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we</a:t>
            </a:r>
          </a:p>
        </p:txBody>
      </p:sp>
      <p:sp>
        <p:nvSpPr>
          <p:cNvPr id="11316" name="Rectangle 60"/>
          <p:cNvSpPr>
            <a:spLocks noChangeArrowheads="1"/>
          </p:cNvSpPr>
          <p:nvPr/>
        </p:nvSpPr>
        <p:spPr bwMode="auto">
          <a:xfrm>
            <a:off x="3492500" y="3013075"/>
            <a:ext cx="461963" cy="2492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17" name="Rectangle 61"/>
          <p:cNvSpPr>
            <a:spLocks noChangeArrowheads="1"/>
          </p:cNvSpPr>
          <p:nvPr/>
        </p:nvSpPr>
        <p:spPr bwMode="auto">
          <a:xfrm>
            <a:off x="3478213" y="2984500"/>
            <a:ext cx="532197" cy="350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Immed.</a:t>
            </a:r>
          </a:p>
          <a:p>
            <a:pPr algn="l" defTabSz="585788"/>
            <a:r>
              <a:rPr lang="en-US" sz="900" b="1">
                <a:latin typeface="Lato" panose="020F0502020204030203" pitchFamily="34" charset="0"/>
              </a:rPr>
              <a:t>Extend</a:t>
            </a:r>
          </a:p>
        </p:txBody>
      </p:sp>
      <p:sp>
        <p:nvSpPr>
          <p:cNvPr id="11318" name="Line 62"/>
          <p:cNvSpPr>
            <a:spLocks noChangeShapeType="1"/>
          </p:cNvSpPr>
          <p:nvPr/>
        </p:nvSpPr>
        <p:spPr bwMode="auto">
          <a:xfrm>
            <a:off x="3417888" y="3122613"/>
            <a:ext cx="61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19" name="Freeform 63"/>
          <p:cNvSpPr>
            <a:spLocks/>
          </p:cNvSpPr>
          <p:nvPr/>
        </p:nvSpPr>
        <p:spPr bwMode="auto">
          <a:xfrm>
            <a:off x="7319963" y="2757488"/>
            <a:ext cx="184150" cy="488950"/>
          </a:xfrm>
          <a:custGeom>
            <a:avLst/>
            <a:gdLst>
              <a:gd name="T0" fmla="*/ 115 w 116"/>
              <a:gd name="T1" fmla="*/ 38 h 308"/>
              <a:gd name="T2" fmla="*/ 115 w 116"/>
              <a:gd name="T3" fmla="*/ 269 h 308"/>
              <a:gd name="T4" fmla="*/ 0 w 116"/>
              <a:gd name="T5" fmla="*/ 307 h 308"/>
              <a:gd name="T6" fmla="*/ 0 w 116"/>
              <a:gd name="T7" fmla="*/ 0 h 308"/>
              <a:gd name="T8" fmla="*/ 115 w 116"/>
              <a:gd name="T9" fmla="*/ 38 h 3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6"/>
              <a:gd name="T16" fmla="*/ 0 h 308"/>
              <a:gd name="T17" fmla="*/ 116 w 116"/>
              <a:gd name="T18" fmla="*/ 308 h 3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6" h="308">
                <a:moveTo>
                  <a:pt x="115" y="38"/>
                </a:moveTo>
                <a:lnTo>
                  <a:pt x="115" y="269"/>
                </a:lnTo>
                <a:lnTo>
                  <a:pt x="0" y="307"/>
                </a:lnTo>
                <a:lnTo>
                  <a:pt x="0" y="0"/>
                </a:lnTo>
                <a:lnTo>
                  <a:pt x="115" y="38"/>
                </a:lnTo>
              </a:path>
            </a:pathLst>
          </a:custGeom>
          <a:solidFill>
            <a:schemeClr val="accent2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20" name="Line 64"/>
          <p:cNvSpPr>
            <a:spLocks noChangeShapeType="1"/>
          </p:cNvSpPr>
          <p:nvPr/>
        </p:nvSpPr>
        <p:spPr bwMode="auto">
          <a:xfrm flipH="1">
            <a:off x="7267575" y="3062288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21" name="Line 65"/>
          <p:cNvSpPr>
            <a:spLocks noChangeShapeType="1"/>
          </p:cNvSpPr>
          <p:nvPr/>
        </p:nvSpPr>
        <p:spPr bwMode="auto">
          <a:xfrm flipH="1">
            <a:off x="7267575" y="2817813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22" name="Rectangle 66"/>
          <p:cNvSpPr>
            <a:spLocks noChangeArrowheads="1"/>
          </p:cNvSpPr>
          <p:nvPr/>
        </p:nvSpPr>
        <p:spPr bwMode="auto">
          <a:xfrm>
            <a:off x="7334250" y="2903538"/>
            <a:ext cx="254878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M</a:t>
            </a:r>
          </a:p>
        </p:txBody>
      </p:sp>
      <p:sp>
        <p:nvSpPr>
          <p:cNvPr id="11323" name="Rectangle 67"/>
          <p:cNvSpPr>
            <a:spLocks noChangeArrowheads="1"/>
          </p:cNvSpPr>
          <p:nvPr/>
        </p:nvSpPr>
        <p:spPr bwMode="auto">
          <a:xfrm>
            <a:off x="7270750" y="2760663"/>
            <a:ext cx="214802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0</a:t>
            </a:r>
          </a:p>
        </p:txBody>
      </p:sp>
      <p:sp>
        <p:nvSpPr>
          <p:cNvPr id="11324" name="Rectangle 68"/>
          <p:cNvSpPr>
            <a:spLocks noChangeArrowheads="1"/>
          </p:cNvSpPr>
          <p:nvPr/>
        </p:nvSpPr>
        <p:spPr bwMode="auto">
          <a:xfrm>
            <a:off x="7270750" y="2973388"/>
            <a:ext cx="214802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2</a:t>
            </a:r>
          </a:p>
        </p:txBody>
      </p:sp>
      <p:sp>
        <p:nvSpPr>
          <p:cNvPr id="11325" name="Rectangle 69"/>
          <p:cNvSpPr>
            <a:spLocks noChangeArrowheads="1"/>
          </p:cNvSpPr>
          <p:nvPr/>
        </p:nvSpPr>
        <p:spPr bwMode="auto">
          <a:xfrm>
            <a:off x="6235700" y="2373313"/>
            <a:ext cx="614363" cy="950912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26" name="Line 70"/>
          <p:cNvSpPr>
            <a:spLocks noChangeShapeType="1"/>
          </p:cNvSpPr>
          <p:nvPr/>
        </p:nvSpPr>
        <p:spPr bwMode="auto">
          <a:xfrm>
            <a:off x="6162675" y="3184525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27" name="Line 71"/>
          <p:cNvSpPr>
            <a:spLocks noChangeShapeType="1"/>
          </p:cNvSpPr>
          <p:nvPr/>
        </p:nvSpPr>
        <p:spPr bwMode="auto">
          <a:xfrm>
            <a:off x="6162675" y="2695575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28" name="Rectangle 72"/>
          <p:cNvSpPr>
            <a:spLocks noChangeArrowheads="1"/>
          </p:cNvSpPr>
          <p:nvPr/>
        </p:nvSpPr>
        <p:spPr bwMode="auto">
          <a:xfrm>
            <a:off x="6210300" y="2590800"/>
            <a:ext cx="400751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raddr</a:t>
            </a:r>
          </a:p>
        </p:txBody>
      </p:sp>
      <p:sp>
        <p:nvSpPr>
          <p:cNvPr id="11329" name="Rectangle 73"/>
          <p:cNvSpPr>
            <a:spLocks noChangeArrowheads="1"/>
          </p:cNvSpPr>
          <p:nvPr/>
        </p:nvSpPr>
        <p:spPr bwMode="auto">
          <a:xfrm>
            <a:off x="6200775" y="2459038"/>
            <a:ext cx="440826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waddr</a:t>
            </a:r>
          </a:p>
        </p:txBody>
      </p:sp>
      <p:sp>
        <p:nvSpPr>
          <p:cNvPr id="11330" name="Rectangle 74"/>
          <p:cNvSpPr>
            <a:spLocks noChangeArrowheads="1"/>
          </p:cNvSpPr>
          <p:nvPr/>
        </p:nvSpPr>
        <p:spPr bwMode="auto">
          <a:xfrm>
            <a:off x="6191250" y="3086100"/>
            <a:ext cx="436017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wdata</a:t>
            </a:r>
          </a:p>
        </p:txBody>
      </p:sp>
      <p:sp>
        <p:nvSpPr>
          <p:cNvPr id="11331" name="Rectangle 75"/>
          <p:cNvSpPr>
            <a:spLocks noChangeArrowheads="1"/>
          </p:cNvSpPr>
          <p:nvPr/>
        </p:nvSpPr>
        <p:spPr bwMode="auto">
          <a:xfrm>
            <a:off x="6535738" y="2732088"/>
            <a:ext cx="395942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rdata</a:t>
            </a:r>
          </a:p>
        </p:txBody>
      </p:sp>
      <p:sp>
        <p:nvSpPr>
          <p:cNvPr id="11332" name="Line 76"/>
          <p:cNvSpPr>
            <a:spLocks noChangeShapeType="1"/>
          </p:cNvSpPr>
          <p:nvPr/>
        </p:nvSpPr>
        <p:spPr bwMode="auto">
          <a:xfrm>
            <a:off x="6873875" y="2817813"/>
            <a:ext cx="80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33" name="Rectangle 77"/>
          <p:cNvSpPr>
            <a:spLocks noChangeArrowheads="1"/>
          </p:cNvSpPr>
          <p:nvPr/>
        </p:nvSpPr>
        <p:spPr bwMode="auto">
          <a:xfrm>
            <a:off x="6353175" y="3179763"/>
            <a:ext cx="243656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re</a:t>
            </a:r>
          </a:p>
        </p:txBody>
      </p:sp>
      <p:sp>
        <p:nvSpPr>
          <p:cNvPr id="11334" name="Rectangle 78"/>
          <p:cNvSpPr>
            <a:spLocks noChangeArrowheads="1"/>
          </p:cNvSpPr>
          <p:nvPr/>
        </p:nvSpPr>
        <p:spPr bwMode="auto">
          <a:xfrm>
            <a:off x="6221413" y="2797175"/>
            <a:ext cx="586699" cy="350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Data </a:t>
            </a:r>
          </a:p>
          <a:p>
            <a:pPr algn="l" defTabSz="585788"/>
            <a:r>
              <a:rPr lang="en-US" sz="900" b="1">
                <a:latin typeface="Lato" panose="020F0502020204030203" pitchFamily="34" charset="0"/>
              </a:rPr>
              <a:t>Memory</a:t>
            </a:r>
          </a:p>
        </p:txBody>
      </p:sp>
      <p:sp>
        <p:nvSpPr>
          <p:cNvPr id="11335" name="Freeform 79"/>
          <p:cNvSpPr>
            <a:spLocks/>
          </p:cNvSpPr>
          <p:nvPr/>
        </p:nvSpPr>
        <p:spPr bwMode="auto">
          <a:xfrm>
            <a:off x="5237163" y="2330450"/>
            <a:ext cx="306387" cy="488950"/>
          </a:xfrm>
          <a:custGeom>
            <a:avLst/>
            <a:gdLst>
              <a:gd name="T0" fmla="*/ 0 w 193"/>
              <a:gd name="T1" fmla="*/ 0 h 308"/>
              <a:gd name="T2" fmla="*/ 0 w 193"/>
              <a:gd name="T3" fmla="*/ 128 h 308"/>
              <a:gd name="T4" fmla="*/ 38 w 193"/>
              <a:gd name="T5" fmla="*/ 154 h 308"/>
              <a:gd name="T6" fmla="*/ 0 w 193"/>
              <a:gd name="T7" fmla="*/ 179 h 308"/>
              <a:gd name="T8" fmla="*/ 0 w 193"/>
              <a:gd name="T9" fmla="*/ 307 h 308"/>
              <a:gd name="T10" fmla="*/ 192 w 193"/>
              <a:gd name="T11" fmla="*/ 230 h 308"/>
              <a:gd name="T12" fmla="*/ 192 w 193"/>
              <a:gd name="T13" fmla="*/ 77 h 308"/>
              <a:gd name="T14" fmla="*/ 0 w 193"/>
              <a:gd name="T15" fmla="*/ 0 h 3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3"/>
              <a:gd name="T25" fmla="*/ 0 h 308"/>
              <a:gd name="T26" fmla="*/ 193 w 193"/>
              <a:gd name="T27" fmla="*/ 308 h 3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3" h="308">
                <a:moveTo>
                  <a:pt x="0" y="0"/>
                </a:moveTo>
                <a:lnTo>
                  <a:pt x="0" y="128"/>
                </a:lnTo>
                <a:lnTo>
                  <a:pt x="38" y="154"/>
                </a:lnTo>
                <a:lnTo>
                  <a:pt x="0" y="179"/>
                </a:lnTo>
                <a:lnTo>
                  <a:pt x="0" y="307"/>
                </a:lnTo>
                <a:lnTo>
                  <a:pt x="192" y="230"/>
                </a:lnTo>
                <a:lnTo>
                  <a:pt x="192" y="7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36" name="Rectangle 80"/>
          <p:cNvSpPr>
            <a:spLocks noChangeArrowheads="1"/>
          </p:cNvSpPr>
          <p:nvPr/>
        </p:nvSpPr>
        <p:spPr bwMode="auto">
          <a:xfrm>
            <a:off x="5245100" y="2486025"/>
            <a:ext cx="371897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ALU</a:t>
            </a:r>
          </a:p>
        </p:txBody>
      </p:sp>
      <p:sp>
        <p:nvSpPr>
          <p:cNvPr id="11337" name="Line 81"/>
          <p:cNvSpPr>
            <a:spLocks noChangeShapeType="1"/>
          </p:cNvSpPr>
          <p:nvPr/>
        </p:nvSpPr>
        <p:spPr bwMode="auto">
          <a:xfrm>
            <a:off x="5176838" y="2390775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38" name="Freeform 82"/>
          <p:cNvSpPr>
            <a:spLocks/>
          </p:cNvSpPr>
          <p:nvPr/>
        </p:nvSpPr>
        <p:spPr bwMode="auto">
          <a:xfrm>
            <a:off x="4575175" y="2554288"/>
            <a:ext cx="184150" cy="366712"/>
          </a:xfrm>
          <a:custGeom>
            <a:avLst/>
            <a:gdLst>
              <a:gd name="T0" fmla="*/ 115 w 116"/>
              <a:gd name="T1" fmla="*/ 38 h 231"/>
              <a:gd name="T2" fmla="*/ 115 w 116"/>
              <a:gd name="T3" fmla="*/ 192 h 231"/>
              <a:gd name="T4" fmla="*/ 0 w 116"/>
              <a:gd name="T5" fmla="*/ 230 h 231"/>
              <a:gd name="T6" fmla="*/ 0 w 116"/>
              <a:gd name="T7" fmla="*/ 0 h 231"/>
              <a:gd name="T8" fmla="*/ 115 w 116"/>
              <a:gd name="T9" fmla="*/ 38 h 2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6"/>
              <a:gd name="T16" fmla="*/ 0 h 231"/>
              <a:gd name="T17" fmla="*/ 116 w 116"/>
              <a:gd name="T18" fmla="*/ 231 h 2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6" h="231">
                <a:moveTo>
                  <a:pt x="115" y="38"/>
                </a:moveTo>
                <a:lnTo>
                  <a:pt x="115" y="192"/>
                </a:lnTo>
                <a:lnTo>
                  <a:pt x="0" y="230"/>
                </a:lnTo>
                <a:lnTo>
                  <a:pt x="0" y="0"/>
                </a:lnTo>
                <a:lnTo>
                  <a:pt x="115" y="38"/>
                </a:lnTo>
              </a:path>
            </a:pathLst>
          </a:custGeom>
          <a:solidFill>
            <a:schemeClr val="accent2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39" name="Line 83"/>
          <p:cNvSpPr>
            <a:spLocks noChangeShapeType="1"/>
          </p:cNvSpPr>
          <p:nvPr/>
        </p:nvSpPr>
        <p:spPr bwMode="auto">
          <a:xfrm>
            <a:off x="2870200" y="2513013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40" name="Rectangle 84"/>
          <p:cNvSpPr>
            <a:spLocks noChangeArrowheads="1"/>
          </p:cNvSpPr>
          <p:nvPr/>
        </p:nvSpPr>
        <p:spPr bwMode="auto">
          <a:xfrm>
            <a:off x="6565900" y="2346325"/>
            <a:ext cx="339837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algn</a:t>
            </a:r>
          </a:p>
        </p:txBody>
      </p:sp>
      <p:sp>
        <p:nvSpPr>
          <p:cNvPr id="11341" name="Line 85"/>
          <p:cNvSpPr>
            <a:spLocks noChangeShapeType="1"/>
          </p:cNvSpPr>
          <p:nvPr/>
        </p:nvSpPr>
        <p:spPr bwMode="auto">
          <a:xfrm flipH="1">
            <a:off x="7267575" y="3184525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42" name="Line 86"/>
          <p:cNvSpPr>
            <a:spLocks noChangeShapeType="1"/>
          </p:cNvSpPr>
          <p:nvPr/>
        </p:nvSpPr>
        <p:spPr bwMode="auto">
          <a:xfrm flipH="1">
            <a:off x="7267575" y="2940050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43" name="Rectangle 87"/>
          <p:cNvSpPr>
            <a:spLocks noChangeArrowheads="1"/>
          </p:cNvSpPr>
          <p:nvPr/>
        </p:nvSpPr>
        <p:spPr bwMode="auto">
          <a:xfrm>
            <a:off x="7270750" y="2862263"/>
            <a:ext cx="214802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11344" name="Rectangle 88"/>
          <p:cNvSpPr>
            <a:spLocks noChangeArrowheads="1"/>
          </p:cNvSpPr>
          <p:nvPr/>
        </p:nvSpPr>
        <p:spPr bwMode="auto">
          <a:xfrm>
            <a:off x="7270750" y="3086100"/>
            <a:ext cx="214802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3</a:t>
            </a:r>
          </a:p>
        </p:txBody>
      </p:sp>
      <p:sp>
        <p:nvSpPr>
          <p:cNvPr id="11345" name="Rectangle 89"/>
          <p:cNvSpPr>
            <a:spLocks noChangeArrowheads="1"/>
          </p:cNvSpPr>
          <p:nvPr/>
        </p:nvSpPr>
        <p:spPr bwMode="auto">
          <a:xfrm>
            <a:off x="6353175" y="2336800"/>
            <a:ext cx="283732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we</a:t>
            </a:r>
          </a:p>
        </p:txBody>
      </p:sp>
      <p:sp>
        <p:nvSpPr>
          <p:cNvPr id="11346" name="Line 90"/>
          <p:cNvSpPr>
            <a:spLocks noChangeShapeType="1"/>
          </p:cNvSpPr>
          <p:nvPr/>
        </p:nvSpPr>
        <p:spPr bwMode="auto">
          <a:xfrm>
            <a:off x="4322763" y="3184525"/>
            <a:ext cx="1920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47" name="Line 91"/>
          <p:cNvSpPr>
            <a:spLocks noChangeShapeType="1"/>
          </p:cNvSpPr>
          <p:nvPr/>
        </p:nvSpPr>
        <p:spPr bwMode="auto">
          <a:xfrm>
            <a:off x="4322763" y="2635250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48" name="Rectangle 92"/>
          <p:cNvSpPr>
            <a:spLocks noChangeArrowheads="1"/>
          </p:cNvSpPr>
          <p:nvPr/>
        </p:nvSpPr>
        <p:spPr bwMode="auto">
          <a:xfrm>
            <a:off x="1176338" y="2160588"/>
            <a:ext cx="157162" cy="46196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49" name="Line 93"/>
          <p:cNvSpPr>
            <a:spLocks noChangeShapeType="1"/>
          </p:cNvSpPr>
          <p:nvPr/>
        </p:nvSpPr>
        <p:spPr bwMode="auto">
          <a:xfrm>
            <a:off x="1346200" y="2390775"/>
            <a:ext cx="60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50" name="Rectangle 94"/>
          <p:cNvSpPr>
            <a:spLocks noChangeArrowheads="1"/>
          </p:cNvSpPr>
          <p:nvPr/>
        </p:nvSpPr>
        <p:spPr bwMode="auto">
          <a:xfrm>
            <a:off x="1109663" y="2312988"/>
            <a:ext cx="296556" cy="2122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 dirty="0">
                <a:latin typeface="Lato" panose="020F0502020204030203" pitchFamily="34" charset="0"/>
              </a:rPr>
              <a:t>PC</a:t>
            </a:r>
          </a:p>
        </p:txBody>
      </p:sp>
      <p:sp>
        <p:nvSpPr>
          <p:cNvPr id="11351" name="Line 95"/>
          <p:cNvSpPr>
            <a:spLocks noChangeShapeType="1"/>
          </p:cNvSpPr>
          <p:nvPr/>
        </p:nvSpPr>
        <p:spPr bwMode="auto">
          <a:xfrm>
            <a:off x="1101725" y="2390775"/>
            <a:ext cx="61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52" name="Freeform 96"/>
          <p:cNvSpPr>
            <a:spLocks/>
          </p:cNvSpPr>
          <p:nvPr/>
        </p:nvSpPr>
        <p:spPr bwMode="auto">
          <a:xfrm>
            <a:off x="1223963" y="2563813"/>
            <a:ext cx="61912" cy="63500"/>
          </a:xfrm>
          <a:custGeom>
            <a:avLst/>
            <a:gdLst>
              <a:gd name="T0" fmla="*/ 0 w 39"/>
              <a:gd name="T1" fmla="*/ 39 h 40"/>
              <a:gd name="T2" fmla="*/ 19 w 39"/>
              <a:gd name="T3" fmla="*/ 0 h 40"/>
              <a:gd name="T4" fmla="*/ 38 w 39"/>
              <a:gd name="T5" fmla="*/ 39 h 40"/>
              <a:gd name="T6" fmla="*/ 0 60000 65536"/>
              <a:gd name="T7" fmla="*/ 0 60000 65536"/>
              <a:gd name="T8" fmla="*/ 0 60000 65536"/>
              <a:gd name="T9" fmla="*/ 0 w 39"/>
              <a:gd name="T10" fmla="*/ 0 h 40"/>
              <a:gd name="T11" fmla="*/ 39 w 39"/>
              <a:gd name="T12" fmla="*/ 40 h 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40">
                <a:moveTo>
                  <a:pt x="0" y="39"/>
                </a:moveTo>
                <a:lnTo>
                  <a:pt x="19" y="0"/>
                </a:lnTo>
                <a:lnTo>
                  <a:pt x="38" y="39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53" name="Oval 97"/>
          <p:cNvSpPr>
            <a:spLocks noChangeArrowheads="1"/>
          </p:cNvSpPr>
          <p:nvPr/>
        </p:nvSpPr>
        <p:spPr bwMode="auto">
          <a:xfrm>
            <a:off x="5894388" y="2671763"/>
            <a:ext cx="38100" cy="381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grpSp>
        <p:nvGrpSpPr>
          <p:cNvPr id="11354" name="Group 98"/>
          <p:cNvGrpSpPr>
            <a:grpSpLocks/>
          </p:cNvGrpSpPr>
          <p:nvPr/>
        </p:nvGrpSpPr>
        <p:grpSpPr bwMode="auto">
          <a:xfrm>
            <a:off x="6264275" y="2360613"/>
            <a:ext cx="69850" cy="80962"/>
            <a:chOff x="3946" y="1487"/>
            <a:chExt cx="44" cy="51"/>
          </a:xfrm>
        </p:grpSpPr>
        <p:sp>
          <p:nvSpPr>
            <p:cNvPr id="11390" name="Line 99"/>
            <p:cNvSpPr>
              <a:spLocks noChangeShapeType="1"/>
            </p:cNvSpPr>
            <p:nvPr/>
          </p:nvSpPr>
          <p:spPr bwMode="auto">
            <a:xfrm>
              <a:off x="3946" y="1500"/>
              <a:ext cx="25" cy="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91" name="Line 100"/>
            <p:cNvSpPr>
              <a:spLocks noChangeShapeType="1"/>
            </p:cNvSpPr>
            <p:nvPr/>
          </p:nvSpPr>
          <p:spPr bwMode="auto">
            <a:xfrm flipV="1">
              <a:off x="3971" y="1487"/>
              <a:ext cx="19" cy="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</p:grpSp>
      <p:grpSp>
        <p:nvGrpSpPr>
          <p:cNvPr id="11355" name="Group 101"/>
          <p:cNvGrpSpPr>
            <a:grpSpLocks/>
          </p:cNvGrpSpPr>
          <p:nvPr/>
        </p:nvGrpSpPr>
        <p:grpSpPr bwMode="auto">
          <a:xfrm>
            <a:off x="3509963" y="1965325"/>
            <a:ext cx="71437" cy="80963"/>
            <a:chOff x="2211" y="1238"/>
            <a:chExt cx="45" cy="51"/>
          </a:xfrm>
        </p:grpSpPr>
        <p:sp>
          <p:nvSpPr>
            <p:cNvPr id="11388" name="Line 102"/>
            <p:cNvSpPr>
              <a:spLocks noChangeShapeType="1"/>
            </p:cNvSpPr>
            <p:nvPr/>
          </p:nvSpPr>
          <p:spPr bwMode="auto">
            <a:xfrm>
              <a:off x="2211" y="1251"/>
              <a:ext cx="26" cy="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89" name="Line 103"/>
            <p:cNvSpPr>
              <a:spLocks noChangeShapeType="1"/>
            </p:cNvSpPr>
            <p:nvPr/>
          </p:nvSpPr>
          <p:spPr bwMode="auto">
            <a:xfrm flipV="1">
              <a:off x="2237" y="1238"/>
              <a:ext cx="19" cy="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</p:grpSp>
      <p:sp>
        <p:nvSpPr>
          <p:cNvPr id="11356" name="Line 104"/>
          <p:cNvSpPr>
            <a:spLocks noChangeShapeType="1"/>
          </p:cNvSpPr>
          <p:nvPr/>
        </p:nvSpPr>
        <p:spPr bwMode="auto">
          <a:xfrm>
            <a:off x="1965325" y="1822450"/>
            <a:ext cx="92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57" name="Line 105"/>
          <p:cNvSpPr>
            <a:spLocks noChangeShapeType="1"/>
          </p:cNvSpPr>
          <p:nvPr/>
        </p:nvSpPr>
        <p:spPr bwMode="auto">
          <a:xfrm>
            <a:off x="3957638" y="2625725"/>
            <a:ext cx="619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grpSp>
        <p:nvGrpSpPr>
          <p:cNvPr id="11358" name="Group 106"/>
          <p:cNvGrpSpPr>
            <a:grpSpLocks/>
          </p:cNvGrpSpPr>
          <p:nvPr/>
        </p:nvGrpSpPr>
        <p:grpSpPr bwMode="auto">
          <a:xfrm>
            <a:off x="4819660" y="2139950"/>
            <a:ext cx="242888" cy="385763"/>
            <a:chOff x="3036" y="1348"/>
            <a:chExt cx="153" cy="243"/>
          </a:xfrm>
          <a:solidFill>
            <a:schemeClr val="accent6"/>
          </a:solidFill>
        </p:grpSpPr>
        <p:sp>
          <p:nvSpPr>
            <p:cNvPr id="11385" name="Rectangle 107"/>
            <p:cNvSpPr>
              <a:spLocks noChangeArrowheads="1"/>
            </p:cNvSpPr>
            <p:nvPr/>
          </p:nvSpPr>
          <p:spPr bwMode="auto">
            <a:xfrm>
              <a:off x="3057" y="1348"/>
              <a:ext cx="84" cy="24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86" name="Freeform 108"/>
            <p:cNvSpPr>
              <a:spLocks/>
            </p:cNvSpPr>
            <p:nvPr/>
          </p:nvSpPr>
          <p:spPr bwMode="auto">
            <a:xfrm>
              <a:off x="3082" y="1556"/>
              <a:ext cx="34" cy="35"/>
            </a:xfrm>
            <a:custGeom>
              <a:avLst/>
              <a:gdLst>
                <a:gd name="T0" fmla="*/ 0 w 34"/>
                <a:gd name="T1" fmla="*/ 34 h 35"/>
                <a:gd name="T2" fmla="*/ 17 w 34"/>
                <a:gd name="T3" fmla="*/ 0 h 35"/>
                <a:gd name="T4" fmla="*/ 33 w 34"/>
                <a:gd name="T5" fmla="*/ 34 h 35"/>
                <a:gd name="T6" fmla="*/ 0 60000 65536"/>
                <a:gd name="T7" fmla="*/ 0 60000 65536"/>
                <a:gd name="T8" fmla="*/ 0 60000 65536"/>
                <a:gd name="T9" fmla="*/ 0 w 34"/>
                <a:gd name="T10" fmla="*/ 0 h 35"/>
                <a:gd name="T11" fmla="*/ 34 w 34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5">
                  <a:moveTo>
                    <a:pt x="0" y="34"/>
                  </a:moveTo>
                  <a:lnTo>
                    <a:pt x="17" y="0"/>
                  </a:lnTo>
                  <a:lnTo>
                    <a:pt x="33" y="34"/>
                  </a:lnTo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87" name="Rectangle 109"/>
            <p:cNvSpPr>
              <a:spLocks noChangeArrowheads="1"/>
            </p:cNvSpPr>
            <p:nvPr/>
          </p:nvSpPr>
          <p:spPr bwMode="auto">
            <a:xfrm>
              <a:off x="3036" y="1403"/>
              <a:ext cx="153" cy="1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050" b="1">
                  <a:latin typeface="Lato" panose="020F0502020204030203" pitchFamily="34" charset="0"/>
                </a:rPr>
                <a:t>A</a:t>
              </a:r>
            </a:p>
          </p:txBody>
        </p:sp>
      </p:grpSp>
      <p:grpSp>
        <p:nvGrpSpPr>
          <p:cNvPr id="11359" name="Group 110"/>
          <p:cNvGrpSpPr>
            <a:grpSpLocks/>
          </p:cNvGrpSpPr>
          <p:nvPr/>
        </p:nvGrpSpPr>
        <p:grpSpPr bwMode="auto">
          <a:xfrm>
            <a:off x="4799033" y="2566988"/>
            <a:ext cx="234951" cy="385762"/>
            <a:chOff x="3023" y="1617"/>
            <a:chExt cx="148" cy="243"/>
          </a:xfrm>
          <a:solidFill>
            <a:schemeClr val="accent6"/>
          </a:solidFill>
        </p:grpSpPr>
        <p:sp>
          <p:nvSpPr>
            <p:cNvPr id="11382" name="Rectangle 111"/>
            <p:cNvSpPr>
              <a:spLocks noChangeArrowheads="1"/>
            </p:cNvSpPr>
            <p:nvPr/>
          </p:nvSpPr>
          <p:spPr bwMode="auto">
            <a:xfrm>
              <a:off x="3057" y="1617"/>
              <a:ext cx="84" cy="24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83" name="Freeform 112"/>
            <p:cNvSpPr>
              <a:spLocks/>
            </p:cNvSpPr>
            <p:nvPr/>
          </p:nvSpPr>
          <p:spPr bwMode="auto">
            <a:xfrm>
              <a:off x="3082" y="1825"/>
              <a:ext cx="34" cy="35"/>
            </a:xfrm>
            <a:custGeom>
              <a:avLst/>
              <a:gdLst>
                <a:gd name="T0" fmla="*/ 0 w 34"/>
                <a:gd name="T1" fmla="*/ 34 h 35"/>
                <a:gd name="T2" fmla="*/ 17 w 34"/>
                <a:gd name="T3" fmla="*/ 0 h 35"/>
                <a:gd name="T4" fmla="*/ 33 w 34"/>
                <a:gd name="T5" fmla="*/ 34 h 35"/>
                <a:gd name="T6" fmla="*/ 0 60000 65536"/>
                <a:gd name="T7" fmla="*/ 0 60000 65536"/>
                <a:gd name="T8" fmla="*/ 0 60000 65536"/>
                <a:gd name="T9" fmla="*/ 0 w 34"/>
                <a:gd name="T10" fmla="*/ 0 h 35"/>
                <a:gd name="T11" fmla="*/ 34 w 34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5">
                  <a:moveTo>
                    <a:pt x="0" y="34"/>
                  </a:moveTo>
                  <a:lnTo>
                    <a:pt x="17" y="0"/>
                  </a:lnTo>
                  <a:lnTo>
                    <a:pt x="33" y="34"/>
                  </a:lnTo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84" name="Rectangle 113"/>
            <p:cNvSpPr>
              <a:spLocks noChangeArrowheads="1"/>
            </p:cNvSpPr>
            <p:nvPr/>
          </p:nvSpPr>
          <p:spPr bwMode="auto">
            <a:xfrm>
              <a:off x="3023" y="1678"/>
              <a:ext cx="148" cy="1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050" b="1">
                  <a:latin typeface="Lato" panose="020F0502020204030203" pitchFamily="34" charset="0"/>
                </a:rPr>
                <a:t>B</a:t>
              </a:r>
            </a:p>
          </p:txBody>
        </p:sp>
      </p:grpSp>
      <p:grpSp>
        <p:nvGrpSpPr>
          <p:cNvPr id="11360" name="Group 114"/>
          <p:cNvGrpSpPr>
            <a:grpSpLocks/>
          </p:cNvGrpSpPr>
          <p:nvPr/>
        </p:nvGrpSpPr>
        <p:grpSpPr bwMode="auto">
          <a:xfrm>
            <a:off x="4852988" y="2994025"/>
            <a:ext cx="133350" cy="385763"/>
            <a:chOff x="3057" y="1886"/>
            <a:chExt cx="84" cy="243"/>
          </a:xfrm>
          <a:solidFill>
            <a:schemeClr val="accent6"/>
          </a:solidFill>
        </p:grpSpPr>
        <p:sp>
          <p:nvSpPr>
            <p:cNvPr id="11380" name="Rectangle 115"/>
            <p:cNvSpPr>
              <a:spLocks noChangeArrowheads="1"/>
            </p:cNvSpPr>
            <p:nvPr/>
          </p:nvSpPr>
          <p:spPr bwMode="auto">
            <a:xfrm>
              <a:off x="3057" y="1886"/>
              <a:ext cx="84" cy="24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81" name="Freeform 116"/>
            <p:cNvSpPr>
              <a:spLocks/>
            </p:cNvSpPr>
            <p:nvPr/>
          </p:nvSpPr>
          <p:spPr bwMode="auto">
            <a:xfrm>
              <a:off x="3082" y="2094"/>
              <a:ext cx="34" cy="35"/>
            </a:xfrm>
            <a:custGeom>
              <a:avLst/>
              <a:gdLst>
                <a:gd name="T0" fmla="*/ 0 w 34"/>
                <a:gd name="T1" fmla="*/ 34 h 35"/>
                <a:gd name="T2" fmla="*/ 17 w 34"/>
                <a:gd name="T3" fmla="*/ 0 h 35"/>
                <a:gd name="T4" fmla="*/ 33 w 34"/>
                <a:gd name="T5" fmla="*/ 34 h 35"/>
                <a:gd name="T6" fmla="*/ 0 60000 65536"/>
                <a:gd name="T7" fmla="*/ 0 60000 65536"/>
                <a:gd name="T8" fmla="*/ 0 60000 65536"/>
                <a:gd name="T9" fmla="*/ 0 w 34"/>
                <a:gd name="T10" fmla="*/ 0 h 35"/>
                <a:gd name="T11" fmla="*/ 34 w 34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5">
                  <a:moveTo>
                    <a:pt x="0" y="34"/>
                  </a:moveTo>
                  <a:lnTo>
                    <a:pt x="17" y="0"/>
                  </a:lnTo>
                  <a:lnTo>
                    <a:pt x="33" y="34"/>
                  </a:lnTo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</p:grpSp>
      <p:sp>
        <p:nvSpPr>
          <p:cNvPr id="11361" name="Rectangle 117"/>
          <p:cNvSpPr>
            <a:spLocks noChangeArrowheads="1"/>
          </p:cNvSpPr>
          <p:nvPr/>
        </p:nvSpPr>
        <p:spPr bwMode="auto">
          <a:xfrm>
            <a:off x="5645150" y="2352675"/>
            <a:ext cx="133350" cy="3810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62" name="Freeform 118"/>
          <p:cNvSpPr>
            <a:spLocks/>
          </p:cNvSpPr>
          <p:nvPr/>
        </p:nvSpPr>
        <p:spPr bwMode="auto">
          <a:xfrm>
            <a:off x="5684838" y="2682875"/>
            <a:ext cx="53975" cy="57150"/>
          </a:xfrm>
          <a:custGeom>
            <a:avLst/>
            <a:gdLst>
              <a:gd name="T0" fmla="*/ 0 w 34"/>
              <a:gd name="T1" fmla="*/ 35 h 36"/>
              <a:gd name="T2" fmla="*/ 17 w 34"/>
              <a:gd name="T3" fmla="*/ 0 h 36"/>
              <a:gd name="T4" fmla="*/ 33 w 34"/>
              <a:gd name="T5" fmla="*/ 35 h 36"/>
              <a:gd name="T6" fmla="*/ 0 60000 65536"/>
              <a:gd name="T7" fmla="*/ 0 60000 65536"/>
              <a:gd name="T8" fmla="*/ 0 60000 65536"/>
              <a:gd name="T9" fmla="*/ 0 w 34"/>
              <a:gd name="T10" fmla="*/ 0 h 36"/>
              <a:gd name="T11" fmla="*/ 34 w 34"/>
              <a:gd name="T12" fmla="*/ 36 h 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" h="36">
                <a:moveTo>
                  <a:pt x="0" y="35"/>
                </a:moveTo>
                <a:lnTo>
                  <a:pt x="17" y="0"/>
                </a:lnTo>
                <a:lnTo>
                  <a:pt x="33" y="35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1363" name="Rectangle 119"/>
          <p:cNvSpPr>
            <a:spLocks noChangeArrowheads="1"/>
          </p:cNvSpPr>
          <p:nvPr/>
        </p:nvSpPr>
        <p:spPr bwMode="auto">
          <a:xfrm>
            <a:off x="5611813" y="2439988"/>
            <a:ext cx="235642" cy="235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1050" b="1">
                <a:latin typeface="Lato" panose="020F0502020204030203" pitchFamily="34" charset="0"/>
              </a:rPr>
              <a:t>Y</a:t>
            </a:r>
          </a:p>
        </p:txBody>
      </p:sp>
      <p:grpSp>
        <p:nvGrpSpPr>
          <p:cNvPr id="11364" name="Group 120"/>
          <p:cNvGrpSpPr>
            <a:grpSpLocks/>
          </p:cNvGrpSpPr>
          <p:nvPr/>
        </p:nvGrpSpPr>
        <p:grpSpPr bwMode="auto">
          <a:xfrm>
            <a:off x="5635625" y="2994025"/>
            <a:ext cx="133350" cy="385763"/>
            <a:chOff x="3550" y="1886"/>
            <a:chExt cx="84" cy="243"/>
          </a:xfrm>
          <a:solidFill>
            <a:schemeClr val="accent6"/>
          </a:solidFill>
        </p:grpSpPr>
        <p:sp>
          <p:nvSpPr>
            <p:cNvPr id="11378" name="Rectangle 121"/>
            <p:cNvSpPr>
              <a:spLocks noChangeArrowheads="1"/>
            </p:cNvSpPr>
            <p:nvPr/>
          </p:nvSpPr>
          <p:spPr bwMode="auto">
            <a:xfrm>
              <a:off x="3550" y="1886"/>
              <a:ext cx="84" cy="24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79" name="Freeform 122"/>
            <p:cNvSpPr>
              <a:spLocks/>
            </p:cNvSpPr>
            <p:nvPr/>
          </p:nvSpPr>
          <p:spPr bwMode="auto">
            <a:xfrm>
              <a:off x="3574" y="2094"/>
              <a:ext cx="35" cy="35"/>
            </a:xfrm>
            <a:custGeom>
              <a:avLst/>
              <a:gdLst>
                <a:gd name="T0" fmla="*/ 0 w 35"/>
                <a:gd name="T1" fmla="*/ 34 h 35"/>
                <a:gd name="T2" fmla="*/ 17 w 35"/>
                <a:gd name="T3" fmla="*/ 0 h 35"/>
                <a:gd name="T4" fmla="*/ 34 w 35"/>
                <a:gd name="T5" fmla="*/ 34 h 35"/>
                <a:gd name="T6" fmla="*/ 0 60000 65536"/>
                <a:gd name="T7" fmla="*/ 0 60000 65536"/>
                <a:gd name="T8" fmla="*/ 0 60000 65536"/>
                <a:gd name="T9" fmla="*/ 0 w 35"/>
                <a:gd name="T10" fmla="*/ 0 h 35"/>
                <a:gd name="T11" fmla="*/ 35 w 35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5">
                  <a:moveTo>
                    <a:pt x="0" y="34"/>
                  </a:moveTo>
                  <a:lnTo>
                    <a:pt x="17" y="0"/>
                  </a:lnTo>
                  <a:lnTo>
                    <a:pt x="34" y="34"/>
                  </a:lnTo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</p:grpSp>
      <p:grpSp>
        <p:nvGrpSpPr>
          <p:cNvPr id="11365" name="Group 123"/>
          <p:cNvGrpSpPr>
            <a:grpSpLocks/>
          </p:cNvGrpSpPr>
          <p:nvPr/>
        </p:nvGrpSpPr>
        <p:grpSpPr bwMode="auto">
          <a:xfrm>
            <a:off x="7502556" y="2820988"/>
            <a:ext cx="244476" cy="385762"/>
            <a:chOff x="4726" y="1777"/>
            <a:chExt cx="154" cy="243"/>
          </a:xfrm>
          <a:solidFill>
            <a:schemeClr val="accent6"/>
          </a:solidFill>
        </p:grpSpPr>
        <p:sp>
          <p:nvSpPr>
            <p:cNvPr id="11374" name="Line 124"/>
            <p:cNvSpPr>
              <a:spLocks noChangeShapeType="1"/>
            </p:cNvSpPr>
            <p:nvPr/>
          </p:nvSpPr>
          <p:spPr bwMode="auto">
            <a:xfrm flipH="1">
              <a:off x="4726" y="1890"/>
              <a:ext cx="3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75" name="Rectangle 125"/>
            <p:cNvSpPr>
              <a:spLocks noChangeArrowheads="1"/>
            </p:cNvSpPr>
            <p:nvPr/>
          </p:nvSpPr>
          <p:spPr bwMode="auto">
            <a:xfrm>
              <a:off x="4766" y="1777"/>
              <a:ext cx="84" cy="24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76" name="Freeform 126"/>
            <p:cNvSpPr>
              <a:spLocks/>
            </p:cNvSpPr>
            <p:nvPr/>
          </p:nvSpPr>
          <p:spPr bwMode="auto">
            <a:xfrm>
              <a:off x="4790" y="1985"/>
              <a:ext cx="35" cy="35"/>
            </a:xfrm>
            <a:custGeom>
              <a:avLst/>
              <a:gdLst>
                <a:gd name="T0" fmla="*/ 0 w 35"/>
                <a:gd name="T1" fmla="*/ 34 h 35"/>
                <a:gd name="T2" fmla="*/ 17 w 35"/>
                <a:gd name="T3" fmla="*/ 0 h 35"/>
                <a:gd name="T4" fmla="*/ 34 w 35"/>
                <a:gd name="T5" fmla="*/ 34 h 35"/>
                <a:gd name="T6" fmla="*/ 0 60000 65536"/>
                <a:gd name="T7" fmla="*/ 0 60000 65536"/>
                <a:gd name="T8" fmla="*/ 0 60000 65536"/>
                <a:gd name="T9" fmla="*/ 0 w 35"/>
                <a:gd name="T10" fmla="*/ 0 h 35"/>
                <a:gd name="T11" fmla="*/ 35 w 35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5">
                  <a:moveTo>
                    <a:pt x="0" y="34"/>
                  </a:moveTo>
                  <a:lnTo>
                    <a:pt x="17" y="0"/>
                  </a:lnTo>
                  <a:lnTo>
                    <a:pt x="34" y="34"/>
                  </a:lnTo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77" name="Rectangle 127"/>
            <p:cNvSpPr>
              <a:spLocks noChangeArrowheads="1"/>
            </p:cNvSpPr>
            <p:nvPr/>
          </p:nvSpPr>
          <p:spPr bwMode="auto">
            <a:xfrm>
              <a:off x="4732" y="1825"/>
              <a:ext cx="148" cy="1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050" b="1">
                  <a:latin typeface="Lato" panose="020F0502020204030203" pitchFamily="34" charset="0"/>
                </a:rPr>
                <a:t>R</a:t>
              </a:r>
            </a:p>
          </p:txBody>
        </p:sp>
      </p:grpSp>
      <p:grpSp>
        <p:nvGrpSpPr>
          <p:cNvPr id="11366" name="Group 128"/>
          <p:cNvGrpSpPr>
            <a:grpSpLocks/>
          </p:cNvGrpSpPr>
          <p:nvPr/>
        </p:nvGrpSpPr>
        <p:grpSpPr bwMode="auto">
          <a:xfrm>
            <a:off x="2187579" y="2333625"/>
            <a:ext cx="277813" cy="385763"/>
            <a:chOff x="1378" y="1470"/>
            <a:chExt cx="175" cy="243"/>
          </a:xfrm>
          <a:solidFill>
            <a:schemeClr val="accent6"/>
          </a:solidFill>
        </p:grpSpPr>
        <p:sp>
          <p:nvSpPr>
            <p:cNvPr id="11371" name="Rectangle 129"/>
            <p:cNvSpPr>
              <a:spLocks noChangeArrowheads="1"/>
            </p:cNvSpPr>
            <p:nvPr/>
          </p:nvSpPr>
          <p:spPr bwMode="auto">
            <a:xfrm>
              <a:off x="1418" y="1470"/>
              <a:ext cx="84" cy="24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72" name="Freeform 130"/>
            <p:cNvSpPr>
              <a:spLocks/>
            </p:cNvSpPr>
            <p:nvPr/>
          </p:nvSpPr>
          <p:spPr bwMode="auto">
            <a:xfrm>
              <a:off x="1443" y="1678"/>
              <a:ext cx="35" cy="35"/>
            </a:xfrm>
            <a:custGeom>
              <a:avLst/>
              <a:gdLst>
                <a:gd name="T0" fmla="*/ 0 w 35"/>
                <a:gd name="T1" fmla="*/ 34 h 35"/>
                <a:gd name="T2" fmla="*/ 17 w 35"/>
                <a:gd name="T3" fmla="*/ 0 h 35"/>
                <a:gd name="T4" fmla="*/ 34 w 35"/>
                <a:gd name="T5" fmla="*/ 34 h 35"/>
                <a:gd name="T6" fmla="*/ 0 60000 65536"/>
                <a:gd name="T7" fmla="*/ 0 60000 65536"/>
                <a:gd name="T8" fmla="*/ 0 60000 65536"/>
                <a:gd name="T9" fmla="*/ 0 w 35"/>
                <a:gd name="T10" fmla="*/ 0 h 35"/>
                <a:gd name="T11" fmla="*/ 35 w 35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5">
                  <a:moveTo>
                    <a:pt x="0" y="34"/>
                  </a:moveTo>
                  <a:lnTo>
                    <a:pt x="17" y="0"/>
                  </a:lnTo>
                  <a:lnTo>
                    <a:pt x="34" y="34"/>
                  </a:lnTo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1373" name="Rectangle 131"/>
            <p:cNvSpPr>
              <a:spLocks noChangeArrowheads="1"/>
            </p:cNvSpPr>
            <p:nvPr/>
          </p:nvSpPr>
          <p:spPr bwMode="auto">
            <a:xfrm>
              <a:off x="1378" y="1518"/>
              <a:ext cx="175" cy="1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050" b="1" dirty="0">
                  <a:latin typeface="Lato" panose="020F0502020204030203" pitchFamily="34" charset="0"/>
                </a:rPr>
                <a:t>IR</a:t>
              </a:r>
            </a:p>
          </p:txBody>
        </p:sp>
      </p:grpSp>
      <p:sp>
        <p:nvSpPr>
          <p:cNvPr id="11367" name="Rectangle 132"/>
          <p:cNvSpPr>
            <a:spLocks noChangeArrowheads="1"/>
          </p:cNvSpPr>
          <p:nvPr/>
        </p:nvSpPr>
        <p:spPr bwMode="auto">
          <a:xfrm>
            <a:off x="4737100" y="3344863"/>
            <a:ext cx="452047" cy="235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1050" b="1">
                <a:latin typeface="Lato" panose="020F0502020204030203" pitchFamily="34" charset="0"/>
              </a:rPr>
              <a:t>MD1</a:t>
            </a:r>
          </a:p>
        </p:txBody>
      </p:sp>
      <p:sp>
        <p:nvSpPr>
          <p:cNvPr id="11368" name="Rectangle 133"/>
          <p:cNvSpPr>
            <a:spLocks noChangeArrowheads="1"/>
          </p:cNvSpPr>
          <p:nvPr/>
        </p:nvSpPr>
        <p:spPr bwMode="auto">
          <a:xfrm>
            <a:off x="5519738" y="3354388"/>
            <a:ext cx="452047" cy="235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1050" b="1">
                <a:latin typeface="Lato" panose="020F0502020204030203" pitchFamily="34" charset="0"/>
              </a:rPr>
              <a:t>MD2</a:t>
            </a:r>
          </a:p>
        </p:txBody>
      </p:sp>
      <p:sp>
        <p:nvSpPr>
          <p:cNvPr id="11369" name="Rectangle 134"/>
          <p:cNvSpPr>
            <a:spLocks noChangeArrowheads="1"/>
          </p:cNvSpPr>
          <p:nvPr/>
        </p:nvSpPr>
        <p:spPr bwMode="auto">
          <a:xfrm>
            <a:off x="1243013" y="3749675"/>
            <a:ext cx="7043595" cy="72007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1400" b="1" i="1" dirty="0">
                <a:latin typeface="Lato" panose="020F0502020204030203" pitchFamily="34" charset="0"/>
              </a:rPr>
              <a:t>instruction	        decode &amp; register		      ALU		memory access            	write</a:t>
            </a:r>
          </a:p>
          <a:p>
            <a:pPr algn="l" defTabSz="585788"/>
            <a:r>
              <a:rPr lang="en-US" sz="1400" b="1" i="1" dirty="0">
                <a:latin typeface="Lato" panose="020F0502020204030203" pitchFamily="34" charset="0"/>
              </a:rPr>
              <a:t>fetch		        read						                           	-back</a:t>
            </a:r>
          </a:p>
          <a:p>
            <a:pPr algn="l" defTabSz="585788"/>
            <a:r>
              <a:rPr lang="en-US" sz="1400" b="1" i="1" dirty="0">
                <a:latin typeface="Lato" panose="020F0502020204030203" pitchFamily="34" charset="0"/>
              </a:rPr>
              <a:t>(IF)		        (ID)	 	                    (EX)	              (MA)		               (WB)</a:t>
            </a:r>
          </a:p>
        </p:txBody>
      </p:sp>
    </p:spTree>
    <p:extLst>
      <p:ext uri="{BB962C8B-B14F-4D97-AF65-F5344CB8AC3E}">
        <p14:creationId xmlns:p14="http://schemas.microsoft.com/office/powerpoint/2010/main" val="40365258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4" name="Rectangle 1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Usage Diagram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35EA-8923-4DBD-A34E-1883B7940F8A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938" y="23813"/>
            <a:ext cx="5181600" cy="417512"/>
          </a:xfr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© Derek Chiou &amp; Mattan Erez &amp; Dam Sunwoo</a:t>
            </a:r>
            <a:endParaRPr lang="en-US" altLang="en-US" dirty="0">
              <a:latin typeface="Lato" panose="020F0502020204030203" pitchFamily="34" charset="0"/>
            </a:endParaRPr>
          </a:p>
        </p:txBody>
      </p:sp>
      <p:sp>
        <p:nvSpPr>
          <p:cNvPr id="12393" name="Rectangle 134"/>
          <p:cNvSpPr>
            <a:spLocks noChangeArrowheads="1"/>
          </p:cNvSpPr>
          <p:nvPr/>
        </p:nvSpPr>
        <p:spPr bwMode="auto">
          <a:xfrm>
            <a:off x="1419225" y="4530725"/>
            <a:ext cx="6355908" cy="230575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1143000" lvl="2" algn="l" defTabSz="571500"/>
            <a:r>
              <a:rPr lang="en-US" sz="1800" b="1" i="1" dirty="0">
                <a:latin typeface="Lato" panose="020F0502020204030203" pitchFamily="34" charset="0"/>
              </a:rPr>
              <a:t>time --&gt;</a:t>
            </a:r>
          </a:p>
          <a:p>
            <a:pPr algn="l" defTabSz="571500"/>
            <a:r>
              <a:rPr lang="en-US" sz="1800" b="1" dirty="0">
                <a:latin typeface="Lato" panose="020F0502020204030203" pitchFamily="34" charset="0"/>
              </a:rPr>
              <a:t>resources	t0	t1	t2	t3	t4	t5	t6	t7	. . . .</a:t>
            </a:r>
          </a:p>
          <a:p>
            <a:pPr algn="l" defTabSz="571500"/>
            <a:endParaRPr lang="en-US" sz="1800" b="1" dirty="0">
              <a:latin typeface="Lato" panose="020F0502020204030203" pitchFamily="34" charset="0"/>
            </a:endParaRPr>
          </a:p>
          <a:p>
            <a:pPr marL="571500" lvl="1" algn="l" defTabSz="571500"/>
            <a:r>
              <a:rPr lang="en-US" sz="1800" b="1" dirty="0">
                <a:latin typeface="Lato" panose="020F0502020204030203" pitchFamily="34" charset="0"/>
              </a:rPr>
              <a:t>IF	I</a:t>
            </a:r>
            <a:r>
              <a:rPr lang="en-US" sz="1800" b="1" baseline="-25000" dirty="0">
                <a:latin typeface="Lato" panose="020F0502020204030203" pitchFamily="34" charset="0"/>
              </a:rPr>
              <a:t>1</a:t>
            </a:r>
            <a:r>
              <a:rPr lang="en-US" sz="1800" b="1" dirty="0">
                <a:latin typeface="Lato" panose="020F0502020204030203" pitchFamily="34" charset="0"/>
              </a:rPr>
              <a:t>	I</a:t>
            </a:r>
            <a:r>
              <a:rPr lang="en-US" sz="1800" b="1" baseline="-25000" dirty="0">
                <a:latin typeface="Lato" panose="020F0502020204030203" pitchFamily="34" charset="0"/>
              </a:rPr>
              <a:t>2	</a:t>
            </a:r>
            <a:r>
              <a:rPr lang="en-US" sz="1800" b="1" dirty="0">
                <a:latin typeface="Lato" panose="020F0502020204030203" pitchFamily="34" charset="0"/>
              </a:rPr>
              <a:t>I</a:t>
            </a:r>
            <a:r>
              <a:rPr lang="en-US" sz="1800" b="1" baseline="-25000" dirty="0">
                <a:latin typeface="Lato" panose="020F0502020204030203" pitchFamily="34" charset="0"/>
              </a:rPr>
              <a:t>3</a:t>
            </a:r>
            <a:r>
              <a:rPr lang="en-US" sz="1800" b="1" dirty="0">
                <a:latin typeface="Lato" panose="020F0502020204030203" pitchFamily="34" charset="0"/>
              </a:rPr>
              <a:t>	I</a:t>
            </a:r>
            <a:r>
              <a:rPr lang="en-US" sz="1800" b="1" baseline="-25000" dirty="0">
                <a:latin typeface="Lato" panose="020F0502020204030203" pitchFamily="34" charset="0"/>
              </a:rPr>
              <a:t>4</a:t>
            </a:r>
            <a:r>
              <a:rPr lang="en-US" sz="1800" b="1" dirty="0">
                <a:latin typeface="Lato" panose="020F0502020204030203" pitchFamily="34" charset="0"/>
              </a:rPr>
              <a:t>	I</a:t>
            </a:r>
            <a:r>
              <a:rPr lang="en-US" sz="1800" b="1" baseline="-25000" dirty="0">
                <a:latin typeface="Lato" panose="020F0502020204030203" pitchFamily="34" charset="0"/>
              </a:rPr>
              <a:t>5</a:t>
            </a:r>
            <a:r>
              <a:rPr lang="en-US" sz="1800" b="1" dirty="0">
                <a:latin typeface="Lato" panose="020F0502020204030203" pitchFamily="34" charset="0"/>
              </a:rPr>
              <a:t>	</a:t>
            </a:r>
          </a:p>
          <a:p>
            <a:pPr marL="571500" lvl="1" algn="l" defTabSz="571500"/>
            <a:r>
              <a:rPr lang="en-US" sz="1800" b="1" dirty="0">
                <a:latin typeface="Lato" panose="020F0502020204030203" pitchFamily="34" charset="0"/>
              </a:rPr>
              <a:t>ID		I</a:t>
            </a:r>
            <a:r>
              <a:rPr lang="en-US" sz="1800" b="1" baseline="-25000" dirty="0">
                <a:latin typeface="Lato" panose="020F0502020204030203" pitchFamily="34" charset="0"/>
              </a:rPr>
              <a:t>1</a:t>
            </a:r>
            <a:r>
              <a:rPr lang="en-US" sz="1800" b="1" dirty="0">
                <a:latin typeface="Lato" panose="020F0502020204030203" pitchFamily="34" charset="0"/>
              </a:rPr>
              <a:t>	I</a:t>
            </a:r>
            <a:r>
              <a:rPr lang="en-US" sz="1800" b="1" baseline="-25000" dirty="0">
                <a:latin typeface="Lato" panose="020F0502020204030203" pitchFamily="34" charset="0"/>
              </a:rPr>
              <a:t>2</a:t>
            </a:r>
            <a:r>
              <a:rPr lang="en-US" sz="1800" b="1" dirty="0">
                <a:latin typeface="Lato" panose="020F0502020204030203" pitchFamily="34" charset="0"/>
              </a:rPr>
              <a:t>	I</a:t>
            </a:r>
            <a:r>
              <a:rPr lang="en-US" sz="1800" b="1" baseline="-25000" dirty="0">
                <a:latin typeface="Lato" panose="020F0502020204030203" pitchFamily="34" charset="0"/>
              </a:rPr>
              <a:t>3	</a:t>
            </a:r>
            <a:r>
              <a:rPr lang="en-US" sz="1800" b="1" dirty="0">
                <a:latin typeface="Lato" panose="020F0502020204030203" pitchFamily="34" charset="0"/>
              </a:rPr>
              <a:t>I</a:t>
            </a:r>
            <a:r>
              <a:rPr lang="en-US" sz="1800" b="1" baseline="-25000" dirty="0">
                <a:latin typeface="Lato" panose="020F0502020204030203" pitchFamily="34" charset="0"/>
              </a:rPr>
              <a:t>4</a:t>
            </a:r>
            <a:r>
              <a:rPr lang="en-US" sz="1800" b="1" dirty="0">
                <a:latin typeface="Lato" panose="020F0502020204030203" pitchFamily="34" charset="0"/>
              </a:rPr>
              <a:t>	I</a:t>
            </a:r>
            <a:r>
              <a:rPr lang="en-US" sz="1800" b="1" baseline="-25000" dirty="0">
                <a:latin typeface="Lato" panose="020F0502020204030203" pitchFamily="34" charset="0"/>
              </a:rPr>
              <a:t>5</a:t>
            </a:r>
            <a:endParaRPr lang="en-US" sz="1800" b="1" dirty="0">
              <a:latin typeface="Lato" panose="020F0502020204030203" pitchFamily="34" charset="0"/>
            </a:endParaRPr>
          </a:p>
          <a:p>
            <a:pPr marL="571500" lvl="1" algn="l" defTabSz="571500"/>
            <a:r>
              <a:rPr lang="en-US" sz="1800" b="1" dirty="0">
                <a:latin typeface="Lato" panose="020F0502020204030203" pitchFamily="34" charset="0"/>
              </a:rPr>
              <a:t>EX		        	I</a:t>
            </a:r>
            <a:r>
              <a:rPr lang="en-US" sz="1800" b="1" baseline="-25000" dirty="0">
                <a:latin typeface="Lato" panose="020F0502020204030203" pitchFamily="34" charset="0"/>
              </a:rPr>
              <a:t>1</a:t>
            </a:r>
            <a:r>
              <a:rPr lang="en-US" sz="1800" b="1" dirty="0">
                <a:latin typeface="Lato" panose="020F0502020204030203" pitchFamily="34" charset="0"/>
              </a:rPr>
              <a:t>	I</a:t>
            </a:r>
            <a:r>
              <a:rPr lang="en-US" sz="1800" b="1" baseline="-25000" dirty="0">
                <a:latin typeface="Lato" panose="020F0502020204030203" pitchFamily="34" charset="0"/>
              </a:rPr>
              <a:t>2</a:t>
            </a:r>
            <a:r>
              <a:rPr lang="en-US" sz="1800" b="1" dirty="0">
                <a:latin typeface="Lato" panose="020F0502020204030203" pitchFamily="34" charset="0"/>
              </a:rPr>
              <a:t>	I</a:t>
            </a:r>
            <a:r>
              <a:rPr lang="en-US" sz="1800" b="1" baseline="-25000" dirty="0">
                <a:latin typeface="Lato" panose="020F0502020204030203" pitchFamily="34" charset="0"/>
              </a:rPr>
              <a:t>3	</a:t>
            </a:r>
            <a:r>
              <a:rPr lang="en-US" sz="1800" b="1" dirty="0">
                <a:latin typeface="Lato" panose="020F0502020204030203" pitchFamily="34" charset="0"/>
              </a:rPr>
              <a:t>I</a:t>
            </a:r>
            <a:r>
              <a:rPr lang="en-US" sz="1800" b="1" baseline="-25000" dirty="0">
                <a:latin typeface="Lato" panose="020F0502020204030203" pitchFamily="34" charset="0"/>
              </a:rPr>
              <a:t>4</a:t>
            </a:r>
            <a:r>
              <a:rPr lang="en-US" sz="1800" b="1" dirty="0">
                <a:latin typeface="Lato" panose="020F0502020204030203" pitchFamily="34" charset="0"/>
              </a:rPr>
              <a:t>	I</a:t>
            </a:r>
            <a:r>
              <a:rPr lang="en-US" sz="1800" b="1" baseline="-25000" dirty="0">
                <a:latin typeface="Lato" panose="020F0502020204030203" pitchFamily="34" charset="0"/>
              </a:rPr>
              <a:t>5</a:t>
            </a:r>
          </a:p>
          <a:p>
            <a:pPr marL="571500" lvl="1" algn="l" defTabSz="571500"/>
            <a:r>
              <a:rPr lang="en-US" sz="1800" b="1" dirty="0">
                <a:latin typeface="Lato" panose="020F0502020204030203" pitchFamily="34" charset="0"/>
              </a:rPr>
              <a:t>MA      			I</a:t>
            </a:r>
            <a:r>
              <a:rPr lang="en-US" sz="1800" b="1" baseline="-25000" dirty="0">
                <a:latin typeface="Lato" panose="020F0502020204030203" pitchFamily="34" charset="0"/>
              </a:rPr>
              <a:t>1</a:t>
            </a:r>
            <a:r>
              <a:rPr lang="en-US" sz="1800" b="1" dirty="0">
                <a:latin typeface="Lato" panose="020F0502020204030203" pitchFamily="34" charset="0"/>
              </a:rPr>
              <a:t>	I</a:t>
            </a:r>
            <a:r>
              <a:rPr lang="en-US" sz="1800" b="1" baseline="-25000" dirty="0">
                <a:latin typeface="Lato" panose="020F0502020204030203" pitchFamily="34" charset="0"/>
              </a:rPr>
              <a:t>2</a:t>
            </a:r>
            <a:r>
              <a:rPr lang="en-US" sz="1800" b="1" dirty="0">
                <a:latin typeface="Lato" panose="020F0502020204030203" pitchFamily="34" charset="0"/>
              </a:rPr>
              <a:t>	I</a:t>
            </a:r>
            <a:r>
              <a:rPr lang="en-US" sz="1800" b="1" baseline="-25000" dirty="0">
                <a:latin typeface="Lato" panose="020F0502020204030203" pitchFamily="34" charset="0"/>
              </a:rPr>
              <a:t>3	</a:t>
            </a:r>
            <a:r>
              <a:rPr lang="en-US" sz="1800" b="1" dirty="0">
                <a:latin typeface="Lato" panose="020F0502020204030203" pitchFamily="34" charset="0"/>
              </a:rPr>
              <a:t>I</a:t>
            </a:r>
            <a:r>
              <a:rPr lang="en-US" sz="1800" b="1" baseline="-25000" dirty="0">
                <a:latin typeface="Lato" panose="020F0502020204030203" pitchFamily="34" charset="0"/>
              </a:rPr>
              <a:t>4</a:t>
            </a:r>
            <a:r>
              <a:rPr lang="en-US" sz="1800" b="1" dirty="0">
                <a:latin typeface="Lato" panose="020F0502020204030203" pitchFamily="34" charset="0"/>
              </a:rPr>
              <a:t>	I</a:t>
            </a:r>
            <a:r>
              <a:rPr lang="en-US" sz="1800" b="1" baseline="-25000" dirty="0">
                <a:latin typeface="Lato" panose="020F0502020204030203" pitchFamily="34" charset="0"/>
              </a:rPr>
              <a:t>5</a:t>
            </a:r>
          </a:p>
          <a:p>
            <a:pPr marL="571500" lvl="1" algn="l" defTabSz="571500"/>
            <a:r>
              <a:rPr lang="en-US" sz="1800" b="1" dirty="0">
                <a:latin typeface="Lato" panose="020F0502020204030203" pitchFamily="34" charset="0"/>
              </a:rPr>
              <a:t>WB     				I</a:t>
            </a:r>
            <a:r>
              <a:rPr lang="en-US" sz="1800" b="1" baseline="-25000" dirty="0">
                <a:latin typeface="Lato" panose="020F0502020204030203" pitchFamily="34" charset="0"/>
              </a:rPr>
              <a:t>1</a:t>
            </a:r>
            <a:r>
              <a:rPr lang="en-US" sz="1800" b="1" dirty="0">
                <a:latin typeface="Lato" panose="020F0502020204030203" pitchFamily="34" charset="0"/>
              </a:rPr>
              <a:t>	I</a:t>
            </a:r>
            <a:r>
              <a:rPr lang="en-US" sz="1800" b="1" baseline="-25000" dirty="0">
                <a:latin typeface="Lato" panose="020F0502020204030203" pitchFamily="34" charset="0"/>
              </a:rPr>
              <a:t>2</a:t>
            </a:r>
            <a:r>
              <a:rPr lang="en-US" sz="1800" b="1" dirty="0">
                <a:latin typeface="Lato" panose="020F0502020204030203" pitchFamily="34" charset="0"/>
              </a:rPr>
              <a:t>	I</a:t>
            </a:r>
            <a:r>
              <a:rPr lang="en-US" sz="1800" b="1" baseline="-25000" dirty="0">
                <a:latin typeface="Lato" panose="020F0502020204030203" pitchFamily="34" charset="0"/>
              </a:rPr>
              <a:t>3	</a:t>
            </a:r>
            <a:r>
              <a:rPr lang="en-US" sz="1800" b="1" dirty="0">
                <a:latin typeface="Lato" panose="020F0502020204030203" pitchFamily="34" charset="0"/>
              </a:rPr>
              <a:t>I</a:t>
            </a:r>
            <a:r>
              <a:rPr lang="en-US" sz="1800" b="1" baseline="-25000" dirty="0">
                <a:latin typeface="Lato" panose="020F0502020204030203" pitchFamily="34" charset="0"/>
              </a:rPr>
              <a:t>4</a:t>
            </a:r>
            <a:r>
              <a:rPr lang="en-US" sz="1800" b="1" dirty="0">
                <a:latin typeface="Lato" panose="020F0502020204030203" pitchFamily="34" charset="0"/>
              </a:rPr>
              <a:t>	I</a:t>
            </a:r>
            <a:r>
              <a:rPr lang="en-US" sz="1800" b="1" baseline="-25000" dirty="0">
                <a:latin typeface="Lato" panose="020F0502020204030203" pitchFamily="34" charset="0"/>
              </a:rPr>
              <a:t>5</a:t>
            </a:r>
          </a:p>
        </p:txBody>
      </p:sp>
      <p:grpSp>
        <p:nvGrpSpPr>
          <p:cNvPr id="141" name="Group 3"/>
          <p:cNvGrpSpPr>
            <a:grpSpLocks/>
          </p:cNvGrpSpPr>
          <p:nvPr/>
        </p:nvGrpSpPr>
        <p:grpSpPr bwMode="auto">
          <a:xfrm>
            <a:off x="1203325" y="1649413"/>
            <a:ext cx="6442075" cy="2844800"/>
            <a:chOff x="758" y="1039"/>
            <a:chExt cx="4058" cy="1792"/>
          </a:xfrm>
        </p:grpSpPr>
        <p:sp>
          <p:nvSpPr>
            <p:cNvPr id="142" name="Line 4"/>
            <p:cNvSpPr>
              <a:spLocks noChangeShapeType="1"/>
            </p:cNvSpPr>
            <p:nvPr/>
          </p:nvSpPr>
          <p:spPr bwMode="auto">
            <a:xfrm>
              <a:off x="758" y="1039"/>
              <a:ext cx="0" cy="1782"/>
            </a:xfrm>
            <a:prstGeom prst="line">
              <a:avLst/>
            </a:prstGeom>
            <a:noFill/>
            <a:ln w="1270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43" name="Line 5"/>
            <p:cNvSpPr>
              <a:spLocks noChangeShapeType="1"/>
            </p:cNvSpPr>
            <p:nvPr/>
          </p:nvSpPr>
          <p:spPr bwMode="auto">
            <a:xfrm>
              <a:off x="1452" y="1039"/>
              <a:ext cx="0" cy="1782"/>
            </a:xfrm>
            <a:prstGeom prst="line">
              <a:avLst/>
            </a:prstGeom>
            <a:noFill/>
            <a:ln w="1270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44" name="Line 6"/>
            <p:cNvSpPr>
              <a:spLocks noChangeShapeType="1"/>
            </p:cNvSpPr>
            <p:nvPr/>
          </p:nvSpPr>
          <p:spPr bwMode="auto">
            <a:xfrm>
              <a:off x="3102" y="1049"/>
              <a:ext cx="0" cy="1782"/>
            </a:xfrm>
            <a:prstGeom prst="line">
              <a:avLst/>
            </a:prstGeom>
            <a:noFill/>
            <a:ln w="1270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45" name="Line 7"/>
            <p:cNvSpPr>
              <a:spLocks noChangeShapeType="1"/>
            </p:cNvSpPr>
            <p:nvPr/>
          </p:nvSpPr>
          <p:spPr bwMode="auto">
            <a:xfrm>
              <a:off x="3602" y="1049"/>
              <a:ext cx="0" cy="1782"/>
            </a:xfrm>
            <a:prstGeom prst="line">
              <a:avLst/>
            </a:prstGeom>
            <a:noFill/>
            <a:ln w="1270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46" name="Line 8"/>
            <p:cNvSpPr>
              <a:spLocks noChangeShapeType="1"/>
            </p:cNvSpPr>
            <p:nvPr/>
          </p:nvSpPr>
          <p:spPr bwMode="auto">
            <a:xfrm>
              <a:off x="4816" y="1049"/>
              <a:ext cx="0" cy="1782"/>
            </a:xfrm>
            <a:prstGeom prst="line">
              <a:avLst/>
            </a:prstGeom>
            <a:noFill/>
            <a:ln w="1270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</p:grpSp>
      <p:sp>
        <p:nvSpPr>
          <p:cNvPr id="147" name="Line 9"/>
          <p:cNvSpPr>
            <a:spLocks noChangeShapeType="1"/>
          </p:cNvSpPr>
          <p:nvPr/>
        </p:nvSpPr>
        <p:spPr bwMode="auto">
          <a:xfrm>
            <a:off x="4770438" y="2736850"/>
            <a:ext cx="446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48" name="Line 10"/>
          <p:cNvSpPr>
            <a:spLocks noChangeShapeType="1"/>
          </p:cNvSpPr>
          <p:nvPr/>
        </p:nvSpPr>
        <p:spPr bwMode="auto">
          <a:xfrm>
            <a:off x="5440363" y="2533650"/>
            <a:ext cx="782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49" name="Line 11"/>
          <p:cNvSpPr>
            <a:spLocks noChangeShapeType="1"/>
          </p:cNvSpPr>
          <p:nvPr/>
        </p:nvSpPr>
        <p:spPr bwMode="auto">
          <a:xfrm>
            <a:off x="5918200" y="253365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grpSp>
        <p:nvGrpSpPr>
          <p:cNvPr id="150" name="Group 12"/>
          <p:cNvGrpSpPr>
            <a:grpSpLocks/>
          </p:cNvGrpSpPr>
          <p:nvPr/>
        </p:nvGrpSpPr>
        <p:grpSpPr bwMode="auto">
          <a:xfrm>
            <a:off x="1344613" y="1552575"/>
            <a:ext cx="622300" cy="504825"/>
            <a:chOff x="847" y="978"/>
            <a:chExt cx="392" cy="318"/>
          </a:xfrm>
        </p:grpSpPr>
        <p:sp>
          <p:nvSpPr>
            <p:cNvPr id="151" name="Rectangle 13"/>
            <p:cNvSpPr>
              <a:spLocks noChangeArrowheads="1"/>
            </p:cNvSpPr>
            <p:nvPr/>
          </p:nvSpPr>
          <p:spPr bwMode="auto">
            <a:xfrm>
              <a:off x="847" y="978"/>
              <a:ext cx="217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900" b="1">
                  <a:latin typeface="Lato" panose="020F0502020204030203" pitchFamily="34" charset="0"/>
                </a:rPr>
                <a:t>0x2</a:t>
              </a:r>
            </a:p>
          </p:txBody>
        </p:sp>
        <p:sp>
          <p:nvSpPr>
            <p:cNvPr id="152" name="Freeform 14"/>
            <p:cNvSpPr>
              <a:spLocks/>
            </p:cNvSpPr>
            <p:nvPr/>
          </p:nvSpPr>
          <p:spPr bwMode="auto">
            <a:xfrm>
              <a:off x="1046" y="988"/>
              <a:ext cx="193" cy="308"/>
            </a:xfrm>
            <a:custGeom>
              <a:avLst/>
              <a:gdLst>
                <a:gd name="T0" fmla="*/ 0 w 193"/>
                <a:gd name="T1" fmla="*/ 0 h 308"/>
                <a:gd name="T2" fmla="*/ 0 w 193"/>
                <a:gd name="T3" fmla="*/ 128 h 308"/>
                <a:gd name="T4" fmla="*/ 38 w 193"/>
                <a:gd name="T5" fmla="*/ 154 h 308"/>
                <a:gd name="T6" fmla="*/ 0 w 193"/>
                <a:gd name="T7" fmla="*/ 179 h 308"/>
                <a:gd name="T8" fmla="*/ 0 w 193"/>
                <a:gd name="T9" fmla="*/ 307 h 308"/>
                <a:gd name="T10" fmla="*/ 192 w 193"/>
                <a:gd name="T11" fmla="*/ 230 h 308"/>
                <a:gd name="T12" fmla="*/ 192 w 193"/>
                <a:gd name="T13" fmla="*/ 77 h 308"/>
                <a:gd name="T14" fmla="*/ 0 w 193"/>
                <a:gd name="T15" fmla="*/ 0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3"/>
                <a:gd name="T25" fmla="*/ 0 h 308"/>
                <a:gd name="T26" fmla="*/ 193 w 193"/>
                <a:gd name="T27" fmla="*/ 308 h 30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3" h="308">
                  <a:moveTo>
                    <a:pt x="0" y="0"/>
                  </a:moveTo>
                  <a:lnTo>
                    <a:pt x="0" y="128"/>
                  </a:lnTo>
                  <a:lnTo>
                    <a:pt x="38" y="154"/>
                  </a:lnTo>
                  <a:lnTo>
                    <a:pt x="0" y="179"/>
                  </a:lnTo>
                  <a:lnTo>
                    <a:pt x="0" y="307"/>
                  </a:lnTo>
                  <a:lnTo>
                    <a:pt x="192" y="230"/>
                  </a:lnTo>
                  <a:lnTo>
                    <a:pt x="192" y="77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53" name="Line 15"/>
            <p:cNvSpPr>
              <a:spLocks noChangeShapeType="1"/>
            </p:cNvSpPr>
            <p:nvPr/>
          </p:nvSpPr>
          <p:spPr bwMode="auto">
            <a:xfrm>
              <a:off x="1008" y="1027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154" name="Line 16"/>
            <p:cNvSpPr>
              <a:spLocks noChangeShapeType="1"/>
            </p:cNvSpPr>
            <p:nvPr/>
          </p:nvSpPr>
          <p:spPr bwMode="auto">
            <a:xfrm>
              <a:off x="1008" y="1257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</p:grpSp>
      <p:sp>
        <p:nvSpPr>
          <p:cNvPr id="155" name="Freeform 17"/>
          <p:cNvSpPr>
            <a:spLocks/>
          </p:cNvSpPr>
          <p:nvPr/>
        </p:nvSpPr>
        <p:spPr bwMode="auto">
          <a:xfrm>
            <a:off x="919163" y="1436688"/>
            <a:ext cx="611187" cy="955675"/>
          </a:xfrm>
          <a:custGeom>
            <a:avLst/>
            <a:gdLst>
              <a:gd name="T0" fmla="*/ 384 w 385"/>
              <a:gd name="T1" fmla="*/ 0 h 602"/>
              <a:gd name="T2" fmla="*/ 0 w 385"/>
              <a:gd name="T3" fmla="*/ 0 h 602"/>
              <a:gd name="T4" fmla="*/ 0 w 385"/>
              <a:gd name="T5" fmla="*/ 601 h 602"/>
              <a:gd name="T6" fmla="*/ 159 w 385"/>
              <a:gd name="T7" fmla="*/ 601 h 602"/>
              <a:gd name="T8" fmla="*/ 0 60000 65536"/>
              <a:gd name="T9" fmla="*/ 0 60000 65536"/>
              <a:gd name="T10" fmla="*/ 0 60000 65536"/>
              <a:gd name="T11" fmla="*/ 0 60000 65536"/>
              <a:gd name="T12" fmla="*/ 0 w 385"/>
              <a:gd name="T13" fmla="*/ 0 h 602"/>
              <a:gd name="T14" fmla="*/ 385 w 385"/>
              <a:gd name="T15" fmla="*/ 602 h 6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5" h="602">
                <a:moveTo>
                  <a:pt x="384" y="0"/>
                </a:moveTo>
                <a:lnTo>
                  <a:pt x="0" y="0"/>
                </a:lnTo>
                <a:lnTo>
                  <a:pt x="0" y="601"/>
                </a:lnTo>
                <a:lnTo>
                  <a:pt x="159" y="601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56" name="Freeform 18"/>
          <p:cNvSpPr>
            <a:spLocks/>
          </p:cNvSpPr>
          <p:nvPr/>
        </p:nvSpPr>
        <p:spPr bwMode="auto">
          <a:xfrm>
            <a:off x="1406525" y="1995488"/>
            <a:ext cx="246063" cy="396875"/>
          </a:xfrm>
          <a:custGeom>
            <a:avLst/>
            <a:gdLst>
              <a:gd name="T0" fmla="*/ 0 w 155"/>
              <a:gd name="T1" fmla="*/ 249 h 250"/>
              <a:gd name="T2" fmla="*/ 0 w 155"/>
              <a:gd name="T3" fmla="*/ 22 h 250"/>
              <a:gd name="T4" fmla="*/ 0 w 155"/>
              <a:gd name="T5" fmla="*/ 0 h 250"/>
              <a:gd name="T6" fmla="*/ 154 w 155"/>
              <a:gd name="T7" fmla="*/ 0 h 250"/>
              <a:gd name="T8" fmla="*/ 0 60000 65536"/>
              <a:gd name="T9" fmla="*/ 0 60000 65536"/>
              <a:gd name="T10" fmla="*/ 0 60000 65536"/>
              <a:gd name="T11" fmla="*/ 0 60000 65536"/>
              <a:gd name="T12" fmla="*/ 0 w 155"/>
              <a:gd name="T13" fmla="*/ 0 h 250"/>
              <a:gd name="T14" fmla="*/ 155 w 155"/>
              <a:gd name="T15" fmla="*/ 250 h 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5" h="250">
                <a:moveTo>
                  <a:pt x="0" y="249"/>
                </a:moveTo>
                <a:lnTo>
                  <a:pt x="0" y="22"/>
                </a:lnTo>
                <a:lnTo>
                  <a:pt x="0" y="0"/>
                </a:lnTo>
                <a:lnTo>
                  <a:pt x="154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57" name="Freeform 19"/>
          <p:cNvSpPr>
            <a:spLocks/>
          </p:cNvSpPr>
          <p:nvPr/>
        </p:nvSpPr>
        <p:spPr bwMode="auto">
          <a:xfrm>
            <a:off x="1346200" y="2390775"/>
            <a:ext cx="244475" cy="1588"/>
          </a:xfrm>
          <a:custGeom>
            <a:avLst/>
            <a:gdLst>
              <a:gd name="T0" fmla="*/ 0 w 154"/>
              <a:gd name="T1" fmla="*/ 0 h 1"/>
              <a:gd name="T2" fmla="*/ 115 w 154"/>
              <a:gd name="T3" fmla="*/ 0 h 1"/>
              <a:gd name="T4" fmla="*/ 153 w 154"/>
              <a:gd name="T5" fmla="*/ 0 h 1"/>
              <a:gd name="T6" fmla="*/ 0 60000 65536"/>
              <a:gd name="T7" fmla="*/ 0 60000 65536"/>
              <a:gd name="T8" fmla="*/ 0 60000 65536"/>
              <a:gd name="T9" fmla="*/ 0 w 154"/>
              <a:gd name="T10" fmla="*/ 0 h 1"/>
              <a:gd name="T11" fmla="*/ 154 w 154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" h="1">
                <a:moveTo>
                  <a:pt x="0" y="0"/>
                </a:moveTo>
                <a:lnTo>
                  <a:pt x="115" y="0"/>
                </a:lnTo>
                <a:lnTo>
                  <a:pt x="153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58" name="Freeform 20"/>
          <p:cNvSpPr>
            <a:spLocks/>
          </p:cNvSpPr>
          <p:nvPr/>
        </p:nvSpPr>
        <p:spPr bwMode="auto">
          <a:xfrm>
            <a:off x="1538288" y="1436688"/>
            <a:ext cx="541337" cy="387350"/>
          </a:xfrm>
          <a:custGeom>
            <a:avLst/>
            <a:gdLst>
              <a:gd name="T0" fmla="*/ 340 w 341"/>
              <a:gd name="T1" fmla="*/ 243 h 244"/>
              <a:gd name="T2" fmla="*/ 340 w 341"/>
              <a:gd name="T3" fmla="*/ 0 h 244"/>
              <a:gd name="T4" fmla="*/ 0 w 341"/>
              <a:gd name="T5" fmla="*/ 0 h 244"/>
              <a:gd name="T6" fmla="*/ 0 60000 65536"/>
              <a:gd name="T7" fmla="*/ 0 60000 65536"/>
              <a:gd name="T8" fmla="*/ 0 60000 65536"/>
              <a:gd name="T9" fmla="*/ 0 w 341"/>
              <a:gd name="T10" fmla="*/ 0 h 244"/>
              <a:gd name="T11" fmla="*/ 341 w 341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1" h="244">
                <a:moveTo>
                  <a:pt x="340" y="243"/>
                </a:moveTo>
                <a:lnTo>
                  <a:pt x="340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59" name="Freeform 21"/>
          <p:cNvSpPr>
            <a:spLocks/>
          </p:cNvSpPr>
          <p:nvPr/>
        </p:nvSpPr>
        <p:spPr bwMode="auto">
          <a:xfrm>
            <a:off x="2443163" y="2147888"/>
            <a:ext cx="1038225" cy="244475"/>
          </a:xfrm>
          <a:custGeom>
            <a:avLst/>
            <a:gdLst>
              <a:gd name="T0" fmla="*/ 0 w 654"/>
              <a:gd name="T1" fmla="*/ 153 h 154"/>
              <a:gd name="T2" fmla="*/ 0 w 654"/>
              <a:gd name="T3" fmla="*/ 0 h 154"/>
              <a:gd name="T4" fmla="*/ 653 w 654"/>
              <a:gd name="T5" fmla="*/ 0 h 154"/>
              <a:gd name="T6" fmla="*/ 0 60000 65536"/>
              <a:gd name="T7" fmla="*/ 0 60000 65536"/>
              <a:gd name="T8" fmla="*/ 0 60000 65536"/>
              <a:gd name="T9" fmla="*/ 0 w 654"/>
              <a:gd name="T10" fmla="*/ 0 h 154"/>
              <a:gd name="T11" fmla="*/ 654 w 654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154">
                <a:moveTo>
                  <a:pt x="0" y="153"/>
                </a:moveTo>
                <a:lnTo>
                  <a:pt x="0" y="0"/>
                </a:lnTo>
                <a:lnTo>
                  <a:pt x="653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60" name="Freeform 22"/>
          <p:cNvSpPr>
            <a:spLocks/>
          </p:cNvSpPr>
          <p:nvPr/>
        </p:nvSpPr>
        <p:spPr bwMode="auto">
          <a:xfrm>
            <a:off x="2443163" y="2270125"/>
            <a:ext cx="1038225" cy="1588"/>
          </a:xfrm>
          <a:custGeom>
            <a:avLst/>
            <a:gdLst>
              <a:gd name="T0" fmla="*/ 0 w 654"/>
              <a:gd name="T1" fmla="*/ 0 h 1"/>
              <a:gd name="T2" fmla="*/ 653 w 654"/>
              <a:gd name="T3" fmla="*/ 0 h 1"/>
              <a:gd name="T4" fmla="*/ 0 60000 65536"/>
              <a:gd name="T5" fmla="*/ 0 60000 65536"/>
              <a:gd name="T6" fmla="*/ 0 w 654"/>
              <a:gd name="T7" fmla="*/ 0 h 1"/>
              <a:gd name="T8" fmla="*/ 654 w 65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1">
                <a:moveTo>
                  <a:pt x="0" y="0"/>
                </a:moveTo>
                <a:lnTo>
                  <a:pt x="653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61" name="Freeform 23"/>
          <p:cNvSpPr>
            <a:spLocks/>
          </p:cNvSpPr>
          <p:nvPr/>
        </p:nvSpPr>
        <p:spPr bwMode="auto">
          <a:xfrm>
            <a:off x="2443163" y="2390775"/>
            <a:ext cx="488950" cy="246063"/>
          </a:xfrm>
          <a:custGeom>
            <a:avLst/>
            <a:gdLst>
              <a:gd name="T0" fmla="*/ 0 w 308"/>
              <a:gd name="T1" fmla="*/ 0 h 155"/>
              <a:gd name="T2" fmla="*/ 0 w 308"/>
              <a:gd name="T3" fmla="*/ 154 h 155"/>
              <a:gd name="T4" fmla="*/ 307 w 308"/>
              <a:gd name="T5" fmla="*/ 154 h 155"/>
              <a:gd name="T6" fmla="*/ 0 60000 65536"/>
              <a:gd name="T7" fmla="*/ 0 60000 65536"/>
              <a:gd name="T8" fmla="*/ 0 60000 65536"/>
              <a:gd name="T9" fmla="*/ 0 w 308"/>
              <a:gd name="T10" fmla="*/ 0 h 155"/>
              <a:gd name="T11" fmla="*/ 308 w 308"/>
              <a:gd name="T12" fmla="*/ 155 h 1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8" h="155">
                <a:moveTo>
                  <a:pt x="0" y="0"/>
                </a:moveTo>
                <a:lnTo>
                  <a:pt x="0" y="154"/>
                </a:lnTo>
                <a:lnTo>
                  <a:pt x="307" y="15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62" name="Freeform 24"/>
          <p:cNvSpPr>
            <a:spLocks/>
          </p:cNvSpPr>
          <p:nvPr/>
        </p:nvSpPr>
        <p:spPr bwMode="auto">
          <a:xfrm>
            <a:off x="2443163" y="2635250"/>
            <a:ext cx="1038225" cy="488950"/>
          </a:xfrm>
          <a:custGeom>
            <a:avLst/>
            <a:gdLst>
              <a:gd name="T0" fmla="*/ 0 w 654"/>
              <a:gd name="T1" fmla="*/ 0 h 308"/>
              <a:gd name="T2" fmla="*/ 0 w 654"/>
              <a:gd name="T3" fmla="*/ 307 h 308"/>
              <a:gd name="T4" fmla="*/ 653 w 654"/>
              <a:gd name="T5" fmla="*/ 307 h 308"/>
              <a:gd name="T6" fmla="*/ 0 60000 65536"/>
              <a:gd name="T7" fmla="*/ 0 60000 65536"/>
              <a:gd name="T8" fmla="*/ 0 60000 65536"/>
              <a:gd name="T9" fmla="*/ 0 w 654"/>
              <a:gd name="T10" fmla="*/ 0 h 308"/>
              <a:gd name="T11" fmla="*/ 654 w 654"/>
              <a:gd name="T12" fmla="*/ 308 h 3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308">
                <a:moveTo>
                  <a:pt x="0" y="0"/>
                </a:moveTo>
                <a:lnTo>
                  <a:pt x="0" y="307"/>
                </a:lnTo>
                <a:lnTo>
                  <a:pt x="653" y="30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63" name="Freeform 25"/>
          <p:cNvSpPr>
            <a:spLocks/>
          </p:cNvSpPr>
          <p:nvPr/>
        </p:nvSpPr>
        <p:spPr bwMode="auto">
          <a:xfrm>
            <a:off x="2625725" y="2270125"/>
            <a:ext cx="306388" cy="244475"/>
          </a:xfrm>
          <a:custGeom>
            <a:avLst/>
            <a:gdLst>
              <a:gd name="T0" fmla="*/ 0 w 193"/>
              <a:gd name="T1" fmla="*/ 0 h 154"/>
              <a:gd name="T2" fmla="*/ 0 w 193"/>
              <a:gd name="T3" fmla="*/ 153 h 154"/>
              <a:gd name="T4" fmla="*/ 192 w 193"/>
              <a:gd name="T5" fmla="*/ 153 h 154"/>
              <a:gd name="T6" fmla="*/ 0 60000 65536"/>
              <a:gd name="T7" fmla="*/ 0 60000 65536"/>
              <a:gd name="T8" fmla="*/ 0 60000 65536"/>
              <a:gd name="T9" fmla="*/ 0 w 193"/>
              <a:gd name="T10" fmla="*/ 0 h 154"/>
              <a:gd name="T11" fmla="*/ 193 w 193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154">
                <a:moveTo>
                  <a:pt x="0" y="0"/>
                </a:moveTo>
                <a:lnTo>
                  <a:pt x="0" y="153"/>
                </a:lnTo>
                <a:lnTo>
                  <a:pt x="192" y="153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64" name="Freeform 26"/>
          <p:cNvSpPr>
            <a:spLocks/>
          </p:cNvSpPr>
          <p:nvPr/>
        </p:nvSpPr>
        <p:spPr bwMode="auto">
          <a:xfrm>
            <a:off x="3175000" y="2513013"/>
            <a:ext cx="306388" cy="1587"/>
          </a:xfrm>
          <a:custGeom>
            <a:avLst/>
            <a:gdLst>
              <a:gd name="T0" fmla="*/ 0 w 193"/>
              <a:gd name="T1" fmla="*/ 0 h 1"/>
              <a:gd name="T2" fmla="*/ 192 w 193"/>
              <a:gd name="T3" fmla="*/ 0 h 1"/>
              <a:gd name="T4" fmla="*/ 0 60000 65536"/>
              <a:gd name="T5" fmla="*/ 0 60000 65536"/>
              <a:gd name="T6" fmla="*/ 0 w 193"/>
              <a:gd name="T7" fmla="*/ 0 h 1"/>
              <a:gd name="T8" fmla="*/ 193 w 19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3" h="1">
                <a:moveTo>
                  <a:pt x="0" y="0"/>
                </a:moveTo>
                <a:lnTo>
                  <a:pt x="19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65" name="Freeform 27"/>
          <p:cNvSpPr>
            <a:spLocks/>
          </p:cNvSpPr>
          <p:nvPr/>
        </p:nvSpPr>
        <p:spPr bwMode="auto">
          <a:xfrm>
            <a:off x="3997325" y="2859088"/>
            <a:ext cx="560388" cy="315912"/>
          </a:xfrm>
          <a:custGeom>
            <a:avLst/>
            <a:gdLst>
              <a:gd name="T0" fmla="*/ 0 w 353"/>
              <a:gd name="T1" fmla="*/ 198 h 199"/>
              <a:gd name="T2" fmla="*/ 83 w 353"/>
              <a:gd name="T3" fmla="*/ 198 h 199"/>
              <a:gd name="T4" fmla="*/ 83 w 353"/>
              <a:gd name="T5" fmla="*/ 0 h 199"/>
              <a:gd name="T6" fmla="*/ 352 w 353"/>
              <a:gd name="T7" fmla="*/ 0 h 199"/>
              <a:gd name="T8" fmla="*/ 0 60000 65536"/>
              <a:gd name="T9" fmla="*/ 0 60000 65536"/>
              <a:gd name="T10" fmla="*/ 0 60000 65536"/>
              <a:gd name="T11" fmla="*/ 0 60000 65536"/>
              <a:gd name="T12" fmla="*/ 0 w 353"/>
              <a:gd name="T13" fmla="*/ 0 h 199"/>
              <a:gd name="T14" fmla="*/ 353 w 353"/>
              <a:gd name="T15" fmla="*/ 199 h 1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3" h="199">
                <a:moveTo>
                  <a:pt x="0" y="198"/>
                </a:moveTo>
                <a:lnTo>
                  <a:pt x="83" y="198"/>
                </a:lnTo>
                <a:lnTo>
                  <a:pt x="83" y="0"/>
                </a:lnTo>
                <a:lnTo>
                  <a:pt x="352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66" name="Freeform 28"/>
          <p:cNvSpPr>
            <a:spLocks/>
          </p:cNvSpPr>
          <p:nvPr/>
        </p:nvSpPr>
        <p:spPr bwMode="auto">
          <a:xfrm>
            <a:off x="3987800" y="2390775"/>
            <a:ext cx="1241425" cy="1588"/>
          </a:xfrm>
          <a:custGeom>
            <a:avLst/>
            <a:gdLst>
              <a:gd name="T0" fmla="*/ 0 w 782"/>
              <a:gd name="T1" fmla="*/ 0 h 1"/>
              <a:gd name="T2" fmla="*/ 781 w 782"/>
              <a:gd name="T3" fmla="*/ 0 h 1"/>
              <a:gd name="T4" fmla="*/ 0 60000 65536"/>
              <a:gd name="T5" fmla="*/ 0 60000 65536"/>
              <a:gd name="T6" fmla="*/ 0 w 782"/>
              <a:gd name="T7" fmla="*/ 0 h 1"/>
              <a:gd name="T8" fmla="*/ 782 w 78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82" h="1">
                <a:moveTo>
                  <a:pt x="0" y="0"/>
                </a:moveTo>
                <a:lnTo>
                  <a:pt x="781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67" name="Freeform 29"/>
          <p:cNvSpPr>
            <a:spLocks/>
          </p:cNvSpPr>
          <p:nvPr/>
        </p:nvSpPr>
        <p:spPr bwMode="auto">
          <a:xfrm>
            <a:off x="5918200" y="2695575"/>
            <a:ext cx="306388" cy="52388"/>
          </a:xfrm>
          <a:custGeom>
            <a:avLst/>
            <a:gdLst>
              <a:gd name="T0" fmla="*/ 0 w 193"/>
              <a:gd name="T1" fmla="*/ 32 h 33"/>
              <a:gd name="T2" fmla="*/ 0 w 193"/>
              <a:gd name="T3" fmla="*/ 0 h 33"/>
              <a:gd name="T4" fmla="*/ 192 w 193"/>
              <a:gd name="T5" fmla="*/ 0 h 33"/>
              <a:gd name="T6" fmla="*/ 0 60000 65536"/>
              <a:gd name="T7" fmla="*/ 0 60000 65536"/>
              <a:gd name="T8" fmla="*/ 0 60000 65536"/>
              <a:gd name="T9" fmla="*/ 0 w 193"/>
              <a:gd name="T10" fmla="*/ 0 h 33"/>
              <a:gd name="T11" fmla="*/ 193 w 193"/>
              <a:gd name="T12" fmla="*/ 33 h 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3">
                <a:moveTo>
                  <a:pt x="0" y="32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68" name="Freeform 30"/>
          <p:cNvSpPr>
            <a:spLocks/>
          </p:cNvSpPr>
          <p:nvPr/>
        </p:nvSpPr>
        <p:spPr bwMode="auto">
          <a:xfrm>
            <a:off x="6892925" y="2817813"/>
            <a:ext cx="428625" cy="1587"/>
          </a:xfrm>
          <a:custGeom>
            <a:avLst/>
            <a:gdLst>
              <a:gd name="T0" fmla="*/ 0 w 270"/>
              <a:gd name="T1" fmla="*/ 0 h 1"/>
              <a:gd name="T2" fmla="*/ 269 w 270"/>
              <a:gd name="T3" fmla="*/ 0 h 1"/>
              <a:gd name="T4" fmla="*/ 0 60000 65536"/>
              <a:gd name="T5" fmla="*/ 0 60000 65536"/>
              <a:gd name="T6" fmla="*/ 0 w 270"/>
              <a:gd name="T7" fmla="*/ 0 h 1"/>
              <a:gd name="T8" fmla="*/ 270 w 27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0" h="1">
                <a:moveTo>
                  <a:pt x="0" y="0"/>
                </a:moveTo>
                <a:lnTo>
                  <a:pt x="269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69" name="Freeform 31"/>
          <p:cNvSpPr>
            <a:spLocks/>
          </p:cNvSpPr>
          <p:nvPr/>
        </p:nvSpPr>
        <p:spPr bwMode="auto">
          <a:xfrm>
            <a:off x="5918200" y="2695575"/>
            <a:ext cx="1403350" cy="855663"/>
          </a:xfrm>
          <a:custGeom>
            <a:avLst/>
            <a:gdLst>
              <a:gd name="T0" fmla="*/ 0 w 884"/>
              <a:gd name="T1" fmla="*/ 0 h 539"/>
              <a:gd name="T2" fmla="*/ 0 w 884"/>
              <a:gd name="T3" fmla="*/ 538 h 539"/>
              <a:gd name="T4" fmla="*/ 627 w 884"/>
              <a:gd name="T5" fmla="*/ 538 h 539"/>
              <a:gd name="T6" fmla="*/ 627 w 884"/>
              <a:gd name="T7" fmla="*/ 154 h 539"/>
              <a:gd name="T8" fmla="*/ 883 w 884"/>
              <a:gd name="T9" fmla="*/ 154 h 5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539"/>
              <a:gd name="T17" fmla="*/ 884 w 884"/>
              <a:gd name="T18" fmla="*/ 539 h 5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539">
                <a:moveTo>
                  <a:pt x="0" y="0"/>
                </a:moveTo>
                <a:lnTo>
                  <a:pt x="0" y="538"/>
                </a:lnTo>
                <a:lnTo>
                  <a:pt x="627" y="538"/>
                </a:lnTo>
                <a:lnTo>
                  <a:pt x="627" y="154"/>
                </a:lnTo>
                <a:lnTo>
                  <a:pt x="883" y="15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70" name="Freeform 32"/>
          <p:cNvSpPr>
            <a:spLocks/>
          </p:cNvSpPr>
          <p:nvPr/>
        </p:nvSpPr>
        <p:spPr bwMode="auto">
          <a:xfrm>
            <a:off x="3175000" y="2635250"/>
            <a:ext cx="4594225" cy="1017588"/>
          </a:xfrm>
          <a:custGeom>
            <a:avLst/>
            <a:gdLst>
              <a:gd name="T0" fmla="*/ 2727 w 2894"/>
              <a:gd name="T1" fmla="*/ 230 h 641"/>
              <a:gd name="T2" fmla="*/ 2893 w 2894"/>
              <a:gd name="T3" fmla="*/ 230 h 641"/>
              <a:gd name="T4" fmla="*/ 2893 w 2894"/>
              <a:gd name="T5" fmla="*/ 640 h 641"/>
              <a:gd name="T6" fmla="*/ 0 w 2894"/>
              <a:gd name="T7" fmla="*/ 640 h 641"/>
              <a:gd name="T8" fmla="*/ 0 w 2894"/>
              <a:gd name="T9" fmla="*/ 0 h 641"/>
              <a:gd name="T10" fmla="*/ 192 w 2894"/>
              <a:gd name="T11" fmla="*/ 0 h 6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94"/>
              <a:gd name="T19" fmla="*/ 0 h 641"/>
              <a:gd name="T20" fmla="*/ 2894 w 2894"/>
              <a:gd name="T21" fmla="*/ 641 h 6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94" h="641">
                <a:moveTo>
                  <a:pt x="2727" y="230"/>
                </a:moveTo>
                <a:lnTo>
                  <a:pt x="2893" y="230"/>
                </a:lnTo>
                <a:lnTo>
                  <a:pt x="2893" y="640"/>
                </a:lnTo>
                <a:lnTo>
                  <a:pt x="0" y="640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71" name="Line 33"/>
          <p:cNvSpPr>
            <a:spLocks noChangeShapeType="1"/>
          </p:cNvSpPr>
          <p:nvPr/>
        </p:nvSpPr>
        <p:spPr bwMode="auto">
          <a:xfrm>
            <a:off x="2219325" y="2513013"/>
            <a:ext cx="223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72" name="Oval 34"/>
          <p:cNvSpPr>
            <a:spLocks noChangeArrowheads="1"/>
          </p:cNvSpPr>
          <p:nvPr/>
        </p:nvSpPr>
        <p:spPr bwMode="auto">
          <a:xfrm>
            <a:off x="4298950" y="2600325"/>
            <a:ext cx="38100" cy="381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73" name="Oval 35"/>
          <p:cNvSpPr>
            <a:spLocks noChangeArrowheads="1"/>
          </p:cNvSpPr>
          <p:nvPr/>
        </p:nvSpPr>
        <p:spPr bwMode="auto">
          <a:xfrm>
            <a:off x="5894388" y="2509838"/>
            <a:ext cx="38100" cy="381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74" name="Rectangle 37"/>
          <p:cNvSpPr>
            <a:spLocks noChangeArrowheads="1"/>
          </p:cNvSpPr>
          <p:nvPr/>
        </p:nvSpPr>
        <p:spPr bwMode="auto">
          <a:xfrm>
            <a:off x="1601788" y="2282825"/>
            <a:ext cx="595312" cy="7366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75" name="Rectangle 38"/>
          <p:cNvSpPr>
            <a:spLocks noChangeArrowheads="1"/>
          </p:cNvSpPr>
          <p:nvPr/>
        </p:nvSpPr>
        <p:spPr bwMode="auto">
          <a:xfrm>
            <a:off x="1557338" y="2293938"/>
            <a:ext cx="386324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addr</a:t>
            </a:r>
          </a:p>
        </p:txBody>
      </p:sp>
      <p:sp>
        <p:nvSpPr>
          <p:cNvPr id="176" name="Rectangle 39"/>
          <p:cNvSpPr>
            <a:spLocks noChangeArrowheads="1"/>
          </p:cNvSpPr>
          <p:nvPr/>
        </p:nvSpPr>
        <p:spPr bwMode="auto">
          <a:xfrm>
            <a:off x="1938338" y="2425700"/>
            <a:ext cx="339837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inst</a:t>
            </a:r>
          </a:p>
        </p:txBody>
      </p:sp>
      <p:sp>
        <p:nvSpPr>
          <p:cNvPr id="177" name="Rectangle 40"/>
          <p:cNvSpPr>
            <a:spLocks noChangeArrowheads="1"/>
          </p:cNvSpPr>
          <p:nvPr/>
        </p:nvSpPr>
        <p:spPr bwMode="auto">
          <a:xfrm>
            <a:off x="1577975" y="2719388"/>
            <a:ext cx="719749" cy="3507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Instruction</a:t>
            </a:r>
          </a:p>
          <a:p>
            <a:pPr algn="l" defTabSz="585788"/>
            <a:r>
              <a:rPr lang="en-US" sz="900" b="1">
                <a:latin typeface="Lato" panose="020F0502020204030203" pitchFamily="34" charset="0"/>
              </a:rPr>
              <a:t>Memory</a:t>
            </a:r>
          </a:p>
        </p:txBody>
      </p:sp>
      <p:sp>
        <p:nvSpPr>
          <p:cNvPr id="178" name="Line 41"/>
          <p:cNvSpPr>
            <a:spLocks noChangeShapeType="1"/>
          </p:cNvSpPr>
          <p:nvPr/>
        </p:nvSpPr>
        <p:spPr bwMode="auto">
          <a:xfrm flipH="1">
            <a:off x="1528763" y="2390775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79" name="Rectangle 42"/>
          <p:cNvSpPr>
            <a:spLocks noChangeArrowheads="1"/>
          </p:cNvSpPr>
          <p:nvPr/>
        </p:nvSpPr>
        <p:spPr bwMode="auto">
          <a:xfrm>
            <a:off x="1668463" y="1735138"/>
            <a:ext cx="360676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Add</a:t>
            </a:r>
          </a:p>
        </p:txBody>
      </p:sp>
      <p:sp>
        <p:nvSpPr>
          <p:cNvPr id="180" name="Rectangle 43"/>
          <p:cNvSpPr>
            <a:spLocks noChangeArrowheads="1"/>
          </p:cNvSpPr>
          <p:nvPr/>
        </p:nvSpPr>
        <p:spPr bwMode="auto">
          <a:xfrm>
            <a:off x="3492500" y="1978025"/>
            <a:ext cx="461963" cy="85725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81" name="Freeform 44"/>
          <p:cNvSpPr>
            <a:spLocks/>
          </p:cNvSpPr>
          <p:nvPr/>
        </p:nvSpPr>
        <p:spPr bwMode="auto">
          <a:xfrm>
            <a:off x="2938463" y="2330450"/>
            <a:ext cx="184150" cy="366713"/>
          </a:xfrm>
          <a:custGeom>
            <a:avLst/>
            <a:gdLst>
              <a:gd name="T0" fmla="*/ 115 w 116"/>
              <a:gd name="T1" fmla="*/ 192 h 231"/>
              <a:gd name="T2" fmla="*/ 115 w 116"/>
              <a:gd name="T3" fmla="*/ 38 h 231"/>
              <a:gd name="T4" fmla="*/ 0 w 116"/>
              <a:gd name="T5" fmla="*/ 0 h 231"/>
              <a:gd name="T6" fmla="*/ 0 w 116"/>
              <a:gd name="T7" fmla="*/ 230 h 231"/>
              <a:gd name="T8" fmla="*/ 115 w 116"/>
              <a:gd name="T9" fmla="*/ 192 h 2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6"/>
              <a:gd name="T16" fmla="*/ 0 h 231"/>
              <a:gd name="T17" fmla="*/ 116 w 116"/>
              <a:gd name="T18" fmla="*/ 231 h 2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6" h="231">
                <a:moveTo>
                  <a:pt x="115" y="192"/>
                </a:moveTo>
                <a:lnTo>
                  <a:pt x="115" y="38"/>
                </a:lnTo>
                <a:lnTo>
                  <a:pt x="0" y="0"/>
                </a:lnTo>
                <a:lnTo>
                  <a:pt x="0" y="230"/>
                </a:lnTo>
                <a:lnTo>
                  <a:pt x="115" y="192"/>
                </a:lnTo>
              </a:path>
            </a:pathLst>
          </a:custGeom>
          <a:solidFill>
            <a:schemeClr val="accent2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82" name="Line 46"/>
          <p:cNvSpPr>
            <a:spLocks noChangeShapeType="1"/>
          </p:cNvSpPr>
          <p:nvPr/>
        </p:nvSpPr>
        <p:spPr bwMode="auto">
          <a:xfrm flipH="1">
            <a:off x="2878138" y="2635250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83" name="Line 47"/>
          <p:cNvSpPr>
            <a:spLocks noChangeShapeType="1"/>
          </p:cNvSpPr>
          <p:nvPr/>
        </p:nvSpPr>
        <p:spPr bwMode="auto">
          <a:xfrm flipH="1">
            <a:off x="3121025" y="2513013"/>
            <a:ext cx="61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84" name="Rectangle 48"/>
          <p:cNvSpPr>
            <a:spLocks noChangeArrowheads="1"/>
          </p:cNvSpPr>
          <p:nvPr/>
        </p:nvSpPr>
        <p:spPr bwMode="auto">
          <a:xfrm>
            <a:off x="3736975" y="2309813"/>
            <a:ext cx="306174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rd1</a:t>
            </a:r>
          </a:p>
        </p:txBody>
      </p:sp>
      <p:sp>
        <p:nvSpPr>
          <p:cNvPr id="185" name="Rectangle 49"/>
          <p:cNvSpPr>
            <a:spLocks noChangeArrowheads="1"/>
          </p:cNvSpPr>
          <p:nvPr/>
        </p:nvSpPr>
        <p:spPr bwMode="auto">
          <a:xfrm>
            <a:off x="3457575" y="2665413"/>
            <a:ext cx="589905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GPR File</a:t>
            </a:r>
          </a:p>
        </p:txBody>
      </p:sp>
      <p:sp>
        <p:nvSpPr>
          <p:cNvPr id="186" name="Line 50"/>
          <p:cNvSpPr>
            <a:spLocks noChangeShapeType="1"/>
          </p:cNvSpPr>
          <p:nvPr/>
        </p:nvSpPr>
        <p:spPr bwMode="auto">
          <a:xfrm>
            <a:off x="3417888" y="2635250"/>
            <a:ext cx="61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87" name="Line 51"/>
          <p:cNvSpPr>
            <a:spLocks noChangeShapeType="1"/>
          </p:cNvSpPr>
          <p:nvPr/>
        </p:nvSpPr>
        <p:spPr bwMode="auto">
          <a:xfrm>
            <a:off x="3417888" y="2513013"/>
            <a:ext cx="61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88" name="Line 52"/>
          <p:cNvSpPr>
            <a:spLocks noChangeShapeType="1"/>
          </p:cNvSpPr>
          <p:nvPr/>
        </p:nvSpPr>
        <p:spPr bwMode="auto">
          <a:xfrm>
            <a:off x="3417888" y="2147888"/>
            <a:ext cx="61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89" name="Line 53"/>
          <p:cNvSpPr>
            <a:spLocks noChangeShapeType="1"/>
          </p:cNvSpPr>
          <p:nvPr/>
        </p:nvSpPr>
        <p:spPr bwMode="auto">
          <a:xfrm>
            <a:off x="3417888" y="2270125"/>
            <a:ext cx="61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90" name="Rectangle 54"/>
          <p:cNvSpPr>
            <a:spLocks noChangeArrowheads="1"/>
          </p:cNvSpPr>
          <p:nvPr/>
        </p:nvSpPr>
        <p:spPr bwMode="auto">
          <a:xfrm>
            <a:off x="3446463" y="2073275"/>
            <a:ext cx="29335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rs1</a:t>
            </a:r>
          </a:p>
        </p:txBody>
      </p:sp>
      <p:sp>
        <p:nvSpPr>
          <p:cNvPr id="191" name="Rectangle 55"/>
          <p:cNvSpPr>
            <a:spLocks noChangeArrowheads="1"/>
          </p:cNvSpPr>
          <p:nvPr/>
        </p:nvSpPr>
        <p:spPr bwMode="auto">
          <a:xfrm>
            <a:off x="3446463" y="2193925"/>
            <a:ext cx="29335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rs2</a:t>
            </a:r>
          </a:p>
        </p:txBody>
      </p:sp>
      <p:sp>
        <p:nvSpPr>
          <p:cNvPr id="192" name="Rectangle 56"/>
          <p:cNvSpPr>
            <a:spLocks noChangeArrowheads="1"/>
          </p:cNvSpPr>
          <p:nvPr/>
        </p:nvSpPr>
        <p:spPr bwMode="auto">
          <a:xfrm>
            <a:off x="3446463" y="2427288"/>
            <a:ext cx="274114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ws</a:t>
            </a:r>
          </a:p>
        </p:txBody>
      </p:sp>
      <p:sp>
        <p:nvSpPr>
          <p:cNvPr id="193" name="Rectangle 57"/>
          <p:cNvSpPr>
            <a:spLocks noChangeArrowheads="1"/>
          </p:cNvSpPr>
          <p:nvPr/>
        </p:nvSpPr>
        <p:spPr bwMode="auto">
          <a:xfrm>
            <a:off x="3446463" y="2547938"/>
            <a:ext cx="286938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wd</a:t>
            </a:r>
          </a:p>
        </p:txBody>
      </p:sp>
      <p:sp>
        <p:nvSpPr>
          <p:cNvPr id="194" name="Rectangle 58"/>
          <p:cNvSpPr>
            <a:spLocks noChangeArrowheads="1"/>
          </p:cNvSpPr>
          <p:nvPr/>
        </p:nvSpPr>
        <p:spPr bwMode="auto">
          <a:xfrm>
            <a:off x="3732213" y="2528888"/>
            <a:ext cx="306174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rd2</a:t>
            </a:r>
          </a:p>
        </p:txBody>
      </p:sp>
      <p:sp>
        <p:nvSpPr>
          <p:cNvPr id="195" name="Rectangle 59"/>
          <p:cNvSpPr>
            <a:spLocks noChangeArrowheads="1"/>
          </p:cNvSpPr>
          <p:nvPr/>
        </p:nvSpPr>
        <p:spPr bwMode="auto">
          <a:xfrm>
            <a:off x="3609975" y="1939925"/>
            <a:ext cx="283732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we</a:t>
            </a:r>
          </a:p>
        </p:txBody>
      </p:sp>
      <p:sp>
        <p:nvSpPr>
          <p:cNvPr id="196" name="Rectangle 60"/>
          <p:cNvSpPr>
            <a:spLocks noChangeArrowheads="1"/>
          </p:cNvSpPr>
          <p:nvPr/>
        </p:nvSpPr>
        <p:spPr bwMode="auto">
          <a:xfrm>
            <a:off x="3492500" y="3013075"/>
            <a:ext cx="461963" cy="2492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97" name="Rectangle 61"/>
          <p:cNvSpPr>
            <a:spLocks noChangeArrowheads="1"/>
          </p:cNvSpPr>
          <p:nvPr/>
        </p:nvSpPr>
        <p:spPr bwMode="auto">
          <a:xfrm>
            <a:off x="3478213" y="2984500"/>
            <a:ext cx="532197" cy="350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Immed.</a:t>
            </a:r>
          </a:p>
          <a:p>
            <a:pPr algn="l" defTabSz="585788"/>
            <a:r>
              <a:rPr lang="en-US" sz="900" b="1">
                <a:latin typeface="Lato" panose="020F0502020204030203" pitchFamily="34" charset="0"/>
              </a:rPr>
              <a:t>Extend</a:t>
            </a:r>
          </a:p>
        </p:txBody>
      </p:sp>
      <p:sp>
        <p:nvSpPr>
          <p:cNvPr id="198" name="Line 62"/>
          <p:cNvSpPr>
            <a:spLocks noChangeShapeType="1"/>
          </p:cNvSpPr>
          <p:nvPr/>
        </p:nvSpPr>
        <p:spPr bwMode="auto">
          <a:xfrm>
            <a:off x="3417888" y="3122613"/>
            <a:ext cx="61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199" name="Freeform 63"/>
          <p:cNvSpPr>
            <a:spLocks/>
          </p:cNvSpPr>
          <p:nvPr/>
        </p:nvSpPr>
        <p:spPr bwMode="auto">
          <a:xfrm>
            <a:off x="7319963" y="2757488"/>
            <a:ext cx="184150" cy="488950"/>
          </a:xfrm>
          <a:custGeom>
            <a:avLst/>
            <a:gdLst>
              <a:gd name="T0" fmla="*/ 115 w 116"/>
              <a:gd name="T1" fmla="*/ 38 h 308"/>
              <a:gd name="T2" fmla="*/ 115 w 116"/>
              <a:gd name="T3" fmla="*/ 269 h 308"/>
              <a:gd name="T4" fmla="*/ 0 w 116"/>
              <a:gd name="T5" fmla="*/ 307 h 308"/>
              <a:gd name="T6" fmla="*/ 0 w 116"/>
              <a:gd name="T7" fmla="*/ 0 h 308"/>
              <a:gd name="T8" fmla="*/ 115 w 116"/>
              <a:gd name="T9" fmla="*/ 38 h 3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6"/>
              <a:gd name="T16" fmla="*/ 0 h 308"/>
              <a:gd name="T17" fmla="*/ 116 w 116"/>
              <a:gd name="T18" fmla="*/ 308 h 3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6" h="308">
                <a:moveTo>
                  <a:pt x="115" y="38"/>
                </a:moveTo>
                <a:lnTo>
                  <a:pt x="115" y="269"/>
                </a:lnTo>
                <a:lnTo>
                  <a:pt x="0" y="307"/>
                </a:lnTo>
                <a:lnTo>
                  <a:pt x="0" y="0"/>
                </a:lnTo>
                <a:lnTo>
                  <a:pt x="115" y="38"/>
                </a:lnTo>
              </a:path>
            </a:pathLst>
          </a:custGeom>
          <a:solidFill>
            <a:schemeClr val="accent2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200" name="Line 64"/>
          <p:cNvSpPr>
            <a:spLocks noChangeShapeType="1"/>
          </p:cNvSpPr>
          <p:nvPr/>
        </p:nvSpPr>
        <p:spPr bwMode="auto">
          <a:xfrm flipH="1">
            <a:off x="7267575" y="3062288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201" name="Line 65"/>
          <p:cNvSpPr>
            <a:spLocks noChangeShapeType="1"/>
          </p:cNvSpPr>
          <p:nvPr/>
        </p:nvSpPr>
        <p:spPr bwMode="auto">
          <a:xfrm flipH="1">
            <a:off x="7267575" y="2817813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202" name="Rectangle 66"/>
          <p:cNvSpPr>
            <a:spLocks noChangeArrowheads="1"/>
          </p:cNvSpPr>
          <p:nvPr/>
        </p:nvSpPr>
        <p:spPr bwMode="auto">
          <a:xfrm>
            <a:off x="7334250" y="2903538"/>
            <a:ext cx="254878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M</a:t>
            </a:r>
          </a:p>
        </p:txBody>
      </p:sp>
      <p:sp>
        <p:nvSpPr>
          <p:cNvPr id="203" name="Rectangle 67"/>
          <p:cNvSpPr>
            <a:spLocks noChangeArrowheads="1"/>
          </p:cNvSpPr>
          <p:nvPr/>
        </p:nvSpPr>
        <p:spPr bwMode="auto">
          <a:xfrm>
            <a:off x="7270750" y="2760663"/>
            <a:ext cx="214802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0</a:t>
            </a:r>
          </a:p>
        </p:txBody>
      </p:sp>
      <p:sp>
        <p:nvSpPr>
          <p:cNvPr id="204" name="Rectangle 68"/>
          <p:cNvSpPr>
            <a:spLocks noChangeArrowheads="1"/>
          </p:cNvSpPr>
          <p:nvPr/>
        </p:nvSpPr>
        <p:spPr bwMode="auto">
          <a:xfrm>
            <a:off x="7270750" y="2973388"/>
            <a:ext cx="214802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2</a:t>
            </a:r>
          </a:p>
        </p:txBody>
      </p:sp>
      <p:sp>
        <p:nvSpPr>
          <p:cNvPr id="205" name="Rectangle 69"/>
          <p:cNvSpPr>
            <a:spLocks noChangeArrowheads="1"/>
          </p:cNvSpPr>
          <p:nvPr/>
        </p:nvSpPr>
        <p:spPr bwMode="auto">
          <a:xfrm>
            <a:off x="6235700" y="2373313"/>
            <a:ext cx="614363" cy="950912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206" name="Line 70"/>
          <p:cNvSpPr>
            <a:spLocks noChangeShapeType="1"/>
          </p:cNvSpPr>
          <p:nvPr/>
        </p:nvSpPr>
        <p:spPr bwMode="auto">
          <a:xfrm>
            <a:off x="6162675" y="3184525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207" name="Line 71"/>
          <p:cNvSpPr>
            <a:spLocks noChangeShapeType="1"/>
          </p:cNvSpPr>
          <p:nvPr/>
        </p:nvSpPr>
        <p:spPr bwMode="auto">
          <a:xfrm>
            <a:off x="6162675" y="2695575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208" name="Rectangle 72"/>
          <p:cNvSpPr>
            <a:spLocks noChangeArrowheads="1"/>
          </p:cNvSpPr>
          <p:nvPr/>
        </p:nvSpPr>
        <p:spPr bwMode="auto">
          <a:xfrm>
            <a:off x="6210300" y="2590800"/>
            <a:ext cx="400751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raddr</a:t>
            </a:r>
          </a:p>
        </p:txBody>
      </p:sp>
      <p:sp>
        <p:nvSpPr>
          <p:cNvPr id="209" name="Rectangle 73"/>
          <p:cNvSpPr>
            <a:spLocks noChangeArrowheads="1"/>
          </p:cNvSpPr>
          <p:nvPr/>
        </p:nvSpPr>
        <p:spPr bwMode="auto">
          <a:xfrm>
            <a:off x="6200775" y="2459038"/>
            <a:ext cx="440826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waddr</a:t>
            </a:r>
          </a:p>
        </p:txBody>
      </p:sp>
      <p:sp>
        <p:nvSpPr>
          <p:cNvPr id="210" name="Rectangle 74"/>
          <p:cNvSpPr>
            <a:spLocks noChangeArrowheads="1"/>
          </p:cNvSpPr>
          <p:nvPr/>
        </p:nvSpPr>
        <p:spPr bwMode="auto">
          <a:xfrm>
            <a:off x="6191250" y="3086100"/>
            <a:ext cx="436017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wdata</a:t>
            </a:r>
          </a:p>
        </p:txBody>
      </p:sp>
      <p:sp>
        <p:nvSpPr>
          <p:cNvPr id="211" name="Rectangle 75"/>
          <p:cNvSpPr>
            <a:spLocks noChangeArrowheads="1"/>
          </p:cNvSpPr>
          <p:nvPr/>
        </p:nvSpPr>
        <p:spPr bwMode="auto">
          <a:xfrm>
            <a:off x="6535738" y="2732088"/>
            <a:ext cx="395942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rdata</a:t>
            </a:r>
          </a:p>
        </p:txBody>
      </p:sp>
      <p:sp>
        <p:nvSpPr>
          <p:cNvPr id="212" name="Line 76"/>
          <p:cNvSpPr>
            <a:spLocks noChangeShapeType="1"/>
          </p:cNvSpPr>
          <p:nvPr/>
        </p:nvSpPr>
        <p:spPr bwMode="auto">
          <a:xfrm>
            <a:off x="6873875" y="2817813"/>
            <a:ext cx="80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213" name="Rectangle 77"/>
          <p:cNvSpPr>
            <a:spLocks noChangeArrowheads="1"/>
          </p:cNvSpPr>
          <p:nvPr/>
        </p:nvSpPr>
        <p:spPr bwMode="auto">
          <a:xfrm>
            <a:off x="6353175" y="3179763"/>
            <a:ext cx="243656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re</a:t>
            </a:r>
          </a:p>
        </p:txBody>
      </p:sp>
      <p:sp>
        <p:nvSpPr>
          <p:cNvPr id="214" name="Rectangle 78"/>
          <p:cNvSpPr>
            <a:spLocks noChangeArrowheads="1"/>
          </p:cNvSpPr>
          <p:nvPr/>
        </p:nvSpPr>
        <p:spPr bwMode="auto">
          <a:xfrm>
            <a:off x="6221413" y="2797175"/>
            <a:ext cx="586699" cy="350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Data </a:t>
            </a:r>
          </a:p>
          <a:p>
            <a:pPr algn="l" defTabSz="585788"/>
            <a:r>
              <a:rPr lang="en-US" sz="900" b="1">
                <a:latin typeface="Lato" panose="020F0502020204030203" pitchFamily="34" charset="0"/>
              </a:rPr>
              <a:t>Memory</a:t>
            </a:r>
          </a:p>
        </p:txBody>
      </p:sp>
      <p:sp>
        <p:nvSpPr>
          <p:cNvPr id="215" name="Freeform 79"/>
          <p:cNvSpPr>
            <a:spLocks/>
          </p:cNvSpPr>
          <p:nvPr/>
        </p:nvSpPr>
        <p:spPr bwMode="auto">
          <a:xfrm>
            <a:off x="5237163" y="2330450"/>
            <a:ext cx="306387" cy="488950"/>
          </a:xfrm>
          <a:custGeom>
            <a:avLst/>
            <a:gdLst>
              <a:gd name="T0" fmla="*/ 0 w 193"/>
              <a:gd name="T1" fmla="*/ 0 h 308"/>
              <a:gd name="T2" fmla="*/ 0 w 193"/>
              <a:gd name="T3" fmla="*/ 128 h 308"/>
              <a:gd name="T4" fmla="*/ 38 w 193"/>
              <a:gd name="T5" fmla="*/ 154 h 308"/>
              <a:gd name="T6" fmla="*/ 0 w 193"/>
              <a:gd name="T7" fmla="*/ 179 h 308"/>
              <a:gd name="T8" fmla="*/ 0 w 193"/>
              <a:gd name="T9" fmla="*/ 307 h 308"/>
              <a:gd name="T10" fmla="*/ 192 w 193"/>
              <a:gd name="T11" fmla="*/ 230 h 308"/>
              <a:gd name="T12" fmla="*/ 192 w 193"/>
              <a:gd name="T13" fmla="*/ 77 h 308"/>
              <a:gd name="T14" fmla="*/ 0 w 193"/>
              <a:gd name="T15" fmla="*/ 0 h 3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3"/>
              <a:gd name="T25" fmla="*/ 0 h 308"/>
              <a:gd name="T26" fmla="*/ 193 w 193"/>
              <a:gd name="T27" fmla="*/ 308 h 3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3" h="308">
                <a:moveTo>
                  <a:pt x="0" y="0"/>
                </a:moveTo>
                <a:lnTo>
                  <a:pt x="0" y="128"/>
                </a:lnTo>
                <a:lnTo>
                  <a:pt x="38" y="154"/>
                </a:lnTo>
                <a:lnTo>
                  <a:pt x="0" y="179"/>
                </a:lnTo>
                <a:lnTo>
                  <a:pt x="0" y="307"/>
                </a:lnTo>
                <a:lnTo>
                  <a:pt x="192" y="230"/>
                </a:lnTo>
                <a:lnTo>
                  <a:pt x="192" y="7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216" name="Rectangle 80"/>
          <p:cNvSpPr>
            <a:spLocks noChangeArrowheads="1"/>
          </p:cNvSpPr>
          <p:nvPr/>
        </p:nvSpPr>
        <p:spPr bwMode="auto">
          <a:xfrm>
            <a:off x="5245100" y="2486025"/>
            <a:ext cx="371897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ALU</a:t>
            </a:r>
          </a:p>
        </p:txBody>
      </p:sp>
      <p:sp>
        <p:nvSpPr>
          <p:cNvPr id="217" name="Line 81"/>
          <p:cNvSpPr>
            <a:spLocks noChangeShapeType="1"/>
          </p:cNvSpPr>
          <p:nvPr/>
        </p:nvSpPr>
        <p:spPr bwMode="auto">
          <a:xfrm>
            <a:off x="5176838" y="2390775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218" name="Freeform 82"/>
          <p:cNvSpPr>
            <a:spLocks/>
          </p:cNvSpPr>
          <p:nvPr/>
        </p:nvSpPr>
        <p:spPr bwMode="auto">
          <a:xfrm>
            <a:off x="4575175" y="2554288"/>
            <a:ext cx="184150" cy="366712"/>
          </a:xfrm>
          <a:custGeom>
            <a:avLst/>
            <a:gdLst>
              <a:gd name="T0" fmla="*/ 115 w 116"/>
              <a:gd name="T1" fmla="*/ 38 h 231"/>
              <a:gd name="T2" fmla="*/ 115 w 116"/>
              <a:gd name="T3" fmla="*/ 192 h 231"/>
              <a:gd name="T4" fmla="*/ 0 w 116"/>
              <a:gd name="T5" fmla="*/ 230 h 231"/>
              <a:gd name="T6" fmla="*/ 0 w 116"/>
              <a:gd name="T7" fmla="*/ 0 h 231"/>
              <a:gd name="T8" fmla="*/ 115 w 116"/>
              <a:gd name="T9" fmla="*/ 38 h 2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6"/>
              <a:gd name="T16" fmla="*/ 0 h 231"/>
              <a:gd name="T17" fmla="*/ 116 w 116"/>
              <a:gd name="T18" fmla="*/ 231 h 2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6" h="231">
                <a:moveTo>
                  <a:pt x="115" y="38"/>
                </a:moveTo>
                <a:lnTo>
                  <a:pt x="115" y="192"/>
                </a:lnTo>
                <a:lnTo>
                  <a:pt x="0" y="230"/>
                </a:lnTo>
                <a:lnTo>
                  <a:pt x="0" y="0"/>
                </a:lnTo>
                <a:lnTo>
                  <a:pt x="115" y="38"/>
                </a:lnTo>
              </a:path>
            </a:pathLst>
          </a:custGeom>
          <a:solidFill>
            <a:schemeClr val="accent2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219" name="Line 83"/>
          <p:cNvSpPr>
            <a:spLocks noChangeShapeType="1"/>
          </p:cNvSpPr>
          <p:nvPr/>
        </p:nvSpPr>
        <p:spPr bwMode="auto">
          <a:xfrm>
            <a:off x="2870200" y="2513013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220" name="Rectangle 84"/>
          <p:cNvSpPr>
            <a:spLocks noChangeArrowheads="1"/>
          </p:cNvSpPr>
          <p:nvPr/>
        </p:nvSpPr>
        <p:spPr bwMode="auto">
          <a:xfrm>
            <a:off x="6565900" y="2346325"/>
            <a:ext cx="339837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algn</a:t>
            </a:r>
          </a:p>
        </p:txBody>
      </p:sp>
      <p:sp>
        <p:nvSpPr>
          <p:cNvPr id="221" name="Line 85"/>
          <p:cNvSpPr>
            <a:spLocks noChangeShapeType="1"/>
          </p:cNvSpPr>
          <p:nvPr/>
        </p:nvSpPr>
        <p:spPr bwMode="auto">
          <a:xfrm flipH="1">
            <a:off x="7267575" y="3184525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222" name="Line 86"/>
          <p:cNvSpPr>
            <a:spLocks noChangeShapeType="1"/>
          </p:cNvSpPr>
          <p:nvPr/>
        </p:nvSpPr>
        <p:spPr bwMode="auto">
          <a:xfrm flipH="1">
            <a:off x="7267575" y="2940050"/>
            <a:ext cx="60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223" name="Rectangle 87"/>
          <p:cNvSpPr>
            <a:spLocks noChangeArrowheads="1"/>
          </p:cNvSpPr>
          <p:nvPr/>
        </p:nvSpPr>
        <p:spPr bwMode="auto">
          <a:xfrm>
            <a:off x="7270750" y="2862263"/>
            <a:ext cx="214802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224" name="Rectangle 88"/>
          <p:cNvSpPr>
            <a:spLocks noChangeArrowheads="1"/>
          </p:cNvSpPr>
          <p:nvPr/>
        </p:nvSpPr>
        <p:spPr bwMode="auto">
          <a:xfrm>
            <a:off x="7270750" y="3086100"/>
            <a:ext cx="214802" cy="212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>
                <a:latin typeface="Lato" panose="020F0502020204030203" pitchFamily="34" charset="0"/>
              </a:rPr>
              <a:t>3</a:t>
            </a:r>
          </a:p>
        </p:txBody>
      </p:sp>
      <p:sp>
        <p:nvSpPr>
          <p:cNvPr id="225" name="Rectangle 89"/>
          <p:cNvSpPr>
            <a:spLocks noChangeArrowheads="1"/>
          </p:cNvSpPr>
          <p:nvPr/>
        </p:nvSpPr>
        <p:spPr bwMode="auto">
          <a:xfrm>
            <a:off x="6353175" y="2336800"/>
            <a:ext cx="283732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800" b="1">
                <a:latin typeface="Lato" panose="020F0502020204030203" pitchFamily="34" charset="0"/>
              </a:rPr>
              <a:t>we</a:t>
            </a:r>
          </a:p>
        </p:txBody>
      </p:sp>
      <p:sp>
        <p:nvSpPr>
          <p:cNvPr id="226" name="Line 90"/>
          <p:cNvSpPr>
            <a:spLocks noChangeShapeType="1"/>
          </p:cNvSpPr>
          <p:nvPr/>
        </p:nvSpPr>
        <p:spPr bwMode="auto">
          <a:xfrm>
            <a:off x="4322763" y="3184525"/>
            <a:ext cx="1920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227" name="Line 91"/>
          <p:cNvSpPr>
            <a:spLocks noChangeShapeType="1"/>
          </p:cNvSpPr>
          <p:nvPr/>
        </p:nvSpPr>
        <p:spPr bwMode="auto">
          <a:xfrm>
            <a:off x="4322763" y="2635250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228" name="Rectangle 92"/>
          <p:cNvSpPr>
            <a:spLocks noChangeArrowheads="1"/>
          </p:cNvSpPr>
          <p:nvPr/>
        </p:nvSpPr>
        <p:spPr bwMode="auto">
          <a:xfrm>
            <a:off x="1176338" y="2160588"/>
            <a:ext cx="157162" cy="46196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229" name="Line 93"/>
          <p:cNvSpPr>
            <a:spLocks noChangeShapeType="1"/>
          </p:cNvSpPr>
          <p:nvPr/>
        </p:nvSpPr>
        <p:spPr bwMode="auto">
          <a:xfrm>
            <a:off x="1346200" y="2390775"/>
            <a:ext cx="60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230" name="Rectangle 94"/>
          <p:cNvSpPr>
            <a:spLocks noChangeArrowheads="1"/>
          </p:cNvSpPr>
          <p:nvPr/>
        </p:nvSpPr>
        <p:spPr bwMode="auto">
          <a:xfrm>
            <a:off x="1109663" y="2312988"/>
            <a:ext cx="296556" cy="2122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900" b="1" dirty="0">
                <a:latin typeface="Lato" panose="020F0502020204030203" pitchFamily="34" charset="0"/>
              </a:rPr>
              <a:t>PC</a:t>
            </a:r>
          </a:p>
        </p:txBody>
      </p:sp>
      <p:sp>
        <p:nvSpPr>
          <p:cNvPr id="231" name="Line 95"/>
          <p:cNvSpPr>
            <a:spLocks noChangeShapeType="1"/>
          </p:cNvSpPr>
          <p:nvPr/>
        </p:nvSpPr>
        <p:spPr bwMode="auto">
          <a:xfrm>
            <a:off x="1101725" y="2390775"/>
            <a:ext cx="61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232" name="Freeform 96"/>
          <p:cNvSpPr>
            <a:spLocks/>
          </p:cNvSpPr>
          <p:nvPr/>
        </p:nvSpPr>
        <p:spPr bwMode="auto">
          <a:xfrm>
            <a:off x="1223963" y="2563813"/>
            <a:ext cx="61912" cy="63500"/>
          </a:xfrm>
          <a:custGeom>
            <a:avLst/>
            <a:gdLst>
              <a:gd name="T0" fmla="*/ 0 w 39"/>
              <a:gd name="T1" fmla="*/ 39 h 40"/>
              <a:gd name="T2" fmla="*/ 19 w 39"/>
              <a:gd name="T3" fmla="*/ 0 h 40"/>
              <a:gd name="T4" fmla="*/ 38 w 39"/>
              <a:gd name="T5" fmla="*/ 39 h 40"/>
              <a:gd name="T6" fmla="*/ 0 60000 65536"/>
              <a:gd name="T7" fmla="*/ 0 60000 65536"/>
              <a:gd name="T8" fmla="*/ 0 60000 65536"/>
              <a:gd name="T9" fmla="*/ 0 w 39"/>
              <a:gd name="T10" fmla="*/ 0 h 40"/>
              <a:gd name="T11" fmla="*/ 39 w 39"/>
              <a:gd name="T12" fmla="*/ 40 h 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40">
                <a:moveTo>
                  <a:pt x="0" y="39"/>
                </a:moveTo>
                <a:lnTo>
                  <a:pt x="19" y="0"/>
                </a:lnTo>
                <a:lnTo>
                  <a:pt x="38" y="39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233" name="Oval 97"/>
          <p:cNvSpPr>
            <a:spLocks noChangeArrowheads="1"/>
          </p:cNvSpPr>
          <p:nvPr/>
        </p:nvSpPr>
        <p:spPr bwMode="auto">
          <a:xfrm>
            <a:off x="5894388" y="2671763"/>
            <a:ext cx="38100" cy="381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grpSp>
        <p:nvGrpSpPr>
          <p:cNvPr id="234" name="Group 98"/>
          <p:cNvGrpSpPr>
            <a:grpSpLocks/>
          </p:cNvGrpSpPr>
          <p:nvPr/>
        </p:nvGrpSpPr>
        <p:grpSpPr bwMode="auto">
          <a:xfrm>
            <a:off x="6264275" y="2360613"/>
            <a:ext cx="69850" cy="80962"/>
            <a:chOff x="3946" y="1487"/>
            <a:chExt cx="44" cy="51"/>
          </a:xfrm>
        </p:grpSpPr>
        <p:sp>
          <p:nvSpPr>
            <p:cNvPr id="235" name="Line 99"/>
            <p:cNvSpPr>
              <a:spLocks noChangeShapeType="1"/>
            </p:cNvSpPr>
            <p:nvPr/>
          </p:nvSpPr>
          <p:spPr bwMode="auto">
            <a:xfrm>
              <a:off x="3946" y="1500"/>
              <a:ext cx="25" cy="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236" name="Line 100"/>
            <p:cNvSpPr>
              <a:spLocks noChangeShapeType="1"/>
            </p:cNvSpPr>
            <p:nvPr/>
          </p:nvSpPr>
          <p:spPr bwMode="auto">
            <a:xfrm flipV="1">
              <a:off x="3971" y="1487"/>
              <a:ext cx="19" cy="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</p:grpSp>
      <p:grpSp>
        <p:nvGrpSpPr>
          <p:cNvPr id="237" name="Group 101"/>
          <p:cNvGrpSpPr>
            <a:grpSpLocks/>
          </p:cNvGrpSpPr>
          <p:nvPr/>
        </p:nvGrpSpPr>
        <p:grpSpPr bwMode="auto">
          <a:xfrm>
            <a:off x="3509963" y="1965325"/>
            <a:ext cx="71437" cy="80963"/>
            <a:chOff x="2211" y="1238"/>
            <a:chExt cx="45" cy="51"/>
          </a:xfrm>
        </p:grpSpPr>
        <p:sp>
          <p:nvSpPr>
            <p:cNvPr id="238" name="Line 102"/>
            <p:cNvSpPr>
              <a:spLocks noChangeShapeType="1"/>
            </p:cNvSpPr>
            <p:nvPr/>
          </p:nvSpPr>
          <p:spPr bwMode="auto">
            <a:xfrm>
              <a:off x="2211" y="1251"/>
              <a:ext cx="26" cy="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239" name="Line 103"/>
            <p:cNvSpPr>
              <a:spLocks noChangeShapeType="1"/>
            </p:cNvSpPr>
            <p:nvPr/>
          </p:nvSpPr>
          <p:spPr bwMode="auto">
            <a:xfrm flipV="1">
              <a:off x="2237" y="1238"/>
              <a:ext cx="19" cy="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</p:grpSp>
      <p:sp>
        <p:nvSpPr>
          <p:cNvPr id="240" name="Line 104"/>
          <p:cNvSpPr>
            <a:spLocks noChangeShapeType="1"/>
          </p:cNvSpPr>
          <p:nvPr/>
        </p:nvSpPr>
        <p:spPr bwMode="auto">
          <a:xfrm>
            <a:off x="1965325" y="1822450"/>
            <a:ext cx="92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241" name="Line 105"/>
          <p:cNvSpPr>
            <a:spLocks noChangeShapeType="1"/>
          </p:cNvSpPr>
          <p:nvPr/>
        </p:nvSpPr>
        <p:spPr bwMode="auto">
          <a:xfrm>
            <a:off x="3957638" y="2625725"/>
            <a:ext cx="619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grpSp>
        <p:nvGrpSpPr>
          <p:cNvPr id="242" name="Group 106"/>
          <p:cNvGrpSpPr>
            <a:grpSpLocks/>
          </p:cNvGrpSpPr>
          <p:nvPr/>
        </p:nvGrpSpPr>
        <p:grpSpPr bwMode="auto">
          <a:xfrm>
            <a:off x="4819660" y="2139950"/>
            <a:ext cx="242888" cy="385763"/>
            <a:chOff x="3036" y="1348"/>
            <a:chExt cx="153" cy="243"/>
          </a:xfrm>
          <a:solidFill>
            <a:schemeClr val="accent6"/>
          </a:solidFill>
        </p:grpSpPr>
        <p:sp>
          <p:nvSpPr>
            <p:cNvPr id="243" name="Rectangle 107"/>
            <p:cNvSpPr>
              <a:spLocks noChangeArrowheads="1"/>
            </p:cNvSpPr>
            <p:nvPr/>
          </p:nvSpPr>
          <p:spPr bwMode="auto">
            <a:xfrm>
              <a:off x="3057" y="1348"/>
              <a:ext cx="84" cy="24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244" name="Freeform 108"/>
            <p:cNvSpPr>
              <a:spLocks/>
            </p:cNvSpPr>
            <p:nvPr/>
          </p:nvSpPr>
          <p:spPr bwMode="auto">
            <a:xfrm>
              <a:off x="3082" y="1556"/>
              <a:ext cx="34" cy="35"/>
            </a:xfrm>
            <a:custGeom>
              <a:avLst/>
              <a:gdLst>
                <a:gd name="T0" fmla="*/ 0 w 34"/>
                <a:gd name="T1" fmla="*/ 34 h 35"/>
                <a:gd name="T2" fmla="*/ 17 w 34"/>
                <a:gd name="T3" fmla="*/ 0 h 35"/>
                <a:gd name="T4" fmla="*/ 33 w 34"/>
                <a:gd name="T5" fmla="*/ 34 h 35"/>
                <a:gd name="T6" fmla="*/ 0 60000 65536"/>
                <a:gd name="T7" fmla="*/ 0 60000 65536"/>
                <a:gd name="T8" fmla="*/ 0 60000 65536"/>
                <a:gd name="T9" fmla="*/ 0 w 34"/>
                <a:gd name="T10" fmla="*/ 0 h 35"/>
                <a:gd name="T11" fmla="*/ 34 w 34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5">
                  <a:moveTo>
                    <a:pt x="0" y="34"/>
                  </a:moveTo>
                  <a:lnTo>
                    <a:pt x="17" y="0"/>
                  </a:lnTo>
                  <a:lnTo>
                    <a:pt x="33" y="34"/>
                  </a:lnTo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245" name="Rectangle 109"/>
            <p:cNvSpPr>
              <a:spLocks noChangeArrowheads="1"/>
            </p:cNvSpPr>
            <p:nvPr/>
          </p:nvSpPr>
          <p:spPr bwMode="auto">
            <a:xfrm>
              <a:off x="3036" y="1403"/>
              <a:ext cx="153" cy="1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050" b="1">
                  <a:latin typeface="Lato" panose="020F0502020204030203" pitchFamily="34" charset="0"/>
                </a:rPr>
                <a:t>A</a:t>
              </a:r>
            </a:p>
          </p:txBody>
        </p:sp>
      </p:grpSp>
      <p:grpSp>
        <p:nvGrpSpPr>
          <p:cNvPr id="246" name="Group 110"/>
          <p:cNvGrpSpPr>
            <a:grpSpLocks/>
          </p:cNvGrpSpPr>
          <p:nvPr/>
        </p:nvGrpSpPr>
        <p:grpSpPr bwMode="auto">
          <a:xfrm>
            <a:off x="4799033" y="2566988"/>
            <a:ext cx="234951" cy="385762"/>
            <a:chOff x="3023" y="1617"/>
            <a:chExt cx="148" cy="243"/>
          </a:xfrm>
          <a:solidFill>
            <a:schemeClr val="accent6"/>
          </a:solidFill>
        </p:grpSpPr>
        <p:sp>
          <p:nvSpPr>
            <p:cNvPr id="247" name="Rectangle 111"/>
            <p:cNvSpPr>
              <a:spLocks noChangeArrowheads="1"/>
            </p:cNvSpPr>
            <p:nvPr/>
          </p:nvSpPr>
          <p:spPr bwMode="auto">
            <a:xfrm>
              <a:off x="3057" y="1617"/>
              <a:ext cx="84" cy="24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248" name="Freeform 112"/>
            <p:cNvSpPr>
              <a:spLocks/>
            </p:cNvSpPr>
            <p:nvPr/>
          </p:nvSpPr>
          <p:spPr bwMode="auto">
            <a:xfrm>
              <a:off x="3082" y="1825"/>
              <a:ext cx="34" cy="35"/>
            </a:xfrm>
            <a:custGeom>
              <a:avLst/>
              <a:gdLst>
                <a:gd name="T0" fmla="*/ 0 w 34"/>
                <a:gd name="T1" fmla="*/ 34 h 35"/>
                <a:gd name="T2" fmla="*/ 17 w 34"/>
                <a:gd name="T3" fmla="*/ 0 h 35"/>
                <a:gd name="T4" fmla="*/ 33 w 34"/>
                <a:gd name="T5" fmla="*/ 34 h 35"/>
                <a:gd name="T6" fmla="*/ 0 60000 65536"/>
                <a:gd name="T7" fmla="*/ 0 60000 65536"/>
                <a:gd name="T8" fmla="*/ 0 60000 65536"/>
                <a:gd name="T9" fmla="*/ 0 w 34"/>
                <a:gd name="T10" fmla="*/ 0 h 35"/>
                <a:gd name="T11" fmla="*/ 34 w 34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5">
                  <a:moveTo>
                    <a:pt x="0" y="34"/>
                  </a:moveTo>
                  <a:lnTo>
                    <a:pt x="17" y="0"/>
                  </a:lnTo>
                  <a:lnTo>
                    <a:pt x="33" y="34"/>
                  </a:lnTo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249" name="Rectangle 113"/>
            <p:cNvSpPr>
              <a:spLocks noChangeArrowheads="1"/>
            </p:cNvSpPr>
            <p:nvPr/>
          </p:nvSpPr>
          <p:spPr bwMode="auto">
            <a:xfrm>
              <a:off x="3023" y="1678"/>
              <a:ext cx="148" cy="1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050" b="1">
                  <a:latin typeface="Lato" panose="020F0502020204030203" pitchFamily="34" charset="0"/>
                </a:rPr>
                <a:t>B</a:t>
              </a:r>
            </a:p>
          </p:txBody>
        </p:sp>
      </p:grpSp>
      <p:grpSp>
        <p:nvGrpSpPr>
          <p:cNvPr id="250" name="Group 114"/>
          <p:cNvGrpSpPr>
            <a:grpSpLocks/>
          </p:cNvGrpSpPr>
          <p:nvPr/>
        </p:nvGrpSpPr>
        <p:grpSpPr bwMode="auto">
          <a:xfrm>
            <a:off x="4852988" y="2994025"/>
            <a:ext cx="133350" cy="385763"/>
            <a:chOff x="3057" y="1886"/>
            <a:chExt cx="84" cy="243"/>
          </a:xfrm>
          <a:solidFill>
            <a:schemeClr val="accent6"/>
          </a:solidFill>
        </p:grpSpPr>
        <p:sp>
          <p:nvSpPr>
            <p:cNvPr id="251" name="Rectangle 115"/>
            <p:cNvSpPr>
              <a:spLocks noChangeArrowheads="1"/>
            </p:cNvSpPr>
            <p:nvPr/>
          </p:nvSpPr>
          <p:spPr bwMode="auto">
            <a:xfrm>
              <a:off x="3057" y="1886"/>
              <a:ext cx="84" cy="24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252" name="Freeform 116"/>
            <p:cNvSpPr>
              <a:spLocks/>
            </p:cNvSpPr>
            <p:nvPr/>
          </p:nvSpPr>
          <p:spPr bwMode="auto">
            <a:xfrm>
              <a:off x="3082" y="2094"/>
              <a:ext cx="34" cy="35"/>
            </a:xfrm>
            <a:custGeom>
              <a:avLst/>
              <a:gdLst>
                <a:gd name="T0" fmla="*/ 0 w 34"/>
                <a:gd name="T1" fmla="*/ 34 h 35"/>
                <a:gd name="T2" fmla="*/ 17 w 34"/>
                <a:gd name="T3" fmla="*/ 0 h 35"/>
                <a:gd name="T4" fmla="*/ 33 w 34"/>
                <a:gd name="T5" fmla="*/ 34 h 35"/>
                <a:gd name="T6" fmla="*/ 0 60000 65536"/>
                <a:gd name="T7" fmla="*/ 0 60000 65536"/>
                <a:gd name="T8" fmla="*/ 0 60000 65536"/>
                <a:gd name="T9" fmla="*/ 0 w 34"/>
                <a:gd name="T10" fmla="*/ 0 h 35"/>
                <a:gd name="T11" fmla="*/ 34 w 34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5">
                  <a:moveTo>
                    <a:pt x="0" y="34"/>
                  </a:moveTo>
                  <a:lnTo>
                    <a:pt x="17" y="0"/>
                  </a:lnTo>
                  <a:lnTo>
                    <a:pt x="33" y="34"/>
                  </a:lnTo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</p:grpSp>
      <p:sp>
        <p:nvSpPr>
          <p:cNvPr id="253" name="Rectangle 117"/>
          <p:cNvSpPr>
            <a:spLocks noChangeArrowheads="1"/>
          </p:cNvSpPr>
          <p:nvPr/>
        </p:nvSpPr>
        <p:spPr bwMode="auto">
          <a:xfrm>
            <a:off x="5645150" y="2352675"/>
            <a:ext cx="133350" cy="3810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254" name="Freeform 118"/>
          <p:cNvSpPr>
            <a:spLocks/>
          </p:cNvSpPr>
          <p:nvPr/>
        </p:nvSpPr>
        <p:spPr bwMode="auto">
          <a:xfrm>
            <a:off x="5684838" y="2682875"/>
            <a:ext cx="53975" cy="57150"/>
          </a:xfrm>
          <a:custGeom>
            <a:avLst/>
            <a:gdLst>
              <a:gd name="T0" fmla="*/ 0 w 34"/>
              <a:gd name="T1" fmla="*/ 35 h 36"/>
              <a:gd name="T2" fmla="*/ 17 w 34"/>
              <a:gd name="T3" fmla="*/ 0 h 36"/>
              <a:gd name="T4" fmla="*/ 33 w 34"/>
              <a:gd name="T5" fmla="*/ 35 h 36"/>
              <a:gd name="T6" fmla="*/ 0 60000 65536"/>
              <a:gd name="T7" fmla="*/ 0 60000 65536"/>
              <a:gd name="T8" fmla="*/ 0 60000 65536"/>
              <a:gd name="T9" fmla="*/ 0 w 34"/>
              <a:gd name="T10" fmla="*/ 0 h 36"/>
              <a:gd name="T11" fmla="*/ 34 w 34"/>
              <a:gd name="T12" fmla="*/ 36 h 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" h="36">
                <a:moveTo>
                  <a:pt x="0" y="35"/>
                </a:moveTo>
                <a:lnTo>
                  <a:pt x="17" y="0"/>
                </a:lnTo>
                <a:lnTo>
                  <a:pt x="33" y="35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Lato" panose="020F0502020204030203" pitchFamily="34" charset="0"/>
            </a:endParaRPr>
          </a:p>
        </p:txBody>
      </p:sp>
      <p:sp>
        <p:nvSpPr>
          <p:cNvPr id="255" name="Rectangle 119"/>
          <p:cNvSpPr>
            <a:spLocks noChangeArrowheads="1"/>
          </p:cNvSpPr>
          <p:nvPr/>
        </p:nvSpPr>
        <p:spPr bwMode="auto">
          <a:xfrm>
            <a:off x="5611813" y="2439988"/>
            <a:ext cx="235642" cy="235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1050" b="1">
                <a:latin typeface="Lato" panose="020F0502020204030203" pitchFamily="34" charset="0"/>
              </a:rPr>
              <a:t>Y</a:t>
            </a:r>
          </a:p>
        </p:txBody>
      </p:sp>
      <p:grpSp>
        <p:nvGrpSpPr>
          <p:cNvPr id="256" name="Group 120"/>
          <p:cNvGrpSpPr>
            <a:grpSpLocks/>
          </p:cNvGrpSpPr>
          <p:nvPr/>
        </p:nvGrpSpPr>
        <p:grpSpPr bwMode="auto">
          <a:xfrm>
            <a:off x="5635625" y="2994025"/>
            <a:ext cx="133350" cy="385763"/>
            <a:chOff x="3550" y="1886"/>
            <a:chExt cx="84" cy="243"/>
          </a:xfrm>
          <a:solidFill>
            <a:schemeClr val="accent6"/>
          </a:solidFill>
        </p:grpSpPr>
        <p:sp>
          <p:nvSpPr>
            <p:cNvPr id="257" name="Rectangle 121"/>
            <p:cNvSpPr>
              <a:spLocks noChangeArrowheads="1"/>
            </p:cNvSpPr>
            <p:nvPr/>
          </p:nvSpPr>
          <p:spPr bwMode="auto">
            <a:xfrm>
              <a:off x="3550" y="1886"/>
              <a:ext cx="84" cy="24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258" name="Freeform 122"/>
            <p:cNvSpPr>
              <a:spLocks/>
            </p:cNvSpPr>
            <p:nvPr/>
          </p:nvSpPr>
          <p:spPr bwMode="auto">
            <a:xfrm>
              <a:off x="3574" y="2094"/>
              <a:ext cx="35" cy="35"/>
            </a:xfrm>
            <a:custGeom>
              <a:avLst/>
              <a:gdLst>
                <a:gd name="T0" fmla="*/ 0 w 35"/>
                <a:gd name="T1" fmla="*/ 34 h 35"/>
                <a:gd name="T2" fmla="*/ 17 w 35"/>
                <a:gd name="T3" fmla="*/ 0 h 35"/>
                <a:gd name="T4" fmla="*/ 34 w 35"/>
                <a:gd name="T5" fmla="*/ 34 h 35"/>
                <a:gd name="T6" fmla="*/ 0 60000 65536"/>
                <a:gd name="T7" fmla="*/ 0 60000 65536"/>
                <a:gd name="T8" fmla="*/ 0 60000 65536"/>
                <a:gd name="T9" fmla="*/ 0 w 35"/>
                <a:gd name="T10" fmla="*/ 0 h 35"/>
                <a:gd name="T11" fmla="*/ 35 w 35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5">
                  <a:moveTo>
                    <a:pt x="0" y="34"/>
                  </a:moveTo>
                  <a:lnTo>
                    <a:pt x="17" y="0"/>
                  </a:lnTo>
                  <a:lnTo>
                    <a:pt x="34" y="34"/>
                  </a:lnTo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</p:grpSp>
      <p:grpSp>
        <p:nvGrpSpPr>
          <p:cNvPr id="259" name="Group 123"/>
          <p:cNvGrpSpPr>
            <a:grpSpLocks/>
          </p:cNvGrpSpPr>
          <p:nvPr/>
        </p:nvGrpSpPr>
        <p:grpSpPr bwMode="auto">
          <a:xfrm>
            <a:off x="7502556" y="2820988"/>
            <a:ext cx="244476" cy="385762"/>
            <a:chOff x="4726" y="1777"/>
            <a:chExt cx="154" cy="243"/>
          </a:xfrm>
          <a:solidFill>
            <a:schemeClr val="accent6"/>
          </a:solidFill>
        </p:grpSpPr>
        <p:sp>
          <p:nvSpPr>
            <p:cNvPr id="260" name="Line 124"/>
            <p:cNvSpPr>
              <a:spLocks noChangeShapeType="1"/>
            </p:cNvSpPr>
            <p:nvPr/>
          </p:nvSpPr>
          <p:spPr bwMode="auto">
            <a:xfrm flipH="1">
              <a:off x="4726" y="1890"/>
              <a:ext cx="3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261" name="Rectangle 125"/>
            <p:cNvSpPr>
              <a:spLocks noChangeArrowheads="1"/>
            </p:cNvSpPr>
            <p:nvPr/>
          </p:nvSpPr>
          <p:spPr bwMode="auto">
            <a:xfrm>
              <a:off x="4766" y="1777"/>
              <a:ext cx="84" cy="24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262" name="Freeform 126"/>
            <p:cNvSpPr>
              <a:spLocks/>
            </p:cNvSpPr>
            <p:nvPr/>
          </p:nvSpPr>
          <p:spPr bwMode="auto">
            <a:xfrm>
              <a:off x="4790" y="1985"/>
              <a:ext cx="35" cy="35"/>
            </a:xfrm>
            <a:custGeom>
              <a:avLst/>
              <a:gdLst>
                <a:gd name="T0" fmla="*/ 0 w 35"/>
                <a:gd name="T1" fmla="*/ 34 h 35"/>
                <a:gd name="T2" fmla="*/ 17 w 35"/>
                <a:gd name="T3" fmla="*/ 0 h 35"/>
                <a:gd name="T4" fmla="*/ 34 w 35"/>
                <a:gd name="T5" fmla="*/ 34 h 35"/>
                <a:gd name="T6" fmla="*/ 0 60000 65536"/>
                <a:gd name="T7" fmla="*/ 0 60000 65536"/>
                <a:gd name="T8" fmla="*/ 0 60000 65536"/>
                <a:gd name="T9" fmla="*/ 0 w 35"/>
                <a:gd name="T10" fmla="*/ 0 h 35"/>
                <a:gd name="T11" fmla="*/ 35 w 35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5">
                  <a:moveTo>
                    <a:pt x="0" y="34"/>
                  </a:moveTo>
                  <a:lnTo>
                    <a:pt x="17" y="0"/>
                  </a:lnTo>
                  <a:lnTo>
                    <a:pt x="34" y="34"/>
                  </a:lnTo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263" name="Rectangle 127"/>
            <p:cNvSpPr>
              <a:spLocks noChangeArrowheads="1"/>
            </p:cNvSpPr>
            <p:nvPr/>
          </p:nvSpPr>
          <p:spPr bwMode="auto">
            <a:xfrm>
              <a:off x="4732" y="1825"/>
              <a:ext cx="148" cy="1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050" b="1">
                  <a:latin typeface="Lato" panose="020F0502020204030203" pitchFamily="34" charset="0"/>
                </a:rPr>
                <a:t>R</a:t>
              </a:r>
            </a:p>
          </p:txBody>
        </p:sp>
      </p:grpSp>
      <p:grpSp>
        <p:nvGrpSpPr>
          <p:cNvPr id="264" name="Group 128"/>
          <p:cNvGrpSpPr>
            <a:grpSpLocks/>
          </p:cNvGrpSpPr>
          <p:nvPr/>
        </p:nvGrpSpPr>
        <p:grpSpPr bwMode="auto">
          <a:xfrm>
            <a:off x="2187579" y="2333625"/>
            <a:ext cx="277813" cy="385763"/>
            <a:chOff x="1378" y="1470"/>
            <a:chExt cx="175" cy="243"/>
          </a:xfrm>
          <a:solidFill>
            <a:schemeClr val="accent6"/>
          </a:solidFill>
        </p:grpSpPr>
        <p:sp>
          <p:nvSpPr>
            <p:cNvPr id="265" name="Rectangle 129"/>
            <p:cNvSpPr>
              <a:spLocks noChangeArrowheads="1"/>
            </p:cNvSpPr>
            <p:nvPr/>
          </p:nvSpPr>
          <p:spPr bwMode="auto">
            <a:xfrm>
              <a:off x="1418" y="1470"/>
              <a:ext cx="84" cy="24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266" name="Freeform 130"/>
            <p:cNvSpPr>
              <a:spLocks/>
            </p:cNvSpPr>
            <p:nvPr/>
          </p:nvSpPr>
          <p:spPr bwMode="auto">
            <a:xfrm>
              <a:off x="1443" y="1678"/>
              <a:ext cx="35" cy="35"/>
            </a:xfrm>
            <a:custGeom>
              <a:avLst/>
              <a:gdLst>
                <a:gd name="T0" fmla="*/ 0 w 35"/>
                <a:gd name="T1" fmla="*/ 34 h 35"/>
                <a:gd name="T2" fmla="*/ 17 w 35"/>
                <a:gd name="T3" fmla="*/ 0 h 35"/>
                <a:gd name="T4" fmla="*/ 34 w 35"/>
                <a:gd name="T5" fmla="*/ 34 h 35"/>
                <a:gd name="T6" fmla="*/ 0 60000 65536"/>
                <a:gd name="T7" fmla="*/ 0 60000 65536"/>
                <a:gd name="T8" fmla="*/ 0 60000 65536"/>
                <a:gd name="T9" fmla="*/ 0 w 35"/>
                <a:gd name="T10" fmla="*/ 0 h 35"/>
                <a:gd name="T11" fmla="*/ 35 w 35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5">
                  <a:moveTo>
                    <a:pt x="0" y="34"/>
                  </a:moveTo>
                  <a:lnTo>
                    <a:pt x="17" y="0"/>
                  </a:lnTo>
                  <a:lnTo>
                    <a:pt x="34" y="34"/>
                  </a:lnTo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Lato" panose="020F0502020204030203" pitchFamily="34" charset="0"/>
              </a:endParaRPr>
            </a:p>
          </p:txBody>
        </p:sp>
        <p:sp>
          <p:nvSpPr>
            <p:cNvPr id="267" name="Rectangle 131"/>
            <p:cNvSpPr>
              <a:spLocks noChangeArrowheads="1"/>
            </p:cNvSpPr>
            <p:nvPr/>
          </p:nvSpPr>
          <p:spPr bwMode="auto">
            <a:xfrm>
              <a:off x="1378" y="1518"/>
              <a:ext cx="175" cy="1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050" b="1" dirty="0">
                  <a:latin typeface="Lato" panose="020F0502020204030203" pitchFamily="34" charset="0"/>
                </a:rPr>
                <a:t>IR</a:t>
              </a:r>
            </a:p>
          </p:txBody>
        </p:sp>
      </p:grpSp>
      <p:sp>
        <p:nvSpPr>
          <p:cNvPr id="268" name="Rectangle 132"/>
          <p:cNvSpPr>
            <a:spLocks noChangeArrowheads="1"/>
          </p:cNvSpPr>
          <p:nvPr/>
        </p:nvSpPr>
        <p:spPr bwMode="auto">
          <a:xfrm>
            <a:off x="4737100" y="3344863"/>
            <a:ext cx="452047" cy="235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1050" b="1">
                <a:latin typeface="Lato" panose="020F0502020204030203" pitchFamily="34" charset="0"/>
              </a:rPr>
              <a:t>MD1</a:t>
            </a:r>
          </a:p>
        </p:txBody>
      </p:sp>
      <p:sp>
        <p:nvSpPr>
          <p:cNvPr id="269" name="Rectangle 133"/>
          <p:cNvSpPr>
            <a:spLocks noChangeArrowheads="1"/>
          </p:cNvSpPr>
          <p:nvPr/>
        </p:nvSpPr>
        <p:spPr bwMode="auto">
          <a:xfrm>
            <a:off x="5519738" y="3354388"/>
            <a:ext cx="452047" cy="235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1050" b="1">
                <a:latin typeface="Lato" panose="020F0502020204030203" pitchFamily="34" charset="0"/>
              </a:rPr>
              <a:t>MD2</a:t>
            </a:r>
          </a:p>
        </p:txBody>
      </p:sp>
      <p:sp>
        <p:nvSpPr>
          <p:cNvPr id="270" name="Rectangle 134"/>
          <p:cNvSpPr>
            <a:spLocks noChangeArrowheads="1"/>
          </p:cNvSpPr>
          <p:nvPr/>
        </p:nvSpPr>
        <p:spPr bwMode="auto">
          <a:xfrm>
            <a:off x="1243013" y="3749675"/>
            <a:ext cx="7061549" cy="72007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none" lIns="73025" tIns="36513" rIns="73025" bIns="36513">
            <a:spAutoFit/>
          </a:bodyPr>
          <a:lstStyle/>
          <a:p>
            <a:pPr algn="l" defTabSz="585788"/>
            <a:r>
              <a:rPr lang="en-US" sz="1400" b="1" i="1" dirty="0">
                <a:latin typeface="Lato" panose="020F0502020204030203" pitchFamily="34" charset="0"/>
              </a:rPr>
              <a:t>instruction	        decode &amp; register		      ALU		memory access         	write</a:t>
            </a:r>
          </a:p>
          <a:p>
            <a:pPr algn="l" defTabSz="585788"/>
            <a:r>
              <a:rPr lang="en-US" sz="1400" b="1" i="1" dirty="0">
                <a:latin typeface="Lato" panose="020F0502020204030203" pitchFamily="34" charset="0"/>
              </a:rPr>
              <a:t>fetch		        read						                           	-back</a:t>
            </a:r>
          </a:p>
          <a:p>
            <a:pPr algn="l" defTabSz="585788"/>
            <a:r>
              <a:rPr lang="en-US" sz="1400" b="1" i="1" dirty="0">
                <a:latin typeface="Lato" panose="020F0502020204030203" pitchFamily="34" charset="0"/>
              </a:rPr>
              <a:t>(IF)		        (ID)		                    (EX)	              (MA)		               (WB)</a:t>
            </a:r>
          </a:p>
        </p:txBody>
      </p:sp>
    </p:spTree>
    <p:extLst>
      <p:ext uri="{BB962C8B-B14F-4D97-AF65-F5344CB8AC3E}">
        <p14:creationId xmlns:p14="http://schemas.microsoft.com/office/powerpoint/2010/main" val="16698124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Pipelined Instruction Interaction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Structural dependency (structural hazard) </a:t>
            </a:r>
          </a:p>
          <a:p>
            <a:pPr lvl="1"/>
            <a:r>
              <a:rPr lang="en-US" dirty="0"/>
              <a:t>two instructions in pipeline need same resource</a:t>
            </a:r>
          </a:p>
          <a:p>
            <a:r>
              <a:rPr lang="en-US" dirty="0"/>
              <a:t>Data dependency (data hazard)</a:t>
            </a:r>
          </a:p>
          <a:p>
            <a:pPr lvl="1"/>
            <a:r>
              <a:rPr lang="en-US" dirty="0"/>
              <a:t>instruction produces value needed by later instructions</a:t>
            </a:r>
          </a:p>
          <a:p>
            <a:r>
              <a:rPr lang="en-US" dirty="0"/>
              <a:t>Control dependency (control hazard)</a:t>
            </a:r>
          </a:p>
          <a:p>
            <a:pPr lvl="1"/>
            <a:r>
              <a:rPr lang="en-US" dirty="0"/>
              <a:t>Instruction determines what next instruction is</a:t>
            </a:r>
          </a:p>
          <a:p>
            <a:pPr lvl="2"/>
            <a:r>
              <a:rPr lang="en-US" dirty="0"/>
              <a:t>Branches</a:t>
            </a:r>
          </a:p>
          <a:p>
            <a:pPr lvl="3"/>
            <a:r>
              <a:rPr lang="en-US" dirty="0"/>
              <a:t>Condition codes</a:t>
            </a:r>
          </a:p>
          <a:p>
            <a:pPr lvl="2"/>
            <a:r>
              <a:rPr lang="en-US" dirty="0"/>
              <a:t>Traps</a:t>
            </a:r>
          </a:p>
          <a:p>
            <a:pPr lvl="1"/>
            <a:endParaRPr lang="en-US" dirty="0"/>
          </a:p>
          <a:p>
            <a:r>
              <a:rPr lang="en-US" dirty="0"/>
              <a:t>Dependencies sometimes called Hazards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B6D4-6CFF-458F-B00F-45AF474015B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938" y="23813"/>
            <a:ext cx="5181600" cy="417512"/>
          </a:xfr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3450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460n">
  <a:themeElements>
    <a:clrScheme name="Custom 1">
      <a:dk1>
        <a:srgbClr val="003057"/>
      </a:dk1>
      <a:lt1>
        <a:sysClr val="window" lastClr="FFFFFF"/>
      </a:lt1>
      <a:dk2>
        <a:srgbClr val="115E67"/>
      </a:dk2>
      <a:lt2>
        <a:srgbClr val="D9C89E"/>
      </a:lt2>
      <a:accent1>
        <a:srgbClr val="115E67"/>
      </a:accent1>
      <a:accent2>
        <a:srgbClr val="CB6015"/>
      </a:accent2>
      <a:accent3>
        <a:srgbClr val="7FA9AE"/>
      </a:accent3>
      <a:accent4>
        <a:srgbClr val="A9C47F"/>
      </a:accent4>
      <a:accent5>
        <a:srgbClr val="D9C89E"/>
      </a:accent5>
      <a:accent6>
        <a:srgbClr val="F2A900"/>
      </a:accent6>
      <a:hlink>
        <a:srgbClr val="A9C47F"/>
      </a:hlink>
      <a:folHlink>
        <a:srgbClr val="7FA9AE"/>
      </a:folHlink>
    </a:clrScheme>
    <a:fontScheme name="Default Design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rgbClr val="CC6633"/>
            </a:solidFill>
            <a:effectLst/>
            <a:latin typeface="Century Gothic" pitchFamily="34" charset="0"/>
            <a:cs typeface="Times New Roman" pitchFamily="18" charset="0"/>
          </a:defRPr>
        </a:defPPr>
      </a:lstStyle>
    </a:spDef>
    <a:lnDef>
      <a:spPr bwMode="auto">
        <a:noFill/>
        <a:ln w="222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60n" id="{1DFFF42F-61EB-4570-BC87-4E7578A67701}" vid="{B05BC2EA-372D-4626-BE42-726909503E5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460n</Template>
  <TotalTime>63161</TotalTime>
  <Words>3122</Words>
  <Application>Microsoft Macintosh PowerPoint</Application>
  <PresentationFormat>On-screen Show (4:3)</PresentationFormat>
  <Paragraphs>1278</Paragraphs>
  <Slides>49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Lato</vt:lpstr>
      <vt:lpstr>Source Sans Pro Light</vt:lpstr>
      <vt:lpstr>Arial</vt:lpstr>
      <vt:lpstr>Century Gothic</vt:lpstr>
      <vt:lpstr>Times New Roman</vt:lpstr>
      <vt:lpstr>Wingdings</vt:lpstr>
      <vt:lpstr>460n</vt:lpstr>
      <vt:lpstr>382N.1: Computer Architecture            Fall 2018: Lecture 5 </vt:lpstr>
      <vt:lpstr>Outline</vt:lpstr>
      <vt:lpstr>So far, added ports, and concept of pipeline</vt:lpstr>
      <vt:lpstr>Pipelining</vt:lpstr>
      <vt:lpstr>A Little More Accurate View of Pipelined Processors</vt:lpstr>
      <vt:lpstr>PowerPoint Presentation</vt:lpstr>
      <vt:lpstr>Pipeline Execution Diagram</vt:lpstr>
      <vt:lpstr>Resource Usage Diagram</vt:lpstr>
      <vt:lpstr>Pipelined Instruction Interaction</vt:lpstr>
      <vt:lpstr>Reusing Resources (Memory) in a Pipeline  Princeton-style Architecture </vt:lpstr>
      <vt:lpstr>Resolving Structural Hazards Princeton-style Architecture </vt:lpstr>
      <vt:lpstr>Data Dependency Example</vt:lpstr>
      <vt:lpstr>Resolving Data Dependencies</vt:lpstr>
      <vt:lpstr>Fixing Data Dependencies: Interlocks </vt:lpstr>
      <vt:lpstr>Stalled Stages and Pipeline Bubbles</vt:lpstr>
      <vt:lpstr>Bypassing</vt:lpstr>
      <vt:lpstr>Adding Bypasses</vt:lpstr>
      <vt:lpstr>(Data) Dependencies (Hazards)</vt:lpstr>
      <vt:lpstr>Conditional Branches</vt:lpstr>
      <vt:lpstr>Conditional Branches</vt:lpstr>
      <vt:lpstr>Branch Resolution Review</vt:lpstr>
      <vt:lpstr>Using Wasted Pipeline Slots</vt:lpstr>
      <vt:lpstr>Semantics of Delay slots</vt:lpstr>
      <vt:lpstr>Delay Slots</vt:lpstr>
      <vt:lpstr>More Delay Slots</vt:lpstr>
      <vt:lpstr>Delay Slots</vt:lpstr>
      <vt:lpstr>Even More Delay Slots?</vt:lpstr>
      <vt:lpstr>Even More Delay Slots?</vt:lpstr>
      <vt:lpstr>Delay Slots: Architectural Analysis</vt:lpstr>
      <vt:lpstr>Branch Prediction</vt:lpstr>
      <vt:lpstr>Branches in Modern Processors</vt:lpstr>
      <vt:lpstr>Branch Target?</vt:lpstr>
      <vt:lpstr>GOT HERE</vt:lpstr>
      <vt:lpstr>Branch Target Buffer</vt:lpstr>
      <vt:lpstr>How Does BTB Work?</vt:lpstr>
      <vt:lpstr>Static Branch Prediction</vt:lpstr>
      <vt:lpstr>Branch Prediction Based on Branch History</vt:lpstr>
      <vt:lpstr>An Example of   2b Saturating Branch Prediction  </vt:lpstr>
      <vt:lpstr>Branch History Table</vt:lpstr>
      <vt:lpstr>Combine BTB with BP bits? </vt:lpstr>
      <vt:lpstr>What happens if we guess incorrectly?</vt:lpstr>
      <vt:lpstr>Limitations on Speculative Execution</vt:lpstr>
      <vt:lpstr>Improve with Branch History</vt:lpstr>
      <vt:lpstr>Branch History: Patterns</vt:lpstr>
      <vt:lpstr>Two-Level Prediction: Yeh and Patt</vt:lpstr>
      <vt:lpstr>Global or Local BHR?</vt:lpstr>
      <vt:lpstr>Alternate Implementations of Two-level Prediction</vt:lpstr>
      <vt:lpstr>Handling BHR Aliasing</vt:lpstr>
      <vt:lpstr>How good does branch prediction need to be?</vt:lpstr>
    </vt:vector>
  </TitlesOfParts>
  <Company>IBM CUSTOMER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360N: Computer Architecture Spring 2005</dc:title>
  <dc:creator>Derek Chiou</dc:creator>
  <cp:lastModifiedBy>Dam Sunwoo</cp:lastModifiedBy>
  <cp:revision>461</cp:revision>
  <cp:lastPrinted>2018-03-08T21:20:36Z</cp:lastPrinted>
  <dcterms:created xsi:type="dcterms:W3CDTF">2004-11-27T22:24:25Z</dcterms:created>
  <dcterms:modified xsi:type="dcterms:W3CDTF">2018-09-18T16:25:05Z</dcterms:modified>
</cp:coreProperties>
</file>