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5"/>
  </p:notesMasterIdLst>
  <p:handoutMasterIdLst>
    <p:handoutMasterId r:id="rId56"/>
  </p:handoutMasterIdLst>
  <p:sldIdLst>
    <p:sldId id="256" r:id="rId2"/>
    <p:sldId id="1000" r:id="rId3"/>
    <p:sldId id="1001" r:id="rId4"/>
    <p:sldId id="857" r:id="rId5"/>
    <p:sldId id="980" r:id="rId6"/>
    <p:sldId id="982" r:id="rId7"/>
    <p:sldId id="983" r:id="rId8"/>
    <p:sldId id="984" r:id="rId9"/>
    <p:sldId id="985" r:id="rId10"/>
    <p:sldId id="986" r:id="rId11"/>
    <p:sldId id="987" r:id="rId12"/>
    <p:sldId id="988" r:id="rId13"/>
    <p:sldId id="989" r:id="rId14"/>
    <p:sldId id="991" r:id="rId15"/>
    <p:sldId id="992" r:id="rId16"/>
    <p:sldId id="993" r:id="rId17"/>
    <p:sldId id="994" r:id="rId18"/>
    <p:sldId id="995" r:id="rId19"/>
    <p:sldId id="996" r:id="rId20"/>
    <p:sldId id="998" r:id="rId21"/>
    <p:sldId id="999" r:id="rId22"/>
    <p:sldId id="997" r:id="rId23"/>
    <p:sldId id="803" r:id="rId24"/>
    <p:sldId id="804" r:id="rId25"/>
    <p:sldId id="809" r:id="rId26"/>
    <p:sldId id="808" r:id="rId27"/>
    <p:sldId id="1002" r:id="rId28"/>
    <p:sldId id="806" r:id="rId29"/>
    <p:sldId id="807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1" r:id="rId42"/>
    <p:sldId id="822" r:id="rId43"/>
    <p:sldId id="823" r:id="rId44"/>
    <p:sldId id="824" r:id="rId45"/>
    <p:sldId id="825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1000"/>
            <p14:sldId id="1001"/>
            <p14:sldId id="857"/>
            <p14:sldId id="980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1"/>
            <p14:sldId id="992"/>
            <p14:sldId id="993"/>
            <p14:sldId id="994"/>
            <p14:sldId id="995"/>
            <p14:sldId id="996"/>
            <p14:sldId id="998"/>
            <p14:sldId id="999"/>
            <p14:sldId id="997"/>
          </p14:sldIdLst>
        </p14:section>
        <p14:section name="Untitled Section" id="{B7B8481B-12FB-4AA5-AD2E-010361D1F7A9}">
          <p14:sldIdLst>
            <p14:sldId id="803"/>
            <p14:sldId id="804"/>
            <p14:sldId id="809"/>
            <p14:sldId id="808"/>
            <p14:sldId id="1002"/>
            <p14:sldId id="806"/>
            <p14:sldId id="807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8" autoAdjust="0"/>
    <p:restoredTop sz="94660"/>
  </p:normalViewPr>
  <p:slideViewPr>
    <p:cSldViewPr>
      <p:cViewPr varScale="1">
        <p:scale>
          <a:sx n="155" d="100"/>
          <a:sy n="155" d="100"/>
        </p:scale>
        <p:origin x="19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3" units="in"/>
          <inkml:channel name="Y" type="integer" max="1023" units="in"/>
        </inkml:traceFormat>
        <inkml:channelProperties>
          <inkml:channelProperty channel="X" name="resolution" value="105.73643" units="1/in"/>
          <inkml:channelProperty channel="Y" name="resolution" value="140.98676" units="1/in"/>
        </inkml:channelProperties>
      </inkml:inkSource>
      <inkml:timestamp xml:id="ts0" timeString="2010-04-12T22:47:59.0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D9830-550F-4E9A-A272-CC794189B1CC}" type="slidenum">
              <a:rPr lang="en-US"/>
              <a:pPr/>
              <a:t>11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E6132-F67F-4147-A241-84FCD78E2811}" type="slidenum">
              <a:rPr lang="en-US"/>
              <a:pPr/>
              <a:t>12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1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2A7C2-8ADB-47EB-9DC0-59D7CA96353E}" type="slidenum">
              <a:rPr lang="en-US"/>
              <a:pPr/>
              <a:t>13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148E9-5099-461F-819D-913F02E7A0E5}" type="slidenum">
              <a:rPr lang="en-US"/>
              <a:pPr/>
              <a:t>14</a:t>
            </a:fld>
            <a:endParaRPr 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F96C7-FF43-4E9D-9D55-E241529371F8}" type="slidenum">
              <a:rPr lang="en-US"/>
              <a:pPr/>
              <a:t>15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1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2D9DF-A9C4-4DD4-BB4F-3D73C1745B5B}" type="slidenum">
              <a:rPr lang="en-US"/>
              <a:pPr/>
              <a:t>16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1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7D627-B6E2-4997-A852-D7268B852000}" type="slidenum">
              <a:rPr lang="en-US"/>
              <a:pPr/>
              <a:t>17</a:t>
            </a:fld>
            <a:endParaRPr lang="en-US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6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C1FB5-72BD-4C18-9D5C-FD780810CCA9}" type="slidenum">
              <a:rPr lang="en-US"/>
              <a:pPr/>
              <a:t>18</a:t>
            </a:fld>
            <a:endParaRPr lang="en-US"/>
          </a:p>
        </p:txBody>
      </p:sp>
      <p:sp>
        <p:nvSpPr>
          <p:cNvPr id="108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6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A0FDC-5CAF-4CA0-9852-411808E517E1}" type="slidenum">
              <a:rPr lang="en-US"/>
              <a:pPr/>
              <a:t>19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75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CC9D2AE2-44A7-4411-B2F6-BBB22784505A}" type="slidenum">
              <a:rPr lang="en-US" sz="1200" u="none"/>
              <a:pPr algn="r" eaLnBrk="1" hangingPunct="1"/>
              <a:t>26</a:t>
            </a:fld>
            <a:endParaRPr lang="en-US" sz="1200" u="none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3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49A6E-3671-4E88-80D9-C353063E1061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90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CC9D2AE2-44A7-4411-B2F6-BBB22784505A}" type="slidenum">
              <a:rPr lang="en-US" sz="1200" u="none"/>
              <a:pPr algn="r" eaLnBrk="1" hangingPunct="1"/>
              <a:t>30</a:t>
            </a:fld>
            <a:endParaRPr lang="en-US" sz="1200" u="none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64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5B87CC51-DFE0-4AD9-9C0B-0A15C3655898}" type="slidenum">
              <a:rPr lang="en-US" sz="1200" u="none"/>
              <a:pPr algn="r" eaLnBrk="1" hangingPunct="1"/>
              <a:t>31</a:t>
            </a:fld>
            <a:endParaRPr lang="en-US" sz="1200" u="none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65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DEADD-493C-401A-B6B8-819047F3CB57}" type="slidenum">
              <a:rPr lang="en-US"/>
              <a:pPr/>
              <a:t>32</a:t>
            </a:fld>
            <a:endParaRPr lang="en-US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2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6A885-22AF-4147-BFE7-D04ABDCF9F38}" type="slidenum">
              <a:rPr lang="en-US"/>
              <a:pPr/>
              <a:t>33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7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B6ACE-28CC-40F4-B4F7-7C7335C8E085}" type="slidenum">
              <a:rPr lang="en-US"/>
              <a:pPr/>
              <a:t>34</a:t>
            </a:fld>
            <a:endParaRPr lang="en-US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7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643FE-69E7-4E61-95FD-20785AF7A0F0}" type="slidenum">
              <a:rPr lang="en-US"/>
              <a:pPr/>
              <a:t>35</a:t>
            </a:fld>
            <a:endParaRPr 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8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7E553-B3B8-402F-98BC-23A4377784B3}" type="slidenum">
              <a:rPr lang="en-US"/>
              <a:pPr/>
              <a:t>36</a:t>
            </a:fld>
            <a:endParaRPr lang="en-US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10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9D560-A708-4DA7-9071-122EE42C67D5}" type="slidenum">
              <a:rPr lang="en-US"/>
              <a:pPr/>
              <a:t>37</a:t>
            </a:fld>
            <a:endParaRPr 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5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BE8E6-D99A-4400-9FC4-86E32AAAC317}" type="slidenum">
              <a:rPr lang="en-US"/>
              <a:pPr/>
              <a:t>38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2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EFA7F-F3FF-42FC-AA66-566898FA3EFE}" type="slidenum">
              <a:rPr lang="en-US"/>
              <a:pPr/>
              <a:t>39</a:t>
            </a:fld>
            <a:endParaRPr lang="en-US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AD313-7E50-4434-99A8-61AF56C66916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5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D062E-7BD0-4583-9B58-2764AFFFCD85}" type="slidenum">
              <a:rPr lang="en-US"/>
              <a:pPr/>
              <a:t>40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6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C50F1-4E36-4CC8-B426-CC6A0C98147F}" type="slidenum">
              <a:rPr lang="en-US"/>
              <a:pPr/>
              <a:t>41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0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7BCA8-DA54-467F-BC47-76C447073932}" type="slidenum">
              <a:rPr lang="en-US"/>
              <a:pPr/>
              <a:t>42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7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289D3-7C13-4917-9C7F-8286B792E739}" type="slidenum">
              <a:rPr lang="en-US"/>
              <a:pPr/>
              <a:t>43</a:t>
            </a:fld>
            <a:endParaRPr 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04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855CF-4A1F-449E-99A6-46C3A5439B25}" type="slidenum">
              <a:rPr lang="en-US"/>
              <a:pPr/>
              <a:t>45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7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BAF98-102F-4F64-9FB1-D1EFAEAB6572}" type="slidenum">
              <a:rPr lang="en-US"/>
              <a:pPr/>
              <a:t>46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0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8E039-E130-4801-ABB2-57877273D4D8}" type="slidenum">
              <a:rPr lang="en-US"/>
              <a:pPr/>
              <a:t>47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3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159C1-9AFE-403F-BE18-6448AC8B2B1C}" type="slidenum">
              <a:rPr lang="en-US"/>
              <a:pPr/>
              <a:t>48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1962C-146E-4D37-86D0-3C61E329E109}" type="slidenum">
              <a:rPr lang="en-US"/>
              <a:pPr/>
              <a:t>49</a:t>
            </a:fld>
            <a:endParaRPr lang="en-US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25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92727-1F75-413A-88A0-8447D03C2A56}" type="slidenum">
              <a:rPr lang="en-US"/>
              <a:pPr/>
              <a:t>50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16690-6F11-4992-A126-AD8237163395}" type="slidenum">
              <a:rPr lang="en-US"/>
              <a:pPr/>
              <a:t>5</a:t>
            </a:fld>
            <a:endParaRPr lang="en-US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2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69E2F-008D-45BA-BA02-9A5963DBCD32}" type="slidenum">
              <a:rPr lang="en-US"/>
              <a:pPr/>
              <a:t>51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4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93593-D094-4AC8-94AB-3F294014A01E}" type="slidenum">
              <a:rPr lang="en-US"/>
              <a:pPr/>
              <a:t>52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34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92727-1F75-413A-88A0-8447D03C2A56}" type="slidenum">
              <a:rPr lang="en-US"/>
              <a:pPr/>
              <a:t>53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8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C554C-E371-4BBB-902E-0EE4CE35E238}" type="slidenum">
              <a:rPr lang="en-US"/>
              <a:pPr/>
              <a:t>6</a:t>
            </a:fld>
            <a:endParaRPr 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3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762F-A6A3-427D-B91E-6B50622B612D}" type="slidenum">
              <a:rPr lang="en-US"/>
              <a:pPr/>
              <a:t>7</a:t>
            </a:fld>
            <a:endParaRPr lang="en-US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0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9E494-50A6-4377-8C95-5251095DBB75}" type="slidenum">
              <a:rPr lang="en-US"/>
              <a:pPr/>
              <a:t>8</a:t>
            </a:fld>
            <a:endParaRPr lang="en-US"/>
          </a:p>
        </p:txBody>
      </p:sp>
      <p:sp>
        <p:nvSpPr>
          <p:cNvPr id="113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3B2CB-1422-4E53-99AF-FADD45F566C5}" type="slidenum">
              <a:rPr lang="en-US"/>
              <a:pPr/>
              <a:t>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7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0478F-62BD-4D6B-A109-144291BDE8A6}" type="slidenum">
              <a:rPr lang="en-US"/>
              <a:pPr/>
              <a:t>10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6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7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Branch Prediction Based on Branch History</a:t>
            </a:r>
          </a:p>
        </p:txBody>
      </p:sp>
      <p:sp>
        <p:nvSpPr>
          <p:cNvPr id="604168" name="Rectangle 8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Add one bit to processor state remembering if last branch was taken</a:t>
            </a:r>
          </a:p>
          <a:p>
            <a:pPr lvl="1"/>
            <a:r>
              <a:rPr lang="en-US" i="1"/>
              <a:t>branch prediction (BP) bit</a:t>
            </a:r>
          </a:p>
          <a:p>
            <a:r>
              <a:rPr lang="en-US"/>
              <a:t>Guess branch direction based on BP bit</a:t>
            </a:r>
          </a:p>
          <a:p>
            <a:pPr lvl="1"/>
            <a:r>
              <a:rPr lang="en-US"/>
              <a:t>Useful in simple loop</a:t>
            </a:r>
          </a:p>
          <a:p>
            <a:pPr lvl="1"/>
            <a:r>
              <a:rPr lang="en-US"/>
              <a:t>When is it harmful in a loop?  </a:t>
            </a:r>
          </a:p>
          <a:p>
            <a:r>
              <a:rPr lang="en-US"/>
              <a:t>2 bits?</a:t>
            </a:r>
          </a:p>
          <a:p>
            <a:pPr lvl="1"/>
            <a:r>
              <a:rPr lang="en-US"/>
              <a:t>change after 2 consecutive mistakes?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FCA50D-2CEC-4279-80D3-2369D1F1BA3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126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226" name="Rectangle 4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An Example of </a:t>
            </a:r>
            <a:br>
              <a:rPr lang="en-US"/>
            </a:br>
            <a:r>
              <a:rPr lang="en-US"/>
              <a:t>	2b Saturating Branch Prediction 	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7ED238-F8ED-436E-9362-9B254F7095F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381000" y="1447800"/>
            <a:ext cx="8296275" cy="942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/>
              <a:t>Record the history of branches taken in BP bits and</a:t>
            </a:r>
          </a:p>
          <a:p>
            <a:pPr algn="l"/>
            <a:r>
              <a:rPr lang="en-US" sz="2800"/>
              <a:t>use them to guess the branch direction</a:t>
            </a:r>
          </a:p>
        </p:txBody>
      </p:sp>
      <p:sp>
        <p:nvSpPr>
          <p:cNvPr id="605189" name="Oval 5"/>
          <p:cNvSpPr>
            <a:spLocks noChangeArrowheads="1"/>
          </p:cNvSpPr>
          <p:nvPr/>
        </p:nvSpPr>
        <p:spPr bwMode="auto">
          <a:xfrm>
            <a:off x="3162300" y="3543300"/>
            <a:ext cx="7112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0" name="Oval 6"/>
          <p:cNvSpPr>
            <a:spLocks noChangeArrowheads="1"/>
          </p:cNvSpPr>
          <p:nvPr/>
        </p:nvSpPr>
        <p:spPr bwMode="auto">
          <a:xfrm>
            <a:off x="4902200" y="3517900"/>
            <a:ext cx="7112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1" name="Oval 7"/>
          <p:cNvSpPr>
            <a:spLocks noChangeArrowheads="1"/>
          </p:cNvSpPr>
          <p:nvPr/>
        </p:nvSpPr>
        <p:spPr bwMode="auto">
          <a:xfrm>
            <a:off x="4102100" y="4521200"/>
            <a:ext cx="7112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2" name="Oval 8"/>
          <p:cNvSpPr>
            <a:spLocks noChangeArrowheads="1"/>
          </p:cNvSpPr>
          <p:nvPr/>
        </p:nvSpPr>
        <p:spPr bwMode="auto">
          <a:xfrm>
            <a:off x="4038600" y="2603500"/>
            <a:ext cx="7112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3184525" y="3617913"/>
            <a:ext cx="711200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/>
              <a:t>pred</a:t>
            </a:r>
          </a:p>
          <a:p>
            <a:pPr algn="l"/>
            <a:r>
              <a:rPr lang="en-US" sz="1600" b="1" i="1"/>
              <a:t>taken</a:t>
            </a:r>
          </a:p>
        </p:txBody>
      </p:sp>
      <p:sp>
        <p:nvSpPr>
          <p:cNvPr id="605195" name="Line 11"/>
          <p:cNvSpPr>
            <a:spLocks noChangeShapeType="1"/>
          </p:cNvSpPr>
          <p:nvPr/>
        </p:nvSpPr>
        <p:spPr bwMode="auto">
          <a:xfrm>
            <a:off x="3657600" y="4254500"/>
            <a:ext cx="48260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196" name="Line 12"/>
          <p:cNvSpPr>
            <a:spLocks noChangeShapeType="1"/>
          </p:cNvSpPr>
          <p:nvPr/>
        </p:nvSpPr>
        <p:spPr bwMode="auto">
          <a:xfrm flipH="1" flipV="1">
            <a:off x="3848100" y="4102100"/>
            <a:ext cx="45720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197" name="Line 13"/>
          <p:cNvSpPr>
            <a:spLocks noChangeShapeType="1"/>
          </p:cNvSpPr>
          <p:nvPr/>
        </p:nvSpPr>
        <p:spPr bwMode="auto">
          <a:xfrm flipV="1">
            <a:off x="4711700" y="4178300"/>
            <a:ext cx="3683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198" name="Line 14"/>
          <p:cNvSpPr>
            <a:spLocks noChangeShapeType="1"/>
          </p:cNvSpPr>
          <p:nvPr/>
        </p:nvSpPr>
        <p:spPr bwMode="auto">
          <a:xfrm flipH="1" flipV="1">
            <a:off x="4546600" y="32893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199" name="Line 15"/>
          <p:cNvSpPr>
            <a:spLocks noChangeShapeType="1"/>
          </p:cNvSpPr>
          <p:nvPr/>
        </p:nvSpPr>
        <p:spPr bwMode="auto">
          <a:xfrm flipH="1">
            <a:off x="3746500" y="3225800"/>
            <a:ext cx="4064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200" name="Line 16"/>
          <p:cNvSpPr>
            <a:spLocks noChangeShapeType="1"/>
          </p:cNvSpPr>
          <p:nvPr/>
        </p:nvSpPr>
        <p:spPr bwMode="auto">
          <a:xfrm>
            <a:off x="4724400" y="3111500"/>
            <a:ext cx="40640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202" name="Rectangle 18"/>
          <p:cNvSpPr>
            <a:spLocks noChangeArrowheads="1"/>
          </p:cNvSpPr>
          <p:nvPr/>
        </p:nvSpPr>
        <p:spPr bwMode="auto">
          <a:xfrm>
            <a:off x="4124325" y="4633913"/>
            <a:ext cx="711200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/>
              <a:t>pred</a:t>
            </a:r>
          </a:p>
          <a:p>
            <a:pPr algn="l"/>
            <a:r>
              <a:rPr lang="en-US" sz="1600" b="1" i="1"/>
              <a:t>taken</a:t>
            </a:r>
          </a:p>
        </p:txBody>
      </p:sp>
      <p:sp>
        <p:nvSpPr>
          <p:cNvPr id="605204" name="Rectangle 20"/>
          <p:cNvSpPr>
            <a:spLocks noChangeArrowheads="1"/>
          </p:cNvSpPr>
          <p:nvPr/>
        </p:nvSpPr>
        <p:spPr bwMode="auto">
          <a:xfrm>
            <a:off x="4086225" y="2665413"/>
            <a:ext cx="711200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/>
              <a:t>pred</a:t>
            </a:r>
          </a:p>
          <a:p>
            <a:pPr algn="l"/>
            <a:r>
              <a:rPr lang="en-US" sz="1600" b="1" i="1"/>
              <a:t>taken</a:t>
            </a:r>
          </a:p>
        </p:txBody>
      </p:sp>
      <p:sp>
        <p:nvSpPr>
          <p:cNvPr id="605205" name="Freeform 21"/>
          <p:cNvSpPr>
            <a:spLocks/>
          </p:cNvSpPr>
          <p:nvPr/>
        </p:nvSpPr>
        <p:spPr bwMode="auto">
          <a:xfrm>
            <a:off x="4038600" y="3060700"/>
            <a:ext cx="115888" cy="65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0"/>
              </a:cxn>
              <a:cxn ang="0">
                <a:pos x="72" y="40"/>
              </a:cxn>
            </a:cxnLst>
            <a:rect l="0" t="0" r="r" b="b"/>
            <a:pathLst>
              <a:path w="73" h="41">
                <a:moveTo>
                  <a:pt x="0" y="0"/>
                </a:moveTo>
                <a:lnTo>
                  <a:pt x="72" y="0"/>
                </a:lnTo>
                <a:lnTo>
                  <a:pt x="72" y="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14900" y="3579813"/>
            <a:ext cx="758825" cy="577850"/>
            <a:chOff x="3096" y="2255"/>
            <a:chExt cx="478" cy="364"/>
          </a:xfrm>
        </p:grpSpPr>
        <p:sp>
          <p:nvSpPr>
            <p:cNvPr id="605207" name="Rectangle 23"/>
            <p:cNvSpPr>
              <a:spLocks noChangeArrowheads="1"/>
            </p:cNvSpPr>
            <p:nvPr/>
          </p:nvSpPr>
          <p:spPr bwMode="auto">
            <a:xfrm>
              <a:off x="3126" y="2255"/>
              <a:ext cx="448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 i="1"/>
                <a:t>pred</a:t>
              </a:r>
            </a:p>
            <a:p>
              <a:pPr algn="l"/>
              <a:r>
                <a:rPr lang="en-US" sz="1600" b="1" i="1"/>
                <a:t>taken</a:t>
              </a:r>
            </a:p>
          </p:txBody>
        </p:sp>
        <p:sp>
          <p:nvSpPr>
            <p:cNvPr id="605208" name="Freeform 24"/>
            <p:cNvSpPr>
              <a:spLocks/>
            </p:cNvSpPr>
            <p:nvPr/>
          </p:nvSpPr>
          <p:spPr bwMode="auto">
            <a:xfrm>
              <a:off x="3096" y="2504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5209" name="Rectangle 25"/>
          <p:cNvSpPr>
            <a:spLocks noChangeArrowheads="1"/>
          </p:cNvSpPr>
          <p:nvPr/>
        </p:nvSpPr>
        <p:spPr bwMode="auto">
          <a:xfrm>
            <a:off x="3400425" y="3122613"/>
            <a:ext cx="7112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taken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851400" y="3046413"/>
            <a:ext cx="771525" cy="333375"/>
            <a:chOff x="3056" y="1919"/>
            <a:chExt cx="486" cy="210"/>
          </a:xfrm>
        </p:grpSpPr>
        <p:sp>
          <p:nvSpPr>
            <p:cNvPr id="605211" name="Freeform 27"/>
            <p:cNvSpPr>
              <a:spLocks/>
            </p:cNvSpPr>
            <p:nvPr/>
          </p:nvSpPr>
          <p:spPr bwMode="auto">
            <a:xfrm>
              <a:off x="3056" y="2016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094" y="1919"/>
              <a:ext cx="448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/>
                <a:t>taken</a:t>
              </a:r>
            </a:p>
          </p:txBody>
        </p:sp>
      </p:grpSp>
      <p:sp>
        <p:nvSpPr>
          <p:cNvPr id="605213" name="Rectangle 29"/>
          <p:cNvSpPr>
            <a:spLocks noChangeArrowheads="1"/>
          </p:cNvSpPr>
          <p:nvPr/>
        </p:nvSpPr>
        <p:spPr bwMode="auto">
          <a:xfrm>
            <a:off x="1990725" y="3567113"/>
            <a:ext cx="7112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taken</a:t>
            </a:r>
          </a:p>
        </p:txBody>
      </p:sp>
      <p:sp>
        <p:nvSpPr>
          <p:cNvPr id="605214" name="Rectangle 30"/>
          <p:cNvSpPr>
            <a:spLocks noChangeArrowheads="1"/>
          </p:cNvSpPr>
          <p:nvPr/>
        </p:nvSpPr>
        <p:spPr bwMode="auto">
          <a:xfrm>
            <a:off x="4035425" y="4100513"/>
            <a:ext cx="7112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taken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286500" y="3643313"/>
            <a:ext cx="771525" cy="333375"/>
            <a:chOff x="3960" y="2295"/>
            <a:chExt cx="486" cy="210"/>
          </a:xfrm>
        </p:grpSpPr>
        <p:sp>
          <p:nvSpPr>
            <p:cNvPr id="605216" name="Freeform 32"/>
            <p:cNvSpPr>
              <a:spLocks/>
            </p:cNvSpPr>
            <p:nvPr/>
          </p:nvSpPr>
          <p:spPr bwMode="auto">
            <a:xfrm>
              <a:off x="3960" y="2392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98" y="2295"/>
              <a:ext cx="448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/>
                <a:t>taken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826000" y="4367213"/>
            <a:ext cx="771525" cy="333375"/>
            <a:chOff x="3040" y="2751"/>
            <a:chExt cx="486" cy="210"/>
          </a:xfrm>
        </p:grpSpPr>
        <p:sp>
          <p:nvSpPr>
            <p:cNvPr id="605219" name="Freeform 35"/>
            <p:cNvSpPr>
              <a:spLocks/>
            </p:cNvSpPr>
            <p:nvPr/>
          </p:nvSpPr>
          <p:spPr bwMode="auto">
            <a:xfrm>
              <a:off x="3040" y="2848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5220" name="Rectangle 36"/>
            <p:cNvSpPr>
              <a:spLocks noChangeArrowheads="1"/>
            </p:cNvSpPr>
            <p:nvPr/>
          </p:nvSpPr>
          <p:spPr bwMode="auto">
            <a:xfrm>
              <a:off x="3078" y="2751"/>
              <a:ext cx="448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/>
                <a:t>taken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124200" y="4329113"/>
            <a:ext cx="771525" cy="333375"/>
            <a:chOff x="1968" y="2727"/>
            <a:chExt cx="486" cy="210"/>
          </a:xfrm>
        </p:grpSpPr>
        <p:sp>
          <p:nvSpPr>
            <p:cNvPr id="605222" name="Freeform 38"/>
            <p:cNvSpPr>
              <a:spLocks/>
            </p:cNvSpPr>
            <p:nvPr/>
          </p:nvSpPr>
          <p:spPr bwMode="auto">
            <a:xfrm>
              <a:off x="1968" y="2824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5223" name="Rectangle 39"/>
            <p:cNvSpPr>
              <a:spLocks noChangeArrowheads="1"/>
            </p:cNvSpPr>
            <p:nvPr/>
          </p:nvSpPr>
          <p:spPr bwMode="auto">
            <a:xfrm>
              <a:off x="2006" y="2727"/>
              <a:ext cx="448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/>
                <a:t>taken</a:t>
              </a:r>
            </a:p>
          </p:txBody>
        </p:sp>
      </p:grpSp>
      <p:sp>
        <p:nvSpPr>
          <p:cNvPr id="605224" name="Rectangle 40"/>
          <p:cNvSpPr>
            <a:spLocks noChangeArrowheads="1"/>
          </p:cNvSpPr>
          <p:nvPr/>
        </p:nvSpPr>
        <p:spPr bwMode="auto">
          <a:xfrm>
            <a:off x="4175125" y="3440113"/>
            <a:ext cx="7112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taken</a:t>
            </a:r>
          </a:p>
        </p:txBody>
      </p:sp>
      <p:sp>
        <p:nvSpPr>
          <p:cNvPr id="605225" name="Rectangle 41"/>
          <p:cNvSpPr>
            <a:spLocks noChangeArrowheads="1"/>
          </p:cNvSpPr>
          <p:nvPr/>
        </p:nvSpPr>
        <p:spPr bwMode="auto">
          <a:xfrm>
            <a:off x="533400" y="5638800"/>
            <a:ext cx="8034338" cy="942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/>
              <a:t>A single set of BP bits can be associated with the </a:t>
            </a:r>
          </a:p>
          <a:p>
            <a:pPr algn="l"/>
            <a:r>
              <a:rPr lang="en-US" sz="2800"/>
              <a:t>entire program or with an individual instruction</a:t>
            </a:r>
          </a:p>
        </p:txBody>
      </p:sp>
      <p:sp>
        <p:nvSpPr>
          <p:cNvPr id="605227" name="Freeform 43"/>
          <p:cNvSpPr>
            <a:spLocks/>
          </p:cNvSpPr>
          <p:nvPr/>
        </p:nvSpPr>
        <p:spPr bwMode="auto">
          <a:xfrm>
            <a:off x="2692400" y="3556000"/>
            <a:ext cx="508000" cy="482600"/>
          </a:xfrm>
          <a:custGeom>
            <a:avLst/>
            <a:gdLst/>
            <a:ahLst/>
            <a:cxnLst>
              <a:cxn ang="0">
                <a:pos x="320" y="304"/>
              </a:cxn>
              <a:cxn ang="0">
                <a:pos x="32" y="208"/>
              </a:cxn>
              <a:cxn ang="0">
                <a:pos x="128" y="16"/>
              </a:cxn>
              <a:cxn ang="0">
                <a:pos x="320" y="112"/>
              </a:cxn>
            </a:cxnLst>
            <a:rect l="0" t="0" r="r" b="b"/>
            <a:pathLst>
              <a:path w="320" h="304">
                <a:moveTo>
                  <a:pt x="320" y="304"/>
                </a:moveTo>
                <a:cubicBezTo>
                  <a:pt x="192" y="280"/>
                  <a:pt x="64" y="256"/>
                  <a:pt x="32" y="208"/>
                </a:cubicBezTo>
                <a:cubicBezTo>
                  <a:pt x="0" y="160"/>
                  <a:pt x="80" y="32"/>
                  <a:pt x="128" y="16"/>
                </a:cubicBezTo>
                <a:cubicBezTo>
                  <a:pt x="176" y="0"/>
                  <a:pt x="248" y="56"/>
                  <a:pt x="320" y="11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229" name="Freeform 45"/>
          <p:cNvSpPr>
            <a:spLocks/>
          </p:cNvSpPr>
          <p:nvPr/>
        </p:nvSpPr>
        <p:spPr bwMode="auto">
          <a:xfrm>
            <a:off x="5562600" y="3556000"/>
            <a:ext cx="469900" cy="5969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44" y="16"/>
              </a:cxn>
              <a:cxn ang="0">
                <a:pos x="288" y="160"/>
              </a:cxn>
              <a:cxn ang="0">
                <a:pos x="192" y="352"/>
              </a:cxn>
              <a:cxn ang="0">
                <a:pos x="0" y="304"/>
              </a:cxn>
            </a:cxnLst>
            <a:rect l="0" t="0" r="r" b="b"/>
            <a:pathLst>
              <a:path w="296" h="376">
                <a:moveTo>
                  <a:pt x="0" y="64"/>
                </a:moveTo>
                <a:cubicBezTo>
                  <a:pt x="48" y="32"/>
                  <a:pt x="96" y="0"/>
                  <a:pt x="144" y="16"/>
                </a:cubicBezTo>
                <a:cubicBezTo>
                  <a:pt x="192" y="32"/>
                  <a:pt x="280" y="104"/>
                  <a:pt x="288" y="160"/>
                </a:cubicBezTo>
                <a:cubicBezTo>
                  <a:pt x="296" y="216"/>
                  <a:pt x="240" y="328"/>
                  <a:pt x="192" y="352"/>
                </a:cubicBezTo>
                <a:cubicBezTo>
                  <a:pt x="144" y="376"/>
                  <a:pt x="72" y="340"/>
                  <a:pt x="0" y="30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230" name="Text Box 46"/>
          <p:cNvSpPr txBox="1">
            <a:spLocks noChangeArrowheads="1"/>
          </p:cNvSpPr>
          <p:nvPr/>
        </p:nvSpPr>
        <p:spPr bwMode="auto">
          <a:xfrm>
            <a:off x="5334000" y="4953000"/>
            <a:ext cx="3133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One possible strategy</a:t>
            </a:r>
          </a:p>
        </p:txBody>
      </p:sp>
    </p:spTree>
    <p:extLst>
      <p:ext uri="{BB962C8B-B14F-4D97-AF65-F5344CB8AC3E}">
        <p14:creationId xmlns:p14="http://schemas.microsoft.com/office/powerpoint/2010/main" val="14781069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86" name="Rectangle 5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Branch History Table</a:t>
            </a:r>
          </a:p>
        </p:txBody>
      </p:sp>
      <p:sp>
        <p:nvSpPr>
          <p:cNvPr id="607287" name="Rectangle 5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Whenever branch resolved, BP bits updated</a:t>
            </a:r>
          </a:p>
          <a:p>
            <a:r>
              <a:rPr lang="en-US" dirty="0"/>
              <a:t>Collisions possible (direct-mapped cache)</a:t>
            </a:r>
          </a:p>
          <a:p>
            <a:pPr lvl="1"/>
            <a:r>
              <a:rPr lang="en-US" dirty="0"/>
              <a:t>important?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1DC7F6-6433-4763-96C4-189C954425C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16075" y="1624013"/>
            <a:ext cx="6276975" cy="3349625"/>
            <a:chOff x="1018" y="1023"/>
            <a:chExt cx="3954" cy="211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013" y="1268"/>
              <a:ext cx="269" cy="1136"/>
              <a:chOff x="4013" y="1268"/>
              <a:chExt cx="269" cy="1136"/>
            </a:xfrm>
          </p:grpSpPr>
          <p:sp>
            <p:nvSpPr>
              <p:cNvPr id="607236" name="Rectangle 4"/>
              <p:cNvSpPr>
                <a:spLocks noChangeArrowheads="1"/>
              </p:cNvSpPr>
              <p:nvPr/>
            </p:nvSpPr>
            <p:spPr bwMode="auto">
              <a:xfrm>
                <a:off x="4021" y="1268"/>
                <a:ext cx="253" cy="113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37" name="Line 5"/>
              <p:cNvSpPr>
                <a:spLocks noChangeShapeType="1"/>
              </p:cNvSpPr>
              <p:nvPr/>
            </p:nvSpPr>
            <p:spPr bwMode="auto">
              <a:xfrm>
                <a:off x="4013" y="1375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38" name="Line 6"/>
              <p:cNvSpPr>
                <a:spLocks noChangeShapeType="1"/>
              </p:cNvSpPr>
              <p:nvPr/>
            </p:nvSpPr>
            <p:spPr bwMode="auto">
              <a:xfrm>
                <a:off x="4013" y="1491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39" name="Line 7"/>
              <p:cNvSpPr>
                <a:spLocks noChangeShapeType="1"/>
              </p:cNvSpPr>
              <p:nvPr/>
            </p:nvSpPr>
            <p:spPr bwMode="auto">
              <a:xfrm>
                <a:off x="4013" y="1606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40" name="Line 8"/>
              <p:cNvSpPr>
                <a:spLocks noChangeShapeType="1"/>
              </p:cNvSpPr>
              <p:nvPr/>
            </p:nvSpPr>
            <p:spPr bwMode="auto">
              <a:xfrm>
                <a:off x="4013" y="1721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41" name="Line 9"/>
              <p:cNvSpPr>
                <a:spLocks noChangeShapeType="1"/>
              </p:cNvSpPr>
              <p:nvPr/>
            </p:nvSpPr>
            <p:spPr bwMode="auto">
              <a:xfrm>
                <a:off x="4013" y="2067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42" name="Line 10"/>
              <p:cNvSpPr>
                <a:spLocks noChangeShapeType="1"/>
              </p:cNvSpPr>
              <p:nvPr/>
            </p:nvSpPr>
            <p:spPr bwMode="auto">
              <a:xfrm>
                <a:off x="4013" y="2182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43" name="Line 11"/>
              <p:cNvSpPr>
                <a:spLocks noChangeShapeType="1"/>
              </p:cNvSpPr>
              <p:nvPr/>
            </p:nvSpPr>
            <p:spPr bwMode="auto">
              <a:xfrm>
                <a:off x="4013" y="2297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4005" y="1258"/>
              <a:ext cx="300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300" b="1"/>
                <a:t>BPb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110" y="1764"/>
              <a:ext cx="32" cy="260"/>
              <a:chOff x="4110" y="1764"/>
              <a:chExt cx="32" cy="260"/>
            </a:xfrm>
          </p:grpSpPr>
          <p:sp>
            <p:nvSpPr>
              <p:cNvPr id="607246" name="Oval 14"/>
              <p:cNvSpPr>
                <a:spLocks noChangeArrowheads="1"/>
              </p:cNvSpPr>
              <p:nvPr/>
            </p:nvSpPr>
            <p:spPr bwMode="auto">
              <a:xfrm>
                <a:off x="4110" y="1764"/>
                <a:ext cx="32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7" name="Oval 15"/>
              <p:cNvSpPr>
                <a:spLocks noChangeArrowheads="1"/>
              </p:cNvSpPr>
              <p:nvPr/>
            </p:nvSpPr>
            <p:spPr bwMode="auto">
              <a:xfrm>
                <a:off x="4110" y="1840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8" name="Oval 16"/>
              <p:cNvSpPr>
                <a:spLocks noChangeArrowheads="1"/>
              </p:cNvSpPr>
              <p:nvPr/>
            </p:nvSpPr>
            <p:spPr bwMode="auto">
              <a:xfrm>
                <a:off x="4110" y="1917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9" name="Oval 17"/>
              <p:cNvSpPr>
                <a:spLocks noChangeArrowheads="1"/>
              </p:cNvSpPr>
              <p:nvPr/>
            </p:nvSpPr>
            <p:spPr bwMode="auto">
              <a:xfrm>
                <a:off x="4110" y="1994"/>
                <a:ext cx="32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1026" y="1268"/>
              <a:ext cx="1750" cy="18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1" name="Line 19"/>
            <p:cNvSpPr>
              <a:spLocks noChangeShapeType="1"/>
            </p:cNvSpPr>
            <p:nvPr/>
          </p:nvSpPr>
          <p:spPr bwMode="auto">
            <a:xfrm>
              <a:off x="1018" y="1375"/>
              <a:ext cx="1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52" name="Line 20"/>
            <p:cNvSpPr>
              <a:spLocks noChangeShapeType="1"/>
            </p:cNvSpPr>
            <p:nvPr/>
          </p:nvSpPr>
          <p:spPr bwMode="auto">
            <a:xfrm>
              <a:off x="1018" y="1491"/>
              <a:ext cx="1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53" name="Line 21"/>
            <p:cNvSpPr>
              <a:spLocks noChangeShapeType="1"/>
            </p:cNvSpPr>
            <p:nvPr/>
          </p:nvSpPr>
          <p:spPr bwMode="auto">
            <a:xfrm>
              <a:off x="1018" y="1606"/>
              <a:ext cx="1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54" name="Line 22"/>
            <p:cNvSpPr>
              <a:spLocks noChangeShapeType="1"/>
            </p:cNvSpPr>
            <p:nvPr/>
          </p:nvSpPr>
          <p:spPr bwMode="auto">
            <a:xfrm>
              <a:off x="1018" y="1721"/>
              <a:ext cx="1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018" y="2067"/>
              <a:ext cx="1766" cy="230"/>
              <a:chOff x="1018" y="2067"/>
              <a:chExt cx="1766" cy="230"/>
            </a:xfrm>
          </p:grpSpPr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1018" y="2067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57" name="Line 25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58" name="Line 26"/>
              <p:cNvSpPr>
                <a:spLocks noChangeShapeType="1"/>
              </p:cNvSpPr>
              <p:nvPr/>
            </p:nvSpPr>
            <p:spPr bwMode="auto">
              <a:xfrm>
                <a:off x="1018" y="2297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7259" name="Rectangle 27"/>
            <p:cNvSpPr>
              <a:spLocks noChangeArrowheads="1"/>
            </p:cNvSpPr>
            <p:nvPr/>
          </p:nvSpPr>
          <p:spPr bwMode="auto">
            <a:xfrm>
              <a:off x="1510" y="1258"/>
              <a:ext cx="90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300" b="1" dirty="0"/>
                <a:t>instruction word</a:t>
              </a:r>
            </a:p>
          </p:txBody>
        </p:sp>
        <p:sp>
          <p:nvSpPr>
            <p:cNvPr id="607260" name="Rectangle 28"/>
            <p:cNvSpPr>
              <a:spLocks noChangeArrowheads="1"/>
            </p:cNvSpPr>
            <p:nvPr/>
          </p:nvSpPr>
          <p:spPr bwMode="auto">
            <a:xfrm>
              <a:off x="1164" y="1023"/>
              <a:ext cx="1502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900" b="1"/>
                <a:t>Instruction Memory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922" y="1764"/>
              <a:ext cx="31" cy="260"/>
              <a:chOff x="1922" y="1764"/>
              <a:chExt cx="31" cy="260"/>
            </a:xfrm>
          </p:grpSpPr>
          <p:sp>
            <p:nvSpPr>
              <p:cNvPr id="607262" name="Oval 30"/>
              <p:cNvSpPr>
                <a:spLocks noChangeArrowheads="1"/>
              </p:cNvSpPr>
              <p:nvPr/>
            </p:nvSpPr>
            <p:spPr bwMode="auto">
              <a:xfrm>
                <a:off x="1922" y="1764"/>
                <a:ext cx="31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63" name="Oval 31"/>
              <p:cNvSpPr>
                <a:spLocks noChangeArrowheads="1"/>
              </p:cNvSpPr>
              <p:nvPr/>
            </p:nvSpPr>
            <p:spPr bwMode="auto">
              <a:xfrm>
                <a:off x="1922" y="1840"/>
                <a:ext cx="31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64" name="Oval 32"/>
              <p:cNvSpPr>
                <a:spLocks noChangeArrowheads="1"/>
              </p:cNvSpPr>
              <p:nvPr/>
            </p:nvSpPr>
            <p:spPr bwMode="auto">
              <a:xfrm>
                <a:off x="1922" y="1917"/>
                <a:ext cx="31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65" name="Oval 33"/>
              <p:cNvSpPr>
                <a:spLocks noChangeArrowheads="1"/>
              </p:cNvSpPr>
              <p:nvPr/>
            </p:nvSpPr>
            <p:spPr bwMode="auto">
              <a:xfrm>
                <a:off x="1922" y="1994"/>
                <a:ext cx="31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018" y="2412"/>
              <a:ext cx="1766" cy="231"/>
              <a:chOff x="1018" y="2412"/>
              <a:chExt cx="1766" cy="231"/>
            </a:xfrm>
          </p:grpSpPr>
          <p:sp>
            <p:nvSpPr>
              <p:cNvPr id="607267" name="Line 35"/>
              <p:cNvSpPr>
                <a:spLocks noChangeShapeType="1"/>
              </p:cNvSpPr>
              <p:nvPr/>
            </p:nvSpPr>
            <p:spPr bwMode="auto">
              <a:xfrm>
                <a:off x="1018" y="2412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>
                <a:off x="1018" y="2528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1018" y="2643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018" y="2758"/>
              <a:ext cx="1766" cy="231"/>
              <a:chOff x="1018" y="2758"/>
              <a:chExt cx="1766" cy="231"/>
            </a:xfrm>
          </p:grpSpPr>
          <p:sp>
            <p:nvSpPr>
              <p:cNvPr id="607271" name="Line 39"/>
              <p:cNvSpPr>
                <a:spLocks noChangeShapeType="1"/>
              </p:cNvSpPr>
              <p:nvPr/>
            </p:nvSpPr>
            <p:spPr bwMode="auto">
              <a:xfrm>
                <a:off x="1018" y="2758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2" name="Line 40"/>
              <p:cNvSpPr>
                <a:spLocks noChangeShapeType="1"/>
              </p:cNvSpPr>
              <p:nvPr/>
            </p:nvSpPr>
            <p:spPr bwMode="auto">
              <a:xfrm>
                <a:off x="1018" y="2873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3" name="Line 41"/>
              <p:cNvSpPr>
                <a:spLocks noChangeShapeType="1"/>
              </p:cNvSpPr>
              <p:nvPr/>
            </p:nvSpPr>
            <p:spPr bwMode="auto">
              <a:xfrm>
                <a:off x="1018" y="2989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938" y="2758"/>
              <a:ext cx="1332" cy="375"/>
              <a:chOff x="2938" y="2758"/>
              <a:chExt cx="1332" cy="375"/>
            </a:xfrm>
          </p:grpSpPr>
          <p:sp>
            <p:nvSpPr>
              <p:cNvPr id="607275" name="Rectangle 43"/>
              <p:cNvSpPr>
                <a:spLocks noChangeArrowheads="1"/>
              </p:cNvSpPr>
              <p:nvPr/>
            </p:nvSpPr>
            <p:spPr bwMode="auto">
              <a:xfrm>
                <a:off x="2946" y="2958"/>
                <a:ext cx="944" cy="13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76" name="Freeform 44"/>
              <p:cNvSpPr>
                <a:spLocks/>
              </p:cNvSpPr>
              <p:nvPr/>
            </p:nvSpPr>
            <p:spPr bwMode="auto">
              <a:xfrm>
                <a:off x="3475" y="2758"/>
                <a:ext cx="424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38" y="39"/>
                  </a:cxn>
                  <a:cxn ang="0">
                    <a:pos x="192" y="39"/>
                  </a:cxn>
                  <a:cxn ang="0">
                    <a:pos x="231" y="0"/>
                  </a:cxn>
                  <a:cxn ang="0">
                    <a:pos x="269" y="39"/>
                  </a:cxn>
                  <a:cxn ang="0">
                    <a:pos x="385" y="39"/>
                  </a:cxn>
                  <a:cxn ang="0">
                    <a:pos x="423" y="77"/>
                  </a:cxn>
                </a:cxnLst>
                <a:rect l="0" t="0" r="r" b="b"/>
                <a:pathLst>
                  <a:path w="424" h="78">
                    <a:moveTo>
                      <a:pt x="0" y="77"/>
                    </a:moveTo>
                    <a:lnTo>
                      <a:pt x="38" y="39"/>
                    </a:lnTo>
                    <a:lnTo>
                      <a:pt x="192" y="39"/>
                    </a:lnTo>
                    <a:lnTo>
                      <a:pt x="231" y="0"/>
                    </a:lnTo>
                    <a:lnTo>
                      <a:pt x="269" y="39"/>
                    </a:lnTo>
                    <a:lnTo>
                      <a:pt x="385" y="39"/>
                    </a:lnTo>
                    <a:lnTo>
                      <a:pt x="423" y="77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7" name="Freeform 45"/>
              <p:cNvSpPr>
                <a:spLocks/>
              </p:cNvSpPr>
              <p:nvPr/>
            </p:nvSpPr>
            <p:spPr bwMode="auto">
              <a:xfrm>
                <a:off x="2938" y="2835"/>
                <a:ext cx="961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38" y="39"/>
                  </a:cxn>
                  <a:cxn ang="0">
                    <a:pos x="192" y="39"/>
                  </a:cxn>
                  <a:cxn ang="0">
                    <a:pos x="230" y="0"/>
                  </a:cxn>
                  <a:cxn ang="0">
                    <a:pos x="269" y="39"/>
                  </a:cxn>
                  <a:cxn ang="0">
                    <a:pos x="922" y="39"/>
                  </a:cxn>
                  <a:cxn ang="0">
                    <a:pos x="960" y="77"/>
                  </a:cxn>
                </a:cxnLst>
                <a:rect l="0" t="0" r="r" b="b"/>
                <a:pathLst>
                  <a:path w="961" h="78">
                    <a:moveTo>
                      <a:pt x="0" y="77"/>
                    </a:moveTo>
                    <a:lnTo>
                      <a:pt x="38" y="39"/>
                    </a:lnTo>
                    <a:lnTo>
                      <a:pt x="192" y="39"/>
                    </a:lnTo>
                    <a:lnTo>
                      <a:pt x="230" y="0"/>
                    </a:lnTo>
                    <a:lnTo>
                      <a:pt x="269" y="39"/>
                    </a:lnTo>
                    <a:lnTo>
                      <a:pt x="922" y="39"/>
                    </a:lnTo>
                    <a:lnTo>
                      <a:pt x="960" y="77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8" name="Line 46"/>
              <p:cNvSpPr>
                <a:spLocks noChangeShapeType="1"/>
              </p:cNvSpPr>
              <p:nvPr/>
            </p:nvSpPr>
            <p:spPr bwMode="auto">
              <a:xfrm>
                <a:off x="3475" y="2950"/>
                <a:ext cx="0" cy="1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9" name="Rectangle 47"/>
              <p:cNvSpPr>
                <a:spLocks noChangeArrowheads="1"/>
              </p:cNvSpPr>
              <p:nvPr/>
            </p:nvSpPr>
            <p:spPr bwMode="auto">
              <a:xfrm>
                <a:off x="3967" y="2905"/>
                <a:ext cx="303" cy="2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3" rIns="73025" bIns="36513">
                <a:spAutoFit/>
              </a:bodyPr>
              <a:lstStyle/>
              <a:p>
                <a:pPr algn="l" defTabSz="585788"/>
                <a:r>
                  <a:rPr lang="en-US" sz="1900" b="1"/>
                  <a:t>PC</a:t>
                </a:r>
              </a:p>
            </p:txBody>
          </p:sp>
        </p:grpSp>
        <p:sp>
          <p:nvSpPr>
            <p:cNvPr id="607280" name="Freeform 48"/>
            <p:cNvSpPr>
              <a:spLocks/>
            </p:cNvSpPr>
            <p:nvPr/>
          </p:nvSpPr>
          <p:spPr bwMode="auto">
            <a:xfrm>
              <a:off x="2784" y="1952"/>
              <a:ext cx="385" cy="846"/>
            </a:xfrm>
            <a:custGeom>
              <a:avLst/>
              <a:gdLst/>
              <a:ahLst/>
              <a:cxnLst>
                <a:cxn ang="0">
                  <a:pos x="384" y="845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385" h="846">
                  <a:moveTo>
                    <a:pt x="384" y="845"/>
                  </a:moveTo>
                  <a:lnTo>
                    <a:pt x="384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81" name="Freeform 49"/>
            <p:cNvSpPr>
              <a:spLocks/>
            </p:cNvSpPr>
            <p:nvPr/>
          </p:nvSpPr>
          <p:spPr bwMode="auto">
            <a:xfrm>
              <a:off x="3706" y="1798"/>
              <a:ext cx="308" cy="923"/>
            </a:xfrm>
            <a:custGeom>
              <a:avLst/>
              <a:gdLst/>
              <a:ahLst/>
              <a:cxnLst>
                <a:cxn ang="0">
                  <a:pos x="0" y="922"/>
                </a:cxn>
                <a:cxn ang="0">
                  <a:pos x="0" y="0"/>
                </a:cxn>
                <a:cxn ang="0">
                  <a:pos x="307" y="0"/>
                </a:cxn>
              </a:cxnLst>
              <a:rect l="0" t="0" r="r" b="b"/>
              <a:pathLst>
                <a:path w="308" h="923">
                  <a:moveTo>
                    <a:pt x="0" y="922"/>
                  </a:moveTo>
                  <a:lnTo>
                    <a:pt x="0" y="0"/>
                  </a:lnTo>
                  <a:lnTo>
                    <a:pt x="30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82" name="Rectangle 50"/>
            <p:cNvSpPr>
              <a:spLocks noChangeArrowheads="1"/>
            </p:cNvSpPr>
            <p:nvPr/>
          </p:nvSpPr>
          <p:spPr bwMode="auto">
            <a:xfrm>
              <a:off x="3353" y="1023"/>
              <a:ext cx="1619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900" b="1"/>
                <a:t>BP Buffer (2</a:t>
              </a:r>
              <a:r>
                <a:rPr lang="en-US" sz="1900" b="1" baseline="30000"/>
                <a:t>k</a:t>
              </a:r>
              <a:r>
                <a:rPr lang="en-US" sz="1900" b="1"/>
                <a:t> entries)</a:t>
              </a:r>
            </a:p>
          </p:txBody>
        </p:sp>
        <p:sp>
          <p:nvSpPr>
            <p:cNvPr id="607283" name="Line 51"/>
            <p:cNvSpPr>
              <a:spLocks noChangeShapeType="1"/>
            </p:cNvSpPr>
            <p:nvPr/>
          </p:nvSpPr>
          <p:spPr bwMode="auto">
            <a:xfrm flipH="1">
              <a:off x="3667" y="2297"/>
              <a:ext cx="77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84" name="Rectangle 52"/>
            <p:cNvSpPr>
              <a:spLocks noChangeArrowheads="1"/>
            </p:cNvSpPr>
            <p:nvPr/>
          </p:nvSpPr>
          <p:spPr bwMode="auto">
            <a:xfrm>
              <a:off x="3737" y="2235"/>
              <a:ext cx="163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600" b="1"/>
                <a:t>k</a:t>
              </a:r>
            </a:p>
          </p:txBody>
        </p:sp>
      </p:grpSp>
      <p:sp>
        <p:nvSpPr>
          <p:cNvPr id="607285" name="Rectangle 53"/>
          <p:cNvSpPr>
            <a:spLocks noChangeArrowheads="1"/>
          </p:cNvSpPr>
          <p:nvPr/>
        </p:nvSpPr>
        <p:spPr bwMode="auto">
          <a:xfrm>
            <a:off x="669925" y="59737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288" name="Text Box 56"/>
          <p:cNvSpPr txBox="1">
            <a:spLocks noChangeArrowheads="1"/>
          </p:cNvSpPr>
          <p:nvPr/>
        </p:nvSpPr>
        <p:spPr bwMode="auto">
          <a:xfrm>
            <a:off x="4267200" y="212725"/>
            <a:ext cx="40052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Note: BP terms are poorly defined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110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84075" y="40924163"/>
              <a:ext cx="0" cy="0"/>
            </p14:xfrm>
          </p:contentPart>
        </mc:Choice>
        <mc:Fallback xmlns="">
          <p:pic>
            <p:nvPicPr>
              <p:cNvPr id="11110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84075" y="4092416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8260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99" name="Rectangle 9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Combine BTB with BP bits? </a:t>
            </a:r>
          </a:p>
        </p:txBody>
      </p:sp>
      <p:sp>
        <p:nvSpPr>
          <p:cNvPr id="610400" name="Rectangle 9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match fails, PC++ fetched</a:t>
            </a:r>
          </a:p>
          <a:p>
            <a:pPr lvl="1"/>
            <a:r>
              <a:rPr lang="en-US" dirty="0"/>
              <a:t>eliminates false collisions</a:t>
            </a:r>
          </a:p>
          <a:p>
            <a:r>
              <a:rPr lang="en-US" dirty="0"/>
              <a:t>Consequences if no cache tag?</a:t>
            </a:r>
          </a:p>
        </p:txBody>
      </p:sp>
      <p:sp>
        <p:nvSpPr>
          <p:cNvPr id="9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774F24-3431-4C85-8F66-E82031B0226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0" name="Footer Placeholder 99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390525" y="5534025"/>
            <a:ext cx="7958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2200" y="1487488"/>
            <a:ext cx="6727825" cy="3741737"/>
            <a:chOff x="688" y="937"/>
            <a:chExt cx="4238" cy="2357"/>
          </a:xfrm>
        </p:grpSpPr>
        <p:sp>
          <p:nvSpPr>
            <p:cNvPr id="610308" name="Rectangle 4"/>
            <p:cNvSpPr>
              <a:spLocks noChangeArrowheads="1"/>
            </p:cNvSpPr>
            <p:nvPr/>
          </p:nvSpPr>
          <p:spPr bwMode="auto">
            <a:xfrm>
              <a:off x="688" y="951"/>
              <a:ext cx="51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IMEM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22" y="1736"/>
              <a:ext cx="34" cy="277"/>
              <a:chOff x="922" y="1736"/>
              <a:chExt cx="34" cy="277"/>
            </a:xfrm>
          </p:grpSpPr>
          <p:sp>
            <p:nvSpPr>
              <p:cNvPr id="610310" name="Oval 6"/>
              <p:cNvSpPr>
                <a:spLocks noChangeArrowheads="1"/>
              </p:cNvSpPr>
              <p:nvPr/>
            </p:nvSpPr>
            <p:spPr bwMode="auto">
              <a:xfrm>
                <a:off x="922" y="1736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1" name="Oval 7"/>
              <p:cNvSpPr>
                <a:spLocks noChangeArrowheads="1"/>
              </p:cNvSpPr>
              <p:nvPr/>
            </p:nvSpPr>
            <p:spPr bwMode="auto">
              <a:xfrm>
                <a:off x="922" y="1817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2" name="Oval 8"/>
              <p:cNvSpPr>
                <a:spLocks noChangeArrowheads="1"/>
              </p:cNvSpPr>
              <p:nvPr/>
            </p:nvSpPr>
            <p:spPr bwMode="auto">
              <a:xfrm>
                <a:off x="922" y="1899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3" name="Oval 9"/>
              <p:cNvSpPr>
                <a:spLocks noChangeArrowheads="1"/>
              </p:cNvSpPr>
              <p:nvPr/>
            </p:nvSpPr>
            <p:spPr bwMode="auto">
              <a:xfrm>
                <a:off x="922" y="1980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369" y="1209"/>
              <a:ext cx="285" cy="1208"/>
              <a:chOff x="4369" y="1209"/>
              <a:chExt cx="285" cy="1208"/>
            </a:xfrm>
          </p:grpSpPr>
          <p:sp>
            <p:nvSpPr>
              <p:cNvPr id="610315" name="Rectangle 11"/>
              <p:cNvSpPr>
                <a:spLocks noChangeArrowheads="1"/>
              </p:cNvSpPr>
              <p:nvPr/>
            </p:nvSpPr>
            <p:spPr bwMode="auto">
              <a:xfrm>
                <a:off x="4377" y="1209"/>
                <a:ext cx="269" cy="120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6" name="Line 12"/>
              <p:cNvSpPr>
                <a:spLocks noChangeShapeType="1"/>
              </p:cNvSpPr>
              <p:nvPr/>
            </p:nvSpPr>
            <p:spPr bwMode="auto">
              <a:xfrm>
                <a:off x="4369" y="1324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17" name="Line 13"/>
              <p:cNvSpPr>
                <a:spLocks noChangeShapeType="1"/>
              </p:cNvSpPr>
              <p:nvPr/>
            </p:nvSpPr>
            <p:spPr bwMode="auto">
              <a:xfrm>
                <a:off x="4369" y="1446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18" name="Line 14"/>
              <p:cNvSpPr>
                <a:spLocks noChangeShapeType="1"/>
              </p:cNvSpPr>
              <p:nvPr/>
            </p:nvSpPr>
            <p:spPr bwMode="auto">
              <a:xfrm>
                <a:off x="4369" y="1568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19" name="Line 15"/>
              <p:cNvSpPr>
                <a:spLocks noChangeShapeType="1"/>
              </p:cNvSpPr>
              <p:nvPr/>
            </p:nvSpPr>
            <p:spPr bwMode="auto">
              <a:xfrm>
                <a:off x="4369" y="1691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20" name="Line 16"/>
              <p:cNvSpPr>
                <a:spLocks noChangeShapeType="1"/>
              </p:cNvSpPr>
              <p:nvPr/>
            </p:nvSpPr>
            <p:spPr bwMode="auto">
              <a:xfrm>
                <a:off x="4369" y="2058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21" name="Line 17"/>
              <p:cNvSpPr>
                <a:spLocks noChangeShapeType="1"/>
              </p:cNvSpPr>
              <p:nvPr/>
            </p:nvSpPr>
            <p:spPr bwMode="auto">
              <a:xfrm>
                <a:off x="4369" y="2180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22" name="Line 18"/>
              <p:cNvSpPr>
                <a:spLocks noChangeShapeType="1"/>
              </p:cNvSpPr>
              <p:nvPr/>
            </p:nvSpPr>
            <p:spPr bwMode="auto">
              <a:xfrm>
                <a:off x="4369" y="2303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0323" name="Rectangle 19"/>
            <p:cNvSpPr>
              <a:spLocks noChangeArrowheads="1"/>
            </p:cNvSpPr>
            <p:nvPr/>
          </p:nvSpPr>
          <p:spPr bwMode="auto">
            <a:xfrm>
              <a:off x="4360" y="1198"/>
              <a:ext cx="322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1400" b="1"/>
                <a:t>BPb</a:t>
              </a:r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4472" y="1736"/>
              <a:ext cx="34" cy="277"/>
              <a:chOff x="4472" y="1736"/>
              <a:chExt cx="34" cy="277"/>
            </a:xfrm>
          </p:grpSpPr>
          <p:sp>
            <p:nvSpPr>
              <p:cNvPr id="610325" name="Oval 21"/>
              <p:cNvSpPr>
                <a:spLocks noChangeArrowheads="1"/>
              </p:cNvSpPr>
              <p:nvPr/>
            </p:nvSpPr>
            <p:spPr bwMode="auto">
              <a:xfrm>
                <a:off x="4472" y="1736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6" name="Oval 22"/>
              <p:cNvSpPr>
                <a:spLocks noChangeArrowheads="1"/>
              </p:cNvSpPr>
              <p:nvPr/>
            </p:nvSpPr>
            <p:spPr bwMode="auto">
              <a:xfrm>
                <a:off x="4472" y="1817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7" name="Oval 23"/>
              <p:cNvSpPr>
                <a:spLocks noChangeArrowheads="1"/>
              </p:cNvSpPr>
              <p:nvPr/>
            </p:nvSpPr>
            <p:spPr bwMode="auto">
              <a:xfrm>
                <a:off x="4472" y="1899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8" name="Oval 24"/>
              <p:cNvSpPr>
                <a:spLocks noChangeArrowheads="1"/>
              </p:cNvSpPr>
              <p:nvPr/>
            </p:nvSpPr>
            <p:spPr bwMode="auto">
              <a:xfrm>
                <a:off x="4472" y="1980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29" name="Rectangle 25"/>
            <p:cNvSpPr>
              <a:spLocks noChangeArrowheads="1"/>
            </p:cNvSpPr>
            <p:nvPr/>
          </p:nvSpPr>
          <p:spPr bwMode="auto">
            <a:xfrm>
              <a:off x="1316" y="3004"/>
              <a:ext cx="1004" cy="1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0" name="Freeform 26"/>
            <p:cNvSpPr>
              <a:spLocks/>
            </p:cNvSpPr>
            <p:nvPr/>
          </p:nvSpPr>
          <p:spPr bwMode="auto">
            <a:xfrm>
              <a:off x="1880" y="2792"/>
              <a:ext cx="449" cy="83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41" y="41"/>
                </a:cxn>
                <a:cxn ang="0">
                  <a:pos x="204" y="41"/>
                </a:cxn>
                <a:cxn ang="0">
                  <a:pos x="244" y="0"/>
                </a:cxn>
                <a:cxn ang="0">
                  <a:pos x="285" y="41"/>
                </a:cxn>
                <a:cxn ang="0">
                  <a:pos x="407" y="41"/>
                </a:cxn>
                <a:cxn ang="0">
                  <a:pos x="448" y="82"/>
                </a:cxn>
              </a:cxnLst>
              <a:rect l="0" t="0" r="r" b="b"/>
              <a:pathLst>
                <a:path w="449" h="83">
                  <a:moveTo>
                    <a:pt x="0" y="82"/>
                  </a:moveTo>
                  <a:lnTo>
                    <a:pt x="41" y="41"/>
                  </a:lnTo>
                  <a:lnTo>
                    <a:pt x="204" y="41"/>
                  </a:lnTo>
                  <a:lnTo>
                    <a:pt x="244" y="0"/>
                  </a:lnTo>
                  <a:lnTo>
                    <a:pt x="285" y="41"/>
                  </a:lnTo>
                  <a:lnTo>
                    <a:pt x="407" y="41"/>
                  </a:lnTo>
                  <a:lnTo>
                    <a:pt x="448" y="8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1" name="Freeform 27"/>
            <p:cNvSpPr>
              <a:spLocks/>
            </p:cNvSpPr>
            <p:nvPr/>
          </p:nvSpPr>
          <p:spPr bwMode="auto">
            <a:xfrm>
              <a:off x="1308" y="2874"/>
              <a:ext cx="1021" cy="82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41" y="41"/>
                </a:cxn>
                <a:cxn ang="0">
                  <a:pos x="204" y="41"/>
                </a:cxn>
                <a:cxn ang="0">
                  <a:pos x="245" y="0"/>
                </a:cxn>
                <a:cxn ang="0">
                  <a:pos x="286" y="41"/>
                </a:cxn>
                <a:cxn ang="0">
                  <a:pos x="979" y="41"/>
                </a:cxn>
                <a:cxn ang="0">
                  <a:pos x="1020" y="81"/>
                </a:cxn>
              </a:cxnLst>
              <a:rect l="0" t="0" r="r" b="b"/>
              <a:pathLst>
                <a:path w="1021" h="82">
                  <a:moveTo>
                    <a:pt x="0" y="81"/>
                  </a:moveTo>
                  <a:lnTo>
                    <a:pt x="41" y="41"/>
                  </a:lnTo>
                  <a:lnTo>
                    <a:pt x="204" y="41"/>
                  </a:lnTo>
                  <a:lnTo>
                    <a:pt x="245" y="0"/>
                  </a:lnTo>
                  <a:lnTo>
                    <a:pt x="286" y="41"/>
                  </a:lnTo>
                  <a:lnTo>
                    <a:pt x="979" y="41"/>
                  </a:lnTo>
                  <a:lnTo>
                    <a:pt x="1020" y="8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2" name="Line 28"/>
            <p:cNvSpPr>
              <a:spLocks noChangeShapeType="1"/>
            </p:cNvSpPr>
            <p:nvPr/>
          </p:nvSpPr>
          <p:spPr bwMode="auto">
            <a:xfrm>
              <a:off x="1880" y="2996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1674" y="2480"/>
              <a:ext cx="32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PC</a:t>
              </a:r>
            </a:p>
          </p:txBody>
        </p:sp>
        <p:sp>
          <p:nvSpPr>
            <p:cNvPr id="610334" name="Freeform 30"/>
            <p:cNvSpPr>
              <a:spLocks/>
            </p:cNvSpPr>
            <p:nvPr/>
          </p:nvSpPr>
          <p:spPr bwMode="auto">
            <a:xfrm>
              <a:off x="1145" y="1936"/>
              <a:ext cx="409" cy="898"/>
            </a:xfrm>
            <a:custGeom>
              <a:avLst/>
              <a:gdLst/>
              <a:ahLst/>
              <a:cxnLst>
                <a:cxn ang="0">
                  <a:pos x="408" y="897"/>
                </a:cxn>
                <a:cxn ang="0">
                  <a:pos x="408" y="0"/>
                </a:cxn>
                <a:cxn ang="0">
                  <a:pos x="0" y="0"/>
                </a:cxn>
              </a:cxnLst>
              <a:rect l="0" t="0" r="r" b="b"/>
              <a:pathLst>
                <a:path w="409" h="898">
                  <a:moveTo>
                    <a:pt x="408" y="897"/>
                  </a:moveTo>
                  <a:lnTo>
                    <a:pt x="40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5" name="Freeform 31"/>
            <p:cNvSpPr>
              <a:spLocks/>
            </p:cNvSpPr>
            <p:nvPr/>
          </p:nvSpPr>
          <p:spPr bwMode="auto">
            <a:xfrm>
              <a:off x="2124" y="1772"/>
              <a:ext cx="328" cy="980"/>
            </a:xfrm>
            <a:custGeom>
              <a:avLst/>
              <a:gdLst/>
              <a:ahLst/>
              <a:cxnLst>
                <a:cxn ang="0">
                  <a:pos x="0" y="979"/>
                </a:cxn>
                <a:cxn ang="0">
                  <a:pos x="0" y="0"/>
                </a:cxn>
                <a:cxn ang="0">
                  <a:pos x="327" y="0"/>
                </a:cxn>
              </a:cxnLst>
              <a:rect l="0" t="0" r="r" b="b"/>
              <a:pathLst>
                <a:path w="328" h="980">
                  <a:moveTo>
                    <a:pt x="0" y="979"/>
                  </a:moveTo>
                  <a:lnTo>
                    <a:pt x="0" y="0"/>
                  </a:lnTo>
                  <a:lnTo>
                    <a:pt x="32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6" name="Rectangle 32"/>
            <p:cNvSpPr>
              <a:spLocks noChangeArrowheads="1"/>
            </p:cNvSpPr>
            <p:nvPr/>
          </p:nvSpPr>
          <p:spPr bwMode="auto">
            <a:xfrm>
              <a:off x="2361" y="937"/>
              <a:ext cx="2565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Branch Target Buffer (2</a:t>
              </a:r>
              <a:r>
                <a:rPr lang="en-US" sz="2000" b="1" baseline="30000"/>
                <a:t>k</a:t>
              </a:r>
              <a:r>
                <a:rPr lang="en-US" sz="2000" b="1"/>
                <a:t> entries)</a:t>
              </a:r>
            </a:p>
          </p:txBody>
        </p:sp>
        <p:sp>
          <p:nvSpPr>
            <p:cNvPr id="610337" name="Line 33"/>
            <p:cNvSpPr>
              <a:spLocks noChangeShapeType="1"/>
            </p:cNvSpPr>
            <p:nvPr/>
          </p:nvSpPr>
          <p:spPr bwMode="auto">
            <a:xfrm flipH="1">
              <a:off x="2084" y="2303"/>
              <a:ext cx="81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8" name="Rectangle 34"/>
            <p:cNvSpPr>
              <a:spLocks noChangeArrowheads="1"/>
            </p:cNvSpPr>
            <p:nvPr/>
          </p:nvSpPr>
          <p:spPr bwMode="auto">
            <a:xfrm>
              <a:off x="2157" y="2237"/>
              <a:ext cx="17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1700" b="1"/>
                <a:t>k</a:t>
              </a:r>
            </a:p>
          </p:txBody>
        </p: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778" y="1201"/>
              <a:ext cx="368" cy="1959"/>
              <a:chOff x="778" y="1201"/>
              <a:chExt cx="368" cy="1959"/>
            </a:xfrm>
          </p:grpSpPr>
          <p:sp>
            <p:nvSpPr>
              <p:cNvPr id="610340" name="Line 36"/>
              <p:cNvSpPr>
                <a:spLocks noChangeShapeType="1"/>
              </p:cNvSpPr>
              <p:nvPr/>
            </p:nvSpPr>
            <p:spPr bwMode="auto">
              <a:xfrm>
                <a:off x="778" y="1324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41" name="Line 37"/>
              <p:cNvSpPr>
                <a:spLocks noChangeShapeType="1"/>
              </p:cNvSpPr>
              <p:nvPr/>
            </p:nvSpPr>
            <p:spPr bwMode="auto">
              <a:xfrm>
                <a:off x="778" y="1447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42" name="Line 38"/>
              <p:cNvSpPr>
                <a:spLocks noChangeShapeType="1"/>
              </p:cNvSpPr>
              <p:nvPr/>
            </p:nvSpPr>
            <p:spPr bwMode="auto">
              <a:xfrm>
                <a:off x="778" y="1569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43" name="Line 39"/>
              <p:cNvSpPr>
                <a:spLocks noChangeShapeType="1"/>
              </p:cNvSpPr>
              <p:nvPr/>
            </p:nvSpPr>
            <p:spPr bwMode="auto">
              <a:xfrm>
                <a:off x="778" y="1692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40"/>
              <p:cNvGrpSpPr>
                <a:grpSpLocks/>
              </p:cNvGrpSpPr>
              <p:nvPr/>
            </p:nvGrpSpPr>
            <p:grpSpPr bwMode="auto">
              <a:xfrm>
                <a:off x="778" y="2059"/>
                <a:ext cx="367" cy="244"/>
                <a:chOff x="778" y="2059"/>
                <a:chExt cx="367" cy="244"/>
              </a:xfrm>
            </p:grpSpPr>
            <p:sp>
              <p:nvSpPr>
                <p:cNvPr id="610345" name="Line 41"/>
                <p:cNvSpPr>
                  <a:spLocks noChangeShapeType="1"/>
                </p:cNvSpPr>
                <p:nvPr/>
              </p:nvSpPr>
              <p:spPr bwMode="auto">
                <a:xfrm>
                  <a:off x="778" y="2059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46" name="Line 42"/>
                <p:cNvSpPr>
                  <a:spLocks noChangeShapeType="1"/>
                </p:cNvSpPr>
                <p:nvPr/>
              </p:nvSpPr>
              <p:spPr bwMode="auto">
                <a:xfrm>
                  <a:off x="778" y="2180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47" name="Line 43"/>
                <p:cNvSpPr>
                  <a:spLocks noChangeShapeType="1"/>
                </p:cNvSpPr>
                <p:nvPr/>
              </p:nvSpPr>
              <p:spPr bwMode="auto">
                <a:xfrm>
                  <a:off x="778" y="2303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0348" name="Rectangle 44"/>
              <p:cNvSpPr>
                <a:spLocks noChangeArrowheads="1"/>
              </p:cNvSpPr>
              <p:nvPr/>
            </p:nvSpPr>
            <p:spPr bwMode="auto">
              <a:xfrm>
                <a:off x="880" y="1201"/>
                <a:ext cx="186" cy="18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778" y="2425"/>
                <a:ext cx="367" cy="245"/>
                <a:chOff x="778" y="2425"/>
                <a:chExt cx="367" cy="245"/>
              </a:xfrm>
            </p:grpSpPr>
            <p:sp>
              <p:nvSpPr>
                <p:cNvPr id="610350" name="Line 46"/>
                <p:cNvSpPr>
                  <a:spLocks noChangeShapeType="1"/>
                </p:cNvSpPr>
                <p:nvPr/>
              </p:nvSpPr>
              <p:spPr bwMode="auto">
                <a:xfrm>
                  <a:off x="778" y="2425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51" name="Line 47"/>
                <p:cNvSpPr>
                  <a:spLocks noChangeShapeType="1"/>
                </p:cNvSpPr>
                <p:nvPr/>
              </p:nvSpPr>
              <p:spPr bwMode="auto">
                <a:xfrm>
                  <a:off x="778" y="2547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52" name="Line 48"/>
                <p:cNvSpPr>
                  <a:spLocks noChangeShapeType="1"/>
                </p:cNvSpPr>
                <p:nvPr/>
              </p:nvSpPr>
              <p:spPr bwMode="auto">
                <a:xfrm>
                  <a:off x="778" y="2670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9"/>
              <p:cNvGrpSpPr>
                <a:grpSpLocks/>
              </p:cNvGrpSpPr>
              <p:nvPr/>
            </p:nvGrpSpPr>
            <p:grpSpPr bwMode="auto">
              <a:xfrm>
                <a:off x="778" y="2792"/>
                <a:ext cx="367" cy="245"/>
                <a:chOff x="778" y="2792"/>
                <a:chExt cx="367" cy="245"/>
              </a:xfrm>
            </p:grpSpPr>
            <p:sp>
              <p:nvSpPr>
                <p:cNvPr id="610354" name="Line 50"/>
                <p:cNvSpPr>
                  <a:spLocks noChangeShapeType="1"/>
                </p:cNvSpPr>
                <p:nvPr/>
              </p:nvSpPr>
              <p:spPr bwMode="auto">
                <a:xfrm>
                  <a:off x="778" y="2792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55" name="Line 51"/>
                <p:cNvSpPr>
                  <a:spLocks noChangeShapeType="1"/>
                </p:cNvSpPr>
                <p:nvPr/>
              </p:nvSpPr>
              <p:spPr bwMode="auto">
                <a:xfrm>
                  <a:off x="778" y="2915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56" name="Line 52"/>
                <p:cNvSpPr>
                  <a:spLocks noChangeShapeType="1"/>
                </p:cNvSpPr>
                <p:nvPr/>
              </p:nvSpPr>
              <p:spPr bwMode="auto">
                <a:xfrm>
                  <a:off x="778" y="3037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0357" name="Freeform 53"/>
              <p:cNvSpPr>
                <a:spLocks/>
              </p:cNvSpPr>
              <p:nvPr/>
            </p:nvSpPr>
            <p:spPr bwMode="auto">
              <a:xfrm>
                <a:off x="778" y="1202"/>
                <a:ext cx="368" cy="19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" y="0"/>
                  </a:cxn>
                  <a:cxn ang="0">
                    <a:pos x="367" y="1957"/>
                  </a:cxn>
                  <a:cxn ang="0">
                    <a:pos x="0" y="1957"/>
                  </a:cxn>
                </a:cxnLst>
                <a:rect l="0" t="0" r="r" b="b"/>
                <a:pathLst>
                  <a:path w="368" h="1958">
                    <a:moveTo>
                      <a:pt x="0" y="0"/>
                    </a:moveTo>
                    <a:lnTo>
                      <a:pt x="367" y="0"/>
                    </a:lnTo>
                    <a:lnTo>
                      <a:pt x="367" y="1957"/>
                    </a:lnTo>
                    <a:lnTo>
                      <a:pt x="0" y="1957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>
              <a:off x="2492" y="1209"/>
              <a:ext cx="897" cy="1208"/>
              <a:chOff x="2492" y="1209"/>
              <a:chExt cx="897" cy="1208"/>
            </a:xfrm>
          </p:grpSpPr>
          <p:sp>
            <p:nvSpPr>
              <p:cNvPr id="610359" name="Rectangle 55"/>
              <p:cNvSpPr>
                <a:spLocks noChangeArrowheads="1"/>
              </p:cNvSpPr>
              <p:nvPr/>
            </p:nvSpPr>
            <p:spPr bwMode="auto">
              <a:xfrm>
                <a:off x="2500" y="1209"/>
                <a:ext cx="881" cy="120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60" name="Line 56"/>
              <p:cNvSpPr>
                <a:spLocks noChangeShapeType="1"/>
              </p:cNvSpPr>
              <p:nvPr/>
            </p:nvSpPr>
            <p:spPr bwMode="auto">
              <a:xfrm>
                <a:off x="2492" y="1324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1" name="Line 57"/>
              <p:cNvSpPr>
                <a:spLocks noChangeShapeType="1"/>
              </p:cNvSpPr>
              <p:nvPr/>
            </p:nvSpPr>
            <p:spPr bwMode="auto">
              <a:xfrm>
                <a:off x="2492" y="1446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2" name="Line 58"/>
              <p:cNvSpPr>
                <a:spLocks noChangeShapeType="1"/>
              </p:cNvSpPr>
              <p:nvPr/>
            </p:nvSpPr>
            <p:spPr bwMode="auto">
              <a:xfrm>
                <a:off x="2492" y="1568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3" name="Line 59"/>
              <p:cNvSpPr>
                <a:spLocks noChangeShapeType="1"/>
              </p:cNvSpPr>
              <p:nvPr/>
            </p:nvSpPr>
            <p:spPr bwMode="auto">
              <a:xfrm>
                <a:off x="2492" y="1691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4" name="Line 60"/>
              <p:cNvSpPr>
                <a:spLocks noChangeShapeType="1"/>
              </p:cNvSpPr>
              <p:nvPr/>
            </p:nvSpPr>
            <p:spPr bwMode="auto">
              <a:xfrm>
                <a:off x="2492" y="2058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5" name="Line 61"/>
              <p:cNvSpPr>
                <a:spLocks noChangeShapeType="1"/>
              </p:cNvSpPr>
              <p:nvPr/>
            </p:nvSpPr>
            <p:spPr bwMode="auto">
              <a:xfrm>
                <a:off x="2492" y="2180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6" name="Line 62"/>
              <p:cNvSpPr>
                <a:spLocks noChangeShapeType="1"/>
              </p:cNvSpPr>
              <p:nvPr/>
            </p:nvSpPr>
            <p:spPr bwMode="auto">
              <a:xfrm>
                <a:off x="2492" y="2303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3430" y="1209"/>
              <a:ext cx="898" cy="1208"/>
              <a:chOff x="3430" y="1209"/>
              <a:chExt cx="898" cy="1208"/>
            </a:xfrm>
          </p:grpSpPr>
          <p:sp>
            <p:nvSpPr>
              <p:cNvPr id="610368" name="Rectangle 64"/>
              <p:cNvSpPr>
                <a:spLocks noChangeArrowheads="1"/>
              </p:cNvSpPr>
              <p:nvPr/>
            </p:nvSpPr>
            <p:spPr bwMode="auto">
              <a:xfrm>
                <a:off x="3438" y="1209"/>
                <a:ext cx="882" cy="120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69" name="Line 65"/>
              <p:cNvSpPr>
                <a:spLocks noChangeShapeType="1"/>
              </p:cNvSpPr>
              <p:nvPr/>
            </p:nvSpPr>
            <p:spPr bwMode="auto">
              <a:xfrm>
                <a:off x="3430" y="1324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0" name="Line 66"/>
              <p:cNvSpPr>
                <a:spLocks noChangeShapeType="1"/>
              </p:cNvSpPr>
              <p:nvPr/>
            </p:nvSpPr>
            <p:spPr bwMode="auto">
              <a:xfrm>
                <a:off x="3430" y="1446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1" name="Line 67"/>
              <p:cNvSpPr>
                <a:spLocks noChangeShapeType="1"/>
              </p:cNvSpPr>
              <p:nvPr/>
            </p:nvSpPr>
            <p:spPr bwMode="auto">
              <a:xfrm>
                <a:off x="3430" y="1568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2" name="Line 68"/>
              <p:cNvSpPr>
                <a:spLocks noChangeShapeType="1"/>
              </p:cNvSpPr>
              <p:nvPr/>
            </p:nvSpPr>
            <p:spPr bwMode="auto">
              <a:xfrm>
                <a:off x="3430" y="1691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3" name="Line 69"/>
              <p:cNvSpPr>
                <a:spLocks noChangeShapeType="1"/>
              </p:cNvSpPr>
              <p:nvPr/>
            </p:nvSpPr>
            <p:spPr bwMode="auto">
              <a:xfrm>
                <a:off x="3430" y="2058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4" name="Line 70"/>
              <p:cNvSpPr>
                <a:spLocks noChangeShapeType="1"/>
              </p:cNvSpPr>
              <p:nvPr/>
            </p:nvSpPr>
            <p:spPr bwMode="auto">
              <a:xfrm>
                <a:off x="3430" y="2180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5" name="Line 71"/>
              <p:cNvSpPr>
                <a:spLocks noChangeShapeType="1"/>
              </p:cNvSpPr>
              <p:nvPr/>
            </p:nvSpPr>
            <p:spPr bwMode="auto">
              <a:xfrm>
                <a:off x="3430" y="2303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0376" name="Rectangle 72"/>
            <p:cNvSpPr>
              <a:spLocks noChangeArrowheads="1"/>
            </p:cNvSpPr>
            <p:nvPr/>
          </p:nvSpPr>
          <p:spPr bwMode="auto">
            <a:xfrm>
              <a:off x="2606" y="1184"/>
              <a:ext cx="559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1400" b="1"/>
                <a:t>entry PC</a:t>
              </a:r>
            </a:p>
          </p:txBody>
        </p:sp>
        <p:sp>
          <p:nvSpPr>
            <p:cNvPr id="610377" name="Rectangle 73"/>
            <p:cNvSpPr>
              <a:spLocks noChangeArrowheads="1"/>
            </p:cNvSpPr>
            <p:nvPr/>
          </p:nvSpPr>
          <p:spPr bwMode="auto">
            <a:xfrm>
              <a:off x="3606" y="1184"/>
              <a:ext cx="602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1400" b="1"/>
                <a:t>predicted</a:t>
              </a:r>
            </a:p>
            <a:p>
              <a:pPr algn="l" defTabSz="661988"/>
              <a:r>
                <a:rPr lang="en-US" sz="1400" b="1"/>
                <a:t>   target</a:t>
              </a:r>
            </a:p>
          </p:txBody>
        </p:sp>
        <p:sp>
          <p:nvSpPr>
            <p:cNvPr id="610378" name="Oval 74"/>
            <p:cNvSpPr>
              <a:spLocks noChangeArrowheads="1"/>
            </p:cNvSpPr>
            <p:nvPr/>
          </p:nvSpPr>
          <p:spPr bwMode="auto">
            <a:xfrm>
              <a:off x="2833" y="2603"/>
              <a:ext cx="235" cy="24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79" name="Freeform 75"/>
            <p:cNvSpPr>
              <a:spLocks/>
            </p:cNvSpPr>
            <p:nvPr/>
          </p:nvSpPr>
          <p:spPr bwMode="auto">
            <a:xfrm>
              <a:off x="1553" y="2724"/>
              <a:ext cx="1266" cy="1"/>
            </a:xfrm>
            <a:custGeom>
              <a:avLst/>
              <a:gdLst/>
              <a:ahLst/>
              <a:cxnLst>
                <a:cxn ang="0">
                  <a:pos x="1265" y="0"/>
                </a:cxn>
                <a:cxn ang="0">
                  <a:pos x="0" y="0"/>
                </a:cxn>
              </a:cxnLst>
              <a:rect l="0" t="0" r="r" b="b"/>
              <a:pathLst>
                <a:path w="1266" h="1">
                  <a:moveTo>
                    <a:pt x="1265" y="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0" name="Freeform 76"/>
            <p:cNvSpPr>
              <a:spLocks/>
            </p:cNvSpPr>
            <p:nvPr/>
          </p:nvSpPr>
          <p:spPr bwMode="auto">
            <a:xfrm>
              <a:off x="2954" y="2853"/>
              <a:ext cx="1" cy="219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1" h="219">
                  <a:moveTo>
                    <a:pt x="0" y="218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1" name="Freeform 77"/>
            <p:cNvSpPr>
              <a:spLocks/>
            </p:cNvSpPr>
            <p:nvPr/>
          </p:nvSpPr>
          <p:spPr bwMode="auto">
            <a:xfrm>
              <a:off x="2961" y="2425"/>
              <a:ext cx="1" cy="171"/>
            </a:xfrm>
            <a:custGeom>
              <a:avLst/>
              <a:gdLst/>
              <a:ahLst/>
              <a:cxnLst>
                <a:cxn ang="0">
                  <a:pos x="0" y="170"/>
                </a:cxn>
                <a:cxn ang="0">
                  <a:pos x="0" y="0"/>
                </a:cxn>
              </a:cxnLst>
              <a:rect l="0" t="0" r="r" b="b"/>
              <a:pathLst>
                <a:path w="1" h="171">
                  <a:moveTo>
                    <a:pt x="0" y="17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2" name="Rectangle 78"/>
            <p:cNvSpPr>
              <a:spLocks noChangeArrowheads="1"/>
            </p:cNvSpPr>
            <p:nvPr/>
          </p:nvSpPr>
          <p:spPr bwMode="auto">
            <a:xfrm>
              <a:off x="2864" y="2610"/>
              <a:ext cx="191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=</a:t>
              </a:r>
            </a:p>
          </p:txBody>
        </p:sp>
        <p:sp>
          <p:nvSpPr>
            <p:cNvPr id="610383" name="Freeform 79"/>
            <p:cNvSpPr>
              <a:spLocks/>
            </p:cNvSpPr>
            <p:nvPr/>
          </p:nvSpPr>
          <p:spPr bwMode="auto">
            <a:xfrm>
              <a:off x="3893" y="2425"/>
              <a:ext cx="1" cy="627"/>
            </a:xfrm>
            <a:custGeom>
              <a:avLst/>
              <a:gdLst/>
              <a:ahLst/>
              <a:cxnLst>
                <a:cxn ang="0">
                  <a:pos x="0" y="626"/>
                </a:cxn>
                <a:cxn ang="0">
                  <a:pos x="0" y="0"/>
                </a:cxn>
              </a:cxnLst>
              <a:rect l="0" t="0" r="r" b="b"/>
              <a:pathLst>
                <a:path w="1" h="627">
                  <a:moveTo>
                    <a:pt x="0" y="626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4" name="Freeform 80"/>
            <p:cNvSpPr>
              <a:spLocks/>
            </p:cNvSpPr>
            <p:nvPr/>
          </p:nvSpPr>
          <p:spPr bwMode="auto">
            <a:xfrm>
              <a:off x="4511" y="2425"/>
              <a:ext cx="1" cy="633"/>
            </a:xfrm>
            <a:custGeom>
              <a:avLst/>
              <a:gdLst/>
              <a:ahLst/>
              <a:cxnLst>
                <a:cxn ang="0">
                  <a:pos x="0" y="632"/>
                </a:cxn>
                <a:cxn ang="0">
                  <a:pos x="0" y="0"/>
                </a:cxn>
              </a:cxnLst>
              <a:rect l="0" t="0" r="r" b="b"/>
              <a:pathLst>
                <a:path w="1" h="633">
                  <a:moveTo>
                    <a:pt x="0" y="632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5" name="Rectangle 81"/>
            <p:cNvSpPr>
              <a:spLocks noChangeArrowheads="1"/>
            </p:cNvSpPr>
            <p:nvPr/>
          </p:nvSpPr>
          <p:spPr bwMode="auto">
            <a:xfrm>
              <a:off x="2667" y="3052"/>
              <a:ext cx="569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match</a:t>
              </a:r>
            </a:p>
          </p:txBody>
        </p:sp>
        <p:sp>
          <p:nvSpPr>
            <p:cNvPr id="610386" name="Rectangle 82"/>
            <p:cNvSpPr>
              <a:spLocks noChangeArrowheads="1"/>
            </p:cNvSpPr>
            <p:nvPr/>
          </p:nvSpPr>
          <p:spPr bwMode="auto">
            <a:xfrm>
              <a:off x="3626" y="3045"/>
              <a:ext cx="543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target</a:t>
              </a:r>
            </a:p>
          </p:txBody>
        </p:sp>
        <p:sp>
          <p:nvSpPr>
            <p:cNvPr id="610387" name="Rectangle 83"/>
            <p:cNvSpPr>
              <a:spLocks noChangeArrowheads="1"/>
            </p:cNvSpPr>
            <p:nvPr/>
          </p:nvSpPr>
          <p:spPr bwMode="auto">
            <a:xfrm>
              <a:off x="4360" y="3052"/>
              <a:ext cx="32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BP</a:t>
              </a:r>
            </a:p>
          </p:txBody>
        </p:sp>
        <p:sp>
          <p:nvSpPr>
            <p:cNvPr id="610388" name="Oval 84"/>
            <p:cNvSpPr>
              <a:spLocks noChangeArrowheads="1"/>
            </p:cNvSpPr>
            <p:nvPr/>
          </p:nvSpPr>
          <p:spPr bwMode="auto">
            <a:xfrm>
              <a:off x="1537" y="2701"/>
              <a:ext cx="32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85"/>
            <p:cNvGrpSpPr>
              <a:grpSpLocks/>
            </p:cNvGrpSpPr>
            <p:nvPr/>
          </p:nvGrpSpPr>
          <p:grpSpPr bwMode="auto">
            <a:xfrm>
              <a:off x="3846" y="1749"/>
              <a:ext cx="34" cy="278"/>
              <a:chOff x="3846" y="1749"/>
              <a:chExt cx="34" cy="278"/>
            </a:xfrm>
          </p:grpSpPr>
          <p:sp>
            <p:nvSpPr>
              <p:cNvPr id="610390" name="Oval 86"/>
              <p:cNvSpPr>
                <a:spLocks noChangeArrowheads="1"/>
              </p:cNvSpPr>
              <p:nvPr/>
            </p:nvSpPr>
            <p:spPr bwMode="auto">
              <a:xfrm>
                <a:off x="3846" y="1749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1" name="Oval 87"/>
              <p:cNvSpPr>
                <a:spLocks noChangeArrowheads="1"/>
              </p:cNvSpPr>
              <p:nvPr/>
            </p:nvSpPr>
            <p:spPr bwMode="auto">
              <a:xfrm>
                <a:off x="3846" y="1831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2" name="Oval 88"/>
              <p:cNvSpPr>
                <a:spLocks noChangeArrowheads="1"/>
              </p:cNvSpPr>
              <p:nvPr/>
            </p:nvSpPr>
            <p:spPr bwMode="auto">
              <a:xfrm>
                <a:off x="3846" y="1912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3" name="Oval 89"/>
              <p:cNvSpPr>
                <a:spLocks noChangeArrowheads="1"/>
              </p:cNvSpPr>
              <p:nvPr/>
            </p:nvSpPr>
            <p:spPr bwMode="auto">
              <a:xfrm>
                <a:off x="3846" y="1994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90"/>
            <p:cNvGrpSpPr>
              <a:grpSpLocks/>
            </p:cNvGrpSpPr>
            <p:nvPr/>
          </p:nvGrpSpPr>
          <p:grpSpPr bwMode="auto">
            <a:xfrm>
              <a:off x="2894" y="1749"/>
              <a:ext cx="34" cy="278"/>
              <a:chOff x="2894" y="1749"/>
              <a:chExt cx="34" cy="278"/>
            </a:xfrm>
          </p:grpSpPr>
          <p:sp>
            <p:nvSpPr>
              <p:cNvPr id="610395" name="Oval 91"/>
              <p:cNvSpPr>
                <a:spLocks noChangeArrowheads="1"/>
              </p:cNvSpPr>
              <p:nvPr/>
            </p:nvSpPr>
            <p:spPr bwMode="auto">
              <a:xfrm>
                <a:off x="2894" y="1749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6" name="Oval 92"/>
              <p:cNvSpPr>
                <a:spLocks noChangeArrowheads="1"/>
              </p:cNvSpPr>
              <p:nvPr/>
            </p:nvSpPr>
            <p:spPr bwMode="auto">
              <a:xfrm>
                <a:off x="2894" y="1831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7" name="Oval 93"/>
              <p:cNvSpPr>
                <a:spLocks noChangeArrowheads="1"/>
              </p:cNvSpPr>
              <p:nvPr/>
            </p:nvSpPr>
            <p:spPr bwMode="auto">
              <a:xfrm>
                <a:off x="2894" y="1912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8" name="Oval 94"/>
              <p:cNvSpPr>
                <a:spLocks noChangeArrowheads="1"/>
              </p:cNvSpPr>
              <p:nvPr/>
            </p:nvSpPr>
            <p:spPr bwMode="auto">
              <a:xfrm>
                <a:off x="2894" y="1994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7449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What happens if we guess incorrectly?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Effects of speculative execution must be removed</a:t>
            </a:r>
          </a:p>
          <a:p>
            <a:pPr lvl="1"/>
            <a:r>
              <a:rPr lang="en-US" dirty="0"/>
              <a:t>Use precise interrupt mechanism (ROB)</a:t>
            </a:r>
          </a:p>
          <a:p>
            <a:pPr lvl="2"/>
            <a:r>
              <a:rPr lang="en-US" dirty="0"/>
              <a:t>Makes mechanism almost essential for modern microprocessors</a:t>
            </a:r>
          </a:p>
          <a:p>
            <a:pPr lvl="1"/>
            <a:r>
              <a:rPr lang="en-US" dirty="0"/>
              <a:t>Mispredicted branch like branch caused an exception</a:t>
            </a:r>
          </a:p>
          <a:p>
            <a:pPr lvl="2"/>
            <a:r>
              <a:rPr lang="en-US" dirty="0"/>
              <a:t>Kill instructions, including branch, re-execute branch</a:t>
            </a:r>
          </a:p>
          <a:p>
            <a:r>
              <a:rPr lang="en-US" dirty="0"/>
              <a:t>Hold off speculated instructions from modifying processor state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4F04460-3344-4716-8852-EB025B48160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57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Limitations on Speculative Execution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Speculation cannot go on forever</a:t>
            </a:r>
          </a:p>
          <a:p>
            <a:pPr lvl="1"/>
            <a:r>
              <a:rPr lang="en-US" dirty="0"/>
              <a:t>hardware resources needed to keep state until branch fully resolved</a:t>
            </a:r>
          </a:p>
          <a:p>
            <a:pPr lvl="1"/>
            <a:r>
              <a:rPr lang="en-US" dirty="0"/>
              <a:t>limit to total speculation before pipeline stalled</a:t>
            </a:r>
          </a:p>
          <a:p>
            <a:r>
              <a:rPr lang="en-US" dirty="0"/>
              <a:t>Still should try to limit number of branches</a:t>
            </a:r>
          </a:p>
          <a:p>
            <a:pPr lvl="1"/>
            <a:r>
              <a:rPr lang="en-US" dirty="0"/>
              <a:t>software techniques</a:t>
            </a:r>
          </a:p>
          <a:p>
            <a:r>
              <a:rPr lang="en-US" dirty="0"/>
              <a:t>How good is the branch predictor?</a:t>
            </a:r>
          </a:p>
          <a:p>
            <a:pPr lvl="1"/>
            <a:r>
              <a:rPr lang="en-US" dirty="0"/>
              <a:t>Latest greatest can get it right ~97</a:t>
            </a:r>
            <a:r>
              <a:rPr lang="en-US" altLang="ko-KR" dirty="0"/>
              <a:t>+</a:t>
            </a:r>
            <a:r>
              <a:rPr lang="en-US" dirty="0"/>
              <a:t>% of the time</a:t>
            </a:r>
          </a:p>
          <a:p>
            <a:pPr lvl="2"/>
            <a:r>
              <a:rPr lang="en-US" dirty="0"/>
              <a:t>But much lower in some cases</a:t>
            </a:r>
          </a:p>
          <a:p>
            <a:pPr lvl="1"/>
            <a:r>
              <a:rPr lang="en-US" dirty="0"/>
              <a:t>How can that be possible?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A55AF8-7932-4A51-898C-EDF71523E71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1271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with Branch History</a:t>
            </a:r>
          </a:p>
        </p:txBody>
      </p:sp>
      <p:sp>
        <p:nvSpPr>
          <p:cNvPr id="107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are often correlated</a:t>
            </a:r>
          </a:p>
          <a:p>
            <a:pPr lvl="1"/>
            <a:r>
              <a:rPr lang="en-US" dirty="0"/>
              <a:t>Direction of one branch determines another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x = 0</a:t>
            </a:r>
          </a:p>
          <a:p>
            <a:pPr marL="457200" lvl="1" indent="0">
              <a:buNone/>
            </a:pPr>
            <a:r>
              <a:rPr lang="en-US" dirty="0"/>
              <a:t>If (Condition1) x = 3</a:t>
            </a:r>
          </a:p>
          <a:p>
            <a:pPr marL="457200" lvl="1" indent="0">
              <a:buNone/>
            </a:pPr>
            <a:r>
              <a:rPr lang="en-US" dirty="0"/>
              <a:t>If (Condition2) y = 19</a:t>
            </a:r>
          </a:p>
          <a:p>
            <a:pPr marL="457200" lvl="1" indent="0">
              <a:buNone/>
            </a:pPr>
            <a:r>
              <a:rPr lang="en-US" dirty="0"/>
              <a:t>If (x &lt;= 0) z = 13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Condition1 branch not taken means (x &lt;=0) branch taken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CB41DC-3A73-4860-87B0-122B7523BCD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92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History: Patterns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Branch history can also capture patterns that are short enough to fit into the BHR</a:t>
            </a:r>
          </a:p>
          <a:p>
            <a:endParaRPr lang="en-US" sz="2200" dirty="0"/>
          </a:p>
          <a:p>
            <a:pPr lvl="3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</a:rPr>
              <a:t>For (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>
                <a:solidFill>
                  <a:schemeClr val="accent2"/>
                </a:solidFill>
              </a:rPr>
              <a:t> = 0;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>
                <a:solidFill>
                  <a:schemeClr val="accent2"/>
                </a:solidFill>
              </a:rPr>
              <a:t> &lt; 4; ++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>
                <a:solidFill>
                  <a:schemeClr val="accent2"/>
                </a:solidFill>
              </a:rPr>
              <a:t>) {</a:t>
            </a:r>
          </a:p>
          <a:p>
            <a:pPr lvl="4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</a:rPr>
              <a:t>*a++ = 0;</a:t>
            </a:r>
          </a:p>
          <a:p>
            <a:pPr lvl="3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</a:rPr>
              <a:t>}</a:t>
            </a:r>
          </a:p>
          <a:p>
            <a:pPr lvl="3">
              <a:buFont typeface="Wingdings" pitchFamily="2" charset="2"/>
              <a:buNone/>
            </a:pPr>
            <a:endParaRPr lang="en-US" sz="2000" dirty="0"/>
          </a:p>
          <a:p>
            <a:pPr lvl="3">
              <a:buFont typeface="Wingdings" pitchFamily="2" charset="2"/>
              <a:buNone/>
            </a:pPr>
            <a:endParaRPr lang="en-US" sz="2000" dirty="0"/>
          </a:p>
          <a:p>
            <a:pPr lvl="3"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/>
              <a:t>Correct pattern for PC == X is TTTN</a:t>
            </a:r>
          </a:p>
          <a:p>
            <a:pPr lvl="1"/>
            <a:r>
              <a:rPr lang="en-US" sz="1800" dirty="0"/>
              <a:t>So, if you see TTT at PC == X, what should you predict?</a:t>
            </a:r>
          </a:p>
          <a:p>
            <a:r>
              <a:rPr lang="en-US" sz="2000" b="1" dirty="0"/>
              <a:t>Ideally, for each branch keep all possible histories and expected outcome</a:t>
            </a:r>
          </a:p>
          <a:p>
            <a:pPr lvl="1"/>
            <a:r>
              <a:rPr lang="en-US" sz="1800" dirty="0"/>
              <a:t>impractical</a:t>
            </a:r>
          </a:p>
          <a:p>
            <a:endParaRPr lang="en-US" sz="2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283560-F0A1-40DE-ADF7-2805805E9D8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081348" name="Text Box 4"/>
          <p:cNvSpPr txBox="1">
            <a:spLocks noChangeArrowheads="1"/>
          </p:cNvSpPr>
          <p:nvPr/>
        </p:nvSpPr>
        <p:spPr bwMode="auto">
          <a:xfrm>
            <a:off x="4191000" y="1905000"/>
            <a:ext cx="28590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	R0 = 0</a:t>
            </a:r>
          </a:p>
          <a:p>
            <a:pPr algn="l"/>
            <a:r>
              <a:rPr lang="en-US"/>
              <a:t>Label:	*a = 0</a:t>
            </a:r>
          </a:p>
          <a:p>
            <a:pPr algn="l"/>
            <a:r>
              <a:rPr lang="en-US"/>
              <a:t>	a = a + 4</a:t>
            </a:r>
          </a:p>
          <a:p>
            <a:pPr algn="l"/>
            <a:r>
              <a:rPr lang="en-US"/>
              <a:t>	R0 = R0 + 1</a:t>
            </a:r>
          </a:p>
          <a:p>
            <a:pPr algn="l"/>
            <a:r>
              <a:rPr lang="en-US"/>
              <a:t>	cc = (R0 &lt; 4)</a:t>
            </a:r>
          </a:p>
          <a:p>
            <a:pPr algn="l"/>
            <a:r>
              <a:rPr lang="en-US"/>
              <a:t>X:	BRcc Label</a:t>
            </a:r>
          </a:p>
        </p:txBody>
      </p:sp>
    </p:spTree>
    <p:extLst>
      <p:ext uri="{BB962C8B-B14F-4D97-AF65-F5344CB8AC3E}">
        <p14:creationId xmlns:p14="http://schemas.microsoft.com/office/powerpoint/2010/main" val="217276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Prediction: Yeh and Patt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history and branch address combined to index into Pattern History Table (PHT) of 2b saturating BPs</a:t>
            </a:r>
          </a:p>
          <a:p>
            <a:pPr lvl="1"/>
            <a:r>
              <a:rPr lang="en-US" dirty="0"/>
              <a:t>2b used to predict branch direction</a:t>
            </a:r>
          </a:p>
          <a:p>
            <a:pPr lvl="1"/>
            <a:r>
              <a:rPr lang="en-US" dirty="0"/>
              <a:t>When branch resolved, update 2b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793802-5E6E-4092-AC1B-175CCF55A5A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A001A-0159-1D4C-BD0C-C21CACAD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280219"/>
            <a:ext cx="3649987" cy="2978389"/>
          </a:xfrm>
          <a:prstGeom prst="rect">
            <a:avLst/>
          </a:prstGeom>
        </p:spPr>
      </p:pic>
      <p:sp>
        <p:nvSpPr>
          <p:cNvPr id="1083396" name="Rectangle 4"/>
          <p:cNvSpPr>
            <a:spLocks noChangeArrowheads="1"/>
          </p:cNvSpPr>
          <p:nvPr/>
        </p:nvSpPr>
        <p:spPr bwMode="auto">
          <a:xfrm>
            <a:off x="53517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3397" name="Rectangle 5"/>
          <p:cNvSpPr>
            <a:spLocks noChangeArrowheads="1"/>
          </p:cNvSpPr>
          <p:nvPr/>
        </p:nvSpPr>
        <p:spPr bwMode="auto">
          <a:xfrm>
            <a:off x="56565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1083398" name="Rectangle 6"/>
          <p:cNvSpPr>
            <a:spLocks noChangeArrowheads="1"/>
          </p:cNvSpPr>
          <p:nvPr/>
        </p:nvSpPr>
        <p:spPr bwMode="auto">
          <a:xfrm>
            <a:off x="59613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3399" name="Rectangle 7"/>
          <p:cNvSpPr>
            <a:spLocks noChangeArrowheads="1"/>
          </p:cNvSpPr>
          <p:nvPr/>
        </p:nvSpPr>
        <p:spPr bwMode="auto">
          <a:xfrm>
            <a:off x="62661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3400" name="Rectangle 8"/>
          <p:cNvSpPr>
            <a:spLocks noChangeArrowheads="1"/>
          </p:cNvSpPr>
          <p:nvPr/>
        </p:nvSpPr>
        <p:spPr bwMode="auto">
          <a:xfrm>
            <a:off x="65709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3403" name="Rectangle 11"/>
          <p:cNvSpPr>
            <a:spLocks noChangeArrowheads="1"/>
          </p:cNvSpPr>
          <p:nvPr/>
        </p:nvSpPr>
        <p:spPr bwMode="auto">
          <a:xfrm>
            <a:off x="7866386" y="2992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04" name="Rectangle 12"/>
          <p:cNvSpPr>
            <a:spLocks noChangeArrowheads="1"/>
          </p:cNvSpPr>
          <p:nvPr/>
        </p:nvSpPr>
        <p:spPr bwMode="auto">
          <a:xfrm>
            <a:off x="8247386" y="2992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05" name="Rectangle 13"/>
          <p:cNvSpPr>
            <a:spLocks noChangeArrowheads="1"/>
          </p:cNvSpPr>
          <p:nvPr/>
        </p:nvSpPr>
        <p:spPr bwMode="auto">
          <a:xfrm>
            <a:off x="7866386" y="3373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06" name="Rectangle 14"/>
          <p:cNvSpPr>
            <a:spLocks noChangeArrowheads="1"/>
          </p:cNvSpPr>
          <p:nvPr/>
        </p:nvSpPr>
        <p:spPr bwMode="auto">
          <a:xfrm>
            <a:off x="8247386" y="3373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07" name="Rectangle 15"/>
          <p:cNvSpPr>
            <a:spLocks noChangeArrowheads="1"/>
          </p:cNvSpPr>
          <p:nvPr/>
        </p:nvSpPr>
        <p:spPr bwMode="auto">
          <a:xfrm>
            <a:off x="7866386" y="4897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3408" name="Rectangle 16"/>
          <p:cNvSpPr>
            <a:spLocks noChangeArrowheads="1"/>
          </p:cNvSpPr>
          <p:nvPr/>
        </p:nvSpPr>
        <p:spPr bwMode="auto">
          <a:xfrm>
            <a:off x="8247386" y="4897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3409" name="Rectangle 17"/>
          <p:cNvSpPr>
            <a:spLocks noChangeArrowheads="1"/>
          </p:cNvSpPr>
          <p:nvPr/>
        </p:nvSpPr>
        <p:spPr bwMode="auto">
          <a:xfrm>
            <a:off x="7866386" y="5278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10" name="Rectangle 18"/>
          <p:cNvSpPr>
            <a:spLocks noChangeArrowheads="1"/>
          </p:cNvSpPr>
          <p:nvPr/>
        </p:nvSpPr>
        <p:spPr bwMode="auto">
          <a:xfrm>
            <a:off x="8247386" y="5278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11" name="Rectangle 19"/>
          <p:cNvSpPr>
            <a:spLocks noChangeArrowheads="1"/>
          </p:cNvSpPr>
          <p:nvPr/>
        </p:nvSpPr>
        <p:spPr bwMode="auto">
          <a:xfrm>
            <a:off x="7866386" y="5659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12" name="Rectangle 20"/>
          <p:cNvSpPr>
            <a:spLocks noChangeArrowheads="1"/>
          </p:cNvSpPr>
          <p:nvPr/>
        </p:nvSpPr>
        <p:spPr bwMode="auto">
          <a:xfrm>
            <a:off x="8247386" y="5659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13" name="Text Box 21"/>
          <p:cNvSpPr txBox="1">
            <a:spLocks noChangeArrowheads="1"/>
          </p:cNvSpPr>
          <p:nvPr/>
        </p:nvSpPr>
        <p:spPr bwMode="auto">
          <a:xfrm>
            <a:off x="7555236" y="2382538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PHT (2b)</a:t>
            </a:r>
          </a:p>
        </p:txBody>
      </p:sp>
      <p:sp>
        <p:nvSpPr>
          <p:cNvPr id="1083414" name="Line 22"/>
          <p:cNvSpPr>
            <a:spLocks noChangeShapeType="1"/>
          </p:cNvSpPr>
          <p:nvPr/>
        </p:nvSpPr>
        <p:spPr bwMode="auto">
          <a:xfrm>
            <a:off x="7028186" y="50495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24" name="Text Box 32"/>
          <p:cNvSpPr txBox="1">
            <a:spLocks noChangeArrowheads="1"/>
          </p:cNvSpPr>
          <p:nvPr/>
        </p:nvSpPr>
        <p:spPr bwMode="auto">
          <a:xfrm>
            <a:off x="5742311" y="440183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BHR</a:t>
            </a:r>
          </a:p>
        </p:txBody>
      </p:sp>
      <p:sp>
        <p:nvSpPr>
          <p:cNvPr id="1083425" name="Line 33"/>
          <p:cNvSpPr>
            <a:spLocks noChangeShapeType="1"/>
          </p:cNvSpPr>
          <p:nvPr/>
        </p:nvSpPr>
        <p:spPr bwMode="auto">
          <a:xfrm>
            <a:off x="8247386" y="390653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9FB8BB-4559-4E40-B5D2-F2CE622ECE70}"/>
              </a:ext>
            </a:extLst>
          </p:cNvPr>
          <p:cNvSpPr txBox="1"/>
          <p:nvPr/>
        </p:nvSpPr>
        <p:spPr>
          <a:xfrm>
            <a:off x="914400" y="6258608"/>
            <a:ext cx="302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Yeh</a:t>
            </a:r>
            <a:r>
              <a:rPr lang="en-US" dirty="0"/>
              <a:t>+, MICRO 1991]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D51158E4-0725-474C-B213-0C4116DC4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186" y="4898815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EA6F14AA-A091-DF42-81A9-CD541569C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986" y="4898815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961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or Local BHR?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Global</a:t>
            </a:r>
          </a:p>
          <a:p>
            <a:pPr lvl="1"/>
            <a:r>
              <a:rPr lang="en-US" sz="1800" dirty="0"/>
              <a:t>One register, much smaller</a:t>
            </a:r>
          </a:p>
          <a:p>
            <a:pPr lvl="1"/>
            <a:r>
              <a:rPr lang="en-US" sz="1800" dirty="0"/>
              <a:t>Tracks global behavior</a:t>
            </a:r>
          </a:p>
          <a:p>
            <a:r>
              <a:rPr lang="en-US" sz="2000" dirty="0"/>
              <a:t>Local</a:t>
            </a:r>
          </a:p>
          <a:p>
            <a:pPr lvl="1"/>
            <a:r>
              <a:rPr lang="en-US" sz="1800" dirty="0"/>
              <a:t>Requires multiple BHR</a:t>
            </a:r>
          </a:p>
          <a:p>
            <a:pPr lvl="2"/>
            <a:r>
              <a:rPr lang="en-US" sz="1700" dirty="0"/>
              <a:t>Forms a Branch History Table (BHT)</a:t>
            </a:r>
          </a:p>
          <a:p>
            <a:pPr lvl="1"/>
            <a:r>
              <a:rPr lang="en-US" sz="1800" dirty="0"/>
              <a:t>Can better track local behavior</a:t>
            </a:r>
          </a:p>
          <a:p>
            <a:pPr lvl="1"/>
            <a:r>
              <a:rPr lang="en-US" sz="1800" dirty="0"/>
              <a:t>Faster convergence</a:t>
            </a:r>
          </a:p>
          <a:p>
            <a:pPr lvl="1"/>
            <a:r>
              <a:rPr lang="en-US" sz="1800" dirty="0"/>
              <a:t>Used by Intel P6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2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97DD5E-410F-4C46-AB21-DEFCF081D71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1" name="Footer Placeholder 5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085444" name="Rectangle 4"/>
          <p:cNvSpPr>
            <a:spLocks noChangeArrowheads="1"/>
          </p:cNvSpPr>
          <p:nvPr/>
        </p:nvSpPr>
        <p:spPr bwMode="auto">
          <a:xfrm>
            <a:off x="44958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45" name="Rectangle 5"/>
          <p:cNvSpPr>
            <a:spLocks noChangeArrowheads="1"/>
          </p:cNvSpPr>
          <p:nvPr/>
        </p:nvSpPr>
        <p:spPr bwMode="auto">
          <a:xfrm>
            <a:off x="48006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46" name="Rectangle 6"/>
          <p:cNvSpPr>
            <a:spLocks noChangeArrowheads="1"/>
          </p:cNvSpPr>
          <p:nvPr/>
        </p:nvSpPr>
        <p:spPr bwMode="auto">
          <a:xfrm>
            <a:off x="51054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47" name="Rectangle 7"/>
          <p:cNvSpPr>
            <a:spLocks noChangeArrowheads="1"/>
          </p:cNvSpPr>
          <p:nvPr/>
        </p:nvSpPr>
        <p:spPr bwMode="auto">
          <a:xfrm>
            <a:off x="54102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48" name="Rectangle 8"/>
          <p:cNvSpPr>
            <a:spLocks noChangeArrowheads="1"/>
          </p:cNvSpPr>
          <p:nvPr/>
        </p:nvSpPr>
        <p:spPr bwMode="auto">
          <a:xfrm>
            <a:off x="57150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49" name="Rectangle 9"/>
          <p:cNvSpPr>
            <a:spLocks noChangeArrowheads="1"/>
          </p:cNvSpPr>
          <p:nvPr/>
        </p:nvSpPr>
        <p:spPr bwMode="auto">
          <a:xfrm>
            <a:off x="7010400" y="2438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0" name="Rectangle 10"/>
          <p:cNvSpPr>
            <a:spLocks noChangeArrowheads="1"/>
          </p:cNvSpPr>
          <p:nvPr/>
        </p:nvSpPr>
        <p:spPr bwMode="auto">
          <a:xfrm>
            <a:off x="7391400" y="2438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1" name="Rectangle 11"/>
          <p:cNvSpPr>
            <a:spLocks noChangeArrowheads="1"/>
          </p:cNvSpPr>
          <p:nvPr/>
        </p:nvSpPr>
        <p:spPr bwMode="auto">
          <a:xfrm>
            <a:off x="7010400" y="2819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2" name="Rectangle 12"/>
          <p:cNvSpPr>
            <a:spLocks noChangeArrowheads="1"/>
          </p:cNvSpPr>
          <p:nvPr/>
        </p:nvSpPr>
        <p:spPr bwMode="auto">
          <a:xfrm>
            <a:off x="7391400" y="2819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3" name="Rectangle 13"/>
          <p:cNvSpPr>
            <a:spLocks noChangeArrowheads="1"/>
          </p:cNvSpPr>
          <p:nvPr/>
        </p:nvSpPr>
        <p:spPr bwMode="auto">
          <a:xfrm>
            <a:off x="7010400" y="3200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4" name="Rectangle 14"/>
          <p:cNvSpPr>
            <a:spLocks noChangeArrowheads="1"/>
          </p:cNvSpPr>
          <p:nvPr/>
        </p:nvSpPr>
        <p:spPr bwMode="auto">
          <a:xfrm>
            <a:off x="7391400" y="3200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5" name="Rectangle 15"/>
          <p:cNvSpPr>
            <a:spLocks noChangeArrowheads="1"/>
          </p:cNvSpPr>
          <p:nvPr/>
        </p:nvSpPr>
        <p:spPr bwMode="auto">
          <a:xfrm>
            <a:off x="7010400" y="4343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56" name="Rectangle 16"/>
          <p:cNvSpPr>
            <a:spLocks noChangeArrowheads="1"/>
          </p:cNvSpPr>
          <p:nvPr/>
        </p:nvSpPr>
        <p:spPr bwMode="auto">
          <a:xfrm>
            <a:off x="7391400" y="4343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57" name="Rectangle 17"/>
          <p:cNvSpPr>
            <a:spLocks noChangeArrowheads="1"/>
          </p:cNvSpPr>
          <p:nvPr/>
        </p:nvSpPr>
        <p:spPr bwMode="auto">
          <a:xfrm>
            <a:off x="7010400" y="4724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8" name="Rectangle 18"/>
          <p:cNvSpPr>
            <a:spLocks noChangeArrowheads="1"/>
          </p:cNvSpPr>
          <p:nvPr/>
        </p:nvSpPr>
        <p:spPr bwMode="auto">
          <a:xfrm>
            <a:off x="7391400" y="4724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9" name="Rectangle 19"/>
          <p:cNvSpPr>
            <a:spLocks noChangeArrowheads="1"/>
          </p:cNvSpPr>
          <p:nvPr/>
        </p:nvSpPr>
        <p:spPr bwMode="auto">
          <a:xfrm>
            <a:off x="7010400" y="5105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60" name="Rectangle 20"/>
          <p:cNvSpPr>
            <a:spLocks noChangeArrowheads="1"/>
          </p:cNvSpPr>
          <p:nvPr/>
        </p:nvSpPr>
        <p:spPr bwMode="auto">
          <a:xfrm>
            <a:off x="7391400" y="5105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61" name="Text Box 21"/>
          <p:cNvSpPr txBox="1">
            <a:spLocks noChangeArrowheads="1"/>
          </p:cNvSpPr>
          <p:nvPr/>
        </p:nvSpPr>
        <p:spPr bwMode="auto">
          <a:xfrm>
            <a:off x="6699250" y="1828800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PHT (2b)</a:t>
            </a:r>
          </a:p>
        </p:txBody>
      </p:sp>
      <p:sp>
        <p:nvSpPr>
          <p:cNvPr id="1085462" name="Line 22"/>
          <p:cNvSpPr>
            <a:spLocks noChangeShapeType="1"/>
          </p:cNvSpPr>
          <p:nvPr/>
        </p:nvSpPr>
        <p:spPr bwMode="auto">
          <a:xfrm>
            <a:off x="61722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63" name="Rectangle 23"/>
          <p:cNvSpPr>
            <a:spLocks noChangeArrowheads="1"/>
          </p:cNvSpPr>
          <p:nvPr/>
        </p:nvSpPr>
        <p:spPr bwMode="auto">
          <a:xfrm>
            <a:off x="28956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64" name="Rectangle 24"/>
          <p:cNvSpPr>
            <a:spLocks noChangeArrowheads="1"/>
          </p:cNvSpPr>
          <p:nvPr/>
        </p:nvSpPr>
        <p:spPr bwMode="auto">
          <a:xfrm>
            <a:off x="32004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65" name="Rectangle 25"/>
          <p:cNvSpPr>
            <a:spLocks noChangeArrowheads="1"/>
          </p:cNvSpPr>
          <p:nvPr/>
        </p:nvSpPr>
        <p:spPr bwMode="auto">
          <a:xfrm>
            <a:off x="22860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66" name="Rectangle 26"/>
          <p:cNvSpPr>
            <a:spLocks noChangeArrowheads="1"/>
          </p:cNvSpPr>
          <p:nvPr/>
        </p:nvSpPr>
        <p:spPr bwMode="auto">
          <a:xfrm>
            <a:off x="25908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67" name="Rectangle 27"/>
          <p:cNvSpPr>
            <a:spLocks noChangeArrowheads="1"/>
          </p:cNvSpPr>
          <p:nvPr/>
        </p:nvSpPr>
        <p:spPr bwMode="auto">
          <a:xfrm>
            <a:off x="17526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68" name="Rectangle 28"/>
          <p:cNvSpPr>
            <a:spLocks noChangeArrowheads="1"/>
          </p:cNvSpPr>
          <p:nvPr/>
        </p:nvSpPr>
        <p:spPr bwMode="auto">
          <a:xfrm>
            <a:off x="20574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69" name="Rectangle 29"/>
          <p:cNvSpPr>
            <a:spLocks noChangeArrowheads="1"/>
          </p:cNvSpPr>
          <p:nvPr/>
        </p:nvSpPr>
        <p:spPr bwMode="auto">
          <a:xfrm>
            <a:off x="12192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70" name="Rectangle 30"/>
          <p:cNvSpPr>
            <a:spLocks noChangeArrowheads="1"/>
          </p:cNvSpPr>
          <p:nvPr/>
        </p:nvSpPr>
        <p:spPr bwMode="auto">
          <a:xfrm>
            <a:off x="15240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71" name="Text Box 31"/>
          <p:cNvSpPr txBox="1">
            <a:spLocks noChangeArrowheads="1"/>
          </p:cNvSpPr>
          <p:nvPr/>
        </p:nvSpPr>
        <p:spPr bwMode="auto">
          <a:xfrm>
            <a:off x="4818063" y="3657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BHT</a:t>
            </a:r>
          </a:p>
        </p:txBody>
      </p:sp>
      <p:sp>
        <p:nvSpPr>
          <p:cNvPr id="1085472" name="Rectangle 32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3" name="Rectangle 33"/>
          <p:cNvSpPr>
            <a:spLocks noChangeArrowheads="1"/>
          </p:cNvSpPr>
          <p:nvPr/>
        </p:nvSpPr>
        <p:spPr bwMode="auto">
          <a:xfrm>
            <a:off x="48006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4" name="Rectangle 34"/>
          <p:cNvSpPr>
            <a:spLocks noChangeArrowheads="1"/>
          </p:cNvSpPr>
          <p:nvPr/>
        </p:nvSpPr>
        <p:spPr bwMode="auto">
          <a:xfrm>
            <a:off x="51054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75" name="Rectangle 35"/>
          <p:cNvSpPr>
            <a:spLocks noChangeArrowheads="1"/>
          </p:cNvSpPr>
          <p:nvPr/>
        </p:nvSpPr>
        <p:spPr bwMode="auto">
          <a:xfrm>
            <a:off x="54102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76" name="Rectangle 36"/>
          <p:cNvSpPr>
            <a:spLocks noChangeArrowheads="1"/>
          </p:cNvSpPr>
          <p:nvPr/>
        </p:nvSpPr>
        <p:spPr bwMode="auto">
          <a:xfrm>
            <a:off x="57150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7" name="Rectangle 37"/>
          <p:cNvSpPr>
            <a:spLocks noChangeArrowheads="1"/>
          </p:cNvSpPr>
          <p:nvPr/>
        </p:nvSpPr>
        <p:spPr bwMode="auto">
          <a:xfrm>
            <a:off x="44958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8" name="Rectangle 38"/>
          <p:cNvSpPr>
            <a:spLocks noChangeArrowheads="1"/>
          </p:cNvSpPr>
          <p:nvPr/>
        </p:nvSpPr>
        <p:spPr bwMode="auto">
          <a:xfrm>
            <a:off x="48006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9" name="Rectangle 39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80" name="Rectangle 40"/>
          <p:cNvSpPr>
            <a:spLocks noChangeArrowheads="1"/>
          </p:cNvSpPr>
          <p:nvPr/>
        </p:nvSpPr>
        <p:spPr bwMode="auto">
          <a:xfrm>
            <a:off x="54102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81" name="Rectangle 41"/>
          <p:cNvSpPr>
            <a:spLocks noChangeArrowheads="1"/>
          </p:cNvSpPr>
          <p:nvPr/>
        </p:nvSpPr>
        <p:spPr bwMode="auto">
          <a:xfrm>
            <a:off x="57150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82" name="Rectangle 42"/>
          <p:cNvSpPr>
            <a:spLocks noChangeArrowheads="1"/>
          </p:cNvSpPr>
          <p:nvPr/>
        </p:nvSpPr>
        <p:spPr bwMode="auto">
          <a:xfrm>
            <a:off x="44958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83" name="Rectangle 43"/>
          <p:cNvSpPr>
            <a:spLocks noChangeArrowheads="1"/>
          </p:cNvSpPr>
          <p:nvPr/>
        </p:nvSpPr>
        <p:spPr bwMode="auto">
          <a:xfrm>
            <a:off x="48006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84" name="Rectangle 44"/>
          <p:cNvSpPr>
            <a:spLocks noChangeArrowheads="1"/>
          </p:cNvSpPr>
          <p:nvPr/>
        </p:nvSpPr>
        <p:spPr bwMode="auto">
          <a:xfrm>
            <a:off x="51054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85" name="Rectangle 45"/>
          <p:cNvSpPr>
            <a:spLocks noChangeArrowheads="1"/>
          </p:cNvSpPr>
          <p:nvPr/>
        </p:nvSpPr>
        <p:spPr bwMode="auto">
          <a:xfrm>
            <a:off x="54102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86" name="Rectangle 46"/>
          <p:cNvSpPr>
            <a:spLocks noChangeArrowheads="1"/>
          </p:cNvSpPr>
          <p:nvPr/>
        </p:nvSpPr>
        <p:spPr bwMode="auto">
          <a:xfrm>
            <a:off x="57150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87" name="Line 47"/>
          <p:cNvSpPr>
            <a:spLocks noChangeShapeType="1"/>
          </p:cNvSpPr>
          <p:nvPr/>
        </p:nvSpPr>
        <p:spPr bwMode="auto">
          <a:xfrm>
            <a:off x="36576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88" name="Rectangle 48"/>
          <p:cNvSpPr>
            <a:spLocks noChangeArrowheads="1"/>
          </p:cNvSpPr>
          <p:nvPr/>
        </p:nvSpPr>
        <p:spPr bwMode="auto">
          <a:xfrm>
            <a:off x="2819400" y="5029200"/>
            <a:ext cx="762000" cy="5334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89" name="Line 49"/>
          <p:cNvSpPr>
            <a:spLocks noChangeShapeType="1"/>
          </p:cNvSpPr>
          <p:nvPr/>
        </p:nvSpPr>
        <p:spPr bwMode="auto">
          <a:xfrm>
            <a:off x="7391400" y="3733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0" name="Rectangle 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Recap: Pipeline Execution Diagram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ADCF-9CB6-4F34-8A4C-218ED277423D}" type="slidenum">
              <a:rPr lang="en-US" altLang="en-US" sz="1400" smtClean="0"/>
              <a:pPr/>
              <a:t>2</a:t>
            </a:fld>
            <a:endParaRPr lang="en-US" alt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1292225" y="4519613"/>
            <a:ext cx="6371938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1714500" lvl="3" algn="l" defTabSz="571500"/>
            <a:r>
              <a:rPr lang="en-US" sz="1800" b="1" i="1" dirty="0">
                <a:latin typeface="Lato" panose="020F0502020204030203" pitchFamily="34" charset="0"/>
              </a:rPr>
              <a:t>time --&gt;</a:t>
            </a:r>
          </a:p>
          <a:p>
            <a:pPr algn="l" defTabSz="571500"/>
            <a:r>
              <a:rPr lang="en-US" sz="1800" b="1" dirty="0" err="1">
                <a:latin typeface="Lato" panose="020F0502020204030203" pitchFamily="34" charset="0"/>
              </a:rPr>
              <a:t>Insts</a:t>
            </a:r>
            <a:r>
              <a:rPr lang="en-US" sz="1800" b="1" dirty="0">
                <a:latin typeface="Lato" panose="020F0502020204030203" pitchFamily="34" charset="0"/>
              </a:rPr>
              <a:t>		t0	t1	t2	t3	t4	t5	t6	t7	. . . .</a:t>
            </a:r>
          </a:p>
          <a:p>
            <a:pPr algn="l" defTabSz="571500"/>
            <a:endParaRPr lang="en-US" sz="1800" b="1" dirty="0">
              <a:latin typeface="Lato" panose="020F0502020204030203" pitchFamily="34" charset="0"/>
            </a:endParaRP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Inst1		IF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1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1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Inst2			IF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2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2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Inst3				IF</a:t>
            </a:r>
            <a:r>
              <a:rPr lang="en-US" sz="1800" b="1" baseline="-25000" dirty="0">
                <a:latin typeface="Lato" panose="020F0502020204030203" pitchFamily="34" charset="0"/>
              </a:rPr>
              <a:t>3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3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3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3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3</a:t>
            </a: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Inst4					IF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4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4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Inst5						IF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5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5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</a:p>
        </p:txBody>
      </p:sp>
      <p:grpSp>
        <p:nvGrpSpPr>
          <p:cNvPr id="11270" name="Group 3"/>
          <p:cNvGrpSpPr>
            <a:grpSpLocks/>
          </p:cNvGrpSpPr>
          <p:nvPr/>
        </p:nvGrpSpPr>
        <p:grpSpPr bwMode="auto">
          <a:xfrm>
            <a:off x="1203325" y="1649413"/>
            <a:ext cx="6442075" cy="2844800"/>
            <a:chOff x="758" y="1039"/>
            <a:chExt cx="4058" cy="1792"/>
          </a:xfrm>
        </p:grpSpPr>
        <p:sp>
          <p:nvSpPr>
            <p:cNvPr id="11396" name="Line 4"/>
            <p:cNvSpPr>
              <a:spLocks noChangeShapeType="1"/>
            </p:cNvSpPr>
            <p:nvPr/>
          </p:nvSpPr>
          <p:spPr bwMode="auto">
            <a:xfrm>
              <a:off x="758" y="103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7" name="Line 5"/>
            <p:cNvSpPr>
              <a:spLocks noChangeShapeType="1"/>
            </p:cNvSpPr>
            <p:nvPr/>
          </p:nvSpPr>
          <p:spPr bwMode="auto">
            <a:xfrm>
              <a:off x="1452" y="103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8" name="Line 6"/>
            <p:cNvSpPr>
              <a:spLocks noChangeShapeType="1"/>
            </p:cNvSpPr>
            <p:nvPr/>
          </p:nvSpPr>
          <p:spPr bwMode="auto">
            <a:xfrm>
              <a:off x="3102" y="104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9" name="Line 7"/>
            <p:cNvSpPr>
              <a:spLocks noChangeShapeType="1"/>
            </p:cNvSpPr>
            <p:nvPr/>
          </p:nvSpPr>
          <p:spPr bwMode="auto">
            <a:xfrm>
              <a:off x="3602" y="104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400" name="Line 8"/>
            <p:cNvSpPr>
              <a:spLocks noChangeShapeType="1"/>
            </p:cNvSpPr>
            <p:nvPr/>
          </p:nvSpPr>
          <p:spPr bwMode="auto">
            <a:xfrm>
              <a:off x="4816" y="104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4770438" y="2736850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5440363" y="2533650"/>
            <a:ext cx="782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5918200" y="253365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grpSp>
        <p:nvGrpSpPr>
          <p:cNvPr id="11274" name="Group 12"/>
          <p:cNvGrpSpPr>
            <a:grpSpLocks/>
          </p:cNvGrpSpPr>
          <p:nvPr/>
        </p:nvGrpSpPr>
        <p:grpSpPr bwMode="auto">
          <a:xfrm>
            <a:off x="1344613" y="1552575"/>
            <a:ext cx="622300" cy="504825"/>
            <a:chOff x="847" y="978"/>
            <a:chExt cx="392" cy="318"/>
          </a:xfrm>
        </p:grpSpPr>
        <p:sp>
          <p:nvSpPr>
            <p:cNvPr id="11392" name="Rectangle 13"/>
            <p:cNvSpPr>
              <a:spLocks noChangeArrowheads="1"/>
            </p:cNvSpPr>
            <p:nvPr/>
          </p:nvSpPr>
          <p:spPr bwMode="auto">
            <a:xfrm>
              <a:off x="847" y="978"/>
              <a:ext cx="217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900" b="1">
                  <a:latin typeface="Lato" panose="020F0502020204030203" pitchFamily="34" charset="0"/>
                </a:rPr>
                <a:t>0x2</a:t>
              </a:r>
            </a:p>
          </p:txBody>
        </p:sp>
        <p:sp>
          <p:nvSpPr>
            <p:cNvPr id="11393" name="Freeform 14"/>
            <p:cNvSpPr>
              <a:spLocks/>
            </p:cNvSpPr>
            <p:nvPr/>
          </p:nvSpPr>
          <p:spPr bwMode="auto">
            <a:xfrm>
              <a:off x="1046" y="988"/>
              <a:ext cx="193" cy="308"/>
            </a:xfrm>
            <a:custGeom>
              <a:avLst/>
              <a:gdLst>
                <a:gd name="T0" fmla="*/ 0 w 193"/>
                <a:gd name="T1" fmla="*/ 0 h 308"/>
                <a:gd name="T2" fmla="*/ 0 w 193"/>
                <a:gd name="T3" fmla="*/ 128 h 308"/>
                <a:gd name="T4" fmla="*/ 38 w 193"/>
                <a:gd name="T5" fmla="*/ 154 h 308"/>
                <a:gd name="T6" fmla="*/ 0 w 193"/>
                <a:gd name="T7" fmla="*/ 179 h 308"/>
                <a:gd name="T8" fmla="*/ 0 w 193"/>
                <a:gd name="T9" fmla="*/ 307 h 308"/>
                <a:gd name="T10" fmla="*/ 192 w 193"/>
                <a:gd name="T11" fmla="*/ 230 h 308"/>
                <a:gd name="T12" fmla="*/ 192 w 193"/>
                <a:gd name="T13" fmla="*/ 77 h 308"/>
                <a:gd name="T14" fmla="*/ 0 w 193"/>
                <a:gd name="T15" fmla="*/ 0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308"/>
                <a:gd name="T26" fmla="*/ 193 w 193"/>
                <a:gd name="T27" fmla="*/ 308 h 3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308">
                  <a:moveTo>
                    <a:pt x="0" y="0"/>
                  </a:moveTo>
                  <a:lnTo>
                    <a:pt x="0" y="128"/>
                  </a:lnTo>
                  <a:lnTo>
                    <a:pt x="38" y="154"/>
                  </a:lnTo>
                  <a:lnTo>
                    <a:pt x="0" y="179"/>
                  </a:lnTo>
                  <a:lnTo>
                    <a:pt x="0" y="307"/>
                  </a:lnTo>
                  <a:lnTo>
                    <a:pt x="192" y="230"/>
                  </a:lnTo>
                  <a:lnTo>
                    <a:pt x="192" y="77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4" name="Line 15"/>
            <p:cNvSpPr>
              <a:spLocks noChangeShapeType="1"/>
            </p:cNvSpPr>
            <p:nvPr/>
          </p:nvSpPr>
          <p:spPr bwMode="auto">
            <a:xfrm>
              <a:off x="1008" y="102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5" name="Line 16"/>
            <p:cNvSpPr>
              <a:spLocks noChangeShapeType="1"/>
            </p:cNvSpPr>
            <p:nvPr/>
          </p:nvSpPr>
          <p:spPr bwMode="auto">
            <a:xfrm>
              <a:off x="1008" y="125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1275" name="Freeform 17"/>
          <p:cNvSpPr>
            <a:spLocks/>
          </p:cNvSpPr>
          <p:nvPr/>
        </p:nvSpPr>
        <p:spPr bwMode="auto">
          <a:xfrm>
            <a:off x="919163" y="1436688"/>
            <a:ext cx="611187" cy="955675"/>
          </a:xfrm>
          <a:custGeom>
            <a:avLst/>
            <a:gdLst>
              <a:gd name="T0" fmla="*/ 384 w 385"/>
              <a:gd name="T1" fmla="*/ 0 h 602"/>
              <a:gd name="T2" fmla="*/ 0 w 385"/>
              <a:gd name="T3" fmla="*/ 0 h 602"/>
              <a:gd name="T4" fmla="*/ 0 w 385"/>
              <a:gd name="T5" fmla="*/ 601 h 602"/>
              <a:gd name="T6" fmla="*/ 159 w 385"/>
              <a:gd name="T7" fmla="*/ 601 h 602"/>
              <a:gd name="T8" fmla="*/ 0 60000 65536"/>
              <a:gd name="T9" fmla="*/ 0 60000 65536"/>
              <a:gd name="T10" fmla="*/ 0 60000 65536"/>
              <a:gd name="T11" fmla="*/ 0 60000 65536"/>
              <a:gd name="T12" fmla="*/ 0 w 385"/>
              <a:gd name="T13" fmla="*/ 0 h 602"/>
              <a:gd name="T14" fmla="*/ 385 w 385"/>
              <a:gd name="T15" fmla="*/ 602 h 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" h="602">
                <a:moveTo>
                  <a:pt x="384" y="0"/>
                </a:moveTo>
                <a:lnTo>
                  <a:pt x="0" y="0"/>
                </a:lnTo>
                <a:lnTo>
                  <a:pt x="0" y="601"/>
                </a:lnTo>
                <a:lnTo>
                  <a:pt x="159" y="60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6" name="Freeform 18"/>
          <p:cNvSpPr>
            <a:spLocks/>
          </p:cNvSpPr>
          <p:nvPr/>
        </p:nvSpPr>
        <p:spPr bwMode="auto">
          <a:xfrm>
            <a:off x="1406525" y="1995488"/>
            <a:ext cx="246063" cy="396875"/>
          </a:xfrm>
          <a:custGeom>
            <a:avLst/>
            <a:gdLst>
              <a:gd name="T0" fmla="*/ 0 w 155"/>
              <a:gd name="T1" fmla="*/ 249 h 250"/>
              <a:gd name="T2" fmla="*/ 0 w 155"/>
              <a:gd name="T3" fmla="*/ 22 h 250"/>
              <a:gd name="T4" fmla="*/ 0 w 155"/>
              <a:gd name="T5" fmla="*/ 0 h 250"/>
              <a:gd name="T6" fmla="*/ 154 w 155"/>
              <a:gd name="T7" fmla="*/ 0 h 250"/>
              <a:gd name="T8" fmla="*/ 0 60000 65536"/>
              <a:gd name="T9" fmla="*/ 0 60000 65536"/>
              <a:gd name="T10" fmla="*/ 0 60000 65536"/>
              <a:gd name="T11" fmla="*/ 0 60000 65536"/>
              <a:gd name="T12" fmla="*/ 0 w 155"/>
              <a:gd name="T13" fmla="*/ 0 h 250"/>
              <a:gd name="T14" fmla="*/ 155 w 155"/>
              <a:gd name="T15" fmla="*/ 250 h 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" h="250">
                <a:moveTo>
                  <a:pt x="0" y="249"/>
                </a:moveTo>
                <a:lnTo>
                  <a:pt x="0" y="22"/>
                </a:lnTo>
                <a:lnTo>
                  <a:pt x="0" y="0"/>
                </a:lnTo>
                <a:lnTo>
                  <a:pt x="154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7" name="Freeform 19"/>
          <p:cNvSpPr>
            <a:spLocks/>
          </p:cNvSpPr>
          <p:nvPr/>
        </p:nvSpPr>
        <p:spPr bwMode="auto">
          <a:xfrm>
            <a:off x="1346200" y="2390775"/>
            <a:ext cx="244475" cy="1588"/>
          </a:xfrm>
          <a:custGeom>
            <a:avLst/>
            <a:gdLst>
              <a:gd name="T0" fmla="*/ 0 w 154"/>
              <a:gd name="T1" fmla="*/ 0 h 1"/>
              <a:gd name="T2" fmla="*/ 115 w 154"/>
              <a:gd name="T3" fmla="*/ 0 h 1"/>
              <a:gd name="T4" fmla="*/ 153 w 154"/>
              <a:gd name="T5" fmla="*/ 0 h 1"/>
              <a:gd name="T6" fmla="*/ 0 60000 65536"/>
              <a:gd name="T7" fmla="*/ 0 60000 65536"/>
              <a:gd name="T8" fmla="*/ 0 60000 65536"/>
              <a:gd name="T9" fmla="*/ 0 w 154"/>
              <a:gd name="T10" fmla="*/ 0 h 1"/>
              <a:gd name="T11" fmla="*/ 154 w 15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" h="1">
                <a:moveTo>
                  <a:pt x="0" y="0"/>
                </a:moveTo>
                <a:lnTo>
                  <a:pt x="115" y="0"/>
                </a:lnTo>
                <a:lnTo>
                  <a:pt x="153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8" name="Freeform 20"/>
          <p:cNvSpPr>
            <a:spLocks/>
          </p:cNvSpPr>
          <p:nvPr/>
        </p:nvSpPr>
        <p:spPr bwMode="auto">
          <a:xfrm>
            <a:off x="1538288" y="1436688"/>
            <a:ext cx="541337" cy="387350"/>
          </a:xfrm>
          <a:custGeom>
            <a:avLst/>
            <a:gdLst>
              <a:gd name="T0" fmla="*/ 340 w 341"/>
              <a:gd name="T1" fmla="*/ 243 h 244"/>
              <a:gd name="T2" fmla="*/ 340 w 341"/>
              <a:gd name="T3" fmla="*/ 0 h 244"/>
              <a:gd name="T4" fmla="*/ 0 w 341"/>
              <a:gd name="T5" fmla="*/ 0 h 244"/>
              <a:gd name="T6" fmla="*/ 0 60000 65536"/>
              <a:gd name="T7" fmla="*/ 0 60000 65536"/>
              <a:gd name="T8" fmla="*/ 0 60000 65536"/>
              <a:gd name="T9" fmla="*/ 0 w 341"/>
              <a:gd name="T10" fmla="*/ 0 h 244"/>
              <a:gd name="T11" fmla="*/ 341 w 341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1" h="244">
                <a:moveTo>
                  <a:pt x="340" y="243"/>
                </a:moveTo>
                <a:lnTo>
                  <a:pt x="34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9" name="Freeform 21"/>
          <p:cNvSpPr>
            <a:spLocks/>
          </p:cNvSpPr>
          <p:nvPr/>
        </p:nvSpPr>
        <p:spPr bwMode="auto">
          <a:xfrm>
            <a:off x="2443163" y="2147888"/>
            <a:ext cx="1038225" cy="244475"/>
          </a:xfrm>
          <a:custGeom>
            <a:avLst/>
            <a:gdLst>
              <a:gd name="T0" fmla="*/ 0 w 654"/>
              <a:gd name="T1" fmla="*/ 153 h 154"/>
              <a:gd name="T2" fmla="*/ 0 w 654"/>
              <a:gd name="T3" fmla="*/ 0 h 154"/>
              <a:gd name="T4" fmla="*/ 653 w 654"/>
              <a:gd name="T5" fmla="*/ 0 h 154"/>
              <a:gd name="T6" fmla="*/ 0 60000 65536"/>
              <a:gd name="T7" fmla="*/ 0 60000 65536"/>
              <a:gd name="T8" fmla="*/ 0 60000 65536"/>
              <a:gd name="T9" fmla="*/ 0 w 654"/>
              <a:gd name="T10" fmla="*/ 0 h 154"/>
              <a:gd name="T11" fmla="*/ 654 w 654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154">
                <a:moveTo>
                  <a:pt x="0" y="153"/>
                </a:moveTo>
                <a:lnTo>
                  <a:pt x="0" y="0"/>
                </a:lnTo>
                <a:lnTo>
                  <a:pt x="65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0" name="Freeform 22"/>
          <p:cNvSpPr>
            <a:spLocks/>
          </p:cNvSpPr>
          <p:nvPr/>
        </p:nvSpPr>
        <p:spPr bwMode="auto">
          <a:xfrm>
            <a:off x="2443163" y="2270125"/>
            <a:ext cx="1038225" cy="1588"/>
          </a:xfrm>
          <a:custGeom>
            <a:avLst/>
            <a:gdLst>
              <a:gd name="T0" fmla="*/ 0 w 654"/>
              <a:gd name="T1" fmla="*/ 0 h 1"/>
              <a:gd name="T2" fmla="*/ 653 w 654"/>
              <a:gd name="T3" fmla="*/ 0 h 1"/>
              <a:gd name="T4" fmla="*/ 0 60000 65536"/>
              <a:gd name="T5" fmla="*/ 0 60000 65536"/>
              <a:gd name="T6" fmla="*/ 0 w 654"/>
              <a:gd name="T7" fmla="*/ 0 h 1"/>
              <a:gd name="T8" fmla="*/ 654 w 65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1">
                <a:moveTo>
                  <a:pt x="0" y="0"/>
                </a:moveTo>
                <a:lnTo>
                  <a:pt x="65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1" name="Freeform 23"/>
          <p:cNvSpPr>
            <a:spLocks/>
          </p:cNvSpPr>
          <p:nvPr/>
        </p:nvSpPr>
        <p:spPr bwMode="auto">
          <a:xfrm>
            <a:off x="2443163" y="2390775"/>
            <a:ext cx="488950" cy="246063"/>
          </a:xfrm>
          <a:custGeom>
            <a:avLst/>
            <a:gdLst>
              <a:gd name="T0" fmla="*/ 0 w 308"/>
              <a:gd name="T1" fmla="*/ 0 h 155"/>
              <a:gd name="T2" fmla="*/ 0 w 308"/>
              <a:gd name="T3" fmla="*/ 154 h 155"/>
              <a:gd name="T4" fmla="*/ 307 w 308"/>
              <a:gd name="T5" fmla="*/ 154 h 155"/>
              <a:gd name="T6" fmla="*/ 0 60000 65536"/>
              <a:gd name="T7" fmla="*/ 0 60000 65536"/>
              <a:gd name="T8" fmla="*/ 0 60000 65536"/>
              <a:gd name="T9" fmla="*/ 0 w 308"/>
              <a:gd name="T10" fmla="*/ 0 h 155"/>
              <a:gd name="T11" fmla="*/ 308 w 308"/>
              <a:gd name="T12" fmla="*/ 155 h 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8" h="155">
                <a:moveTo>
                  <a:pt x="0" y="0"/>
                </a:moveTo>
                <a:lnTo>
                  <a:pt x="0" y="154"/>
                </a:lnTo>
                <a:lnTo>
                  <a:pt x="307" y="15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2" name="Freeform 24"/>
          <p:cNvSpPr>
            <a:spLocks/>
          </p:cNvSpPr>
          <p:nvPr/>
        </p:nvSpPr>
        <p:spPr bwMode="auto">
          <a:xfrm>
            <a:off x="2443163" y="2635250"/>
            <a:ext cx="1038225" cy="488950"/>
          </a:xfrm>
          <a:custGeom>
            <a:avLst/>
            <a:gdLst>
              <a:gd name="T0" fmla="*/ 0 w 654"/>
              <a:gd name="T1" fmla="*/ 0 h 308"/>
              <a:gd name="T2" fmla="*/ 0 w 654"/>
              <a:gd name="T3" fmla="*/ 307 h 308"/>
              <a:gd name="T4" fmla="*/ 653 w 654"/>
              <a:gd name="T5" fmla="*/ 307 h 308"/>
              <a:gd name="T6" fmla="*/ 0 60000 65536"/>
              <a:gd name="T7" fmla="*/ 0 60000 65536"/>
              <a:gd name="T8" fmla="*/ 0 60000 65536"/>
              <a:gd name="T9" fmla="*/ 0 w 654"/>
              <a:gd name="T10" fmla="*/ 0 h 308"/>
              <a:gd name="T11" fmla="*/ 654 w 654"/>
              <a:gd name="T12" fmla="*/ 308 h 3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308">
                <a:moveTo>
                  <a:pt x="0" y="0"/>
                </a:moveTo>
                <a:lnTo>
                  <a:pt x="0" y="307"/>
                </a:lnTo>
                <a:lnTo>
                  <a:pt x="653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3" name="Freeform 25"/>
          <p:cNvSpPr>
            <a:spLocks/>
          </p:cNvSpPr>
          <p:nvPr/>
        </p:nvSpPr>
        <p:spPr bwMode="auto">
          <a:xfrm>
            <a:off x="2625725" y="2270125"/>
            <a:ext cx="306388" cy="244475"/>
          </a:xfrm>
          <a:custGeom>
            <a:avLst/>
            <a:gdLst>
              <a:gd name="T0" fmla="*/ 0 w 193"/>
              <a:gd name="T1" fmla="*/ 0 h 154"/>
              <a:gd name="T2" fmla="*/ 0 w 193"/>
              <a:gd name="T3" fmla="*/ 153 h 154"/>
              <a:gd name="T4" fmla="*/ 192 w 193"/>
              <a:gd name="T5" fmla="*/ 153 h 154"/>
              <a:gd name="T6" fmla="*/ 0 60000 65536"/>
              <a:gd name="T7" fmla="*/ 0 60000 65536"/>
              <a:gd name="T8" fmla="*/ 0 60000 65536"/>
              <a:gd name="T9" fmla="*/ 0 w 193"/>
              <a:gd name="T10" fmla="*/ 0 h 154"/>
              <a:gd name="T11" fmla="*/ 193 w 1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154">
                <a:moveTo>
                  <a:pt x="0" y="0"/>
                </a:moveTo>
                <a:lnTo>
                  <a:pt x="0" y="153"/>
                </a:lnTo>
                <a:lnTo>
                  <a:pt x="192" y="153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4" name="Freeform 26"/>
          <p:cNvSpPr>
            <a:spLocks/>
          </p:cNvSpPr>
          <p:nvPr/>
        </p:nvSpPr>
        <p:spPr bwMode="auto">
          <a:xfrm>
            <a:off x="3175000" y="2513013"/>
            <a:ext cx="306388" cy="1587"/>
          </a:xfrm>
          <a:custGeom>
            <a:avLst/>
            <a:gdLst>
              <a:gd name="T0" fmla="*/ 0 w 193"/>
              <a:gd name="T1" fmla="*/ 0 h 1"/>
              <a:gd name="T2" fmla="*/ 192 w 193"/>
              <a:gd name="T3" fmla="*/ 0 h 1"/>
              <a:gd name="T4" fmla="*/ 0 60000 65536"/>
              <a:gd name="T5" fmla="*/ 0 60000 65536"/>
              <a:gd name="T6" fmla="*/ 0 w 193"/>
              <a:gd name="T7" fmla="*/ 0 h 1"/>
              <a:gd name="T8" fmla="*/ 193 w 19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3" h="1">
                <a:moveTo>
                  <a:pt x="0" y="0"/>
                </a:move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5" name="Freeform 27"/>
          <p:cNvSpPr>
            <a:spLocks/>
          </p:cNvSpPr>
          <p:nvPr/>
        </p:nvSpPr>
        <p:spPr bwMode="auto">
          <a:xfrm>
            <a:off x="3997325" y="2859088"/>
            <a:ext cx="560388" cy="315912"/>
          </a:xfrm>
          <a:custGeom>
            <a:avLst/>
            <a:gdLst>
              <a:gd name="T0" fmla="*/ 0 w 353"/>
              <a:gd name="T1" fmla="*/ 198 h 199"/>
              <a:gd name="T2" fmla="*/ 83 w 353"/>
              <a:gd name="T3" fmla="*/ 198 h 199"/>
              <a:gd name="T4" fmla="*/ 83 w 353"/>
              <a:gd name="T5" fmla="*/ 0 h 199"/>
              <a:gd name="T6" fmla="*/ 352 w 353"/>
              <a:gd name="T7" fmla="*/ 0 h 199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199"/>
              <a:gd name="T14" fmla="*/ 353 w 353"/>
              <a:gd name="T15" fmla="*/ 199 h 1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199">
                <a:moveTo>
                  <a:pt x="0" y="198"/>
                </a:moveTo>
                <a:lnTo>
                  <a:pt x="83" y="198"/>
                </a:lnTo>
                <a:lnTo>
                  <a:pt x="83" y="0"/>
                </a:lnTo>
                <a:lnTo>
                  <a:pt x="35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6" name="Freeform 28"/>
          <p:cNvSpPr>
            <a:spLocks/>
          </p:cNvSpPr>
          <p:nvPr/>
        </p:nvSpPr>
        <p:spPr bwMode="auto">
          <a:xfrm>
            <a:off x="3987800" y="2390775"/>
            <a:ext cx="1241425" cy="1588"/>
          </a:xfrm>
          <a:custGeom>
            <a:avLst/>
            <a:gdLst>
              <a:gd name="T0" fmla="*/ 0 w 782"/>
              <a:gd name="T1" fmla="*/ 0 h 1"/>
              <a:gd name="T2" fmla="*/ 781 w 782"/>
              <a:gd name="T3" fmla="*/ 0 h 1"/>
              <a:gd name="T4" fmla="*/ 0 60000 65536"/>
              <a:gd name="T5" fmla="*/ 0 60000 65536"/>
              <a:gd name="T6" fmla="*/ 0 w 782"/>
              <a:gd name="T7" fmla="*/ 0 h 1"/>
              <a:gd name="T8" fmla="*/ 782 w 78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2" h="1">
                <a:moveTo>
                  <a:pt x="0" y="0"/>
                </a:moveTo>
                <a:lnTo>
                  <a:pt x="78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7" name="Freeform 29"/>
          <p:cNvSpPr>
            <a:spLocks/>
          </p:cNvSpPr>
          <p:nvPr/>
        </p:nvSpPr>
        <p:spPr bwMode="auto">
          <a:xfrm>
            <a:off x="5918200" y="2695575"/>
            <a:ext cx="306388" cy="52388"/>
          </a:xfrm>
          <a:custGeom>
            <a:avLst/>
            <a:gdLst>
              <a:gd name="T0" fmla="*/ 0 w 193"/>
              <a:gd name="T1" fmla="*/ 32 h 33"/>
              <a:gd name="T2" fmla="*/ 0 w 193"/>
              <a:gd name="T3" fmla="*/ 0 h 33"/>
              <a:gd name="T4" fmla="*/ 192 w 193"/>
              <a:gd name="T5" fmla="*/ 0 h 33"/>
              <a:gd name="T6" fmla="*/ 0 60000 65536"/>
              <a:gd name="T7" fmla="*/ 0 60000 65536"/>
              <a:gd name="T8" fmla="*/ 0 60000 65536"/>
              <a:gd name="T9" fmla="*/ 0 w 193"/>
              <a:gd name="T10" fmla="*/ 0 h 33"/>
              <a:gd name="T11" fmla="*/ 193 w 193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3">
                <a:moveTo>
                  <a:pt x="0" y="32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8" name="Freeform 30"/>
          <p:cNvSpPr>
            <a:spLocks/>
          </p:cNvSpPr>
          <p:nvPr/>
        </p:nvSpPr>
        <p:spPr bwMode="auto">
          <a:xfrm>
            <a:off x="6892925" y="2817813"/>
            <a:ext cx="428625" cy="1587"/>
          </a:xfrm>
          <a:custGeom>
            <a:avLst/>
            <a:gdLst>
              <a:gd name="T0" fmla="*/ 0 w 270"/>
              <a:gd name="T1" fmla="*/ 0 h 1"/>
              <a:gd name="T2" fmla="*/ 269 w 270"/>
              <a:gd name="T3" fmla="*/ 0 h 1"/>
              <a:gd name="T4" fmla="*/ 0 60000 65536"/>
              <a:gd name="T5" fmla="*/ 0 60000 65536"/>
              <a:gd name="T6" fmla="*/ 0 w 270"/>
              <a:gd name="T7" fmla="*/ 0 h 1"/>
              <a:gd name="T8" fmla="*/ 270 w 27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0" h="1">
                <a:moveTo>
                  <a:pt x="0" y="0"/>
                </a:moveTo>
                <a:lnTo>
                  <a:pt x="269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9" name="Freeform 31"/>
          <p:cNvSpPr>
            <a:spLocks/>
          </p:cNvSpPr>
          <p:nvPr/>
        </p:nvSpPr>
        <p:spPr bwMode="auto">
          <a:xfrm>
            <a:off x="5918200" y="2695575"/>
            <a:ext cx="1403350" cy="855663"/>
          </a:xfrm>
          <a:custGeom>
            <a:avLst/>
            <a:gdLst>
              <a:gd name="T0" fmla="*/ 0 w 884"/>
              <a:gd name="T1" fmla="*/ 0 h 539"/>
              <a:gd name="T2" fmla="*/ 0 w 884"/>
              <a:gd name="T3" fmla="*/ 538 h 539"/>
              <a:gd name="T4" fmla="*/ 627 w 884"/>
              <a:gd name="T5" fmla="*/ 538 h 539"/>
              <a:gd name="T6" fmla="*/ 627 w 884"/>
              <a:gd name="T7" fmla="*/ 154 h 539"/>
              <a:gd name="T8" fmla="*/ 883 w 884"/>
              <a:gd name="T9" fmla="*/ 154 h 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539"/>
              <a:gd name="T17" fmla="*/ 884 w 884"/>
              <a:gd name="T18" fmla="*/ 539 h 5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539">
                <a:moveTo>
                  <a:pt x="0" y="0"/>
                </a:moveTo>
                <a:lnTo>
                  <a:pt x="0" y="538"/>
                </a:lnTo>
                <a:lnTo>
                  <a:pt x="627" y="538"/>
                </a:lnTo>
                <a:lnTo>
                  <a:pt x="627" y="154"/>
                </a:lnTo>
                <a:lnTo>
                  <a:pt x="883" y="15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0" name="Freeform 32"/>
          <p:cNvSpPr>
            <a:spLocks/>
          </p:cNvSpPr>
          <p:nvPr/>
        </p:nvSpPr>
        <p:spPr bwMode="auto">
          <a:xfrm>
            <a:off x="3175000" y="2635250"/>
            <a:ext cx="4594225" cy="1017588"/>
          </a:xfrm>
          <a:custGeom>
            <a:avLst/>
            <a:gdLst>
              <a:gd name="T0" fmla="*/ 2727 w 2894"/>
              <a:gd name="T1" fmla="*/ 230 h 641"/>
              <a:gd name="T2" fmla="*/ 2893 w 2894"/>
              <a:gd name="T3" fmla="*/ 230 h 641"/>
              <a:gd name="T4" fmla="*/ 2893 w 2894"/>
              <a:gd name="T5" fmla="*/ 640 h 641"/>
              <a:gd name="T6" fmla="*/ 0 w 2894"/>
              <a:gd name="T7" fmla="*/ 640 h 641"/>
              <a:gd name="T8" fmla="*/ 0 w 2894"/>
              <a:gd name="T9" fmla="*/ 0 h 641"/>
              <a:gd name="T10" fmla="*/ 192 w 2894"/>
              <a:gd name="T11" fmla="*/ 0 h 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94"/>
              <a:gd name="T19" fmla="*/ 0 h 641"/>
              <a:gd name="T20" fmla="*/ 2894 w 2894"/>
              <a:gd name="T21" fmla="*/ 641 h 6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94" h="641">
                <a:moveTo>
                  <a:pt x="2727" y="230"/>
                </a:moveTo>
                <a:lnTo>
                  <a:pt x="2893" y="230"/>
                </a:lnTo>
                <a:lnTo>
                  <a:pt x="2893" y="640"/>
                </a:lnTo>
                <a:lnTo>
                  <a:pt x="0" y="6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1" name="Line 33"/>
          <p:cNvSpPr>
            <a:spLocks noChangeShapeType="1"/>
          </p:cNvSpPr>
          <p:nvPr/>
        </p:nvSpPr>
        <p:spPr bwMode="auto">
          <a:xfrm>
            <a:off x="2219325" y="2513013"/>
            <a:ext cx="223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2" name="Oval 34"/>
          <p:cNvSpPr>
            <a:spLocks noChangeArrowheads="1"/>
          </p:cNvSpPr>
          <p:nvPr/>
        </p:nvSpPr>
        <p:spPr bwMode="auto">
          <a:xfrm>
            <a:off x="4298950" y="2600325"/>
            <a:ext cx="38100" cy="381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3" name="Oval 35"/>
          <p:cNvSpPr>
            <a:spLocks noChangeArrowheads="1"/>
          </p:cNvSpPr>
          <p:nvPr/>
        </p:nvSpPr>
        <p:spPr bwMode="auto">
          <a:xfrm>
            <a:off x="5894388" y="2509838"/>
            <a:ext cx="38100" cy="381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4" name="Rectangle 37"/>
          <p:cNvSpPr>
            <a:spLocks noChangeArrowheads="1"/>
          </p:cNvSpPr>
          <p:nvPr/>
        </p:nvSpPr>
        <p:spPr bwMode="auto">
          <a:xfrm>
            <a:off x="1601788" y="2282825"/>
            <a:ext cx="595312" cy="7366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5" name="Rectangle 38"/>
          <p:cNvSpPr>
            <a:spLocks noChangeArrowheads="1"/>
          </p:cNvSpPr>
          <p:nvPr/>
        </p:nvSpPr>
        <p:spPr bwMode="auto">
          <a:xfrm>
            <a:off x="1557338" y="2293938"/>
            <a:ext cx="386324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addr</a:t>
            </a:r>
          </a:p>
        </p:txBody>
      </p:sp>
      <p:sp>
        <p:nvSpPr>
          <p:cNvPr id="11296" name="Rectangle 39"/>
          <p:cNvSpPr>
            <a:spLocks noChangeArrowheads="1"/>
          </p:cNvSpPr>
          <p:nvPr/>
        </p:nvSpPr>
        <p:spPr bwMode="auto">
          <a:xfrm>
            <a:off x="1938338" y="2425700"/>
            <a:ext cx="339837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inst</a:t>
            </a:r>
          </a:p>
        </p:txBody>
      </p:sp>
      <p:sp>
        <p:nvSpPr>
          <p:cNvPr id="11297" name="Rectangle 40"/>
          <p:cNvSpPr>
            <a:spLocks noChangeArrowheads="1"/>
          </p:cNvSpPr>
          <p:nvPr/>
        </p:nvSpPr>
        <p:spPr bwMode="auto">
          <a:xfrm>
            <a:off x="1577975" y="2719388"/>
            <a:ext cx="719749" cy="350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Instruction</a:t>
            </a:r>
          </a:p>
          <a:p>
            <a:pPr algn="l" defTabSz="585788"/>
            <a:r>
              <a:rPr lang="en-US" sz="9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11298" name="Line 41"/>
          <p:cNvSpPr>
            <a:spLocks noChangeShapeType="1"/>
          </p:cNvSpPr>
          <p:nvPr/>
        </p:nvSpPr>
        <p:spPr bwMode="auto">
          <a:xfrm flipH="1">
            <a:off x="1528763" y="239077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9" name="Rectangle 42"/>
          <p:cNvSpPr>
            <a:spLocks noChangeArrowheads="1"/>
          </p:cNvSpPr>
          <p:nvPr/>
        </p:nvSpPr>
        <p:spPr bwMode="auto">
          <a:xfrm>
            <a:off x="1668463" y="1735138"/>
            <a:ext cx="360676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Add</a:t>
            </a:r>
          </a:p>
        </p:txBody>
      </p:sp>
      <p:sp>
        <p:nvSpPr>
          <p:cNvPr id="11300" name="Rectangle 43"/>
          <p:cNvSpPr>
            <a:spLocks noChangeArrowheads="1"/>
          </p:cNvSpPr>
          <p:nvPr/>
        </p:nvSpPr>
        <p:spPr bwMode="auto">
          <a:xfrm>
            <a:off x="3492500" y="1978025"/>
            <a:ext cx="461963" cy="85725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1" name="Freeform 44"/>
          <p:cNvSpPr>
            <a:spLocks/>
          </p:cNvSpPr>
          <p:nvPr/>
        </p:nvSpPr>
        <p:spPr bwMode="auto">
          <a:xfrm>
            <a:off x="2938463" y="2330450"/>
            <a:ext cx="184150" cy="366713"/>
          </a:xfrm>
          <a:custGeom>
            <a:avLst/>
            <a:gdLst>
              <a:gd name="T0" fmla="*/ 115 w 116"/>
              <a:gd name="T1" fmla="*/ 192 h 231"/>
              <a:gd name="T2" fmla="*/ 115 w 116"/>
              <a:gd name="T3" fmla="*/ 38 h 231"/>
              <a:gd name="T4" fmla="*/ 0 w 116"/>
              <a:gd name="T5" fmla="*/ 0 h 231"/>
              <a:gd name="T6" fmla="*/ 0 w 116"/>
              <a:gd name="T7" fmla="*/ 230 h 231"/>
              <a:gd name="T8" fmla="*/ 115 w 116"/>
              <a:gd name="T9" fmla="*/ 192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231"/>
              <a:gd name="T17" fmla="*/ 116 w 116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231">
                <a:moveTo>
                  <a:pt x="115" y="192"/>
                </a:moveTo>
                <a:lnTo>
                  <a:pt x="115" y="38"/>
                </a:lnTo>
                <a:lnTo>
                  <a:pt x="0" y="0"/>
                </a:lnTo>
                <a:lnTo>
                  <a:pt x="0" y="230"/>
                </a:lnTo>
                <a:lnTo>
                  <a:pt x="115" y="192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2" name="Line 46"/>
          <p:cNvSpPr>
            <a:spLocks noChangeShapeType="1"/>
          </p:cNvSpPr>
          <p:nvPr/>
        </p:nvSpPr>
        <p:spPr bwMode="auto">
          <a:xfrm flipH="1">
            <a:off x="2878138" y="2635250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3" name="Line 47"/>
          <p:cNvSpPr>
            <a:spLocks noChangeShapeType="1"/>
          </p:cNvSpPr>
          <p:nvPr/>
        </p:nvSpPr>
        <p:spPr bwMode="auto">
          <a:xfrm flipH="1">
            <a:off x="3121025" y="2513013"/>
            <a:ext cx="61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4" name="Rectangle 48"/>
          <p:cNvSpPr>
            <a:spLocks noChangeArrowheads="1"/>
          </p:cNvSpPr>
          <p:nvPr/>
        </p:nvSpPr>
        <p:spPr bwMode="auto">
          <a:xfrm>
            <a:off x="3736975" y="2309813"/>
            <a:ext cx="306174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rd1</a:t>
            </a:r>
          </a:p>
        </p:txBody>
      </p:sp>
      <p:sp>
        <p:nvSpPr>
          <p:cNvPr id="11305" name="Rectangle 49"/>
          <p:cNvSpPr>
            <a:spLocks noChangeArrowheads="1"/>
          </p:cNvSpPr>
          <p:nvPr/>
        </p:nvSpPr>
        <p:spPr bwMode="auto">
          <a:xfrm>
            <a:off x="3457575" y="2665413"/>
            <a:ext cx="589905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GPR File</a:t>
            </a:r>
          </a:p>
        </p:txBody>
      </p:sp>
      <p:sp>
        <p:nvSpPr>
          <p:cNvPr id="11306" name="Line 50"/>
          <p:cNvSpPr>
            <a:spLocks noChangeShapeType="1"/>
          </p:cNvSpPr>
          <p:nvPr/>
        </p:nvSpPr>
        <p:spPr bwMode="auto">
          <a:xfrm>
            <a:off x="3417888" y="2635250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7" name="Line 51"/>
          <p:cNvSpPr>
            <a:spLocks noChangeShapeType="1"/>
          </p:cNvSpPr>
          <p:nvPr/>
        </p:nvSpPr>
        <p:spPr bwMode="auto">
          <a:xfrm>
            <a:off x="3417888" y="2513013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8" name="Line 52"/>
          <p:cNvSpPr>
            <a:spLocks noChangeShapeType="1"/>
          </p:cNvSpPr>
          <p:nvPr/>
        </p:nvSpPr>
        <p:spPr bwMode="auto">
          <a:xfrm>
            <a:off x="3417888" y="2147888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9" name="Line 53"/>
          <p:cNvSpPr>
            <a:spLocks noChangeShapeType="1"/>
          </p:cNvSpPr>
          <p:nvPr/>
        </p:nvSpPr>
        <p:spPr bwMode="auto">
          <a:xfrm>
            <a:off x="3417888" y="2270125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10" name="Rectangle 54"/>
          <p:cNvSpPr>
            <a:spLocks noChangeArrowheads="1"/>
          </p:cNvSpPr>
          <p:nvPr/>
        </p:nvSpPr>
        <p:spPr bwMode="auto">
          <a:xfrm>
            <a:off x="3446463" y="2073275"/>
            <a:ext cx="29335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rs1</a:t>
            </a:r>
          </a:p>
        </p:txBody>
      </p:sp>
      <p:sp>
        <p:nvSpPr>
          <p:cNvPr id="11311" name="Rectangle 55"/>
          <p:cNvSpPr>
            <a:spLocks noChangeArrowheads="1"/>
          </p:cNvSpPr>
          <p:nvPr/>
        </p:nvSpPr>
        <p:spPr bwMode="auto">
          <a:xfrm>
            <a:off x="3446463" y="2193925"/>
            <a:ext cx="29335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rs2</a:t>
            </a:r>
          </a:p>
        </p:txBody>
      </p:sp>
      <p:sp>
        <p:nvSpPr>
          <p:cNvPr id="11312" name="Rectangle 56"/>
          <p:cNvSpPr>
            <a:spLocks noChangeArrowheads="1"/>
          </p:cNvSpPr>
          <p:nvPr/>
        </p:nvSpPr>
        <p:spPr bwMode="auto">
          <a:xfrm>
            <a:off x="3446463" y="2427288"/>
            <a:ext cx="274114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ws</a:t>
            </a:r>
          </a:p>
        </p:txBody>
      </p:sp>
      <p:sp>
        <p:nvSpPr>
          <p:cNvPr id="11313" name="Rectangle 57"/>
          <p:cNvSpPr>
            <a:spLocks noChangeArrowheads="1"/>
          </p:cNvSpPr>
          <p:nvPr/>
        </p:nvSpPr>
        <p:spPr bwMode="auto">
          <a:xfrm>
            <a:off x="3446463" y="2547938"/>
            <a:ext cx="286938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wd</a:t>
            </a:r>
          </a:p>
        </p:txBody>
      </p:sp>
      <p:sp>
        <p:nvSpPr>
          <p:cNvPr id="11314" name="Rectangle 58"/>
          <p:cNvSpPr>
            <a:spLocks noChangeArrowheads="1"/>
          </p:cNvSpPr>
          <p:nvPr/>
        </p:nvSpPr>
        <p:spPr bwMode="auto">
          <a:xfrm>
            <a:off x="3732213" y="2528888"/>
            <a:ext cx="306174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rd2</a:t>
            </a:r>
          </a:p>
        </p:txBody>
      </p:sp>
      <p:sp>
        <p:nvSpPr>
          <p:cNvPr id="11315" name="Rectangle 59"/>
          <p:cNvSpPr>
            <a:spLocks noChangeArrowheads="1"/>
          </p:cNvSpPr>
          <p:nvPr/>
        </p:nvSpPr>
        <p:spPr bwMode="auto">
          <a:xfrm>
            <a:off x="3609975" y="1939925"/>
            <a:ext cx="28373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11316" name="Rectangle 60"/>
          <p:cNvSpPr>
            <a:spLocks noChangeArrowheads="1"/>
          </p:cNvSpPr>
          <p:nvPr/>
        </p:nvSpPr>
        <p:spPr bwMode="auto">
          <a:xfrm>
            <a:off x="3492500" y="3013075"/>
            <a:ext cx="461963" cy="2492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17" name="Rectangle 61"/>
          <p:cNvSpPr>
            <a:spLocks noChangeArrowheads="1"/>
          </p:cNvSpPr>
          <p:nvPr/>
        </p:nvSpPr>
        <p:spPr bwMode="auto">
          <a:xfrm>
            <a:off x="3478213" y="2984500"/>
            <a:ext cx="532197" cy="350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Immed.</a:t>
            </a:r>
          </a:p>
          <a:p>
            <a:pPr algn="l" defTabSz="585788"/>
            <a:r>
              <a:rPr lang="en-US" sz="900" b="1">
                <a:latin typeface="Lato" panose="020F0502020204030203" pitchFamily="34" charset="0"/>
              </a:rPr>
              <a:t>Extend</a:t>
            </a:r>
          </a:p>
        </p:txBody>
      </p:sp>
      <p:sp>
        <p:nvSpPr>
          <p:cNvPr id="11318" name="Line 62"/>
          <p:cNvSpPr>
            <a:spLocks noChangeShapeType="1"/>
          </p:cNvSpPr>
          <p:nvPr/>
        </p:nvSpPr>
        <p:spPr bwMode="auto">
          <a:xfrm>
            <a:off x="3417888" y="3122613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19" name="Freeform 63"/>
          <p:cNvSpPr>
            <a:spLocks/>
          </p:cNvSpPr>
          <p:nvPr/>
        </p:nvSpPr>
        <p:spPr bwMode="auto">
          <a:xfrm>
            <a:off x="7319963" y="2757488"/>
            <a:ext cx="184150" cy="488950"/>
          </a:xfrm>
          <a:custGeom>
            <a:avLst/>
            <a:gdLst>
              <a:gd name="T0" fmla="*/ 115 w 116"/>
              <a:gd name="T1" fmla="*/ 38 h 308"/>
              <a:gd name="T2" fmla="*/ 115 w 116"/>
              <a:gd name="T3" fmla="*/ 269 h 308"/>
              <a:gd name="T4" fmla="*/ 0 w 116"/>
              <a:gd name="T5" fmla="*/ 307 h 308"/>
              <a:gd name="T6" fmla="*/ 0 w 116"/>
              <a:gd name="T7" fmla="*/ 0 h 308"/>
              <a:gd name="T8" fmla="*/ 115 w 116"/>
              <a:gd name="T9" fmla="*/ 38 h 3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308"/>
              <a:gd name="T17" fmla="*/ 116 w 116"/>
              <a:gd name="T18" fmla="*/ 308 h 3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308">
                <a:moveTo>
                  <a:pt x="115" y="38"/>
                </a:moveTo>
                <a:lnTo>
                  <a:pt x="115" y="269"/>
                </a:lnTo>
                <a:lnTo>
                  <a:pt x="0" y="307"/>
                </a:lnTo>
                <a:lnTo>
                  <a:pt x="0" y="0"/>
                </a:lnTo>
                <a:lnTo>
                  <a:pt x="115" y="38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0" name="Line 64"/>
          <p:cNvSpPr>
            <a:spLocks noChangeShapeType="1"/>
          </p:cNvSpPr>
          <p:nvPr/>
        </p:nvSpPr>
        <p:spPr bwMode="auto">
          <a:xfrm flipH="1">
            <a:off x="7267575" y="3062288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1" name="Line 65"/>
          <p:cNvSpPr>
            <a:spLocks noChangeShapeType="1"/>
          </p:cNvSpPr>
          <p:nvPr/>
        </p:nvSpPr>
        <p:spPr bwMode="auto">
          <a:xfrm flipH="1">
            <a:off x="7267575" y="2817813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2" name="Rectangle 66"/>
          <p:cNvSpPr>
            <a:spLocks noChangeArrowheads="1"/>
          </p:cNvSpPr>
          <p:nvPr/>
        </p:nvSpPr>
        <p:spPr bwMode="auto">
          <a:xfrm>
            <a:off x="7334250" y="2903538"/>
            <a:ext cx="254878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M</a:t>
            </a:r>
          </a:p>
        </p:txBody>
      </p:sp>
      <p:sp>
        <p:nvSpPr>
          <p:cNvPr id="11323" name="Rectangle 67"/>
          <p:cNvSpPr>
            <a:spLocks noChangeArrowheads="1"/>
          </p:cNvSpPr>
          <p:nvPr/>
        </p:nvSpPr>
        <p:spPr bwMode="auto">
          <a:xfrm>
            <a:off x="7270750" y="2760663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11324" name="Rectangle 68"/>
          <p:cNvSpPr>
            <a:spLocks noChangeArrowheads="1"/>
          </p:cNvSpPr>
          <p:nvPr/>
        </p:nvSpPr>
        <p:spPr bwMode="auto">
          <a:xfrm>
            <a:off x="7270750" y="2973388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11325" name="Rectangle 69"/>
          <p:cNvSpPr>
            <a:spLocks noChangeArrowheads="1"/>
          </p:cNvSpPr>
          <p:nvPr/>
        </p:nvSpPr>
        <p:spPr bwMode="auto">
          <a:xfrm>
            <a:off x="6235700" y="2373313"/>
            <a:ext cx="614363" cy="950912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6" name="Line 70"/>
          <p:cNvSpPr>
            <a:spLocks noChangeShapeType="1"/>
          </p:cNvSpPr>
          <p:nvPr/>
        </p:nvSpPr>
        <p:spPr bwMode="auto">
          <a:xfrm>
            <a:off x="6162675" y="318452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7" name="Line 71"/>
          <p:cNvSpPr>
            <a:spLocks noChangeShapeType="1"/>
          </p:cNvSpPr>
          <p:nvPr/>
        </p:nvSpPr>
        <p:spPr bwMode="auto">
          <a:xfrm>
            <a:off x="6162675" y="269557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8" name="Rectangle 72"/>
          <p:cNvSpPr>
            <a:spLocks noChangeArrowheads="1"/>
          </p:cNvSpPr>
          <p:nvPr/>
        </p:nvSpPr>
        <p:spPr bwMode="auto">
          <a:xfrm>
            <a:off x="6210300" y="2590800"/>
            <a:ext cx="400751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raddr</a:t>
            </a:r>
          </a:p>
        </p:txBody>
      </p:sp>
      <p:sp>
        <p:nvSpPr>
          <p:cNvPr id="11329" name="Rectangle 73"/>
          <p:cNvSpPr>
            <a:spLocks noChangeArrowheads="1"/>
          </p:cNvSpPr>
          <p:nvPr/>
        </p:nvSpPr>
        <p:spPr bwMode="auto">
          <a:xfrm>
            <a:off x="6200775" y="2459038"/>
            <a:ext cx="440826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waddr</a:t>
            </a:r>
          </a:p>
        </p:txBody>
      </p:sp>
      <p:sp>
        <p:nvSpPr>
          <p:cNvPr id="11330" name="Rectangle 74"/>
          <p:cNvSpPr>
            <a:spLocks noChangeArrowheads="1"/>
          </p:cNvSpPr>
          <p:nvPr/>
        </p:nvSpPr>
        <p:spPr bwMode="auto">
          <a:xfrm>
            <a:off x="6191250" y="3086100"/>
            <a:ext cx="436017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wdata</a:t>
            </a:r>
          </a:p>
        </p:txBody>
      </p:sp>
      <p:sp>
        <p:nvSpPr>
          <p:cNvPr id="11331" name="Rectangle 75"/>
          <p:cNvSpPr>
            <a:spLocks noChangeArrowheads="1"/>
          </p:cNvSpPr>
          <p:nvPr/>
        </p:nvSpPr>
        <p:spPr bwMode="auto">
          <a:xfrm>
            <a:off x="6535738" y="2732088"/>
            <a:ext cx="39594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rdata</a:t>
            </a:r>
          </a:p>
        </p:txBody>
      </p:sp>
      <p:sp>
        <p:nvSpPr>
          <p:cNvPr id="11332" name="Line 76"/>
          <p:cNvSpPr>
            <a:spLocks noChangeShapeType="1"/>
          </p:cNvSpPr>
          <p:nvPr/>
        </p:nvSpPr>
        <p:spPr bwMode="auto">
          <a:xfrm>
            <a:off x="6873875" y="2817813"/>
            <a:ext cx="80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33" name="Rectangle 77"/>
          <p:cNvSpPr>
            <a:spLocks noChangeArrowheads="1"/>
          </p:cNvSpPr>
          <p:nvPr/>
        </p:nvSpPr>
        <p:spPr bwMode="auto">
          <a:xfrm>
            <a:off x="6353175" y="3179763"/>
            <a:ext cx="243656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re</a:t>
            </a:r>
          </a:p>
        </p:txBody>
      </p:sp>
      <p:sp>
        <p:nvSpPr>
          <p:cNvPr id="11334" name="Rectangle 78"/>
          <p:cNvSpPr>
            <a:spLocks noChangeArrowheads="1"/>
          </p:cNvSpPr>
          <p:nvPr/>
        </p:nvSpPr>
        <p:spPr bwMode="auto">
          <a:xfrm>
            <a:off x="6221413" y="2797175"/>
            <a:ext cx="586699" cy="350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Data </a:t>
            </a:r>
          </a:p>
          <a:p>
            <a:pPr algn="l" defTabSz="585788"/>
            <a:r>
              <a:rPr lang="en-US" sz="9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11335" name="Freeform 79"/>
          <p:cNvSpPr>
            <a:spLocks/>
          </p:cNvSpPr>
          <p:nvPr/>
        </p:nvSpPr>
        <p:spPr bwMode="auto">
          <a:xfrm>
            <a:off x="5237163" y="2330450"/>
            <a:ext cx="306387" cy="488950"/>
          </a:xfrm>
          <a:custGeom>
            <a:avLst/>
            <a:gdLst>
              <a:gd name="T0" fmla="*/ 0 w 193"/>
              <a:gd name="T1" fmla="*/ 0 h 308"/>
              <a:gd name="T2" fmla="*/ 0 w 193"/>
              <a:gd name="T3" fmla="*/ 128 h 308"/>
              <a:gd name="T4" fmla="*/ 38 w 193"/>
              <a:gd name="T5" fmla="*/ 154 h 308"/>
              <a:gd name="T6" fmla="*/ 0 w 193"/>
              <a:gd name="T7" fmla="*/ 179 h 308"/>
              <a:gd name="T8" fmla="*/ 0 w 193"/>
              <a:gd name="T9" fmla="*/ 307 h 308"/>
              <a:gd name="T10" fmla="*/ 192 w 193"/>
              <a:gd name="T11" fmla="*/ 230 h 308"/>
              <a:gd name="T12" fmla="*/ 192 w 193"/>
              <a:gd name="T13" fmla="*/ 77 h 308"/>
              <a:gd name="T14" fmla="*/ 0 w 193"/>
              <a:gd name="T15" fmla="*/ 0 h 3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3"/>
              <a:gd name="T25" fmla="*/ 0 h 308"/>
              <a:gd name="T26" fmla="*/ 193 w 193"/>
              <a:gd name="T27" fmla="*/ 308 h 3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3" h="308">
                <a:moveTo>
                  <a:pt x="0" y="0"/>
                </a:moveTo>
                <a:lnTo>
                  <a:pt x="0" y="128"/>
                </a:lnTo>
                <a:lnTo>
                  <a:pt x="38" y="154"/>
                </a:lnTo>
                <a:lnTo>
                  <a:pt x="0" y="179"/>
                </a:lnTo>
                <a:lnTo>
                  <a:pt x="0" y="307"/>
                </a:lnTo>
                <a:lnTo>
                  <a:pt x="192" y="230"/>
                </a:lnTo>
                <a:lnTo>
                  <a:pt x="192" y="7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36" name="Rectangle 80"/>
          <p:cNvSpPr>
            <a:spLocks noChangeArrowheads="1"/>
          </p:cNvSpPr>
          <p:nvPr/>
        </p:nvSpPr>
        <p:spPr bwMode="auto">
          <a:xfrm>
            <a:off x="5245100" y="2486025"/>
            <a:ext cx="371897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ALU</a:t>
            </a:r>
          </a:p>
        </p:txBody>
      </p:sp>
      <p:sp>
        <p:nvSpPr>
          <p:cNvPr id="11337" name="Line 81"/>
          <p:cNvSpPr>
            <a:spLocks noChangeShapeType="1"/>
          </p:cNvSpPr>
          <p:nvPr/>
        </p:nvSpPr>
        <p:spPr bwMode="auto">
          <a:xfrm>
            <a:off x="5176838" y="239077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38" name="Freeform 82"/>
          <p:cNvSpPr>
            <a:spLocks/>
          </p:cNvSpPr>
          <p:nvPr/>
        </p:nvSpPr>
        <p:spPr bwMode="auto">
          <a:xfrm>
            <a:off x="4575175" y="2554288"/>
            <a:ext cx="184150" cy="366712"/>
          </a:xfrm>
          <a:custGeom>
            <a:avLst/>
            <a:gdLst>
              <a:gd name="T0" fmla="*/ 115 w 116"/>
              <a:gd name="T1" fmla="*/ 38 h 231"/>
              <a:gd name="T2" fmla="*/ 115 w 116"/>
              <a:gd name="T3" fmla="*/ 192 h 231"/>
              <a:gd name="T4" fmla="*/ 0 w 116"/>
              <a:gd name="T5" fmla="*/ 230 h 231"/>
              <a:gd name="T6" fmla="*/ 0 w 116"/>
              <a:gd name="T7" fmla="*/ 0 h 231"/>
              <a:gd name="T8" fmla="*/ 115 w 116"/>
              <a:gd name="T9" fmla="*/ 38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231"/>
              <a:gd name="T17" fmla="*/ 116 w 116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231">
                <a:moveTo>
                  <a:pt x="115" y="38"/>
                </a:moveTo>
                <a:lnTo>
                  <a:pt x="115" y="192"/>
                </a:lnTo>
                <a:lnTo>
                  <a:pt x="0" y="230"/>
                </a:lnTo>
                <a:lnTo>
                  <a:pt x="0" y="0"/>
                </a:lnTo>
                <a:lnTo>
                  <a:pt x="115" y="38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39" name="Line 83"/>
          <p:cNvSpPr>
            <a:spLocks noChangeShapeType="1"/>
          </p:cNvSpPr>
          <p:nvPr/>
        </p:nvSpPr>
        <p:spPr bwMode="auto">
          <a:xfrm>
            <a:off x="2870200" y="2513013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0" name="Rectangle 84"/>
          <p:cNvSpPr>
            <a:spLocks noChangeArrowheads="1"/>
          </p:cNvSpPr>
          <p:nvPr/>
        </p:nvSpPr>
        <p:spPr bwMode="auto">
          <a:xfrm>
            <a:off x="6565900" y="2346325"/>
            <a:ext cx="339837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algn</a:t>
            </a:r>
          </a:p>
        </p:txBody>
      </p:sp>
      <p:sp>
        <p:nvSpPr>
          <p:cNvPr id="11341" name="Line 85"/>
          <p:cNvSpPr>
            <a:spLocks noChangeShapeType="1"/>
          </p:cNvSpPr>
          <p:nvPr/>
        </p:nvSpPr>
        <p:spPr bwMode="auto">
          <a:xfrm flipH="1">
            <a:off x="7267575" y="318452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2" name="Line 86"/>
          <p:cNvSpPr>
            <a:spLocks noChangeShapeType="1"/>
          </p:cNvSpPr>
          <p:nvPr/>
        </p:nvSpPr>
        <p:spPr bwMode="auto">
          <a:xfrm flipH="1">
            <a:off x="7267575" y="2940050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3" name="Rectangle 87"/>
          <p:cNvSpPr>
            <a:spLocks noChangeArrowheads="1"/>
          </p:cNvSpPr>
          <p:nvPr/>
        </p:nvSpPr>
        <p:spPr bwMode="auto">
          <a:xfrm>
            <a:off x="7270750" y="2862263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11344" name="Rectangle 88"/>
          <p:cNvSpPr>
            <a:spLocks noChangeArrowheads="1"/>
          </p:cNvSpPr>
          <p:nvPr/>
        </p:nvSpPr>
        <p:spPr bwMode="auto">
          <a:xfrm>
            <a:off x="7270750" y="3086100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11345" name="Rectangle 89"/>
          <p:cNvSpPr>
            <a:spLocks noChangeArrowheads="1"/>
          </p:cNvSpPr>
          <p:nvPr/>
        </p:nvSpPr>
        <p:spPr bwMode="auto">
          <a:xfrm>
            <a:off x="6353175" y="2336800"/>
            <a:ext cx="28373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11346" name="Line 90"/>
          <p:cNvSpPr>
            <a:spLocks noChangeShapeType="1"/>
          </p:cNvSpPr>
          <p:nvPr/>
        </p:nvSpPr>
        <p:spPr bwMode="auto">
          <a:xfrm>
            <a:off x="4322763" y="3184525"/>
            <a:ext cx="1920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7" name="Line 91"/>
          <p:cNvSpPr>
            <a:spLocks noChangeShapeType="1"/>
          </p:cNvSpPr>
          <p:nvPr/>
        </p:nvSpPr>
        <p:spPr bwMode="auto">
          <a:xfrm>
            <a:off x="4322763" y="2635250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8" name="Rectangle 92"/>
          <p:cNvSpPr>
            <a:spLocks noChangeArrowheads="1"/>
          </p:cNvSpPr>
          <p:nvPr/>
        </p:nvSpPr>
        <p:spPr bwMode="auto">
          <a:xfrm>
            <a:off x="1176338" y="2160588"/>
            <a:ext cx="157162" cy="46196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9" name="Line 93"/>
          <p:cNvSpPr>
            <a:spLocks noChangeShapeType="1"/>
          </p:cNvSpPr>
          <p:nvPr/>
        </p:nvSpPr>
        <p:spPr bwMode="auto">
          <a:xfrm>
            <a:off x="1346200" y="2390775"/>
            <a:ext cx="60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50" name="Rectangle 94"/>
          <p:cNvSpPr>
            <a:spLocks noChangeArrowheads="1"/>
          </p:cNvSpPr>
          <p:nvPr/>
        </p:nvSpPr>
        <p:spPr bwMode="auto">
          <a:xfrm>
            <a:off x="1109663" y="2312988"/>
            <a:ext cx="296556" cy="2122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 dirty="0">
                <a:latin typeface="Lato" panose="020F0502020204030203" pitchFamily="34" charset="0"/>
              </a:rPr>
              <a:t>PC</a:t>
            </a:r>
          </a:p>
        </p:txBody>
      </p:sp>
      <p:sp>
        <p:nvSpPr>
          <p:cNvPr id="11351" name="Line 95"/>
          <p:cNvSpPr>
            <a:spLocks noChangeShapeType="1"/>
          </p:cNvSpPr>
          <p:nvPr/>
        </p:nvSpPr>
        <p:spPr bwMode="auto">
          <a:xfrm>
            <a:off x="1101725" y="2390775"/>
            <a:ext cx="61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52" name="Freeform 96"/>
          <p:cNvSpPr>
            <a:spLocks/>
          </p:cNvSpPr>
          <p:nvPr/>
        </p:nvSpPr>
        <p:spPr bwMode="auto">
          <a:xfrm>
            <a:off x="1223963" y="2563813"/>
            <a:ext cx="61912" cy="63500"/>
          </a:xfrm>
          <a:custGeom>
            <a:avLst/>
            <a:gdLst>
              <a:gd name="T0" fmla="*/ 0 w 39"/>
              <a:gd name="T1" fmla="*/ 39 h 40"/>
              <a:gd name="T2" fmla="*/ 19 w 39"/>
              <a:gd name="T3" fmla="*/ 0 h 40"/>
              <a:gd name="T4" fmla="*/ 38 w 39"/>
              <a:gd name="T5" fmla="*/ 39 h 40"/>
              <a:gd name="T6" fmla="*/ 0 60000 65536"/>
              <a:gd name="T7" fmla="*/ 0 60000 65536"/>
              <a:gd name="T8" fmla="*/ 0 60000 65536"/>
              <a:gd name="T9" fmla="*/ 0 w 39"/>
              <a:gd name="T10" fmla="*/ 0 h 40"/>
              <a:gd name="T11" fmla="*/ 39 w 39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40">
                <a:moveTo>
                  <a:pt x="0" y="39"/>
                </a:moveTo>
                <a:lnTo>
                  <a:pt x="19" y="0"/>
                </a:lnTo>
                <a:lnTo>
                  <a:pt x="38" y="39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53" name="Oval 97"/>
          <p:cNvSpPr>
            <a:spLocks noChangeArrowheads="1"/>
          </p:cNvSpPr>
          <p:nvPr/>
        </p:nvSpPr>
        <p:spPr bwMode="auto">
          <a:xfrm>
            <a:off x="5894388" y="2671763"/>
            <a:ext cx="38100" cy="381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grpSp>
        <p:nvGrpSpPr>
          <p:cNvPr id="11354" name="Group 98"/>
          <p:cNvGrpSpPr>
            <a:grpSpLocks/>
          </p:cNvGrpSpPr>
          <p:nvPr/>
        </p:nvGrpSpPr>
        <p:grpSpPr bwMode="auto">
          <a:xfrm>
            <a:off x="6264275" y="2360613"/>
            <a:ext cx="69850" cy="80962"/>
            <a:chOff x="3946" y="1487"/>
            <a:chExt cx="44" cy="51"/>
          </a:xfrm>
        </p:grpSpPr>
        <p:sp>
          <p:nvSpPr>
            <p:cNvPr id="11390" name="Line 99"/>
            <p:cNvSpPr>
              <a:spLocks noChangeShapeType="1"/>
            </p:cNvSpPr>
            <p:nvPr/>
          </p:nvSpPr>
          <p:spPr bwMode="auto">
            <a:xfrm>
              <a:off x="3946" y="1500"/>
              <a:ext cx="25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1" name="Line 100"/>
            <p:cNvSpPr>
              <a:spLocks noChangeShapeType="1"/>
            </p:cNvSpPr>
            <p:nvPr/>
          </p:nvSpPr>
          <p:spPr bwMode="auto">
            <a:xfrm flipV="1">
              <a:off x="3971" y="1487"/>
              <a:ext cx="19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grpSp>
        <p:nvGrpSpPr>
          <p:cNvPr id="11355" name="Group 101"/>
          <p:cNvGrpSpPr>
            <a:grpSpLocks/>
          </p:cNvGrpSpPr>
          <p:nvPr/>
        </p:nvGrpSpPr>
        <p:grpSpPr bwMode="auto">
          <a:xfrm>
            <a:off x="3509963" y="1965325"/>
            <a:ext cx="71437" cy="80963"/>
            <a:chOff x="2211" y="1238"/>
            <a:chExt cx="45" cy="51"/>
          </a:xfrm>
        </p:grpSpPr>
        <p:sp>
          <p:nvSpPr>
            <p:cNvPr id="11388" name="Line 102"/>
            <p:cNvSpPr>
              <a:spLocks noChangeShapeType="1"/>
            </p:cNvSpPr>
            <p:nvPr/>
          </p:nvSpPr>
          <p:spPr bwMode="auto">
            <a:xfrm>
              <a:off x="2211" y="1251"/>
              <a:ext cx="26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9" name="Line 103"/>
            <p:cNvSpPr>
              <a:spLocks noChangeShapeType="1"/>
            </p:cNvSpPr>
            <p:nvPr/>
          </p:nvSpPr>
          <p:spPr bwMode="auto">
            <a:xfrm flipV="1">
              <a:off x="2237" y="1238"/>
              <a:ext cx="19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1356" name="Line 104"/>
          <p:cNvSpPr>
            <a:spLocks noChangeShapeType="1"/>
          </p:cNvSpPr>
          <p:nvPr/>
        </p:nvSpPr>
        <p:spPr bwMode="auto">
          <a:xfrm>
            <a:off x="1965325" y="1822450"/>
            <a:ext cx="92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57" name="Line 105"/>
          <p:cNvSpPr>
            <a:spLocks noChangeShapeType="1"/>
          </p:cNvSpPr>
          <p:nvPr/>
        </p:nvSpPr>
        <p:spPr bwMode="auto">
          <a:xfrm>
            <a:off x="3957638" y="2625725"/>
            <a:ext cx="619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grpSp>
        <p:nvGrpSpPr>
          <p:cNvPr id="11358" name="Group 106"/>
          <p:cNvGrpSpPr>
            <a:grpSpLocks/>
          </p:cNvGrpSpPr>
          <p:nvPr/>
        </p:nvGrpSpPr>
        <p:grpSpPr bwMode="auto">
          <a:xfrm>
            <a:off x="4819660" y="2139950"/>
            <a:ext cx="242888" cy="385763"/>
            <a:chOff x="3036" y="1348"/>
            <a:chExt cx="153" cy="243"/>
          </a:xfrm>
          <a:solidFill>
            <a:schemeClr val="accent6"/>
          </a:solidFill>
        </p:grpSpPr>
        <p:sp>
          <p:nvSpPr>
            <p:cNvPr id="11385" name="Rectangle 107"/>
            <p:cNvSpPr>
              <a:spLocks noChangeArrowheads="1"/>
            </p:cNvSpPr>
            <p:nvPr/>
          </p:nvSpPr>
          <p:spPr bwMode="auto">
            <a:xfrm>
              <a:off x="3057" y="1348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6" name="Freeform 108"/>
            <p:cNvSpPr>
              <a:spLocks/>
            </p:cNvSpPr>
            <p:nvPr/>
          </p:nvSpPr>
          <p:spPr bwMode="auto">
            <a:xfrm>
              <a:off x="3082" y="1556"/>
              <a:ext cx="34" cy="35"/>
            </a:xfrm>
            <a:custGeom>
              <a:avLst/>
              <a:gdLst>
                <a:gd name="T0" fmla="*/ 0 w 34"/>
                <a:gd name="T1" fmla="*/ 34 h 35"/>
                <a:gd name="T2" fmla="*/ 17 w 34"/>
                <a:gd name="T3" fmla="*/ 0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4"/>
                  </a:moveTo>
                  <a:lnTo>
                    <a:pt x="17" y="0"/>
                  </a:lnTo>
                  <a:lnTo>
                    <a:pt x="33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7" name="Rectangle 109"/>
            <p:cNvSpPr>
              <a:spLocks noChangeArrowheads="1"/>
            </p:cNvSpPr>
            <p:nvPr/>
          </p:nvSpPr>
          <p:spPr bwMode="auto">
            <a:xfrm>
              <a:off x="3036" y="1403"/>
              <a:ext cx="153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>
                  <a:latin typeface="Lato" panose="020F0502020204030203" pitchFamily="34" charset="0"/>
                </a:rPr>
                <a:t>A</a:t>
              </a:r>
            </a:p>
          </p:txBody>
        </p:sp>
      </p:grpSp>
      <p:grpSp>
        <p:nvGrpSpPr>
          <p:cNvPr id="11359" name="Group 110"/>
          <p:cNvGrpSpPr>
            <a:grpSpLocks/>
          </p:cNvGrpSpPr>
          <p:nvPr/>
        </p:nvGrpSpPr>
        <p:grpSpPr bwMode="auto">
          <a:xfrm>
            <a:off x="4799033" y="2566988"/>
            <a:ext cx="234951" cy="385762"/>
            <a:chOff x="3023" y="1617"/>
            <a:chExt cx="148" cy="243"/>
          </a:xfrm>
          <a:solidFill>
            <a:schemeClr val="accent6"/>
          </a:solidFill>
        </p:grpSpPr>
        <p:sp>
          <p:nvSpPr>
            <p:cNvPr id="11382" name="Rectangle 111"/>
            <p:cNvSpPr>
              <a:spLocks noChangeArrowheads="1"/>
            </p:cNvSpPr>
            <p:nvPr/>
          </p:nvSpPr>
          <p:spPr bwMode="auto">
            <a:xfrm>
              <a:off x="3057" y="1617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3" name="Freeform 112"/>
            <p:cNvSpPr>
              <a:spLocks/>
            </p:cNvSpPr>
            <p:nvPr/>
          </p:nvSpPr>
          <p:spPr bwMode="auto">
            <a:xfrm>
              <a:off x="3082" y="1825"/>
              <a:ext cx="34" cy="35"/>
            </a:xfrm>
            <a:custGeom>
              <a:avLst/>
              <a:gdLst>
                <a:gd name="T0" fmla="*/ 0 w 34"/>
                <a:gd name="T1" fmla="*/ 34 h 35"/>
                <a:gd name="T2" fmla="*/ 17 w 34"/>
                <a:gd name="T3" fmla="*/ 0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4"/>
                  </a:moveTo>
                  <a:lnTo>
                    <a:pt x="17" y="0"/>
                  </a:lnTo>
                  <a:lnTo>
                    <a:pt x="33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4" name="Rectangle 113"/>
            <p:cNvSpPr>
              <a:spLocks noChangeArrowheads="1"/>
            </p:cNvSpPr>
            <p:nvPr/>
          </p:nvSpPr>
          <p:spPr bwMode="auto">
            <a:xfrm>
              <a:off x="3023" y="1678"/>
              <a:ext cx="148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>
                  <a:latin typeface="Lato" panose="020F0502020204030203" pitchFamily="34" charset="0"/>
                </a:rPr>
                <a:t>B</a:t>
              </a:r>
            </a:p>
          </p:txBody>
        </p:sp>
      </p:grpSp>
      <p:grpSp>
        <p:nvGrpSpPr>
          <p:cNvPr id="11360" name="Group 114"/>
          <p:cNvGrpSpPr>
            <a:grpSpLocks/>
          </p:cNvGrpSpPr>
          <p:nvPr/>
        </p:nvGrpSpPr>
        <p:grpSpPr bwMode="auto">
          <a:xfrm>
            <a:off x="4852988" y="2994025"/>
            <a:ext cx="133350" cy="385763"/>
            <a:chOff x="3057" y="1886"/>
            <a:chExt cx="84" cy="243"/>
          </a:xfrm>
          <a:solidFill>
            <a:schemeClr val="accent6"/>
          </a:solidFill>
        </p:grpSpPr>
        <p:sp>
          <p:nvSpPr>
            <p:cNvPr id="11380" name="Rectangle 115"/>
            <p:cNvSpPr>
              <a:spLocks noChangeArrowheads="1"/>
            </p:cNvSpPr>
            <p:nvPr/>
          </p:nvSpPr>
          <p:spPr bwMode="auto">
            <a:xfrm>
              <a:off x="3057" y="1886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1" name="Freeform 116"/>
            <p:cNvSpPr>
              <a:spLocks/>
            </p:cNvSpPr>
            <p:nvPr/>
          </p:nvSpPr>
          <p:spPr bwMode="auto">
            <a:xfrm>
              <a:off x="3082" y="2094"/>
              <a:ext cx="34" cy="35"/>
            </a:xfrm>
            <a:custGeom>
              <a:avLst/>
              <a:gdLst>
                <a:gd name="T0" fmla="*/ 0 w 34"/>
                <a:gd name="T1" fmla="*/ 34 h 35"/>
                <a:gd name="T2" fmla="*/ 17 w 34"/>
                <a:gd name="T3" fmla="*/ 0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4"/>
                  </a:moveTo>
                  <a:lnTo>
                    <a:pt x="17" y="0"/>
                  </a:lnTo>
                  <a:lnTo>
                    <a:pt x="33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1361" name="Rectangle 117"/>
          <p:cNvSpPr>
            <a:spLocks noChangeArrowheads="1"/>
          </p:cNvSpPr>
          <p:nvPr/>
        </p:nvSpPr>
        <p:spPr bwMode="auto">
          <a:xfrm>
            <a:off x="5645150" y="2352675"/>
            <a:ext cx="133350" cy="3810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62" name="Freeform 118"/>
          <p:cNvSpPr>
            <a:spLocks/>
          </p:cNvSpPr>
          <p:nvPr/>
        </p:nvSpPr>
        <p:spPr bwMode="auto">
          <a:xfrm>
            <a:off x="5684838" y="2682875"/>
            <a:ext cx="53975" cy="57150"/>
          </a:xfrm>
          <a:custGeom>
            <a:avLst/>
            <a:gdLst>
              <a:gd name="T0" fmla="*/ 0 w 34"/>
              <a:gd name="T1" fmla="*/ 35 h 36"/>
              <a:gd name="T2" fmla="*/ 17 w 34"/>
              <a:gd name="T3" fmla="*/ 0 h 36"/>
              <a:gd name="T4" fmla="*/ 33 w 34"/>
              <a:gd name="T5" fmla="*/ 35 h 36"/>
              <a:gd name="T6" fmla="*/ 0 60000 65536"/>
              <a:gd name="T7" fmla="*/ 0 60000 65536"/>
              <a:gd name="T8" fmla="*/ 0 60000 65536"/>
              <a:gd name="T9" fmla="*/ 0 w 34"/>
              <a:gd name="T10" fmla="*/ 0 h 36"/>
              <a:gd name="T11" fmla="*/ 34 w 34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36">
                <a:moveTo>
                  <a:pt x="0" y="35"/>
                </a:moveTo>
                <a:lnTo>
                  <a:pt x="17" y="0"/>
                </a:lnTo>
                <a:lnTo>
                  <a:pt x="33" y="35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63" name="Rectangle 119"/>
          <p:cNvSpPr>
            <a:spLocks noChangeArrowheads="1"/>
          </p:cNvSpPr>
          <p:nvPr/>
        </p:nvSpPr>
        <p:spPr bwMode="auto">
          <a:xfrm>
            <a:off x="5611813" y="2439988"/>
            <a:ext cx="235642" cy="23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050" b="1">
                <a:latin typeface="Lato" panose="020F0502020204030203" pitchFamily="34" charset="0"/>
              </a:rPr>
              <a:t>Y</a:t>
            </a:r>
          </a:p>
        </p:txBody>
      </p:sp>
      <p:grpSp>
        <p:nvGrpSpPr>
          <p:cNvPr id="11364" name="Group 120"/>
          <p:cNvGrpSpPr>
            <a:grpSpLocks/>
          </p:cNvGrpSpPr>
          <p:nvPr/>
        </p:nvGrpSpPr>
        <p:grpSpPr bwMode="auto">
          <a:xfrm>
            <a:off x="5635625" y="2994025"/>
            <a:ext cx="133350" cy="385763"/>
            <a:chOff x="3550" y="1886"/>
            <a:chExt cx="84" cy="243"/>
          </a:xfrm>
          <a:solidFill>
            <a:schemeClr val="accent6"/>
          </a:solidFill>
        </p:grpSpPr>
        <p:sp>
          <p:nvSpPr>
            <p:cNvPr id="11378" name="Rectangle 121"/>
            <p:cNvSpPr>
              <a:spLocks noChangeArrowheads="1"/>
            </p:cNvSpPr>
            <p:nvPr/>
          </p:nvSpPr>
          <p:spPr bwMode="auto">
            <a:xfrm>
              <a:off x="3550" y="1886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9" name="Freeform 122"/>
            <p:cNvSpPr>
              <a:spLocks/>
            </p:cNvSpPr>
            <p:nvPr/>
          </p:nvSpPr>
          <p:spPr bwMode="auto">
            <a:xfrm>
              <a:off x="3574" y="2094"/>
              <a:ext cx="35" cy="35"/>
            </a:xfrm>
            <a:custGeom>
              <a:avLst/>
              <a:gdLst>
                <a:gd name="T0" fmla="*/ 0 w 35"/>
                <a:gd name="T1" fmla="*/ 34 h 35"/>
                <a:gd name="T2" fmla="*/ 17 w 35"/>
                <a:gd name="T3" fmla="*/ 0 h 35"/>
                <a:gd name="T4" fmla="*/ 34 w 35"/>
                <a:gd name="T5" fmla="*/ 34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4"/>
                  </a:moveTo>
                  <a:lnTo>
                    <a:pt x="17" y="0"/>
                  </a:lnTo>
                  <a:lnTo>
                    <a:pt x="34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grpSp>
        <p:nvGrpSpPr>
          <p:cNvPr id="11365" name="Group 123"/>
          <p:cNvGrpSpPr>
            <a:grpSpLocks/>
          </p:cNvGrpSpPr>
          <p:nvPr/>
        </p:nvGrpSpPr>
        <p:grpSpPr bwMode="auto">
          <a:xfrm>
            <a:off x="7502556" y="2820988"/>
            <a:ext cx="244476" cy="385762"/>
            <a:chOff x="4726" y="1777"/>
            <a:chExt cx="154" cy="243"/>
          </a:xfrm>
          <a:solidFill>
            <a:schemeClr val="accent6"/>
          </a:solidFill>
        </p:grpSpPr>
        <p:sp>
          <p:nvSpPr>
            <p:cNvPr id="11374" name="Line 124"/>
            <p:cNvSpPr>
              <a:spLocks noChangeShapeType="1"/>
            </p:cNvSpPr>
            <p:nvPr/>
          </p:nvSpPr>
          <p:spPr bwMode="auto">
            <a:xfrm flipH="1">
              <a:off x="4726" y="1890"/>
              <a:ext cx="3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5" name="Rectangle 125"/>
            <p:cNvSpPr>
              <a:spLocks noChangeArrowheads="1"/>
            </p:cNvSpPr>
            <p:nvPr/>
          </p:nvSpPr>
          <p:spPr bwMode="auto">
            <a:xfrm>
              <a:off x="4766" y="1777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6" name="Freeform 126"/>
            <p:cNvSpPr>
              <a:spLocks/>
            </p:cNvSpPr>
            <p:nvPr/>
          </p:nvSpPr>
          <p:spPr bwMode="auto">
            <a:xfrm>
              <a:off x="4790" y="1985"/>
              <a:ext cx="35" cy="35"/>
            </a:xfrm>
            <a:custGeom>
              <a:avLst/>
              <a:gdLst>
                <a:gd name="T0" fmla="*/ 0 w 35"/>
                <a:gd name="T1" fmla="*/ 34 h 35"/>
                <a:gd name="T2" fmla="*/ 17 w 35"/>
                <a:gd name="T3" fmla="*/ 0 h 35"/>
                <a:gd name="T4" fmla="*/ 34 w 35"/>
                <a:gd name="T5" fmla="*/ 34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4"/>
                  </a:moveTo>
                  <a:lnTo>
                    <a:pt x="17" y="0"/>
                  </a:lnTo>
                  <a:lnTo>
                    <a:pt x="34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7" name="Rectangle 127"/>
            <p:cNvSpPr>
              <a:spLocks noChangeArrowheads="1"/>
            </p:cNvSpPr>
            <p:nvPr/>
          </p:nvSpPr>
          <p:spPr bwMode="auto">
            <a:xfrm>
              <a:off x="4732" y="1825"/>
              <a:ext cx="148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>
                  <a:latin typeface="Lato" panose="020F0502020204030203" pitchFamily="34" charset="0"/>
                </a:rPr>
                <a:t>R</a:t>
              </a:r>
            </a:p>
          </p:txBody>
        </p:sp>
      </p:grpSp>
      <p:grpSp>
        <p:nvGrpSpPr>
          <p:cNvPr id="11366" name="Group 128"/>
          <p:cNvGrpSpPr>
            <a:grpSpLocks/>
          </p:cNvGrpSpPr>
          <p:nvPr/>
        </p:nvGrpSpPr>
        <p:grpSpPr bwMode="auto">
          <a:xfrm>
            <a:off x="2187579" y="2333625"/>
            <a:ext cx="277813" cy="385763"/>
            <a:chOff x="1378" y="1470"/>
            <a:chExt cx="175" cy="243"/>
          </a:xfrm>
          <a:solidFill>
            <a:schemeClr val="accent6"/>
          </a:solidFill>
        </p:grpSpPr>
        <p:sp>
          <p:nvSpPr>
            <p:cNvPr id="11371" name="Rectangle 129"/>
            <p:cNvSpPr>
              <a:spLocks noChangeArrowheads="1"/>
            </p:cNvSpPr>
            <p:nvPr/>
          </p:nvSpPr>
          <p:spPr bwMode="auto">
            <a:xfrm>
              <a:off x="1418" y="1470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2" name="Freeform 130"/>
            <p:cNvSpPr>
              <a:spLocks/>
            </p:cNvSpPr>
            <p:nvPr/>
          </p:nvSpPr>
          <p:spPr bwMode="auto">
            <a:xfrm>
              <a:off x="1443" y="1678"/>
              <a:ext cx="35" cy="35"/>
            </a:xfrm>
            <a:custGeom>
              <a:avLst/>
              <a:gdLst>
                <a:gd name="T0" fmla="*/ 0 w 35"/>
                <a:gd name="T1" fmla="*/ 34 h 35"/>
                <a:gd name="T2" fmla="*/ 17 w 35"/>
                <a:gd name="T3" fmla="*/ 0 h 35"/>
                <a:gd name="T4" fmla="*/ 34 w 35"/>
                <a:gd name="T5" fmla="*/ 34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4"/>
                  </a:moveTo>
                  <a:lnTo>
                    <a:pt x="17" y="0"/>
                  </a:lnTo>
                  <a:lnTo>
                    <a:pt x="34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3" name="Rectangle 131"/>
            <p:cNvSpPr>
              <a:spLocks noChangeArrowheads="1"/>
            </p:cNvSpPr>
            <p:nvPr/>
          </p:nvSpPr>
          <p:spPr bwMode="auto">
            <a:xfrm>
              <a:off x="1378" y="1518"/>
              <a:ext cx="175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 dirty="0">
                  <a:latin typeface="Lato" panose="020F0502020204030203" pitchFamily="34" charset="0"/>
                </a:rPr>
                <a:t>IR</a:t>
              </a:r>
            </a:p>
          </p:txBody>
        </p:sp>
      </p:grpSp>
      <p:sp>
        <p:nvSpPr>
          <p:cNvPr id="11367" name="Rectangle 132"/>
          <p:cNvSpPr>
            <a:spLocks noChangeArrowheads="1"/>
          </p:cNvSpPr>
          <p:nvPr/>
        </p:nvSpPr>
        <p:spPr bwMode="auto">
          <a:xfrm>
            <a:off x="4737100" y="3344863"/>
            <a:ext cx="452047" cy="23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050" b="1">
                <a:latin typeface="Lato" panose="020F0502020204030203" pitchFamily="34" charset="0"/>
              </a:rPr>
              <a:t>MD1</a:t>
            </a:r>
          </a:p>
        </p:txBody>
      </p:sp>
      <p:sp>
        <p:nvSpPr>
          <p:cNvPr id="11368" name="Rectangle 133"/>
          <p:cNvSpPr>
            <a:spLocks noChangeArrowheads="1"/>
          </p:cNvSpPr>
          <p:nvPr/>
        </p:nvSpPr>
        <p:spPr bwMode="auto">
          <a:xfrm>
            <a:off x="5519738" y="3354388"/>
            <a:ext cx="452047" cy="23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050" b="1">
                <a:latin typeface="Lato" panose="020F0502020204030203" pitchFamily="34" charset="0"/>
              </a:rPr>
              <a:t>MD2</a:t>
            </a:r>
          </a:p>
        </p:txBody>
      </p:sp>
      <p:sp>
        <p:nvSpPr>
          <p:cNvPr id="11369" name="Rectangle 134"/>
          <p:cNvSpPr>
            <a:spLocks noChangeArrowheads="1"/>
          </p:cNvSpPr>
          <p:nvPr/>
        </p:nvSpPr>
        <p:spPr bwMode="auto">
          <a:xfrm>
            <a:off x="1243013" y="3749675"/>
            <a:ext cx="7043595" cy="72007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400" b="1" i="1" dirty="0">
                <a:latin typeface="Lato" panose="020F0502020204030203" pitchFamily="34" charset="0"/>
              </a:rPr>
              <a:t>instruction	        decode &amp; register		      ALU		memory access            	write</a:t>
            </a:r>
          </a:p>
          <a:p>
            <a:pPr algn="l" defTabSz="585788"/>
            <a:r>
              <a:rPr lang="en-US" sz="1400" b="1" i="1" dirty="0">
                <a:latin typeface="Lato" panose="020F0502020204030203" pitchFamily="34" charset="0"/>
              </a:rPr>
              <a:t>fetch		        read						                           	-back</a:t>
            </a:r>
          </a:p>
          <a:p>
            <a:pPr algn="l" defTabSz="585788"/>
            <a:r>
              <a:rPr lang="en-US" sz="1400" b="1" i="1" dirty="0">
                <a:latin typeface="Lato" panose="020F0502020204030203" pitchFamily="34" charset="0"/>
              </a:rPr>
              <a:t>(IF)		        (ID)	 	                    (EX)	              (MA)		               (WB)</a:t>
            </a:r>
          </a:p>
        </p:txBody>
      </p:sp>
    </p:spTree>
    <p:extLst>
      <p:ext uri="{BB962C8B-B14F-4D97-AF65-F5344CB8AC3E}">
        <p14:creationId xmlns:p14="http://schemas.microsoft.com/office/powerpoint/2010/main" val="194584107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516B-3F7E-DC4E-89E8-8B9B6A79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Implementations of Two-level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2F74-0CC6-0D45-90EA-B6175271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4111-12D3-7B40-BB08-D9A21EF271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C00E-18FE-4741-8368-87D4119621A5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903B8-F2C1-E241-B4C1-54A4CBCB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5181600" cy="4505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FB55A-5DCD-0E45-BCE5-F519B1053E1B}"/>
              </a:ext>
            </a:extLst>
          </p:cNvPr>
          <p:cNvSpPr txBox="1"/>
          <p:nvPr/>
        </p:nvSpPr>
        <p:spPr>
          <a:xfrm>
            <a:off x="5943600" y="5644274"/>
            <a:ext cx="269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Yeh</a:t>
            </a:r>
            <a:r>
              <a:rPr lang="en-US" dirty="0"/>
              <a:t>+, ISCA 1992]</a:t>
            </a:r>
          </a:p>
        </p:txBody>
      </p:sp>
    </p:spTree>
    <p:extLst>
      <p:ext uri="{BB962C8B-B14F-4D97-AF65-F5344CB8AC3E}">
        <p14:creationId xmlns:p14="http://schemas.microsoft.com/office/powerpoint/2010/main" val="1717982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398A-AF15-8844-8825-0133B940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BHR 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74EF-E182-8F4F-9CEF-C552072C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3513"/>
            <a:ext cx="4017101" cy="5408613"/>
          </a:xfrm>
        </p:spPr>
        <p:txBody>
          <a:bodyPr/>
          <a:lstStyle/>
          <a:p>
            <a:r>
              <a:rPr lang="en-US" dirty="0"/>
              <a:t>BHR aliasing a big problem </a:t>
            </a:r>
          </a:p>
          <a:p>
            <a:pPr lvl="1"/>
            <a:r>
              <a:rPr lang="en-US" dirty="0"/>
              <a:t>Combine with Br </a:t>
            </a:r>
            <a:r>
              <a:rPr lang="en-US" dirty="0" err="1"/>
              <a:t>Addr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4BC9F-DF24-B740-923F-1C6C6727A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F3FA-7DA2-B54B-8C36-A2A4F499F7C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093226-30DC-4644-B342-D4F2FEA11E44}"/>
              </a:ext>
            </a:extLst>
          </p:cNvPr>
          <p:cNvGrpSpPr/>
          <p:nvPr/>
        </p:nvGrpSpPr>
        <p:grpSpPr>
          <a:xfrm>
            <a:off x="4209466" y="1154510"/>
            <a:ext cx="4818598" cy="2613311"/>
            <a:chOff x="3082947" y="784511"/>
            <a:chExt cx="5936629" cy="36576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E9B85AC-464E-BF40-BA90-9FEE058B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3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8543A3A-D179-3945-8205-6EFDE3304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4DA94B-405A-9C47-B39F-DD3972455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4571170-AFB2-9840-8DDE-A10866B2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66AD227-E95A-3F49-AD8C-EF174774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B1C7C527-421B-CF4C-BA58-8CF86AE8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84" y="32991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86FAFA7-E849-9E44-81A0-9F28315D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584" y="32991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8E8CAE5C-E512-0A46-83E4-A7E785BEE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1394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E6BAA5B-FD67-ED4F-AB9C-117DEFAAA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1394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8D29CE6-3F4D-D147-8775-A2268149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1775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21F0160-D751-F24B-BE58-827E99A4C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1775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F0EF10E-2E7C-8E42-9916-495EE73C8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3299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ECF7966F-5DA1-DE4B-97A7-CE471E4D7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3299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F32ED5C0-EFF3-6E41-876E-E4012BD04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3680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BD6BC77C-DCA2-1748-A81B-93C210A36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3680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4FBCCACF-9E3E-864E-908D-ED6EAC39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4061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3BE98A66-84A8-784E-A9CA-76A5E8FB6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4061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16386C2B-97DB-E241-BBDC-CC642027D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3834" y="784511"/>
              <a:ext cx="1375742" cy="51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PHT (2b)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AD8743BE-6E17-FE42-B33C-3B547893A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84" y="3451511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8A7BAD2-0CBE-8542-AE9D-981AB65AF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B4E2559-7277-604E-A5A7-40959922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5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43A2BFF0-20A0-B344-98F3-616941D11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1397BD2A-3C66-0B49-9BDC-247CF92F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7A927701-A3BC-1A4F-B3B2-F253A12C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857AAF7-2DFA-2A4D-8026-25F24A8C2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1CD104F7-417D-AF42-8558-D04E038CA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7B63EEB8-ACB3-104F-A85F-66E805E8F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69AD5373-3048-DE41-8878-122B57713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584" y="2765711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8698F906-C180-5440-8DDC-DB514AAAA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0909" y="2803810"/>
              <a:ext cx="827894" cy="51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BHR</a:t>
              </a: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500AB3CF-745F-F14D-BD45-329FB613B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5984" y="2308511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EC9878C9-ED79-1B42-9C44-027A2C630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947" y="1775111"/>
              <a:ext cx="2234130" cy="51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Branch Address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26347FC-9EEF-D44D-A820-8A685FB6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689480"/>
            <a:ext cx="3657600" cy="2819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5A1D7E8-DB70-B84F-B73C-23B3880A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301" y="3720830"/>
            <a:ext cx="3247021" cy="27566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98CA7A9-9918-8D4F-AEC3-3B7B34F1D6F0}"/>
              </a:ext>
            </a:extLst>
          </p:cNvPr>
          <p:cNvSpPr txBox="1"/>
          <p:nvPr/>
        </p:nvSpPr>
        <p:spPr>
          <a:xfrm>
            <a:off x="475888" y="3325132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[Scott </a:t>
            </a:r>
            <a:r>
              <a:rPr lang="en-US" dirty="0" err="1"/>
              <a:t>McFarling</a:t>
            </a:r>
            <a:r>
              <a:rPr lang="en-US" dirty="0"/>
              <a:t>, 1993]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C84D1-6143-4F40-AB13-3CE8D53EEF87}"/>
              </a:ext>
            </a:extLst>
          </p:cNvPr>
          <p:cNvSpPr txBox="1"/>
          <p:nvPr/>
        </p:nvSpPr>
        <p:spPr>
          <a:xfrm>
            <a:off x="1655271" y="638046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GSELECT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8E2E8-E4E1-6542-9004-40EFB38F97BF}"/>
              </a:ext>
            </a:extLst>
          </p:cNvPr>
          <p:cNvSpPr txBox="1"/>
          <p:nvPr/>
        </p:nvSpPr>
        <p:spPr>
          <a:xfrm>
            <a:off x="5436153" y="637657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GSHARE</a:t>
            </a:r>
          </a:p>
        </p:txBody>
      </p:sp>
    </p:spTree>
    <p:extLst>
      <p:ext uri="{BB962C8B-B14F-4D97-AF65-F5344CB8AC3E}">
        <p14:creationId xmlns:p14="http://schemas.microsoft.com/office/powerpoint/2010/main" val="271020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does branch prediction need to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Misprediction penalty can be large (tens of cycles)</a:t>
            </a:r>
          </a:p>
          <a:p>
            <a:pPr lvl="1"/>
            <a:r>
              <a:rPr lang="en-US" dirty="0"/>
              <a:t>Tied to pipeline depth</a:t>
            </a:r>
          </a:p>
          <a:p>
            <a:pPr lvl="1"/>
            <a:endParaRPr lang="en-US" dirty="0"/>
          </a:p>
          <a:p>
            <a:r>
              <a:rPr lang="en-US" dirty="0"/>
              <a:t>A few percentage improvement in branch prediction accuracy leads to much higher speed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cover more modern branch predictors later in the semester if we have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988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(original style) – single instruction multiple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52400" y="1295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71600" y="3748088"/>
            <a:ext cx="838200" cy="319087"/>
            <a:chOff x="2112" y="2784"/>
            <a:chExt cx="528" cy="201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 rot="-5400000">
            <a:off x="1485900" y="2338388"/>
            <a:ext cx="609600" cy="990600"/>
            <a:chOff x="3984" y="2573"/>
            <a:chExt cx="288" cy="25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" name="AutoShape 19"/>
          <p:cNvCxnSpPr>
            <a:cxnSpLocks noChangeShapeType="1"/>
            <a:stCxn id="16" idx="1"/>
            <a:endCxn id="9" idx="0"/>
          </p:cNvCxnSpPr>
          <p:nvPr/>
        </p:nvCxnSpPr>
        <p:spPr bwMode="auto">
          <a:xfrm rot="5400000">
            <a:off x="13541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0"/>
          <p:cNvCxnSpPr>
            <a:cxnSpLocks noChangeShapeType="1"/>
            <a:stCxn id="16" idx="1"/>
            <a:endCxn id="10" idx="0"/>
          </p:cNvCxnSpPr>
          <p:nvPr/>
        </p:nvCxnSpPr>
        <p:spPr bwMode="auto">
          <a:xfrm rot="16200000" flipH="1">
            <a:off x="16097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1"/>
          <p:cNvCxnSpPr>
            <a:cxnSpLocks noChangeShapeType="1"/>
            <a:stCxn id="14" idx="2"/>
            <a:endCxn id="16" idx="3"/>
          </p:cNvCxnSpPr>
          <p:nvPr/>
        </p:nvCxnSpPr>
        <p:spPr bwMode="auto">
          <a:xfrm rot="5400000" flipH="1" flipV="1">
            <a:off x="10207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1143000" y="2057400"/>
            <a:ext cx="7162800" cy="3429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771900" y="6019800"/>
            <a:ext cx="19050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7" name="AutoShape 24"/>
          <p:cNvCxnSpPr>
            <a:cxnSpLocks noChangeShapeType="1"/>
            <a:stCxn id="25" idx="2"/>
            <a:endCxn id="26" idx="0"/>
          </p:cNvCxnSpPr>
          <p:nvPr/>
        </p:nvCxnSpPr>
        <p:spPr bwMode="auto">
          <a:xfrm rot="5400000">
            <a:off x="4471987" y="5753101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200400" y="3748088"/>
            <a:ext cx="838200" cy="319087"/>
            <a:chOff x="2112" y="2784"/>
            <a:chExt cx="528" cy="201"/>
          </a:xfrm>
        </p:grpSpPr>
        <p:sp>
          <p:nvSpPr>
            <p:cNvPr id="29" name="Freeform 26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 rot="-5400000">
            <a:off x="3314700" y="2338388"/>
            <a:ext cx="609600" cy="990600"/>
            <a:chOff x="3984" y="2573"/>
            <a:chExt cx="288" cy="254"/>
          </a:xfrm>
        </p:grpSpPr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" name="AutoShape 40"/>
          <p:cNvCxnSpPr>
            <a:cxnSpLocks noChangeShapeType="1"/>
            <a:stCxn id="37" idx="1"/>
            <a:endCxn id="30" idx="0"/>
          </p:cNvCxnSpPr>
          <p:nvPr/>
        </p:nvCxnSpPr>
        <p:spPr bwMode="auto">
          <a:xfrm rot="5400000">
            <a:off x="31829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1"/>
          <p:cNvCxnSpPr>
            <a:cxnSpLocks noChangeShapeType="1"/>
            <a:stCxn id="37" idx="1"/>
            <a:endCxn id="31" idx="0"/>
          </p:cNvCxnSpPr>
          <p:nvPr/>
        </p:nvCxnSpPr>
        <p:spPr bwMode="auto">
          <a:xfrm rot="16200000" flipH="1">
            <a:off x="34385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2"/>
          <p:cNvCxnSpPr>
            <a:cxnSpLocks noChangeShapeType="1"/>
            <a:stCxn id="35" idx="2"/>
            <a:endCxn id="37" idx="3"/>
          </p:cNvCxnSpPr>
          <p:nvPr/>
        </p:nvCxnSpPr>
        <p:spPr bwMode="auto">
          <a:xfrm rot="5400000" flipH="1" flipV="1">
            <a:off x="28495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5105400" y="3748088"/>
            <a:ext cx="838200" cy="319087"/>
            <a:chOff x="2112" y="2784"/>
            <a:chExt cx="528" cy="201"/>
          </a:xfrm>
        </p:grpSpPr>
        <p:sp>
          <p:nvSpPr>
            <p:cNvPr id="47" name="Freeform 44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 rot="-5400000">
            <a:off x="5219700" y="2338388"/>
            <a:ext cx="609600" cy="990600"/>
            <a:chOff x="3984" y="2573"/>
            <a:chExt cx="288" cy="254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AutoShape 58"/>
          <p:cNvCxnSpPr>
            <a:cxnSpLocks noChangeShapeType="1"/>
            <a:stCxn id="55" idx="1"/>
            <a:endCxn id="48" idx="0"/>
          </p:cNvCxnSpPr>
          <p:nvPr/>
        </p:nvCxnSpPr>
        <p:spPr bwMode="auto">
          <a:xfrm rot="5400000">
            <a:off x="50879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59"/>
          <p:cNvCxnSpPr>
            <a:cxnSpLocks noChangeShapeType="1"/>
            <a:stCxn id="55" idx="1"/>
            <a:endCxn id="49" idx="0"/>
          </p:cNvCxnSpPr>
          <p:nvPr/>
        </p:nvCxnSpPr>
        <p:spPr bwMode="auto">
          <a:xfrm rot="16200000" flipH="1">
            <a:off x="53435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0"/>
          <p:cNvCxnSpPr>
            <a:cxnSpLocks noChangeShapeType="1"/>
            <a:stCxn id="53" idx="2"/>
            <a:endCxn id="55" idx="3"/>
          </p:cNvCxnSpPr>
          <p:nvPr/>
        </p:nvCxnSpPr>
        <p:spPr bwMode="auto">
          <a:xfrm rot="5400000" flipH="1" flipV="1">
            <a:off x="47545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" name="Group 61"/>
          <p:cNvGrpSpPr>
            <a:grpSpLocks/>
          </p:cNvGrpSpPr>
          <p:nvPr/>
        </p:nvGrpSpPr>
        <p:grpSpPr bwMode="auto">
          <a:xfrm>
            <a:off x="6934200" y="3748088"/>
            <a:ext cx="838200" cy="319087"/>
            <a:chOff x="2112" y="2784"/>
            <a:chExt cx="528" cy="201"/>
          </a:xfrm>
        </p:grpSpPr>
        <p:sp>
          <p:nvSpPr>
            <p:cNvPr id="65" name="Freeform 62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 rot="-5400000">
            <a:off x="7048500" y="2338388"/>
            <a:ext cx="609600" cy="990600"/>
            <a:chOff x="3984" y="2573"/>
            <a:chExt cx="288" cy="254"/>
          </a:xfrm>
        </p:grpSpPr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9" name="AutoShape 76"/>
          <p:cNvCxnSpPr>
            <a:cxnSpLocks noChangeShapeType="1"/>
            <a:stCxn id="73" idx="1"/>
            <a:endCxn id="66" idx="0"/>
          </p:cNvCxnSpPr>
          <p:nvPr/>
        </p:nvCxnSpPr>
        <p:spPr bwMode="auto">
          <a:xfrm rot="5400000">
            <a:off x="69167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77"/>
          <p:cNvCxnSpPr>
            <a:cxnSpLocks noChangeShapeType="1"/>
            <a:stCxn id="73" idx="1"/>
            <a:endCxn id="67" idx="0"/>
          </p:cNvCxnSpPr>
          <p:nvPr/>
        </p:nvCxnSpPr>
        <p:spPr bwMode="auto">
          <a:xfrm rot="16200000" flipH="1">
            <a:off x="71723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78"/>
          <p:cNvCxnSpPr>
            <a:cxnSpLocks noChangeShapeType="1"/>
            <a:stCxn id="71" idx="2"/>
            <a:endCxn id="73" idx="3"/>
          </p:cNvCxnSpPr>
          <p:nvPr/>
        </p:nvCxnSpPr>
        <p:spPr bwMode="auto">
          <a:xfrm rot="5400000" flipH="1" flipV="1">
            <a:off x="65833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79"/>
          <p:cNvCxnSpPr>
            <a:cxnSpLocks noChangeShapeType="1"/>
            <a:stCxn id="6" idx="3"/>
          </p:cNvCxnSpPr>
          <p:nvPr/>
        </p:nvCxnSpPr>
        <p:spPr bwMode="auto">
          <a:xfrm>
            <a:off x="1614488" y="1638300"/>
            <a:ext cx="2843212" cy="4048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Line 80"/>
          <p:cNvSpPr>
            <a:spLocks noChangeShapeType="1"/>
          </p:cNvSpPr>
          <p:nvPr/>
        </p:nvSpPr>
        <p:spPr bwMode="auto">
          <a:xfrm>
            <a:off x="1752600" y="42672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28956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>
            <a:off x="47244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6294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524000" y="4495800"/>
            <a:ext cx="8763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3276600" y="4495800"/>
            <a:ext cx="8763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105400" y="4495800"/>
            <a:ext cx="8763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6934200" y="4495800"/>
            <a:ext cx="8763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1600200" y="57150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" name="Group 89"/>
          <p:cNvGrpSpPr>
            <a:grpSpLocks/>
          </p:cNvGrpSpPr>
          <p:nvPr/>
        </p:nvGrpSpPr>
        <p:grpSpPr bwMode="auto">
          <a:xfrm>
            <a:off x="1981200" y="5257800"/>
            <a:ext cx="5334000" cy="457200"/>
            <a:chOff x="1248" y="3216"/>
            <a:chExt cx="3360" cy="144"/>
          </a:xfrm>
        </p:grpSpPr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24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>
              <a:off x="2352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3504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60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99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(vector style) – aka DLP (data-level parallelism)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52400" y="1295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71600" y="3748088"/>
            <a:ext cx="838200" cy="319087"/>
            <a:chOff x="2112" y="2784"/>
            <a:chExt cx="528" cy="201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 rot="-5400000">
            <a:off x="1485900" y="2338388"/>
            <a:ext cx="609600" cy="990600"/>
            <a:chOff x="3984" y="2573"/>
            <a:chExt cx="288" cy="25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" name="AutoShape 19"/>
          <p:cNvCxnSpPr>
            <a:cxnSpLocks noChangeShapeType="1"/>
            <a:stCxn id="16" idx="1"/>
            <a:endCxn id="9" idx="0"/>
          </p:cNvCxnSpPr>
          <p:nvPr/>
        </p:nvCxnSpPr>
        <p:spPr bwMode="auto">
          <a:xfrm rot="5400000">
            <a:off x="13541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0"/>
          <p:cNvCxnSpPr>
            <a:cxnSpLocks noChangeShapeType="1"/>
            <a:stCxn id="16" idx="1"/>
            <a:endCxn id="10" idx="0"/>
          </p:cNvCxnSpPr>
          <p:nvPr/>
        </p:nvCxnSpPr>
        <p:spPr bwMode="auto">
          <a:xfrm rot="16200000" flipH="1">
            <a:off x="16097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1"/>
          <p:cNvCxnSpPr>
            <a:cxnSpLocks noChangeShapeType="1"/>
            <a:stCxn id="14" idx="2"/>
            <a:endCxn id="16" idx="3"/>
          </p:cNvCxnSpPr>
          <p:nvPr/>
        </p:nvCxnSpPr>
        <p:spPr bwMode="auto">
          <a:xfrm rot="5400000" flipH="1" flipV="1">
            <a:off x="10207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1143000" y="2057400"/>
            <a:ext cx="7162800" cy="3429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771900" y="6019800"/>
            <a:ext cx="19050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7" name="AutoShape 24"/>
          <p:cNvCxnSpPr>
            <a:cxnSpLocks noChangeShapeType="1"/>
            <a:stCxn id="25" idx="2"/>
            <a:endCxn id="26" idx="0"/>
          </p:cNvCxnSpPr>
          <p:nvPr/>
        </p:nvCxnSpPr>
        <p:spPr bwMode="auto">
          <a:xfrm rot="5400000">
            <a:off x="4471987" y="5753101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200400" y="3748088"/>
            <a:ext cx="838200" cy="319087"/>
            <a:chOff x="2112" y="2784"/>
            <a:chExt cx="528" cy="201"/>
          </a:xfrm>
        </p:grpSpPr>
        <p:sp>
          <p:nvSpPr>
            <p:cNvPr id="29" name="Freeform 26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 rot="-5400000">
            <a:off x="3314700" y="2338388"/>
            <a:ext cx="609600" cy="990600"/>
            <a:chOff x="3984" y="2573"/>
            <a:chExt cx="288" cy="254"/>
          </a:xfrm>
        </p:grpSpPr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" name="AutoShape 40"/>
          <p:cNvCxnSpPr>
            <a:cxnSpLocks noChangeShapeType="1"/>
            <a:stCxn id="37" idx="1"/>
            <a:endCxn id="30" idx="0"/>
          </p:cNvCxnSpPr>
          <p:nvPr/>
        </p:nvCxnSpPr>
        <p:spPr bwMode="auto">
          <a:xfrm rot="5400000">
            <a:off x="31829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1"/>
          <p:cNvCxnSpPr>
            <a:cxnSpLocks noChangeShapeType="1"/>
            <a:stCxn id="37" idx="1"/>
            <a:endCxn id="31" idx="0"/>
          </p:cNvCxnSpPr>
          <p:nvPr/>
        </p:nvCxnSpPr>
        <p:spPr bwMode="auto">
          <a:xfrm rot="16200000" flipH="1">
            <a:off x="34385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2"/>
          <p:cNvCxnSpPr>
            <a:cxnSpLocks noChangeShapeType="1"/>
            <a:stCxn id="35" idx="2"/>
            <a:endCxn id="37" idx="3"/>
          </p:cNvCxnSpPr>
          <p:nvPr/>
        </p:nvCxnSpPr>
        <p:spPr bwMode="auto">
          <a:xfrm rot="5400000" flipH="1" flipV="1">
            <a:off x="28495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5105400" y="3748088"/>
            <a:ext cx="838200" cy="319087"/>
            <a:chOff x="2112" y="2784"/>
            <a:chExt cx="528" cy="201"/>
          </a:xfrm>
        </p:grpSpPr>
        <p:sp>
          <p:nvSpPr>
            <p:cNvPr id="47" name="Freeform 44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 rot="-5400000">
            <a:off x="5219700" y="2338388"/>
            <a:ext cx="609600" cy="990600"/>
            <a:chOff x="3984" y="2573"/>
            <a:chExt cx="288" cy="254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AutoShape 58"/>
          <p:cNvCxnSpPr>
            <a:cxnSpLocks noChangeShapeType="1"/>
            <a:stCxn id="55" idx="1"/>
            <a:endCxn id="48" idx="0"/>
          </p:cNvCxnSpPr>
          <p:nvPr/>
        </p:nvCxnSpPr>
        <p:spPr bwMode="auto">
          <a:xfrm rot="5400000">
            <a:off x="50879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59"/>
          <p:cNvCxnSpPr>
            <a:cxnSpLocks noChangeShapeType="1"/>
            <a:stCxn id="55" idx="1"/>
            <a:endCxn id="49" idx="0"/>
          </p:cNvCxnSpPr>
          <p:nvPr/>
        </p:nvCxnSpPr>
        <p:spPr bwMode="auto">
          <a:xfrm rot="16200000" flipH="1">
            <a:off x="53435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0"/>
          <p:cNvCxnSpPr>
            <a:cxnSpLocks noChangeShapeType="1"/>
            <a:stCxn id="53" idx="2"/>
            <a:endCxn id="55" idx="3"/>
          </p:cNvCxnSpPr>
          <p:nvPr/>
        </p:nvCxnSpPr>
        <p:spPr bwMode="auto">
          <a:xfrm rot="5400000" flipH="1" flipV="1">
            <a:off x="47545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" name="Group 61"/>
          <p:cNvGrpSpPr>
            <a:grpSpLocks/>
          </p:cNvGrpSpPr>
          <p:nvPr/>
        </p:nvGrpSpPr>
        <p:grpSpPr bwMode="auto">
          <a:xfrm>
            <a:off x="6934200" y="3748088"/>
            <a:ext cx="838200" cy="319087"/>
            <a:chOff x="2112" y="2784"/>
            <a:chExt cx="528" cy="201"/>
          </a:xfrm>
        </p:grpSpPr>
        <p:sp>
          <p:nvSpPr>
            <p:cNvPr id="65" name="Freeform 62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 rot="-5400000">
            <a:off x="7048500" y="2338388"/>
            <a:ext cx="609600" cy="990600"/>
            <a:chOff x="3984" y="2573"/>
            <a:chExt cx="288" cy="254"/>
          </a:xfrm>
        </p:grpSpPr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9" name="AutoShape 76"/>
          <p:cNvCxnSpPr>
            <a:cxnSpLocks noChangeShapeType="1"/>
            <a:stCxn id="73" idx="1"/>
            <a:endCxn id="66" idx="0"/>
          </p:cNvCxnSpPr>
          <p:nvPr/>
        </p:nvCxnSpPr>
        <p:spPr bwMode="auto">
          <a:xfrm rot="5400000">
            <a:off x="69167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77"/>
          <p:cNvCxnSpPr>
            <a:cxnSpLocks noChangeShapeType="1"/>
            <a:stCxn id="73" idx="1"/>
            <a:endCxn id="67" idx="0"/>
          </p:cNvCxnSpPr>
          <p:nvPr/>
        </p:nvCxnSpPr>
        <p:spPr bwMode="auto">
          <a:xfrm rot="16200000" flipH="1">
            <a:off x="71723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78"/>
          <p:cNvCxnSpPr>
            <a:cxnSpLocks noChangeShapeType="1"/>
            <a:stCxn id="71" idx="2"/>
            <a:endCxn id="73" idx="3"/>
          </p:cNvCxnSpPr>
          <p:nvPr/>
        </p:nvCxnSpPr>
        <p:spPr bwMode="auto">
          <a:xfrm rot="5400000" flipH="1" flipV="1">
            <a:off x="65833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79"/>
          <p:cNvCxnSpPr>
            <a:cxnSpLocks noChangeShapeType="1"/>
            <a:stCxn id="6" idx="3"/>
          </p:cNvCxnSpPr>
          <p:nvPr/>
        </p:nvCxnSpPr>
        <p:spPr bwMode="auto">
          <a:xfrm>
            <a:off x="1614488" y="1638300"/>
            <a:ext cx="2843212" cy="4048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Line 80"/>
          <p:cNvSpPr>
            <a:spLocks noChangeShapeType="1"/>
          </p:cNvSpPr>
          <p:nvPr/>
        </p:nvSpPr>
        <p:spPr bwMode="auto">
          <a:xfrm>
            <a:off x="1752600" y="42672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28956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>
            <a:off x="47244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6294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524000" y="4495800"/>
            <a:ext cx="8763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3276600" y="4495800"/>
            <a:ext cx="8763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105400" y="4495800"/>
            <a:ext cx="8763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6934200" y="4495800"/>
            <a:ext cx="8763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1600200" y="57150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" name="Group 89"/>
          <p:cNvGrpSpPr>
            <a:grpSpLocks/>
          </p:cNvGrpSpPr>
          <p:nvPr/>
        </p:nvGrpSpPr>
        <p:grpSpPr bwMode="auto">
          <a:xfrm>
            <a:off x="1981200" y="5257800"/>
            <a:ext cx="5334000" cy="457200"/>
            <a:chOff x="1248" y="3216"/>
            <a:chExt cx="3360" cy="144"/>
          </a:xfrm>
        </p:grpSpPr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24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>
              <a:off x="2352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3504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60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524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vectors later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efficient architecture</a:t>
            </a:r>
          </a:p>
          <a:p>
            <a:r>
              <a:rPr lang="en-US" dirty="0"/>
              <a:t>Very prominent in lots of applications </a:t>
            </a:r>
          </a:p>
          <a:p>
            <a:pPr lvl="1"/>
            <a:r>
              <a:rPr lang="en-US" dirty="0"/>
              <a:t>Scientific</a:t>
            </a:r>
          </a:p>
          <a:p>
            <a:pPr lvl="1"/>
            <a:r>
              <a:rPr lang="en-US" dirty="0"/>
              <a:t>Media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950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Multiple-Functional Units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Desire other operations</a:t>
            </a:r>
          </a:p>
          <a:p>
            <a:pPr lvl="1" eaLnBrk="1" hangingPunct="1"/>
            <a:r>
              <a:rPr lang="en-US"/>
              <a:t>floating point</a:t>
            </a:r>
          </a:p>
          <a:p>
            <a:pPr lvl="1" eaLnBrk="1" hangingPunct="1"/>
            <a:r>
              <a:rPr lang="en-US"/>
              <a:t>multi-cycle integer</a:t>
            </a:r>
          </a:p>
          <a:p>
            <a:pPr lvl="1" eaLnBrk="1" hangingPunct="1"/>
            <a:r>
              <a:rPr lang="en-US"/>
              <a:t>Load/store</a:t>
            </a:r>
          </a:p>
          <a:p>
            <a:pPr lvl="1" eaLnBrk="1" hangingPunct="1"/>
            <a:r>
              <a:rPr lang="en-US"/>
              <a:t>Branch </a:t>
            </a:r>
          </a:p>
          <a:p>
            <a:pPr eaLnBrk="1" hangingPunct="1"/>
            <a:r>
              <a:rPr lang="en-US"/>
              <a:t>Don’t want them to all take the same amount of time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Multiple functional units = potential parallelism!</a:t>
            </a:r>
          </a:p>
          <a:p>
            <a:pPr lvl="1" eaLnBrk="1" hangingPunct="1"/>
            <a:r>
              <a:rPr lang="en-US"/>
              <a:t>can we run them simultaneously?</a:t>
            </a:r>
          </a:p>
          <a:p>
            <a:pPr lvl="1" eaLnBrk="1" hangingPunct="1"/>
            <a:r>
              <a:rPr lang="en-US"/>
              <a:t>does running them simultaneously have any performance benefit?</a:t>
            </a:r>
          </a:p>
          <a:p>
            <a:pPr lvl="1" eaLnBrk="1" hangingPunct="1"/>
            <a:r>
              <a:rPr lang="en-US"/>
              <a:t>what issues arise?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14D6E91-53AF-4BE9-8F29-3FF4CC8FDEBE}" type="slidenum">
              <a:rPr lang="en-US" altLang="en-US" sz="1000" u="none"/>
              <a:pPr algn="r" eaLnBrk="1" hangingPunct="1"/>
              <a:t>26</a:t>
            </a:fld>
            <a:endParaRPr lang="en-US" altLang="en-US" sz="1000" u="none"/>
          </a:p>
        </p:txBody>
      </p:sp>
    </p:spTree>
    <p:extLst>
      <p:ext uri="{BB962C8B-B14F-4D97-AF65-F5344CB8AC3E}">
        <p14:creationId xmlns:p14="http://schemas.microsoft.com/office/powerpoint/2010/main" val="13552844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C4D7-B24B-A644-9667-FDC819A9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8630-0DAE-E740-B620-212A9AF1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3E374-E98F-4E41-A121-8093701AA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830B-B5EA-5B46-9655-DDD007F27A1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4530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VLIW</a:t>
            </a:r>
            <a:r>
              <a:rPr lang="ko-KR" altLang="en-US" dirty="0"/>
              <a:t> </a:t>
            </a:r>
            <a:r>
              <a:rPr lang="en-US" altLang="ko-KR" dirty="0"/>
              <a:t>(Very Long Instruction Word)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Complexity?</a:t>
            </a:r>
          </a:p>
          <a:p>
            <a:r>
              <a:rPr lang="en-US" dirty="0"/>
              <a:t>Arch/</a:t>
            </a:r>
            <a:r>
              <a:rPr lang="en-US" dirty="0" err="1"/>
              <a:t>uArch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657600" y="1219200"/>
            <a:ext cx="5029200" cy="3200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52400" y="24765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8" name="AutoShape 5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1614488" y="2819400"/>
            <a:ext cx="2028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4343400" y="3490913"/>
            <a:ext cx="838200" cy="319087"/>
            <a:chOff x="2112" y="2784"/>
            <a:chExt cx="528" cy="201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99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334000" y="3490913"/>
            <a:ext cx="838200" cy="319087"/>
            <a:chOff x="2112" y="2784"/>
            <a:chExt cx="528" cy="201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00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324600" y="3490913"/>
            <a:ext cx="838200" cy="319087"/>
            <a:chOff x="2112" y="2784"/>
            <a:chExt cx="528" cy="201"/>
          </a:xfrm>
        </p:grpSpPr>
        <p:sp>
          <p:nvSpPr>
            <p:cNvPr id="26" name="Freeform 23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99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7315200" y="3490913"/>
            <a:ext cx="838200" cy="319087"/>
            <a:chOff x="2112" y="2784"/>
            <a:chExt cx="528" cy="201"/>
          </a:xfrm>
        </p:grpSpPr>
        <p:sp>
          <p:nvSpPr>
            <p:cNvPr id="34" name="Freeform 31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00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 rot="-5400000">
            <a:off x="5905500" y="1485900"/>
            <a:ext cx="609600" cy="990600"/>
            <a:chOff x="3984" y="2573"/>
            <a:chExt cx="288" cy="254"/>
          </a:xfrm>
        </p:grpSpPr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" name="AutoShape 45"/>
          <p:cNvCxnSpPr>
            <a:cxnSpLocks noChangeShapeType="1"/>
            <a:stCxn id="42" idx="1"/>
            <a:endCxn id="11" idx="0"/>
          </p:cNvCxnSpPr>
          <p:nvPr/>
        </p:nvCxnSpPr>
        <p:spPr bwMode="auto">
          <a:xfrm rot="5400000">
            <a:off x="4752182" y="2047081"/>
            <a:ext cx="1204912" cy="1711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46"/>
          <p:cNvCxnSpPr>
            <a:cxnSpLocks noChangeShapeType="1"/>
            <a:stCxn id="42" idx="1"/>
            <a:endCxn id="19" idx="0"/>
          </p:cNvCxnSpPr>
          <p:nvPr/>
        </p:nvCxnSpPr>
        <p:spPr bwMode="auto">
          <a:xfrm rot="5400000">
            <a:off x="5247482" y="2542381"/>
            <a:ext cx="1204912" cy="720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47"/>
          <p:cNvCxnSpPr>
            <a:cxnSpLocks noChangeShapeType="1"/>
            <a:stCxn id="42" idx="1"/>
            <a:endCxn id="12" idx="0"/>
          </p:cNvCxnSpPr>
          <p:nvPr/>
        </p:nvCxnSpPr>
        <p:spPr bwMode="auto">
          <a:xfrm rot="5400000">
            <a:off x="5007769" y="2299494"/>
            <a:ext cx="1201737" cy="1203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48"/>
          <p:cNvCxnSpPr>
            <a:cxnSpLocks noChangeShapeType="1"/>
            <a:stCxn id="42" idx="1"/>
            <a:endCxn id="20" idx="0"/>
          </p:cNvCxnSpPr>
          <p:nvPr/>
        </p:nvCxnSpPr>
        <p:spPr bwMode="auto">
          <a:xfrm rot="5400000">
            <a:off x="5503069" y="2794794"/>
            <a:ext cx="1201737" cy="212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9"/>
          <p:cNvCxnSpPr>
            <a:cxnSpLocks noChangeShapeType="1"/>
            <a:stCxn id="42" idx="1"/>
            <a:endCxn id="27" idx="0"/>
          </p:cNvCxnSpPr>
          <p:nvPr/>
        </p:nvCxnSpPr>
        <p:spPr bwMode="auto">
          <a:xfrm rot="16200000" flipH="1">
            <a:off x="5742782" y="2767806"/>
            <a:ext cx="1204912" cy="269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50"/>
          <p:cNvCxnSpPr>
            <a:cxnSpLocks noChangeShapeType="1"/>
            <a:stCxn id="42" idx="1"/>
            <a:endCxn id="28" idx="0"/>
          </p:cNvCxnSpPr>
          <p:nvPr/>
        </p:nvCxnSpPr>
        <p:spPr bwMode="auto">
          <a:xfrm rot="16200000" flipH="1">
            <a:off x="5998369" y="2512219"/>
            <a:ext cx="1201737" cy="777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51"/>
          <p:cNvCxnSpPr>
            <a:cxnSpLocks noChangeShapeType="1"/>
            <a:stCxn id="42" idx="1"/>
            <a:endCxn id="35" idx="0"/>
          </p:cNvCxnSpPr>
          <p:nvPr/>
        </p:nvCxnSpPr>
        <p:spPr bwMode="auto">
          <a:xfrm rot="16200000" flipH="1">
            <a:off x="6238082" y="2272506"/>
            <a:ext cx="1204912" cy="1260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2"/>
          <p:cNvCxnSpPr>
            <a:cxnSpLocks noChangeShapeType="1"/>
            <a:stCxn id="42" idx="1"/>
            <a:endCxn id="36" idx="0"/>
          </p:cNvCxnSpPr>
          <p:nvPr/>
        </p:nvCxnSpPr>
        <p:spPr bwMode="auto">
          <a:xfrm rot="16200000" flipH="1">
            <a:off x="6493669" y="2016919"/>
            <a:ext cx="1201737" cy="1768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3"/>
          <p:cNvCxnSpPr>
            <a:cxnSpLocks noChangeShapeType="1"/>
            <a:stCxn id="16" idx="2"/>
            <a:endCxn id="42" idx="3"/>
          </p:cNvCxnSpPr>
          <p:nvPr/>
        </p:nvCxnSpPr>
        <p:spPr bwMode="auto">
          <a:xfrm rot="5400000" flipH="1" flipV="1">
            <a:off x="4418807" y="2002631"/>
            <a:ext cx="2132012" cy="1450975"/>
          </a:xfrm>
          <a:prstGeom prst="bentConnector5">
            <a:avLst>
              <a:gd name="adj1" fmla="val -10722"/>
              <a:gd name="adj2" fmla="val -46722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4"/>
          <p:cNvCxnSpPr>
            <a:cxnSpLocks noChangeShapeType="1"/>
            <a:stCxn id="32" idx="2"/>
            <a:endCxn id="42" idx="3"/>
          </p:cNvCxnSpPr>
          <p:nvPr/>
        </p:nvCxnSpPr>
        <p:spPr bwMode="auto">
          <a:xfrm rot="16200000" flipV="1">
            <a:off x="5409407" y="2463006"/>
            <a:ext cx="2132012" cy="530225"/>
          </a:xfrm>
          <a:prstGeom prst="bentConnector5">
            <a:avLst>
              <a:gd name="adj1" fmla="val -10722"/>
              <a:gd name="adj2" fmla="val -30269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5"/>
          <p:cNvCxnSpPr>
            <a:cxnSpLocks noChangeShapeType="1"/>
            <a:stCxn id="24" idx="2"/>
            <a:endCxn id="42" idx="3"/>
          </p:cNvCxnSpPr>
          <p:nvPr/>
        </p:nvCxnSpPr>
        <p:spPr bwMode="auto">
          <a:xfrm rot="5400000" flipH="1" flipV="1">
            <a:off x="4914107" y="2497931"/>
            <a:ext cx="2132012" cy="460375"/>
          </a:xfrm>
          <a:prstGeom prst="bentConnector5">
            <a:avLst>
              <a:gd name="adj1" fmla="val -10722"/>
              <a:gd name="adj2" fmla="val -35551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56"/>
          <p:cNvCxnSpPr>
            <a:cxnSpLocks noChangeShapeType="1"/>
            <a:stCxn id="42" idx="3"/>
            <a:endCxn id="40" idx="2"/>
          </p:cNvCxnSpPr>
          <p:nvPr/>
        </p:nvCxnSpPr>
        <p:spPr bwMode="auto">
          <a:xfrm rot="5400000" flipV="1">
            <a:off x="5904707" y="1967706"/>
            <a:ext cx="2132012" cy="1520825"/>
          </a:xfrm>
          <a:prstGeom prst="bentConnector5">
            <a:avLst>
              <a:gd name="adj1" fmla="val -10051"/>
              <a:gd name="adj2" fmla="val 139245"/>
              <a:gd name="adj3" fmla="val 110722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4191000" y="3471863"/>
            <a:ext cx="3738563" cy="366712"/>
            <a:chOff x="2640" y="2208"/>
            <a:chExt cx="2355" cy="231"/>
          </a:xfrm>
        </p:grpSpPr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2640" y="2379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 flipH="1">
              <a:off x="2640" y="2304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H="1">
              <a:off x="2640" y="2232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H="1">
              <a:off x="2640" y="2400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 flipH="1">
              <a:off x="2643" y="2343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H="1">
              <a:off x="2640" y="2280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H="1">
              <a:off x="2640" y="2256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H="1">
              <a:off x="2640" y="2325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2640" y="2361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H="1">
              <a:off x="2640" y="2418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 flipH="1">
              <a:off x="2640" y="2208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 flipH="1">
              <a:off x="2640" y="2439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5219700" y="5105400"/>
            <a:ext cx="1905000" cy="1524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74" name="AutoShape 71"/>
          <p:cNvCxnSpPr>
            <a:cxnSpLocks noChangeShapeType="1"/>
            <a:stCxn id="6" idx="2"/>
            <a:endCxn id="73" idx="0"/>
          </p:cNvCxnSpPr>
          <p:nvPr/>
        </p:nvCxnSpPr>
        <p:spPr bwMode="auto">
          <a:xfrm rot="5400000">
            <a:off x="5843587" y="4762501"/>
            <a:ext cx="657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8401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(ILP)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 dirty="0" err="1"/>
              <a:t>uArch</a:t>
            </a:r>
            <a:r>
              <a:rPr lang="en-US" dirty="0"/>
              <a:t>!</a:t>
            </a:r>
          </a:p>
          <a:p>
            <a:r>
              <a:rPr lang="en-US" dirty="0"/>
              <a:t>How is this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657600" y="1219200"/>
            <a:ext cx="5029200" cy="3200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05000" y="24765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" y="24765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9" name="AutoShape 6"/>
          <p:cNvCxnSpPr>
            <a:cxnSpLocks noChangeShapeType="1"/>
            <a:stCxn id="8" idx="3"/>
            <a:endCxn id="7" idx="1"/>
          </p:cNvCxnSpPr>
          <p:nvPr/>
        </p:nvCxnSpPr>
        <p:spPr bwMode="auto">
          <a:xfrm>
            <a:off x="1614488" y="2819400"/>
            <a:ext cx="276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7" idx="3"/>
            <a:endCxn id="15" idx="1"/>
          </p:cNvCxnSpPr>
          <p:nvPr/>
        </p:nvCxnSpPr>
        <p:spPr bwMode="auto">
          <a:xfrm>
            <a:off x="3367088" y="2819400"/>
            <a:ext cx="1169987" cy="849313"/>
          </a:xfrm>
          <a:prstGeom prst="bentConnector3">
            <a:avLst>
              <a:gd name="adj1" fmla="val 49389"/>
            </a:avLst>
          </a:prstGeom>
          <a:noFill/>
          <a:ln w="57150">
            <a:solidFill>
              <a:srgbClr val="CC9900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343400" y="3490913"/>
            <a:ext cx="838200" cy="319087"/>
            <a:chOff x="2112" y="2784"/>
            <a:chExt cx="528" cy="201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99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34000" y="3490913"/>
            <a:ext cx="838200" cy="319087"/>
            <a:chOff x="2112" y="2784"/>
            <a:chExt cx="528" cy="201"/>
          </a:xfrm>
        </p:grpSpPr>
        <p:sp>
          <p:nvSpPr>
            <p:cNvPr id="20" name="Freeform 17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00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6324600" y="3490913"/>
            <a:ext cx="838200" cy="319087"/>
            <a:chOff x="2112" y="2784"/>
            <a:chExt cx="528" cy="201"/>
          </a:xfrm>
        </p:grpSpPr>
        <p:sp>
          <p:nvSpPr>
            <p:cNvPr id="28" name="Freeform 2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99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7315200" y="3490913"/>
            <a:ext cx="838200" cy="319087"/>
            <a:chOff x="2112" y="2784"/>
            <a:chExt cx="528" cy="201"/>
          </a:xfrm>
        </p:grpSpPr>
        <p:sp>
          <p:nvSpPr>
            <p:cNvPr id="36" name="Freeform 33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00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 rot="-5400000">
            <a:off x="5905500" y="1485900"/>
            <a:ext cx="609600" cy="990600"/>
            <a:chOff x="3984" y="2573"/>
            <a:chExt cx="288" cy="254"/>
          </a:xfrm>
        </p:grpSpPr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0" name="AutoShape 47"/>
          <p:cNvCxnSpPr>
            <a:cxnSpLocks noChangeShapeType="1"/>
            <a:stCxn id="44" idx="1"/>
            <a:endCxn id="13" idx="0"/>
          </p:cNvCxnSpPr>
          <p:nvPr/>
        </p:nvCxnSpPr>
        <p:spPr bwMode="auto">
          <a:xfrm rot="5400000">
            <a:off x="4752182" y="2047081"/>
            <a:ext cx="1204912" cy="1711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48"/>
          <p:cNvCxnSpPr>
            <a:cxnSpLocks noChangeShapeType="1"/>
            <a:stCxn id="44" idx="1"/>
            <a:endCxn id="21" idx="0"/>
          </p:cNvCxnSpPr>
          <p:nvPr/>
        </p:nvCxnSpPr>
        <p:spPr bwMode="auto">
          <a:xfrm rot="5400000">
            <a:off x="5247482" y="2542381"/>
            <a:ext cx="1204912" cy="720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9"/>
          <p:cNvCxnSpPr>
            <a:cxnSpLocks noChangeShapeType="1"/>
            <a:stCxn id="44" idx="1"/>
            <a:endCxn id="14" idx="0"/>
          </p:cNvCxnSpPr>
          <p:nvPr/>
        </p:nvCxnSpPr>
        <p:spPr bwMode="auto">
          <a:xfrm rot="5400000">
            <a:off x="5007769" y="2299494"/>
            <a:ext cx="1201737" cy="1203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50"/>
          <p:cNvCxnSpPr>
            <a:cxnSpLocks noChangeShapeType="1"/>
            <a:stCxn id="44" idx="1"/>
            <a:endCxn id="22" idx="0"/>
          </p:cNvCxnSpPr>
          <p:nvPr/>
        </p:nvCxnSpPr>
        <p:spPr bwMode="auto">
          <a:xfrm rot="5400000">
            <a:off x="5503069" y="2794794"/>
            <a:ext cx="1201737" cy="212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51"/>
          <p:cNvCxnSpPr>
            <a:cxnSpLocks noChangeShapeType="1"/>
            <a:stCxn id="44" idx="1"/>
            <a:endCxn id="29" idx="0"/>
          </p:cNvCxnSpPr>
          <p:nvPr/>
        </p:nvCxnSpPr>
        <p:spPr bwMode="auto">
          <a:xfrm rot="16200000" flipH="1">
            <a:off x="5742782" y="2767806"/>
            <a:ext cx="1204912" cy="269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2"/>
          <p:cNvCxnSpPr>
            <a:cxnSpLocks noChangeShapeType="1"/>
            <a:stCxn id="44" idx="1"/>
            <a:endCxn id="30" idx="0"/>
          </p:cNvCxnSpPr>
          <p:nvPr/>
        </p:nvCxnSpPr>
        <p:spPr bwMode="auto">
          <a:xfrm rot="16200000" flipH="1">
            <a:off x="5998369" y="2512219"/>
            <a:ext cx="1201737" cy="777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3"/>
          <p:cNvCxnSpPr>
            <a:cxnSpLocks noChangeShapeType="1"/>
            <a:stCxn id="44" idx="1"/>
            <a:endCxn id="37" idx="0"/>
          </p:cNvCxnSpPr>
          <p:nvPr/>
        </p:nvCxnSpPr>
        <p:spPr bwMode="auto">
          <a:xfrm rot="16200000" flipH="1">
            <a:off x="6238082" y="2272506"/>
            <a:ext cx="1204912" cy="1260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4"/>
          <p:cNvCxnSpPr>
            <a:cxnSpLocks noChangeShapeType="1"/>
            <a:stCxn id="44" idx="1"/>
            <a:endCxn id="38" idx="0"/>
          </p:cNvCxnSpPr>
          <p:nvPr/>
        </p:nvCxnSpPr>
        <p:spPr bwMode="auto">
          <a:xfrm rot="16200000" flipH="1">
            <a:off x="6493669" y="2016919"/>
            <a:ext cx="1201737" cy="1768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5"/>
          <p:cNvCxnSpPr>
            <a:cxnSpLocks noChangeShapeType="1"/>
            <a:stCxn id="18" idx="2"/>
            <a:endCxn id="44" idx="3"/>
          </p:cNvCxnSpPr>
          <p:nvPr/>
        </p:nvCxnSpPr>
        <p:spPr bwMode="auto">
          <a:xfrm rot="5400000" flipH="1" flipV="1">
            <a:off x="4418807" y="2002631"/>
            <a:ext cx="2132012" cy="1450975"/>
          </a:xfrm>
          <a:prstGeom prst="bentConnector5">
            <a:avLst>
              <a:gd name="adj1" fmla="val -10722"/>
              <a:gd name="adj2" fmla="val -46722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56"/>
          <p:cNvCxnSpPr>
            <a:cxnSpLocks noChangeShapeType="1"/>
            <a:stCxn id="34" idx="2"/>
            <a:endCxn id="44" idx="3"/>
          </p:cNvCxnSpPr>
          <p:nvPr/>
        </p:nvCxnSpPr>
        <p:spPr bwMode="auto">
          <a:xfrm rot="16200000" flipV="1">
            <a:off x="5409407" y="2463006"/>
            <a:ext cx="2132012" cy="530225"/>
          </a:xfrm>
          <a:prstGeom prst="bentConnector5">
            <a:avLst>
              <a:gd name="adj1" fmla="val -10722"/>
              <a:gd name="adj2" fmla="val -30269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57"/>
          <p:cNvCxnSpPr>
            <a:cxnSpLocks noChangeShapeType="1"/>
            <a:stCxn id="26" idx="2"/>
            <a:endCxn id="44" idx="3"/>
          </p:cNvCxnSpPr>
          <p:nvPr/>
        </p:nvCxnSpPr>
        <p:spPr bwMode="auto">
          <a:xfrm rot="5400000" flipH="1" flipV="1">
            <a:off x="4914107" y="2497931"/>
            <a:ext cx="2132012" cy="460375"/>
          </a:xfrm>
          <a:prstGeom prst="bentConnector5">
            <a:avLst>
              <a:gd name="adj1" fmla="val -10722"/>
              <a:gd name="adj2" fmla="val -35551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58"/>
          <p:cNvCxnSpPr>
            <a:cxnSpLocks noChangeShapeType="1"/>
            <a:stCxn id="44" idx="3"/>
            <a:endCxn id="42" idx="2"/>
          </p:cNvCxnSpPr>
          <p:nvPr/>
        </p:nvCxnSpPr>
        <p:spPr bwMode="auto">
          <a:xfrm rot="5400000" flipV="1">
            <a:off x="5904707" y="1967706"/>
            <a:ext cx="2132012" cy="1520825"/>
          </a:xfrm>
          <a:prstGeom prst="bentConnector5">
            <a:avLst>
              <a:gd name="adj1" fmla="val -10051"/>
              <a:gd name="adj2" fmla="val 139245"/>
              <a:gd name="adj3" fmla="val 110722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4191000" y="3471863"/>
            <a:ext cx="3738563" cy="366712"/>
            <a:chOff x="2640" y="2208"/>
            <a:chExt cx="2355" cy="231"/>
          </a:xfrm>
        </p:grpSpPr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H="1">
              <a:off x="2640" y="2379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H="1">
              <a:off x="2640" y="2304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 flipH="1">
              <a:off x="2640" y="2232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H="1">
              <a:off x="2640" y="2400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H="1">
              <a:off x="2643" y="2343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H="1">
              <a:off x="2640" y="2280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2640" y="2256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H="1">
              <a:off x="2640" y="2325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 flipH="1">
              <a:off x="2640" y="2361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 flipH="1">
              <a:off x="2640" y="2418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2640" y="2208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2640" y="2439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5219700" y="5105400"/>
            <a:ext cx="1905000" cy="1524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76" name="AutoShape 73"/>
          <p:cNvCxnSpPr>
            <a:cxnSpLocks noChangeShapeType="1"/>
            <a:stCxn id="6" idx="2"/>
            <a:endCxn id="75" idx="0"/>
          </p:cNvCxnSpPr>
          <p:nvPr/>
        </p:nvCxnSpPr>
        <p:spPr bwMode="auto">
          <a:xfrm rot="5400000">
            <a:off x="5843587" y="4762501"/>
            <a:ext cx="657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74"/>
          <p:cNvCxnSpPr>
            <a:cxnSpLocks noChangeShapeType="1"/>
            <a:stCxn id="7" idx="3"/>
            <a:endCxn id="23" idx="1"/>
          </p:cNvCxnSpPr>
          <p:nvPr/>
        </p:nvCxnSpPr>
        <p:spPr bwMode="auto">
          <a:xfrm>
            <a:off x="3367088" y="2819400"/>
            <a:ext cx="2160587" cy="849313"/>
          </a:xfrm>
          <a:prstGeom prst="bentConnector3">
            <a:avLst>
              <a:gd name="adj1" fmla="val 49671"/>
            </a:avLst>
          </a:prstGeom>
          <a:noFill/>
          <a:ln w="57150">
            <a:solidFill>
              <a:srgbClr val="CC0000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75"/>
          <p:cNvCxnSpPr>
            <a:cxnSpLocks noChangeShapeType="1"/>
            <a:stCxn id="7" idx="3"/>
            <a:endCxn id="31" idx="1"/>
          </p:cNvCxnSpPr>
          <p:nvPr/>
        </p:nvCxnSpPr>
        <p:spPr bwMode="auto">
          <a:xfrm>
            <a:off x="3367088" y="2819400"/>
            <a:ext cx="3151187" cy="849313"/>
          </a:xfrm>
          <a:prstGeom prst="bentConnector3">
            <a:avLst>
              <a:gd name="adj1" fmla="val 49773"/>
            </a:avLst>
          </a:prstGeom>
          <a:noFill/>
          <a:ln w="57150">
            <a:solidFill>
              <a:srgbClr val="9900CC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76"/>
          <p:cNvCxnSpPr>
            <a:cxnSpLocks noChangeShapeType="1"/>
            <a:stCxn id="7" idx="3"/>
            <a:endCxn id="39" idx="1"/>
          </p:cNvCxnSpPr>
          <p:nvPr/>
        </p:nvCxnSpPr>
        <p:spPr bwMode="auto">
          <a:xfrm>
            <a:off x="3367088" y="2819400"/>
            <a:ext cx="4141787" cy="849313"/>
          </a:xfrm>
          <a:prstGeom prst="bentConnector3">
            <a:avLst>
              <a:gd name="adj1" fmla="val 49829"/>
            </a:avLst>
          </a:prstGeom>
          <a:noFill/>
          <a:ln w="57150">
            <a:solidFill>
              <a:srgbClr val="0000CC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893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Pipelined Instruction Interaction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 dependency (structural hazard) </a:t>
            </a:r>
          </a:p>
          <a:p>
            <a:pPr lvl="1"/>
            <a:r>
              <a:rPr lang="en-US" dirty="0"/>
              <a:t>two instructions in pipeline need same resource</a:t>
            </a:r>
          </a:p>
          <a:p>
            <a:r>
              <a:rPr lang="en-US" dirty="0"/>
              <a:t>Data dependency (data hazard)</a:t>
            </a:r>
          </a:p>
          <a:p>
            <a:pPr lvl="1"/>
            <a:r>
              <a:rPr lang="en-US" dirty="0"/>
              <a:t>instruction produces value needed by later instructions</a:t>
            </a:r>
          </a:p>
          <a:p>
            <a:r>
              <a:rPr lang="en-US" dirty="0"/>
              <a:t>Control dependency (control hazard)</a:t>
            </a:r>
          </a:p>
          <a:p>
            <a:pPr lvl="1"/>
            <a:r>
              <a:rPr lang="en-US" dirty="0"/>
              <a:t>Instruction determines what next instruction is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Causes interlocks (stalls) in pipeline</a:t>
            </a:r>
          </a:p>
          <a:p>
            <a:pPr lvl="1"/>
            <a:r>
              <a:rPr lang="en-US" dirty="0"/>
              <a:t>Bypassing can help with some data hazards</a:t>
            </a:r>
          </a:p>
          <a:p>
            <a:pPr lvl="1"/>
            <a:r>
              <a:rPr lang="en-US" dirty="0"/>
              <a:t>Delay slots and branch prediction can help with control hazards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B6D4-6CFF-458F-B00F-45AF474015B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2165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Multiple-Functional Units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Desire other operations</a:t>
            </a:r>
          </a:p>
          <a:p>
            <a:pPr lvl="1" eaLnBrk="1" hangingPunct="1"/>
            <a:r>
              <a:rPr lang="en-US"/>
              <a:t>floating point</a:t>
            </a:r>
          </a:p>
          <a:p>
            <a:pPr lvl="1" eaLnBrk="1" hangingPunct="1"/>
            <a:r>
              <a:rPr lang="en-US"/>
              <a:t>multi-cycle integer</a:t>
            </a:r>
          </a:p>
          <a:p>
            <a:pPr lvl="1" eaLnBrk="1" hangingPunct="1"/>
            <a:r>
              <a:rPr lang="en-US"/>
              <a:t>Load/store</a:t>
            </a:r>
          </a:p>
          <a:p>
            <a:pPr lvl="1" eaLnBrk="1" hangingPunct="1"/>
            <a:r>
              <a:rPr lang="en-US"/>
              <a:t>Branch </a:t>
            </a:r>
          </a:p>
          <a:p>
            <a:pPr eaLnBrk="1" hangingPunct="1"/>
            <a:r>
              <a:rPr lang="en-US"/>
              <a:t>Don’t want them to all take the same amount of time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Multiple functional units = potential parallelism!</a:t>
            </a:r>
          </a:p>
          <a:p>
            <a:pPr lvl="1" eaLnBrk="1" hangingPunct="1"/>
            <a:r>
              <a:rPr lang="en-US"/>
              <a:t>can we run them simultaneously?</a:t>
            </a:r>
          </a:p>
          <a:p>
            <a:pPr lvl="1" eaLnBrk="1" hangingPunct="1"/>
            <a:r>
              <a:rPr lang="en-US"/>
              <a:t>does running them simultaneously have any performance benefit?</a:t>
            </a:r>
          </a:p>
          <a:p>
            <a:pPr lvl="1" eaLnBrk="1" hangingPunct="1"/>
            <a:r>
              <a:rPr lang="en-US"/>
              <a:t>what issues arise?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14D6E91-53AF-4BE9-8F29-3FF4CC8FDEBE}" type="slidenum">
              <a:rPr lang="en-US" altLang="en-US" sz="1000" u="none"/>
              <a:pPr algn="r" eaLnBrk="1" hangingPunct="1"/>
              <a:t>30</a:t>
            </a:fld>
            <a:endParaRPr lang="en-US" altLang="en-US" sz="1000" u="none"/>
          </a:p>
        </p:txBody>
      </p:sp>
    </p:spTree>
    <p:extLst>
      <p:ext uri="{BB962C8B-B14F-4D97-AF65-F5344CB8AC3E}">
        <p14:creationId xmlns:p14="http://schemas.microsoft.com/office/powerpoint/2010/main" val="2358074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Multiple Function Unit Datapath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20835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185C184D-5093-4DB9-8558-3A5BE9D4EDAF}" type="slidenum">
              <a:rPr lang="en-US" altLang="en-US" sz="1000" u="none"/>
              <a:pPr algn="r" eaLnBrk="1" hangingPunct="1"/>
              <a:t>31</a:t>
            </a:fld>
            <a:endParaRPr lang="en-US" altLang="en-US" sz="1000" u="none"/>
          </a:p>
        </p:txBody>
      </p:sp>
      <p:sp>
        <p:nvSpPr>
          <p:cNvPr id="120837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IF</a:t>
            </a:r>
          </a:p>
        </p:txBody>
      </p:sp>
      <p:sp>
        <p:nvSpPr>
          <p:cNvPr id="120838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ID/</a:t>
            </a:r>
          </a:p>
          <a:p>
            <a:pPr algn="ctr" eaLnBrk="0" hangingPunct="0"/>
            <a:r>
              <a:rPr lang="en-US" sz="1800" b="1" u="none"/>
              <a:t>Reg</a:t>
            </a:r>
          </a:p>
        </p:txBody>
      </p:sp>
      <p:sp>
        <p:nvSpPr>
          <p:cNvPr id="120839" name="Rectangle 5"/>
          <p:cNvSpPr>
            <a:spLocks noChangeArrowheads="1"/>
          </p:cNvSpPr>
          <p:nvPr/>
        </p:nvSpPr>
        <p:spPr bwMode="auto">
          <a:xfrm>
            <a:off x="3359150" y="2292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SCIU</a:t>
            </a:r>
          </a:p>
        </p:txBody>
      </p:sp>
      <p:sp>
        <p:nvSpPr>
          <p:cNvPr id="120840" name="Rectangle 6"/>
          <p:cNvSpPr>
            <a:spLocks noChangeArrowheads="1"/>
          </p:cNvSpPr>
          <p:nvPr/>
        </p:nvSpPr>
        <p:spPr bwMode="auto">
          <a:xfrm>
            <a:off x="3359150" y="3054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BPU</a:t>
            </a:r>
          </a:p>
        </p:txBody>
      </p:sp>
      <p:sp>
        <p:nvSpPr>
          <p:cNvPr id="120841" name="Rectangle 7"/>
          <p:cNvSpPr>
            <a:spLocks noChangeArrowheads="1"/>
          </p:cNvSpPr>
          <p:nvPr/>
        </p:nvSpPr>
        <p:spPr bwMode="auto">
          <a:xfrm>
            <a:off x="3359150" y="3816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FPU</a:t>
            </a:r>
          </a:p>
        </p:txBody>
      </p:sp>
      <p:sp>
        <p:nvSpPr>
          <p:cNvPr id="120842" name="Rectangle 8"/>
          <p:cNvSpPr>
            <a:spLocks noChangeArrowheads="1"/>
          </p:cNvSpPr>
          <p:nvPr/>
        </p:nvSpPr>
        <p:spPr bwMode="auto">
          <a:xfrm>
            <a:off x="3359150" y="4578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MCIU</a:t>
            </a:r>
          </a:p>
        </p:txBody>
      </p:sp>
      <p:sp>
        <p:nvSpPr>
          <p:cNvPr id="120843" name="Rectangle 9"/>
          <p:cNvSpPr>
            <a:spLocks noChangeArrowheads="1"/>
          </p:cNvSpPr>
          <p:nvPr/>
        </p:nvSpPr>
        <p:spPr bwMode="auto">
          <a:xfrm>
            <a:off x="3359150" y="5340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LSU</a:t>
            </a:r>
          </a:p>
        </p:txBody>
      </p:sp>
      <p:sp>
        <p:nvSpPr>
          <p:cNvPr id="120844" name="Rectangle 10"/>
          <p:cNvSpPr>
            <a:spLocks noChangeArrowheads="1"/>
          </p:cNvSpPr>
          <p:nvPr/>
        </p:nvSpPr>
        <p:spPr bwMode="auto">
          <a:xfrm>
            <a:off x="51117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WB</a:t>
            </a:r>
          </a:p>
        </p:txBody>
      </p:sp>
      <p:sp>
        <p:nvSpPr>
          <p:cNvPr id="120845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6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7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8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9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0" name="Line 16"/>
          <p:cNvSpPr>
            <a:spLocks noChangeShapeType="1"/>
          </p:cNvSpPr>
          <p:nvPr/>
        </p:nvSpPr>
        <p:spPr bwMode="auto">
          <a:xfrm>
            <a:off x="43434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1" name="Line 17"/>
          <p:cNvSpPr>
            <a:spLocks noChangeShapeType="1"/>
          </p:cNvSpPr>
          <p:nvPr/>
        </p:nvSpPr>
        <p:spPr bwMode="auto">
          <a:xfrm>
            <a:off x="43434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2" name="Line 18"/>
          <p:cNvSpPr>
            <a:spLocks noChangeShapeType="1"/>
          </p:cNvSpPr>
          <p:nvPr/>
        </p:nvSpPr>
        <p:spPr bwMode="auto">
          <a:xfrm flipV="1">
            <a:off x="43434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3" name="Line 19"/>
          <p:cNvSpPr>
            <a:spLocks noChangeShapeType="1"/>
          </p:cNvSpPr>
          <p:nvPr/>
        </p:nvSpPr>
        <p:spPr bwMode="auto">
          <a:xfrm flipV="1">
            <a:off x="43434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4" name="Line 20"/>
          <p:cNvSpPr>
            <a:spLocks noChangeShapeType="1"/>
          </p:cNvSpPr>
          <p:nvPr/>
        </p:nvSpPr>
        <p:spPr bwMode="auto">
          <a:xfrm flipV="1">
            <a:off x="43434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5" name="Rectangle 21"/>
          <p:cNvSpPr>
            <a:spLocks noChangeArrowheads="1"/>
          </p:cNvSpPr>
          <p:nvPr/>
        </p:nvSpPr>
        <p:spPr bwMode="auto">
          <a:xfrm>
            <a:off x="6324600" y="1447800"/>
            <a:ext cx="2657780" cy="258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u="none"/>
              <a:t>SCIU = single cycle</a:t>
            </a:r>
          </a:p>
          <a:p>
            <a:pPr algn="l" eaLnBrk="0" hangingPunct="0"/>
            <a:r>
              <a:rPr lang="en-US" sz="1800" u="none"/>
              <a:t>	integer unit</a:t>
            </a:r>
          </a:p>
          <a:p>
            <a:pPr algn="l" eaLnBrk="0" hangingPunct="0"/>
            <a:r>
              <a:rPr lang="en-US" sz="1800" u="none"/>
              <a:t>BPU = branch</a:t>
            </a:r>
          </a:p>
          <a:p>
            <a:pPr algn="l" eaLnBrk="0" hangingPunct="0"/>
            <a:r>
              <a:rPr lang="en-US" sz="1800" u="none"/>
              <a:t>	processing unit</a:t>
            </a:r>
          </a:p>
          <a:p>
            <a:pPr algn="l" eaLnBrk="0" hangingPunct="0"/>
            <a:r>
              <a:rPr lang="en-US" sz="1800" u="none"/>
              <a:t>FPU = floating-point</a:t>
            </a:r>
          </a:p>
          <a:p>
            <a:pPr algn="l" eaLnBrk="0" hangingPunct="0"/>
            <a:r>
              <a:rPr lang="en-US" sz="1800" u="none"/>
              <a:t>	unit</a:t>
            </a:r>
          </a:p>
          <a:p>
            <a:pPr algn="l" eaLnBrk="0" hangingPunct="0"/>
            <a:r>
              <a:rPr lang="en-US" sz="1800" u="none"/>
              <a:t>MCIU = multiple-cycle</a:t>
            </a:r>
          </a:p>
          <a:p>
            <a:pPr algn="l" eaLnBrk="0" hangingPunct="0"/>
            <a:r>
              <a:rPr lang="en-US" sz="1800" u="none"/>
              <a:t>	integer unit</a:t>
            </a:r>
          </a:p>
          <a:p>
            <a:pPr algn="l" eaLnBrk="0" hangingPunct="0"/>
            <a:r>
              <a:rPr lang="en-US" sz="1800" u="none"/>
              <a:t>LSU = load-store unit</a:t>
            </a:r>
          </a:p>
        </p:txBody>
      </p:sp>
      <p:sp>
        <p:nvSpPr>
          <p:cNvPr id="120856" name="Line 22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7" name="Freeform 23"/>
          <p:cNvSpPr>
            <a:spLocks/>
          </p:cNvSpPr>
          <p:nvPr/>
        </p:nvSpPr>
        <p:spPr bwMode="auto">
          <a:xfrm>
            <a:off x="2209800" y="1905000"/>
            <a:ext cx="3887788" cy="1830388"/>
          </a:xfrm>
          <a:custGeom>
            <a:avLst/>
            <a:gdLst>
              <a:gd name="T0" fmla="*/ 3733801 w 2449"/>
              <a:gd name="T1" fmla="*/ 1828801 h 1153"/>
              <a:gd name="T2" fmla="*/ 3886201 w 2449"/>
              <a:gd name="T3" fmla="*/ 1828801 h 1153"/>
              <a:gd name="T4" fmla="*/ 3886201 w 2449"/>
              <a:gd name="T5" fmla="*/ 0 h 1153"/>
              <a:gd name="T6" fmla="*/ 0 w 2449"/>
              <a:gd name="T7" fmla="*/ 0 h 1153"/>
              <a:gd name="T8" fmla="*/ 0 w 2449"/>
              <a:gd name="T9" fmla="*/ 1447800 h 1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9"/>
              <a:gd name="T16" fmla="*/ 0 h 1153"/>
              <a:gd name="T17" fmla="*/ 2449 w 2449"/>
              <a:gd name="T18" fmla="*/ 1153 h 1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9" h="1153">
                <a:moveTo>
                  <a:pt x="2352" y="1152"/>
                </a:moveTo>
                <a:lnTo>
                  <a:pt x="2448" y="1152"/>
                </a:lnTo>
                <a:lnTo>
                  <a:pt x="2448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120858" name="Text Box 24"/>
          <p:cNvSpPr txBox="1">
            <a:spLocks noChangeArrowheads="1"/>
          </p:cNvSpPr>
          <p:nvPr/>
        </p:nvSpPr>
        <p:spPr bwMode="auto">
          <a:xfrm>
            <a:off x="5181600" y="4419600"/>
            <a:ext cx="36195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r>
              <a:rPr lang="en-US" sz="2000" u="none"/>
              <a:t>Functional units pipelined,</a:t>
            </a:r>
          </a:p>
          <a:p>
            <a:pPr algn="l"/>
            <a:r>
              <a:rPr lang="en-US" sz="2000" u="none"/>
              <a:t>Partially pipelined, unpipelined</a:t>
            </a:r>
          </a:p>
          <a:p>
            <a:pPr algn="l"/>
            <a:endParaRPr lang="en-US" sz="2000" u="none"/>
          </a:p>
          <a:p>
            <a:pPr algn="l"/>
            <a:r>
              <a:rPr lang="en-US" sz="2000" u="none"/>
              <a:t>Different latencies (variable)</a:t>
            </a:r>
          </a:p>
          <a:p>
            <a:pPr algn="l"/>
            <a:endParaRPr lang="en-US" sz="2000" u="none"/>
          </a:p>
          <a:p>
            <a:pPr algn="l"/>
            <a:r>
              <a:rPr lang="en-US" sz="2000" u="none"/>
              <a:t>Issues?</a:t>
            </a:r>
          </a:p>
        </p:txBody>
      </p:sp>
    </p:spTree>
    <p:extLst>
      <p:ext uri="{BB962C8B-B14F-4D97-AF65-F5344CB8AC3E}">
        <p14:creationId xmlns:p14="http://schemas.microsoft.com/office/powerpoint/2010/main" val="135613321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New Dependencies/Hazards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Structural hazards at</a:t>
            </a:r>
          </a:p>
          <a:p>
            <a:pPr lvl="1"/>
            <a:r>
              <a:rPr lang="en-US" sz="2000" dirty="0"/>
              <a:t>Write-back from variable latency functional units</a:t>
            </a:r>
          </a:p>
          <a:p>
            <a:pPr lvl="1"/>
            <a:r>
              <a:rPr lang="en-US" sz="2000" dirty="0"/>
              <a:t>Functional units themselves?</a:t>
            </a:r>
          </a:p>
          <a:p>
            <a:r>
              <a:rPr lang="en-US" sz="2400" dirty="0"/>
              <a:t>Data Dependencies: R == Read, W == Write, A == After</a:t>
            </a:r>
          </a:p>
          <a:p>
            <a:pPr lvl="1"/>
            <a:r>
              <a:rPr lang="en-US" sz="2000" dirty="0"/>
              <a:t>RAW</a:t>
            </a:r>
          </a:p>
          <a:p>
            <a:pPr lvl="1"/>
            <a:r>
              <a:rPr lang="en-US" sz="2000" dirty="0"/>
              <a:t>WAR</a:t>
            </a:r>
          </a:p>
          <a:p>
            <a:pPr lvl="1"/>
            <a:r>
              <a:rPr lang="en-US" sz="2000" dirty="0"/>
              <a:t>WAW</a:t>
            </a:r>
          </a:p>
          <a:p>
            <a:pPr lvl="1"/>
            <a:r>
              <a:rPr lang="en-US" sz="2000" dirty="0"/>
              <a:t>RAR?</a:t>
            </a:r>
          </a:p>
          <a:p>
            <a:r>
              <a:rPr lang="en-US" sz="2400" dirty="0"/>
              <a:t>WAW hazards due to different FU latencies</a:t>
            </a:r>
          </a:p>
          <a:p>
            <a:pPr lvl="1"/>
            <a:r>
              <a:rPr lang="en-US" sz="2000" dirty="0"/>
              <a:t>Will discuss WAR later</a:t>
            </a:r>
          </a:p>
          <a:p>
            <a:pPr lvl="1"/>
            <a:endParaRPr lang="en-US" sz="2400" dirty="0"/>
          </a:p>
          <a:p>
            <a:r>
              <a:rPr lang="en-US" sz="2400" dirty="0"/>
              <a:t>General solution?</a:t>
            </a:r>
          </a:p>
          <a:p>
            <a:pPr lvl="1"/>
            <a:r>
              <a:rPr lang="en-US" sz="2000" i="1" dirty="0"/>
              <a:t>All hazards can still be resolved by interlocks</a:t>
            </a:r>
          </a:p>
          <a:p>
            <a:pPr lvl="1"/>
            <a:r>
              <a:rPr lang="en-US" sz="2000" u="sng" dirty="0"/>
              <a:t>when/how can interlocks be avoided is the question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19F853-EBA6-4304-815B-ADA1817F3B4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8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Structural Hazard at WB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7162FD-953D-4DFE-B048-FA0EF147649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33539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LSU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833547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48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49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0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1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2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3555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6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7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8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9" name="Freeform 23"/>
          <p:cNvSpPr>
            <a:spLocks/>
          </p:cNvSpPr>
          <p:nvPr/>
        </p:nvSpPr>
        <p:spPr bwMode="auto">
          <a:xfrm>
            <a:off x="4038600" y="3962400"/>
            <a:ext cx="3049588" cy="1754188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60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212725" y="1477963"/>
            <a:ext cx="194284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/>
              <a:t>r0 = r4 </a:t>
            </a:r>
            <a:r>
              <a:rPr lang="en-US" sz="2000" dirty="0" err="1"/>
              <a:t>op</a:t>
            </a:r>
            <a:r>
              <a:rPr lang="en-US" sz="2000" baseline="-25000" dirty="0" err="1"/>
              <a:t>mciu</a:t>
            </a:r>
            <a:r>
              <a:rPr lang="en-US" sz="2000" dirty="0"/>
              <a:t> r3</a:t>
            </a:r>
          </a:p>
          <a:p>
            <a:pPr algn="l"/>
            <a:r>
              <a:rPr lang="en-US" sz="2000" dirty="0"/>
              <a:t>r1 = r5 </a:t>
            </a:r>
            <a:r>
              <a:rPr lang="en-US" sz="2000" dirty="0" err="1"/>
              <a:t>op</a:t>
            </a:r>
            <a:r>
              <a:rPr lang="en-US" sz="2000" baseline="-25000" dirty="0" err="1"/>
              <a:t>sciu</a:t>
            </a:r>
            <a:r>
              <a:rPr lang="en-US" sz="2000" dirty="0"/>
              <a:t> r5</a:t>
            </a:r>
          </a:p>
          <a:p>
            <a:pPr algn="l"/>
            <a:r>
              <a:rPr lang="en-US" sz="2000" dirty="0"/>
              <a:t>r2 = r3 </a:t>
            </a:r>
            <a:r>
              <a:rPr lang="en-US" sz="2000" dirty="0" err="1"/>
              <a:t>op</a:t>
            </a:r>
            <a:r>
              <a:rPr lang="en-US" sz="2000" baseline="-25000" dirty="0" err="1"/>
              <a:t>sciu</a:t>
            </a:r>
            <a:r>
              <a:rPr lang="en-US" sz="2000" dirty="0"/>
              <a:t> r7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2362200" y="3200400"/>
            <a:ext cx="304800" cy="3048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563" name="Rectangle 27"/>
          <p:cNvSpPr>
            <a:spLocks noChangeArrowheads="1"/>
          </p:cNvSpPr>
          <p:nvPr/>
        </p:nvSpPr>
        <p:spPr bwMode="auto">
          <a:xfrm>
            <a:off x="2362200" y="3200400"/>
            <a:ext cx="304800" cy="3048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2362200" y="3200400"/>
            <a:ext cx="3048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8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3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1667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83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0834 -0.12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.23333 L 0.19167 0.23333 " pathEditMode="relative" ptsTypes="AA">
                                      <p:cBhvr>
                                        <p:cTn id="26" dur="2000" fill="hold"/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33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3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0.23333 L 0.26667 0.23333 " pathEditMode="relative" ptsTypes="AA">
                                      <p:cBhvr>
                                        <p:cTn id="36" dur="2000" fill="hold"/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12222 L 0.51666 0.07778 " pathEditMode="relative" ptsTypes="AA">
                                      <p:cBhvr>
                                        <p:cTn id="38" dur="2000" fill="hold"/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 -0.1111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833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0.23333 L 0.51667 0.08889 " pathEditMode="relative" ptsTypes="AA">
                                      <p:cBhvr>
                                        <p:cTn id="48" dur="2000" fill="hold"/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12208 L 0.50833 0.077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62" grpId="0" animBg="1"/>
      <p:bldP spid="833562" grpId="1" animBg="1"/>
      <p:bldP spid="833562" grpId="2" animBg="1"/>
      <p:bldP spid="833562" grpId="3" animBg="1"/>
      <p:bldP spid="833562" grpId="4" animBg="1"/>
      <p:bldP spid="833563" grpId="0" animBg="1"/>
      <p:bldP spid="833563" grpId="1" animBg="1"/>
      <p:bldP spid="833563" grpId="2" animBg="1"/>
      <p:bldP spid="833563" grpId="3" animBg="1"/>
      <p:bldP spid="833564" grpId="0" animBg="1"/>
      <p:bldP spid="833564" grpId="1" animBg="1"/>
      <p:bldP spid="833564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Variable Latency Issues:</a:t>
            </a:r>
            <a:br>
              <a:rPr lang="en-US"/>
            </a:br>
            <a:r>
              <a:rPr lang="en-US"/>
              <a:t>	WB structural hazard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BFC5D7-4B7C-43A9-ACE6-605D1828D53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39683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9688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839689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LSU</a:t>
            </a:r>
          </a:p>
        </p:txBody>
      </p:sp>
      <p:sp>
        <p:nvSpPr>
          <p:cNvPr id="839690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839691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2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3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4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5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6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7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9698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9699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0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1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2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3" name="Freeform 23"/>
          <p:cNvSpPr>
            <a:spLocks/>
          </p:cNvSpPr>
          <p:nvPr/>
        </p:nvSpPr>
        <p:spPr bwMode="auto">
          <a:xfrm>
            <a:off x="4038600" y="3962400"/>
            <a:ext cx="3049588" cy="1754188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4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5" name="Rectangle 25"/>
          <p:cNvSpPr>
            <a:spLocks noChangeArrowheads="1"/>
          </p:cNvSpPr>
          <p:nvPr/>
        </p:nvSpPr>
        <p:spPr bwMode="auto">
          <a:xfrm>
            <a:off x="212725" y="1477963"/>
            <a:ext cx="186055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/>
              <a:t>f0 = f1 op</a:t>
            </a:r>
            <a:r>
              <a:rPr lang="en-US" sz="2000" baseline="-25000"/>
              <a:t>fpu</a:t>
            </a:r>
            <a:r>
              <a:rPr lang="en-US" sz="2000"/>
              <a:t> f2</a:t>
            </a:r>
          </a:p>
          <a:p>
            <a:pPr algn="l"/>
            <a:r>
              <a:rPr lang="en-US" sz="2000"/>
              <a:t>r0 = r4 op</a:t>
            </a:r>
            <a:r>
              <a:rPr lang="en-US" sz="2000" baseline="-25000"/>
              <a:t>sciu</a:t>
            </a:r>
            <a:r>
              <a:rPr lang="en-US" sz="2000"/>
              <a:t> r3</a:t>
            </a:r>
          </a:p>
          <a:p>
            <a:pPr algn="l"/>
            <a:r>
              <a:rPr lang="en-US" sz="2000"/>
              <a:t>r1 = r5 op</a:t>
            </a:r>
            <a:r>
              <a:rPr lang="en-US" sz="2000" baseline="-25000"/>
              <a:t>sciu</a:t>
            </a:r>
            <a:r>
              <a:rPr lang="en-US" sz="2000"/>
              <a:t> r5</a:t>
            </a:r>
          </a:p>
          <a:p>
            <a:pPr algn="l"/>
            <a:endParaRPr lang="en-US" sz="2000"/>
          </a:p>
        </p:txBody>
      </p:sp>
      <p:sp>
        <p:nvSpPr>
          <p:cNvPr id="839706" name="Rectangle 26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07" name="Rectangle 27"/>
          <p:cNvSpPr>
            <a:spLocks noChangeArrowheads="1"/>
          </p:cNvSpPr>
          <p:nvPr/>
        </p:nvSpPr>
        <p:spPr bwMode="auto">
          <a:xfrm>
            <a:off x="3352800" y="2286000"/>
            <a:ext cx="304800" cy="3048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08" name="Rectangle 28"/>
          <p:cNvSpPr>
            <a:spLocks noChangeArrowheads="1"/>
          </p:cNvSpPr>
          <p:nvPr/>
        </p:nvSpPr>
        <p:spPr bwMode="auto">
          <a:xfrm>
            <a:off x="3352800" y="2286000"/>
            <a:ext cx="3048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46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3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83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2.22222E-6 L 0.07501 2.22222E-6 " pathEditMode="relative" ptsTypes="AA">
                                      <p:cBhvr>
                                        <p:cTn id="17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3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41667 0.18888 " pathEditMode="relative" ptsTypes="AA">
                                      <p:cBhvr>
                                        <p:cTn id="27" dur="20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01 2.22222E-6 L 0.15001 2.22222E-6 " pathEditMode="relative" ptsTypes="AA">
                                      <p:cBhvr>
                                        <p:cTn id="29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1 2.22222E-6 L 0.42501 2.22222E-6 " pathEditMode="relative" ptsTypes="AA">
                                      <p:cBhvr>
                                        <p:cTn id="36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39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41667 0.18888 " pathEditMode="relative" ptsTypes="AA">
                                      <p:cBhvr>
                                        <p:cTn id="41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6" grpId="0" animBg="1"/>
      <p:bldP spid="839706" grpId="1" animBg="1"/>
      <p:bldP spid="839706" grpId="2" animBg="1"/>
      <p:bldP spid="839706" grpId="3" animBg="1"/>
      <p:bldP spid="839707" grpId="0" animBg="1"/>
      <p:bldP spid="839707" grpId="1" animBg="1"/>
      <p:bldP spid="839707" grpId="2" animBg="1"/>
      <p:bldP spid="839708" grpId="0" animBg="1"/>
      <p:bldP spid="83970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Avoiding WB structural hazard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D88B953-8DD1-4F66-9353-762DE407D12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33513"/>
            <a:ext cx="8534400" cy="5408612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Provide more write-backs</a:t>
            </a:r>
          </a:p>
          <a:p>
            <a:pPr lvl="1"/>
            <a:r>
              <a:rPr lang="en-US" dirty="0"/>
              <a:t>could provide maximum number (number of FUs)</a:t>
            </a:r>
          </a:p>
          <a:p>
            <a:pPr lvl="1"/>
            <a:r>
              <a:rPr lang="en-US" dirty="0"/>
              <a:t>practical?  implications?  (register file)</a:t>
            </a:r>
          </a:p>
          <a:p>
            <a:r>
              <a:rPr lang="en-US" dirty="0"/>
              <a:t>Interlocks</a:t>
            </a:r>
          </a:p>
          <a:p>
            <a:pPr lvl="1"/>
            <a:r>
              <a:rPr lang="en-US" dirty="0"/>
              <a:t>decode time?</a:t>
            </a:r>
          </a:p>
          <a:p>
            <a:pPr lvl="1"/>
            <a:r>
              <a:rPr lang="en-US" dirty="0"/>
              <a:t>at WB stage?</a:t>
            </a:r>
          </a:p>
          <a:p>
            <a:pPr lvl="2"/>
            <a:r>
              <a:rPr lang="en-US" dirty="0"/>
              <a:t>flow-control on 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195942238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Unpipelined</a:t>
            </a:r>
            <a:r>
              <a:rPr lang="en-US" dirty="0"/>
              <a:t>/Variable Latency Issues:</a:t>
            </a:r>
            <a:br>
              <a:rPr lang="en-US" dirty="0"/>
            </a:br>
            <a:r>
              <a:rPr lang="en-US" dirty="0"/>
              <a:t>	FU structural hazard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18BFCE-235C-4F9B-BE46-6CCF42C202C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43780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843781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843782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843783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3784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843785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LSU</a:t>
            </a:r>
          </a:p>
        </p:txBody>
      </p:sp>
      <p:sp>
        <p:nvSpPr>
          <p:cNvPr id="843786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843787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88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89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0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1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2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3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3794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3795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6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7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8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9" name="Freeform 23"/>
          <p:cNvSpPr>
            <a:spLocks/>
          </p:cNvSpPr>
          <p:nvPr/>
        </p:nvSpPr>
        <p:spPr bwMode="auto">
          <a:xfrm>
            <a:off x="4038600" y="3962400"/>
            <a:ext cx="3049588" cy="1754188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800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801" name="Rectangle 25"/>
          <p:cNvSpPr>
            <a:spLocks noChangeArrowheads="1"/>
          </p:cNvSpPr>
          <p:nvPr/>
        </p:nvSpPr>
        <p:spPr bwMode="auto">
          <a:xfrm>
            <a:off x="441325" y="1630363"/>
            <a:ext cx="11017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3802" name="Rectangle 26"/>
          <p:cNvSpPr>
            <a:spLocks noChangeArrowheads="1"/>
          </p:cNvSpPr>
          <p:nvPr/>
        </p:nvSpPr>
        <p:spPr bwMode="auto">
          <a:xfrm>
            <a:off x="212725" y="1477963"/>
            <a:ext cx="191611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/>
              <a:t>r0 = r1 op</a:t>
            </a:r>
            <a:r>
              <a:rPr lang="en-US" sz="2000" baseline="-25000"/>
              <a:t>mciu</a:t>
            </a:r>
            <a:r>
              <a:rPr lang="en-US" sz="2000"/>
              <a:t> r2</a:t>
            </a:r>
          </a:p>
          <a:p>
            <a:pPr algn="l"/>
            <a:r>
              <a:rPr lang="en-US" sz="2000"/>
              <a:t>r0 = r4 op</a:t>
            </a:r>
            <a:r>
              <a:rPr lang="en-US" sz="2000" baseline="-25000"/>
              <a:t>mciu</a:t>
            </a:r>
            <a:r>
              <a:rPr lang="en-US" sz="2000"/>
              <a:t> r3</a:t>
            </a:r>
          </a:p>
        </p:txBody>
      </p:sp>
    </p:spTree>
    <p:extLst>
      <p:ext uri="{BB962C8B-B14F-4D97-AF65-F5344CB8AC3E}">
        <p14:creationId xmlns:p14="http://schemas.microsoft.com/office/powerpoint/2010/main" val="297807755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Avoiding FU hazard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Interlocks </a:t>
            </a:r>
          </a:p>
          <a:p>
            <a:pPr lvl="1"/>
            <a:r>
              <a:rPr lang="en-US" dirty="0"/>
              <a:t>Since desired FU is blocked, and no other will do, instruction must wait</a:t>
            </a:r>
          </a:p>
          <a:p>
            <a:pPr lvl="1"/>
            <a:r>
              <a:rPr lang="en-US" dirty="0"/>
              <a:t>Blocks instructions after it</a:t>
            </a:r>
          </a:p>
          <a:p>
            <a:endParaRPr lang="en-US" dirty="0"/>
          </a:p>
          <a:p>
            <a:r>
              <a:rPr lang="en-US" dirty="0"/>
              <a:t>Anything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29EF31-923C-4B5B-9850-A87FB228CBF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46057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Variable Latency Issues:</a:t>
            </a:r>
            <a:br>
              <a:rPr lang="en-US"/>
            </a:br>
            <a:r>
              <a:rPr lang="en-US"/>
              <a:t>	WAW Hazards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5091FF-1DBB-425D-9947-5EFEE73B79A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47875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47876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847879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7880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847881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LSU</a:t>
            </a:r>
          </a:p>
        </p:txBody>
      </p:sp>
      <p:sp>
        <p:nvSpPr>
          <p:cNvPr id="847882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847883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4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5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6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7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8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9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7890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7891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2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3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4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5" name="Freeform 23"/>
          <p:cNvSpPr>
            <a:spLocks/>
          </p:cNvSpPr>
          <p:nvPr/>
        </p:nvSpPr>
        <p:spPr bwMode="auto">
          <a:xfrm>
            <a:off x="4038600" y="3962400"/>
            <a:ext cx="3049588" cy="1754188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6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7" name="Rectangle 25"/>
          <p:cNvSpPr>
            <a:spLocks noChangeArrowheads="1"/>
          </p:cNvSpPr>
          <p:nvPr/>
        </p:nvSpPr>
        <p:spPr bwMode="auto">
          <a:xfrm>
            <a:off x="212725" y="1477963"/>
            <a:ext cx="191611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/>
              <a:t>r0 = r1 op</a:t>
            </a:r>
            <a:r>
              <a:rPr lang="en-US" sz="2000" baseline="-25000"/>
              <a:t>mciu</a:t>
            </a:r>
            <a:r>
              <a:rPr lang="en-US" sz="2000"/>
              <a:t> r2</a:t>
            </a:r>
          </a:p>
          <a:p>
            <a:pPr algn="l"/>
            <a:r>
              <a:rPr lang="en-US" sz="2000"/>
              <a:t>r0 = r4 op</a:t>
            </a:r>
            <a:r>
              <a:rPr lang="en-US" sz="2000" baseline="-25000"/>
              <a:t>sciu</a:t>
            </a:r>
            <a:r>
              <a:rPr lang="en-US" sz="2000"/>
              <a:t> r3</a:t>
            </a:r>
          </a:p>
        </p:txBody>
      </p:sp>
    </p:spTree>
    <p:extLst>
      <p:ext uri="{BB962C8B-B14F-4D97-AF65-F5344CB8AC3E}">
        <p14:creationId xmlns:p14="http://schemas.microsoft.com/office/powerpoint/2010/main" val="166175103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Fixing WAW hazards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How?</a:t>
            </a:r>
          </a:p>
          <a:p>
            <a:endParaRPr lang="en-US"/>
          </a:p>
          <a:p>
            <a:r>
              <a:rPr lang="en-US"/>
              <a:t>Delay second operation</a:t>
            </a:r>
          </a:p>
          <a:p>
            <a:r>
              <a:rPr lang="en-US"/>
              <a:t>Don’t bother writing first write (that is available to write after the second write has completed)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7705CA3-6162-4F53-9E64-FF59391E47A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672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slots expose </a:t>
            </a:r>
            <a:r>
              <a:rPr lang="en-US" dirty="0" err="1"/>
              <a:t>microarch</a:t>
            </a:r>
            <a:r>
              <a:rPr lang="en-US" dirty="0"/>
              <a:t> considerations as architecture</a:t>
            </a:r>
          </a:p>
          <a:p>
            <a:r>
              <a:rPr lang="en-US" dirty="0"/>
              <a:t>Alternative: try to guess branches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6175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Latency /</a:t>
            </a:r>
            <a:br>
              <a:rPr lang="en-US" dirty="0"/>
            </a:br>
            <a:r>
              <a:rPr lang="en-US" dirty="0"/>
              <a:t>Unresolved Dependency Operations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Does a long latency operation (cache miss, long latency </a:t>
            </a:r>
            <a:r>
              <a:rPr lang="en-US" sz="2200" dirty="0" err="1"/>
              <a:t>unpipelined</a:t>
            </a:r>
            <a:r>
              <a:rPr lang="en-US" sz="2200" dirty="0"/>
              <a:t> ALU) guarantee that IPC will go below 1?</a:t>
            </a:r>
          </a:p>
          <a:p>
            <a:r>
              <a:rPr lang="en-US" sz="2200" dirty="0"/>
              <a:t>Does an unresolved dependency guarantee that IPC will go below 1?</a:t>
            </a:r>
          </a:p>
          <a:p>
            <a:endParaRPr lang="en-US" sz="2200" dirty="0"/>
          </a:p>
          <a:p>
            <a:r>
              <a:rPr lang="en-US" sz="2200" dirty="0"/>
              <a:t>NO to either!</a:t>
            </a:r>
          </a:p>
          <a:p>
            <a:r>
              <a:rPr lang="en-US" sz="2200" dirty="0"/>
              <a:t>Key is to keep on issuing instructions</a:t>
            </a:r>
          </a:p>
          <a:p>
            <a:pPr lvl="1"/>
            <a:r>
              <a:rPr lang="en-US" sz="2000" dirty="0"/>
              <a:t>DON’T BLOCK IF AT ALL POSSIBLE (CANNOT GET BACK)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Anytime instruction is not issued on a cycle performance is guaranteed to be below 1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Creates a bubble in the pipeline!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Lesson in networking as well (“Head-of-Line Blocking”)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E77B28-9F0E-40DD-9674-89751B4D5A0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6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5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In-Order Pipelines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Blocking entire pipeline if instruction stalls drastically reduces potential performance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		</a:t>
            </a:r>
            <a:r>
              <a:rPr lang="en-US" sz="2000" dirty="0">
                <a:latin typeface="Inconsolata" panose="020B0609030003000000" pitchFamily="49" charset="0"/>
              </a:rPr>
              <a:t>r0 = r1 + r2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r3 = MEM[r0]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r4 = r3 + r6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r7 = r5 + r1</a:t>
            </a:r>
            <a:endParaRPr lang="en-US" sz="2400" dirty="0">
              <a:latin typeface="Inconsolata" panose="020B0609030003000000" pitchFamily="49" charset="0"/>
            </a:endParaRPr>
          </a:p>
          <a:p>
            <a:r>
              <a:rPr lang="en-US" dirty="0"/>
              <a:t>An instruction can block instructions behind it</a:t>
            </a:r>
          </a:p>
          <a:p>
            <a:pPr lvl="1"/>
            <a:r>
              <a:rPr lang="en-US" dirty="0"/>
              <a:t>Even if there are no dependencies to future instructions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7C988B-A226-49AA-9637-FFCEFB72858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28588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IPC of 1 requires N instructions processed in N cycles</a:t>
            </a:r>
          </a:p>
          <a:p>
            <a:pPr lvl="1"/>
            <a:r>
              <a:rPr lang="en-US" dirty="0"/>
              <a:t>Which means we need to process an average of 1 instruction per cycle to get IPC == 1</a:t>
            </a:r>
          </a:p>
          <a:p>
            <a:r>
              <a:rPr lang="en-US" dirty="0"/>
              <a:t>In single issue machine, can issue at most 1 instruction per cycle</a:t>
            </a:r>
          </a:p>
          <a:p>
            <a:pPr lvl="1"/>
            <a:r>
              <a:rPr lang="en-US" dirty="0"/>
              <a:t>must issue one instruction every cycle to have a chance of getting to IPC == 1</a:t>
            </a:r>
          </a:p>
          <a:p>
            <a:pPr lvl="1"/>
            <a:r>
              <a:rPr lang="en-US" dirty="0"/>
              <a:t>Otherwise, you have issued (N – X) instructions in N cycles which will always average to less than 1</a:t>
            </a:r>
          </a:p>
          <a:p>
            <a:r>
              <a:rPr lang="en-US" dirty="0"/>
              <a:t>In other words, how do we avoid blocking?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8760A04-FC59-411D-986E-8DC087F1117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400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Avoiding long-latency cache miss stalls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Blocking entire pipeline if instruction stalls drastically reduces potential performance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				</a:t>
            </a:r>
            <a:r>
              <a:rPr lang="en-US" sz="2000" dirty="0">
                <a:latin typeface="Inconsolata" panose="020B0609030003000000" pitchFamily="49" charset="0"/>
              </a:rPr>
              <a:t>r0 = r1 + r2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r3 = MEM[r0]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r4 = r3 + r6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r7 = r5 + r1</a:t>
            </a:r>
            <a:endParaRPr lang="en-US" sz="2800" dirty="0">
              <a:latin typeface="Inconsolata" panose="020B0609030003000000" pitchFamily="49" charset="0"/>
            </a:endParaRPr>
          </a:p>
          <a:p>
            <a:r>
              <a:rPr lang="en-US" sz="2400" dirty="0"/>
              <a:t>An instruction can block instructions behind it</a:t>
            </a:r>
          </a:p>
          <a:p>
            <a:pPr lvl="1"/>
            <a:r>
              <a:rPr lang="en-US" sz="2400" dirty="0"/>
              <a:t>Even if there are no dependencies to future instructions</a:t>
            </a:r>
          </a:p>
          <a:p>
            <a:r>
              <a:rPr lang="en-US" sz="2400" dirty="0"/>
              <a:t>Can compiler fix this problem by reordering?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				</a:t>
            </a:r>
            <a:r>
              <a:rPr lang="en-US" sz="2000" dirty="0">
                <a:latin typeface="Inconsolata" panose="020B0609030003000000" pitchFamily="49" charset="0"/>
              </a:rPr>
              <a:t>r0 = r1 + r2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r3 = MEM[r0]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r7 = r5 + r1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….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r4 = r3 + r6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latin typeface="Arial Narrow" pitchFamily="34" charset="0"/>
              </a:rPr>
              <a:t>				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48DFE47-097A-4A3D-9D31-FA464966B42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4929187" y="5197474"/>
            <a:ext cx="34051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What does this require?</a:t>
            </a: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5181600" y="5791200"/>
            <a:ext cx="31527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i="1"/>
              <a:t>Not a general solution</a:t>
            </a:r>
          </a:p>
        </p:txBody>
      </p:sp>
    </p:spTree>
    <p:extLst>
      <p:ext uri="{BB962C8B-B14F-4D97-AF65-F5344CB8AC3E}">
        <p14:creationId xmlns:p14="http://schemas.microsoft.com/office/powerpoint/2010/main" val="4235486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6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6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6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6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4" grpId="0"/>
      <p:bldP spid="86016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Nonblocking</a:t>
            </a:r>
            <a:r>
              <a:rPr lang="en-US" dirty="0"/>
              <a:t>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operations to continue while servicing a miss</a:t>
            </a:r>
          </a:p>
          <a:p>
            <a:pPr lvl="1"/>
            <a:r>
              <a:rPr lang="en-US" dirty="0"/>
              <a:t>Which operations?</a:t>
            </a:r>
          </a:p>
          <a:p>
            <a:r>
              <a:rPr lang="en-US" dirty="0"/>
              <a:t>What hardware is needed?</a:t>
            </a:r>
          </a:p>
          <a:p>
            <a:r>
              <a:rPr lang="en-US" dirty="0"/>
              <a:t>What is implied?</a:t>
            </a:r>
          </a:p>
          <a:p>
            <a:r>
              <a:rPr lang="en-US" dirty="0"/>
              <a:t>MSHRs</a:t>
            </a:r>
          </a:p>
          <a:p>
            <a:pPr lvl="1"/>
            <a:r>
              <a:rPr lang="en-US" dirty="0"/>
              <a:t>Miss status holding/handling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7869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Achieving Performance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In-order fetch/decode?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if one can always fetch/decode one instruction per 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if next instruction cannot be executed (structural/data)?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Look ahead for instructions that are ready (structural/data)</a:t>
            </a:r>
          </a:p>
          <a:p>
            <a:pPr>
              <a:lnSpc>
                <a:spcPct val="90000"/>
              </a:lnSpc>
            </a:pPr>
            <a:r>
              <a:rPr lang="en-US" dirty="0"/>
              <a:t>In-order execution?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Will block all following instructions unless data is ready?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What happens with </a:t>
            </a:r>
            <a:r>
              <a:rPr lang="en-US" dirty="0" err="1"/>
              <a:t>nonblocking</a:t>
            </a:r>
            <a:r>
              <a:rPr lang="en-US" dirty="0"/>
              <a:t> caches?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Hazards create performance divots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Compiler cannot remove all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Legacy codes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execute out of order to maintain performance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FAAF30-FC09-41BA-9967-656104C5BBC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81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0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0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0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0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In-Order Fetch/Decode, </a:t>
            </a:r>
            <a:br>
              <a:rPr lang="en-US" dirty="0"/>
            </a:br>
            <a:r>
              <a:rPr lang="en-US" dirty="0"/>
              <a:t>	Out-of-Order Execution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Instructions examined and dispatched in order</a:t>
            </a:r>
          </a:p>
          <a:p>
            <a:pPr lvl="1"/>
            <a:r>
              <a:rPr lang="en-US" dirty="0"/>
              <a:t>Need to maintain dependencies</a:t>
            </a:r>
          </a:p>
          <a:p>
            <a:r>
              <a:rPr lang="en-US" dirty="0"/>
              <a:t>Instructions executed when ready, regardless of dispatch order</a:t>
            </a:r>
          </a:p>
          <a:p>
            <a:pPr lvl="1"/>
            <a:r>
              <a:rPr lang="en-US" dirty="0"/>
              <a:t>Stalls can be covered by parallel execution (executing more than one instruction at the same time)</a:t>
            </a:r>
          </a:p>
          <a:p>
            <a:r>
              <a:rPr lang="en-US" dirty="0"/>
              <a:t>Out-of-order </a:t>
            </a:r>
            <a:r>
              <a:rPr lang="en-US" dirty="0" err="1"/>
              <a:t>writeback</a:t>
            </a:r>
            <a:r>
              <a:rPr lang="en-US" dirty="0"/>
              <a:t>?</a:t>
            </a:r>
          </a:p>
          <a:p>
            <a:r>
              <a:rPr lang="en-US" dirty="0"/>
              <a:t>How can we implement this?</a:t>
            </a:r>
          </a:p>
          <a:p>
            <a:r>
              <a:rPr lang="en-US" dirty="0"/>
              <a:t>What new problems crop 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E0B93E-7564-43EB-963C-65AFDCC1135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89615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Terms:</a:t>
            </a:r>
            <a:br>
              <a:rPr lang="en-US" dirty="0"/>
            </a:br>
            <a:r>
              <a:rPr lang="en-US" dirty="0"/>
              <a:t>	not everyone agrees on these terms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Fetch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read value from instruction memory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Decode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Translate value into instruction, potentially read ready registers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Dispatch/</a:t>
            </a:r>
            <a:r>
              <a:rPr lang="en-US" sz="2200" dirty="0">
                <a:solidFill>
                  <a:schemeClr val="accent2"/>
                </a:solidFill>
              </a:rPr>
              <a:t>Issue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Select functional unit, may buffer instruction, may wait for/read registers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Issue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Initiate execution in the functional unit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Execute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Finish: finish execution (but don’t yet update arch state)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Complete (sometimes merged with Retire)</a:t>
            </a:r>
            <a:endParaRPr lang="en-US" sz="22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Update architectural state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Retire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Update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7C9A0F-5DD3-48DA-A10E-A1D368078924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679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Old and New Hazards Ahead!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Same hazards as for multiple-function units </a:t>
            </a:r>
          </a:p>
          <a:p>
            <a:pPr lvl="1"/>
            <a:r>
              <a:rPr lang="en-US"/>
              <a:t>Structural hazards at write-back</a:t>
            </a:r>
          </a:p>
          <a:p>
            <a:pPr lvl="1"/>
            <a:r>
              <a:rPr lang="en-US"/>
              <a:t>Structural hazards at execute stage</a:t>
            </a:r>
          </a:p>
          <a:p>
            <a:pPr lvl="1"/>
            <a:r>
              <a:rPr lang="en-US"/>
              <a:t>WAW hazards</a:t>
            </a:r>
          </a:p>
          <a:p>
            <a:pPr lvl="1"/>
            <a:endParaRPr lang="en-US"/>
          </a:p>
          <a:p>
            <a:r>
              <a:rPr lang="en-US"/>
              <a:t>Potential new hazard: WAR</a:t>
            </a:r>
          </a:p>
          <a:p>
            <a:pPr lvl="1"/>
            <a:r>
              <a:rPr lang="en-US"/>
              <a:t>Think about how they might occur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7AE0ED-C0CF-4174-9DFB-77F1FBED2A13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27710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WAR Hazard: How?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CF4541-1296-488C-B0DA-ECAA69735A1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33513"/>
            <a:ext cx="8534400" cy="5408612"/>
          </a:xfrm>
          <a:noFill/>
          <a:ln/>
        </p:spPr>
        <p:txBody>
          <a:bodyPr lIns="90488" tIns="44450" rIns="90488" bIns="44450"/>
          <a:lstStyle/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3200" dirty="0">
                <a:latin typeface="Courier New" pitchFamily="49" charset="0"/>
              </a:rPr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3200" dirty="0">
                <a:latin typeface="Inconsolata" panose="020B0609030003000000" pitchFamily="49" charset="0"/>
              </a:rPr>
              <a:t>			A: f0  = f2 / f4</a:t>
            </a:r>
            <a:br>
              <a:rPr lang="en-US" sz="3200" dirty="0">
                <a:latin typeface="Inconsolata" panose="020B0609030003000000" pitchFamily="49" charset="0"/>
              </a:rPr>
            </a:br>
            <a:r>
              <a:rPr lang="en-US" sz="3200" dirty="0">
                <a:latin typeface="Inconsolata" panose="020B0609030003000000" pitchFamily="49" charset="0"/>
              </a:rPr>
              <a:t>		B: f10 = f0 + </a:t>
            </a:r>
            <a:r>
              <a:rPr lang="en-US" sz="3200" i="1" dirty="0">
                <a:latin typeface="Inconsolata" panose="020B0609030003000000" pitchFamily="49" charset="0"/>
              </a:rPr>
              <a:t>f8</a:t>
            </a:r>
            <a:br>
              <a:rPr lang="en-US" sz="3200" dirty="0">
                <a:latin typeface="Inconsolata" panose="020B0609030003000000" pitchFamily="49" charset="0"/>
              </a:rPr>
            </a:br>
            <a:r>
              <a:rPr lang="en-US" sz="3200" dirty="0">
                <a:latin typeface="Inconsolata" panose="020B0609030003000000" pitchFamily="49" charset="0"/>
              </a:rPr>
              <a:t>		C: </a:t>
            </a:r>
            <a:r>
              <a:rPr lang="en-US" sz="3200" i="1" dirty="0">
                <a:latin typeface="Inconsolata" panose="020B0609030003000000" pitchFamily="49" charset="0"/>
              </a:rPr>
              <a:t>f8</a:t>
            </a:r>
            <a:r>
              <a:rPr lang="en-US" sz="3200" dirty="0">
                <a:latin typeface="Inconsolata" panose="020B0609030003000000" pitchFamily="49" charset="0"/>
              </a:rPr>
              <a:t>  = f5 - f14</a:t>
            </a:r>
          </a:p>
        </p:txBody>
      </p:sp>
      <p:cxnSp>
        <p:nvCxnSpPr>
          <p:cNvPr id="7" name="AutoShape 3"/>
          <p:cNvCxnSpPr>
            <a:cxnSpLocks noChangeShapeType="1"/>
            <a:stCxn id="31" idx="3"/>
          </p:cNvCxnSpPr>
          <p:nvPr/>
        </p:nvCxnSpPr>
        <p:spPr bwMode="auto">
          <a:xfrm flipV="1">
            <a:off x="5554616" y="496111"/>
            <a:ext cx="490583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" name="AutoShape 4"/>
          <p:cNvCxnSpPr>
            <a:cxnSpLocks noChangeShapeType="1"/>
            <a:stCxn id="31" idx="3"/>
          </p:cNvCxnSpPr>
          <p:nvPr/>
        </p:nvCxnSpPr>
        <p:spPr bwMode="auto">
          <a:xfrm>
            <a:off x="5554616" y="1371600"/>
            <a:ext cx="4905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6045199" y="299126"/>
            <a:ext cx="1018903" cy="393970"/>
            <a:chOff x="2112" y="1440"/>
            <a:chExt cx="1296" cy="4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296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Multiply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544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544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976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976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6045199" y="1174615"/>
            <a:ext cx="1698171" cy="393970"/>
            <a:chOff x="2112" y="2400"/>
            <a:chExt cx="2160" cy="432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112" y="2400"/>
              <a:ext cx="2160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Divide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2544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096000" y="1975526"/>
            <a:ext cx="304800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Add</a:t>
            </a:r>
          </a:p>
        </p:txBody>
      </p:sp>
      <p:cxnSp>
        <p:nvCxnSpPr>
          <p:cNvPr id="26" name="AutoShape 25"/>
          <p:cNvCxnSpPr>
            <a:cxnSpLocks noChangeShapeType="1"/>
            <a:endCxn id="30" idx="1"/>
          </p:cNvCxnSpPr>
          <p:nvPr/>
        </p:nvCxnSpPr>
        <p:spPr bwMode="auto">
          <a:xfrm>
            <a:off x="7064102" y="496111"/>
            <a:ext cx="1245326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31" idx="3"/>
            <a:endCxn id="25" idx="1"/>
          </p:cNvCxnSpPr>
          <p:nvPr/>
        </p:nvCxnSpPr>
        <p:spPr bwMode="auto">
          <a:xfrm>
            <a:off x="5554616" y="1371600"/>
            <a:ext cx="541384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25" idx="3"/>
            <a:endCxn id="30" idx="1"/>
          </p:cNvCxnSpPr>
          <p:nvPr/>
        </p:nvCxnSpPr>
        <p:spPr bwMode="auto">
          <a:xfrm flipV="1">
            <a:off x="6400800" y="1371600"/>
            <a:ext cx="1908628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endCxn id="30" idx="1"/>
          </p:cNvCxnSpPr>
          <p:nvPr/>
        </p:nvCxnSpPr>
        <p:spPr bwMode="auto">
          <a:xfrm>
            <a:off x="7743370" y="1371600"/>
            <a:ext cx="5660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309428" y="1174615"/>
            <a:ext cx="377371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WB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14982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D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24399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F</a:t>
            </a:r>
          </a:p>
        </p:txBody>
      </p:sp>
      <p:cxnSp>
        <p:nvCxnSpPr>
          <p:cNvPr id="33" name="AutoShape 32"/>
          <p:cNvCxnSpPr>
            <a:cxnSpLocks noChangeShapeType="1"/>
            <a:stCxn id="32" idx="3"/>
            <a:endCxn id="31" idx="1"/>
          </p:cNvCxnSpPr>
          <p:nvPr/>
        </p:nvCxnSpPr>
        <p:spPr bwMode="auto">
          <a:xfrm>
            <a:off x="5064033" y="1371600"/>
            <a:ext cx="15094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5214982" y="1699909"/>
            <a:ext cx="339634" cy="4377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Reg</a:t>
            </a:r>
          </a:p>
          <a:p>
            <a:r>
              <a:rPr lang="en-US" sz="1200"/>
              <a:t>File</a:t>
            </a:r>
          </a:p>
        </p:txBody>
      </p:sp>
      <p:cxnSp>
        <p:nvCxnSpPr>
          <p:cNvPr id="35" name="AutoShape 37"/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384799" y="1568586"/>
            <a:ext cx="0" cy="1313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7977543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Branches in Modern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D18F8C-0675-4CDA-9555-D67BD05D9F4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1129475" name="Rectangle 3"/>
          <p:cNvSpPr>
            <a:spLocks noChangeArrowheads="1"/>
          </p:cNvSpPr>
          <p:nvPr/>
        </p:nvSpPr>
        <p:spPr bwMode="auto">
          <a:xfrm>
            <a:off x="9144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76" name="Rectangle 4"/>
          <p:cNvSpPr>
            <a:spLocks noChangeArrowheads="1"/>
          </p:cNvSpPr>
          <p:nvPr/>
        </p:nvSpPr>
        <p:spPr bwMode="auto">
          <a:xfrm>
            <a:off x="9144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77" name="Rectangle 5"/>
          <p:cNvSpPr>
            <a:spLocks noChangeArrowheads="1"/>
          </p:cNvSpPr>
          <p:nvPr/>
        </p:nvSpPr>
        <p:spPr bwMode="auto">
          <a:xfrm>
            <a:off x="9144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78" name="Rectangle 6"/>
          <p:cNvSpPr>
            <a:spLocks noChangeArrowheads="1"/>
          </p:cNvSpPr>
          <p:nvPr/>
        </p:nvSpPr>
        <p:spPr bwMode="auto">
          <a:xfrm>
            <a:off x="9144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79" name="Rectangle 7"/>
          <p:cNvSpPr>
            <a:spLocks noChangeArrowheads="1"/>
          </p:cNvSpPr>
          <p:nvPr/>
        </p:nvSpPr>
        <p:spPr bwMode="auto">
          <a:xfrm>
            <a:off x="16002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0" name="Rectangle 8"/>
          <p:cNvSpPr>
            <a:spLocks noChangeArrowheads="1"/>
          </p:cNvSpPr>
          <p:nvPr/>
        </p:nvSpPr>
        <p:spPr bwMode="auto">
          <a:xfrm>
            <a:off x="16002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1" name="Rectangle 9"/>
          <p:cNvSpPr>
            <a:spLocks noChangeArrowheads="1"/>
          </p:cNvSpPr>
          <p:nvPr/>
        </p:nvSpPr>
        <p:spPr bwMode="auto">
          <a:xfrm>
            <a:off x="16002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2" name="Rectangle 10"/>
          <p:cNvSpPr>
            <a:spLocks noChangeArrowheads="1"/>
          </p:cNvSpPr>
          <p:nvPr/>
        </p:nvSpPr>
        <p:spPr bwMode="auto">
          <a:xfrm>
            <a:off x="16002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3" name="Rectangle 11"/>
          <p:cNvSpPr>
            <a:spLocks noChangeArrowheads="1"/>
          </p:cNvSpPr>
          <p:nvPr/>
        </p:nvSpPr>
        <p:spPr bwMode="auto">
          <a:xfrm>
            <a:off x="22860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4" name="Rectangle 12"/>
          <p:cNvSpPr>
            <a:spLocks noChangeArrowheads="1"/>
          </p:cNvSpPr>
          <p:nvPr/>
        </p:nvSpPr>
        <p:spPr bwMode="auto">
          <a:xfrm>
            <a:off x="22860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5" name="Rectangle 13"/>
          <p:cNvSpPr>
            <a:spLocks noChangeArrowheads="1"/>
          </p:cNvSpPr>
          <p:nvPr/>
        </p:nvSpPr>
        <p:spPr bwMode="auto">
          <a:xfrm>
            <a:off x="22860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6" name="Rectangle 14"/>
          <p:cNvSpPr>
            <a:spLocks noChangeArrowheads="1"/>
          </p:cNvSpPr>
          <p:nvPr/>
        </p:nvSpPr>
        <p:spPr bwMode="auto">
          <a:xfrm>
            <a:off x="22860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7" name="Rectangle 15"/>
          <p:cNvSpPr>
            <a:spLocks noChangeArrowheads="1"/>
          </p:cNvSpPr>
          <p:nvPr/>
        </p:nvSpPr>
        <p:spPr bwMode="auto">
          <a:xfrm>
            <a:off x="29718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8" name="Rectangle 16"/>
          <p:cNvSpPr>
            <a:spLocks noChangeArrowheads="1"/>
          </p:cNvSpPr>
          <p:nvPr/>
        </p:nvSpPr>
        <p:spPr bwMode="auto">
          <a:xfrm>
            <a:off x="29718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9" name="Rectangle 17"/>
          <p:cNvSpPr>
            <a:spLocks noChangeArrowheads="1"/>
          </p:cNvSpPr>
          <p:nvPr/>
        </p:nvSpPr>
        <p:spPr bwMode="auto">
          <a:xfrm>
            <a:off x="29718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0" name="Rectangle 18"/>
          <p:cNvSpPr>
            <a:spLocks noChangeArrowheads="1"/>
          </p:cNvSpPr>
          <p:nvPr/>
        </p:nvSpPr>
        <p:spPr bwMode="auto">
          <a:xfrm>
            <a:off x="29718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1" name="Rectangle 19"/>
          <p:cNvSpPr>
            <a:spLocks noChangeArrowheads="1"/>
          </p:cNvSpPr>
          <p:nvPr/>
        </p:nvSpPr>
        <p:spPr bwMode="auto">
          <a:xfrm>
            <a:off x="36576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2" name="Rectangle 20"/>
          <p:cNvSpPr>
            <a:spLocks noChangeArrowheads="1"/>
          </p:cNvSpPr>
          <p:nvPr/>
        </p:nvSpPr>
        <p:spPr bwMode="auto">
          <a:xfrm>
            <a:off x="36576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3" name="Rectangle 21"/>
          <p:cNvSpPr>
            <a:spLocks noChangeArrowheads="1"/>
          </p:cNvSpPr>
          <p:nvPr/>
        </p:nvSpPr>
        <p:spPr bwMode="auto">
          <a:xfrm>
            <a:off x="36576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4" name="Rectangle 22"/>
          <p:cNvSpPr>
            <a:spLocks noChangeArrowheads="1"/>
          </p:cNvSpPr>
          <p:nvPr/>
        </p:nvSpPr>
        <p:spPr bwMode="auto">
          <a:xfrm>
            <a:off x="36576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5" name="Rectangle 23"/>
          <p:cNvSpPr>
            <a:spLocks noChangeArrowheads="1"/>
          </p:cNvSpPr>
          <p:nvPr/>
        </p:nvSpPr>
        <p:spPr bwMode="auto">
          <a:xfrm>
            <a:off x="43434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6" name="Rectangle 24"/>
          <p:cNvSpPr>
            <a:spLocks noChangeArrowheads="1"/>
          </p:cNvSpPr>
          <p:nvPr/>
        </p:nvSpPr>
        <p:spPr bwMode="auto">
          <a:xfrm>
            <a:off x="43434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7" name="Rectangle 25"/>
          <p:cNvSpPr>
            <a:spLocks noChangeArrowheads="1"/>
          </p:cNvSpPr>
          <p:nvPr/>
        </p:nvSpPr>
        <p:spPr bwMode="auto">
          <a:xfrm>
            <a:off x="43434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8" name="Rectangle 26"/>
          <p:cNvSpPr>
            <a:spLocks noChangeArrowheads="1"/>
          </p:cNvSpPr>
          <p:nvPr/>
        </p:nvSpPr>
        <p:spPr bwMode="auto">
          <a:xfrm>
            <a:off x="43434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9" name="Rectangle 27"/>
          <p:cNvSpPr>
            <a:spLocks noChangeArrowheads="1"/>
          </p:cNvSpPr>
          <p:nvPr/>
        </p:nvSpPr>
        <p:spPr bwMode="auto">
          <a:xfrm>
            <a:off x="1020763" y="1957388"/>
            <a:ext cx="384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IF</a:t>
            </a:r>
          </a:p>
        </p:txBody>
      </p:sp>
      <p:sp>
        <p:nvSpPr>
          <p:cNvPr id="1129500" name="Rectangle 28"/>
          <p:cNvSpPr>
            <a:spLocks noChangeArrowheads="1"/>
          </p:cNvSpPr>
          <p:nvPr/>
        </p:nvSpPr>
        <p:spPr bwMode="auto">
          <a:xfrm>
            <a:off x="1662113" y="1957388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D0</a:t>
            </a:r>
          </a:p>
        </p:txBody>
      </p:sp>
      <p:sp>
        <p:nvSpPr>
          <p:cNvPr id="1129501" name="Rectangle 29"/>
          <p:cNvSpPr>
            <a:spLocks noChangeArrowheads="1"/>
          </p:cNvSpPr>
          <p:nvPr/>
        </p:nvSpPr>
        <p:spPr bwMode="auto">
          <a:xfrm>
            <a:off x="2347913" y="1957388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D1</a:t>
            </a:r>
          </a:p>
        </p:txBody>
      </p:sp>
      <p:sp>
        <p:nvSpPr>
          <p:cNvPr id="1129502" name="Rectangle 30"/>
          <p:cNvSpPr>
            <a:spLocks noChangeArrowheads="1"/>
          </p:cNvSpPr>
          <p:nvPr/>
        </p:nvSpPr>
        <p:spPr bwMode="auto">
          <a:xfrm>
            <a:off x="3027363" y="1957388"/>
            <a:ext cx="485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EX</a:t>
            </a:r>
          </a:p>
        </p:txBody>
      </p:sp>
      <p:sp>
        <p:nvSpPr>
          <p:cNvPr id="1129503" name="Rectangle 31"/>
          <p:cNvSpPr>
            <a:spLocks noChangeArrowheads="1"/>
          </p:cNvSpPr>
          <p:nvPr/>
        </p:nvSpPr>
        <p:spPr bwMode="auto">
          <a:xfrm>
            <a:off x="3563062" y="1963683"/>
            <a:ext cx="72135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MEM</a:t>
            </a:r>
          </a:p>
        </p:txBody>
      </p:sp>
      <p:sp>
        <p:nvSpPr>
          <p:cNvPr id="1129504" name="Rectangle 32"/>
          <p:cNvSpPr>
            <a:spLocks noChangeArrowheads="1"/>
          </p:cNvSpPr>
          <p:nvPr/>
        </p:nvSpPr>
        <p:spPr bwMode="auto">
          <a:xfrm>
            <a:off x="4367213" y="1957388"/>
            <a:ext cx="549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WB</a:t>
            </a:r>
          </a:p>
        </p:txBody>
      </p:sp>
      <p:sp>
        <p:nvSpPr>
          <p:cNvPr id="1129505" name="Rectangle 33"/>
          <p:cNvSpPr>
            <a:spLocks noChangeArrowheads="1"/>
          </p:cNvSpPr>
          <p:nvPr/>
        </p:nvSpPr>
        <p:spPr bwMode="auto">
          <a:xfrm>
            <a:off x="5680075" y="1676400"/>
            <a:ext cx="3235325" cy="4835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Branches not fully</a:t>
            </a:r>
          </a:p>
          <a:p>
            <a:pPr algn="l"/>
            <a:r>
              <a:rPr lang="en-US"/>
              <a:t>resolved until EX</a:t>
            </a:r>
          </a:p>
          <a:p>
            <a:pPr algn="l"/>
            <a:r>
              <a:rPr lang="en-US"/>
              <a:t>stage (dependencies)</a:t>
            </a:r>
          </a:p>
          <a:p>
            <a:pPr algn="l"/>
            <a:endParaRPr lang="en-US"/>
          </a:p>
          <a:p>
            <a:pPr algn="l"/>
            <a:r>
              <a:rPr lang="en-US"/>
              <a:t>If branches occur</a:t>
            </a:r>
          </a:p>
          <a:p>
            <a:pPr algn="l"/>
            <a:r>
              <a:rPr lang="en-US"/>
              <a:t>every 6 or so </a:t>
            </a:r>
          </a:p>
          <a:p>
            <a:pPr algn="l"/>
            <a:r>
              <a:rPr lang="en-US"/>
              <a:t>instructions, how</a:t>
            </a:r>
          </a:p>
          <a:p>
            <a:pPr algn="l"/>
            <a:r>
              <a:rPr lang="en-US"/>
              <a:t>much of the pipeline</a:t>
            </a:r>
          </a:p>
          <a:p>
            <a:pPr algn="l"/>
            <a:r>
              <a:rPr lang="en-US"/>
              <a:t>can be used?</a:t>
            </a:r>
          </a:p>
          <a:p>
            <a:pPr algn="l"/>
            <a:endParaRPr lang="en-US"/>
          </a:p>
          <a:p>
            <a:pPr algn="l"/>
            <a:r>
              <a:rPr lang="en-US"/>
              <a:t>Is superscalar/</a:t>
            </a:r>
          </a:p>
          <a:p>
            <a:pPr algn="l"/>
            <a:r>
              <a:rPr lang="en-US"/>
              <a:t>  superpipelining worth</a:t>
            </a:r>
          </a:p>
          <a:p>
            <a:pPr algn="l"/>
            <a:r>
              <a:rPr lang="en-US"/>
              <a:t>  it?</a:t>
            </a:r>
          </a:p>
        </p:txBody>
      </p:sp>
    </p:spTree>
    <p:extLst>
      <p:ext uri="{BB962C8B-B14F-4D97-AF65-F5344CB8AC3E}">
        <p14:creationId xmlns:p14="http://schemas.microsoft.com/office/powerpoint/2010/main" val="44111343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WAR Hazard: How?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r>
              <a:rPr lang="en-US" dirty="0"/>
              <a:t>A starts executing, slow</a:t>
            </a:r>
          </a:p>
          <a:p>
            <a:r>
              <a:rPr lang="en-US" dirty="0"/>
              <a:t>B stalled waiting for f0</a:t>
            </a:r>
          </a:p>
          <a:p>
            <a:r>
              <a:rPr lang="en-US" dirty="0"/>
              <a:t>C starts executing, completes before B starts executing</a:t>
            </a:r>
          </a:p>
          <a:p>
            <a:pPr lvl="1"/>
            <a:r>
              <a:rPr lang="en-US" dirty="0"/>
              <a:t>Wants to </a:t>
            </a:r>
            <a:r>
              <a:rPr lang="en-US" dirty="0" err="1"/>
              <a:t>writeback</a:t>
            </a:r>
            <a:r>
              <a:rPr lang="en-US" dirty="0"/>
              <a:t> f8 before B reads!  What to do???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3200" dirty="0">
                <a:latin typeface="Courier New" pitchFamily="49" charset="0"/>
              </a:rPr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</a:rPr>
              <a:t>			A: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</a:rPr>
              <a:t>f0</a:t>
            </a:r>
            <a:r>
              <a:rPr lang="en-US" sz="3200" dirty="0">
                <a:latin typeface="Courier New" pitchFamily="49" charset="0"/>
              </a:rPr>
              <a:t>  = f2 / f4</a:t>
            </a:r>
            <a:br>
              <a:rPr lang="en-US" sz="3200" dirty="0">
                <a:latin typeface="Courier New" pitchFamily="49" charset="0"/>
              </a:rPr>
            </a:br>
            <a:r>
              <a:rPr lang="en-US" sz="3200" dirty="0">
                <a:latin typeface="Courier New" pitchFamily="49" charset="0"/>
              </a:rPr>
              <a:t>		B: f10 =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</a:rPr>
              <a:t>f0</a:t>
            </a:r>
            <a:r>
              <a:rPr lang="en-US" sz="3200" dirty="0">
                <a:latin typeface="Courier New" pitchFamily="49" charset="0"/>
              </a:rPr>
              <a:t> + </a:t>
            </a:r>
            <a:r>
              <a:rPr lang="en-US" sz="3200" b="1" i="1" dirty="0">
                <a:solidFill>
                  <a:srgbClr val="0000CC"/>
                </a:solidFill>
                <a:latin typeface="Courier New" pitchFamily="49" charset="0"/>
              </a:rPr>
              <a:t>f8</a:t>
            </a:r>
            <a:br>
              <a:rPr lang="en-US" sz="3200" dirty="0">
                <a:latin typeface="Courier New" pitchFamily="49" charset="0"/>
              </a:rPr>
            </a:br>
            <a:r>
              <a:rPr lang="en-US" sz="3200" dirty="0">
                <a:latin typeface="Courier New" pitchFamily="49" charset="0"/>
              </a:rPr>
              <a:t>		C: </a:t>
            </a:r>
            <a:r>
              <a:rPr lang="en-US" sz="3200" b="1" i="1" dirty="0">
                <a:solidFill>
                  <a:srgbClr val="0000CC"/>
                </a:solidFill>
                <a:latin typeface="Courier New" pitchFamily="49" charset="0"/>
              </a:rPr>
              <a:t>f8</a:t>
            </a:r>
            <a:r>
              <a:rPr lang="en-US" sz="3200" dirty="0">
                <a:latin typeface="Courier New" pitchFamily="49" charset="0"/>
              </a:rPr>
              <a:t>  = f5 - f14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D00150-C6EF-4660-8CB4-D91C43E5288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926724" name="Line 4"/>
          <p:cNvSpPr>
            <a:spLocks noChangeShapeType="1"/>
          </p:cNvSpPr>
          <p:nvPr/>
        </p:nvSpPr>
        <p:spPr bwMode="auto">
          <a:xfrm>
            <a:off x="3429000" y="4191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25" name="Line 5"/>
          <p:cNvSpPr>
            <a:spLocks noChangeShapeType="1"/>
          </p:cNvSpPr>
          <p:nvPr/>
        </p:nvSpPr>
        <p:spPr bwMode="auto">
          <a:xfrm flipH="1">
            <a:off x="3505200" y="46482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AutoShape 3"/>
          <p:cNvCxnSpPr>
            <a:cxnSpLocks noChangeShapeType="1"/>
            <a:stCxn id="33" idx="3"/>
          </p:cNvCxnSpPr>
          <p:nvPr/>
        </p:nvCxnSpPr>
        <p:spPr bwMode="auto">
          <a:xfrm flipV="1">
            <a:off x="5554616" y="496111"/>
            <a:ext cx="490583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"/>
          <p:cNvCxnSpPr>
            <a:cxnSpLocks noChangeShapeType="1"/>
            <a:stCxn id="33" idx="3"/>
          </p:cNvCxnSpPr>
          <p:nvPr/>
        </p:nvCxnSpPr>
        <p:spPr bwMode="auto">
          <a:xfrm>
            <a:off x="5554616" y="1371600"/>
            <a:ext cx="4905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6045199" y="299126"/>
            <a:ext cx="1018903" cy="393970"/>
            <a:chOff x="2112" y="1440"/>
            <a:chExt cx="1296" cy="432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296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Multiply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544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544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976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76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6045199" y="1174615"/>
            <a:ext cx="1698171" cy="393970"/>
            <a:chOff x="2112" y="2400"/>
            <a:chExt cx="2160" cy="432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112" y="2400"/>
              <a:ext cx="2160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Divide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2544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096000" y="1975526"/>
            <a:ext cx="304800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Add</a:t>
            </a:r>
          </a:p>
        </p:txBody>
      </p:sp>
      <p:cxnSp>
        <p:nvCxnSpPr>
          <p:cNvPr id="28" name="AutoShape 25"/>
          <p:cNvCxnSpPr>
            <a:cxnSpLocks noChangeShapeType="1"/>
            <a:endCxn id="32" idx="1"/>
          </p:cNvCxnSpPr>
          <p:nvPr/>
        </p:nvCxnSpPr>
        <p:spPr bwMode="auto">
          <a:xfrm>
            <a:off x="7064102" y="496111"/>
            <a:ext cx="1245326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6"/>
          <p:cNvCxnSpPr>
            <a:cxnSpLocks noChangeShapeType="1"/>
            <a:stCxn id="33" idx="3"/>
            <a:endCxn id="27" idx="1"/>
          </p:cNvCxnSpPr>
          <p:nvPr/>
        </p:nvCxnSpPr>
        <p:spPr bwMode="auto">
          <a:xfrm>
            <a:off x="5554616" y="1371600"/>
            <a:ext cx="541384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7"/>
          <p:cNvCxnSpPr>
            <a:cxnSpLocks noChangeShapeType="1"/>
            <a:stCxn id="27" idx="3"/>
            <a:endCxn id="32" idx="1"/>
          </p:cNvCxnSpPr>
          <p:nvPr/>
        </p:nvCxnSpPr>
        <p:spPr bwMode="auto">
          <a:xfrm flipV="1">
            <a:off x="6400800" y="1371600"/>
            <a:ext cx="1908628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28"/>
          <p:cNvCxnSpPr>
            <a:cxnSpLocks noChangeShapeType="1"/>
            <a:endCxn id="32" idx="1"/>
          </p:cNvCxnSpPr>
          <p:nvPr/>
        </p:nvCxnSpPr>
        <p:spPr bwMode="auto">
          <a:xfrm>
            <a:off x="7743370" y="1371600"/>
            <a:ext cx="5660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309428" y="1174615"/>
            <a:ext cx="377371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WB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14982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D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724399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F</a:t>
            </a:r>
          </a:p>
        </p:txBody>
      </p:sp>
      <p:cxnSp>
        <p:nvCxnSpPr>
          <p:cNvPr id="35" name="AutoShape 32"/>
          <p:cNvCxnSpPr>
            <a:cxnSpLocks noChangeShapeType="1"/>
            <a:stCxn id="34" idx="3"/>
            <a:endCxn id="33" idx="1"/>
          </p:cNvCxnSpPr>
          <p:nvPr/>
        </p:nvCxnSpPr>
        <p:spPr bwMode="auto">
          <a:xfrm>
            <a:off x="5064033" y="1371600"/>
            <a:ext cx="15094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214982" y="1699909"/>
            <a:ext cx="339634" cy="4377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Reg</a:t>
            </a:r>
          </a:p>
          <a:p>
            <a:r>
              <a:rPr lang="en-US" sz="1200"/>
              <a:t>File</a:t>
            </a:r>
          </a:p>
        </p:txBody>
      </p:sp>
      <p:cxnSp>
        <p:nvCxnSpPr>
          <p:cNvPr id="37" name="AutoShape 37"/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384799" y="1568586"/>
            <a:ext cx="0" cy="1313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51414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4" grpId="0" animBg="1"/>
      <p:bldP spid="9267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Out-of-Order Execution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Separate structural hazards from data hazards</a:t>
            </a:r>
          </a:p>
          <a:p>
            <a:pPr lvl="1"/>
            <a:r>
              <a:rPr lang="en-US"/>
              <a:t>one should not block the other</a:t>
            </a:r>
          </a:p>
          <a:p>
            <a:r>
              <a:rPr lang="en-US"/>
              <a:t>Check for structural hazards at issue</a:t>
            </a:r>
          </a:p>
          <a:p>
            <a:r>
              <a:rPr lang="en-US"/>
              <a:t>Data hazards resolved before actual execution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D30188-B7E5-4FF4-9C54-40CBA548992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40172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2 Out-of-Order </a:t>
            </a:r>
            <a:br>
              <a:rPr lang="en-US"/>
            </a:br>
            <a:r>
              <a:rPr lang="en-US"/>
              <a:t>	Instruction Scheduling Techniques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Scoreboarding</a:t>
            </a:r>
            <a:endParaRPr lang="en-US" dirty="0"/>
          </a:p>
          <a:p>
            <a:pPr lvl="1"/>
            <a:r>
              <a:rPr lang="en-US" dirty="0"/>
              <a:t>Central table with state of entire execution pipeline </a:t>
            </a:r>
          </a:p>
          <a:p>
            <a:pPr lvl="1"/>
            <a:r>
              <a:rPr lang="en-US" dirty="0"/>
              <a:t>Registers read right before start of execution</a:t>
            </a:r>
          </a:p>
          <a:p>
            <a:pPr lvl="1"/>
            <a:endParaRPr lang="en-US" dirty="0"/>
          </a:p>
          <a:p>
            <a:r>
              <a:rPr lang="en-US" dirty="0"/>
              <a:t>Micro-dataflow (</a:t>
            </a:r>
            <a:r>
              <a:rPr lang="en-US" dirty="0" err="1"/>
              <a:t>Tomasulo’s</a:t>
            </a:r>
            <a:r>
              <a:rPr lang="en-US" dirty="0"/>
              <a:t> algorithm)</a:t>
            </a:r>
          </a:p>
          <a:p>
            <a:pPr lvl="1"/>
            <a:r>
              <a:rPr lang="en-US" dirty="0"/>
              <a:t>Generally more distributed</a:t>
            </a:r>
          </a:p>
          <a:p>
            <a:pPr lvl="1"/>
            <a:r>
              <a:rPr lang="en-US" dirty="0"/>
              <a:t>Eliminates a lot of problems (more later)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E5F5FC-3690-4109-86E3-5DC7FB1A664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86667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Data Hazards Exercise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r>
              <a:rPr lang="en-US" dirty="0"/>
              <a:t>Where are the data hazards?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3200" dirty="0">
                <a:latin typeface="Courier New" pitchFamily="49" charset="0"/>
              </a:rPr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</a:rPr>
              <a:t>			</a:t>
            </a:r>
            <a:r>
              <a:rPr lang="en-US" sz="3200" b="1" dirty="0">
                <a:latin typeface="Inconsolata" panose="020B0609030003000000" pitchFamily="49" charset="0"/>
              </a:rPr>
              <a:t>A: f0  = f2 / f4</a:t>
            </a:r>
            <a:br>
              <a:rPr lang="en-US" sz="3200" b="1" dirty="0">
                <a:latin typeface="Inconsolata" panose="020B0609030003000000" pitchFamily="49" charset="0"/>
              </a:rPr>
            </a:br>
            <a:r>
              <a:rPr lang="en-US" sz="3200" b="1" dirty="0">
                <a:latin typeface="Inconsolata" panose="020B0609030003000000" pitchFamily="49" charset="0"/>
              </a:rPr>
              <a:t>		B: f10 = f0 + </a:t>
            </a:r>
            <a:r>
              <a:rPr lang="en-US" sz="3200" b="1" i="1" dirty="0">
                <a:latin typeface="Inconsolata" panose="020B0609030003000000" pitchFamily="49" charset="0"/>
              </a:rPr>
              <a:t>f8</a:t>
            </a:r>
            <a:br>
              <a:rPr lang="en-US" sz="3200" b="1" dirty="0">
                <a:latin typeface="Inconsolata" panose="020B0609030003000000" pitchFamily="49" charset="0"/>
              </a:rPr>
            </a:br>
            <a:r>
              <a:rPr lang="en-US" sz="3200" b="1" dirty="0">
                <a:latin typeface="Inconsolata" panose="020B0609030003000000" pitchFamily="49" charset="0"/>
              </a:rPr>
              <a:t>		C: </a:t>
            </a:r>
            <a:r>
              <a:rPr lang="en-US" sz="3200" b="1" i="1" dirty="0">
                <a:latin typeface="Inconsolata" panose="020B0609030003000000" pitchFamily="49" charset="0"/>
              </a:rPr>
              <a:t>f8</a:t>
            </a:r>
            <a:r>
              <a:rPr lang="en-US" sz="3200" b="1" dirty="0">
                <a:latin typeface="Inconsolata" panose="020B0609030003000000" pitchFamily="49" charset="0"/>
              </a:rPr>
              <a:t>  = f5 - f14</a:t>
            </a:r>
            <a:br>
              <a:rPr lang="en-US" sz="3200" b="1" dirty="0">
                <a:latin typeface="Inconsolata" panose="020B0609030003000000" pitchFamily="49" charset="0"/>
              </a:rPr>
            </a:br>
            <a:r>
              <a:rPr lang="en-US" sz="3200" b="1" dirty="0">
                <a:latin typeface="Inconsolata" panose="020B0609030003000000" pitchFamily="49" charset="0"/>
              </a:rPr>
              <a:t>		D: </a:t>
            </a:r>
            <a:r>
              <a:rPr lang="en-US" sz="3200" b="1" i="1" dirty="0">
                <a:latin typeface="Inconsolata" panose="020B0609030003000000" pitchFamily="49" charset="0"/>
              </a:rPr>
              <a:t>f0  = f8 + f14</a:t>
            </a:r>
            <a:endParaRPr lang="en-US" sz="3200" b="1" dirty="0">
              <a:latin typeface="Inconsolata" panose="020B0609030003000000" pitchFamily="49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D00150-C6EF-4660-8CB4-D91C43E5288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cxnSp>
        <p:nvCxnSpPr>
          <p:cNvPr id="9" name="AutoShape 3"/>
          <p:cNvCxnSpPr>
            <a:cxnSpLocks noChangeShapeType="1"/>
            <a:stCxn id="33" idx="3"/>
          </p:cNvCxnSpPr>
          <p:nvPr/>
        </p:nvCxnSpPr>
        <p:spPr bwMode="auto">
          <a:xfrm flipV="1">
            <a:off x="5554616" y="496111"/>
            <a:ext cx="490583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"/>
          <p:cNvCxnSpPr>
            <a:cxnSpLocks noChangeShapeType="1"/>
            <a:stCxn id="33" idx="3"/>
          </p:cNvCxnSpPr>
          <p:nvPr/>
        </p:nvCxnSpPr>
        <p:spPr bwMode="auto">
          <a:xfrm>
            <a:off x="5554616" y="1371600"/>
            <a:ext cx="4905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6045199" y="299126"/>
            <a:ext cx="1018903" cy="393970"/>
            <a:chOff x="2112" y="1440"/>
            <a:chExt cx="1296" cy="432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296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>
                  <a:latin typeface="Lato" panose="020F0502020204030203" pitchFamily="34" charset="0"/>
                </a:rPr>
                <a:t>Multiply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544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544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976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76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6045199" y="1174615"/>
            <a:ext cx="1698171" cy="393970"/>
            <a:chOff x="2112" y="2400"/>
            <a:chExt cx="2160" cy="432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112" y="2400"/>
              <a:ext cx="2160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>
                  <a:latin typeface="Lato" panose="020F0502020204030203" pitchFamily="34" charset="0"/>
                </a:rPr>
                <a:t>Divide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2544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096000" y="1975526"/>
            <a:ext cx="304800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Add</a:t>
            </a:r>
          </a:p>
        </p:txBody>
      </p:sp>
      <p:cxnSp>
        <p:nvCxnSpPr>
          <p:cNvPr id="28" name="AutoShape 25"/>
          <p:cNvCxnSpPr>
            <a:cxnSpLocks noChangeShapeType="1"/>
            <a:endCxn id="32" idx="1"/>
          </p:cNvCxnSpPr>
          <p:nvPr/>
        </p:nvCxnSpPr>
        <p:spPr bwMode="auto">
          <a:xfrm>
            <a:off x="7064102" y="496111"/>
            <a:ext cx="1245326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6"/>
          <p:cNvCxnSpPr>
            <a:cxnSpLocks noChangeShapeType="1"/>
            <a:stCxn id="33" idx="3"/>
            <a:endCxn id="27" idx="1"/>
          </p:cNvCxnSpPr>
          <p:nvPr/>
        </p:nvCxnSpPr>
        <p:spPr bwMode="auto">
          <a:xfrm>
            <a:off x="5554616" y="1371600"/>
            <a:ext cx="541384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7"/>
          <p:cNvCxnSpPr>
            <a:cxnSpLocks noChangeShapeType="1"/>
            <a:stCxn id="27" idx="3"/>
            <a:endCxn id="32" idx="1"/>
          </p:cNvCxnSpPr>
          <p:nvPr/>
        </p:nvCxnSpPr>
        <p:spPr bwMode="auto">
          <a:xfrm flipV="1">
            <a:off x="6400800" y="1371600"/>
            <a:ext cx="1908628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28"/>
          <p:cNvCxnSpPr>
            <a:cxnSpLocks noChangeShapeType="1"/>
            <a:endCxn id="32" idx="1"/>
          </p:cNvCxnSpPr>
          <p:nvPr/>
        </p:nvCxnSpPr>
        <p:spPr bwMode="auto">
          <a:xfrm>
            <a:off x="7743370" y="1371600"/>
            <a:ext cx="5660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309428" y="1174615"/>
            <a:ext cx="377371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WB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14982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D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724399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F</a:t>
            </a:r>
          </a:p>
        </p:txBody>
      </p:sp>
      <p:cxnSp>
        <p:nvCxnSpPr>
          <p:cNvPr id="35" name="AutoShape 32"/>
          <p:cNvCxnSpPr>
            <a:cxnSpLocks noChangeShapeType="1"/>
            <a:stCxn id="34" idx="3"/>
            <a:endCxn id="33" idx="1"/>
          </p:cNvCxnSpPr>
          <p:nvPr/>
        </p:nvCxnSpPr>
        <p:spPr bwMode="auto">
          <a:xfrm>
            <a:off x="5064033" y="1371600"/>
            <a:ext cx="15094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214982" y="1699909"/>
            <a:ext cx="339634" cy="4377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Reg</a:t>
            </a:r>
          </a:p>
          <a:p>
            <a:r>
              <a:rPr lang="en-US" sz="1200">
                <a:latin typeface="Lato" panose="020F0502020204030203" pitchFamily="34" charset="0"/>
              </a:rPr>
              <a:t>File</a:t>
            </a:r>
          </a:p>
        </p:txBody>
      </p:sp>
      <p:cxnSp>
        <p:nvCxnSpPr>
          <p:cNvPr id="37" name="AutoShape 37"/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384799" y="1568586"/>
            <a:ext cx="0" cy="1313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478216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Target?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determine the target of a branch?</a:t>
            </a:r>
          </a:p>
          <a:p>
            <a:pPr lvl="1"/>
            <a:r>
              <a:rPr lang="en-US"/>
              <a:t>Past behavior</a:t>
            </a:r>
          </a:p>
          <a:p>
            <a:pPr lvl="1"/>
            <a:r>
              <a:rPr lang="en-US"/>
              <a:t>How do we keep past behavior?</a:t>
            </a:r>
          </a:p>
          <a:p>
            <a:r>
              <a:rPr lang="en-US"/>
              <a:t>Where do we store past behavior?</a:t>
            </a:r>
          </a:p>
          <a:p>
            <a:pPr lvl="1"/>
            <a:r>
              <a:rPr lang="en-US"/>
              <a:t>One possibility, doubles instruction read bandwidth</a:t>
            </a:r>
          </a:p>
          <a:p>
            <a:pPr lvl="2"/>
            <a:r>
              <a:rPr lang="en-US"/>
              <a:t>Need to update</a:t>
            </a:r>
          </a:p>
          <a:p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448CC1-8E2E-4488-B8E6-ACBA604B959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8600" y="4114800"/>
            <a:ext cx="2117725" cy="2260600"/>
            <a:chOff x="1536" y="2696"/>
            <a:chExt cx="2208" cy="1424"/>
          </a:xfrm>
        </p:grpSpPr>
        <p:sp>
          <p:nvSpPr>
            <p:cNvPr id="1123334" name="Rectangle 6"/>
            <p:cNvSpPr>
              <a:spLocks noChangeArrowheads="1"/>
            </p:cNvSpPr>
            <p:nvPr/>
          </p:nvSpPr>
          <p:spPr bwMode="auto">
            <a:xfrm>
              <a:off x="1544" y="2696"/>
              <a:ext cx="2192" cy="14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35" name="Line 7"/>
            <p:cNvSpPr>
              <a:spLocks noChangeShapeType="1"/>
            </p:cNvSpPr>
            <p:nvPr/>
          </p:nvSpPr>
          <p:spPr bwMode="auto">
            <a:xfrm>
              <a:off x="1536" y="283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36" name="Line 8"/>
            <p:cNvSpPr>
              <a:spLocks noChangeShapeType="1"/>
            </p:cNvSpPr>
            <p:nvPr/>
          </p:nvSpPr>
          <p:spPr bwMode="auto">
            <a:xfrm>
              <a:off x="1536" y="297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37" name="Line 9"/>
            <p:cNvSpPr>
              <a:spLocks noChangeShapeType="1"/>
            </p:cNvSpPr>
            <p:nvPr/>
          </p:nvSpPr>
          <p:spPr bwMode="auto">
            <a:xfrm>
              <a:off x="1536" y="312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38" name="Line 10"/>
            <p:cNvSpPr>
              <a:spLocks noChangeShapeType="1"/>
            </p:cNvSpPr>
            <p:nvPr/>
          </p:nvSpPr>
          <p:spPr bwMode="auto">
            <a:xfrm>
              <a:off x="1536" y="326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39" name="Line 11"/>
            <p:cNvSpPr>
              <a:spLocks noChangeShapeType="1"/>
            </p:cNvSpPr>
            <p:nvPr/>
          </p:nvSpPr>
          <p:spPr bwMode="auto">
            <a:xfrm>
              <a:off x="1536" y="369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40" name="Line 12"/>
            <p:cNvSpPr>
              <a:spLocks noChangeShapeType="1"/>
            </p:cNvSpPr>
            <p:nvPr/>
          </p:nvSpPr>
          <p:spPr bwMode="auto">
            <a:xfrm>
              <a:off x="1536" y="384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41" name="Line 13"/>
            <p:cNvSpPr>
              <a:spLocks noChangeShapeType="1"/>
            </p:cNvSpPr>
            <p:nvPr/>
          </p:nvSpPr>
          <p:spPr bwMode="auto">
            <a:xfrm>
              <a:off x="1536" y="39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3342" name="Rectangle 14"/>
          <p:cNvSpPr>
            <a:spLocks noChangeArrowheads="1"/>
          </p:cNvSpPr>
          <p:nvPr/>
        </p:nvSpPr>
        <p:spPr bwMode="auto">
          <a:xfrm>
            <a:off x="4251325" y="3719513"/>
            <a:ext cx="177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instruction word</a:t>
            </a:r>
          </a:p>
        </p:txBody>
      </p:sp>
      <p:sp>
        <p:nvSpPr>
          <p:cNvPr id="1123343" name="Rectangle 15"/>
          <p:cNvSpPr>
            <a:spLocks noChangeArrowheads="1"/>
          </p:cNvSpPr>
          <p:nvPr/>
        </p:nvSpPr>
        <p:spPr bwMode="auto">
          <a:xfrm>
            <a:off x="2041525" y="4619625"/>
            <a:ext cx="17541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Instruction</a:t>
            </a:r>
          </a:p>
          <a:p>
            <a:pPr algn="l"/>
            <a:r>
              <a:rPr lang="en-US" b="1"/>
              <a:t> Memory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089525" y="5091113"/>
            <a:ext cx="65088" cy="520700"/>
            <a:chOff x="2665" y="3316"/>
            <a:chExt cx="41" cy="328"/>
          </a:xfrm>
        </p:grpSpPr>
        <p:sp>
          <p:nvSpPr>
            <p:cNvPr id="1123360" name="Oval 32"/>
            <p:cNvSpPr>
              <a:spLocks noChangeArrowheads="1"/>
            </p:cNvSpPr>
            <p:nvPr/>
          </p:nvSpPr>
          <p:spPr bwMode="auto">
            <a:xfrm>
              <a:off x="2665" y="331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61" name="Oval 33"/>
            <p:cNvSpPr>
              <a:spLocks noChangeArrowheads="1"/>
            </p:cNvSpPr>
            <p:nvPr/>
          </p:nvSpPr>
          <p:spPr bwMode="auto">
            <a:xfrm>
              <a:off x="2665" y="341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62" name="Oval 34"/>
            <p:cNvSpPr>
              <a:spLocks noChangeArrowheads="1"/>
            </p:cNvSpPr>
            <p:nvPr/>
          </p:nvSpPr>
          <p:spPr bwMode="auto">
            <a:xfrm>
              <a:off x="2665" y="350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63" name="Oval 35"/>
            <p:cNvSpPr>
              <a:spLocks noChangeArrowheads="1"/>
            </p:cNvSpPr>
            <p:nvPr/>
          </p:nvSpPr>
          <p:spPr bwMode="auto">
            <a:xfrm>
              <a:off x="2665" y="3604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156325" y="4125913"/>
            <a:ext cx="2117725" cy="2260600"/>
            <a:chOff x="1536" y="2696"/>
            <a:chExt cx="2208" cy="1424"/>
          </a:xfrm>
        </p:grpSpPr>
        <p:sp>
          <p:nvSpPr>
            <p:cNvPr id="1123366" name="Rectangle 38"/>
            <p:cNvSpPr>
              <a:spLocks noChangeArrowheads="1"/>
            </p:cNvSpPr>
            <p:nvPr/>
          </p:nvSpPr>
          <p:spPr bwMode="auto">
            <a:xfrm>
              <a:off x="1544" y="2696"/>
              <a:ext cx="2192" cy="14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67" name="Line 39"/>
            <p:cNvSpPr>
              <a:spLocks noChangeShapeType="1"/>
            </p:cNvSpPr>
            <p:nvPr/>
          </p:nvSpPr>
          <p:spPr bwMode="auto">
            <a:xfrm>
              <a:off x="1536" y="283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68" name="Line 40"/>
            <p:cNvSpPr>
              <a:spLocks noChangeShapeType="1"/>
            </p:cNvSpPr>
            <p:nvPr/>
          </p:nvSpPr>
          <p:spPr bwMode="auto">
            <a:xfrm>
              <a:off x="1536" y="297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69" name="Line 41"/>
            <p:cNvSpPr>
              <a:spLocks noChangeShapeType="1"/>
            </p:cNvSpPr>
            <p:nvPr/>
          </p:nvSpPr>
          <p:spPr bwMode="auto">
            <a:xfrm>
              <a:off x="1536" y="312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70" name="Line 42"/>
            <p:cNvSpPr>
              <a:spLocks noChangeShapeType="1"/>
            </p:cNvSpPr>
            <p:nvPr/>
          </p:nvSpPr>
          <p:spPr bwMode="auto">
            <a:xfrm>
              <a:off x="1536" y="326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71" name="Line 43"/>
            <p:cNvSpPr>
              <a:spLocks noChangeShapeType="1"/>
            </p:cNvSpPr>
            <p:nvPr/>
          </p:nvSpPr>
          <p:spPr bwMode="auto">
            <a:xfrm>
              <a:off x="1536" y="369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72" name="Line 44"/>
            <p:cNvSpPr>
              <a:spLocks noChangeShapeType="1"/>
            </p:cNvSpPr>
            <p:nvPr/>
          </p:nvSpPr>
          <p:spPr bwMode="auto">
            <a:xfrm>
              <a:off x="1536" y="384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73" name="Line 45"/>
            <p:cNvSpPr>
              <a:spLocks noChangeShapeType="1"/>
            </p:cNvSpPr>
            <p:nvPr/>
          </p:nvSpPr>
          <p:spPr bwMode="auto">
            <a:xfrm>
              <a:off x="1536" y="39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3374" name="Rectangle 46"/>
          <p:cNvSpPr>
            <a:spLocks noChangeArrowheads="1"/>
          </p:cNvSpPr>
          <p:nvPr/>
        </p:nvSpPr>
        <p:spPr bwMode="auto">
          <a:xfrm>
            <a:off x="6369050" y="3730625"/>
            <a:ext cx="1501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Branch target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207250" y="5102225"/>
            <a:ext cx="65088" cy="520700"/>
            <a:chOff x="2665" y="3316"/>
            <a:chExt cx="41" cy="328"/>
          </a:xfrm>
        </p:grpSpPr>
        <p:sp>
          <p:nvSpPr>
            <p:cNvPr id="1123376" name="Oval 48"/>
            <p:cNvSpPr>
              <a:spLocks noChangeArrowheads="1"/>
            </p:cNvSpPr>
            <p:nvPr/>
          </p:nvSpPr>
          <p:spPr bwMode="auto">
            <a:xfrm>
              <a:off x="2665" y="331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77" name="Oval 49"/>
            <p:cNvSpPr>
              <a:spLocks noChangeArrowheads="1"/>
            </p:cNvSpPr>
            <p:nvPr/>
          </p:nvSpPr>
          <p:spPr bwMode="auto">
            <a:xfrm>
              <a:off x="2665" y="341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78" name="Oval 50"/>
            <p:cNvSpPr>
              <a:spLocks noChangeArrowheads="1"/>
            </p:cNvSpPr>
            <p:nvPr/>
          </p:nvSpPr>
          <p:spPr bwMode="auto">
            <a:xfrm>
              <a:off x="2665" y="350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79" name="Oval 51"/>
            <p:cNvSpPr>
              <a:spLocks noChangeArrowheads="1"/>
            </p:cNvSpPr>
            <p:nvPr/>
          </p:nvSpPr>
          <p:spPr bwMode="auto">
            <a:xfrm>
              <a:off x="2665" y="3604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99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Branch Target Buffer</a:t>
            </a:r>
          </a:p>
        </p:txBody>
      </p:sp>
      <p:sp>
        <p:nvSpPr>
          <p:cNvPr id="1131595" name="Rectangle 7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highly associative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69D478-262A-45D3-B31A-A9C826E584D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0" name="Footer Placeholder 79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31523" name="Rectangle 3"/>
          <p:cNvSpPr>
            <a:spLocks noChangeArrowheads="1"/>
          </p:cNvSpPr>
          <p:nvPr/>
        </p:nvSpPr>
        <p:spPr bwMode="auto">
          <a:xfrm>
            <a:off x="1819275" y="1190625"/>
            <a:ext cx="81915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/>
              <a:t>IMEM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0750" y="2436813"/>
            <a:ext cx="53975" cy="439737"/>
            <a:chOff x="922" y="1736"/>
            <a:chExt cx="34" cy="277"/>
          </a:xfrm>
        </p:grpSpPr>
        <p:sp>
          <p:nvSpPr>
            <p:cNvPr id="1131525" name="Oval 5"/>
            <p:cNvSpPr>
              <a:spLocks noChangeArrowheads="1"/>
            </p:cNvSpPr>
            <p:nvPr/>
          </p:nvSpPr>
          <p:spPr bwMode="auto">
            <a:xfrm>
              <a:off x="922" y="1736"/>
              <a:ext cx="3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26" name="Oval 6"/>
            <p:cNvSpPr>
              <a:spLocks noChangeArrowheads="1"/>
            </p:cNvSpPr>
            <p:nvPr/>
          </p:nvSpPr>
          <p:spPr bwMode="auto">
            <a:xfrm>
              <a:off x="922" y="1817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27" name="Oval 7"/>
            <p:cNvSpPr>
              <a:spLocks noChangeArrowheads="1"/>
            </p:cNvSpPr>
            <p:nvPr/>
          </p:nvSpPr>
          <p:spPr bwMode="auto">
            <a:xfrm>
              <a:off x="922" y="1899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28" name="Oval 8"/>
            <p:cNvSpPr>
              <a:spLocks noChangeArrowheads="1"/>
            </p:cNvSpPr>
            <p:nvPr/>
          </p:nvSpPr>
          <p:spPr bwMode="auto">
            <a:xfrm>
              <a:off x="922" y="1980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529" name="Rectangle 9"/>
          <p:cNvSpPr>
            <a:spLocks noChangeArrowheads="1"/>
          </p:cNvSpPr>
          <p:nvPr/>
        </p:nvSpPr>
        <p:spPr bwMode="auto">
          <a:xfrm>
            <a:off x="2784475" y="4633913"/>
            <a:ext cx="1593850" cy="233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530" name="Freeform 10"/>
          <p:cNvSpPr>
            <a:spLocks/>
          </p:cNvSpPr>
          <p:nvPr/>
        </p:nvSpPr>
        <p:spPr bwMode="auto">
          <a:xfrm>
            <a:off x="3711575" y="4113213"/>
            <a:ext cx="712788" cy="131762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41" y="41"/>
              </a:cxn>
              <a:cxn ang="0">
                <a:pos x="204" y="41"/>
              </a:cxn>
              <a:cxn ang="0">
                <a:pos x="244" y="0"/>
              </a:cxn>
              <a:cxn ang="0">
                <a:pos x="285" y="41"/>
              </a:cxn>
              <a:cxn ang="0">
                <a:pos x="407" y="41"/>
              </a:cxn>
              <a:cxn ang="0">
                <a:pos x="448" y="82"/>
              </a:cxn>
            </a:cxnLst>
            <a:rect l="0" t="0" r="r" b="b"/>
            <a:pathLst>
              <a:path w="449" h="83">
                <a:moveTo>
                  <a:pt x="0" y="82"/>
                </a:moveTo>
                <a:lnTo>
                  <a:pt x="41" y="41"/>
                </a:lnTo>
                <a:lnTo>
                  <a:pt x="204" y="41"/>
                </a:lnTo>
                <a:lnTo>
                  <a:pt x="244" y="0"/>
                </a:lnTo>
                <a:lnTo>
                  <a:pt x="285" y="41"/>
                </a:lnTo>
                <a:lnTo>
                  <a:pt x="407" y="41"/>
                </a:lnTo>
                <a:lnTo>
                  <a:pt x="448" y="8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1" name="Freeform 11"/>
          <p:cNvSpPr>
            <a:spLocks/>
          </p:cNvSpPr>
          <p:nvPr/>
        </p:nvSpPr>
        <p:spPr bwMode="auto">
          <a:xfrm>
            <a:off x="2784475" y="4405313"/>
            <a:ext cx="1620838" cy="130175"/>
          </a:xfrm>
          <a:custGeom>
            <a:avLst/>
            <a:gdLst/>
            <a:ahLst/>
            <a:cxnLst>
              <a:cxn ang="0">
                <a:pos x="0" y="81"/>
              </a:cxn>
              <a:cxn ang="0">
                <a:pos x="41" y="41"/>
              </a:cxn>
              <a:cxn ang="0">
                <a:pos x="204" y="41"/>
              </a:cxn>
              <a:cxn ang="0">
                <a:pos x="245" y="0"/>
              </a:cxn>
              <a:cxn ang="0">
                <a:pos x="286" y="41"/>
              </a:cxn>
              <a:cxn ang="0">
                <a:pos x="979" y="41"/>
              </a:cxn>
              <a:cxn ang="0">
                <a:pos x="1020" y="81"/>
              </a:cxn>
            </a:cxnLst>
            <a:rect l="0" t="0" r="r" b="b"/>
            <a:pathLst>
              <a:path w="1021" h="82">
                <a:moveTo>
                  <a:pt x="0" y="81"/>
                </a:moveTo>
                <a:lnTo>
                  <a:pt x="41" y="41"/>
                </a:lnTo>
                <a:lnTo>
                  <a:pt x="204" y="41"/>
                </a:lnTo>
                <a:lnTo>
                  <a:pt x="245" y="0"/>
                </a:lnTo>
                <a:lnTo>
                  <a:pt x="286" y="41"/>
                </a:lnTo>
                <a:lnTo>
                  <a:pt x="979" y="41"/>
                </a:lnTo>
                <a:lnTo>
                  <a:pt x="1020" y="8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2" name="Line 12"/>
          <p:cNvSpPr>
            <a:spLocks noChangeShapeType="1"/>
          </p:cNvSpPr>
          <p:nvPr/>
        </p:nvSpPr>
        <p:spPr bwMode="auto">
          <a:xfrm>
            <a:off x="3698875" y="463391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3" name="Rectangle 13"/>
          <p:cNvSpPr>
            <a:spLocks noChangeArrowheads="1"/>
          </p:cNvSpPr>
          <p:nvPr/>
        </p:nvSpPr>
        <p:spPr bwMode="auto">
          <a:xfrm>
            <a:off x="4329113" y="4587875"/>
            <a:ext cx="50800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 dirty="0"/>
              <a:t>PC</a:t>
            </a:r>
          </a:p>
        </p:txBody>
      </p:sp>
      <p:sp>
        <p:nvSpPr>
          <p:cNvPr id="1131534" name="Freeform 14"/>
          <p:cNvSpPr>
            <a:spLocks/>
          </p:cNvSpPr>
          <p:nvPr/>
        </p:nvSpPr>
        <p:spPr bwMode="auto">
          <a:xfrm>
            <a:off x="2544763" y="2754313"/>
            <a:ext cx="620712" cy="1651000"/>
          </a:xfrm>
          <a:custGeom>
            <a:avLst/>
            <a:gdLst/>
            <a:ahLst/>
            <a:cxnLst>
              <a:cxn ang="0">
                <a:pos x="408" y="897"/>
              </a:cxn>
              <a:cxn ang="0">
                <a:pos x="408" y="0"/>
              </a:cxn>
              <a:cxn ang="0">
                <a:pos x="0" y="0"/>
              </a:cxn>
            </a:cxnLst>
            <a:rect l="0" t="0" r="r" b="b"/>
            <a:pathLst>
              <a:path w="409" h="898">
                <a:moveTo>
                  <a:pt x="408" y="897"/>
                </a:moveTo>
                <a:lnTo>
                  <a:pt x="408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5" name="Freeform 15"/>
          <p:cNvSpPr>
            <a:spLocks/>
          </p:cNvSpPr>
          <p:nvPr/>
        </p:nvSpPr>
        <p:spPr bwMode="auto">
          <a:xfrm>
            <a:off x="4098925" y="2493963"/>
            <a:ext cx="520700" cy="1555750"/>
          </a:xfrm>
          <a:custGeom>
            <a:avLst/>
            <a:gdLst/>
            <a:ahLst/>
            <a:cxnLst>
              <a:cxn ang="0">
                <a:pos x="0" y="979"/>
              </a:cxn>
              <a:cxn ang="0">
                <a:pos x="0" y="0"/>
              </a:cxn>
              <a:cxn ang="0">
                <a:pos x="327" y="0"/>
              </a:cxn>
            </a:cxnLst>
            <a:rect l="0" t="0" r="r" b="b"/>
            <a:pathLst>
              <a:path w="328" h="980">
                <a:moveTo>
                  <a:pt x="0" y="979"/>
                </a:moveTo>
                <a:lnTo>
                  <a:pt x="0" y="0"/>
                </a:lnTo>
                <a:lnTo>
                  <a:pt x="32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7" name="Line 17"/>
          <p:cNvSpPr>
            <a:spLocks noChangeShapeType="1"/>
          </p:cNvSpPr>
          <p:nvPr/>
        </p:nvSpPr>
        <p:spPr bwMode="auto">
          <a:xfrm flipH="1">
            <a:off x="4035425" y="3336925"/>
            <a:ext cx="128588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8" name="Rectangle 18"/>
          <p:cNvSpPr>
            <a:spLocks noChangeArrowheads="1"/>
          </p:cNvSpPr>
          <p:nvPr/>
        </p:nvSpPr>
        <p:spPr bwMode="auto">
          <a:xfrm>
            <a:off x="4151313" y="3232150"/>
            <a:ext cx="2762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1700" b="1"/>
              <a:t>k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62150" y="1587500"/>
            <a:ext cx="584200" cy="3109913"/>
            <a:chOff x="778" y="1201"/>
            <a:chExt cx="368" cy="1959"/>
          </a:xfrm>
        </p:grpSpPr>
        <p:sp>
          <p:nvSpPr>
            <p:cNvPr id="1131540" name="Line 20"/>
            <p:cNvSpPr>
              <a:spLocks noChangeShapeType="1"/>
            </p:cNvSpPr>
            <p:nvPr/>
          </p:nvSpPr>
          <p:spPr bwMode="auto">
            <a:xfrm>
              <a:off x="778" y="1324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41" name="Line 21"/>
            <p:cNvSpPr>
              <a:spLocks noChangeShapeType="1"/>
            </p:cNvSpPr>
            <p:nvPr/>
          </p:nvSpPr>
          <p:spPr bwMode="auto">
            <a:xfrm>
              <a:off x="778" y="1447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42" name="Line 22"/>
            <p:cNvSpPr>
              <a:spLocks noChangeShapeType="1"/>
            </p:cNvSpPr>
            <p:nvPr/>
          </p:nvSpPr>
          <p:spPr bwMode="auto">
            <a:xfrm>
              <a:off x="778" y="1569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43" name="Line 23"/>
            <p:cNvSpPr>
              <a:spLocks noChangeShapeType="1"/>
            </p:cNvSpPr>
            <p:nvPr/>
          </p:nvSpPr>
          <p:spPr bwMode="auto">
            <a:xfrm>
              <a:off x="778" y="169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778" y="2059"/>
              <a:ext cx="367" cy="244"/>
              <a:chOff x="778" y="2059"/>
              <a:chExt cx="367" cy="244"/>
            </a:xfrm>
          </p:grpSpPr>
          <p:sp>
            <p:nvSpPr>
              <p:cNvPr id="1131545" name="Line 25"/>
              <p:cNvSpPr>
                <a:spLocks noChangeShapeType="1"/>
              </p:cNvSpPr>
              <p:nvPr/>
            </p:nvSpPr>
            <p:spPr bwMode="auto">
              <a:xfrm>
                <a:off x="778" y="2059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46" name="Line 26"/>
              <p:cNvSpPr>
                <a:spLocks noChangeShapeType="1"/>
              </p:cNvSpPr>
              <p:nvPr/>
            </p:nvSpPr>
            <p:spPr bwMode="auto">
              <a:xfrm>
                <a:off x="778" y="2180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47" name="Line 27"/>
              <p:cNvSpPr>
                <a:spLocks noChangeShapeType="1"/>
              </p:cNvSpPr>
              <p:nvPr/>
            </p:nvSpPr>
            <p:spPr bwMode="auto">
              <a:xfrm>
                <a:off x="778" y="2303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1548" name="Rectangle 28"/>
            <p:cNvSpPr>
              <a:spLocks noChangeArrowheads="1"/>
            </p:cNvSpPr>
            <p:nvPr/>
          </p:nvSpPr>
          <p:spPr bwMode="auto">
            <a:xfrm>
              <a:off x="880" y="1201"/>
              <a:ext cx="186" cy="1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778" y="2425"/>
              <a:ext cx="367" cy="245"/>
              <a:chOff x="778" y="2425"/>
              <a:chExt cx="367" cy="245"/>
            </a:xfrm>
          </p:grpSpPr>
          <p:sp>
            <p:nvSpPr>
              <p:cNvPr id="1131550" name="Line 30"/>
              <p:cNvSpPr>
                <a:spLocks noChangeShapeType="1"/>
              </p:cNvSpPr>
              <p:nvPr/>
            </p:nvSpPr>
            <p:spPr bwMode="auto">
              <a:xfrm>
                <a:off x="778" y="2425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51" name="Line 31"/>
              <p:cNvSpPr>
                <a:spLocks noChangeShapeType="1"/>
              </p:cNvSpPr>
              <p:nvPr/>
            </p:nvSpPr>
            <p:spPr bwMode="auto">
              <a:xfrm>
                <a:off x="778" y="2547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52" name="Line 32"/>
              <p:cNvSpPr>
                <a:spLocks noChangeShapeType="1"/>
              </p:cNvSpPr>
              <p:nvPr/>
            </p:nvSpPr>
            <p:spPr bwMode="auto">
              <a:xfrm>
                <a:off x="778" y="2670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778" y="2792"/>
              <a:ext cx="367" cy="245"/>
              <a:chOff x="778" y="2792"/>
              <a:chExt cx="367" cy="245"/>
            </a:xfrm>
          </p:grpSpPr>
          <p:sp>
            <p:nvSpPr>
              <p:cNvPr id="1131554" name="Line 34"/>
              <p:cNvSpPr>
                <a:spLocks noChangeShapeType="1"/>
              </p:cNvSpPr>
              <p:nvPr/>
            </p:nvSpPr>
            <p:spPr bwMode="auto">
              <a:xfrm>
                <a:off x="778" y="2792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55" name="Line 35"/>
              <p:cNvSpPr>
                <a:spLocks noChangeShapeType="1"/>
              </p:cNvSpPr>
              <p:nvPr/>
            </p:nvSpPr>
            <p:spPr bwMode="auto">
              <a:xfrm>
                <a:off x="778" y="2915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56" name="Line 36"/>
              <p:cNvSpPr>
                <a:spLocks noChangeShapeType="1"/>
              </p:cNvSpPr>
              <p:nvPr/>
            </p:nvSpPr>
            <p:spPr bwMode="auto">
              <a:xfrm>
                <a:off x="778" y="3037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1557" name="Freeform 37"/>
            <p:cNvSpPr>
              <a:spLocks/>
            </p:cNvSpPr>
            <p:nvPr/>
          </p:nvSpPr>
          <p:spPr bwMode="auto">
            <a:xfrm>
              <a:off x="778" y="1202"/>
              <a:ext cx="368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  <a:cxn ang="0">
                  <a:pos x="367" y="1957"/>
                </a:cxn>
                <a:cxn ang="0">
                  <a:pos x="0" y="1957"/>
                </a:cxn>
              </a:cxnLst>
              <a:rect l="0" t="0" r="r" b="b"/>
              <a:pathLst>
                <a:path w="368" h="1958">
                  <a:moveTo>
                    <a:pt x="0" y="0"/>
                  </a:moveTo>
                  <a:lnTo>
                    <a:pt x="367" y="0"/>
                  </a:lnTo>
                  <a:lnTo>
                    <a:pt x="367" y="1957"/>
                  </a:lnTo>
                  <a:lnTo>
                    <a:pt x="0" y="1957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683125" y="1600200"/>
            <a:ext cx="1423988" cy="1917700"/>
            <a:chOff x="2492" y="1209"/>
            <a:chExt cx="897" cy="1208"/>
          </a:xfrm>
        </p:grpSpPr>
        <p:sp>
          <p:nvSpPr>
            <p:cNvPr id="1131559" name="Rectangle 39"/>
            <p:cNvSpPr>
              <a:spLocks noChangeArrowheads="1"/>
            </p:cNvSpPr>
            <p:nvPr/>
          </p:nvSpPr>
          <p:spPr bwMode="auto">
            <a:xfrm>
              <a:off x="2500" y="1209"/>
              <a:ext cx="881" cy="12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60" name="Line 40"/>
            <p:cNvSpPr>
              <a:spLocks noChangeShapeType="1"/>
            </p:cNvSpPr>
            <p:nvPr/>
          </p:nvSpPr>
          <p:spPr bwMode="auto">
            <a:xfrm>
              <a:off x="2492" y="1324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1" name="Line 41"/>
            <p:cNvSpPr>
              <a:spLocks noChangeShapeType="1"/>
            </p:cNvSpPr>
            <p:nvPr/>
          </p:nvSpPr>
          <p:spPr bwMode="auto">
            <a:xfrm>
              <a:off x="2492" y="1446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2" name="Line 42"/>
            <p:cNvSpPr>
              <a:spLocks noChangeShapeType="1"/>
            </p:cNvSpPr>
            <p:nvPr/>
          </p:nvSpPr>
          <p:spPr bwMode="auto">
            <a:xfrm>
              <a:off x="2492" y="1568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3" name="Line 43"/>
            <p:cNvSpPr>
              <a:spLocks noChangeShapeType="1"/>
            </p:cNvSpPr>
            <p:nvPr/>
          </p:nvSpPr>
          <p:spPr bwMode="auto">
            <a:xfrm>
              <a:off x="2492" y="1691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4" name="Line 44"/>
            <p:cNvSpPr>
              <a:spLocks noChangeShapeType="1"/>
            </p:cNvSpPr>
            <p:nvPr/>
          </p:nvSpPr>
          <p:spPr bwMode="auto">
            <a:xfrm>
              <a:off x="2492" y="2058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5" name="Line 45"/>
            <p:cNvSpPr>
              <a:spLocks noChangeShapeType="1"/>
            </p:cNvSpPr>
            <p:nvPr/>
          </p:nvSpPr>
          <p:spPr bwMode="auto">
            <a:xfrm>
              <a:off x="2492" y="2180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6" name="Line 46"/>
            <p:cNvSpPr>
              <a:spLocks noChangeShapeType="1"/>
            </p:cNvSpPr>
            <p:nvPr/>
          </p:nvSpPr>
          <p:spPr bwMode="auto">
            <a:xfrm>
              <a:off x="2492" y="2303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172200" y="1600200"/>
            <a:ext cx="1425575" cy="1917700"/>
            <a:chOff x="3430" y="1209"/>
            <a:chExt cx="898" cy="1208"/>
          </a:xfrm>
        </p:grpSpPr>
        <p:sp>
          <p:nvSpPr>
            <p:cNvPr id="1131568" name="Rectangle 48"/>
            <p:cNvSpPr>
              <a:spLocks noChangeArrowheads="1"/>
            </p:cNvSpPr>
            <p:nvPr/>
          </p:nvSpPr>
          <p:spPr bwMode="auto">
            <a:xfrm>
              <a:off x="3438" y="1209"/>
              <a:ext cx="882" cy="12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69" name="Line 49"/>
            <p:cNvSpPr>
              <a:spLocks noChangeShapeType="1"/>
            </p:cNvSpPr>
            <p:nvPr/>
          </p:nvSpPr>
          <p:spPr bwMode="auto">
            <a:xfrm>
              <a:off x="3430" y="1324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0" name="Line 50"/>
            <p:cNvSpPr>
              <a:spLocks noChangeShapeType="1"/>
            </p:cNvSpPr>
            <p:nvPr/>
          </p:nvSpPr>
          <p:spPr bwMode="auto">
            <a:xfrm>
              <a:off x="3430" y="1446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1" name="Line 51"/>
            <p:cNvSpPr>
              <a:spLocks noChangeShapeType="1"/>
            </p:cNvSpPr>
            <p:nvPr/>
          </p:nvSpPr>
          <p:spPr bwMode="auto">
            <a:xfrm>
              <a:off x="3430" y="1568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2" name="Line 52"/>
            <p:cNvSpPr>
              <a:spLocks noChangeShapeType="1"/>
            </p:cNvSpPr>
            <p:nvPr/>
          </p:nvSpPr>
          <p:spPr bwMode="auto">
            <a:xfrm>
              <a:off x="3430" y="1691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3" name="Line 53"/>
            <p:cNvSpPr>
              <a:spLocks noChangeShapeType="1"/>
            </p:cNvSpPr>
            <p:nvPr/>
          </p:nvSpPr>
          <p:spPr bwMode="auto">
            <a:xfrm>
              <a:off x="3430" y="2058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4" name="Line 54"/>
            <p:cNvSpPr>
              <a:spLocks noChangeShapeType="1"/>
            </p:cNvSpPr>
            <p:nvPr/>
          </p:nvSpPr>
          <p:spPr bwMode="auto">
            <a:xfrm>
              <a:off x="3430" y="2180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5" name="Line 55"/>
            <p:cNvSpPr>
              <a:spLocks noChangeShapeType="1"/>
            </p:cNvSpPr>
            <p:nvPr/>
          </p:nvSpPr>
          <p:spPr bwMode="auto">
            <a:xfrm>
              <a:off x="3430" y="2303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1576" name="Rectangle 56"/>
          <p:cNvSpPr>
            <a:spLocks noChangeArrowheads="1"/>
          </p:cNvSpPr>
          <p:nvPr/>
        </p:nvSpPr>
        <p:spPr bwMode="auto">
          <a:xfrm>
            <a:off x="4864100" y="1560513"/>
            <a:ext cx="887413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1400" b="1"/>
              <a:t>entry PC</a:t>
            </a:r>
          </a:p>
        </p:txBody>
      </p:sp>
      <p:sp>
        <p:nvSpPr>
          <p:cNvPr id="1131577" name="Rectangle 57"/>
          <p:cNvSpPr>
            <a:spLocks noChangeArrowheads="1"/>
          </p:cNvSpPr>
          <p:nvPr/>
        </p:nvSpPr>
        <p:spPr bwMode="auto">
          <a:xfrm>
            <a:off x="6451600" y="1560513"/>
            <a:ext cx="9525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1400" b="1"/>
              <a:t>predicted</a:t>
            </a:r>
          </a:p>
          <a:p>
            <a:pPr algn="l" defTabSz="661988"/>
            <a:r>
              <a:rPr lang="en-US" sz="1400" b="1"/>
              <a:t>   target</a:t>
            </a:r>
          </a:p>
        </p:txBody>
      </p:sp>
      <p:sp>
        <p:nvSpPr>
          <p:cNvPr id="1131578" name="Oval 58"/>
          <p:cNvSpPr>
            <a:spLocks noChangeArrowheads="1"/>
          </p:cNvSpPr>
          <p:nvPr/>
        </p:nvSpPr>
        <p:spPr bwMode="auto">
          <a:xfrm>
            <a:off x="5224463" y="3813175"/>
            <a:ext cx="373062" cy="3841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579" name="Freeform 59"/>
          <p:cNvSpPr>
            <a:spLocks/>
          </p:cNvSpPr>
          <p:nvPr/>
        </p:nvSpPr>
        <p:spPr bwMode="auto">
          <a:xfrm>
            <a:off x="5416550" y="4210050"/>
            <a:ext cx="1588" cy="347663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0" y="0"/>
              </a:cxn>
            </a:cxnLst>
            <a:rect l="0" t="0" r="r" b="b"/>
            <a:pathLst>
              <a:path w="1" h="219">
                <a:moveTo>
                  <a:pt x="0" y="218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80" name="Freeform 60"/>
          <p:cNvSpPr>
            <a:spLocks/>
          </p:cNvSpPr>
          <p:nvPr/>
        </p:nvSpPr>
        <p:spPr bwMode="auto">
          <a:xfrm>
            <a:off x="5427663" y="3530600"/>
            <a:ext cx="1587" cy="271463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</a:cxnLst>
            <a:rect l="0" t="0" r="r" b="b"/>
            <a:pathLst>
              <a:path w="1" h="171">
                <a:moveTo>
                  <a:pt x="0" y="17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81" name="Rectangle 61"/>
          <p:cNvSpPr>
            <a:spLocks noChangeArrowheads="1"/>
          </p:cNvSpPr>
          <p:nvPr/>
        </p:nvSpPr>
        <p:spPr bwMode="auto">
          <a:xfrm>
            <a:off x="5273675" y="3824288"/>
            <a:ext cx="3032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/>
              <a:t>=</a:t>
            </a:r>
          </a:p>
        </p:txBody>
      </p:sp>
      <p:sp>
        <p:nvSpPr>
          <p:cNvPr id="1131582" name="Freeform 62"/>
          <p:cNvSpPr>
            <a:spLocks/>
          </p:cNvSpPr>
          <p:nvPr/>
        </p:nvSpPr>
        <p:spPr bwMode="auto">
          <a:xfrm>
            <a:off x="6907213" y="3530600"/>
            <a:ext cx="1587" cy="995363"/>
          </a:xfrm>
          <a:custGeom>
            <a:avLst/>
            <a:gdLst/>
            <a:ahLst/>
            <a:cxnLst>
              <a:cxn ang="0">
                <a:pos x="0" y="626"/>
              </a:cxn>
              <a:cxn ang="0">
                <a:pos x="0" y="0"/>
              </a:cxn>
            </a:cxnLst>
            <a:rect l="0" t="0" r="r" b="b"/>
            <a:pathLst>
              <a:path w="1" h="627">
                <a:moveTo>
                  <a:pt x="0" y="626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83" name="Rectangle 63"/>
          <p:cNvSpPr>
            <a:spLocks noChangeArrowheads="1"/>
          </p:cNvSpPr>
          <p:nvPr/>
        </p:nvSpPr>
        <p:spPr bwMode="auto">
          <a:xfrm>
            <a:off x="4960938" y="4525963"/>
            <a:ext cx="903287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/>
              <a:t>match</a:t>
            </a:r>
          </a:p>
        </p:txBody>
      </p:sp>
      <p:sp>
        <p:nvSpPr>
          <p:cNvPr id="1131584" name="Rectangle 64"/>
          <p:cNvSpPr>
            <a:spLocks noChangeArrowheads="1"/>
          </p:cNvSpPr>
          <p:nvPr/>
        </p:nvSpPr>
        <p:spPr bwMode="auto">
          <a:xfrm>
            <a:off x="6483350" y="4514850"/>
            <a:ext cx="862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/>
              <a:t>target</a:t>
            </a: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6832600" y="2457450"/>
            <a:ext cx="53975" cy="441325"/>
            <a:chOff x="3846" y="1749"/>
            <a:chExt cx="34" cy="278"/>
          </a:xfrm>
        </p:grpSpPr>
        <p:sp>
          <p:nvSpPr>
            <p:cNvPr id="1131586" name="Oval 66"/>
            <p:cNvSpPr>
              <a:spLocks noChangeArrowheads="1"/>
            </p:cNvSpPr>
            <p:nvPr/>
          </p:nvSpPr>
          <p:spPr bwMode="auto">
            <a:xfrm>
              <a:off x="3846" y="1749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87" name="Oval 67"/>
            <p:cNvSpPr>
              <a:spLocks noChangeArrowheads="1"/>
            </p:cNvSpPr>
            <p:nvPr/>
          </p:nvSpPr>
          <p:spPr bwMode="auto">
            <a:xfrm>
              <a:off x="3846" y="1831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88" name="Oval 68"/>
            <p:cNvSpPr>
              <a:spLocks noChangeArrowheads="1"/>
            </p:cNvSpPr>
            <p:nvPr/>
          </p:nvSpPr>
          <p:spPr bwMode="auto">
            <a:xfrm>
              <a:off x="3846" y="1912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89" name="Oval 69"/>
            <p:cNvSpPr>
              <a:spLocks noChangeArrowheads="1"/>
            </p:cNvSpPr>
            <p:nvPr/>
          </p:nvSpPr>
          <p:spPr bwMode="auto">
            <a:xfrm>
              <a:off x="3846" y="1994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5321300" y="2457450"/>
            <a:ext cx="53975" cy="441325"/>
            <a:chOff x="2894" y="1749"/>
            <a:chExt cx="34" cy="278"/>
          </a:xfrm>
        </p:grpSpPr>
        <p:sp>
          <p:nvSpPr>
            <p:cNvPr id="1131591" name="Oval 71"/>
            <p:cNvSpPr>
              <a:spLocks noChangeArrowheads="1"/>
            </p:cNvSpPr>
            <p:nvPr/>
          </p:nvSpPr>
          <p:spPr bwMode="auto">
            <a:xfrm>
              <a:off x="2894" y="1749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92" name="Oval 72"/>
            <p:cNvSpPr>
              <a:spLocks noChangeArrowheads="1"/>
            </p:cNvSpPr>
            <p:nvPr/>
          </p:nvSpPr>
          <p:spPr bwMode="auto">
            <a:xfrm>
              <a:off x="2894" y="1831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93" name="Oval 73"/>
            <p:cNvSpPr>
              <a:spLocks noChangeArrowheads="1"/>
            </p:cNvSpPr>
            <p:nvPr/>
          </p:nvSpPr>
          <p:spPr bwMode="auto">
            <a:xfrm>
              <a:off x="2894" y="1912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94" name="Oval 74"/>
            <p:cNvSpPr>
              <a:spLocks noChangeArrowheads="1"/>
            </p:cNvSpPr>
            <p:nvPr/>
          </p:nvSpPr>
          <p:spPr bwMode="auto">
            <a:xfrm>
              <a:off x="2894" y="1994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596" name="Freeform 76"/>
          <p:cNvSpPr>
            <a:spLocks/>
          </p:cNvSpPr>
          <p:nvPr/>
        </p:nvSpPr>
        <p:spPr bwMode="auto">
          <a:xfrm>
            <a:off x="2784475" y="4176713"/>
            <a:ext cx="941388" cy="131762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41" y="41"/>
              </a:cxn>
              <a:cxn ang="0">
                <a:pos x="204" y="41"/>
              </a:cxn>
              <a:cxn ang="0">
                <a:pos x="244" y="0"/>
              </a:cxn>
              <a:cxn ang="0">
                <a:pos x="285" y="41"/>
              </a:cxn>
              <a:cxn ang="0">
                <a:pos x="407" y="41"/>
              </a:cxn>
              <a:cxn ang="0">
                <a:pos x="448" y="82"/>
              </a:cxn>
            </a:cxnLst>
            <a:rect l="0" t="0" r="r" b="b"/>
            <a:pathLst>
              <a:path w="449" h="83">
                <a:moveTo>
                  <a:pt x="0" y="82"/>
                </a:moveTo>
                <a:lnTo>
                  <a:pt x="41" y="41"/>
                </a:lnTo>
                <a:lnTo>
                  <a:pt x="204" y="41"/>
                </a:lnTo>
                <a:lnTo>
                  <a:pt x="244" y="0"/>
                </a:lnTo>
                <a:lnTo>
                  <a:pt x="285" y="41"/>
                </a:lnTo>
                <a:lnTo>
                  <a:pt x="407" y="41"/>
                </a:lnTo>
                <a:lnTo>
                  <a:pt x="448" y="8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97" name="Freeform 77"/>
          <p:cNvSpPr>
            <a:spLocks/>
          </p:cNvSpPr>
          <p:nvPr/>
        </p:nvSpPr>
        <p:spPr bwMode="auto">
          <a:xfrm>
            <a:off x="3317875" y="3948113"/>
            <a:ext cx="19050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1248" y="0"/>
              </a:cxn>
            </a:cxnLst>
            <a:rect l="0" t="0" r="r" b="b"/>
            <a:pathLst>
              <a:path w="1248" h="96">
                <a:moveTo>
                  <a:pt x="0" y="96"/>
                </a:moveTo>
                <a:lnTo>
                  <a:pt x="0" y="0"/>
                </a:lnTo>
                <a:lnTo>
                  <a:pt x="124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64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BTB Work?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Fetch accesses BTB</a:t>
            </a:r>
          </a:p>
          <a:p>
            <a:r>
              <a:rPr lang="en-US"/>
              <a:t>If BTB hits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Need to determine whether to take branch: How?</a:t>
            </a:r>
          </a:p>
          <a:p>
            <a:pPr lvl="1"/>
            <a:endParaRPr lang="en-US">
              <a:solidFill>
                <a:srgbClr val="0000CC"/>
              </a:solidFill>
            </a:endParaRPr>
          </a:p>
          <a:p>
            <a:r>
              <a:rPr lang="en-US"/>
              <a:t>Else</a:t>
            </a:r>
          </a:p>
          <a:p>
            <a:pPr lvl="1"/>
            <a:r>
              <a:rPr lang="en-US"/>
              <a:t>next PC</a:t>
            </a:r>
          </a:p>
          <a:p>
            <a:pPr lvl="1"/>
            <a:endParaRPr lang="en-US"/>
          </a:p>
          <a:p>
            <a:r>
              <a:rPr lang="en-US"/>
              <a:t>What is BTB updated with? </a:t>
            </a:r>
          </a:p>
          <a:p>
            <a:pPr lvl="1"/>
            <a:r>
              <a:rPr lang="en-US"/>
              <a:t>Only taken branches, next PC can be computed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A013D4-5441-4DF7-B08C-3791A7F3B51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86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Static Branch Prediction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Rules of Thumb</a:t>
            </a:r>
          </a:p>
          <a:p>
            <a:pPr lvl="1"/>
            <a:r>
              <a:rPr lang="en-US" dirty="0"/>
              <a:t>50% forward branches taken (if-then)</a:t>
            </a:r>
          </a:p>
          <a:p>
            <a:pPr lvl="1"/>
            <a:r>
              <a:rPr lang="en-US" dirty="0"/>
              <a:t>90% of backward branches taken (loops)</a:t>
            </a:r>
          </a:p>
          <a:p>
            <a:r>
              <a:rPr lang="en-US" dirty="0"/>
              <a:t>Heuristics used by compiler to statically predict direct of branch</a:t>
            </a:r>
          </a:p>
          <a:p>
            <a:r>
              <a:rPr lang="en-US" dirty="0"/>
              <a:t>ISA can allow compiler to indicate probable direction of branch</a:t>
            </a:r>
          </a:p>
          <a:p>
            <a:pPr lvl="1"/>
            <a:r>
              <a:rPr lang="en-US" dirty="0"/>
              <a:t>Motorola 88110</a:t>
            </a:r>
          </a:p>
          <a:p>
            <a:pPr lvl="1"/>
            <a:endParaRPr lang="en-US" dirty="0"/>
          </a:p>
          <a:p>
            <a:r>
              <a:rPr lang="en-US" dirty="0"/>
              <a:t>Can we use this in BTB?</a:t>
            </a:r>
          </a:p>
          <a:p>
            <a:pPr lvl="1"/>
            <a:r>
              <a:rPr lang="en-US" dirty="0"/>
              <a:t>IBM RS/6000 passed conditional information to BTB as soon as possible to minimize branch stalls/maximize branch 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6D58BA-27A1-412E-8152-3833EB14C40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0940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58087</TotalTime>
  <Words>2734</Words>
  <Application>Microsoft Macintosh PowerPoint</Application>
  <PresentationFormat>On-screen Show (4:3)</PresentationFormat>
  <Paragraphs>838</Paragraphs>
  <Slides>53</Slides>
  <Notes>42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Inconsolata</vt:lpstr>
      <vt:lpstr>Lato</vt:lpstr>
      <vt:lpstr>Source Sans Pro Light</vt:lpstr>
      <vt:lpstr>Arial</vt:lpstr>
      <vt:lpstr>Arial Narrow</vt:lpstr>
      <vt:lpstr>Century Gothic</vt:lpstr>
      <vt:lpstr>Courier New</vt:lpstr>
      <vt:lpstr>Times New Roman</vt:lpstr>
      <vt:lpstr>Wingdings</vt:lpstr>
      <vt:lpstr>460n</vt:lpstr>
      <vt:lpstr>382N.1: Computer Architecture            Fall 2018: Lecture 6 </vt:lpstr>
      <vt:lpstr>Recap: Pipeline Execution Diagram</vt:lpstr>
      <vt:lpstr>Recap: Pipelined Instruction Interaction</vt:lpstr>
      <vt:lpstr>Branch Prediction</vt:lpstr>
      <vt:lpstr>Branches in Modern Processors</vt:lpstr>
      <vt:lpstr>Branch Target?</vt:lpstr>
      <vt:lpstr>Branch Target Buffer</vt:lpstr>
      <vt:lpstr>How Does BTB Work?</vt:lpstr>
      <vt:lpstr>Static Branch Prediction</vt:lpstr>
      <vt:lpstr>Branch Prediction Based on Branch History</vt:lpstr>
      <vt:lpstr>An Example of   2b Saturating Branch Prediction  </vt:lpstr>
      <vt:lpstr>Branch History Table</vt:lpstr>
      <vt:lpstr>Combine BTB with BP bits? </vt:lpstr>
      <vt:lpstr>What happens if we guess incorrectly?</vt:lpstr>
      <vt:lpstr>Limitations on Speculative Execution</vt:lpstr>
      <vt:lpstr>Improve with Branch History</vt:lpstr>
      <vt:lpstr>Branch History: Patterns</vt:lpstr>
      <vt:lpstr>Two-Level Prediction: Yeh and Patt</vt:lpstr>
      <vt:lpstr>Global or Local BHR?</vt:lpstr>
      <vt:lpstr>Alternate Implementations of Two-level Prediction</vt:lpstr>
      <vt:lpstr>Handling BHR Aliasing</vt:lpstr>
      <vt:lpstr>How good does branch prediction need to be?</vt:lpstr>
      <vt:lpstr>SIMD (original style) – single instruction multiple data</vt:lpstr>
      <vt:lpstr>SIMD (vector style) – aka DLP (data-level parallelism)</vt:lpstr>
      <vt:lpstr>More on vectors later</vt:lpstr>
      <vt:lpstr>Multiple-Functional Units</vt:lpstr>
      <vt:lpstr>GOT HERE</vt:lpstr>
      <vt:lpstr>VLIW (Very Long Instruction Word)</vt:lpstr>
      <vt:lpstr>Superscalar (ILP)</vt:lpstr>
      <vt:lpstr>Multiple-Functional Units</vt:lpstr>
      <vt:lpstr>Multiple Function Unit Datapath</vt:lpstr>
      <vt:lpstr>New Dependencies/Hazards</vt:lpstr>
      <vt:lpstr>Structural Hazard at WB</vt:lpstr>
      <vt:lpstr>Variable Latency Issues:  WB structural hazard</vt:lpstr>
      <vt:lpstr>Avoiding WB structural hazard</vt:lpstr>
      <vt:lpstr>Unpipelined/Variable Latency Issues:  FU structural hazard</vt:lpstr>
      <vt:lpstr>Avoiding FU hazard</vt:lpstr>
      <vt:lpstr>Variable Latency Issues:  WAW Hazards</vt:lpstr>
      <vt:lpstr>Fixing WAW hazards</vt:lpstr>
      <vt:lpstr>Long Latency / Unresolved Dependency Operations</vt:lpstr>
      <vt:lpstr>In-Order Pipelines</vt:lpstr>
      <vt:lpstr>Review</vt:lpstr>
      <vt:lpstr>Avoiding long-latency cache miss stalls</vt:lpstr>
      <vt:lpstr>Nonblocking caches</vt:lpstr>
      <vt:lpstr>Limitations to Achieving Performance</vt:lpstr>
      <vt:lpstr>In-Order Fetch/Decode,   Out-of-Order Execution</vt:lpstr>
      <vt:lpstr>Some Terms:  not everyone agrees on these terms</vt:lpstr>
      <vt:lpstr>Old and New Hazards Ahead!</vt:lpstr>
      <vt:lpstr>WAR Hazard: How?</vt:lpstr>
      <vt:lpstr>WAR Hazard: How?</vt:lpstr>
      <vt:lpstr>Out-of-Order Execution</vt:lpstr>
      <vt:lpstr>2 Out-of-Order   Instruction Scheduling Techniques</vt:lpstr>
      <vt:lpstr>Data Hazards Exercise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445</cp:revision>
  <cp:lastPrinted>2017-10-04T01:27:43Z</cp:lastPrinted>
  <dcterms:created xsi:type="dcterms:W3CDTF">2004-11-27T22:24:25Z</dcterms:created>
  <dcterms:modified xsi:type="dcterms:W3CDTF">2018-09-20T13:26:08Z</dcterms:modified>
</cp:coreProperties>
</file>