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4" r:id="rId3"/>
    <p:sldId id="849" r:id="rId4"/>
    <p:sldId id="803" r:id="rId5"/>
    <p:sldId id="804" r:id="rId6"/>
    <p:sldId id="806" r:id="rId7"/>
    <p:sldId id="807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3" r:id="rId30"/>
    <p:sldId id="831" r:id="rId31"/>
    <p:sldId id="832" r:id="rId32"/>
    <p:sldId id="834" r:id="rId33"/>
    <p:sldId id="835" r:id="rId34"/>
    <p:sldId id="836" r:id="rId35"/>
    <p:sldId id="837" r:id="rId36"/>
    <p:sldId id="838" r:id="rId37"/>
    <p:sldId id="839" r:id="rId38"/>
    <p:sldId id="840" r:id="rId39"/>
    <p:sldId id="841" r:id="rId40"/>
    <p:sldId id="842" r:id="rId41"/>
    <p:sldId id="843" r:id="rId42"/>
    <p:sldId id="851" r:id="rId43"/>
    <p:sldId id="850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849"/>
          </p14:sldIdLst>
        </p14:section>
        <p14:section name="Untitled Section" id="{B7B8481B-12FB-4AA5-AD2E-010361D1F7A9}">
          <p14:sldIdLst>
            <p14:sldId id="803"/>
            <p14:sldId id="804"/>
            <p14:sldId id="806"/>
            <p14:sldId id="807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3"/>
            <p14:sldId id="831"/>
            <p14:sldId id="832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51"/>
            <p14:sldId id="8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7" autoAdjust="0"/>
    <p:restoredTop sz="94660"/>
  </p:normalViewPr>
  <p:slideViewPr>
    <p:cSldViewPr>
      <p:cViewPr varScale="1">
        <p:scale>
          <a:sx n="155" d="100"/>
          <a:sy n="155" d="100"/>
        </p:scale>
        <p:origin x="7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9D560-A708-4DA7-9071-122EE42C67D5}" type="slidenum">
              <a:rPr lang="en-US"/>
              <a:pPr/>
              <a:t>15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BE8E6-D99A-4400-9FC4-86E32AAAC317}" type="slidenum">
              <a:rPr lang="en-US"/>
              <a:pPr/>
              <a:t>16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EFA7F-F3FF-42FC-AA66-566898FA3EFE}" type="slidenum">
              <a:rPr lang="en-US"/>
              <a:pPr/>
              <a:t>17</a:t>
            </a:fld>
            <a:endParaRPr 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D062E-7BD0-4583-9B58-2764AFFFCD85}" type="slidenum">
              <a:rPr lang="en-US"/>
              <a:pPr/>
              <a:t>18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9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C50F1-4E36-4CC8-B426-CC6A0C98147F}" type="slidenum">
              <a:rPr lang="en-US"/>
              <a:pPr/>
              <a:t>19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2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7BCA8-DA54-467F-BC47-76C44707393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289D3-7C13-4917-9C7F-8286B792E739}" type="slidenum">
              <a:rPr lang="en-US"/>
              <a:pPr/>
              <a:t>21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855CF-4A1F-449E-99A6-46C3A5439B25}" type="slidenum">
              <a:rPr lang="en-US"/>
              <a:pPr/>
              <a:t>23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2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BAF98-102F-4F64-9FB1-D1EFAEAB6572}" type="slidenum">
              <a:rPr lang="en-US"/>
              <a:pPr/>
              <a:t>24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8E039-E130-4801-ABB2-57877273D4D8}" type="slidenum">
              <a:rPr lang="en-US"/>
              <a:pPr/>
              <a:t>25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2BB1-3AF9-437E-92CA-5C027E0B60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159C1-9AFE-403F-BE18-6448AC8B2B1C}" type="slidenum">
              <a:rPr lang="en-US"/>
              <a:pPr/>
              <a:t>26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1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1962C-146E-4D37-86D0-3C61E329E109}" type="slidenum">
              <a:rPr lang="en-US"/>
              <a:pPr/>
              <a:t>27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2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92727-1F75-413A-88A0-8447D03C2A56}" type="slidenum">
              <a:rPr lang="en-US"/>
              <a:pPr/>
              <a:t>28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2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92727-1F75-413A-88A0-8447D03C2A56}" type="slidenum">
              <a:rPr lang="en-US"/>
              <a:pPr/>
              <a:t>29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0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69E2F-008D-45BA-BA02-9A5963DBCD32}" type="slidenum">
              <a:rPr lang="en-US"/>
              <a:pPr/>
              <a:t>30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7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93593-D094-4AC8-94AB-3F294014A01E}" type="slidenum">
              <a:rPr lang="en-US"/>
              <a:pPr/>
              <a:t>31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6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2740C1C-81CC-4976-85C2-FE11FBDEEB9C}" type="slidenum">
              <a:rPr lang="en-US" sz="1200" u="none"/>
              <a:pPr algn="r" eaLnBrk="1" hangingPunct="1"/>
              <a:t>32</a:t>
            </a:fld>
            <a:endParaRPr lang="en-US" sz="1200" u="none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5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4CC8FF4-4D4E-433E-B238-F047EE899FB0}" type="slidenum">
              <a:rPr lang="en-US" sz="1200" u="none"/>
              <a:pPr algn="r" eaLnBrk="1" hangingPunct="1"/>
              <a:t>33</a:t>
            </a:fld>
            <a:endParaRPr lang="en-US" sz="1200" u="none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8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3670217-7E36-45E9-AFFE-5F62B5603173}" type="slidenum">
              <a:rPr lang="en-US" sz="1200" u="none"/>
              <a:pPr algn="r" eaLnBrk="1" hangingPunct="1"/>
              <a:t>34</a:t>
            </a:fld>
            <a:endParaRPr lang="en-US" sz="1200" u="none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03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67BA444-9F3C-47E8-A3C8-3656EE074752}" type="slidenum">
              <a:rPr lang="en-US" sz="1200" u="none"/>
              <a:pPr algn="r" eaLnBrk="1" hangingPunct="1"/>
              <a:t>35</a:t>
            </a:fld>
            <a:endParaRPr lang="en-US" sz="1200" u="none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1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C9D2AE2-44A7-4411-B2F6-BBB22784505A}" type="slidenum">
              <a:rPr lang="en-US" sz="1200" u="none"/>
              <a:pPr algn="r" eaLnBrk="1" hangingPunct="1"/>
              <a:t>8</a:t>
            </a:fld>
            <a:endParaRPr lang="en-US" sz="1200" u="none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32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7D814C6-0867-43A0-A9AB-33FC8A52631C}" type="slidenum">
              <a:rPr lang="en-US" sz="1200" u="none"/>
              <a:pPr algn="r" eaLnBrk="1" hangingPunct="1"/>
              <a:t>36</a:t>
            </a:fld>
            <a:endParaRPr lang="en-US" sz="1200" u="none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2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D44683D-72BB-41A5-B82C-70C5BF545C3B}" type="slidenum">
              <a:rPr lang="en-US" sz="1200" u="none"/>
              <a:pPr algn="r" eaLnBrk="1" hangingPunct="1"/>
              <a:t>37</a:t>
            </a:fld>
            <a:endParaRPr lang="en-US" sz="1200" u="none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23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EF0DBEB-93A1-44F9-BA74-B74B44DF89FD}" type="slidenum">
              <a:rPr lang="en-US" sz="1200" u="none"/>
              <a:pPr algn="r" eaLnBrk="1" hangingPunct="1"/>
              <a:t>38</a:t>
            </a:fld>
            <a:endParaRPr lang="en-US" sz="1200" u="none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94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A5C2B9F-1883-4962-A482-C8EE1BEE6A62}" type="slidenum">
              <a:rPr lang="en-US" sz="1200" u="none"/>
              <a:pPr algn="r" eaLnBrk="1" hangingPunct="1"/>
              <a:t>39</a:t>
            </a:fld>
            <a:endParaRPr lang="en-US" sz="1200" u="none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74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9B9635D-748C-4857-B984-20A143F7C6C3}" type="slidenum">
              <a:rPr lang="en-US" sz="1200" u="none"/>
              <a:pPr algn="r" eaLnBrk="1" hangingPunct="1"/>
              <a:t>40</a:t>
            </a:fld>
            <a:endParaRPr lang="en-US" sz="1200" u="none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77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E360A77-FDFC-487A-A310-0A1C53930CB8}" type="slidenum">
              <a:rPr lang="en-US" sz="1200" u="none"/>
              <a:pPr algn="r" eaLnBrk="1" hangingPunct="1"/>
              <a:t>41</a:t>
            </a:fld>
            <a:endParaRPr lang="en-US" sz="1200" u="none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5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98EAB-5F79-4521-BBA8-CA8D71313D0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5B87CC51-DFE0-4AD9-9C0B-0A15C3655898}" type="slidenum">
              <a:rPr lang="en-US" sz="1200" u="none"/>
              <a:pPr algn="r" eaLnBrk="1" hangingPunct="1"/>
              <a:t>9</a:t>
            </a:fld>
            <a:endParaRPr lang="en-US" sz="1200" u="none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DEADD-493C-401A-B6B8-819047F3CB57}" type="slidenum">
              <a:rPr lang="en-US"/>
              <a:pPr/>
              <a:t>10</a:t>
            </a:fld>
            <a:endParaRPr 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6A885-22AF-4147-BFE7-D04ABDCF9F38}" type="slidenum">
              <a:rPr lang="en-US"/>
              <a:pPr/>
              <a:t>11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B6ACE-28CC-40F4-B4F7-7C7335C8E085}" type="slidenum">
              <a:rPr lang="en-US"/>
              <a:pPr/>
              <a:t>12</a:t>
            </a:fld>
            <a:endParaRPr lang="en-US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643FE-69E7-4E61-95FD-20785AF7A0F0}" type="slidenum">
              <a:rPr lang="en-US"/>
              <a:pPr/>
              <a:t>13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7E553-B3B8-402F-98BC-23A4377784B3}" type="slidenum">
              <a:rPr lang="en-US"/>
              <a:pPr/>
              <a:t>14</a:t>
            </a:fld>
            <a:endParaRPr 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</a:t>
            </a:r>
            <a:r>
              <a:rPr lang="en-US" altLang="ko-KR" dirty="0"/>
              <a:t>8</a:t>
            </a:r>
            <a:r>
              <a:rPr lang="en-US" dirty="0"/>
              <a:t>: Lecture 7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New Dependencies/Hazards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Structural hazards at</a:t>
            </a:r>
          </a:p>
          <a:p>
            <a:pPr lvl="1"/>
            <a:r>
              <a:rPr lang="en-US" sz="2000" dirty="0"/>
              <a:t>Write-back from variable latency functional units</a:t>
            </a:r>
          </a:p>
          <a:p>
            <a:pPr lvl="1"/>
            <a:r>
              <a:rPr lang="en-US" sz="2000" dirty="0"/>
              <a:t>Functional units themselves?</a:t>
            </a:r>
          </a:p>
          <a:p>
            <a:r>
              <a:rPr lang="en-US" sz="2400" dirty="0"/>
              <a:t>Data Dependencies: R == Read, W == Write, A == After</a:t>
            </a:r>
          </a:p>
          <a:p>
            <a:pPr lvl="1"/>
            <a:r>
              <a:rPr lang="en-US" sz="2000" dirty="0"/>
              <a:t>RAW</a:t>
            </a:r>
          </a:p>
          <a:p>
            <a:pPr lvl="1"/>
            <a:r>
              <a:rPr lang="en-US" sz="2000" dirty="0"/>
              <a:t>WAR</a:t>
            </a:r>
          </a:p>
          <a:p>
            <a:pPr lvl="1"/>
            <a:r>
              <a:rPr lang="en-US" sz="2000" dirty="0"/>
              <a:t>WAW</a:t>
            </a:r>
          </a:p>
          <a:p>
            <a:pPr lvl="1"/>
            <a:r>
              <a:rPr lang="en-US" sz="2000" dirty="0"/>
              <a:t>RAR?</a:t>
            </a:r>
          </a:p>
          <a:p>
            <a:r>
              <a:rPr lang="en-US" sz="2400" dirty="0"/>
              <a:t>WAW hazards due to different FU latencies</a:t>
            </a:r>
          </a:p>
          <a:p>
            <a:pPr lvl="1"/>
            <a:r>
              <a:rPr lang="en-US" sz="2000" dirty="0"/>
              <a:t>Will discuss WAR later</a:t>
            </a:r>
          </a:p>
          <a:p>
            <a:pPr lvl="1"/>
            <a:endParaRPr lang="en-US" sz="2400" dirty="0"/>
          </a:p>
          <a:p>
            <a:r>
              <a:rPr lang="en-US" sz="2400" dirty="0"/>
              <a:t>General solution?</a:t>
            </a:r>
          </a:p>
          <a:p>
            <a:pPr lvl="1"/>
            <a:r>
              <a:rPr lang="en-US" sz="2000" i="1" dirty="0"/>
              <a:t>All hazards can still be resolved by interlocks</a:t>
            </a:r>
          </a:p>
          <a:p>
            <a:pPr lvl="1"/>
            <a:r>
              <a:rPr lang="en-US" sz="2000" u="sng" dirty="0"/>
              <a:t>when/how can interlocks be avoided is the question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19F853-EBA6-4304-815B-ADA1817F3B4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9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Structural Hazard at WB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7162FD-953D-4DFE-B048-FA0EF147649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33547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8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49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0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1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2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3555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6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7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8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59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60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212725" y="1477963"/>
            <a:ext cx="194284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/>
              <a:t>r0 = r4 </a:t>
            </a:r>
            <a:r>
              <a:rPr lang="en-US" sz="2000" dirty="0" err="1"/>
              <a:t>op</a:t>
            </a:r>
            <a:r>
              <a:rPr lang="en-US" sz="2000" baseline="-25000" dirty="0" err="1"/>
              <a:t>mciu</a:t>
            </a:r>
            <a:r>
              <a:rPr lang="en-US" sz="2000" dirty="0"/>
              <a:t> r3</a:t>
            </a:r>
          </a:p>
          <a:p>
            <a:pPr algn="l"/>
            <a:r>
              <a:rPr lang="en-US" sz="2000" dirty="0"/>
              <a:t>r1 = r5 </a:t>
            </a:r>
            <a:r>
              <a:rPr lang="en-US" sz="2000" dirty="0" err="1"/>
              <a:t>op</a:t>
            </a:r>
            <a:r>
              <a:rPr lang="en-US" sz="2000" baseline="-25000" dirty="0" err="1"/>
              <a:t>sciu</a:t>
            </a:r>
            <a:r>
              <a:rPr lang="en-US" sz="2000" dirty="0"/>
              <a:t> r5</a:t>
            </a:r>
          </a:p>
          <a:p>
            <a:pPr algn="l"/>
            <a:r>
              <a:rPr lang="en-US" sz="2000" dirty="0"/>
              <a:t>r2 = r3 </a:t>
            </a:r>
            <a:r>
              <a:rPr lang="en-US" sz="2000" dirty="0" err="1"/>
              <a:t>op</a:t>
            </a:r>
            <a:r>
              <a:rPr lang="en-US" sz="2000" baseline="-25000" dirty="0" err="1"/>
              <a:t>sciu</a:t>
            </a:r>
            <a:r>
              <a:rPr lang="en-US" sz="2000" dirty="0"/>
              <a:t> r7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563" name="Rectangle 27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4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3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1667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833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0834 -0.12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23333 L 0.19167 0.23333 " pathEditMode="relative" ptsTypes="AA">
                                      <p:cBhvr>
                                        <p:cTn id="26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33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0.23333 L 0.26667 0.23333 " pathEditMode="relative" ptsTypes="AA">
                                      <p:cBhvr>
                                        <p:cTn id="36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12222 L 0.51666 0.07778 " pathEditMode="relative" ptsTypes="AA">
                                      <p:cBhvr>
                                        <p:cTn id="38" dur="2000" fill="hold"/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 -0.1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23333 L 0.51667 0.08889 " pathEditMode="relative" ptsTypes="AA">
                                      <p:cBhvr>
                                        <p:cTn id="48" dur="2000" fill="hold"/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12208 L 0.50833 0.077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62" grpId="0" animBg="1"/>
      <p:bldP spid="833562" grpId="1" animBg="1"/>
      <p:bldP spid="833562" grpId="2" animBg="1"/>
      <p:bldP spid="833562" grpId="3" animBg="1"/>
      <p:bldP spid="833562" grpId="4" animBg="1"/>
      <p:bldP spid="833563" grpId="0" animBg="1"/>
      <p:bldP spid="833563" grpId="1" animBg="1"/>
      <p:bldP spid="833563" grpId="2" animBg="1"/>
      <p:bldP spid="833563" grpId="3" animBg="1"/>
      <p:bldP spid="833564" grpId="0" animBg="1"/>
      <p:bldP spid="833564" grpId="1" animBg="1"/>
      <p:bldP spid="83356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Variable Latency Issues:</a:t>
            </a:r>
            <a:br>
              <a:rPr lang="en-US"/>
            </a:br>
            <a:r>
              <a:rPr lang="en-US"/>
              <a:t>	WB structural hazard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BFC5D7-4B7C-43A9-ACE6-605D1828D5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39691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3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4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5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6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97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9698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39699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0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1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2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3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4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05" name="Rectangle 25"/>
          <p:cNvSpPr>
            <a:spLocks noChangeArrowheads="1"/>
          </p:cNvSpPr>
          <p:nvPr/>
        </p:nvSpPr>
        <p:spPr bwMode="auto">
          <a:xfrm>
            <a:off x="212725" y="1477963"/>
            <a:ext cx="186055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f0 = f1 op</a:t>
            </a:r>
            <a:r>
              <a:rPr lang="en-US" sz="2000" baseline="-25000"/>
              <a:t>fpu</a:t>
            </a:r>
            <a:r>
              <a:rPr lang="en-US" sz="2000"/>
              <a:t> f2</a:t>
            </a:r>
          </a:p>
          <a:p>
            <a:pPr algn="l"/>
            <a:r>
              <a:rPr lang="en-US" sz="2000"/>
              <a:t>r0 = r4 op</a:t>
            </a:r>
            <a:r>
              <a:rPr lang="en-US" sz="2000" baseline="-25000"/>
              <a:t>sciu</a:t>
            </a:r>
            <a:r>
              <a:rPr lang="en-US" sz="2000"/>
              <a:t> r3</a:t>
            </a:r>
          </a:p>
          <a:p>
            <a:pPr algn="l"/>
            <a:r>
              <a:rPr lang="en-US" sz="2000"/>
              <a:t>r1 = r5 op</a:t>
            </a:r>
            <a:r>
              <a:rPr lang="en-US" sz="2000" baseline="-25000"/>
              <a:t>sciu</a:t>
            </a:r>
            <a:r>
              <a:rPr lang="en-US" sz="2000"/>
              <a:t> r5</a:t>
            </a:r>
          </a:p>
          <a:p>
            <a:pPr algn="l"/>
            <a:endParaRPr lang="en-US" sz="2000"/>
          </a:p>
        </p:txBody>
      </p:sp>
      <p:sp>
        <p:nvSpPr>
          <p:cNvPr id="839706" name="Rectangle 26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7" name="Rectangle 27"/>
          <p:cNvSpPr>
            <a:spLocks noChangeArrowheads="1"/>
          </p:cNvSpPr>
          <p:nvPr/>
        </p:nvSpPr>
        <p:spPr bwMode="auto">
          <a:xfrm>
            <a:off x="3352800" y="2286000"/>
            <a:ext cx="304800" cy="3048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3352800" y="2286000"/>
            <a:ext cx="3048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89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3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3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2.22222E-6 L 0.07501 2.22222E-6 " pathEditMode="relative" ptsTypes="AA">
                                      <p:cBhvr>
                                        <p:cTn id="17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3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41667 0.18888 " pathEditMode="relative" ptsTypes="AA">
                                      <p:cBhvr>
                                        <p:cTn id="27" dur="20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01 2.22222E-6 L 0.15001 2.22222E-6 " pathEditMode="relative" ptsTypes="AA">
                                      <p:cBhvr>
                                        <p:cTn id="29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1 2.22222E-6 L 0.42501 2.22222E-6 " pathEditMode="relative" ptsTypes="AA">
                                      <p:cBhvr>
                                        <p:cTn id="36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39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41667 0.18888 " pathEditMode="relative" ptsTypes="AA">
                                      <p:cBhvr>
                                        <p:cTn id="41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6" grpId="0" animBg="1"/>
      <p:bldP spid="839706" grpId="1" animBg="1"/>
      <p:bldP spid="839706" grpId="2" animBg="1"/>
      <p:bldP spid="839706" grpId="3" animBg="1"/>
      <p:bldP spid="839707" grpId="0" animBg="1"/>
      <p:bldP spid="839707" grpId="1" animBg="1"/>
      <p:bldP spid="839707" grpId="2" animBg="1"/>
      <p:bldP spid="839708" grpId="0" animBg="1"/>
      <p:bldP spid="83970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Avoiding WB structural hazard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D88B953-8DD1-4F66-9353-762DE407D1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33513"/>
            <a:ext cx="8534400" cy="5408612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Provide more write-backs</a:t>
            </a:r>
          </a:p>
          <a:p>
            <a:pPr lvl="1"/>
            <a:r>
              <a:rPr lang="en-US" dirty="0"/>
              <a:t>could provide maximum number (number of FUs)</a:t>
            </a:r>
          </a:p>
          <a:p>
            <a:pPr lvl="1"/>
            <a:r>
              <a:rPr lang="en-US" dirty="0"/>
              <a:t>practical?  implications?  (register file)</a:t>
            </a:r>
          </a:p>
          <a:p>
            <a:r>
              <a:rPr lang="en-US" dirty="0"/>
              <a:t>Interlocks</a:t>
            </a:r>
          </a:p>
          <a:p>
            <a:pPr lvl="1"/>
            <a:r>
              <a:rPr lang="en-US" dirty="0"/>
              <a:t>decode time?</a:t>
            </a:r>
          </a:p>
          <a:p>
            <a:pPr lvl="1"/>
            <a:r>
              <a:rPr lang="en-US" dirty="0"/>
              <a:t>at WB stage?</a:t>
            </a:r>
          </a:p>
          <a:p>
            <a:pPr lvl="2"/>
            <a:r>
              <a:rPr lang="en-US" dirty="0"/>
              <a:t>flow-control on 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27398493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Unpipelined</a:t>
            </a:r>
            <a:r>
              <a:rPr lang="en-US" dirty="0"/>
              <a:t>/Variable Latency Issues:</a:t>
            </a:r>
            <a:br>
              <a:rPr lang="en-US" dirty="0"/>
            </a:br>
            <a:r>
              <a:rPr lang="en-US" dirty="0"/>
              <a:t>	FU structural hazard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18BFCE-235C-4F9B-BE46-6CCF42C202C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43780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43781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43782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43783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3784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43785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43786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43787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88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89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0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1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2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3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3794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3795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6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7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8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799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800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3801" name="Rectangle 25"/>
          <p:cNvSpPr>
            <a:spLocks noChangeArrowheads="1"/>
          </p:cNvSpPr>
          <p:nvPr/>
        </p:nvSpPr>
        <p:spPr bwMode="auto">
          <a:xfrm>
            <a:off x="441325" y="1630363"/>
            <a:ext cx="11017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3802" name="Rectangle 26"/>
          <p:cNvSpPr>
            <a:spLocks noChangeArrowheads="1"/>
          </p:cNvSpPr>
          <p:nvPr/>
        </p:nvSpPr>
        <p:spPr bwMode="auto">
          <a:xfrm>
            <a:off x="212725" y="1477963"/>
            <a:ext cx="19161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r0 = r1 op</a:t>
            </a:r>
            <a:r>
              <a:rPr lang="en-US" sz="2000" baseline="-25000"/>
              <a:t>mciu</a:t>
            </a:r>
            <a:r>
              <a:rPr lang="en-US" sz="2000"/>
              <a:t> r2</a:t>
            </a:r>
          </a:p>
          <a:p>
            <a:pPr algn="l"/>
            <a:r>
              <a:rPr lang="en-US" sz="2000"/>
              <a:t>r0 = r4 op</a:t>
            </a:r>
            <a:r>
              <a:rPr lang="en-US" sz="2000" baseline="-25000"/>
              <a:t>mciu</a:t>
            </a:r>
            <a:r>
              <a:rPr lang="en-US" sz="2000"/>
              <a:t> r3</a:t>
            </a:r>
          </a:p>
        </p:txBody>
      </p:sp>
    </p:spTree>
    <p:extLst>
      <p:ext uri="{BB962C8B-B14F-4D97-AF65-F5344CB8AC3E}">
        <p14:creationId xmlns:p14="http://schemas.microsoft.com/office/powerpoint/2010/main" val="8308858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Avoiding FU hazard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Interlocks </a:t>
            </a:r>
          </a:p>
          <a:p>
            <a:pPr lvl="1"/>
            <a:r>
              <a:rPr lang="en-US" dirty="0"/>
              <a:t>Since desired FU is blocked, and no other will do, instruction must wait</a:t>
            </a:r>
          </a:p>
          <a:p>
            <a:pPr lvl="1"/>
            <a:r>
              <a:rPr lang="en-US" dirty="0"/>
              <a:t>Blocks instructions after it</a:t>
            </a:r>
          </a:p>
          <a:p>
            <a:endParaRPr lang="en-US" dirty="0"/>
          </a:p>
          <a:p>
            <a:r>
              <a:rPr lang="en-US" dirty="0"/>
              <a:t>Anything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29EF31-923C-4B5B-9850-A87FB228CB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522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Variable Latency Issues:</a:t>
            </a:r>
            <a:br>
              <a:rPr lang="en-US"/>
            </a:br>
            <a:r>
              <a:rPr lang="en-US"/>
              <a:t>	WAW Hazards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5091FF-1DBB-425D-9947-5EFEE73B79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847879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7880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847881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LSU</a:t>
            </a:r>
          </a:p>
        </p:txBody>
      </p:sp>
      <p:sp>
        <p:nvSpPr>
          <p:cNvPr id="847882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847883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4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5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6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7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8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89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7890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847891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2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3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4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5" name="Freeform 23"/>
          <p:cNvSpPr>
            <a:spLocks/>
          </p:cNvSpPr>
          <p:nvPr/>
        </p:nvSpPr>
        <p:spPr bwMode="auto">
          <a:xfrm>
            <a:off x="4038600" y="3962400"/>
            <a:ext cx="30495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6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897" name="Rectangle 25"/>
          <p:cNvSpPr>
            <a:spLocks noChangeArrowheads="1"/>
          </p:cNvSpPr>
          <p:nvPr/>
        </p:nvSpPr>
        <p:spPr bwMode="auto">
          <a:xfrm>
            <a:off x="212725" y="1477963"/>
            <a:ext cx="19161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r0 = r1 op</a:t>
            </a:r>
            <a:r>
              <a:rPr lang="en-US" sz="2000" baseline="-25000"/>
              <a:t>mciu</a:t>
            </a:r>
            <a:r>
              <a:rPr lang="en-US" sz="2000"/>
              <a:t> r2</a:t>
            </a:r>
          </a:p>
          <a:p>
            <a:pPr algn="l"/>
            <a:r>
              <a:rPr lang="en-US" sz="2000"/>
              <a:t>r0 = r4 op</a:t>
            </a:r>
            <a:r>
              <a:rPr lang="en-US" sz="2000" baseline="-25000"/>
              <a:t>sciu</a:t>
            </a:r>
            <a:r>
              <a:rPr lang="en-US" sz="2000"/>
              <a:t> r3</a:t>
            </a:r>
          </a:p>
        </p:txBody>
      </p:sp>
    </p:spTree>
    <p:extLst>
      <p:ext uri="{BB962C8B-B14F-4D97-AF65-F5344CB8AC3E}">
        <p14:creationId xmlns:p14="http://schemas.microsoft.com/office/powerpoint/2010/main" val="23752140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Fixing WAW hazards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How?</a:t>
            </a:r>
          </a:p>
          <a:p>
            <a:endParaRPr lang="en-US"/>
          </a:p>
          <a:p>
            <a:r>
              <a:rPr lang="en-US"/>
              <a:t>Delay second operation</a:t>
            </a:r>
          </a:p>
          <a:p>
            <a:r>
              <a:rPr lang="en-US"/>
              <a:t>Don’t bother writing first write (that is available to write after the second write has completed)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705CA3-6162-4F53-9E64-FF59391E47A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17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Latency /</a:t>
            </a:r>
            <a:br>
              <a:rPr lang="en-US" dirty="0"/>
            </a:br>
            <a:r>
              <a:rPr lang="en-US" dirty="0"/>
              <a:t>Unresolved Dependency Operations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Does a long latency operation (cache miss, long latency </a:t>
            </a:r>
            <a:r>
              <a:rPr lang="en-US" sz="2200" dirty="0" err="1"/>
              <a:t>unpipelined</a:t>
            </a:r>
            <a:r>
              <a:rPr lang="en-US" sz="2200" dirty="0"/>
              <a:t> ALU) guarantee that IPC will go below 1?</a:t>
            </a:r>
          </a:p>
          <a:p>
            <a:r>
              <a:rPr lang="en-US" sz="2200" dirty="0"/>
              <a:t>Does an unresolved dependency guarantee that IPC will go below 1?</a:t>
            </a:r>
          </a:p>
          <a:p>
            <a:endParaRPr lang="en-US" sz="2200" dirty="0"/>
          </a:p>
          <a:p>
            <a:r>
              <a:rPr lang="en-US" sz="2200" dirty="0"/>
              <a:t>NO to either!</a:t>
            </a:r>
          </a:p>
          <a:p>
            <a:r>
              <a:rPr lang="en-US" sz="2200" dirty="0"/>
              <a:t>Key is to keep on issuing instructions</a:t>
            </a:r>
          </a:p>
          <a:p>
            <a:pPr lvl="1"/>
            <a:r>
              <a:rPr lang="en-US" sz="2000" dirty="0"/>
              <a:t>DON’T BLOCK IF AT ALL POSSIBLE (CANNOT GET BACK)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Anytime instruction is not issued on a cycle performance is guaranteed to be below 1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Creates a bubble in the pipeline!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Lesson in networking as well (“Head-of-Line Blocking”)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E77B28-9F0E-40DD-9674-89751B4D5A0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6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In-Order Pipelines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Blocking entire pipeline if instruction stalls drastically reduces potential performance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		</a:t>
            </a:r>
            <a:r>
              <a:rPr lang="en-US" sz="2000" dirty="0">
                <a:latin typeface="Inconsolata" panose="020B0609030003000000" pitchFamily="49" charset="0"/>
              </a:rPr>
              <a:t>r0 = r1 + r2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r3 = MEM[r0]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r4 = r3 + r6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r7 = r5 + r1</a:t>
            </a:r>
            <a:endParaRPr lang="en-US" sz="2400" dirty="0">
              <a:latin typeface="Inconsolata" panose="020B0609030003000000" pitchFamily="49" charset="0"/>
            </a:endParaRPr>
          </a:p>
          <a:p>
            <a:r>
              <a:rPr lang="en-US" dirty="0"/>
              <a:t>An instruction can block instructions behind it</a:t>
            </a:r>
          </a:p>
          <a:p>
            <a:pPr lvl="1"/>
            <a:r>
              <a:rPr lang="en-US" dirty="0"/>
              <a:t>Even if there are no dependencies to future instructions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7C988B-A226-49AA-9637-FFCEFB72858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7218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Lab 2 posted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Due 11:59pm, Sep 30</a:t>
            </a:r>
          </a:p>
          <a:p>
            <a:r>
              <a:rPr lang="en-US" dirty="0">
                <a:sym typeface="Wingdings" panose="05000000000000000000" pitchFamily="2" charset="2"/>
              </a:rPr>
              <a:t>Problem Set 2 posted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Due 4:59pm, Oct 3</a:t>
            </a:r>
          </a:p>
          <a:p>
            <a:r>
              <a:rPr lang="en-US" dirty="0">
                <a:sym typeface="Wingdings" panose="05000000000000000000" pitchFamily="2" charset="2"/>
              </a:rPr>
              <a:t>Old exams are posted on course webpage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are we doing?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Too fast? Too slow?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Discussion Sections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Assignments (Labs and Problem Sets)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Should we run a survey?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IPC of 1 requires N instructions processed in N cycles</a:t>
            </a:r>
          </a:p>
          <a:p>
            <a:pPr lvl="1"/>
            <a:r>
              <a:rPr lang="en-US" dirty="0"/>
              <a:t>Which means we need to process an average of 1 instruction per cycle to get IPC == 1</a:t>
            </a:r>
          </a:p>
          <a:p>
            <a:r>
              <a:rPr lang="en-US" dirty="0"/>
              <a:t>In single issue machine, can issue at most 1 instruction per cycle</a:t>
            </a:r>
          </a:p>
          <a:p>
            <a:pPr lvl="1"/>
            <a:r>
              <a:rPr lang="en-US" dirty="0"/>
              <a:t>must issue one instruction every cycle to have a chance of getting to IPC == 1</a:t>
            </a:r>
          </a:p>
          <a:p>
            <a:pPr lvl="1"/>
            <a:r>
              <a:rPr lang="en-US" dirty="0"/>
              <a:t>Otherwise, you have issued (N – X) instructions in N cycles which will always average to less than 1</a:t>
            </a:r>
          </a:p>
          <a:p>
            <a:r>
              <a:rPr lang="en-US" dirty="0"/>
              <a:t>In other words, how do we avoid blocking?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760A04-FC59-411D-986E-8DC087F1117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22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Avoiding long-latency cache miss stalls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Blocking entire pipeline if instruction stalls drastically reduces potential performance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			</a:t>
            </a:r>
            <a:r>
              <a:rPr lang="en-US" sz="2000" dirty="0">
                <a:latin typeface="Inconsolata" panose="020B0609030003000000" pitchFamily="49" charset="0"/>
              </a:rPr>
              <a:t>r0 = r1 + r2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r3 = MEM[r0]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r4 = r3 + r6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r7 = r5 + r1</a:t>
            </a:r>
            <a:endParaRPr lang="en-US" sz="2800" dirty="0">
              <a:latin typeface="Inconsolata" panose="020B0609030003000000" pitchFamily="49" charset="0"/>
            </a:endParaRPr>
          </a:p>
          <a:p>
            <a:r>
              <a:rPr lang="en-US" sz="2400" dirty="0"/>
              <a:t>An instruction can block instructions behind it</a:t>
            </a:r>
          </a:p>
          <a:p>
            <a:pPr lvl="1"/>
            <a:r>
              <a:rPr lang="en-US" sz="2400" dirty="0"/>
              <a:t>Even if there are no dependencies to future instructions</a:t>
            </a:r>
          </a:p>
          <a:p>
            <a:r>
              <a:rPr lang="en-US" sz="2400" dirty="0"/>
              <a:t>Can compiler fix this problem by reordering?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			</a:t>
            </a:r>
            <a:r>
              <a:rPr lang="en-US" sz="2000" dirty="0">
                <a:latin typeface="Inconsolata" panose="020B0609030003000000" pitchFamily="49" charset="0"/>
              </a:rPr>
              <a:t>r0 = r1 + r2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r3 = MEM[r0]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r7 = r5 + r1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….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Inconsolata" panose="020B0609030003000000" pitchFamily="49" charset="0"/>
              </a:rPr>
              <a:t>				r4 = r3 + r6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Arial Narrow" pitchFamily="34" charset="0"/>
              </a:rPr>
              <a:t>				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8DFE47-097A-4A3D-9D31-FA464966B42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4929187" y="5197474"/>
            <a:ext cx="3405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What does this require?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5181600" y="5791200"/>
            <a:ext cx="3152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/>
              <a:t>Not a general solution</a:t>
            </a:r>
          </a:p>
        </p:txBody>
      </p:sp>
    </p:spTree>
    <p:extLst>
      <p:ext uri="{BB962C8B-B14F-4D97-AF65-F5344CB8AC3E}">
        <p14:creationId xmlns:p14="http://schemas.microsoft.com/office/powerpoint/2010/main" val="2731110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6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4" grpId="0"/>
      <p:bldP spid="8601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Nonblocking</a:t>
            </a:r>
            <a:r>
              <a:rPr lang="en-US" dirty="0"/>
              <a:t>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operations to continue while servicing a miss</a:t>
            </a:r>
          </a:p>
          <a:p>
            <a:pPr lvl="1"/>
            <a:r>
              <a:rPr lang="en-US" dirty="0"/>
              <a:t>Which operations?</a:t>
            </a:r>
          </a:p>
          <a:p>
            <a:r>
              <a:rPr lang="en-US" dirty="0"/>
              <a:t>What hardware is needed?</a:t>
            </a:r>
          </a:p>
          <a:p>
            <a:r>
              <a:rPr lang="en-US" dirty="0"/>
              <a:t>What is implied?</a:t>
            </a:r>
          </a:p>
          <a:p>
            <a:r>
              <a:rPr lang="en-US" dirty="0"/>
              <a:t>MSHRs</a:t>
            </a:r>
          </a:p>
          <a:p>
            <a:pPr lvl="1"/>
            <a:r>
              <a:rPr lang="en-US" dirty="0"/>
              <a:t>Miss status holding/handling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04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Achieving Performance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In-order fetch/decode?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if one can always fetch/decode one instruction per 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if next instruction cannot be executed (structural/data)?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Look ahead for instructions that are ready (structural/data)</a:t>
            </a:r>
          </a:p>
          <a:p>
            <a:pPr>
              <a:lnSpc>
                <a:spcPct val="90000"/>
              </a:lnSpc>
            </a:pPr>
            <a:r>
              <a:rPr lang="en-US" dirty="0"/>
              <a:t>In-order execution?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block all following instructions unless data is ready?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 happens with </a:t>
            </a:r>
            <a:r>
              <a:rPr lang="en-US" dirty="0" err="1"/>
              <a:t>nonblocking</a:t>
            </a:r>
            <a:r>
              <a:rPr lang="en-US" dirty="0"/>
              <a:t> caches?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Hazards create performance divots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Compiler cannot remove all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Legacy codes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execute out of order to maintain performance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FAAF30-FC09-41BA-9967-656104C5BBC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57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0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In-Order Fetch/Decode, </a:t>
            </a:r>
            <a:br>
              <a:rPr lang="en-US" dirty="0"/>
            </a:br>
            <a:r>
              <a:rPr lang="en-US" dirty="0"/>
              <a:t>	Out-of-Order Execution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Instructions examined and dispatched in order</a:t>
            </a:r>
          </a:p>
          <a:p>
            <a:pPr lvl="1"/>
            <a:r>
              <a:rPr lang="en-US" dirty="0"/>
              <a:t>Need to maintain dependencies</a:t>
            </a:r>
          </a:p>
          <a:p>
            <a:r>
              <a:rPr lang="en-US" dirty="0"/>
              <a:t>Instructions executed when ready, regardless of dispatch order</a:t>
            </a:r>
          </a:p>
          <a:p>
            <a:pPr lvl="1"/>
            <a:r>
              <a:rPr lang="en-US" dirty="0"/>
              <a:t>Stalls can be covered by parallel execution (executing more than one instruction at the same time)</a:t>
            </a:r>
          </a:p>
          <a:p>
            <a:r>
              <a:rPr lang="en-US" dirty="0"/>
              <a:t>Out-of-order </a:t>
            </a:r>
            <a:r>
              <a:rPr lang="en-US" dirty="0" err="1"/>
              <a:t>writeback</a:t>
            </a:r>
            <a:r>
              <a:rPr lang="en-US" dirty="0"/>
              <a:t>?</a:t>
            </a:r>
          </a:p>
          <a:p>
            <a:r>
              <a:rPr lang="en-US" dirty="0"/>
              <a:t>How can we implement this?</a:t>
            </a:r>
          </a:p>
          <a:p>
            <a:r>
              <a:rPr lang="en-US" dirty="0"/>
              <a:t>What new problems crop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E0B93E-7564-43EB-963C-65AFDCC1135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168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Terms:</a:t>
            </a:r>
            <a:br>
              <a:rPr lang="en-US" dirty="0"/>
            </a:br>
            <a:r>
              <a:rPr lang="en-US" dirty="0"/>
              <a:t>	not everyone agrees on these terms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Fetch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read value from instruction memory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Decode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Translate value into instruction, potentially read ready registers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Dispatch/</a:t>
            </a:r>
            <a:r>
              <a:rPr lang="en-US" sz="2200" dirty="0">
                <a:solidFill>
                  <a:schemeClr val="accent2"/>
                </a:solidFill>
              </a:rPr>
              <a:t>Issue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Select functional unit, may buffer instruction, may wait for/read registers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Issue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Initiate execution in the functional unit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Execute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Finish: finish execution (but don’t yet update arch state)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Complete (sometimes merged with Retire)</a:t>
            </a: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Update architectural state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Retire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Update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7C9A0F-5DD3-48DA-A10E-A1D36807892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Old and New Hazards Ahead!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Same hazards as for multiple-function units </a:t>
            </a:r>
          </a:p>
          <a:p>
            <a:pPr lvl="1"/>
            <a:r>
              <a:rPr lang="en-US"/>
              <a:t>Structural hazards at write-back</a:t>
            </a:r>
          </a:p>
          <a:p>
            <a:pPr lvl="1"/>
            <a:r>
              <a:rPr lang="en-US"/>
              <a:t>Structural hazards at execute stage</a:t>
            </a:r>
          </a:p>
          <a:p>
            <a:pPr lvl="1"/>
            <a:r>
              <a:rPr lang="en-US"/>
              <a:t>WAW hazards</a:t>
            </a:r>
          </a:p>
          <a:p>
            <a:pPr lvl="1"/>
            <a:endParaRPr lang="en-US"/>
          </a:p>
          <a:p>
            <a:r>
              <a:rPr lang="en-US"/>
              <a:t>Potential new hazard: WAR</a:t>
            </a:r>
          </a:p>
          <a:p>
            <a:pPr lvl="1"/>
            <a:r>
              <a:rPr lang="en-US"/>
              <a:t>Think about how they might occur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7AE0ED-C0CF-4174-9DFB-77F1FBED2A1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378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WAR Hazard: How?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CF4541-1296-488C-B0DA-ECAA69735A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33513"/>
            <a:ext cx="8534400" cy="5408612"/>
          </a:xfrm>
          <a:noFill/>
          <a:ln/>
        </p:spPr>
        <p:txBody>
          <a:bodyPr lIns="90488" tIns="44450" rIns="90488" bIns="44450"/>
          <a:lstStyle/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>
                <a:latin typeface="Inconsolata" panose="020B0609030003000000" pitchFamily="49" charset="0"/>
              </a:rPr>
              <a:t>			A: f0  = f2 / f4</a:t>
            </a:r>
            <a:br>
              <a:rPr lang="en-US" sz="3200" dirty="0">
                <a:latin typeface="Inconsolata" panose="020B0609030003000000" pitchFamily="49" charset="0"/>
              </a:rPr>
            </a:br>
            <a:r>
              <a:rPr lang="en-US" sz="3200" dirty="0">
                <a:latin typeface="Inconsolata" panose="020B0609030003000000" pitchFamily="49" charset="0"/>
              </a:rPr>
              <a:t>		B: f10 = f0 + </a:t>
            </a:r>
            <a:r>
              <a:rPr lang="en-US" sz="3200" i="1" dirty="0">
                <a:latin typeface="Inconsolata" panose="020B0609030003000000" pitchFamily="49" charset="0"/>
              </a:rPr>
              <a:t>f8</a:t>
            </a:r>
            <a:br>
              <a:rPr lang="en-US" sz="3200" dirty="0">
                <a:latin typeface="Inconsolata" panose="020B0609030003000000" pitchFamily="49" charset="0"/>
              </a:rPr>
            </a:br>
            <a:r>
              <a:rPr lang="en-US" sz="3200" dirty="0">
                <a:latin typeface="Inconsolata" panose="020B0609030003000000" pitchFamily="49" charset="0"/>
              </a:rPr>
              <a:t>		C: </a:t>
            </a:r>
            <a:r>
              <a:rPr lang="en-US" sz="3200" i="1" dirty="0">
                <a:latin typeface="Inconsolata" panose="020B0609030003000000" pitchFamily="49" charset="0"/>
              </a:rPr>
              <a:t>f8</a:t>
            </a:r>
            <a:r>
              <a:rPr lang="en-US" sz="3200" dirty="0">
                <a:latin typeface="Inconsolata" panose="020B0609030003000000" pitchFamily="49" charset="0"/>
              </a:rPr>
              <a:t>  = f5 - f14</a:t>
            </a:r>
          </a:p>
        </p:txBody>
      </p:sp>
      <p:cxnSp>
        <p:nvCxnSpPr>
          <p:cNvPr id="7" name="AutoShape 3"/>
          <p:cNvCxnSpPr>
            <a:cxnSpLocks noChangeShapeType="1"/>
            <a:stCxn id="31" idx="3"/>
          </p:cNvCxnSpPr>
          <p:nvPr/>
        </p:nvCxnSpPr>
        <p:spPr bwMode="auto">
          <a:xfrm flipV="1">
            <a:off x="5554616" y="496111"/>
            <a:ext cx="490583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" name="AutoShape 4"/>
          <p:cNvCxnSpPr>
            <a:cxnSpLocks noChangeShapeType="1"/>
            <a:stCxn id="31" idx="3"/>
          </p:cNvCxnSpPr>
          <p:nvPr/>
        </p:nvCxnSpPr>
        <p:spPr bwMode="auto">
          <a:xfrm>
            <a:off x="5554616" y="1371600"/>
            <a:ext cx="4905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6045199" y="299126"/>
            <a:ext cx="1018903" cy="393970"/>
            <a:chOff x="2112" y="1440"/>
            <a:chExt cx="1296" cy="4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29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Multiply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544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6045199" y="1174615"/>
            <a:ext cx="1698171" cy="393970"/>
            <a:chOff x="2112" y="2400"/>
            <a:chExt cx="2160" cy="432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12" y="2400"/>
              <a:ext cx="2160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Divide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096000" y="1975526"/>
            <a:ext cx="304800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Add</a:t>
            </a:r>
          </a:p>
        </p:txBody>
      </p:sp>
      <p:cxnSp>
        <p:nvCxnSpPr>
          <p:cNvPr id="26" name="AutoShape 25"/>
          <p:cNvCxnSpPr>
            <a:cxnSpLocks noChangeShapeType="1"/>
            <a:endCxn id="30" idx="1"/>
          </p:cNvCxnSpPr>
          <p:nvPr/>
        </p:nvCxnSpPr>
        <p:spPr bwMode="auto">
          <a:xfrm>
            <a:off x="7064102" y="496111"/>
            <a:ext cx="1245326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31" idx="3"/>
            <a:endCxn id="25" idx="1"/>
          </p:cNvCxnSpPr>
          <p:nvPr/>
        </p:nvCxnSpPr>
        <p:spPr bwMode="auto">
          <a:xfrm>
            <a:off x="5554616" y="1371600"/>
            <a:ext cx="541384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25" idx="3"/>
            <a:endCxn id="30" idx="1"/>
          </p:cNvCxnSpPr>
          <p:nvPr/>
        </p:nvCxnSpPr>
        <p:spPr bwMode="auto">
          <a:xfrm flipV="1">
            <a:off x="6400800" y="1371600"/>
            <a:ext cx="1908628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endCxn id="30" idx="1"/>
          </p:cNvCxnSpPr>
          <p:nvPr/>
        </p:nvCxnSpPr>
        <p:spPr bwMode="auto">
          <a:xfrm>
            <a:off x="7743370" y="1371600"/>
            <a:ext cx="5660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309428" y="1174615"/>
            <a:ext cx="377371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WB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14982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D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24399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F</a:t>
            </a:r>
          </a:p>
        </p:txBody>
      </p:sp>
      <p:cxnSp>
        <p:nvCxnSpPr>
          <p:cNvPr id="33" name="AutoShape 32"/>
          <p:cNvCxnSpPr>
            <a:cxnSpLocks noChangeShapeType="1"/>
            <a:stCxn id="32" idx="3"/>
            <a:endCxn id="31" idx="1"/>
          </p:cNvCxnSpPr>
          <p:nvPr/>
        </p:nvCxnSpPr>
        <p:spPr bwMode="auto">
          <a:xfrm>
            <a:off x="5064033" y="1371600"/>
            <a:ext cx="15094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5214982" y="1699909"/>
            <a:ext cx="339634" cy="4377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Reg</a:t>
            </a:r>
          </a:p>
          <a:p>
            <a:r>
              <a:rPr lang="en-US" sz="1200"/>
              <a:t>File</a:t>
            </a:r>
          </a:p>
        </p:txBody>
      </p:sp>
      <p:cxnSp>
        <p:nvCxnSpPr>
          <p:cNvPr id="35" name="AutoShape 37"/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384799" y="1568586"/>
            <a:ext cx="0" cy="1313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1269188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WAR Hazard: How?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/>
              <a:t>A starts executing, slow</a:t>
            </a:r>
          </a:p>
          <a:p>
            <a:r>
              <a:rPr lang="en-US" dirty="0"/>
              <a:t>B stalled waiting for f0</a:t>
            </a:r>
          </a:p>
          <a:p>
            <a:r>
              <a:rPr lang="en-US" dirty="0"/>
              <a:t>C starts executing, completes before B starts executing</a:t>
            </a:r>
          </a:p>
          <a:p>
            <a:pPr lvl="1"/>
            <a:r>
              <a:rPr lang="en-US" dirty="0"/>
              <a:t>Wants to </a:t>
            </a:r>
            <a:r>
              <a:rPr lang="en-US" dirty="0" err="1"/>
              <a:t>writeback</a:t>
            </a:r>
            <a:r>
              <a:rPr lang="en-US" dirty="0"/>
              <a:t> f8 before B reads!  What to do???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</a:rPr>
              <a:t>			A: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sz="3200" dirty="0">
                <a:latin typeface="Courier New" pitchFamily="49" charset="0"/>
              </a:rPr>
              <a:t>  = f2 / f4</a:t>
            </a:r>
            <a:br>
              <a:rPr lang="en-US" sz="3200" dirty="0">
                <a:latin typeface="Courier New" pitchFamily="49" charset="0"/>
              </a:rPr>
            </a:br>
            <a:r>
              <a:rPr lang="en-US" sz="3200" dirty="0">
                <a:latin typeface="Courier New" pitchFamily="49" charset="0"/>
              </a:rPr>
              <a:t>		B: f10 =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sz="3200" dirty="0">
                <a:latin typeface="Courier New" pitchFamily="49" charset="0"/>
              </a:rPr>
              <a:t> + </a:t>
            </a:r>
            <a:r>
              <a:rPr lang="en-US" sz="3200" b="1" i="1" dirty="0">
                <a:solidFill>
                  <a:srgbClr val="0000CC"/>
                </a:solidFill>
                <a:latin typeface="Courier New" pitchFamily="49" charset="0"/>
              </a:rPr>
              <a:t>f8</a:t>
            </a:r>
            <a:br>
              <a:rPr lang="en-US" sz="3200" dirty="0">
                <a:latin typeface="Courier New" pitchFamily="49" charset="0"/>
              </a:rPr>
            </a:br>
            <a:r>
              <a:rPr lang="en-US" sz="3200" dirty="0">
                <a:latin typeface="Courier New" pitchFamily="49" charset="0"/>
              </a:rPr>
              <a:t>		C: </a:t>
            </a:r>
            <a:r>
              <a:rPr lang="en-US" sz="3200" b="1" i="1" dirty="0">
                <a:solidFill>
                  <a:srgbClr val="0000CC"/>
                </a:solidFill>
                <a:latin typeface="Courier New" pitchFamily="49" charset="0"/>
              </a:rPr>
              <a:t>f8</a:t>
            </a:r>
            <a:r>
              <a:rPr lang="en-US" sz="3200" dirty="0">
                <a:latin typeface="Courier New" pitchFamily="49" charset="0"/>
              </a:rPr>
              <a:t>  = f5 - f14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D00150-C6EF-4660-8CB4-D91C43E5288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926724" name="Line 4"/>
          <p:cNvSpPr>
            <a:spLocks noChangeShapeType="1"/>
          </p:cNvSpPr>
          <p:nvPr/>
        </p:nvSpPr>
        <p:spPr bwMode="auto">
          <a:xfrm>
            <a:off x="3200400" y="4414274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5" name="Line 5"/>
          <p:cNvSpPr>
            <a:spLocks noChangeShapeType="1"/>
          </p:cNvSpPr>
          <p:nvPr/>
        </p:nvSpPr>
        <p:spPr bwMode="auto">
          <a:xfrm flipH="1">
            <a:off x="3276600" y="4889815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AutoShape 3"/>
          <p:cNvCxnSpPr>
            <a:cxnSpLocks noChangeShapeType="1"/>
            <a:stCxn id="33" idx="3"/>
          </p:cNvCxnSpPr>
          <p:nvPr/>
        </p:nvCxnSpPr>
        <p:spPr bwMode="auto">
          <a:xfrm flipV="1">
            <a:off x="5554616" y="496111"/>
            <a:ext cx="490583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"/>
          <p:cNvCxnSpPr>
            <a:cxnSpLocks noChangeShapeType="1"/>
            <a:stCxn id="33" idx="3"/>
          </p:cNvCxnSpPr>
          <p:nvPr/>
        </p:nvCxnSpPr>
        <p:spPr bwMode="auto">
          <a:xfrm>
            <a:off x="5554616" y="1371600"/>
            <a:ext cx="4905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6045199" y="299126"/>
            <a:ext cx="1018903" cy="393970"/>
            <a:chOff x="2112" y="1440"/>
            <a:chExt cx="1296" cy="432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29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Multiply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544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045199" y="1174615"/>
            <a:ext cx="1698171" cy="393970"/>
            <a:chOff x="2112" y="2400"/>
            <a:chExt cx="2160" cy="432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2" y="2400"/>
              <a:ext cx="2160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Divide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96000" y="1975526"/>
            <a:ext cx="304800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Add</a:t>
            </a:r>
          </a:p>
        </p:txBody>
      </p:sp>
      <p:cxnSp>
        <p:nvCxnSpPr>
          <p:cNvPr id="28" name="AutoShape 25"/>
          <p:cNvCxnSpPr>
            <a:cxnSpLocks noChangeShapeType="1"/>
            <a:endCxn id="32" idx="1"/>
          </p:cNvCxnSpPr>
          <p:nvPr/>
        </p:nvCxnSpPr>
        <p:spPr bwMode="auto">
          <a:xfrm>
            <a:off x="7064102" y="496111"/>
            <a:ext cx="1245326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6"/>
          <p:cNvCxnSpPr>
            <a:cxnSpLocks noChangeShapeType="1"/>
            <a:stCxn id="33" idx="3"/>
            <a:endCxn id="27" idx="1"/>
          </p:cNvCxnSpPr>
          <p:nvPr/>
        </p:nvCxnSpPr>
        <p:spPr bwMode="auto">
          <a:xfrm>
            <a:off x="5554616" y="1371600"/>
            <a:ext cx="541384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7"/>
          <p:cNvCxnSpPr>
            <a:cxnSpLocks noChangeShapeType="1"/>
            <a:stCxn id="27" idx="3"/>
            <a:endCxn id="32" idx="1"/>
          </p:cNvCxnSpPr>
          <p:nvPr/>
        </p:nvCxnSpPr>
        <p:spPr bwMode="auto">
          <a:xfrm flipV="1">
            <a:off x="6400800" y="1371600"/>
            <a:ext cx="1908628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28"/>
          <p:cNvCxnSpPr>
            <a:cxnSpLocks noChangeShapeType="1"/>
            <a:endCxn id="32" idx="1"/>
          </p:cNvCxnSpPr>
          <p:nvPr/>
        </p:nvCxnSpPr>
        <p:spPr bwMode="auto">
          <a:xfrm>
            <a:off x="7743370" y="1371600"/>
            <a:ext cx="5660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309428" y="1174615"/>
            <a:ext cx="377371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WB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14982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D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724399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F</a:t>
            </a:r>
          </a:p>
        </p:txBody>
      </p:sp>
      <p:cxnSp>
        <p:nvCxnSpPr>
          <p:cNvPr id="35" name="AutoShape 32"/>
          <p:cNvCxnSpPr>
            <a:cxnSpLocks noChangeShapeType="1"/>
            <a:stCxn id="34" idx="3"/>
            <a:endCxn id="33" idx="1"/>
          </p:cNvCxnSpPr>
          <p:nvPr/>
        </p:nvCxnSpPr>
        <p:spPr bwMode="auto">
          <a:xfrm>
            <a:off x="5064033" y="1371600"/>
            <a:ext cx="15094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214982" y="1699909"/>
            <a:ext cx="339634" cy="4377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Reg</a:t>
            </a:r>
          </a:p>
          <a:p>
            <a:r>
              <a:rPr lang="en-US" sz="1200"/>
              <a:t>File</a:t>
            </a:r>
          </a:p>
        </p:txBody>
      </p:sp>
      <p:cxnSp>
        <p:nvCxnSpPr>
          <p:cNvPr id="37" name="AutoShape 37"/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384799" y="1568586"/>
            <a:ext cx="0" cy="1313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191646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4" grpId="0" animBg="1"/>
      <p:bldP spid="9267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Data Hazards Exercise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/>
              <a:t>Where are the data hazards?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</a:rPr>
              <a:t>			</a:t>
            </a:r>
            <a:r>
              <a:rPr lang="en-US" sz="3200" b="1" dirty="0">
                <a:latin typeface="Inconsolata" panose="020B0609030003000000" pitchFamily="49" charset="0"/>
              </a:rPr>
              <a:t>A: f0  = f2 / f4</a:t>
            </a:r>
            <a:br>
              <a:rPr lang="en-US" sz="3200" b="1" dirty="0">
                <a:latin typeface="Inconsolata" panose="020B0609030003000000" pitchFamily="49" charset="0"/>
              </a:rPr>
            </a:br>
            <a:r>
              <a:rPr lang="en-US" sz="3200" b="1" dirty="0">
                <a:latin typeface="Inconsolata" panose="020B0609030003000000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b="1" dirty="0">
                <a:latin typeface="Inconsolata" panose="020B0609030003000000" pitchFamily="49" charset="0"/>
              </a:rPr>
              <a:t>			B: f10 = f0 + </a:t>
            </a:r>
            <a:r>
              <a:rPr lang="en-US" sz="3200" b="1" i="1" dirty="0">
                <a:latin typeface="Inconsolata" panose="020B0609030003000000" pitchFamily="49" charset="0"/>
              </a:rPr>
              <a:t>f8</a:t>
            </a:r>
            <a:br>
              <a:rPr lang="en-US" sz="3200" b="1" dirty="0">
                <a:latin typeface="Inconsolata" panose="020B0609030003000000" pitchFamily="49" charset="0"/>
              </a:rPr>
            </a:br>
            <a:r>
              <a:rPr lang="en-US" sz="3200" b="1" dirty="0">
                <a:latin typeface="Inconsolata" panose="020B0609030003000000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b="1" dirty="0">
                <a:latin typeface="Inconsolata" panose="020B0609030003000000" pitchFamily="49" charset="0"/>
              </a:rPr>
              <a:t>			C: </a:t>
            </a:r>
            <a:r>
              <a:rPr lang="en-US" sz="3200" b="1" i="1" dirty="0">
                <a:latin typeface="Inconsolata" panose="020B0609030003000000" pitchFamily="49" charset="0"/>
              </a:rPr>
              <a:t>f8</a:t>
            </a:r>
            <a:r>
              <a:rPr lang="en-US" sz="3200" b="1" dirty="0">
                <a:latin typeface="Inconsolata" panose="020B0609030003000000" pitchFamily="49" charset="0"/>
              </a:rPr>
              <a:t>  = f5 - f14</a:t>
            </a:r>
            <a:br>
              <a:rPr lang="en-US" sz="3200" b="1" dirty="0">
                <a:latin typeface="Inconsolata" panose="020B0609030003000000" pitchFamily="49" charset="0"/>
              </a:rPr>
            </a:br>
            <a:r>
              <a:rPr lang="en-US" sz="3200" b="1" dirty="0">
                <a:latin typeface="Inconsolata" panose="020B0609030003000000" pitchFamily="49" charset="0"/>
              </a:rPr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3200" b="1" dirty="0">
                <a:latin typeface="Inconsolata" panose="020B0609030003000000" pitchFamily="49" charset="0"/>
              </a:rPr>
              <a:t>			D: </a:t>
            </a:r>
            <a:r>
              <a:rPr lang="en-US" sz="3200" b="1" i="1" dirty="0">
                <a:latin typeface="Inconsolata" panose="020B0609030003000000" pitchFamily="49" charset="0"/>
              </a:rPr>
              <a:t>f0  = f8 + f14</a:t>
            </a:r>
            <a:endParaRPr lang="en-US" sz="3200" b="1" dirty="0">
              <a:latin typeface="Inconsolata" panose="020B0609030003000000" pitchFamily="49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D00150-C6EF-4660-8CB4-D91C43E5288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cxnSp>
        <p:nvCxnSpPr>
          <p:cNvPr id="9" name="AutoShape 3"/>
          <p:cNvCxnSpPr>
            <a:cxnSpLocks noChangeShapeType="1"/>
            <a:stCxn id="33" idx="3"/>
          </p:cNvCxnSpPr>
          <p:nvPr/>
        </p:nvCxnSpPr>
        <p:spPr bwMode="auto">
          <a:xfrm flipV="1">
            <a:off x="5554616" y="496111"/>
            <a:ext cx="490583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"/>
          <p:cNvCxnSpPr>
            <a:cxnSpLocks noChangeShapeType="1"/>
            <a:stCxn id="33" idx="3"/>
          </p:cNvCxnSpPr>
          <p:nvPr/>
        </p:nvCxnSpPr>
        <p:spPr bwMode="auto">
          <a:xfrm>
            <a:off x="5554616" y="1371600"/>
            <a:ext cx="4905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6045199" y="299126"/>
            <a:ext cx="1018903" cy="393970"/>
            <a:chOff x="2112" y="1440"/>
            <a:chExt cx="1296" cy="432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12" y="1440"/>
              <a:ext cx="1296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>
                  <a:latin typeface="Lato" panose="020F0502020204030203" pitchFamily="34" charset="0"/>
                </a:rPr>
                <a:t>Multiply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544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976" y="182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045199" y="1174615"/>
            <a:ext cx="1698171" cy="393970"/>
            <a:chOff x="2112" y="2400"/>
            <a:chExt cx="2160" cy="432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2" y="2400"/>
              <a:ext cx="2160" cy="4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>
                  <a:latin typeface="Lato" panose="020F0502020204030203" pitchFamily="34" charset="0"/>
                </a:rPr>
                <a:t>Divide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latin typeface="Lato" panose="020F0502020204030203" pitchFamily="34" charset="0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096000" y="1975526"/>
            <a:ext cx="304800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Add</a:t>
            </a:r>
          </a:p>
        </p:txBody>
      </p:sp>
      <p:cxnSp>
        <p:nvCxnSpPr>
          <p:cNvPr id="28" name="AutoShape 25"/>
          <p:cNvCxnSpPr>
            <a:cxnSpLocks noChangeShapeType="1"/>
            <a:endCxn id="32" idx="1"/>
          </p:cNvCxnSpPr>
          <p:nvPr/>
        </p:nvCxnSpPr>
        <p:spPr bwMode="auto">
          <a:xfrm>
            <a:off x="7064102" y="496111"/>
            <a:ext cx="1245326" cy="875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6"/>
          <p:cNvCxnSpPr>
            <a:cxnSpLocks noChangeShapeType="1"/>
            <a:stCxn id="33" idx="3"/>
            <a:endCxn id="27" idx="1"/>
          </p:cNvCxnSpPr>
          <p:nvPr/>
        </p:nvCxnSpPr>
        <p:spPr bwMode="auto">
          <a:xfrm>
            <a:off x="5554616" y="1371600"/>
            <a:ext cx="541384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7"/>
          <p:cNvCxnSpPr>
            <a:cxnSpLocks noChangeShapeType="1"/>
            <a:stCxn id="27" idx="3"/>
            <a:endCxn id="32" idx="1"/>
          </p:cNvCxnSpPr>
          <p:nvPr/>
        </p:nvCxnSpPr>
        <p:spPr bwMode="auto">
          <a:xfrm flipV="1">
            <a:off x="6400800" y="1371600"/>
            <a:ext cx="1908628" cy="8009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28"/>
          <p:cNvCxnSpPr>
            <a:cxnSpLocks noChangeShapeType="1"/>
            <a:endCxn id="32" idx="1"/>
          </p:cNvCxnSpPr>
          <p:nvPr/>
        </p:nvCxnSpPr>
        <p:spPr bwMode="auto">
          <a:xfrm>
            <a:off x="7743370" y="1371600"/>
            <a:ext cx="5660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309428" y="1174615"/>
            <a:ext cx="377371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WB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14982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D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724399" y="1174615"/>
            <a:ext cx="339634" cy="39397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F</a:t>
            </a:r>
          </a:p>
        </p:txBody>
      </p:sp>
      <p:cxnSp>
        <p:nvCxnSpPr>
          <p:cNvPr id="35" name="AutoShape 32"/>
          <p:cNvCxnSpPr>
            <a:cxnSpLocks noChangeShapeType="1"/>
            <a:stCxn id="34" idx="3"/>
            <a:endCxn id="33" idx="1"/>
          </p:cNvCxnSpPr>
          <p:nvPr/>
        </p:nvCxnSpPr>
        <p:spPr bwMode="auto">
          <a:xfrm>
            <a:off x="5064033" y="1371600"/>
            <a:ext cx="15094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214982" y="1699909"/>
            <a:ext cx="339634" cy="4377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>
                <a:latin typeface="Lato" panose="020F0502020204030203" pitchFamily="34" charset="0"/>
              </a:rPr>
              <a:t>Reg</a:t>
            </a:r>
          </a:p>
          <a:p>
            <a:r>
              <a:rPr lang="en-US" sz="1200">
                <a:latin typeface="Lato" panose="020F0502020204030203" pitchFamily="34" charset="0"/>
              </a:rPr>
              <a:t>File</a:t>
            </a:r>
          </a:p>
        </p:txBody>
      </p:sp>
      <p:cxnSp>
        <p:nvCxnSpPr>
          <p:cNvPr id="37" name="AutoShape 37"/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384799" y="1568586"/>
            <a:ext cx="0" cy="1313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36ED5FF-C627-6641-B3D4-6765F4C1B507}"/>
              </a:ext>
            </a:extLst>
          </p:cNvPr>
          <p:cNvGrpSpPr/>
          <p:nvPr/>
        </p:nvGrpSpPr>
        <p:grpSpPr>
          <a:xfrm>
            <a:off x="2667000" y="3200400"/>
            <a:ext cx="755210" cy="609600"/>
            <a:chOff x="2667000" y="3200400"/>
            <a:chExt cx="755210" cy="609600"/>
          </a:xfrm>
        </p:grpSpPr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29939DE1-9728-AF43-A1EA-230AE9EA2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2004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012842-6384-BC4A-AAA9-8823FC7E0695}"/>
                </a:ext>
              </a:extLst>
            </p:cNvPr>
            <p:cNvSpPr txBox="1"/>
            <p:nvPr/>
          </p:nvSpPr>
          <p:spPr>
            <a:xfrm rot="2441689">
              <a:off x="2707527" y="3256413"/>
              <a:ext cx="71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RAW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882E33-9651-154B-9B9E-6E89D62AE23F}"/>
              </a:ext>
            </a:extLst>
          </p:cNvPr>
          <p:cNvGrpSpPr/>
          <p:nvPr/>
        </p:nvGrpSpPr>
        <p:grpSpPr>
          <a:xfrm>
            <a:off x="2625810" y="4190999"/>
            <a:ext cx="1336589" cy="556419"/>
            <a:chOff x="2625810" y="4190999"/>
            <a:chExt cx="1336589" cy="556419"/>
          </a:xfrm>
        </p:grpSpPr>
        <p:sp>
          <p:nvSpPr>
            <p:cNvPr id="39" name="Line 4">
              <a:extLst>
                <a:ext uri="{FF2B5EF4-FFF2-40B4-BE49-F238E27FC236}">
                  <a16:creationId xmlns:a16="http://schemas.microsoft.com/office/drawing/2014/main" id="{6751BD87-76EE-724E-BB75-FF9AB0938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5810" y="4190999"/>
              <a:ext cx="1336589" cy="556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DA86D-CDB0-AE45-B11B-D5DFB2046E1D}"/>
                </a:ext>
              </a:extLst>
            </p:cNvPr>
            <p:cNvSpPr txBox="1"/>
            <p:nvPr/>
          </p:nvSpPr>
          <p:spPr>
            <a:xfrm rot="20377467">
              <a:off x="2669951" y="4266386"/>
              <a:ext cx="71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WAR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CA51DC-D439-BA4D-94DD-6C5EDDFD37C2}"/>
              </a:ext>
            </a:extLst>
          </p:cNvPr>
          <p:cNvGrpSpPr/>
          <p:nvPr/>
        </p:nvGrpSpPr>
        <p:grpSpPr>
          <a:xfrm>
            <a:off x="2592858" y="5181601"/>
            <a:ext cx="915171" cy="469254"/>
            <a:chOff x="2592858" y="5181601"/>
            <a:chExt cx="915171" cy="469254"/>
          </a:xfrm>
        </p:grpSpPr>
        <p:sp>
          <p:nvSpPr>
            <p:cNvPr id="41" name="Line 4">
              <a:extLst>
                <a:ext uri="{FF2B5EF4-FFF2-40B4-BE49-F238E27FC236}">
                  <a16:creationId xmlns:a16="http://schemas.microsoft.com/office/drawing/2014/main" id="{F164ED0F-D697-D447-A7F3-4D8AC2E89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858" y="5181601"/>
              <a:ext cx="607541" cy="469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5D6A78-0801-7342-A1A9-21B75B081741}"/>
                </a:ext>
              </a:extLst>
            </p:cNvPr>
            <p:cNvSpPr txBox="1"/>
            <p:nvPr/>
          </p:nvSpPr>
          <p:spPr>
            <a:xfrm rot="2351696">
              <a:off x="2793346" y="5241164"/>
              <a:ext cx="71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RAW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FA805-FFB1-1848-BFBA-5DB90E3B5095}"/>
              </a:ext>
            </a:extLst>
          </p:cNvPr>
          <p:cNvGrpSpPr/>
          <p:nvPr/>
        </p:nvGrpSpPr>
        <p:grpSpPr>
          <a:xfrm>
            <a:off x="2666999" y="4204385"/>
            <a:ext cx="803188" cy="1486438"/>
            <a:chOff x="2666999" y="4204385"/>
            <a:chExt cx="803188" cy="1486438"/>
          </a:xfrm>
        </p:grpSpPr>
        <p:sp>
          <p:nvSpPr>
            <p:cNvPr id="43" name="Line 4">
              <a:extLst>
                <a:ext uri="{FF2B5EF4-FFF2-40B4-BE49-F238E27FC236}">
                  <a16:creationId xmlns:a16="http://schemas.microsoft.com/office/drawing/2014/main" id="{3DEB15F2-BB20-6144-9F23-3B802BE1B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999" y="4204385"/>
              <a:ext cx="803188" cy="1486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860AC1-A0EB-C249-AEDF-6559376AD6A5}"/>
                </a:ext>
              </a:extLst>
            </p:cNvPr>
            <p:cNvSpPr txBox="1"/>
            <p:nvPr/>
          </p:nvSpPr>
          <p:spPr>
            <a:xfrm rot="18064127">
              <a:off x="2592738" y="4656188"/>
              <a:ext cx="842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WAR?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33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  <a:r>
              <a:rPr lang="en-US" sz="2400" dirty="0"/>
              <a:t>: </a:t>
            </a:r>
            <a:r>
              <a:rPr lang="en-US" dirty="0"/>
              <a:t>Branch Prediction</a:t>
            </a:r>
          </a:p>
          <a:p>
            <a:pPr lvl="1"/>
            <a:r>
              <a:rPr lang="en-US" dirty="0"/>
              <a:t>Branch Target Buffer</a:t>
            </a:r>
          </a:p>
          <a:p>
            <a:pPr lvl="1"/>
            <a:r>
              <a:rPr lang="en-US" dirty="0"/>
              <a:t>Static prediction</a:t>
            </a:r>
          </a:p>
          <a:p>
            <a:pPr lvl="1"/>
            <a:r>
              <a:rPr lang="en-US" dirty="0"/>
              <a:t>Dynamic prediction</a:t>
            </a:r>
          </a:p>
          <a:p>
            <a:pPr lvl="2"/>
            <a:r>
              <a:rPr lang="en-US" dirty="0"/>
              <a:t>2-bit saturating counter</a:t>
            </a:r>
          </a:p>
          <a:p>
            <a:pPr lvl="2"/>
            <a:r>
              <a:rPr lang="en-US" dirty="0"/>
              <a:t>Two-level adaptive branch prediction</a:t>
            </a:r>
          </a:p>
          <a:p>
            <a:endParaRPr lang="en-US" dirty="0"/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Multiple Functional Units</a:t>
            </a:r>
          </a:p>
          <a:p>
            <a:pPr lvl="1"/>
            <a:r>
              <a:rPr lang="en-US" dirty="0" err="1"/>
              <a:t>Scoreboarding</a:t>
            </a:r>
            <a:r>
              <a:rPr lang="en-US" dirty="0"/>
              <a:t> for Out-of-Order Execution</a:t>
            </a:r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791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Out-of-Order Execution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Separate structural hazards from data hazards</a:t>
            </a:r>
          </a:p>
          <a:p>
            <a:pPr lvl="1"/>
            <a:r>
              <a:rPr lang="en-US"/>
              <a:t>one should not block the other</a:t>
            </a:r>
          </a:p>
          <a:p>
            <a:r>
              <a:rPr lang="en-US"/>
              <a:t>Check for structural hazards at issue</a:t>
            </a:r>
          </a:p>
          <a:p>
            <a:r>
              <a:rPr lang="en-US"/>
              <a:t>Data hazards resolved before actual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30188-B7E5-4FF4-9C54-40CBA548992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28085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2 Out-of-Order </a:t>
            </a:r>
            <a:br>
              <a:rPr lang="en-US"/>
            </a:br>
            <a:r>
              <a:rPr lang="en-US"/>
              <a:t>	Instruction Scheduling Techniques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Scoreboarding</a:t>
            </a:r>
            <a:endParaRPr lang="en-US" dirty="0"/>
          </a:p>
          <a:p>
            <a:pPr lvl="1"/>
            <a:r>
              <a:rPr lang="en-US" dirty="0"/>
              <a:t>Central table with state of entire execution pipeline </a:t>
            </a:r>
          </a:p>
          <a:p>
            <a:pPr lvl="1"/>
            <a:r>
              <a:rPr lang="en-US" dirty="0"/>
              <a:t>Registers read right before start of execution</a:t>
            </a:r>
          </a:p>
          <a:p>
            <a:pPr lvl="1"/>
            <a:endParaRPr lang="en-US" dirty="0"/>
          </a:p>
          <a:p>
            <a:r>
              <a:rPr lang="en-US" dirty="0"/>
              <a:t>Micro-dataflow (</a:t>
            </a:r>
            <a:r>
              <a:rPr lang="en-US" dirty="0" err="1"/>
              <a:t>Tomasulo’s</a:t>
            </a:r>
            <a:r>
              <a:rPr lang="en-US" dirty="0"/>
              <a:t> algorithm)</a:t>
            </a:r>
          </a:p>
          <a:p>
            <a:pPr lvl="1"/>
            <a:r>
              <a:rPr lang="en-US" dirty="0"/>
              <a:t>Generally more distributed</a:t>
            </a:r>
          </a:p>
          <a:p>
            <a:pPr lvl="1"/>
            <a:r>
              <a:rPr lang="en-US" dirty="0"/>
              <a:t>Eliminates a lot of problems (more later)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E5F5FC-3690-4109-86E3-5DC7FB1A664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5532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Scoreboarding</a:t>
            </a:r>
          </a:p>
        </p:txBody>
      </p:sp>
      <p:sp>
        <p:nvSpPr>
          <p:cNvPr id="177158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Allows instructions to execute out-of-order when necessary resources are available and there are no data dependencies</a:t>
            </a:r>
          </a:p>
          <a:p>
            <a:pPr eaLnBrk="1" hangingPunct="1"/>
            <a:r>
              <a:rPr lang="en-US"/>
              <a:t>Every instruction goes through scoreboard </a:t>
            </a:r>
          </a:p>
          <a:p>
            <a:pPr lvl="1" eaLnBrk="1" hangingPunct="1"/>
            <a:r>
              <a:rPr lang="en-US"/>
              <a:t>In Decode/Dispatch/Issue</a:t>
            </a:r>
          </a:p>
          <a:p>
            <a:pPr eaLnBrk="1" hangingPunct="1"/>
            <a:r>
              <a:rPr lang="en-US"/>
              <a:t>Structural hazards identified at dispatch  time</a:t>
            </a:r>
          </a:p>
          <a:p>
            <a:pPr lvl="1" eaLnBrk="1" hangingPunct="1"/>
            <a:r>
              <a:rPr lang="en-US"/>
              <a:t>Structure is reserved at dispatch  time</a:t>
            </a:r>
          </a:p>
          <a:p>
            <a:pPr lvl="1" eaLnBrk="1" hangingPunct="1"/>
            <a:r>
              <a:rPr lang="en-US"/>
              <a:t>Structural hazard stalls entire pipeline</a:t>
            </a:r>
          </a:p>
          <a:p>
            <a:pPr eaLnBrk="1" hangingPunct="1"/>
            <a:r>
              <a:rPr lang="en-US"/>
              <a:t>Data dependencies identified at execute time</a:t>
            </a:r>
          </a:p>
          <a:p>
            <a:pPr lvl="1" eaLnBrk="1" hangingPunct="1"/>
            <a:r>
              <a:rPr lang="en-US"/>
              <a:t>Cannot execute until all data dependencies resolved</a:t>
            </a:r>
          </a:p>
          <a:p>
            <a:pPr lvl="1" eaLnBrk="1" hangingPunct="1"/>
            <a:r>
              <a:rPr lang="en-US"/>
              <a:t>data dependency stalls dependent instruction but not pipeline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77159" name="Text Box 4"/>
          <p:cNvSpPr txBox="1">
            <a:spLocks noChangeArrowheads="1"/>
          </p:cNvSpPr>
          <p:nvPr/>
        </p:nvSpPr>
        <p:spPr bwMode="auto">
          <a:xfrm>
            <a:off x="5943600" y="304800"/>
            <a:ext cx="266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u="none"/>
              <a:t>CDC6600 by Cray</a:t>
            </a:r>
          </a:p>
        </p:txBody>
      </p:sp>
    </p:spTree>
    <p:extLst>
      <p:ext uri="{BB962C8B-B14F-4D97-AF65-F5344CB8AC3E}">
        <p14:creationId xmlns:p14="http://schemas.microsoft.com/office/powerpoint/2010/main" val="27871453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 placement:</a:t>
            </a:r>
            <a:br>
              <a:rPr lang="en-US"/>
            </a:br>
            <a:r>
              <a:rPr lang="en-US"/>
              <a:t>	Dispatch/Issue Logic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79206" name="Rectangle 3"/>
          <p:cNvSpPr>
            <a:spLocks noChangeArrowheads="1"/>
          </p:cNvSpPr>
          <p:nvPr/>
        </p:nvSpPr>
        <p:spPr bwMode="auto">
          <a:xfrm>
            <a:off x="4243388" y="1395413"/>
            <a:ext cx="1254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Registers</a:t>
            </a:r>
          </a:p>
        </p:txBody>
      </p:sp>
      <p:sp>
        <p:nvSpPr>
          <p:cNvPr id="179207" name="Rectangle 4"/>
          <p:cNvSpPr>
            <a:spLocks noChangeArrowheads="1"/>
          </p:cNvSpPr>
          <p:nvPr/>
        </p:nvSpPr>
        <p:spPr bwMode="auto">
          <a:xfrm>
            <a:off x="6869113" y="21336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mult</a:t>
            </a:r>
          </a:p>
        </p:txBody>
      </p:sp>
      <p:sp>
        <p:nvSpPr>
          <p:cNvPr id="179208" name="Rectangle 5"/>
          <p:cNvSpPr>
            <a:spLocks noChangeArrowheads="1"/>
          </p:cNvSpPr>
          <p:nvPr/>
        </p:nvSpPr>
        <p:spPr bwMode="auto">
          <a:xfrm>
            <a:off x="6869113" y="24384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mult</a:t>
            </a:r>
          </a:p>
        </p:txBody>
      </p:sp>
      <p:sp>
        <p:nvSpPr>
          <p:cNvPr id="179209" name="Rectangle 6"/>
          <p:cNvSpPr>
            <a:spLocks noChangeArrowheads="1"/>
          </p:cNvSpPr>
          <p:nvPr/>
        </p:nvSpPr>
        <p:spPr bwMode="auto">
          <a:xfrm>
            <a:off x="6869113" y="32004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divide</a:t>
            </a:r>
          </a:p>
        </p:txBody>
      </p:sp>
      <p:sp>
        <p:nvSpPr>
          <p:cNvPr id="179210" name="Rectangle 7"/>
          <p:cNvSpPr>
            <a:spLocks noChangeArrowheads="1"/>
          </p:cNvSpPr>
          <p:nvPr/>
        </p:nvSpPr>
        <p:spPr bwMode="auto">
          <a:xfrm>
            <a:off x="6869113" y="39624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add</a:t>
            </a:r>
          </a:p>
        </p:txBody>
      </p:sp>
      <p:sp>
        <p:nvSpPr>
          <p:cNvPr id="179211" name="Rectangle 8"/>
          <p:cNvSpPr>
            <a:spLocks noChangeArrowheads="1"/>
          </p:cNvSpPr>
          <p:nvPr/>
        </p:nvSpPr>
        <p:spPr bwMode="auto">
          <a:xfrm>
            <a:off x="6869113" y="48006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Integer</a:t>
            </a:r>
          </a:p>
        </p:txBody>
      </p:sp>
      <p:sp>
        <p:nvSpPr>
          <p:cNvPr id="179212" name="Line 9"/>
          <p:cNvSpPr>
            <a:spLocks noChangeShapeType="1"/>
          </p:cNvSpPr>
          <p:nvPr/>
        </p:nvSpPr>
        <p:spPr bwMode="auto">
          <a:xfrm flipH="1">
            <a:off x="5643563" y="32702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3" name="Line 10"/>
          <p:cNvSpPr>
            <a:spLocks noChangeShapeType="1"/>
          </p:cNvSpPr>
          <p:nvPr/>
        </p:nvSpPr>
        <p:spPr bwMode="auto">
          <a:xfrm flipH="1">
            <a:off x="5643563" y="34226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4" name="Line 11"/>
          <p:cNvSpPr>
            <a:spLocks noChangeShapeType="1"/>
          </p:cNvSpPr>
          <p:nvPr/>
        </p:nvSpPr>
        <p:spPr bwMode="auto">
          <a:xfrm flipH="1">
            <a:off x="5643563" y="40322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5" name="Line 12"/>
          <p:cNvSpPr>
            <a:spLocks noChangeShapeType="1"/>
          </p:cNvSpPr>
          <p:nvPr/>
        </p:nvSpPr>
        <p:spPr bwMode="auto">
          <a:xfrm flipH="1">
            <a:off x="5643563" y="41846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6" name="Line 13"/>
          <p:cNvSpPr>
            <a:spLocks noChangeShapeType="1"/>
          </p:cNvSpPr>
          <p:nvPr/>
        </p:nvSpPr>
        <p:spPr bwMode="auto">
          <a:xfrm flipH="1">
            <a:off x="5643563" y="48704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7" name="Line 14"/>
          <p:cNvSpPr>
            <a:spLocks noChangeShapeType="1"/>
          </p:cNvSpPr>
          <p:nvPr/>
        </p:nvSpPr>
        <p:spPr bwMode="auto">
          <a:xfrm flipH="1">
            <a:off x="5643563" y="50228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8" name="Line 15"/>
          <p:cNvSpPr>
            <a:spLocks noChangeShapeType="1"/>
          </p:cNvSpPr>
          <p:nvPr/>
        </p:nvSpPr>
        <p:spPr bwMode="auto">
          <a:xfrm flipH="1">
            <a:off x="5643563" y="22034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9" name="Line 16"/>
          <p:cNvSpPr>
            <a:spLocks noChangeShapeType="1"/>
          </p:cNvSpPr>
          <p:nvPr/>
        </p:nvSpPr>
        <p:spPr bwMode="auto">
          <a:xfrm flipH="1">
            <a:off x="5643563" y="23558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0" name="Line 17"/>
          <p:cNvSpPr>
            <a:spLocks noChangeShapeType="1"/>
          </p:cNvSpPr>
          <p:nvPr/>
        </p:nvSpPr>
        <p:spPr bwMode="auto">
          <a:xfrm flipH="1">
            <a:off x="5643563" y="25082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1" name="Line 18"/>
          <p:cNvSpPr>
            <a:spLocks noChangeShapeType="1"/>
          </p:cNvSpPr>
          <p:nvPr/>
        </p:nvSpPr>
        <p:spPr bwMode="auto">
          <a:xfrm flipH="1">
            <a:off x="5643563" y="26606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2" name="Rectangle 19"/>
          <p:cNvSpPr>
            <a:spLocks noChangeArrowheads="1"/>
          </p:cNvSpPr>
          <p:nvPr/>
        </p:nvSpPr>
        <p:spPr bwMode="auto">
          <a:xfrm>
            <a:off x="2068513" y="5486400"/>
            <a:ext cx="1358900" cy="5969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Scoreboard</a:t>
            </a:r>
          </a:p>
        </p:txBody>
      </p:sp>
      <p:sp>
        <p:nvSpPr>
          <p:cNvPr id="179223" name="Line 22"/>
          <p:cNvSpPr>
            <a:spLocks noChangeShapeType="1"/>
          </p:cNvSpPr>
          <p:nvPr/>
        </p:nvSpPr>
        <p:spPr bwMode="auto">
          <a:xfrm>
            <a:off x="7396163" y="27368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4" name="Line 23"/>
          <p:cNvSpPr>
            <a:spLocks noChangeShapeType="1"/>
          </p:cNvSpPr>
          <p:nvPr/>
        </p:nvSpPr>
        <p:spPr bwMode="auto">
          <a:xfrm>
            <a:off x="7396163" y="34988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5" name="Line 24"/>
          <p:cNvSpPr>
            <a:spLocks noChangeShapeType="1"/>
          </p:cNvSpPr>
          <p:nvPr/>
        </p:nvSpPr>
        <p:spPr bwMode="auto">
          <a:xfrm>
            <a:off x="7396163" y="42608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79226" name="Group 25"/>
          <p:cNvGrpSpPr>
            <a:grpSpLocks/>
          </p:cNvGrpSpPr>
          <p:nvPr/>
        </p:nvGrpSpPr>
        <p:grpSpPr bwMode="auto">
          <a:xfrm>
            <a:off x="4419600" y="1752600"/>
            <a:ext cx="901700" cy="3492500"/>
            <a:chOff x="1252" y="1156"/>
            <a:chExt cx="568" cy="2200"/>
          </a:xfrm>
        </p:grpSpPr>
        <p:grpSp>
          <p:nvGrpSpPr>
            <p:cNvPr id="179227" name="Group 26"/>
            <p:cNvGrpSpPr>
              <a:grpSpLocks/>
            </p:cNvGrpSpPr>
            <p:nvPr/>
          </p:nvGrpSpPr>
          <p:grpSpPr bwMode="auto">
            <a:xfrm>
              <a:off x="1252" y="1540"/>
              <a:ext cx="568" cy="1816"/>
              <a:chOff x="1252" y="1540"/>
              <a:chExt cx="568" cy="1816"/>
            </a:xfrm>
          </p:grpSpPr>
          <p:sp>
            <p:nvSpPr>
              <p:cNvPr id="179228" name="Rectangle 27"/>
              <p:cNvSpPr>
                <a:spLocks noChangeArrowheads="1"/>
              </p:cNvSpPr>
              <p:nvPr/>
            </p:nvSpPr>
            <p:spPr bwMode="auto">
              <a:xfrm>
                <a:off x="1252" y="154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29" name="Rectangle 28"/>
              <p:cNvSpPr>
                <a:spLocks noChangeArrowheads="1"/>
              </p:cNvSpPr>
              <p:nvPr/>
            </p:nvSpPr>
            <p:spPr bwMode="auto">
              <a:xfrm>
                <a:off x="1252" y="163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0" name="Rectangle 29"/>
              <p:cNvSpPr>
                <a:spLocks noChangeArrowheads="1"/>
              </p:cNvSpPr>
              <p:nvPr/>
            </p:nvSpPr>
            <p:spPr bwMode="auto">
              <a:xfrm>
                <a:off x="1252" y="173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1" name="Rectangle 30"/>
              <p:cNvSpPr>
                <a:spLocks noChangeArrowheads="1"/>
              </p:cNvSpPr>
              <p:nvPr/>
            </p:nvSpPr>
            <p:spPr bwMode="auto">
              <a:xfrm>
                <a:off x="1252" y="182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2" name="Rectangle 31"/>
              <p:cNvSpPr>
                <a:spLocks noChangeArrowheads="1"/>
              </p:cNvSpPr>
              <p:nvPr/>
            </p:nvSpPr>
            <p:spPr bwMode="auto">
              <a:xfrm>
                <a:off x="1252" y="1924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3" name="Rectangle 32"/>
              <p:cNvSpPr>
                <a:spLocks noChangeArrowheads="1"/>
              </p:cNvSpPr>
              <p:nvPr/>
            </p:nvSpPr>
            <p:spPr bwMode="auto">
              <a:xfrm>
                <a:off x="1252" y="202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4" name="Rectangle 33"/>
              <p:cNvSpPr>
                <a:spLocks noChangeArrowheads="1"/>
              </p:cNvSpPr>
              <p:nvPr/>
            </p:nvSpPr>
            <p:spPr bwMode="auto">
              <a:xfrm>
                <a:off x="1252" y="211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5" name="Rectangle 34"/>
              <p:cNvSpPr>
                <a:spLocks noChangeArrowheads="1"/>
              </p:cNvSpPr>
              <p:nvPr/>
            </p:nvSpPr>
            <p:spPr bwMode="auto">
              <a:xfrm>
                <a:off x="1252" y="221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6" name="Rectangle 35"/>
              <p:cNvSpPr>
                <a:spLocks noChangeArrowheads="1"/>
              </p:cNvSpPr>
              <p:nvPr/>
            </p:nvSpPr>
            <p:spPr bwMode="auto">
              <a:xfrm>
                <a:off x="1252" y="230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7" name="Rectangle 36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8" name="Rectangle 37"/>
              <p:cNvSpPr>
                <a:spLocks noChangeArrowheads="1"/>
              </p:cNvSpPr>
              <p:nvPr/>
            </p:nvSpPr>
            <p:spPr bwMode="auto">
              <a:xfrm>
                <a:off x="1252" y="250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9" name="Rectangle 38"/>
              <p:cNvSpPr>
                <a:spLocks noChangeArrowheads="1"/>
              </p:cNvSpPr>
              <p:nvPr/>
            </p:nvSpPr>
            <p:spPr bwMode="auto">
              <a:xfrm>
                <a:off x="1252" y="259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0" name="Rectangle 39"/>
              <p:cNvSpPr>
                <a:spLocks noChangeArrowheads="1"/>
              </p:cNvSpPr>
              <p:nvPr/>
            </p:nvSpPr>
            <p:spPr bwMode="auto">
              <a:xfrm>
                <a:off x="1252" y="269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1" name="Rectangle 40"/>
              <p:cNvSpPr>
                <a:spLocks noChangeArrowheads="1"/>
              </p:cNvSpPr>
              <p:nvPr/>
            </p:nvSpPr>
            <p:spPr bwMode="auto">
              <a:xfrm>
                <a:off x="1252" y="278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2" name="Rectangle 41"/>
              <p:cNvSpPr>
                <a:spLocks noChangeArrowheads="1"/>
              </p:cNvSpPr>
              <p:nvPr/>
            </p:nvSpPr>
            <p:spPr bwMode="auto">
              <a:xfrm>
                <a:off x="1252" y="2884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3" name="Rectangle 42"/>
              <p:cNvSpPr>
                <a:spLocks noChangeArrowheads="1"/>
              </p:cNvSpPr>
              <p:nvPr/>
            </p:nvSpPr>
            <p:spPr bwMode="auto">
              <a:xfrm>
                <a:off x="1252" y="298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4" name="Rectangle 43"/>
              <p:cNvSpPr>
                <a:spLocks noChangeArrowheads="1"/>
              </p:cNvSpPr>
              <p:nvPr/>
            </p:nvSpPr>
            <p:spPr bwMode="auto">
              <a:xfrm>
                <a:off x="1252" y="307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5" name="Rectangle 44"/>
              <p:cNvSpPr>
                <a:spLocks noChangeArrowheads="1"/>
              </p:cNvSpPr>
              <p:nvPr/>
            </p:nvSpPr>
            <p:spPr bwMode="auto">
              <a:xfrm>
                <a:off x="1252" y="317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6" name="Rectangle 45"/>
              <p:cNvSpPr>
                <a:spLocks noChangeArrowheads="1"/>
              </p:cNvSpPr>
              <p:nvPr/>
            </p:nvSpPr>
            <p:spPr bwMode="auto">
              <a:xfrm>
                <a:off x="1252" y="326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79247" name="Rectangle 46"/>
            <p:cNvSpPr>
              <a:spLocks noChangeArrowheads="1"/>
            </p:cNvSpPr>
            <p:nvPr/>
          </p:nvSpPr>
          <p:spPr bwMode="auto">
            <a:xfrm>
              <a:off x="1252" y="1444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179248" name="Rectangle 47"/>
            <p:cNvSpPr>
              <a:spLocks noChangeArrowheads="1"/>
            </p:cNvSpPr>
            <p:nvPr/>
          </p:nvSpPr>
          <p:spPr bwMode="auto">
            <a:xfrm>
              <a:off x="1252" y="1348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179249" name="Rectangle 48"/>
            <p:cNvSpPr>
              <a:spLocks noChangeArrowheads="1"/>
            </p:cNvSpPr>
            <p:nvPr/>
          </p:nvSpPr>
          <p:spPr bwMode="auto">
            <a:xfrm>
              <a:off x="1252" y="1252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179250" name="Rectangle 49"/>
            <p:cNvSpPr>
              <a:spLocks noChangeArrowheads="1"/>
            </p:cNvSpPr>
            <p:nvPr/>
          </p:nvSpPr>
          <p:spPr bwMode="auto">
            <a:xfrm>
              <a:off x="1252" y="1156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</p:grpSp>
      <p:sp>
        <p:nvSpPr>
          <p:cNvPr id="179251" name="Freeform 50"/>
          <p:cNvSpPr>
            <a:spLocks/>
          </p:cNvSpPr>
          <p:nvPr/>
        </p:nvSpPr>
        <p:spPr bwMode="auto">
          <a:xfrm>
            <a:off x="5643563" y="29654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2" name="Freeform 51"/>
          <p:cNvSpPr>
            <a:spLocks/>
          </p:cNvSpPr>
          <p:nvPr/>
        </p:nvSpPr>
        <p:spPr bwMode="auto">
          <a:xfrm>
            <a:off x="5643563" y="37274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3" name="Freeform 52"/>
          <p:cNvSpPr>
            <a:spLocks/>
          </p:cNvSpPr>
          <p:nvPr/>
        </p:nvSpPr>
        <p:spPr bwMode="auto">
          <a:xfrm>
            <a:off x="5643563" y="45656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4" name="Freeform 53"/>
          <p:cNvSpPr>
            <a:spLocks/>
          </p:cNvSpPr>
          <p:nvPr/>
        </p:nvSpPr>
        <p:spPr bwMode="auto">
          <a:xfrm>
            <a:off x="5643563" y="18986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5" name="Freeform 54"/>
          <p:cNvSpPr>
            <a:spLocks/>
          </p:cNvSpPr>
          <p:nvPr/>
        </p:nvSpPr>
        <p:spPr bwMode="auto">
          <a:xfrm>
            <a:off x="5643563" y="1746250"/>
            <a:ext cx="2668587" cy="839788"/>
          </a:xfrm>
          <a:custGeom>
            <a:avLst/>
            <a:gdLst>
              <a:gd name="T0" fmla="*/ 1440 w 1681"/>
              <a:gd name="T1" fmla="*/ 528 h 529"/>
              <a:gd name="T2" fmla="*/ 1680 w 1681"/>
              <a:gd name="T3" fmla="*/ 528 h 529"/>
              <a:gd name="T4" fmla="*/ 1680 w 1681"/>
              <a:gd name="T5" fmla="*/ 0 h 529"/>
              <a:gd name="T6" fmla="*/ 0 w 1681"/>
              <a:gd name="T7" fmla="*/ 0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1681"/>
              <a:gd name="T13" fmla="*/ 0 h 529"/>
              <a:gd name="T14" fmla="*/ 1681 w 1681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1" h="529">
                <a:moveTo>
                  <a:pt x="1440" y="528"/>
                </a:moveTo>
                <a:lnTo>
                  <a:pt x="1680" y="528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6" name="Rectangle 55"/>
          <p:cNvSpPr>
            <a:spLocks noChangeArrowheads="1"/>
          </p:cNvSpPr>
          <p:nvPr/>
        </p:nvSpPr>
        <p:spPr bwMode="auto">
          <a:xfrm>
            <a:off x="6934200" y="1219200"/>
            <a:ext cx="1465263" cy="3937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u="none">
                <a:latin typeface="Lato" panose="020F0502020204030203" pitchFamily="34" charset="0"/>
              </a:rPr>
              <a:t>Data buses</a:t>
            </a:r>
          </a:p>
        </p:txBody>
      </p:sp>
      <p:sp>
        <p:nvSpPr>
          <p:cNvPr id="179257" name="Rectangle 56"/>
          <p:cNvSpPr>
            <a:spLocks noChangeArrowheads="1"/>
          </p:cNvSpPr>
          <p:nvPr/>
        </p:nvSpPr>
        <p:spPr bwMode="auto">
          <a:xfrm>
            <a:off x="4125913" y="5334000"/>
            <a:ext cx="2239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u="none">
                <a:latin typeface="Lato" panose="020F0502020204030203" pitchFamily="34" charset="0"/>
              </a:rPr>
              <a:t>Control and status</a:t>
            </a:r>
          </a:p>
        </p:txBody>
      </p:sp>
      <p:cxnSp>
        <p:nvCxnSpPr>
          <p:cNvPr id="179258" name="AutoShape 58"/>
          <p:cNvCxnSpPr>
            <a:cxnSpLocks noChangeShapeType="1"/>
            <a:stCxn id="179222" idx="0"/>
            <a:endCxn id="179246" idx="2"/>
          </p:cNvCxnSpPr>
          <p:nvPr/>
        </p:nvCxnSpPr>
        <p:spPr bwMode="auto">
          <a:xfrm rot="-5400000">
            <a:off x="3688557" y="4304506"/>
            <a:ext cx="241300" cy="2122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59" name="AutoShape 59"/>
          <p:cNvCxnSpPr>
            <a:cxnSpLocks noChangeShapeType="1"/>
            <a:stCxn id="179222" idx="3"/>
            <a:endCxn id="179211" idx="2"/>
          </p:cNvCxnSpPr>
          <p:nvPr/>
        </p:nvCxnSpPr>
        <p:spPr bwMode="auto">
          <a:xfrm flipV="1">
            <a:off x="3427413" y="5092700"/>
            <a:ext cx="3968750" cy="692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60" name="Rectangle 60"/>
          <p:cNvSpPr>
            <a:spLocks noChangeArrowheads="1"/>
          </p:cNvSpPr>
          <p:nvPr/>
        </p:nvSpPr>
        <p:spPr bwMode="auto">
          <a:xfrm>
            <a:off x="381000" y="5410200"/>
            <a:ext cx="6858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u="none">
                <a:latin typeface="Lato" panose="020F0502020204030203" pitchFamily="34" charset="0"/>
              </a:rPr>
              <a:t>F</a:t>
            </a:r>
          </a:p>
        </p:txBody>
      </p:sp>
      <p:sp>
        <p:nvSpPr>
          <p:cNvPr id="179261" name="Rectangle 61"/>
          <p:cNvSpPr>
            <a:spLocks noChangeArrowheads="1"/>
          </p:cNvSpPr>
          <p:nvPr/>
        </p:nvSpPr>
        <p:spPr bwMode="auto">
          <a:xfrm>
            <a:off x="1219200" y="5410200"/>
            <a:ext cx="25908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u="none">
              <a:latin typeface="Lato" panose="020F0502020204030203" pitchFamily="34" charset="0"/>
            </a:endParaRPr>
          </a:p>
        </p:txBody>
      </p:sp>
      <p:cxnSp>
        <p:nvCxnSpPr>
          <p:cNvPr id="179262" name="AutoShape 62"/>
          <p:cNvCxnSpPr>
            <a:cxnSpLocks noChangeShapeType="1"/>
            <a:stCxn id="179260" idx="3"/>
            <a:endCxn id="179261" idx="1"/>
          </p:cNvCxnSpPr>
          <p:nvPr/>
        </p:nvCxnSpPr>
        <p:spPr bwMode="auto">
          <a:xfrm>
            <a:off x="1066800" y="579120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568408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 Execution Stages</a:t>
            </a:r>
          </a:p>
        </p:txBody>
      </p:sp>
      <p:sp>
        <p:nvSpPr>
          <p:cNvPr id="181254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/>
              <a:t>Dispatch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if FU/destination register free, dispatch instruction to FU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Thus, reserving FU/destination register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else stall entire pipeline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Read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within functional unit, controlled by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when operands available, scoreboard instructs FU </a:t>
            </a:r>
            <a:r>
              <a:rPr lang="en-US" sz="2100" i="1"/>
              <a:t>to read operands from registers </a:t>
            </a:r>
            <a:r>
              <a:rPr lang="en-US" sz="2100"/>
              <a:t>and issue/execute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registers not read until ready to execute: implications?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when FU finished, notifies scoreboard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Write-back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scoreboard indicates when to write-back</a:t>
            </a:r>
          </a:p>
          <a:p>
            <a:pPr lvl="1" eaLnBrk="1" hangingPunct="1">
              <a:lnSpc>
                <a:spcPct val="90000"/>
              </a:lnSpc>
            </a:pPr>
            <a:endParaRPr lang="en-US" sz="21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4729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Resolving Data Hazards using Scoreboard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RAW</a:t>
            </a:r>
          </a:p>
          <a:p>
            <a:pPr lvl="1" eaLnBrk="1" hangingPunct="1"/>
            <a:r>
              <a:rPr lang="en-US"/>
              <a:t>read delayed until write completed to register</a:t>
            </a:r>
          </a:p>
          <a:p>
            <a:pPr eaLnBrk="1" hangingPunct="1"/>
            <a:r>
              <a:rPr lang="en-US"/>
              <a:t>WAR</a:t>
            </a:r>
          </a:p>
          <a:p>
            <a:pPr lvl="1" eaLnBrk="1" hangingPunct="1"/>
            <a:r>
              <a:rPr lang="en-US"/>
              <a:t>write delayed until read completed</a:t>
            </a:r>
          </a:p>
          <a:p>
            <a:pPr eaLnBrk="1" hangingPunct="1"/>
            <a:r>
              <a:rPr lang="en-US"/>
              <a:t>WAW</a:t>
            </a:r>
          </a:p>
          <a:p>
            <a:pPr lvl="1" eaLnBrk="1" hangingPunct="1"/>
            <a:r>
              <a:rPr lang="en-US"/>
              <a:t>second write instruction stalled at dispatch, stalling pipeline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120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6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Scoreboard: FU Status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91493" name="Rectangle 2"/>
          <p:cNvSpPr>
            <a:spLocks noChangeArrowheads="1"/>
          </p:cNvSpPr>
          <p:nvPr/>
        </p:nvSpPr>
        <p:spPr bwMode="auto">
          <a:xfrm>
            <a:off x="746125" y="19986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u="none">
              <a:latin typeface="Lato" panose="020F0502020204030203" pitchFamily="34" charset="0"/>
            </a:endParaRPr>
          </a:p>
        </p:txBody>
      </p:sp>
      <p:sp>
        <p:nvSpPr>
          <p:cNvPr id="191494" name="Rectangle 3"/>
          <p:cNvSpPr>
            <a:spLocks noChangeArrowheads="1"/>
          </p:cNvSpPr>
          <p:nvPr/>
        </p:nvSpPr>
        <p:spPr bwMode="auto">
          <a:xfrm>
            <a:off x="352425" y="1371600"/>
            <a:ext cx="8428038" cy="50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b="1" i="1" u="none" dirty="0">
                <a:latin typeface="Lato" panose="020F0502020204030203" pitchFamily="34" charset="0"/>
              </a:rPr>
              <a:t>name		busy	op	</a:t>
            </a:r>
            <a:r>
              <a:rPr lang="en-US" b="1" i="1" u="none" dirty="0" err="1">
                <a:latin typeface="Lato" panose="020F0502020204030203" pitchFamily="34" charset="0"/>
              </a:rPr>
              <a:t>dest</a:t>
            </a:r>
            <a:r>
              <a:rPr lang="en-US" b="1" i="1" u="none" dirty="0">
                <a:latin typeface="Lato" panose="020F0502020204030203" pitchFamily="34" charset="0"/>
              </a:rPr>
              <a:t>	src1	src2	</a:t>
            </a:r>
            <a:r>
              <a:rPr lang="en-US" b="1" i="1" u="none" dirty="0" err="1">
                <a:latin typeface="Lato" panose="020F0502020204030203" pitchFamily="34" charset="0"/>
              </a:rPr>
              <a:t>opsread</a:t>
            </a:r>
            <a:r>
              <a:rPr lang="en-US" b="1" i="1" u="none" dirty="0">
                <a:latin typeface="Lato" panose="020F0502020204030203" pitchFamily="34" charset="0"/>
              </a:rPr>
              <a:t>	</a:t>
            </a:r>
            <a:r>
              <a:rPr lang="en-US" b="1" u="none" dirty="0">
                <a:latin typeface="Lato" panose="020F0502020204030203" pitchFamily="34" charset="0"/>
              </a:rPr>
              <a:t>	</a:t>
            </a:r>
          </a:p>
          <a:p>
            <a:pPr lvl="1" algn="l" eaLnBrk="0" hangingPunct="0"/>
            <a:r>
              <a:rPr lang="en-US" sz="2000" b="1" u="none" dirty="0" err="1">
                <a:latin typeface="Lato" panose="020F0502020204030203" pitchFamily="34" charset="0"/>
              </a:rPr>
              <a:t>Int</a:t>
            </a:r>
            <a:endParaRPr lang="en-US" sz="2000" b="1" u="none" dirty="0">
              <a:latin typeface="Lato" panose="020F0502020204030203" pitchFamily="34" charset="0"/>
            </a:endParaRPr>
          </a:p>
          <a:p>
            <a:pPr lvl="1" algn="l" eaLnBrk="0" hangingPunct="0"/>
            <a:r>
              <a:rPr lang="en-US" sz="2000" b="1" u="none" dirty="0" err="1">
                <a:latin typeface="Lato" panose="020F0502020204030203" pitchFamily="34" charset="0"/>
              </a:rPr>
              <a:t>Mem</a:t>
            </a:r>
            <a:r>
              <a:rPr lang="en-US" sz="2000" b="1" u="none" dirty="0">
                <a:latin typeface="Lato" panose="020F0502020204030203" pitchFamily="34" charset="0"/>
              </a:rPr>
              <a:t>	</a:t>
            </a:r>
          </a:p>
          <a:p>
            <a:pPr lvl="1" algn="l" eaLnBrk="0" hangingPunct="0"/>
            <a:r>
              <a:rPr lang="en-US" sz="2000" b="1" u="none" dirty="0">
                <a:latin typeface="Lato" panose="020F0502020204030203" pitchFamily="34" charset="0"/>
              </a:rPr>
              <a:t>Add</a:t>
            </a:r>
          </a:p>
          <a:p>
            <a:pPr lvl="1" algn="l" eaLnBrk="0" hangingPunct="0"/>
            <a:r>
              <a:rPr lang="en-US" sz="2000" b="1" u="none" dirty="0">
                <a:latin typeface="Lato" panose="020F0502020204030203" pitchFamily="34" charset="0"/>
              </a:rPr>
              <a:t>Mult1</a:t>
            </a:r>
          </a:p>
          <a:p>
            <a:pPr lvl="1" algn="l" eaLnBrk="0" hangingPunct="0"/>
            <a:r>
              <a:rPr lang="en-US" sz="2000" b="1" u="none" dirty="0">
                <a:latin typeface="Lato" panose="020F0502020204030203" pitchFamily="34" charset="0"/>
              </a:rPr>
              <a:t>Mult2</a:t>
            </a:r>
          </a:p>
          <a:p>
            <a:pPr lvl="1" algn="l" eaLnBrk="0" hangingPunct="0"/>
            <a:r>
              <a:rPr lang="en-US" sz="2000" b="1" u="none" dirty="0" err="1">
                <a:latin typeface="Lato" panose="020F0502020204030203" pitchFamily="34" charset="0"/>
              </a:rPr>
              <a:t>Div</a:t>
            </a:r>
            <a:endParaRPr lang="en-US" sz="2000" b="1" u="none" dirty="0">
              <a:latin typeface="Lato" panose="020F0502020204030203" pitchFamily="34" charset="0"/>
            </a:endParaRPr>
          </a:p>
          <a:p>
            <a:pPr algn="l" eaLnBrk="0" hangingPunct="0"/>
            <a:endParaRPr lang="en-US" b="1" u="none" dirty="0">
              <a:latin typeface="Lato" panose="020F0502020204030203" pitchFamily="34" charset="0"/>
            </a:endParaRPr>
          </a:p>
          <a:p>
            <a:pPr algn="l" eaLnBrk="0" hangingPunct="0"/>
            <a:r>
              <a:rPr lang="en-US" sz="2800" u="none" dirty="0">
                <a:latin typeface="Lato" panose="020F0502020204030203" pitchFamily="34" charset="0"/>
              </a:rPr>
              <a:t>Each instruction consults/updates the scoreboard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Dispatch	check FU/destination register: stall pipeline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Read		check </a:t>
            </a:r>
            <a:r>
              <a:rPr lang="en-US" sz="2000" u="none" dirty="0" err="1">
                <a:latin typeface="Lato" panose="020F0502020204030203" pitchFamily="34" charset="0"/>
              </a:rPr>
              <a:t>dest</a:t>
            </a:r>
            <a:r>
              <a:rPr lang="en-US" sz="2000" u="none" dirty="0">
                <a:latin typeface="Lato" panose="020F0502020204030203" pitchFamily="34" charset="0"/>
              </a:rPr>
              <a:t> column for sources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Issue/Execute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Write-back	check source columns for destination and </a:t>
            </a:r>
          </a:p>
          <a:p>
            <a:pPr algn="l" eaLnBrk="0" hangingPunct="0"/>
            <a:r>
              <a:rPr lang="en-US" sz="2000" u="none" dirty="0">
                <a:latin typeface="Lato" panose="020F0502020204030203" pitchFamily="34" charset="0"/>
              </a:rPr>
              <a:t>			whether they have been read</a:t>
            </a:r>
          </a:p>
        </p:txBody>
      </p:sp>
      <p:sp>
        <p:nvSpPr>
          <p:cNvPr id="191495" name="Rectangle 4"/>
          <p:cNvSpPr>
            <a:spLocks noChangeArrowheads="1"/>
          </p:cNvSpPr>
          <p:nvPr/>
        </p:nvSpPr>
        <p:spPr bwMode="auto">
          <a:xfrm>
            <a:off x="4276725" y="982663"/>
            <a:ext cx="41386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399508937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/>
              <a:t>Scoreboard FU Status:</a:t>
            </a:r>
            <a:br>
              <a:rPr lang="en-US" sz="2700"/>
            </a:br>
            <a:r>
              <a:rPr lang="en-US" sz="2700"/>
              <a:t>	Dynamically Constructed Dataflow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79183E3-3703-464F-9B98-6D7B732F944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57903" name="Group 14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9895" y="1752600"/>
          <a:ext cx="8150225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Registers,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540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8A7EA4D-4886-49E3-87BE-9005CC4EA302}" type="slidenum">
              <a:rPr lang="en-US" altLang="en-US" sz="1000" u="none"/>
              <a:pPr algn="r" eaLnBrk="1" hangingPunct="1"/>
              <a:t>37</a:t>
            </a:fld>
            <a:endParaRPr lang="en-US" altLang="en-US" sz="1000" u="none"/>
          </a:p>
        </p:txBody>
      </p:sp>
      <p:sp>
        <p:nvSpPr>
          <p:cNvPr id="193599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C: f8 = f8 * f14</a:t>
            </a:r>
          </a:p>
        </p:txBody>
      </p:sp>
    </p:spTree>
    <p:extLst>
      <p:ext uri="{BB962C8B-B14F-4D97-AF65-F5344CB8AC3E}">
        <p14:creationId xmlns:p14="http://schemas.microsoft.com/office/powerpoint/2010/main" val="28121092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Scoreboard FU Status:</a:t>
            </a:r>
            <a:br>
              <a:rPr lang="en-US" sz="2700" dirty="0"/>
            </a:br>
            <a:r>
              <a:rPr lang="en-US" sz="2700" dirty="0"/>
              <a:t>	Dynamically Constructed Dataflow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9183E3-3703-464F-9B98-6D7B732F9442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59895" name="Group 8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4175" y="1752600"/>
          <a:ext cx="8150225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F2,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F4,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588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E0A926D-60DF-472A-A17E-9D697C810CC2}" type="slidenum">
              <a:rPr lang="en-US" altLang="en-US" sz="1000" u="none"/>
              <a:pPr algn="r" eaLnBrk="1" hangingPunct="1"/>
              <a:t>38</a:t>
            </a:fld>
            <a:endParaRPr lang="en-US" altLang="en-US" sz="1000" u="none"/>
          </a:p>
        </p:txBody>
      </p:sp>
      <p:sp>
        <p:nvSpPr>
          <p:cNvPr id="195647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C: f8 = f8 * f14</a:t>
            </a:r>
          </a:p>
        </p:txBody>
      </p:sp>
    </p:spTree>
    <p:extLst>
      <p:ext uri="{BB962C8B-B14F-4D97-AF65-F5344CB8AC3E}">
        <p14:creationId xmlns:p14="http://schemas.microsoft.com/office/powerpoint/2010/main" val="4182853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/>
              <a:t>Scoreboard FU Status:</a:t>
            </a:r>
            <a:br>
              <a:rPr lang="en-US" sz="2700"/>
            </a:br>
            <a:r>
              <a:rPr lang="en-US" sz="2700"/>
              <a:t>	Dynamically Constructed Dataflow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61971" name="Group 11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1000" y="1770061"/>
          <a:ext cx="8378825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F0, Div,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F8,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F2,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F4,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7695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C: f8 = f8 * f14</a:t>
            </a:r>
          </a:p>
        </p:txBody>
      </p:sp>
    </p:spTree>
    <p:extLst>
      <p:ext uri="{BB962C8B-B14F-4D97-AF65-F5344CB8AC3E}">
        <p14:creationId xmlns:p14="http://schemas.microsoft.com/office/powerpoint/2010/main" val="12668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(original style) – single instruction multiple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2400" y="1295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71600" y="3748088"/>
            <a:ext cx="838200" cy="319087"/>
            <a:chOff x="2112" y="2784"/>
            <a:chExt cx="528" cy="201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 rot="-5400000">
            <a:off x="1485900" y="2338388"/>
            <a:ext cx="609600" cy="990600"/>
            <a:chOff x="3984" y="2573"/>
            <a:chExt cx="288" cy="25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" name="AutoShape 19"/>
          <p:cNvCxnSpPr>
            <a:cxnSpLocks noChangeShapeType="1"/>
            <a:stCxn id="16" idx="1"/>
            <a:endCxn id="9" idx="0"/>
          </p:cNvCxnSpPr>
          <p:nvPr/>
        </p:nvCxnSpPr>
        <p:spPr bwMode="auto">
          <a:xfrm rot="5400000">
            <a:off x="13541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"/>
          <p:cNvCxnSpPr>
            <a:cxnSpLocks noChangeShapeType="1"/>
            <a:stCxn id="16" idx="1"/>
            <a:endCxn id="10" idx="0"/>
          </p:cNvCxnSpPr>
          <p:nvPr/>
        </p:nvCxnSpPr>
        <p:spPr bwMode="auto">
          <a:xfrm rot="16200000" flipH="1">
            <a:off x="16097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4" idx="2"/>
            <a:endCxn id="16" idx="3"/>
          </p:cNvCxnSpPr>
          <p:nvPr/>
        </p:nvCxnSpPr>
        <p:spPr bwMode="auto">
          <a:xfrm rot="5400000" flipH="1" flipV="1">
            <a:off x="10207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43000" y="2057400"/>
            <a:ext cx="7162800" cy="3429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7719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7" name="AutoShape 24"/>
          <p:cNvCxnSpPr>
            <a:cxnSpLocks noChangeShapeType="1"/>
            <a:stCxn id="25" idx="2"/>
            <a:endCxn id="26" idx="0"/>
          </p:cNvCxnSpPr>
          <p:nvPr/>
        </p:nvCxnSpPr>
        <p:spPr bwMode="auto">
          <a:xfrm rot="5400000">
            <a:off x="4471987" y="5753101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200400" y="3748088"/>
            <a:ext cx="838200" cy="319087"/>
            <a:chOff x="2112" y="2784"/>
            <a:chExt cx="528" cy="201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 rot="-5400000">
            <a:off x="3314700" y="2338388"/>
            <a:ext cx="609600" cy="990600"/>
            <a:chOff x="3984" y="2573"/>
            <a:chExt cx="288" cy="254"/>
          </a:xfrm>
        </p:grpSpPr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" name="AutoShape 40"/>
          <p:cNvCxnSpPr>
            <a:cxnSpLocks noChangeShapeType="1"/>
            <a:stCxn id="37" idx="1"/>
            <a:endCxn id="30" idx="0"/>
          </p:cNvCxnSpPr>
          <p:nvPr/>
        </p:nvCxnSpPr>
        <p:spPr bwMode="auto">
          <a:xfrm rot="5400000">
            <a:off x="3182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  <a:stCxn id="37" idx="1"/>
            <a:endCxn id="31" idx="0"/>
          </p:cNvCxnSpPr>
          <p:nvPr/>
        </p:nvCxnSpPr>
        <p:spPr bwMode="auto">
          <a:xfrm rot="16200000" flipH="1">
            <a:off x="3438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2"/>
          <p:cNvCxnSpPr>
            <a:cxnSpLocks noChangeShapeType="1"/>
            <a:stCxn id="35" idx="2"/>
            <a:endCxn id="37" idx="3"/>
          </p:cNvCxnSpPr>
          <p:nvPr/>
        </p:nvCxnSpPr>
        <p:spPr bwMode="auto">
          <a:xfrm rot="5400000" flipH="1" flipV="1">
            <a:off x="2849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5105400" y="3748088"/>
            <a:ext cx="838200" cy="319087"/>
            <a:chOff x="2112" y="2784"/>
            <a:chExt cx="528" cy="201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 rot="-5400000">
            <a:off x="5219700" y="2338388"/>
            <a:ext cx="609600" cy="990600"/>
            <a:chOff x="3984" y="2573"/>
            <a:chExt cx="288" cy="254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AutoShape 58"/>
          <p:cNvCxnSpPr>
            <a:cxnSpLocks noChangeShapeType="1"/>
            <a:stCxn id="55" idx="1"/>
            <a:endCxn id="48" idx="0"/>
          </p:cNvCxnSpPr>
          <p:nvPr/>
        </p:nvCxnSpPr>
        <p:spPr bwMode="auto">
          <a:xfrm rot="5400000">
            <a:off x="5087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59"/>
          <p:cNvCxnSpPr>
            <a:cxnSpLocks noChangeShapeType="1"/>
            <a:stCxn id="55" idx="1"/>
            <a:endCxn id="49" idx="0"/>
          </p:cNvCxnSpPr>
          <p:nvPr/>
        </p:nvCxnSpPr>
        <p:spPr bwMode="auto">
          <a:xfrm rot="16200000" flipH="1">
            <a:off x="5343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0"/>
          <p:cNvCxnSpPr>
            <a:cxnSpLocks noChangeShapeType="1"/>
            <a:stCxn id="53" idx="2"/>
            <a:endCxn id="55" idx="3"/>
          </p:cNvCxnSpPr>
          <p:nvPr/>
        </p:nvCxnSpPr>
        <p:spPr bwMode="auto">
          <a:xfrm rot="5400000" flipH="1" flipV="1">
            <a:off x="4754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6934200" y="3748088"/>
            <a:ext cx="838200" cy="319087"/>
            <a:chOff x="2112" y="2784"/>
            <a:chExt cx="528" cy="201"/>
          </a:xfrm>
        </p:grpSpPr>
        <p:sp>
          <p:nvSpPr>
            <p:cNvPr id="65" name="Freeform 62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 rot="-5400000">
            <a:off x="7048500" y="2338388"/>
            <a:ext cx="609600" cy="990600"/>
            <a:chOff x="3984" y="2573"/>
            <a:chExt cx="288" cy="254"/>
          </a:xfrm>
        </p:grpSpPr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9" name="AutoShape 76"/>
          <p:cNvCxnSpPr>
            <a:cxnSpLocks noChangeShapeType="1"/>
            <a:stCxn id="73" idx="1"/>
            <a:endCxn id="66" idx="0"/>
          </p:cNvCxnSpPr>
          <p:nvPr/>
        </p:nvCxnSpPr>
        <p:spPr bwMode="auto">
          <a:xfrm rot="5400000">
            <a:off x="69167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7"/>
          <p:cNvCxnSpPr>
            <a:cxnSpLocks noChangeShapeType="1"/>
            <a:stCxn id="73" idx="1"/>
            <a:endCxn id="67" idx="0"/>
          </p:cNvCxnSpPr>
          <p:nvPr/>
        </p:nvCxnSpPr>
        <p:spPr bwMode="auto">
          <a:xfrm rot="16200000" flipH="1">
            <a:off x="71723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78"/>
          <p:cNvCxnSpPr>
            <a:cxnSpLocks noChangeShapeType="1"/>
            <a:stCxn id="71" idx="2"/>
            <a:endCxn id="73" idx="3"/>
          </p:cNvCxnSpPr>
          <p:nvPr/>
        </p:nvCxnSpPr>
        <p:spPr bwMode="auto">
          <a:xfrm rot="5400000" flipH="1" flipV="1">
            <a:off x="65833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79"/>
          <p:cNvCxnSpPr>
            <a:cxnSpLocks noChangeShapeType="1"/>
            <a:stCxn id="6" idx="3"/>
          </p:cNvCxnSpPr>
          <p:nvPr/>
        </p:nvCxnSpPr>
        <p:spPr bwMode="auto">
          <a:xfrm>
            <a:off x="1614488" y="1638300"/>
            <a:ext cx="2843212" cy="4048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1752600" y="42672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8956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4724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629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524000" y="4495800"/>
            <a:ext cx="8763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3276600" y="4495800"/>
            <a:ext cx="8763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105400" y="4495800"/>
            <a:ext cx="8763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6934200" y="4495800"/>
            <a:ext cx="8763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" name="Group 89"/>
          <p:cNvGrpSpPr>
            <a:grpSpLocks/>
          </p:cNvGrpSpPr>
          <p:nvPr/>
        </p:nvGrpSpPr>
        <p:grpSpPr bwMode="auto">
          <a:xfrm>
            <a:off x="1981200" y="5257800"/>
            <a:ext cx="5334000" cy="457200"/>
            <a:chOff x="1248" y="3216"/>
            <a:chExt cx="3360" cy="144"/>
          </a:xfrm>
        </p:grpSpPr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24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2352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3504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60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5679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Scoreboard FU Status:</a:t>
            </a:r>
            <a:br>
              <a:rPr lang="en-US" sz="2700" dirty="0"/>
            </a:br>
            <a:r>
              <a:rPr lang="en-US" sz="2700" dirty="0"/>
              <a:t>	Dynamically Constructed Dataflow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64020" name="Group 11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37820" y="1770061"/>
          <a:ext cx="8501380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F0, Div,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F8,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F8,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F14,---,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F2,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F4,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743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  <a:t>C: f8 = f8 * f14</a:t>
            </a:r>
          </a:p>
        </p:txBody>
      </p:sp>
      <p:sp>
        <p:nvSpPr>
          <p:cNvPr id="199744" name="Text Box 61"/>
          <p:cNvSpPr txBox="1">
            <a:spLocks noChangeArrowheads="1"/>
          </p:cNvSpPr>
          <p:nvPr/>
        </p:nvSpPr>
        <p:spPr bwMode="auto">
          <a:xfrm>
            <a:off x="39272" y="5257800"/>
            <a:ext cx="31229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  <a:t>What if the next </a:t>
            </a:r>
            <a:b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</a:br>
            <a: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  <a:t>instruction</a:t>
            </a:r>
          </a:p>
          <a:p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</a:rPr>
              <a:t>w</a:t>
            </a:r>
            <a: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  <a:t>rites to f0, f10 or f8?</a:t>
            </a:r>
          </a:p>
        </p:txBody>
      </p:sp>
    </p:spTree>
    <p:extLst>
      <p:ext uri="{BB962C8B-B14F-4D97-AF65-F5344CB8AC3E}">
        <p14:creationId xmlns:p14="http://schemas.microsoft.com/office/powerpoint/2010/main" val="157046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Scoreboard Variation: Homework!</a:t>
            </a:r>
          </a:p>
        </p:txBody>
      </p:sp>
      <p:sp>
        <p:nvSpPr>
          <p:cNvPr id="201734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Don’t dispatch/issue to functional unit until operands read and issued with instruction</a:t>
            </a:r>
          </a:p>
          <a:p>
            <a:pPr lvl="1" eaLnBrk="1" hangingPunct="1"/>
            <a:r>
              <a:rPr lang="en-US"/>
              <a:t>eliminates WAR</a:t>
            </a:r>
          </a:p>
          <a:p>
            <a:pPr lvl="1" eaLnBrk="1" hangingPunct="1"/>
            <a:r>
              <a:rPr lang="en-US"/>
              <a:t>simplifies scoreboard</a:t>
            </a:r>
          </a:p>
          <a:p>
            <a:pPr lvl="1" eaLnBrk="1" hangingPunct="1"/>
            <a:r>
              <a:rPr lang="en-US"/>
              <a:t>reduces parallelism (</a:t>
            </a:r>
            <a:r>
              <a:rPr lang="en-US">
                <a:solidFill>
                  <a:srgbClr val="0000CC"/>
                </a:solidFill>
              </a:rPr>
              <a:t>why</a:t>
            </a:r>
            <a:r>
              <a:rPr lang="en-US"/>
              <a:t>?)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What state is needed?  </a:t>
            </a:r>
          </a:p>
          <a:p>
            <a:pPr eaLnBrk="1" hangingPunct="1"/>
            <a:r>
              <a:rPr lang="en-US"/>
              <a:t>What does control logic look like?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Similar to our original multiple functional unit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7137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Nonblocking</a:t>
            </a:r>
            <a:r>
              <a:rPr lang="en-US" dirty="0"/>
              <a:t> caches again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extend the scoreboard with caches?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 dirty="0"/>
              <a:t>LSU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4032250" y="4108450"/>
            <a:ext cx="3055938" cy="14478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</a:t>
            </a: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4044950" y="5716588"/>
            <a:ext cx="2508250" cy="2968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cs typeface="Times New Roman" pitchFamily="18" charset="0"/>
              </a:rPr>
              <a:t>Miss</a:t>
            </a:r>
          </a:p>
        </p:txBody>
      </p:sp>
      <p:sp>
        <p:nvSpPr>
          <p:cNvPr id="33" name="Freeform 23"/>
          <p:cNvSpPr>
            <a:spLocks/>
          </p:cNvSpPr>
          <p:nvPr/>
        </p:nvSpPr>
        <p:spPr bwMode="auto">
          <a:xfrm>
            <a:off x="6553200" y="3962400"/>
            <a:ext cx="533400" cy="19050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Scoreboarding</a:t>
            </a:r>
            <a:r>
              <a:rPr lang="en-US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instructions to execute out-of-order when necessary resources are available and there are no data dependencies</a:t>
            </a:r>
          </a:p>
          <a:p>
            <a:r>
              <a:rPr lang="en-US" dirty="0"/>
              <a:t>Stalls front of pipeline if</a:t>
            </a:r>
          </a:p>
          <a:p>
            <a:pPr lvl="1"/>
            <a:r>
              <a:rPr lang="en-US" dirty="0"/>
              <a:t> functional unit busy (deals with FU hazard)</a:t>
            </a:r>
          </a:p>
          <a:p>
            <a:pPr lvl="1"/>
            <a:r>
              <a:rPr lang="en-US" dirty="0"/>
              <a:t>destination register busy (deals with WAW hazard)</a:t>
            </a:r>
          </a:p>
          <a:p>
            <a:r>
              <a:rPr lang="en-US" dirty="0"/>
              <a:t>Reads registers immediately before execution</a:t>
            </a:r>
          </a:p>
          <a:p>
            <a:pPr lvl="1"/>
            <a:r>
              <a:rPr lang="en-US" dirty="0"/>
              <a:t>May need more register read ports</a:t>
            </a:r>
          </a:p>
          <a:p>
            <a:r>
              <a:rPr lang="en-US" dirty="0"/>
              <a:t>Every register </a:t>
            </a:r>
            <a:r>
              <a:rPr lang="en-US" dirty="0" err="1"/>
              <a:t>writeback</a:t>
            </a:r>
            <a:r>
              <a:rPr lang="en-US" dirty="0"/>
              <a:t> is performed</a:t>
            </a:r>
          </a:p>
          <a:p>
            <a:r>
              <a:rPr lang="en-US" dirty="0"/>
              <a:t>If pending reads of </a:t>
            </a:r>
            <a:r>
              <a:rPr lang="en-US" b="1" i="1" dirty="0"/>
              <a:t>previous</a:t>
            </a:r>
            <a:r>
              <a:rPr lang="en-US" dirty="0"/>
              <a:t> value of register, </a:t>
            </a:r>
            <a:r>
              <a:rPr lang="en-US" dirty="0" err="1"/>
              <a:t>writeback</a:t>
            </a:r>
            <a:r>
              <a:rPr lang="en-US" dirty="0"/>
              <a:t> stalled</a:t>
            </a:r>
          </a:p>
          <a:p>
            <a:pPr lvl="1"/>
            <a:r>
              <a:rPr lang="en-US" dirty="0"/>
              <a:t>Otherwise, potential for WAR hazard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3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(vector style) – aka DLP (data-level parallelism)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2400" y="1295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71600" y="3748088"/>
            <a:ext cx="838200" cy="319087"/>
            <a:chOff x="2112" y="2784"/>
            <a:chExt cx="528" cy="201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 rot="-5400000">
            <a:off x="1485900" y="2338388"/>
            <a:ext cx="609600" cy="990600"/>
            <a:chOff x="3984" y="2573"/>
            <a:chExt cx="288" cy="25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" name="AutoShape 19"/>
          <p:cNvCxnSpPr>
            <a:cxnSpLocks noChangeShapeType="1"/>
            <a:stCxn id="16" idx="1"/>
            <a:endCxn id="9" idx="0"/>
          </p:cNvCxnSpPr>
          <p:nvPr/>
        </p:nvCxnSpPr>
        <p:spPr bwMode="auto">
          <a:xfrm rot="5400000">
            <a:off x="13541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"/>
          <p:cNvCxnSpPr>
            <a:cxnSpLocks noChangeShapeType="1"/>
            <a:stCxn id="16" idx="1"/>
            <a:endCxn id="10" idx="0"/>
          </p:cNvCxnSpPr>
          <p:nvPr/>
        </p:nvCxnSpPr>
        <p:spPr bwMode="auto">
          <a:xfrm rot="16200000" flipH="1">
            <a:off x="16097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4" idx="2"/>
            <a:endCxn id="16" idx="3"/>
          </p:cNvCxnSpPr>
          <p:nvPr/>
        </p:nvCxnSpPr>
        <p:spPr bwMode="auto">
          <a:xfrm rot="5400000" flipH="1" flipV="1">
            <a:off x="10207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43000" y="2057400"/>
            <a:ext cx="7162800" cy="3429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7719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7" name="AutoShape 24"/>
          <p:cNvCxnSpPr>
            <a:cxnSpLocks noChangeShapeType="1"/>
            <a:stCxn id="25" idx="2"/>
            <a:endCxn id="26" idx="0"/>
          </p:cNvCxnSpPr>
          <p:nvPr/>
        </p:nvCxnSpPr>
        <p:spPr bwMode="auto">
          <a:xfrm rot="5400000">
            <a:off x="4471987" y="5753101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200400" y="3748088"/>
            <a:ext cx="838200" cy="319087"/>
            <a:chOff x="2112" y="2784"/>
            <a:chExt cx="528" cy="201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 rot="-5400000">
            <a:off x="3314700" y="2338388"/>
            <a:ext cx="609600" cy="990600"/>
            <a:chOff x="3984" y="2573"/>
            <a:chExt cx="288" cy="254"/>
          </a:xfrm>
        </p:grpSpPr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" name="AutoShape 40"/>
          <p:cNvCxnSpPr>
            <a:cxnSpLocks noChangeShapeType="1"/>
            <a:stCxn id="37" idx="1"/>
            <a:endCxn id="30" idx="0"/>
          </p:cNvCxnSpPr>
          <p:nvPr/>
        </p:nvCxnSpPr>
        <p:spPr bwMode="auto">
          <a:xfrm rot="5400000">
            <a:off x="3182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  <a:stCxn id="37" idx="1"/>
            <a:endCxn id="31" idx="0"/>
          </p:cNvCxnSpPr>
          <p:nvPr/>
        </p:nvCxnSpPr>
        <p:spPr bwMode="auto">
          <a:xfrm rot="16200000" flipH="1">
            <a:off x="3438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2"/>
          <p:cNvCxnSpPr>
            <a:cxnSpLocks noChangeShapeType="1"/>
            <a:stCxn id="35" idx="2"/>
            <a:endCxn id="37" idx="3"/>
          </p:cNvCxnSpPr>
          <p:nvPr/>
        </p:nvCxnSpPr>
        <p:spPr bwMode="auto">
          <a:xfrm rot="5400000" flipH="1" flipV="1">
            <a:off x="2849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5105400" y="3748088"/>
            <a:ext cx="838200" cy="319087"/>
            <a:chOff x="2112" y="2784"/>
            <a:chExt cx="528" cy="201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 rot="-5400000">
            <a:off x="5219700" y="2338388"/>
            <a:ext cx="609600" cy="990600"/>
            <a:chOff x="3984" y="2573"/>
            <a:chExt cx="288" cy="254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AutoShape 58"/>
          <p:cNvCxnSpPr>
            <a:cxnSpLocks noChangeShapeType="1"/>
            <a:stCxn id="55" idx="1"/>
            <a:endCxn id="48" idx="0"/>
          </p:cNvCxnSpPr>
          <p:nvPr/>
        </p:nvCxnSpPr>
        <p:spPr bwMode="auto">
          <a:xfrm rot="5400000">
            <a:off x="50879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59"/>
          <p:cNvCxnSpPr>
            <a:cxnSpLocks noChangeShapeType="1"/>
            <a:stCxn id="55" idx="1"/>
            <a:endCxn id="49" idx="0"/>
          </p:cNvCxnSpPr>
          <p:nvPr/>
        </p:nvCxnSpPr>
        <p:spPr bwMode="auto">
          <a:xfrm rot="16200000" flipH="1">
            <a:off x="53435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0"/>
          <p:cNvCxnSpPr>
            <a:cxnSpLocks noChangeShapeType="1"/>
            <a:stCxn id="53" idx="2"/>
            <a:endCxn id="55" idx="3"/>
          </p:cNvCxnSpPr>
          <p:nvPr/>
        </p:nvCxnSpPr>
        <p:spPr bwMode="auto">
          <a:xfrm rot="5400000" flipH="1" flipV="1">
            <a:off x="47545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6934200" y="3748088"/>
            <a:ext cx="838200" cy="319087"/>
            <a:chOff x="2112" y="2784"/>
            <a:chExt cx="528" cy="201"/>
          </a:xfrm>
        </p:grpSpPr>
        <p:sp>
          <p:nvSpPr>
            <p:cNvPr id="65" name="Freeform 62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 rot="-5400000">
            <a:off x="7048500" y="2338388"/>
            <a:ext cx="609600" cy="990600"/>
            <a:chOff x="3984" y="2573"/>
            <a:chExt cx="288" cy="254"/>
          </a:xfrm>
        </p:grpSpPr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9" name="AutoShape 76"/>
          <p:cNvCxnSpPr>
            <a:cxnSpLocks noChangeShapeType="1"/>
            <a:stCxn id="73" idx="1"/>
            <a:endCxn id="66" idx="0"/>
          </p:cNvCxnSpPr>
          <p:nvPr/>
        </p:nvCxnSpPr>
        <p:spPr bwMode="auto">
          <a:xfrm rot="5400000">
            <a:off x="6916738" y="33258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7"/>
          <p:cNvCxnSpPr>
            <a:cxnSpLocks noChangeShapeType="1"/>
            <a:stCxn id="73" idx="1"/>
            <a:endCxn id="67" idx="0"/>
          </p:cNvCxnSpPr>
          <p:nvPr/>
        </p:nvCxnSpPr>
        <p:spPr bwMode="auto">
          <a:xfrm rot="16200000" flipH="1">
            <a:off x="7172325" y="33337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78"/>
          <p:cNvCxnSpPr>
            <a:cxnSpLocks noChangeShapeType="1"/>
            <a:stCxn id="71" idx="2"/>
            <a:endCxn id="73" idx="3"/>
          </p:cNvCxnSpPr>
          <p:nvPr/>
        </p:nvCxnSpPr>
        <p:spPr bwMode="auto">
          <a:xfrm rot="5400000" flipH="1" flipV="1">
            <a:off x="6583363" y="32813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79"/>
          <p:cNvCxnSpPr>
            <a:cxnSpLocks noChangeShapeType="1"/>
            <a:stCxn id="6" idx="3"/>
          </p:cNvCxnSpPr>
          <p:nvPr/>
        </p:nvCxnSpPr>
        <p:spPr bwMode="auto">
          <a:xfrm>
            <a:off x="1614488" y="1638300"/>
            <a:ext cx="2843212" cy="4048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1752600" y="42672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8956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4724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629400" y="22098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5240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Mem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32766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1054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6934200" y="4495800"/>
            <a:ext cx="8763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" name="Group 89"/>
          <p:cNvGrpSpPr>
            <a:grpSpLocks/>
          </p:cNvGrpSpPr>
          <p:nvPr/>
        </p:nvGrpSpPr>
        <p:grpSpPr bwMode="auto">
          <a:xfrm>
            <a:off x="1981200" y="5257800"/>
            <a:ext cx="5334000" cy="457200"/>
            <a:chOff x="1248" y="3216"/>
            <a:chExt cx="3360" cy="144"/>
          </a:xfrm>
        </p:grpSpPr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24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2352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3504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60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98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</a:t>
            </a:r>
            <a:r>
              <a:rPr lang="ko-KR" altLang="en-US" dirty="0"/>
              <a:t> </a:t>
            </a:r>
            <a:r>
              <a:rPr lang="en-US" altLang="ko-KR" dirty="0"/>
              <a:t>(Very Long Instruction 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Complexity?</a:t>
            </a:r>
          </a:p>
          <a:p>
            <a:r>
              <a:rPr lang="en-US" dirty="0"/>
              <a:t>Arch/</a:t>
            </a:r>
            <a:r>
              <a:rPr lang="en-US" dirty="0" err="1"/>
              <a:t>uArch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657600" y="1219200"/>
            <a:ext cx="5029200" cy="3200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524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8" name="AutoShape 5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1614488" y="2819400"/>
            <a:ext cx="2028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343400" y="3490913"/>
            <a:ext cx="838200" cy="319087"/>
            <a:chOff x="2112" y="2784"/>
            <a:chExt cx="528" cy="201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334000" y="3490913"/>
            <a:ext cx="838200" cy="319087"/>
            <a:chOff x="2112" y="2784"/>
            <a:chExt cx="528" cy="201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324600" y="3490913"/>
            <a:ext cx="838200" cy="319087"/>
            <a:chOff x="2112" y="2784"/>
            <a:chExt cx="528" cy="201"/>
          </a:xfrm>
        </p:grpSpPr>
        <p:sp>
          <p:nvSpPr>
            <p:cNvPr id="26" name="Freeform 2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315200" y="3490913"/>
            <a:ext cx="838200" cy="319087"/>
            <a:chOff x="2112" y="2784"/>
            <a:chExt cx="528" cy="201"/>
          </a:xfrm>
        </p:grpSpPr>
        <p:sp>
          <p:nvSpPr>
            <p:cNvPr id="34" name="Freeform 31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 rot="-5400000">
            <a:off x="5905500" y="1485900"/>
            <a:ext cx="609600" cy="990600"/>
            <a:chOff x="3984" y="2573"/>
            <a:chExt cx="288" cy="254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AutoShape 45"/>
          <p:cNvCxnSpPr>
            <a:cxnSpLocks noChangeShapeType="1"/>
            <a:stCxn id="42" idx="1"/>
            <a:endCxn id="11" idx="0"/>
          </p:cNvCxnSpPr>
          <p:nvPr/>
        </p:nvCxnSpPr>
        <p:spPr bwMode="auto">
          <a:xfrm rot="5400000">
            <a:off x="4752182" y="2047081"/>
            <a:ext cx="1204912" cy="1711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6"/>
          <p:cNvCxnSpPr>
            <a:cxnSpLocks noChangeShapeType="1"/>
            <a:stCxn id="42" idx="1"/>
            <a:endCxn id="19" idx="0"/>
          </p:cNvCxnSpPr>
          <p:nvPr/>
        </p:nvCxnSpPr>
        <p:spPr bwMode="auto">
          <a:xfrm rot="5400000">
            <a:off x="5247482" y="2542381"/>
            <a:ext cx="1204912" cy="720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7"/>
          <p:cNvCxnSpPr>
            <a:cxnSpLocks noChangeShapeType="1"/>
            <a:stCxn id="42" idx="1"/>
            <a:endCxn id="12" idx="0"/>
          </p:cNvCxnSpPr>
          <p:nvPr/>
        </p:nvCxnSpPr>
        <p:spPr bwMode="auto">
          <a:xfrm rot="5400000">
            <a:off x="5007769" y="2299494"/>
            <a:ext cx="1201737" cy="1203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8"/>
          <p:cNvCxnSpPr>
            <a:cxnSpLocks noChangeShapeType="1"/>
            <a:stCxn id="42" idx="1"/>
            <a:endCxn id="20" idx="0"/>
          </p:cNvCxnSpPr>
          <p:nvPr/>
        </p:nvCxnSpPr>
        <p:spPr bwMode="auto">
          <a:xfrm rot="5400000">
            <a:off x="5503069" y="2794794"/>
            <a:ext cx="1201737" cy="212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9"/>
          <p:cNvCxnSpPr>
            <a:cxnSpLocks noChangeShapeType="1"/>
            <a:stCxn id="42" idx="1"/>
            <a:endCxn id="27" idx="0"/>
          </p:cNvCxnSpPr>
          <p:nvPr/>
        </p:nvCxnSpPr>
        <p:spPr bwMode="auto">
          <a:xfrm rot="16200000" flipH="1">
            <a:off x="5742782" y="2767806"/>
            <a:ext cx="1204912" cy="269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0"/>
          <p:cNvCxnSpPr>
            <a:cxnSpLocks noChangeShapeType="1"/>
            <a:stCxn id="42" idx="1"/>
            <a:endCxn id="28" idx="0"/>
          </p:cNvCxnSpPr>
          <p:nvPr/>
        </p:nvCxnSpPr>
        <p:spPr bwMode="auto">
          <a:xfrm rot="16200000" flipH="1">
            <a:off x="5998369" y="2512219"/>
            <a:ext cx="1201737" cy="777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1"/>
          <p:cNvCxnSpPr>
            <a:cxnSpLocks noChangeShapeType="1"/>
            <a:stCxn id="42" idx="1"/>
            <a:endCxn id="35" idx="0"/>
          </p:cNvCxnSpPr>
          <p:nvPr/>
        </p:nvCxnSpPr>
        <p:spPr bwMode="auto">
          <a:xfrm rot="16200000" flipH="1">
            <a:off x="6238082" y="2272506"/>
            <a:ext cx="1204912" cy="1260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2"/>
          <p:cNvCxnSpPr>
            <a:cxnSpLocks noChangeShapeType="1"/>
            <a:stCxn id="42" idx="1"/>
            <a:endCxn id="36" idx="0"/>
          </p:cNvCxnSpPr>
          <p:nvPr/>
        </p:nvCxnSpPr>
        <p:spPr bwMode="auto">
          <a:xfrm rot="16200000" flipH="1">
            <a:off x="6493669" y="2016919"/>
            <a:ext cx="1201737" cy="1768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3"/>
          <p:cNvCxnSpPr>
            <a:cxnSpLocks noChangeShapeType="1"/>
            <a:stCxn id="16" idx="2"/>
            <a:endCxn id="42" idx="3"/>
          </p:cNvCxnSpPr>
          <p:nvPr/>
        </p:nvCxnSpPr>
        <p:spPr bwMode="auto">
          <a:xfrm rot="5400000" flipH="1" flipV="1">
            <a:off x="4418807" y="2002631"/>
            <a:ext cx="2132012" cy="1450975"/>
          </a:xfrm>
          <a:prstGeom prst="bentConnector5">
            <a:avLst>
              <a:gd name="adj1" fmla="val -10722"/>
              <a:gd name="adj2" fmla="val -46722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4"/>
          <p:cNvCxnSpPr>
            <a:cxnSpLocks noChangeShapeType="1"/>
            <a:stCxn id="32" idx="2"/>
            <a:endCxn id="42" idx="3"/>
          </p:cNvCxnSpPr>
          <p:nvPr/>
        </p:nvCxnSpPr>
        <p:spPr bwMode="auto">
          <a:xfrm rot="16200000" flipV="1">
            <a:off x="5409407" y="2463006"/>
            <a:ext cx="2132012" cy="530225"/>
          </a:xfrm>
          <a:prstGeom prst="bentConnector5">
            <a:avLst>
              <a:gd name="adj1" fmla="val -10722"/>
              <a:gd name="adj2" fmla="val -30269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5"/>
          <p:cNvCxnSpPr>
            <a:cxnSpLocks noChangeShapeType="1"/>
            <a:stCxn id="24" idx="2"/>
            <a:endCxn id="42" idx="3"/>
          </p:cNvCxnSpPr>
          <p:nvPr/>
        </p:nvCxnSpPr>
        <p:spPr bwMode="auto">
          <a:xfrm rot="5400000" flipH="1" flipV="1">
            <a:off x="4914107" y="2497931"/>
            <a:ext cx="2132012" cy="460375"/>
          </a:xfrm>
          <a:prstGeom prst="bentConnector5">
            <a:avLst>
              <a:gd name="adj1" fmla="val -10722"/>
              <a:gd name="adj2" fmla="val -35551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6"/>
          <p:cNvCxnSpPr>
            <a:cxnSpLocks noChangeShapeType="1"/>
            <a:stCxn id="42" idx="3"/>
            <a:endCxn id="40" idx="2"/>
          </p:cNvCxnSpPr>
          <p:nvPr/>
        </p:nvCxnSpPr>
        <p:spPr bwMode="auto">
          <a:xfrm rot="5400000" flipV="1">
            <a:off x="5904707" y="1967706"/>
            <a:ext cx="2132012" cy="1520825"/>
          </a:xfrm>
          <a:prstGeom prst="bentConnector5">
            <a:avLst>
              <a:gd name="adj1" fmla="val -10051"/>
              <a:gd name="adj2" fmla="val 139245"/>
              <a:gd name="adj3" fmla="val 110722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4191000" y="3471863"/>
            <a:ext cx="3738563" cy="366712"/>
            <a:chOff x="2640" y="2208"/>
            <a:chExt cx="2355" cy="231"/>
          </a:xfrm>
        </p:grpSpPr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2640" y="2379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 flipH="1">
              <a:off x="2640" y="2304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H="1">
              <a:off x="2640" y="2232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2640" y="2400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H="1">
              <a:off x="2643" y="2343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H="1">
              <a:off x="2640" y="2280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2640" y="2256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H="1">
              <a:off x="2640" y="2325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2640" y="2361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2640" y="2418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H="1">
              <a:off x="2640" y="2208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H="1">
              <a:off x="2640" y="2439"/>
              <a:ext cx="235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5219700" y="5105400"/>
            <a:ext cx="1905000" cy="1524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74" name="AutoShape 71"/>
          <p:cNvCxnSpPr>
            <a:cxnSpLocks noChangeShapeType="1"/>
            <a:stCxn id="6" idx="2"/>
            <a:endCxn id="73" idx="0"/>
          </p:cNvCxnSpPr>
          <p:nvPr/>
        </p:nvCxnSpPr>
        <p:spPr bwMode="auto">
          <a:xfrm rot="5400000">
            <a:off x="5843587" y="4762501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911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(ILP)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uArch</a:t>
            </a:r>
            <a:r>
              <a:rPr lang="en-US" dirty="0"/>
              <a:t>!</a:t>
            </a:r>
          </a:p>
          <a:p>
            <a:r>
              <a:rPr lang="en-US" dirty="0"/>
              <a:t>How is this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657600" y="1219200"/>
            <a:ext cx="5029200" cy="3200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050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9" name="AutoShape 6"/>
          <p:cNvCxnSpPr>
            <a:cxnSpLocks noChangeShapeType="1"/>
            <a:stCxn id="8" idx="3"/>
            <a:endCxn id="7" idx="1"/>
          </p:cNvCxnSpPr>
          <p:nvPr/>
        </p:nvCxnSpPr>
        <p:spPr bwMode="auto">
          <a:xfrm>
            <a:off x="1614488" y="2819400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3367088" y="2819400"/>
            <a:ext cx="1169987" cy="849313"/>
          </a:xfrm>
          <a:prstGeom prst="bentConnector3">
            <a:avLst>
              <a:gd name="adj1" fmla="val 49389"/>
            </a:avLst>
          </a:prstGeom>
          <a:noFill/>
          <a:ln w="57150">
            <a:solidFill>
              <a:srgbClr val="CC99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343400" y="3490913"/>
            <a:ext cx="838200" cy="319087"/>
            <a:chOff x="2112" y="2784"/>
            <a:chExt cx="528" cy="201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34000" y="3490913"/>
            <a:ext cx="838200" cy="319087"/>
            <a:chOff x="2112" y="2784"/>
            <a:chExt cx="528" cy="201"/>
          </a:xfrm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6324600" y="3490913"/>
            <a:ext cx="838200" cy="319087"/>
            <a:chOff x="2112" y="2784"/>
            <a:chExt cx="528" cy="201"/>
          </a:xfrm>
        </p:grpSpPr>
        <p:sp>
          <p:nvSpPr>
            <p:cNvPr id="28" name="Freeform 2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7315200" y="3490913"/>
            <a:ext cx="838200" cy="319087"/>
            <a:chOff x="2112" y="2784"/>
            <a:chExt cx="528" cy="201"/>
          </a:xfrm>
        </p:grpSpPr>
        <p:sp>
          <p:nvSpPr>
            <p:cNvPr id="36" name="Freeform 3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 rot="-5400000">
            <a:off x="5905500" y="1485900"/>
            <a:ext cx="609600" cy="990600"/>
            <a:chOff x="3984" y="2573"/>
            <a:chExt cx="288" cy="254"/>
          </a:xfrm>
        </p:grpSpPr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AutoShape 47"/>
          <p:cNvCxnSpPr>
            <a:cxnSpLocks noChangeShapeType="1"/>
            <a:stCxn id="44" idx="1"/>
            <a:endCxn id="13" idx="0"/>
          </p:cNvCxnSpPr>
          <p:nvPr/>
        </p:nvCxnSpPr>
        <p:spPr bwMode="auto">
          <a:xfrm rot="5400000">
            <a:off x="4752182" y="2047081"/>
            <a:ext cx="1204912" cy="1711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8"/>
          <p:cNvCxnSpPr>
            <a:cxnSpLocks noChangeShapeType="1"/>
            <a:stCxn id="44" idx="1"/>
            <a:endCxn id="21" idx="0"/>
          </p:cNvCxnSpPr>
          <p:nvPr/>
        </p:nvCxnSpPr>
        <p:spPr bwMode="auto">
          <a:xfrm rot="5400000">
            <a:off x="5247482" y="2542381"/>
            <a:ext cx="1204912" cy="720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9"/>
          <p:cNvCxnSpPr>
            <a:cxnSpLocks noChangeShapeType="1"/>
            <a:stCxn id="44" idx="1"/>
            <a:endCxn id="14" idx="0"/>
          </p:cNvCxnSpPr>
          <p:nvPr/>
        </p:nvCxnSpPr>
        <p:spPr bwMode="auto">
          <a:xfrm rot="5400000">
            <a:off x="5007769" y="2299494"/>
            <a:ext cx="1201737" cy="1203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0"/>
          <p:cNvCxnSpPr>
            <a:cxnSpLocks noChangeShapeType="1"/>
            <a:stCxn id="44" idx="1"/>
            <a:endCxn id="22" idx="0"/>
          </p:cNvCxnSpPr>
          <p:nvPr/>
        </p:nvCxnSpPr>
        <p:spPr bwMode="auto">
          <a:xfrm rot="5400000">
            <a:off x="5503069" y="2794794"/>
            <a:ext cx="1201737" cy="212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1"/>
          <p:cNvCxnSpPr>
            <a:cxnSpLocks noChangeShapeType="1"/>
            <a:stCxn id="44" idx="1"/>
            <a:endCxn id="29" idx="0"/>
          </p:cNvCxnSpPr>
          <p:nvPr/>
        </p:nvCxnSpPr>
        <p:spPr bwMode="auto">
          <a:xfrm rot="16200000" flipH="1">
            <a:off x="5742782" y="2767806"/>
            <a:ext cx="1204912" cy="269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2"/>
          <p:cNvCxnSpPr>
            <a:cxnSpLocks noChangeShapeType="1"/>
            <a:stCxn id="44" idx="1"/>
            <a:endCxn id="30" idx="0"/>
          </p:cNvCxnSpPr>
          <p:nvPr/>
        </p:nvCxnSpPr>
        <p:spPr bwMode="auto">
          <a:xfrm rot="16200000" flipH="1">
            <a:off x="5998369" y="2512219"/>
            <a:ext cx="1201737" cy="777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3"/>
          <p:cNvCxnSpPr>
            <a:cxnSpLocks noChangeShapeType="1"/>
            <a:stCxn id="44" idx="1"/>
            <a:endCxn id="37" idx="0"/>
          </p:cNvCxnSpPr>
          <p:nvPr/>
        </p:nvCxnSpPr>
        <p:spPr bwMode="auto">
          <a:xfrm rot="16200000" flipH="1">
            <a:off x="6238082" y="2272506"/>
            <a:ext cx="1204912" cy="1260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4"/>
          <p:cNvCxnSpPr>
            <a:cxnSpLocks noChangeShapeType="1"/>
            <a:stCxn id="44" idx="1"/>
            <a:endCxn id="38" idx="0"/>
          </p:cNvCxnSpPr>
          <p:nvPr/>
        </p:nvCxnSpPr>
        <p:spPr bwMode="auto">
          <a:xfrm rot="16200000" flipH="1">
            <a:off x="6493669" y="2016919"/>
            <a:ext cx="1201737" cy="1768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5"/>
          <p:cNvCxnSpPr>
            <a:cxnSpLocks noChangeShapeType="1"/>
            <a:stCxn id="18" idx="2"/>
            <a:endCxn id="44" idx="3"/>
          </p:cNvCxnSpPr>
          <p:nvPr/>
        </p:nvCxnSpPr>
        <p:spPr bwMode="auto">
          <a:xfrm rot="5400000" flipH="1" flipV="1">
            <a:off x="4418807" y="2002631"/>
            <a:ext cx="2132012" cy="1450975"/>
          </a:xfrm>
          <a:prstGeom prst="bentConnector5">
            <a:avLst>
              <a:gd name="adj1" fmla="val -10722"/>
              <a:gd name="adj2" fmla="val -46722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6"/>
          <p:cNvCxnSpPr>
            <a:cxnSpLocks noChangeShapeType="1"/>
            <a:stCxn id="34" idx="2"/>
            <a:endCxn id="44" idx="3"/>
          </p:cNvCxnSpPr>
          <p:nvPr/>
        </p:nvCxnSpPr>
        <p:spPr bwMode="auto">
          <a:xfrm rot="16200000" flipV="1">
            <a:off x="5409407" y="2463006"/>
            <a:ext cx="2132012" cy="530225"/>
          </a:xfrm>
          <a:prstGeom prst="bentConnector5">
            <a:avLst>
              <a:gd name="adj1" fmla="val -10722"/>
              <a:gd name="adj2" fmla="val -30269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57"/>
          <p:cNvCxnSpPr>
            <a:cxnSpLocks noChangeShapeType="1"/>
            <a:stCxn id="26" idx="2"/>
            <a:endCxn id="44" idx="3"/>
          </p:cNvCxnSpPr>
          <p:nvPr/>
        </p:nvCxnSpPr>
        <p:spPr bwMode="auto">
          <a:xfrm rot="5400000" flipH="1" flipV="1">
            <a:off x="4914107" y="2497931"/>
            <a:ext cx="2132012" cy="460375"/>
          </a:xfrm>
          <a:prstGeom prst="bentConnector5">
            <a:avLst>
              <a:gd name="adj1" fmla="val -10722"/>
              <a:gd name="adj2" fmla="val -35551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58"/>
          <p:cNvCxnSpPr>
            <a:cxnSpLocks noChangeShapeType="1"/>
            <a:stCxn id="44" idx="3"/>
            <a:endCxn id="42" idx="2"/>
          </p:cNvCxnSpPr>
          <p:nvPr/>
        </p:nvCxnSpPr>
        <p:spPr bwMode="auto">
          <a:xfrm rot="5400000" flipV="1">
            <a:off x="5904707" y="1967706"/>
            <a:ext cx="2132012" cy="1520825"/>
          </a:xfrm>
          <a:prstGeom prst="bentConnector5">
            <a:avLst>
              <a:gd name="adj1" fmla="val -10051"/>
              <a:gd name="adj2" fmla="val 139245"/>
              <a:gd name="adj3" fmla="val 110722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4191000" y="3471863"/>
            <a:ext cx="3738563" cy="366712"/>
            <a:chOff x="2640" y="2208"/>
            <a:chExt cx="2355" cy="231"/>
          </a:xfrm>
        </p:grpSpPr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H="1">
              <a:off x="2640" y="237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>
              <a:off x="2640" y="2304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H="1">
              <a:off x="2640" y="2232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H="1">
              <a:off x="2640" y="240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2643" y="2343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H="1">
              <a:off x="2640" y="228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2640" y="2256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2640" y="2325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H="1">
              <a:off x="2640" y="2361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H="1">
              <a:off x="2640" y="241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2640" y="220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2640" y="243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219700" y="5105400"/>
            <a:ext cx="1905000" cy="1524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76" name="AutoShape 73"/>
          <p:cNvCxnSpPr>
            <a:cxnSpLocks noChangeShapeType="1"/>
            <a:stCxn id="6" idx="2"/>
            <a:endCxn id="75" idx="0"/>
          </p:cNvCxnSpPr>
          <p:nvPr/>
        </p:nvCxnSpPr>
        <p:spPr bwMode="auto">
          <a:xfrm rot="5400000">
            <a:off x="5843587" y="4762501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74"/>
          <p:cNvCxnSpPr>
            <a:cxnSpLocks noChangeShapeType="1"/>
            <a:stCxn id="7" idx="3"/>
            <a:endCxn id="23" idx="1"/>
          </p:cNvCxnSpPr>
          <p:nvPr/>
        </p:nvCxnSpPr>
        <p:spPr bwMode="auto">
          <a:xfrm>
            <a:off x="3367088" y="2819400"/>
            <a:ext cx="2160587" cy="849313"/>
          </a:xfrm>
          <a:prstGeom prst="bentConnector3">
            <a:avLst>
              <a:gd name="adj1" fmla="val 49671"/>
            </a:avLst>
          </a:prstGeom>
          <a:noFill/>
          <a:ln w="57150">
            <a:solidFill>
              <a:srgbClr val="CC00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75"/>
          <p:cNvCxnSpPr>
            <a:cxnSpLocks noChangeShapeType="1"/>
            <a:stCxn id="7" idx="3"/>
            <a:endCxn id="31" idx="1"/>
          </p:cNvCxnSpPr>
          <p:nvPr/>
        </p:nvCxnSpPr>
        <p:spPr bwMode="auto">
          <a:xfrm>
            <a:off x="3367088" y="2819400"/>
            <a:ext cx="3151187" cy="849313"/>
          </a:xfrm>
          <a:prstGeom prst="bentConnector3">
            <a:avLst>
              <a:gd name="adj1" fmla="val 49773"/>
            </a:avLst>
          </a:prstGeom>
          <a:noFill/>
          <a:ln w="57150">
            <a:solidFill>
              <a:srgbClr val="99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6"/>
          <p:cNvCxnSpPr>
            <a:cxnSpLocks noChangeShapeType="1"/>
            <a:stCxn id="7" idx="3"/>
            <a:endCxn id="39" idx="1"/>
          </p:cNvCxnSpPr>
          <p:nvPr/>
        </p:nvCxnSpPr>
        <p:spPr bwMode="auto">
          <a:xfrm>
            <a:off x="3367088" y="2819400"/>
            <a:ext cx="4141787" cy="849313"/>
          </a:xfrm>
          <a:prstGeom prst="bentConnector3">
            <a:avLst>
              <a:gd name="adj1" fmla="val 49829"/>
            </a:avLst>
          </a:prstGeom>
          <a:noFill/>
          <a:ln w="57150">
            <a:solidFill>
              <a:srgbClr val="00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45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Multiple-Functional Units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Desire other operations</a:t>
            </a:r>
          </a:p>
          <a:p>
            <a:pPr lvl="1" eaLnBrk="1" hangingPunct="1"/>
            <a:r>
              <a:rPr lang="en-US"/>
              <a:t>floating point</a:t>
            </a:r>
          </a:p>
          <a:p>
            <a:pPr lvl="1" eaLnBrk="1" hangingPunct="1"/>
            <a:r>
              <a:rPr lang="en-US"/>
              <a:t>multi-cycle integer</a:t>
            </a:r>
          </a:p>
          <a:p>
            <a:pPr lvl="1" eaLnBrk="1" hangingPunct="1"/>
            <a:r>
              <a:rPr lang="en-US"/>
              <a:t>Load/store</a:t>
            </a:r>
          </a:p>
          <a:p>
            <a:pPr lvl="1" eaLnBrk="1" hangingPunct="1"/>
            <a:r>
              <a:rPr lang="en-US"/>
              <a:t>Branch </a:t>
            </a:r>
          </a:p>
          <a:p>
            <a:pPr eaLnBrk="1" hangingPunct="1"/>
            <a:r>
              <a:rPr lang="en-US"/>
              <a:t>Don’t want them to all take the same amount of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Multiple functional units = potential parallelism!</a:t>
            </a:r>
          </a:p>
          <a:p>
            <a:pPr lvl="1" eaLnBrk="1" hangingPunct="1"/>
            <a:r>
              <a:rPr lang="en-US"/>
              <a:t>can we run them simultaneously?</a:t>
            </a:r>
          </a:p>
          <a:p>
            <a:pPr lvl="1" eaLnBrk="1" hangingPunct="1"/>
            <a:r>
              <a:rPr lang="en-US"/>
              <a:t>does running them simultaneously have any performance benefit?</a:t>
            </a:r>
          </a:p>
          <a:p>
            <a:pPr lvl="1" eaLnBrk="1" hangingPunct="1"/>
            <a:r>
              <a:rPr lang="en-US"/>
              <a:t>what issues arise?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14D6E91-53AF-4BE9-8F29-3FF4CC8FDEBE}" type="slidenum">
              <a:rPr lang="en-US" altLang="en-US" sz="1000" u="none"/>
              <a:pPr algn="r" eaLnBrk="1" hangingPunct="1"/>
              <a:t>8</a:t>
            </a:fld>
            <a:endParaRPr lang="en-US" altLang="en-US" sz="1000" u="none"/>
          </a:p>
        </p:txBody>
      </p:sp>
    </p:spTree>
    <p:extLst>
      <p:ext uri="{BB962C8B-B14F-4D97-AF65-F5344CB8AC3E}">
        <p14:creationId xmlns:p14="http://schemas.microsoft.com/office/powerpoint/2010/main" val="865484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Multiple Function Unit Datapath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185C184D-5093-4DB9-8558-3A5BE9D4EDAF}" type="slidenum">
              <a:rPr lang="en-US" altLang="en-US" sz="1000" u="none"/>
              <a:pPr algn="r" eaLnBrk="1" hangingPunct="1"/>
              <a:t>9</a:t>
            </a:fld>
            <a:endParaRPr lang="en-US" altLang="en-US" sz="1000" u="none"/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IF</a:t>
            </a: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ID/</a:t>
            </a:r>
          </a:p>
          <a:p>
            <a:pPr algn="ctr" eaLnBrk="0" hangingPunct="0"/>
            <a:r>
              <a:rPr lang="en-US" sz="1800" b="1" u="none"/>
              <a:t>Reg</a:t>
            </a:r>
          </a:p>
        </p:txBody>
      </p:sp>
      <p:sp>
        <p:nvSpPr>
          <p:cNvPr id="120839" name="Rectangle 5"/>
          <p:cNvSpPr>
            <a:spLocks noChangeArrowheads="1"/>
          </p:cNvSpPr>
          <p:nvPr/>
        </p:nvSpPr>
        <p:spPr bwMode="auto">
          <a:xfrm>
            <a:off x="3359150" y="2292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SCIU</a:t>
            </a:r>
          </a:p>
        </p:txBody>
      </p:sp>
      <p:sp>
        <p:nvSpPr>
          <p:cNvPr id="120840" name="Rectangle 6"/>
          <p:cNvSpPr>
            <a:spLocks noChangeArrowheads="1"/>
          </p:cNvSpPr>
          <p:nvPr/>
        </p:nvSpPr>
        <p:spPr bwMode="auto">
          <a:xfrm>
            <a:off x="3359150" y="3054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BPU</a:t>
            </a:r>
          </a:p>
        </p:txBody>
      </p:sp>
      <p:sp>
        <p:nvSpPr>
          <p:cNvPr id="120841" name="Rectangle 7"/>
          <p:cNvSpPr>
            <a:spLocks noChangeArrowheads="1"/>
          </p:cNvSpPr>
          <p:nvPr/>
        </p:nvSpPr>
        <p:spPr bwMode="auto">
          <a:xfrm>
            <a:off x="3359150" y="3816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FPU</a:t>
            </a:r>
          </a:p>
        </p:txBody>
      </p:sp>
      <p:sp>
        <p:nvSpPr>
          <p:cNvPr id="120842" name="Rectangle 8"/>
          <p:cNvSpPr>
            <a:spLocks noChangeArrowheads="1"/>
          </p:cNvSpPr>
          <p:nvPr/>
        </p:nvSpPr>
        <p:spPr bwMode="auto">
          <a:xfrm>
            <a:off x="3359150" y="4578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MCIU</a:t>
            </a:r>
          </a:p>
        </p:txBody>
      </p:sp>
      <p:sp>
        <p:nvSpPr>
          <p:cNvPr id="120843" name="Rectangle 9"/>
          <p:cNvSpPr>
            <a:spLocks noChangeArrowheads="1"/>
          </p:cNvSpPr>
          <p:nvPr/>
        </p:nvSpPr>
        <p:spPr bwMode="auto">
          <a:xfrm>
            <a:off x="3359150" y="5340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LSU</a:t>
            </a:r>
          </a:p>
        </p:txBody>
      </p:sp>
      <p:sp>
        <p:nvSpPr>
          <p:cNvPr id="120844" name="Rectangle 10"/>
          <p:cNvSpPr>
            <a:spLocks noChangeArrowheads="1"/>
          </p:cNvSpPr>
          <p:nvPr/>
        </p:nvSpPr>
        <p:spPr bwMode="auto">
          <a:xfrm>
            <a:off x="51117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 u="none"/>
              <a:t>WB</a:t>
            </a:r>
          </a:p>
        </p:txBody>
      </p:sp>
      <p:sp>
        <p:nvSpPr>
          <p:cNvPr id="120845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6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8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9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0" name="Line 16"/>
          <p:cNvSpPr>
            <a:spLocks noChangeShapeType="1"/>
          </p:cNvSpPr>
          <p:nvPr/>
        </p:nvSpPr>
        <p:spPr bwMode="auto">
          <a:xfrm>
            <a:off x="43434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1" name="Line 17"/>
          <p:cNvSpPr>
            <a:spLocks noChangeShapeType="1"/>
          </p:cNvSpPr>
          <p:nvPr/>
        </p:nvSpPr>
        <p:spPr bwMode="auto">
          <a:xfrm>
            <a:off x="43434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2" name="Line 18"/>
          <p:cNvSpPr>
            <a:spLocks noChangeShapeType="1"/>
          </p:cNvSpPr>
          <p:nvPr/>
        </p:nvSpPr>
        <p:spPr bwMode="auto">
          <a:xfrm flipV="1">
            <a:off x="43434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3" name="Line 19"/>
          <p:cNvSpPr>
            <a:spLocks noChangeShapeType="1"/>
          </p:cNvSpPr>
          <p:nvPr/>
        </p:nvSpPr>
        <p:spPr bwMode="auto">
          <a:xfrm flipV="1">
            <a:off x="43434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4" name="Line 20"/>
          <p:cNvSpPr>
            <a:spLocks noChangeShapeType="1"/>
          </p:cNvSpPr>
          <p:nvPr/>
        </p:nvSpPr>
        <p:spPr bwMode="auto">
          <a:xfrm flipV="1">
            <a:off x="43434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5" name="Rectangle 21"/>
          <p:cNvSpPr>
            <a:spLocks noChangeArrowheads="1"/>
          </p:cNvSpPr>
          <p:nvPr/>
        </p:nvSpPr>
        <p:spPr bwMode="auto">
          <a:xfrm>
            <a:off x="6324600" y="1447800"/>
            <a:ext cx="2657780" cy="25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u="none"/>
              <a:t>SCIU = single cycle</a:t>
            </a:r>
          </a:p>
          <a:p>
            <a:pPr algn="l" eaLnBrk="0" hangingPunct="0"/>
            <a:r>
              <a:rPr lang="en-US" sz="1800" u="none"/>
              <a:t>	integer unit</a:t>
            </a:r>
          </a:p>
          <a:p>
            <a:pPr algn="l" eaLnBrk="0" hangingPunct="0"/>
            <a:r>
              <a:rPr lang="en-US" sz="1800" u="none"/>
              <a:t>BPU = branch</a:t>
            </a:r>
          </a:p>
          <a:p>
            <a:pPr algn="l" eaLnBrk="0" hangingPunct="0"/>
            <a:r>
              <a:rPr lang="en-US" sz="1800" u="none"/>
              <a:t>	processing unit</a:t>
            </a:r>
          </a:p>
          <a:p>
            <a:pPr algn="l" eaLnBrk="0" hangingPunct="0"/>
            <a:r>
              <a:rPr lang="en-US" sz="1800" u="none"/>
              <a:t>FPU = floating-point</a:t>
            </a:r>
          </a:p>
          <a:p>
            <a:pPr algn="l" eaLnBrk="0" hangingPunct="0"/>
            <a:r>
              <a:rPr lang="en-US" sz="1800" u="none"/>
              <a:t>	unit</a:t>
            </a:r>
          </a:p>
          <a:p>
            <a:pPr algn="l" eaLnBrk="0" hangingPunct="0"/>
            <a:r>
              <a:rPr lang="en-US" sz="1800" u="none"/>
              <a:t>MCIU = multiple-cycle</a:t>
            </a:r>
          </a:p>
          <a:p>
            <a:pPr algn="l" eaLnBrk="0" hangingPunct="0"/>
            <a:r>
              <a:rPr lang="en-US" sz="1800" u="none"/>
              <a:t>	integer unit</a:t>
            </a:r>
          </a:p>
          <a:p>
            <a:pPr algn="l" eaLnBrk="0" hangingPunct="0"/>
            <a:r>
              <a:rPr lang="en-US" sz="1800" u="none"/>
              <a:t>LSU = load-store unit</a:t>
            </a:r>
          </a:p>
        </p:txBody>
      </p:sp>
      <p:sp>
        <p:nvSpPr>
          <p:cNvPr id="120856" name="Line 22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7" name="Freeform 23"/>
          <p:cNvSpPr>
            <a:spLocks/>
          </p:cNvSpPr>
          <p:nvPr/>
        </p:nvSpPr>
        <p:spPr bwMode="auto">
          <a:xfrm>
            <a:off x="2209800" y="1905000"/>
            <a:ext cx="3887788" cy="1830388"/>
          </a:xfrm>
          <a:custGeom>
            <a:avLst/>
            <a:gdLst>
              <a:gd name="T0" fmla="*/ 3733801 w 2449"/>
              <a:gd name="T1" fmla="*/ 1828801 h 1153"/>
              <a:gd name="T2" fmla="*/ 3886201 w 2449"/>
              <a:gd name="T3" fmla="*/ 1828801 h 1153"/>
              <a:gd name="T4" fmla="*/ 3886201 w 2449"/>
              <a:gd name="T5" fmla="*/ 0 h 1153"/>
              <a:gd name="T6" fmla="*/ 0 w 2449"/>
              <a:gd name="T7" fmla="*/ 0 h 1153"/>
              <a:gd name="T8" fmla="*/ 0 w 2449"/>
              <a:gd name="T9" fmla="*/ 144780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9"/>
              <a:gd name="T16" fmla="*/ 0 h 1153"/>
              <a:gd name="T17" fmla="*/ 2449 w 2449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9" h="1153">
                <a:moveTo>
                  <a:pt x="2352" y="1152"/>
                </a:moveTo>
                <a:lnTo>
                  <a:pt x="2448" y="1152"/>
                </a:lnTo>
                <a:lnTo>
                  <a:pt x="2448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u="none"/>
          </a:p>
        </p:txBody>
      </p:sp>
      <p:sp>
        <p:nvSpPr>
          <p:cNvPr id="120858" name="Text Box 24"/>
          <p:cNvSpPr txBox="1">
            <a:spLocks noChangeArrowheads="1"/>
          </p:cNvSpPr>
          <p:nvPr/>
        </p:nvSpPr>
        <p:spPr bwMode="auto">
          <a:xfrm>
            <a:off x="5181600" y="4419600"/>
            <a:ext cx="36195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r>
              <a:rPr lang="en-US" sz="2000" u="none"/>
              <a:t>Functional units pipelined,</a:t>
            </a:r>
          </a:p>
          <a:p>
            <a:pPr algn="l"/>
            <a:r>
              <a:rPr lang="en-US" sz="2000" u="none"/>
              <a:t>Partially pipelined, unpipelined</a:t>
            </a:r>
          </a:p>
          <a:p>
            <a:pPr algn="l"/>
            <a:endParaRPr lang="en-US" sz="2000" u="none"/>
          </a:p>
          <a:p>
            <a:pPr algn="l"/>
            <a:r>
              <a:rPr lang="en-US" sz="2000" u="none"/>
              <a:t>Different latencies (variable)</a:t>
            </a:r>
          </a:p>
          <a:p>
            <a:pPr algn="l"/>
            <a:endParaRPr lang="en-US" sz="2000" u="none"/>
          </a:p>
          <a:p>
            <a:pPr algn="l"/>
            <a:r>
              <a:rPr lang="en-US" sz="2000" u="none"/>
              <a:t>Issues?</a:t>
            </a:r>
          </a:p>
        </p:txBody>
      </p:sp>
    </p:spTree>
    <p:extLst>
      <p:ext uri="{BB962C8B-B14F-4D97-AF65-F5344CB8AC3E}">
        <p14:creationId xmlns:p14="http://schemas.microsoft.com/office/powerpoint/2010/main" val="27149282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64304</TotalTime>
  <Words>2180</Words>
  <Application>Microsoft Macintosh PowerPoint</Application>
  <PresentationFormat>On-screen Show (4:3)</PresentationFormat>
  <Paragraphs>665</Paragraphs>
  <Slides>43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Inconsolata</vt:lpstr>
      <vt:lpstr>Lato</vt:lpstr>
      <vt:lpstr>Source Sans Pro Light</vt:lpstr>
      <vt:lpstr>Arial</vt:lpstr>
      <vt:lpstr>Arial Narrow</vt:lpstr>
      <vt:lpstr>Century Gothic</vt:lpstr>
      <vt:lpstr>Courier New</vt:lpstr>
      <vt:lpstr>Times New Roman</vt:lpstr>
      <vt:lpstr>Wingdings</vt:lpstr>
      <vt:lpstr>460n</vt:lpstr>
      <vt:lpstr>382N.1: Computer Architecture            Fall 2018: Lecture 7 </vt:lpstr>
      <vt:lpstr>Announcements</vt:lpstr>
      <vt:lpstr>Recap and Outline</vt:lpstr>
      <vt:lpstr>SIMD (original style) – single instruction multiple data</vt:lpstr>
      <vt:lpstr>SIMD (vector style) – aka DLP (data-level parallelism)</vt:lpstr>
      <vt:lpstr>VLIW (Very Long Instruction Word)</vt:lpstr>
      <vt:lpstr>Superscalar (ILP)</vt:lpstr>
      <vt:lpstr>Multiple-Functional Units</vt:lpstr>
      <vt:lpstr>Multiple Function Unit Datapath</vt:lpstr>
      <vt:lpstr>New Dependencies/Hazards</vt:lpstr>
      <vt:lpstr>Structural Hazard at WB</vt:lpstr>
      <vt:lpstr>Variable Latency Issues:  WB structural hazard</vt:lpstr>
      <vt:lpstr>Avoiding WB structural hazard</vt:lpstr>
      <vt:lpstr>Unpipelined/Variable Latency Issues:  FU structural hazard</vt:lpstr>
      <vt:lpstr>Avoiding FU hazard</vt:lpstr>
      <vt:lpstr>Variable Latency Issues:  WAW Hazards</vt:lpstr>
      <vt:lpstr>Fixing WAW hazards</vt:lpstr>
      <vt:lpstr>Long Latency / Unresolved Dependency Operations</vt:lpstr>
      <vt:lpstr>In-Order Pipelines</vt:lpstr>
      <vt:lpstr>Review</vt:lpstr>
      <vt:lpstr>Avoiding long-latency cache miss stalls</vt:lpstr>
      <vt:lpstr>Nonblocking caches</vt:lpstr>
      <vt:lpstr>Limitations to Achieving Performance</vt:lpstr>
      <vt:lpstr>In-Order Fetch/Decode,   Out-of-Order Execution</vt:lpstr>
      <vt:lpstr>Some Terms:  not everyone agrees on these terms</vt:lpstr>
      <vt:lpstr>Old and New Hazards Ahead!</vt:lpstr>
      <vt:lpstr>WAR Hazard: How?</vt:lpstr>
      <vt:lpstr>WAR Hazard: How?</vt:lpstr>
      <vt:lpstr>Data Hazards Exercise</vt:lpstr>
      <vt:lpstr>Out-of-Order Execution</vt:lpstr>
      <vt:lpstr>2 Out-of-Order   Instruction Scheduling Techniques</vt:lpstr>
      <vt:lpstr>Scoreboarding</vt:lpstr>
      <vt:lpstr>Scoreboard placement:  Dispatch/Issue Logic</vt:lpstr>
      <vt:lpstr>Scoreboard Execution Stages</vt:lpstr>
      <vt:lpstr>Resolving Data Hazards using Scoreboard</vt:lpstr>
      <vt:lpstr>Scoreboard: FU Status</vt:lpstr>
      <vt:lpstr>Scoreboard FU Status:  Dynamically Constructed Dataflow Graph</vt:lpstr>
      <vt:lpstr>Scoreboard FU Status:  Dynamically Constructed Dataflow Graph</vt:lpstr>
      <vt:lpstr>Scoreboard FU Status:  Dynamically Constructed Dataflow Graph</vt:lpstr>
      <vt:lpstr>Scoreboard FU Status:  Dynamically Constructed Dataflow Graph</vt:lpstr>
      <vt:lpstr>Scoreboard Variation: Homework!</vt:lpstr>
      <vt:lpstr>Nonblocking caches again</vt:lpstr>
      <vt:lpstr>Scoreboarding Review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448</cp:revision>
  <cp:lastPrinted>2017-10-04T01:27:43Z</cp:lastPrinted>
  <dcterms:created xsi:type="dcterms:W3CDTF">2004-11-27T22:24:25Z</dcterms:created>
  <dcterms:modified xsi:type="dcterms:W3CDTF">2018-09-24T21:39:23Z</dcterms:modified>
</cp:coreProperties>
</file>